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67"/>
  </p:notesMasterIdLst>
  <p:handoutMasterIdLst>
    <p:handoutMasterId r:id="rId68"/>
  </p:handoutMasterIdLst>
  <p:sldIdLst>
    <p:sldId id="256" r:id="rId2"/>
    <p:sldId id="264" r:id="rId3"/>
    <p:sldId id="384" r:id="rId4"/>
    <p:sldId id="385" r:id="rId5"/>
    <p:sldId id="387" r:id="rId6"/>
    <p:sldId id="389" r:id="rId7"/>
    <p:sldId id="390" r:id="rId8"/>
    <p:sldId id="391" r:id="rId9"/>
    <p:sldId id="266" r:id="rId10"/>
    <p:sldId id="277" r:id="rId11"/>
    <p:sldId id="286" r:id="rId12"/>
    <p:sldId id="412" r:id="rId13"/>
    <p:sldId id="289" r:id="rId14"/>
    <p:sldId id="302" r:id="rId15"/>
    <p:sldId id="413" r:id="rId16"/>
    <p:sldId id="414" r:id="rId17"/>
    <p:sldId id="415" r:id="rId18"/>
    <p:sldId id="416" r:id="rId19"/>
    <p:sldId id="417" r:id="rId20"/>
    <p:sldId id="418" r:id="rId21"/>
    <p:sldId id="419" r:id="rId22"/>
    <p:sldId id="420" r:id="rId23"/>
    <p:sldId id="288" r:id="rId24"/>
    <p:sldId id="287" r:id="rId25"/>
    <p:sldId id="270" r:id="rId26"/>
    <p:sldId id="303" r:id="rId27"/>
    <p:sldId id="347" r:id="rId28"/>
    <p:sldId id="271" r:id="rId29"/>
    <p:sldId id="272" r:id="rId30"/>
    <p:sldId id="304" r:id="rId31"/>
    <p:sldId id="273" r:id="rId32"/>
    <p:sldId id="274" r:id="rId33"/>
    <p:sldId id="393" r:id="rId34"/>
    <p:sldId id="395" r:id="rId35"/>
    <p:sldId id="396" r:id="rId36"/>
    <p:sldId id="397" r:id="rId37"/>
    <p:sldId id="399" r:id="rId38"/>
    <p:sldId id="400" r:id="rId39"/>
    <p:sldId id="401" r:id="rId40"/>
    <p:sldId id="402" r:id="rId41"/>
    <p:sldId id="403" r:id="rId42"/>
    <p:sldId id="372" r:id="rId43"/>
    <p:sldId id="404" r:id="rId44"/>
    <p:sldId id="369" r:id="rId45"/>
    <p:sldId id="422" r:id="rId46"/>
    <p:sldId id="423" r:id="rId47"/>
    <p:sldId id="424" r:id="rId48"/>
    <p:sldId id="425" r:id="rId49"/>
    <p:sldId id="375" r:id="rId50"/>
    <p:sldId id="377" r:id="rId51"/>
    <p:sldId id="378" r:id="rId52"/>
    <p:sldId id="379" r:id="rId53"/>
    <p:sldId id="381" r:id="rId54"/>
    <p:sldId id="313" r:id="rId55"/>
    <p:sldId id="294" r:id="rId56"/>
    <p:sldId id="306" r:id="rId57"/>
    <p:sldId id="305" r:id="rId58"/>
    <p:sldId id="310" r:id="rId59"/>
    <p:sldId id="311" r:id="rId60"/>
    <p:sldId id="406" r:id="rId61"/>
    <p:sldId id="407" r:id="rId62"/>
    <p:sldId id="408" r:id="rId63"/>
    <p:sldId id="409" r:id="rId64"/>
    <p:sldId id="410" r:id="rId65"/>
    <p:sldId id="366" r:id="rId66"/>
  </p:sldIdLst>
  <p:sldSz cx="9144000" cy="6858000" type="screen4x3"/>
  <p:notesSz cx="7099300" cy="10234613"/>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330"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en-US" altLang="zh-TW" dirty="0"/>
          </a:p>
        </p:txBody>
      </p:sp>
      <p:sp>
        <p:nvSpPr>
          <p:cNvPr id="109571"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en-US" altLang="zh-TW" dirty="0"/>
          </a:p>
        </p:txBody>
      </p:sp>
      <p:sp>
        <p:nvSpPr>
          <p:cNvPr id="109572"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pPr>
              <a:defRPr/>
            </a:pPr>
            <a:endParaRPr lang="en-US" altLang="zh-TW" dirty="0"/>
          </a:p>
        </p:txBody>
      </p:sp>
      <p:sp>
        <p:nvSpPr>
          <p:cNvPr id="109573"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AC8E722B-47EA-4853-ABD9-1E2530FDB61A}" type="slidenum">
              <a:rPr lang="en-US" altLang="zh-TW"/>
              <a:pPr>
                <a:defRPr/>
              </a:pPr>
              <a:t>‹#›</a:t>
            </a:fld>
            <a:endParaRPr lang="en-US" altLang="zh-TW" dirty="0"/>
          </a:p>
        </p:txBody>
      </p:sp>
    </p:spTree>
    <p:extLst>
      <p:ext uri="{BB962C8B-B14F-4D97-AF65-F5344CB8AC3E}">
        <p14:creationId xmlns:p14="http://schemas.microsoft.com/office/powerpoint/2010/main" val="556642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D55F43A2-C573-4AE0-A622-72361412506D}" type="datetimeFigureOut">
              <a:rPr lang="zh-TW" altLang="en-US" smtClean="0"/>
              <a:t>2015/11/22</a:t>
            </a:fld>
            <a:endParaRPr lang="zh-TW" altLang="en-US"/>
          </a:p>
        </p:txBody>
      </p:sp>
      <p:sp>
        <p:nvSpPr>
          <p:cNvPr id="4" name="投影片圖像版面配置區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709613" y="4860925"/>
            <a:ext cx="5680075" cy="4605338"/>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1D8CA73F-7990-47D2-8AAD-9CA84B1A64CA}" type="slidenum">
              <a:rPr lang="zh-TW" altLang="en-US" smtClean="0"/>
              <a:t>‹#›</a:t>
            </a:fld>
            <a:endParaRPr lang="zh-TW" altLang="en-US"/>
          </a:p>
        </p:txBody>
      </p:sp>
    </p:spTree>
    <p:extLst>
      <p:ext uri="{BB962C8B-B14F-4D97-AF65-F5344CB8AC3E}">
        <p14:creationId xmlns:p14="http://schemas.microsoft.com/office/powerpoint/2010/main" val="1928954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D8CA73F-7990-47D2-8AAD-9CA84B1A64CA}" type="slidenum">
              <a:rPr lang="zh-TW" altLang="en-US" smtClean="0"/>
              <a:pPr/>
              <a:t>37</a:t>
            </a:fld>
            <a:endParaRPr lang="zh-TW" altLang="en-US"/>
          </a:p>
        </p:txBody>
      </p:sp>
    </p:spTree>
    <p:extLst>
      <p:ext uri="{BB962C8B-B14F-4D97-AF65-F5344CB8AC3E}">
        <p14:creationId xmlns:p14="http://schemas.microsoft.com/office/powerpoint/2010/main" val="2040678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In economics, the term </a:t>
            </a:r>
            <a:r>
              <a:rPr lang="en-US" altLang="zh-TW" dirty="0" err="1" smtClean="0"/>
              <a:t>microfoundations</a:t>
            </a:r>
            <a:r>
              <a:rPr lang="en-US" altLang="zh-TW" dirty="0" smtClean="0"/>
              <a:t> refers to the microeconomic analysis of the behavior of individual agents such as households or firms that underpins a macroeconomic theory (</a:t>
            </a:r>
            <a:r>
              <a:rPr lang="en-US" altLang="zh-TW" dirty="0" err="1" smtClean="0"/>
              <a:t>Barro</a:t>
            </a:r>
            <a:r>
              <a:rPr lang="en-US" altLang="zh-TW" dirty="0" smtClean="0"/>
              <a:t>, 1993, Glossary, p. 594).</a:t>
            </a:r>
            <a:endParaRPr lang="zh-TW" altLang="en-US" dirty="0"/>
          </a:p>
        </p:txBody>
      </p:sp>
      <p:sp>
        <p:nvSpPr>
          <p:cNvPr id="4" name="投影片編號版面配置區 3"/>
          <p:cNvSpPr>
            <a:spLocks noGrp="1"/>
          </p:cNvSpPr>
          <p:nvPr>
            <p:ph type="sldNum" sz="quarter" idx="10"/>
          </p:nvPr>
        </p:nvSpPr>
        <p:spPr/>
        <p:txBody>
          <a:bodyPr/>
          <a:lstStyle/>
          <a:p>
            <a:fld id="{1D8CA73F-7990-47D2-8AAD-9CA84B1A64CA}" type="slidenum">
              <a:rPr lang="zh-TW" altLang="en-US" smtClean="0"/>
              <a:pPr/>
              <a:t>41</a:t>
            </a:fld>
            <a:endParaRPr lang="zh-TW" altLang="en-US"/>
          </a:p>
        </p:txBody>
      </p:sp>
    </p:spTree>
    <p:extLst>
      <p:ext uri="{BB962C8B-B14F-4D97-AF65-F5344CB8AC3E}">
        <p14:creationId xmlns:p14="http://schemas.microsoft.com/office/powerpoint/2010/main" val="68196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傳統經濟學以為物質效用的極大化即為「幸福」；但內在的平衡、均衡、和諧狀態卻是最重要的！</a:t>
            </a:r>
            <a:endParaRPr lang="zh-TW" altLang="en-US" dirty="0"/>
          </a:p>
        </p:txBody>
      </p:sp>
      <p:sp>
        <p:nvSpPr>
          <p:cNvPr id="4" name="投影片編號版面配置區 3"/>
          <p:cNvSpPr>
            <a:spLocks noGrp="1"/>
          </p:cNvSpPr>
          <p:nvPr>
            <p:ph type="sldNum" sz="quarter" idx="10"/>
          </p:nvPr>
        </p:nvSpPr>
        <p:spPr/>
        <p:txBody>
          <a:bodyPr/>
          <a:lstStyle/>
          <a:p>
            <a:fld id="{1D8CA73F-7990-47D2-8AAD-9CA84B1A64CA}" type="slidenum">
              <a:rPr lang="zh-TW" altLang="en-US" smtClean="0"/>
              <a:t>43</a:t>
            </a:fld>
            <a:endParaRPr lang="zh-TW" altLang="en-US"/>
          </a:p>
        </p:txBody>
      </p:sp>
    </p:spTree>
    <p:extLst>
      <p:ext uri="{BB962C8B-B14F-4D97-AF65-F5344CB8AC3E}">
        <p14:creationId xmlns:p14="http://schemas.microsoft.com/office/powerpoint/2010/main" val="132993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Fill Taylor: </a:t>
            </a:r>
            <a:r>
              <a:rPr lang="zh-TW" altLang="en-US" dirty="0" smtClean="0"/>
              <a:t>腦內的兩個世界</a:t>
            </a:r>
            <a:endParaRPr lang="zh-TW" altLang="en-US" dirty="0"/>
          </a:p>
        </p:txBody>
      </p:sp>
      <p:sp>
        <p:nvSpPr>
          <p:cNvPr id="4" name="投影片編號版面配置區 3"/>
          <p:cNvSpPr>
            <a:spLocks noGrp="1"/>
          </p:cNvSpPr>
          <p:nvPr>
            <p:ph type="sldNum" sz="quarter" idx="10"/>
          </p:nvPr>
        </p:nvSpPr>
        <p:spPr/>
        <p:txBody>
          <a:bodyPr/>
          <a:lstStyle/>
          <a:p>
            <a:fld id="{F82FD54A-62BC-468F-8E4D-A8AEA6F8117A}" type="slidenum">
              <a:rPr lang="zh-TW" altLang="en-US" smtClean="0"/>
              <a:pPr/>
              <a:t>48</a:t>
            </a:fld>
            <a:endParaRPr lang="zh-TW" altLang="en-US"/>
          </a:p>
        </p:txBody>
      </p:sp>
    </p:spTree>
    <p:extLst>
      <p:ext uri="{BB962C8B-B14F-4D97-AF65-F5344CB8AC3E}">
        <p14:creationId xmlns:p14="http://schemas.microsoft.com/office/powerpoint/2010/main" val="1047515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Economics without</a:t>
            </a:r>
            <a:r>
              <a:rPr lang="en-US" altLang="zh-TW" baseline="0" dirty="0" smtClean="0"/>
              <a:t> Buddhism is like sex without love. </a:t>
            </a:r>
            <a:endParaRPr lang="zh-TW" altLang="en-US" dirty="0"/>
          </a:p>
        </p:txBody>
      </p:sp>
      <p:sp>
        <p:nvSpPr>
          <p:cNvPr id="4" name="投影片編號版面配置區 3"/>
          <p:cNvSpPr>
            <a:spLocks noGrp="1"/>
          </p:cNvSpPr>
          <p:nvPr>
            <p:ph type="sldNum" sz="quarter" idx="10"/>
          </p:nvPr>
        </p:nvSpPr>
        <p:spPr/>
        <p:txBody>
          <a:bodyPr/>
          <a:lstStyle/>
          <a:p>
            <a:fld id="{F82FD54A-62BC-468F-8E4D-A8AEA6F8117A}" type="slidenum">
              <a:rPr lang="zh-TW" altLang="en-US" smtClean="0"/>
              <a:pPr/>
              <a:t>50</a:t>
            </a:fld>
            <a:endParaRPr lang="zh-TW" altLang="en-US"/>
          </a:p>
        </p:txBody>
      </p:sp>
    </p:spTree>
    <p:extLst>
      <p:ext uri="{BB962C8B-B14F-4D97-AF65-F5344CB8AC3E}">
        <p14:creationId xmlns:p14="http://schemas.microsoft.com/office/powerpoint/2010/main" val="461696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Economics without</a:t>
            </a:r>
            <a:r>
              <a:rPr lang="en-US" altLang="zh-TW" baseline="0" dirty="0" smtClean="0"/>
              <a:t> Buddhism is like sex without love. </a:t>
            </a:r>
            <a:endParaRPr lang="zh-TW" altLang="en-US" dirty="0"/>
          </a:p>
        </p:txBody>
      </p:sp>
      <p:sp>
        <p:nvSpPr>
          <p:cNvPr id="4" name="投影片編號版面配置區 3"/>
          <p:cNvSpPr>
            <a:spLocks noGrp="1"/>
          </p:cNvSpPr>
          <p:nvPr>
            <p:ph type="sldNum" sz="quarter" idx="10"/>
          </p:nvPr>
        </p:nvSpPr>
        <p:spPr/>
        <p:txBody>
          <a:bodyPr/>
          <a:lstStyle/>
          <a:p>
            <a:fld id="{F82FD54A-62BC-468F-8E4D-A8AEA6F8117A}" type="slidenum">
              <a:rPr lang="zh-TW" altLang="en-US" smtClean="0"/>
              <a:pPr/>
              <a:t>51</a:t>
            </a:fld>
            <a:endParaRPr lang="zh-TW" altLang="en-US"/>
          </a:p>
        </p:txBody>
      </p:sp>
    </p:spTree>
    <p:extLst>
      <p:ext uri="{BB962C8B-B14F-4D97-AF65-F5344CB8AC3E}">
        <p14:creationId xmlns:p14="http://schemas.microsoft.com/office/powerpoint/2010/main" val="461696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0" lang="zh-TW" altLang="zh-TW"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zh-TW"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zh-TW"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zh-TW"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zh-TW"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zh-TW"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zh-TW"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zh-TW"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zh-TW"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zh-TW"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zh-TW"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zh-TW" sz="2400">
                  <a:latin typeface="Times New Roman" pitchFamily="18" charset="0"/>
                </a:endParaRPr>
              </a:p>
            </p:txBody>
          </p:sp>
        </p:grpSp>
      </p:grpSp>
      <p:sp>
        <p:nvSpPr>
          <p:cNvPr id="1435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zh-TW" altLang="en-US" noProof="0" smtClean="0"/>
              <a:t>按一下以編輯母片標題樣式</a:t>
            </a:r>
          </a:p>
        </p:txBody>
      </p:sp>
      <p:sp>
        <p:nvSpPr>
          <p:cNvPr id="1435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zh-TW" altLang="en-US" noProof="0" smtClean="0"/>
              <a:t>按一下以編輯母片副標題樣式</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ltLang="zh-TW" dirty="0"/>
          </a:p>
        </p:txBody>
      </p:sp>
      <p:sp>
        <p:nvSpPr>
          <p:cNvPr id="19" name="Rectangle 17"/>
          <p:cNvSpPr>
            <a:spLocks noGrp="1" noChangeArrowheads="1"/>
          </p:cNvSpPr>
          <p:nvPr>
            <p:ph type="ftr" sz="quarter" idx="11"/>
          </p:nvPr>
        </p:nvSpPr>
        <p:spPr/>
        <p:txBody>
          <a:bodyPr/>
          <a:lstStyle>
            <a:lvl1pPr>
              <a:defRPr/>
            </a:lvl1pPr>
          </a:lstStyle>
          <a:p>
            <a:pPr>
              <a:defRPr/>
            </a:pPr>
            <a:endParaRPr lang="en-US" altLang="zh-TW" dirty="0"/>
          </a:p>
        </p:txBody>
      </p:sp>
      <p:sp>
        <p:nvSpPr>
          <p:cNvPr id="20" name="Rectangle 18"/>
          <p:cNvSpPr>
            <a:spLocks noGrp="1" noChangeArrowheads="1"/>
          </p:cNvSpPr>
          <p:nvPr>
            <p:ph type="sldNum" sz="quarter" idx="12"/>
          </p:nvPr>
        </p:nvSpPr>
        <p:spPr/>
        <p:txBody>
          <a:bodyPr/>
          <a:lstStyle>
            <a:lvl1pPr>
              <a:defRPr/>
            </a:lvl1pPr>
          </a:lstStyle>
          <a:p>
            <a:pPr>
              <a:defRPr/>
            </a:pPr>
            <a:fld id="{9E23A8E2-88AA-42D9-A209-59BFE7AA6B8C}" type="slidenum">
              <a:rPr lang="en-US" altLang="zh-TW"/>
              <a:pPr>
                <a:defRPr/>
              </a:pPr>
              <a:t>‹#›</a:t>
            </a:fld>
            <a:endParaRPr lang="en-US" altLang="zh-TW" dirty="0"/>
          </a:p>
        </p:txBody>
      </p:sp>
    </p:spTree>
    <p:extLst>
      <p:ext uri="{BB962C8B-B14F-4D97-AF65-F5344CB8AC3E}">
        <p14:creationId xmlns:p14="http://schemas.microsoft.com/office/powerpoint/2010/main" val="2842459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TW" dirty="0"/>
          </a:p>
        </p:txBody>
      </p:sp>
      <p:sp>
        <p:nvSpPr>
          <p:cNvPr id="5" name="Rectangle 3"/>
          <p:cNvSpPr>
            <a:spLocks noGrp="1" noChangeArrowheads="1"/>
          </p:cNvSpPr>
          <p:nvPr>
            <p:ph type="sldNum" sz="quarter" idx="11"/>
          </p:nvPr>
        </p:nvSpPr>
        <p:spPr>
          <a:ln/>
        </p:spPr>
        <p:txBody>
          <a:bodyPr/>
          <a:lstStyle>
            <a:lvl1pPr>
              <a:defRPr/>
            </a:lvl1pPr>
          </a:lstStyle>
          <a:p>
            <a:pPr>
              <a:defRPr/>
            </a:pPr>
            <a:fld id="{5A95321B-63EC-4DE0-875B-DFDA76B07A72}" type="slidenum">
              <a:rPr lang="en-US" altLang="zh-TW"/>
              <a:pPr>
                <a:defRPr/>
              </a:pPr>
              <a:t>‹#›</a:t>
            </a:fld>
            <a:endParaRPr lang="en-US" altLang="zh-TW" dirty="0"/>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TW" dirty="0"/>
          </a:p>
        </p:txBody>
      </p:sp>
    </p:spTree>
    <p:extLst>
      <p:ext uri="{BB962C8B-B14F-4D97-AF65-F5344CB8AC3E}">
        <p14:creationId xmlns:p14="http://schemas.microsoft.com/office/powerpoint/2010/main" val="381476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457200"/>
            <a:ext cx="2057400" cy="54102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457200"/>
            <a:ext cx="6019800" cy="54102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TW" dirty="0"/>
          </a:p>
        </p:txBody>
      </p:sp>
      <p:sp>
        <p:nvSpPr>
          <p:cNvPr id="5" name="Rectangle 3"/>
          <p:cNvSpPr>
            <a:spLocks noGrp="1" noChangeArrowheads="1"/>
          </p:cNvSpPr>
          <p:nvPr>
            <p:ph type="sldNum" sz="quarter" idx="11"/>
          </p:nvPr>
        </p:nvSpPr>
        <p:spPr>
          <a:ln/>
        </p:spPr>
        <p:txBody>
          <a:bodyPr/>
          <a:lstStyle>
            <a:lvl1pPr>
              <a:defRPr/>
            </a:lvl1pPr>
          </a:lstStyle>
          <a:p>
            <a:pPr>
              <a:defRPr/>
            </a:pPr>
            <a:fld id="{CA4C08E1-0157-4D6C-9320-843C7A867E9C}" type="slidenum">
              <a:rPr lang="en-US" altLang="zh-TW"/>
              <a:pPr>
                <a:defRPr/>
              </a:pPr>
              <a:t>‹#›</a:t>
            </a:fld>
            <a:endParaRPr lang="en-US" altLang="zh-TW" dirty="0"/>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TW" dirty="0"/>
          </a:p>
        </p:txBody>
      </p:sp>
    </p:spTree>
    <p:extLst>
      <p:ext uri="{BB962C8B-B14F-4D97-AF65-F5344CB8AC3E}">
        <p14:creationId xmlns:p14="http://schemas.microsoft.com/office/powerpoint/2010/main" val="4062085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標題及物件在文字之上">
    <p:spTree>
      <p:nvGrpSpPr>
        <p:cNvPr id="1" name=""/>
        <p:cNvGrpSpPr/>
        <p:nvPr/>
      </p:nvGrpSpPr>
      <p:grpSpPr>
        <a:xfrm>
          <a:off x="0" y="0"/>
          <a:ext cx="0" cy="0"/>
          <a:chOff x="0" y="0"/>
          <a:chExt cx="0" cy="0"/>
        </a:xfrm>
      </p:grpSpPr>
      <p:sp>
        <p:nvSpPr>
          <p:cNvPr id="2" name="標題 1"/>
          <p:cNvSpPr>
            <a:spLocks noGrp="1"/>
          </p:cNvSpPr>
          <p:nvPr>
            <p:ph type="title"/>
          </p:nvPr>
        </p:nvSpPr>
        <p:spPr>
          <a:xfrm>
            <a:off x="457200" y="457200"/>
            <a:ext cx="8229600" cy="13716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981200"/>
            <a:ext cx="8229600" cy="18669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4000500"/>
            <a:ext cx="8229600" cy="18669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TW" dirty="0"/>
          </a:p>
        </p:txBody>
      </p:sp>
      <p:sp>
        <p:nvSpPr>
          <p:cNvPr id="6" name="Rectangle 3"/>
          <p:cNvSpPr>
            <a:spLocks noGrp="1" noChangeArrowheads="1"/>
          </p:cNvSpPr>
          <p:nvPr>
            <p:ph type="sldNum" sz="quarter" idx="11"/>
          </p:nvPr>
        </p:nvSpPr>
        <p:spPr>
          <a:ln/>
        </p:spPr>
        <p:txBody>
          <a:bodyPr/>
          <a:lstStyle>
            <a:lvl1pPr>
              <a:defRPr/>
            </a:lvl1pPr>
          </a:lstStyle>
          <a:p>
            <a:pPr>
              <a:defRPr/>
            </a:pPr>
            <a:fld id="{DDD74E35-3C82-471A-9EC4-B50CEE431194}" type="slidenum">
              <a:rPr lang="en-US" altLang="zh-TW"/>
              <a:pPr>
                <a:defRPr/>
              </a:pPr>
              <a:t>‹#›</a:t>
            </a:fld>
            <a:endParaRPr lang="en-US" altLang="zh-TW" dirty="0"/>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zh-TW" dirty="0"/>
          </a:p>
        </p:txBody>
      </p:sp>
    </p:spTree>
    <p:extLst>
      <p:ext uri="{BB962C8B-B14F-4D97-AF65-F5344CB8AC3E}">
        <p14:creationId xmlns:p14="http://schemas.microsoft.com/office/powerpoint/2010/main" val="3886455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457200"/>
            <a:ext cx="8229600" cy="13716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981200"/>
            <a:ext cx="8229600" cy="3886200"/>
          </a:xfrm>
        </p:spPr>
        <p:txBody>
          <a:bodyPr/>
          <a:lstStyle/>
          <a:p>
            <a:pPr lvl="0"/>
            <a:endParaRPr lang="zh-TW" alt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TW" dirty="0"/>
          </a:p>
        </p:txBody>
      </p:sp>
      <p:sp>
        <p:nvSpPr>
          <p:cNvPr id="5" name="Rectangle 3"/>
          <p:cNvSpPr>
            <a:spLocks noGrp="1" noChangeArrowheads="1"/>
          </p:cNvSpPr>
          <p:nvPr>
            <p:ph type="sldNum" sz="quarter" idx="11"/>
          </p:nvPr>
        </p:nvSpPr>
        <p:spPr>
          <a:ln/>
        </p:spPr>
        <p:txBody>
          <a:bodyPr/>
          <a:lstStyle>
            <a:lvl1pPr>
              <a:defRPr/>
            </a:lvl1pPr>
          </a:lstStyle>
          <a:p>
            <a:pPr>
              <a:defRPr/>
            </a:pPr>
            <a:fld id="{C5DA9BEF-4460-4DFC-BD36-D281567662B5}" type="slidenum">
              <a:rPr lang="en-US" altLang="zh-TW"/>
              <a:pPr>
                <a:defRPr/>
              </a:pPr>
              <a:t>‹#›</a:t>
            </a:fld>
            <a:endParaRPr lang="en-US" altLang="zh-TW" dirty="0"/>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TW" dirty="0"/>
          </a:p>
        </p:txBody>
      </p:sp>
    </p:spTree>
    <p:extLst>
      <p:ext uri="{BB962C8B-B14F-4D97-AF65-F5344CB8AC3E}">
        <p14:creationId xmlns:p14="http://schemas.microsoft.com/office/powerpoint/2010/main" val="2623030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457200"/>
            <a:ext cx="8229600" cy="13716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981200"/>
            <a:ext cx="4038600" cy="3886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4038600" cy="3886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TW" dirty="0"/>
          </a:p>
        </p:txBody>
      </p:sp>
      <p:sp>
        <p:nvSpPr>
          <p:cNvPr id="6" name="Rectangle 3"/>
          <p:cNvSpPr>
            <a:spLocks noGrp="1" noChangeArrowheads="1"/>
          </p:cNvSpPr>
          <p:nvPr>
            <p:ph type="sldNum" sz="quarter" idx="11"/>
          </p:nvPr>
        </p:nvSpPr>
        <p:spPr>
          <a:ln/>
        </p:spPr>
        <p:txBody>
          <a:bodyPr/>
          <a:lstStyle>
            <a:lvl1pPr>
              <a:defRPr/>
            </a:lvl1pPr>
          </a:lstStyle>
          <a:p>
            <a:pPr>
              <a:defRPr/>
            </a:pPr>
            <a:fld id="{8609AFE7-9F5E-43F4-9DC5-603F3DE0D72E}" type="slidenum">
              <a:rPr lang="en-US" altLang="zh-TW"/>
              <a:pPr>
                <a:defRPr/>
              </a:pPr>
              <a:t>‹#›</a:t>
            </a:fld>
            <a:endParaRPr lang="en-US" altLang="zh-TW" dirty="0"/>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zh-TW" dirty="0"/>
          </a:p>
        </p:txBody>
      </p:sp>
    </p:spTree>
    <p:extLst>
      <p:ext uri="{BB962C8B-B14F-4D97-AF65-F5344CB8AC3E}">
        <p14:creationId xmlns:p14="http://schemas.microsoft.com/office/powerpoint/2010/main" val="546190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457200"/>
            <a:ext cx="8229600" cy="13716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981200"/>
            <a:ext cx="4038600" cy="3886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981200"/>
            <a:ext cx="4038600" cy="18669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4000500"/>
            <a:ext cx="4038600" cy="18669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2"/>
          <p:cNvSpPr>
            <a:spLocks noGrp="1" noChangeArrowheads="1"/>
          </p:cNvSpPr>
          <p:nvPr>
            <p:ph type="ftr" sz="quarter" idx="10"/>
          </p:nvPr>
        </p:nvSpPr>
        <p:spPr>
          <a:ln/>
        </p:spPr>
        <p:txBody>
          <a:bodyPr/>
          <a:lstStyle>
            <a:lvl1pPr>
              <a:defRPr/>
            </a:lvl1pPr>
          </a:lstStyle>
          <a:p>
            <a:pPr>
              <a:defRPr/>
            </a:pPr>
            <a:endParaRPr lang="en-US" altLang="zh-TW" dirty="0"/>
          </a:p>
        </p:txBody>
      </p:sp>
      <p:sp>
        <p:nvSpPr>
          <p:cNvPr id="7" name="Rectangle 3"/>
          <p:cNvSpPr>
            <a:spLocks noGrp="1" noChangeArrowheads="1"/>
          </p:cNvSpPr>
          <p:nvPr>
            <p:ph type="sldNum" sz="quarter" idx="11"/>
          </p:nvPr>
        </p:nvSpPr>
        <p:spPr>
          <a:ln/>
        </p:spPr>
        <p:txBody>
          <a:bodyPr/>
          <a:lstStyle>
            <a:lvl1pPr>
              <a:defRPr/>
            </a:lvl1pPr>
          </a:lstStyle>
          <a:p>
            <a:pPr>
              <a:defRPr/>
            </a:pPr>
            <a:fld id="{F09014D1-0B24-4BB3-A158-3C4591D94990}" type="slidenum">
              <a:rPr lang="en-US" altLang="zh-TW"/>
              <a:pPr>
                <a:defRPr/>
              </a:pPr>
              <a:t>‹#›</a:t>
            </a:fld>
            <a:endParaRPr lang="en-US" altLang="zh-TW" dirty="0"/>
          </a:p>
        </p:txBody>
      </p:sp>
      <p:sp>
        <p:nvSpPr>
          <p:cNvPr id="8" name="Rectangle 16"/>
          <p:cNvSpPr>
            <a:spLocks noGrp="1" noChangeArrowheads="1"/>
          </p:cNvSpPr>
          <p:nvPr>
            <p:ph type="dt" sz="half" idx="12"/>
          </p:nvPr>
        </p:nvSpPr>
        <p:spPr>
          <a:ln/>
        </p:spPr>
        <p:txBody>
          <a:bodyPr/>
          <a:lstStyle>
            <a:lvl1pPr>
              <a:defRPr/>
            </a:lvl1pPr>
          </a:lstStyle>
          <a:p>
            <a:pPr>
              <a:defRPr/>
            </a:pPr>
            <a:endParaRPr lang="en-US" altLang="zh-TW" dirty="0"/>
          </a:p>
        </p:txBody>
      </p:sp>
    </p:spTree>
    <p:extLst>
      <p:ext uri="{BB962C8B-B14F-4D97-AF65-F5344CB8AC3E}">
        <p14:creationId xmlns:p14="http://schemas.microsoft.com/office/powerpoint/2010/main" val="1198169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457200"/>
            <a:ext cx="8229600" cy="13716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981200"/>
            <a:ext cx="4038600" cy="3886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981200"/>
            <a:ext cx="4038600" cy="18669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4000500"/>
            <a:ext cx="4038600" cy="18669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2"/>
          <p:cNvSpPr>
            <a:spLocks noGrp="1" noChangeArrowheads="1"/>
          </p:cNvSpPr>
          <p:nvPr>
            <p:ph type="ftr" sz="quarter" idx="10"/>
          </p:nvPr>
        </p:nvSpPr>
        <p:spPr>
          <a:ln/>
        </p:spPr>
        <p:txBody>
          <a:bodyPr/>
          <a:lstStyle>
            <a:lvl1pPr>
              <a:defRPr/>
            </a:lvl1pPr>
          </a:lstStyle>
          <a:p>
            <a:pPr>
              <a:defRPr/>
            </a:pPr>
            <a:endParaRPr lang="en-US" altLang="zh-TW" dirty="0"/>
          </a:p>
        </p:txBody>
      </p:sp>
      <p:sp>
        <p:nvSpPr>
          <p:cNvPr id="7" name="Rectangle 3"/>
          <p:cNvSpPr>
            <a:spLocks noGrp="1" noChangeArrowheads="1"/>
          </p:cNvSpPr>
          <p:nvPr>
            <p:ph type="sldNum" sz="quarter" idx="11"/>
          </p:nvPr>
        </p:nvSpPr>
        <p:spPr>
          <a:ln/>
        </p:spPr>
        <p:txBody>
          <a:bodyPr/>
          <a:lstStyle>
            <a:lvl1pPr>
              <a:defRPr/>
            </a:lvl1pPr>
          </a:lstStyle>
          <a:p>
            <a:pPr>
              <a:defRPr/>
            </a:pPr>
            <a:fld id="{2C0B0644-EEEC-49FC-85B0-CECA6F71D2D0}" type="slidenum">
              <a:rPr lang="en-US" altLang="zh-TW"/>
              <a:pPr>
                <a:defRPr/>
              </a:pPr>
              <a:t>‹#›</a:t>
            </a:fld>
            <a:endParaRPr lang="en-US" altLang="zh-TW" dirty="0"/>
          </a:p>
        </p:txBody>
      </p:sp>
      <p:sp>
        <p:nvSpPr>
          <p:cNvPr id="8" name="Rectangle 16"/>
          <p:cNvSpPr>
            <a:spLocks noGrp="1" noChangeArrowheads="1"/>
          </p:cNvSpPr>
          <p:nvPr>
            <p:ph type="dt" sz="half" idx="12"/>
          </p:nvPr>
        </p:nvSpPr>
        <p:spPr>
          <a:ln/>
        </p:spPr>
        <p:txBody>
          <a:bodyPr/>
          <a:lstStyle>
            <a:lvl1pPr>
              <a:defRPr/>
            </a:lvl1pPr>
          </a:lstStyle>
          <a:p>
            <a:pPr>
              <a:defRPr/>
            </a:pPr>
            <a:endParaRPr lang="en-US" altLang="zh-TW" dirty="0"/>
          </a:p>
        </p:txBody>
      </p:sp>
    </p:spTree>
    <p:extLst>
      <p:ext uri="{BB962C8B-B14F-4D97-AF65-F5344CB8AC3E}">
        <p14:creationId xmlns:p14="http://schemas.microsoft.com/office/powerpoint/2010/main" val="506193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reserve="1">
  <p:cSld name="標題及文字在物件之上">
    <p:spTree>
      <p:nvGrpSpPr>
        <p:cNvPr id="1" name=""/>
        <p:cNvGrpSpPr/>
        <p:nvPr/>
      </p:nvGrpSpPr>
      <p:grpSpPr>
        <a:xfrm>
          <a:off x="0" y="0"/>
          <a:ext cx="0" cy="0"/>
          <a:chOff x="0" y="0"/>
          <a:chExt cx="0" cy="0"/>
        </a:xfrm>
      </p:grpSpPr>
      <p:sp>
        <p:nvSpPr>
          <p:cNvPr id="2" name="標題 1"/>
          <p:cNvSpPr>
            <a:spLocks noGrp="1"/>
          </p:cNvSpPr>
          <p:nvPr>
            <p:ph type="title"/>
          </p:nvPr>
        </p:nvSpPr>
        <p:spPr>
          <a:xfrm>
            <a:off x="457200" y="457200"/>
            <a:ext cx="8229600" cy="13716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981200"/>
            <a:ext cx="8229600" cy="18669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57200" y="4000500"/>
            <a:ext cx="8229600" cy="18669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TW" dirty="0"/>
          </a:p>
        </p:txBody>
      </p:sp>
      <p:sp>
        <p:nvSpPr>
          <p:cNvPr id="6" name="Rectangle 3"/>
          <p:cNvSpPr>
            <a:spLocks noGrp="1" noChangeArrowheads="1"/>
          </p:cNvSpPr>
          <p:nvPr>
            <p:ph type="sldNum" sz="quarter" idx="11"/>
          </p:nvPr>
        </p:nvSpPr>
        <p:spPr>
          <a:ln/>
        </p:spPr>
        <p:txBody>
          <a:bodyPr/>
          <a:lstStyle>
            <a:lvl1pPr>
              <a:defRPr/>
            </a:lvl1pPr>
          </a:lstStyle>
          <a:p>
            <a:pPr>
              <a:defRPr/>
            </a:pPr>
            <a:fld id="{3557965D-91E4-4D95-8A5A-3B84FC71788E}" type="slidenum">
              <a:rPr lang="en-US" altLang="zh-TW"/>
              <a:pPr>
                <a:defRPr/>
              </a:pPr>
              <a:t>‹#›</a:t>
            </a:fld>
            <a:endParaRPr lang="en-US" altLang="zh-TW" dirty="0"/>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zh-TW" dirty="0"/>
          </a:p>
        </p:txBody>
      </p:sp>
    </p:spTree>
    <p:extLst>
      <p:ext uri="{BB962C8B-B14F-4D97-AF65-F5344CB8AC3E}">
        <p14:creationId xmlns:p14="http://schemas.microsoft.com/office/powerpoint/2010/main" val="2062648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TW" dirty="0"/>
          </a:p>
        </p:txBody>
      </p:sp>
      <p:sp>
        <p:nvSpPr>
          <p:cNvPr id="5" name="Rectangle 3"/>
          <p:cNvSpPr>
            <a:spLocks noGrp="1" noChangeArrowheads="1"/>
          </p:cNvSpPr>
          <p:nvPr>
            <p:ph type="sldNum" sz="quarter" idx="11"/>
          </p:nvPr>
        </p:nvSpPr>
        <p:spPr>
          <a:ln/>
        </p:spPr>
        <p:txBody>
          <a:bodyPr/>
          <a:lstStyle>
            <a:lvl1pPr>
              <a:defRPr/>
            </a:lvl1pPr>
          </a:lstStyle>
          <a:p>
            <a:pPr>
              <a:defRPr/>
            </a:pPr>
            <a:fld id="{815296D0-3E9C-49F3-B7B7-AFA912E67E0C}" type="slidenum">
              <a:rPr lang="en-US" altLang="zh-TW"/>
              <a:pPr>
                <a:defRPr/>
              </a:pPr>
              <a:t>‹#›</a:t>
            </a:fld>
            <a:endParaRPr lang="en-US" altLang="zh-TW" dirty="0"/>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TW" dirty="0"/>
          </a:p>
        </p:txBody>
      </p:sp>
    </p:spTree>
    <p:extLst>
      <p:ext uri="{BB962C8B-B14F-4D97-AF65-F5344CB8AC3E}">
        <p14:creationId xmlns:p14="http://schemas.microsoft.com/office/powerpoint/2010/main" val="1645980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TW" dirty="0"/>
          </a:p>
        </p:txBody>
      </p:sp>
      <p:sp>
        <p:nvSpPr>
          <p:cNvPr id="5" name="Rectangle 3"/>
          <p:cNvSpPr>
            <a:spLocks noGrp="1" noChangeArrowheads="1"/>
          </p:cNvSpPr>
          <p:nvPr>
            <p:ph type="sldNum" sz="quarter" idx="11"/>
          </p:nvPr>
        </p:nvSpPr>
        <p:spPr>
          <a:ln/>
        </p:spPr>
        <p:txBody>
          <a:bodyPr/>
          <a:lstStyle>
            <a:lvl1pPr>
              <a:defRPr/>
            </a:lvl1pPr>
          </a:lstStyle>
          <a:p>
            <a:pPr>
              <a:defRPr/>
            </a:pPr>
            <a:fld id="{92C94752-C1B3-4FF7-9A77-02937395C1D9}" type="slidenum">
              <a:rPr lang="en-US" altLang="zh-TW"/>
              <a:pPr>
                <a:defRPr/>
              </a:pPr>
              <a:t>‹#›</a:t>
            </a:fld>
            <a:endParaRPr lang="en-US" altLang="zh-TW" dirty="0"/>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TW" dirty="0"/>
          </a:p>
        </p:txBody>
      </p:sp>
    </p:spTree>
    <p:extLst>
      <p:ext uri="{BB962C8B-B14F-4D97-AF65-F5344CB8AC3E}">
        <p14:creationId xmlns:p14="http://schemas.microsoft.com/office/powerpoint/2010/main" val="3565528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TW" dirty="0"/>
          </a:p>
        </p:txBody>
      </p:sp>
      <p:sp>
        <p:nvSpPr>
          <p:cNvPr id="6" name="Rectangle 3"/>
          <p:cNvSpPr>
            <a:spLocks noGrp="1" noChangeArrowheads="1"/>
          </p:cNvSpPr>
          <p:nvPr>
            <p:ph type="sldNum" sz="quarter" idx="11"/>
          </p:nvPr>
        </p:nvSpPr>
        <p:spPr>
          <a:ln/>
        </p:spPr>
        <p:txBody>
          <a:bodyPr/>
          <a:lstStyle>
            <a:lvl1pPr>
              <a:defRPr/>
            </a:lvl1pPr>
          </a:lstStyle>
          <a:p>
            <a:pPr>
              <a:defRPr/>
            </a:pPr>
            <a:fld id="{82DA3C47-3F25-4A73-8CCD-4D45A5FE43E0}" type="slidenum">
              <a:rPr lang="en-US" altLang="zh-TW"/>
              <a:pPr>
                <a:defRPr/>
              </a:pPr>
              <a:t>‹#›</a:t>
            </a:fld>
            <a:endParaRPr lang="en-US" altLang="zh-TW" dirty="0"/>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zh-TW" dirty="0"/>
          </a:p>
        </p:txBody>
      </p:sp>
    </p:spTree>
    <p:extLst>
      <p:ext uri="{BB962C8B-B14F-4D97-AF65-F5344CB8AC3E}">
        <p14:creationId xmlns:p14="http://schemas.microsoft.com/office/powerpoint/2010/main" val="375206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ltLang="zh-TW" dirty="0"/>
          </a:p>
        </p:txBody>
      </p:sp>
      <p:sp>
        <p:nvSpPr>
          <p:cNvPr id="8" name="Rectangle 3"/>
          <p:cNvSpPr>
            <a:spLocks noGrp="1" noChangeArrowheads="1"/>
          </p:cNvSpPr>
          <p:nvPr>
            <p:ph type="sldNum" sz="quarter" idx="11"/>
          </p:nvPr>
        </p:nvSpPr>
        <p:spPr>
          <a:ln/>
        </p:spPr>
        <p:txBody>
          <a:bodyPr/>
          <a:lstStyle>
            <a:lvl1pPr>
              <a:defRPr/>
            </a:lvl1pPr>
          </a:lstStyle>
          <a:p>
            <a:pPr>
              <a:defRPr/>
            </a:pPr>
            <a:fld id="{8C131687-5861-4E23-80EC-219D5F41952B}" type="slidenum">
              <a:rPr lang="en-US" altLang="zh-TW"/>
              <a:pPr>
                <a:defRPr/>
              </a:pPr>
              <a:t>‹#›</a:t>
            </a:fld>
            <a:endParaRPr lang="en-US" altLang="zh-TW" dirty="0"/>
          </a:p>
        </p:txBody>
      </p:sp>
      <p:sp>
        <p:nvSpPr>
          <p:cNvPr id="9" name="Rectangle 16"/>
          <p:cNvSpPr>
            <a:spLocks noGrp="1" noChangeArrowheads="1"/>
          </p:cNvSpPr>
          <p:nvPr>
            <p:ph type="dt" sz="half" idx="12"/>
          </p:nvPr>
        </p:nvSpPr>
        <p:spPr>
          <a:ln/>
        </p:spPr>
        <p:txBody>
          <a:bodyPr/>
          <a:lstStyle>
            <a:lvl1pPr>
              <a:defRPr/>
            </a:lvl1pPr>
          </a:lstStyle>
          <a:p>
            <a:pPr>
              <a:defRPr/>
            </a:pPr>
            <a:endParaRPr lang="en-US" altLang="zh-TW" dirty="0"/>
          </a:p>
        </p:txBody>
      </p:sp>
    </p:spTree>
    <p:extLst>
      <p:ext uri="{BB962C8B-B14F-4D97-AF65-F5344CB8AC3E}">
        <p14:creationId xmlns:p14="http://schemas.microsoft.com/office/powerpoint/2010/main" val="3923072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ltLang="zh-TW" dirty="0"/>
          </a:p>
        </p:txBody>
      </p:sp>
      <p:sp>
        <p:nvSpPr>
          <p:cNvPr id="4" name="Rectangle 3"/>
          <p:cNvSpPr>
            <a:spLocks noGrp="1" noChangeArrowheads="1"/>
          </p:cNvSpPr>
          <p:nvPr>
            <p:ph type="sldNum" sz="quarter" idx="11"/>
          </p:nvPr>
        </p:nvSpPr>
        <p:spPr>
          <a:ln/>
        </p:spPr>
        <p:txBody>
          <a:bodyPr/>
          <a:lstStyle>
            <a:lvl1pPr>
              <a:defRPr/>
            </a:lvl1pPr>
          </a:lstStyle>
          <a:p>
            <a:pPr>
              <a:defRPr/>
            </a:pPr>
            <a:fld id="{DF651CAF-8BC3-402A-93FF-6A564D953E0E}" type="slidenum">
              <a:rPr lang="en-US" altLang="zh-TW"/>
              <a:pPr>
                <a:defRPr/>
              </a:pPr>
              <a:t>‹#›</a:t>
            </a:fld>
            <a:endParaRPr lang="en-US" altLang="zh-TW" dirty="0"/>
          </a:p>
        </p:txBody>
      </p:sp>
      <p:sp>
        <p:nvSpPr>
          <p:cNvPr id="5" name="Rectangle 16"/>
          <p:cNvSpPr>
            <a:spLocks noGrp="1" noChangeArrowheads="1"/>
          </p:cNvSpPr>
          <p:nvPr>
            <p:ph type="dt" sz="half" idx="12"/>
          </p:nvPr>
        </p:nvSpPr>
        <p:spPr>
          <a:ln/>
        </p:spPr>
        <p:txBody>
          <a:bodyPr/>
          <a:lstStyle>
            <a:lvl1pPr>
              <a:defRPr/>
            </a:lvl1pPr>
          </a:lstStyle>
          <a:p>
            <a:pPr>
              <a:defRPr/>
            </a:pPr>
            <a:endParaRPr lang="en-US" altLang="zh-TW" dirty="0"/>
          </a:p>
        </p:txBody>
      </p:sp>
    </p:spTree>
    <p:extLst>
      <p:ext uri="{BB962C8B-B14F-4D97-AF65-F5344CB8AC3E}">
        <p14:creationId xmlns:p14="http://schemas.microsoft.com/office/powerpoint/2010/main" val="2812765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ltLang="zh-TW" dirty="0"/>
          </a:p>
        </p:txBody>
      </p:sp>
      <p:sp>
        <p:nvSpPr>
          <p:cNvPr id="3" name="Rectangle 3"/>
          <p:cNvSpPr>
            <a:spLocks noGrp="1" noChangeArrowheads="1"/>
          </p:cNvSpPr>
          <p:nvPr>
            <p:ph type="sldNum" sz="quarter" idx="11"/>
          </p:nvPr>
        </p:nvSpPr>
        <p:spPr>
          <a:ln/>
        </p:spPr>
        <p:txBody>
          <a:bodyPr/>
          <a:lstStyle>
            <a:lvl1pPr>
              <a:defRPr/>
            </a:lvl1pPr>
          </a:lstStyle>
          <a:p>
            <a:pPr>
              <a:defRPr/>
            </a:pPr>
            <a:fld id="{8DFCC1D9-EFA0-426D-B13B-3B42A1561D19}" type="slidenum">
              <a:rPr lang="en-US" altLang="zh-TW"/>
              <a:pPr>
                <a:defRPr/>
              </a:pPr>
              <a:t>‹#›</a:t>
            </a:fld>
            <a:endParaRPr lang="en-US" altLang="zh-TW" dirty="0"/>
          </a:p>
        </p:txBody>
      </p:sp>
      <p:sp>
        <p:nvSpPr>
          <p:cNvPr id="4" name="Rectangle 16"/>
          <p:cNvSpPr>
            <a:spLocks noGrp="1" noChangeArrowheads="1"/>
          </p:cNvSpPr>
          <p:nvPr>
            <p:ph type="dt" sz="half" idx="12"/>
          </p:nvPr>
        </p:nvSpPr>
        <p:spPr>
          <a:ln/>
        </p:spPr>
        <p:txBody>
          <a:bodyPr/>
          <a:lstStyle>
            <a:lvl1pPr>
              <a:defRPr/>
            </a:lvl1pPr>
          </a:lstStyle>
          <a:p>
            <a:pPr>
              <a:defRPr/>
            </a:pPr>
            <a:endParaRPr lang="en-US" altLang="zh-TW" dirty="0"/>
          </a:p>
        </p:txBody>
      </p:sp>
    </p:spTree>
    <p:extLst>
      <p:ext uri="{BB962C8B-B14F-4D97-AF65-F5344CB8AC3E}">
        <p14:creationId xmlns:p14="http://schemas.microsoft.com/office/powerpoint/2010/main" val="2084125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TW" dirty="0"/>
          </a:p>
        </p:txBody>
      </p:sp>
      <p:sp>
        <p:nvSpPr>
          <p:cNvPr id="6" name="Rectangle 3"/>
          <p:cNvSpPr>
            <a:spLocks noGrp="1" noChangeArrowheads="1"/>
          </p:cNvSpPr>
          <p:nvPr>
            <p:ph type="sldNum" sz="quarter" idx="11"/>
          </p:nvPr>
        </p:nvSpPr>
        <p:spPr>
          <a:ln/>
        </p:spPr>
        <p:txBody>
          <a:bodyPr/>
          <a:lstStyle>
            <a:lvl1pPr>
              <a:defRPr/>
            </a:lvl1pPr>
          </a:lstStyle>
          <a:p>
            <a:pPr>
              <a:defRPr/>
            </a:pPr>
            <a:fld id="{A843F49C-845D-46C4-8775-36AFEA749E2E}" type="slidenum">
              <a:rPr lang="en-US" altLang="zh-TW"/>
              <a:pPr>
                <a:defRPr/>
              </a:pPr>
              <a:t>‹#›</a:t>
            </a:fld>
            <a:endParaRPr lang="en-US" altLang="zh-TW" dirty="0"/>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zh-TW" dirty="0"/>
          </a:p>
        </p:txBody>
      </p:sp>
    </p:spTree>
    <p:extLst>
      <p:ext uri="{BB962C8B-B14F-4D97-AF65-F5344CB8AC3E}">
        <p14:creationId xmlns:p14="http://schemas.microsoft.com/office/powerpoint/2010/main" val="741617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TW" dirty="0"/>
          </a:p>
        </p:txBody>
      </p:sp>
      <p:sp>
        <p:nvSpPr>
          <p:cNvPr id="6" name="Rectangle 3"/>
          <p:cNvSpPr>
            <a:spLocks noGrp="1" noChangeArrowheads="1"/>
          </p:cNvSpPr>
          <p:nvPr>
            <p:ph type="sldNum" sz="quarter" idx="11"/>
          </p:nvPr>
        </p:nvSpPr>
        <p:spPr>
          <a:ln/>
        </p:spPr>
        <p:txBody>
          <a:bodyPr/>
          <a:lstStyle>
            <a:lvl1pPr>
              <a:defRPr/>
            </a:lvl1pPr>
          </a:lstStyle>
          <a:p>
            <a:pPr>
              <a:defRPr/>
            </a:pPr>
            <a:fld id="{2363964E-BD8B-4DD4-9B8C-07D1B8A0B5C8}" type="slidenum">
              <a:rPr lang="en-US" altLang="zh-TW"/>
              <a:pPr>
                <a:defRPr/>
              </a:pPr>
              <a:t>‹#›</a:t>
            </a:fld>
            <a:endParaRPr lang="en-US" altLang="zh-TW" dirty="0"/>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zh-TW" dirty="0"/>
          </a:p>
        </p:txBody>
      </p:sp>
    </p:spTree>
    <p:extLst>
      <p:ext uri="{BB962C8B-B14F-4D97-AF65-F5344CB8AC3E}">
        <p14:creationId xmlns:p14="http://schemas.microsoft.com/office/powerpoint/2010/main" val="3700618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kumimoji="0" sz="1200"/>
            </a:lvl1pPr>
          </a:lstStyle>
          <a:p>
            <a:pPr>
              <a:defRPr/>
            </a:pPr>
            <a:endParaRPr lang="en-US" altLang="zh-TW" dirty="0"/>
          </a:p>
        </p:txBody>
      </p:sp>
      <p:sp>
        <p:nvSpPr>
          <p:cNvPr id="13315"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0" sz="1200">
                <a:latin typeface="Arial Black" pitchFamily="34" charset="0"/>
              </a:defRPr>
            </a:lvl1pPr>
          </a:lstStyle>
          <a:p>
            <a:pPr>
              <a:defRPr/>
            </a:pPr>
            <a:fld id="{8F7648BF-BA83-480C-93F0-757E85842D89}" type="slidenum">
              <a:rPr lang="en-US" altLang="zh-TW"/>
              <a:pPr>
                <a:defRPr/>
              </a:pPr>
              <a:t>‹#›</a:t>
            </a:fld>
            <a:endParaRPr lang="en-US" altLang="zh-TW" dirty="0"/>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0" lang="zh-TW" altLang="zh-TW" sz="2400">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zh-TW" sz="2400">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zh-TW">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zh-TW">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zh-TW">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zh-TW">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zh-TW" sz="2400">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zh-TW">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zh-TW">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3328"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sz="1200"/>
            </a:lvl1pPr>
          </a:lstStyle>
          <a:p>
            <a:pPr>
              <a:defRPr/>
            </a:pPr>
            <a:endParaRPr lang="en-US" altLang="zh-TW" dirty="0"/>
          </a:p>
        </p:txBody>
      </p:sp>
    </p:spTree>
  </p:cSld>
  <p:clrMap bg1="lt1" tx1="dk1" bg2="lt2" tx2="dk2" accent1="accent1" accent2="accent2" accent3="accent3" accent4="accent4" accent5="accent5" accent6="accent6" hlink="hlink" folHlink="folHlink"/>
  <p:sldLayoutIdLst>
    <p:sldLayoutId id="2147483710"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p:txStyles>
    <p:title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新細明體" pitchFamily="18" charset="-120"/>
        </a:defRPr>
      </a:lvl2pPr>
      <a:lvl3pPr algn="l" rtl="0" eaLnBrk="0" fontAlgn="base" hangingPunct="0">
        <a:spcBef>
          <a:spcPct val="0"/>
        </a:spcBef>
        <a:spcAft>
          <a:spcPct val="0"/>
        </a:spcAft>
        <a:defRPr kumimoji="1" sz="4400">
          <a:solidFill>
            <a:schemeClr val="tx1"/>
          </a:solidFill>
          <a:latin typeface="Arial" charset="0"/>
          <a:ea typeface="新細明體" pitchFamily="18" charset="-120"/>
        </a:defRPr>
      </a:lvl3pPr>
      <a:lvl4pPr algn="l" rtl="0" eaLnBrk="0" fontAlgn="base" hangingPunct="0">
        <a:spcBef>
          <a:spcPct val="0"/>
        </a:spcBef>
        <a:spcAft>
          <a:spcPct val="0"/>
        </a:spcAft>
        <a:defRPr kumimoji="1" sz="4400">
          <a:solidFill>
            <a:schemeClr val="tx1"/>
          </a:solidFill>
          <a:latin typeface="Arial" charset="0"/>
          <a:ea typeface="新細明體" pitchFamily="18" charset="-120"/>
        </a:defRPr>
      </a:lvl4pPr>
      <a:lvl5pPr algn="l" rtl="0" eaLnBrk="0" fontAlgn="base" hangingPunct="0">
        <a:spcBef>
          <a:spcPct val="0"/>
        </a:spcBef>
        <a:spcAft>
          <a:spcPct val="0"/>
        </a:spcAft>
        <a:defRPr kumimoji="1" sz="4400">
          <a:solidFill>
            <a:schemeClr val="tx1"/>
          </a:solidFill>
          <a:latin typeface="Arial" charset="0"/>
          <a:ea typeface="新細明體" pitchFamily="18" charset="-120"/>
        </a:defRPr>
      </a:lvl5pPr>
      <a:lvl6pPr marL="457200" algn="l" rtl="0" fontAlgn="base">
        <a:spcBef>
          <a:spcPct val="0"/>
        </a:spcBef>
        <a:spcAft>
          <a:spcPct val="0"/>
        </a:spcAft>
        <a:defRPr kumimoji="1" sz="4400">
          <a:solidFill>
            <a:schemeClr val="tx1"/>
          </a:solidFill>
          <a:latin typeface="Arial" charset="0"/>
          <a:ea typeface="新細明體" pitchFamily="18" charset="-120"/>
        </a:defRPr>
      </a:lvl6pPr>
      <a:lvl7pPr marL="914400" algn="l" rtl="0" fontAlgn="base">
        <a:spcBef>
          <a:spcPct val="0"/>
        </a:spcBef>
        <a:spcAft>
          <a:spcPct val="0"/>
        </a:spcAft>
        <a:defRPr kumimoji="1" sz="4400">
          <a:solidFill>
            <a:schemeClr val="tx1"/>
          </a:solidFill>
          <a:latin typeface="Arial" charset="0"/>
          <a:ea typeface="新細明體" pitchFamily="18" charset="-120"/>
        </a:defRPr>
      </a:lvl7pPr>
      <a:lvl8pPr marL="1371600" algn="l" rtl="0" fontAlgn="base">
        <a:spcBef>
          <a:spcPct val="0"/>
        </a:spcBef>
        <a:spcAft>
          <a:spcPct val="0"/>
        </a:spcAft>
        <a:defRPr kumimoji="1" sz="4400">
          <a:solidFill>
            <a:schemeClr val="tx1"/>
          </a:solidFill>
          <a:latin typeface="Arial" charset="0"/>
          <a:ea typeface="新細明體" pitchFamily="18" charset="-120"/>
        </a:defRPr>
      </a:lvl8pPr>
      <a:lvl9pPr marL="1828800" algn="l" rtl="0" fontAlgn="base">
        <a:spcBef>
          <a:spcPct val="0"/>
        </a:spcBef>
        <a:spcAft>
          <a:spcPct val="0"/>
        </a:spcAft>
        <a:defRPr kumimoji="1" sz="4400">
          <a:solidFill>
            <a:schemeClr val="tx1"/>
          </a:solidFill>
          <a:latin typeface="Arial" charset="0"/>
          <a:ea typeface="新細明體" pitchFamily="18" charset="-12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2.bp.blogspot.com/-w-AVQqR4-ig/TWNRmL2l-3I/AAAAAAAAABo/5Fv4uQgHMuc/s1600/%E5%9C%96%E8%A1%A8(4)_%E5%A4%A7%E8%85%A6%E7%9A%84%E5%9B%9B%E5%80%8B%E8%85%A6%E8%91%89+4-1.png" TargetMode="Externa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hyperlink" Target="http://www.sciencedirect.com/science/journal/01672681"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en.wikipedia.org/wiki/File:Mem_dream_reflec_Jung.jpg" TargetMode="Externa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commons.wikimedia.org/wiki/File:Abraham_maslow.jpg"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zh-TW" altLang="en-US" sz="4400" dirty="0" smtClean="0"/>
              <a:t>綠色經濟</a:t>
            </a:r>
            <a:r>
              <a:rPr lang="zh-TW" altLang="en-US" sz="4400" dirty="0"/>
              <a:t>的個體基礎</a:t>
            </a:r>
            <a:r>
              <a:rPr lang="zh-TW" altLang="en-US" sz="4400" dirty="0" smtClean="0"/>
              <a:t>：從「最後通牒」談起</a:t>
            </a:r>
          </a:p>
        </p:txBody>
      </p:sp>
      <p:sp>
        <p:nvSpPr>
          <p:cNvPr id="3075" name="Rectangle 3"/>
          <p:cNvSpPr>
            <a:spLocks noGrp="1" noChangeArrowheads="1"/>
          </p:cNvSpPr>
          <p:nvPr>
            <p:ph type="subTitle" idx="1"/>
          </p:nvPr>
        </p:nvSpPr>
        <p:spPr/>
        <p:txBody>
          <a:bodyPr/>
          <a:lstStyle/>
          <a:p>
            <a:pPr eaLnBrk="1" hangingPunct="1"/>
            <a:r>
              <a:rPr lang="zh-TW" altLang="en-US" sz="3200" dirty="0" smtClean="0"/>
              <a:t>周賓凰</a:t>
            </a:r>
          </a:p>
          <a:p>
            <a:pPr eaLnBrk="1" hangingPunct="1"/>
            <a:r>
              <a:rPr lang="zh-TW" altLang="en-US" sz="3200" dirty="0" smtClean="0"/>
              <a:t>國立中央大學財務金融系</a:t>
            </a:r>
          </a:p>
          <a:p>
            <a:pPr eaLnBrk="1" hangingPunct="1"/>
            <a:r>
              <a:rPr lang="en-US" altLang="zh-TW" sz="3200" dirty="0" smtClean="0"/>
              <a:t>2015/9/21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zh-TW" altLang="en-US" smtClean="0"/>
              <a:t>功能性磁核共振儀 </a:t>
            </a:r>
          </a:p>
        </p:txBody>
      </p:sp>
      <p:pic>
        <p:nvPicPr>
          <p:cNvPr id="11268" name="Picture 5" descr="_20100713220726_VDA5OTg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7758" y="1700808"/>
            <a:ext cx="6668484" cy="470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tabLst>
                <a:tab pos="3086100" algn="l"/>
              </a:tabLst>
            </a:pPr>
            <a:endParaRPr lang="zh-TW" altLang="zh-TW"/>
          </a:p>
        </p:txBody>
      </p:sp>
      <p:sp>
        <p:nvSpPr>
          <p:cNvPr id="1127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tabLst>
                <a:tab pos="3086100" algn="l"/>
              </a:tabLst>
            </a:pPr>
            <a:endParaRPr lang="zh-TW" altLang="zh-TW"/>
          </a:p>
        </p:txBody>
      </p:sp>
      <p:sp>
        <p:nvSpPr>
          <p:cNvPr id="1127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tabLst>
                <a:tab pos="3086100" algn="l"/>
              </a:tabLst>
            </a:pPr>
            <a:endParaRPr lang="zh-TW" altLang="zh-TW"/>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zh-TW" altLang="en-US" b="1" smtClean="0"/>
              <a:t>大腦結構圖</a:t>
            </a:r>
          </a:p>
        </p:txBody>
      </p:sp>
      <p:pic>
        <p:nvPicPr>
          <p:cNvPr id="12292" name="Picture 6" descr="Medical illustration showing the anatomy of the br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700213"/>
            <a:ext cx="6697662"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枕葉 Occipital lobes&#10; 功能:&#10; 視覺處理&#10;&#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692150"/>
            <a:ext cx="7577138"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2750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zh-TW" altLang="en-US" smtClean="0"/>
              <a:t>大腦的四個腦葉</a:t>
            </a:r>
          </a:p>
        </p:txBody>
      </p:sp>
      <p:sp>
        <p:nvSpPr>
          <p:cNvPr id="15363" name="Rectangle 3"/>
          <p:cNvSpPr>
            <a:spLocks noGrp="1" noChangeArrowheads="1"/>
          </p:cNvSpPr>
          <p:nvPr>
            <p:ph type="body" sz="half" idx="1"/>
          </p:nvPr>
        </p:nvSpPr>
        <p:spPr>
          <a:xfrm>
            <a:off x="457200" y="1981200"/>
            <a:ext cx="4402138" cy="4111625"/>
          </a:xfrm>
        </p:spPr>
        <p:txBody>
          <a:bodyPr/>
          <a:lstStyle/>
          <a:p>
            <a:pPr eaLnBrk="1" hangingPunct="1"/>
            <a:r>
              <a:rPr lang="zh-TW" altLang="en-US" sz="2400" b="1" smtClean="0"/>
              <a:t>大腦</a:t>
            </a:r>
            <a:r>
              <a:rPr lang="zh-TW" altLang="en-US" sz="2400" smtClean="0"/>
              <a:t>被分成成左、右兩個半球，兩個半球在構造上相似，劃分為四個區域，稱為葉</a:t>
            </a:r>
            <a:r>
              <a:rPr lang="en-US" altLang="zh-TW" sz="2400" smtClean="0"/>
              <a:t>(lobe)</a:t>
            </a:r>
            <a:r>
              <a:rPr lang="zh-TW" altLang="en-US" sz="2400" smtClean="0"/>
              <a:t>。</a:t>
            </a:r>
          </a:p>
          <a:p>
            <a:pPr eaLnBrk="1" hangingPunct="1"/>
            <a:r>
              <a:rPr lang="zh-TW" altLang="en-US" sz="2400" smtClean="0"/>
              <a:t>前方額頭附近的是</a:t>
            </a:r>
            <a:r>
              <a:rPr lang="zh-TW" altLang="en-US" sz="2400" b="1" smtClean="0"/>
              <a:t>額葉</a:t>
            </a:r>
            <a:r>
              <a:rPr lang="zh-TW" altLang="en-US" sz="2400" smtClean="0"/>
              <a:t>，主要負責認知思考與決策。頭頂的是</a:t>
            </a:r>
            <a:r>
              <a:rPr lang="zh-TW" altLang="en-US" sz="2400" b="1" smtClean="0"/>
              <a:t>頂葉</a:t>
            </a:r>
            <a:r>
              <a:rPr lang="zh-TW" altLang="en-US" sz="2400" smtClean="0"/>
              <a:t>，負責運動感覺的體覺功能。在後腦勺的是</a:t>
            </a:r>
            <a:r>
              <a:rPr lang="zh-TW" altLang="en-US" sz="2400" b="1" smtClean="0"/>
              <a:t>枕葉</a:t>
            </a:r>
            <a:r>
              <a:rPr lang="zh-TW" altLang="en-US" sz="2400" smtClean="0"/>
              <a:t>，負責視覺功能。兩側靠近耳朵的是</a:t>
            </a:r>
            <a:r>
              <a:rPr lang="zh-TW" altLang="en-US" sz="2400" b="1" smtClean="0"/>
              <a:t>顳葉</a:t>
            </a:r>
            <a:r>
              <a:rPr lang="zh-TW" altLang="en-US" sz="2400" smtClean="0"/>
              <a:t>，主要是聽覺功能。 </a:t>
            </a:r>
          </a:p>
        </p:txBody>
      </p:sp>
      <p:sp>
        <p:nvSpPr>
          <p:cNvPr id="15364" name="Rectangle 4"/>
          <p:cNvSpPr>
            <a:spLocks noGrp="1" noChangeArrowheads="1"/>
          </p:cNvSpPr>
          <p:nvPr>
            <p:ph sz="half" idx="2"/>
          </p:nvPr>
        </p:nvSpPr>
        <p:spPr/>
        <p:txBody>
          <a:bodyPr/>
          <a:lstStyle/>
          <a:p>
            <a:pPr eaLnBrk="1" hangingPunct="1"/>
            <a:endParaRPr lang="zh-TW" altLang="zh-TW" sz="2400" smtClean="0"/>
          </a:p>
        </p:txBody>
      </p:sp>
      <p:pic>
        <p:nvPicPr>
          <p:cNvPr id="15365" name="Picture 5" descr="%25E5%259C%2596%25E8%25A1%25A8%25284%2529_%25E5%25A4%25A7%25E8%2585%25A6%25E7%259A%2584%25E5%259B%259B%25E5%2580%258B%25E8%2585%25A6%25E8%2591%2589+4-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5" y="2060848"/>
            <a:ext cx="3902849"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zh-TW" altLang="en-US" smtClean="0"/>
              <a:t>四個腦葉主要功能</a:t>
            </a:r>
          </a:p>
        </p:txBody>
      </p:sp>
      <p:graphicFrame>
        <p:nvGraphicFramePr>
          <p:cNvPr id="68638" name="Group 30"/>
          <p:cNvGraphicFramePr>
            <a:graphicFrameLocks noGrp="1"/>
          </p:cNvGraphicFramePr>
          <p:nvPr>
            <p:ph type="tbl" idx="1"/>
          </p:nvPr>
        </p:nvGraphicFramePr>
        <p:xfrm>
          <a:off x="457200" y="1981200"/>
          <a:ext cx="7715250" cy="3535364"/>
        </p:xfrm>
        <a:graphic>
          <a:graphicData uri="http://schemas.openxmlformats.org/drawingml/2006/table">
            <a:tbl>
              <a:tblPr/>
              <a:tblGrid>
                <a:gridCol w="1876425"/>
                <a:gridCol w="5838825"/>
              </a:tblGrid>
              <a:tr h="687388">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zh-TW" sz="1200" b="0" i="0" u="none" strike="noStrike" cap="none" normalizeH="0" baseline="0" dirty="0" smtClean="0">
                          <a:ln>
                            <a:noFill/>
                          </a:ln>
                          <a:solidFill>
                            <a:srgbClr val="333333"/>
                          </a:solidFill>
                          <a:effectLst/>
                          <a:latin typeface="Arial" charset="0"/>
                          <a:ea typeface="新細明體" pitchFamily="18" charset="-120"/>
                        </a:rPr>
                        <a:t/>
                      </a:r>
                      <a:br>
                        <a:rPr kumimoji="1" lang="en-US" altLang="zh-TW" sz="1200" b="0" i="0" u="none" strike="noStrike" cap="none" normalizeH="0" baseline="0" dirty="0" smtClean="0">
                          <a:ln>
                            <a:noFill/>
                          </a:ln>
                          <a:solidFill>
                            <a:srgbClr val="333333"/>
                          </a:solidFill>
                          <a:effectLst/>
                          <a:latin typeface="Arial" charset="0"/>
                          <a:ea typeface="新細明體" pitchFamily="18" charset="-120"/>
                        </a:rPr>
                      </a:br>
                      <a:r>
                        <a:rPr kumimoji="1" lang="zh-TW" altLang="en-US" sz="1200" b="0" i="0" u="none" strike="noStrike" cap="none" normalizeH="0" baseline="0" dirty="0" smtClean="0">
                          <a:ln>
                            <a:noFill/>
                          </a:ln>
                          <a:solidFill>
                            <a:srgbClr val="333333"/>
                          </a:solidFill>
                          <a:effectLst/>
                          <a:latin typeface="Arial" charset="0"/>
                          <a:ea typeface="新細明體" pitchFamily="18" charset="-120"/>
                        </a:rPr>
                        <a:t>大腦四大區塊</a:t>
                      </a:r>
                      <a:endParaRPr kumimoji="1" lang="zh-TW" altLang="en-US" sz="1800" b="0" i="0" u="none" strike="noStrike" cap="none" normalizeH="0" baseline="0" dirty="0" smtClean="0">
                        <a:ln>
                          <a:noFill/>
                        </a:ln>
                        <a:solidFill>
                          <a:schemeClr val="tx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zh-TW" sz="1200" b="0" i="0" u="none" strike="noStrike" cap="none" normalizeH="0" baseline="0" smtClean="0">
                          <a:ln>
                            <a:noFill/>
                          </a:ln>
                          <a:solidFill>
                            <a:srgbClr val="333333"/>
                          </a:solidFill>
                          <a:effectLst/>
                          <a:latin typeface="Arial" charset="0"/>
                          <a:ea typeface="新細明體" pitchFamily="18" charset="-120"/>
                        </a:rPr>
                        <a:t/>
                      </a:r>
                      <a:br>
                        <a:rPr kumimoji="1" lang="en-US" altLang="zh-TW" sz="1200" b="0" i="0" u="none" strike="noStrike" cap="none" normalizeH="0" baseline="0" smtClean="0">
                          <a:ln>
                            <a:noFill/>
                          </a:ln>
                          <a:solidFill>
                            <a:srgbClr val="333333"/>
                          </a:solidFill>
                          <a:effectLst/>
                          <a:latin typeface="Arial" charset="0"/>
                          <a:ea typeface="新細明體" pitchFamily="18" charset="-120"/>
                        </a:rPr>
                      </a:br>
                      <a:r>
                        <a:rPr kumimoji="1" lang="zh-TW" altLang="en-US" sz="1200" b="0" i="0" u="none" strike="noStrike" cap="none" normalizeH="0" baseline="0" smtClean="0">
                          <a:ln>
                            <a:noFill/>
                          </a:ln>
                          <a:solidFill>
                            <a:srgbClr val="333333"/>
                          </a:solidFill>
                          <a:effectLst/>
                          <a:latin typeface="Arial" charset="0"/>
                          <a:ea typeface="新細明體" pitchFamily="18" charset="-120"/>
                        </a:rPr>
                        <a:t>功                           能</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87388">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zh-TW" sz="1200" b="0" i="0" u="none" strike="noStrike" cap="none" normalizeH="0" baseline="0" smtClean="0">
                          <a:ln>
                            <a:noFill/>
                          </a:ln>
                          <a:solidFill>
                            <a:srgbClr val="333333"/>
                          </a:solidFill>
                          <a:effectLst/>
                          <a:latin typeface="Arial" charset="0"/>
                          <a:ea typeface="新細明體" pitchFamily="18" charset="-120"/>
                        </a:rPr>
                        <a:t/>
                      </a:r>
                      <a:br>
                        <a:rPr kumimoji="1" lang="en-US" altLang="zh-TW" sz="1200" b="0" i="0" u="none" strike="noStrike" cap="none" normalizeH="0" baseline="0" smtClean="0">
                          <a:ln>
                            <a:noFill/>
                          </a:ln>
                          <a:solidFill>
                            <a:srgbClr val="333333"/>
                          </a:solidFill>
                          <a:effectLst/>
                          <a:latin typeface="Arial" charset="0"/>
                          <a:ea typeface="新細明體" pitchFamily="18" charset="-120"/>
                        </a:rPr>
                      </a:br>
                      <a:r>
                        <a:rPr kumimoji="1" lang="zh-TW" altLang="en-US" sz="1200" b="0" i="0" u="none" strike="noStrike" cap="none" normalizeH="0" baseline="0" smtClean="0">
                          <a:ln>
                            <a:noFill/>
                          </a:ln>
                          <a:solidFill>
                            <a:srgbClr val="333333"/>
                          </a:solidFill>
                          <a:effectLst/>
                          <a:latin typeface="Arial" charset="0"/>
                          <a:ea typeface="新細明體" pitchFamily="18" charset="-120"/>
                        </a:rPr>
                        <a:t>枕      葉</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zh-TW" sz="1200" b="0" i="0" u="none" strike="noStrike" cap="none" normalizeH="0" baseline="0" smtClean="0">
                          <a:ln>
                            <a:noFill/>
                          </a:ln>
                          <a:solidFill>
                            <a:srgbClr val="333333"/>
                          </a:solidFill>
                          <a:effectLst/>
                          <a:latin typeface="Arial" charset="0"/>
                          <a:ea typeface="新細明體" pitchFamily="18" charset="-120"/>
                        </a:rPr>
                        <a:t/>
                      </a:r>
                      <a:br>
                        <a:rPr kumimoji="1" lang="en-US" altLang="zh-TW" sz="1200" b="0" i="0" u="none" strike="noStrike" cap="none" normalizeH="0" baseline="0" smtClean="0">
                          <a:ln>
                            <a:noFill/>
                          </a:ln>
                          <a:solidFill>
                            <a:srgbClr val="333333"/>
                          </a:solidFill>
                          <a:effectLst/>
                          <a:latin typeface="Arial" charset="0"/>
                          <a:ea typeface="新細明體" pitchFamily="18" charset="-120"/>
                        </a:rPr>
                      </a:br>
                      <a:r>
                        <a:rPr kumimoji="1" lang="zh-TW" altLang="en-US" sz="1200" b="0" i="0" u="none" strike="noStrike" cap="none" normalizeH="0" baseline="0" smtClean="0">
                          <a:ln>
                            <a:noFill/>
                          </a:ln>
                          <a:solidFill>
                            <a:srgbClr val="333333"/>
                          </a:solidFill>
                          <a:effectLst/>
                          <a:latin typeface="Arial" charset="0"/>
                          <a:ea typeface="新細明體" pitchFamily="18" charset="-120"/>
                        </a:rPr>
                        <a:t>視覺系統中的各個小區域碼上分辨、整合所收到的刺激。</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720725">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zh-TW" sz="1200" b="0" i="0" u="none" strike="noStrike" cap="none" normalizeH="0" baseline="0" smtClean="0">
                          <a:ln>
                            <a:noFill/>
                          </a:ln>
                          <a:solidFill>
                            <a:srgbClr val="333333"/>
                          </a:solidFill>
                          <a:effectLst/>
                          <a:latin typeface="Arial" charset="0"/>
                          <a:ea typeface="新細明體" pitchFamily="18" charset="-120"/>
                        </a:rPr>
                        <a:t/>
                      </a:r>
                      <a:br>
                        <a:rPr kumimoji="1" lang="en-US" altLang="zh-TW" sz="1200" b="0" i="0" u="none" strike="noStrike" cap="none" normalizeH="0" baseline="0" smtClean="0">
                          <a:ln>
                            <a:noFill/>
                          </a:ln>
                          <a:solidFill>
                            <a:srgbClr val="333333"/>
                          </a:solidFill>
                          <a:effectLst/>
                          <a:latin typeface="Arial" charset="0"/>
                          <a:ea typeface="新細明體" pitchFamily="18" charset="-120"/>
                        </a:rPr>
                      </a:br>
                      <a:r>
                        <a:rPr kumimoji="1" lang="zh-TW" altLang="en-US" sz="1200" b="0" i="0" u="none" strike="noStrike" cap="none" normalizeH="0" baseline="0" smtClean="0">
                          <a:ln>
                            <a:noFill/>
                          </a:ln>
                          <a:solidFill>
                            <a:srgbClr val="333333"/>
                          </a:solidFill>
                          <a:effectLst/>
                          <a:latin typeface="Arial" charset="0"/>
                          <a:ea typeface="新細明體" pitchFamily="18" charset="-120"/>
                        </a:rPr>
                        <a:t>顳額葉</a:t>
                      </a:r>
                      <a:r>
                        <a:rPr kumimoji="1" lang="en-US" altLang="zh-TW" sz="1200" b="0" i="0" u="none" strike="noStrike" cap="none" normalizeH="0" baseline="0" smtClean="0">
                          <a:ln>
                            <a:noFill/>
                          </a:ln>
                          <a:solidFill>
                            <a:srgbClr val="333333"/>
                          </a:solidFill>
                          <a:effectLst/>
                          <a:latin typeface="Arial" charset="0"/>
                          <a:ea typeface="新細明體" pitchFamily="18" charset="-120"/>
                        </a:rPr>
                        <a:t>(</a:t>
                      </a:r>
                      <a:r>
                        <a:rPr kumimoji="1" lang="zh-TW" altLang="en-US" sz="1200" b="0" i="0" u="none" strike="noStrike" cap="none" normalizeH="0" baseline="0" smtClean="0">
                          <a:ln>
                            <a:noFill/>
                          </a:ln>
                          <a:solidFill>
                            <a:srgbClr val="333333"/>
                          </a:solidFill>
                          <a:effectLst/>
                          <a:latin typeface="Arial" charset="0"/>
                          <a:ea typeface="新細明體" pitchFamily="18" charset="-120"/>
                        </a:rPr>
                        <a:t>顳葉</a:t>
                      </a:r>
                      <a:r>
                        <a:rPr kumimoji="1" lang="en-US" altLang="zh-TW" sz="1200" b="0" i="0" u="none" strike="noStrike" cap="none" normalizeH="0" baseline="0" smtClean="0">
                          <a:ln>
                            <a:noFill/>
                          </a:ln>
                          <a:solidFill>
                            <a:srgbClr val="333333"/>
                          </a:solidFill>
                          <a:effectLst/>
                          <a:latin typeface="Arial" charset="0"/>
                          <a:ea typeface="新細明體" pitchFamily="18" charset="-120"/>
                        </a:rPr>
                        <a:t>)</a:t>
                      </a:r>
                      <a:endParaRPr kumimoji="1" lang="en-US" altLang="zh-TW" sz="1800" b="0" i="0" u="none" strike="noStrike" cap="none" normalizeH="0" baseline="0" smtClean="0">
                        <a:ln>
                          <a:noFill/>
                        </a:ln>
                        <a:solidFill>
                          <a:schemeClr val="tx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zh-TW" sz="1200" b="0" i="0" u="none" strike="noStrike" cap="none" normalizeH="0" baseline="0" smtClean="0">
                          <a:ln>
                            <a:noFill/>
                          </a:ln>
                          <a:solidFill>
                            <a:srgbClr val="333333"/>
                          </a:solidFill>
                          <a:effectLst/>
                          <a:latin typeface="Arial" charset="0"/>
                          <a:ea typeface="新細明體" pitchFamily="18" charset="-120"/>
                        </a:rPr>
                        <a:t/>
                      </a:r>
                      <a:br>
                        <a:rPr kumimoji="1" lang="en-US" altLang="zh-TW" sz="1200" b="0" i="0" u="none" strike="noStrike" cap="none" normalizeH="0" baseline="0" smtClean="0">
                          <a:ln>
                            <a:noFill/>
                          </a:ln>
                          <a:solidFill>
                            <a:srgbClr val="333333"/>
                          </a:solidFill>
                          <a:effectLst/>
                          <a:latin typeface="Arial" charset="0"/>
                          <a:ea typeface="新細明體" pitchFamily="18" charset="-120"/>
                        </a:rPr>
                      </a:br>
                      <a:r>
                        <a:rPr kumimoji="1" lang="zh-TW" altLang="en-US" sz="1200" b="0" i="0" u="none" strike="noStrike" cap="none" normalizeH="0" baseline="0" smtClean="0">
                          <a:ln>
                            <a:noFill/>
                          </a:ln>
                          <a:solidFill>
                            <a:srgbClr val="333333"/>
                          </a:solidFill>
                          <a:effectLst/>
                          <a:latin typeface="Arial" charset="0"/>
                          <a:ea typeface="新細明體" pitchFamily="18" charset="-120"/>
                        </a:rPr>
                        <a:t>聽覺，而且主管語言與長期記憶，尤其是語言的長期記憶。</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792163">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zh-TW" sz="1200" b="0" i="0" u="none" strike="noStrike" cap="none" normalizeH="0" baseline="0" smtClean="0">
                          <a:ln>
                            <a:noFill/>
                          </a:ln>
                          <a:solidFill>
                            <a:srgbClr val="333333"/>
                          </a:solidFill>
                          <a:effectLst/>
                          <a:latin typeface="Arial" charset="0"/>
                          <a:ea typeface="新細明體" pitchFamily="18" charset="-120"/>
                        </a:rPr>
                        <a:t/>
                      </a:r>
                      <a:br>
                        <a:rPr kumimoji="1" lang="en-US" altLang="zh-TW" sz="1200" b="0" i="0" u="none" strike="noStrike" cap="none" normalizeH="0" baseline="0" smtClean="0">
                          <a:ln>
                            <a:noFill/>
                          </a:ln>
                          <a:solidFill>
                            <a:srgbClr val="333333"/>
                          </a:solidFill>
                          <a:effectLst/>
                          <a:latin typeface="Arial" charset="0"/>
                          <a:ea typeface="新細明體" pitchFamily="18" charset="-120"/>
                        </a:rPr>
                      </a:br>
                      <a:r>
                        <a:rPr kumimoji="1" lang="zh-TW" altLang="en-US" sz="1200" b="0" i="0" u="none" strike="noStrike" cap="none" normalizeH="0" baseline="0" smtClean="0">
                          <a:ln>
                            <a:noFill/>
                          </a:ln>
                          <a:solidFill>
                            <a:srgbClr val="333333"/>
                          </a:solidFill>
                          <a:effectLst/>
                          <a:latin typeface="Arial" charset="0"/>
                          <a:ea typeface="新細明體" pitchFamily="18" charset="-120"/>
                        </a:rPr>
                        <a:t>頂      葉</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zh-TW" sz="1200" b="0" i="0" u="none" strike="noStrike" cap="none" normalizeH="0" baseline="0" smtClean="0">
                          <a:ln>
                            <a:noFill/>
                          </a:ln>
                          <a:solidFill>
                            <a:srgbClr val="333333"/>
                          </a:solidFill>
                          <a:effectLst/>
                          <a:latin typeface="Arial" charset="0"/>
                          <a:ea typeface="新細明體" pitchFamily="18" charset="-120"/>
                        </a:rPr>
                        <a:t/>
                      </a:r>
                      <a:br>
                        <a:rPr kumimoji="1" lang="en-US" altLang="zh-TW" sz="1200" b="0" i="0" u="none" strike="noStrike" cap="none" normalizeH="0" baseline="0" smtClean="0">
                          <a:ln>
                            <a:noFill/>
                          </a:ln>
                          <a:solidFill>
                            <a:srgbClr val="333333"/>
                          </a:solidFill>
                          <a:effectLst/>
                          <a:latin typeface="Arial" charset="0"/>
                          <a:ea typeface="新細明體" pitchFamily="18" charset="-120"/>
                        </a:rPr>
                      </a:br>
                      <a:r>
                        <a:rPr kumimoji="1" lang="zh-TW" altLang="en-US" sz="1200" b="0" i="0" u="none" strike="noStrike" cap="none" normalizeH="0" baseline="0" smtClean="0">
                          <a:ln>
                            <a:noFill/>
                          </a:ln>
                          <a:solidFill>
                            <a:srgbClr val="333333"/>
                          </a:solidFill>
                          <a:effectLst/>
                          <a:latin typeface="Arial" charset="0"/>
                          <a:ea typeface="新細明體" pitchFamily="18" charset="-120"/>
                        </a:rPr>
                        <a:t>前半部叫感覺運動區，主要工作是接收從身體各部位傳來的訊息，如皮膚的觸覺、肢體的姿勢變化。後半部的頂葉，繼續分析、整合傳送進來的訊息。</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47700">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zh-TW" sz="1200" b="0" i="0" u="none" strike="noStrike" cap="none" normalizeH="0" baseline="0" smtClean="0">
                          <a:ln>
                            <a:noFill/>
                          </a:ln>
                          <a:solidFill>
                            <a:srgbClr val="333333"/>
                          </a:solidFill>
                          <a:effectLst/>
                          <a:latin typeface="Arial" charset="0"/>
                          <a:ea typeface="新細明體" pitchFamily="18" charset="-120"/>
                        </a:rPr>
                        <a:t/>
                      </a:r>
                      <a:br>
                        <a:rPr kumimoji="1" lang="en-US" altLang="zh-TW" sz="1200" b="0" i="0" u="none" strike="noStrike" cap="none" normalizeH="0" baseline="0" smtClean="0">
                          <a:ln>
                            <a:noFill/>
                          </a:ln>
                          <a:solidFill>
                            <a:srgbClr val="333333"/>
                          </a:solidFill>
                          <a:effectLst/>
                          <a:latin typeface="Arial" charset="0"/>
                          <a:ea typeface="新細明體" pitchFamily="18" charset="-120"/>
                        </a:rPr>
                      </a:br>
                      <a:r>
                        <a:rPr kumimoji="1" lang="zh-TW" altLang="en-US" sz="1200" b="0" i="0" u="none" strike="noStrike" cap="none" normalizeH="0" baseline="0" smtClean="0">
                          <a:ln>
                            <a:noFill/>
                          </a:ln>
                          <a:solidFill>
                            <a:srgbClr val="333333"/>
                          </a:solidFill>
                          <a:effectLst/>
                          <a:latin typeface="Arial" charset="0"/>
                          <a:ea typeface="新細明體" pitchFamily="18" charset="-120"/>
                        </a:rPr>
                        <a:t>額      葉</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zh-TW" sz="1200" b="0" i="0" u="none" strike="noStrike" cap="none" normalizeH="0" baseline="0" dirty="0" smtClean="0">
                          <a:ln>
                            <a:noFill/>
                          </a:ln>
                          <a:solidFill>
                            <a:srgbClr val="333333"/>
                          </a:solidFill>
                          <a:effectLst/>
                          <a:latin typeface="Arial" charset="0"/>
                          <a:ea typeface="新細明體" pitchFamily="18" charset="-120"/>
                        </a:rPr>
                        <a:t/>
                      </a:r>
                      <a:br>
                        <a:rPr kumimoji="1" lang="en-US" altLang="zh-TW" sz="1200" b="0" i="0" u="none" strike="noStrike" cap="none" normalizeH="0" baseline="0" dirty="0" smtClean="0">
                          <a:ln>
                            <a:noFill/>
                          </a:ln>
                          <a:solidFill>
                            <a:srgbClr val="333333"/>
                          </a:solidFill>
                          <a:effectLst/>
                          <a:latin typeface="Arial" charset="0"/>
                          <a:ea typeface="新細明體" pitchFamily="18" charset="-120"/>
                        </a:rPr>
                      </a:br>
                      <a:r>
                        <a:rPr kumimoji="1" lang="zh-TW" altLang="en-US" sz="1200" b="0" i="0" u="none" strike="noStrike" cap="none" normalizeH="0" baseline="0" dirty="0" smtClean="0">
                          <a:ln>
                            <a:noFill/>
                          </a:ln>
                          <a:solidFill>
                            <a:srgbClr val="333333"/>
                          </a:solidFill>
                          <a:effectLst/>
                          <a:latin typeface="Arial" charset="0"/>
                          <a:ea typeface="新細明體" pitchFamily="18" charset="-120"/>
                        </a:rPr>
                        <a:t>腦內的行政、策劃、思考與決策中心，隨時隨地做著重要的決定。</a:t>
                      </a:r>
                      <a:endParaRPr kumimoji="1" lang="zh-TW" altLang="en-US" sz="1800" b="0" i="0" u="none" strike="noStrike" cap="none" normalizeH="0" baseline="0" dirty="0" smtClean="0">
                        <a:ln>
                          <a:noFill/>
                        </a:ln>
                        <a:solidFill>
                          <a:schemeClr val="tx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008063"/>
            <a:ext cx="7739063" cy="544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3884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半球特化&#10; 左半球&#10; 語言功能&#10; 邏輯推理&#10;&#10; 右半球&#10; 空間關係&#10; 節奏知覺&#10; 物體判斷&#10;&#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765175"/>
            <a:ext cx="7864475" cy="590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5227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邊緣系統 limbic system&#10; 功能:&#10; 內臟機能反應&#10; 情緒、慾望調節&#10; 記憶&#10; 杏仁核&#10;&#10;(Amygdala)&#10; 海馬迴&#10;(Hippocampus)&#10; 視丘&#10;(Thalamus)&#10; 下視丘&#10;(Hypothalam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836613"/>
            <a:ext cx="7672388"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6931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image.slidesharecdn.com/0305-140304230956-phpapp01/95/0305-32-638.jpg?cb=13939749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36309"/>
            <a:ext cx="8248538" cy="619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6855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邊緣系統 limbic system&#10; 杏仁核 (Amygdala)&#10; 與處理憤怒、恐懼有關&#10; 自閉症與杏仁核功能異常有關&#10;&#10; 海馬迴 (Hippocampus)&#10; 與記憶有關&#10; H.M. patient&#10;&#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74443"/>
            <a:ext cx="7888362" cy="592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0264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71538" y="192088"/>
            <a:ext cx="8162925" cy="1431925"/>
          </a:xfrm>
        </p:spPr>
        <p:txBody>
          <a:bodyPr/>
          <a:lstStyle/>
          <a:p>
            <a:pPr eaLnBrk="1" hangingPunct="1"/>
            <a:r>
              <a:rPr lang="zh-TW" altLang="en-US" smtClean="0"/>
              <a:t>「最後通牒」遊戲</a:t>
            </a:r>
          </a:p>
        </p:txBody>
      </p:sp>
      <p:sp>
        <p:nvSpPr>
          <p:cNvPr id="5123" name="Rectangle 3"/>
          <p:cNvSpPr>
            <a:spLocks noGrp="1" noChangeArrowheads="1"/>
          </p:cNvSpPr>
          <p:nvPr>
            <p:ph type="body" idx="1"/>
          </p:nvPr>
        </p:nvSpPr>
        <p:spPr/>
        <p:txBody>
          <a:bodyPr/>
          <a:lstStyle/>
          <a:p>
            <a:pPr eaLnBrk="1" hangingPunct="1">
              <a:buFont typeface="Wingdings" pitchFamily="2" charset="2"/>
              <a:buNone/>
            </a:pPr>
            <a:r>
              <a:rPr lang="zh-TW" altLang="en-US" smtClean="0"/>
              <a:t>二人為一組（</a:t>
            </a:r>
            <a:r>
              <a:rPr lang="en-US" altLang="zh-TW" dirty="0" smtClean="0"/>
              <a:t>A</a:t>
            </a:r>
            <a:r>
              <a:rPr lang="zh-TW" altLang="en-US" smtClean="0"/>
              <a:t>為分配者，</a:t>
            </a:r>
            <a:r>
              <a:rPr lang="en-US" altLang="zh-TW" dirty="0" smtClean="0"/>
              <a:t>B</a:t>
            </a:r>
            <a:r>
              <a:rPr lang="zh-TW" altLang="en-US" smtClean="0"/>
              <a:t>為接受者）。規則如下：</a:t>
            </a:r>
          </a:p>
          <a:p>
            <a:pPr eaLnBrk="1" hangingPunct="1"/>
            <a:r>
              <a:rPr lang="zh-TW" altLang="en-US" smtClean="0"/>
              <a:t> 給</a:t>
            </a:r>
            <a:r>
              <a:rPr lang="en-US" altLang="zh-TW" dirty="0" smtClean="0"/>
              <a:t>A 1,000</a:t>
            </a:r>
            <a:r>
              <a:rPr lang="zh-TW" altLang="en-US" smtClean="0"/>
              <a:t>元：</a:t>
            </a:r>
            <a:r>
              <a:rPr lang="en-US" altLang="zh-TW" dirty="0" smtClean="0"/>
              <a:t>A</a:t>
            </a:r>
            <a:r>
              <a:rPr lang="zh-TW" altLang="en-US" smtClean="0"/>
              <a:t>選擇將</a:t>
            </a:r>
            <a:r>
              <a:rPr lang="en-US" altLang="zh-TW" dirty="0" smtClean="0"/>
              <a:t>c</a:t>
            </a:r>
            <a:r>
              <a:rPr lang="zh-TW" altLang="en-US" smtClean="0"/>
              <a:t>元分配給</a:t>
            </a:r>
            <a:r>
              <a:rPr lang="en-US" altLang="zh-TW" dirty="0" smtClean="0"/>
              <a:t>B</a:t>
            </a:r>
            <a:r>
              <a:rPr lang="zh-TW" altLang="en-US" smtClean="0"/>
              <a:t>。</a:t>
            </a:r>
          </a:p>
          <a:p>
            <a:pPr eaLnBrk="1" hangingPunct="1"/>
            <a:r>
              <a:rPr lang="zh-TW" altLang="en-US" smtClean="0"/>
              <a:t> </a:t>
            </a:r>
            <a:r>
              <a:rPr lang="en-US" altLang="zh-TW" dirty="0" smtClean="0"/>
              <a:t>B</a:t>
            </a:r>
            <a:r>
              <a:rPr lang="zh-TW" altLang="en-US" smtClean="0"/>
              <a:t>可選擇是否接受。若接受，則</a:t>
            </a:r>
            <a:r>
              <a:rPr lang="en-US" altLang="zh-TW" dirty="0" smtClean="0"/>
              <a:t>B</a:t>
            </a:r>
            <a:r>
              <a:rPr lang="zh-TW" altLang="en-US" smtClean="0"/>
              <a:t>得</a:t>
            </a:r>
            <a:r>
              <a:rPr lang="en-US" altLang="zh-TW" dirty="0" smtClean="0"/>
              <a:t>c</a:t>
            </a:r>
            <a:r>
              <a:rPr lang="zh-TW" altLang="en-US" smtClean="0"/>
              <a:t>元，而</a:t>
            </a:r>
            <a:r>
              <a:rPr lang="en-US" altLang="zh-TW" dirty="0" smtClean="0"/>
              <a:t>A</a:t>
            </a:r>
            <a:r>
              <a:rPr lang="zh-TW" altLang="en-US" smtClean="0"/>
              <a:t>得</a:t>
            </a:r>
            <a:r>
              <a:rPr lang="en-US" altLang="zh-TW" dirty="0" smtClean="0"/>
              <a:t>(1,000-c)</a:t>
            </a:r>
            <a:r>
              <a:rPr lang="zh-TW" altLang="en-US" smtClean="0"/>
              <a:t>元；若不接受，則二人都得</a:t>
            </a:r>
            <a:r>
              <a:rPr lang="en-US" altLang="zh-TW" dirty="0" smtClean="0"/>
              <a:t>0</a:t>
            </a:r>
            <a:r>
              <a:rPr lang="zh-TW" altLang="en-US" smtClean="0"/>
              <a:t>元。</a:t>
            </a:r>
          </a:p>
          <a:p>
            <a:pPr eaLnBrk="1" hangingPunct="1"/>
            <a:r>
              <a:rPr lang="zh-TW" altLang="en-US" smtClean="0"/>
              <a:t>你認為並預測合理的</a:t>
            </a:r>
            <a:r>
              <a:rPr lang="en-US" altLang="zh-TW" dirty="0" smtClean="0"/>
              <a:t>c</a:t>
            </a:r>
            <a:r>
              <a:rPr lang="zh-TW" altLang="en-US" smtClean="0"/>
              <a:t>為多少？</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基底核 basal ganglia&#10; 規劃&#10; 產生動作&#10; 帕金森氏症&#10; 亨丁頓舞蹈症&#10;&#10;(huntington’s disease)&#10; 依核(Nucleus accumbens)&#10; 與獎勵有關係&#10;&#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701343"/>
            <a:ext cx="7852420" cy="5896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5680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腦幹 Brainstem&#10; 組成:&#10; 中腦(midbrain)&#10; 橋腦(pons)&#10; 延腦(medulla)&#10; 網狀結構 (reticular formation)&#10; 上升的部分稱為RAS (reticular&#10;activa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65249"/>
            <a:ext cx="7708528" cy="578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9307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4015" y="548680"/>
            <a:ext cx="6457352" cy="6093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584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TW" altLang="en-US" smtClean="0"/>
              <a:t>左半腦解剖圖</a:t>
            </a:r>
          </a:p>
        </p:txBody>
      </p:sp>
      <p:sp>
        <p:nvSpPr>
          <p:cNvPr id="13316" name="Rectangle 4"/>
          <p:cNvSpPr>
            <a:spLocks noGrp="1" noChangeArrowheads="1"/>
          </p:cNvSpPr>
          <p:nvPr>
            <p:ph type="body" sz="half" idx="2"/>
          </p:nvPr>
        </p:nvSpPr>
        <p:spPr>
          <a:xfrm>
            <a:off x="468313" y="4508500"/>
            <a:ext cx="8229600" cy="2187575"/>
          </a:xfrm>
        </p:spPr>
        <p:txBody>
          <a:bodyPr/>
          <a:lstStyle/>
          <a:p>
            <a:pPr eaLnBrk="1" hangingPunct="1"/>
            <a:r>
              <a:rPr lang="zh-TW" altLang="en-US" sz="2000" dirty="0" smtClean="0"/>
              <a:t>腦是人體的控制中樞，它佔據著頭的上部空間，顱骨包圍著腦並有保護作用。腦的主要部分稱為大腦，它被分成兩半，分別稱左、右大腦半球。思考、學習、感覺以及發布指令的功能是覆蓋在每一腦半球的一薄層灰質中完成的。內部的白質則負起連結腦的各個部分的作用。</a:t>
            </a:r>
            <a:endParaRPr lang="en-US" altLang="zh-TW" sz="2000" dirty="0" smtClean="0"/>
          </a:p>
          <a:p>
            <a:pPr eaLnBrk="1" hangingPunct="1"/>
            <a:r>
              <a:rPr lang="zh-TW" altLang="en-US" sz="2000" dirty="0"/>
              <a:t>左腦</a:t>
            </a:r>
            <a:r>
              <a:rPr lang="zh-TW" altLang="en-US" sz="2000" dirty="0" smtClean="0"/>
              <a:t>：</a:t>
            </a:r>
            <a:r>
              <a:rPr lang="en-US" altLang="zh-TW" sz="2000" dirty="0" smtClean="0"/>
              <a:t>serial computer; </a:t>
            </a:r>
            <a:r>
              <a:rPr lang="zh-TW" altLang="en-US" sz="2000" dirty="0" smtClean="0"/>
              <a:t>右腦</a:t>
            </a:r>
            <a:r>
              <a:rPr lang="en-US" altLang="zh-TW" sz="2000" dirty="0" smtClean="0"/>
              <a:t>: parallel computer.</a:t>
            </a:r>
            <a:endParaRPr lang="zh-TW" altLang="en-US" sz="2000" dirty="0" smtClean="0"/>
          </a:p>
        </p:txBody>
      </p:sp>
      <p:pic>
        <p:nvPicPr>
          <p:cNvPr id="13317" name="Picture 5" descr="%25E5%259C%2596%25E8%25A1%25A8%25282%2529_%25E5%25B7%25A6%25E5%258D%258A%25E8%2585%25A6%25E8%25A7%25A3%25E5%2589%2596%25E5%259C%25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556792"/>
            <a:ext cx="6336556"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zh-TW" altLang="en-US" b="1" smtClean="0"/>
              <a:t>大腦結構圖</a:t>
            </a:r>
            <a:endParaRPr lang="zh-TW" altLang="en-US" smtClean="0"/>
          </a:p>
        </p:txBody>
      </p:sp>
      <p:graphicFrame>
        <p:nvGraphicFramePr>
          <p:cNvPr id="51240" name="Group 40"/>
          <p:cNvGraphicFramePr>
            <a:graphicFrameLocks noGrp="1"/>
          </p:cNvGraphicFramePr>
          <p:nvPr>
            <p:ph type="tbl" idx="1"/>
          </p:nvPr>
        </p:nvGraphicFramePr>
        <p:xfrm>
          <a:off x="468313" y="1501775"/>
          <a:ext cx="8229600" cy="5173663"/>
        </p:xfrm>
        <a:graphic>
          <a:graphicData uri="http://schemas.openxmlformats.org/drawingml/2006/table">
            <a:tbl>
              <a:tblPr/>
              <a:tblGrid>
                <a:gridCol w="3241675"/>
                <a:gridCol w="4987925"/>
              </a:tblGrid>
              <a:tr h="274337">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zh-TW" altLang="en-US" sz="1200" b="1" i="0" u="none" strike="noStrike" cap="none" normalizeH="0" baseline="0" dirty="0" smtClean="0">
                          <a:ln>
                            <a:noFill/>
                          </a:ln>
                          <a:solidFill>
                            <a:srgbClr val="333333"/>
                          </a:solidFill>
                          <a:effectLst/>
                          <a:latin typeface="Arial" charset="0"/>
                          <a:ea typeface="新細明體" pitchFamily="18" charset="-120"/>
                        </a:rPr>
                        <a:t>結構與功能</a:t>
                      </a:r>
                      <a:endParaRPr kumimoji="1" lang="zh-TW" altLang="en-US" sz="1800" b="0" i="0" u="none" strike="noStrike" cap="none" normalizeH="0" baseline="0" dirty="0" smtClean="0">
                        <a:ln>
                          <a:noFill/>
                        </a:ln>
                        <a:solidFill>
                          <a:schemeClr val="tx1"/>
                        </a:solidFill>
                        <a:effectLst/>
                        <a:latin typeface="Arial" charset="0"/>
                        <a:ea typeface="新細明體" pitchFamily="18" charset="-12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zh-TW" altLang="en-US" sz="1200" b="1" i="0" u="none" strike="noStrike" cap="none" normalizeH="0" baseline="0" smtClean="0">
                          <a:ln>
                            <a:noFill/>
                          </a:ln>
                          <a:solidFill>
                            <a:srgbClr val="333333"/>
                          </a:solidFill>
                          <a:effectLst/>
                          <a:latin typeface="Arial" charset="0"/>
                          <a:ea typeface="新細明體" pitchFamily="18" charset="-120"/>
                        </a:rPr>
                        <a:t>內容</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4615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zh-TW" altLang="en-US" sz="1200" b="0" i="0" u="none" strike="noStrike" cap="none" normalizeH="0" baseline="0" smtClean="0">
                          <a:ln>
                            <a:noFill/>
                          </a:ln>
                          <a:solidFill>
                            <a:srgbClr val="333333"/>
                          </a:solidFill>
                          <a:effectLst/>
                          <a:latin typeface="Arial" charset="0"/>
                          <a:ea typeface="新細明體" pitchFamily="18" charset="-120"/>
                        </a:rPr>
                        <a:t>大腦皮質</a:t>
                      </a:r>
                      <a:r>
                        <a:rPr kumimoji="1" lang="zh-TW" altLang="en-US" sz="1200" b="0" i="0" u="none" strike="noStrike" cap="none" normalizeH="0" baseline="0" smtClean="0">
                          <a:ln>
                            <a:noFill/>
                          </a:ln>
                          <a:solidFill>
                            <a:srgbClr val="333333"/>
                          </a:solidFill>
                          <a:effectLst/>
                          <a:latin typeface="Times New Roman" pitchFamily="18" charset="0"/>
                          <a:ea typeface="新細明體" pitchFamily="18" charset="-120"/>
                        </a:rPr>
                        <a:t> </a:t>
                      </a:r>
                      <a:r>
                        <a:rPr kumimoji="1" lang="en-US" altLang="zh-TW" sz="1200" b="0" i="0" u="none" strike="noStrike" cap="none" normalizeH="0" baseline="0" smtClean="0">
                          <a:ln>
                            <a:noFill/>
                          </a:ln>
                          <a:solidFill>
                            <a:srgbClr val="333333"/>
                          </a:solidFill>
                          <a:effectLst/>
                          <a:latin typeface="Times New Roman" pitchFamily="18" charset="0"/>
                          <a:ea typeface="新細明體" pitchFamily="18" charset="-120"/>
                        </a:rPr>
                        <a:t>(Cerebral cortex) </a:t>
                      </a:r>
                      <a:endParaRPr kumimoji="1" lang="en-US" altLang="zh-TW" sz="10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bg2"/>
                        </a:buClr>
                        <a:buSzTx/>
                        <a:buFont typeface="Symbol" pitchFamily="18" charset="2"/>
                        <a:buChar char=""/>
                        <a:tabLst/>
                      </a:pPr>
                      <a:r>
                        <a:rPr kumimoji="1" lang="zh-TW" altLang="en-US" sz="1200" b="0" i="0" u="none" strike="noStrike" cap="none" normalizeH="0" baseline="0" smtClean="0">
                          <a:ln>
                            <a:noFill/>
                          </a:ln>
                          <a:solidFill>
                            <a:srgbClr val="333333"/>
                          </a:solidFill>
                          <a:effectLst/>
                          <a:latin typeface="Arial" charset="0"/>
                          <a:ea typeface="新細明體" pitchFamily="18" charset="-120"/>
                        </a:rPr>
                        <a:t>思考</a:t>
                      </a:r>
                      <a:r>
                        <a:rPr kumimoji="1" lang="zh-TW" altLang="en-US" sz="1200" b="0" i="0" u="none" strike="noStrike" cap="none" normalizeH="0" baseline="0" smtClean="0">
                          <a:ln>
                            <a:noFill/>
                          </a:ln>
                          <a:solidFill>
                            <a:srgbClr val="333333"/>
                          </a:solidFill>
                          <a:effectLst/>
                          <a:latin typeface="Times New Roman" pitchFamily="18" charset="0"/>
                          <a:ea typeface="新細明體" pitchFamily="18" charset="-120"/>
                        </a:rPr>
                        <a:t>  </a:t>
                      </a:r>
                      <a:r>
                        <a:rPr kumimoji="1" lang="zh-TW" altLang="en-US" sz="1200" b="0" i="0" u="none" strike="noStrike" cap="none" normalizeH="0" baseline="0" smtClean="0">
                          <a:ln>
                            <a:noFill/>
                          </a:ln>
                          <a:solidFill>
                            <a:srgbClr val="333333"/>
                          </a:solidFill>
                          <a:effectLst/>
                          <a:latin typeface="Arial" charset="0"/>
                          <a:ea typeface="新細明體" pitchFamily="18" charset="-120"/>
                        </a:rPr>
                        <a:t>自主性運動</a:t>
                      </a:r>
                      <a:r>
                        <a:rPr kumimoji="1" lang="zh-TW" altLang="en-US" sz="1200" b="0" i="0" u="none" strike="noStrike" cap="none" normalizeH="0" baseline="0" smtClean="0">
                          <a:ln>
                            <a:noFill/>
                          </a:ln>
                          <a:solidFill>
                            <a:srgbClr val="333333"/>
                          </a:solidFill>
                          <a:effectLst/>
                          <a:latin typeface="Times New Roman" pitchFamily="18" charset="0"/>
                          <a:ea typeface="新細明體" pitchFamily="18" charset="-120"/>
                        </a:rPr>
                        <a:t>  </a:t>
                      </a:r>
                      <a:r>
                        <a:rPr kumimoji="1" lang="zh-TW" altLang="en-US" sz="1200" b="0" i="0" u="none" strike="noStrike" cap="none" normalizeH="0" baseline="0" smtClean="0">
                          <a:ln>
                            <a:noFill/>
                          </a:ln>
                          <a:solidFill>
                            <a:srgbClr val="333333"/>
                          </a:solidFill>
                          <a:effectLst/>
                          <a:latin typeface="Arial" charset="0"/>
                          <a:ea typeface="新細明體" pitchFamily="18" charset="-120"/>
                        </a:rPr>
                        <a:t>語言</a:t>
                      </a:r>
                      <a:r>
                        <a:rPr kumimoji="1" lang="zh-TW" altLang="en-US" sz="1200" b="0" i="0" u="none" strike="noStrike" cap="none" normalizeH="0" baseline="0" smtClean="0">
                          <a:ln>
                            <a:noFill/>
                          </a:ln>
                          <a:solidFill>
                            <a:srgbClr val="333333"/>
                          </a:solidFill>
                          <a:effectLst/>
                          <a:latin typeface="Times New Roman" pitchFamily="18" charset="0"/>
                          <a:ea typeface="新細明體" pitchFamily="18" charset="-120"/>
                        </a:rPr>
                        <a:t>  </a:t>
                      </a:r>
                      <a:r>
                        <a:rPr kumimoji="1" lang="zh-TW" altLang="en-US" sz="1200" b="0" i="0" u="none" strike="noStrike" cap="none" normalizeH="0" baseline="0" smtClean="0">
                          <a:ln>
                            <a:noFill/>
                          </a:ln>
                          <a:solidFill>
                            <a:srgbClr val="333333"/>
                          </a:solidFill>
                          <a:effectLst/>
                          <a:latin typeface="Arial" charset="0"/>
                          <a:ea typeface="新細明體" pitchFamily="18" charset="-120"/>
                        </a:rPr>
                        <a:t>推理</a:t>
                      </a:r>
                      <a:r>
                        <a:rPr kumimoji="1" lang="zh-TW" altLang="en-US" sz="1200" b="0" i="0" u="none" strike="noStrike" cap="none" normalizeH="0" baseline="0" smtClean="0">
                          <a:ln>
                            <a:noFill/>
                          </a:ln>
                          <a:solidFill>
                            <a:srgbClr val="333333"/>
                          </a:solidFill>
                          <a:effectLst/>
                          <a:latin typeface="Times New Roman" pitchFamily="18" charset="0"/>
                          <a:ea typeface="新細明體" pitchFamily="18" charset="-120"/>
                        </a:rPr>
                        <a:t>  </a:t>
                      </a:r>
                      <a:r>
                        <a:rPr kumimoji="1" lang="zh-TW" altLang="en-US" sz="1200" b="0" i="0" u="none" strike="noStrike" cap="none" normalizeH="0" baseline="0" smtClean="0">
                          <a:ln>
                            <a:noFill/>
                          </a:ln>
                          <a:solidFill>
                            <a:srgbClr val="333333"/>
                          </a:solidFill>
                          <a:effectLst/>
                          <a:latin typeface="Arial" charset="0"/>
                          <a:ea typeface="新細明體" pitchFamily="18" charset="-120"/>
                        </a:rPr>
                        <a:t>知覺</a:t>
                      </a:r>
                      <a:r>
                        <a:rPr kumimoji="1" lang="zh-TW" altLang="en-US" sz="1200" b="0" i="0" u="none" strike="noStrike" cap="none" normalizeH="0" baseline="0" smtClean="0">
                          <a:ln>
                            <a:noFill/>
                          </a:ln>
                          <a:solidFill>
                            <a:srgbClr val="333333"/>
                          </a:solidFill>
                          <a:effectLst/>
                          <a:latin typeface="Times New Roman" pitchFamily="18" charset="0"/>
                          <a:ea typeface="新細明體" pitchFamily="18" charset="-120"/>
                        </a:rPr>
                        <a:t> </a:t>
                      </a:r>
                      <a:endParaRPr kumimoji="1" lang="zh-TW" altLang="en-US" sz="10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zh-TW" sz="1200" b="0" i="0" u="none" strike="noStrike" cap="none" normalizeH="0" baseline="0" smtClean="0">
                          <a:ln>
                            <a:noFill/>
                          </a:ln>
                          <a:solidFill>
                            <a:srgbClr val="333333"/>
                          </a:solidFill>
                          <a:effectLst/>
                          <a:latin typeface="Times New Roman" pitchFamily="18" charset="0"/>
                          <a:ea typeface="新細明體" pitchFamily="18" charset="-120"/>
                        </a:rPr>
                        <a:t>"cortex" </a:t>
                      </a:r>
                      <a:r>
                        <a:rPr kumimoji="1" lang="zh-TW" altLang="en-US" sz="1200" b="0" i="0" u="none" strike="noStrike" cap="none" normalizeH="0" baseline="0" smtClean="0">
                          <a:ln>
                            <a:noFill/>
                          </a:ln>
                          <a:solidFill>
                            <a:srgbClr val="333333"/>
                          </a:solidFill>
                          <a:effectLst/>
                          <a:latin typeface="Arial" charset="0"/>
                          <a:ea typeface="新細明體" pitchFamily="18" charset="-120"/>
                        </a:rPr>
                        <a:t>這個字在拉丁文中所代表的意思是</a:t>
                      </a:r>
                      <a:r>
                        <a:rPr kumimoji="1" lang="zh-TW" altLang="en-US" sz="1200" b="0" i="0" u="none" strike="noStrike" cap="none" normalizeH="0" baseline="0" smtClean="0">
                          <a:ln>
                            <a:noFill/>
                          </a:ln>
                          <a:solidFill>
                            <a:srgbClr val="333333"/>
                          </a:solidFill>
                          <a:effectLst/>
                          <a:latin typeface="Times New Roman" pitchFamily="18" charset="0"/>
                          <a:ea typeface="新細明體" pitchFamily="18" charset="-120"/>
                        </a:rPr>
                        <a:t> </a:t>
                      </a:r>
                      <a:r>
                        <a:rPr kumimoji="1" lang="en-US" altLang="zh-TW" sz="1200" b="0" i="0" u="none" strike="noStrike" cap="none" normalizeH="0" baseline="0" smtClean="0">
                          <a:ln>
                            <a:noFill/>
                          </a:ln>
                          <a:solidFill>
                            <a:srgbClr val="333333"/>
                          </a:solidFill>
                          <a:effectLst/>
                          <a:latin typeface="Times New Roman" pitchFamily="18" charset="0"/>
                          <a:ea typeface="新細明體" pitchFamily="18" charset="-120"/>
                        </a:rPr>
                        <a:t>"</a:t>
                      </a:r>
                      <a:r>
                        <a:rPr kumimoji="1" lang="zh-TW" altLang="en-US" sz="1200" b="0" i="0" u="none" strike="noStrike" cap="none" normalizeH="0" baseline="0" smtClean="0">
                          <a:ln>
                            <a:noFill/>
                          </a:ln>
                          <a:solidFill>
                            <a:srgbClr val="333333"/>
                          </a:solidFill>
                          <a:effectLst/>
                          <a:latin typeface="Arial" charset="0"/>
                          <a:ea typeface="新細明體" pitchFamily="18" charset="-120"/>
                        </a:rPr>
                        <a:t>樹皮</a:t>
                      </a:r>
                      <a:r>
                        <a:rPr kumimoji="1" lang="en-US" altLang="zh-TW" sz="1200" b="0" i="0" u="none" strike="noStrike" cap="none" normalizeH="0" baseline="0" smtClean="0">
                          <a:ln>
                            <a:noFill/>
                          </a:ln>
                          <a:solidFill>
                            <a:srgbClr val="333333"/>
                          </a:solidFill>
                          <a:effectLst/>
                          <a:latin typeface="Times New Roman" pitchFamily="18" charset="0"/>
                          <a:ea typeface="新細明體" pitchFamily="18" charset="-120"/>
                        </a:rPr>
                        <a:t>"</a:t>
                      </a:r>
                      <a:r>
                        <a:rPr kumimoji="1" lang="zh-TW" altLang="en-US" sz="1200" b="0" i="0" u="none" strike="noStrike" cap="none" normalizeH="0" baseline="0" smtClean="0">
                          <a:ln>
                            <a:noFill/>
                          </a:ln>
                          <a:solidFill>
                            <a:srgbClr val="333333"/>
                          </a:solidFill>
                          <a:effectLst/>
                          <a:latin typeface="Arial" charset="0"/>
                          <a:ea typeface="新細明體" pitchFamily="18" charset="-120"/>
                        </a:rPr>
                        <a:t>，</a:t>
                      </a:r>
                      <a:r>
                        <a:rPr kumimoji="1" lang="zh-TW" altLang="en-US" sz="1200" b="0" i="0" u="none" strike="noStrike" cap="none" normalizeH="0" baseline="0" smtClean="0">
                          <a:ln>
                            <a:noFill/>
                          </a:ln>
                          <a:solidFill>
                            <a:srgbClr val="333333"/>
                          </a:solidFill>
                          <a:effectLst/>
                          <a:latin typeface="Times New Roman" pitchFamily="18" charset="0"/>
                          <a:ea typeface="新細明體" pitchFamily="18" charset="-120"/>
                        </a:rPr>
                        <a:t> </a:t>
                      </a:r>
                      <a:r>
                        <a:rPr kumimoji="1" lang="zh-TW" altLang="en-US" sz="1200" b="0" i="0" u="none" strike="noStrike" cap="none" normalizeH="0" baseline="0" smtClean="0">
                          <a:ln>
                            <a:noFill/>
                          </a:ln>
                          <a:solidFill>
                            <a:srgbClr val="333333"/>
                          </a:solidFill>
                          <a:effectLst/>
                          <a:latin typeface="Arial" charset="0"/>
                          <a:ea typeface="新細明體" pitchFamily="18" charset="-120"/>
                        </a:rPr>
                        <a:t>這是因為大腦皮質是由神經細胞所組成厚約僅</a:t>
                      </a:r>
                      <a:r>
                        <a:rPr kumimoji="1" lang="en-US" altLang="zh-TW" sz="1200" b="0" i="0" u="none" strike="noStrike" cap="none" normalizeH="0" baseline="0" smtClean="0">
                          <a:ln>
                            <a:noFill/>
                          </a:ln>
                          <a:solidFill>
                            <a:srgbClr val="333333"/>
                          </a:solidFill>
                          <a:effectLst/>
                          <a:latin typeface="Times New Roman" pitchFamily="18" charset="0"/>
                          <a:ea typeface="新細明體" pitchFamily="18" charset="-120"/>
                        </a:rPr>
                        <a:t>2</a:t>
                      </a:r>
                      <a:r>
                        <a:rPr kumimoji="1" lang="zh-TW" altLang="en-US" sz="1200" b="0" i="0" u="none" strike="noStrike" cap="none" normalizeH="0" baseline="0" smtClean="0">
                          <a:ln>
                            <a:noFill/>
                          </a:ln>
                          <a:solidFill>
                            <a:srgbClr val="333333"/>
                          </a:solidFill>
                          <a:effectLst/>
                          <a:latin typeface="Arial" charset="0"/>
                          <a:ea typeface="新細明體" pitchFamily="18" charset="-120"/>
                        </a:rPr>
                        <a:t>～</a:t>
                      </a:r>
                      <a:r>
                        <a:rPr kumimoji="1" lang="en-US" altLang="zh-TW" sz="1200" b="0" i="0" u="none" strike="noStrike" cap="none" normalizeH="0" baseline="0" smtClean="0">
                          <a:ln>
                            <a:noFill/>
                          </a:ln>
                          <a:solidFill>
                            <a:srgbClr val="333333"/>
                          </a:solidFill>
                          <a:effectLst/>
                          <a:latin typeface="Times New Roman" pitchFamily="18" charset="0"/>
                          <a:ea typeface="新細明體" pitchFamily="18" charset="-120"/>
                        </a:rPr>
                        <a:t>6</a:t>
                      </a:r>
                      <a:r>
                        <a:rPr kumimoji="1" lang="zh-TW" altLang="en-US" sz="1200" b="0" i="0" u="none" strike="noStrike" cap="none" normalizeH="0" baseline="0" smtClean="0">
                          <a:ln>
                            <a:noFill/>
                          </a:ln>
                          <a:solidFill>
                            <a:srgbClr val="333333"/>
                          </a:solidFill>
                          <a:effectLst/>
                          <a:latin typeface="Arial" charset="0"/>
                          <a:ea typeface="新細明體" pitchFamily="18" charset="-120"/>
                        </a:rPr>
                        <a:t>公釐的組織，</a:t>
                      </a:r>
                      <a:r>
                        <a:rPr kumimoji="1" lang="zh-TW" altLang="en-US" sz="1200" b="0" i="0" u="none" strike="noStrike" cap="none" normalizeH="0" baseline="0" smtClean="0">
                          <a:ln>
                            <a:noFill/>
                          </a:ln>
                          <a:solidFill>
                            <a:srgbClr val="333333"/>
                          </a:solidFill>
                          <a:effectLst/>
                          <a:latin typeface="Times New Roman" pitchFamily="18" charset="0"/>
                          <a:ea typeface="新細明體" pitchFamily="18" charset="-120"/>
                        </a:rPr>
                        <a:t> </a:t>
                      </a:r>
                      <a:r>
                        <a:rPr kumimoji="1" lang="zh-TW" altLang="en-US" sz="1200" b="0" i="0" u="none" strike="noStrike" cap="none" normalizeH="0" baseline="0" smtClean="0">
                          <a:ln>
                            <a:noFill/>
                          </a:ln>
                          <a:solidFill>
                            <a:srgbClr val="333333"/>
                          </a:solidFill>
                          <a:effectLst/>
                          <a:latin typeface="Arial" charset="0"/>
                          <a:ea typeface="新細明體" pitchFamily="18" charset="-120"/>
                        </a:rPr>
                        <a:t>左右半球的皮質區是靠胼胝體互相連接。</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73104">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zh-TW" altLang="en-US" sz="1200" b="0" i="0" u="none" strike="noStrike" cap="none" normalizeH="0" baseline="0" smtClean="0">
                          <a:ln>
                            <a:noFill/>
                          </a:ln>
                          <a:solidFill>
                            <a:srgbClr val="333333"/>
                          </a:solidFill>
                          <a:effectLst/>
                          <a:latin typeface="Arial" charset="0"/>
                          <a:ea typeface="新細明體" pitchFamily="18" charset="-120"/>
                        </a:rPr>
                        <a:t>小腦</a:t>
                      </a:r>
                      <a:r>
                        <a:rPr kumimoji="1" lang="zh-TW" altLang="en-US" sz="1200" b="0" i="0" u="none" strike="noStrike" cap="none" normalizeH="0" baseline="0" smtClean="0">
                          <a:ln>
                            <a:noFill/>
                          </a:ln>
                          <a:solidFill>
                            <a:srgbClr val="333333"/>
                          </a:solidFill>
                          <a:effectLst/>
                          <a:latin typeface="Times New Roman" pitchFamily="18" charset="0"/>
                          <a:ea typeface="新細明體" pitchFamily="18" charset="-120"/>
                        </a:rPr>
                        <a:t> </a:t>
                      </a:r>
                      <a:r>
                        <a:rPr kumimoji="1" lang="en-US" altLang="zh-TW" sz="1200" b="0" i="0" u="none" strike="noStrike" cap="none" normalizeH="0" baseline="0" smtClean="0">
                          <a:ln>
                            <a:noFill/>
                          </a:ln>
                          <a:solidFill>
                            <a:srgbClr val="333333"/>
                          </a:solidFill>
                          <a:effectLst/>
                          <a:latin typeface="Times New Roman" pitchFamily="18" charset="0"/>
                          <a:ea typeface="新細明體" pitchFamily="18" charset="-120"/>
                        </a:rPr>
                        <a:t>(Cerebellum) </a:t>
                      </a:r>
                      <a:endParaRPr kumimoji="1" lang="en-US" altLang="zh-TW" sz="10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bg2"/>
                        </a:buClr>
                        <a:buSzTx/>
                        <a:buFont typeface="Symbol" pitchFamily="18" charset="2"/>
                        <a:buChar char=""/>
                        <a:tabLst/>
                      </a:pPr>
                      <a:r>
                        <a:rPr kumimoji="1" lang="zh-TW" altLang="en-US" sz="1200" b="0" i="0" u="none" strike="noStrike" cap="none" normalizeH="0" baseline="0" smtClean="0">
                          <a:ln>
                            <a:noFill/>
                          </a:ln>
                          <a:solidFill>
                            <a:srgbClr val="333333"/>
                          </a:solidFill>
                          <a:effectLst/>
                          <a:latin typeface="Arial" charset="0"/>
                          <a:ea typeface="新細明體" pitchFamily="18" charset="-120"/>
                        </a:rPr>
                        <a:t>運動</a:t>
                      </a:r>
                      <a:r>
                        <a:rPr kumimoji="1" lang="zh-TW" altLang="en-US" sz="1200" b="0" i="0" u="none" strike="noStrike" cap="none" normalizeH="0" baseline="0" smtClean="0">
                          <a:ln>
                            <a:noFill/>
                          </a:ln>
                          <a:solidFill>
                            <a:srgbClr val="333333"/>
                          </a:solidFill>
                          <a:effectLst/>
                          <a:latin typeface="Times New Roman" pitchFamily="18" charset="0"/>
                          <a:ea typeface="新細明體" pitchFamily="18" charset="-120"/>
                        </a:rPr>
                        <a:t>  </a:t>
                      </a:r>
                      <a:r>
                        <a:rPr kumimoji="1" lang="zh-TW" altLang="en-US" sz="1200" b="0" i="0" u="none" strike="noStrike" cap="none" normalizeH="0" baseline="0" smtClean="0">
                          <a:ln>
                            <a:noFill/>
                          </a:ln>
                          <a:solidFill>
                            <a:srgbClr val="333333"/>
                          </a:solidFill>
                          <a:effectLst/>
                          <a:latin typeface="Arial" charset="0"/>
                          <a:ea typeface="新細明體" pitchFamily="18" charset="-120"/>
                        </a:rPr>
                        <a:t>平衡</a:t>
                      </a:r>
                      <a:r>
                        <a:rPr kumimoji="1" lang="zh-TW" altLang="en-US" sz="1200" b="0" i="0" u="none" strike="noStrike" cap="none" normalizeH="0" baseline="0" smtClean="0">
                          <a:ln>
                            <a:noFill/>
                          </a:ln>
                          <a:solidFill>
                            <a:srgbClr val="333333"/>
                          </a:solidFill>
                          <a:effectLst/>
                          <a:latin typeface="Times New Roman" pitchFamily="18" charset="0"/>
                          <a:ea typeface="新細明體" pitchFamily="18" charset="-120"/>
                        </a:rPr>
                        <a:t>  </a:t>
                      </a:r>
                      <a:r>
                        <a:rPr kumimoji="1" lang="zh-TW" altLang="en-US" sz="1200" b="0" i="0" u="none" strike="noStrike" cap="none" normalizeH="0" baseline="0" smtClean="0">
                          <a:ln>
                            <a:noFill/>
                          </a:ln>
                          <a:solidFill>
                            <a:srgbClr val="333333"/>
                          </a:solidFill>
                          <a:effectLst/>
                          <a:latin typeface="Arial" charset="0"/>
                          <a:ea typeface="新細明體" pitchFamily="18" charset="-120"/>
                        </a:rPr>
                        <a:t>姿勢調整</a:t>
                      </a:r>
                      <a:r>
                        <a:rPr kumimoji="1" lang="zh-TW" altLang="en-US" sz="1200" b="0" i="0" u="none" strike="noStrike" cap="none" normalizeH="0" baseline="0" smtClean="0">
                          <a:ln>
                            <a:noFill/>
                          </a:ln>
                          <a:solidFill>
                            <a:srgbClr val="333333"/>
                          </a:solidFill>
                          <a:effectLst/>
                          <a:latin typeface="Times New Roman" pitchFamily="18" charset="0"/>
                          <a:ea typeface="新細明體" pitchFamily="18" charset="-120"/>
                        </a:rPr>
                        <a:t> </a:t>
                      </a:r>
                      <a:endParaRPr kumimoji="1" lang="zh-TW" altLang="en-US" sz="10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zh-TW" sz="1200" b="0" i="0" u="none" strike="noStrike" cap="none" normalizeH="0" baseline="0" dirty="0" smtClean="0">
                          <a:ln>
                            <a:noFill/>
                          </a:ln>
                          <a:solidFill>
                            <a:srgbClr val="333333"/>
                          </a:solidFill>
                          <a:effectLst/>
                          <a:latin typeface="Times New Roman" pitchFamily="18" charset="0"/>
                          <a:ea typeface="新細明體" pitchFamily="18" charset="-120"/>
                        </a:rPr>
                        <a:t>"cerebellum" </a:t>
                      </a:r>
                      <a:r>
                        <a:rPr kumimoji="1" lang="zh-TW" altLang="en-US" sz="1200" b="0" i="0" u="none" strike="noStrike" cap="none" normalizeH="0" baseline="0" dirty="0" smtClean="0">
                          <a:ln>
                            <a:noFill/>
                          </a:ln>
                          <a:solidFill>
                            <a:srgbClr val="333333"/>
                          </a:solidFill>
                          <a:effectLst/>
                          <a:latin typeface="Arial" charset="0"/>
                          <a:ea typeface="新細明體" pitchFamily="18" charset="-120"/>
                        </a:rPr>
                        <a:t>這個字在中所代表的意思是</a:t>
                      </a:r>
                      <a:r>
                        <a:rPr kumimoji="1" lang="zh-TW" altLang="en-US" sz="1200" b="0" i="0" u="none" strike="noStrike" cap="none" normalizeH="0" baseline="0" dirty="0" smtClean="0">
                          <a:ln>
                            <a:noFill/>
                          </a:ln>
                          <a:solidFill>
                            <a:srgbClr val="333333"/>
                          </a:solidFill>
                          <a:effectLst/>
                          <a:latin typeface="Times New Roman" pitchFamily="18" charset="0"/>
                          <a:ea typeface="新細明體" pitchFamily="18" charset="-120"/>
                        </a:rPr>
                        <a:t> </a:t>
                      </a:r>
                      <a:r>
                        <a:rPr kumimoji="1" lang="en-US" altLang="zh-TW" sz="1200" b="0" i="0" u="none" strike="noStrike" cap="none" normalizeH="0" baseline="0" dirty="0" smtClean="0">
                          <a:ln>
                            <a:noFill/>
                          </a:ln>
                          <a:solidFill>
                            <a:srgbClr val="333333"/>
                          </a:solidFill>
                          <a:effectLst/>
                          <a:latin typeface="Times New Roman" pitchFamily="18" charset="0"/>
                          <a:ea typeface="新細明體" pitchFamily="18" charset="-120"/>
                        </a:rPr>
                        <a:t>"</a:t>
                      </a:r>
                      <a:r>
                        <a:rPr kumimoji="1" lang="zh-TW" altLang="en-US" sz="1200" b="0" i="0" u="none" strike="noStrike" cap="none" normalizeH="0" baseline="0" dirty="0" smtClean="0">
                          <a:ln>
                            <a:noFill/>
                          </a:ln>
                          <a:solidFill>
                            <a:srgbClr val="333333"/>
                          </a:solidFill>
                          <a:effectLst/>
                          <a:latin typeface="Arial" charset="0"/>
                          <a:ea typeface="新細明體" pitchFamily="18" charset="-120"/>
                        </a:rPr>
                        <a:t>小腦</a:t>
                      </a:r>
                      <a:r>
                        <a:rPr kumimoji="1" lang="en-US" altLang="zh-TW" sz="1200" b="0" i="0" u="none" strike="noStrike" cap="none" normalizeH="0" baseline="0" dirty="0" smtClean="0">
                          <a:ln>
                            <a:noFill/>
                          </a:ln>
                          <a:solidFill>
                            <a:srgbClr val="333333"/>
                          </a:solidFill>
                          <a:effectLst/>
                          <a:latin typeface="Times New Roman" pitchFamily="18" charset="0"/>
                          <a:ea typeface="新細明體" pitchFamily="18" charset="-120"/>
                        </a:rPr>
                        <a:t>"</a:t>
                      </a:r>
                      <a:r>
                        <a:rPr kumimoji="1" lang="zh-TW" altLang="en-US" sz="1200" b="0" i="0" u="none" strike="noStrike" cap="none" normalizeH="0" baseline="0" dirty="0" smtClean="0">
                          <a:ln>
                            <a:noFill/>
                          </a:ln>
                          <a:solidFill>
                            <a:srgbClr val="333333"/>
                          </a:solidFill>
                          <a:effectLst/>
                          <a:latin typeface="Arial" charset="0"/>
                          <a:ea typeface="新細明體" pitchFamily="18" charset="-120"/>
                        </a:rPr>
                        <a:t>，</a:t>
                      </a:r>
                      <a:r>
                        <a:rPr kumimoji="1" lang="zh-TW" altLang="en-US" sz="1200" b="0" i="0" u="none" strike="noStrike" cap="none" normalizeH="0" baseline="0" dirty="0" smtClean="0">
                          <a:ln>
                            <a:noFill/>
                          </a:ln>
                          <a:solidFill>
                            <a:srgbClr val="333333"/>
                          </a:solidFill>
                          <a:effectLst/>
                          <a:latin typeface="Times New Roman" pitchFamily="18" charset="0"/>
                          <a:ea typeface="新細明體" pitchFamily="18" charset="-120"/>
                        </a:rPr>
                        <a:t> </a:t>
                      </a:r>
                      <a:r>
                        <a:rPr kumimoji="1" lang="zh-TW" altLang="en-US" sz="1200" b="0" i="0" u="none" strike="noStrike" cap="none" normalizeH="0" baseline="0" dirty="0" smtClean="0">
                          <a:ln>
                            <a:noFill/>
                          </a:ln>
                          <a:solidFill>
                            <a:srgbClr val="333333"/>
                          </a:solidFill>
                          <a:effectLst/>
                          <a:latin typeface="Arial" charset="0"/>
                          <a:ea typeface="新細明體" pitchFamily="18" charset="-120"/>
                        </a:rPr>
                        <a:t>位於腦幹的後方。</a:t>
                      </a:r>
                      <a:r>
                        <a:rPr kumimoji="1" lang="zh-TW" altLang="en-US" sz="1200" b="0" i="0" u="none" strike="noStrike" cap="none" normalizeH="0" baseline="0" dirty="0" smtClean="0">
                          <a:ln>
                            <a:noFill/>
                          </a:ln>
                          <a:solidFill>
                            <a:srgbClr val="333333"/>
                          </a:solidFill>
                          <a:effectLst/>
                          <a:latin typeface="Times New Roman" pitchFamily="18" charset="0"/>
                          <a:ea typeface="新細明體" pitchFamily="18" charset="-120"/>
                        </a:rPr>
                        <a:t> </a:t>
                      </a:r>
                      <a:r>
                        <a:rPr kumimoji="1" lang="zh-TW" altLang="en-US" sz="1200" b="0" i="0" u="none" strike="noStrike" cap="none" normalizeH="0" baseline="0" dirty="0" smtClean="0">
                          <a:ln>
                            <a:noFill/>
                          </a:ln>
                          <a:solidFill>
                            <a:srgbClr val="333333"/>
                          </a:solidFill>
                          <a:effectLst/>
                          <a:latin typeface="Arial" charset="0"/>
                          <a:ea typeface="新細明體" pitchFamily="18" charset="-120"/>
                        </a:rPr>
                        <a:t>小腦和大腦皮質區一樣，也有所謂的半球結構。</a:t>
                      </a:r>
                      <a:endParaRPr kumimoji="1" lang="zh-TW" altLang="en-US" sz="1800" b="0" i="0" u="none" strike="noStrike" cap="none" normalizeH="0" baseline="0" dirty="0" smtClean="0">
                        <a:ln>
                          <a:noFill/>
                        </a:ln>
                        <a:solidFill>
                          <a:schemeClr val="tx1"/>
                        </a:solidFill>
                        <a:effectLst/>
                        <a:latin typeface="Arial" charset="0"/>
                        <a:ea typeface="新細明體" pitchFamily="18" charset="-12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7469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zh-TW" altLang="en-US" sz="1200" b="0" i="0" u="none" strike="noStrike" cap="none" normalizeH="0" baseline="0" smtClean="0">
                          <a:ln>
                            <a:noFill/>
                          </a:ln>
                          <a:solidFill>
                            <a:srgbClr val="333333"/>
                          </a:solidFill>
                          <a:effectLst/>
                          <a:latin typeface="Arial" charset="0"/>
                          <a:ea typeface="新細明體" pitchFamily="18" charset="-120"/>
                        </a:rPr>
                        <a:t>腦幹</a:t>
                      </a:r>
                      <a:r>
                        <a:rPr kumimoji="1" lang="zh-TW" altLang="en-US" sz="1200" b="0" i="0" u="none" strike="noStrike" cap="none" normalizeH="0" baseline="0" smtClean="0">
                          <a:ln>
                            <a:noFill/>
                          </a:ln>
                          <a:solidFill>
                            <a:srgbClr val="333333"/>
                          </a:solidFill>
                          <a:effectLst/>
                          <a:latin typeface="Times New Roman" pitchFamily="18" charset="0"/>
                          <a:ea typeface="新細明體" pitchFamily="18" charset="-120"/>
                        </a:rPr>
                        <a:t> </a:t>
                      </a:r>
                      <a:r>
                        <a:rPr kumimoji="1" lang="en-US" altLang="zh-TW" sz="1200" b="0" i="0" u="none" strike="noStrike" cap="none" normalizeH="0" baseline="0" smtClean="0">
                          <a:ln>
                            <a:noFill/>
                          </a:ln>
                          <a:solidFill>
                            <a:srgbClr val="333333"/>
                          </a:solidFill>
                          <a:effectLst/>
                          <a:latin typeface="Times New Roman" pitchFamily="18" charset="0"/>
                          <a:ea typeface="新細明體" pitchFamily="18" charset="-120"/>
                        </a:rPr>
                        <a:t>(Brain Stem) </a:t>
                      </a:r>
                      <a:endParaRPr kumimoji="1" lang="en-US" altLang="zh-TW" sz="10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bg2"/>
                        </a:buClr>
                        <a:buSzTx/>
                        <a:buFont typeface="Symbol" pitchFamily="18" charset="2"/>
                        <a:buChar char=""/>
                        <a:tabLst/>
                      </a:pPr>
                      <a:r>
                        <a:rPr kumimoji="1" lang="zh-TW" altLang="en-US" sz="1200" b="0" i="0" u="none" strike="noStrike" cap="none" normalizeH="0" baseline="0" smtClean="0">
                          <a:ln>
                            <a:noFill/>
                          </a:ln>
                          <a:solidFill>
                            <a:srgbClr val="333333"/>
                          </a:solidFill>
                          <a:effectLst/>
                          <a:latin typeface="Arial" charset="0"/>
                          <a:ea typeface="新細明體" pitchFamily="18" charset="-120"/>
                        </a:rPr>
                        <a:t>呼吸</a:t>
                      </a:r>
                      <a:r>
                        <a:rPr kumimoji="1" lang="zh-TW" altLang="en-US" sz="1200" b="0" i="0" u="none" strike="noStrike" cap="none" normalizeH="0" baseline="0" smtClean="0">
                          <a:ln>
                            <a:noFill/>
                          </a:ln>
                          <a:solidFill>
                            <a:srgbClr val="333333"/>
                          </a:solidFill>
                          <a:effectLst/>
                          <a:latin typeface="Times New Roman" pitchFamily="18" charset="0"/>
                          <a:ea typeface="新細明體" pitchFamily="18" charset="-120"/>
                        </a:rPr>
                        <a:t>  </a:t>
                      </a:r>
                      <a:r>
                        <a:rPr kumimoji="1" lang="zh-TW" altLang="en-US" sz="1200" b="0" i="0" u="none" strike="noStrike" cap="none" normalizeH="0" baseline="0" smtClean="0">
                          <a:ln>
                            <a:noFill/>
                          </a:ln>
                          <a:solidFill>
                            <a:srgbClr val="333333"/>
                          </a:solidFill>
                          <a:effectLst/>
                          <a:latin typeface="Arial" charset="0"/>
                          <a:ea typeface="新細明體" pitchFamily="18" charset="-120"/>
                        </a:rPr>
                        <a:t>心跳</a:t>
                      </a:r>
                      <a:r>
                        <a:rPr kumimoji="1" lang="zh-TW" altLang="en-US" sz="1200" b="0" i="0" u="none" strike="noStrike" cap="none" normalizeH="0" baseline="0" smtClean="0">
                          <a:ln>
                            <a:noFill/>
                          </a:ln>
                          <a:solidFill>
                            <a:srgbClr val="333333"/>
                          </a:solidFill>
                          <a:effectLst/>
                          <a:latin typeface="Times New Roman" pitchFamily="18" charset="0"/>
                          <a:ea typeface="新細明體" pitchFamily="18" charset="-120"/>
                        </a:rPr>
                        <a:t>  </a:t>
                      </a:r>
                      <a:r>
                        <a:rPr kumimoji="1" lang="zh-TW" altLang="en-US" sz="1200" b="0" i="0" u="none" strike="noStrike" cap="none" normalizeH="0" baseline="0" smtClean="0">
                          <a:ln>
                            <a:noFill/>
                          </a:ln>
                          <a:solidFill>
                            <a:srgbClr val="333333"/>
                          </a:solidFill>
                          <a:effectLst/>
                          <a:latin typeface="Arial" charset="0"/>
                          <a:ea typeface="新細明體" pitchFamily="18" charset="-120"/>
                        </a:rPr>
                        <a:t>血壓</a:t>
                      </a:r>
                      <a:r>
                        <a:rPr kumimoji="1" lang="zh-TW" altLang="en-US" sz="1200" b="0" i="0" u="none" strike="noStrike" cap="none" normalizeH="0" baseline="0" smtClean="0">
                          <a:ln>
                            <a:noFill/>
                          </a:ln>
                          <a:solidFill>
                            <a:srgbClr val="333333"/>
                          </a:solidFill>
                          <a:effectLst/>
                          <a:latin typeface="Times New Roman" pitchFamily="18" charset="0"/>
                          <a:ea typeface="新細明體" pitchFamily="18" charset="-120"/>
                        </a:rPr>
                        <a:t> </a:t>
                      </a:r>
                      <a:endParaRPr kumimoji="1" lang="zh-TW" altLang="en-US" sz="10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zh-TW" altLang="en-US" sz="1200" b="0" i="0" u="none" strike="noStrike" cap="none" normalizeH="0" baseline="0" smtClean="0">
                          <a:ln>
                            <a:noFill/>
                          </a:ln>
                          <a:solidFill>
                            <a:srgbClr val="333333"/>
                          </a:solidFill>
                          <a:effectLst/>
                          <a:latin typeface="Arial" charset="0"/>
                          <a:ea typeface="新細明體" pitchFamily="18" charset="-120"/>
                        </a:rPr>
                        <a:t>腦幹指的是位於丘腦與脊髓之間的區域，其中包含了</a:t>
                      </a:r>
                      <a:r>
                        <a:rPr kumimoji="1" lang="en-US" altLang="zh-TW" sz="1200" b="0" i="0" u="none" strike="noStrike" cap="none" normalizeH="0" baseline="0" smtClean="0">
                          <a:ln>
                            <a:noFill/>
                          </a:ln>
                          <a:solidFill>
                            <a:srgbClr val="333333"/>
                          </a:solidFill>
                          <a:effectLst/>
                          <a:latin typeface="Times New Roman" pitchFamily="18" charset="0"/>
                          <a:ea typeface="新細明體" pitchFamily="18" charset="-120"/>
                        </a:rPr>
                        <a:t>medulla, pons, tectum, reticularformation</a:t>
                      </a:r>
                      <a:r>
                        <a:rPr kumimoji="1" lang="zh-TW" altLang="en-US" sz="1200" b="0" i="0" u="none" strike="noStrike" cap="none" normalizeH="0" baseline="0" smtClean="0">
                          <a:ln>
                            <a:noFill/>
                          </a:ln>
                          <a:solidFill>
                            <a:srgbClr val="333333"/>
                          </a:solidFill>
                          <a:effectLst/>
                          <a:latin typeface="Arial" charset="0"/>
                          <a:ea typeface="新細明體" pitchFamily="18" charset="-120"/>
                        </a:rPr>
                        <a:t>及</a:t>
                      </a:r>
                      <a:r>
                        <a:rPr kumimoji="1" lang="en-US" altLang="zh-TW" sz="1200" b="0" i="0" u="none" strike="noStrike" cap="none" normalizeH="0" baseline="0" smtClean="0">
                          <a:ln>
                            <a:noFill/>
                          </a:ln>
                          <a:solidFill>
                            <a:srgbClr val="333333"/>
                          </a:solidFill>
                          <a:effectLst/>
                          <a:latin typeface="Times New Roman" pitchFamily="18" charset="0"/>
                          <a:ea typeface="新細明體" pitchFamily="18" charset="-120"/>
                        </a:rPr>
                        <a:t>tegmentum</a:t>
                      </a:r>
                      <a:r>
                        <a:rPr kumimoji="1" lang="zh-TW" altLang="en-US" sz="1200" b="0" i="0" u="none" strike="noStrike" cap="none" normalizeH="0" baseline="0" smtClean="0">
                          <a:ln>
                            <a:noFill/>
                          </a:ln>
                          <a:solidFill>
                            <a:srgbClr val="333333"/>
                          </a:solidFill>
                          <a:effectLst/>
                          <a:latin typeface="Arial" charset="0"/>
                          <a:ea typeface="新細明體" pitchFamily="18" charset="-120"/>
                        </a:rPr>
                        <a:t>等部份。</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92155">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zh-TW" altLang="en-US" sz="1200" b="0" i="0" u="none" strike="noStrike" cap="none" normalizeH="0" baseline="0" smtClean="0">
                          <a:ln>
                            <a:noFill/>
                          </a:ln>
                          <a:solidFill>
                            <a:srgbClr val="333333"/>
                          </a:solidFill>
                          <a:effectLst/>
                          <a:latin typeface="Arial" charset="0"/>
                          <a:ea typeface="新細明體" pitchFamily="18" charset="-120"/>
                        </a:rPr>
                        <a:t>丘腦</a:t>
                      </a:r>
                      <a:r>
                        <a:rPr kumimoji="1" lang="zh-TW" altLang="en-US" sz="1200" b="0" i="0" u="none" strike="noStrike" cap="none" normalizeH="0" baseline="0" smtClean="0">
                          <a:ln>
                            <a:noFill/>
                          </a:ln>
                          <a:solidFill>
                            <a:srgbClr val="333333"/>
                          </a:solidFill>
                          <a:effectLst/>
                          <a:latin typeface="Times New Roman" pitchFamily="18" charset="0"/>
                          <a:ea typeface="新細明體" pitchFamily="18" charset="-120"/>
                        </a:rPr>
                        <a:t> </a:t>
                      </a:r>
                      <a:r>
                        <a:rPr kumimoji="1" lang="en-US" altLang="zh-TW" sz="1200" b="0" i="0" u="none" strike="noStrike" cap="none" normalizeH="0" baseline="0" smtClean="0">
                          <a:ln>
                            <a:noFill/>
                          </a:ln>
                          <a:solidFill>
                            <a:srgbClr val="333333"/>
                          </a:solidFill>
                          <a:effectLst/>
                          <a:latin typeface="Times New Roman" pitchFamily="18" charset="0"/>
                          <a:ea typeface="新細明體" pitchFamily="18" charset="-120"/>
                        </a:rPr>
                        <a:t>(Thalamus)</a:t>
                      </a:r>
                      <a:r>
                        <a:rPr kumimoji="1" lang="zh-TW" altLang="en-US" sz="1200" b="0" i="0" u="none" strike="noStrike" cap="none" normalizeH="0" baseline="0" smtClean="0">
                          <a:ln>
                            <a:noFill/>
                          </a:ln>
                          <a:solidFill>
                            <a:srgbClr val="333333"/>
                          </a:solidFill>
                          <a:effectLst/>
                          <a:latin typeface="Times New Roman" pitchFamily="18" charset="0"/>
                          <a:ea typeface="新細明體" pitchFamily="18" charset="-120"/>
                        </a:rPr>
                        <a:t>，</a:t>
                      </a:r>
                      <a:r>
                        <a:rPr kumimoji="1" lang="zh-TW" altLang="en-US" sz="1200" b="0" i="0" u="none" strike="noStrike" cap="none" normalizeH="0" baseline="0" smtClean="0">
                          <a:ln>
                            <a:noFill/>
                          </a:ln>
                          <a:solidFill>
                            <a:srgbClr val="333333"/>
                          </a:solidFill>
                          <a:effectLst/>
                          <a:latin typeface="Arial" charset="0"/>
                          <a:ea typeface="新細明體" pitchFamily="18" charset="-120"/>
                        </a:rPr>
                        <a:t>又稱視丘。</a:t>
                      </a:r>
                      <a:endParaRPr kumimoji="1" lang="zh-TW" altLang="en-US" sz="12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bg2"/>
                        </a:buClr>
                        <a:buSzTx/>
                        <a:buFont typeface="Symbol" pitchFamily="18" charset="2"/>
                        <a:buChar char=""/>
                        <a:tabLst/>
                      </a:pPr>
                      <a:r>
                        <a:rPr kumimoji="1" lang="zh-TW" altLang="en-US" sz="1200" b="0" i="0" u="none" strike="noStrike" cap="none" normalizeH="0" baseline="0" smtClean="0">
                          <a:ln>
                            <a:noFill/>
                          </a:ln>
                          <a:solidFill>
                            <a:srgbClr val="333333"/>
                          </a:solidFill>
                          <a:effectLst/>
                          <a:latin typeface="Arial" charset="0"/>
                          <a:ea typeface="新細明體" pitchFamily="18" charset="-120"/>
                        </a:rPr>
                        <a:t>感覺</a:t>
                      </a:r>
                      <a:r>
                        <a:rPr kumimoji="1" lang="zh-TW" altLang="en-US" sz="1200" b="0" i="0" u="none" strike="noStrike" cap="none" normalizeH="0" baseline="0" smtClean="0">
                          <a:ln>
                            <a:noFill/>
                          </a:ln>
                          <a:solidFill>
                            <a:srgbClr val="333333"/>
                          </a:solidFill>
                          <a:effectLst/>
                          <a:latin typeface="Times New Roman" pitchFamily="18" charset="0"/>
                          <a:ea typeface="新細明體" pitchFamily="18" charset="-120"/>
                        </a:rPr>
                        <a:t>  </a:t>
                      </a:r>
                      <a:r>
                        <a:rPr kumimoji="1" lang="zh-TW" altLang="en-US" sz="1200" b="0" i="0" u="none" strike="noStrike" cap="none" normalizeH="0" baseline="0" smtClean="0">
                          <a:ln>
                            <a:noFill/>
                          </a:ln>
                          <a:solidFill>
                            <a:srgbClr val="333333"/>
                          </a:solidFill>
                          <a:effectLst/>
                          <a:latin typeface="Arial" charset="0"/>
                          <a:ea typeface="新細明體" pitchFamily="18" charset="-120"/>
                        </a:rPr>
                        <a:t>運動</a:t>
                      </a:r>
                      <a:r>
                        <a:rPr kumimoji="1" lang="zh-TW" altLang="en-US" sz="1200" b="0" i="0" u="none" strike="noStrike" cap="none" normalizeH="0" baseline="0" smtClean="0">
                          <a:ln>
                            <a:noFill/>
                          </a:ln>
                          <a:solidFill>
                            <a:srgbClr val="333333"/>
                          </a:solidFill>
                          <a:effectLst/>
                          <a:latin typeface="Times New Roman" pitchFamily="18" charset="0"/>
                          <a:ea typeface="新細明體" pitchFamily="18" charset="-120"/>
                        </a:rPr>
                        <a:t> </a:t>
                      </a: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zh-TW" altLang="en-US" sz="1200" b="0" i="0" u="none" strike="noStrike" cap="none" normalizeH="0" baseline="0" smtClean="0">
                          <a:ln>
                            <a:noFill/>
                          </a:ln>
                          <a:solidFill>
                            <a:srgbClr val="333333"/>
                          </a:solidFill>
                          <a:effectLst/>
                          <a:latin typeface="Arial" charset="0"/>
                          <a:ea typeface="新細明體" pitchFamily="18" charset="-120"/>
                        </a:rPr>
                        <a:t>丘腦負責接收來自感覺器官的訊號，並將之傳達至大腦皮質區。</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04856">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zh-TW" altLang="en-US" sz="1200" b="0" i="0" u="none" strike="noStrike" cap="none" normalizeH="0" baseline="0" smtClean="0">
                          <a:ln>
                            <a:noFill/>
                          </a:ln>
                          <a:solidFill>
                            <a:srgbClr val="333333"/>
                          </a:solidFill>
                          <a:effectLst/>
                          <a:latin typeface="Arial" charset="0"/>
                          <a:ea typeface="新細明體" pitchFamily="18" charset="-120"/>
                        </a:rPr>
                        <a:t>丘腦下部</a:t>
                      </a:r>
                      <a:r>
                        <a:rPr kumimoji="1" lang="zh-TW" altLang="en-US" sz="1200" b="0" i="0" u="none" strike="noStrike" cap="none" normalizeH="0" baseline="0" smtClean="0">
                          <a:ln>
                            <a:noFill/>
                          </a:ln>
                          <a:solidFill>
                            <a:srgbClr val="333333"/>
                          </a:solidFill>
                          <a:effectLst/>
                          <a:latin typeface="Times New Roman" pitchFamily="18" charset="0"/>
                          <a:ea typeface="新細明體" pitchFamily="18" charset="-120"/>
                        </a:rPr>
                        <a:t> </a:t>
                      </a:r>
                      <a:r>
                        <a:rPr kumimoji="1" lang="en-US" altLang="zh-TW" sz="1200" b="0" i="0" u="none" strike="noStrike" cap="none" normalizeH="0" baseline="0" smtClean="0">
                          <a:ln>
                            <a:noFill/>
                          </a:ln>
                          <a:solidFill>
                            <a:srgbClr val="333333"/>
                          </a:solidFill>
                          <a:effectLst/>
                          <a:latin typeface="Times New Roman" pitchFamily="18" charset="0"/>
                          <a:ea typeface="新細明體" pitchFamily="18" charset="-120"/>
                        </a:rPr>
                        <a:t>(Hypothalamus) </a:t>
                      </a:r>
                      <a:endParaRPr kumimoji="1" lang="en-US" altLang="zh-TW" sz="10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bg2"/>
                        </a:buClr>
                        <a:buSzTx/>
                        <a:buFont typeface="Symbol" pitchFamily="18" charset="2"/>
                        <a:buChar char=""/>
                        <a:tabLst/>
                      </a:pPr>
                      <a:r>
                        <a:rPr kumimoji="1" lang="zh-TW" altLang="en-US" sz="1200" b="0" i="0" u="none" strike="noStrike" cap="none" normalizeH="0" baseline="0" smtClean="0">
                          <a:ln>
                            <a:noFill/>
                          </a:ln>
                          <a:solidFill>
                            <a:srgbClr val="333333"/>
                          </a:solidFill>
                          <a:effectLst/>
                          <a:latin typeface="Arial" charset="0"/>
                          <a:ea typeface="新細明體" pitchFamily="18" charset="-120"/>
                        </a:rPr>
                        <a:t>體溫</a:t>
                      </a:r>
                      <a:r>
                        <a:rPr kumimoji="1" lang="zh-TW" altLang="en-US" sz="1200" b="0" i="0" u="none" strike="noStrike" cap="none" normalizeH="0" baseline="0" smtClean="0">
                          <a:ln>
                            <a:noFill/>
                          </a:ln>
                          <a:solidFill>
                            <a:srgbClr val="333333"/>
                          </a:solidFill>
                          <a:effectLst/>
                          <a:latin typeface="Times New Roman" pitchFamily="18" charset="0"/>
                          <a:ea typeface="新細明體" pitchFamily="18" charset="-120"/>
                        </a:rPr>
                        <a:t>  </a:t>
                      </a:r>
                      <a:r>
                        <a:rPr kumimoji="1" lang="zh-TW" altLang="en-US" sz="1200" b="0" i="0" u="none" strike="noStrike" cap="none" normalizeH="0" baseline="0" smtClean="0">
                          <a:ln>
                            <a:noFill/>
                          </a:ln>
                          <a:solidFill>
                            <a:srgbClr val="333333"/>
                          </a:solidFill>
                          <a:effectLst/>
                          <a:latin typeface="Arial" charset="0"/>
                          <a:ea typeface="新細明體" pitchFamily="18" charset="-120"/>
                        </a:rPr>
                        <a:t>情緒</a:t>
                      </a:r>
                      <a:r>
                        <a:rPr kumimoji="1" lang="zh-TW" altLang="en-US" sz="1200" b="0" i="0" u="none" strike="noStrike" cap="none" normalizeH="0" baseline="0" smtClean="0">
                          <a:ln>
                            <a:noFill/>
                          </a:ln>
                          <a:solidFill>
                            <a:srgbClr val="333333"/>
                          </a:solidFill>
                          <a:effectLst/>
                          <a:latin typeface="Times New Roman" pitchFamily="18" charset="0"/>
                          <a:ea typeface="新細明體" pitchFamily="18" charset="-120"/>
                        </a:rPr>
                        <a:t>  </a:t>
                      </a:r>
                      <a:r>
                        <a:rPr kumimoji="1" lang="zh-TW" altLang="en-US" sz="1200" b="0" i="0" u="none" strike="noStrike" cap="none" normalizeH="0" baseline="0" smtClean="0">
                          <a:ln>
                            <a:noFill/>
                          </a:ln>
                          <a:solidFill>
                            <a:srgbClr val="333333"/>
                          </a:solidFill>
                          <a:effectLst/>
                          <a:latin typeface="Arial" charset="0"/>
                          <a:ea typeface="新細明體" pitchFamily="18" charset="-120"/>
                        </a:rPr>
                        <a:t>饑餓</a:t>
                      </a:r>
                      <a:r>
                        <a:rPr kumimoji="1" lang="zh-TW" altLang="en-US" sz="1200" b="0" i="0" u="none" strike="noStrike" cap="none" normalizeH="0" baseline="0" smtClean="0">
                          <a:ln>
                            <a:noFill/>
                          </a:ln>
                          <a:solidFill>
                            <a:srgbClr val="333333"/>
                          </a:solidFill>
                          <a:effectLst/>
                          <a:latin typeface="Times New Roman" pitchFamily="18" charset="0"/>
                          <a:ea typeface="新細明體" pitchFamily="18" charset="-120"/>
                        </a:rPr>
                        <a:t> </a:t>
                      </a:r>
                      <a:r>
                        <a:rPr kumimoji="1" lang="zh-TW" altLang="en-US" sz="1200" b="0" i="0" u="none" strike="noStrike" cap="none" normalizeH="0" baseline="0" smtClean="0">
                          <a:ln>
                            <a:noFill/>
                          </a:ln>
                          <a:solidFill>
                            <a:srgbClr val="333333"/>
                          </a:solidFill>
                          <a:effectLst/>
                          <a:latin typeface="Arial" charset="0"/>
                          <a:ea typeface="新細明體" pitchFamily="18" charset="-120"/>
                        </a:rPr>
                        <a:t>口渴</a:t>
                      </a:r>
                      <a:r>
                        <a:rPr kumimoji="1" lang="zh-TW" altLang="en-US" sz="1200" b="0" i="0" u="none" strike="noStrike" cap="none" normalizeH="0" baseline="0" smtClean="0">
                          <a:ln>
                            <a:noFill/>
                          </a:ln>
                          <a:solidFill>
                            <a:srgbClr val="333333"/>
                          </a:solidFill>
                          <a:effectLst/>
                          <a:latin typeface="Times New Roman" pitchFamily="18" charset="0"/>
                          <a:ea typeface="新細明體" pitchFamily="18" charset="-120"/>
                        </a:rPr>
                        <a:t> </a:t>
                      </a:r>
                      <a:r>
                        <a:rPr kumimoji="1" lang="zh-TW" altLang="en-US" sz="1200" b="0" i="0" u="none" strike="noStrike" cap="none" normalizeH="0" baseline="0" smtClean="0">
                          <a:ln>
                            <a:noFill/>
                          </a:ln>
                          <a:solidFill>
                            <a:srgbClr val="333333"/>
                          </a:solidFill>
                          <a:effectLst/>
                          <a:latin typeface="Arial" charset="0"/>
                          <a:ea typeface="新細明體" pitchFamily="18" charset="-120"/>
                        </a:rPr>
                        <a:t>心跳節奏</a:t>
                      </a:r>
                      <a:r>
                        <a:rPr kumimoji="1" lang="zh-TW" altLang="en-US" sz="1200" b="0" i="0" u="none" strike="noStrike" cap="none" normalizeH="0" baseline="0" smtClean="0">
                          <a:ln>
                            <a:noFill/>
                          </a:ln>
                          <a:solidFill>
                            <a:srgbClr val="333333"/>
                          </a:solidFill>
                          <a:effectLst/>
                          <a:latin typeface="Times New Roman" pitchFamily="18" charset="0"/>
                          <a:ea typeface="新細明體" pitchFamily="18" charset="-120"/>
                        </a:rPr>
                        <a:t> </a:t>
                      </a:r>
                      <a:endParaRPr kumimoji="1" lang="zh-TW" altLang="en-US" sz="10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zh-TW" altLang="en-US" sz="1200" b="0" i="0" u="none" strike="noStrike" cap="none" normalizeH="0" baseline="0" smtClean="0">
                          <a:ln>
                            <a:noFill/>
                          </a:ln>
                          <a:solidFill>
                            <a:srgbClr val="333333"/>
                          </a:solidFill>
                          <a:effectLst/>
                          <a:latin typeface="Arial" charset="0"/>
                          <a:ea typeface="新細明體" pitchFamily="18" charset="-120"/>
                        </a:rPr>
                        <a:t>丘腦下部是人體內的溫度調節中心，可以感應體溫變化並適時給予調整。又稱下視丘。</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731565">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zh-TW" altLang="en-US" sz="1200" b="0" i="0" u="none" strike="noStrike" cap="none" normalizeH="0" baseline="0" smtClean="0">
                          <a:ln>
                            <a:noFill/>
                          </a:ln>
                          <a:solidFill>
                            <a:srgbClr val="333333"/>
                          </a:solidFill>
                          <a:effectLst/>
                          <a:latin typeface="Arial" charset="0"/>
                          <a:ea typeface="新細明體" pitchFamily="18" charset="-120"/>
                        </a:rPr>
                        <a:t>邊緣系統</a:t>
                      </a:r>
                      <a:r>
                        <a:rPr kumimoji="1" lang="zh-TW" altLang="en-US" sz="1200" b="0" i="0" u="none" strike="noStrike" cap="none" normalizeH="0" baseline="0" smtClean="0">
                          <a:ln>
                            <a:noFill/>
                          </a:ln>
                          <a:solidFill>
                            <a:srgbClr val="333333"/>
                          </a:solidFill>
                          <a:effectLst/>
                          <a:latin typeface="Times New Roman" pitchFamily="18" charset="0"/>
                          <a:ea typeface="新細明體" pitchFamily="18" charset="-120"/>
                        </a:rPr>
                        <a:t> </a:t>
                      </a:r>
                      <a:r>
                        <a:rPr kumimoji="1" lang="en-US" altLang="zh-TW" sz="1200" b="0" i="0" u="none" strike="noStrike" cap="none" normalizeH="0" baseline="0" smtClean="0">
                          <a:ln>
                            <a:noFill/>
                          </a:ln>
                          <a:solidFill>
                            <a:srgbClr val="333333"/>
                          </a:solidFill>
                          <a:effectLst/>
                          <a:latin typeface="Times New Roman" pitchFamily="18" charset="0"/>
                          <a:ea typeface="新細明體" pitchFamily="18" charset="-120"/>
                        </a:rPr>
                        <a:t>(Limbic System) </a:t>
                      </a:r>
                      <a:endParaRPr kumimoji="1" lang="en-US" altLang="zh-TW" sz="10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bg2"/>
                        </a:buClr>
                        <a:buSzTx/>
                        <a:buFont typeface="Symbol" pitchFamily="18" charset="2"/>
                        <a:buChar char=""/>
                        <a:tabLst/>
                      </a:pPr>
                      <a:r>
                        <a:rPr kumimoji="1" lang="zh-TW" altLang="en-US" sz="1200" b="0" i="0" u="none" strike="noStrike" cap="none" normalizeH="0" baseline="0" smtClean="0">
                          <a:ln>
                            <a:noFill/>
                          </a:ln>
                          <a:solidFill>
                            <a:srgbClr val="333333"/>
                          </a:solidFill>
                          <a:effectLst/>
                          <a:latin typeface="Arial" charset="0"/>
                          <a:ea typeface="新細明體" pitchFamily="18" charset="-120"/>
                        </a:rPr>
                        <a:t>情緒反應</a:t>
                      </a:r>
                      <a:r>
                        <a:rPr kumimoji="1" lang="zh-TW" altLang="en-US" sz="1200" b="0" i="0" u="none" strike="noStrike" cap="none" normalizeH="0" baseline="0" smtClean="0">
                          <a:ln>
                            <a:noFill/>
                          </a:ln>
                          <a:solidFill>
                            <a:srgbClr val="333333"/>
                          </a:solidFill>
                          <a:effectLst/>
                          <a:latin typeface="Times New Roman" pitchFamily="18" charset="0"/>
                          <a:ea typeface="新細明體" pitchFamily="18" charset="-120"/>
                        </a:rPr>
                        <a:t> </a:t>
                      </a:r>
                      <a:endParaRPr kumimoji="1" lang="zh-TW" altLang="en-US" sz="10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zh-TW" altLang="en-US" sz="1200" b="0" i="0" u="none" strike="noStrike" cap="none" normalizeH="0" baseline="0" smtClean="0">
                          <a:ln>
                            <a:noFill/>
                          </a:ln>
                          <a:solidFill>
                            <a:srgbClr val="333333"/>
                          </a:solidFill>
                          <a:effectLst/>
                          <a:latin typeface="Arial" charset="0"/>
                          <a:ea typeface="新細明體" pitchFamily="18" charset="-120"/>
                        </a:rPr>
                        <a:t>邊緣系統包括了杏仁核</a:t>
                      </a:r>
                      <a:r>
                        <a:rPr kumimoji="1" lang="en-US" altLang="zh-TW" sz="1200" b="0" i="0" u="none" strike="noStrike" cap="none" normalizeH="0" baseline="0" smtClean="0">
                          <a:ln>
                            <a:noFill/>
                          </a:ln>
                          <a:solidFill>
                            <a:srgbClr val="333333"/>
                          </a:solidFill>
                          <a:effectLst/>
                          <a:latin typeface="Times New Roman" pitchFamily="18" charset="0"/>
                          <a:ea typeface="新細明體" pitchFamily="18" charset="-120"/>
                        </a:rPr>
                        <a:t>(amygdala)</a:t>
                      </a:r>
                      <a:r>
                        <a:rPr kumimoji="1" lang="zh-TW" altLang="en-US" sz="1200" b="0" i="0" u="none" strike="noStrike" cap="none" normalizeH="0" baseline="0" smtClean="0">
                          <a:ln>
                            <a:noFill/>
                          </a:ln>
                          <a:solidFill>
                            <a:srgbClr val="333333"/>
                          </a:solidFill>
                          <a:effectLst/>
                          <a:latin typeface="Arial" charset="0"/>
                          <a:ea typeface="新細明體" pitchFamily="18" charset="-120"/>
                        </a:rPr>
                        <a:t>，海馬迴</a:t>
                      </a:r>
                      <a:r>
                        <a:rPr kumimoji="1" lang="zh-TW" altLang="en-US" sz="1200" b="0" i="0" u="none" strike="noStrike" cap="none" normalizeH="0" baseline="0" smtClean="0">
                          <a:ln>
                            <a:noFill/>
                          </a:ln>
                          <a:solidFill>
                            <a:srgbClr val="333333"/>
                          </a:solidFill>
                          <a:effectLst/>
                          <a:latin typeface="Times New Roman" pitchFamily="18" charset="0"/>
                          <a:ea typeface="新細明體" pitchFamily="18" charset="-120"/>
                        </a:rPr>
                        <a:t> </a:t>
                      </a:r>
                      <a:r>
                        <a:rPr kumimoji="1" lang="en-US" altLang="zh-TW" sz="1200" b="0" i="0" u="none" strike="noStrike" cap="none" normalizeH="0" baseline="0" smtClean="0">
                          <a:ln>
                            <a:noFill/>
                          </a:ln>
                          <a:solidFill>
                            <a:srgbClr val="333333"/>
                          </a:solidFill>
                          <a:effectLst/>
                          <a:latin typeface="Times New Roman" pitchFamily="18" charset="0"/>
                          <a:ea typeface="新細明體" pitchFamily="18" charset="-120"/>
                        </a:rPr>
                        <a:t>(hippocampus)</a:t>
                      </a:r>
                      <a:r>
                        <a:rPr kumimoji="1" lang="zh-TW" altLang="en-US" sz="1200" b="0" i="0" u="none" strike="noStrike" cap="none" normalizeH="0" baseline="0" smtClean="0">
                          <a:ln>
                            <a:noFill/>
                          </a:ln>
                          <a:solidFill>
                            <a:srgbClr val="333333"/>
                          </a:solidFill>
                          <a:effectLst/>
                          <a:latin typeface="Arial" charset="0"/>
                          <a:ea typeface="新細明體" pitchFamily="18" charset="-120"/>
                        </a:rPr>
                        <a:t>，乳頭狀體</a:t>
                      </a:r>
                      <a:r>
                        <a:rPr kumimoji="1" lang="zh-TW" altLang="en-US" sz="1200" b="0" i="0" u="none" strike="noStrike" cap="none" normalizeH="0" baseline="0" smtClean="0">
                          <a:ln>
                            <a:noFill/>
                          </a:ln>
                          <a:solidFill>
                            <a:srgbClr val="333333"/>
                          </a:solidFill>
                          <a:effectLst/>
                          <a:latin typeface="Times New Roman" pitchFamily="18" charset="0"/>
                          <a:ea typeface="新細明體" pitchFamily="18" charset="-120"/>
                        </a:rPr>
                        <a:t> </a:t>
                      </a:r>
                      <a:r>
                        <a:rPr kumimoji="1" lang="en-US" altLang="zh-TW" sz="1200" b="0" i="0" u="none" strike="noStrike" cap="none" normalizeH="0" baseline="0" smtClean="0">
                          <a:ln>
                            <a:noFill/>
                          </a:ln>
                          <a:solidFill>
                            <a:srgbClr val="333333"/>
                          </a:solidFill>
                          <a:effectLst/>
                          <a:latin typeface="Times New Roman" pitchFamily="18" charset="0"/>
                          <a:ea typeface="新細明體" pitchFamily="18" charset="-120"/>
                        </a:rPr>
                        <a:t>(mammillary bodies) </a:t>
                      </a:r>
                      <a:r>
                        <a:rPr kumimoji="1" lang="zh-TW" altLang="en-US" sz="1200" b="0" i="0" u="none" strike="noStrike" cap="none" normalizeH="0" baseline="0" smtClean="0">
                          <a:ln>
                            <a:noFill/>
                          </a:ln>
                          <a:solidFill>
                            <a:srgbClr val="333333"/>
                          </a:solidFill>
                          <a:effectLst/>
                          <a:latin typeface="Arial" charset="0"/>
                          <a:ea typeface="新細明體" pitchFamily="18" charset="-120"/>
                        </a:rPr>
                        <a:t>以及</a:t>
                      </a:r>
                      <a:r>
                        <a:rPr kumimoji="1" lang="zh-TW" altLang="en-US" sz="1200" b="0" i="0" u="none" strike="noStrike" cap="none" normalizeH="0" baseline="0" smtClean="0">
                          <a:ln>
                            <a:noFill/>
                          </a:ln>
                          <a:solidFill>
                            <a:schemeClr val="tx1"/>
                          </a:solidFill>
                          <a:effectLst/>
                          <a:latin typeface="Arial" charset="0"/>
                          <a:ea typeface="新細明體" pitchFamily="18" charset="-120"/>
                        </a:rPr>
                        <a:t>扣帶迴</a:t>
                      </a:r>
                      <a:r>
                        <a:rPr kumimoji="1" lang="zh-TW" altLang="en-US" sz="1800" b="0" i="0" u="none" strike="noStrike" cap="none" normalizeH="0" baseline="0" smtClean="0">
                          <a:ln>
                            <a:noFill/>
                          </a:ln>
                          <a:solidFill>
                            <a:schemeClr val="tx1"/>
                          </a:solidFill>
                          <a:effectLst/>
                          <a:latin typeface="Arial" charset="0"/>
                          <a:ea typeface="新細明體" pitchFamily="18" charset="-120"/>
                        </a:rPr>
                        <a:t> </a:t>
                      </a:r>
                      <a:r>
                        <a:rPr kumimoji="1" lang="en-US" altLang="zh-TW" sz="1800" b="0" i="0" u="none" strike="noStrike" cap="none" normalizeH="0" baseline="0" smtClean="0">
                          <a:ln>
                            <a:noFill/>
                          </a:ln>
                          <a:solidFill>
                            <a:schemeClr val="tx1"/>
                          </a:solidFill>
                          <a:effectLst/>
                          <a:latin typeface="Arial" charset="0"/>
                          <a:ea typeface="新細明體" pitchFamily="18" charset="-120"/>
                        </a:rPr>
                        <a:t>(</a:t>
                      </a:r>
                      <a:r>
                        <a:rPr kumimoji="1" lang="en-US" altLang="zh-TW" sz="1200" b="0" i="0" u="none" strike="noStrike" cap="none" normalizeH="0" baseline="0" smtClean="0">
                          <a:ln>
                            <a:noFill/>
                          </a:ln>
                          <a:solidFill>
                            <a:srgbClr val="333333"/>
                          </a:solidFill>
                          <a:effectLst/>
                          <a:latin typeface="Times New Roman" pitchFamily="18" charset="0"/>
                          <a:ea typeface="新細明體" pitchFamily="18" charset="-120"/>
                        </a:rPr>
                        <a:t>cingulate gyrus)</a:t>
                      </a:r>
                      <a:r>
                        <a:rPr kumimoji="1" lang="zh-TW" altLang="en-US" sz="1200" b="0" i="0" u="none" strike="noStrike" cap="none" normalizeH="0" baseline="0" smtClean="0">
                          <a:ln>
                            <a:noFill/>
                          </a:ln>
                          <a:solidFill>
                            <a:srgbClr val="333333"/>
                          </a:solidFill>
                          <a:effectLst/>
                          <a:latin typeface="Arial" charset="0"/>
                          <a:ea typeface="新細明體" pitchFamily="18" charset="-120"/>
                        </a:rPr>
                        <a:t>等區，此系統在情緒反應的控制上非常重要。</a:t>
                      </a: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57228">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zh-TW" altLang="en-US" sz="1200" b="0" i="0" u="none" strike="noStrike" cap="none" normalizeH="0" baseline="0" smtClean="0">
                          <a:ln>
                            <a:noFill/>
                          </a:ln>
                          <a:solidFill>
                            <a:srgbClr val="333333"/>
                          </a:solidFill>
                          <a:effectLst/>
                          <a:latin typeface="Arial" charset="0"/>
                          <a:ea typeface="新細明體" pitchFamily="18" charset="-120"/>
                        </a:rPr>
                        <a:t>海馬迴</a:t>
                      </a:r>
                      <a:r>
                        <a:rPr kumimoji="1" lang="zh-TW" altLang="en-US" sz="1200" b="0" i="0" u="none" strike="noStrike" cap="none" normalizeH="0" baseline="0" smtClean="0">
                          <a:ln>
                            <a:noFill/>
                          </a:ln>
                          <a:solidFill>
                            <a:srgbClr val="333333"/>
                          </a:solidFill>
                          <a:effectLst/>
                          <a:latin typeface="Times New Roman" pitchFamily="18" charset="0"/>
                          <a:ea typeface="新細明體" pitchFamily="18" charset="-120"/>
                        </a:rPr>
                        <a:t> </a:t>
                      </a:r>
                      <a:r>
                        <a:rPr kumimoji="1" lang="en-US" altLang="zh-TW" sz="1200" b="0" i="0" u="none" strike="noStrike" cap="none" normalizeH="0" baseline="0" smtClean="0">
                          <a:ln>
                            <a:noFill/>
                          </a:ln>
                          <a:solidFill>
                            <a:srgbClr val="333333"/>
                          </a:solidFill>
                          <a:effectLst/>
                          <a:latin typeface="Times New Roman" pitchFamily="18" charset="0"/>
                          <a:ea typeface="新細明體" pitchFamily="18" charset="-120"/>
                        </a:rPr>
                        <a:t>(Hippocampus) </a:t>
                      </a:r>
                      <a:endParaRPr kumimoji="1" lang="en-US" altLang="zh-TW" sz="10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bg2"/>
                        </a:buClr>
                        <a:buSzTx/>
                        <a:buFont typeface="Symbol" pitchFamily="18" charset="2"/>
                        <a:buChar char=""/>
                        <a:tabLst/>
                      </a:pPr>
                      <a:r>
                        <a:rPr kumimoji="1" lang="zh-TW" altLang="en-US" sz="1200" b="0" i="0" u="none" strike="noStrike" cap="none" normalizeH="0" baseline="0" smtClean="0">
                          <a:ln>
                            <a:noFill/>
                          </a:ln>
                          <a:solidFill>
                            <a:srgbClr val="333333"/>
                          </a:solidFill>
                          <a:effectLst/>
                          <a:latin typeface="Arial" charset="0"/>
                          <a:ea typeface="新細明體" pitchFamily="18" charset="-120"/>
                        </a:rPr>
                        <a:t>學習</a:t>
                      </a:r>
                      <a:r>
                        <a:rPr kumimoji="1" lang="zh-TW" altLang="en-US" sz="1200" b="0" i="0" u="none" strike="noStrike" cap="none" normalizeH="0" baseline="0" smtClean="0">
                          <a:ln>
                            <a:noFill/>
                          </a:ln>
                          <a:solidFill>
                            <a:srgbClr val="333333"/>
                          </a:solidFill>
                          <a:effectLst/>
                          <a:latin typeface="Times New Roman" pitchFamily="18" charset="0"/>
                          <a:ea typeface="新細明體" pitchFamily="18" charset="-120"/>
                        </a:rPr>
                        <a:t> </a:t>
                      </a:r>
                      <a:r>
                        <a:rPr kumimoji="1" lang="zh-TW" altLang="en-US" sz="1200" b="0" i="0" u="none" strike="noStrike" cap="none" normalizeH="0" baseline="0" smtClean="0">
                          <a:ln>
                            <a:noFill/>
                          </a:ln>
                          <a:solidFill>
                            <a:srgbClr val="333333"/>
                          </a:solidFill>
                          <a:effectLst/>
                          <a:latin typeface="Arial" charset="0"/>
                          <a:ea typeface="新細明體" pitchFamily="18" charset="-120"/>
                        </a:rPr>
                        <a:t>記憶</a:t>
                      </a:r>
                      <a:r>
                        <a:rPr kumimoji="1" lang="zh-TW" altLang="en-US" sz="1200" b="0" i="0" u="none" strike="noStrike" cap="none" normalizeH="0" baseline="0" smtClean="0">
                          <a:ln>
                            <a:noFill/>
                          </a:ln>
                          <a:solidFill>
                            <a:srgbClr val="333333"/>
                          </a:solidFill>
                          <a:effectLst/>
                          <a:latin typeface="Times New Roman" pitchFamily="18" charset="0"/>
                          <a:ea typeface="新細明體" pitchFamily="18" charset="-120"/>
                        </a:rPr>
                        <a:t> </a:t>
                      </a:r>
                      <a:endParaRPr kumimoji="1" lang="zh-TW" altLang="en-US" sz="10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zh-TW" altLang="en-US" sz="1200" b="0" i="0" u="none" strike="noStrike" cap="none" normalizeH="0" baseline="0" smtClean="0">
                          <a:ln>
                            <a:noFill/>
                          </a:ln>
                          <a:solidFill>
                            <a:srgbClr val="333333"/>
                          </a:solidFill>
                          <a:effectLst/>
                          <a:latin typeface="Arial" charset="0"/>
                          <a:ea typeface="新細明體" pitchFamily="18" charset="-120"/>
                        </a:rPr>
                        <a:t>海馬迴屬於邊緣系統的一部份，在記憶和學習的腦部功能上扮演了極為重要的角色。</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40119">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zh-TW" altLang="en-US" sz="1200" b="0" i="0" u="none" strike="noStrike" cap="none" normalizeH="0" baseline="0" smtClean="0">
                          <a:ln>
                            <a:noFill/>
                          </a:ln>
                          <a:solidFill>
                            <a:srgbClr val="333333"/>
                          </a:solidFill>
                          <a:effectLst/>
                          <a:latin typeface="Arial" charset="0"/>
                          <a:ea typeface="新細明體" pitchFamily="18" charset="-120"/>
                        </a:rPr>
                        <a:t>基底神經結</a:t>
                      </a:r>
                      <a:r>
                        <a:rPr kumimoji="1" lang="zh-TW" altLang="en-US" sz="1200" b="0" i="0" u="none" strike="noStrike" cap="none" normalizeH="0" baseline="0" smtClean="0">
                          <a:ln>
                            <a:noFill/>
                          </a:ln>
                          <a:solidFill>
                            <a:srgbClr val="333333"/>
                          </a:solidFill>
                          <a:effectLst/>
                          <a:latin typeface="Times New Roman" pitchFamily="18" charset="0"/>
                          <a:ea typeface="新細明體" pitchFamily="18" charset="-120"/>
                        </a:rPr>
                        <a:t> </a:t>
                      </a:r>
                      <a:r>
                        <a:rPr kumimoji="1" lang="en-US" altLang="zh-TW" sz="1200" b="0" i="0" u="none" strike="noStrike" cap="none" normalizeH="0" baseline="0" smtClean="0">
                          <a:ln>
                            <a:noFill/>
                          </a:ln>
                          <a:solidFill>
                            <a:srgbClr val="333333"/>
                          </a:solidFill>
                          <a:effectLst/>
                          <a:latin typeface="Times New Roman" pitchFamily="18" charset="0"/>
                          <a:ea typeface="新細明體" pitchFamily="18" charset="-120"/>
                        </a:rPr>
                        <a:t>(Basal ganglia) </a:t>
                      </a:r>
                      <a:endParaRPr kumimoji="1" lang="en-US" altLang="zh-TW" sz="10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bg2"/>
                        </a:buClr>
                        <a:buSzTx/>
                        <a:buFont typeface="Symbol" pitchFamily="18" charset="2"/>
                        <a:buChar char=""/>
                        <a:tabLst/>
                      </a:pPr>
                      <a:r>
                        <a:rPr kumimoji="1" lang="zh-TW" altLang="en-US" sz="1200" b="0" i="0" u="none" strike="noStrike" cap="none" normalizeH="0" baseline="0" smtClean="0">
                          <a:ln>
                            <a:noFill/>
                          </a:ln>
                          <a:solidFill>
                            <a:srgbClr val="333333"/>
                          </a:solidFill>
                          <a:effectLst/>
                          <a:latin typeface="Arial" charset="0"/>
                          <a:ea typeface="新細明體" pitchFamily="18" charset="-120"/>
                        </a:rPr>
                        <a:t>運動</a:t>
                      </a:r>
                      <a:r>
                        <a:rPr kumimoji="1" lang="zh-TW" altLang="en-US" sz="1200" b="0" i="0" u="none" strike="noStrike" cap="none" normalizeH="0" baseline="0" smtClean="0">
                          <a:ln>
                            <a:noFill/>
                          </a:ln>
                          <a:solidFill>
                            <a:srgbClr val="333333"/>
                          </a:solidFill>
                          <a:effectLst/>
                          <a:latin typeface="Times New Roman" pitchFamily="18" charset="0"/>
                          <a:ea typeface="新細明體" pitchFamily="18" charset="-120"/>
                        </a:rPr>
                        <a:t> </a:t>
                      </a:r>
                      <a:endParaRPr kumimoji="1" lang="zh-TW" altLang="en-US" sz="10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zh-TW" altLang="en-US" sz="1200" b="0" i="0" u="none" strike="noStrike" cap="none" normalizeH="0" baseline="0" smtClean="0">
                          <a:ln>
                            <a:noFill/>
                          </a:ln>
                          <a:solidFill>
                            <a:srgbClr val="333333"/>
                          </a:solidFill>
                          <a:effectLst/>
                          <a:latin typeface="Arial" charset="0"/>
                          <a:ea typeface="新細明體" pitchFamily="18" charset="-120"/>
                        </a:rPr>
                        <a:t>基底神經結實際上是</a:t>
                      </a:r>
                      <a:r>
                        <a:rPr kumimoji="1" lang="en-US" altLang="zh-TW" sz="1200" b="0" i="0" u="none" strike="noStrike" cap="none" normalizeH="0" baseline="0" smtClean="0">
                          <a:ln>
                            <a:noFill/>
                          </a:ln>
                          <a:solidFill>
                            <a:srgbClr val="333333"/>
                          </a:solidFill>
                          <a:effectLst/>
                          <a:latin typeface="Times New Roman" pitchFamily="18" charset="0"/>
                          <a:ea typeface="新細明體" pitchFamily="18" charset="-120"/>
                        </a:rPr>
                        <a:t>globus pallidus, caudate nucleus, subthalamic nucleus, putamen</a:t>
                      </a:r>
                      <a:r>
                        <a:rPr kumimoji="1" lang="zh-TW" altLang="en-US" sz="1200" b="0" i="0" u="none" strike="noStrike" cap="none" normalizeH="0" baseline="0" smtClean="0">
                          <a:ln>
                            <a:noFill/>
                          </a:ln>
                          <a:solidFill>
                            <a:srgbClr val="333333"/>
                          </a:solidFill>
                          <a:effectLst/>
                          <a:latin typeface="Arial" charset="0"/>
                          <a:ea typeface="新細明體" pitchFamily="18" charset="-120"/>
                        </a:rPr>
                        <a:t>和</a:t>
                      </a:r>
                      <a:r>
                        <a:rPr kumimoji="1" lang="en-US" altLang="zh-TW" sz="1200" b="0" i="0" u="none" strike="noStrike" cap="none" normalizeH="0" baseline="0" smtClean="0">
                          <a:ln>
                            <a:noFill/>
                          </a:ln>
                          <a:solidFill>
                            <a:srgbClr val="333333"/>
                          </a:solidFill>
                          <a:effectLst/>
                          <a:latin typeface="Times New Roman" pitchFamily="18" charset="0"/>
                          <a:ea typeface="新細明體" pitchFamily="18" charset="-120"/>
                        </a:rPr>
                        <a:t>substantia nigra</a:t>
                      </a:r>
                      <a:r>
                        <a:rPr kumimoji="1" lang="zh-TW" altLang="en-US" sz="1200" b="0" i="0" u="none" strike="noStrike" cap="none" normalizeH="0" baseline="0" smtClean="0">
                          <a:ln>
                            <a:noFill/>
                          </a:ln>
                          <a:solidFill>
                            <a:srgbClr val="333333"/>
                          </a:solidFill>
                          <a:effectLst/>
                          <a:latin typeface="Arial" charset="0"/>
                          <a:ea typeface="新細明體" pitchFamily="18" charset="-120"/>
                        </a:rPr>
                        <a:t>等區域的總稱</a:t>
                      </a:r>
                      <a:r>
                        <a:rPr kumimoji="1" lang="en-US" altLang="zh-TW" sz="1200" b="0" i="0" u="none" strike="noStrike" cap="none" normalizeH="0" baseline="0" smtClean="0">
                          <a:ln>
                            <a:noFill/>
                          </a:ln>
                          <a:solidFill>
                            <a:srgbClr val="333333"/>
                          </a:solidFill>
                          <a:effectLst/>
                          <a:latin typeface="Times New Roman" pitchFamily="18" charset="0"/>
                          <a:ea typeface="新細明體" pitchFamily="18" charset="-120"/>
                        </a:rPr>
                        <a:t>, </a:t>
                      </a:r>
                      <a:r>
                        <a:rPr kumimoji="1" lang="zh-TW" altLang="en-US" sz="1200" b="0" i="0" u="none" strike="noStrike" cap="none" normalizeH="0" baseline="0" smtClean="0">
                          <a:ln>
                            <a:noFill/>
                          </a:ln>
                          <a:solidFill>
                            <a:srgbClr val="333333"/>
                          </a:solidFill>
                          <a:effectLst/>
                          <a:latin typeface="Arial" charset="0"/>
                          <a:ea typeface="新細明體" pitchFamily="18" charset="-120"/>
                        </a:rPr>
                        <a:t>在運動協調上有著重要的角色。帕金森氏症的產生原因即是此區域發生病變所造成的。</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79454">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zh-TW" altLang="en-US" sz="1200" b="0" i="0" u="none" strike="noStrike" cap="none" normalizeH="0" baseline="0" smtClean="0">
                          <a:ln>
                            <a:noFill/>
                          </a:ln>
                          <a:solidFill>
                            <a:srgbClr val="333333"/>
                          </a:solidFill>
                          <a:effectLst/>
                          <a:latin typeface="Arial" charset="0"/>
                          <a:ea typeface="新細明體" pitchFamily="18" charset="-120"/>
                        </a:rPr>
                        <a:t>中腦</a:t>
                      </a:r>
                      <a:r>
                        <a:rPr kumimoji="1" lang="zh-TW" altLang="en-US" sz="1200" b="0" i="0" u="none" strike="noStrike" cap="none" normalizeH="0" baseline="0" smtClean="0">
                          <a:ln>
                            <a:noFill/>
                          </a:ln>
                          <a:solidFill>
                            <a:srgbClr val="333333"/>
                          </a:solidFill>
                          <a:effectLst/>
                          <a:latin typeface="Times New Roman" pitchFamily="18" charset="0"/>
                          <a:ea typeface="新細明體" pitchFamily="18" charset="-120"/>
                        </a:rPr>
                        <a:t> </a:t>
                      </a:r>
                      <a:r>
                        <a:rPr kumimoji="1" lang="en-US" altLang="zh-TW" sz="1200" b="0" i="0" u="none" strike="noStrike" cap="none" normalizeH="0" baseline="0" smtClean="0">
                          <a:ln>
                            <a:noFill/>
                          </a:ln>
                          <a:solidFill>
                            <a:srgbClr val="333333"/>
                          </a:solidFill>
                          <a:effectLst/>
                          <a:latin typeface="Times New Roman" pitchFamily="18" charset="0"/>
                          <a:ea typeface="新細明體" pitchFamily="18" charset="-120"/>
                        </a:rPr>
                        <a:t>(midbrain) </a:t>
                      </a:r>
                      <a:endParaRPr kumimoji="1" lang="en-US" altLang="zh-TW" sz="10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bg2"/>
                        </a:buClr>
                        <a:buSzTx/>
                        <a:buFont typeface="Symbol" pitchFamily="18" charset="2"/>
                        <a:buChar char=""/>
                        <a:tabLst/>
                      </a:pPr>
                      <a:r>
                        <a:rPr kumimoji="1" lang="zh-TW" altLang="en-US" sz="1200" b="0" i="0" u="none" strike="noStrike" cap="none" normalizeH="0" baseline="0" smtClean="0">
                          <a:ln>
                            <a:noFill/>
                          </a:ln>
                          <a:solidFill>
                            <a:srgbClr val="333333"/>
                          </a:solidFill>
                          <a:effectLst/>
                          <a:latin typeface="Arial" charset="0"/>
                          <a:ea typeface="新細明體" pitchFamily="18" charset="-120"/>
                        </a:rPr>
                        <a:t>視覺</a:t>
                      </a:r>
                      <a:r>
                        <a:rPr kumimoji="1" lang="zh-TW" altLang="en-US" sz="1200" b="0" i="0" u="none" strike="noStrike" cap="none" normalizeH="0" baseline="0" smtClean="0">
                          <a:ln>
                            <a:noFill/>
                          </a:ln>
                          <a:solidFill>
                            <a:srgbClr val="333333"/>
                          </a:solidFill>
                          <a:effectLst/>
                          <a:latin typeface="Times New Roman" pitchFamily="18" charset="0"/>
                          <a:ea typeface="新細明體" pitchFamily="18" charset="-120"/>
                        </a:rPr>
                        <a:t> </a:t>
                      </a:r>
                      <a:r>
                        <a:rPr kumimoji="1" lang="zh-TW" altLang="en-US" sz="1200" b="0" i="0" u="none" strike="noStrike" cap="none" normalizeH="0" baseline="0" smtClean="0">
                          <a:ln>
                            <a:noFill/>
                          </a:ln>
                          <a:solidFill>
                            <a:srgbClr val="333333"/>
                          </a:solidFill>
                          <a:effectLst/>
                          <a:latin typeface="Arial" charset="0"/>
                          <a:ea typeface="新細明體" pitchFamily="18" charset="-120"/>
                        </a:rPr>
                        <a:t>聽覺</a:t>
                      </a:r>
                      <a:r>
                        <a:rPr kumimoji="1" lang="zh-TW" altLang="en-US" sz="1200" b="0" i="0" u="none" strike="noStrike" cap="none" normalizeH="0" baseline="0" smtClean="0">
                          <a:ln>
                            <a:noFill/>
                          </a:ln>
                          <a:solidFill>
                            <a:srgbClr val="333333"/>
                          </a:solidFill>
                          <a:effectLst/>
                          <a:latin typeface="Times New Roman" pitchFamily="18" charset="0"/>
                          <a:ea typeface="新細明體" pitchFamily="18" charset="-120"/>
                        </a:rPr>
                        <a:t> </a:t>
                      </a:r>
                      <a:r>
                        <a:rPr kumimoji="1" lang="zh-TW" altLang="en-US" sz="1200" b="0" i="0" u="none" strike="noStrike" cap="none" normalizeH="0" baseline="0" smtClean="0">
                          <a:ln>
                            <a:noFill/>
                          </a:ln>
                          <a:solidFill>
                            <a:srgbClr val="333333"/>
                          </a:solidFill>
                          <a:effectLst/>
                          <a:latin typeface="Arial" charset="0"/>
                          <a:ea typeface="新細明體" pitchFamily="18" charset="-120"/>
                        </a:rPr>
                        <a:t>眼球運動</a:t>
                      </a:r>
                      <a:r>
                        <a:rPr kumimoji="1" lang="zh-TW" altLang="en-US" sz="1200" b="0" i="0" u="none" strike="noStrike" cap="none" normalizeH="0" baseline="0" smtClean="0">
                          <a:ln>
                            <a:noFill/>
                          </a:ln>
                          <a:solidFill>
                            <a:srgbClr val="333333"/>
                          </a:solidFill>
                          <a:effectLst/>
                          <a:latin typeface="Times New Roman" pitchFamily="18" charset="0"/>
                          <a:ea typeface="新細明體" pitchFamily="18" charset="-120"/>
                        </a:rPr>
                        <a:t> </a:t>
                      </a:r>
                      <a:r>
                        <a:rPr kumimoji="1" lang="zh-TW" altLang="en-US" sz="1200" b="0" i="0" u="none" strike="noStrike" cap="none" normalizeH="0" baseline="0" smtClean="0">
                          <a:ln>
                            <a:noFill/>
                          </a:ln>
                          <a:solidFill>
                            <a:srgbClr val="333333"/>
                          </a:solidFill>
                          <a:effectLst/>
                          <a:latin typeface="Arial" charset="0"/>
                          <a:ea typeface="新細明體" pitchFamily="18" charset="-120"/>
                        </a:rPr>
                        <a:t>身體運動</a:t>
                      </a:r>
                      <a:r>
                        <a:rPr kumimoji="1" lang="zh-TW" altLang="en-US" sz="1200" b="0" i="0" u="none" strike="noStrike" cap="none" normalizeH="0" baseline="0" smtClean="0">
                          <a:ln>
                            <a:noFill/>
                          </a:ln>
                          <a:solidFill>
                            <a:srgbClr val="333333"/>
                          </a:solidFill>
                          <a:effectLst/>
                          <a:latin typeface="Times New Roman" pitchFamily="18" charset="0"/>
                          <a:ea typeface="新細明體" pitchFamily="18" charset="-120"/>
                        </a:rPr>
                        <a:t> </a:t>
                      </a:r>
                      <a:endParaRPr kumimoji="1" lang="zh-TW" altLang="en-US" sz="10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zh-TW" altLang="en-US" sz="1200" b="0" i="0" u="none" strike="noStrike" cap="none" normalizeH="0" baseline="0" smtClean="0">
                          <a:ln>
                            <a:noFill/>
                          </a:ln>
                          <a:solidFill>
                            <a:srgbClr val="333333"/>
                          </a:solidFill>
                          <a:effectLst/>
                          <a:latin typeface="Arial" charset="0"/>
                          <a:ea typeface="新細明體" pitchFamily="18" charset="-120"/>
                        </a:rPr>
                        <a:t>中腦包含了</a:t>
                      </a:r>
                      <a:r>
                        <a:rPr kumimoji="1" lang="en-US" altLang="zh-TW" sz="1200" b="0" i="0" u="none" strike="noStrike" cap="none" normalizeH="0" baseline="0" smtClean="0">
                          <a:ln>
                            <a:noFill/>
                          </a:ln>
                          <a:solidFill>
                            <a:srgbClr val="333333"/>
                          </a:solidFill>
                          <a:effectLst/>
                          <a:latin typeface="Times New Roman" pitchFamily="18" charset="0"/>
                          <a:ea typeface="新細明體" pitchFamily="18" charset="-120"/>
                        </a:rPr>
                        <a:t>superior colliculi, inferior colliculi</a:t>
                      </a:r>
                      <a:r>
                        <a:rPr kumimoji="1" lang="zh-TW" altLang="en-US" sz="1200" b="0" i="0" u="none" strike="noStrike" cap="none" normalizeH="0" baseline="0" smtClean="0">
                          <a:ln>
                            <a:noFill/>
                          </a:ln>
                          <a:solidFill>
                            <a:srgbClr val="333333"/>
                          </a:solidFill>
                          <a:effectLst/>
                          <a:latin typeface="Arial" charset="0"/>
                          <a:ea typeface="新細明體" pitchFamily="18" charset="-120"/>
                        </a:rPr>
                        <a:t>及</a:t>
                      </a:r>
                      <a:r>
                        <a:rPr kumimoji="1" lang="en-US" altLang="zh-TW" sz="1200" b="0" i="0" u="none" strike="noStrike" cap="none" normalizeH="0" baseline="0" smtClean="0">
                          <a:ln>
                            <a:noFill/>
                          </a:ln>
                          <a:solidFill>
                            <a:srgbClr val="333333"/>
                          </a:solidFill>
                          <a:effectLst/>
                          <a:latin typeface="Times New Roman" pitchFamily="18" charset="0"/>
                          <a:ea typeface="新細明體" pitchFamily="18" charset="-120"/>
                        </a:rPr>
                        <a:t>red nucleus</a:t>
                      </a:r>
                      <a:r>
                        <a:rPr kumimoji="1" lang="zh-TW" altLang="en-US" sz="1200" b="0" i="0" u="none" strike="noStrike" cap="none" normalizeH="0" baseline="0" smtClean="0">
                          <a:ln>
                            <a:noFill/>
                          </a:ln>
                          <a:solidFill>
                            <a:srgbClr val="333333"/>
                          </a:solidFill>
                          <a:effectLst/>
                          <a:latin typeface="Arial" charset="0"/>
                          <a:ea typeface="新細明體" pitchFamily="18" charset="-120"/>
                        </a:rPr>
                        <a:t>等區域。</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title"/>
          </p:nvPr>
        </p:nvSpPr>
        <p:spPr/>
        <p:txBody>
          <a:bodyPr/>
          <a:lstStyle/>
          <a:p>
            <a:pPr eaLnBrk="1" hangingPunct="1"/>
            <a:r>
              <a:rPr lang="en-US" altLang="zh-TW" smtClean="0"/>
              <a:t>Time line and results</a:t>
            </a:r>
          </a:p>
        </p:txBody>
      </p:sp>
      <p:pic>
        <p:nvPicPr>
          <p:cNvPr id="17411"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1989138"/>
            <a:ext cx="8426450" cy="2846387"/>
          </a:xfrm>
          <a:noFill/>
          <a:ln w="76200">
            <a:solidFill>
              <a:srgbClr val="0000FF"/>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zh-TW" sz="4000" smtClean="0"/>
              <a:t>fMRI : Greater activation for unfair offers from human partners</a:t>
            </a:r>
          </a:p>
        </p:txBody>
      </p:sp>
      <p:sp>
        <p:nvSpPr>
          <p:cNvPr id="18435" name="Rectangle 3"/>
          <p:cNvSpPr>
            <a:spLocks noGrp="1" noChangeArrowheads="1"/>
          </p:cNvSpPr>
          <p:nvPr>
            <p:ph type="body" idx="1"/>
          </p:nvPr>
        </p:nvSpPr>
        <p:spPr>
          <a:xfrm>
            <a:off x="457200" y="1981200"/>
            <a:ext cx="8291513" cy="4400550"/>
          </a:xfrm>
        </p:spPr>
        <p:txBody>
          <a:bodyPr/>
          <a:lstStyle/>
          <a:p>
            <a:pPr eaLnBrk="1" hangingPunct="1">
              <a:lnSpc>
                <a:spcPct val="90000"/>
              </a:lnSpc>
            </a:pPr>
            <a:r>
              <a:rPr lang="en-US" altLang="zh-TW" sz="2400" smtClean="0"/>
              <a:t>bilateral anterior insula (</a:t>
            </a:r>
            <a:r>
              <a:rPr lang="zh-TW" altLang="en-US" sz="2400" smtClean="0"/>
              <a:t>前腦島</a:t>
            </a:r>
            <a:r>
              <a:rPr lang="en-US" altLang="zh-TW" sz="2400" smtClean="0"/>
              <a:t>): a region that processes information from the nervous system about bodily states-such as physical pain, hunger, the pain of social exclusion, disgusting odors and choking. Insula cortex is activated during the experience of </a:t>
            </a:r>
            <a:r>
              <a:rPr lang="en-US" altLang="zh-TW" sz="2400" b="1" smtClean="0"/>
              <a:t>negative emotions</a:t>
            </a:r>
            <a:r>
              <a:rPr lang="en-US" altLang="zh-TW" sz="2400" smtClean="0"/>
              <a:t> like pain and disgust. ($</a:t>
            </a:r>
            <a:r>
              <a:rPr lang="zh-TW" altLang="en-US" sz="2400" smtClean="0"/>
              <a:t>好少</a:t>
            </a:r>
            <a:r>
              <a:rPr lang="en-US" altLang="zh-TW" sz="2400" smtClean="0"/>
              <a:t>…</a:t>
            </a:r>
            <a:r>
              <a:rPr lang="zh-TW" altLang="en-US" sz="2400" smtClean="0"/>
              <a:t>生氣！）</a:t>
            </a:r>
          </a:p>
          <a:p>
            <a:pPr eaLnBrk="1" hangingPunct="1">
              <a:lnSpc>
                <a:spcPct val="90000"/>
              </a:lnSpc>
            </a:pPr>
            <a:r>
              <a:rPr lang="en-US" altLang="zh-TW" sz="2400" smtClean="0"/>
              <a:t>dorsolateral prefrontal cortex (DLPFC) </a:t>
            </a:r>
            <a:r>
              <a:rPr lang="zh-TW" altLang="en-US" sz="2400" smtClean="0"/>
              <a:t>背外側前額葉皮質 </a:t>
            </a:r>
            <a:r>
              <a:rPr lang="en-US" altLang="zh-TW" sz="2400" smtClean="0"/>
              <a:t>linked to cognitive processes such as goal maintenance and executive control. ($...</a:t>
            </a:r>
            <a:r>
              <a:rPr lang="zh-TW" altLang="en-US" sz="2400" smtClean="0"/>
              <a:t>好啊！）</a:t>
            </a:r>
          </a:p>
          <a:p>
            <a:pPr eaLnBrk="1" hangingPunct="1">
              <a:lnSpc>
                <a:spcPct val="90000"/>
              </a:lnSpc>
            </a:pPr>
            <a:r>
              <a:rPr lang="en-US" altLang="zh-TW" sz="2400" smtClean="0"/>
              <a:t>Anterior cingulate cortex (ACC) </a:t>
            </a:r>
            <a:r>
              <a:rPr lang="zh-TW" altLang="en-US" sz="2400" smtClean="0"/>
              <a:t>前扣帶皮質 </a:t>
            </a:r>
            <a:r>
              <a:rPr lang="en-US" altLang="zh-TW" sz="2400" smtClean="0"/>
              <a:t>an “executive function” area which often received inputs from many areas and resolves conflicts among them. </a:t>
            </a:r>
            <a:r>
              <a:rPr lang="zh-TW" altLang="en-US" sz="2400" smtClean="0"/>
              <a:t>（平衡</a:t>
            </a:r>
            <a:r>
              <a:rPr lang="en-US" altLang="zh-TW" sz="2400" smtClean="0"/>
              <a:t>…</a:t>
            </a:r>
            <a:r>
              <a:rPr lang="zh-TW" altLang="en-US" sz="2400" smtClean="0"/>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zh-TW" altLang="en-US" smtClean="0"/>
              <a:t>前扣帶</a:t>
            </a:r>
            <a:r>
              <a:rPr lang="en-US" altLang="zh-TW" smtClean="0"/>
              <a:t>(anterior cingulate)</a:t>
            </a:r>
          </a:p>
        </p:txBody>
      </p:sp>
      <p:sp>
        <p:nvSpPr>
          <p:cNvPr id="19459" name="Rectangle 3"/>
          <p:cNvSpPr>
            <a:spLocks noGrp="1" noChangeArrowheads="1"/>
          </p:cNvSpPr>
          <p:nvPr>
            <p:ph type="body" idx="1"/>
          </p:nvPr>
        </p:nvSpPr>
        <p:spPr/>
        <p:txBody>
          <a:bodyPr/>
          <a:lstStyle/>
          <a:p>
            <a:pPr eaLnBrk="1" hangingPunct="1"/>
            <a:r>
              <a:rPr lang="zh-TW" altLang="en-US" smtClean="0"/>
              <a:t>介於額葉與邊緣系統之間，維持思想與感情的微妙平衡</a:t>
            </a:r>
          </a:p>
          <a:p>
            <a:pPr eaLnBrk="1" hangingPunct="1"/>
            <a:r>
              <a:rPr lang="zh-TW" altLang="en-US" smtClean="0"/>
              <a:t>社群意識、直覺、同理心與慈悲心</a:t>
            </a:r>
          </a:p>
          <a:p>
            <a:pPr eaLnBrk="1" hangingPunct="1"/>
            <a:r>
              <a:rPr lang="zh-TW" altLang="en-US" smtClean="0"/>
              <a:t>人類與少數靈長類所獨有</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p:txBody>
          <a:bodyPr/>
          <a:lstStyle/>
          <a:p>
            <a:pPr eaLnBrk="1" hangingPunct="1"/>
            <a:endParaRPr lang="zh-TW" altLang="zh-TW" smtClean="0"/>
          </a:p>
        </p:txBody>
      </p:sp>
      <p:pic>
        <p:nvPicPr>
          <p:cNvPr id="20483"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b="46858"/>
          <a:stretch>
            <a:fillRect/>
          </a:stretch>
        </p:blipFill>
        <p:spPr>
          <a:xfrm>
            <a:off x="107950" y="188913"/>
            <a:ext cx="8928100" cy="6438900"/>
          </a:xfrm>
          <a:noFill/>
          <a:ln w="76200">
            <a:solidFill>
              <a:srgbClr val="0000FF"/>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7"/>
          <p:cNvSpPr>
            <a:spLocks noGrp="1" noChangeArrowheads="1"/>
          </p:cNvSpPr>
          <p:nvPr>
            <p:ph type="body" sz="half" idx="1"/>
          </p:nvPr>
        </p:nvSpPr>
        <p:spPr/>
        <p:txBody>
          <a:bodyPr/>
          <a:lstStyle/>
          <a:p>
            <a:pPr eaLnBrk="1" hangingPunct="1"/>
            <a:r>
              <a:rPr lang="en-US" altLang="zh-TW" sz="2800" dirty="0" smtClean="0"/>
              <a:t>Panel A: Anterior insula activation is inversely related to acceptance rates.</a:t>
            </a:r>
          </a:p>
          <a:p>
            <a:pPr eaLnBrk="1" hangingPunct="1"/>
            <a:r>
              <a:rPr lang="en-US" altLang="zh-TW" sz="2800" dirty="0" smtClean="0"/>
              <a:t>Panel B: Anterior insula activation is exceptionally high for rejected offer.</a:t>
            </a:r>
          </a:p>
          <a:p>
            <a:pPr eaLnBrk="1" hangingPunct="1"/>
            <a:endParaRPr lang="en-US" altLang="zh-TW" sz="2800" dirty="0" smtClean="0"/>
          </a:p>
        </p:txBody>
      </p:sp>
      <p:sp>
        <p:nvSpPr>
          <p:cNvPr id="21508" name="Rectangle 8"/>
          <p:cNvSpPr>
            <a:spLocks noGrp="1" noChangeArrowheads="1"/>
          </p:cNvSpPr>
          <p:nvPr>
            <p:ph sz="half" idx="2"/>
          </p:nvPr>
        </p:nvSpPr>
        <p:spPr/>
        <p:txBody>
          <a:bodyPr/>
          <a:lstStyle/>
          <a:p>
            <a:pPr eaLnBrk="1" hangingPunct="1"/>
            <a:endParaRPr lang="zh-TW" altLang="zh-TW" sz="2800" smtClean="0"/>
          </a:p>
        </p:txBody>
      </p:sp>
      <p:pic>
        <p:nvPicPr>
          <p:cNvPr id="2150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549275"/>
            <a:ext cx="3698875" cy="5688013"/>
          </a:xfrm>
          <a:prstGeom prst="rect">
            <a:avLst/>
          </a:prstGeom>
          <a:noFill/>
          <a:ln w="762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zh-TW" altLang="en-US" dirty="0" smtClean="0"/>
              <a:t>「最後通牒」遊戲</a:t>
            </a:r>
          </a:p>
        </p:txBody>
      </p:sp>
      <p:sp>
        <p:nvSpPr>
          <p:cNvPr id="6147" name="Rectangle 3"/>
          <p:cNvSpPr>
            <a:spLocks noGrp="1" noChangeArrowheads="1"/>
          </p:cNvSpPr>
          <p:nvPr>
            <p:ph type="body" idx="1"/>
          </p:nvPr>
        </p:nvSpPr>
        <p:spPr/>
        <p:txBody>
          <a:bodyPr/>
          <a:lstStyle/>
          <a:p>
            <a:pPr marL="0" indent="0" eaLnBrk="1" hangingPunct="1">
              <a:lnSpc>
                <a:spcPct val="90000"/>
              </a:lnSpc>
              <a:buNone/>
            </a:pPr>
            <a:r>
              <a:rPr lang="zh-TW" altLang="en-US" sz="2800" dirty="0" smtClean="0"/>
              <a:t>「理性」預測</a:t>
            </a:r>
          </a:p>
          <a:p>
            <a:pPr marL="590550" indent="-533400" eaLnBrk="1" hangingPunct="1">
              <a:lnSpc>
                <a:spcPct val="90000"/>
              </a:lnSpc>
              <a:buFont typeface="Wingdings" pitchFamily="2" charset="2"/>
              <a:buAutoNum type="arabicPeriod"/>
            </a:pPr>
            <a:r>
              <a:rPr lang="en-US" altLang="zh-TW" dirty="0"/>
              <a:t>c</a:t>
            </a:r>
            <a:r>
              <a:rPr lang="zh-TW" altLang="en-US" dirty="0" smtClean="0"/>
              <a:t>趨近於零</a:t>
            </a:r>
          </a:p>
          <a:p>
            <a:pPr marL="590550" indent="-533400" eaLnBrk="1" hangingPunct="1">
              <a:lnSpc>
                <a:spcPct val="90000"/>
              </a:lnSpc>
              <a:buFont typeface="Wingdings" pitchFamily="2" charset="2"/>
              <a:buAutoNum type="arabicPeriod"/>
            </a:pPr>
            <a:r>
              <a:rPr lang="en-US" altLang="zh-TW" dirty="0" smtClean="0"/>
              <a:t>B</a:t>
            </a:r>
            <a:r>
              <a:rPr lang="zh-TW" altLang="en-US" dirty="0" smtClean="0"/>
              <a:t>接受所有正的</a:t>
            </a:r>
            <a:r>
              <a:rPr lang="en-US" altLang="zh-TW" dirty="0" smtClean="0"/>
              <a:t>c</a:t>
            </a:r>
            <a:r>
              <a:rPr lang="zh-TW" altLang="en-US" dirty="0" smtClean="0"/>
              <a:t>值</a:t>
            </a:r>
          </a:p>
          <a:p>
            <a:pPr marL="0" indent="0" eaLnBrk="1" hangingPunct="1">
              <a:buNone/>
            </a:pPr>
            <a:endParaRPr lang="en-US" altLang="zh-TW" sz="2800" dirty="0" smtClean="0"/>
          </a:p>
          <a:p>
            <a:pPr marL="0" indent="0" eaLnBrk="1" hangingPunct="1">
              <a:buNone/>
            </a:pPr>
            <a:endParaRPr lang="zh-TW" altLang="en-US" sz="2800" dirty="0" smtClean="0"/>
          </a:p>
          <a:p>
            <a:pPr marL="609600" indent="-609600" eaLnBrk="1" hangingPunct="1"/>
            <a:r>
              <a:rPr lang="en-US" altLang="zh-TW" sz="1800" dirty="0" err="1" smtClean="0"/>
              <a:t>Guth</a:t>
            </a:r>
            <a:r>
              <a:rPr lang="en-US" altLang="zh-TW" sz="1800" dirty="0" smtClean="0"/>
              <a:t>, </a:t>
            </a:r>
            <a:r>
              <a:rPr lang="en-US" altLang="zh-TW" sz="1800" dirty="0" err="1" smtClean="0"/>
              <a:t>Schmittberger</a:t>
            </a:r>
            <a:r>
              <a:rPr lang="en-US" altLang="zh-TW" sz="1800" dirty="0" smtClean="0"/>
              <a:t>, and </a:t>
            </a:r>
            <a:r>
              <a:rPr lang="en-US" altLang="zh-TW" sz="1800" dirty="0" err="1" smtClean="0"/>
              <a:t>Schwarze</a:t>
            </a:r>
            <a:r>
              <a:rPr lang="en-US" altLang="zh-TW" sz="1800" dirty="0" smtClean="0"/>
              <a:t> (1982), An experimental analysis of ultimatum bargaining,  </a:t>
            </a:r>
            <a:r>
              <a:rPr lang="en-US" altLang="zh-TW" sz="1800" dirty="0" smtClean="0">
                <a:hlinkClick r:id="rId2"/>
              </a:rPr>
              <a:t>Journal of Economic Behavior &amp; Organization</a:t>
            </a:r>
            <a:endParaRPr lang="en-US" altLang="zh-TW" sz="1800" dirty="0" smtClean="0"/>
          </a:p>
          <a:p>
            <a:pPr marL="990600" lvl="1" indent="-533400" eaLnBrk="1" hangingPunct="1"/>
            <a:r>
              <a:rPr lang="en-US" altLang="zh-TW" sz="1800" dirty="0" smtClean="0"/>
              <a:t>Google scholar: 76,000 items; citations &gt; 2,500.</a:t>
            </a:r>
          </a:p>
        </p:txBody>
      </p:sp>
    </p:spTree>
    <p:extLst>
      <p:ext uri="{BB962C8B-B14F-4D97-AF65-F5344CB8AC3E}">
        <p14:creationId xmlns:p14="http://schemas.microsoft.com/office/powerpoint/2010/main" val="33979874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p:txBody>
          <a:bodyPr/>
          <a:lstStyle/>
          <a:p>
            <a:pPr eaLnBrk="1" hangingPunct="1"/>
            <a:r>
              <a:rPr lang="en-US" altLang="zh-TW" sz="3600" smtClean="0"/>
              <a:t>Limbic justice: The role of amygdala</a:t>
            </a:r>
          </a:p>
        </p:txBody>
      </p:sp>
      <p:sp>
        <p:nvSpPr>
          <p:cNvPr id="22531" name="Rectangle 5"/>
          <p:cNvSpPr>
            <a:spLocks noGrp="1" noChangeArrowheads="1"/>
          </p:cNvSpPr>
          <p:nvPr>
            <p:ph type="body" sz="half" idx="1"/>
          </p:nvPr>
        </p:nvSpPr>
        <p:spPr>
          <a:xfrm>
            <a:off x="457200" y="1981200"/>
            <a:ext cx="3754438" cy="3886200"/>
          </a:xfrm>
        </p:spPr>
        <p:txBody>
          <a:bodyPr/>
          <a:lstStyle/>
          <a:p>
            <a:pPr eaLnBrk="1" hangingPunct="1"/>
            <a:r>
              <a:rPr lang="en-US" altLang="zh-TW" sz="2800" smtClean="0"/>
              <a:t>Rejection of unfair offer is associated with higher activity in right amygdala.</a:t>
            </a:r>
          </a:p>
          <a:p>
            <a:pPr eaLnBrk="1" hangingPunct="1"/>
            <a:r>
              <a:rPr lang="en-US" altLang="zh-TW" sz="2800" smtClean="0"/>
              <a:t>Males show greater response than females.</a:t>
            </a:r>
          </a:p>
        </p:txBody>
      </p:sp>
      <p:pic>
        <p:nvPicPr>
          <p:cNvPr id="22532" name="Picture 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211638" y="2708275"/>
            <a:ext cx="4751387" cy="2341563"/>
          </a:xfr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title"/>
          </p:nvPr>
        </p:nvSpPr>
        <p:spPr/>
        <p:txBody>
          <a:bodyPr/>
          <a:lstStyle/>
          <a:p>
            <a:pPr eaLnBrk="1" hangingPunct="1"/>
            <a:r>
              <a:rPr lang="en-US" altLang="zh-TW" sz="3600" smtClean="0"/>
              <a:t>Ultimatum Game: Cross-culture evidence</a:t>
            </a:r>
          </a:p>
        </p:txBody>
      </p:sp>
      <p:sp>
        <p:nvSpPr>
          <p:cNvPr id="23555" name="Rectangle 4"/>
          <p:cNvSpPr>
            <a:spLocks noGrp="1" noChangeArrowheads="1"/>
          </p:cNvSpPr>
          <p:nvPr>
            <p:ph type="body" idx="1"/>
          </p:nvPr>
        </p:nvSpPr>
        <p:spPr/>
        <p:txBody>
          <a:bodyPr/>
          <a:lstStyle/>
          <a:p>
            <a:pPr eaLnBrk="1" hangingPunct="1">
              <a:lnSpc>
                <a:spcPct val="90000"/>
              </a:lnSpc>
            </a:pPr>
            <a:r>
              <a:rPr lang="en-US" altLang="zh-TW" smtClean="0"/>
              <a:t>People have intrinsic preference for fairness, get angry when unfair</a:t>
            </a:r>
          </a:p>
          <a:p>
            <a:pPr lvl="1" eaLnBrk="1" hangingPunct="1">
              <a:lnSpc>
                <a:spcPct val="90000"/>
              </a:lnSpc>
            </a:pPr>
            <a:r>
              <a:rPr lang="en-US" altLang="zh-TW" smtClean="0"/>
              <a:t>So angry that we punish the other at a cost of ourselves</a:t>
            </a:r>
          </a:p>
          <a:p>
            <a:pPr eaLnBrk="1" hangingPunct="1">
              <a:lnSpc>
                <a:spcPct val="90000"/>
              </a:lnSpc>
            </a:pPr>
            <a:r>
              <a:rPr lang="en-US" altLang="zh-TW" smtClean="0"/>
              <a:t>People reject low offers because they don’t want to appear weak</a:t>
            </a:r>
          </a:p>
          <a:p>
            <a:pPr lvl="1" eaLnBrk="1" hangingPunct="1">
              <a:lnSpc>
                <a:spcPct val="90000"/>
              </a:lnSpc>
            </a:pPr>
            <a:r>
              <a:rPr lang="en-US" altLang="zh-TW" smtClean="0"/>
              <a:t>Human evolves in small community</a:t>
            </a:r>
          </a:p>
          <a:p>
            <a:pPr lvl="1" eaLnBrk="1" hangingPunct="1">
              <a:lnSpc>
                <a:spcPct val="90000"/>
              </a:lnSpc>
            </a:pPr>
            <a:r>
              <a:rPr lang="en-US" altLang="zh-TW" smtClean="0"/>
              <a:t>Build up a reputation for toughness</a:t>
            </a:r>
          </a:p>
          <a:p>
            <a:pPr lvl="1" eaLnBrk="1" hangingPunct="1">
              <a:lnSpc>
                <a:spcPct val="90000"/>
              </a:lnSpc>
            </a:pPr>
            <a:r>
              <a:rPr lang="en-US" altLang="zh-TW" smtClean="0"/>
              <a:t>Others treat you better the next time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zh-TW" sz="3600" b="1" smtClean="0"/>
              <a:t>In Search of Homo Economicus (JEP 2001)</a:t>
            </a:r>
          </a:p>
        </p:txBody>
      </p:sp>
      <p:pic>
        <p:nvPicPr>
          <p:cNvPr id="24579"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84213" y="1773238"/>
            <a:ext cx="4089400" cy="4824412"/>
          </a:xfrm>
          <a:noFill/>
        </p:spPr>
      </p:pic>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2708275"/>
            <a:ext cx="4248150" cy="279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1773238"/>
            <a:ext cx="4103687" cy="82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zh-TW" altLang="en-US" dirty="0" smtClean="0"/>
              <a:t>「獨裁者遊戲」</a:t>
            </a:r>
            <a:r>
              <a:rPr lang="en-US" altLang="zh-TW" sz="2000" dirty="0" smtClean="0"/>
              <a:t> dictator game</a:t>
            </a:r>
          </a:p>
        </p:txBody>
      </p:sp>
      <p:sp>
        <p:nvSpPr>
          <p:cNvPr id="25603" name="Rectangle 3"/>
          <p:cNvSpPr>
            <a:spLocks noGrp="1" noChangeArrowheads="1"/>
          </p:cNvSpPr>
          <p:nvPr>
            <p:ph type="body" idx="1"/>
          </p:nvPr>
        </p:nvSpPr>
        <p:spPr/>
        <p:txBody>
          <a:bodyPr/>
          <a:lstStyle/>
          <a:p>
            <a:pPr eaLnBrk="1" hangingPunct="1"/>
            <a:r>
              <a:rPr lang="zh-TW" altLang="en-US" sz="3600" dirty="0" smtClean="0"/>
              <a:t>最後通牒遊戲聚焦在接受者，而不是分配者</a:t>
            </a:r>
            <a:endParaRPr lang="en-US" altLang="zh-TW" sz="3600" dirty="0" smtClean="0"/>
          </a:p>
          <a:p>
            <a:pPr eaLnBrk="1" hangingPunct="1"/>
            <a:r>
              <a:rPr lang="zh-TW" altLang="en-US" sz="3600" dirty="0"/>
              <a:t>獨裁者</a:t>
            </a:r>
            <a:r>
              <a:rPr lang="zh-TW" altLang="en-US" sz="3600" dirty="0" smtClean="0"/>
              <a:t>遊戲 </a:t>
            </a:r>
            <a:r>
              <a:rPr lang="en-US" altLang="zh-TW" sz="1800" dirty="0" err="1" smtClean="0"/>
              <a:t>Kahneman</a:t>
            </a:r>
            <a:r>
              <a:rPr lang="en-US" altLang="zh-TW" sz="1800" dirty="0" smtClean="0"/>
              <a:t>, </a:t>
            </a:r>
            <a:r>
              <a:rPr lang="en-US" altLang="zh-TW" sz="1800" dirty="0" err="1" smtClean="0"/>
              <a:t>Knetsch</a:t>
            </a:r>
            <a:r>
              <a:rPr lang="en-US" altLang="zh-TW" sz="1800" dirty="0" smtClean="0"/>
              <a:t>, and </a:t>
            </a:r>
            <a:r>
              <a:rPr lang="en-US" altLang="zh-TW" sz="1800" dirty="0" err="1" smtClean="0"/>
              <a:t>Thaler</a:t>
            </a:r>
            <a:r>
              <a:rPr lang="en-US" altLang="zh-TW" sz="1800" dirty="0" smtClean="0"/>
              <a:t> (1986)</a:t>
            </a:r>
          </a:p>
          <a:p>
            <a:pPr lvl="1" eaLnBrk="1" hangingPunct="1"/>
            <a:r>
              <a:rPr lang="zh-TW" altLang="en-US" sz="3600" dirty="0" smtClean="0"/>
              <a:t>接受者只能接受，不能拒絕</a:t>
            </a:r>
            <a:endParaRPr lang="en-US" altLang="zh-TW" sz="3600" dirty="0"/>
          </a:p>
          <a:p>
            <a:pPr lvl="1" eaLnBrk="1" hangingPunct="1"/>
            <a:r>
              <a:rPr lang="en-US" altLang="zh-TW" sz="3600" dirty="0" smtClean="0"/>
              <a:t> 161</a:t>
            </a:r>
            <a:r>
              <a:rPr lang="zh-TW" altLang="en-US" sz="3600" dirty="0" smtClean="0"/>
              <a:t>位受試者中，</a:t>
            </a:r>
            <a:r>
              <a:rPr lang="en-US" altLang="zh-TW" sz="3600" dirty="0" smtClean="0"/>
              <a:t>122</a:t>
            </a:r>
            <a:r>
              <a:rPr lang="zh-TW" altLang="en-US" sz="3600" dirty="0" smtClean="0"/>
              <a:t>位</a:t>
            </a:r>
            <a:r>
              <a:rPr lang="en-US" altLang="zh-TW" sz="3600" dirty="0" smtClean="0"/>
              <a:t> (76%) </a:t>
            </a:r>
            <a:r>
              <a:rPr lang="zh-TW" altLang="en-US" sz="3600" dirty="0" smtClean="0"/>
              <a:t>給予平均值</a:t>
            </a:r>
            <a:endParaRPr lang="en-US" altLang="zh-TW" sz="3600" dirty="0" smtClean="0"/>
          </a:p>
        </p:txBody>
      </p:sp>
    </p:spTree>
    <p:extLst>
      <p:ext uri="{BB962C8B-B14F-4D97-AF65-F5344CB8AC3E}">
        <p14:creationId xmlns:p14="http://schemas.microsoft.com/office/powerpoint/2010/main" val="39049162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zh-TW" altLang="en-US" sz="4000" dirty="0" smtClean="0"/>
              <a:t>人們為什麼重視公平？</a:t>
            </a:r>
            <a:endParaRPr lang="en-US" altLang="zh-TW" sz="4000" dirty="0" smtClean="0"/>
          </a:p>
        </p:txBody>
      </p:sp>
      <p:sp>
        <p:nvSpPr>
          <p:cNvPr id="26627" name="Rectangle 3"/>
          <p:cNvSpPr>
            <a:spLocks noGrp="1" noChangeArrowheads="1"/>
          </p:cNvSpPr>
          <p:nvPr>
            <p:ph type="body" idx="1"/>
          </p:nvPr>
        </p:nvSpPr>
        <p:spPr/>
        <p:txBody>
          <a:bodyPr/>
          <a:lstStyle/>
          <a:p>
            <a:pPr eaLnBrk="1" hangingPunct="1"/>
            <a:r>
              <a:rPr lang="zh-TW" altLang="en-US" sz="3600" dirty="0" smtClean="0"/>
              <a:t>可能性</a:t>
            </a:r>
            <a:endParaRPr lang="en-US" altLang="zh-TW" sz="3600" dirty="0" smtClean="0"/>
          </a:p>
          <a:p>
            <a:pPr lvl="1" eaLnBrk="1" hangingPunct="1"/>
            <a:r>
              <a:rPr lang="zh-TW" altLang="en-US" sz="3600" dirty="0" smtClean="0"/>
              <a:t> 慈悲 </a:t>
            </a:r>
            <a:endParaRPr lang="en-US" altLang="zh-TW" sz="3600" dirty="0" smtClean="0"/>
          </a:p>
          <a:p>
            <a:pPr lvl="1" eaLnBrk="1" hangingPunct="1"/>
            <a:r>
              <a:rPr lang="zh-TW" altLang="en-US" sz="3600" dirty="0" smtClean="0"/>
              <a:t> 同理心</a:t>
            </a:r>
            <a:r>
              <a:rPr lang="en-US" altLang="zh-TW" sz="3600" dirty="0" smtClean="0"/>
              <a:t>: </a:t>
            </a:r>
            <a:r>
              <a:rPr lang="zh-TW" altLang="en-US" sz="3600" dirty="0" smtClean="0"/>
              <a:t>因為感同身受</a:t>
            </a:r>
            <a:endParaRPr lang="en-US" altLang="zh-TW" sz="3600" dirty="0" smtClean="0"/>
          </a:p>
          <a:p>
            <a:pPr eaLnBrk="1" hangingPunct="1"/>
            <a:r>
              <a:rPr lang="zh-TW" altLang="en-US" sz="3600" dirty="0" smtClean="0"/>
              <a:t>來源</a:t>
            </a:r>
            <a:r>
              <a:rPr lang="en-US" altLang="zh-TW" sz="3600" dirty="0" smtClean="0"/>
              <a:t>: </a:t>
            </a:r>
          </a:p>
          <a:p>
            <a:pPr lvl="1" eaLnBrk="1" hangingPunct="1"/>
            <a:r>
              <a:rPr lang="zh-TW" altLang="en-US" dirty="0" smtClean="0"/>
              <a:t> 天生，或</a:t>
            </a:r>
            <a:endParaRPr lang="en-US" altLang="zh-TW" dirty="0" smtClean="0"/>
          </a:p>
          <a:p>
            <a:pPr lvl="1" eaLnBrk="1" hangingPunct="1"/>
            <a:r>
              <a:rPr lang="zh-TW" altLang="en-US" dirty="0"/>
              <a:t> </a:t>
            </a:r>
            <a:r>
              <a:rPr lang="zh-TW" altLang="en-US" dirty="0" smtClean="0"/>
              <a:t>社會化過程中演化而來的</a:t>
            </a:r>
            <a:endParaRPr lang="en-US" altLang="zh-TW" dirty="0" smtClean="0"/>
          </a:p>
        </p:txBody>
      </p:sp>
    </p:spTree>
    <p:extLst>
      <p:ext uri="{BB962C8B-B14F-4D97-AF65-F5344CB8AC3E}">
        <p14:creationId xmlns:p14="http://schemas.microsoft.com/office/powerpoint/2010/main" val="35575358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zh-TW" altLang="en-US" sz="4000" dirty="0" smtClean="0"/>
              <a:t>腦中的同理機制</a:t>
            </a:r>
            <a:endParaRPr lang="en-US" altLang="zh-TW" sz="4000" dirty="0" smtClean="0"/>
          </a:p>
        </p:txBody>
      </p:sp>
      <p:sp>
        <p:nvSpPr>
          <p:cNvPr id="27651" name="Rectangle 3"/>
          <p:cNvSpPr>
            <a:spLocks noGrp="1" noChangeArrowheads="1"/>
          </p:cNvSpPr>
          <p:nvPr>
            <p:ph type="body" idx="1"/>
          </p:nvPr>
        </p:nvSpPr>
        <p:spPr>
          <a:xfrm>
            <a:off x="457200" y="1981200"/>
            <a:ext cx="8229600" cy="4543425"/>
          </a:xfrm>
        </p:spPr>
        <p:txBody>
          <a:bodyPr/>
          <a:lstStyle/>
          <a:p>
            <a:pPr eaLnBrk="1" hangingPunct="1">
              <a:lnSpc>
                <a:spcPct val="90000"/>
              </a:lnSpc>
            </a:pPr>
            <a:r>
              <a:rPr lang="zh-TW" altLang="en-US" dirty="0" smtClean="0"/>
              <a:t>心智理論 </a:t>
            </a:r>
            <a:r>
              <a:rPr lang="en-US" altLang="zh-TW" sz="1800" dirty="0" err="1" smtClean="0"/>
              <a:t>ToM</a:t>
            </a:r>
            <a:r>
              <a:rPr lang="en-US" altLang="zh-TW" sz="1800" dirty="0" smtClean="0"/>
              <a:t>: Theory of Mind</a:t>
            </a:r>
          </a:p>
          <a:p>
            <a:pPr lvl="1" eaLnBrk="1" hangingPunct="1">
              <a:lnSpc>
                <a:spcPct val="90000"/>
              </a:lnSpc>
            </a:pPr>
            <a:r>
              <a:rPr lang="zh-TW" altLang="en-US" dirty="0" smtClean="0"/>
              <a:t>「共同知識」</a:t>
            </a:r>
            <a:r>
              <a:rPr lang="en-US" altLang="zh-TW" dirty="0" smtClean="0"/>
              <a:t> “common knowledge.”</a:t>
            </a:r>
          </a:p>
          <a:p>
            <a:pPr eaLnBrk="1" hangingPunct="1">
              <a:lnSpc>
                <a:spcPct val="90000"/>
              </a:lnSpc>
            </a:pPr>
            <a:r>
              <a:rPr lang="en-US" altLang="zh-TW" dirty="0" smtClean="0"/>
              <a:t>7</a:t>
            </a:r>
            <a:r>
              <a:rPr lang="zh-TW" altLang="en-US" dirty="0" smtClean="0"/>
              <a:t>至</a:t>
            </a:r>
            <a:r>
              <a:rPr lang="en-US" altLang="zh-TW" dirty="0" smtClean="0"/>
              <a:t>12</a:t>
            </a:r>
            <a:r>
              <a:rPr lang="zh-TW" altLang="en-US" dirty="0" smtClean="0"/>
              <a:t>歲孩童看到別人受傷的影片，頭部與痛相關的區域也會活化起來</a:t>
            </a:r>
          </a:p>
          <a:p>
            <a:pPr eaLnBrk="1" hangingPunct="1">
              <a:lnSpc>
                <a:spcPct val="90000"/>
              </a:lnSpc>
            </a:pPr>
            <a:r>
              <a:rPr lang="zh-TW" altLang="en-US" dirty="0" smtClean="0"/>
              <a:t>患有精神病與</a:t>
            </a:r>
            <a:r>
              <a:rPr lang="en-US" altLang="zh-TW" dirty="0" smtClean="0"/>
              <a:t>Alexithymia(</a:t>
            </a:r>
            <a:r>
              <a:rPr lang="zh-TW" altLang="en-US" dirty="0" smtClean="0"/>
              <a:t>一種有困難將自己的感情化為主觀的體驗或是言語的古典型的心身症症狀；自閉症者通常有較高程度的</a:t>
            </a:r>
            <a:r>
              <a:rPr lang="en-US" altLang="zh-TW" dirty="0"/>
              <a:t>Alexithymia)</a:t>
            </a:r>
            <a:r>
              <a:rPr lang="zh-TW" altLang="en-US" dirty="0" smtClean="0"/>
              <a:t>症者，則沒有同樣的反應</a:t>
            </a:r>
          </a:p>
        </p:txBody>
      </p:sp>
    </p:spTree>
    <p:extLst>
      <p:ext uri="{BB962C8B-B14F-4D97-AF65-F5344CB8AC3E}">
        <p14:creationId xmlns:p14="http://schemas.microsoft.com/office/powerpoint/2010/main" val="21179400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zh-TW" altLang="en-US" dirty="0" smtClean="0"/>
              <a:t>經濟意涵</a:t>
            </a:r>
            <a:endParaRPr lang="en-US" altLang="zh-TW" dirty="0" smtClean="0"/>
          </a:p>
        </p:txBody>
      </p:sp>
      <p:sp>
        <p:nvSpPr>
          <p:cNvPr id="29699" name="Rectangle 3"/>
          <p:cNvSpPr>
            <a:spLocks noGrp="1" noChangeArrowheads="1"/>
          </p:cNvSpPr>
          <p:nvPr>
            <p:ph type="body" idx="1"/>
          </p:nvPr>
        </p:nvSpPr>
        <p:spPr/>
        <p:txBody>
          <a:bodyPr/>
          <a:lstStyle/>
          <a:p>
            <a:pPr eaLnBrk="1" hangingPunct="1"/>
            <a:r>
              <a:rPr lang="zh-TW" altLang="en-US" dirty="0" smtClean="0"/>
              <a:t>公平對人很重要，但正統經濟學中沒有「公平」！頂多只有「柏拉圖效率」</a:t>
            </a:r>
            <a:r>
              <a:rPr lang="en-US" altLang="zh-TW" dirty="0" smtClean="0"/>
              <a:t>( “</a:t>
            </a:r>
            <a:r>
              <a:rPr lang="en-US" altLang="zh-TW" dirty="0" err="1" smtClean="0"/>
              <a:t>pareto</a:t>
            </a:r>
            <a:r>
              <a:rPr lang="en-US" altLang="zh-TW" dirty="0" smtClean="0"/>
              <a:t> efficiency”)</a:t>
            </a:r>
          </a:p>
          <a:p>
            <a:pPr eaLnBrk="1" hangingPunct="1"/>
            <a:r>
              <a:rPr lang="zh-TW" altLang="en-US" dirty="0" smtClean="0"/>
              <a:t>人們為何要合作？</a:t>
            </a:r>
            <a:endParaRPr lang="en-US" altLang="zh-TW" dirty="0" smtClean="0"/>
          </a:p>
          <a:p>
            <a:pPr lvl="1" eaLnBrk="1" hangingPunct="1"/>
            <a:r>
              <a:rPr lang="zh-TW" altLang="en-US" dirty="0" smtClean="0"/>
              <a:t>在正統經濟</a:t>
            </a:r>
            <a:r>
              <a:rPr lang="zh-TW" altLang="en-US" dirty="0"/>
              <a:t>學理</a:t>
            </a:r>
            <a:r>
              <a:rPr lang="zh-TW" altLang="en-US" dirty="0" smtClean="0"/>
              <a:t>，合作只有在「無限次」的賽局中，為了自身利益之最大化，才會選擇合作。</a:t>
            </a:r>
            <a:endParaRPr lang="en-US" altLang="zh-TW" dirty="0" smtClean="0"/>
          </a:p>
        </p:txBody>
      </p:sp>
    </p:spTree>
    <p:extLst>
      <p:ext uri="{BB962C8B-B14F-4D97-AF65-F5344CB8AC3E}">
        <p14:creationId xmlns:p14="http://schemas.microsoft.com/office/powerpoint/2010/main" val="24810528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772816"/>
            <a:ext cx="8229600" cy="2304256"/>
          </a:xfrm>
        </p:spPr>
        <p:txBody>
          <a:bodyPr/>
          <a:lstStyle/>
          <a:p>
            <a:r>
              <a:rPr lang="zh-TW" altLang="en-US" dirty="0" smtClean="0"/>
              <a:t>什麼是「個體基礎」？</a:t>
            </a:r>
            <a:endParaRPr lang="zh-TW" altLang="en-US" dirty="0"/>
          </a:p>
        </p:txBody>
      </p:sp>
      <p:sp>
        <p:nvSpPr>
          <p:cNvPr id="3" name="內容版面配置區 2"/>
          <p:cNvSpPr>
            <a:spLocks noGrp="1"/>
          </p:cNvSpPr>
          <p:nvPr>
            <p:ph idx="1"/>
          </p:nvPr>
        </p:nvSpPr>
        <p:spPr>
          <a:xfrm>
            <a:off x="683568" y="4725144"/>
            <a:ext cx="7848872" cy="1800200"/>
          </a:xfrm>
        </p:spPr>
        <p:txBody>
          <a:bodyPr/>
          <a:lstStyle/>
          <a:p>
            <a:pPr marL="0" indent="0">
              <a:buNone/>
            </a:pPr>
            <a:r>
              <a:rPr lang="en-US" altLang="zh-TW" sz="2000" dirty="0"/>
              <a:t>In economics, the term </a:t>
            </a:r>
            <a:r>
              <a:rPr lang="en-US" altLang="zh-TW" sz="2000" dirty="0" err="1"/>
              <a:t>microfoundations</a:t>
            </a:r>
            <a:r>
              <a:rPr lang="en-US" altLang="zh-TW" sz="2000" dirty="0"/>
              <a:t> refers to the microeconomic analysis of the behavior of individual agents such as households or firms that underpins a macroeconomic theory (</a:t>
            </a:r>
            <a:r>
              <a:rPr lang="en-US" altLang="zh-TW" sz="2000" dirty="0" err="1"/>
              <a:t>Barro</a:t>
            </a:r>
            <a:r>
              <a:rPr lang="en-US" altLang="zh-TW" sz="2000" dirty="0"/>
              <a:t>, 1993, Glossary, p. 594</a:t>
            </a:r>
            <a:r>
              <a:rPr lang="en-US" altLang="zh-TW" sz="2000" dirty="0" smtClean="0"/>
              <a:t>).</a:t>
            </a:r>
          </a:p>
          <a:p>
            <a:pPr marL="0" indent="0">
              <a:buNone/>
            </a:pPr>
            <a:endParaRPr lang="en-US" altLang="zh-TW" sz="2000" dirty="0"/>
          </a:p>
          <a:p>
            <a:pPr marL="0" indent="0">
              <a:buNone/>
            </a:pPr>
            <a:r>
              <a:rPr lang="en-US" altLang="zh-TW" sz="2000" dirty="0" smtClean="0"/>
              <a:t>(core; infrastructure; meta-economics)</a:t>
            </a:r>
            <a:endParaRPr lang="en-US" altLang="zh-TW" sz="2000" dirty="0"/>
          </a:p>
        </p:txBody>
      </p:sp>
    </p:spTree>
    <p:extLst>
      <p:ext uri="{BB962C8B-B14F-4D97-AF65-F5344CB8AC3E}">
        <p14:creationId xmlns:p14="http://schemas.microsoft.com/office/powerpoint/2010/main" val="36662631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zh-TW" altLang="en-US" dirty="0"/>
              <a:t>經濟人</a:t>
            </a:r>
            <a:r>
              <a:rPr lang="en-US" altLang="zh-TW" sz="2000" dirty="0" smtClean="0"/>
              <a:t>Homo </a:t>
            </a:r>
            <a:r>
              <a:rPr lang="en-US" altLang="zh-TW" sz="2000" dirty="0" err="1" smtClean="0"/>
              <a:t>Economicus</a:t>
            </a:r>
            <a:endParaRPr lang="en-US" altLang="zh-TW" sz="2000" dirty="0" smtClean="0"/>
          </a:p>
        </p:txBody>
      </p:sp>
      <p:sp>
        <p:nvSpPr>
          <p:cNvPr id="30723" name="Rectangle 3"/>
          <p:cNvSpPr>
            <a:spLocks noGrp="1" noChangeArrowheads="1"/>
          </p:cNvSpPr>
          <p:nvPr>
            <p:ph type="body" idx="1"/>
          </p:nvPr>
        </p:nvSpPr>
        <p:spPr/>
        <p:txBody>
          <a:bodyPr/>
          <a:lstStyle/>
          <a:p>
            <a:pPr marL="609600" indent="-609600" eaLnBrk="1" hangingPunct="1">
              <a:lnSpc>
                <a:spcPct val="90000"/>
              </a:lnSpc>
            </a:pPr>
            <a:r>
              <a:rPr lang="zh-TW" altLang="en-US" dirty="0" smtClean="0"/>
              <a:t>何謂「理性」？</a:t>
            </a:r>
          </a:p>
          <a:p>
            <a:pPr marL="990600" lvl="1" indent="-533400" eaLnBrk="1" hangingPunct="1">
              <a:lnSpc>
                <a:spcPct val="90000"/>
              </a:lnSpc>
            </a:pPr>
            <a:r>
              <a:rPr lang="zh-TW" altLang="en-US" sz="3200" dirty="0" smtClean="0"/>
              <a:t>理性僅僅意味著可理解的、一致的</a:t>
            </a:r>
            <a:endParaRPr lang="en-US" altLang="zh-TW" sz="3200" dirty="0" smtClean="0"/>
          </a:p>
          <a:p>
            <a:pPr marL="990600" lvl="1" indent="-533400" eaLnBrk="1" hangingPunct="1">
              <a:lnSpc>
                <a:spcPct val="90000"/>
              </a:lnSpc>
            </a:pPr>
            <a:r>
              <a:rPr lang="zh-TW" altLang="en-US" sz="3200" dirty="0" smtClean="0"/>
              <a:t>這可視為廣義的理性，而經濟學的理性，則是</a:t>
            </a:r>
            <a:r>
              <a:rPr lang="zh-TW" altLang="en-US" sz="3200" dirty="0"/>
              <a:t>全然</a:t>
            </a:r>
            <a:r>
              <a:rPr lang="zh-TW" altLang="en-US" sz="3200" dirty="0" smtClean="0"/>
              <a:t>狹隘的。</a:t>
            </a:r>
            <a:endParaRPr lang="en-US" altLang="zh-TW" sz="3200" dirty="0" smtClean="0"/>
          </a:p>
        </p:txBody>
      </p:sp>
    </p:spTree>
    <p:extLst>
      <p:ext uri="{BB962C8B-B14F-4D97-AF65-F5344CB8AC3E}">
        <p14:creationId xmlns:p14="http://schemas.microsoft.com/office/powerpoint/2010/main" val="9401228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zh-TW" altLang="en-US" dirty="0" smtClean="0"/>
              <a:t>新古典經濟學中的「理性」</a:t>
            </a:r>
          </a:p>
        </p:txBody>
      </p:sp>
      <p:sp>
        <p:nvSpPr>
          <p:cNvPr id="31747" name="Rectangle 3"/>
          <p:cNvSpPr>
            <a:spLocks noGrp="1" noChangeArrowheads="1"/>
          </p:cNvSpPr>
          <p:nvPr>
            <p:ph type="body" idx="1"/>
          </p:nvPr>
        </p:nvSpPr>
        <p:spPr/>
        <p:txBody>
          <a:bodyPr/>
          <a:lstStyle/>
          <a:p>
            <a:pPr marL="0" indent="0" eaLnBrk="1" hangingPunct="1">
              <a:lnSpc>
                <a:spcPct val="90000"/>
              </a:lnSpc>
              <a:buNone/>
            </a:pPr>
            <a:r>
              <a:rPr lang="zh-TW" altLang="en-US" sz="2800" dirty="0" smtClean="0"/>
              <a:t>經濟學假設的理性行為，偏好需服從三</a:t>
            </a:r>
            <a:r>
              <a:rPr lang="zh-TW" altLang="en-US" sz="2800" dirty="0" smtClean="0">
                <a:solidFill>
                  <a:srgbClr val="FF0000"/>
                </a:solidFill>
              </a:rPr>
              <a:t>公理</a:t>
            </a:r>
            <a:r>
              <a:rPr lang="zh-TW" altLang="en-US" sz="2800" dirty="0" smtClean="0"/>
              <a:t>：</a:t>
            </a:r>
          </a:p>
          <a:p>
            <a:pPr marL="609600" indent="-609600" eaLnBrk="1" hangingPunct="1">
              <a:lnSpc>
                <a:spcPct val="90000"/>
              </a:lnSpc>
              <a:buFont typeface="Wingdings" pitchFamily="2" charset="2"/>
              <a:buAutoNum type="arabicPeriod"/>
            </a:pPr>
            <a:r>
              <a:rPr lang="zh-TW" altLang="en-US" sz="2800" dirty="0" smtClean="0"/>
              <a:t>完整性</a:t>
            </a:r>
            <a:r>
              <a:rPr lang="en-US" altLang="zh-TW" sz="2800" dirty="0" smtClean="0"/>
              <a:t>(completeness):</a:t>
            </a:r>
            <a:r>
              <a:rPr lang="zh-TW" altLang="en-US" sz="2800" dirty="0" smtClean="0"/>
              <a:t>若有</a:t>
            </a:r>
            <a:r>
              <a:rPr lang="en-US" altLang="zh-TW" sz="2800" dirty="0" smtClean="0"/>
              <a:t>A</a:t>
            </a:r>
            <a:r>
              <a:rPr lang="zh-TW" altLang="en-US" sz="2800" dirty="0" smtClean="0"/>
              <a:t>與</a:t>
            </a:r>
            <a:r>
              <a:rPr lang="en-US" altLang="zh-TW" sz="2800" dirty="0" smtClean="0"/>
              <a:t>B</a:t>
            </a:r>
            <a:r>
              <a:rPr lang="zh-TW" altLang="en-US" sz="2800" dirty="0" smtClean="0"/>
              <a:t>二財貨，則必然</a:t>
            </a:r>
          </a:p>
          <a:p>
            <a:pPr marL="990600" lvl="1" indent="-533400" eaLnBrk="1" hangingPunct="1">
              <a:lnSpc>
                <a:spcPct val="90000"/>
              </a:lnSpc>
            </a:pPr>
            <a:r>
              <a:rPr lang="en-US" altLang="zh-TW" sz="2400" dirty="0" smtClean="0"/>
              <a:t>A</a:t>
            </a:r>
            <a:r>
              <a:rPr lang="zh-TW" altLang="en-US" sz="2400" dirty="0" smtClean="0"/>
              <a:t>優於</a:t>
            </a:r>
            <a:r>
              <a:rPr lang="en-US" altLang="zh-TW" sz="2400" dirty="0" smtClean="0"/>
              <a:t>B</a:t>
            </a:r>
            <a:r>
              <a:rPr lang="zh-TW" altLang="en-US" sz="2400" dirty="0" smtClean="0"/>
              <a:t>，或</a:t>
            </a:r>
            <a:r>
              <a:rPr lang="en-US" altLang="zh-TW" sz="2400" dirty="0" smtClean="0"/>
              <a:t>B</a:t>
            </a:r>
            <a:r>
              <a:rPr lang="zh-TW" altLang="en-US" sz="2400" dirty="0" smtClean="0"/>
              <a:t>優於</a:t>
            </a:r>
            <a:r>
              <a:rPr lang="en-US" altLang="zh-TW" sz="2400" dirty="0" smtClean="0"/>
              <a:t>A</a:t>
            </a:r>
            <a:r>
              <a:rPr lang="zh-TW" altLang="en-US" sz="2400" dirty="0" smtClean="0"/>
              <a:t>，或二者無差異</a:t>
            </a:r>
          </a:p>
          <a:p>
            <a:pPr marL="990600" lvl="1" indent="-533400" eaLnBrk="1" hangingPunct="1">
              <a:lnSpc>
                <a:spcPct val="90000"/>
              </a:lnSpc>
            </a:pPr>
            <a:r>
              <a:rPr lang="zh-TW" altLang="en-US" sz="2400" dirty="0" smtClean="0"/>
              <a:t>亦即，比較偏好之關係必須是完整的</a:t>
            </a:r>
          </a:p>
          <a:p>
            <a:pPr marL="609600" indent="-609600" eaLnBrk="1" hangingPunct="1">
              <a:lnSpc>
                <a:spcPct val="90000"/>
              </a:lnSpc>
              <a:buFont typeface="Wingdings" pitchFamily="2" charset="2"/>
              <a:buAutoNum type="arabicPeriod"/>
            </a:pPr>
            <a:r>
              <a:rPr lang="zh-TW" altLang="en-US" sz="2800" dirty="0" smtClean="0"/>
              <a:t>遞移性</a:t>
            </a:r>
            <a:r>
              <a:rPr lang="en-US" altLang="zh-TW" sz="2800" dirty="0" smtClean="0"/>
              <a:t>(transitivity):</a:t>
            </a:r>
            <a:r>
              <a:rPr lang="zh-TW" altLang="en-US" sz="2800" dirty="0" smtClean="0"/>
              <a:t>若</a:t>
            </a:r>
            <a:r>
              <a:rPr lang="en-US" altLang="zh-TW" sz="2800" dirty="0" smtClean="0"/>
              <a:t>A</a:t>
            </a:r>
            <a:r>
              <a:rPr lang="zh-TW" altLang="en-US" sz="2800" dirty="0" smtClean="0"/>
              <a:t>優於</a:t>
            </a:r>
            <a:r>
              <a:rPr lang="en-US" altLang="zh-TW" sz="2800" dirty="0" smtClean="0"/>
              <a:t>B</a:t>
            </a:r>
            <a:r>
              <a:rPr lang="zh-TW" altLang="en-US" sz="2800" dirty="0" smtClean="0"/>
              <a:t>，且</a:t>
            </a:r>
            <a:r>
              <a:rPr lang="en-US" altLang="zh-TW" sz="2800" dirty="0" smtClean="0"/>
              <a:t>B</a:t>
            </a:r>
            <a:r>
              <a:rPr lang="zh-TW" altLang="en-US" sz="2800" dirty="0" smtClean="0"/>
              <a:t>優於</a:t>
            </a:r>
            <a:r>
              <a:rPr lang="en-US" altLang="zh-TW" sz="2800" dirty="0" smtClean="0"/>
              <a:t>C</a:t>
            </a:r>
            <a:r>
              <a:rPr lang="zh-TW" altLang="en-US" sz="2800" dirty="0" smtClean="0"/>
              <a:t>，則</a:t>
            </a:r>
            <a:r>
              <a:rPr lang="en-US" altLang="zh-TW" sz="2800" dirty="0" smtClean="0"/>
              <a:t>A</a:t>
            </a:r>
            <a:r>
              <a:rPr lang="zh-TW" altLang="en-US" sz="2800" dirty="0" smtClean="0"/>
              <a:t>必優於</a:t>
            </a:r>
            <a:r>
              <a:rPr lang="en-US" altLang="zh-TW" sz="2800" dirty="0" smtClean="0"/>
              <a:t>C</a:t>
            </a:r>
            <a:r>
              <a:rPr lang="zh-TW" altLang="en-US" sz="2800" dirty="0" smtClean="0"/>
              <a:t>。</a:t>
            </a:r>
          </a:p>
          <a:p>
            <a:pPr marL="609600" indent="-609600" eaLnBrk="1" hangingPunct="1">
              <a:lnSpc>
                <a:spcPct val="90000"/>
              </a:lnSpc>
              <a:buFont typeface="Wingdings" pitchFamily="2" charset="2"/>
              <a:buAutoNum type="arabicPeriod"/>
            </a:pPr>
            <a:r>
              <a:rPr lang="zh-TW" altLang="en-US" sz="2800" dirty="0" smtClean="0"/>
              <a:t>不滿足特性</a:t>
            </a:r>
            <a:r>
              <a:rPr lang="en-US" altLang="zh-TW" sz="2800" dirty="0" smtClean="0"/>
              <a:t>(</a:t>
            </a:r>
            <a:r>
              <a:rPr lang="en-US" altLang="zh-TW" sz="2800" dirty="0" err="1" smtClean="0"/>
              <a:t>nonsatiation</a:t>
            </a:r>
            <a:r>
              <a:rPr lang="en-US" altLang="zh-TW" sz="2800" dirty="0" smtClean="0"/>
              <a:t>):</a:t>
            </a:r>
            <a:r>
              <a:rPr lang="zh-TW" altLang="en-US" sz="2800" dirty="0" smtClean="0"/>
              <a:t>越多越好（亦即「單調性」</a:t>
            </a:r>
            <a:r>
              <a:rPr lang="en-US" altLang="zh-TW" sz="2800" dirty="0"/>
              <a:t>(monotonicity)</a:t>
            </a:r>
            <a:endParaRPr lang="zh-TW" altLang="en-US" sz="2800" dirty="0" smtClean="0"/>
          </a:p>
        </p:txBody>
      </p:sp>
    </p:spTree>
    <p:extLst>
      <p:ext uri="{BB962C8B-B14F-4D97-AF65-F5344CB8AC3E}">
        <p14:creationId xmlns:p14="http://schemas.microsoft.com/office/powerpoint/2010/main" val="951297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zh-TW" altLang="en-US" dirty="0"/>
              <a:t>實驗結果</a:t>
            </a:r>
            <a:endParaRPr lang="en-US" altLang="zh-TW" dirty="0" smtClean="0"/>
          </a:p>
        </p:txBody>
      </p:sp>
      <p:sp>
        <p:nvSpPr>
          <p:cNvPr id="7171" name="Rectangle 3"/>
          <p:cNvSpPr>
            <a:spLocks noGrp="1" noChangeArrowheads="1"/>
          </p:cNvSpPr>
          <p:nvPr>
            <p:ph type="body" idx="1"/>
          </p:nvPr>
        </p:nvSpPr>
        <p:spPr>
          <a:xfrm>
            <a:off x="395536" y="1916832"/>
            <a:ext cx="8229600" cy="4166592"/>
          </a:xfrm>
        </p:spPr>
        <p:txBody>
          <a:bodyPr/>
          <a:lstStyle/>
          <a:p>
            <a:pPr eaLnBrk="1" hangingPunct="1">
              <a:lnSpc>
                <a:spcPct val="80000"/>
              </a:lnSpc>
            </a:pPr>
            <a:r>
              <a:rPr lang="zh-TW" altLang="en-US" sz="2800" dirty="0" smtClean="0"/>
              <a:t>共二回合，其中間隔一週。金額：</a:t>
            </a:r>
            <a:r>
              <a:rPr lang="en-US" altLang="zh-TW" sz="2800" dirty="0" smtClean="0"/>
              <a:t> 4 </a:t>
            </a:r>
            <a:r>
              <a:rPr lang="zh-TW" altLang="en-US" sz="2800" dirty="0" smtClean="0"/>
              <a:t>或</a:t>
            </a:r>
            <a:r>
              <a:rPr lang="en-US" altLang="zh-TW" sz="2800" dirty="0" smtClean="0"/>
              <a:t> 10 DM</a:t>
            </a:r>
          </a:p>
          <a:p>
            <a:pPr algn="just" eaLnBrk="1" hangingPunct="1">
              <a:lnSpc>
                <a:spcPct val="80000"/>
              </a:lnSpc>
            </a:pPr>
            <a:r>
              <a:rPr lang="zh-TW" altLang="en-US" sz="2800" dirty="0" smtClean="0"/>
              <a:t>第一回合</a:t>
            </a:r>
            <a:r>
              <a:rPr lang="en-US" altLang="zh-TW" sz="2800" dirty="0" smtClean="0"/>
              <a:t> (</a:t>
            </a:r>
            <a:r>
              <a:rPr lang="zh-TW" altLang="en-US" sz="2800" dirty="0"/>
              <a:t>無經驗</a:t>
            </a:r>
            <a:r>
              <a:rPr lang="en-US" altLang="zh-TW" sz="2800" dirty="0" smtClean="0"/>
              <a:t>)</a:t>
            </a:r>
          </a:p>
          <a:p>
            <a:pPr lvl="1" eaLnBrk="1" hangingPunct="1">
              <a:lnSpc>
                <a:spcPct val="80000"/>
              </a:lnSpc>
            </a:pPr>
            <a:r>
              <a:rPr lang="zh-TW" altLang="en-US" dirty="0" smtClean="0"/>
              <a:t>眾數是</a:t>
            </a:r>
            <a:r>
              <a:rPr lang="en-US" altLang="zh-TW" dirty="0" smtClean="0"/>
              <a:t>50%(7/ 21)</a:t>
            </a:r>
            <a:r>
              <a:rPr lang="zh-TW" altLang="en-US" dirty="0" smtClean="0"/>
              <a:t>，平均數</a:t>
            </a:r>
            <a:r>
              <a:rPr lang="en-US" altLang="zh-TW" dirty="0" smtClean="0"/>
              <a:t> 37%.</a:t>
            </a:r>
          </a:p>
          <a:p>
            <a:pPr eaLnBrk="1" hangingPunct="1">
              <a:lnSpc>
                <a:spcPct val="80000"/>
              </a:lnSpc>
            </a:pPr>
            <a:r>
              <a:rPr lang="zh-TW" altLang="en-US" sz="2800" dirty="0" smtClean="0"/>
              <a:t>第二回合</a:t>
            </a:r>
            <a:r>
              <a:rPr lang="en-US" altLang="zh-TW" sz="2800" dirty="0" smtClean="0"/>
              <a:t> (</a:t>
            </a:r>
            <a:r>
              <a:rPr lang="zh-TW" altLang="en-US" sz="2800" dirty="0" smtClean="0"/>
              <a:t>較有經驗</a:t>
            </a:r>
            <a:r>
              <a:rPr lang="en-US" altLang="zh-TW" sz="2800" dirty="0" smtClean="0"/>
              <a:t>)</a:t>
            </a:r>
          </a:p>
          <a:p>
            <a:pPr lvl="1" eaLnBrk="1" hangingPunct="1">
              <a:lnSpc>
                <a:spcPct val="80000"/>
              </a:lnSpc>
            </a:pPr>
            <a:r>
              <a:rPr lang="zh-TW" altLang="en-US" dirty="0" smtClean="0"/>
              <a:t>平均數</a:t>
            </a:r>
            <a:r>
              <a:rPr lang="en-US" altLang="zh-TW" dirty="0" smtClean="0"/>
              <a:t> 32%, </a:t>
            </a:r>
            <a:r>
              <a:rPr lang="zh-TW" altLang="en-US" dirty="0" smtClean="0"/>
              <a:t>僅有</a:t>
            </a:r>
            <a:r>
              <a:rPr lang="en-US" altLang="zh-TW" dirty="0" smtClean="0"/>
              <a:t>2</a:t>
            </a:r>
            <a:r>
              <a:rPr lang="zh-TW" altLang="en-US" dirty="0" smtClean="0"/>
              <a:t>人出</a:t>
            </a:r>
            <a:r>
              <a:rPr lang="en-US" altLang="zh-TW" dirty="0" smtClean="0"/>
              <a:t>50% </a:t>
            </a:r>
          </a:p>
          <a:p>
            <a:pPr lvl="1" eaLnBrk="1" hangingPunct="1">
              <a:lnSpc>
                <a:spcPct val="80000"/>
              </a:lnSpc>
            </a:pPr>
            <a:r>
              <a:rPr lang="zh-TW" altLang="en-US" dirty="0" smtClean="0"/>
              <a:t>僅有一人出低於</a:t>
            </a:r>
            <a:r>
              <a:rPr lang="en-US" altLang="zh-TW" dirty="0" smtClean="0"/>
              <a:t>1</a:t>
            </a:r>
            <a:r>
              <a:rPr lang="zh-TW" altLang="en-US" dirty="0" smtClean="0"/>
              <a:t>元，但被拒絕。其中又有三人出</a:t>
            </a:r>
            <a:r>
              <a:rPr lang="en-US" altLang="zh-TW" dirty="0" smtClean="0"/>
              <a:t>1</a:t>
            </a:r>
            <a:r>
              <a:rPr lang="zh-TW" altLang="en-US" dirty="0" smtClean="0"/>
              <a:t>元，以及一人出</a:t>
            </a:r>
            <a:r>
              <a:rPr lang="en-US" altLang="zh-TW" dirty="0" smtClean="0"/>
              <a:t>3</a:t>
            </a:r>
            <a:r>
              <a:rPr lang="zh-TW" altLang="en-US" dirty="0" smtClean="0"/>
              <a:t>元，皆被拒絕。</a:t>
            </a:r>
            <a:endParaRPr lang="en-US" altLang="zh-TW" dirty="0" smtClean="0"/>
          </a:p>
          <a:p>
            <a:pPr lvl="1" eaLnBrk="1" hangingPunct="1">
              <a:lnSpc>
                <a:spcPct val="80000"/>
              </a:lnSpc>
            </a:pPr>
            <a:r>
              <a:rPr lang="zh-TW" altLang="en-US" dirty="0" smtClean="0"/>
              <a:t>拒絕率：</a:t>
            </a:r>
            <a:r>
              <a:rPr lang="en-US" altLang="zh-TW" dirty="0" smtClean="0"/>
              <a:t>5/ 21</a:t>
            </a:r>
          </a:p>
        </p:txBody>
      </p:sp>
    </p:spTree>
    <p:extLst>
      <p:ext uri="{BB962C8B-B14F-4D97-AF65-F5344CB8AC3E}">
        <p14:creationId xmlns:p14="http://schemas.microsoft.com/office/powerpoint/2010/main" val="26517238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zh-TW" altLang="en-US" dirty="0" smtClean="0"/>
              <a:t>效用函數</a:t>
            </a:r>
            <a:r>
              <a:rPr lang="zh-TW" altLang="en-US" sz="2000" dirty="0" smtClean="0"/>
              <a:t> </a:t>
            </a:r>
            <a:r>
              <a:rPr lang="en-US" altLang="zh-TW" sz="2000" dirty="0" smtClean="0"/>
              <a:t>Utility Function</a:t>
            </a:r>
            <a:endParaRPr lang="zh-TW" altLang="en-US" dirty="0" smtClean="0"/>
          </a:p>
        </p:txBody>
      </p:sp>
      <p:sp>
        <p:nvSpPr>
          <p:cNvPr id="32771" name="Rectangle 3"/>
          <p:cNvSpPr>
            <a:spLocks noGrp="1" noChangeArrowheads="1"/>
          </p:cNvSpPr>
          <p:nvPr>
            <p:ph type="body" idx="1"/>
          </p:nvPr>
        </p:nvSpPr>
        <p:spPr/>
        <p:txBody>
          <a:bodyPr/>
          <a:lstStyle/>
          <a:p>
            <a:pPr eaLnBrk="1" hangingPunct="1"/>
            <a:r>
              <a:rPr lang="zh-TW" altLang="en-US" smtClean="0"/>
              <a:t>經濟學家證明，在上述假設下，再加上連續性假設，個體的偏好可以一數量的函數代表之，即所謂的「效用函數」。</a:t>
            </a:r>
          </a:p>
          <a:p>
            <a:pPr eaLnBrk="1" hangingPunct="1"/>
            <a:r>
              <a:rPr lang="zh-TW" altLang="en-US" smtClean="0"/>
              <a:t>此效用函數未必唯一，但必定存在。</a:t>
            </a:r>
          </a:p>
          <a:p>
            <a:pPr eaLnBrk="1" hangingPunct="1"/>
            <a:r>
              <a:rPr lang="zh-TW" altLang="en-US" smtClean="0"/>
              <a:t>個體的行為係以極大化效用函數為標的。</a:t>
            </a:r>
          </a:p>
          <a:p>
            <a:pPr eaLnBrk="1" hangingPunct="1"/>
            <a:r>
              <a:rPr lang="zh-TW" altLang="en-US" smtClean="0"/>
              <a:t>在不確定性下，則可以極大化預期效用來處理。</a:t>
            </a:r>
          </a:p>
        </p:txBody>
      </p:sp>
    </p:spTree>
    <p:extLst>
      <p:ext uri="{BB962C8B-B14F-4D97-AF65-F5344CB8AC3E}">
        <p14:creationId xmlns:p14="http://schemas.microsoft.com/office/powerpoint/2010/main" val="25311865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zh-TW" altLang="en-US" sz="4000" dirty="0" smtClean="0"/>
              <a:t>個體經濟學的基本架構</a:t>
            </a:r>
            <a:endParaRPr lang="en-US" altLang="zh-TW" sz="4000" dirty="0" smtClean="0"/>
          </a:p>
        </p:txBody>
      </p:sp>
      <p:sp>
        <p:nvSpPr>
          <p:cNvPr id="33795" name="Rectangle 3"/>
          <p:cNvSpPr>
            <a:spLocks noGrp="1" noChangeArrowheads="1"/>
          </p:cNvSpPr>
          <p:nvPr>
            <p:ph type="body" idx="1"/>
          </p:nvPr>
        </p:nvSpPr>
        <p:spPr/>
        <p:txBody>
          <a:bodyPr/>
          <a:lstStyle/>
          <a:p>
            <a:pPr eaLnBrk="1" hangingPunct="1"/>
            <a:r>
              <a:rPr lang="zh-TW" altLang="en-US" dirty="0" smtClean="0"/>
              <a:t>消費者理論</a:t>
            </a:r>
            <a:r>
              <a:rPr lang="en-US" altLang="zh-TW" dirty="0" smtClean="0"/>
              <a:t>(Theory of the consumer)</a:t>
            </a:r>
          </a:p>
          <a:p>
            <a:pPr eaLnBrk="1" hangingPunct="1"/>
            <a:r>
              <a:rPr lang="zh-TW" altLang="en-US" dirty="0" smtClean="0"/>
              <a:t>廠商理論（</a:t>
            </a:r>
            <a:r>
              <a:rPr lang="en-US" altLang="zh-TW" dirty="0" smtClean="0"/>
              <a:t>Theory of the firm</a:t>
            </a:r>
            <a:r>
              <a:rPr lang="zh-TW" altLang="en-US" dirty="0" smtClean="0"/>
              <a:t>）</a:t>
            </a:r>
            <a:endParaRPr lang="en-US" altLang="zh-TW" dirty="0" smtClean="0"/>
          </a:p>
          <a:p>
            <a:pPr eaLnBrk="1" hangingPunct="1"/>
            <a:r>
              <a:rPr lang="zh-TW" altLang="en-US" dirty="0" smtClean="0"/>
              <a:t>市場理論（</a:t>
            </a:r>
            <a:r>
              <a:rPr lang="en-US" altLang="zh-TW" dirty="0" smtClean="0"/>
              <a:t>Theory of markets</a:t>
            </a:r>
            <a:r>
              <a:rPr lang="zh-TW" altLang="en-US" dirty="0" smtClean="0"/>
              <a:t>）</a:t>
            </a:r>
            <a:endParaRPr lang="en-US" altLang="zh-TW" dirty="0" smtClean="0"/>
          </a:p>
          <a:p>
            <a:pPr eaLnBrk="1" hangingPunct="1"/>
            <a:endParaRPr lang="en-US" altLang="zh-TW" dirty="0" smtClean="0"/>
          </a:p>
          <a:p>
            <a:pPr eaLnBrk="1" hangingPunct="1"/>
            <a:r>
              <a:rPr lang="zh-TW" altLang="en-US" dirty="0" smtClean="0"/>
              <a:t>問題：這三者之間有何關連或連結？</a:t>
            </a:r>
            <a:endParaRPr lang="en-US" altLang="zh-TW" dirty="0" smtClean="0"/>
          </a:p>
        </p:txBody>
      </p:sp>
    </p:spTree>
    <p:extLst>
      <p:ext uri="{BB962C8B-B14F-4D97-AF65-F5344CB8AC3E}">
        <p14:creationId xmlns:p14="http://schemas.microsoft.com/office/powerpoint/2010/main" val="27749588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需求、供給，與市場均衡</a:t>
            </a:r>
            <a:endParaRPr lang="zh-TW" alt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2060848"/>
            <a:ext cx="6192688" cy="444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46986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zh-TW" altLang="en-US" dirty="0" smtClean="0"/>
              <a:t>一些批評</a:t>
            </a:r>
            <a:endParaRPr lang="en-US" altLang="zh-TW" dirty="0" smtClean="0"/>
          </a:p>
        </p:txBody>
      </p:sp>
      <p:sp>
        <p:nvSpPr>
          <p:cNvPr id="34819" name="Rectangle 3"/>
          <p:cNvSpPr>
            <a:spLocks noGrp="1" noChangeArrowheads="1"/>
          </p:cNvSpPr>
          <p:nvPr>
            <p:ph type="body" idx="1"/>
          </p:nvPr>
        </p:nvSpPr>
        <p:spPr>
          <a:xfrm>
            <a:off x="467544" y="1700808"/>
            <a:ext cx="8229600" cy="4752528"/>
          </a:xfrm>
        </p:spPr>
        <p:txBody>
          <a:bodyPr/>
          <a:lstStyle/>
          <a:p>
            <a:pPr eaLnBrk="1" hangingPunct="1">
              <a:lnSpc>
                <a:spcPct val="90000"/>
              </a:lnSpc>
            </a:pPr>
            <a:r>
              <a:rPr lang="zh-TW" altLang="en-US" sz="2000" dirty="0" smtClean="0"/>
              <a:t>全然自利：情緒、情感（不論是自己或他人）</a:t>
            </a:r>
            <a:r>
              <a:rPr lang="en-US" altLang="zh-TW" sz="2000" dirty="0" smtClean="0"/>
              <a:t>=&gt; </a:t>
            </a:r>
            <a:r>
              <a:rPr lang="zh-TW" altLang="en-US" sz="2000" dirty="0" smtClean="0"/>
              <a:t>行為經濟學</a:t>
            </a:r>
            <a:endParaRPr lang="en-US" altLang="zh-TW" sz="2000" dirty="0" smtClean="0"/>
          </a:p>
          <a:p>
            <a:pPr eaLnBrk="1" hangingPunct="1">
              <a:lnSpc>
                <a:spcPct val="90000"/>
              </a:lnSpc>
            </a:pPr>
            <a:r>
              <a:rPr lang="zh-TW" altLang="en-US" sz="2000" dirty="0" smtClean="0"/>
              <a:t>個體追求欲望</a:t>
            </a:r>
            <a:r>
              <a:rPr lang="en-US" altLang="zh-TW" sz="2000" dirty="0" smtClean="0"/>
              <a:t>(desire)</a:t>
            </a:r>
            <a:r>
              <a:rPr lang="zh-TW" altLang="en-US" sz="2000" dirty="0"/>
              <a:t> ，而非</a:t>
            </a:r>
            <a:r>
              <a:rPr lang="zh-TW" altLang="en-US" sz="2000" dirty="0" smtClean="0"/>
              <a:t>需求</a:t>
            </a:r>
            <a:r>
              <a:rPr lang="en-US" altLang="zh-TW" sz="2000" dirty="0" smtClean="0"/>
              <a:t>(needs)</a:t>
            </a:r>
            <a:r>
              <a:rPr lang="zh-TW" altLang="en-US" sz="2000" dirty="0" smtClean="0"/>
              <a:t>，的</a:t>
            </a:r>
            <a:r>
              <a:rPr lang="zh-TW" altLang="en-US" sz="2000" dirty="0"/>
              <a:t>滿足</a:t>
            </a:r>
            <a:endParaRPr lang="en-US" altLang="zh-TW" sz="2000" dirty="0"/>
          </a:p>
          <a:p>
            <a:pPr eaLnBrk="1" hangingPunct="1">
              <a:lnSpc>
                <a:spcPct val="90000"/>
              </a:lnSpc>
            </a:pPr>
            <a:r>
              <a:rPr lang="zh-TW" altLang="en-US" sz="2000" dirty="0" smtClean="0"/>
              <a:t>最大的特色</a:t>
            </a:r>
            <a:r>
              <a:rPr lang="en-US" altLang="zh-TW" sz="2000" dirty="0" smtClean="0"/>
              <a:t>:</a:t>
            </a:r>
            <a:r>
              <a:rPr lang="zh-TW" altLang="en-US" sz="2000" dirty="0"/>
              <a:t>疏</a:t>
            </a:r>
            <a:r>
              <a:rPr lang="zh-TW" altLang="en-US" sz="2000" dirty="0" smtClean="0"/>
              <a:t>離</a:t>
            </a:r>
            <a:r>
              <a:rPr lang="en-US" altLang="zh-TW" sz="2000" dirty="0" smtClean="0"/>
              <a:t> </a:t>
            </a:r>
            <a:r>
              <a:rPr lang="en-US" altLang="zh-TW" sz="2000" dirty="0"/>
              <a:t>(alienation)</a:t>
            </a:r>
            <a:endParaRPr lang="en-US" altLang="zh-TW" sz="2000" dirty="0" smtClean="0"/>
          </a:p>
          <a:p>
            <a:pPr lvl="1" eaLnBrk="1" hangingPunct="1">
              <a:lnSpc>
                <a:spcPct val="90000"/>
              </a:lnSpc>
            </a:pPr>
            <a:r>
              <a:rPr lang="zh-TW" altLang="en-US" sz="2000" dirty="0" smtClean="0"/>
              <a:t>效用來自消費 </a:t>
            </a:r>
            <a:endParaRPr lang="en-US" altLang="zh-TW" sz="2000" dirty="0" smtClean="0"/>
          </a:p>
          <a:p>
            <a:pPr lvl="2" eaLnBrk="1" hangingPunct="1">
              <a:lnSpc>
                <a:spcPct val="90000"/>
              </a:lnSpc>
            </a:pPr>
            <a:r>
              <a:rPr lang="en-US" altLang="zh-TW" sz="2000" dirty="0" smtClean="0"/>
              <a:t>U(x), x: </a:t>
            </a:r>
            <a:r>
              <a:rPr lang="zh-TW" altLang="en-US" sz="2000" dirty="0" smtClean="0"/>
              <a:t>商品與勞務的消費</a:t>
            </a:r>
            <a:r>
              <a:rPr lang="en-US" altLang="zh-TW" sz="2000" dirty="0" smtClean="0"/>
              <a:t>;</a:t>
            </a:r>
          </a:p>
          <a:p>
            <a:pPr lvl="1" eaLnBrk="1" hangingPunct="1">
              <a:lnSpc>
                <a:spcPct val="90000"/>
              </a:lnSpc>
            </a:pPr>
            <a:r>
              <a:rPr lang="zh-TW" altLang="en-US" sz="2000" dirty="0" smtClean="0"/>
              <a:t>工作只為賺錢；人與螺絲無異</a:t>
            </a:r>
            <a:endParaRPr lang="en-US" altLang="zh-TW" sz="2000" dirty="0" smtClean="0"/>
          </a:p>
          <a:p>
            <a:pPr lvl="2" eaLnBrk="1" hangingPunct="1">
              <a:lnSpc>
                <a:spcPct val="90000"/>
              </a:lnSpc>
            </a:pPr>
            <a:r>
              <a:rPr lang="en-US" altLang="zh-TW" sz="2000" dirty="0" smtClean="0"/>
              <a:t>q(</a:t>
            </a:r>
            <a:r>
              <a:rPr lang="en-US" altLang="zh-TW" sz="2000" dirty="0" err="1" smtClean="0"/>
              <a:t>l,k</a:t>
            </a:r>
            <a:r>
              <a:rPr lang="en-US" altLang="zh-TW" sz="2000" dirty="0" smtClean="0"/>
              <a:t>), l: </a:t>
            </a:r>
            <a:r>
              <a:rPr lang="zh-TW" altLang="en-US" sz="2000" dirty="0" smtClean="0"/>
              <a:t>勞工</a:t>
            </a:r>
            <a:r>
              <a:rPr lang="en-US" altLang="zh-TW" sz="2000" dirty="0" smtClean="0"/>
              <a:t>, </a:t>
            </a:r>
            <a:r>
              <a:rPr lang="zh-TW" altLang="en-US" sz="2000" dirty="0" smtClean="0"/>
              <a:t>只是一項生產要素</a:t>
            </a:r>
            <a:endParaRPr lang="en-US" altLang="zh-TW" sz="2000" dirty="0" smtClean="0"/>
          </a:p>
          <a:p>
            <a:pPr lvl="1" eaLnBrk="1" hangingPunct="1">
              <a:lnSpc>
                <a:spcPct val="90000"/>
              </a:lnSpc>
            </a:pPr>
            <a:r>
              <a:rPr lang="zh-TW" altLang="en-US" sz="2000" dirty="0" smtClean="0"/>
              <a:t>外在均衡</a:t>
            </a:r>
            <a:r>
              <a:rPr lang="en-US" altLang="zh-TW" sz="2000" dirty="0" smtClean="0"/>
              <a:t>=</a:t>
            </a:r>
            <a:r>
              <a:rPr lang="zh-TW" altLang="en-US" sz="2000" dirty="0" smtClean="0"/>
              <a:t>內在均衡</a:t>
            </a:r>
            <a:r>
              <a:rPr lang="en-US" altLang="zh-TW" sz="2000" dirty="0" smtClean="0"/>
              <a:t>?</a:t>
            </a:r>
          </a:p>
          <a:p>
            <a:pPr eaLnBrk="1" hangingPunct="1">
              <a:lnSpc>
                <a:spcPct val="90000"/>
              </a:lnSpc>
            </a:pPr>
            <a:r>
              <a:rPr lang="zh-TW" altLang="en-US" sz="2000" dirty="0" smtClean="0"/>
              <a:t>廠商的目標是利潤極大化？但為什麼？</a:t>
            </a:r>
            <a:endParaRPr lang="en-US" altLang="zh-TW" sz="2000" dirty="0"/>
          </a:p>
          <a:p>
            <a:pPr eaLnBrk="1" hangingPunct="1">
              <a:lnSpc>
                <a:spcPct val="90000"/>
              </a:lnSpc>
            </a:pPr>
            <a:r>
              <a:rPr lang="zh-TW" altLang="en-US" sz="2000" dirty="0" smtClean="0"/>
              <a:t>另一更大的神話：財務理論</a:t>
            </a:r>
            <a:endParaRPr lang="en-US" altLang="zh-TW" sz="2000" dirty="0"/>
          </a:p>
          <a:p>
            <a:pPr lvl="1" eaLnBrk="1" hangingPunct="1">
              <a:lnSpc>
                <a:spcPct val="90000"/>
              </a:lnSpc>
            </a:pPr>
            <a:r>
              <a:rPr lang="zh-TW" altLang="en-US" sz="2000" dirty="0" smtClean="0"/>
              <a:t>經理人的目標是股東財富極大化！</a:t>
            </a:r>
            <a:endParaRPr lang="en-US" altLang="zh-TW" sz="2000" dirty="0" smtClean="0"/>
          </a:p>
          <a:p>
            <a:pPr eaLnBrk="1" hangingPunct="1">
              <a:lnSpc>
                <a:spcPct val="90000"/>
              </a:lnSpc>
            </a:pPr>
            <a:r>
              <a:rPr lang="zh-TW" altLang="en-US" sz="2000" dirty="0" smtClean="0"/>
              <a:t>市場導向（導向哪裡？）</a:t>
            </a:r>
            <a:endParaRPr lang="en-US" altLang="zh-TW" sz="20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3306" y="2420888"/>
            <a:ext cx="3151685"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9956" y="4437112"/>
            <a:ext cx="2973748"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46423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dirty="0"/>
              <a:t>對當代</a:t>
            </a:r>
            <a:r>
              <a:rPr lang="zh-TW" altLang="en-US" sz="3600" dirty="0" smtClean="0"/>
              <a:t>經濟學與資本經濟體系的批評</a:t>
            </a:r>
            <a:endParaRPr lang="zh-TW" altLang="en-US" sz="3600" dirty="0"/>
          </a:p>
        </p:txBody>
      </p:sp>
      <p:sp>
        <p:nvSpPr>
          <p:cNvPr id="3" name="內容版面配置區 2"/>
          <p:cNvSpPr>
            <a:spLocks noGrp="1"/>
          </p:cNvSpPr>
          <p:nvPr>
            <p:ph idx="1"/>
          </p:nvPr>
        </p:nvSpPr>
        <p:spPr/>
        <p:txBody>
          <a:bodyPr/>
          <a:lstStyle/>
          <a:p>
            <a:r>
              <a:rPr lang="zh-TW" altLang="en-US" dirty="0" smtClean="0"/>
              <a:t>作為資本主義「後盾」的當代經濟學（新古典經濟學），事實上在觀點上是非常狹隘的！</a:t>
            </a:r>
            <a:endParaRPr lang="en-US" altLang="zh-TW" dirty="0" smtClean="0"/>
          </a:p>
          <a:p>
            <a:r>
              <a:rPr lang="zh-TW" altLang="en-US" dirty="0"/>
              <a:t>經濟學的分類</a:t>
            </a:r>
            <a:r>
              <a:rPr lang="zh-TW" altLang="en-US" dirty="0" smtClean="0"/>
              <a:t>：</a:t>
            </a:r>
            <a:endParaRPr lang="en-US" altLang="zh-TW" dirty="0" smtClean="0"/>
          </a:p>
          <a:p>
            <a:pPr lvl="1"/>
            <a:r>
              <a:rPr lang="zh-TW" altLang="en-US" dirty="0"/>
              <a:t>個體</a:t>
            </a:r>
            <a:r>
              <a:rPr lang="zh-TW" altLang="en-US" dirty="0" smtClean="0"/>
              <a:t>經濟學</a:t>
            </a:r>
            <a:endParaRPr lang="en-US" altLang="zh-TW" dirty="0" smtClean="0"/>
          </a:p>
          <a:p>
            <a:pPr lvl="1"/>
            <a:r>
              <a:rPr lang="zh-TW" altLang="en-US" dirty="0"/>
              <a:t>總體</a:t>
            </a:r>
            <a:r>
              <a:rPr lang="zh-TW" altLang="en-US" dirty="0" smtClean="0"/>
              <a:t>經濟學</a:t>
            </a:r>
            <a:endParaRPr lang="en-US" altLang="zh-TW" dirty="0" smtClean="0"/>
          </a:p>
          <a:p>
            <a:pPr lvl="1"/>
            <a:r>
              <a:rPr lang="zh-TW" altLang="en-US" dirty="0"/>
              <a:t>個體</a:t>
            </a:r>
            <a:r>
              <a:rPr lang="zh-TW" altLang="en-US" dirty="0" smtClean="0"/>
              <a:t>經濟學作為總體經濟的「個體基礎」</a:t>
            </a:r>
            <a:endParaRPr lang="zh-TW" altLang="en-US" dirty="0"/>
          </a:p>
        </p:txBody>
      </p:sp>
    </p:spTree>
    <p:extLst>
      <p:ext uri="{BB962C8B-B14F-4D97-AF65-F5344CB8AC3E}">
        <p14:creationId xmlns:p14="http://schemas.microsoft.com/office/powerpoint/2010/main" val="579027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dirty="0" smtClean="0"/>
              <a:t>市場：看不見的一隻手，抑或邪惡之手？</a:t>
            </a:r>
            <a:endParaRPr lang="zh-TW" altLang="en-US" sz="4000" dirty="0"/>
          </a:p>
        </p:txBody>
      </p:sp>
      <p:sp>
        <p:nvSpPr>
          <p:cNvPr id="3" name="內容版面配置區 2"/>
          <p:cNvSpPr>
            <a:spLocks noGrp="1"/>
          </p:cNvSpPr>
          <p:nvPr>
            <p:ph idx="1"/>
          </p:nvPr>
        </p:nvSpPr>
        <p:spPr/>
        <p:txBody>
          <a:bodyPr/>
          <a:lstStyle/>
          <a:p>
            <a:r>
              <a:rPr lang="zh-TW" altLang="en-US" dirty="0"/>
              <a:t>市場</a:t>
            </a:r>
            <a:r>
              <a:rPr lang="zh-TW" altLang="en-US" dirty="0" smtClean="0"/>
              <a:t>機能能導向「共利」嗎？</a:t>
            </a:r>
            <a:endParaRPr lang="en-US" altLang="zh-TW" dirty="0" smtClean="0"/>
          </a:p>
          <a:p>
            <a:r>
              <a:rPr lang="zh-TW" altLang="en-US" dirty="0" smtClean="0"/>
              <a:t>太多層面未被考量</a:t>
            </a:r>
            <a:endParaRPr lang="en-US" altLang="zh-TW" dirty="0" smtClean="0"/>
          </a:p>
          <a:p>
            <a:pPr lvl="1"/>
            <a:r>
              <a:rPr lang="zh-TW" altLang="en-US" dirty="0" smtClean="0"/>
              <a:t>人性</a:t>
            </a:r>
            <a:endParaRPr lang="en-US" altLang="zh-TW" dirty="0" smtClean="0"/>
          </a:p>
          <a:p>
            <a:pPr lvl="1"/>
            <a:r>
              <a:rPr lang="zh-TW" altLang="en-US" dirty="0" smtClean="0"/>
              <a:t>外部性：共有財之悲劇</a:t>
            </a:r>
            <a:endParaRPr lang="zh-TW" alt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2924944"/>
            <a:ext cx="2135965"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41832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舒馬克論</a:t>
            </a:r>
            <a:r>
              <a:rPr lang="zh-TW" altLang="en-US" dirty="0"/>
              <a:t>「市場</a:t>
            </a:r>
            <a:r>
              <a:rPr lang="zh-TW" altLang="en-US" dirty="0" smtClean="0"/>
              <a:t>」</a:t>
            </a:r>
            <a:endParaRPr lang="zh-TW" altLang="en-US" dirty="0"/>
          </a:p>
        </p:txBody>
      </p:sp>
      <p:sp>
        <p:nvSpPr>
          <p:cNvPr id="3" name="內容版面配置區 2"/>
          <p:cNvSpPr>
            <a:spLocks noGrp="1"/>
          </p:cNvSpPr>
          <p:nvPr>
            <p:ph sz="quarter" idx="1"/>
          </p:nvPr>
        </p:nvSpPr>
        <p:spPr>
          <a:xfrm>
            <a:off x="323528" y="1700808"/>
            <a:ext cx="8363272" cy="4608512"/>
          </a:xfrm>
        </p:spPr>
        <p:txBody>
          <a:bodyPr>
            <a:noAutofit/>
          </a:bodyPr>
          <a:lstStyle/>
          <a:p>
            <a:pPr marL="457200" lvl="1" indent="0">
              <a:buNone/>
            </a:pPr>
            <a:r>
              <a:rPr lang="zh-TW" altLang="en-US" sz="3600" dirty="0" smtClean="0"/>
              <a:t>「</a:t>
            </a:r>
            <a:r>
              <a:rPr lang="zh-TW" altLang="en-US" sz="3600" dirty="0" smtClean="0">
                <a:latin typeface="標楷體" panose="03000509000000000000" pitchFamily="65" charset="-120"/>
                <a:ea typeface="標楷體" panose="03000509000000000000" pitchFamily="65" charset="-120"/>
              </a:rPr>
              <a:t>每個東西都要與另一些東西相提並論；而這樣作意味著要讓每個東西有個價格，如此就可以互相交換。經濟之思維一旦到了建基於市場的地步，它就把我們生命中的神聖性驅逐出去，因為一項事物只要有價格，就毫無神聖可言。</a:t>
            </a:r>
            <a:r>
              <a:rPr lang="zh-TW" altLang="en-US" sz="3600" dirty="0" smtClean="0"/>
              <a:t>」</a:t>
            </a:r>
            <a:endParaRPr lang="en-US" altLang="zh-TW" sz="3600" dirty="0" smtClean="0"/>
          </a:p>
        </p:txBody>
      </p:sp>
    </p:spTree>
    <p:extLst>
      <p:ext uri="{BB962C8B-B14F-4D97-AF65-F5344CB8AC3E}">
        <p14:creationId xmlns:p14="http://schemas.microsoft.com/office/powerpoint/2010/main" val="3652701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舒馬克論</a:t>
            </a:r>
            <a:r>
              <a:rPr lang="zh-TW" altLang="en-US" dirty="0"/>
              <a:t>「市場</a:t>
            </a:r>
            <a:r>
              <a:rPr lang="zh-TW" altLang="en-US" dirty="0" smtClean="0"/>
              <a:t>」</a:t>
            </a:r>
            <a:endParaRPr lang="zh-TW" altLang="en-US" dirty="0"/>
          </a:p>
        </p:txBody>
      </p:sp>
      <p:sp>
        <p:nvSpPr>
          <p:cNvPr id="3" name="內容版面配置區 2"/>
          <p:cNvSpPr>
            <a:spLocks noGrp="1"/>
          </p:cNvSpPr>
          <p:nvPr>
            <p:ph sz="quarter" idx="1"/>
          </p:nvPr>
        </p:nvSpPr>
        <p:spPr>
          <a:xfrm>
            <a:off x="323528" y="1700808"/>
            <a:ext cx="8363272" cy="4608512"/>
          </a:xfrm>
        </p:spPr>
        <p:txBody>
          <a:bodyPr>
            <a:noAutofit/>
          </a:bodyPr>
          <a:lstStyle/>
          <a:p>
            <a:pPr lvl="1"/>
            <a:r>
              <a:rPr lang="zh-TW" altLang="en-US" sz="3200" dirty="0" smtClean="0"/>
              <a:t>「</a:t>
            </a:r>
            <a:r>
              <a:rPr lang="zh-TW" altLang="en-US" sz="3200" dirty="0" smtClean="0">
                <a:latin typeface="標楷體" panose="03000509000000000000" pitchFamily="65" charset="-120"/>
                <a:ea typeface="標楷體" panose="03000509000000000000" pitchFamily="65" charset="-120"/>
              </a:rPr>
              <a:t>當經濟思維充斥著整個社會，那麼像是美、健康，以及潔淨等這些簡單的非攸關經濟的價值觀，就</a:t>
            </a:r>
            <a:r>
              <a:rPr lang="zh-TW" altLang="en-US" sz="3200" dirty="0">
                <a:latin typeface="標楷體" panose="03000509000000000000" pitchFamily="65" charset="-120"/>
                <a:ea typeface="標楷體" panose="03000509000000000000" pitchFamily="65" charset="-120"/>
              </a:rPr>
              <a:t>唯有當它們能證明是</a:t>
            </a:r>
            <a:r>
              <a:rPr lang="zh-TW" altLang="en-US" sz="3200" dirty="0" smtClean="0">
                <a:latin typeface="標楷體" panose="03000509000000000000" pitchFamily="65" charset="-120"/>
                <a:ea typeface="標楷體" panose="03000509000000000000" pitchFamily="65" charset="-120"/>
              </a:rPr>
              <a:t>符合「經濟性」的，才能存活下來。</a:t>
            </a:r>
            <a:r>
              <a:rPr lang="zh-TW" altLang="en-US" sz="3200" dirty="0" smtClean="0"/>
              <a:t>」</a:t>
            </a:r>
            <a:endParaRPr lang="en-US" altLang="zh-TW" sz="3200" dirty="0" smtClean="0"/>
          </a:p>
          <a:p>
            <a:pPr lvl="1"/>
            <a:r>
              <a:rPr lang="zh-TW" altLang="en-US" sz="3200" dirty="0" smtClean="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市場只體現社會的表層」</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「未能深入事物的內在，或者是藏於事物背後的自然與社會真相</a:t>
            </a:r>
            <a:r>
              <a:rPr lang="zh-TW" altLang="en-US" sz="3200" dirty="0" smtClean="0">
                <a:latin typeface="標楷體" panose="03000509000000000000" pitchFamily="65" charset="-120"/>
                <a:ea typeface="標楷體" panose="03000509000000000000" pitchFamily="65" charset="-120"/>
              </a:rPr>
              <a:t>」</a:t>
            </a:r>
            <a:endParaRPr lang="en-US" altLang="zh-TW" sz="3200" dirty="0" smtClean="0">
              <a:latin typeface="標楷體" panose="03000509000000000000" pitchFamily="65" charset="-120"/>
              <a:ea typeface="標楷體" panose="03000509000000000000" pitchFamily="65" charset="-120"/>
            </a:endParaRPr>
          </a:p>
          <a:p>
            <a:pPr lvl="1"/>
            <a:r>
              <a:rPr lang="zh-TW" altLang="en-US" sz="3200" dirty="0" smtClean="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市場是個人主義與不負責任的制度（機構）化</a:t>
            </a:r>
            <a:r>
              <a:rPr lang="zh-TW" altLang="en-US" sz="3200" dirty="0" smtClean="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30176769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en-US" altLang="zh-TW" dirty="0" smtClean="0"/>
              <a:t>Hazel Henderson </a:t>
            </a:r>
            <a:r>
              <a:rPr lang="zh-TW" altLang="en-US" dirty="0" smtClean="0"/>
              <a:t>的批評</a:t>
            </a:r>
            <a:endParaRPr lang="zh-TW" altLang="en-US" dirty="0"/>
          </a:p>
        </p:txBody>
      </p:sp>
      <p:sp>
        <p:nvSpPr>
          <p:cNvPr id="5" name="內容版面配置區 4"/>
          <p:cNvSpPr>
            <a:spLocks noGrp="1"/>
          </p:cNvSpPr>
          <p:nvPr>
            <p:ph sz="quarter" idx="1"/>
          </p:nvPr>
        </p:nvSpPr>
        <p:spPr>
          <a:xfrm>
            <a:off x="611560" y="1772816"/>
            <a:ext cx="8060432" cy="4572000"/>
          </a:xfrm>
        </p:spPr>
        <p:txBody>
          <a:bodyPr>
            <a:normAutofit/>
          </a:bodyPr>
          <a:lstStyle/>
          <a:p>
            <a:pPr marL="0" indent="0">
              <a:buNone/>
            </a:pPr>
            <a:r>
              <a:rPr lang="zh-TW" altLang="en-US" sz="4000" dirty="0" smtClean="0"/>
              <a:t>「</a:t>
            </a:r>
            <a:r>
              <a:rPr lang="zh-TW" altLang="en-US" sz="4000" dirty="0"/>
              <a:t>這種經濟理論是奠基於對稀少性與存活的恐懼，根本就是爬蟲類腦的經濟學。</a:t>
            </a:r>
            <a:r>
              <a:rPr lang="zh-TW" altLang="en-US" sz="4000" dirty="0" smtClean="0"/>
              <a:t>」</a:t>
            </a:r>
            <a:endParaRPr lang="en-US" altLang="zh-TW" sz="4000" dirty="0" smtClean="0"/>
          </a:p>
          <a:p>
            <a:pPr marL="0" indent="0">
              <a:buNone/>
            </a:pPr>
            <a:r>
              <a:rPr lang="en-US" altLang="zh-TW" sz="1800" dirty="0" smtClean="0"/>
              <a:t>“Such theories are based on fear of scarcity and survival, which is the economics of reptilian brain.”</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6607" y="4293096"/>
            <a:ext cx="2952328" cy="202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05545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755576" y="2060848"/>
            <a:ext cx="7869560" cy="2088232"/>
          </a:xfrm>
        </p:spPr>
        <p:txBody>
          <a:bodyPr/>
          <a:lstStyle/>
          <a:p>
            <a:r>
              <a:rPr lang="zh-TW" altLang="en-US" dirty="0"/>
              <a:t>總結前言，新古典經濟學可以</a:t>
            </a:r>
            <a:br>
              <a:rPr lang="zh-TW" altLang="en-US" dirty="0"/>
            </a:br>
            <a:r>
              <a:rPr lang="zh-TW" altLang="en-US" dirty="0"/>
              <a:t>   說</a:t>
            </a:r>
            <a:r>
              <a:rPr lang="zh-TW" altLang="en-US" dirty="0" smtClean="0"/>
              <a:t>是</a:t>
            </a:r>
            <a:r>
              <a:rPr lang="zh-TW" altLang="en-US" dirty="0"/>
              <a:t>病態</a:t>
            </a:r>
            <a:r>
              <a:rPr lang="zh-TW" altLang="en-US" dirty="0" smtClean="0"/>
              <a:t>的經濟學</a:t>
            </a:r>
            <a:r>
              <a:rPr lang="zh-TW" altLang="en-US" dirty="0"/>
              <a:t>！</a:t>
            </a:r>
            <a:br>
              <a:rPr lang="zh-TW" altLang="en-US" dirty="0"/>
            </a:br>
            <a:endParaRPr lang="zh-TW" altLang="en-US" dirty="0"/>
          </a:p>
        </p:txBody>
      </p:sp>
    </p:spTree>
    <p:extLst>
      <p:ext uri="{BB962C8B-B14F-4D97-AF65-F5344CB8AC3E}">
        <p14:creationId xmlns:p14="http://schemas.microsoft.com/office/powerpoint/2010/main" val="2107763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1259632" y="2420888"/>
            <a:ext cx="6768752" cy="2088232"/>
          </a:xfrm>
        </p:spPr>
        <p:txBody>
          <a:bodyPr/>
          <a:lstStyle/>
          <a:p>
            <a:r>
              <a:rPr lang="zh-TW" altLang="en-US" sz="4400" dirty="0" smtClean="0"/>
              <a:t>為什麼人會偏離「理性」行為？</a:t>
            </a:r>
            <a:r>
              <a:rPr lang="en-US" altLang="zh-TW" sz="3200" dirty="0" smtClean="0"/>
              <a:t/>
            </a:r>
            <a:br>
              <a:rPr lang="en-US" altLang="zh-TW" sz="3200" dirty="0" smtClean="0"/>
            </a:br>
            <a:r>
              <a:rPr lang="en-US" altLang="zh-TW" sz="3200" dirty="0"/>
              <a:t/>
            </a:r>
            <a:br>
              <a:rPr lang="en-US" altLang="zh-TW" sz="3200" dirty="0"/>
            </a:br>
            <a:r>
              <a:rPr lang="en-US" altLang="zh-TW" sz="1800" dirty="0" smtClean="0"/>
              <a:t>Why do people deviate from the “rational” behavior?</a:t>
            </a:r>
            <a:endParaRPr lang="zh-TW" altLang="en-US" sz="1800" dirty="0"/>
          </a:p>
        </p:txBody>
      </p:sp>
    </p:spTree>
    <p:extLst>
      <p:ext uri="{BB962C8B-B14F-4D97-AF65-F5344CB8AC3E}">
        <p14:creationId xmlns:p14="http://schemas.microsoft.com/office/powerpoint/2010/main" val="10493137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經濟學應有的面貌</a:t>
            </a:r>
            <a:endParaRPr lang="zh-TW" altLang="en-US" dirty="0"/>
          </a:p>
        </p:txBody>
      </p:sp>
      <p:sp>
        <p:nvSpPr>
          <p:cNvPr id="3" name="內容版面配置區 2"/>
          <p:cNvSpPr>
            <a:spLocks noGrp="1"/>
          </p:cNvSpPr>
          <p:nvPr>
            <p:ph sz="quarter" idx="1"/>
          </p:nvPr>
        </p:nvSpPr>
        <p:spPr>
          <a:xfrm>
            <a:off x="457200" y="1772816"/>
            <a:ext cx="8229600" cy="4608512"/>
          </a:xfrm>
        </p:spPr>
        <p:txBody>
          <a:bodyPr>
            <a:normAutofit/>
          </a:bodyPr>
          <a:lstStyle/>
          <a:p>
            <a:r>
              <a:rPr lang="en-US" altLang="zh-TW" dirty="0" smtClean="0"/>
              <a:t>Schumacher: </a:t>
            </a:r>
            <a:r>
              <a:rPr lang="en-US" altLang="zh-TW" dirty="0"/>
              <a:t>〈</a:t>
            </a:r>
            <a:r>
              <a:rPr lang="zh-TW" altLang="en-US" dirty="0" smtClean="0"/>
              <a:t>經濟學的角色</a:t>
            </a:r>
            <a:r>
              <a:rPr lang="en-US" altLang="zh-TW" dirty="0" smtClean="0"/>
              <a:t>〉</a:t>
            </a:r>
          </a:p>
          <a:p>
            <a:pPr lvl="1"/>
            <a:r>
              <a:rPr lang="zh-TW" altLang="en-US" dirty="0" smtClean="0">
                <a:latin typeface="標楷體" panose="03000509000000000000" pitchFamily="65" charset="-120"/>
                <a:ea typeface="標楷體" panose="03000509000000000000" pitchFamily="65" charset="-120"/>
              </a:rPr>
              <a:t>「經濟學是一們「衍生」的科學，接受來自我稱</a:t>
            </a:r>
            <a:r>
              <a:rPr lang="zh-TW" altLang="en-US" dirty="0">
                <a:latin typeface="標楷體" panose="03000509000000000000" pitchFamily="65" charset="-120"/>
                <a:ea typeface="標楷體" panose="03000509000000000000" pitchFamily="65" charset="-120"/>
              </a:rPr>
              <a:t>之</a:t>
            </a:r>
            <a:r>
              <a:rPr lang="zh-TW" altLang="en-US" dirty="0" smtClean="0">
                <a:latin typeface="標楷體" panose="03000509000000000000" pitchFamily="65" charset="-120"/>
                <a:ea typeface="標楷體" panose="03000509000000000000" pitchFamily="65" charset="-120"/>
              </a:rPr>
              <a:t>為</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後</a:t>
            </a:r>
            <a:r>
              <a:rPr lang="zh-TW" altLang="en-US" dirty="0">
                <a:latin typeface="標楷體" panose="03000509000000000000" pitchFamily="65" charset="-120"/>
                <a:ea typeface="標楷體" panose="03000509000000000000" pitchFamily="65" charset="-120"/>
              </a:rPr>
              <a:t>設</a:t>
            </a:r>
            <a:r>
              <a:rPr lang="zh-TW" altLang="en-US" dirty="0" smtClean="0">
                <a:latin typeface="標楷體" panose="03000509000000000000" pitchFamily="65" charset="-120"/>
                <a:ea typeface="標楷體" panose="03000509000000000000" pitchFamily="65" charset="-120"/>
              </a:rPr>
              <a:t>經濟學</a:t>
            </a:r>
            <a:r>
              <a:rPr lang="en-US" altLang="zh-TW" dirty="0" smtClean="0">
                <a:latin typeface="標楷體" panose="03000509000000000000" pitchFamily="65" charset="-120"/>
                <a:ea typeface="標楷體" panose="03000509000000000000" pitchFamily="65" charset="-120"/>
              </a:rPr>
              <a:t>』(meta-economics)</a:t>
            </a:r>
            <a:r>
              <a:rPr lang="zh-TW" altLang="en-US" dirty="0" smtClean="0">
                <a:latin typeface="標楷體" panose="03000509000000000000" pitchFamily="65" charset="-120"/>
                <a:ea typeface="標楷體" panose="03000509000000000000" pitchFamily="65" charset="-120"/>
              </a:rPr>
              <a:t>的指引」</a:t>
            </a:r>
            <a:endParaRPr lang="en-US" altLang="zh-TW" dirty="0" smtClean="0">
              <a:latin typeface="標楷體" panose="03000509000000000000" pitchFamily="65" charset="-120"/>
              <a:ea typeface="標楷體" panose="03000509000000000000" pitchFamily="65" charset="-120"/>
            </a:endParaRPr>
          </a:p>
          <a:p>
            <a:pPr lvl="1"/>
            <a:r>
              <a:rPr lang="zh-TW" altLang="en-US" dirty="0"/>
              <a:t>什麼</a:t>
            </a:r>
            <a:r>
              <a:rPr lang="zh-TW" altLang="en-US" dirty="0" smtClean="0"/>
              <a:t>是</a:t>
            </a:r>
            <a:r>
              <a:rPr lang="zh-TW" altLang="en-US" dirty="0"/>
              <a:t>後設</a:t>
            </a:r>
            <a:r>
              <a:rPr lang="zh-TW" altLang="en-US" dirty="0" smtClean="0"/>
              <a:t>（薈萃；超；形而上）經濟學？</a:t>
            </a:r>
            <a:endParaRPr lang="en-US" altLang="zh-TW" dirty="0"/>
          </a:p>
          <a:p>
            <a:pPr marL="457200" lvl="1" indent="0">
              <a:buNone/>
            </a:pPr>
            <a:r>
              <a:rPr lang="zh-TW" altLang="en-US" dirty="0" smtClean="0">
                <a:solidFill>
                  <a:srgbClr val="FF0000"/>
                </a:solidFill>
                <a:latin typeface="標楷體" panose="03000509000000000000" pitchFamily="65" charset="-120"/>
                <a:ea typeface="標楷體" panose="03000509000000000000" pitchFamily="65" charset="-120"/>
              </a:rPr>
              <a:t>因為經濟學處理面對的是環境中的人，所以我們也可預期後設經濟學包含兩部分：一</a:t>
            </a:r>
            <a:r>
              <a:rPr lang="zh-TW" altLang="en-US" dirty="0">
                <a:solidFill>
                  <a:srgbClr val="FF0000"/>
                </a:solidFill>
                <a:latin typeface="標楷體" panose="03000509000000000000" pitchFamily="65" charset="-120"/>
                <a:ea typeface="標楷體" panose="03000509000000000000" pitchFamily="65" charset="-120"/>
              </a:rPr>
              <a:t>是</a:t>
            </a:r>
            <a:r>
              <a:rPr lang="zh-TW" altLang="en-US" dirty="0" smtClean="0">
                <a:solidFill>
                  <a:srgbClr val="FF0000"/>
                </a:solidFill>
                <a:latin typeface="標楷體" panose="03000509000000000000" pitchFamily="65" charset="-120"/>
                <a:ea typeface="標楷體" panose="03000509000000000000" pitchFamily="65" charset="-120"/>
              </a:rPr>
              <a:t>處理人，另一則是處理環境。</a:t>
            </a:r>
            <a:endParaRPr lang="en-US" altLang="zh-TW" dirty="0" smtClean="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8238148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經濟學應有的面貌</a:t>
            </a:r>
            <a:endParaRPr lang="zh-TW" altLang="en-US" dirty="0"/>
          </a:p>
        </p:txBody>
      </p:sp>
      <p:sp>
        <p:nvSpPr>
          <p:cNvPr id="3" name="內容版面配置區 2"/>
          <p:cNvSpPr>
            <a:spLocks noGrp="1"/>
          </p:cNvSpPr>
          <p:nvPr>
            <p:ph sz="quarter" idx="1"/>
          </p:nvPr>
        </p:nvSpPr>
        <p:spPr>
          <a:xfrm>
            <a:off x="457200" y="1772816"/>
            <a:ext cx="8229600" cy="4608512"/>
          </a:xfrm>
        </p:spPr>
        <p:txBody>
          <a:bodyPr>
            <a:normAutofit/>
          </a:bodyPr>
          <a:lstStyle/>
          <a:p>
            <a:r>
              <a:rPr lang="en-US" altLang="zh-TW" dirty="0" smtClean="0"/>
              <a:t>Schumacher: </a:t>
            </a:r>
            <a:r>
              <a:rPr lang="en-US" altLang="zh-TW" dirty="0"/>
              <a:t>〈</a:t>
            </a:r>
            <a:r>
              <a:rPr lang="zh-TW" altLang="en-US" dirty="0" smtClean="0"/>
              <a:t>經濟學的角色</a:t>
            </a:r>
            <a:r>
              <a:rPr lang="en-US" altLang="zh-TW" dirty="0" smtClean="0"/>
              <a:t>〉</a:t>
            </a:r>
          </a:p>
          <a:p>
            <a:pPr marL="457200" lvl="1" indent="0">
              <a:buNone/>
            </a:pPr>
            <a:r>
              <a:rPr lang="zh-TW" altLang="en-US" sz="3600" dirty="0" smtClean="0">
                <a:latin typeface="標楷體" panose="03000509000000000000" pitchFamily="65" charset="-120"/>
                <a:ea typeface="標楷體" panose="03000509000000000000" pitchFamily="65" charset="-120"/>
              </a:rPr>
              <a:t>「換句話說，我們期待經濟學的目的與目標，應推演自</a:t>
            </a:r>
            <a:r>
              <a:rPr lang="zh-TW" altLang="en-US" sz="3600" dirty="0" smtClean="0">
                <a:solidFill>
                  <a:srgbClr val="FF0000"/>
                </a:solidFill>
                <a:latin typeface="標楷體" panose="03000509000000000000" pitchFamily="65" charset="-120"/>
                <a:ea typeface="標楷體" panose="03000509000000000000" pitchFamily="65" charset="-120"/>
              </a:rPr>
              <a:t>對人的研究</a:t>
            </a:r>
            <a:r>
              <a:rPr lang="zh-TW" altLang="en-US" sz="3600" dirty="0" smtClean="0">
                <a:latin typeface="標楷體" panose="03000509000000000000" pitchFamily="65" charset="-120"/>
                <a:ea typeface="標楷體" panose="03000509000000000000" pitchFamily="65" charset="-120"/>
              </a:rPr>
              <a:t>；而至少很大程度它的方法論必須衍生自</a:t>
            </a:r>
            <a:r>
              <a:rPr lang="zh-TW" altLang="en-US" sz="3600" dirty="0" smtClean="0">
                <a:solidFill>
                  <a:srgbClr val="FF0000"/>
                </a:solidFill>
                <a:latin typeface="標楷體" panose="03000509000000000000" pitchFamily="65" charset="-120"/>
                <a:ea typeface="標楷體" panose="03000509000000000000" pitchFamily="65" charset="-120"/>
              </a:rPr>
              <a:t>對大自然的研究</a:t>
            </a:r>
            <a:r>
              <a:rPr lang="zh-TW" altLang="en-US" sz="3600" dirty="0" smtClean="0">
                <a:latin typeface="標楷體" panose="03000509000000000000" pitchFamily="65" charset="-120"/>
                <a:ea typeface="標楷體" panose="03000509000000000000" pitchFamily="65" charset="-120"/>
              </a:rPr>
              <a:t>。」</a:t>
            </a:r>
            <a:endParaRPr lang="en-US" altLang="zh-TW" sz="3600" dirty="0" smtClean="0">
              <a:latin typeface="標楷體" panose="03000509000000000000" pitchFamily="65" charset="-120"/>
              <a:ea typeface="標楷體" panose="03000509000000000000" pitchFamily="65" charset="-120"/>
            </a:endParaRPr>
          </a:p>
          <a:p>
            <a:pPr marL="457200" lvl="1" indent="0">
              <a:buNone/>
            </a:pPr>
            <a:endParaRPr lang="en-US" altLang="zh-TW" dirty="0" smtClean="0">
              <a:latin typeface="標楷體" panose="03000509000000000000" pitchFamily="65" charset="-120"/>
              <a:ea typeface="標楷體" panose="03000509000000000000" pitchFamily="65" charset="-120"/>
            </a:endParaRPr>
          </a:p>
          <a:p>
            <a:pPr marL="457200" lvl="1" indent="0">
              <a:buNone/>
            </a:pPr>
            <a:endParaRPr lang="en-US" altLang="zh-TW" dirty="0">
              <a:latin typeface="標楷體" panose="03000509000000000000" pitchFamily="65" charset="-120"/>
              <a:ea typeface="標楷體" panose="03000509000000000000" pitchFamily="65" charset="-120"/>
            </a:endParaRPr>
          </a:p>
          <a:p>
            <a:pPr lvl="1"/>
            <a:r>
              <a:rPr lang="zh-TW" altLang="en-US" dirty="0" smtClean="0"/>
              <a:t>西方主流經濟學的後設基礎是西方的唯物主義</a:t>
            </a:r>
            <a:endParaRPr lang="en-US" altLang="zh-TW" dirty="0" smtClean="0"/>
          </a:p>
          <a:p>
            <a:pPr marL="0" indent="0">
              <a:buNone/>
            </a:pPr>
            <a:endParaRPr lang="zh-TW" altLang="en-US" dirty="0"/>
          </a:p>
        </p:txBody>
      </p:sp>
    </p:spTree>
    <p:extLst>
      <p:ext uri="{BB962C8B-B14F-4D97-AF65-F5344CB8AC3E}">
        <p14:creationId xmlns:p14="http://schemas.microsoft.com/office/powerpoint/2010/main" val="41349667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資本主義經濟的問題</a:t>
            </a:r>
            <a:endParaRPr lang="zh-TW" altLang="en-US" dirty="0"/>
          </a:p>
        </p:txBody>
      </p:sp>
      <p:sp>
        <p:nvSpPr>
          <p:cNvPr id="3" name="內容版面配置區 2"/>
          <p:cNvSpPr>
            <a:spLocks noGrp="1"/>
          </p:cNvSpPr>
          <p:nvPr>
            <p:ph idx="1"/>
          </p:nvPr>
        </p:nvSpPr>
        <p:spPr/>
        <p:txBody>
          <a:bodyPr/>
          <a:lstStyle/>
          <a:p>
            <a:r>
              <a:rPr lang="zh-TW" altLang="en-US" dirty="0" smtClean="0"/>
              <a:t>關於「人」</a:t>
            </a:r>
            <a:endParaRPr lang="en-US" altLang="zh-TW" dirty="0" smtClean="0"/>
          </a:p>
          <a:p>
            <a:pPr lvl="1"/>
            <a:r>
              <a:rPr lang="zh-TW" altLang="en-US" dirty="0" smtClean="0"/>
              <a:t>沒有「人」的位置</a:t>
            </a:r>
            <a:endParaRPr lang="en-US" altLang="zh-TW" dirty="0"/>
          </a:p>
          <a:p>
            <a:r>
              <a:rPr lang="zh-TW" altLang="en-US" dirty="0" smtClean="0"/>
              <a:t>關於「大自然」</a:t>
            </a:r>
            <a:endParaRPr lang="en-US" altLang="zh-TW" dirty="0" smtClean="0"/>
          </a:p>
          <a:p>
            <a:pPr lvl="1"/>
            <a:r>
              <a:rPr lang="zh-TW" altLang="en-US" dirty="0" smtClean="0"/>
              <a:t>線性系統</a:t>
            </a:r>
            <a:endParaRPr lang="zh-TW"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4365104"/>
            <a:ext cx="5446096"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8296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關於「人」</a:t>
            </a:r>
            <a:endParaRPr lang="zh-TW" altLang="en-US" dirty="0"/>
          </a:p>
        </p:txBody>
      </p:sp>
      <p:sp>
        <p:nvSpPr>
          <p:cNvPr id="3" name="內容版面配置區 2"/>
          <p:cNvSpPr>
            <a:spLocks noGrp="1"/>
          </p:cNvSpPr>
          <p:nvPr>
            <p:ph idx="1"/>
          </p:nvPr>
        </p:nvSpPr>
        <p:spPr/>
        <p:txBody>
          <a:bodyPr/>
          <a:lstStyle/>
          <a:p>
            <a:r>
              <a:rPr lang="zh-TW" altLang="en-US" dirty="0" smtClean="0"/>
              <a:t>什麼是「人」？</a:t>
            </a:r>
            <a:endParaRPr lang="en-US" altLang="zh-TW" dirty="0" smtClean="0"/>
          </a:p>
          <a:p>
            <a:r>
              <a:rPr lang="zh-TW" altLang="en-US" dirty="0" smtClean="0"/>
              <a:t>人生的目標、意義？</a:t>
            </a:r>
            <a:endParaRPr lang="en-US" altLang="zh-TW" dirty="0" smtClean="0"/>
          </a:p>
          <a:p>
            <a:pPr lvl="1"/>
            <a:r>
              <a:rPr lang="zh-TW" altLang="en-US" dirty="0" smtClean="0"/>
              <a:t>心理學</a:t>
            </a:r>
            <a:endParaRPr lang="en-US" altLang="zh-TW" dirty="0" smtClean="0"/>
          </a:p>
          <a:p>
            <a:pPr lvl="2"/>
            <a:r>
              <a:rPr lang="zh-TW" altLang="en-US" dirty="0" smtClean="0"/>
              <a:t>人</a:t>
            </a:r>
            <a:r>
              <a:rPr lang="zh-TW" altLang="en-US" dirty="0"/>
              <a:t>本心</a:t>
            </a:r>
            <a:r>
              <a:rPr lang="zh-TW" altLang="en-US" dirty="0" smtClean="0"/>
              <a:t>理學</a:t>
            </a:r>
            <a:endParaRPr lang="en-US" altLang="zh-TW" dirty="0" smtClean="0"/>
          </a:p>
          <a:p>
            <a:pPr lvl="2"/>
            <a:r>
              <a:rPr lang="zh-TW" altLang="en-US" dirty="0"/>
              <a:t>正向心</a:t>
            </a:r>
            <a:r>
              <a:rPr lang="zh-TW" altLang="en-US" dirty="0" smtClean="0"/>
              <a:t>理學</a:t>
            </a:r>
            <a:endParaRPr lang="en-US" altLang="zh-TW" dirty="0" smtClean="0"/>
          </a:p>
          <a:p>
            <a:pPr lvl="1"/>
            <a:r>
              <a:rPr lang="zh-TW" altLang="en-US" dirty="0"/>
              <a:t>社會學</a:t>
            </a:r>
          </a:p>
        </p:txBody>
      </p:sp>
    </p:spTree>
    <p:extLst>
      <p:ext uri="{BB962C8B-B14F-4D97-AF65-F5344CB8AC3E}">
        <p14:creationId xmlns:p14="http://schemas.microsoft.com/office/powerpoint/2010/main" val="32656531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zh-TW" sz="4000" dirty="0" smtClean="0"/>
              <a:t>Comparison of economics and psychology, Andrew Lo (2003)</a:t>
            </a:r>
          </a:p>
        </p:txBody>
      </p:sp>
      <p:sp>
        <p:nvSpPr>
          <p:cNvPr id="36867" name="Rectangle 3"/>
          <p:cNvSpPr>
            <a:spLocks noGrp="1" noChangeArrowheads="1"/>
          </p:cNvSpPr>
          <p:nvPr>
            <p:ph type="body" sz="half" idx="1"/>
          </p:nvPr>
        </p:nvSpPr>
        <p:spPr>
          <a:xfrm>
            <a:off x="457200" y="1981200"/>
            <a:ext cx="4033838" cy="3886200"/>
          </a:xfrm>
        </p:spPr>
        <p:txBody>
          <a:bodyPr/>
          <a:lstStyle/>
          <a:p>
            <a:pPr eaLnBrk="1" hangingPunct="1"/>
            <a:r>
              <a:rPr lang="en-US" altLang="zh-TW" sz="2400" smtClean="0"/>
              <a:t>Psychology</a:t>
            </a:r>
          </a:p>
          <a:p>
            <a:pPr lvl="1" eaLnBrk="1" hangingPunct="1"/>
            <a:r>
              <a:rPr lang="en-US" altLang="zh-TW" sz="2000" smtClean="0"/>
              <a:t>Based on observation and experimentation.</a:t>
            </a:r>
          </a:p>
          <a:p>
            <a:pPr lvl="1" eaLnBrk="1" hangingPunct="1"/>
            <a:r>
              <a:rPr lang="en-US" altLang="zh-TW" sz="2000" smtClean="0"/>
              <a:t>Field experiments are common.</a:t>
            </a:r>
          </a:p>
          <a:p>
            <a:pPr lvl="1" eaLnBrk="1" hangingPunct="1"/>
            <a:r>
              <a:rPr lang="en-US" altLang="zh-TW" sz="2000" smtClean="0"/>
              <a:t>Empirical analysis leads to new theories.</a:t>
            </a:r>
          </a:p>
          <a:p>
            <a:pPr lvl="1" eaLnBrk="1" hangingPunct="1"/>
            <a:r>
              <a:rPr lang="en-US" altLang="zh-TW" sz="2000" smtClean="0"/>
              <a:t>Multiple theories of behavior.</a:t>
            </a:r>
          </a:p>
          <a:p>
            <a:pPr lvl="1" eaLnBrk="1" hangingPunct="1"/>
            <a:r>
              <a:rPr lang="en-US" altLang="zh-TW" sz="2000" smtClean="0"/>
              <a:t>Mutual consistency among theories is not crucial.</a:t>
            </a:r>
          </a:p>
        </p:txBody>
      </p:sp>
      <p:sp>
        <p:nvSpPr>
          <p:cNvPr id="36868" name="Rectangle 4"/>
          <p:cNvSpPr>
            <a:spLocks noGrp="1" noChangeArrowheads="1"/>
          </p:cNvSpPr>
          <p:nvPr>
            <p:ph type="body" sz="half" idx="2"/>
          </p:nvPr>
        </p:nvSpPr>
        <p:spPr>
          <a:xfrm>
            <a:off x="4652963" y="1981200"/>
            <a:ext cx="4033837" cy="3886200"/>
          </a:xfrm>
        </p:spPr>
        <p:txBody>
          <a:bodyPr/>
          <a:lstStyle/>
          <a:p>
            <a:pPr eaLnBrk="1" hangingPunct="1"/>
            <a:r>
              <a:rPr lang="en-US" altLang="zh-TW" sz="2400" smtClean="0"/>
              <a:t>Economics</a:t>
            </a:r>
          </a:p>
          <a:p>
            <a:pPr lvl="1" eaLnBrk="1" hangingPunct="1"/>
            <a:r>
              <a:rPr lang="en-US" altLang="zh-TW" sz="2000" smtClean="0"/>
              <a:t>Based on theory and abstraction</a:t>
            </a:r>
          </a:p>
          <a:p>
            <a:pPr lvl="1" eaLnBrk="1" hangingPunct="1"/>
            <a:r>
              <a:rPr lang="en-US" altLang="zh-TW" sz="2000" smtClean="0"/>
              <a:t>Field experiments are not common.</a:t>
            </a:r>
          </a:p>
          <a:p>
            <a:pPr lvl="1" eaLnBrk="1" hangingPunct="1"/>
            <a:r>
              <a:rPr lang="en-US" altLang="zh-TW" sz="2000" smtClean="0"/>
              <a:t>Theories lead to empirical analysis.</a:t>
            </a:r>
          </a:p>
          <a:p>
            <a:pPr lvl="1" eaLnBrk="1" hangingPunct="1"/>
            <a:r>
              <a:rPr lang="en-US" altLang="zh-TW" sz="2000" smtClean="0"/>
              <a:t>There are few theories of behavior.</a:t>
            </a:r>
          </a:p>
          <a:p>
            <a:pPr lvl="1" eaLnBrk="1" hangingPunct="1"/>
            <a:r>
              <a:rPr lang="en-US" altLang="zh-TW" sz="2000" smtClean="0"/>
              <a:t>Mutual consistency is highly prized.</a:t>
            </a:r>
          </a:p>
          <a:p>
            <a:pPr lvl="1" eaLnBrk="1" hangingPunct="1"/>
            <a:endParaRPr lang="en-US" altLang="zh-TW" sz="200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zh-TW" sz="4000" smtClean="0"/>
              <a:t>Homo sapiens from psychological perspectives</a:t>
            </a:r>
          </a:p>
        </p:txBody>
      </p:sp>
      <p:sp>
        <p:nvSpPr>
          <p:cNvPr id="37891" name="Rectangle 3"/>
          <p:cNvSpPr>
            <a:spLocks noGrp="1" noChangeArrowheads="1"/>
          </p:cNvSpPr>
          <p:nvPr>
            <p:ph type="body" idx="1"/>
          </p:nvPr>
        </p:nvSpPr>
        <p:spPr>
          <a:xfrm>
            <a:off x="827088" y="2276475"/>
            <a:ext cx="7859712" cy="3886200"/>
          </a:xfrm>
        </p:spPr>
        <p:txBody>
          <a:bodyPr/>
          <a:lstStyle/>
          <a:p>
            <a:pPr eaLnBrk="1" hangingPunct="1">
              <a:buFont typeface="Wingdings" pitchFamily="2" charset="2"/>
              <a:buNone/>
            </a:pPr>
            <a:r>
              <a:rPr lang="en-US" altLang="zh-TW" dirty="0" smtClean="0"/>
              <a:t>Four major school of thoughts:</a:t>
            </a:r>
          </a:p>
          <a:p>
            <a:pPr eaLnBrk="1" hangingPunct="1"/>
            <a:r>
              <a:rPr lang="en-US" altLang="zh-TW" dirty="0" smtClean="0"/>
              <a:t>Behaviorism </a:t>
            </a:r>
            <a:r>
              <a:rPr lang="zh-TW" altLang="en-US" dirty="0" smtClean="0"/>
              <a:t>行為學派</a:t>
            </a:r>
            <a:endParaRPr lang="en-US" altLang="zh-TW" dirty="0" smtClean="0"/>
          </a:p>
          <a:p>
            <a:pPr eaLnBrk="1" hangingPunct="1"/>
            <a:r>
              <a:rPr lang="en-US" altLang="zh-TW" dirty="0" smtClean="0"/>
              <a:t>Psychoanalysis</a:t>
            </a:r>
            <a:r>
              <a:rPr lang="zh-TW" altLang="en-US" dirty="0" smtClean="0"/>
              <a:t> 精神分析學派</a:t>
            </a:r>
            <a:endParaRPr lang="en-US" altLang="zh-TW" dirty="0" smtClean="0"/>
          </a:p>
          <a:p>
            <a:pPr eaLnBrk="1" hangingPunct="1"/>
            <a:r>
              <a:rPr lang="en-US" altLang="zh-TW" dirty="0" smtClean="0"/>
              <a:t>Humanistic psychology</a:t>
            </a:r>
            <a:r>
              <a:rPr lang="zh-TW" altLang="en-US" dirty="0" smtClean="0"/>
              <a:t> 人本心理學</a:t>
            </a:r>
            <a:endParaRPr lang="en-US" altLang="zh-TW" dirty="0" smtClean="0"/>
          </a:p>
          <a:p>
            <a:pPr eaLnBrk="1" hangingPunct="1"/>
            <a:r>
              <a:rPr lang="en-US" altLang="zh-TW" dirty="0" smtClean="0"/>
              <a:t>Positive psychology</a:t>
            </a:r>
            <a:r>
              <a:rPr lang="zh-TW" altLang="en-US" dirty="0" smtClean="0"/>
              <a:t> 正向心理學</a:t>
            </a:r>
            <a:endParaRPr lang="en-US" altLang="zh-TW"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zh-TW" sz="4000" smtClean="0"/>
              <a:t>Freud’s three identities of personality</a:t>
            </a:r>
          </a:p>
        </p:txBody>
      </p:sp>
      <p:sp>
        <p:nvSpPr>
          <p:cNvPr id="38915" name="Rectangle 3"/>
          <p:cNvSpPr>
            <a:spLocks noGrp="1" noChangeArrowheads="1"/>
          </p:cNvSpPr>
          <p:nvPr>
            <p:ph type="body" sz="half" idx="1"/>
          </p:nvPr>
        </p:nvSpPr>
        <p:spPr>
          <a:xfrm>
            <a:off x="684213" y="2060575"/>
            <a:ext cx="7469187" cy="4322763"/>
          </a:xfrm>
        </p:spPr>
        <p:txBody>
          <a:bodyPr/>
          <a:lstStyle/>
          <a:p>
            <a:pPr eaLnBrk="1" hangingPunct="1">
              <a:lnSpc>
                <a:spcPct val="90000"/>
              </a:lnSpc>
            </a:pPr>
            <a:r>
              <a:rPr lang="en-US" altLang="zh-TW" sz="2400" smtClean="0"/>
              <a:t>The id </a:t>
            </a:r>
            <a:r>
              <a:rPr lang="zh-TW" altLang="en-US" sz="2400" smtClean="0"/>
              <a:t>本我</a:t>
            </a:r>
            <a:r>
              <a:rPr lang="en-US" altLang="zh-TW" sz="2400" smtClean="0"/>
              <a:t>: the most primitive part of the personality, representing biological needs and desires. </a:t>
            </a:r>
            <a:r>
              <a:rPr lang="zh-TW" altLang="en-US" sz="2400" smtClean="0"/>
              <a:t>「唯樂原則</a:t>
            </a:r>
            <a:r>
              <a:rPr lang="en-US" altLang="zh-TW" sz="2400" smtClean="0"/>
              <a:t>(pleasant principle)</a:t>
            </a:r>
            <a:r>
              <a:rPr lang="zh-TW" altLang="en-US" sz="2400" smtClean="0"/>
              <a:t>」</a:t>
            </a:r>
            <a:r>
              <a:rPr lang="en-US" altLang="zh-TW" sz="2400" smtClean="0"/>
              <a:t>; </a:t>
            </a:r>
            <a:r>
              <a:rPr lang="zh-TW" altLang="en-US" sz="2400" smtClean="0"/>
              <a:t>本能需求</a:t>
            </a:r>
          </a:p>
          <a:p>
            <a:pPr eaLnBrk="1" hangingPunct="1">
              <a:lnSpc>
                <a:spcPct val="90000"/>
              </a:lnSpc>
            </a:pPr>
            <a:r>
              <a:rPr lang="en-US" altLang="zh-TW" sz="2400" smtClean="0"/>
              <a:t>The ego </a:t>
            </a:r>
            <a:r>
              <a:rPr lang="zh-TW" altLang="en-US" sz="2400" smtClean="0"/>
              <a:t>自我：介於本我與</a:t>
            </a:r>
          </a:p>
          <a:p>
            <a:pPr eaLnBrk="1" hangingPunct="1">
              <a:lnSpc>
                <a:spcPct val="90000"/>
              </a:lnSpc>
              <a:buFont typeface="Wingdings" pitchFamily="2" charset="2"/>
              <a:buNone/>
            </a:pPr>
            <a:r>
              <a:rPr lang="zh-TW" altLang="en-US" sz="2400" smtClean="0"/>
              <a:t>	超我之間，遵循「現實</a:t>
            </a:r>
            <a:r>
              <a:rPr lang="en-US" altLang="zh-TW" sz="2400" smtClean="0"/>
              <a:t>(reality)</a:t>
            </a:r>
          </a:p>
          <a:p>
            <a:pPr eaLnBrk="1" hangingPunct="1">
              <a:lnSpc>
                <a:spcPct val="90000"/>
              </a:lnSpc>
              <a:buFont typeface="Wingdings" pitchFamily="2" charset="2"/>
              <a:buNone/>
            </a:pPr>
            <a:r>
              <a:rPr lang="en-US" altLang="zh-TW" sz="2400" smtClean="0"/>
              <a:t>	</a:t>
            </a:r>
            <a:r>
              <a:rPr lang="zh-TW" altLang="en-US" sz="2400" smtClean="0"/>
              <a:t>原則」，平衡二者。</a:t>
            </a:r>
          </a:p>
          <a:p>
            <a:pPr eaLnBrk="1" hangingPunct="1">
              <a:lnSpc>
                <a:spcPct val="90000"/>
              </a:lnSpc>
            </a:pPr>
            <a:r>
              <a:rPr lang="en-US" altLang="zh-TW" sz="2400" smtClean="0"/>
              <a:t>The superego </a:t>
            </a:r>
            <a:r>
              <a:rPr lang="zh-TW" altLang="en-US" sz="2400" smtClean="0"/>
              <a:t>超自我</a:t>
            </a:r>
            <a:r>
              <a:rPr lang="en-US" altLang="zh-TW" sz="2400" smtClean="0"/>
              <a:t>: the part</a:t>
            </a:r>
          </a:p>
          <a:p>
            <a:pPr eaLnBrk="1" hangingPunct="1">
              <a:lnSpc>
                <a:spcPct val="90000"/>
              </a:lnSpc>
              <a:buFont typeface="Wingdings" pitchFamily="2" charset="2"/>
              <a:buNone/>
            </a:pPr>
            <a:r>
              <a:rPr lang="en-US" altLang="zh-TW" sz="2400" smtClean="0"/>
              <a:t>	 that contains our ideals, </a:t>
            </a:r>
          </a:p>
          <a:p>
            <a:pPr eaLnBrk="1" hangingPunct="1">
              <a:lnSpc>
                <a:spcPct val="90000"/>
              </a:lnSpc>
              <a:buFont typeface="Wingdings" pitchFamily="2" charset="2"/>
              <a:buNone/>
            </a:pPr>
            <a:r>
              <a:rPr lang="en-US" altLang="zh-TW" sz="2400" smtClean="0"/>
              <a:t>	norms and values; </a:t>
            </a:r>
            <a:r>
              <a:rPr lang="zh-TW" altLang="en-US" sz="2400" smtClean="0"/>
              <a:t>「至善</a:t>
            </a:r>
          </a:p>
          <a:p>
            <a:pPr eaLnBrk="1" hangingPunct="1">
              <a:lnSpc>
                <a:spcPct val="90000"/>
              </a:lnSpc>
              <a:buFont typeface="Wingdings" pitchFamily="2" charset="2"/>
              <a:buNone/>
            </a:pPr>
            <a:r>
              <a:rPr lang="zh-TW" altLang="en-US" sz="2400" smtClean="0"/>
              <a:t>	原則</a:t>
            </a:r>
            <a:r>
              <a:rPr lang="en-US" altLang="zh-TW" sz="2400" smtClean="0"/>
              <a:t>(perfection principle)</a:t>
            </a:r>
            <a:r>
              <a:rPr lang="zh-TW" altLang="en-US" sz="2400" smtClean="0"/>
              <a:t>」</a:t>
            </a:r>
          </a:p>
        </p:txBody>
      </p:sp>
      <p:pic>
        <p:nvPicPr>
          <p:cNvPr id="38916" name="Picture 4" descr="Freud's theory of the persona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3357563"/>
            <a:ext cx="318135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EA%B7%B8%EB%A6%B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124744"/>
            <a:ext cx="6788938"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zh-TW" altLang="en-US" sz="4000" smtClean="0"/>
              <a:t>容格</a:t>
            </a:r>
            <a:r>
              <a:rPr lang="en-US" altLang="zh-TW" sz="4000" smtClean="0"/>
              <a:t>(Carl Jung, 1875-1961)</a:t>
            </a:r>
          </a:p>
        </p:txBody>
      </p:sp>
      <p:sp>
        <p:nvSpPr>
          <p:cNvPr id="40963" name="Rectangle 3"/>
          <p:cNvSpPr>
            <a:spLocks noGrp="1" noChangeArrowheads="1"/>
          </p:cNvSpPr>
          <p:nvPr>
            <p:ph type="body" idx="1"/>
          </p:nvPr>
        </p:nvSpPr>
        <p:spPr/>
        <p:txBody>
          <a:bodyPr/>
          <a:lstStyle/>
          <a:p>
            <a:pPr marL="533400" indent="-533400" eaLnBrk="1" hangingPunct="1">
              <a:lnSpc>
                <a:spcPct val="90000"/>
              </a:lnSpc>
            </a:pPr>
            <a:r>
              <a:rPr lang="zh-TW" altLang="en-US" sz="2800" smtClean="0"/>
              <a:t>本我才是整體心靈的協調中心；自我只是個人意識的中心</a:t>
            </a:r>
          </a:p>
          <a:p>
            <a:pPr marL="533400" indent="-533400" eaLnBrk="1" hangingPunct="1">
              <a:lnSpc>
                <a:spcPct val="90000"/>
              </a:lnSpc>
            </a:pPr>
            <a:r>
              <a:rPr lang="zh-TW" altLang="en-US" sz="2800" smtClean="0"/>
              <a:t>心靈的四個層次：</a:t>
            </a:r>
          </a:p>
          <a:p>
            <a:pPr marL="914400" lvl="1" indent="-457200" eaLnBrk="1" hangingPunct="1">
              <a:lnSpc>
                <a:spcPct val="90000"/>
              </a:lnSpc>
              <a:buFontTx/>
              <a:buAutoNum type="arabicPeriod"/>
            </a:pPr>
            <a:r>
              <a:rPr lang="zh-TW" altLang="en-US" sz="2400" smtClean="0"/>
              <a:t>個人意識</a:t>
            </a:r>
          </a:p>
          <a:p>
            <a:pPr marL="914400" lvl="1" indent="-457200" eaLnBrk="1" hangingPunct="1">
              <a:lnSpc>
                <a:spcPct val="90000"/>
              </a:lnSpc>
              <a:buFontTx/>
              <a:buAutoNum type="arabicPeriod"/>
            </a:pPr>
            <a:r>
              <a:rPr lang="zh-TW" altLang="en-US" sz="2400" smtClean="0"/>
              <a:t>個人潛意識</a:t>
            </a:r>
          </a:p>
          <a:p>
            <a:pPr marL="914400" lvl="1" indent="-457200" eaLnBrk="1" hangingPunct="1">
              <a:lnSpc>
                <a:spcPct val="90000"/>
              </a:lnSpc>
              <a:buFontTx/>
              <a:buAutoNum type="arabicPeriod"/>
            </a:pPr>
            <a:r>
              <a:rPr lang="zh-TW" altLang="en-US" sz="2400" smtClean="0"/>
              <a:t>客體心靈</a:t>
            </a:r>
            <a:r>
              <a:rPr lang="en-US" altLang="zh-TW" sz="2400" smtClean="0"/>
              <a:t>(objective psyche)</a:t>
            </a:r>
            <a:r>
              <a:rPr lang="zh-TW" altLang="en-US" sz="2400" smtClean="0"/>
              <a:t>：即集體潛意識，</a:t>
            </a:r>
          </a:p>
          <a:p>
            <a:pPr marL="1295400" lvl="2" indent="-381000" eaLnBrk="1" hangingPunct="1">
              <a:lnSpc>
                <a:spcPct val="90000"/>
              </a:lnSpc>
              <a:buFontTx/>
              <a:buNone/>
            </a:pPr>
            <a:r>
              <a:rPr lang="zh-TW" altLang="en-US" sz="2000" smtClean="0"/>
              <a:t>人類心靈普遍存在的結構（包括情結</a:t>
            </a:r>
            <a:r>
              <a:rPr lang="en-US" altLang="zh-TW" sz="2000" smtClean="0"/>
              <a:t>(complex)</a:t>
            </a:r>
          </a:p>
          <a:p>
            <a:pPr marL="1295400" lvl="2" indent="-381000" eaLnBrk="1" hangingPunct="1">
              <a:lnSpc>
                <a:spcPct val="90000"/>
              </a:lnSpc>
              <a:buFontTx/>
              <a:buNone/>
            </a:pPr>
            <a:r>
              <a:rPr lang="zh-TW" altLang="en-US" sz="2000" smtClean="0"/>
              <a:t>與原型</a:t>
            </a:r>
            <a:r>
              <a:rPr lang="en-US" altLang="zh-TW" sz="2000" smtClean="0"/>
              <a:t>(archetype)</a:t>
            </a:r>
            <a:r>
              <a:rPr lang="zh-TW" altLang="en-US" sz="2000" smtClean="0"/>
              <a:t>）</a:t>
            </a:r>
          </a:p>
          <a:p>
            <a:pPr marL="914400" lvl="1" indent="-457200" eaLnBrk="1" hangingPunct="1">
              <a:lnSpc>
                <a:spcPct val="90000"/>
              </a:lnSpc>
              <a:buFontTx/>
              <a:buAutoNum type="arabicPeriod"/>
            </a:pPr>
            <a:r>
              <a:rPr lang="zh-TW" altLang="en-US" sz="2400" smtClean="0"/>
              <a:t>集體意識</a:t>
            </a:r>
          </a:p>
        </p:txBody>
      </p:sp>
      <p:pic>
        <p:nvPicPr>
          <p:cNvPr id="40964" name="Picture 4" descr="jung-first-manda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4581525"/>
            <a:ext cx="18923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zh-TW" altLang="en-US" smtClean="0"/>
              <a:t>個體化</a:t>
            </a:r>
            <a:r>
              <a:rPr lang="en-US" altLang="zh-TW" smtClean="0"/>
              <a:t>(Individuation)</a:t>
            </a:r>
          </a:p>
        </p:txBody>
      </p:sp>
      <p:sp>
        <p:nvSpPr>
          <p:cNvPr id="41987" name="Rectangle 3"/>
          <p:cNvSpPr>
            <a:spLocks noGrp="1" noChangeArrowheads="1"/>
          </p:cNvSpPr>
          <p:nvPr>
            <p:ph type="body" idx="1"/>
          </p:nvPr>
        </p:nvSpPr>
        <p:spPr>
          <a:xfrm>
            <a:off x="457200" y="1981200"/>
            <a:ext cx="6191250" cy="3886200"/>
          </a:xfrm>
        </p:spPr>
        <p:txBody>
          <a:bodyPr/>
          <a:lstStyle/>
          <a:p>
            <a:pPr eaLnBrk="1" hangingPunct="1">
              <a:lnSpc>
                <a:spcPct val="90000"/>
              </a:lnSpc>
            </a:pPr>
            <a:r>
              <a:rPr lang="zh-TW" altLang="en-US" smtClean="0">
                <a:ea typeface="標楷體" pitchFamily="65" charset="-120"/>
              </a:rPr>
              <a:t>「人在現實生活中努力去認識與發展其與生俱來的潛能」</a:t>
            </a:r>
          </a:p>
          <a:p>
            <a:pPr eaLnBrk="1" hangingPunct="1">
              <a:lnSpc>
                <a:spcPct val="90000"/>
              </a:lnSpc>
            </a:pPr>
            <a:endParaRPr lang="zh-TW" altLang="en-US" smtClean="0">
              <a:ea typeface="標楷體" pitchFamily="65" charset="-120"/>
            </a:endParaRPr>
          </a:p>
          <a:p>
            <a:pPr eaLnBrk="1" hangingPunct="1">
              <a:lnSpc>
                <a:spcPct val="90000"/>
              </a:lnSpc>
            </a:pPr>
            <a:r>
              <a:rPr lang="en-US" altLang="zh-TW" smtClean="0">
                <a:ea typeface="標楷體" pitchFamily="65" charset="-120"/>
              </a:rPr>
              <a:t>Jung: </a:t>
            </a:r>
          </a:p>
          <a:p>
            <a:pPr lvl="1" eaLnBrk="1" hangingPunct="1">
              <a:lnSpc>
                <a:spcPct val="90000"/>
              </a:lnSpc>
            </a:pPr>
            <a:r>
              <a:rPr lang="en-US" altLang="zh-TW" smtClean="0">
                <a:ea typeface="標楷體" pitchFamily="65" charset="-120"/>
              </a:rPr>
              <a:t>“</a:t>
            </a:r>
            <a:r>
              <a:rPr lang="zh-TW" altLang="en-US" smtClean="0">
                <a:ea typeface="標楷體" pitchFamily="65" charset="-120"/>
              </a:rPr>
              <a:t>我的一生是一個潛意識自我充分發揮的故事。”</a:t>
            </a:r>
            <a:r>
              <a:rPr lang="en-US" altLang="zh-TW" smtClean="0">
                <a:ea typeface="標楷體" pitchFamily="65" charset="-120"/>
              </a:rPr>
              <a:t>(My life is a story of the self-realization of the unconscious.” (from Prologue in Memories, Dreams, Reflections)</a:t>
            </a:r>
          </a:p>
          <a:p>
            <a:pPr eaLnBrk="1" hangingPunct="1">
              <a:lnSpc>
                <a:spcPct val="90000"/>
              </a:lnSpc>
              <a:buFont typeface="Wingdings" pitchFamily="2" charset="2"/>
              <a:buNone/>
            </a:pPr>
            <a:endParaRPr lang="en-US" altLang="zh-TW" smtClean="0"/>
          </a:p>
        </p:txBody>
      </p:sp>
      <p:pic>
        <p:nvPicPr>
          <p:cNvPr id="41988" name="Picture 4" descr="Mem dream reflec Jun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362200"/>
            <a:ext cx="1306513"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5" descr="榮格自傳─回憶‧夢‧省思"/>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4572000"/>
            <a:ext cx="13604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zh-TW" altLang="en-US" dirty="0" smtClean="0"/>
              <a:t>大綱</a:t>
            </a:r>
            <a:endParaRPr lang="en-US" altLang="zh-TW" dirty="0" smtClean="0"/>
          </a:p>
        </p:txBody>
      </p:sp>
      <p:sp>
        <p:nvSpPr>
          <p:cNvPr id="8195" name="Rectangle 3"/>
          <p:cNvSpPr>
            <a:spLocks noGrp="1" noChangeArrowheads="1"/>
          </p:cNvSpPr>
          <p:nvPr>
            <p:ph type="body" idx="1"/>
          </p:nvPr>
        </p:nvSpPr>
        <p:spPr/>
        <p:txBody>
          <a:bodyPr/>
          <a:lstStyle/>
          <a:p>
            <a:pPr eaLnBrk="1" hangingPunct="1">
              <a:lnSpc>
                <a:spcPct val="90000"/>
              </a:lnSpc>
            </a:pPr>
            <a:r>
              <a:rPr lang="zh-TW" altLang="en-US" dirty="0" smtClean="0"/>
              <a:t>觀點一：腦神經經濟學</a:t>
            </a:r>
            <a:r>
              <a:rPr lang="en-US" altLang="zh-TW" dirty="0" smtClean="0"/>
              <a:t> </a:t>
            </a:r>
            <a:r>
              <a:rPr lang="en-US" altLang="zh-TW" dirty="0" err="1" smtClean="0"/>
              <a:t>Neuroeconomics</a:t>
            </a:r>
            <a:endParaRPr lang="en-US" altLang="zh-TW" dirty="0" smtClean="0"/>
          </a:p>
          <a:p>
            <a:pPr eaLnBrk="1" hangingPunct="1">
              <a:lnSpc>
                <a:spcPct val="90000"/>
              </a:lnSpc>
            </a:pPr>
            <a:r>
              <a:rPr lang="zh-TW" altLang="en-US" dirty="0" smtClean="0"/>
              <a:t>批判當代經濟學</a:t>
            </a:r>
            <a:endParaRPr lang="en-US" altLang="zh-TW" dirty="0" smtClean="0"/>
          </a:p>
          <a:p>
            <a:pPr eaLnBrk="1" hangingPunct="1">
              <a:lnSpc>
                <a:spcPct val="90000"/>
              </a:lnSpc>
            </a:pPr>
            <a:r>
              <a:rPr lang="zh-TW" altLang="en-US" dirty="0" smtClean="0"/>
              <a:t>觀點二</a:t>
            </a:r>
            <a:r>
              <a:rPr lang="en-US" altLang="zh-TW" dirty="0" smtClean="0"/>
              <a:t>:</a:t>
            </a:r>
            <a:r>
              <a:rPr lang="zh-TW" altLang="en-US" dirty="0" smtClean="0"/>
              <a:t> 綠色經濟學 </a:t>
            </a:r>
            <a:r>
              <a:rPr lang="en-US" altLang="zh-TW" dirty="0" smtClean="0"/>
              <a:t>Green Economics</a:t>
            </a:r>
          </a:p>
          <a:p>
            <a:pPr lvl="1" eaLnBrk="1" hangingPunct="1">
              <a:lnSpc>
                <a:spcPct val="90000"/>
              </a:lnSpc>
            </a:pPr>
            <a:r>
              <a:rPr lang="zh-TW" altLang="en-US" sz="3200" dirty="0" smtClean="0"/>
              <a:t>為什麼需要新的經濟學</a:t>
            </a:r>
            <a:r>
              <a:rPr lang="en-US" altLang="zh-TW" sz="3200" dirty="0" smtClean="0"/>
              <a:t>?</a:t>
            </a:r>
          </a:p>
          <a:p>
            <a:pPr lvl="1" eaLnBrk="1" hangingPunct="1">
              <a:lnSpc>
                <a:spcPct val="90000"/>
              </a:lnSpc>
            </a:pPr>
            <a:r>
              <a:rPr lang="zh-TW" altLang="en-US" sz="3200" dirty="0" smtClean="0"/>
              <a:t>綠色「消費者」理論</a:t>
            </a:r>
            <a:endParaRPr lang="en-US" altLang="zh-TW" sz="3200" dirty="0" smtClean="0"/>
          </a:p>
          <a:p>
            <a:pPr lvl="1" eaLnBrk="1" hangingPunct="1">
              <a:lnSpc>
                <a:spcPct val="90000"/>
              </a:lnSpc>
            </a:pPr>
            <a:r>
              <a:rPr lang="zh-TW" altLang="en-US" sz="3200" dirty="0"/>
              <a:t>綠色</a:t>
            </a:r>
            <a:r>
              <a:rPr lang="zh-TW" altLang="en-US" sz="3200" dirty="0" smtClean="0"/>
              <a:t>「</a:t>
            </a:r>
            <a:r>
              <a:rPr lang="zh-TW" altLang="en-US" sz="3200" dirty="0"/>
              <a:t>廠商</a:t>
            </a:r>
            <a:r>
              <a:rPr lang="zh-TW" altLang="en-US" sz="3200" dirty="0" smtClean="0"/>
              <a:t>」</a:t>
            </a:r>
            <a:r>
              <a:rPr lang="zh-TW" altLang="en-US" sz="3200" dirty="0"/>
              <a:t>理論</a:t>
            </a:r>
          </a:p>
          <a:p>
            <a:pPr lvl="1" eaLnBrk="1" hangingPunct="1">
              <a:lnSpc>
                <a:spcPct val="90000"/>
              </a:lnSpc>
            </a:pPr>
            <a:r>
              <a:rPr lang="zh-TW" altLang="en-US" sz="3200" dirty="0" smtClean="0"/>
              <a:t>以社群為基礎的經濟體系</a:t>
            </a:r>
            <a:endParaRPr lang="en-US" altLang="zh-TW" sz="3200" dirty="0" smtClean="0"/>
          </a:p>
          <a:p>
            <a:pPr eaLnBrk="1" hangingPunct="1">
              <a:lnSpc>
                <a:spcPct val="90000"/>
              </a:lnSpc>
            </a:pPr>
            <a:r>
              <a:rPr lang="zh-TW" altLang="en-US" dirty="0" smtClean="0"/>
              <a:t>結論</a:t>
            </a:r>
            <a:endParaRPr lang="en-US" altLang="zh-TW" dirty="0" smtClean="0"/>
          </a:p>
        </p:txBody>
      </p:sp>
    </p:spTree>
    <p:extLst>
      <p:ext uri="{BB962C8B-B14F-4D97-AF65-F5344CB8AC3E}">
        <p14:creationId xmlns:p14="http://schemas.microsoft.com/office/powerpoint/2010/main" val="11387938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zh-TW" altLang="en-US" smtClean="0"/>
              <a:t>人本主義</a:t>
            </a:r>
          </a:p>
        </p:txBody>
      </p:sp>
      <p:sp>
        <p:nvSpPr>
          <p:cNvPr id="43011" name="Rectangle 3"/>
          <p:cNvSpPr>
            <a:spLocks noGrp="1" noChangeArrowheads="1"/>
          </p:cNvSpPr>
          <p:nvPr>
            <p:ph type="body" idx="1"/>
          </p:nvPr>
        </p:nvSpPr>
        <p:spPr>
          <a:xfrm>
            <a:off x="395536" y="2152650"/>
            <a:ext cx="8229600" cy="3886200"/>
          </a:xfrm>
        </p:spPr>
        <p:txBody>
          <a:bodyPr/>
          <a:lstStyle/>
          <a:p>
            <a:pPr eaLnBrk="1" hangingPunct="1">
              <a:lnSpc>
                <a:spcPct val="90000"/>
              </a:lnSpc>
            </a:pPr>
            <a:r>
              <a:rPr lang="zh-TW" altLang="en-US" sz="2800" dirty="0"/>
              <a:t>馬斯</a:t>
            </a:r>
            <a:r>
              <a:rPr lang="zh-TW" altLang="en-US" sz="2800" dirty="0" smtClean="0"/>
              <a:t>洛</a:t>
            </a:r>
            <a:r>
              <a:rPr lang="en-US" altLang="zh-TW" sz="2800" dirty="0" smtClean="0"/>
              <a:t>(</a:t>
            </a:r>
            <a:r>
              <a:rPr lang="en-US" altLang="zh-TW" sz="2800" dirty="0"/>
              <a:t>Abraham </a:t>
            </a:r>
            <a:r>
              <a:rPr lang="en-US" altLang="zh-TW" sz="2800" dirty="0" smtClean="0"/>
              <a:t>Maslow,1908-1970) </a:t>
            </a:r>
            <a:r>
              <a:rPr lang="zh-TW" altLang="en-US" sz="2800" dirty="0" smtClean="0"/>
              <a:t>創立於 </a:t>
            </a:r>
            <a:r>
              <a:rPr lang="en-US" altLang="zh-TW" sz="2800" dirty="0" smtClean="0"/>
              <a:t>1943</a:t>
            </a:r>
          </a:p>
          <a:p>
            <a:pPr eaLnBrk="1" hangingPunct="1">
              <a:lnSpc>
                <a:spcPct val="90000"/>
              </a:lnSpc>
            </a:pPr>
            <a:r>
              <a:rPr lang="zh-TW" altLang="en-US" sz="2800" dirty="0" smtClean="0"/>
              <a:t>「生命是你所創造的」</a:t>
            </a:r>
            <a:r>
              <a:rPr lang="en-US" altLang="zh-TW" sz="2800" dirty="0" smtClean="0"/>
              <a:t>(Life is what you make it!)</a:t>
            </a:r>
          </a:p>
          <a:p>
            <a:pPr eaLnBrk="1" hangingPunct="1">
              <a:lnSpc>
                <a:spcPct val="90000"/>
              </a:lnSpc>
            </a:pPr>
            <a:r>
              <a:rPr lang="zh-TW" altLang="en-US" sz="2800" dirty="0"/>
              <a:t>需求層級理論</a:t>
            </a:r>
            <a:endParaRPr lang="en-US" altLang="zh-TW" sz="2800" dirty="0" smtClean="0"/>
          </a:p>
          <a:p>
            <a:pPr lvl="1" eaLnBrk="1" hangingPunct="1">
              <a:lnSpc>
                <a:spcPct val="90000"/>
              </a:lnSpc>
            </a:pPr>
            <a:r>
              <a:rPr lang="zh-TW" altLang="en-US" dirty="0" smtClean="0"/>
              <a:t>從基本存活需求到群體歸屬</a:t>
            </a:r>
            <a:endParaRPr lang="en-US" altLang="zh-TW" dirty="0" smtClean="0"/>
          </a:p>
          <a:p>
            <a:pPr lvl="1" eaLnBrk="1" hangingPunct="1">
              <a:lnSpc>
                <a:spcPct val="90000"/>
              </a:lnSpc>
            </a:pPr>
            <a:r>
              <a:rPr lang="zh-TW" altLang="en-US" dirty="0"/>
              <a:t>從情緒需求，乃至智慧之</a:t>
            </a:r>
            <a:r>
              <a:rPr lang="zh-TW" altLang="en-US" dirty="0" smtClean="0"/>
              <a:t>成長</a:t>
            </a:r>
            <a:endParaRPr lang="en-US" altLang="zh-TW" dirty="0" smtClean="0"/>
          </a:p>
          <a:p>
            <a:pPr lvl="1" eaLnBrk="1" hangingPunct="1">
              <a:lnSpc>
                <a:spcPct val="90000"/>
              </a:lnSpc>
            </a:pPr>
            <a:r>
              <a:rPr lang="zh-TW" altLang="en-US" dirty="0" smtClean="0"/>
              <a:t>自我實現；自我生命之圓滿、和諧（其實就是榮格的「個體化歷程」）</a:t>
            </a:r>
            <a:endParaRPr lang="zh-TW" altLang="en-US" sz="2400" dirty="0" smtClean="0"/>
          </a:p>
        </p:txBody>
      </p:sp>
      <p:pic>
        <p:nvPicPr>
          <p:cNvPr id="43012" name="Picture 4" descr="94px-Abraham_maslow">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950" y="476250"/>
            <a:ext cx="13239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29033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7" descr="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250" y="836613"/>
            <a:ext cx="5616575" cy="54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39919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zh-TW" altLang="en-US" dirty="0" smtClean="0"/>
              <a:t>正向心理學</a:t>
            </a:r>
            <a:r>
              <a:rPr lang="en-US" altLang="zh-TW" sz="2000" dirty="0" smtClean="0"/>
              <a:t>(Positive Psychology)</a:t>
            </a:r>
          </a:p>
        </p:txBody>
      </p:sp>
      <p:sp>
        <p:nvSpPr>
          <p:cNvPr id="67587" name="Rectangle 3"/>
          <p:cNvSpPr>
            <a:spLocks noGrp="1" noChangeArrowheads="1"/>
          </p:cNvSpPr>
          <p:nvPr>
            <p:ph type="body" idx="1"/>
          </p:nvPr>
        </p:nvSpPr>
        <p:spPr>
          <a:xfrm>
            <a:off x="539552" y="1772816"/>
            <a:ext cx="5708848" cy="4323184"/>
          </a:xfrm>
        </p:spPr>
        <p:txBody>
          <a:bodyPr/>
          <a:lstStyle/>
          <a:p>
            <a:pPr eaLnBrk="1" hangingPunct="1">
              <a:lnSpc>
                <a:spcPct val="90000"/>
              </a:lnSpc>
            </a:pPr>
            <a:r>
              <a:rPr lang="en-US" altLang="zh-TW" sz="2800" dirty="0" smtClean="0"/>
              <a:t>Martin Seligman, 1998. </a:t>
            </a:r>
          </a:p>
          <a:p>
            <a:pPr eaLnBrk="1" hangingPunct="1">
              <a:lnSpc>
                <a:spcPct val="90000"/>
              </a:lnSpc>
            </a:pPr>
            <a:r>
              <a:rPr lang="zh-TW" altLang="en-US" sz="2800" dirty="0"/>
              <a:t>受到</a:t>
            </a:r>
            <a:r>
              <a:rPr lang="zh-TW" altLang="en-US" sz="2800" dirty="0" smtClean="0"/>
              <a:t>馬斯洛 </a:t>
            </a:r>
            <a:r>
              <a:rPr lang="en-US" altLang="zh-TW" sz="2800" dirty="0" smtClean="0"/>
              <a:t>1954</a:t>
            </a:r>
            <a:r>
              <a:rPr lang="zh-TW" altLang="en-US" sz="2800" dirty="0" smtClean="0"/>
              <a:t>年「動機與人格」一書的激勵，</a:t>
            </a:r>
            <a:r>
              <a:rPr lang="en-US" altLang="zh-TW" sz="2800" dirty="0" smtClean="0"/>
              <a:t>Seligman </a:t>
            </a:r>
            <a:r>
              <a:rPr lang="zh-TW" altLang="en-US" sz="2800" dirty="0" smtClean="0"/>
              <a:t>就任美國心理學會時，以之為研究主軸</a:t>
            </a:r>
            <a:endParaRPr lang="en-US" altLang="zh-TW" sz="2800" dirty="0"/>
          </a:p>
          <a:p>
            <a:pPr eaLnBrk="1" hangingPunct="1">
              <a:lnSpc>
                <a:spcPct val="90000"/>
              </a:lnSpc>
            </a:pPr>
            <a:r>
              <a:rPr lang="zh-TW" altLang="en-US" sz="2800" dirty="0" smtClean="0"/>
              <a:t>心理學一直以來只注意負面的心理疾病，而非正面的心理健康</a:t>
            </a:r>
            <a:endParaRPr lang="en-US" altLang="zh-TW" sz="2800" dirty="0" smtClean="0"/>
          </a:p>
        </p:txBody>
      </p:sp>
      <p:pic>
        <p:nvPicPr>
          <p:cNvPr id="67588" name="Picture 5" descr="001045684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7212" y="1988840"/>
            <a:ext cx="14144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7" descr="一生受用的快樂技巧-幫助孩子建造心中穩固堅定的樂觀金字塔"/>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1187" y="4293096"/>
            <a:ext cx="13604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05753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zh-TW" altLang="en-US" dirty="0" smtClean="0"/>
              <a:t>決定快樂的三個主要面向</a:t>
            </a:r>
            <a:endParaRPr lang="en-US" altLang="zh-TW" dirty="0" smtClean="0"/>
          </a:p>
        </p:txBody>
      </p:sp>
      <p:sp>
        <p:nvSpPr>
          <p:cNvPr id="46083" name="Rectangle 3"/>
          <p:cNvSpPr>
            <a:spLocks noGrp="1" noChangeArrowheads="1"/>
          </p:cNvSpPr>
          <p:nvPr>
            <p:ph type="body" idx="1"/>
          </p:nvPr>
        </p:nvSpPr>
        <p:spPr>
          <a:xfrm>
            <a:off x="457200" y="1700212"/>
            <a:ext cx="8229600" cy="4969147"/>
          </a:xfrm>
        </p:spPr>
        <p:txBody>
          <a:bodyPr/>
          <a:lstStyle/>
          <a:p>
            <a:pPr eaLnBrk="1" hangingPunct="1"/>
            <a:r>
              <a:rPr lang="zh-TW" altLang="en-US" sz="2800" dirty="0" smtClean="0"/>
              <a:t>愉悅（享樂）的生活 </a:t>
            </a:r>
            <a:r>
              <a:rPr lang="en-US" altLang="zh-TW" sz="1800" b="1" dirty="0" smtClean="0"/>
              <a:t>Pleasant Life</a:t>
            </a:r>
            <a:r>
              <a:rPr lang="en-US" altLang="zh-TW" sz="1800" dirty="0" smtClean="0"/>
              <a:t>, or the “life of enjoyment.” </a:t>
            </a:r>
          </a:p>
          <a:p>
            <a:pPr lvl="1" eaLnBrk="1" hangingPunct="1"/>
            <a:r>
              <a:rPr lang="zh-TW" altLang="en-US" sz="2400" dirty="0" smtClean="0"/>
              <a:t>三者中最短暫也最不重要的，但過去卻被給予最多（過多）的關注</a:t>
            </a:r>
            <a:endParaRPr lang="en-US" altLang="zh-TW" sz="2400" dirty="0" smtClean="0"/>
          </a:p>
          <a:p>
            <a:pPr eaLnBrk="1" hangingPunct="1"/>
            <a:r>
              <a:rPr lang="zh-TW" altLang="en-US" sz="2800" dirty="0" smtClean="0"/>
              <a:t>美好（投入）的生活 </a:t>
            </a:r>
            <a:r>
              <a:rPr lang="en-US" altLang="zh-TW" sz="2000" b="1" dirty="0" smtClean="0"/>
              <a:t>Good Life</a:t>
            </a:r>
            <a:r>
              <a:rPr lang="en-US" altLang="zh-TW" sz="2000" dirty="0" smtClean="0"/>
              <a:t>, or the "life of engagement." </a:t>
            </a:r>
          </a:p>
          <a:p>
            <a:pPr lvl="1" eaLnBrk="1" hangingPunct="1"/>
            <a:r>
              <a:rPr lang="zh-TW" altLang="en-US" sz="2400" dirty="0"/>
              <a:t>當人</a:t>
            </a:r>
            <a:r>
              <a:rPr lang="zh-TW" altLang="en-US" sz="2400" dirty="0" smtClean="0"/>
              <a:t>的長處（包括德行與能力）與其作為（任務或工作）匹配時，所經驗到的喜悅狀態</a:t>
            </a:r>
            <a:endParaRPr lang="en-US" altLang="zh-TW" sz="2400" dirty="0" smtClean="0"/>
          </a:p>
          <a:p>
            <a:pPr eaLnBrk="1" hangingPunct="1"/>
            <a:r>
              <a:rPr lang="zh-TW" altLang="en-US" sz="2800" dirty="0" smtClean="0"/>
              <a:t>有意義（歸屬）的生活</a:t>
            </a:r>
            <a:r>
              <a:rPr lang="en-US" altLang="zh-TW" sz="2800" dirty="0" smtClean="0"/>
              <a:t> </a:t>
            </a:r>
            <a:r>
              <a:rPr lang="en-US" altLang="zh-TW" sz="1800" b="1" dirty="0" smtClean="0"/>
              <a:t>Meaningful Life</a:t>
            </a:r>
            <a:r>
              <a:rPr lang="en-US" altLang="zh-TW" sz="1800" dirty="0" smtClean="0"/>
              <a:t>, or "life of affiliation" </a:t>
            </a:r>
          </a:p>
          <a:p>
            <a:pPr lvl="1" eaLnBrk="1" hangingPunct="1"/>
            <a:r>
              <a:rPr lang="zh-TW" altLang="en-US" sz="2400" dirty="0"/>
              <a:t>從成為一個更</a:t>
            </a:r>
            <a:r>
              <a:rPr lang="zh-TW" altLang="en-US" sz="2400" dirty="0" smtClean="0"/>
              <a:t>大與更永恆的的「我」（</a:t>
            </a:r>
            <a:r>
              <a:rPr lang="zh-TW" altLang="en-US" sz="2400" dirty="0"/>
              <a:t>例如大自然</a:t>
            </a:r>
            <a:r>
              <a:rPr lang="zh-TW" altLang="en-US" sz="2400" dirty="0" smtClean="0"/>
              <a:t>、社團、組織、運動、傳統、信仰等）的一部分，並能貢獻自己，從而得到幸福、歸屬、意義與人生目的等的正向感受</a:t>
            </a:r>
            <a:endParaRPr lang="en-US" altLang="zh-TW" sz="2400" dirty="0" smtClean="0"/>
          </a:p>
        </p:txBody>
      </p:sp>
    </p:spTree>
    <p:extLst>
      <p:ext uri="{BB962C8B-B14F-4D97-AF65-F5344CB8AC3E}">
        <p14:creationId xmlns:p14="http://schemas.microsoft.com/office/powerpoint/2010/main" val="34722312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標題 1"/>
          <p:cNvSpPr>
            <a:spLocks noGrp="1"/>
          </p:cNvSpPr>
          <p:nvPr>
            <p:ph type="title"/>
          </p:nvPr>
        </p:nvSpPr>
        <p:spPr/>
        <p:txBody>
          <a:bodyPr/>
          <a:lstStyle/>
          <a:p>
            <a:r>
              <a:rPr lang="zh-TW" altLang="en-US" dirty="0" smtClean="0"/>
              <a:t>邁向圓滿 </a:t>
            </a:r>
            <a:r>
              <a:rPr lang="en-US" altLang="zh-TW" smtClean="0"/>
              <a:t>Flourishing</a:t>
            </a:r>
            <a:endParaRPr lang="zh-TW" altLang="en-US" smtClean="0"/>
          </a:p>
        </p:txBody>
      </p:sp>
      <p:sp>
        <p:nvSpPr>
          <p:cNvPr id="69635" name="內容版面配置區 2"/>
          <p:cNvSpPr>
            <a:spLocks noGrp="1"/>
          </p:cNvSpPr>
          <p:nvPr>
            <p:ph idx="1"/>
          </p:nvPr>
        </p:nvSpPr>
        <p:spPr/>
        <p:txBody>
          <a:bodyPr/>
          <a:lstStyle/>
          <a:p>
            <a:r>
              <a:rPr lang="zh-TW" altLang="en-US" dirty="0" smtClean="0"/>
              <a:t>從快樂到幸福</a:t>
            </a:r>
            <a:endParaRPr lang="en-US" altLang="zh-TW" dirty="0" smtClean="0"/>
          </a:p>
          <a:p>
            <a:r>
              <a:rPr lang="zh-TW" altLang="en-US" dirty="0" smtClean="0"/>
              <a:t>幸福五要素</a:t>
            </a:r>
            <a:endParaRPr lang="en-US" altLang="zh-TW" dirty="0" smtClean="0"/>
          </a:p>
          <a:p>
            <a:pPr lvl="1"/>
            <a:r>
              <a:rPr lang="zh-TW" altLang="en-US" dirty="0" smtClean="0"/>
              <a:t>正向情緒</a:t>
            </a:r>
            <a:r>
              <a:rPr lang="en-US" altLang="zh-TW" dirty="0" smtClean="0"/>
              <a:t>(positive emotion)</a:t>
            </a:r>
          </a:p>
          <a:p>
            <a:pPr lvl="1"/>
            <a:r>
              <a:rPr lang="zh-TW" altLang="en-US" dirty="0" smtClean="0"/>
              <a:t>全心投入</a:t>
            </a:r>
            <a:r>
              <a:rPr lang="en-US" altLang="zh-TW" dirty="0" smtClean="0"/>
              <a:t>(engagement)</a:t>
            </a:r>
          </a:p>
          <a:p>
            <a:pPr lvl="1"/>
            <a:r>
              <a:rPr lang="zh-TW" altLang="en-US" dirty="0"/>
              <a:t>成就</a:t>
            </a:r>
            <a:r>
              <a:rPr lang="en-US" altLang="zh-TW" dirty="0"/>
              <a:t>(accomplishment or achievement)</a:t>
            </a:r>
          </a:p>
          <a:p>
            <a:pPr lvl="1"/>
            <a:r>
              <a:rPr lang="zh-TW" altLang="en-US" dirty="0"/>
              <a:t>正向人際關係</a:t>
            </a:r>
            <a:r>
              <a:rPr lang="en-US" altLang="zh-TW" dirty="0"/>
              <a:t>(positive relationship</a:t>
            </a:r>
            <a:r>
              <a:rPr lang="en-US" altLang="zh-TW" dirty="0" smtClean="0"/>
              <a:t>)</a:t>
            </a:r>
          </a:p>
          <a:p>
            <a:pPr lvl="1"/>
            <a:r>
              <a:rPr lang="zh-TW" altLang="en-US" dirty="0" smtClean="0"/>
              <a:t>意義</a:t>
            </a:r>
            <a:r>
              <a:rPr lang="en-US" altLang="zh-TW" dirty="0" smtClean="0"/>
              <a:t>(meaning)</a:t>
            </a:r>
          </a:p>
        </p:txBody>
      </p:sp>
      <p:pic>
        <p:nvPicPr>
          <p:cNvPr id="6963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692696"/>
            <a:ext cx="1295400" cy="181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593719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529208"/>
            <a:ext cx="8229600" cy="883568"/>
          </a:xfrm>
        </p:spPr>
        <p:txBody>
          <a:bodyPr/>
          <a:lstStyle/>
          <a:p>
            <a:r>
              <a:rPr lang="en-US" altLang="zh-TW" sz="3200" dirty="0" smtClean="0"/>
              <a:t>In Pursuit of Happiness: Life Satisfaction</a:t>
            </a:r>
            <a:r>
              <a:rPr lang="zh-TW" altLang="en-US" sz="3200" dirty="0" smtClean="0"/>
              <a:t> </a:t>
            </a:r>
            <a:r>
              <a:rPr lang="en-US" altLang="zh-TW" sz="3200" dirty="0" smtClean="0"/>
              <a:t>(</a:t>
            </a:r>
            <a:r>
              <a:rPr lang="en-US" altLang="zh-TW" sz="3200" dirty="0" err="1" smtClean="0"/>
              <a:t>nef</a:t>
            </a:r>
            <a:r>
              <a:rPr lang="en-US" altLang="zh-TW" sz="3200" dirty="0" smtClean="0"/>
              <a:t>)</a:t>
            </a:r>
            <a:endParaRPr lang="zh-TW" altLang="en-US" sz="32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4509120"/>
            <a:ext cx="8537899" cy="215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1" y="1412776"/>
            <a:ext cx="5256584" cy="3059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6416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zh-TW" altLang="en-US" dirty="0" smtClean="0"/>
              <a:t>經濟學家不同嗎</a:t>
            </a:r>
            <a:r>
              <a:rPr lang="en-US" altLang="zh-TW" dirty="0" smtClean="0"/>
              <a:t>?</a:t>
            </a:r>
          </a:p>
        </p:txBody>
      </p:sp>
      <p:sp>
        <p:nvSpPr>
          <p:cNvPr id="9219" name="Rectangle 3"/>
          <p:cNvSpPr>
            <a:spLocks noGrp="1" noChangeArrowheads="1"/>
          </p:cNvSpPr>
          <p:nvPr>
            <p:ph type="body" idx="1"/>
          </p:nvPr>
        </p:nvSpPr>
        <p:spPr>
          <a:xfrm>
            <a:off x="457200" y="1981200"/>
            <a:ext cx="8229600" cy="4472136"/>
          </a:xfrm>
        </p:spPr>
        <p:txBody>
          <a:bodyPr/>
          <a:lstStyle/>
          <a:p>
            <a:pPr eaLnBrk="1" hangingPunct="1">
              <a:lnSpc>
                <a:spcPct val="90000"/>
              </a:lnSpc>
            </a:pPr>
            <a:r>
              <a:rPr lang="zh-TW" altLang="en-US" sz="2400" dirty="0" smtClean="0"/>
              <a:t>針對不同年級、經濟與非經濟主修大學生做的實驗</a:t>
            </a:r>
            <a:r>
              <a:rPr lang="en-US" altLang="zh-TW" sz="2400" dirty="0" smtClean="0"/>
              <a:t>(Carter </a:t>
            </a:r>
            <a:r>
              <a:rPr lang="en-US" altLang="zh-TW" sz="2400" dirty="0"/>
              <a:t>and </a:t>
            </a:r>
            <a:r>
              <a:rPr lang="en-US" altLang="zh-TW" sz="2400" dirty="0" smtClean="0"/>
              <a:t>Irons,1991)</a:t>
            </a:r>
          </a:p>
          <a:p>
            <a:pPr lvl="1" eaLnBrk="1" hangingPunct="1">
              <a:lnSpc>
                <a:spcPct val="90000"/>
              </a:lnSpc>
            </a:pPr>
            <a:r>
              <a:rPr lang="en-US" altLang="zh-TW" sz="2400" dirty="0" smtClean="0"/>
              <a:t>Economists keep more, and accept less.</a:t>
            </a:r>
          </a:p>
          <a:p>
            <a:pPr lvl="1" eaLnBrk="1" hangingPunct="1">
              <a:lnSpc>
                <a:spcPct val="90000"/>
              </a:lnSpc>
            </a:pPr>
            <a:r>
              <a:rPr lang="en-US" altLang="zh-TW" sz="2400" dirty="0" smtClean="0"/>
              <a:t>It’s born, not trained.</a:t>
            </a:r>
          </a:p>
          <a:p>
            <a:pPr eaLnBrk="1" hangingPunct="1">
              <a:lnSpc>
                <a:spcPct val="90000"/>
              </a:lnSpc>
            </a:pPr>
            <a:r>
              <a:rPr lang="zh-TW" altLang="en-US" sz="2400" dirty="0"/>
              <a:t>唸</a:t>
            </a:r>
            <a:r>
              <a:rPr lang="zh-TW" altLang="en-US" sz="2400" dirty="0" smtClean="0"/>
              <a:t>經濟學會變壞嗎</a:t>
            </a:r>
            <a:r>
              <a:rPr lang="en-US" altLang="zh-TW" sz="2400" dirty="0" smtClean="0"/>
              <a:t>? (Frank</a:t>
            </a:r>
            <a:r>
              <a:rPr lang="en-US" altLang="zh-TW" sz="2400" dirty="0"/>
              <a:t>, </a:t>
            </a:r>
            <a:r>
              <a:rPr lang="en-US" altLang="zh-TW" sz="2400" dirty="0" err="1"/>
              <a:t>Gilovich</a:t>
            </a:r>
            <a:r>
              <a:rPr lang="en-US" altLang="zh-TW" sz="2400" dirty="0"/>
              <a:t> and </a:t>
            </a:r>
            <a:r>
              <a:rPr lang="en-US" altLang="zh-TW" sz="2400" dirty="0" smtClean="0"/>
              <a:t>Regan, 1993)</a:t>
            </a:r>
          </a:p>
          <a:p>
            <a:pPr lvl="1" eaLnBrk="1" hangingPunct="1">
              <a:lnSpc>
                <a:spcPct val="90000"/>
              </a:lnSpc>
            </a:pPr>
            <a:r>
              <a:rPr lang="en-US" altLang="zh-TW" sz="2400" dirty="0" smtClean="0"/>
              <a:t>Economists behave in a more self-interested way.</a:t>
            </a:r>
          </a:p>
          <a:p>
            <a:pPr lvl="1" eaLnBrk="1" hangingPunct="1">
              <a:lnSpc>
                <a:spcPct val="90000"/>
              </a:lnSpc>
            </a:pPr>
            <a:r>
              <a:rPr lang="en-US" altLang="zh-TW" sz="2400" dirty="0" smtClean="0"/>
              <a:t>Exposure to self-interest model does encourage self-interested behavior. </a:t>
            </a:r>
            <a:endParaRPr lang="en-US" altLang="zh-TW" sz="2400" dirty="0"/>
          </a:p>
          <a:p>
            <a:pPr lvl="1" eaLnBrk="1" hangingPunct="1">
              <a:lnSpc>
                <a:spcPct val="90000"/>
              </a:lnSpc>
            </a:pPr>
            <a:r>
              <a:rPr lang="zh-TW" altLang="en-US" sz="2400" dirty="0" smtClean="0"/>
              <a:t>實證與規範經濟學之辯</a:t>
            </a:r>
            <a:endParaRPr lang="en-US" altLang="zh-TW" sz="2400" dirty="0" smtClean="0"/>
          </a:p>
        </p:txBody>
      </p:sp>
    </p:spTree>
    <p:extLst>
      <p:ext uri="{BB962C8B-B14F-4D97-AF65-F5344CB8AC3E}">
        <p14:creationId xmlns:p14="http://schemas.microsoft.com/office/powerpoint/2010/main" val="3170980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文字版面配置區 8"/>
          <p:cNvSpPr>
            <a:spLocks noGrp="1"/>
          </p:cNvSpPr>
          <p:nvPr>
            <p:ph type="body" sz="half" idx="2"/>
          </p:nvPr>
        </p:nvSpPr>
        <p:spPr>
          <a:xfrm>
            <a:off x="539552" y="692696"/>
            <a:ext cx="3024336" cy="2376264"/>
          </a:xfrm>
        </p:spPr>
        <p:txBody>
          <a:bodyPr/>
          <a:lstStyle/>
          <a:p>
            <a:r>
              <a:rPr lang="zh-TW" altLang="en-US" sz="2800" dirty="0" smtClean="0"/>
              <a:t>森林裡的一棵樹倒下，如果沒有人在場，會發出聲音嗎？</a:t>
            </a:r>
          </a:p>
        </p:txBody>
      </p:sp>
      <p:pic>
        <p:nvPicPr>
          <p:cNvPr id="819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566448"/>
            <a:ext cx="4421436" cy="552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3179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p:txBody>
          <a:bodyPr/>
          <a:lstStyle/>
          <a:p>
            <a:pPr eaLnBrk="1" hangingPunct="1"/>
            <a:r>
              <a:rPr lang="en-US" altLang="zh-TW" sz="4000" smtClean="0"/>
              <a:t>Ultimatum Game in Neuroscience</a:t>
            </a:r>
          </a:p>
        </p:txBody>
      </p:sp>
      <p:sp>
        <p:nvSpPr>
          <p:cNvPr id="10243" name="Rectangle 4"/>
          <p:cNvSpPr>
            <a:spLocks noGrp="1" noChangeArrowheads="1"/>
          </p:cNvSpPr>
          <p:nvPr>
            <p:ph type="body" idx="1"/>
          </p:nvPr>
        </p:nvSpPr>
        <p:spPr/>
        <p:txBody>
          <a:bodyPr/>
          <a:lstStyle/>
          <a:p>
            <a:pPr eaLnBrk="1" hangingPunct="1"/>
            <a:r>
              <a:rPr lang="en-US" altLang="zh-TW" sz="2800" dirty="0" smtClean="0"/>
              <a:t>Alan G. </a:t>
            </a:r>
            <a:r>
              <a:rPr lang="en-US" altLang="zh-TW" sz="2800" dirty="0" err="1" smtClean="0"/>
              <a:t>Sanfey</a:t>
            </a:r>
            <a:r>
              <a:rPr lang="en-US" altLang="zh-TW" sz="2800" dirty="0" smtClean="0"/>
              <a:t>, James K. </a:t>
            </a:r>
            <a:r>
              <a:rPr lang="en-US" altLang="zh-TW" sz="2800" dirty="0" err="1" smtClean="0"/>
              <a:t>Rilling</a:t>
            </a:r>
            <a:r>
              <a:rPr lang="en-US" altLang="zh-TW" sz="2800" dirty="0" smtClean="0"/>
              <a:t>, Jessica A. Aronson, Leigh E. Nystrom, Jonathan D. Cohen, </a:t>
            </a:r>
            <a:r>
              <a:rPr lang="en-US" altLang="zh-TW" sz="2800" i="1" dirty="0" smtClean="0"/>
              <a:t>Science,</a:t>
            </a:r>
            <a:r>
              <a:rPr lang="en-US" altLang="zh-TW" sz="2800" dirty="0" smtClean="0"/>
              <a:t> 2003</a:t>
            </a:r>
          </a:p>
          <a:p>
            <a:pPr eaLnBrk="1" hangingPunct="1">
              <a:lnSpc>
                <a:spcPct val="90000"/>
              </a:lnSpc>
            </a:pPr>
            <a:r>
              <a:rPr lang="en-US" altLang="zh-TW" sz="2800" dirty="0" smtClean="0"/>
              <a:t>The setting of the game:</a:t>
            </a:r>
          </a:p>
          <a:p>
            <a:pPr lvl="1" eaLnBrk="1" hangingPunct="1">
              <a:lnSpc>
                <a:spcPct val="90000"/>
              </a:lnSpc>
            </a:pPr>
            <a:r>
              <a:rPr lang="en-US" altLang="zh-TW" sz="2400" dirty="0" smtClean="0"/>
              <a:t>$10 for you and a stranger; stranger (human or computer) decides how to divide the $10.</a:t>
            </a:r>
          </a:p>
          <a:p>
            <a:pPr lvl="1" eaLnBrk="1" hangingPunct="1">
              <a:lnSpc>
                <a:spcPct val="90000"/>
              </a:lnSpc>
            </a:pPr>
            <a:r>
              <a:rPr lang="en-US" altLang="zh-TW" sz="2400" dirty="0" smtClean="0"/>
              <a:t>Most people reject if less than $3.</a:t>
            </a:r>
          </a:p>
          <a:p>
            <a:pPr lvl="1" eaLnBrk="1" hangingPunct="1">
              <a:lnSpc>
                <a:spcPct val="90000"/>
              </a:lnSpc>
            </a:pPr>
            <a:r>
              <a:rPr lang="en-US" altLang="zh-TW" sz="2400" dirty="0" smtClean="0"/>
              <a:t>Some reject if less than $5.</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4890</TotalTime>
  <Words>3204</Words>
  <Application>Microsoft Office PowerPoint</Application>
  <PresentationFormat>如螢幕大小 (4:3)</PresentationFormat>
  <Paragraphs>306</Paragraphs>
  <Slides>65</Slides>
  <Notes>6</Notes>
  <HiddenSlides>0</HiddenSlides>
  <MMClips>0</MMClips>
  <ScaleCrop>false</ScaleCrop>
  <HeadingPairs>
    <vt:vector size="4" baseType="variant">
      <vt:variant>
        <vt:lpstr>佈景主題</vt:lpstr>
      </vt:variant>
      <vt:variant>
        <vt:i4>1</vt:i4>
      </vt:variant>
      <vt:variant>
        <vt:lpstr>投影片標題</vt:lpstr>
      </vt:variant>
      <vt:variant>
        <vt:i4>65</vt:i4>
      </vt:variant>
    </vt:vector>
  </HeadingPairs>
  <TitlesOfParts>
    <vt:vector size="66" baseType="lpstr">
      <vt:lpstr>Pixel</vt:lpstr>
      <vt:lpstr>綠色經濟的個體基礎：從「最後通牒」談起</vt:lpstr>
      <vt:lpstr>「最後通牒」遊戲</vt:lpstr>
      <vt:lpstr>「最後通牒」遊戲</vt:lpstr>
      <vt:lpstr>實驗結果</vt:lpstr>
      <vt:lpstr>為什麼人會偏離「理性」行為？  Why do people deviate from the “rational” behavior?</vt:lpstr>
      <vt:lpstr>大綱</vt:lpstr>
      <vt:lpstr>經濟學家不同嗎?</vt:lpstr>
      <vt:lpstr>PowerPoint 簡報</vt:lpstr>
      <vt:lpstr>Ultimatum Game in Neuroscience</vt:lpstr>
      <vt:lpstr>功能性磁核共振儀 </vt:lpstr>
      <vt:lpstr>大腦結構圖</vt:lpstr>
      <vt:lpstr>PowerPoint 簡報</vt:lpstr>
      <vt:lpstr>大腦的四個腦葉</vt:lpstr>
      <vt:lpstr>四個腦葉主要功能</vt:lpstr>
      <vt:lpstr>PowerPoint 簡報</vt:lpstr>
      <vt:lpstr>PowerPoint 簡報</vt:lpstr>
      <vt:lpstr>PowerPoint 簡報</vt:lpstr>
      <vt:lpstr>PowerPoint 簡報</vt:lpstr>
      <vt:lpstr>PowerPoint 簡報</vt:lpstr>
      <vt:lpstr>PowerPoint 簡報</vt:lpstr>
      <vt:lpstr>PowerPoint 簡報</vt:lpstr>
      <vt:lpstr>PowerPoint 簡報</vt:lpstr>
      <vt:lpstr>左半腦解剖圖</vt:lpstr>
      <vt:lpstr>大腦結構圖</vt:lpstr>
      <vt:lpstr>Time line and results</vt:lpstr>
      <vt:lpstr>fMRI : Greater activation for unfair offers from human partners</vt:lpstr>
      <vt:lpstr>前扣帶(anterior cingulate)</vt:lpstr>
      <vt:lpstr>PowerPoint 簡報</vt:lpstr>
      <vt:lpstr>PowerPoint 簡報</vt:lpstr>
      <vt:lpstr>Limbic justice: The role of amygdala</vt:lpstr>
      <vt:lpstr>Ultimatum Game: Cross-culture evidence</vt:lpstr>
      <vt:lpstr>In Search of Homo Economicus (JEP 2001)</vt:lpstr>
      <vt:lpstr>「獨裁者遊戲」 dictator game</vt:lpstr>
      <vt:lpstr>人們為什麼重視公平？</vt:lpstr>
      <vt:lpstr>腦中的同理機制</vt:lpstr>
      <vt:lpstr>經濟意涵</vt:lpstr>
      <vt:lpstr>什麼是「個體基礎」？</vt:lpstr>
      <vt:lpstr>經濟人Homo Economicus</vt:lpstr>
      <vt:lpstr>新古典經濟學中的「理性」</vt:lpstr>
      <vt:lpstr>效用函數 Utility Function</vt:lpstr>
      <vt:lpstr>個體經濟學的基本架構</vt:lpstr>
      <vt:lpstr>需求、供給，與市場均衡</vt:lpstr>
      <vt:lpstr>一些批評</vt:lpstr>
      <vt:lpstr>對當代經濟學與資本經濟體系的批評</vt:lpstr>
      <vt:lpstr>市場：看不見的一隻手，抑或邪惡之手？</vt:lpstr>
      <vt:lpstr>舒馬克論「市場」</vt:lpstr>
      <vt:lpstr>舒馬克論「市場」</vt:lpstr>
      <vt:lpstr>Hazel Henderson 的批評</vt:lpstr>
      <vt:lpstr>總結前言，新古典經濟學可以    說是病態的經濟學！ </vt:lpstr>
      <vt:lpstr>經濟學應有的面貌</vt:lpstr>
      <vt:lpstr>經濟學應有的面貌</vt:lpstr>
      <vt:lpstr>資本主義經濟的問題</vt:lpstr>
      <vt:lpstr>關於「人」</vt:lpstr>
      <vt:lpstr>Comparison of economics and psychology, Andrew Lo (2003)</vt:lpstr>
      <vt:lpstr>Homo sapiens from psychological perspectives</vt:lpstr>
      <vt:lpstr>Freud’s three identities of personality</vt:lpstr>
      <vt:lpstr>PowerPoint 簡報</vt:lpstr>
      <vt:lpstr>容格(Carl Jung, 1875-1961)</vt:lpstr>
      <vt:lpstr>個體化(Individuation)</vt:lpstr>
      <vt:lpstr>人本主義</vt:lpstr>
      <vt:lpstr>PowerPoint 簡報</vt:lpstr>
      <vt:lpstr>正向心理學(Positive Psychology)</vt:lpstr>
      <vt:lpstr>決定快樂的三個主要面向</vt:lpstr>
      <vt:lpstr>邁向圓滿 Flourishing</vt:lpstr>
      <vt:lpstr>In Pursuit of Happiness: Life Satisfaction (nef)</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Homo Economicus to Homo Sapiens: Evidence from Ultimatum Games</dc:title>
  <dc:creator>user</dc:creator>
  <cp:lastModifiedBy>user</cp:lastModifiedBy>
  <cp:revision>179</cp:revision>
  <dcterms:created xsi:type="dcterms:W3CDTF">2011-04-21T02:53:38Z</dcterms:created>
  <dcterms:modified xsi:type="dcterms:W3CDTF">2015-11-22T00:12:41Z</dcterms:modified>
</cp:coreProperties>
</file>