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98"/>
  </p:notesMasterIdLst>
  <p:handoutMasterIdLst>
    <p:handoutMasterId r:id="rId99"/>
  </p:handoutMasterIdLst>
  <p:sldIdLst>
    <p:sldId id="410" r:id="rId2"/>
    <p:sldId id="368" r:id="rId3"/>
    <p:sldId id="369" r:id="rId4"/>
    <p:sldId id="370" r:id="rId5"/>
    <p:sldId id="464" r:id="rId6"/>
    <p:sldId id="411" r:id="rId7"/>
    <p:sldId id="412" r:id="rId8"/>
    <p:sldId id="413" r:id="rId9"/>
    <p:sldId id="414" r:id="rId10"/>
    <p:sldId id="371" r:id="rId11"/>
    <p:sldId id="372" r:id="rId12"/>
    <p:sldId id="373" r:id="rId13"/>
    <p:sldId id="374" r:id="rId14"/>
    <p:sldId id="433" r:id="rId15"/>
    <p:sldId id="423" r:id="rId16"/>
    <p:sldId id="461" r:id="rId17"/>
    <p:sldId id="420" r:id="rId18"/>
    <p:sldId id="428" r:id="rId19"/>
    <p:sldId id="375" r:id="rId20"/>
    <p:sldId id="421" r:id="rId21"/>
    <p:sldId id="376" r:id="rId22"/>
    <p:sldId id="377" r:id="rId23"/>
    <p:sldId id="465" r:id="rId24"/>
    <p:sldId id="379" r:id="rId25"/>
    <p:sldId id="380" r:id="rId26"/>
    <p:sldId id="381" r:id="rId27"/>
    <p:sldId id="382" r:id="rId28"/>
    <p:sldId id="383" r:id="rId29"/>
    <p:sldId id="384" r:id="rId30"/>
    <p:sldId id="417" r:id="rId31"/>
    <p:sldId id="416" r:id="rId32"/>
    <p:sldId id="466" r:id="rId33"/>
    <p:sldId id="467" r:id="rId34"/>
    <p:sldId id="468" r:id="rId35"/>
    <p:sldId id="388" r:id="rId36"/>
    <p:sldId id="389" r:id="rId37"/>
    <p:sldId id="390" r:id="rId38"/>
    <p:sldId id="391" r:id="rId39"/>
    <p:sldId id="469" r:id="rId40"/>
    <p:sldId id="470" r:id="rId41"/>
    <p:sldId id="471" r:id="rId42"/>
    <p:sldId id="472" r:id="rId43"/>
    <p:sldId id="473" r:id="rId44"/>
    <p:sldId id="474" r:id="rId45"/>
    <p:sldId id="475" r:id="rId46"/>
    <p:sldId id="476" r:id="rId47"/>
    <p:sldId id="477" r:id="rId48"/>
    <p:sldId id="478" r:id="rId49"/>
    <p:sldId id="489" r:id="rId50"/>
    <p:sldId id="490" r:id="rId51"/>
    <p:sldId id="488" r:id="rId52"/>
    <p:sldId id="425" r:id="rId53"/>
    <p:sldId id="426" r:id="rId54"/>
    <p:sldId id="398" r:id="rId55"/>
    <p:sldId id="491" r:id="rId56"/>
    <p:sldId id="492" r:id="rId57"/>
    <p:sldId id="493" r:id="rId58"/>
    <p:sldId id="494" r:id="rId59"/>
    <p:sldId id="483" r:id="rId60"/>
    <p:sldId id="460" r:id="rId61"/>
    <p:sldId id="462" r:id="rId62"/>
    <p:sldId id="430" r:id="rId63"/>
    <p:sldId id="429" r:id="rId64"/>
    <p:sldId id="418" r:id="rId65"/>
    <p:sldId id="479" r:id="rId66"/>
    <p:sldId id="435" r:id="rId67"/>
    <p:sldId id="436" r:id="rId68"/>
    <p:sldId id="424" r:id="rId69"/>
    <p:sldId id="422" r:id="rId70"/>
    <p:sldId id="484" r:id="rId71"/>
    <p:sldId id="487" r:id="rId72"/>
    <p:sldId id="485" r:id="rId73"/>
    <p:sldId id="486" r:id="rId74"/>
    <p:sldId id="480" r:id="rId75"/>
    <p:sldId id="439" r:id="rId76"/>
    <p:sldId id="440" r:id="rId77"/>
    <p:sldId id="441" r:id="rId78"/>
    <p:sldId id="442" r:id="rId79"/>
    <p:sldId id="443" r:id="rId80"/>
    <p:sldId id="444" r:id="rId81"/>
    <p:sldId id="445" r:id="rId82"/>
    <p:sldId id="446" r:id="rId83"/>
    <p:sldId id="447" r:id="rId84"/>
    <p:sldId id="448" r:id="rId85"/>
    <p:sldId id="449" r:id="rId86"/>
    <p:sldId id="450" r:id="rId87"/>
    <p:sldId id="482" r:id="rId88"/>
    <p:sldId id="459" r:id="rId89"/>
    <p:sldId id="453" r:id="rId90"/>
    <p:sldId id="452" r:id="rId91"/>
    <p:sldId id="454" r:id="rId92"/>
    <p:sldId id="455" r:id="rId93"/>
    <p:sldId id="456" r:id="rId94"/>
    <p:sldId id="419" r:id="rId95"/>
    <p:sldId id="408" r:id="rId96"/>
    <p:sldId id="431" r:id="rId97"/>
  </p:sldIdLst>
  <p:sldSz cx="9144000" cy="6858000" type="screen4x3"/>
  <p:notesSz cx="7099300" cy="10234613"/>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330"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a:lvl1pPr>
          </a:lstStyle>
          <a:p>
            <a:pPr>
              <a:defRPr/>
            </a:pPr>
            <a:endParaRPr lang="en-US" altLang="zh-TW" dirty="0"/>
          </a:p>
        </p:txBody>
      </p:sp>
      <p:sp>
        <p:nvSpPr>
          <p:cNvPr id="109571" name="Rectangle 3"/>
          <p:cNvSpPr>
            <a:spLocks noGrp="1" noChangeArrowheads="1"/>
          </p:cNvSpPr>
          <p:nvPr>
            <p:ph type="dt" sz="quarter"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en-US" altLang="zh-TW" dirty="0"/>
          </a:p>
        </p:txBody>
      </p:sp>
      <p:sp>
        <p:nvSpPr>
          <p:cNvPr id="109572" name="Rectangle 4"/>
          <p:cNvSpPr>
            <a:spLocks noGrp="1" noChangeArrowheads="1"/>
          </p:cNvSpPr>
          <p:nvPr>
            <p:ph type="ftr" sz="quarter" idx="2"/>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a:lvl1pPr>
          </a:lstStyle>
          <a:p>
            <a:pPr>
              <a:defRPr/>
            </a:pPr>
            <a:endParaRPr lang="en-US" altLang="zh-TW" dirty="0"/>
          </a:p>
        </p:txBody>
      </p:sp>
      <p:sp>
        <p:nvSpPr>
          <p:cNvPr id="109573" name="Rectangle 5"/>
          <p:cNvSpPr>
            <a:spLocks noGrp="1" noChangeArrowheads="1"/>
          </p:cNvSpPr>
          <p:nvPr>
            <p:ph type="sldNum" sz="quarter" idx="3"/>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AC8E722B-47EA-4853-ABD9-1E2530FDB61A}" type="slidenum">
              <a:rPr lang="en-US" altLang="zh-TW"/>
              <a:pPr>
                <a:defRPr/>
              </a:pPr>
              <a:t>‹#›</a:t>
            </a:fld>
            <a:endParaRPr lang="en-US" altLang="zh-TW" dirty="0"/>
          </a:p>
        </p:txBody>
      </p:sp>
    </p:spTree>
    <p:extLst>
      <p:ext uri="{BB962C8B-B14F-4D97-AF65-F5344CB8AC3E}">
        <p14:creationId xmlns:p14="http://schemas.microsoft.com/office/powerpoint/2010/main" val="556642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D55F43A2-C573-4AE0-A622-72361412506D}" type="datetimeFigureOut">
              <a:rPr lang="zh-TW" altLang="en-US" smtClean="0"/>
              <a:t>2015/11/9</a:t>
            </a:fld>
            <a:endParaRPr lang="zh-TW" altLang="en-US"/>
          </a:p>
        </p:txBody>
      </p:sp>
      <p:sp>
        <p:nvSpPr>
          <p:cNvPr id="4" name="投影片圖像版面配置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709613" y="4860925"/>
            <a:ext cx="5680075" cy="4605338"/>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1D8CA73F-7990-47D2-8AAD-9CA84B1A64CA}" type="slidenum">
              <a:rPr lang="zh-TW" altLang="en-US" smtClean="0"/>
              <a:t>‹#›</a:t>
            </a:fld>
            <a:endParaRPr lang="zh-TW" altLang="en-US"/>
          </a:p>
        </p:txBody>
      </p:sp>
    </p:spTree>
    <p:extLst>
      <p:ext uri="{BB962C8B-B14F-4D97-AF65-F5344CB8AC3E}">
        <p14:creationId xmlns:p14="http://schemas.microsoft.com/office/powerpoint/2010/main" val="192895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http://www.youtube.com/watch?v=hP4-y-rMYGg</a:t>
            </a:r>
            <a:endParaRPr lang="zh-TW" altLang="en-US" dirty="0"/>
          </a:p>
        </p:txBody>
      </p:sp>
      <p:sp>
        <p:nvSpPr>
          <p:cNvPr id="4" name="投影片編號版面配置區 3"/>
          <p:cNvSpPr>
            <a:spLocks noGrp="1"/>
          </p:cNvSpPr>
          <p:nvPr>
            <p:ph type="sldNum" sz="quarter" idx="10"/>
          </p:nvPr>
        </p:nvSpPr>
        <p:spPr/>
        <p:txBody>
          <a:bodyPr/>
          <a:lstStyle/>
          <a:p>
            <a:fld id="{1D8CA73F-7990-47D2-8AAD-9CA84B1A64CA}" type="slidenum">
              <a:rPr lang="zh-TW" altLang="en-US" smtClean="0"/>
              <a:t>12</a:t>
            </a:fld>
            <a:endParaRPr lang="zh-TW" altLang="en-US"/>
          </a:p>
        </p:txBody>
      </p:sp>
    </p:spTree>
    <p:extLst>
      <p:ext uri="{BB962C8B-B14F-4D97-AF65-F5344CB8AC3E}">
        <p14:creationId xmlns:p14="http://schemas.microsoft.com/office/powerpoint/2010/main" val="855218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D8CA73F-7990-47D2-8AAD-9CA84B1A64CA}" type="slidenum">
              <a:rPr lang="zh-TW" altLang="en-US" smtClean="0"/>
              <a:t>19</a:t>
            </a:fld>
            <a:endParaRPr lang="zh-TW" altLang="en-US"/>
          </a:p>
        </p:txBody>
      </p:sp>
    </p:spTree>
    <p:extLst>
      <p:ext uri="{BB962C8B-B14F-4D97-AF65-F5344CB8AC3E}">
        <p14:creationId xmlns:p14="http://schemas.microsoft.com/office/powerpoint/2010/main" val="2986850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t>Greenwash</a:t>
            </a:r>
            <a:endParaRPr lang="zh-TW" altLang="en-US" dirty="0"/>
          </a:p>
        </p:txBody>
      </p:sp>
      <p:sp>
        <p:nvSpPr>
          <p:cNvPr id="4" name="投影片編號版面配置區 3"/>
          <p:cNvSpPr>
            <a:spLocks noGrp="1"/>
          </p:cNvSpPr>
          <p:nvPr>
            <p:ph type="sldNum" sz="quarter" idx="10"/>
          </p:nvPr>
        </p:nvSpPr>
        <p:spPr/>
        <p:txBody>
          <a:bodyPr/>
          <a:lstStyle/>
          <a:p>
            <a:fld id="{7286EBA2-ED31-4312-80F7-443E45815D5A}" type="slidenum">
              <a:rPr lang="zh-TW" altLang="en-US" smtClean="0"/>
              <a:t>21</a:t>
            </a:fld>
            <a:endParaRPr lang="zh-TW" altLang="en-US"/>
          </a:p>
        </p:txBody>
      </p:sp>
    </p:spTree>
    <p:extLst>
      <p:ext uri="{BB962C8B-B14F-4D97-AF65-F5344CB8AC3E}">
        <p14:creationId xmlns:p14="http://schemas.microsoft.com/office/powerpoint/2010/main" val="338167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環境經濟學：外部性；環境是可以污染的，只要 </a:t>
            </a:r>
            <a:r>
              <a:rPr lang="en-US" altLang="zh-TW" dirty="0" smtClean="0"/>
              <a:t>MR &gt;</a:t>
            </a:r>
            <a:r>
              <a:rPr lang="en-US" altLang="zh-TW" baseline="0" dirty="0" smtClean="0"/>
              <a:t> MC,</a:t>
            </a:r>
            <a:endParaRPr lang="zh-TW" altLang="en-US" dirty="0"/>
          </a:p>
        </p:txBody>
      </p:sp>
      <p:sp>
        <p:nvSpPr>
          <p:cNvPr id="4" name="投影片編號版面配置區 3"/>
          <p:cNvSpPr>
            <a:spLocks noGrp="1"/>
          </p:cNvSpPr>
          <p:nvPr>
            <p:ph type="sldNum" sz="quarter" idx="10"/>
          </p:nvPr>
        </p:nvSpPr>
        <p:spPr/>
        <p:txBody>
          <a:bodyPr/>
          <a:lstStyle/>
          <a:p>
            <a:fld id="{1D8CA73F-7990-47D2-8AAD-9CA84B1A64CA}" type="slidenum">
              <a:rPr lang="zh-TW" altLang="en-US" smtClean="0"/>
              <a:t>26</a:t>
            </a:fld>
            <a:endParaRPr lang="zh-TW" altLang="en-US"/>
          </a:p>
        </p:txBody>
      </p:sp>
    </p:spTree>
    <p:extLst>
      <p:ext uri="{BB962C8B-B14F-4D97-AF65-F5344CB8AC3E}">
        <p14:creationId xmlns:p14="http://schemas.microsoft.com/office/powerpoint/2010/main" val="81380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非歐幾何</a:t>
            </a:r>
            <a:endParaRPr lang="zh-TW" altLang="en-US" dirty="0"/>
          </a:p>
        </p:txBody>
      </p:sp>
      <p:sp>
        <p:nvSpPr>
          <p:cNvPr id="4" name="投影片編號版面配置區 3"/>
          <p:cNvSpPr>
            <a:spLocks noGrp="1"/>
          </p:cNvSpPr>
          <p:nvPr>
            <p:ph type="sldNum" sz="quarter" idx="10"/>
          </p:nvPr>
        </p:nvSpPr>
        <p:spPr/>
        <p:txBody>
          <a:bodyPr/>
          <a:lstStyle/>
          <a:p>
            <a:fld id="{1D8CA73F-7990-47D2-8AAD-9CA84B1A64CA}" type="slidenum">
              <a:rPr lang="zh-TW" altLang="en-US" smtClean="0"/>
              <a:t>28</a:t>
            </a:fld>
            <a:endParaRPr lang="zh-TW" altLang="en-US"/>
          </a:p>
        </p:txBody>
      </p:sp>
    </p:spTree>
    <p:extLst>
      <p:ext uri="{BB962C8B-B14F-4D97-AF65-F5344CB8AC3E}">
        <p14:creationId xmlns:p14="http://schemas.microsoft.com/office/powerpoint/2010/main" val="2930169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Court clerk </a:t>
            </a:r>
            <a:r>
              <a:rPr lang="zh-TW" altLang="en-US" dirty="0" smtClean="0"/>
              <a:t>法庭書記員</a:t>
            </a:r>
            <a:r>
              <a:rPr lang="en-US" altLang="zh-TW" dirty="0" smtClean="0"/>
              <a:t>; telemarketer</a:t>
            </a:r>
            <a:r>
              <a:rPr lang="zh-TW" altLang="en-US" dirty="0" smtClean="0"/>
              <a:t>為電話推銷員</a:t>
            </a:r>
            <a:r>
              <a:rPr lang="en-US" altLang="zh-TW" dirty="0" smtClean="0"/>
              <a:t>; boilermaker ['</a:t>
            </a:r>
            <a:r>
              <a:rPr lang="en-US" altLang="zh-TW" dirty="0" err="1" smtClean="0"/>
              <a:t>bɔɪlɚ.mekɚ</a:t>
            </a:r>
            <a:r>
              <a:rPr lang="en-US" altLang="zh-TW" dirty="0" smtClean="0"/>
              <a:t>] </a:t>
            </a:r>
            <a:r>
              <a:rPr lang="zh-TW" altLang="en-US" dirty="0" smtClean="0"/>
              <a:t>鍋爐工</a:t>
            </a:r>
            <a:endParaRPr lang="zh-TW" altLang="en-US" dirty="0"/>
          </a:p>
        </p:txBody>
      </p:sp>
      <p:sp>
        <p:nvSpPr>
          <p:cNvPr id="4" name="投影片編號版面配置區 3"/>
          <p:cNvSpPr>
            <a:spLocks noGrp="1"/>
          </p:cNvSpPr>
          <p:nvPr>
            <p:ph type="sldNum" sz="quarter" idx="10"/>
          </p:nvPr>
        </p:nvSpPr>
        <p:spPr/>
        <p:txBody>
          <a:bodyPr/>
          <a:lstStyle/>
          <a:p>
            <a:fld id="{1D8CA73F-7990-47D2-8AAD-9CA84B1A64CA}" type="slidenum">
              <a:rPr lang="zh-TW" altLang="en-US" smtClean="0"/>
              <a:t>49</a:t>
            </a:fld>
            <a:endParaRPr lang="zh-TW" altLang="en-US"/>
          </a:p>
        </p:txBody>
      </p:sp>
    </p:spTree>
    <p:extLst>
      <p:ext uri="{BB962C8B-B14F-4D97-AF65-F5344CB8AC3E}">
        <p14:creationId xmlns:p14="http://schemas.microsoft.com/office/powerpoint/2010/main" val="3177966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0" lang="zh-TW" altLang="zh-TW"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a:latin typeface="Times New Roman" pitchFamily="18" charset="0"/>
                </a:endParaRPr>
              </a:p>
            </p:txBody>
          </p:sp>
        </p:grpSp>
      </p:grpSp>
      <p:sp>
        <p:nvSpPr>
          <p:cNvPr id="14355"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zh-TW" altLang="en-US" noProof="0" smtClean="0"/>
              <a:t>按一下以編輯母片標題樣式</a:t>
            </a:r>
          </a:p>
        </p:txBody>
      </p:sp>
      <p:sp>
        <p:nvSpPr>
          <p:cNvPr id="14356"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zh-TW" altLang="en-US" noProof="0" smtClean="0"/>
              <a:t>按一下以編輯母片副標題樣式</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zh-TW" dirty="0"/>
          </a:p>
        </p:txBody>
      </p:sp>
      <p:sp>
        <p:nvSpPr>
          <p:cNvPr id="19" name="Rectangle 17"/>
          <p:cNvSpPr>
            <a:spLocks noGrp="1" noChangeArrowheads="1"/>
          </p:cNvSpPr>
          <p:nvPr>
            <p:ph type="ftr" sz="quarter" idx="11"/>
          </p:nvPr>
        </p:nvSpPr>
        <p:spPr/>
        <p:txBody>
          <a:bodyPr/>
          <a:lstStyle>
            <a:lvl1pPr>
              <a:defRPr/>
            </a:lvl1pPr>
          </a:lstStyle>
          <a:p>
            <a:pPr>
              <a:defRPr/>
            </a:pPr>
            <a:endParaRPr lang="en-US" altLang="zh-TW" dirty="0"/>
          </a:p>
        </p:txBody>
      </p:sp>
      <p:sp>
        <p:nvSpPr>
          <p:cNvPr id="20" name="Rectangle 18"/>
          <p:cNvSpPr>
            <a:spLocks noGrp="1" noChangeArrowheads="1"/>
          </p:cNvSpPr>
          <p:nvPr>
            <p:ph type="sldNum" sz="quarter" idx="12"/>
          </p:nvPr>
        </p:nvSpPr>
        <p:spPr/>
        <p:txBody>
          <a:bodyPr/>
          <a:lstStyle>
            <a:lvl1pPr>
              <a:defRPr/>
            </a:lvl1pPr>
          </a:lstStyle>
          <a:p>
            <a:pPr>
              <a:defRPr/>
            </a:pPr>
            <a:fld id="{9E23A8E2-88AA-42D9-A209-59BFE7AA6B8C}" type="slidenum">
              <a:rPr lang="en-US" altLang="zh-TW"/>
              <a:pPr>
                <a:defRPr/>
              </a:pPr>
              <a:t>‹#›</a:t>
            </a:fld>
            <a:endParaRPr lang="en-US" altLang="zh-TW" dirty="0"/>
          </a:p>
        </p:txBody>
      </p:sp>
    </p:spTree>
    <p:extLst>
      <p:ext uri="{BB962C8B-B14F-4D97-AF65-F5344CB8AC3E}">
        <p14:creationId xmlns:p14="http://schemas.microsoft.com/office/powerpoint/2010/main" val="2842459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5" name="Rectangle 3"/>
          <p:cNvSpPr>
            <a:spLocks noGrp="1" noChangeArrowheads="1"/>
          </p:cNvSpPr>
          <p:nvPr>
            <p:ph type="sldNum" sz="quarter" idx="11"/>
          </p:nvPr>
        </p:nvSpPr>
        <p:spPr>
          <a:ln/>
        </p:spPr>
        <p:txBody>
          <a:bodyPr/>
          <a:lstStyle>
            <a:lvl1pPr>
              <a:defRPr/>
            </a:lvl1pPr>
          </a:lstStyle>
          <a:p>
            <a:pPr>
              <a:defRPr/>
            </a:pPr>
            <a:fld id="{5A95321B-63EC-4DE0-875B-DFDA76B07A72}" type="slidenum">
              <a:rPr lang="en-US" altLang="zh-TW"/>
              <a:pPr>
                <a:defRPr/>
              </a:pPr>
              <a:t>‹#›</a:t>
            </a:fld>
            <a:endParaRPr lang="en-US" altLang="zh-TW" dirty="0"/>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381476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457200"/>
            <a:ext cx="2057400" cy="54102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457200"/>
            <a:ext cx="6019800" cy="54102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5" name="Rectangle 3"/>
          <p:cNvSpPr>
            <a:spLocks noGrp="1" noChangeArrowheads="1"/>
          </p:cNvSpPr>
          <p:nvPr>
            <p:ph type="sldNum" sz="quarter" idx="11"/>
          </p:nvPr>
        </p:nvSpPr>
        <p:spPr>
          <a:ln/>
        </p:spPr>
        <p:txBody>
          <a:bodyPr/>
          <a:lstStyle>
            <a:lvl1pPr>
              <a:defRPr/>
            </a:lvl1pPr>
          </a:lstStyle>
          <a:p>
            <a:pPr>
              <a:defRPr/>
            </a:pPr>
            <a:fld id="{CA4C08E1-0157-4D6C-9320-843C7A867E9C}" type="slidenum">
              <a:rPr lang="en-US" altLang="zh-TW"/>
              <a:pPr>
                <a:defRPr/>
              </a:pPr>
              <a:t>‹#›</a:t>
            </a:fld>
            <a:endParaRPr lang="en-US" altLang="zh-TW" dirty="0"/>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4062085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標題及物件在文字之上">
    <p:spTree>
      <p:nvGrpSpPr>
        <p:cNvPr id="1" name=""/>
        <p:cNvGrpSpPr/>
        <p:nvPr/>
      </p:nvGrpSpPr>
      <p:grpSpPr>
        <a:xfrm>
          <a:off x="0" y="0"/>
          <a:ext cx="0" cy="0"/>
          <a:chOff x="0" y="0"/>
          <a:chExt cx="0" cy="0"/>
        </a:xfrm>
      </p:grpSpPr>
      <p:sp>
        <p:nvSpPr>
          <p:cNvPr id="2" name="標題 1"/>
          <p:cNvSpPr>
            <a:spLocks noGrp="1"/>
          </p:cNvSpPr>
          <p:nvPr>
            <p:ph type="title"/>
          </p:nvPr>
        </p:nvSpPr>
        <p:spPr>
          <a:xfrm>
            <a:off x="457200" y="457200"/>
            <a:ext cx="8229600" cy="1371600"/>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1200"/>
            <a:ext cx="8229600" cy="18669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4000500"/>
            <a:ext cx="8229600" cy="18669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6" name="Rectangle 3"/>
          <p:cNvSpPr>
            <a:spLocks noGrp="1" noChangeArrowheads="1"/>
          </p:cNvSpPr>
          <p:nvPr>
            <p:ph type="sldNum" sz="quarter" idx="11"/>
          </p:nvPr>
        </p:nvSpPr>
        <p:spPr>
          <a:ln/>
        </p:spPr>
        <p:txBody>
          <a:bodyPr/>
          <a:lstStyle>
            <a:lvl1pPr>
              <a:defRPr/>
            </a:lvl1pPr>
          </a:lstStyle>
          <a:p>
            <a:pPr>
              <a:defRPr/>
            </a:pPr>
            <a:fld id="{DDD74E35-3C82-471A-9EC4-B50CEE431194}" type="slidenum">
              <a:rPr lang="en-US" altLang="zh-TW"/>
              <a:pPr>
                <a:defRPr/>
              </a:pPr>
              <a:t>‹#›</a:t>
            </a:fld>
            <a:endParaRPr lang="en-US" altLang="zh-TW" dirty="0"/>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3886455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457200"/>
            <a:ext cx="8229600" cy="13716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981200"/>
            <a:ext cx="8229600" cy="3886200"/>
          </a:xfrm>
        </p:spPr>
        <p:txBody>
          <a:bodyPr/>
          <a:lstStyle/>
          <a:p>
            <a:pPr lvl="0"/>
            <a:endParaRPr lang="zh-TW" altLang="en-US" noProof="0" smtClean="0"/>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5" name="Rectangle 3"/>
          <p:cNvSpPr>
            <a:spLocks noGrp="1" noChangeArrowheads="1"/>
          </p:cNvSpPr>
          <p:nvPr>
            <p:ph type="sldNum" sz="quarter" idx="11"/>
          </p:nvPr>
        </p:nvSpPr>
        <p:spPr>
          <a:ln/>
        </p:spPr>
        <p:txBody>
          <a:bodyPr/>
          <a:lstStyle>
            <a:lvl1pPr>
              <a:defRPr/>
            </a:lvl1pPr>
          </a:lstStyle>
          <a:p>
            <a:pPr>
              <a:defRPr/>
            </a:pPr>
            <a:fld id="{C5DA9BEF-4460-4DFC-BD36-D281567662B5}" type="slidenum">
              <a:rPr lang="en-US" altLang="zh-TW"/>
              <a:pPr>
                <a:defRPr/>
              </a:pPr>
              <a:t>‹#›</a:t>
            </a:fld>
            <a:endParaRPr lang="en-US" altLang="zh-TW" dirty="0"/>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2623030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457200"/>
            <a:ext cx="8229600" cy="13716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981200"/>
            <a:ext cx="4038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4038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6" name="Rectangle 3"/>
          <p:cNvSpPr>
            <a:spLocks noGrp="1" noChangeArrowheads="1"/>
          </p:cNvSpPr>
          <p:nvPr>
            <p:ph type="sldNum" sz="quarter" idx="11"/>
          </p:nvPr>
        </p:nvSpPr>
        <p:spPr>
          <a:ln/>
        </p:spPr>
        <p:txBody>
          <a:bodyPr/>
          <a:lstStyle>
            <a:lvl1pPr>
              <a:defRPr/>
            </a:lvl1pPr>
          </a:lstStyle>
          <a:p>
            <a:pPr>
              <a:defRPr/>
            </a:pPr>
            <a:fld id="{8609AFE7-9F5E-43F4-9DC5-603F3DE0D72E}" type="slidenum">
              <a:rPr lang="en-US" altLang="zh-TW"/>
              <a:pPr>
                <a:defRPr/>
              </a:pPr>
              <a:t>‹#›</a:t>
            </a:fld>
            <a:endParaRPr lang="en-US" altLang="zh-TW" dirty="0"/>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546190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457200"/>
            <a:ext cx="8229600" cy="13716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981200"/>
            <a:ext cx="4038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981200"/>
            <a:ext cx="4038600" cy="18669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4000500"/>
            <a:ext cx="4038600" cy="18669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7" name="Rectangle 3"/>
          <p:cNvSpPr>
            <a:spLocks noGrp="1" noChangeArrowheads="1"/>
          </p:cNvSpPr>
          <p:nvPr>
            <p:ph type="sldNum" sz="quarter" idx="11"/>
          </p:nvPr>
        </p:nvSpPr>
        <p:spPr>
          <a:ln/>
        </p:spPr>
        <p:txBody>
          <a:bodyPr/>
          <a:lstStyle>
            <a:lvl1pPr>
              <a:defRPr/>
            </a:lvl1pPr>
          </a:lstStyle>
          <a:p>
            <a:pPr>
              <a:defRPr/>
            </a:pPr>
            <a:fld id="{F09014D1-0B24-4BB3-A158-3C4591D94990}" type="slidenum">
              <a:rPr lang="en-US" altLang="zh-TW"/>
              <a:pPr>
                <a:defRPr/>
              </a:pPr>
              <a:t>‹#›</a:t>
            </a:fld>
            <a:endParaRPr lang="en-US" altLang="zh-TW" dirty="0"/>
          </a:p>
        </p:txBody>
      </p:sp>
      <p:sp>
        <p:nvSpPr>
          <p:cNvPr id="8"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1198169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457200"/>
            <a:ext cx="8229600" cy="1371600"/>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1200"/>
            <a:ext cx="4038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981200"/>
            <a:ext cx="4038600" cy="18669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4000500"/>
            <a:ext cx="4038600" cy="18669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7" name="Rectangle 3"/>
          <p:cNvSpPr>
            <a:spLocks noGrp="1" noChangeArrowheads="1"/>
          </p:cNvSpPr>
          <p:nvPr>
            <p:ph type="sldNum" sz="quarter" idx="11"/>
          </p:nvPr>
        </p:nvSpPr>
        <p:spPr>
          <a:ln/>
        </p:spPr>
        <p:txBody>
          <a:bodyPr/>
          <a:lstStyle>
            <a:lvl1pPr>
              <a:defRPr/>
            </a:lvl1pPr>
          </a:lstStyle>
          <a:p>
            <a:pPr>
              <a:defRPr/>
            </a:pPr>
            <a:fld id="{2C0B0644-EEEC-49FC-85B0-CECA6F71D2D0}" type="slidenum">
              <a:rPr lang="en-US" altLang="zh-TW"/>
              <a:pPr>
                <a:defRPr/>
              </a:pPr>
              <a:t>‹#›</a:t>
            </a:fld>
            <a:endParaRPr lang="en-US" altLang="zh-TW" dirty="0"/>
          </a:p>
        </p:txBody>
      </p:sp>
      <p:sp>
        <p:nvSpPr>
          <p:cNvPr id="8"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506193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457200" y="457200"/>
            <a:ext cx="8229600" cy="13716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981200"/>
            <a:ext cx="8229600" cy="18669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57200" y="4000500"/>
            <a:ext cx="8229600" cy="18669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6" name="Rectangle 3"/>
          <p:cNvSpPr>
            <a:spLocks noGrp="1" noChangeArrowheads="1"/>
          </p:cNvSpPr>
          <p:nvPr>
            <p:ph type="sldNum" sz="quarter" idx="11"/>
          </p:nvPr>
        </p:nvSpPr>
        <p:spPr>
          <a:ln/>
        </p:spPr>
        <p:txBody>
          <a:bodyPr/>
          <a:lstStyle>
            <a:lvl1pPr>
              <a:defRPr/>
            </a:lvl1pPr>
          </a:lstStyle>
          <a:p>
            <a:pPr>
              <a:defRPr/>
            </a:pPr>
            <a:fld id="{3557965D-91E4-4D95-8A5A-3B84FC71788E}" type="slidenum">
              <a:rPr lang="en-US" altLang="zh-TW"/>
              <a:pPr>
                <a:defRPr/>
              </a:pPr>
              <a:t>‹#›</a:t>
            </a:fld>
            <a:endParaRPr lang="en-US" altLang="zh-TW" dirty="0"/>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206264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5" name="Rectangle 3"/>
          <p:cNvSpPr>
            <a:spLocks noGrp="1" noChangeArrowheads="1"/>
          </p:cNvSpPr>
          <p:nvPr>
            <p:ph type="sldNum" sz="quarter" idx="11"/>
          </p:nvPr>
        </p:nvSpPr>
        <p:spPr>
          <a:ln/>
        </p:spPr>
        <p:txBody>
          <a:bodyPr/>
          <a:lstStyle>
            <a:lvl1pPr>
              <a:defRPr/>
            </a:lvl1pPr>
          </a:lstStyle>
          <a:p>
            <a:pPr>
              <a:defRPr/>
            </a:pPr>
            <a:fld id="{815296D0-3E9C-49F3-B7B7-AFA912E67E0C}" type="slidenum">
              <a:rPr lang="en-US" altLang="zh-TW"/>
              <a:pPr>
                <a:defRPr/>
              </a:pPr>
              <a:t>‹#›</a:t>
            </a:fld>
            <a:endParaRPr lang="en-US" altLang="zh-TW" dirty="0"/>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1645980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5" name="Rectangle 3"/>
          <p:cNvSpPr>
            <a:spLocks noGrp="1" noChangeArrowheads="1"/>
          </p:cNvSpPr>
          <p:nvPr>
            <p:ph type="sldNum" sz="quarter" idx="11"/>
          </p:nvPr>
        </p:nvSpPr>
        <p:spPr>
          <a:ln/>
        </p:spPr>
        <p:txBody>
          <a:bodyPr/>
          <a:lstStyle>
            <a:lvl1pPr>
              <a:defRPr/>
            </a:lvl1pPr>
          </a:lstStyle>
          <a:p>
            <a:pPr>
              <a:defRPr/>
            </a:pPr>
            <a:fld id="{92C94752-C1B3-4FF7-9A77-02937395C1D9}" type="slidenum">
              <a:rPr lang="en-US" altLang="zh-TW"/>
              <a:pPr>
                <a:defRPr/>
              </a:pPr>
              <a:t>‹#›</a:t>
            </a:fld>
            <a:endParaRPr lang="en-US" altLang="zh-TW" dirty="0"/>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3565528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6" name="Rectangle 3"/>
          <p:cNvSpPr>
            <a:spLocks noGrp="1" noChangeArrowheads="1"/>
          </p:cNvSpPr>
          <p:nvPr>
            <p:ph type="sldNum" sz="quarter" idx="11"/>
          </p:nvPr>
        </p:nvSpPr>
        <p:spPr>
          <a:ln/>
        </p:spPr>
        <p:txBody>
          <a:bodyPr/>
          <a:lstStyle>
            <a:lvl1pPr>
              <a:defRPr/>
            </a:lvl1pPr>
          </a:lstStyle>
          <a:p>
            <a:pPr>
              <a:defRPr/>
            </a:pPr>
            <a:fld id="{82DA3C47-3F25-4A73-8CCD-4D45A5FE43E0}" type="slidenum">
              <a:rPr lang="en-US" altLang="zh-TW"/>
              <a:pPr>
                <a:defRPr/>
              </a:pPr>
              <a:t>‹#›</a:t>
            </a:fld>
            <a:endParaRPr lang="en-US" altLang="zh-TW" dirty="0"/>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375206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8" name="Rectangle 3"/>
          <p:cNvSpPr>
            <a:spLocks noGrp="1" noChangeArrowheads="1"/>
          </p:cNvSpPr>
          <p:nvPr>
            <p:ph type="sldNum" sz="quarter" idx="11"/>
          </p:nvPr>
        </p:nvSpPr>
        <p:spPr>
          <a:ln/>
        </p:spPr>
        <p:txBody>
          <a:bodyPr/>
          <a:lstStyle>
            <a:lvl1pPr>
              <a:defRPr/>
            </a:lvl1pPr>
          </a:lstStyle>
          <a:p>
            <a:pPr>
              <a:defRPr/>
            </a:pPr>
            <a:fld id="{8C131687-5861-4E23-80EC-219D5F41952B}" type="slidenum">
              <a:rPr lang="en-US" altLang="zh-TW"/>
              <a:pPr>
                <a:defRPr/>
              </a:pPr>
              <a:t>‹#›</a:t>
            </a:fld>
            <a:endParaRPr lang="en-US" altLang="zh-TW" dirty="0"/>
          </a:p>
        </p:txBody>
      </p:sp>
      <p:sp>
        <p:nvSpPr>
          <p:cNvPr id="9"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392307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4" name="Rectangle 3"/>
          <p:cNvSpPr>
            <a:spLocks noGrp="1" noChangeArrowheads="1"/>
          </p:cNvSpPr>
          <p:nvPr>
            <p:ph type="sldNum" sz="quarter" idx="11"/>
          </p:nvPr>
        </p:nvSpPr>
        <p:spPr>
          <a:ln/>
        </p:spPr>
        <p:txBody>
          <a:bodyPr/>
          <a:lstStyle>
            <a:lvl1pPr>
              <a:defRPr/>
            </a:lvl1pPr>
          </a:lstStyle>
          <a:p>
            <a:pPr>
              <a:defRPr/>
            </a:pPr>
            <a:fld id="{DF651CAF-8BC3-402A-93FF-6A564D953E0E}" type="slidenum">
              <a:rPr lang="en-US" altLang="zh-TW"/>
              <a:pPr>
                <a:defRPr/>
              </a:pPr>
              <a:t>‹#›</a:t>
            </a:fld>
            <a:endParaRPr lang="en-US" altLang="zh-TW" dirty="0"/>
          </a:p>
        </p:txBody>
      </p:sp>
      <p:sp>
        <p:nvSpPr>
          <p:cNvPr id="5"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2812765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3" name="Rectangle 3"/>
          <p:cNvSpPr>
            <a:spLocks noGrp="1" noChangeArrowheads="1"/>
          </p:cNvSpPr>
          <p:nvPr>
            <p:ph type="sldNum" sz="quarter" idx="11"/>
          </p:nvPr>
        </p:nvSpPr>
        <p:spPr>
          <a:ln/>
        </p:spPr>
        <p:txBody>
          <a:bodyPr/>
          <a:lstStyle>
            <a:lvl1pPr>
              <a:defRPr/>
            </a:lvl1pPr>
          </a:lstStyle>
          <a:p>
            <a:pPr>
              <a:defRPr/>
            </a:pPr>
            <a:fld id="{8DFCC1D9-EFA0-426D-B13B-3B42A1561D19}" type="slidenum">
              <a:rPr lang="en-US" altLang="zh-TW"/>
              <a:pPr>
                <a:defRPr/>
              </a:pPr>
              <a:t>‹#›</a:t>
            </a:fld>
            <a:endParaRPr lang="en-US" altLang="zh-TW" dirty="0"/>
          </a:p>
        </p:txBody>
      </p:sp>
      <p:sp>
        <p:nvSpPr>
          <p:cNvPr id="4"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2084125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6" name="Rectangle 3"/>
          <p:cNvSpPr>
            <a:spLocks noGrp="1" noChangeArrowheads="1"/>
          </p:cNvSpPr>
          <p:nvPr>
            <p:ph type="sldNum" sz="quarter" idx="11"/>
          </p:nvPr>
        </p:nvSpPr>
        <p:spPr>
          <a:ln/>
        </p:spPr>
        <p:txBody>
          <a:bodyPr/>
          <a:lstStyle>
            <a:lvl1pPr>
              <a:defRPr/>
            </a:lvl1pPr>
          </a:lstStyle>
          <a:p>
            <a:pPr>
              <a:defRPr/>
            </a:pPr>
            <a:fld id="{A843F49C-845D-46C4-8775-36AFEA749E2E}" type="slidenum">
              <a:rPr lang="en-US" altLang="zh-TW"/>
              <a:pPr>
                <a:defRPr/>
              </a:pPr>
              <a:t>‹#›</a:t>
            </a:fld>
            <a:endParaRPr lang="en-US" altLang="zh-TW" dirty="0"/>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741617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zh-TW" dirty="0"/>
          </a:p>
        </p:txBody>
      </p:sp>
      <p:sp>
        <p:nvSpPr>
          <p:cNvPr id="6" name="Rectangle 3"/>
          <p:cNvSpPr>
            <a:spLocks noGrp="1" noChangeArrowheads="1"/>
          </p:cNvSpPr>
          <p:nvPr>
            <p:ph type="sldNum" sz="quarter" idx="11"/>
          </p:nvPr>
        </p:nvSpPr>
        <p:spPr>
          <a:ln/>
        </p:spPr>
        <p:txBody>
          <a:bodyPr/>
          <a:lstStyle>
            <a:lvl1pPr>
              <a:defRPr/>
            </a:lvl1pPr>
          </a:lstStyle>
          <a:p>
            <a:pPr>
              <a:defRPr/>
            </a:pPr>
            <a:fld id="{2363964E-BD8B-4DD4-9B8C-07D1B8A0B5C8}" type="slidenum">
              <a:rPr lang="en-US" altLang="zh-TW"/>
              <a:pPr>
                <a:defRPr/>
              </a:pPr>
              <a:t>‹#›</a:t>
            </a:fld>
            <a:endParaRPr lang="en-US" altLang="zh-TW" dirty="0"/>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zh-TW" dirty="0"/>
          </a:p>
        </p:txBody>
      </p:sp>
    </p:spTree>
    <p:extLst>
      <p:ext uri="{BB962C8B-B14F-4D97-AF65-F5344CB8AC3E}">
        <p14:creationId xmlns:p14="http://schemas.microsoft.com/office/powerpoint/2010/main" val="3700618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200"/>
            </a:lvl1pPr>
          </a:lstStyle>
          <a:p>
            <a:pPr>
              <a:defRPr/>
            </a:pPr>
            <a:endParaRPr lang="en-US" altLang="zh-TW" dirty="0"/>
          </a:p>
        </p:txBody>
      </p:sp>
      <p:sp>
        <p:nvSpPr>
          <p:cNvPr id="13315"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200">
                <a:latin typeface="Arial Black" pitchFamily="34" charset="0"/>
              </a:defRPr>
            </a:lvl1pPr>
          </a:lstStyle>
          <a:p>
            <a:pPr>
              <a:defRPr/>
            </a:pPr>
            <a:fld id="{8F7648BF-BA83-480C-93F0-757E85842D89}" type="slidenum">
              <a:rPr lang="en-US" altLang="zh-TW"/>
              <a:pPr>
                <a:defRPr/>
              </a:pPr>
              <a:t>‹#›</a:t>
            </a:fld>
            <a:endParaRPr lang="en-US" altLang="zh-TW" dirty="0"/>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0" lang="zh-TW" altLang="zh-TW" sz="2400">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a:solidFill>
                  <a:schemeClr val="hlink"/>
                </a:solidFill>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a:solidFill>
                  <a:schemeClr val="hlink"/>
                </a:solidFill>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a:solidFill>
                  <a:schemeClr val="accent2"/>
                </a:solidFill>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a:solidFill>
                  <a:schemeClr val="hlink"/>
                </a:solidFill>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a:solidFill>
                  <a:schemeClr val="accent2"/>
                </a:solidFill>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a:solidFill>
                  <a:schemeClr val="accent2"/>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3328"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200"/>
            </a:lvl1pPr>
          </a:lstStyle>
          <a:p>
            <a:pPr>
              <a:defRPr/>
            </a:pPr>
            <a:endParaRPr lang="en-US" altLang="zh-TW" dirty="0"/>
          </a:p>
        </p:txBody>
      </p:sp>
    </p:spTree>
  </p:cSld>
  <p:clrMap bg1="lt1" tx1="dk1" bg2="lt2" tx2="dk2" accent1="accent1" accent2="accent2" accent3="accent3" accent4="accent4" accent5="accent5" accent6="accent6" hlink="hlink" folHlink="folHlink"/>
  <p:sldLayoutIdLst>
    <p:sldLayoutId id="2147483710"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txStyles>
    <p:titleStyle>
      <a:lvl1pPr algn="l" rtl="0" eaLnBrk="0" fontAlgn="base" hangingPunct="0">
        <a:spcBef>
          <a:spcPct val="0"/>
        </a:spcBef>
        <a:spcAft>
          <a:spcPct val="0"/>
        </a:spcAft>
        <a:defRPr kumimoji="1" sz="44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新細明體" pitchFamily="18" charset="-120"/>
        </a:defRPr>
      </a:lvl2pPr>
      <a:lvl3pPr algn="l" rtl="0" eaLnBrk="0" fontAlgn="base" hangingPunct="0">
        <a:spcBef>
          <a:spcPct val="0"/>
        </a:spcBef>
        <a:spcAft>
          <a:spcPct val="0"/>
        </a:spcAft>
        <a:defRPr kumimoji="1" sz="4400">
          <a:solidFill>
            <a:schemeClr val="tx1"/>
          </a:solidFill>
          <a:latin typeface="Arial" charset="0"/>
          <a:ea typeface="新細明體" pitchFamily="18" charset="-120"/>
        </a:defRPr>
      </a:lvl3pPr>
      <a:lvl4pPr algn="l" rtl="0" eaLnBrk="0" fontAlgn="base" hangingPunct="0">
        <a:spcBef>
          <a:spcPct val="0"/>
        </a:spcBef>
        <a:spcAft>
          <a:spcPct val="0"/>
        </a:spcAft>
        <a:defRPr kumimoji="1" sz="4400">
          <a:solidFill>
            <a:schemeClr val="tx1"/>
          </a:solidFill>
          <a:latin typeface="Arial" charset="0"/>
          <a:ea typeface="新細明體" pitchFamily="18" charset="-120"/>
        </a:defRPr>
      </a:lvl4pPr>
      <a:lvl5pPr algn="l" rtl="0" eaLnBrk="0" fontAlgn="base" hangingPunct="0">
        <a:spcBef>
          <a:spcPct val="0"/>
        </a:spcBef>
        <a:spcAft>
          <a:spcPct val="0"/>
        </a:spcAft>
        <a:defRPr kumimoji="1" sz="4400">
          <a:solidFill>
            <a:schemeClr val="tx1"/>
          </a:solidFill>
          <a:latin typeface="Arial" charset="0"/>
          <a:ea typeface="新細明體" pitchFamily="18" charset="-120"/>
        </a:defRPr>
      </a:lvl5pPr>
      <a:lvl6pPr marL="457200" algn="l" rtl="0" fontAlgn="base">
        <a:spcBef>
          <a:spcPct val="0"/>
        </a:spcBef>
        <a:spcAft>
          <a:spcPct val="0"/>
        </a:spcAft>
        <a:defRPr kumimoji="1" sz="4400">
          <a:solidFill>
            <a:schemeClr val="tx1"/>
          </a:solidFill>
          <a:latin typeface="Arial" charset="0"/>
          <a:ea typeface="新細明體" pitchFamily="18" charset="-120"/>
        </a:defRPr>
      </a:lvl6pPr>
      <a:lvl7pPr marL="914400" algn="l" rtl="0" fontAlgn="base">
        <a:spcBef>
          <a:spcPct val="0"/>
        </a:spcBef>
        <a:spcAft>
          <a:spcPct val="0"/>
        </a:spcAft>
        <a:defRPr kumimoji="1" sz="4400">
          <a:solidFill>
            <a:schemeClr val="tx1"/>
          </a:solidFill>
          <a:latin typeface="Arial" charset="0"/>
          <a:ea typeface="新細明體" pitchFamily="18" charset="-120"/>
        </a:defRPr>
      </a:lvl7pPr>
      <a:lvl8pPr marL="1371600" algn="l" rtl="0" fontAlgn="base">
        <a:spcBef>
          <a:spcPct val="0"/>
        </a:spcBef>
        <a:spcAft>
          <a:spcPct val="0"/>
        </a:spcAft>
        <a:defRPr kumimoji="1" sz="4400">
          <a:solidFill>
            <a:schemeClr val="tx1"/>
          </a:solidFill>
          <a:latin typeface="Arial" charset="0"/>
          <a:ea typeface="新細明體" pitchFamily="18" charset="-120"/>
        </a:defRPr>
      </a:lvl8pPr>
      <a:lvl9pPr marL="1828800" algn="l" rtl="0" fontAlgn="base">
        <a:spcBef>
          <a:spcPct val="0"/>
        </a:spcBef>
        <a:spcAft>
          <a:spcPct val="0"/>
        </a:spcAft>
        <a:defRPr kumimoji="1" sz="4400">
          <a:solidFill>
            <a:schemeClr val="tx1"/>
          </a:solidFill>
          <a:latin typeface="Arial" charset="0"/>
          <a:ea typeface="新細明體" pitchFamily="18" charset="-12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hP4-y-rMYGg"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BtqAcZOnjHQ" TargetMode="Externa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5oHysUOx9vo"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www.washingtonpost.com/blogs/post-politics/wp/2013/11/25/al-gore-goes-vegan-with-little-fanfare/" TargetMode="External"/><Relationship Id="rId2" Type="http://schemas.openxmlformats.org/officeDocument/2006/relationships/hyperlink" Target="http://www.npr.org/blogs/thesalt/2013/11/26/247330160/al-gore-goes-vegan-following-in-footsteps-of-bill-clinton"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AcVq2rxGa18"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youtube.com/watch?v=ozIf-d8War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youtube.com/watch?v=yhL6c0SESq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en.wikipedia.org/wiki/File:SchumacherSiB200.jp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cw.com.tw/article/article.action?id=5058705"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GBKdoYtQAao" TargetMode="External"/><Relationship Id="rId2" Type="http://schemas.openxmlformats.org/officeDocument/2006/relationships/hyperlink" Target="https://www.youtube.com/watch?v=nWo1k4jrbgk" TargetMode="External"/><Relationship Id="rId1" Type="http://schemas.openxmlformats.org/officeDocument/2006/relationships/slideLayout" Target="../slideLayouts/slideLayout2.xml"/><Relationship Id="rId4" Type="http://schemas.openxmlformats.org/officeDocument/2006/relationships/hyperlink" Target="http://www.youtube.com/watch?v=9HCcez4HJW0&amp;feature=share"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facebook.com/photo.php?v=1450441198529326" TargetMode="Externa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hyperlink" Target="http://www.youtube.com/watch?v=5pUa3y9OaBI" TargetMode="External"/><Relationship Id="rId1" Type="http://schemas.openxmlformats.org/officeDocument/2006/relationships/slideLayout" Target="../slideLayouts/slideLayout4.xml"/><Relationship Id="rId4" Type="http://schemas.openxmlformats.org/officeDocument/2006/relationships/hyperlink" Target="https://www.youtube.com/watch?v=UJKitCtkti0"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www.youtube.com/watch?v=6kYixpizX8s"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nytimes.com/2012/04/29/business/apples-tax-strategy-aims-at-low-tax-states-and-nations.html?_r=3&amp;pagewanted=1" TargetMode="External"/><Relationship Id="rId2" Type="http://schemas.openxmlformats.org/officeDocument/2006/relationships/hyperlink" Target="https://tw.news.yahoo.com/%E7%BE%8E%E5%8F%83%E9%99%A2%E6%8E%A7%E8%98%8B%E6%9E%9C-2-2%E5%85%86%E6%B5%B7%E5%A4%96%E7%87%9F%E6%94%B6%E9%80%83%E7%A8%85-221905890.html"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zerohedge.com/news/itax-avoidance-why-america-there-no-representation-without-double-irish-dutch-sandwich-taxation"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www.youtube.com/watch?v=ShaaasGMQW8"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ted.com/talks/marcin_jakubowski?language=zh-tw" TargetMode="External"/><Relationship Id="rId2" Type="http://schemas.openxmlformats.org/officeDocument/2006/relationships/hyperlink" Target="http://www.youtube.com/watch?v=5RB4XKDDLF0&amp;feature=youtu.be"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upload.wikimedia.org/wikipedia/commons/2/2a/Triple_Bottom_Line_graphic.jpg"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amazon.co.uk/gp/product/images/0434340235/ref=dp_image_0?ie=UTF8&amp;n=266239&amp;s=books"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moviecharger.com.tw/preplay.asp?id=81" TargetMode="Externa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8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www.ecosia.org/index"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5zdOiKHw9jY" TargetMode="External"/><Relationship Id="rId2" Type="http://schemas.openxmlformats.org/officeDocument/2006/relationships/hyperlink" Target="http://www.publicintegrity.org/2010/05/21/2670/five-lobbyists-each-member-congress-financial-reforms"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youtube.com/watch?v=_CiAeLW6Y1s" TargetMode="External"/><Relationship Id="rId7" Type="http://schemas.openxmlformats.org/officeDocument/2006/relationships/image" Target="../media/image71.png"/><Relationship Id="rId2" Type="http://schemas.openxmlformats.org/officeDocument/2006/relationships/hyperlink" Target="http://www.youtube.com/watch?v=AcVq2rxGa18" TargetMode="External"/><Relationship Id="rId1" Type="http://schemas.openxmlformats.org/officeDocument/2006/relationships/slideLayout" Target="../slideLayouts/slideLayout2.xml"/><Relationship Id="rId6" Type="http://schemas.openxmlformats.org/officeDocument/2006/relationships/hyperlink" Target="http://www.youtube.com/watch?v=6FxIX0DqLWc" TargetMode="External"/><Relationship Id="rId5" Type="http://schemas.openxmlformats.org/officeDocument/2006/relationships/hyperlink" Target="http://www.youtube.com/watch?v=A4x7MFZ4BXg" TargetMode="External"/><Relationship Id="rId4" Type="http://schemas.openxmlformats.org/officeDocument/2006/relationships/hyperlink" Target="http://www.youtube.com/watch?v=XBPyHJaxAiQ"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youtube.com/watch?v=udRkDpn6cqA" TargetMode="External"/><Relationship Id="rId2" Type="http://schemas.openxmlformats.org/officeDocument/2006/relationships/hyperlink" Target="https://www.youtube.com/watch?v=2YUUZjogd_Y" TargetMode="External"/><Relationship Id="rId1" Type="http://schemas.openxmlformats.org/officeDocument/2006/relationships/slideLayout" Target="../slideLayouts/slideLayout2.xml"/><Relationship Id="rId5" Type="http://schemas.openxmlformats.org/officeDocument/2006/relationships/hyperlink" Target="http://satish-taiwan.blogspot.tw/2014/03/satish-kumar-ted.html" TargetMode="External"/><Relationship Id="rId4" Type="http://schemas.openxmlformats.org/officeDocument/2006/relationships/hyperlink" Target="https://www.youtube.com/watch?v=JznWioDdZh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zh-TW" altLang="en-US" sz="4400" dirty="0" smtClean="0"/>
              <a:t>綠色經濟學：個體基礎</a:t>
            </a:r>
          </a:p>
        </p:txBody>
      </p:sp>
      <p:sp>
        <p:nvSpPr>
          <p:cNvPr id="3075" name="Rectangle 3"/>
          <p:cNvSpPr>
            <a:spLocks noGrp="1" noChangeArrowheads="1"/>
          </p:cNvSpPr>
          <p:nvPr>
            <p:ph type="subTitle" idx="1"/>
          </p:nvPr>
        </p:nvSpPr>
        <p:spPr/>
        <p:txBody>
          <a:bodyPr/>
          <a:lstStyle/>
          <a:p>
            <a:pPr eaLnBrk="1" hangingPunct="1"/>
            <a:r>
              <a:rPr lang="zh-TW" altLang="en-US" sz="3200" dirty="0" smtClean="0"/>
              <a:t>周賓凰</a:t>
            </a:r>
          </a:p>
          <a:p>
            <a:pPr eaLnBrk="1" hangingPunct="1"/>
            <a:r>
              <a:rPr lang="zh-TW" altLang="en-US" sz="3200" dirty="0" smtClean="0"/>
              <a:t>國立中央大學財務金融系</a:t>
            </a:r>
          </a:p>
          <a:p>
            <a:pPr eaLnBrk="1" hangingPunct="1"/>
            <a:r>
              <a:rPr lang="en-US" altLang="zh-TW" sz="3200" dirty="0" smtClean="0"/>
              <a:t>2015/10/5,12</a:t>
            </a:r>
          </a:p>
        </p:txBody>
      </p:sp>
    </p:spTree>
    <p:extLst>
      <p:ext uri="{BB962C8B-B14F-4D97-AF65-F5344CB8AC3E}">
        <p14:creationId xmlns:p14="http://schemas.microsoft.com/office/powerpoint/2010/main" val="2647107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4" y="3564310"/>
            <a:ext cx="3709472" cy="274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58" y="332656"/>
            <a:ext cx="428625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548680"/>
            <a:ext cx="3456384" cy="2686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717032"/>
            <a:ext cx="4305264"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5492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Vast costs of Arctic change</a:t>
            </a:r>
            <a:endParaRPr lang="zh-TW" altLang="en-US"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31640" y="1844825"/>
            <a:ext cx="2555678"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99992" y="2492896"/>
            <a:ext cx="3240360" cy="3071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296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9"/>
          <p:cNvSpPr>
            <a:spLocks noGrp="1" noChangeArrowheads="1"/>
          </p:cNvSpPr>
          <p:nvPr>
            <p:ph type="title"/>
          </p:nvPr>
        </p:nvSpPr>
        <p:spPr/>
        <p:txBody>
          <a:bodyPr/>
          <a:lstStyle/>
          <a:p>
            <a:pPr eaLnBrk="1" hangingPunct="1"/>
            <a:endParaRPr lang="zh-TW" altLang="zh-TW" dirty="0" smtClean="0"/>
          </a:p>
        </p:txBody>
      </p:sp>
      <p:sp>
        <p:nvSpPr>
          <p:cNvPr id="49155" name="Rectangle 10"/>
          <p:cNvSpPr>
            <a:spLocks noGrp="1" noChangeArrowheads="1"/>
          </p:cNvSpPr>
          <p:nvPr>
            <p:ph sz="half" idx="1"/>
          </p:nvPr>
        </p:nvSpPr>
        <p:spPr/>
        <p:txBody>
          <a:bodyPr/>
          <a:lstStyle/>
          <a:p>
            <a:pPr eaLnBrk="1" hangingPunct="1"/>
            <a:endParaRPr lang="zh-TW" altLang="zh-TW" sz="2800" smtClean="0"/>
          </a:p>
        </p:txBody>
      </p:sp>
      <p:sp>
        <p:nvSpPr>
          <p:cNvPr id="49156" name="Rectangle 11"/>
          <p:cNvSpPr>
            <a:spLocks noGrp="1" noChangeArrowheads="1"/>
          </p:cNvSpPr>
          <p:nvPr>
            <p:ph sz="quarter" idx="2"/>
          </p:nvPr>
        </p:nvSpPr>
        <p:spPr/>
        <p:txBody>
          <a:bodyPr/>
          <a:lstStyle/>
          <a:p>
            <a:pPr eaLnBrk="1" hangingPunct="1"/>
            <a:endParaRPr lang="zh-TW" altLang="zh-TW" sz="2400" dirty="0" smtClean="0"/>
          </a:p>
        </p:txBody>
      </p:sp>
      <p:sp>
        <p:nvSpPr>
          <p:cNvPr id="49157" name="Rectangle 12"/>
          <p:cNvSpPr>
            <a:spLocks noGrp="1" noChangeArrowheads="1"/>
          </p:cNvSpPr>
          <p:nvPr>
            <p:ph sz="quarter" idx="3"/>
          </p:nvPr>
        </p:nvSpPr>
        <p:spPr/>
        <p:txBody>
          <a:bodyPr/>
          <a:lstStyle/>
          <a:p>
            <a:pPr eaLnBrk="1" hangingPunct="1"/>
            <a:endParaRPr lang="zh-TW" altLang="zh-TW" sz="2400" smtClean="0"/>
          </a:p>
        </p:txBody>
      </p:sp>
      <p:pic>
        <p:nvPicPr>
          <p:cNvPr id="49158" name="Picture 14" descr="dvdF-10062122212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948922"/>
            <a:ext cx="3793753" cy="521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20" descr="ANd9GcRRREIC_LbMiuW5_A5Wr5xNx2lDv-Wm0d6s-OiSCsnK7_ZAvaP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579" y="988639"/>
            <a:ext cx="4419672" cy="257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22" descr="ANd9GcQQztEfwLM7XG8k4CM3g74Cf5yAsnI_DvFg5fG1VU8lxgiOz9QqwRQo54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1297" y="3555510"/>
            <a:ext cx="4419672" cy="254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806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9"/>
          <p:cNvSpPr>
            <a:spLocks noGrp="1" noChangeArrowheads="1"/>
          </p:cNvSpPr>
          <p:nvPr>
            <p:ph type="title"/>
          </p:nvPr>
        </p:nvSpPr>
        <p:spPr>
          <a:xfrm>
            <a:off x="5868144" y="980728"/>
            <a:ext cx="2962672" cy="1315616"/>
          </a:xfrm>
        </p:spPr>
        <p:txBody>
          <a:bodyPr/>
          <a:lstStyle/>
          <a:p>
            <a:pPr algn="r" eaLnBrk="1" hangingPunct="1"/>
            <a:r>
              <a:rPr lang="zh-TW" altLang="en-US" sz="2800" dirty="0" smtClean="0"/>
              <a:t>人與萬物以及</a:t>
            </a:r>
            <a:br>
              <a:rPr lang="zh-TW" altLang="en-US" sz="2800" dirty="0" smtClean="0"/>
            </a:br>
            <a:r>
              <a:rPr lang="zh-TW" altLang="en-US" sz="2800" dirty="0" smtClean="0"/>
              <a:t>自然的疏離</a:t>
            </a:r>
          </a:p>
        </p:txBody>
      </p:sp>
      <p:pic>
        <p:nvPicPr>
          <p:cNvPr id="50179" name="Picture 7" descr="Food%20Inc%2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3460750"/>
            <a:ext cx="511175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8" descr="Food, Inc. Blu ray 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76250"/>
            <a:ext cx="51117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688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692696"/>
            <a:ext cx="4392488" cy="5842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38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268760"/>
            <a:ext cx="2995533"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78" y="4005064"/>
            <a:ext cx="383799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787625"/>
            <a:ext cx="38100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66156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7584" y="5013176"/>
            <a:ext cx="6912768" cy="1371600"/>
          </a:xfrm>
        </p:spPr>
        <p:txBody>
          <a:bodyPr/>
          <a:lstStyle/>
          <a:p>
            <a:r>
              <a:rPr lang="zh-TW" altLang="en-US" dirty="0" smtClean="0">
                <a:solidFill>
                  <a:srgbClr val="FF0000"/>
                </a:solidFill>
                <a:hlinkClick r:id="rId2"/>
              </a:rPr>
              <a:t>地球最大的危機！</a:t>
            </a:r>
            <a:r>
              <a:rPr lang="zh-TW" altLang="en-US" sz="1600" dirty="0" smtClean="0">
                <a:solidFill>
                  <a:srgbClr val="FF0000"/>
                </a:solidFill>
              </a:rPr>
              <a:t> </a:t>
            </a:r>
            <a:r>
              <a:rPr lang="en-US" altLang="zh-TW" sz="1600" dirty="0" smtClean="0">
                <a:solidFill>
                  <a:srgbClr val="FF0000"/>
                </a:solidFill>
              </a:rPr>
              <a:t>3:35</a:t>
            </a:r>
            <a:endParaRPr lang="zh-TW" altLang="en-US" sz="1600"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980728"/>
            <a:ext cx="8235651"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623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r>
              <a:rPr lang="en-US" altLang="zh-TW" dirty="0" smtClean="0"/>
              <a:t>John Robbins</a:t>
            </a:r>
            <a:endParaRPr lang="zh-TW" altLang="en-US" dirty="0"/>
          </a:p>
        </p:txBody>
      </p:sp>
      <p:sp>
        <p:nvSpPr>
          <p:cNvPr id="8" name="文字版面配置區 7"/>
          <p:cNvSpPr>
            <a:spLocks noGrp="1"/>
          </p:cNvSpPr>
          <p:nvPr>
            <p:ph type="body" idx="1"/>
          </p:nvPr>
        </p:nvSpPr>
        <p:spPr/>
        <p:txBody>
          <a:bodyPr/>
          <a:lstStyle/>
          <a:p>
            <a:r>
              <a:rPr lang="en-US" altLang="zh-TW" sz="2000" dirty="0"/>
              <a:t>http://www.johnrobbins.info/</a:t>
            </a:r>
            <a:endParaRPr lang="zh-TW" alt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649" y="3210783"/>
            <a:ext cx="2160240" cy="297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222952"/>
            <a:ext cx="1998810" cy="2798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276872"/>
            <a:ext cx="3546186" cy="4202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28765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r>
              <a:rPr lang="en-US" altLang="zh-TW" dirty="0" smtClean="0"/>
              <a:t>Al Gore and Bill Clinton go Vegan!</a:t>
            </a:r>
            <a:endParaRPr lang="zh-TW" altLang="en-US" dirty="0"/>
          </a:p>
        </p:txBody>
      </p:sp>
      <p:sp>
        <p:nvSpPr>
          <p:cNvPr id="8" name="內容版面配置區 7"/>
          <p:cNvSpPr>
            <a:spLocks noGrp="1"/>
          </p:cNvSpPr>
          <p:nvPr>
            <p:ph idx="1"/>
          </p:nvPr>
        </p:nvSpPr>
        <p:spPr/>
        <p:txBody>
          <a:bodyPr/>
          <a:lstStyle/>
          <a:p>
            <a:r>
              <a:rPr lang="en-US" altLang="zh-TW" sz="2000" dirty="0">
                <a:hlinkClick r:id="rId2"/>
              </a:rPr>
              <a:t>http://www.npr.org/blogs/thesalt/2013/11/26/247330160/al-gore-goes-vegan-following-in-footsteps-of-bill-clinton</a:t>
            </a:r>
            <a:endParaRPr lang="en-US" altLang="zh-TW" sz="2000" dirty="0" smtClean="0">
              <a:hlinkClick r:id="rId3"/>
            </a:endParaRPr>
          </a:p>
          <a:p>
            <a:endParaRPr lang="en-US" altLang="zh-TW" sz="2000" dirty="0">
              <a:hlinkClick r:id="rId3"/>
            </a:endParaRPr>
          </a:p>
          <a:p>
            <a:r>
              <a:rPr lang="en-US" altLang="zh-TW" sz="2000" dirty="0" smtClean="0">
                <a:hlinkClick r:id="rId3"/>
              </a:rPr>
              <a:t>http</a:t>
            </a:r>
            <a:r>
              <a:rPr lang="en-US" altLang="zh-TW" sz="2000" dirty="0">
                <a:hlinkClick r:id="rId3"/>
              </a:rPr>
              <a:t>://www.washingtonpost.com/blogs/post-politics/wp/2013/11/25/al-gore-goes-vegan-with-little-fanfare/</a:t>
            </a:r>
            <a:endParaRPr lang="zh-TW" altLang="en-US" sz="2000" dirty="0"/>
          </a:p>
        </p:txBody>
      </p:sp>
    </p:spTree>
    <p:extLst>
      <p:ext uri="{BB962C8B-B14F-4D97-AF65-F5344CB8AC3E}">
        <p14:creationId xmlns:p14="http://schemas.microsoft.com/office/powerpoint/2010/main" val="6992747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sz="3600" dirty="0" smtClean="0"/>
              <a:t>Capitalist Economy: A Linear Economy</a:t>
            </a:r>
            <a:endParaRPr lang="zh-TW" altLang="en-US" sz="3600" dirty="0"/>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564903"/>
            <a:ext cx="7920880" cy="293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2856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67544" y="673224"/>
            <a:ext cx="8219256" cy="1891680"/>
          </a:xfrm>
        </p:spPr>
        <p:txBody>
          <a:bodyPr/>
          <a:lstStyle/>
          <a:p>
            <a:pPr eaLnBrk="1" hangingPunct="1"/>
            <a:r>
              <a:rPr lang="zh-TW" altLang="en-US" dirty="0" smtClean="0"/>
              <a:t>我們為什麼需要新的經濟學？</a:t>
            </a:r>
            <a:r>
              <a:rPr lang="en-US" altLang="zh-TW" dirty="0" smtClean="0"/>
              <a:t/>
            </a:r>
            <a:br>
              <a:rPr lang="en-US" altLang="zh-TW" dirty="0" smtClean="0"/>
            </a:br>
            <a:r>
              <a:rPr lang="en-US" altLang="zh-TW" dirty="0" smtClean="0"/>
              <a:t>Why do we need new economics?</a:t>
            </a:r>
            <a:r>
              <a:rPr lang="zh-TW" altLang="en-US" dirty="0" smtClean="0"/>
              <a:t> </a:t>
            </a:r>
            <a:r>
              <a:rPr lang="en-US" altLang="zh-TW" dirty="0" smtClean="0"/>
              <a:t>And why now?</a:t>
            </a:r>
            <a:endParaRPr lang="zh-TW" altLang="en-US" dirty="0" smtClean="0"/>
          </a:p>
        </p:txBody>
      </p:sp>
      <p:sp>
        <p:nvSpPr>
          <p:cNvPr id="48131" name="Rectangle 3"/>
          <p:cNvSpPr>
            <a:spLocks noGrp="1" noChangeArrowheads="1"/>
          </p:cNvSpPr>
          <p:nvPr>
            <p:ph type="body" idx="1"/>
          </p:nvPr>
        </p:nvSpPr>
        <p:spPr>
          <a:xfrm>
            <a:off x="457200" y="1981200"/>
            <a:ext cx="8229600" cy="4472136"/>
          </a:xfrm>
        </p:spPr>
        <p:txBody>
          <a:bodyPr/>
          <a:lstStyle/>
          <a:p>
            <a:pPr eaLnBrk="1" hangingPunct="1">
              <a:lnSpc>
                <a:spcPct val="80000"/>
              </a:lnSpc>
            </a:pPr>
            <a:endParaRPr lang="en-US" altLang="zh-TW" sz="2800" dirty="0" smtClean="0"/>
          </a:p>
          <a:p>
            <a:pPr eaLnBrk="1" hangingPunct="1">
              <a:lnSpc>
                <a:spcPct val="80000"/>
              </a:lnSpc>
            </a:pPr>
            <a:endParaRPr lang="en-US" altLang="zh-TW" sz="2800" dirty="0" smtClean="0"/>
          </a:p>
          <a:p>
            <a:pPr eaLnBrk="1" hangingPunct="1">
              <a:lnSpc>
                <a:spcPct val="80000"/>
              </a:lnSpc>
            </a:pPr>
            <a:endParaRPr lang="en-US" altLang="zh-TW" sz="2800" dirty="0" smtClean="0"/>
          </a:p>
          <a:p>
            <a:pPr eaLnBrk="1" hangingPunct="1">
              <a:lnSpc>
                <a:spcPct val="80000"/>
              </a:lnSpc>
            </a:pPr>
            <a:endParaRPr lang="en-US" altLang="zh-TW" sz="2800" dirty="0" smtClean="0"/>
          </a:p>
          <a:p>
            <a:pPr eaLnBrk="1" hangingPunct="1">
              <a:lnSpc>
                <a:spcPct val="80000"/>
              </a:lnSpc>
            </a:pPr>
            <a:endParaRPr lang="en-US" altLang="zh-TW" sz="2800" dirty="0" smtClean="0"/>
          </a:p>
          <a:p>
            <a:pPr eaLnBrk="1" hangingPunct="1">
              <a:lnSpc>
                <a:spcPct val="80000"/>
              </a:lnSpc>
            </a:pPr>
            <a:endParaRPr lang="en-US" altLang="zh-TW" sz="2800" dirty="0" smtClean="0"/>
          </a:p>
          <a:p>
            <a:pPr marL="0" indent="0" eaLnBrk="1" hangingPunct="1">
              <a:lnSpc>
                <a:spcPct val="80000"/>
              </a:lnSpc>
              <a:buNone/>
            </a:pPr>
            <a:r>
              <a:rPr lang="en-US" altLang="zh-TW" sz="2800" dirty="0" smtClean="0"/>
              <a:t> Ravel: </a:t>
            </a:r>
            <a:r>
              <a:rPr lang="en-US" altLang="zh-TW" sz="2800" dirty="0" err="1" smtClean="0"/>
              <a:t>L’enfant</a:t>
            </a:r>
            <a:r>
              <a:rPr lang="en-US" altLang="zh-TW" sz="2800" dirty="0" smtClean="0"/>
              <a:t> </a:t>
            </a:r>
          </a:p>
          <a:p>
            <a:pPr eaLnBrk="1" hangingPunct="1">
              <a:lnSpc>
                <a:spcPct val="80000"/>
              </a:lnSpc>
              <a:buFont typeface="Wingdings" pitchFamily="2" charset="2"/>
              <a:buNone/>
            </a:pPr>
            <a:r>
              <a:rPr lang="en-US" altLang="zh-TW" sz="2800" dirty="0" smtClean="0"/>
              <a:t>   et les Sortileges</a:t>
            </a:r>
          </a:p>
          <a:p>
            <a:pPr eaLnBrk="1" hangingPunct="1">
              <a:lnSpc>
                <a:spcPct val="80000"/>
              </a:lnSpc>
              <a:buNone/>
            </a:pPr>
            <a:r>
              <a:rPr lang="en-US" altLang="zh-TW" sz="2400" i="1" dirty="0" smtClean="0"/>
              <a:t>(The </a:t>
            </a:r>
            <a:r>
              <a:rPr lang="en-US" altLang="zh-TW" sz="2400" i="1" dirty="0"/>
              <a:t>Child and the </a:t>
            </a:r>
            <a:r>
              <a:rPr lang="en-US" altLang="zh-TW" sz="2400" i="1" dirty="0" smtClean="0"/>
              <a:t>Spells)</a:t>
            </a:r>
          </a:p>
        </p:txBody>
      </p:sp>
      <p:pic>
        <p:nvPicPr>
          <p:cNvPr id="48132" name="Picture 5" descr="002013185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780928"/>
            <a:ext cx="3672408"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5157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72816"/>
            <a:ext cx="836264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4314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smtClean="0"/>
              <a:t>An example of “</a:t>
            </a:r>
            <a:r>
              <a:rPr lang="en-US" altLang="zh-TW" sz="3600" dirty="0" err="1" smtClean="0"/>
              <a:t>Greenwash</a:t>
            </a:r>
            <a:r>
              <a:rPr lang="en-US" altLang="zh-TW" sz="3600" dirty="0" smtClean="0"/>
              <a:t>”: </a:t>
            </a:r>
            <a:br>
              <a:rPr lang="en-US" altLang="zh-TW" sz="3600" dirty="0" smtClean="0"/>
            </a:br>
            <a:r>
              <a:rPr lang="en-US" altLang="zh-TW" sz="3600" dirty="0" smtClean="0"/>
              <a:t>The industrial cup of tea</a:t>
            </a:r>
            <a:endParaRPr lang="zh-TW" altLang="en-US" sz="3600" dirty="0"/>
          </a:p>
        </p:txBody>
      </p:sp>
      <p:sp>
        <p:nvSpPr>
          <p:cNvPr id="3" name="直排文字版面配置區 2"/>
          <p:cNvSpPr>
            <a:spLocks noGrp="1"/>
          </p:cNvSpPr>
          <p:nvPr>
            <p:ph type="body" orient="vert" idx="1"/>
          </p:nvPr>
        </p:nvSpPr>
        <p:spPr/>
        <p:txBody>
          <a:bodyPr/>
          <a:lstStyle/>
          <a:p>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628799"/>
            <a:ext cx="7344816" cy="496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882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smtClean="0"/>
              <a:t>An Alternative: The </a:t>
            </a:r>
            <a:r>
              <a:rPr lang="en-US" altLang="zh-TW" sz="3600" dirty="0"/>
              <a:t>permaculture cup of tea…</a:t>
            </a:r>
            <a:endParaRPr lang="zh-TW" altLang="en-US"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700808"/>
            <a:ext cx="6048672" cy="5105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694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綠色經濟：以人為本的經濟</a:t>
            </a:r>
            <a:r>
              <a:rPr lang="en-US" altLang="zh-TW" dirty="0" smtClean="0"/>
              <a:t/>
            </a:r>
            <a:br>
              <a:rPr lang="en-US" altLang="zh-TW" dirty="0" smtClean="0"/>
            </a:br>
            <a:r>
              <a:rPr lang="zh-TW" altLang="en-US" sz="4000" dirty="0" smtClean="0">
                <a:latin typeface="標楷體" panose="03000509000000000000" pitchFamily="65" charset="-120"/>
                <a:ea typeface="標楷體" panose="03000509000000000000" pitchFamily="65" charset="-120"/>
              </a:rPr>
              <a:t>從「線性經濟」走向「循環經濟」</a:t>
            </a:r>
            <a:endParaRPr lang="zh-TW" altLang="en-US" sz="4000" dirty="0">
              <a:latin typeface="標楷體" panose="03000509000000000000" pitchFamily="65" charset="-120"/>
              <a:ea typeface="標楷體" panose="03000509000000000000" pitchFamily="65" charset="-120"/>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844824"/>
            <a:ext cx="7784678" cy="427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72713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資本主義經濟與綠色經濟</a:t>
            </a:r>
            <a:endParaRPr lang="zh-TW" altLang="en-US" dirty="0"/>
          </a:p>
        </p:txBody>
      </p:sp>
      <p:sp>
        <p:nvSpPr>
          <p:cNvPr id="4" name="內容版面配置區 3"/>
          <p:cNvSpPr>
            <a:spLocks noGrp="1"/>
          </p:cNvSpPr>
          <p:nvPr>
            <p:ph idx="1"/>
          </p:nvPr>
        </p:nvSpPr>
        <p:spPr/>
        <p:txBody>
          <a:bodyPr>
            <a:normAutofit fontScale="55000" lnSpcReduction="20000"/>
          </a:bodyPr>
          <a:lstStyle/>
          <a:p>
            <a:r>
              <a:rPr lang="en-US" altLang="zh-TW" sz="5100" dirty="0" smtClean="0"/>
              <a:t>Kenneth </a:t>
            </a:r>
            <a:r>
              <a:rPr lang="en-US" altLang="zh-TW" sz="5100" dirty="0" err="1" smtClean="0"/>
              <a:t>Boulding</a:t>
            </a:r>
            <a:r>
              <a:rPr lang="en-US" altLang="zh-TW" sz="5100" dirty="0"/>
              <a:t>, 1966, The Economics of the Coming Spaceship Earth</a:t>
            </a:r>
          </a:p>
          <a:p>
            <a:r>
              <a:rPr lang="zh-TW" altLang="en-US" sz="5100" dirty="0" smtClean="0"/>
              <a:t>資本主義：牛仔觀點</a:t>
            </a:r>
            <a:endParaRPr lang="en-US" altLang="zh-TW" sz="5100" dirty="0" smtClean="0"/>
          </a:p>
          <a:p>
            <a:pPr lvl="1"/>
            <a:r>
              <a:rPr lang="zh-TW" altLang="en-US" sz="5100" dirty="0" smtClean="0"/>
              <a:t>無限</a:t>
            </a:r>
            <a:r>
              <a:rPr lang="zh-TW" altLang="en-US" sz="5100" dirty="0"/>
              <a:t>資源</a:t>
            </a:r>
            <a:r>
              <a:rPr lang="zh-TW" altLang="en-US" sz="5100" dirty="0" smtClean="0"/>
              <a:t>的</a:t>
            </a:r>
            <a:r>
              <a:rPr lang="zh-TW" altLang="en-US" sz="5100" dirty="0"/>
              <a:t>世界</a:t>
            </a:r>
            <a:endParaRPr lang="en-US" altLang="zh-TW" sz="5100" dirty="0" smtClean="0"/>
          </a:p>
          <a:p>
            <a:r>
              <a:rPr lang="zh-TW" altLang="en-US" sz="5100" dirty="0"/>
              <a:t>綠色經濟</a:t>
            </a:r>
            <a:r>
              <a:rPr lang="zh-TW" altLang="en-US" sz="5100" dirty="0" smtClean="0"/>
              <a:t>：地球號太空船</a:t>
            </a:r>
            <a:endParaRPr lang="en-US" altLang="zh-TW" sz="5100" dirty="0" smtClean="0"/>
          </a:p>
          <a:p>
            <a:pPr lvl="1"/>
            <a:r>
              <a:rPr lang="zh-TW" altLang="en-US" sz="5100" dirty="0"/>
              <a:t>有限的</a:t>
            </a:r>
            <a:r>
              <a:rPr lang="zh-TW" altLang="en-US" sz="5100" dirty="0" smtClean="0"/>
              <a:t>資源</a:t>
            </a:r>
            <a:endParaRPr lang="en-US" altLang="zh-TW" dirty="0"/>
          </a:p>
          <a:p>
            <a:endParaRPr lang="en-US" altLang="zh-TW" dirty="0" smtClean="0"/>
          </a:p>
          <a:p>
            <a:endParaRPr lang="en-US" altLang="zh-TW" dirty="0" smtClean="0"/>
          </a:p>
          <a:p>
            <a:endParaRPr lang="en-US" altLang="zh-TW" dirty="0"/>
          </a:p>
          <a:p>
            <a:r>
              <a:rPr lang="en-US" altLang="zh-TW" sz="3100" dirty="0" smtClean="0"/>
              <a:t>The </a:t>
            </a:r>
            <a:r>
              <a:rPr lang="en-US" altLang="zh-TW" sz="3100" dirty="0"/>
              <a:t>term </a:t>
            </a:r>
            <a:r>
              <a:rPr lang="en-US" altLang="zh-TW" sz="3100" dirty="0" smtClean="0"/>
              <a:t>‘Spaceship Earth’ </a:t>
            </a:r>
            <a:r>
              <a:rPr lang="en-US" altLang="zh-TW" sz="3100" dirty="0"/>
              <a:t>was </a:t>
            </a:r>
            <a:r>
              <a:rPr lang="en-US" altLang="zh-TW" sz="3100" dirty="0" smtClean="0"/>
              <a:t>popularized</a:t>
            </a:r>
            <a:r>
              <a:rPr lang="zh-TW" altLang="en-US" sz="3100" dirty="0" smtClean="0"/>
              <a:t> </a:t>
            </a:r>
            <a:r>
              <a:rPr lang="en-US" altLang="zh-TW" sz="3100" dirty="0" smtClean="0"/>
              <a:t>by </a:t>
            </a:r>
            <a:r>
              <a:rPr lang="en-US" altLang="zh-TW" sz="3100" dirty="0"/>
              <a:t>Buckminster </a:t>
            </a:r>
            <a:r>
              <a:rPr lang="en-US" altLang="zh-TW" sz="3100" dirty="0" smtClean="0"/>
              <a:t>Fuller </a:t>
            </a:r>
            <a:r>
              <a:rPr lang="en-US" altLang="zh-TW" sz="3100" dirty="0"/>
              <a:t>in his 1963 book</a:t>
            </a:r>
            <a:r>
              <a:rPr lang="en-US" altLang="zh-TW" sz="3100" dirty="0" smtClean="0"/>
              <a:t>,</a:t>
            </a:r>
            <a:r>
              <a:rPr lang="zh-TW" altLang="en-US" sz="3100" dirty="0" smtClean="0"/>
              <a:t> </a:t>
            </a:r>
            <a:r>
              <a:rPr lang="en-US" altLang="zh-TW" sz="3100" dirty="0" smtClean="0"/>
              <a:t>“Operating </a:t>
            </a:r>
            <a:r>
              <a:rPr lang="en-US" altLang="zh-TW" sz="3100" dirty="0"/>
              <a:t>manual for Spaceship </a:t>
            </a:r>
            <a:r>
              <a:rPr lang="en-US" altLang="zh-TW" sz="3100" dirty="0" smtClean="0"/>
              <a:t>Earth.”</a:t>
            </a:r>
            <a:endParaRPr lang="zh-TW" altLang="en-US" sz="31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564904"/>
            <a:ext cx="3156181" cy="2367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2350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替代方案 </a:t>
            </a:r>
            <a:r>
              <a:rPr lang="en-US" altLang="zh-TW" sz="3200" dirty="0" smtClean="0"/>
              <a:t>Alternatives</a:t>
            </a:r>
            <a:endParaRPr lang="zh-TW" altLang="en-US" sz="3200" dirty="0"/>
          </a:p>
        </p:txBody>
      </p:sp>
      <p:sp>
        <p:nvSpPr>
          <p:cNvPr id="3" name="內容版面配置區 2"/>
          <p:cNvSpPr>
            <a:spLocks noGrp="1"/>
          </p:cNvSpPr>
          <p:nvPr>
            <p:ph idx="1"/>
          </p:nvPr>
        </p:nvSpPr>
        <p:spPr/>
        <p:txBody>
          <a:bodyPr>
            <a:normAutofit fontScale="85000" lnSpcReduction="20000"/>
          </a:bodyPr>
          <a:lstStyle/>
          <a:p>
            <a:r>
              <a:rPr lang="zh-TW" altLang="en-US" dirty="0" smtClean="0"/>
              <a:t>生態經濟學 </a:t>
            </a:r>
            <a:r>
              <a:rPr lang="en-US" altLang="zh-TW" dirty="0" smtClean="0"/>
              <a:t>Ecological economics</a:t>
            </a:r>
          </a:p>
          <a:p>
            <a:pPr lvl="1"/>
            <a:r>
              <a:rPr lang="zh-TW" altLang="en-US" dirty="0" smtClean="0"/>
              <a:t>定態經濟 </a:t>
            </a:r>
            <a:r>
              <a:rPr lang="en-US" altLang="zh-TW" dirty="0" smtClean="0"/>
              <a:t>Steady-state economy (SSE) (Herman Daly)</a:t>
            </a:r>
          </a:p>
          <a:p>
            <a:pPr lvl="1"/>
            <a:r>
              <a:rPr lang="zh-TW" altLang="en-US" dirty="0" smtClean="0"/>
              <a:t>從成長到發展；從定量到定性 </a:t>
            </a:r>
            <a:r>
              <a:rPr lang="en-US" altLang="zh-TW" dirty="0" smtClean="0"/>
              <a:t>From growth to development; from quantitative to qualitative</a:t>
            </a:r>
          </a:p>
          <a:p>
            <a:r>
              <a:rPr lang="zh-TW" altLang="en-US" dirty="0" smtClean="0"/>
              <a:t>綠色經濟學 </a:t>
            </a:r>
            <a:r>
              <a:rPr lang="en-US" altLang="zh-TW" dirty="0" smtClean="0"/>
              <a:t>Green economics</a:t>
            </a:r>
          </a:p>
          <a:p>
            <a:pPr lvl="1"/>
            <a:r>
              <a:rPr lang="zh-TW" altLang="en-US" dirty="0" smtClean="0"/>
              <a:t>可持續（永續）經濟 </a:t>
            </a:r>
            <a:r>
              <a:rPr lang="en-US" altLang="zh-TW" dirty="0" smtClean="0"/>
              <a:t>Sustainable economy</a:t>
            </a:r>
          </a:p>
          <a:p>
            <a:pPr lvl="1"/>
            <a:r>
              <a:rPr lang="zh-TW" altLang="en-US" dirty="0" smtClean="0">
                <a:hlinkClick r:id="rId2"/>
              </a:rPr>
              <a:t>以資源為導向的經濟 </a:t>
            </a:r>
            <a:r>
              <a:rPr lang="en-US" altLang="zh-TW" dirty="0" smtClean="0">
                <a:hlinkClick r:id="rId2"/>
              </a:rPr>
              <a:t>Resource-based economy</a:t>
            </a:r>
            <a:endParaRPr lang="en-US" altLang="zh-TW" dirty="0" smtClean="0"/>
          </a:p>
          <a:p>
            <a:pPr lvl="1"/>
            <a:r>
              <a:rPr lang="zh-TW" altLang="en-US" dirty="0" smtClean="0"/>
              <a:t>藍色經濟 </a:t>
            </a:r>
            <a:r>
              <a:rPr lang="en-US" altLang="zh-TW" dirty="0" smtClean="0"/>
              <a:t>Blue economy</a:t>
            </a:r>
          </a:p>
          <a:p>
            <a:pPr lvl="1"/>
            <a:r>
              <a:rPr lang="zh-TW" altLang="en-US" dirty="0" smtClean="0"/>
              <a:t>其他</a:t>
            </a:r>
            <a:endParaRPr lang="en-US" altLang="zh-TW" dirty="0" smtClean="0"/>
          </a:p>
          <a:p>
            <a:r>
              <a:rPr lang="en-US" altLang="zh-TW" dirty="0" smtClean="0"/>
              <a:t>These can all be viewed as synonyms.</a:t>
            </a:r>
            <a:endParaRPr lang="en-US" altLang="zh-TW" dirty="0"/>
          </a:p>
          <a:p>
            <a:pPr marL="0" indent="0">
              <a:buNone/>
            </a:pPr>
            <a:endParaRPr lang="zh-TW" altLang="en-US" dirty="0"/>
          </a:p>
        </p:txBody>
      </p:sp>
    </p:spTree>
    <p:extLst>
      <p:ext uri="{BB962C8B-B14F-4D97-AF65-F5344CB8AC3E}">
        <p14:creationId xmlns:p14="http://schemas.microsoft.com/office/powerpoint/2010/main" val="2050781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綠色經濟學與其他相關學門</a:t>
            </a:r>
            <a:endParaRPr lang="zh-TW" alt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3568" y="1628800"/>
            <a:ext cx="7882365"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99128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zh-TW" smtClean="0"/>
              <a:t>What is green economics?</a:t>
            </a:r>
          </a:p>
        </p:txBody>
      </p:sp>
      <p:sp>
        <p:nvSpPr>
          <p:cNvPr id="53251" name="Rectangle 3"/>
          <p:cNvSpPr>
            <a:spLocks noGrp="1" noChangeArrowheads="1"/>
          </p:cNvSpPr>
          <p:nvPr>
            <p:ph type="body" idx="1"/>
          </p:nvPr>
        </p:nvSpPr>
        <p:spPr>
          <a:xfrm>
            <a:off x="457200" y="1535112"/>
            <a:ext cx="4040188" cy="1245815"/>
          </a:xfrm>
        </p:spPr>
        <p:txBody>
          <a:bodyPr/>
          <a:lstStyle/>
          <a:p>
            <a:pPr marL="285750" indent="-285750" eaLnBrk="1" hangingPunct="1">
              <a:buFont typeface="Arial" pitchFamily="34" charset="0"/>
              <a:buChar char="•"/>
            </a:pPr>
            <a:r>
              <a:rPr lang="zh-TW" altLang="en-US" sz="1800" dirty="0" smtClean="0"/>
              <a:t>綠色經濟：在永續前提下，全體人類福祉極大化的經濟社會</a:t>
            </a:r>
          </a:p>
          <a:p>
            <a:pPr marL="285750" indent="-285750" eaLnBrk="1" hangingPunct="1">
              <a:buFont typeface="Arial" pitchFamily="34" charset="0"/>
              <a:buChar char="•"/>
            </a:pPr>
            <a:r>
              <a:rPr lang="zh-TW" altLang="en-US" sz="1800" dirty="0" smtClean="0"/>
              <a:t>重現社會、經濟與環境之關係的圖像</a:t>
            </a:r>
          </a:p>
        </p:txBody>
      </p:sp>
      <p:sp>
        <p:nvSpPr>
          <p:cNvPr id="5" name="內容版面配置區 4"/>
          <p:cNvSpPr>
            <a:spLocks noGrp="1"/>
          </p:cNvSpPr>
          <p:nvPr>
            <p:ph sz="half" idx="2"/>
          </p:nvPr>
        </p:nvSpPr>
        <p:spPr>
          <a:xfrm>
            <a:off x="457200" y="2924943"/>
            <a:ext cx="4040188" cy="3201219"/>
          </a:xfrm>
        </p:spPr>
        <p:txBody>
          <a:bodyPr/>
          <a:lstStyle/>
          <a:p>
            <a:endParaRPr lang="zh-TW" altLang="en-US" dirty="0"/>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066" y="2924944"/>
            <a:ext cx="3771797" cy="3384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3" name="Picture 5"/>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4008" y="2618121"/>
            <a:ext cx="3600400" cy="399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536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r>
              <a:rPr lang="en-US" altLang="zh-TW" dirty="0" smtClean="0"/>
              <a:t>Lawson</a:t>
            </a:r>
            <a:br>
              <a:rPr lang="en-US" altLang="zh-TW" dirty="0" smtClean="0"/>
            </a:br>
            <a:r>
              <a:rPr lang="zh-TW" altLang="en-US" dirty="0" smtClean="0"/>
              <a:t>綠色經濟學</a:t>
            </a:r>
            <a:r>
              <a:rPr lang="zh-TW" altLang="en-US" dirty="0"/>
              <a:t>的</a:t>
            </a:r>
            <a:r>
              <a:rPr lang="zh-TW" altLang="en-US" dirty="0" smtClean="0"/>
              <a:t>基礎公理</a:t>
            </a:r>
          </a:p>
        </p:txBody>
      </p:sp>
      <p:sp>
        <p:nvSpPr>
          <p:cNvPr id="52227" name="Rectangle 3"/>
          <p:cNvSpPr>
            <a:spLocks noGrp="1" noChangeArrowheads="1"/>
          </p:cNvSpPr>
          <p:nvPr>
            <p:ph type="body" idx="1"/>
          </p:nvPr>
        </p:nvSpPr>
        <p:spPr/>
        <p:txBody>
          <a:bodyPr/>
          <a:lstStyle/>
          <a:p>
            <a:pPr marL="609600" indent="-609600" eaLnBrk="1" hangingPunct="1">
              <a:buFont typeface="Wingdings" pitchFamily="2" charset="2"/>
              <a:buAutoNum type="arabicPeriod"/>
            </a:pPr>
            <a:r>
              <a:rPr lang="zh-TW" altLang="en-US" dirty="0" smtClean="0"/>
              <a:t>在有限空間內要永遠擴張是不可能的；</a:t>
            </a:r>
          </a:p>
          <a:p>
            <a:pPr marL="609600" indent="-609600" eaLnBrk="1" hangingPunct="1">
              <a:buFont typeface="Wingdings" pitchFamily="2" charset="2"/>
              <a:buAutoNum type="arabicPeriod"/>
            </a:pPr>
            <a:r>
              <a:rPr lang="zh-TW" altLang="en-US" dirty="0" smtClean="0"/>
              <a:t>對有限資源的永久取用是不可能的；</a:t>
            </a:r>
          </a:p>
          <a:p>
            <a:pPr marL="609600" indent="-609600" eaLnBrk="1" hangingPunct="1">
              <a:buFont typeface="Wingdings" pitchFamily="2" charset="2"/>
              <a:buAutoNum type="arabicPeriod"/>
            </a:pPr>
            <a:r>
              <a:rPr lang="zh-TW" altLang="en-US" dirty="0" smtClean="0"/>
              <a:t>所有事物都是相互連結的。</a:t>
            </a:r>
            <a:endParaRPr lang="en-US" altLang="zh-TW" dirty="0" smtClean="0"/>
          </a:p>
          <a:p>
            <a:pPr marL="0" indent="0" eaLnBrk="1" hangingPunct="1">
              <a:buNone/>
            </a:pPr>
            <a:endParaRPr lang="en-US" altLang="zh-TW" dirty="0" smtClean="0"/>
          </a:p>
          <a:p>
            <a:pPr marL="609600" indent="-609600" eaLnBrk="1" hangingPunct="1">
              <a:buFont typeface="Wingdings" pitchFamily="2" charset="2"/>
              <a:buAutoNum type="arabicPeriod"/>
            </a:pPr>
            <a:endParaRPr lang="en-US" altLang="zh-TW" dirty="0"/>
          </a:p>
          <a:p>
            <a:pPr marL="0" indent="0" eaLnBrk="1" hangingPunct="1">
              <a:buNone/>
            </a:pPr>
            <a:r>
              <a:rPr lang="en-US" altLang="zh-TW" dirty="0" smtClean="0"/>
              <a:t>* </a:t>
            </a:r>
            <a:r>
              <a:rPr lang="zh-TW" altLang="en-US" dirty="0" smtClean="0"/>
              <a:t>這基本上仍是傳統經濟範型的表達形式！</a:t>
            </a:r>
            <a:endParaRPr lang="en-US" altLang="zh-TW" dirty="0" smtClean="0"/>
          </a:p>
        </p:txBody>
      </p:sp>
    </p:spTree>
    <p:extLst>
      <p:ext uri="{BB962C8B-B14F-4D97-AF65-F5344CB8AC3E}">
        <p14:creationId xmlns:p14="http://schemas.microsoft.com/office/powerpoint/2010/main" val="3197038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New Economics Foundation</a:t>
            </a:r>
            <a:br>
              <a:rPr lang="en-US" altLang="zh-TW" dirty="0" smtClean="0"/>
            </a:br>
            <a:r>
              <a:rPr lang="zh-TW" altLang="en-US" b="1" dirty="0" smtClean="0">
                <a:latin typeface="微軟正黑體" panose="020B0604030504040204" pitchFamily="34" charset="-120"/>
                <a:ea typeface="微軟正黑體" panose="020B0604030504040204" pitchFamily="34" charset="-120"/>
              </a:rPr>
              <a:t>一個圓滿富足社會的幸福宣言</a:t>
            </a:r>
            <a:endParaRPr lang="zh-TW" altLang="en-US" b="1"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p:txBody>
          <a:bodyPr/>
          <a:lstStyle/>
          <a:p>
            <a:pPr marL="0" indent="0">
              <a:buNone/>
            </a:pPr>
            <a:r>
              <a:rPr lang="zh-TW" altLang="en-US" dirty="0" smtClean="0"/>
              <a:t>決定我們幸福、福祉的三大範疇</a:t>
            </a:r>
            <a:endParaRPr lang="en-US" altLang="zh-TW" dirty="0" smtClean="0"/>
          </a:p>
          <a:p>
            <a:pPr marL="514350" indent="-514350">
              <a:buFont typeface="+mj-lt"/>
              <a:buAutoNum type="arabicPeriod"/>
            </a:pPr>
            <a:r>
              <a:rPr lang="en-US" altLang="zh-TW" dirty="0" smtClean="0"/>
              <a:t>Our parents </a:t>
            </a:r>
            <a:r>
              <a:rPr lang="zh-TW" altLang="en-US" dirty="0" smtClean="0"/>
              <a:t>父母</a:t>
            </a:r>
            <a:r>
              <a:rPr lang="en-US" altLang="zh-TW" dirty="0" smtClean="0"/>
              <a:t>(50%): </a:t>
            </a:r>
            <a:r>
              <a:rPr lang="zh-TW" altLang="en-US" dirty="0" smtClean="0"/>
              <a:t>基因、成長背景</a:t>
            </a:r>
            <a:endParaRPr lang="en-US" altLang="zh-TW" dirty="0" smtClean="0"/>
          </a:p>
          <a:p>
            <a:pPr marL="514350" indent="-514350">
              <a:buFont typeface="+mj-lt"/>
              <a:buAutoNum type="arabicPeriod"/>
            </a:pPr>
            <a:r>
              <a:rPr lang="en-US" altLang="zh-TW" dirty="0" smtClean="0"/>
              <a:t>Our outlook and activities </a:t>
            </a:r>
            <a:r>
              <a:rPr lang="zh-TW" altLang="en-US" dirty="0" smtClean="0"/>
              <a:t>社會關係與生活態度 </a:t>
            </a:r>
            <a:r>
              <a:rPr lang="en-US" altLang="zh-TW" dirty="0" smtClean="0"/>
              <a:t>(40%)</a:t>
            </a:r>
          </a:p>
          <a:p>
            <a:pPr marL="514350" indent="-514350">
              <a:buFont typeface="+mj-lt"/>
              <a:buAutoNum type="arabicPeriod"/>
            </a:pPr>
            <a:r>
              <a:rPr lang="en-US" altLang="zh-TW" dirty="0" smtClean="0"/>
              <a:t>Our circumstances </a:t>
            </a:r>
            <a:r>
              <a:rPr lang="zh-TW" altLang="en-US" dirty="0" smtClean="0"/>
              <a:t>所得、生活環境等外在因子 </a:t>
            </a:r>
            <a:r>
              <a:rPr lang="en-US" altLang="zh-TW" dirty="0" smtClean="0"/>
              <a:t>(10%)</a:t>
            </a:r>
          </a:p>
        </p:txBody>
      </p:sp>
    </p:spTree>
    <p:extLst>
      <p:ext uri="{BB962C8B-B14F-4D97-AF65-F5344CB8AC3E}">
        <p14:creationId xmlns:p14="http://schemas.microsoft.com/office/powerpoint/2010/main" val="3472188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Just a couple of years ago!</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88840"/>
            <a:ext cx="7549226"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1483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什麼是幸福、福祉</a:t>
            </a:r>
            <a:r>
              <a:rPr lang="en-US" altLang="zh-TW" dirty="0" smtClean="0"/>
              <a:t>(well-being)?</a:t>
            </a:r>
            <a:endParaRPr lang="zh-TW" altLang="en-US" dirty="0"/>
          </a:p>
        </p:txBody>
      </p:sp>
      <p:sp>
        <p:nvSpPr>
          <p:cNvPr id="3" name="內容版面配置區 2"/>
          <p:cNvSpPr>
            <a:spLocks noGrp="1"/>
          </p:cNvSpPr>
          <p:nvPr>
            <p:ph idx="1"/>
          </p:nvPr>
        </p:nvSpPr>
        <p:spPr/>
        <p:txBody>
          <a:bodyPr/>
          <a:lstStyle/>
          <a:p>
            <a:r>
              <a:rPr lang="zh-TW" altLang="en-US" sz="2800" dirty="0" smtClean="0"/>
              <a:t>簡單說，幸福（福祉）是生命整體的快樂與滿足</a:t>
            </a:r>
            <a:endParaRPr lang="en-US" altLang="zh-TW" sz="2800" dirty="0" smtClean="0"/>
          </a:p>
          <a:p>
            <a:r>
              <a:rPr lang="zh-TW" altLang="en-US" sz="2800" dirty="0" smtClean="0"/>
              <a:t>進一步，富足而自我實現的生活來自：</a:t>
            </a:r>
            <a:endParaRPr lang="en-US" altLang="zh-TW" sz="2800" dirty="0" smtClean="0"/>
          </a:p>
          <a:p>
            <a:pPr lvl="1"/>
            <a:r>
              <a:rPr lang="zh-TW" altLang="en-US" dirty="0" smtClean="0"/>
              <a:t>發展個人之能力</a:t>
            </a:r>
            <a:endParaRPr lang="en-US" altLang="zh-TW" dirty="0" smtClean="0"/>
          </a:p>
          <a:p>
            <a:pPr lvl="1"/>
            <a:r>
              <a:rPr lang="zh-TW" altLang="en-US" dirty="0"/>
              <a:t>實現其</a:t>
            </a:r>
            <a:r>
              <a:rPr lang="zh-TW" altLang="en-US" dirty="0" smtClean="0"/>
              <a:t>潛能</a:t>
            </a:r>
            <a:endParaRPr lang="en-US" altLang="zh-TW" dirty="0" smtClean="0"/>
          </a:p>
          <a:p>
            <a:pPr lvl="1"/>
            <a:r>
              <a:rPr lang="zh-TW" altLang="en-US" dirty="0"/>
              <a:t>對</a:t>
            </a:r>
            <a:r>
              <a:rPr lang="zh-TW" altLang="en-US" dirty="0" smtClean="0"/>
              <a:t>社會有所貢獻</a:t>
            </a:r>
            <a:endParaRPr lang="en-US" altLang="zh-TW" dirty="0" smtClean="0"/>
          </a:p>
          <a:p>
            <a:pPr lvl="1"/>
            <a:r>
              <a:rPr lang="en-US" altLang="zh-TW" dirty="0" smtClean="0"/>
              <a:t>……</a:t>
            </a:r>
          </a:p>
          <a:p>
            <a:r>
              <a:rPr lang="zh-TW" altLang="en-US" sz="2800" dirty="0"/>
              <a:t>這</a:t>
            </a:r>
            <a:r>
              <a:rPr lang="zh-TW" altLang="en-US" sz="2800" dirty="0" smtClean="0"/>
              <a:t>也是心理學</a:t>
            </a:r>
            <a:r>
              <a:rPr lang="en-US" altLang="zh-TW" sz="2800" dirty="0" smtClean="0"/>
              <a:t>---</a:t>
            </a:r>
            <a:r>
              <a:rPr lang="zh-TW" altLang="en-US" sz="2800" dirty="0" smtClean="0"/>
              <a:t>尤其是正向心理學，所關注的。</a:t>
            </a:r>
            <a:endParaRPr lang="zh-TW" altLang="en-US" sz="2800" dirty="0"/>
          </a:p>
        </p:txBody>
      </p:sp>
    </p:spTree>
    <p:extLst>
      <p:ext uri="{BB962C8B-B14F-4D97-AF65-F5344CB8AC3E}">
        <p14:creationId xmlns:p14="http://schemas.microsoft.com/office/powerpoint/2010/main" val="3742611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200" dirty="0"/>
              <a:t>政府的角色</a:t>
            </a:r>
            <a:br>
              <a:rPr lang="zh-TW" altLang="en-US" sz="3200" dirty="0"/>
            </a:br>
            <a:r>
              <a:rPr lang="en-US" altLang="zh-TW" sz="2800" dirty="0" err="1" smtClean="0"/>
              <a:t>nef</a:t>
            </a:r>
            <a:r>
              <a:rPr lang="en-US" altLang="zh-TW" sz="2800" dirty="0" smtClean="0"/>
              <a:t>: a well-being manifesto for a flourishing society</a:t>
            </a:r>
            <a:endParaRPr lang="zh-TW" altLang="en-US" sz="3200" dirty="0"/>
          </a:p>
        </p:txBody>
      </p:sp>
      <p:sp>
        <p:nvSpPr>
          <p:cNvPr id="3" name="內容版面配置區 2"/>
          <p:cNvSpPr>
            <a:spLocks noGrp="1"/>
          </p:cNvSpPr>
          <p:nvPr>
            <p:ph idx="1"/>
          </p:nvPr>
        </p:nvSpPr>
        <p:spPr>
          <a:xfrm>
            <a:off x="457200" y="1981200"/>
            <a:ext cx="8229600" cy="4328120"/>
          </a:xfrm>
        </p:spPr>
        <p:txBody>
          <a:bodyPr/>
          <a:lstStyle/>
          <a:p>
            <a:pPr marL="457200" indent="-457200">
              <a:buFont typeface="+mj-lt"/>
              <a:buAutoNum type="arabicPeriod"/>
            </a:pPr>
            <a:r>
              <a:rPr lang="en-US" altLang="zh-TW" sz="2200" dirty="0" smtClean="0"/>
              <a:t>Measure </a:t>
            </a:r>
            <a:r>
              <a:rPr lang="en-US" altLang="zh-TW" sz="2200" dirty="0"/>
              <a:t>what matters: produce a set of national well-being </a:t>
            </a:r>
            <a:r>
              <a:rPr lang="en-US" altLang="zh-TW" sz="2200" dirty="0" smtClean="0"/>
              <a:t>accounts.</a:t>
            </a:r>
          </a:p>
          <a:p>
            <a:pPr marL="457200" indent="-457200">
              <a:buFont typeface="+mj-lt"/>
              <a:buAutoNum type="arabicPeriod"/>
            </a:pPr>
            <a:r>
              <a:rPr lang="en-US" altLang="zh-TW" sz="2200" dirty="0" smtClean="0"/>
              <a:t>Create </a:t>
            </a:r>
            <a:r>
              <a:rPr lang="en-US" altLang="zh-TW" sz="2200" dirty="0"/>
              <a:t>a well-being economy: employment, meaningful work and environmental </a:t>
            </a:r>
            <a:r>
              <a:rPr lang="en-US" altLang="zh-TW" sz="2200" dirty="0" smtClean="0"/>
              <a:t>taxation.</a:t>
            </a:r>
          </a:p>
          <a:p>
            <a:pPr marL="457200" indent="-457200">
              <a:buFont typeface="+mj-lt"/>
              <a:buAutoNum type="arabicPeriod"/>
            </a:pPr>
            <a:r>
              <a:rPr lang="en-US" altLang="zh-TW" sz="2200" dirty="0" smtClean="0"/>
              <a:t>Reclaim </a:t>
            </a:r>
            <a:r>
              <a:rPr lang="en-US" altLang="zh-TW" sz="2200" dirty="0"/>
              <a:t>our time through improving our work-life </a:t>
            </a:r>
            <a:r>
              <a:rPr lang="en-US" altLang="zh-TW" sz="2200" dirty="0" smtClean="0"/>
              <a:t>balance.</a:t>
            </a:r>
          </a:p>
          <a:p>
            <a:pPr marL="457200" indent="-457200">
              <a:buFont typeface="+mj-lt"/>
              <a:buAutoNum type="arabicPeriod"/>
            </a:pPr>
            <a:r>
              <a:rPr lang="en-US" altLang="zh-TW" sz="2200" dirty="0" smtClean="0"/>
              <a:t>Create </a:t>
            </a:r>
            <a:r>
              <a:rPr lang="en-US" altLang="zh-TW" sz="2200" dirty="0"/>
              <a:t>an education system to promote </a:t>
            </a:r>
            <a:r>
              <a:rPr lang="en-US" altLang="zh-TW" sz="2200" dirty="0" smtClean="0"/>
              <a:t>flourishing.</a:t>
            </a:r>
          </a:p>
          <a:p>
            <a:pPr marL="457200" indent="-457200">
              <a:buFont typeface="+mj-lt"/>
              <a:buAutoNum type="arabicPeriod"/>
            </a:pPr>
            <a:r>
              <a:rPr lang="en-US" altLang="zh-TW" sz="2200" dirty="0" smtClean="0"/>
              <a:t>Refocus </a:t>
            </a:r>
            <a:r>
              <a:rPr lang="en-US" altLang="zh-TW" sz="2200" dirty="0"/>
              <a:t>the NHS to promote complete </a:t>
            </a:r>
            <a:r>
              <a:rPr lang="en-US" altLang="zh-TW" sz="2200" dirty="0" smtClean="0"/>
              <a:t>health.</a:t>
            </a:r>
          </a:p>
          <a:p>
            <a:pPr marL="457200" indent="-457200">
              <a:buFont typeface="+mj-lt"/>
              <a:buAutoNum type="arabicPeriod"/>
            </a:pPr>
            <a:r>
              <a:rPr lang="en-US" altLang="zh-TW" sz="2200" dirty="0" smtClean="0"/>
              <a:t>Invest </a:t>
            </a:r>
            <a:r>
              <a:rPr lang="en-US" altLang="zh-TW" sz="2200" dirty="0"/>
              <a:t>in early years and </a:t>
            </a:r>
            <a:r>
              <a:rPr lang="en-US" altLang="zh-TW" sz="2200" dirty="0" smtClean="0"/>
              <a:t>parenting.</a:t>
            </a:r>
          </a:p>
          <a:p>
            <a:pPr marL="457200" indent="-457200">
              <a:buFont typeface="+mj-lt"/>
              <a:buAutoNum type="arabicPeriod"/>
            </a:pPr>
            <a:r>
              <a:rPr lang="en-US" altLang="zh-TW" sz="2200" dirty="0" smtClean="0"/>
              <a:t>Discourage </a:t>
            </a:r>
            <a:r>
              <a:rPr lang="en-US" altLang="zh-TW" sz="2200" dirty="0"/>
              <a:t>materialism and promote authentic </a:t>
            </a:r>
            <a:r>
              <a:rPr lang="en-US" altLang="zh-TW" sz="2200" dirty="0" smtClean="0"/>
              <a:t>advertising.</a:t>
            </a:r>
          </a:p>
          <a:p>
            <a:pPr marL="457200" indent="-457200">
              <a:buFont typeface="+mj-lt"/>
              <a:buAutoNum type="arabicPeriod"/>
            </a:pPr>
            <a:r>
              <a:rPr lang="en-US" altLang="zh-TW" sz="2200" dirty="0" smtClean="0"/>
              <a:t>Strengthen </a:t>
            </a:r>
            <a:r>
              <a:rPr lang="en-US" altLang="zh-TW" sz="2200" dirty="0"/>
              <a:t>civil society, social well-being and active citizenship.</a:t>
            </a:r>
            <a:endParaRPr lang="zh-TW" altLang="en-US" sz="2200" dirty="0"/>
          </a:p>
        </p:txBody>
      </p:sp>
    </p:spTree>
    <p:extLst>
      <p:ext uri="{BB962C8B-B14F-4D97-AF65-F5344CB8AC3E}">
        <p14:creationId xmlns:p14="http://schemas.microsoft.com/office/powerpoint/2010/main" val="24744371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pPr eaLnBrk="1" hangingPunct="1"/>
            <a:r>
              <a:rPr lang="zh-TW" altLang="en-US" dirty="0"/>
              <a:t>綠色</a:t>
            </a:r>
            <a:r>
              <a:rPr lang="zh-TW" altLang="en-US" dirty="0" smtClean="0"/>
              <a:t>經濟學：個體基礎</a:t>
            </a:r>
            <a:endParaRPr lang="en-US" altLang="zh-TW" dirty="0" smtClean="0"/>
          </a:p>
        </p:txBody>
      </p:sp>
      <p:sp>
        <p:nvSpPr>
          <p:cNvPr id="54275" name="Rectangle 3"/>
          <p:cNvSpPr>
            <a:spLocks noGrp="1" noChangeArrowheads="1"/>
          </p:cNvSpPr>
          <p:nvPr>
            <p:ph type="body" idx="1"/>
          </p:nvPr>
        </p:nvSpPr>
        <p:spPr/>
        <p:txBody>
          <a:bodyPr/>
          <a:lstStyle/>
          <a:p>
            <a:pPr eaLnBrk="1" hangingPunct="1"/>
            <a:r>
              <a:rPr lang="zh-TW" altLang="en-US" dirty="0" smtClean="0"/>
              <a:t>綠色個體（消費者）理論</a:t>
            </a:r>
            <a:endParaRPr lang="en-US" altLang="zh-TW" dirty="0" smtClean="0"/>
          </a:p>
          <a:p>
            <a:pPr eaLnBrk="1" hangingPunct="1"/>
            <a:r>
              <a:rPr lang="zh-TW" altLang="en-US" dirty="0" smtClean="0"/>
              <a:t>綠色廠商理論</a:t>
            </a:r>
            <a:endParaRPr lang="en-US" altLang="zh-TW" dirty="0" smtClean="0"/>
          </a:p>
          <a:p>
            <a:pPr eaLnBrk="1" hangingPunct="1"/>
            <a:r>
              <a:rPr lang="zh-TW" altLang="en-US" dirty="0" smtClean="0"/>
              <a:t>綠色市場理論</a:t>
            </a:r>
            <a:endParaRPr lang="en-US" altLang="zh-TW" dirty="0" smtClean="0"/>
          </a:p>
          <a:p>
            <a:pPr eaLnBrk="1" hangingPunct="1"/>
            <a:r>
              <a:rPr lang="zh-TW" altLang="en-US" dirty="0" smtClean="0"/>
              <a:t>政府的角色：綠色觀點</a:t>
            </a:r>
            <a:endParaRPr lang="en-US" altLang="zh-TW" dirty="0" smtClean="0"/>
          </a:p>
          <a:p>
            <a:pPr eaLnBrk="1" hangingPunct="1"/>
            <a:endParaRPr lang="en-US" altLang="zh-TW" dirty="0"/>
          </a:p>
          <a:p>
            <a:pPr eaLnBrk="1" hangingPunct="1"/>
            <a:r>
              <a:rPr lang="zh-TW" altLang="en-US" dirty="0" smtClean="0"/>
              <a:t>總體意涵？</a:t>
            </a:r>
            <a:endParaRPr lang="en-US" altLang="zh-TW" dirty="0"/>
          </a:p>
        </p:txBody>
      </p:sp>
    </p:spTree>
    <p:extLst>
      <p:ext uri="{BB962C8B-B14F-4D97-AF65-F5344CB8AC3E}">
        <p14:creationId xmlns:p14="http://schemas.microsoft.com/office/powerpoint/2010/main" val="16536692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457200" y="1481328"/>
            <a:ext cx="5122912" cy="4683976"/>
          </a:xfrm>
        </p:spPr>
        <p:txBody>
          <a:bodyPr/>
          <a:lstStyle/>
          <a:p>
            <a:pPr eaLnBrk="1" hangingPunct="1">
              <a:lnSpc>
                <a:spcPct val="90000"/>
              </a:lnSpc>
            </a:pPr>
            <a:r>
              <a:rPr lang="zh-TW" altLang="en-US" sz="3200" dirty="0" smtClean="0"/>
              <a:t>目標</a:t>
            </a:r>
            <a:r>
              <a:rPr lang="zh-TW" altLang="en-US" sz="3200" dirty="0" smtClean="0"/>
              <a:t>：</a:t>
            </a:r>
            <a:endParaRPr lang="en-US" altLang="zh-TW" sz="3200" dirty="0" smtClean="0"/>
          </a:p>
          <a:p>
            <a:pPr lvl="1" eaLnBrk="1" hangingPunct="1">
              <a:lnSpc>
                <a:spcPct val="90000"/>
              </a:lnSpc>
            </a:pPr>
            <a:r>
              <a:rPr lang="zh-TW" altLang="en-US" sz="2800" dirty="0" smtClean="0"/>
              <a:t>多</a:t>
            </a:r>
            <a:r>
              <a:rPr lang="zh-TW" altLang="en-US" sz="2800" dirty="0" smtClean="0"/>
              <a:t>層級</a:t>
            </a:r>
            <a:r>
              <a:rPr lang="zh-TW" altLang="en-US" sz="2800" dirty="0" smtClean="0"/>
              <a:t>目標；滿足需求，而非欲望</a:t>
            </a:r>
            <a:endParaRPr lang="en-US" altLang="zh-TW" sz="2800" dirty="0" smtClean="0"/>
          </a:p>
          <a:p>
            <a:pPr lvl="1" eaLnBrk="1" hangingPunct="1">
              <a:lnSpc>
                <a:spcPct val="90000"/>
              </a:lnSpc>
            </a:pPr>
            <a:r>
              <a:rPr lang="zh-TW" altLang="en-US" sz="3200" dirty="0"/>
              <a:t>平衡</a:t>
            </a:r>
            <a:r>
              <a:rPr lang="zh-TW" altLang="en-US" sz="3200" dirty="0" smtClean="0"/>
              <a:t>地追求生命中所有層面的發展</a:t>
            </a:r>
            <a:r>
              <a:rPr lang="en-US" altLang="zh-TW" sz="3200" dirty="0" smtClean="0"/>
              <a:t> (</a:t>
            </a:r>
            <a:r>
              <a:rPr lang="zh-TW" altLang="en-US" sz="3200" dirty="0" smtClean="0"/>
              <a:t>尋求個人之最適發展型態）</a:t>
            </a:r>
            <a:endParaRPr lang="en-US" altLang="zh-TW" sz="3200" dirty="0" smtClean="0"/>
          </a:p>
          <a:p>
            <a:pPr lvl="1" eaLnBrk="1" hangingPunct="1">
              <a:lnSpc>
                <a:spcPct val="90000"/>
              </a:lnSpc>
            </a:pPr>
            <a:r>
              <a:rPr lang="zh-TW" altLang="en-US" sz="3200" dirty="0"/>
              <a:t>終極目標</a:t>
            </a:r>
            <a:r>
              <a:rPr lang="zh-TW" altLang="en-US" sz="3200" dirty="0" smtClean="0"/>
              <a:t>：自我實現</a:t>
            </a:r>
            <a:endParaRPr lang="en-US" altLang="zh-TW" sz="3200" dirty="0" smtClean="0"/>
          </a:p>
          <a:p>
            <a:pPr eaLnBrk="1" hangingPunct="1">
              <a:lnSpc>
                <a:spcPct val="90000"/>
              </a:lnSpc>
            </a:pPr>
            <a:r>
              <a:rPr lang="zh-TW" altLang="en-US" sz="3200" dirty="0" smtClean="0"/>
              <a:t>上述之目標呈現在生活中之各個層面：教育、工作、消費、社會關係等</a:t>
            </a:r>
            <a:endParaRPr lang="en-US" altLang="zh-TW" sz="3200" dirty="0" smtClean="0"/>
          </a:p>
        </p:txBody>
      </p:sp>
      <p:sp>
        <p:nvSpPr>
          <p:cNvPr id="55298" name="Rectangle 2"/>
          <p:cNvSpPr>
            <a:spLocks noGrp="1" noChangeArrowheads="1"/>
          </p:cNvSpPr>
          <p:nvPr>
            <p:ph type="title"/>
          </p:nvPr>
        </p:nvSpPr>
        <p:spPr/>
        <p:txBody>
          <a:bodyPr/>
          <a:lstStyle/>
          <a:p>
            <a:pPr eaLnBrk="1" hangingPunct="1"/>
            <a:r>
              <a:rPr lang="zh-TW" altLang="en-US" dirty="0" smtClean="0"/>
              <a:t>綠色「消費者」理論</a:t>
            </a:r>
            <a:endParaRPr lang="en-US" altLang="zh-TW" dirty="0" smtClean="0"/>
          </a:p>
        </p:txBody>
      </p:sp>
      <p:pic>
        <p:nvPicPr>
          <p:cNvPr id="6" name="Picture 7" descr="9"/>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2060848"/>
            <a:ext cx="3408362"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8332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zh-TW" altLang="en-US" smtClean="0"/>
              <a:t>自我實現</a:t>
            </a:r>
          </a:p>
        </p:txBody>
      </p:sp>
      <p:sp>
        <p:nvSpPr>
          <p:cNvPr id="56323" name="Rectangle 3"/>
          <p:cNvSpPr>
            <a:spLocks noGrp="1" noChangeArrowheads="1"/>
          </p:cNvSpPr>
          <p:nvPr>
            <p:ph type="body" idx="1"/>
          </p:nvPr>
        </p:nvSpPr>
        <p:spPr/>
        <p:txBody>
          <a:bodyPr/>
          <a:lstStyle/>
          <a:p>
            <a:pPr eaLnBrk="1" hangingPunct="1"/>
            <a:r>
              <a:rPr lang="zh-TW" altLang="en-US" dirty="0" smtClean="0"/>
              <a:t>行諸於內的，是愛心的擴展（或者是意識層次的提升），行諸於外的，則是公平與正義的訴求與行動</a:t>
            </a:r>
          </a:p>
          <a:p>
            <a:pPr eaLnBrk="1" hangingPunct="1"/>
            <a:r>
              <a:rPr lang="zh-TW" altLang="en-US" dirty="0" smtClean="0"/>
              <a:t>這種公平與正義所涵蓋的範圍，從單一人類物種之內（男女、社會、國家，到全人類之間），到不同物種之間（人與地球上的動植物），再擴充到不同的世代之間。 </a:t>
            </a:r>
          </a:p>
        </p:txBody>
      </p:sp>
    </p:spTree>
    <p:extLst>
      <p:ext uri="{BB962C8B-B14F-4D97-AF65-F5344CB8AC3E}">
        <p14:creationId xmlns:p14="http://schemas.microsoft.com/office/powerpoint/2010/main" val="24454808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67544" y="548680"/>
            <a:ext cx="3466728" cy="720080"/>
          </a:xfrm>
        </p:spPr>
        <p:txBody>
          <a:bodyPr/>
          <a:lstStyle/>
          <a:p>
            <a:r>
              <a:rPr lang="en-US" altLang="zh-TW" sz="2800" dirty="0" smtClean="0"/>
              <a:t>The Daly Triangle</a:t>
            </a:r>
            <a:endParaRPr lang="zh-TW" altLang="en-US" sz="2800" dirty="0"/>
          </a:p>
        </p:txBody>
      </p:sp>
      <p:sp>
        <p:nvSpPr>
          <p:cNvPr id="6" name="文字版面配置區 5"/>
          <p:cNvSpPr>
            <a:spLocks noGrp="1"/>
          </p:cNvSpPr>
          <p:nvPr>
            <p:ph type="body" sz="half" idx="2"/>
          </p:nvPr>
        </p:nvSpPr>
        <p:spPr>
          <a:xfrm>
            <a:off x="467544" y="1484784"/>
            <a:ext cx="3240360" cy="5040560"/>
          </a:xfrm>
        </p:spPr>
        <p:txBody>
          <a:bodyPr/>
          <a:lstStyle/>
          <a:p>
            <a:r>
              <a:rPr lang="en-US" altLang="zh-TW" sz="2400" dirty="0" smtClean="0"/>
              <a:t>Herman Daly, 1973, Toward a Steady-State Economy</a:t>
            </a:r>
          </a:p>
          <a:p>
            <a:endParaRPr lang="en-US" altLang="zh-TW" sz="2400" dirty="0"/>
          </a:p>
          <a:p>
            <a:r>
              <a:rPr lang="en-US" altLang="zh-TW" sz="2400" dirty="0" smtClean="0"/>
              <a:t>A sustainability framework </a:t>
            </a:r>
            <a:endParaRPr lang="zh-TW" altLang="en-US" sz="24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764704"/>
            <a:ext cx="4822711"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9741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457200" y="457200"/>
            <a:ext cx="8229600" cy="1171600"/>
          </a:xfrm>
        </p:spPr>
        <p:txBody>
          <a:bodyPr/>
          <a:lstStyle/>
          <a:p>
            <a:r>
              <a:rPr lang="en-US" altLang="zh-TW" sz="3200" dirty="0" smtClean="0"/>
              <a:t>Max-</a:t>
            </a:r>
            <a:r>
              <a:rPr lang="en-US" altLang="zh-TW" sz="3200" dirty="0" err="1" smtClean="0"/>
              <a:t>Neef</a:t>
            </a:r>
            <a:r>
              <a:rPr lang="en-US" altLang="zh-TW" sz="3200" dirty="0" smtClean="0"/>
              <a:t> (1987) Matrix of Human Needs</a:t>
            </a:r>
            <a:endParaRPr lang="zh-TW" altLang="en-US"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12775"/>
            <a:ext cx="6912768" cy="5391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00698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404664"/>
            <a:ext cx="8229600" cy="1143000"/>
          </a:xfrm>
        </p:spPr>
        <p:txBody>
          <a:bodyPr>
            <a:normAutofit fontScale="90000"/>
          </a:bodyPr>
          <a:lstStyle/>
          <a:p>
            <a:r>
              <a:rPr lang="en-US" altLang="zh-TW" sz="3600" dirty="0" smtClean="0"/>
              <a:t>Max </a:t>
            </a:r>
            <a:r>
              <a:rPr lang="en-US" altLang="zh-TW" sz="3600" dirty="0" err="1" smtClean="0"/>
              <a:t>Neef</a:t>
            </a:r>
            <a:r>
              <a:rPr lang="en-US" altLang="zh-TW" sz="3600" dirty="0" smtClean="0"/>
              <a:t> </a:t>
            </a:r>
            <a:r>
              <a:rPr lang="en-US" altLang="zh-TW" sz="3600" dirty="0"/>
              <a:t>(1987) </a:t>
            </a:r>
            <a:r>
              <a:rPr lang="en-US" altLang="zh-TW" sz="3600" dirty="0" smtClean="0"/>
              <a:t> “Bare-foot economist”</a:t>
            </a:r>
            <a:br>
              <a:rPr lang="en-US" altLang="zh-TW" sz="3600" dirty="0" smtClean="0"/>
            </a:br>
            <a:r>
              <a:rPr lang="en-US" altLang="zh-TW" sz="3600" dirty="0" smtClean="0"/>
              <a:t>Matrix </a:t>
            </a:r>
            <a:r>
              <a:rPr lang="en-US" altLang="zh-TW" sz="3600" dirty="0"/>
              <a:t>of Human Needs</a:t>
            </a:r>
            <a:endParaRPr lang="zh-TW" altLang="en-US" sz="3600" dirty="0"/>
          </a:p>
        </p:txBody>
      </p:sp>
      <p:sp>
        <p:nvSpPr>
          <p:cNvPr id="5" name="內容版面配置區 4"/>
          <p:cNvSpPr>
            <a:spLocks noGrp="1"/>
          </p:cNvSpPr>
          <p:nvPr>
            <p:ph sz="half" idx="2"/>
          </p:nvPr>
        </p:nvSpPr>
        <p:spPr>
          <a:xfrm>
            <a:off x="467544" y="1556792"/>
            <a:ext cx="3888432" cy="4896544"/>
          </a:xfrm>
        </p:spPr>
        <p:txBody>
          <a:bodyPr/>
          <a:lstStyle/>
          <a:p>
            <a:r>
              <a:rPr lang="en-US" altLang="zh-TW" dirty="0" smtClean="0"/>
              <a:t>Max </a:t>
            </a:r>
            <a:r>
              <a:rPr lang="en-US" altLang="zh-TW" dirty="0" err="1" smtClean="0"/>
              <a:t>Neef</a:t>
            </a:r>
            <a:r>
              <a:rPr lang="en-US" altLang="zh-TW" dirty="0" smtClean="0"/>
              <a:t> (b1932); </a:t>
            </a:r>
            <a:r>
              <a:rPr lang="zh-TW" altLang="en-US" dirty="0" smtClean="0"/>
              <a:t>智利經濟學家；</a:t>
            </a:r>
            <a:r>
              <a:rPr lang="en-US" altLang="zh-TW" dirty="0" smtClean="0"/>
              <a:t>60</a:t>
            </a:r>
            <a:r>
              <a:rPr lang="zh-TW" altLang="en-US" dirty="0" smtClean="0"/>
              <a:t>年代任教於 </a:t>
            </a:r>
            <a:r>
              <a:rPr lang="en-US" altLang="zh-TW" dirty="0" smtClean="0"/>
              <a:t>Berkeley.</a:t>
            </a:r>
          </a:p>
          <a:p>
            <a:r>
              <a:rPr lang="en-US" altLang="zh-TW" dirty="0" smtClean="0"/>
              <a:t>Right Livelihood Award, 1983</a:t>
            </a:r>
            <a:endParaRPr lang="zh-TW" altLang="en-US" dirty="0"/>
          </a:p>
        </p:txBody>
      </p:sp>
      <p:sp>
        <p:nvSpPr>
          <p:cNvPr id="7" name="內容版面配置區 6"/>
          <p:cNvSpPr>
            <a:spLocks noGrp="1"/>
          </p:cNvSpPr>
          <p:nvPr>
            <p:ph sz="quarter" idx="4"/>
          </p:nvPr>
        </p:nvSpPr>
        <p:spPr/>
        <p:txBody>
          <a:bodyPr/>
          <a:lstStyle/>
          <a:p>
            <a:endParaRPr lang="zh-TW"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276872"/>
            <a:ext cx="3672408"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870581"/>
            <a:ext cx="3361819"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2375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normAutofit/>
          </a:bodyPr>
          <a:lstStyle/>
          <a:p>
            <a:r>
              <a:rPr lang="en-US" altLang="zh-TW" sz="3200" dirty="0" smtClean="0"/>
              <a:t>Five Capitals of Genuine Wealth </a:t>
            </a:r>
            <a:br>
              <a:rPr lang="en-US" altLang="zh-TW" sz="3200" dirty="0" smtClean="0"/>
            </a:br>
            <a:r>
              <a:rPr lang="en-US" altLang="zh-TW" sz="3200" dirty="0" smtClean="0"/>
              <a:t>Mark </a:t>
            </a:r>
            <a:r>
              <a:rPr lang="en-US" altLang="zh-TW" sz="3200" dirty="0" err="1" smtClean="0"/>
              <a:t>Anielski</a:t>
            </a:r>
            <a:endParaRPr lang="zh-TW" altLang="en-US" sz="3200" dirty="0"/>
          </a:p>
        </p:txBody>
      </p:sp>
      <p:sp>
        <p:nvSpPr>
          <p:cNvPr id="10" name="內容版面配置區 9"/>
          <p:cNvSpPr>
            <a:spLocks noGrp="1"/>
          </p:cNvSpPr>
          <p:nvPr>
            <p:ph sz="half" idx="1"/>
          </p:nvPr>
        </p:nvSpPr>
        <p:spPr/>
        <p:txBody>
          <a:bodyPr/>
          <a:lstStyle/>
          <a:p>
            <a:pPr marL="0" indent="0">
              <a:buNone/>
            </a:pPr>
            <a:r>
              <a:rPr lang="zh-TW" altLang="en-US" dirty="0" smtClean="0"/>
              <a:t>用以達成各種需求的五項「資本」：</a:t>
            </a:r>
            <a:endParaRPr lang="en-US" altLang="zh-TW" dirty="0" smtClean="0"/>
          </a:p>
          <a:p>
            <a:r>
              <a:rPr lang="en-US" altLang="zh-TW" dirty="0" smtClean="0"/>
              <a:t>Human capital</a:t>
            </a:r>
          </a:p>
          <a:p>
            <a:r>
              <a:rPr lang="en-US" altLang="zh-TW" dirty="0" smtClean="0"/>
              <a:t>Social capital</a:t>
            </a:r>
          </a:p>
          <a:p>
            <a:r>
              <a:rPr lang="en-US" altLang="zh-TW" dirty="0" smtClean="0"/>
              <a:t>Natural capital</a:t>
            </a:r>
          </a:p>
          <a:p>
            <a:r>
              <a:rPr lang="en-US" altLang="zh-TW" dirty="0" smtClean="0"/>
              <a:t>Built capital</a:t>
            </a:r>
          </a:p>
          <a:p>
            <a:r>
              <a:rPr lang="en-US" altLang="zh-TW" dirty="0" smtClean="0"/>
              <a:t>Financial capital</a:t>
            </a:r>
          </a:p>
          <a:p>
            <a:endParaRPr lang="zh-TW"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016" y="3356992"/>
            <a:ext cx="3878431"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2624" y="602877"/>
            <a:ext cx="1584176" cy="2370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6328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95536" y="692696"/>
            <a:ext cx="8229600" cy="1243608"/>
          </a:xfrm>
        </p:spPr>
        <p:txBody>
          <a:bodyPr>
            <a:normAutofit fontScale="90000"/>
          </a:bodyPr>
          <a:lstStyle/>
          <a:p>
            <a:pPr eaLnBrk="1" hangingPunct="1"/>
            <a:r>
              <a:rPr lang="zh-TW" altLang="en-US" dirty="0"/>
              <a:t>如何達成</a:t>
            </a:r>
            <a:r>
              <a:rPr lang="en-US" altLang="zh-TW" dirty="0" smtClean="0"/>
              <a:t>?</a:t>
            </a:r>
            <a:r>
              <a:rPr lang="zh-TW" altLang="en-US" dirty="0" smtClean="0"/>
              <a:t> 佛教經濟學觀點 </a:t>
            </a:r>
            <a:r>
              <a:rPr lang="en-US" altLang="zh-TW" sz="4000" dirty="0" smtClean="0"/>
              <a:t/>
            </a:r>
            <a:br>
              <a:rPr lang="en-US" altLang="zh-TW" sz="4000" dirty="0" smtClean="0"/>
            </a:br>
            <a:r>
              <a:rPr lang="en-US" altLang="zh-TW" sz="2000" dirty="0" smtClean="0"/>
              <a:t>Schumacher </a:t>
            </a:r>
            <a:r>
              <a:rPr lang="en-US" altLang="zh-TW" sz="2000" dirty="0"/>
              <a:t>(1911-1977)</a:t>
            </a:r>
            <a:r>
              <a:rPr lang="en-US" altLang="zh-TW" sz="4000" dirty="0"/>
              <a:t/>
            </a:r>
            <a:br>
              <a:rPr lang="en-US" altLang="zh-TW" sz="4000" dirty="0"/>
            </a:br>
            <a:endParaRPr lang="en-US" altLang="zh-TW" sz="4000" dirty="0" smtClean="0"/>
          </a:p>
        </p:txBody>
      </p:sp>
      <p:sp>
        <p:nvSpPr>
          <p:cNvPr id="57347" name="Rectangle 3"/>
          <p:cNvSpPr>
            <a:spLocks noGrp="1" noChangeArrowheads="1"/>
          </p:cNvSpPr>
          <p:nvPr>
            <p:ph type="body" idx="1"/>
          </p:nvPr>
        </p:nvSpPr>
        <p:spPr>
          <a:xfrm>
            <a:off x="457200" y="1772816"/>
            <a:ext cx="6419850" cy="4464496"/>
          </a:xfrm>
        </p:spPr>
        <p:txBody>
          <a:bodyPr>
            <a:normAutofit/>
          </a:bodyPr>
          <a:lstStyle/>
          <a:p>
            <a:pPr eaLnBrk="1" hangingPunct="1"/>
            <a:r>
              <a:rPr lang="zh-TW" altLang="en-US" sz="2800" dirty="0" smtClean="0"/>
              <a:t>在佛教徒眼中，文明的本質在於人格的淨化，而非需求、欲望的加乘</a:t>
            </a:r>
            <a:endParaRPr lang="en-US" altLang="zh-TW" sz="2800" dirty="0" smtClean="0"/>
          </a:p>
          <a:p>
            <a:pPr eaLnBrk="1" hangingPunct="1"/>
            <a:r>
              <a:rPr lang="zh-TW" altLang="en-US" sz="2800" dirty="0" smtClean="0"/>
              <a:t>唯物主義者關注物品，佛教徒則主要關注於解脫</a:t>
            </a:r>
            <a:endParaRPr lang="en-US" altLang="zh-TW" sz="2800" dirty="0" smtClean="0"/>
          </a:p>
          <a:p>
            <a:pPr eaLnBrk="1" hangingPunct="1"/>
            <a:r>
              <a:rPr lang="zh-TW" altLang="en-US" sz="2800" dirty="0" smtClean="0"/>
              <a:t>因此佛</a:t>
            </a:r>
            <a:r>
              <a:rPr lang="zh-TW" altLang="en-US" sz="2800" dirty="0"/>
              <a:t>教</a:t>
            </a:r>
            <a:r>
              <a:rPr lang="zh-TW" altLang="en-US" sz="2800" dirty="0" smtClean="0"/>
              <a:t>經濟學的主旨在於</a:t>
            </a:r>
            <a:endParaRPr lang="en-US" altLang="zh-TW" sz="2800" dirty="0" smtClean="0"/>
          </a:p>
          <a:p>
            <a:pPr lvl="1" eaLnBrk="1" hangingPunct="1"/>
            <a:r>
              <a:rPr lang="zh-TW" altLang="en-US" sz="2800" dirty="0" smtClean="0"/>
              <a:t> 簡樸</a:t>
            </a:r>
            <a:r>
              <a:rPr lang="en-US" altLang="zh-TW" sz="2800" dirty="0" smtClean="0"/>
              <a:t>(</a:t>
            </a:r>
            <a:r>
              <a:rPr lang="en-US" altLang="zh-TW" sz="2800" b="1" i="1" dirty="0" smtClean="0"/>
              <a:t>simplicity)</a:t>
            </a:r>
            <a:r>
              <a:rPr lang="zh-TW" altLang="en-US" sz="2800" b="1" i="1" dirty="0" smtClean="0"/>
              <a:t>與</a:t>
            </a:r>
            <a:endParaRPr lang="en-US" altLang="zh-TW" sz="2800" b="1" i="1" dirty="0" smtClean="0"/>
          </a:p>
          <a:p>
            <a:pPr lvl="1" eaLnBrk="1" hangingPunct="1"/>
            <a:r>
              <a:rPr lang="zh-TW" altLang="en-US" sz="2800" b="1" i="1" dirty="0" smtClean="0"/>
              <a:t> </a:t>
            </a:r>
            <a:r>
              <a:rPr lang="zh-TW" altLang="en-US" sz="2800" b="1" dirty="0" smtClean="0"/>
              <a:t>非暴力</a:t>
            </a:r>
            <a:r>
              <a:rPr lang="en-US" altLang="zh-TW" sz="2800" b="1" i="1" dirty="0" smtClean="0"/>
              <a:t>(non-violence ; Ahimsa)</a:t>
            </a:r>
            <a:endParaRPr lang="en-US" altLang="zh-TW" sz="2800" dirty="0" smtClean="0"/>
          </a:p>
        </p:txBody>
      </p:sp>
      <p:pic>
        <p:nvPicPr>
          <p:cNvPr id="57348" name="Picture 4" descr="SchumacherSiB200">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25" y="3573016"/>
            <a:ext cx="14716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707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Now it’s been over 400ppm!</a:t>
            </a:r>
            <a:endParaRPr lang="zh-TW" altLang="en-US" dirty="0"/>
          </a:p>
        </p:txBody>
      </p:sp>
      <p:pic>
        <p:nvPicPr>
          <p:cNvPr id="1027" name="Picture 3" descr="C:\Users\user\Desktop\co2_trend_ml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77059"/>
            <a:ext cx="7566310" cy="584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0969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zh-TW" sz="2400" dirty="0" smtClean="0"/>
              <a:t>(</a:t>
            </a:r>
            <a:r>
              <a:rPr lang="zh-TW" altLang="en-US" sz="2400" dirty="0" smtClean="0"/>
              <a:t>續前</a:t>
            </a:r>
            <a:r>
              <a:rPr lang="en-US" altLang="zh-TW" sz="2400" dirty="0" smtClean="0"/>
              <a:t>)</a:t>
            </a:r>
          </a:p>
        </p:txBody>
      </p:sp>
      <p:sp>
        <p:nvSpPr>
          <p:cNvPr id="58371" name="Rectangle 3"/>
          <p:cNvSpPr>
            <a:spLocks noGrp="1" noChangeArrowheads="1"/>
          </p:cNvSpPr>
          <p:nvPr>
            <p:ph type="body" idx="1"/>
          </p:nvPr>
        </p:nvSpPr>
        <p:spPr/>
        <p:txBody>
          <a:bodyPr/>
          <a:lstStyle/>
          <a:p>
            <a:pPr marL="0" indent="0" eaLnBrk="1" hangingPunct="1">
              <a:buNone/>
            </a:pPr>
            <a:r>
              <a:rPr lang="zh-TW" altLang="en-US" sz="4000" dirty="0" smtClean="0"/>
              <a:t>在佛教徒的眼中，把物看得比人重要，把消費看得比創意活動來得重要，根本就是是非顛倒、本末倒置。這意味著</a:t>
            </a:r>
            <a:r>
              <a:rPr lang="en-US" altLang="zh-TW" sz="4000" dirty="0" smtClean="0"/>
              <a:t>……</a:t>
            </a:r>
            <a:r>
              <a:rPr lang="zh-TW" altLang="en-US" sz="4000" dirty="0" smtClean="0"/>
              <a:t>屈服於邪惡的力量。</a:t>
            </a:r>
            <a:endParaRPr lang="en-US" altLang="zh-TW" sz="4000" dirty="0" smtClean="0"/>
          </a:p>
        </p:txBody>
      </p:sp>
    </p:spTree>
    <p:extLst>
      <p:ext uri="{BB962C8B-B14F-4D97-AF65-F5344CB8AC3E}">
        <p14:creationId xmlns:p14="http://schemas.microsoft.com/office/powerpoint/2010/main" val="7606812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457200"/>
            <a:ext cx="8229600" cy="955576"/>
          </a:xfrm>
        </p:spPr>
        <p:txBody>
          <a:bodyPr/>
          <a:lstStyle/>
          <a:p>
            <a:pPr eaLnBrk="1" hangingPunct="1"/>
            <a:endParaRPr lang="en-US" altLang="zh-TW" dirty="0" smtClean="0"/>
          </a:p>
        </p:txBody>
      </p:sp>
      <p:sp>
        <p:nvSpPr>
          <p:cNvPr id="59395" name="Rectangle 3"/>
          <p:cNvSpPr>
            <a:spLocks noGrp="1" noChangeArrowheads="1"/>
          </p:cNvSpPr>
          <p:nvPr>
            <p:ph type="body" idx="1"/>
          </p:nvPr>
        </p:nvSpPr>
        <p:spPr>
          <a:xfrm>
            <a:off x="323528" y="1700808"/>
            <a:ext cx="6552728" cy="4752528"/>
          </a:xfrm>
        </p:spPr>
        <p:txBody>
          <a:bodyPr/>
          <a:lstStyle/>
          <a:p>
            <a:pPr eaLnBrk="1" hangingPunct="1">
              <a:lnSpc>
                <a:spcPct val="90000"/>
              </a:lnSpc>
              <a:buFont typeface="Wingdings" pitchFamily="2" charset="2"/>
              <a:buNone/>
            </a:pPr>
            <a:r>
              <a:rPr lang="en-US" altLang="zh-TW" dirty="0" smtClean="0"/>
              <a:t>   </a:t>
            </a:r>
          </a:p>
          <a:p>
            <a:pPr eaLnBrk="1" hangingPunct="1">
              <a:buFont typeface="Wingdings" pitchFamily="2" charset="2"/>
              <a:buNone/>
            </a:pPr>
            <a:r>
              <a:rPr lang="en-US" altLang="zh-TW" sz="4000" dirty="0"/>
              <a:t> </a:t>
            </a:r>
            <a:r>
              <a:rPr lang="en-US" altLang="zh-TW" sz="4000" dirty="0" smtClean="0"/>
              <a:t> </a:t>
            </a:r>
            <a:r>
              <a:rPr lang="zh-TW" altLang="en-US" sz="3600" dirty="0" smtClean="0"/>
              <a:t>佛教濟濟學者把這種（消費導向）的作法視為極端非理性；因為消費僅僅是人類福祉的一項工具（手段），真正的目標應是藉由最少的消費來達到最大的福祉。</a:t>
            </a:r>
            <a:endParaRPr lang="en-US" altLang="zh-TW" sz="3600" dirty="0" smtClean="0"/>
          </a:p>
        </p:txBody>
      </p:sp>
      <p:pic>
        <p:nvPicPr>
          <p:cNvPr id="59396" name="Picture 5" descr="ANd9GcTQpk-6sOZhmKSubtDAbtIbBNzGqt4hnTc9sfzxy-gcSGtWoMyPO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718057"/>
            <a:ext cx="152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0587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zh-TW" sz="2000" dirty="0" smtClean="0"/>
              <a:t>(</a:t>
            </a:r>
            <a:r>
              <a:rPr lang="zh-TW" altLang="en-US" sz="2000" dirty="0" smtClean="0"/>
              <a:t>續前</a:t>
            </a:r>
            <a:r>
              <a:rPr lang="en-US" altLang="zh-TW" sz="2000" dirty="0" smtClean="0"/>
              <a:t>)</a:t>
            </a:r>
          </a:p>
        </p:txBody>
      </p:sp>
      <p:sp>
        <p:nvSpPr>
          <p:cNvPr id="60419" name="Rectangle 3"/>
          <p:cNvSpPr>
            <a:spLocks noGrp="1" noChangeArrowheads="1"/>
          </p:cNvSpPr>
          <p:nvPr>
            <p:ph type="body" idx="1"/>
          </p:nvPr>
        </p:nvSpPr>
        <p:spPr/>
        <p:txBody>
          <a:bodyPr/>
          <a:lstStyle/>
          <a:p>
            <a:pPr eaLnBrk="1" hangingPunct="1">
              <a:lnSpc>
                <a:spcPct val="90000"/>
              </a:lnSpc>
            </a:pPr>
            <a:r>
              <a:rPr lang="zh-TW" altLang="en-US" dirty="0" smtClean="0"/>
              <a:t>佛教經濟學，簡言之，就是透過最佳消費型態來達成人們最大的滿足。</a:t>
            </a:r>
            <a:endParaRPr lang="en-US" altLang="zh-TW" dirty="0" smtClean="0"/>
          </a:p>
          <a:p>
            <a:pPr eaLnBrk="1" hangingPunct="1">
              <a:lnSpc>
                <a:spcPct val="90000"/>
              </a:lnSpc>
            </a:pPr>
            <a:r>
              <a:rPr lang="zh-TW" altLang="en-US" dirty="0" smtClean="0"/>
              <a:t>指導方針：</a:t>
            </a:r>
            <a:endParaRPr lang="en-US" altLang="zh-TW" dirty="0" smtClean="0"/>
          </a:p>
          <a:p>
            <a:pPr lvl="1" eaLnBrk="1" hangingPunct="1">
              <a:lnSpc>
                <a:spcPct val="90000"/>
              </a:lnSpc>
            </a:pPr>
            <a:r>
              <a:rPr lang="zh-TW" altLang="en-US" dirty="0" smtClean="0"/>
              <a:t>中道</a:t>
            </a:r>
            <a:endParaRPr lang="en-US" altLang="zh-TW" dirty="0" smtClean="0"/>
          </a:p>
          <a:p>
            <a:pPr lvl="1" eaLnBrk="1" hangingPunct="1">
              <a:lnSpc>
                <a:spcPct val="90000"/>
              </a:lnSpc>
            </a:pPr>
            <a:r>
              <a:rPr lang="zh-TW" altLang="en-US" dirty="0" smtClean="0"/>
              <a:t>不執著</a:t>
            </a:r>
            <a:endParaRPr lang="en-US" altLang="zh-TW" dirty="0" smtClean="0"/>
          </a:p>
          <a:p>
            <a:pPr lvl="1" eaLnBrk="1" hangingPunct="1">
              <a:lnSpc>
                <a:spcPct val="90000"/>
              </a:lnSpc>
            </a:pPr>
            <a:r>
              <a:rPr lang="zh-TW" altLang="en-US" dirty="0" smtClean="0"/>
              <a:t>八正道；其中之一就是正命</a:t>
            </a:r>
            <a:r>
              <a:rPr lang="en-US" altLang="zh-TW" dirty="0" smtClean="0"/>
              <a:t>(right livelihood; </a:t>
            </a:r>
            <a:r>
              <a:rPr lang="zh-TW" altLang="en-US" dirty="0" smtClean="0"/>
              <a:t>正當之生計</a:t>
            </a:r>
            <a:r>
              <a:rPr lang="en-US" altLang="zh-TW" dirty="0" smtClean="0"/>
              <a:t>).</a:t>
            </a:r>
          </a:p>
        </p:txBody>
      </p:sp>
    </p:spTree>
    <p:extLst>
      <p:ext uri="{BB962C8B-B14F-4D97-AF65-F5344CB8AC3E}">
        <p14:creationId xmlns:p14="http://schemas.microsoft.com/office/powerpoint/2010/main" val="19766640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zh-TW" altLang="en-US" dirty="0" smtClean="0"/>
              <a:t>勞力或工作？</a:t>
            </a:r>
            <a:r>
              <a:rPr lang="en-US" altLang="zh-TW" sz="2000" dirty="0" smtClean="0"/>
              <a:t>Labor vs. Work</a:t>
            </a:r>
          </a:p>
        </p:txBody>
      </p:sp>
      <p:sp>
        <p:nvSpPr>
          <p:cNvPr id="61443" name="Rectangle 3"/>
          <p:cNvSpPr>
            <a:spLocks noGrp="1" noChangeArrowheads="1"/>
          </p:cNvSpPr>
          <p:nvPr>
            <p:ph type="body" idx="1"/>
          </p:nvPr>
        </p:nvSpPr>
        <p:spPr>
          <a:xfrm>
            <a:off x="467544" y="1628800"/>
            <a:ext cx="8229600" cy="4824536"/>
          </a:xfrm>
        </p:spPr>
        <p:txBody>
          <a:bodyPr/>
          <a:lstStyle/>
          <a:p>
            <a:pPr eaLnBrk="1" hangingPunct="1">
              <a:lnSpc>
                <a:spcPct val="90000"/>
              </a:lnSpc>
            </a:pPr>
            <a:r>
              <a:rPr lang="zh-TW" altLang="en-US" sz="2400" dirty="0" smtClean="0"/>
              <a:t>傳統經濟學觀點</a:t>
            </a:r>
          </a:p>
          <a:p>
            <a:pPr lvl="1" eaLnBrk="1" hangingPunct="1">
              <a:lnSpc>
                <a:spcPct val="90000"/>
              </a:lnSpc>
            </a:pPr>
            <a:r>
              <a:rPr lang="zh-TW" altLang="en-US" sz="2400" dirty="0" smtClean="0"/>
              <a:t>人提供勞力是為了賺取提供其消費所需的金錢</a:t>
            </a:r>
            <a:r>
              <a:rPr lang="en-US" altLang="zh-TW" sz="2400" dirty="0" smtClean="0"/>
              <a:t>(a necessary evil)</a:t>
            </a:r>
            <a:r>
              <a:rPr lang="zh-TW" altLang="en-US" sz="2400" dirty="0" smtClean="0"/>
              <a:t>，工作必須犧牲休閒，所以是「反效用」。</a:t>
            </a:r>
          </a:p>
          <a:p>
            <a:pPr lvl="1" eaLnBrk="1" hangingPunct="1">
              <a:lnSpc>
                <a:spcPct val="90000"/>
              </a:lnSpc>
            </a:pPr>
            <a:r>
              <a:rPr lang="zh-TW" altLang="en-US" sz="2400" dirty="0" smtClean="0"/>
              <a:t>勞力只是要素之一，與資本（或技術）是替代的。至於其替代程度則是技術「層次」而定。「層次」高者，為資本密集，低者則為勞力密集。在這一方面，經濟學將人「物化」，無怪乎現代企業一旦發現勞工成本過高，就將工廠轉往低的區域或國家；營運不佳就解雇員工，或發明約聘、派遣、責任制等制度。</a:t>
            </a:r>
          </a:p>
          <a:p>
            <a:pPr eaLnBrk="1" hangingPunct="1">
              <a:lnSpc>
                <a:spcPct val="90000"/>
              </a:lnSpc>
            </a:pPr>
            <a:r>
              <a:rPr lang="zh-TW" altLang="en-US" sz="2400" dirty="0" smtClean="0"/>
              <a:t>心理學觀點</a:t>
            </a:r>
          </a:p>
          <a:p>
            <a:pPr lvl="1" eaLnBrk="1" hangingPunct="1">
              <a:lnSpc>
                <a:spcPct val="90000"/>
              </a:lnSpc>
            </a:pPr>
            <a:r>
              <a:rPr lang="zh-TW" altLang="en-US" sz="2400" dirty="0" smtClean="0"/>
              <a:t>工作需滿足不同層次的需求</a:t>
            </a:r>
            <a:endParaRPr lang="en-US" altLang="zh-TW" sz="2400" dirty="0"/>
          </a:p>
          <a:p>
            <a:pPr lvl="1" eaLnBrk="1" hangingPunct="1">
              <a:lnSpc>
                <a:spcPct val="90000"/>
              </a:lnSpc>
            </a:pPr>
            <a:r>
              <a:rPr lang="zh-TW" altLang="en-US" sz="2400" dirty="0" smtClean="0"/>
              <a:t>正向心理學：</a:t>
            </a:r>
            <a:r>
              <a:rPr lang="zh-TW" altLang="en-US" sz="2400" dirty="0"/>
              <a:t>長處與</a:t>
            </a:r>
            <a:r>
              <a:rPr lang="zh-TW" altLang="en-US" sz="2400" dirty="0" smtClean="0"/>
              <a:t>德行；意義與投入</a:t>
            </a:r>
            <a:endParaRPr lang="en-US" altLang="zh-TW" sz="2400" dirty="0" smtClean="0"/>
          </a:p>
        </p:txBody>
      </p:sp>
    </p:spTree>
    <p:extLst>
      <p:ext uri="{BB962C8B-B14F-4D97-AF65-F5344CB8AC3E}">
        <p14:creationId xmlns:p14="http://schemas.microsoft.com/office/powerpoint/2010/main" val="10663135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工作與技能</a:t>
            </a:r>
            <a:endParaRPr lang="zh-TW" altLang="en-US" dirty="0"/>
          </a:p>
        </p:txBody>
      </p:sp>
      <p:pic>
        <p:nvPicPr>
          <p:cNvPr id="4" name="內容版面配置區 4" descr="FLOW.png"/>
          <p:cNvPicPr>
            <a:picLocks noGrp="1" noChangeAspect="1"/>
          </p:cNvPicPr>
          <p:nvPr>
            <p:ph idx="1"/>
          </p:nvPr>
        </p:nvPicPr>
        <p:blipFill>
          <a:blip r:embed="rId2" cstate="print"/>
          <a:stretch>
            <a:fillRect/>
          </a:stretch>
        </p:blipFill>
        <p:spPr bwMode="auto">
          <a:xfrm>
            <a:off x="2195736" y="1484784"/>
            <a:ext cx="4680520" cy="4641516"/>
          </a:xfrm>
          <a:prstGeom prst="rect">
            <a:avLst/>
          </a:prstGeom>
          <a:noFill/>
          <a:ln w="9525">
            <a:noFill/>
            <a:miter lim="800000"/>
            <a:headEnd/>
            <a:tailEnd/>
          </a:ln>
        </p:spPr>
      </p:pic>
    </p:spTree>
    <p:extLst>
      <p:ext uri="{BB962C8B-B14F-4D97-AF65-F5344CB8AC3E}">
        <p14:creationId xmlns:p14="http://schemas.microsoft.com/office/powerpoint/2010/main" val="29001467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404664"/>
            <a:ext cx="7951803"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52622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F1402402071247.png">
            <a:hlinkClick r:id="rId2"/>
          </p:cNvPr>
          <p:cNvPicPr>
            <a:picLocks noGrp="1" noChangeAspect="1"/>
          </p:cNvPicPr>
          <p:nvPr>
            <p:ph idx="4294967295"/>
          </p:nvPr>
        </p:nvPicPr>
        <p:blipFill>
          <a:blip r:embed="rId3" cstate="print"/>
          <a:stretch>
            <a:fillRect/>
          </a:stretch>
        </p:blipFill>
        <p:spPr>
          <a:xfrm>
            <a:off x="539552" y="404664"/>
            <a:ext cx="8438212" cy="5400600"/>
          </a:xfrm>
        </p:spPr>
      </p:pic>
    </p:spTree>
    <p:extLst>
      <p:ext uri="{BB962C8B-B14F-4D97-AF65-F5344CB8AC3E}">
        <p14:creationId xmlns:p14="http://schemas.microsoft.com/office/powerpoint/2010/main" val="1793261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68313" y="476250"/>
            <a:ext cx="8229600" cy="1371600"/>
          </a:xfrm>
        </p:spPr>
        <p:txBody>
          <a:bodyPr/>
          <a:lstStyle/>
          <a:p>
            <a:r>
              <a:rPr lang="zh-TW" altLang="en-US" dirty="0" smtClean="0"/>
              <a:t>工作</a:t>
            </a:r>
            <a:r>
              <a:rPr lang="en-US" altLang="zh-TW" dirty="0" smtClean="0"/>
              <a:t>:</a:t>
            </a:r>
            <a:r>
              <a:rPr lang="zh-TW" altLang="en-US" dirty="0" smtClean="0"/>
              <a:t> 佛教經濟學的觀點</a:t>
            </a:r>
            <a:endParaRPr lang="en-US" altLang="zh-TW" sz="4800" dirty="0" smtClean="0"/>
          </a:p>
        </p:txBody>
      </p:sp>
      <p:sp>
        <p:nvSpPr>
          <p:cNvPr id="62467" name="Rectangle 3"/>
          <p:cNvSpPr>
            <a:spLocks noGrp="1" noChangeArrowheads="1"/>
          </p:cNvSpPr>
          <p:nvPr>
            <p:ph type="body" idx="1"/>
          </p:nvPr>
        </p:nvSpPr>
        <p:spPr>
          <a:xfrm>
            <a:off x="467544" y="1844825"/>
            <a:ext cx="8229600" cy="4608512"/>
          </a:xfrm>
        </p:spPr>
        <p:txBody>
          <a:bodyPr>
            <a:normAutofit/>
          </a:bodyPr>
          <a:lstStyle/>
          <a:p>
            <a:pPr marL="342900" lvl="1" indent="-342900">
              <a:spcBef>
                <a:spcPts val="580"/>
              </a:spcBef>
              <a:buClr>
                <a:schemeClr val="accent1"/>
              </a:buClr>
            </a:pPr>
            <a:r>
              <a:rPr lang="zh-TW" altLang="en-US" sz="2800" dirty="0" smtClean="0"/>
              <a:t>西方經濟學觀點：人</a:t>
            </a:r>
            <a:r>
              <a:rPr lang="zh-TW" altLang="en-US" sz="2800" dirty="0"/>
              <a:t>提供勞力是為了賺取提供其消費所需的金錢</a:t>
            </a:r>
            <a:r>
              <a:rPr lang="en-US" altLang="zh-TW" sz="2800" dirty="0"/>
              <a:t>(a necessary evil)</a:t>
            </a:r>
            <a:r>
              <a:rPr lang="zh-TW" altLang="en-US" sz="2800" dirty="0"/>
              <a:t>，工作必須犧牲休閒，所以是「反效用」。</a:t>
            </a:r>
          </a:p>
          <a:p>
            <a:r>
              <a:rPr lang="zh-TW" altLang="en-US" sz="2800" dirty="0" smtClean="0"/>
              <a:t>舒馬赫觀點：工作至少有三大功能</a:t>
            </a:r>
            <a:endParaRPr lang="en-US" altLang="zh-TW" sz="2800" dirty="0" smtClean="0"/>
          </a:p>
          <a:p>
            <a:pPr marL="788670" lvl="1" indent="-514350">
              <a:buFont typeface="+mj-lt"/>
              <a:buAutoNum type="arabicPeriod"/>
            </a:pPr>
            <a:r>
              <a:rPr lang="zh-TW" altLang="en-US" sz="2800" dirty="0"/>
              <a:t>讓</a:t>
            </a:r>
            <a:r>
              <a:rPr lang="zh-TW" altLang="en-US" sz="2800" dirty="0" smtClean="0"/>
              <a:t>人有機會使用與發展其能力</a:t>
            </a:r>
            <a:r>
              <a:rPr lang="en-US" altLang="zh-TW" sz="2800" dirty="0" smtClean="0"/>
              <a:t>;</a:t>
            </a:r>
          </a:p>
          <a:p>
            <a:pPr marL="788670" lvl="1" indent="-514350">
              <a:buFont typeface="+mj-lt"/>
              <a:buAutoNum type="arabicPeriod"/>
            </a:pPr>
            <a:r>
              <a:rPr lang="zh-TW" altLang="en-US" sz="2800" dirty="0" smtClean="0"/>
              <a:t>藉由與他人一同工作克服個人之我執</a:t>
            </a:r>
            <a:endParaRPr lang="en-US" altLang="zh-TW" sz="2800" dirty="0" smtClean="0"/>
          </a:p>
          <a:p>
            <a:pPr marL="788670" lvl="1" indent="-514350">
              <a:buFont typeface="+mj-lt"/>
              <a:buAutoNum type="arabicPeriod"/>
            </a:pPr>
            <a:r>
              <a:rPr lang="zh-TW" altLang="en-US" sz="2800" dirty="0" smtClean="0"/>
              <a:t>為所有有情眾生帶來生活所需的物品與服務</a:t>
            </a:r>
            <a:endParaRPr lang="en-US" altLang="zh-TW" sz="2800" dirty="0" smtClean="0"/>
          </a:p>
        </p:txBody>
      </p:sp>
    </p:spTree>
    <p:extLst>
      <p:ext uri="{BB962C8B-B14F-4D97-AF65-F5344CB8AC3E}">
        <p14:creationId xmlns:p14="http://schemas.microsoft.com/office/powerpoint/2010/main" val="7649360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工作</a:t>
            </a:r>
            <a:r>
              <a:rPr lang="en-US" altLang="zh-TW" dirty="0" smtClean="0"/>
              <a:t>:</a:t>
            </a:r>
            <a:r>
              <a:rPr lang="zh-TW" altLang="en-US" dirty="0" smtClean="0"/>
              <a:t> </a:t>
            </a:r>
            <a:r>
              <a:rPr lang="en-US" altLang="zh-TW" dirty="0" smtClean="0"/>
              <a:t>Job or work?</a:t>
            </a:r>
            <a:endParaRPr lang="zh-TW" altLang="en-US" dirty="0"/>
          </a:p>
        </p:txBody>
      </p:sp>
      <p:sp>
        <p:nvSpPr>
          <p:cNvPr id="3" name="內容版面配置區 2"/>
          <p:cNvSpPr>
            <a:spLocks noGrp="1"/>
          </p:cNvSpPr>
          <p:nvPr>
            <p:ph sz="quarter" idx="1"/>
          </p:nvPr>
        </p:nvSpPr>
        <p:spPr>
          <a:xfrm>
            <a:off x="467544" y="1700808"/>
            <a:ext cx="8229600" cy="4752528"/>
          </a:xfrm>
        </p:spPr>
        <p:txBody>
          <a:bodyPr>
            <a:normAutofit fontScale="92500" lnSpcReduction="20000"/>
          </a:bodyPr>
          <a:lstStyle/>
          <a:p>
            <a:r>
              <a:rPr lang="zh-TW" altLang="en-US" dirty="0" smtClean="0"/>
              <a:t>工作可以分成兩種型態</a:t>
            </a:r>
            <a:r>
              <a:rPr lang="en-US" altLang="zh-TW" dirty="0" smtClean="0"/>
              <a:t>:</a:t>
            </a:r>
          </a:p>
          <a:p>
            <a:pPr lvl="1"/>
            <a:r>
              <a:rPr lang="zh-TW" altLang="en-US" dirty="0" smtClean="0"/>
              <a:t>增進個人的技能</a:t>
            </a:r>
            <a:endParaRPr lang="en-US" altLang="zh-TW" dirty="0" smtClean="0"/>
          </a:p>
          <a:p>
            <a:pPr lvl="1"/>
            <a:r>
              <a:rPr lang="zh-TW" altLang="en-US" dirty="0" smtClean="0"/>
              <a:t>將工作轉化成機械性的「奴隸」，而置人於服侍「</a:t>
            </a:r>
            <a:r>
              <a:rPr lang="zh-TW" altLang="en-US" dirty="0"/>
              <a:t>奴隸</a:t>
            </a:r>
            <a:r>
              <a:rPr lang="zh-TW" altLang="en-US" dirty="0" smtClean="0"/>
              <a:t>」的境地</a:t>
            </a:r>
            <a:endParaRPr lang="en-US" altLang="zh-TW" dirty="0" smtClean="0"/>
          </a:p>
          <a:p>
            <a:pPr lvl="1"/>
            <a:r>
              <a:rPr lang="zh-TW" altLang="en-US" dirty="0" smtClean="0"/>
              <a:t>例子</a:t>
            </a:r>
            <a:r>
              <a:rPr lang="en-US" altLang="zh-TW" dirty="0" smtClean="0"/>
              <a:t>:</a:t>
            </a:r>
            <a:r>
              <a:rPr lang="zh-TW" altLang="en-US" dirty="0" smtClean="0"/>
              <a:t> 設計、烹煮出讓人感到幸福愉悅菜餚的廚師，抑或是速食餐廳中負責標準菜單中單一餐點的一個單調步驟</a:t>
            </a:r>
            <a:r>
              <a:rPr lang="en-US" altLang="zh-TW" dirty="0" smtClean="0"/>
              <a:t>?</a:t>
            </a:r>
          </a:p>
          <a:p>
            <a:r>
              <a:rPr lang="zh-TW" altLang="en-US" dirty="0" smtClean="0"/>
              <a:t>有支薪的工作才有價值嗎</a:t>
            </a:r>
            <a:r>
              <a:rPr lang="en-US" altLang="zh-TW" dirty="0" smtClean="0"/>
              <a:t>?</a:t>
            </a:r>
          </a:p>
          <a:p>
            <a:pPr lvl="1"/>
            <a:r>
              <a:rPr lang="zh-TW" altLang="en-US" dirty="0" smtClean="0"/>
              <a:t>婦女在家庭中的功能是社會穩定的最大力量；婦女未必須要一份外在支薪的工作。</a:t>
            </a:r>
            <a:endParaRPr lang="en-US" altLang="zh-TW" dirty="0" smtClean="0"/>
          </a:p>
          <a:p>
            <a:pPr lvl="2"/>
            <a:r>
              <a:rPr lang="zh-TW" altLang="en-US" dirty="0"/>
              <a:t>核心</a:t>
            </a:r>
            <a:r>
              <a:rPr lang="zh-TW" altLang="en-US" dirty="0" smtClean="0"/>
              <a:t>經濟</a:t>
            </a:r>
            <a:r>
              <a:rPr lang="en-US" altLang="zh-TW" dirty="0" smtClean="0"/>
              <a:t>(core economy)</a:t>
            </a:r>
            <a:r>
              <a:rPr lang="zh-TW" altLang="en-US" dirty="0" smtClean="0"/>
              <a:t>；</a:t>
            </a:r>
            <a:endParaRPr lang="en-US" altLang="zh-TW" dirty="0" smtClean="0"/>
          </a:p>
          <a:p>
            <a:pPr lvl="2"/>
            <a:r>
              <a:rPr lang="en-US" altLang="zh-TW" dirty="0" smtClean="0"/>
              <a:t>Hazel Henderson: </a:t>
            </a:r>
            <a:r>
              <a:rPr lang="zh-TW" altLang="en-US" dirty="0" smtClean="0"/>
              <a:t>愛的經濟</a:t>
            </a:r>
            <a:r>
              <a:rPr lang="en-US" altLang="zh-TW" dirty="0" smtClean="0"/>
              <a:t>(Love economy )</a:t>
            </a:r>
          </a:p>
        </p:txBody>
      </p:sp>
    </p:spTree>
    <p:extLst>
      <p:ext uri="{BB962C8B-B14F-4D97-AF65-F5344CB8AC3E}">
        <p14:creationId xmlns:p14="http://schemas.microsoft.com/office/powerpoint/2010/main" val="12829903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smtClean="0"/>
              <a:t>The </a:t>
            </a:r>
            <a:r>
              <a:rPr lang="en-US" altLang="zh-TW" sz="3200" dirty="0"/>
              <a:t>Future of unemployment: How susceptible are jobs to </a:t>
            </a:r>
            <a:r>
              <a:rPr lang="en-US" altLang="zh-TW" sz="3200" dirty="0" smtClean="0"/>
              <a:t>computerization</a:t>
            </a:r>
            <a:r>
              <a:rPr lang="en-US" altLang="zh-TW" sz="3200" dirty="0"/>
              <a:t>?</a:t>
            </a:r>
            <a:endParaRPr lang="zh-TW" altLang="en-US" sz="32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1988840"/>
            <a:ext cx="862495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7535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6314AD9-FCC8-48B7-B85B-012A91320DFF}" type="datetime2">
              <a:rPr lang="en-US" smtClean="0"/>
              <a:pPr/>
              <a:t>Monday, November 09, 2015</a:t>
            </a:fld>
            <a:endParaRPr lang="en-US" dirty="0"/>
          </a:p>
        </p:txBody>
      </p:sp>
      <p:sp>
        <p:nvSpPr>
          <p:cNvPr id="3" name="頁尾版面配置區 2"/>
          <p:cNvSpPr>
            <a:spLocks noGrp="1"/>
          </p:cNvSpPr>
          <p:nvPr>
            <p:ph type="ftr" sz="quarter" idx="11"/>
          </p:nvPr>
        </p:nvSpPr>
        <p:spPr/>
        <p:txBody>
          <a:bodyPr/>
          <a:lstStyle/>
          <a:p>
            <a:endParaRPr lang="en-US" dirty="0"/>
          </a:p>
        </p:txBody>
      </p:sp>
      <p:sp>
        <p:nvSpPr>
          <p:cNvPr id="4" name="投影片編號版面配置區 3"/>
          <p:cNvSpPr>
            <a:spLocks noGrp="1"/>
          </p:cNvSpPr>
          <p:nvPr>
            <p:ph type="sldNum" sz="quarter" idx="12"/>
          </p:nvPr>
        </p:nvSpPr>
        <p:spPr/>
        <p:txBody>
          <a:bodyPr/>
          <a:lstStyle/>
          <a:p>
            <a:fld id="{1789C0F2-17E0-497A-9BBE-0C73201AAFE3}" type="slidenum">
              <a:rPr lang="en-US" smtClean="0"/>
              <a:pPr/>
              <a:t>5</a:t>
            </a:fld>
            <a:endParaRPr lang="en-US" dirty="0"/>
          </a:p>
        </p:txBody>
      </p:sp>
      <p:pic>
        <p:nvPicPr>
          <p:cNvPr id="1026" name="Picture 2" descr="Atmospheric CO2 data and tr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1" y="692695"/>
            <a:ext cx="6480721" cy="54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653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smtClean="0"/>
              <a:t>The </a:t>
            </a:r>
            <a:r>
              <a:rPr lang="en-US" altLang="zh-TW" sz="3200" dirty="0"/>
              <a:t>Future of unemployment: How susceptible are jobs to </a:t>
            </a:r>
            <a:r>
              <a:rPr lang="en-US" altLang="zh-TW" sz="3200" dirty="0" smtClean="0"/>
              <a:t>computerization</a:t>
            </a:r>
            <a:r>
              <a:rPr lang="en-US" altLang="zh-TW" sz="3200" dirty="0"/>
              <a:t>?</a:t>
            </a:r>
            <a:endParaRPr lang="zh-TW" altLang="en-US" sz="32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16832"/>
            <a:ext cx="5852694"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4243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196752"/>
            <a:ext cx="6600733" cy="495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93109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t>紀伯倫</a:t>
            </a:r>
            <a:r>
              <a:rPr lang="en-US" altLang="zh-TW" dirty="0"/>
              <a:t>: </a:t>
            </a:r>
            <a:r>
              <a:rPr lang="zh-TW" altLang="en-US" dirty="0" smtClean="0"/>
              <a:t>工作</a:t>
            </a:r>
            <a:r>
              <a:rPr lang="en-US" altLang="zh-TW" dirty="0" smtClean="0"/>
              <a:t/>
            </a:r>
            <a:br>
              <a:rPr lang="en-US" altLang="zh-TW" dirty="0" smtClean="0"/>
            </a:br>
            <a:r>
              <a:rPr lang="zh-TW" altLang="en-US" sz="2000" dirty="0" smtClean="0"/>
              <a:t>（摘自</a:t>
            </a:r>
            <a:r>
              <a:rPr lang="en-US" altLang="zh-TW" sz="2000" dirty="0" smtClean="0"/>
              <a:t>《</a:t>
            </a:r>
            <a:r>
              <a:rPr lang="zh-TW" altLang="en-US" sz="2000" dirty="0"/>
              <a:t>先知</a:t>
            </a:r>
            <a:r>
              <a:rPr lang="en-US" altLang="zh-TW" sz="2000" dirty="0"/>
              <a:t>》</a:t>
            </a:r>
            <a:endParaRPr lang="zh-TW" altLang="en-US" sz="2000" dirty="0"/>
          </a:p>
        </p:txBody>
      </p:sp>
      <p:sp>
        <p:nvSpPr>
          <p:cNvPr id="3" name="內容版面配置區 2"/>
          <p:cNvSpPr>
            <a:spLocks noGrp="1"/>
          </p:cNvSpPr>
          <p:nvPr>
            <p:ph idx="1"/>
          </p:nvPr>
        </p:nvSpPr>
        <p:spPr>
          <a:xfrm>
            <a:off x="457200" y="1981200"/>
            <a:ext cx="8229600" cy="4112096"/>
          </a:xfrm>
        </p:spPr>
        <p:txBody>
          <a:bodyPr/>
          <a:lstStyle/>
          <a:p>
            <a:pPr marL="0" indent="0">
              <a:buNone/>
            </a:pPr>
            <a:r>
              <a:rPr lang="zh-TW" altLang="en-US" sz="2000" dirty="0">
                <a:latin typeface="標楷體" panose="03000509000000000000" pitchFamily="65" charset="-120"/>
                <a:ea typeface="標楷體" panose="03000509000000000000" pitchFamily="65" charset="-120"/>
              </a:rPr>
              <a:t>別人也曾告訴你，生命即黑暗，在你的倦乏中，你附和那些倦乏的人們所說的</a:t>
            </a:r>
            <a:r>
              <a:rPr lang="zh-TW" altLang="en-US" sz="2000" dirty="0" smtClean="0">
                <a:latin typeface="標楷體" panose="03000509000000000000" pitchFamily="65" charset="-120"/>
                <a:ea typeface="標楷體" panose="03000509000000000000" pitchFamily="65" charset="-120"/>
              </a:rPr>
              <a:t>。</a:t>
            </a:r>
            <a:endParaRPr lang="en-US" altLang="zh-TW" sz="2000" dirty="0" smtClean="0">
              <a:latin typeface="標楷體" panose="03000509000000000000" pitchFamily="65" charset="-120"/>
              <a:ea typeface="標楷體" panose="03000509000000000000" pitchFamily="65" charset="-120"/>
            </a:endParaRPr>
          </a:p>
          <a:p>
            <a:pPr marL="0" indent="0">
              <a:buNone/>
            </a:pPr>
            <a:endParaRPr lang="zh-TW" altLang="en-US" sz="2000" dirty="0">
              <a:latin typeface="標楷體" panose="03000509000000000000" pitchFamily="65" charset="-120"/>
              <a:ea typeface="標楷體" panose="03000509000000000000" pitchFamily="65" charset="-120"/>
            </a:endParaRPr>
          </a:p>
          <a:p>
            <a:pPr marL="0" indent="0">
              <a:buNone/>
            </a:pPr>
            <a:r>
              <a:rPr lang="zh-TW" altLang="en-US" sz="2000" dirty="0">
                <a:latin typeface="標楷體" panose="03000509000000000000" pitchFamily="65" charset="-120"/>
                <a:ea typeface="標楷體" panose="03000509000000000000" pitchFamily="65" charset="-120"/>
              </a:rPr>
              <a:t>而我說，生命的確是黑暗，除非有著熱望，</a:t>
            </a:r>
          </a:p>
          <a:p>
            <a:pPr marL="0" indent="0">
              <a:buNone/>
            </a:pPr>
            <a:endParaRPr lang="zh-TW" altLang="en-US" sz="2000" dirty="0">
              <a:latin typeface="標楷體" panose="03000509000000000000" pitchFamily="65" charset="-120"/>
              <a:ea typeface="標楷體" panose="03000509000000000000" pitchFamily="65" charset="-120"/>
            </a:endParaRPr>
          </a:p>
          <a:p>
            <a:pPr marL="0" indent="0">
              <a:buNone/>
            </a:pPr>
            <a:r>
              <a:rPr lang="zh-TW" altLang="en-US" sz="2000" dirty="0">
                <a:latin typeface="標楷體" panose="03000509000000000000" pitchFamily="65" charset="-120"/>
                <a:ea typeface="標楷體" panose="03000509000000000000" pitchFamily="65" charset="-120"/>
              </a:rPr>
              <a:t>所有的熱望都是盲目的，除非具有知識，</a:t>
            </a:r>
          </a:p>
          <a:p>
            <a:pPr marL="0" indent="0">
              <a:buNone/>
            </a:pPr>
            <a:r>
              <a:rPr lang="zh-TW" altLang="en-US" sz="2000" dirty="0">
                <a:latin typeface="標楷體" panose="03000509000000000000" pitchFamily="65" charset="-120"/>
                <a:ea typeface="標楷體" panose="03000509000000000000" pitchFamily="65" charset="-120"/>
              </a:rPr>
              <a:t>所有的知識都是無用的，除非有工作，</a:t>
            </a:r>
          </a:p>
          <a:p>
            <a:pPr marL="0" indent="0">
              <a:buNone/>
            </a:pPr>
            <a:r>
              <a:rPr lang="zh-TW" altLang="en-US" sz="2000" dirty="0">
                <a:latin typeface="標楷體" panose="03000509000000000000" pitchFamily="65" charset="-120"/>
                <a:ea typeface="標楷體" panose="03000509000000000000" pitchFamily="65" charset="-120"/>
              </a:rPr>
              <a:t>所有的工作都是空虛的，除非有愛；</a:t>
            </a:r>
          </a:p>
          <a:p>
            <a:pPr marL="0" indent="0">
              <a:buNone/>
            </a:pPr>
            <a:r>
              <a:rPr lang="zh-TW" altLang="en-US" sz="2000" dirty="0">
                <a:latin typeface="標楷體" panose="03000509000000000000" pitchFamily="65" charset="-120"/>
                <a:ea typeface="標楷體" panose="03000509000000000000" pitchFamily="65" charset="-120"/>
              </a:rPr>
              <a:t>當你懷著愛心工作，你乃將你與你自己，與人人，也與神緊繫在一起。</a:t>
            </a:r>
          </a:p>
          <a:p>
            <a:pPr marL="0" indent="0">
              <a:buNone/>
            </a:pPr>
            <a:r>
              <a:rPr lang="zh-TW" altLang="en-US" sz="2000" dirty="0">
                <a:latin typeface="標楷體" panose="03000509000000000000" pitchFamily="65" charset="-120"/>
                <a:ea typeface="標楷體" panose="03000509000000000000" pitchFamily="65" charset="-120"/>
              </a:rPr>
              <a:t>怎麼樣才是懷著愛工作呢</a:t>
            </a:r>
            <a:r>
              <a:rPr lang="en-US" altLang="zh-TW" sz="2000" dirty="0">
                <a:latin typeface="標楷體" panose="03000509000000000000" pitchFamily="65" charset="-120"/>
                <a:ea typeface="標楷體" panose="03000509000000000000" pitchFamily="65" charset="-120"/>
              </a:rPr>
              <a:t>?</a:t>
            </a:r>
          </a:p>
          <a:p>
            <a:pPr marL="0" indent="0">
              <a:buNone/>
            </a:pPr>
            <a:r>
              <a:rPr lang="zh-TW" altLang="en-US" sz="2000" dirty="0">
                <a:latin typeface="標楷體" panose="03000509000000000000" pitchFamily="65" charset="-120"/>
                <a:ea typeface="標楷體" panose="03000509000000000000" pitchFamily="65" charset="-120"/>
              </a:rPr>
              <a:t>就是自你中心抽絲織布，好像你心愛的人要穿它。</a:t>
            </a:r>
          </a:p>
          <a:p>
            <a:pPr marL="0" indent="0">
              <a:buNone/>
            </a:pPr>
            <a:endParaRPr lang="zh-TW" altLang="en-US" dirty="0"/>
          </a:p>
        </p:txBody>
      </p:sp>
    </p:spTree>
    <p:extLst>
      <p:ext uri="{BB962C8B-B14F-4D97-AF65-F5344CB8AC3E}">
        <p14:creationId xmlns:p14="http://schemas.microsoft.com/office/powerpoint/2010/main" val="618313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24744"/>
            <a:ext cx="8229600" cy="5174704"/>
          </a:xfrm>
        </p:spPr>
        <p:txBody>
          <a:bodyPr/>
          <a:lstStyle/>
          <a:p>
            <a:pPr marL="0" indent="0">
              <a:buNone/>
            </a:pPr>
            <a:r>
              <a:rPr lang="zh-TW" altLang="en-US" sz="2400" dirty="0">
                <a:latin typeface="標楷體" panose="03000509000000000000" pitchFamily="65" charset="-120"/>
                <a:ea typeface="標楷體" panose="03000509000000000000" pitchFamily="65" charset="-120"/>
              </a:rPr>
              <a:t>工作是愛的具體化</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pPr marL="0" indent="0">
              <a:buNone/>
            </a:pPr>
            <a:endParaRPr lang="zh-TW" altLang="en-US" sz="2400" dirty="0">
              <a:latin typeface="標楷體" panose="03000509000000000000" pitchFamily="65" charset="-120"/>
              <a:ea typeface="標楷體" panose="03000509000000000000" pitchFamily="65" charset="-120"/>
            </a:endParaRPr>
          </a:p>
          <a:p>
            <a:pPr marL="0" indent="0">
              <a:buNone/>
            </a:pPr>
            <a:r>
              <a:rPr lang="zh-TW" altLang="en-US" sz="2400" dirty="0">
                <a:latin typeface="標楷體" panose="03000509000000000000" pitchFamily="65" charset="-120"/>
                <a:ea typeface="標楷體" panose="03000509000000000000" pitchFamily="65" charset="-120"/>
              </a:rPr>
              <a:t>如果你不能懷著愛心，只能懷著厭惡工作，那不如拋下你的工作，坐在廟宇門口，接受懷著喜悅去工作的人的賑濟吧。</a:t>
            </a:r>
          </a:p>
          <a:p>
            <a:pPr marL="0" indent="0">
              <a:buNone/>
            </a:pPr>
            <a:endParaRPr lang="zh-TW" altLang="en-US" sz="2400" dirty="0">
              <a:latin typeface="標楷體" panose="03000509000000000000" pitchFamily="65" charset="-120"/>
              <a:ea typeface="標楷體" panose="03000509000000000000" pitchFamily="65" charset="-120"/>
            </a:endParaRPr>
          </a:p>
          <a:p>
            <a:pPr marL="0" indent="0">
              <a:buNone/>
            </a:pPr>
            <a:r>
              <a:rPr lang="zh-TW" altLang="en-US" sz="2400" dirty="0">
                <a:latin typeface="標楷體" panose="03000509000000000000" pitchFamily="65" charset="-120"/>
                <a:ea typeface="標楷體" panose="03000509000000000000" pitchFamily="65" charset="-120"/>
              </a:rPr>
              <a:t>因為如果你漫不經心的烘麵包，你只能做出餵的人們半飽的苦麵包。</a:t>
            </a:r>
          </a:p>
          <a:p>
            <a:pPr marL="0" indent="0">
              <a:buNone/>
            </a:pPr>
            <a:endParaRPr lang="zh-TW" altLang="en-US" sz="2400" dirty="0">
              <a:latin typeface="標楷體" panose="03000509000000000000" pitchFamily="65" charset="-120"/>
              <a:ea typeface="標楷體" panose="03000509000000000000" pitchFamily="65" charset="-120"/>
            </a:endParaRPr>
          </a:p>
          <a:p>
            <a:pPr marL="0" indent="0">
              <a:buNone/>
            </a:pPr>
            <a:r>
              <a:rPr lang="zh-TW" altLang="en-US" sz="2400" dirty="0">
                <a:latin typeface="標楷體" panose="03000509000000000000" pitchFamily="65" charset="-120"/>
                <a:ea typeface="標楷體" panose="03000509000000000000" pitchFamily="65" charset="-120"/>
              </a:rPr>
              <a:t>如果你怨恨榨葡萄的工作，你的怨恨將在酒中滲入毒素</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pPr marL="0" indent="0">
              <a:buNone/>
            </a:pPr>
            <a:endParaRPr lang="zh-TW" altLang="en-US" sz="2400" dirty="0">
              <a:latin typeface="標楷體" panose="03000509000000000000" pitchFamily="65" charset="-120"/>
              <a:ea typeface="標楷體" panose="03000509000000000000" pitchFamily="65" charset="-120"/>
            </a:endParaRPr>
          </a:p>
          <a:p>
            <a:pPr marL="0" indent="0">
              <a:buNone/>
            </a:pPr>
            <a:r>
              <a:rPr lang="zh-TW" altLang="en-US" sz="2400" dirty="0">
                <a:latin typeface="標楷體" panose="03000509000000000000" pitchFamily="65" charset="-120"/>
                <a:ea typeface="標楷體" panose="03000509000000000000" pitchFamily="65" charset="-120"/>
              </a:rPr>
              <a:t>如果你雖唱得如天使一般，卻不愛歌唱，你便堵塞了人們的心耳，使他們聽不清白晝與夜晚的聲音。</a:t>
            </a:r>
          </a:p>
        </p:txBody>
      </p:sp>
    </p:spTree>
    <p:extLst>
      <p:ext uri="{BB962C8B-B14F-4D97-AF65-F5344CB8AC3E}">
        <p14:creationId xmlns:p14="http://schemas.microsoft.com/office/powerpoint/2010/main" val="11440583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zh-TW" sz="3600" dirty="0" smtClean="0"/>
              <a:t>A digression: </a:t>
            </a:r>
            <a:r>
              <a:rPr lang="en-US" altLang="zh-TW" sz="3600" dirty="0" err="1" smtClean="0"/>
              <a:t>Schmacher</a:t>
            </a:r>
            <a:r>
              <a:rPr lang="en-US" altLang="zh-TW" sz="3600" dirty="0" smtClean="0"/>
              <a:t> on </a:t>
            </a:r>
            <a:r>
              <a:rPr lang="en-US" altLang="zh-TW" sz="3600" dirty="0"/>
              <a:t>e</a:t>
            </a:r>
            <a:r>
              <a:rPr lang="en-US" altLang="zh-TW" sz="3600" dirty="0" smtClean="0"/>
              <a:t>ducation</a:t>
            </a:r>
          </a:p>
        </p:txBody>
      </p:sp>
      <p:sp>
        <p:nvSpPr>
          <p:cNvPr id="63491" name="Rectangle 3"/>
          <p:cNvSpPr>
            <a:spLocks noGrp="1" noChangeArrowheads="1"/>
          </p:cNvSpPr>
          <p:nvPr>
            <p:ph type="body" idx="1"/>
          </p:nvPr>
        </p:nvSpPr>
        <p:spPr>
          <a:xfrm>
            <a:off x="513184" y="1971869"/>
            <a:ext cx="8229600" cy="3886200"/>
          </a:xfrm>
        </p:spPr>
        <p:txBody>
          <a:bodyPr/>
          <a:lstStyle/>
          <a:p>
            <a:pPr eaLnBrk="1" hangingPunct="1"/>
            <a:r>
              <a:rPr lang="zh-TW" altLang="en-US" dirty="0" smtClean="0">
                <a:latin typeface="標楷體" pitchFamily="65" charset="-120"/>
                <a:ea typeface="標楷體" pitchFamily="65" charset="-120"/>
              </a:rPr>
              <a:t>教育是人類最偉大的資源，而教育的本質乃是在傳播</a:t>
            </a:r>
            <a:r>
              <a:rPr lang="zh-TW" altLang="en-US" b="1" dirty="0" smtClean="0">
                <a:latin typeface="標楷體" pitchFamily="65" charset="-120"/>
                <a:ea typeface="標楷體" pitchFamily="65" charset="-120"/>
              </a:rPr>
              <a:t>價值</a:t>
            </a:r>
            <a:r>
              <a:rPr lang="zh-TW" altLang="en-US" dirty="0" smtClean="0">
                <a:latin typeface="標楷體" pitchFamily="65" charset="-120"/>
                <a:ea typeface="標楷體" pitchFamily="65" charset="-120"/>
              </a:rPr>
              <a:t>。 </a:t>
            </a:r>
          </a:p>
          <a:p>
            <a:pPr eaLnBrk="1" hangingPunct="1"/>
            <a:r>
              <a:rPr lang="zh-TW" altLang="en-US" dirty="0" smtClean="0">
                <a:latin typeface="標楷體" pitchFamily="65" charset="-120"/>
                <a:ea typeface="標楷體" pitchFamily="65" charset="-120"/>
              </a:rPr>
              <a:t>目前的教育太強調知識、技術與科學，以致於「我們知道怎麼去做許多事情，但是卻不知道要去做些什麼？知識不會帶來悲傷，但有毒害的（教育）錯誤，卻為未來第三代、第四代帶來無止境的悲傷</a:t>
            </a:r>
            <a:r>
              <a:rPr lang="zh-TW" altLang="en-US" dirty="0">
                <a:latin typeface="標楷體" pitchFamily="65" charset="-120"/>
                <a:ea typeface="標楷體" pitchFamily="65" charset="-120"/>
              </a:rPr>
              <a:t>。」 </a:t>
            </a:r>
            <a:endParaRPr lang="en-US" altLang="zh-TW" dirty="0" smtClean="0">
              <a:latin typeface="標楷體" pitchFamily="65" charset="-120"/>
              <a:ea typeface="標楷體" pitchFamily="65" charset="-120"/>
            </a:endParaRPr>
          </a:p>
          <a:p>
            <a:pPr marL="0" lvl="0" indent="0" eaLnBrk="1" hangingPunct="1">
              <a:buClr>
                <a:srgbClr val="00007D"/>
              </a:buClr>
              <a:buNone/>
            </a:pPr>
            <a:r>
              <a:rPr lang="en-US" altLang="zh-TW" sz="1600" dirty="0">
                <a:solidFill>
                  <a:srgbClr val="000000"/>
                </a:solidFill>
                <a:latin typeface="標楷體" pitchFamily="65" charset="-120"/>
                <a:ea typeface="標楷體" pitchFamily="65" charset="-120"/>
                <a:hlinkClick r:id="rId2"/>
              </a:rPr>
              <a:t>Soil, Soul and Society - Holistic Education: Learning with Your Whole Being</a:t>
            </a:r>
            <a:r>
              <a:rPr lang="zh-TW" altLang="en-US" sz="1600" dirty="0">
                <a:solidFill>
                  <a:srgbClr val="000000"/>
                </a:solidFill>
                <a:latin typeface="標楷體" pitchFamily="65" charset="-120"/>
                <a:ea typeface="標楷體" pitchFamily="65" charset="-120"/>
                <a:hlinkClick r:id="rId2"/>
              </a:rPr>
              <a:t> </a:t>
            </a:r>
            <a:r>
              <a:rPr lang="en-US" altLang="zh-TW" sz="1600" dirty="0">
                <a:solidFill>
                  <a:srgbClr val="000000"/>
                </a:solidFill>
                <a:latin typeface="標楷體" pitchFamily="65" charset="-120"/>
                <a:ea typeface="標楷體" pitchFamily="65" charset="-120"/>
                <a:hlinkClick r:id="rId2"/>
              </a:rPr>
              <a:t>(by Satish Kumar</a:t>
            </a:r>
            <a:r>
              <a:rPr lang="en-US" altLang="zh-TW" sz="1600" dirty="0" smtClean="0">
                <a:solidFill>
                  <a:srgbClr val="000000"/>
                </a:solidFill>
                <a:latin typeface="標楷體" pitchFamily="65" charset="-120"/>
                <a:ea typeface="標楷體" pitchFamily="65" charset="-120"/>
                <a:hlinkClick r:id="rId2"/>
              </a:rPr>
              <a:t>)</a:t>
            </a:r>
            <a:r>
              <a:rPr lang="zh-TW" altLang="en-US" sz="1600" dirty="0" smtClean="0">
                <a:solidFill>
                  <a:srgbClr val="000000"/>
                </a:solidFill>
                <a:latin typeface="標楷體" pitchFamily="65" charset="-120"/>
                <a:ea typeface="標楷體" pitchFamily="65" charset="-120"/>
              </a:rPr>
              <a:t>  </a:t>
            </a:r>
            <a:r>
              <a:rPr lang="en-US" altLang="zh-TW" sz="1600" dirty="0" smtClean="0">
                <a:solidFill>
                  <a:srgbClr val="000000"/>
                </a:solidFill>
                <a:latin typeface="標楷體" pitchFamily="65" charset="-120"/>
                <a:ea typeface="標楷體" pitchFamily="65" charset="-120"/>
                <a:hlinkClick r:id="rId3"/>
              </a:rPr>
              <a:t>Q&amp;A</a:t>
            </a:r>
            <a:r>
              <a:rPr lang="zh-TW" altLang="en-US" sz="1600" dirty="0" smtClean="0">
                <a:solidFill>
                  <a:srgbClr val="000000"/>
                </a:solidFill>
                <a:latin typeface="標楷體" pitchFamily="65" charset="-120"/>
                <a:ea typeface="標楷體" pitchFamily="65" charset="-120"/>
              </a:rPr>
              <a:t>  </a:t>
            </a:r>
            <a:r>
              <a:rPr lang="en-US" altLang="zh-TW" sz="1600" dirty="0" smtClean="0">
                <a:solidFill>
                  <a:srgbClr val="000000"/>
                </a:solidFill>
                <a:latin typeface="標楷體" pitchFamily="65" charset="-120"/>
                <a:ea typeface="標楷體" pitchFamily="65" charset="-120"/>
              </a:rPr>
              <a:t>(total 1 hour)</a:t>
            </a:r>
            <a:endParaRPr lang="en-US" altLang="zh-TW" dirty="0" smtClean="0">
              <a:latin typeface="標楷體" pitchFamily="65" charset="-120"/>
              <a:ea typeface="標楷體" pitchFamily="65" charset="-120"/>
            </a:endParaRPr>
          </a:p>
          <a:p>
            <a:pPr marL="0" indent="0" eaLnBrk="1" hangingPunct="1">
              <a:buNone/>
            </a:pPr>
            <a:r>
              <a:rPr lang="en-US" altLang="zh-TW" sz="1600" dirty="0">
                <a:latin typeface="標楷體" pitchFamily="65" charset="-120"/>
                <a:ea typeface="標楷體" pitchFamily="65" charset="-120"/>
                <a:hlinkClick r:id="rId4"/>
              </a:rPr>
              <a:t>Federico </a:t>
            </a:r>
            <a:r>
              <a:rPr lang="en-US" altLang="zh-TW" sz="1600" dirty="0" err="1" smtClean="0">
                <a:latin typeface="標楷體" pitchFamily="65" charset="-120"/>
                <a:ea typeface="標楷體" pitchFamily="65" charset="-120"/>
                <a:hlinkClick r:id="rId4"/>
              </a:rPr>
              <a:t>Pistono</a:t>
            </a:r>
            <a:r>
              <a:rPr lang="en-US" altLang="zh-TW" sz="1600" dirty="0" smtClean="0">
                <a:latin typeface="標楷體" pitchFamily="65" charset="-120"/>
                <a:ea typeface="標楷體" pitchFamily="65" charset="-120"/>
                <a:hlinkClick r:id="rId4"/>
              </a:rPr>
              <a:t>: </a:t>
            </a:r>
            <a:r>
              <a:rPr lang="zh-TW" altLang="en-US" sz="1600" dirty="0" smtClean="0">
                <a:latin typeface="標楷體" pitchFamily="65" charset="-120"/>
                <a:ea typeface="標楷體" pitchFamily="65" charset="-120"/>
                <a:hlinkClick r:id="rId4"/>
              </a:rPr>
              <a:t>投資</a:t>
            </a:r>
            <a:r>
              <a:rPr lang="zh-TW" altLang="en-US" sz="1600" dirty="0">
                <a:latin typeface="標楷體" pitchFamily="65" charset="-120"/>
                <a:ea typeface="標楷體" pitchFamily="65" charset="-120"/>
                <a:hlinkClick r:id="rId4"/>
              </a:rPr>
              <a:t>自己的教育</a:t>
            </a:r>
            <a:r>
              <a:rPr lang="zh-TW" altLang="en-US" sz="1600" dirty="0" smtClean="0">
                <a:latin typeface="標楷體" pitchFamily="65" charset="-120"/>
                <a:ea typeface="標楷體" pitchFamily="65" charset="-120"/>
                <a:hlinkClick r:id="rId4"/>
              </a:rPr>
              <a:t>價值</a:t>
            </a:r>
            <a:r>
              <a:rPr lang="en-US" altLang="zh-TW" sz="1600" dirty="0" smtClean="0">
                <a:latin typeface="標楷體" pitchFamily="65" charset="-120"/>
                <a:ea typeface="標楷體" pitchFamily="65" charset="-120"/>
                <a:hlinkClick r:id="rId4"/>
              </a:rPr>
              <a:t>(</a:t>
            </a:r>
            <a:r>
              <a:rPr lang="en-US" altLang="zh-TW" sz="1600" dirty="0" err="1" smtClean="0">
                <a:latin typeface="標楷體" pitchFamily="65" charset="-120"/>
                <a:ea typeface="標楷體" pitchFamily="65" charset="-120"/>
                <a:hlinkClick r:id="rId4"/>
              </a:rPr>
              <a:t>TEDxTaipei</a:t>
            </a:r>
            <a:r>
              <a:rPr lang="en-US" altLang="zh-TW" sz="1600" dirty="0" smtClean="0">
                <a:latin typeface="標楷體" pitchFamily="65" charset="-120"/>
                <a:ea typeface="標楷體" pitchFamily="65" charset="-120"/>
                <a:hlinkClick r:id="rId4"/>
              </a:rPr>
              <a:t> 2013)</a:t>
            </a:r>
            <a:endParaRPr lang="zh-TW" altLang="en-US" sz="1600" dirty="0" smtClean="0">
              <a:latin typeface="標楷體" pitchFamily="65" charset="-120"/>
              <a:ea typeface="標楷體" pitchFamily="65" charset="-120"/>
            </a:endParaRPr>
          </a:p>
        </p:txBody>
      </p:sp>
    </p:spTree>
    <p:extLst>
      <p:ext uri="{BB962C8B-B14F-4D97-AF65-F5344CB8AC3E}">
        <p14:creationId xmlns:p14="http://schemas.microsoft.com/office/powerpoint/2010/main" val="30872511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To do so, the task of education would be, first and foremost, the transmission of ideas of value, of what to do with our lives. There is no doubt also the need to transmit know-how but this must take second </a:t>
            </a:r>
            <a:r>
              <a:rPr lang="en-US" altLang="zh-TW" dirty="0" smtClean="0"/>
              <a:t>place…</a:t>
            </a:r>
            <a:endParaRPr lang="zh-TW" altLang="en-US" dirty="0"/>
          </a:p>
        </p:txBody>
      </p:sp>
    </p:spTree>
    <p:extLst>
      <p:ext uri="{BB962C8B-B14F-4D97-AF65-F5344CB8AC3E}">
        <p14:creationId xmlns:p14="http://schemas.microsoft.com/office/powerpoint/2010/main" val="215390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marL="0" indent="0">
              <a:buNone/>
            </a:pPr>
            <a:r>
              <a:rPr lang="en-US" altLang="zh-TW" sz="2400" dirty="0"/>
              <a:t>The way in which we experience and interpret the world obviously depends very much indeed on the kind of ideas that fill our minds. If they are mainly small, weak, superficial, and incoherent, life will appear insipid, uninteresting, petty and chaotic. It is difficult to bear the resultant feeling of emptiness, and the vacuum of our minds may only too easily be filled by some big, fantastic notion -- political or otherwise -- which suddenly seems to illumine everything and to give meaning and purpose to our existence. It needs no emphasis that herein lies one of the great dangers of our time.</a:t>
            </a:r>
            <a:endParaRPr lang="zh-TW" altLang="en-US" sz="2400" dirty="0"/>
          </a:p>
        </p:txBody>
      </p:sp>
    </p:spTree>
    <p:extLst>
      <p:ext uri="{BB962C8B-B14F-4D97-AF65-F5344CB8AC3E}">
        <p14:creationId xmlns:p14="http://schemas.microsoft.com/office/powerpoint/2010/main" val="3065234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sz="2400" dirty="0"/>
              <a:t>When people ask for education they normally mean something more than mere training, something more than mere knowledge of facts, and something more than a mere diversion. Maybe they cannot themselves formulate precisely what they are looking for; but I think what they are really looking for is ideas that would make the world, and their own lives, intelligible to them. When a thing is intelligible you have a sense of participation; when a thing is unintelligible you have a sense of estrangement. </a:t>
            </a:r>
            <a:endParaRPr lang="en-US" altLang="zh-TW" sz="2400" dirty="0" smtClean="0"/>
          </a:p>
          <a:p>
            <a:r>
              <a:rPr lang="en-US" altLang="zh-TW" sz="2400" dirty="0"/>
              <a:t>Estrangement breeds loneliness and despair.</a:t>
            </a:r>
            <a:endParaRPr lang="en-US" altLang="zh-TW" sz="2400" dirty="0" smtClean="0"/>
          </a:p>
          <a:p>
            <a:pPr marL="0" indent="0">
              <a:buNone/>
            </a:pPr>
            <a:endParaRPr lang="zh-TW" altLang="en-US" sz="2400" dirty="0"/>
          </a:p>
        </p:txBody>
      </p:sp>
    </p:spTree>
    <p:extLst>
      <p:ext uri="{BB962C8B-B14F-4D97-AF65-F5344CB8AC3E}">
        <p14:creationId xmlns:p14="http://schemas.microsoft.com/office/powerpoint/2010/main" val="2682305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smtClean="0"/>
              <a:t>The </a:t>
            </a:r>
            <a:r>
              <a:rPr lang="en-US" altLang="zh-TW" dirty="0"/>
              <a:t>Tree of Knowledge is not that of </a:t>
            </a:r>
            <a:r>
              <a:rPr lang="en-US" altLang="zh-TW" dirty="0" smtClean="0"/>
              <a:t>Life---Byron</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08" y="3501008"/>
            <a:ext cx="7271073"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507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476672"/>
            <a:ext cx="8229600" cy="848072"/>
          </a:xfrm>
        </p:spPr>
        <p:txBody>
          <a:bodyPr/>
          <a:lstStyle/>
          <a:p>
            <a:r>
              <a:rPr lang="zh-TW" altLang="en-US" sz="4000" dirty="0"/>
              <a:t>教育</a:t>
            </a:r>
            <a:r>
              <a:rPr lang="zh-TW" altLang="en-US" sz="4000" dirty="0" smtClean="0"/>
              <a:t>：制約、再制約，或反制約？</a:t>
            </a:r>
            <a:endParaRPr lang="zh-TW" altLang="en-US" sz="4000" dirty="0"/>
          </a:p>
        </p:txBody>
      </p:sp>
      <p:sp>
        <p:nvSpPr>
          <p:cNvPr id="3" name="內容版面配置區 2"/>
          <p:cNvSpPr>
            <a:spLocks noGrp="1"/>
          </p:cNvSpPr>
          <p:nvPr>
            <p:ph idx="1"/>
          </p:nvPr>
        </p:nvSpPr>
        <p:spPr>
          <a:xfrm>
            <a:off x="323528" y="1484784"/>
            <a:ext cx="8075240" cy="5112568"/>
          </a:xfrm>
        </p:spPr>
        <p:txBody>
          <a:bodyPr/>
          <a:lstStyle/>
          <a:p>
            <a:r>
              <a:rPr lang="zh-TW" altLang="en-US" sz="2400" dirty="0" smtClean="0"/>
              <a:t>更大的「我」：發展與合一</a:t>
            </a:r>
            <a:endParaRPr lang="en-US" altLang="zh-TW" sz="2400" dirty="0" smtClean="0"/>
          </a:p>
          <a:p>
            <a:pPr lvl="1"/>
            <a:r>
              <a:rPr lang="zh-TW" altLang="en-US" sz="2400" dirty="0" smtClean="0"/>
              <a:t>發覺、挖掘人的可能性、潛能</a:t>
            </a:r>
            <a:endParaRPr lang="en-US" altLang="zh-TW" sz="2400" dirty="0" smtClean="0"/>
          </a:p>
          <a:p>
            <a:pPr lvl="1"/>
            <a:r>
              <a:rPr lang="zh-TW" altLang="en-US" sz="2400" dirty="0" smtClean="0"/>
              <a:t>愛與關懷</a:t>
            </a:r>
            <a:endParaRPr lang="en-US" altLang="zh-TW" sz="2400" dirty="0" smtClean="0"/>
          </a:p>
          <a:p>
            <a:pPr lvl="1"/>
            <a:r>
              <a:rPr lang="zh-TW" altLang="en-US" sz="2400" dirty="0" smtClean="0"/>
              <a:t>我們要教導、傳遞的，不再是「存活威脅」，而是</a:t>
            </a:r>
            <a:r>
              <a:rPr lang="en-US" altLang="zh-TW" sz="2400" dirty="0" smtClean="0"/>
              <a:t>《</a:t>
            </a:r>
            <a:r>
              <a:rPr lang="zh-TW" altLang="en-US" sz="2400" dirty="0" smtClean="0"/>
              <a:t>金剛經</a:t>
            </a:r>
            <a:r>
              <a:rPr lang="en-US" altLang="zh-TW" sz="2400" dirty="0" smtClean="0"/>
              <a:t>》</a:t>
            </a:r>
            <a:r>
              <a:rPr lang="zh-TW" altLang="en-US" sz="2400" dirty="0" smtClean="0"/>
              <a:t>所說的「無我相、人相、眾生相、壽者相」的愛。</a:t>
            </a:r>
            <a:endParaRPr lang="en-US" altLang="zh-TW" sz="2400" dirty="0" smtClean="0"/>
          </a:p>
          <a:p>
            <a:r>
              <a:rPr lang="zh-TW" altLang="en-US" sz="2400" dirty="0"/>
              <a:t>今日之</a:t>
            </a:r>
            <a:r>
              <a:rPr lang="zh-TW" altLang="en-US" sz="2400" dirty="0" smtClean="0"/>
              <a:t>教育</a:t>
            </a:r>
            <a:endParaRPr lang="en-US" altLang="zh-TW" sz="2400" dirty="0" smtClean="0"/>
          </a:p>
          <a:p>
            <a:pPr lvl="1"/>
            <a:r>
              <a:rPr lang="zh-TW" altLang="en-US" sz="2400" dirty="0" smtClean="0"/>
              <a:t>強調競爭與存活威脅，完全反其道而行</a:t>
            </a:r>
            <a:endParaRPr lang="en-US" altLang="zh-TW" sz="2400" dirty="0" smtClean="0"/>
          </a:p>
          <a:p>
            <a:pPr lvl="1"/>
            <a:r>
              <a:rPr lang="zh-TW" altLang="en-US" sz="2400" dirty="0"/>
              <a:t>可能性越來越小</a:t>
            </a:r>
            <a:r>
              <a:rPr lang="zh-TW" altLang="en-US" sz="2400" dirty="0" smtClean="0"/>
              <a:t>，「我」也越來越狹隘</a:t>
            </a:r>
            <a:endParaRPr lang="en-US" altLang="zh-TW" sz="2400" dirty="0" smtClean="0"/>
          </a:p>
          <a:p>
            <a:pPr lvl="2"/>
            <a:r>
              <a:rPr lang="zh-TW" altLang="en-US" dirty="0" smtClean="0"/>
              <a:t>與大自然疏離；</a:t>
            </a:r>
            <a:endParaRPr lang="en-US" altLang="zh-TW" dirty="0" smtClean="0"/>
          </a:p>
          <a:p>
            <a:pPr lvl="2"/>
            <a:r>
              <a:rPr lang="zh-TW" altLang="en-US" dirty="0" smtClean="0"/>
              <a:t>理</a:t>
            </a:r>
            <a:r>
              <a:rPr lang="zh-TW" altLang="en-US" dirty="0"/>
              <a:t>工優於</a:t>
            </a:r>
            <a:r>
              <a:rPr lang="zh-TW" altLang="en-US" dirty="0" smtClean="0"/>
              <a:t>人文；只重視 </a:t>
            </a:r>
            <a:r>
              <a:rPr lang="en-US" altLang="zh-TW" dirty="0" smtClean="0"/>
              <a:t>know-how</a:t>
            </a:r>
            <a:r>
              <a:rPr lang="zh-TW" altLang="en-US" dirty="0" smtClean="0"/>
              <a:t>，不知 </a:t>
            </a:r>
            <a:r>
              <a:rPr lang="en-US" altLang="zh-TW" dirty="0" smtClean="0"/>
              <a:t>know-why</a:t>
            </a:r>
          </a:p>
          <a:p>
            <a:pPr marL="0" indent="0">
              <a:buNone/>
            </a:pPr>
            <a:endParaRPr lang="zh-TW" altLang="en-US" dirty="0"/>
          </a:p>
        </p:txBody>
      </p:sp>
    </p:spTree>
    <p:extLst>
      <p:ext uri="{BB962C8B-B14F-4D97-AF65-F5344CB8AC3E}">
        <p14:creationId xmlns:p14="http://schemas.microsoft.com/office/powerpoint/2010/main" val="2211327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IPCC Fifth Assessment </a:t>
            </a:r>
            <a:r>
              <a:rPr lang="en-US" altLang="zh-TW" dirty="0" smtClean="0"/>
              <a:t>Report (AR5)</a:t>
            </a:r>
            <a:endParaRPr lang="zh-TW" altLang="en-US" dirty="0"/>
          </a:p>
        </p:txBody>
      </p:sp>
      <p:sp>
        <p:nvSpPr>
          <p:cNvPr id="3" name="內容版面配置區 2"/>
          <p:cNvSpPr>
            <a:spLocks noGrp="1"/>
          </p:cNvSpPr>
          <p:nvPr>
            <p:ph idx="1"/>
          </p:nvPr>
        </p:nvSpPr>
        <p:spPr/>
        <p:txBody>
          <a:bodyPr/>
          <a:lstStyle/>
          <a:p>
            <a:r>
              <a:rPr lang="en-US" altLang="zh-TW" sz="2400" dirty="0"/>
              <a:t>United Nations Intergovernmental Panel on Climate Change (IPCC</a:t>
            </a:r>
            <a:r>
              <a:rPr lang="en-US" altLang="zh-TW" sz="2400" dirty="0" smtClean="0"/>
              <a:t>); AR5 will </a:t>
            </a:r>
            <a:r>
              <a:rPr lang="en-US" altLang="zh-TW" sz="2400" dirty="0"/>
              <a:t>consist of three Working Group (WG) Reports and a Synthesis Report, to be completed in 2013 and 2014.</a:t>
            </a:r>
          </a:p>
          <a:p>
            <a:pPr lvl="1"/>
            <a:r>
              <a:rPr lang="en-US" altLang="zh-TW" sz="2000" dirty="0"/>
              <a:t> </a:t>
            </a:r>
            <a:r>
              <a:rPr lang="en-US" altLang="zh-TW" sz="2200" dirty="0" smtClean="0"/>
              <a:t>WG </a:t>
            </a:r>
            <a:r>
              <a:rPr lang="en-US" altLang="zh-TW" sz="2200" dirty="0"/>
              <a:t>I: The Physical Science Basis – mid September 2013, Summary for Policymakers published 27 September</a:t>
            </a:r>
            <a:r>
              <a:rPr lang="en-US" altLang="zh-TW" sz="2200" dirty="0" smtClean="0"/>
              <a:t>.</a:t>
            </a:r>
          </a:p>
          <a:p>
            <a:pPr lvl="1"/>
            <a:r>
              <a:rPr lang="en-US" altLang="zh-TW" sz="2200" dirty="0" smtClean="0"/>
              <a:t>WG </a:t>
            </a:r>
            <a:r>
              <a:rPr lang="en-US" altLang="zh-TW" sz="2200" dirty="0"/>
              <a:t>II: Impacts, Adaptation and Vulnerability – mid March </a:t>
            </a:r>
            <a:r>
              <a:rPr lang="en-US" altLang="zh-TW" sz="2200" dirty="0" smtClean="0"/>
              <a:t>2014</a:t>
            </a:r>
          </a:p>
          <a:p>
            <a:pPr lvl="1"/>
            <a:r>
              <a:rPr lang="en-US" altLang="zh-TW" sz="2200" dirty="0" smtClean="0"/>
              <a:t>WG </a:t>
            </a:r>
            <a:r>
              <a:rPr lang="en-US" altLang="zh-TW" sz="2200" dirty="0"/>
              <a:t>III: Mitigation of Climate Change – early April </a:t>
            </a:r>
            <a:r>
              <a:rPr lang="en-US" altLang="zh-TW" sz="2200" dirty="0" smtClean="0"/>
              <a:t>2014</a:t>
            </a:r>
          </a:p>
          <a:p>
            <a:pPr lvl="1"/>
            <a:r>
              <a:rPr lang="en-US" altLang="zh-TW" sz="2200" dirty="0" smtClean="0"/>
              <a:t>AR5 </a:t>
            </a:r>
            <a:r>
              <a:rPr lang="en-US" altLang="zh-TW" sz="2200" dirty="0"/>
              <a:t>Synthesis Report (SYR) – October </a:t>
            </a:r>
            <a:r>
              <a:rPr lang="en-US" altLang="zh-TW" sz="2200" dirty="0" smtClean="0"/>
              <a:t>2014</a:t>
            </a:r>
            <a:endParaRPr lang="en-US" altLang="zh-TW" sz="2200" dirty="0"/>
          </a:p>
        </p:txBody>
      </p:sp>
    </p:spTree>
    <p:extLst>
      <p:ext uri="{BB962C8B-B14F-4D97-AF65-F5344CB8AC3E}">
        <p14:creationId xmlns:p14="http://schemas.microsoft.com/office/powerpoint/2010/main" val="32400878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567607"/>
            <a:ext cx="3993232" cy="5989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3710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692696"/>
            <a:ext cx="5544616" cy="595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956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674" y="4216751"/>
            <a:ext cx="4752528" cy="198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361" y="1196752"/>
            <a:ext cx="5403153"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58225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t>真正教育的真正價值，和成績、學位完全無關，只和自覺有關，自覺於什麼是真實及重要的，它隱藏在我們周遭平凡無奇的景象之中</a:t>
            </a:r>
            <a:r>
              <a:rPr lang="zh-TW" altLang="en-US" dirty="0" smtClean="0"/>
              <a:t>。</a:t>
            </a:r>
            <a:endParaRPr lang="en-US" altLang="zh-TW" dirty="0" smtClean="0"/>
          </a:p>
          <a:p>
            <a:r>
              <a:rPr lang="zh-TW" altLang="en-US" dirty="0" smtClean="0"/>
              <a:t>華</a:t>
            </a:r>
            <a:r>
              <a:rPr lang="zh-TW" altLang="en-US" dirty="0"/>
              <a:t>萊士（</a:t>
            </a:r>
            <a:r>
              <a:rPr lang="en-US" altLang="zh-TW" dirty="0"/>
              <a:t>David Foster Wallace</a:t>
            </a:r>
            <a:r>
              <a:rPr lang="zh-TW" altLang="en-US" dirty="0"/>
              <a:t>），美國當代聲譽最卓著的作家</a:t>
            </a:r>
          </a:p>
        </p:txBody>
      </p:sp>
    </p:spTree>
    <p:extLst>
      <p:ext uri="{BB962C8B-B14F-4D97-AF65-F5344CB8AC3E}">
        <p14:creationId xmlns:p14="http://schemas.microsoft.com/office/powerpoint/2010/main" val="15767728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Happiness and curiosity in school (</a:t>
            </a:r>
            <a:r>
              <a:rPr lang="en-US" altLang="zh-TW" dirty="0" err="1" smtClean="0"/>
              <a:t>nef</a:t>
            </a:r>
            <a:r>
              <a:rPr lang="en-US" altLang="zh-TW" dirty="0" smtClean="0"/>
              <a:t>)</a:t>
            </a:r>
            <a:endParaRPr lang="zh-TW" altLang="en-US" dirty="0"/>
          </a:p>
        </p:txBody>
      </p:sp>
      <p:pic>
        <p:nvPicPr>
          <p:cNvPr id="1026" name="Picture 2">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403648" y="1988840"/>
            <a:ext cx="4161047"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內容版面配置區 6"/>
          <p:cNvSpPr>
            <a:spLocks noGrp="1"/>
          </p:cNvSpPr>
          <p:nvPr>
            <p:ph sz="half" idx="2"/>
          </p:nvPr>
        </p:nvSpPr>
        <p:spPr>
          <a:xfrm>
            <a:off x="6804248" y="4725144"/>
            <a:ext cx="1882552" cy="936104"/>
          </a:xfrm>
        </p:spPr>
        <p:txBody>
          <a:bodyPr/>
          <a:lstStyle/>
          <a:p>
            <a:pPr marL="0" indent="0">
              <a:buNone/>
            </a:pPr>
            <a:r>
              <a:rPr lang="en-US" altLang="zh-TW" sz="2000" dirty="0" smtClean="0">
                <a:hlinkClick r:id="rId4"/>
              </a:rPr>
              <a:t>Ted on “Education”</a:t>
            </a:r>
            <a:endParaRPr lang="en-US" altLang="zh-TW" sz="2000" dirty="0" smtClean="0"/>
          </a:p>
          <a:p>
            <a:pPr marL="0" indent="0">
              <a:buNone/>
            </a:pPr>
            <a:r>
              <a:rPr lang="zh-TW" altLang="en-US" sz="2000" dirty="0"/>
              <a:t>用駭客思維學習</a:t>
            </a:r>
          </a:p>
        </p:txBody>
      </p:sp>
    </p:spTree>
    <p:extLst>
      <p:ext uri="{BB962C8B-B14F-4D97-AF65-F5344CB8AC3E}">
        <p14:creationId xmlns:p14="http://schemas.microsoft.com/office/powerpoint/2010/main" val="21551568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綠色</a:t>
            </a:r>
            <a:r>
              <a:rPr lang="zh-TW" altLang="en-US" dirty="0" smtClean="0"/>
              <a:t>經濟學</a:t>
            </a:r>
            <a:r>
              <a:rPr lang="zh-TW" altLang="en-US" dirty="0"/>
              <a:t>的廠商理論</a:t>
            </a:r>
          </a:p>
        </p:txBody>
      </p:sp>
      <p:sp>
        <p:nvSpPr>
          <p:cNvPr id="3" name="內容版面配置區 2"/>
          <p:cNvSpPr>
            <a:spLocks noGrp="1"/>
          </p:cNvSpPr>
          <p:nvPr>
            <p:ph sz="quarter" idx="1"/>
          </p:nvPr>
        </p:nvSpPr>
        <p:spPr>
          <a:xfrm>
            <a:off x="683568" y="1844824"/>
            <a:ext cx="7772400" cy="4861520"/>
          </a:xfrm>
        </p:spPr>
        <p:txBody>
          <a:bodyPr>
            <a:normAutofit/>
          </a:bodyPr>
          <a:lstStyle/>
          <a:p>
            <a:r>
              <a:rPr lang="zh-TW" altLang="en-US" dirty="0" smtClean="0"/>
              <a:t>如同人與大自然一樣，「廠商」也是有機體，因此其目標不會是利潤極大化，也不會是股東財富極大化。相反地，其指導方針是：</a:t>
            </a:r>
            <a:endParaRPr lang="en-US" altLang="zh-TW" dirty="0" smtClean="0"/>
          </a:p>
          <a:p>
            <a:pPr lvl="1"/>
            <a:r>
              <a:rPr lang="zh-TW" altLang="en-US" dirty="0" smtClean="0"/>
              <a:t>基本原則：非</a:t>
            </a:r>
            <a:r>
              <a:rPr lang="zh-TW" altLang="en-US" dirty="0"/>
              <a:t>暴力與</a:t>
            </a:r>
            <a:r>
              <a:rPr lang="zh-TW" altLang="en-US" dirty="0" smtClean="0"/>
              <a:t>簡樸</a:t>
            </a:r>
            <a:endParaRPr lang="en-US" altLang="zh-TW" dirty="0" smtClean="0"/>
          </a:p>
          <a:p>
            <a:pPr lvl="1"/>
            <a:r>
              <a:rPr lang="zh-TW" altLang="en-US" dirty="0" smtClean="0"/>
              <a:t>以人為本，並擴展到所有眾生與大自然</a:t>
            </a:r>
            <a:endParaRPr lang="en-US" altLang="zh-TW" dirty="0" smtClean="0"/>
          </a:p>
          <a:p>
            <a:pPr lvl="1"/>
            <a:r>
              <a:rPr lang="zh-TW" altLang="en-US" dirty="0" smtClean="0"/>
              <a:t>師法大自然（包括組織型態與生產技術等）</a:t>
            </a:r>
            <a:endParaRPr lang="en-US" altLang="zh-TW" dirty="0" smtClean="0"/>
          </a:p>
        </p:txBody>
      </p:sp>
    </p:spTree>
    <p:extLst>
      <p:ext uri="{BB962C8B-B14F-4D97-AF65-F5344CB8AC3E}">
        <p14:creationId xmlns:p14="http://schemas.microsoft.com/office/powerpoint/2010/main" val="6468910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西方</a:t>
            </a:r>
            <a:r>
              <a:rPr lang="zh-TW" altLang="en-US" dirty="0" smtClean="0"/>
              <a:t>經濟學的廠商理論</a:t>
            </a:r>
            <a:endParaRPr lang="zh-TW" altLang="en-US" dirty="0"/>
          </a:p>
        </p:txBody>
      </p:sp>
      <p:sp>
        <p:nvSpPr>
          <p:cNvPr id="3" name="內容版面配置區 2"/>
          <p:cNvSpPr>
            <a:spLocks noGrp="1"/>
          </p:cNvSpPr>
          <p:nvPr>
            <p:ph sz="quarter" idx="1"/>
          </p:nvPr>
        </p:nvSpPr>
        <p:spPr>
          <a:xfrm>
            <a:off x="683568" y="1844824"/>
            <a:ext cx="8208912" cy="4572000"/>
          </a:xfrm>
        </p:spPr>
        <p:txBody>
          <a:bodyPr/>
          <a:lstStyle/>
          <a:p>
            <a:r>
              <a:rPr lang="zh-TW" altLang="en-US" sz="2400" dirty="0" smtClean="0"/>
              <a:t>古典經濟學：追求利潤極大化；沒有「人」的位置。</a:t>
            </a:r>
            <a:endParaRPr lang="en-US" altLang="zh-TW" sz="2400" dirty="0" smtClean="0"/>
          </a:p>
          <a:p>
            <a:r>
              <a:rPr lang="en-US" altLang="zh-TW" sz="2400" dirty="0" smtClean="0"/>
              <a:t>Schumacher:</a:t>
            </a:r>
          </a:p>
          <a:p>
            <a:pPr lvl="1"/>
            <a:r>
              <a:rPr lang="en-US" altLang="zh-TW" sz="2400" dirty="0" smtClean="0"/>
              <a:t>From </a:t>
            </a:r>
            <a:r>
              <a:rPr lang="en-US" altLang="zh-TW" sz="2400" dirty="0"/>
              <a:t>a Buddhist’s view, this is standing the truth on its head by </a:t>
            </a:r>
            <a:r>
              <a:rPr lang="en-US" altLang="zh-TW" sz="2400" b="1" i="1" dirty="0"/>
              <a:t>considering goods as more important than people</a:t>
            </a:r>
            <a:r>
              <a:rPr lang="en-US" altLang="zh-TW" sz="2400" dirty="0"/>
              <a:t> and </a:t>
            </a:r>
            <a:r>
              <a:rPr lang="en-US" altLang="zh-TW" sz="2400" b="1" i="1" dirty="0"/>
              <a:t>consumption as more important than creative activity</a:t>
            </a:r>
            <a:r>
              <a:rPr lang="en-US" altLang="zh-TW" sz="2400" dirty="0"/>
              <a:t>. It means…a surrender to the force of evil.</a:t>
            </a:r>
          </a:p>
          <a:p>
            <a:r>
              <a:rPr lang="zh-TW" altLang="en-US" sz="2400" dirty="0"/>
              <a:t>現代</a:t>
            </a:r>
            <a:r>
              <a:rPr lang="zh-TW" altLang="en-US" sz="2400" dirty="0" smtClean="0"/>
              <a:t>企業</a:t>
            </a:r>
            <a:r>
              <a:rPr lang="zh-TW" altLang="en-US" sz="2400" dirty="0"/>
              <a:t>特點</a:t>
            </a:r>
            <a:endParaRPr lang="en-US" altLang="zh-TW" sz="2400" dirty="0" smtClean="0"/>
          </a:p>
          <a:p>
            <a:pPr lvl="1"/>
            <a:r>
              <a:rPr lang="zh-TW" altLang="en-US" sz="2400" dirty="0"/>
              <a:t>「有限負債</a:t>
            </a:r>
            <a:r>
              <a:rPr lang="zh-TW" altLang="en-US" sz="2400" dirty="0" smtClean="0"/>
              <a:t>」</a:t>
            </a:r>
            <a:r>
              <a:rPr lang="en-US" altLang="zh-TW" sz="2400" dirty="0" smtClean="0"/>
              <a:t>(limited liabilities)</a:t>
            </a:r>
            <a:r>
              <a:rPr lang="zh-TW" altLang="en-US" sz="2400" dirty="0" smtClean="0"/>
              <a:t>；不負責任；外部性？</a:t>
            </a:r>
            <a:endParaRPr lang="en-US" altLang="zh-TW" sz="2400" dirty="0" smtClean="0"/>
          </a:p>
          <a:p>
            <a:pPr lvl="1"/>
            <a:r>
              <a:rPr lang="zh-TW" altLang="en-US" sz="2400" dirty="0" smtClean="0"/>
              <a:t>「結構性暴力」</a:t>
            </a:r>
            <a:r>
              <a:rPr lang="en-US" altLang="zh-TW" sz="2400" dirty="0" smtClean="0"/>
              <a:t>(structural violence)</a:t>
            </a:r>
          </a:p>
          <a:p>
            <a:pPr lvl="1"/>
            <a:r>
              <a:rPr lang="en-US" altLang="zh-TW" sz="2400" dirty="0"/>
              <a:t> </a:t>
            </a:r>
            <a:r>
              <a:rPr lang="zh-TW" altLang="en-US" sz="2400" dirty="0" smtClean="0">
                <a:hlinkClick r:id="rId2"/>
              </a:rPr>
              <a:t>精神分裂？企業人格診斷書</a:t>
            </a:r>
            <a:r>
              <a:rPr lang="zh-TW" altLang="en-US" sz="2400" dirty="0" smtClean="0"/>
              <a:t> </a:t>
            </a:r>
            <a:r>
              <a:rPr lang="en-US" altLang="zh-TW" sz="2400" dirty="0" smtClean="0"/>
              <a:t>(6’54’’)</a:t>
            </a:r>
            <a:endParaRPr lang="zh-TW" altLang="en-US" sz="2400" dirty="0"/>
          </a:p>
        </p:txBody>
      </p:sp>
    </p:spTree>
    <p:extLst>
      <p:ext uri="{BB962C8B-B14F-4D97-AF65-F5344CB8AC3E}">
        <p14:creationId xmlns:p14="http://schemas.microsoft.com/office/powerpoint/2010/main" val="18360894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結構性暴力</a:t>
            </a:r>
            <a:endParaRPr lang="zh-TW" altLang="en-US" dirty="0"/>
          </a:p>
        </p:txBody>
      </p:sp>
      <p:sp>
        <p:nvSpPr>
          <p:cNvPr id="3" name="內容版面配置區 2"/>
          <p:cNvSpPr>
            <a:spLocks noGrp="1"/>
          </p:cNvSpPr>
          <p:nvPr>
            <p:ph sz="quarter" idx="1"/>
          </p:nvPr>
        </p:nvSpPr>
        <p:spPr/>
        <p:txBody>
          <a:bodyPr/>
          <a:lstStyle/>
          <a:p>
            <a:r>
              <a:rPr lang="zh-TW" altLang="en-US" sz="2800" dirty="0" smtClean="0"/>
              <a:t>和平學大師 </a:t>
            </a:r>
            <a:r>
              <a:rPr lang="en-US" altLang="zh-TW" sz="2800" dirty="0" smtClean="0"/>
              <a:t>Johan </a:t>
            </a:r>
            <a:r>
              <a:rPr lang="en-US" altLang="zh-TW" sz="2800" dirty="0" err="1" smtClean="0"/>
              <a:t>Galtung</a:t>
            </a:r>
            <a:r>
              <a:rPr lang="en-US" altLang="zh-TW" sz="2800" dirty="0" smtClean="0"/>
              <a:t> </a:t>
            </a:r>
            <a:r>
              <a:rPr lang="zh-TW" altLang="en-US" sz="2800" dirty="0" smtClean="0"/>
              <a:t>在</a:t>
            </a:r>
            <a:r>
              <a:rPr lang="en-US" altLang="zh-TW" sz="2800" dirty="0" smtClean="0"/>
              <a:t>1960</a:t>
            </a:r>
            <a:r>
              <a:rPr lang="zh-TW" altLang="en-US" sz="2800" dirty="0" smtClean="0"/>
              <a:t>年所提出。</a:t>
            </a:r>
            <a:endParaRPr lang="en-US" altLang="zh-TW" sz="2800" dirty="0" smtClean="0"/>
          </a:p>
          <a:p>
            <a:r>
              <a:rPr lang="zh-TW" altLang="en-US" sz="2800" dirty="0" smtClean="0"/>
              <a:t>所謂「結構性暴力」，指的是在一種抽象的社會結構下，即便沒有具體的某群人對另群人施予直接的暴力，但此一社會結構卻讓某一群人無法獲得與其他人平等的生存需求或條件，導致這群人生存受到威脅。這種生存的威脅，雖然並不來自直接暴力，但此種社會結構和環境卻對他們形成了一種「結構性暴力」。</a:t>
            </a:r>
            <a:endParaRPr lang="en-US" altLang="zh-TW" sz="2800" dirty="0" smtClean="0"/>
          </a:p>
          <a:p>
            <a:r>
              <a:rPr lang="zh-TW" altLang="en-US" sz="2800" dirty="0" smtClean="0"/>
              <a:t>例子</a:t>
            </a:r>
            <a:r>
              <a:rPr lang="en-US" altLang="zh-TW" sz="2800" dirty="0" smtClean="0"/>
              <a:t>:</a:t>
            </a:r>
            <a:r>
              <a:rPr lang="zh-TW" altLang="en-US" sz="2800" dirty="0" smtClean="0"/>
              <a:t> 血汗工廠、富士康事件、童工等</a:t>
            </a:r>
            <a:endParaRPr lang="zh-TW" altLang="en-US" sz="2800" dirty="0"/>
          </a:p>
        </p:txBody>
      </p:sp>
    </p:spTree>
    <p:extLst>
      <p:ext uri="{BB962C8B-B14F-4D97-AF65-F5344CB8AC3E}">
        <p14:creationId xmlns:p14="http://schemas.microsoft.com/office/powerpoint/2010/main" val="12350048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404664"/>
            <a:ext cx="7951803"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81033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Distribution of iPhone’s profit</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99" y="1628800"/>
            <a:ext cx="7095005"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661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WG1, Sept 27, 2013</a:t>
            </a:r>
            <a:endParaRPr lang="zh-TW" altLang="en-US" dirty="0"/>
          </a:p>
        </p:txBody>
      </p:sp>
      <p:sp>
        <p:nvSpPr>
          <p:cNvPr id="3" name="內容版面配置區 2"/>
          <p:cNvSpPr>
            <a:spLocks noGrp="1"/>
          </p:cNvSpPr>
          <p:nvPr>
            <p:ph idx="1"/>
          </p:nvPr>
        </p:nvSpPr>
        <p:spPr/>
        <p:txBody>
          <a:bodyPr/>
          <a:lstStyle/>
          <a:p>
            <a:r>
              <a:rPr lang="zh-TW" altLang="en-US" dirty="0"/>
              <a:t>若人類什麼都不做、不控制溫室氣體，到了</a:t>
            </a:r>
            <a:r>
              <a:rPr lang="en-US" altLang="zh-TW" dirty="0"/>
              <a:t>2100</a:t>
            </a:r>
            <a:r>
              <a:rPr lang="zh-TW" altLang="en-US" dirty="0"/>
              <a:t>年，二氧化碳濃度將飆升至</a:t>
            </a:r>
            <a:r>
              <a:rPr lang="en-US" altLang="zh-TW" dirty="0"/>
              <a:t>936ppm</a:t>
            </a:r>
            <a:r>
              <a:rPr lang="zh-TW" altLang="en-US" dirty="0"/>
              <a:t>，全球平均溫度會上升攝氏</a:t>
            </a:r>
            <a:r>
              <a:rPr lang="en-US" altLang="zh-TW" dirty="0"/>
              <a:t>4.8</a:t>
            </a:r>
            <a:r>
              <a:rPr lang="zh-TW" altLang="en-US" dirty="0"/>
              <a:t>度，「當初</a:t>
            </a:r>
            <a:r>
              <a:rPr lang="zh-TW" altLang="en-US" dirty="0" smtClean="0"/>
              <a:t>預測的</a:t>
            </a:r>
            <a:r>
              <a:rPr lang="zh-TW" altLang="en-US" dirty="0"/>
              <a:t>正負</a:t>
            </a:r>
            <a:r>
              <a:rPr lang="en-US" altLang="zh-TW" dirty="0"/>
              <a:t>2</a:t>
            </a:r>
            <a:r>
              <a:rPr lang="zh-TW" altLang="en-US" dirty="0"/>
              <a:t>度</a:t>
            </a:r>
            <a:r>
              <a:rPr lang="en-US" altLang="zh-TW" dirty="0"/>
              <a:t>C</a:t>
            </a:r>
            <a:r>
              <a:rPr lang="zh-TW" altLang="en-US" dirty="0"/>
              <a:t>恐將失守</a:t>
            </a:r>
            <a:r>
              <a:rPr lang="zh-TW" altLang="en-US" dirty="0" smtClean="0"/>
              <a:t>」</a:t>
            </a:r>
            <a:r>
              <a:rPr lang="en-US" altLang="zh-TW" dirty="0" smtClean="0"/>
              <a:t>!</a:t>
            </a:r>
          </a:p>
          <a:p>
            <a:r>
              <a:rPr lang="zh-TW" altLang="en-US" dirty="0"/>
              <a:t>台灣恐怕有</a:t>
            </a:r>
            <a:r>
              <a:rPr lang="en-US" altLang="zh-TW" dirty="0"/>
              <a:t>10</a:t>
            </a:r>
            <a:r>
              <a:rPr lang="zh-TW" altLang="en-US" dirty="0"/>
              <a:t>％土地都將沉入海底，包括台北盆地、台中、彰化、雲林、嘉義、高雄及屏東西部沿海地區，恐將被淹掉。</a:t>
            </a:r>
          </a:p>
        </p:txBody>
      </p:sp>
    </p:spTree>
    <p:extLst>
      <p:ext uri="{BB962C8B-B14F-4D97-AF65-F5344CB8AC3E}">
        <p14:creationId xmlns:p14="http://schemas.microsoft.com/office/powerpoint/2010/main" val="30294022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dirty="0">
                <a:hlinkClick r:id="rId2"/>
              </a:rPr>
              <a:t>美參院控蘋果 </a:t>
            </a:r>
            <a:r>
              <a:rPr lang="en-US" altLang="zh-TW" sz="3600" dirty="0">
                <a:hlinkClick r:id="rId2"/>
              </a:rPr>
              <a:t>2.2</a:t>
            </a:r>
            <a:r>
              <a:rPr lang="zh-TW" altLang="en-US" sz="3600" dirty="0">
                <a:hlinkClick r:id="rId2"/>
              </a:rPr>
              <a:t>兆海外營收逃稅</a:t>
            </a:r>
            <a:endParaRPr lang="zh-TW" altLang="en-US" sz="3600" dirty="0"/>
          </a:p>
        </p:txBody>
      </p:sp>
      <p:sp>
        <p:nvSpPr>
          <p:cNvPr id="3" name="內容版面配置區 2"/>
          <p:cNvSpPr>
            <a:spLocks noGrp="1"/>
          </p:cNvSpPr>
          <p:nvPr>
            <p:ph idx="1"/>
          </p:nvPr>
        </p:nvSpPr>
        <p:spPr>
          <a:xfrm>
            <a:off x="467544" y="1628800"/>
            <a:ext cx="8229600" cy="4094584"/>
          </a:xfrm>
        </p:spPr>
        <p:txBody>
          <a:bodyPr/>
          <a:lstStyle/>
          <a:p>
            <a:r>
              <a:rPr lang="zh-TW" altLang="en-US" sz="2000" dirty="0"/>
              <a:t>參院常設調查</a:t>
            </a:r>
            <a:r>
              <a:rPr lang="zh-TW" altLang="en-US" sz="2000" dirty="0" smtClean="0"/>
              <a:t>委員會</a:t>
            </a:r>
            <a:r>
              <a:rPr lang="en-US" altLang="zh-TW" sz="2000" dirty="0" smtClean="0"/>
              <a:t>(2013/5/22)</a:t>
            </a:r>
            <a:r>
              <a:rPr lang="zh-TW" altLang="en-US" sz="2000" dirty="0" smtClean="0"/>
              <a:t>週二</a:t>
            </a:r>
            <a:r>
              <a:rPr lang="zh-TW" altLang="en-US" sz="2000" dirty="0"/>
              <a:t>聽證會前公布長達四十頁報告，指控蘋果身為全球最賺錢科技公司，截至三月底，手握現金總額達一四五○億美元，但卻有近七成、超過一○二○億美元現金留在海外帳戶，並把數百億美元獲利轉匯入愛爾蘭子公司，因在當地僅需支付不到二％的協商稅率。</a:t>
            </a:r>
          </a:p>
          <a:p>
            <a:r>
              <a:rPr lang="zh-TW" altLang="en-US" sz="2000" dirty="0"/>
              <a:t>報告指出，蘋果三家子公司在愛爾蘭或美國都沒有「稅籍」處所，其中海外主要控股公司蘋果國際營運（</a:t>
            </a:r>
            <a:r>
              <a:rPr lang="en-US" altLang="zh-TW" sz="2000" dirty="0"/>
              <a:t>AOI</a:t>
            </a:r>
            <a:r>
              <a:rPr lang="zh-TW" altLang="en-US" sz="2000" dirty="0"/>
              <a:t>）五年來沒有向任何國家申報或繳過稅。</a:t>
            </a:r>
            <a:r>
              <a:rPr lang="en-US" altLang="zh-TW" sz="2000" dirty="0"/>
              <a:t>AOI</a:t>
            </a:r>
            <a:r>
              <a:rPr lang="zh-TW" altLang="en-US" sz="2000" dirty="0"/>
              <a:t>在二○○九至二○一二年間獲淨利三百億美元，占蘋果全球淨利的三十％。</a:t>
            </a:r>
          </a:p>
          <a:p>
            <a:r>
              <a:rPr lang="zh-TW" altLang="en-US" sz="2000" dirty="0"/>
              <a:t>另一家愛爾蘭子公司蘋果國際銷售（</a:t>
            </a:r>
            <a:r>
              <a:rPr lang="en-US" altLang="zh-TW" sz="2000" dirty="0"/>
              <a:t>ASI</a:t>
            </a:r>
            <a:r>
              <a:rPr lang="zh-TW" altLang="en-US" sz="2000" dirty="0"/>
              <a:t>）專門負責賣</a:t>
            </a:r>
            <a:r>
              <a:rPr lang="en-US" altLang="zh-TW" sz="2000" dirty="0"/>
              <a:t>iPhone</a:t>
            </a:r>
            <a:r>
              <a:rPr lang="zh-TW" altLang="en-US" sz="2000" dirty="0"/>
              <a:t>智慧手機、</a:t>
            </a:r>
            <a:r>
              <a:rPr lang="en-US" altLang="zh-TW" sz="2000" dirty="0"/>
              <a:t>iPad</a:t>
            </a:r>
            <a:r>
              <a:rPr lang="zh-TW" altLang="en-US" sz="2000" dirty="0"/>
              <a:t>平板電腦、</a:t>
            </a:r>
            <a:r>
              <a:rPr lang="en-US" altLang="zh-TW" sz="2000" dirty="0"/>
              <a:t>MacBook</a:t>
            </a:r>
            <a:r>
              <a:rPr lang="zh-TW" altLang="en-US" sz="2000" dirty="0"/>
              <a:t>筆電與其他產品的海外營銷，二○一一年稅前盈利達二二○億美元，卻只繳稅一千萬美元，相當於○．○五％稅率不到</a:t>
            </a:r>
            <a:r>
              <a:rPr lang="zh-TW" altLang="en-US" sz="2000" dirty="0" smtClean="0"/>
              <a:t>。</a:t>
            </a:r>
            <a:endParaRPr lang="en-US" altLang="zh-TW" sz="2000" dirty="0"/>
          </a:p>
          <a:p>
            <a:pPr marL="0" indent="0">
              <a:buNone/>
            </a:pPr>
            <a:r>
              <a:rPr lang="en-US" altLang="zh-TW" sz="1600" dirty="0">
                <a:hlinkClick r:id="rId3"/>
              </a:rPr>
              <a:t>http://www.nytimes.com/2012/04/29/business/apples-tax-strategy-aims-at-low-tax-states-and-nations.html?_r=3&amp;pagewanted=1</a:t>
            </a:r>
            <a:endParaRPr lang="zh-TW" altLang="en-US" sz="1600" dirty="0"/>
          </a:p>
        </p:txBody>
      </p:sp>
    </p:spTree>
    <p:extLst>
      <p:ext uri="{BB962C8B-B14F-4D97-AF65-F5344CB8AC3E}">
        <p14:creationId xmlns:p14="http://schemas.microsoft.com/office/powerpoint/2010/main" val="2931950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32656"/>
            <a:ext cx="6768752" cy="654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33757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What about Google?</a:t>
            </a:r>
            <a:endParaRPr lang="zh-TW" alt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1628800"/>
            <a:ext cx="541040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8705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805663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80625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60648"/>
            <a:ext cx="8229600" cy="1371600"/>
          </a:xfrm>
        </p:spPr>
        <p:txBody>
          <a:bodyPr/>
          <a:lstStyle/>
          <a:p>
            <a:r>
              <a:rPr lang="zh-TW" altLang="en-US" dirty="0" smtClean="0"/>
              <a:t>綠色廠商理論幾個特色</a:t>
            </a:r>
            <a:endParaRPr lang="zh-TW" altLang="en-US" dirty="0"/>
          </a:p>
        </p:txBody>
      </p:sp>
      <p:sp>
        <p:nvSpPr>
          <p:cNvPr id="3" name="內容版面配置區 2"/>
          <p:cNvSpPr>
            <a:spLocks noGrp="1"/>
          </p:cNvSpPr>
          <p:nvPr>
            <p:ph sz="quarter" idx="1"/>
          </p:nvPr>
        </p:nvSpPr>
        <p:spPr>
          <a:xfrm>
            <a:off x="611560" y="1628800"/>
            <a:ext cx="7772400" cy="4861520"/>
          </a:xfrm>
        </p:spPr>
        <p:txBody>
          <a:bodyPr>
            <a:normAutofit fontScale="70000" lnSpcReduction="20000"/>
          </a:bodyPr>
          <a:lstStyle/>
          <a:p>
            <a:r>
              <a:rPr lang="zh-TW" altLang="en-US" dirty="0" smtClean="0"/>
              <a:t>以人為本：</a:t>
            </a:r>
            <a:endParaRPr lang="en-US" altLang="zh-TW" dirty="0" smtClean="0"/>
          </a:p>
          <a:p>
            <a:pPr lvl="1">
              <a:buFont typeface="Wingdings" panose="05000000000000000000" pitchFamily="2" charset="2"/>
              <a:buChar char="p"/>
            </a:pPr>
            <a:r>
              <a:rPr lang="zh-TW" altLang="en-US" dirty="0" smtClean="0"/>
              <a:t>企業的主體是人：包括企業的成員（包括雇主與員工）與產品的終端使用者。「勞工」不只是生產要素！</a:t>
            </a:r>
            <a:endParaRPr lang="en-US" altLang="zh-TW" dirty="0"/>
          </a:p>
          <a:p>
            <a:pPr lvl="1">
              <a:buFont typeface="Wingdings" panose="05000000000000000000" pitchFamily="2" charset="2"/>
              <a:buChar char="p"/>
            </a:pPr>
            <a:r>
              <a:rPr lang="zh-TW" altLang="en-US" dirty="0" smtClean="0"/>
              <a:t>對</a:t>
            </a:r>
            <a:r>
              <a:rPr lang="zh-TW" altLang="en-US" dirty="0"/>
              <a:t>企業內成員而言，工作自有其靈性上的意義。</a:t>
            </a:r>
            <a:endParaRPr lang="en-US" altLang="zh-TW" dirty="0"/>
          </a:p>
          <a:p>
            <a:r>
              <a:rPr lang="zh-TW" altLang="en-US" dirty="0" smtClean="0"/>
              <a:t>組織型態</a:t>
            </a:r>
            <a:endParaRPr lang="en-US" altLang="zh-TW" dirty="0" smtClean="0"/>
          </a:p>
          <a:p>
            <a:pPr lvl="1">
              <a:buFont typeface="Wingdings" panose="05000000000000000000" pitchFamily="2" charset="2"/>
              <a:buChar char="p"/>
            </a:pPr>
            <a:r>
              <a:rPr lang="zh-TW" altLang="en-US" dirty="0" smtClean="0"/>
              <a:t>不</a:t>
            </a:r>
            <a:r>
              <a:rPr lang="zh-TW" altLang="en-US" dirty="0"/>
              <a:t>應</a:t>
            </a:r>
            <a:r>
              <a:rPr lang="zh-TW" altLang="en-US" dirty="0" smtClean="0"/>
              <a:t>是以利潤為導向的股份有限公司。</a:t>
            </a:r>
            <a:endParaRPr lang="en-US" altLang="zh-TW" dirty="0" smtClean="0"/>
          </a:p>
          <a:p>
            <a:pPr lvl="1">
              <a:buFont typeface="Wingdings" panose="05000000000000000000" pitchFamily="2" charset="2"/>
              <a:buChar char="p"/>
            </a:pPr>
            <a:r>
              <a:rPr lang="zh-TW" altLang="en-US" dirty="0" smtClean="0"/>
              <a:t>公司規模：「小即是美」</a:t>
            </a:r>
            <a:endParaRPr lang="en-US" altLang="zh-TW" dirty="0" smtClean="0"/>
          </a:p>
          <a:p>
            <a:pPr lvl="1">
              <a:buFont typeface="Wingdings" panose="05000000000000000000" pitchFamily="2" charset="2"/>
              <a:buChar char="p"/>
            </a:pPr>
            <a:r>
              <a:rPr lang="zh-TW" altLang="en-US" dirty="0" smtClean="0"/>
              <a:t>結合 </a:t>
            </a:r>
            <a:r>
              <a:rPr lang="en-US" altLang="zh-TW" dirty="0" smtClean="0"/>
              <a:t>Commonwealth </a:t>
            </a:r>
            <a:r>
              <a:rPr lang="zh-TW" altLang="en-US" dirty="0" smtClean="0"/>
              <a:t>與社會企業應是較為理想的形式。</a:t>
            </a:r>
            <a:endParaRPr lang="en-US" altLang="zh-TW" dirty="0" smtClean="0"/>
          </a:p>
          <a:p>
            <a:r>
              <a:rPr lang="zh-TW" altLang="en-US" dirty="0" smtClean="0"/>
              <a:t>產品</a:t>
            </a:r>
            <a:r>
              <a:rPr lang="zh-TW" altLang="en-US" dirty="0"/>
              <a:t>：不應傷及眾生與環境（如肉、酒、煙、毒藥、賭博、武器等），甚至是能積極地增進眾生物質與靈性上的</a:t>
            </a:r>
            <a:r>
              <a:rPr lang="zh-TW" altLang="en-US" dirty="0" smtClean="0"/>
              <a:t>福祉</a:t>
            </a:r>
            <a:endParaRPr lang="en-US" altLang="zh-TW" dirty="0" smtClean="0"/>
          </a:p>
          <a:p>
            <a:r>
              <a:rPr lang="zh-TW" altLang="en-US" dirty="0" smtClean="0"/>
              <a:t>技術與製造過程：原料的取得與技術也不應傷害環境。</a:t>
            </a:r>
            <a:endParaRPr lang="en-US" altLang="zh-TW" dirty="0" smtClean="0"/>
          </a:p>
          <a:p>
            <a:pPr lvl="1">
              <a:buFont typeface="Wingdings" panose="05000000000000000000" pitchFamily="2" charset="2"/>
              <a:buChar char="p"/>
            </a:pPr>
            <a:r>
              <a:rPr lang="zh-TW" altLang="en-US" dirty="0" smtClean="0"/>
              <a:t>在地化（原料與銷售）</a:t>
            </a:r>
            <a:endParaRPr lang="en-US" altLang="zh-TW" dirty="0"/>
          </a:p>
          <a:p>
            <a:pPr lvl="1">
              <a:buFont typeface="Wingdings" panose="05000000000000000000" pitchFamily="2" charset="2"/>
              <a:buChar char="p"/>
            </a:pPr>
            <a:r>
              <a:rPr lang="zh-TW" altLang="en-US" dirty="0" smtClean="0"/>
              <a:t>技術：</a:t>
            </a:r>
            <a:r>
              <a:rPr lang="zh-TW" altLang="en-US" dirty="0" smtClean="0">
                <a:hlinkClick r:id="rId2"/>
              </a:rPr>
              <a:t>生物仿生學</a:t>
            </a:r>
            <a:r>
              <a:rPr lang="en-US" altLang="zh-TW" dirty="0" smtClean="0">
                <a:hlinkClick r:id="rId2"/>
              </a:rPr>
              <a:t>(biomimicry)</a:t>
            </a:r>
            <a:r>
              <a:rPr lang="en-US" altLang="zh-TW" dirty="0" smtClean="0"/>
              <a:t> 23’53’’; </a:t>
            </a:r>
            <a:r>
              <a:rPr lang="zh-TW" altLang="en-US" dirty="0" smtClean="0"/>
              <a:t>適切科技</a:t>
            </a:r>
            <a:r>
              <a:rPr lang="en-US" altLang="zh-TW" dirty="0" smtClean="0"/>
              <a:t>; permaculture.</a:t>
            </a:r>
          </a:p>
        </p:txBody>
      </p:sp>
    </p:spTree>
    <p:extLst>
      <p:ext uri="{BB962C8B-B14F-4D97-AF65-F5344CB8AC3E}">
        <p14:creationId xmlns:p14="http://schemas.microsoft.com/office/powerpoint/2010/main" val="6008503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技術：</a:t>
            </a:r>
            <a:r>
              <a:rPr lang="zh-TW" altLang="en-US" dirty="0"/>
              <a:t>綠色</a:t>
            </a:r>
            <a:r>
              <a:rPr lang="zh-TW" altLang="en-US" dirty="0" smtClean="0"/>
              <a:t>經濟學觀點</a:t>
            </a:r>
            <a:endParaRPr lang="zh-TW" altLang="en-US" dirty="0"/>
          </a:p>
        </p:txBody>
      </p:sp>
      <p:sp>
        <p:nvSpPr>
          <p:cNvPr id="3" name="內容版面配置區 2"/>
          <p:cNvSpPr>
            <a:spLocks noGrp="1"/>
          </p:cNvSpPr>
          <p:nvPr>
            <p:ph sz="quarter" idx="1"/>
          </p:nvPr>
        </p:nvSpPr>
        <p:spPr>
          <a:xfrm>
            <a:off x="467544" y="1844824"/>
            <a:ext cx="8208912" cy="4248472"/>
          </a:xfrm>
        </p:spPr>
        <p:txBody>
          <a:bodyPr/>
          <a:lstStyle/>
          <a:p>
            <a:r>
              <a:rPr lang="en-US" altLang="zh-TW" dirty="0" smtClean="0"/>
              <a:t>Schumacher: </a:t>
            </a:r>
            <a:r>
              <a:rPr lang="zh-TW" altLang="en-US" dirty="0" smtClean="0"/>
              <a:t>經濟學的方法論應來自對人與大自然的研究</a:t>
            </a:r>
            <a:endParaRPr lang="en-US" altLang="zh-TW" dirty="0" smtClean="0"/>
          </a:p>
          <a:p>
            <a:pPr marL="0" indent="0">
              <a:buNone/>
            </a:pPr>
            <a:r>
              <a:rPr lang="zh-TW" altLang="en-US" dirty="0" smtClean="0"/>
              <a:t>   ＝</a:t>
            </a:r>
            <a:r>
              <a:rPr lang="en-US" altLang="zh-TW" dirty="0" smtClean="0"/>
              <a:t>&gt;</a:t>
            </a:r>
            <a:r>
              <a:rPr lang="zh-TW" altLang="en-US" dirty="0" smtClean="0"/>
              <a:t>具有人類面貌</a:t>
            </a:r>
            <a:r>
              <a:rPr lang="zh-TW" altLang="en-US" dirty="0"/>
              <a:t>的</a:t>
            </a:r>
            <a:r>
              <a:rPr lang="zh-TW" altLang="en-US" dirty="0" smtClean="0"/>
              <a:t>科技</a:t>
            </a:r>
            <a:r>
              <a:rPr lang="en-US" altLang="zh-TW" dirty="0" smtClean="0"/>
              <a:t>(Technology with a human face)</a:t>
            </a:r>
          </a:p>
          <a:p>
            <a:pPr marL="0" indent="0">
              <a:buNone/>
            </a:pPr>
            <a:r>
              <a:rPr lang="zh-TW" altLang="en-US" sz="2400" dirty="0" smtClean="0"/>
              <a:t>「</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大自然總是知道在什麼時候、什麼地方打住。比自然界中的成長之奧秘更神奇的是自然界中成長的停止。自然界中的每個事物都有一個限度</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不論是在規模、速度，或者是暴力上。結果是，自然的體系（人是其中一部分）有自我平衡、自我調節，與自我淨化的傾向。</a:t>
            </a:r>
            <a:r>
              <a:rPr lang="zh-TW" altLang="en-US" sz="2400" dirty="0" smtClean="0"/>
              <a:t>」</a:t>
            </a:r>
            <a:endParaRPr lang="en-US" altLang="zh-TW" sz="2400" dirty="0" smtClean="0"/>
          </a:p>
        </p:txBody>
      </p:sp>
    </p:spTree>
    <p:extLst>
      <p:ext uri="{BB962C8B-B14F-4D97-AF65-F5344CB8AC3E}">
        <p14:creationId xmlns:p14="http://schemas.microsoft.com/office/powerpoint/2010/main" val="16034032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中級（適切）科技</a:t>
            </a:r>
            <a:endParaRPr lang="zh-TW" altLang="en-US" dirty="0"/>
          </a:p>
        </p:txBody>
      </p:sp>
      <p:sp>
        <p:nvSpPr>
          <p:cNvPr id="3" name="內容版面配置區 2"/>
          <p:cNvSpPr>
            <a:spLocks noGrp="1"/>
          </p:cNvSpPr>
          <p:nvPr>
            <p:ph sz="quarter" idx="4294967295"/>
          </p:nvPr>
        </p:nvSpPr>
        <p:spPr>
          <a:xfrm>
            <a:off x="609600" y="1600200"/>
            <a:ext cx="7924800" cy="4114800"/>
          </a:xfrm>
          <a:prstGeom prst="rect">
            <a:avLst/>
          </a:prstGeom>
        </p:spPr>
        <p:txBody>
          <a:bodyPr/>
          <a:lstStyle/>
          <a:p>
            <a:r>
              <a:rPr lang="zh-TW" altLang="en-US" dirty="0">
                <a:solidFill>
                  <a:srgbClr val="002060"/>
                </a:solidFill>
                <a:hlinkClick r:id="rId2"/>
              </a:rPr>
              <a:t>開放資源哲學</a:t>
            </a:r>
            <a:r>
              <a:rPr lang="en-US" altLang="zh-TW" dirty="0">
                <a:solidFill>
                  <a:srgbClr val="002060"/>
                </a:solidFill>
                <a:hlinkClick r:id="rId2"/>
              </a:rPr>
              <a:t>(Open source philosophy</a:t>
            </a:r>
            <a:r>
              <a:rPr lang="en-US" altLang="zh-TW" dirty="0" smtClean="0">
                <a:solidFill>
                  <a:srgbClr val="002060"/>
                </a:solidFill>
                <a:hlinkClick r:id="rId2"/>
              </a:rPr>
              <a:t>) (6’58’’)</a:t>
            </a:r>
            <a:endParaRPr lang="en-US" altLang="zh-TW" dirty="0">
              <a:solidFill>
                <a:srgbClr val="002060"/>
              </a:solidFill>
              <a:hlinkClick r:id="rId2"/>
            </a:endParaRPr>
          </a:p>
          <a:p>
            <a:r>
              <a:rPr lang="zh-TW" altLang="en-US" dirty="0" smtClean="0">
                <a:solidFill>
                  <a:srgbClr val="002060"/>
                </a:solidFill>
                <a:hlinkClick r:id="rId2"/>
              </a:rPr>
              <a:t>開放</a:t>
            </a:r>
            <a:r>
              <a:rPr lang="zh-TW" altLang="en-US" dirty="0">
                <a:solidFill>
                  <a:srgbClr val="002060"/>
                </a:solidFill>
                <a:hlinkClick r:id="rId2"/>
              </a:rPr>
              <a:t>資源</a:t>
            </a:r>
            <a:r>
              <a:rPr lang="zh-TW" altLang="en-US" dirty="0" smtClean="0">
                <a:solidFill>
                  <a:srgbClr val="002060"/>
                </a:solidFill>
                <a:hlinkClick r:id="rId2"/>
              </a:rPr>
              <a:t>生態學</a:t>
            </a:r>
            <a:endParaRPr lang="en-US" altLang="zh-TW" dirty="0" smtClean="0">
              <a:solidFill>
                <a:srgbClr val="002060"/>
              </a:solidFill>
            </a:endParaRPr>
          </a:p>
          <a:p>
            <a:r>
              <a:rPr lang="en-US" altLang="zh-TW" dirty="0">
                <a:hlinkClick r:id="rId3"/>
              </a:rPr>
              <a:t>Marcin </a:t>
            </a:r>
            <a:r>
              <a:rPr lang="en-US" altLang="zh-TW" dirty="0" err="1">
                <a:hlinkClick r:id="rId3"/>
              </a:rPr>
              <a:t>Jakubowski</a:t>
            </a:r>
            <a:r>
              <a:rPr lang="en-US" altLang="zh-TW" dirty="0">
                <a:hlinkClick r:id="rId3"/>
              </a:rPr>
              <a:t> </a:t>
            </a:r>
            <a:r>
              <a:rPr lang="zh-TW" altLang="en-US" dirty="0">
                <a:hlinkClick r:id="rId3"/>
              </a:rPr>
              <a:t>談文明的資源共享藍圖</a:t>
            </a:r>
            <a:endParaRPr lang="zh-TW" altLang="en-US" dirty="0"/>
          </a:p>
        </p:txBody>
      </p:sp>
    </p:spTree>
    <p:extLst>
      <p:ext uri="{BB962C8B-B14F-4D97-AF65-F5344CB8AC3E}">
        <p14:creationId xmlns:p14="http://schemas.microsoft.com/office/powerpoint/2010/main" val="37280497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商品與原料</a:t>
            </a:r>
          </a:p>
        </p:txBody>
      </p:sp>
      <p:sp>
        <p:nvSpPr>
          <p:cNvPr id="5" name="內容版面配置區 4"/>
          <p:cNvSpPr>
            <a:spLocks noGrp="1"/>
          </p:cNvSpPr>
          <p:nvPr>
            <p:ph sz="quarter" idx="1"/>
          </p:nvPr>
        </p:nvSpPr>
        <p:spPr>
          <a:xfrm>
            <a:off x="457200" y="1700808"/>
            <a:ext cx="8229600" cy="4166592"/>
          </a:xfrm>
        </p:spPr>
        <p:txBody>
          <a:bodyPr/>
          <a:lstStyle/>
          <a:p>
            <a:r>
              <a:rPr lang="zh-TW" altLang="en-US" dirty="0"/>
              <a:t>今日之經濟（學</a:t>
            </a:r>
            <a:r>
              <a:rPr lang="zh-TW" altLang="en-US" dirty="0" smtClean="0"/>
              <a:t>）並未區分這四種之差別</a:t>
            </a:r>
            <a:endParaRPr lang="en-US" altLang="zh-TW" dirty="0" smtClean="0"/>
          </a:p>
          <a:p>
            <a:r>
              <a:rPr lang="zh-TW" altLang="en-US" dirty="0" smtClean="0"/>
              <a:t>非再生能源的濫用是一種暴力行為</a:t>
            </a:r>
            <a:endParaRPr lang="zh-TW" alt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3731" y="3068960"/>
            <a:ext cx="6552728" cy="330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22170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t>所有權：</a:t>
            </a:r>
            <a:r>
              <a:rPr lang="en-US" altLang="zh-TW" dirty="0" smtClean="0"/>
              <a:t/>
            </a:r>
            <a:br>
              <a:rPr lang="en-US" altLang="zh-TW" dirty="0" smtClean="0"/>
            </a:br>
            <a:r>
              <a:rPr lang="zh-TW" altLang="en-US" dirty="0" smtClean="0"/>
              <a:t>傳統經濟與</a:t>
            </a:r>
            <a:r>
              <a:rPr lang="zh-TW" altLang="en-US" dirty="0"/>
              <a:t>綠色</a:t>
            </a:r>
            <a:r>
              <a:rPr lang="zh-TW" altLang="en-US" dirty="0" smtClean="0"/>
              <a:t>經濟學觀點</a:t>
            </a:r>
            <a:endParaRPr lang="zh-TW" altLang="en-US" dirty="0"/>
          </a:p>
        </p:txBody>
      </p:sp>
      <p:sp>
        <p:nvSpPr>
          <p:cNvPr id="3" name="內容版面配置區 2"/>
          <p:cNvSpPr>
            <a:spLocks noGrp="1"/>
          </p:cNvSpPr>
          <p:nvPr>
            <p:ph sz="quarter" idx="1"/>
          </p:nvPr>
        </p:nvSpPr>
        <p:spPr/>
        <p:txBody>
          <a:bodyPr/>
          <a:lstStyle/>
          <a:p>
            <a:r>
              <a:rPr lang="en-US" altLang="zh-TW" dirty="0" smtClean="0"/>
              <a:t>Private ownership vs alternative forms of ownership (e.g., common ownership)</a:t>
            </a:r>
          </a:p>
          <a:p>
            <a:r>
              <a:rPr lang="en-US" altLang="zh-TW" dirty="0" smtClean="0"/>
              <a:t>Close-loop or open-loop form of firms</a:t>
            </a:r>
          </a:p>
          <a:p>
            <a:pPr lvl="1"/>
            <a:r>
              <a:rPr lang="zh-TW" altLang="en-US" dirty="0"/>
              <a:t>義</a:t>
            </a:r>
            <a:r>
              <a:rPr lang="zh-TW" altLang="en-US" dirty="0" smtClean="0"/>
              <a:t>美 </a:t>
            </a:r>
            <a:r>
              <a:rPr lang="en-US" altLang="zh-TW" dirty="0" smtClean="0"/>
              <a:t>or </a:t>
            </a:r>
            <a:r>
              <a:rPr lang="zh-TW" altLang="en-US" dirty="0" smtClean="0"/>
              <a:t>頂新？</a:t>
            </a:r>
            <a:endParaRPr lang="zh-TW" altLang="en-US" dirty="0"/>
          </a:p>
        </p:txBody>
      </p:sp>
    </p:spTree>
    <p:extLst>
      <p:ext uri="{BB962C8B-B14F-4D97-AF65-F5344CB8AC3E}">
        <p14:creationId xmlns:p14="http://schemas.microsoft.com/office/powerpoint/2010/main" val="42260692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lvl="1" eaLnBrk="1" hangingPunct="1"/>
            <a:r>
              <a:rPr lang="en-US" altLang="zh-TW" sz="3600" dirty="0" smtClean="0"/>
              <a:t>Triple </a:t>
            </a:r>
            <a:r>
              <a:rPr lang="en-US" altLang="zh-TW" sz="3600" dirty="0"/>
              <a:t>bottom line </a:t>
            </a:r>
            <a:r>
              <a:rPr lang="en-US" altLang="zh-TW" sz="3600" dirty="0" smtClean="0"/>
              <a:t>accounting</a:t>
            </a:r>
          </a:p>
        </p:txBody>
      </p:sp>
      <p:pic>
        <p:nvPicPr>
          <p:cNvPr id="1026" name="Picture 2" descr="File:Triple Bottom Line graphic.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841821"/>
            <a:ext cx="6117491"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989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1674" y="908719"/>
            <a:ext cx="7326710" cy="57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57003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smtClean="0"/>
              <a:t>Social Enterprise: A working definition</a:t>
            </a:r>
            <a:endParaRPr lang="zh-TW" altLang="en-US" dirty="0"/>
          </a:p>
        </p:txBody>
      </p:sp>
      <p:sp>
        <p:nvSpPr>
          <p:cNvPr id="6" name="內容版面配置區 5"/>
          <p:cNvSpPr>
            <a:spLocks noGrp="1"/>
          </p:cNvSpPr>
          <p:nvPr>
            <p:ph idx="1"/>
          </p:nvPr>
        </p:nvSpPr>
        <p:spPr/>
        <p:txBody>
          <a:bodyPr/>
          <a:lstStyle/>
          <a:p>
            <a:r>
              <a:rPr lang="en-US" altLang="zh-TW" dirty="0" smtClean="0"/>
              <a:t>A social enterprise is a business whose purpose is to change the world for the common good.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3212976"/>
            <a:ext cx="171450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9667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a:bodyPr>
          <a:lstStyle/>
          <a:p>
            <a:pPr eaLnBrk="1" hangingPunct="1"/>
            <a:r>
              <a:rPr lang="en-US" altLang="zh-TW" sz="4000" smtClean="0"/>
              <a:t>An example of common ownership: Scott Bader Commonwealth</a:t>
            </a:r>
          </a:p>
        </p:txBody>
      </p:sp>
      <p:sp>
        <p:nvSpPr>
          <p:cNvPr id="66563" name="Rectangle 3"/>
          <p:cNvSpPr>
            <a:spLocks noGrp="1" noChangeArrowheads="1"/>
          </p:cNvSpPr>
          <p:nvPr>
            <p:ph type="body" idx="1"/>
          </p:nvPr>
        </p:nvSpPr>
        <p:spPr/>
        <p:txBody>
          <a:bodyPr/>
          <a:lstStyle/>
          <a:p>
            <a:pPr eaLnBrk="1" hangingPunct="1">
              <a:lnSpc>
                <a:spcPct val="90000"/>
              </a:lnSpc>
            </a:pPr>
            <a:r>
              <a:rPr lang="en-US" altLang="zh-TW" sz="2800" smtClean="0"/>
              <a:t>Scott Bader Co. Ltd., founded by Earnst Bader, a Quaker, at the age of 30 in 1951.</a:t>
            </a:r>
          </a:p>
          <a:p>
            <a:pPr eaLnBrk="1" hangingPunct="1">
              <a:lnSpc>
                <a:spcPct val="90000"/>
              </a:lnSpc>
            </a:pPr>
            <a:r>
              <a:rPr lang="en-US" altLang="zh-TW" sz="2800" smtClean="0"/>
              <a:t>Background: During World War II; searching for a good pattern of ownership.</a:t>
            </a:r>
          </a:p>
          <a:p>
            <a:pPr eaLnBrk="1" hangingPunct="1">
              <a:lnSpc>
                <a:spcPct val="90000"/>
              </a:lnSpc>
            </a:pPr>
            <a:r>
              <a:rPr lang="en-US" altLang="zh-TW" sz="2800" smtClean="0"/>
              <a:t>Commonwealth(</a:t>
            </a:r>
            <a:r>
              <a:rPr lang="zh-TW" altLang="en-US" sz="2800" smtClean="0"/>
              <a:t>同協</a:t>
            </a:r>
            <a:r>
              <a:rPr lang="en-US" altLang="zh-TW" sz="2800" smtClean="0"/>
              <a:t>): wealth held in common</a:t>
            </a:r>
          </a:p>
          <a:p>
            <a:pPr eaLnBrk="1" hangingPunct="1">
              <a:lnSpc>
                <a:spcPct val="90000"/>
              </a:lnSpc>
            </a:pPr>
            <a:r>
              <a:rPr lang="en-US" altLang="zh-TW" sz="2800" smtClean="0"/>
              <a:t> Structure</a:t>
            </a:r>
          </a:p>
          <a:p>
            <a:pPr lvl="1" eaLnBrk="1" hangingPunct="1">
              <a:lnSpc>
                <a:spcPct val="90000"/>
              </a:lnSpc>
            </a:pPr>
            <a:r>
              <a:rPr lang="en-US" altLang="zh-TW" sz="2000" smtClean="0"/>
              <a:t>Company board (SB Inc.)</a:t>
            </a:r>
          </a:p>
          <a:p>
            <a:pPr lvl="1" eaLnBrk="1" hangingPunct="1">
              <a:lnSpc>
                <a:spcPct val="90000"/>
              </a:lnSpc>
            </a:pPr>
            <a:r>
              <a:rPr lang="en-US" altLang="zh-TW" sz="2000" smtClean="0"/>
              <a:t>Commonwealth board of management</a:t>
            </a:r>
          </a:p>
          <a:p>
            <a:pPr lvl="1" eaLnBrk="1" hangingPunct="1">
              <a:lnSpc>
                <a:spcPct val="90000"/>
              </a:lnSpc>
            </a:pPr>
            <a:r>
              <a:rPr lang="en-US" altLang="zh-TW" sz="2000" smtClean="0"/>
              <a:t>Community council</a:t>
            </a:r>
          </a:p>
        </p:txBody>
      </p:sp>
      <p:sp>
        <p:nvSpPr>
          <p:cNvPr id="66564" name="AutoShape 8" descr="9k="/>
          <p:cNvSpPr>
            <a:spLocks noChangeAspect="1" noChangeArrowheads="1"/>
          </p:cNvSpPr>
          <p:nvPr/>
        </p:nvSpPr>
        <p:spPr bwMode="auto">
          <a:xfrm>
            <a:off x="3938588" y="3200400"/>
            <a:ext cx="1266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66565" name="AutoShape 10" descr="9k="/>
          <p:cNvSpPr>
            <a:spLocks noChangeAspect="1" noChangeArrowheads="1"/>
          </p:cNvSpPr>
          <p:nvPr/>
        </p:nvSpPr>
        <p:spPr bwMode="auto">
          <a:xfrm>
            <a:off x="3938588" y="3200400"/>
            <a:ext cx="1266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66566" name="AutoShape 12" descr="2Q=="/>
          <p:cNvSpPr>
            <a:spLocks noChangeAspect="1" noChangeArrowheads="1"/>
          </p:cNvSpPr>
          <p:nvPr/>
        </p:nvSpPr>
        <p:spPr bwMode="auto">
          <a:xfrm>
            <a:off x="3924300" y="3076575"/>
            <a:ext cx="12954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pic>
        <p:nvPicPr>
          <p:cNvPr id="66567" name="Picture 16" descr="The Man Who Gave His Company Away: A Biography of Ernest Bader, Founder of the Scott Bader Commonwealt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4365625"/>
            <a:ext cx="19446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8269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zh-TW" altLang="en-US" smtClean="0"/>
              <a:t>憲章</a:t>
            </a:r>
          </a:p>
        </p:txBody>
      </p:sp>
      <p:sp>
        <p:nvSpPr>
          <p:cNvPr id="67587" name="Rectangle 3"/>
          <p:cNvSpPr>
            <a:spLocks noGrp="1" noChangeArrowheads="1"/>
          </p:cNvSpPr>
          <p:nvPr>
            <p:ph type="body" idx="1"/>
          </p:nvPr>
        </p:nvSpPr>
        <p:spPr/>
        <p:txBody>
          <a:bodyPr/>
          <a:lstStyle/>
          <a:p>
            <a:pPr marL="609600" indent="-609600" eaLnBrk="1" hangingPunct="1">
              <a:lnSpc>
                <a:spcPct val="90000"/>
              </a:lnSpc>
              <a:buFont typeface="Wingdings" pitchFamily="2" charset="2"/>
              <a:buAutoNum type="arabicPeriod"/>
            </a:pPr>
            <a:r>
              <a:rPr lang="zh-TW" altLang="en-US" sz="2800" dirty="0" smtClean="0"/>
              <a:t>公司將保持在有限規模下，如此所有成員才能衷心擁護。公司也不會成長到超過</a:t>
            </a:r>
            <a:r>
              <a:rPr lang="en-US" altLang="zh-TW" sz="2800" dirty="0" smtClean="0"/>
              <a:t>350</a:t>
            </a:r>
            <a:r>
              <a:rPr lang="zh-TW" altLang="en-US" sz="2800" dirty="0" smtClean="0"/>
              <a:t>人。如有需要，則應協助以</a:t>
            </a:r>
            <a:r>
              <a:rPr lang="en-US" altLang="zh-TW" sz="2800" dirty="0" smtClean="0"/>
              <a:t>SB</a:t>
            </a:r>
            <a:r>
              <a:rPr lang="zh-TW" altLang="en-US" sz="2800" dirty="0" smtClean="0"/>
              <a:t>同協的方式，成立一新的獨立組織。</a:t>
            </a:r>
          </a:p>
          <a:p>
            <a:pPr marL="609600" indent="-609600" eaLnBrk="1" hangingPunct="1">
              <a:lnSpc>
                <a:spcPct val="90000"/>
              </a:lnSpc>
              <a:buFont typeface="Wingdings" pitchFamily="2" charset="2"/>
              <a:buAutoNum type="arabicPeriod"/>
            </a:pPr>
            <a:r>
              <a:rPr lang="zh-TW" altLang="en-US" sz="2800" dirty="0" smtClean="0"/>
              <a:t>不分年齡、性別、功能或經驗，公司最低與最高薪資，在稅前都不應超過</a:t>
            </a:r>
            <a:r>
              <a:rPr lang="en-US" altLang="zh-TW" sz="2800" dirty="0" smtClean="0"/>
              <a:t>1:7</a:t>
            </a:r>
            <a:r>
              <a:rPr lang="zh-TW" altLang="en-US" sz="2800" dirty="0" smtClean="0"/>
              <a:t>。</a:t>
            </a:r>
          </a:p>
          <a:p>
            <a:pPr marL="609600" indent="-609600" eaLnBrk="1" hangingPunct="1">
              <a:lnSpc>
                <a:spcPct val="90000"/>
              </a:lnSpc>
              <a:buFont typeface="Wingdings" pitchFamily="2" charset="2"/>
              <a:buAutoNum type="arabicPeriod"/>
            </a:pPr>
            <a:r>
              <a:rPr lang="zh-TW" altLang="en-US" sz="2800" dirty="0" smtClean="0"/>
              <a:t>因為所有成員都是合夥人而非雇員，所以除非嚴重錯誤，其他共同合夥人無權將之開除。當然他們可自動離職，只要有事先通知的話。</a:t>
            </a:r>
          </a:p>
        </p:txBody>
      </p:sp>
    </p:spTree>
    <p:extLst>
      <p:ext uri="{BB962C8B-B14F-4D97-AF65-F5344CB8AC3E}">
        <p14:creationId xmlns:p14="http://schemas.microsoft.com/office/powerpoint/2010/main" val="32468805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zh-TW" altLang="en-US" smtClean="0"/>
              <a:t>憲章（續）</a:t>
            </a:r>
          </a:p>
        </p:txBody>
      </p:sp>
      <p:sp>
        <p:nvSpPr>
          <p:cNvPr id="68611" name="Rectangle 3"/>
          <p:cNvSpPr>
            <a:spLocks noGrp="1" noChangeArrowheads="1"/>
          </p:cNvSpPr>
          <p:nvPr>
            <p:ph type="body" idx="1"/>
          </p:nvPr>
        </p:nvSpPr>
        <p:spPr/>
        <p:txBody>
          <a:bodyPr/>
          <a:lstStyle/>
          <a:p>
            <a:pPr eaLnBrk="1" hangingPunct="1">
              <a:buFont typeface="Wingdings" pitchFamily="2" charset="2"/>
              <a:buNone/>
            </a:pPr>
            <a:r>
              <a:rPr lang="en-US" altLang="zh-TW" sz="2800" smtClean="0"/>
              <a:t>4 </a:t>
            </a:r>
            <a:r>
              <a:rPr lang="zh-TW" altLang="en-US" sz="2800" smtClean="0"/>
              <a:t>公司董事會對同協負全責。在憲章規定下，同協有權利與義務對董事任免，並同意其薪酬水準。</a:t>
            </a:r>
          </a:p>
          <a:p>
            <a:pPr eaLnBrk="1" hangingPunct="1">
              <a:buFont typeface="Wingdings" pitchFamily="2" charset="2"/>
              <a:buNone/>
            </a:pPr>
            <a:r>
              <a:rPr lang="en-US" altLang="zh-TW" sz="2800" smtClean="0"/>
              <a:t>5 </a:t>
            </a:r>
            <a:r>
              <a:rPr lang="zh-TW" altLang="en-US" sz="2800" smtClean="0"/>
              <a:t>公司之淨利由同協分配之數，不得超過</a:t>
            </a:r>
            <a:r>
              <a:rPr lang="en-US" altLang="zh-TW" sz="2800" smtClean="0"/>
              <a:t>40%---</a:t>
            </a:r>
            <a:r>
              <a:rPr lang="zh-TW" altLang="en-US" sz="2800" smtClean="0"/>
              <a:t>至少保留</a:t>
            </a:r>
            <a:r>
              <a:rPr lang="en-US" altLang="zh-TW" sz="2800" smtClean="0"/>
              <a:t>60%</a:t>
            </a:r>
            <a:r>
              <a:rPr lang="zh-TW" altLang="en-US" sz="2800" smtClean="0"/>
              <a:t>以作為稅賦與自我融資之用；同協則將其淨利之一半配予員工之紅利，另一半則作為組織外慈善之用。</a:t>
            </a:r>
          </a:p>
          <a:p>
            <a:pPr eaLnBrk="1" hangingPunct="1">
              <a:buFont typeface="Wingdings" pitchFamily="2" charset="2"/>
              <a:buNone/>
            </a:pPr>
            <a:r>
              <a:rPr lang="en-US" altLang="zh-TW" sz="2800" smtClean="0"/>
              <a:t>6. </a:t>
            </a:r>
            <a:r>
              <a:rPr lang="zh-TW" altLang="en-US" sz="2800" smtClean="0"/>
              <a:t>公司之產品不得售予已知會將其用於戰爭用途之客戶。</a:t>
            </a:r>
          </a:p>
        </p:txBody>
      </p:sp>
    </p:spTree>
    <p:extLst>
      <p:ext uri="{BB962C8B-B14F-4D97-AF65-F5344CB8AC3E}">
        <p14:creationId xmlns:p14="http://schemas.microsoft.com/office/powerpoint/2010/main" val="8428794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Plato</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060848"/>
            <a:ext cx="7344816" cy="413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86670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今日之跨國公司</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44824"/>
            <a:ext cx="8640960" cy="486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5182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endParaRPr lang="zh-TW" altLang="zh-TW" smtClean="0"/>
          </a:p>
        </p:txBody>
      </p:sp>
      <p:sp>
        <p:nvSpPr>
          <p:cNvPr id="69635" name="Rectangle 3"/>
          <p:cNvSpPr>
            <a:spLocks noGrp="1" noChangeArrowheads="1"/>
          </p:cNvSpPr>
          <p:nvPr>
            <p:ph type="body" idx="1"/>
          </p:nvPr>
        </p:nvSpPr>
        <p:spPr/>
        <p:txBody>
          <a:bodyPr/>
          <a:lstStyle/>
          <a:p>
            <a:pPr eaLnBrk="1" hangingPunct="1"/>
            <a:endParaRPr lang="zh-TW" altLang="zh-TW" smtClean="0"/>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3" y="428625"/>
            <a:ext cx="8437562"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1129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57200"/>
            <a:ext cx="6059016" cy="1747664"/>
          </a:xfrm>
        </p:spPr>
        <p:txBody>
          <a:bodyPr/>
          <a:lstStyle/>
          <a:p>
            <a:pPr eaLnBrk="1" hangingPunct="1"/>
            <a:r>
              <a:rPr lang="zh-TW" altLang="en-US" sz="3600" dirty="0" smtClean="0"/>
              <a:t>綠色市場理論：在地化</a:t>
            </a:r>
            <a:r>
              <a:rPr lang="en-US" altLang="zh-TW" sz="3600" dirty="0" smtClean="0"/>
              <a:t/>
            </a:r>
            <a:br>
              <a:rPr lang="en-US" altLang="zh-TW" sz="3600" dirty="0" smtClean="0"/>
            </a:br>
            <a:r>
              <a:rPr lang="zh-TW" altLang="en-US" sz="3600" dirty="0"/>
              <a:t>以社區為基礎的</a:t>
            </a:r>
            <a:r>
              <a:rPr lang="zh-TW" altLang="en-US" sz="3600" dirty="0" smtClean="0"/>
              <a:t>經濟</a:t>
            </a:r>
            <a:endParaRPr lang="en-US" altLang="zh-TW" sz="3600" dirty="0" smtClean="0"/>
          </a:p>
        </p:txBody>
      </p:sp>
      <p:sp>
        <p:nvSpPr>
          <p:cNvPr id="64515" name="Rectangle 3"/>
          <p:cNvSpPr>
            <a:spLocks noGrp="1" noChangeArrowheads="1"/>
          </p:cNvSpPr>
          <p:nvPr>
            <p:ph type="body" idx="1"/>
          </p:nvPr>
        </p:nvSpPr>
        <p:spPr>
          <a:xfrm>
            <a:off x="468313" y="2492896"/>
            <a:ext cx="6047903" cy="4101579"/>
          </a:xfrm>
        </p:spPr>
        <p:txBody>
          <a:bodyPr/>
          <a:lstStyle/>
          <a:p>
            <a:pPr eaLnBrk="1" hangingPunct="1">
              <a:buFont typeface="Wingdings" pitchFamily="2" charset="2"/>
              <a:buNone/>
            </a:pPr>
            <a:r>
              <a:rPr lang="zh-TW" altLang="en-US" dirty="0" smtClean="0"/>
              <a:t>「從佛教經濟學的角度來看，在地生產以應在地之需是最理性的經濟生活方式」</a:t>
            </a:r>
            <a:r>
              <a:rPr lang="en-US" altLang="zh-TW" dirty="0" smtClean="0"/>
              <a:t>--- </a:t>
            </a:r>
            <a:r>
              <a:rPr lang="zh-TW" altLang="en-US" dirty="0" smtClean="0"/>
              <a:t>舒馬克</a:t>
            </a:r>
            <a:endParaRPr lang="en-US" altLang="zh-TW" dirty="0"/>
          </a:p>
          <a:p>
            <a:pPr eaLnBrk="1" hangingPunct="1"/>
            <a:r>
              <a:rPr lang="zh-TW" altLang="en-US" dirty="0" smtClean="0"/>
              <a:t>生態村</a:t>
            </a:r>
            <a:r>
              <a:rPr lang="en-US" altLang="zh-TW" dirty="0" smtClean="0"/>
              <a:t>(ecovillage)</a:t>
            </a:r>
            <a:r>
              <a:rPr lang="zh-TW" altLang="en-US" dirty="0" smtClean="0"/>
              <a:t>、生態區域</a:t>
            </a:r>
            <a:r>
              <a:rPr lang="en-US" altLang="zh-TW" dirty="0" smtClean="0"/>
              <a:t>(bioregion)</a:t>
            </a:r>
            <a:r>
              <a:rPr lang="zh-TW" altLang="en-US" dirty="0" smtClean="0"/>
              <a:t>等等</a:t>
            </a:r>
            <a:endParaRPr lang="en-US" altLang="zh-TW" dirty="0" smtClean="0"/>
          </a:p>
        </p:txBody>
      </p:sp>
      <p:pic>
        <p:nvPicPr>
          <p:cNvPr id="64516" name="Picture 5" descr="a new w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9563" y="3284538"/>
            <a:ext cx="198913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AutoShape 7" descr="2Q=="/>
          <p:cNvSpPr>
            <a:spLocks noChangeAspect="1" noChangeArrowheads="1"/>
          </p:cNvSpPr>
          <p:nvPr/>
        </p:nvSpPr>
        <p:spPr bwMode="auto">
          <a:xfrm>
            <a:off x="3810000" y="2362200"/>
            <a:ext cx="152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pic>
        <p:nvPicPr>
          <p:cNvPr id="64518" name="Picture 11" descr="社群時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563" y="549275"/>
            <a:ext cx="190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80214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a:xfrm>
            <a:off x="914400" y="476250"/>
            <a:ext cx="8229600" cy="1143000"/>
          </a:xfrm>
        </p:spPr>
        <p:txBody>
          <a:bodyPr/>
          <a:lstStyle/>
          <a:p>
            <a:r>
              <a:rPr lang="en-US" altLang="zh-TW" sz="4000" dirty="0" smtClean="0"/>
              <a:t>Finance: A Macro View</a:t>
            </a:r>
            <a:endParaRPr lang="zh-TW" altLang="en-US" sz="4000" dirty="0" smtClean="0"/>
          </a:p>
        </p:txBody>
      </p:sp>
      <p:sp>
        <p:nvSpPr>
          <p:cNvPr id="7171" name="文字版面配置區 4"/>
          <p:cNvSpPr>
            <a:spLocks noGrp="1"/>
          </p:cNvSpPr>
          <p:nvPr>
            <p:ph type="body" idx="1"/>
          </p:nvPr>
        </p:nvSpPr>
        <p:spPr>
          <a:xfrm>
            <a:off x="643613" y="2492896"/>
            <a:ext cx="4040188" cy="639762"/>
          </a:xfrm>
        </p:spPr>
        <p:txBody>
          <a:bodyPr/>
          <a:lstStyle/>
          <a:p>
            <a:endParaRPr lang="zh-TW" altLang="en-US" smtClean="0"/>
          </a:p>
          <a:p>
            <a:r>
              <a:rPr lang="zh-TW" altLang="en-US" smtClean="0"/>
              <a:t>真相</a:t>
            </a:r>
          </a:p>
        </p:txBody>
      </p:sp>
      <p:sp>
        <p:nvSpPr>
          <p:cNvPr id="7172" name="文字版面配置區 5"/>
          <p:cNvSpPr>
            <a:spLocks noGrp="1"/>
          </p:cNvSpPr>
          <p:nvPr>
            <p:ph type="body" sz="quarter" idx="3"/>
          </p:nvPr>
        </p:nvSpPr>
        <p:spPr>
          <a:xfrm>
            <a:off x="4643438" y="2420938"/>
            <a:ext cx="4041775" cy="639762"/>
          </a:xfrm>
        </p:spPr>
        <p:txBody>
          <a:bodyPr/>
          <a:lstStyle/>
          <a:p>
            <a:r>
              <a:rPr lang="zh-TW" altLang="en-US" dirty="0" smtClean="0"/>
              <a:t>我們眼中的世界</a:t>
            </a:r>
          </a:p>
        </p:txBody>
      </p:sp>
      <p:pic>
        <p:nvPicPr>
          <p:cNvPr id="7173" name="Picture 3"/>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a:xfrm>
            <a:off x="971550" y="3573463"/>
            <a:ext cx="3744913" cy="25669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71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663" y="3357563"/>
            <a:ext cx="4200525"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6345908" y="1412776"/>
            <a:ext cx="2520280" cy="923330"/>
          </a:xfrm>
          <a:prstGeom prst="rect">
            <a:avLst/>
          </a:prstGeom>
          <a:noFill/>
        </p:spPr>
        <p:txBody>
          <a:bodyPr wrap="square" rtlCol="0">
            <a:spAutoFit/>
          </a:bodyPr>
          <a:lstStyle/>
          <a:p>
            <a:pPr algn="r"/>
            <a:r>
              <a:rPr lang="zh-TW" altLang="en-US" dirty="0" smtClean="0"/>
              <a:t>金融就像核能一樣；放在小孩手上，恐怕毀了世界！</a:t>
            </a:r>
            <a:endParaRPr lang="zh-TW" altLang="en-US" dirty="0"/>
          </a:p>
        </p:txBody>
      </p:sp>
    </p:spTree>
    <p:extLst>
      <p:ext uri="{BB962C8B-B14F-4D97-AF65-F5344CB8AC3E}">
        <p14:creationId xmlns:p14="http://schemas.microsoft.com/office/powerpoint/2010/main" val="11315172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綠色金融 </a:t>
            </a:r>
            <a:r>
              <a:rPr lang="en-US" altLang="zh-TW" sz="3200" dirty="0" smtClean="0"/>
              <a:t>Green Finance</a:t>
            </a:r>
            <a:endParaRPr lang="zh-TW" altLang="en-US" sz="3200" dirty="0"/>
          </a:p>
        </p:txBody>
      </p:sp>
      <p:sp>
        <p:nvSpPr>
          <p:cNvPr id="3" name="內容版面配置區 2"/>
          <p:cNvSpPr>
            <a:spLocks noGrp="1"/>
          </p:cNvSpPr>
          <p:nvPr>
            <p:ph idx="1"/>
          </p:nvPr>
        </p:nvSpPr>
        <p:spPr/>
        <p:txBody>
          <a:bodyPr/>
          <a:lstStyle/>
          <a:p>
            <a:r>
              <a:rPr lang="zh-TW" altLang="en-US" dirty="0" smtClean="0"/>
              <a:t>思考問題：什麼是綠色金融（財務）？</a:t>
            </a:r>
            <a:endParaRPr lang="en-US" altLang="zh-TW" dirty="0" smtClean="0"/>
          </a:p>
          <a:p>
            <a:pPr lvl="1"/>
            <a:r>
              <a:rPr lang="zh-TW" altLang="en-US" dirty="0"/>
              <a:t>將綠色</a:t>
            </a:r>
            <a:r>
              <a:rPr lang="zh-TW" altLang="en-US" dirty="0" smtClean="0"/>
              <a:t>經濟學與財務結合稱之</a:t>
            </a:r>
            <a:endParaRPr lang="en-US" altLang="zh-TW" dirty="0" smtClean="0"/>
          </a:p>
          <a:p>
            <a:pPr lvl="1"/>
            <a:r>
              <a:rPr lang="zh-TW" altLang="en-US" dirty="0" smtClean="0"/>
              <a:t>財務學的架構</a:t>
            </a:r>
            <a:endParaRPr lang="en-US" altLang="zh-TW" dirty="0" smtClean="0"/>
          </a:p>
          <a:p>
            <a:pPr lvl="2"/>
            <a:r>
              <a:rPr lang="zh-TW" altLang="en-US" dirty="0" smtClean="0"/>
              <a:t>個人理財投資</a:t>
            </a:r>
            <a:endParaRPr lang="en-US" altLang="zh-TW" dirty="0" smtClean="0"/>
          </a:p>
          <a:p>
            <a:pPr lvl="2"/>
            <a:r>
              <a:rPr lang="zh-TW" altLang="en-US" dirty="0" smtClean="0"/>
              <a:t>公司財務管理（投資、融資等）</a:t>
            </a:r>
            <a:endParaRPr lang="en-US" altLang="zh-TW" dirty="0" smtClean="0"/>
          </a:p>
          <a:p>
            <a:pPr lvl="2"/>
            <a:r>
              <a:rPr lang="zh-TW" altLang="en-US" dirty="0" smtClean="0"/>
              <a:t>金融機構</a:t>
            </a:r>
            <a:endParaRPr lang="en-US" altLang="zh-TW" dirty="0" smtClean="0"/>
          </a:p>
          <a:p>
            <a:pPr lvl="2"/>
            <a:r>
              <a:rPr lang="zh-TW" altLang="en-US" dirty="0" smtClean="0"/>
              <a:t>市場機制、結構等</a:t>
            </a:r>
            <a:endParaRPr lang="en-US" altLang="zh-TW" dirty="0" smtClean="0"/>
          </a:p>
          <a:p>
            <a:pPr lvl="1"/>
            <a:r>
              <a:rPr lang="zh-TW" altLang="en-US" dirty="0" smtClean="0"/>
              <a:t>財務金融所關注的基本</a:t>
            </a:r>
            <a:r>
              <a:rPr lang="zh-TW" altLang="en-US" dirty="0"/>
              <a:t>問題</a:t>
            </a:r>
            <a:r>
              <a:rPr lang="zh-TW" altLang="en-US" dirty="0" smtClean="0"/>
              <a:t>：報酬、風險</a:t>
            </a:r>
            <a:endParaRPr lang="zh-TW" altLang="en-US" dirty="0"/>
          </a:p>
        </p:txBody>
      </p:sp>
    </p:spTree>
    <p:extLst>
      <p:ext uri="{BB962C8B-B14F-4D97-AF65-F5344CB8AC3E}">
        <p14:creationId xmlns:p14="http://schemas.microsoft.com/office/powerpoint/2010/main" val="2352017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498247"/>
            <a:ext cx="6064918" cy="617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812194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Green Finance</a:t>
            </a:r>
            <a:endParaRPr lang="zh-TW" altLang="en-US" dirty="0"/>
          </a:p>
        </p:txBody>
      </p:sp>
      <p:sp>
        <p:nvSpPr>
          <p:cNvPr id="3" name="內容版面配置區 2"/>
          <p:cNvSpPr>
            <a:spLocks noGrp="1"/>
          </p:cNvSpPr>
          <p:nvPr>
            <p:ph idx="1"/>
          </p:nvPr>
        </p:nvSpPr>
        <p:spPr>
          <a:xfrm>
            <a:off x="457200" y="1700808"/>
            <a:ext cx="8229600" cy="4680520"/>
          </a:xfrm>
        </p:spPr>
        <p:txBody>
          <a:bodyPr/>
          <a:lstStyle/>
          <a:p>
            <a:r>
              <a:rPr lang="en-US" altLang="zh-TW" dirty="0" smtClean="0"/>
              <a:t>Financing for green business (local </a:t>
            </a:r>
            <a:r>
              <a:rPr lang="en-US" altLang="zh-TW" dirty="0" err="1" smtClean="0"/>
              <a:t>ecovillage</a:t>
            </a:r>
            <a:r>
              <a:rPr lang="en-US" altLang="zh-TW" dirty="0" smtClean="0"/>
              <a:t>, social enterprise, etc.)</a:t>
            </a:r>
          </a:p>
          <a:p>
            <a:r>
              <a:rPr lang="en-US" altLang="zh-TW" dirty="0" smtClean="0"/>
              <a:t>Green money and banking</a:t>
            </a:r>
          </a:p>
          <a:p>
            <a:r>
              <a:rPr lang="en-US" altLang="zh-TW" dirty="0" smtClean="0"/>
              <a:t>Social investment counseling; green funds (ethical funds; SRI)</a:t>
            </a:r>
          </a:p>
          <a:p>
            <a:r>
              <a:rPr lang="en-US" altLang="zh-TW" dirty="0" smtClean="0"/>
              <a:t>Social exchange</a:t>
            </a:r>
          </a:p>
          <a:p>
            <a:pPr lvl="1"/>
            <a:r>
              <a:rPr lang="en-US" altLang="zh-TW" dirty="0" smtClean="0"/>
              <a:t>IIX: Impact Investment Exchange Asia (Singapore)</a:t>
            </a:r>
            <a:endParaRPr lang="zh-TW" altLang="en-US" dirty="0"/>
          </a:p>
        </p:txBody>
      </p:sp>
    </p:spTree>
    <p:extLst>
      <p:ext uri="{BB962C8B-B14F-4D97-AF65-F5344CB8AC3E}">
        <p14:creationId xmlns:p14="http://schemas.microsoft.com/office/powerpoint/2010/main" val="15376303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smtClean="0"/>
              <a:t>Redefining Finance from a green perspective</a:t>
            </a:r>
            <a:endParaRPr lang="zh-TW" altLang="en-US" sz="3200" dirty="0"/>
          </a:p>
        </p:txBody>
      </p:sp>
      <p:sp>
        <p:nvSpPr>
          <p:cNvPr id="3" name="內容版面配置區 2"/>
          <p:cNvSpPr>
            <a:spLocks noGrp="1"/>
          </p:cNvSpPr>
          <p:nvPr>
            <p:ph idx="1"/>
          </p:nvPr>
        </p:nvSpPr>
        <p:spPr>
          <a:xfrm>
            <a:off x="457200" y="1981200"/>
            <a:ext cx="8229600" cy="4256112"/>
          </a:xfrm>
        </p:spPr>
        <p:txBody>
          <a:bodyPr/>
          <a:lstStyle/>
          <a:p>
            <a:r>
              <a:rPr lang="zh-TW" altLang="en-US" sz="2800" dirty="0" smtClean="0"/>
              <a:t>傳統的風險與報酬僅以貨幣金額計算</a:t>
            </a:r>
            <a:endParaRPr lang="en-US" altLang="zh-TW" sz="2800" dirty="0" smtClean="0"/>
          </a:p>
          <a:p>
            <a:r>
              <a:rPr lang="zh-TW" altLang="en-US" sz="2800" dirty="0" smtClean="0"/>
              <a:t>個人與廠商應如何看待風險與報酬呢？</a:t>
            </a:r>
            <a:endParaRPr lang="en-US" altLang="zh-TW" sz="2800" dirty="0" smtClean="0"/>
          </a:p>
          <a:p>
            <a:pPr lvl="1"/>
            <a:r>
              <a:rPr lang="zh-TW" altLang="en-US" dirty="0" smtClean="0"/>
              <a:t>報酬新觀點：應從</a:t>
            </a:r>
            <a:r>
              <a:rPr lang="en-US" altLang="zh-TW" dirty="0" smtClean="0"/>
              <a:t>Maslow</a:t>
            </a:r>
            <a:r>
              <a:rPr lang="zh-TW" altLang="en-US" dirty="0" smtClean="0"/>
              <a:t>需求層級的觀點，看不同層面的投資回報：個人不同需求層級的滿足、對社會、環境等助益等</a:t>
            </a:r>
            <a:endParaRPr lang="en-US" altLang="zh-TW" dirty="0" smtClean="0"/>
          </a:p>
          <a:p>
            <a:pPr lvl="1"/>
            <a:r>
              <a:rPr lang="zh-TW" altLang="en-US" dirty="0" smtClean="0"/>
              <a:t>風險新觀點：風險代表「損失的可能性」，損失的考慮範疇應擴及社會與環境</a:t>
            </a:r>
            <a:endParaRPr lang="en-US" altLang="zh-TW" dirty="0" smtClean="0"/>
          </a:p>
          <a:p>
            <a:r>
              <a:rPr lang="zh-TW" altLang="en-US" sz="2800" dirty="0" smtClean="0"/>
              <a:t>如果報酬與風險可以有一致的看法，則所有傳統的理論都可依此修正。（可能嗎？）</a:t>
            </a:r>
            <a:endParaRPr lang="zh-TW" altLang="en-US" sz="2800" dirty="0"/>
          </a:p>
        </p:txBody>
      </p:sp>
    </p:spTree>
    <p:extLst>
      <p:ext uri="{BB962C8B-B14F-4D97-AF65-F5344CB8AC3E}">
        <p14:creationId xmlns:p14="http://schemas.microsoft.com/office/powerpoint/2010/main" val="30754100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Ecosia</a:t>
            </a:r>
            <a:endParaRPr lang="zh-TW" altLang="en-US" dirty="0"/>
          </a:p>
        </p:txBody>
      </p:sp>
      <p:sp>
        <p:nvSpPr>
          <p:cNvPr id="3" name="內容版面配置區 2"/>
          <p:cNvSpPr>
            <a:spLocks noGrp="1"/>
          </p:cNvSpPr>
          <p:nvPr>
            <p:ph idx="1"/>
          </p:nvPr>
        </p:nvSpPr>
        <p:spPr/>
        <p:txBody>
          <a:bodyPr/>
          <a:lstStyle/>
          <a:p>
            <a:r>
              <a:rPr lang="en-US" altLang="zh-TW" dirty="0">
                <a:hlinkClick r:id="rId2"/>
              </a:rPr>
              <a:t>http://www.ecosia.org/index</a:t>
            </a:r>
            <a:endParaRPr lang="zh-TW" altLang="en-US" dirty="0"/>
          </a:p>
        </p:txBody>
      </p:sp>
    </p:spTree>
    <p:extLst>
      <p:ext uri="{BB962C8B-B14F-4D97-AF65-F5344CB8AC3E}">
        <p14:creationId xmlns:p14="http://schemas.microsoft.com/office/powerpoint/2010/main" val="1627001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200" dirty="0"/>
              <a:t>政府的角色</a:t>
            </a:r>
            <a:br>
              <a:rPr lang="zh-TW" altLang="en-US" sz="3200" dirty="0"/>
            </a:br>
            <a:r>
              <a:rPr lang="en-US" altLang="zh-TW" sz="2800" dirty="0" err="1" smtClean="0"/>
              <a:t>nef</a:t>
            </a:r>
            <a:r>
              <a:rPr lang="en-US" altLang="zh-TW" sz="2800" dirty="0" smtClean="0"/>
              <a:t>: a well-being manifesto for a flourishing society</a:t>
            </a:r>
            <a:endParaRPr lang="zh-TW" altLang="en-US" sz="3200" dirty="0"/>
          </a:p>
        </p:txBody>
      </p:sp>
      <p:sp>
        <p:nvSpPr>
          <p:cNvPr id="3" name="內容版面配置區 2"/>
          <p:cNvSpPr>
            <a:spLocks noGrp="1"/>
          </p:cNvSpPr>
          <p:nvPr>
            <p:ph idx="1"/>
          </p:nvPr>
        </p:nvSpPr>
        <p:spPr>
          <a:xfrm>
            <a:off x="457200" y="1981200"/>
            <a:ext cx="8229600" cy="4544144"/>
          </a:xfrm>
        </p:spPr>
        <p:txBody>
          <a:bodyPr/>
          <a:lstStyle/>
          <a:p>
            <a:pPr marL="457200" lvl="0" indent="-457200">
              <a:buClr>
                <a:srgbClr val="00007D"/>
              </a:buClr>
              <a:buFont typeface="+mj-lt"/>
              <a:buAutoNum type="arabicPeriod"/>
            </a:pPr>
            <a:r>
              <a:rPr lang="zh-TW" altLang="en-US" sz="2200" dirty="0">
                <a:solidFill>
                  <a:srgbClr val="000000"/>
                </a:solidFill>
              </a:rPr>
              <a:t>衡量該衡量的：編列幾種衡量福祉的指數（帳戶）</a:t>
            </a:r>
            <a:endParaRPr lang="en-US" altLang="zh-TW" sz="2200" dirty="0">
              <a:solidFill>
                <a:srgbClr val="000000"/>
              </a:solidFill>
            </a:endParaRPr>
          </a:p>
          <a:p>
            <a:pPr marL="457200" lvl="0" indent="-457200">
              <a:buClr>
                <a:srgbClr val="00007D"/>
              </a:buClr>
              <a:buFont typeface="+mj-lt"/>
              <a:buAutoNum type="arabicPeriod"/>
            </a:pPr>
            <a:r>
              <a:rPr lang="zh-TW" altLang="en-US" sz="2200" dirty="0">
                <a:solidFill>
                  <a:srgbClr val="000000"/>
                </a:solidFill>
              </a:rPr>
              <a:t>創造幸福經濟：就業、有意義的工作以及環境課稅</a:t>
            </a:r>
            <a:endParaRPr lang="en-US" altLang="zh-TW" sz="2200" dirty="0">
              <a:solidFill>
                <a:srgbClr val="000000"/>
              </a:solidFill>
            </a:endParaRPr>
          </a:p>
          <a:p>
            <a:pPr marL="457200" lvl="0" indent="-457200">
              <a:buClr>
                <a:srgbClr val="00007D"/>
              </a:buClr>
              <a:buFont typeface="+mj-lt"/>
              <a:buAutoNum type="arabicPeriod"/>
            </a:pPr>
            <a:r>
              <a:rPr lang="zh-TW" altLang="en-US" sz="2200" dirty="0">
                <a:solidFill>
                  <a:srgbClr val="000000"/>
                </a:solidFill>
              </a:rPr>
              <a:t>透過改善工時（工時與生活休閒的平衡），重新尋回「時光」</a:t>
            </a:r>
            <a:endParaRPr lang="en-US" altLang="zh-TW" sz="2200" dirty="0">
              <a:solidFill>
                <a:srgbClr val="000000"/>
              </a:solidFill>
            </a:endParaRPr>
          </a:p>
          <a:p>
            <a:pPr marL="457200" lvl="0" indent="-457200">
              <a:buClr>
                <a:srgbClr val="00007D"/>
              </a:buClr>
              <a:buFont typeface="+mj-lt"/>
              <a:buAutoNum type="arabicPeriod"/>
            </a:pPr>
            <a:r>
              <a:rPr lang="zh-TW" altLang="en-US" sz="2200" dirty="0">
                <a:solidFill>
                  <a:srgbClr val="000000"/>
                </a:solidFill>
              </a:rPr>
              <a:t>創造能促進繁榮的教育體系</a:t>
            </a:r>
            <a:endParaRPr lang="en-US" altLang="zh-TW" sz="2200" dirty="0">
              <a:solidFill>
                <a:srgbClr val="000000"/>
              </a:solidFill>
            </a:endParaRPr>
          </a:p>
          <a:p>
            <a:pPr marL="457200" lvl="0" indent="-457200">
              <a:buClr>
                <a:srgbClr val="00007D"/>
              </a:buClr>
              <a:buFont typeface="+mj-lt"/>
              <a:buAutoNum type="arabicPeriod"/>
            </a:pPr>
            <a:r>
              <a:rPr lang="zh-TW" altLang="en-US" sz="2200" dirty="0">
                <a:solidFill>
                  <a:srgbClr val="000000"/>
                </a:solidFill>
              </a:rPr>
              <a:t>重新聚焦公衛系統（</a:t>
            </a:r>
            <a:r>
              <a:rPr lang="en-US" altLang="zh-TW" sz="2200" dirty="0">
                <a:solidFill>
                  <a:srgbClr val="000000"/>
                </a:solidFill>
              </a:rPr>
              <a:t> NHS</a:t>
            </a:r>
            <a:r>
              <a:rPr lang="zh-TW" altLang="en-US" sz="2200" dirty="0">
                <a:solidFill>
                  <a:srgbClr val="000000"/>
                </a:solidFill>
              </a:rPr>
              <a:t>）以促進完整的健康</a:t>
            </a:r>
            <a:endParaRPr lang="en-US" altLang="zh-TW" sz="2200" dirty="0">
              <a:solidFill>
                <a:srgbClr val="000000"/>
              </a:solidFill>
            </a:endParaRPr>
          </a:p>
          <a:p>
            <a:pPr marL="457200" lvl="0" indent="-457200">
              <a:buClr>
                <a:srgbClr val="00007D"/>
              </a:buClr>
              <a:buFont typeface="+mj-lt"/>
              <a:buAutoNum type="arabicPeriod"/>
            </a:pPr>
            <a:r>
              <a:rPr lang="zh-TW" altLang="en-US" sz="2200" dirty="0">
                <a:solidFill>
                  <a:srgbClr val="000000"/>
                </a:solidFill>
              </a:rPr>
              <a:t>投資孩童之幼年以及父母對孩童之照護</a:t>
            </a:r>
            <a:endParaRPr lang="en-US" altLang="zh-TW" sz="2200" dirty="0">
              <a:solidFill>
                <a:srgbClr val="000000"/>
              </a:solidFill>
            </a:endParaRPr>
          </a:p>
          <a:p>
            <a:pPr marL="457200" lvl="0" indent="-457200">
              <a:buClr>
                <a:srgbClr val="00007D"/>
              </a:buClr>
              <a:buFont typeface="+mj-lt"/>
              <a:buAutoNum type="arabicPeriod"/>
            </a:pPr>
            <a:r>
              <a:rPr lang="zh-TW" altLang="en-US" sz="2200" dirty="0">
                <a:solidFill>
                  <a:srgbClr val="000000"/>
                </a:solidFill>
              </a:rPr>
              <a:t>抑制物質主義，並倡導真正的廣告</a:t>
            </a:r>
            <a:endParaRPr lang="en-US" altLang="zh-TW" sz="2200" dirty="0">
              <a:solidFill>
                <a:srgbClr val="000000"/>
              </a:solidFill>
            </a:endParaRPr>
          </a:p>
          <a:p>
            <a:pPr marL="457200" lvl="0" indent="-457200">
              <a:buClr>
                <a:srgbClr val="00007D"/>
              </a:buClr>
              <a:buFont typeface="+mj-lt"/>
              <a:buAutoNum type="arabicPeriod"/>
            </a:pPr>
            <a:r>
              <a:rPr lang="zh-TW" altLang="en-US" sz="2200" dirty="0">
                <a:solidFill>
                  <a:srgbClr val="000000"/>
                </a:solidFill>
              </a:rPr>
              <a:t>強化公民社會、社會福祉，與主動</a:t>
            </a:r>
            <a:r>
              <a:rPr lang="zh-TW" altLang="en-US" sz="2200" dirty="0" smtClean="0">
                <a:solidFill>
                  <a:srgbClr val="000000"/>
                </a:solidFill>
              </a:rPr>
              <a:t>公民權</a:t>
            </a:r>
            <a:endParaRPr lang="en-US" altLang="zh-TW" sz="2200" dirty="0" smtClean="0">
              <a:solidFill>
                <a:srgbClr val="000000"/>
              </a:solidFill>
            </a:endParaRPr>
          </a:p>
          <a:p>
            <a:pPr marL="457200" lvl="0" indent="-457200">
              <a:buClr>
                <a:srgbClr val="00007D"/>
              </a:buClr>
              <a:buFont typeface="+mj-lt"/>
              <a:buAutoNum type="arabicPeriod"/>
            </a:pPr>
            <a:endParaRPr lang="en-US" altLang="zh-TW" sz="2200" dirty="0">
              <a:solidFill>
                <a:srgbClr val="000000"/>
              </a:solidFill>
            </a:endParaRPr>
          </a:p>
          <a:p>
            <a:pPr marL="0" lvl="0" indent="0">
              <a:buClr>
                <a:srgbClr val="00007D"/>
              </a:buClr>
              <a:buNone/>
            </a:pPr>
            <a:r>
              <a:rPr lang="zh-TW" altLang="en-US" sz="2200" dirty="0" smtClean="0">
                <a:solidFill>
                  <a:srgbClr val="000000"/>
                </a:solidFill>
              </a:rPr>
              <a:t>現實：政商勾結</a:t>
            </a:r>
            <a:r>
              <a:rPr lang="en-US" altLang="zh-TW" sz="2200" dirty="0" smtClean="0">
                <a:solidFill>
                  <a:srgbClr val="000000"/>
                </a:solidFill>
              </a:rPr>
              <a:t>(</a:t>
            </a:r>
            <a:r>
              <a:rPr lang="en-US" altLang="zh-TW" sz="2200" dirty="0" smtClean="0">
                <a:solidFill>
                  <a:srgbClr val="000000"/>
                </a:solidFill>
                <a:hlinkClick r:id="rId2"/>
              </a:rPr>
              <a:t>How many lobbyists per congressman?</a:t>
            </a:r>
            <a:r>
              <a:rPr lang="en-US" altLang="zh-TW" sz="2200" dirty="0" smtClean="0">
                <a:solidFill>
                  <a:srgbClr val="000000"/>
                </a:solidFill>
              </a:rPr>
              <a:t>); </a:t>
            </a:r>
            <a:r>
              <a:rPr lang="zh-TW" altLang="en-US" sz="2200" dirty="0" smtClean="0">
                <a:solidFill>
                  <a:srgbClr val="000000"/>
                </a:solidFill>
                <a:hlinkClick r:id="rId3"/>
              </a:rPr>
              <a:t>黑金風暴</a:t>
            </a:r>
            <a:endParaRPr lang="zh-TW" altLang="en-US" sz="2200" dirty="0">
              <a:solidFill>
                <a:srgbClr val="000000"/>
              </a:solidFill>
            </a:endParaRPr>
          </a:p>
        </p:txBody>
      </p:sp>
    </p:spTree>
    <p:extLst>
      <p:ext uri="{BB962C8B-B14F-4D97-AF65-F5344CB8AC3E}">
        <p14:creationId xmlns:p14="http://schemas.microsoft.com/office/powerpoint/2010/main" val="36896401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dirty="0" smtClean="0"/>
              <a:t>Annie Leonard:</a:t>
            </a:r>
            <a:r>
              <a:rPr lang="zh-TW" altLang="en-US" sz="4000" dirty="0" smtClean="0"/>
              <a:t> </a:t>
            </a:r>
            <a:r>
              <a:rPr lang="en-US" altLang="zh-TW" sz="4000" dirty="0" smtClean="0"/>
              <a:t>The story of stuff</a:t>
            </a:r>
            <a:endParaRPr lang="zh-TW" altLang="en-US" sz="4000" dirty="0"/>
          </a:p>
        </p:txBody>
      </p:sp>
      <p:sp>
        <p:nvSpPr>
          <p:cNvPr id="3" name="內容版面配置區 2"/>
          <p:cNvSpPr>
            <a:spLocks noGrp="1"/>
          </p:cNvSpPr>
          <p:nvPr>
            <p:ph idx="1"/>
          </p:nvPr>
        </p:nvSpPr>
        <p:spPr/>
        <p:txBody>
          <a:bodyPr/>
          <a:lstStyle/>
          <a:p>
            <a:r>
              <a:rPr lang="zh-TW" altLang="en-US" dirty="0" smtClean="0">
                <a:hlinkClick r:id="rId2"/>
              </a:rPr>
              <a:t>東西的故事</a:t>
            </a:r>
            <a:r>
              <a:rPr lang="zh-TW" altLang="en-US" dirty="0" smtClean="0"/>
              <a:t> </a:t>
            </a:r>
            <a:r>
              <a:rPr lang="en-US" altLang="zh-TW" sz="2000" dirty="0" smtClean="0"/>
              <a:t>(21’11’’)</a:t>
            </a:r>
          </a:p>
          <a:p>
            <a:r>
              <a:rPr lang="zh-TW" altLang="en-US" dirty="0">
                <a:hlinkClick r:id="rId3"/>
              </a:rPr>
              <a:t>碳交易的</a:t>
            </a:r>
            <a:r>
              <a:rPr lang="zh-TW" altLang="en-US" dirty="0" smtClean="0">
                <a:hlinkClick r:id="rId3"/>
              </a:rPr>
              <a:t>故事</a:t>
            </a:r>
            <a:r>
              <a:rPr lang="zh-TW" altLang="en-US" dirty="0" smtClean="0"/>
              <a:t> </a:t>
            </a:r>
            <a:endParaRPr lang="en-US" altLang="zh-TW" dirty="0" smtClean="0"/>
          </a:p>
          <a:p>
            <a:r>
              <a:rPr lang="zh-TW" altLang="en-US" dirty="0" smtClean="0">
                <a:hlinkClick r:id="rId4"/>
              </a:rPr>
              <a:t>國家破產的故事</a:t>
            </a:r>
            <a:endParaRPr lang="en-US" altLang="zh-TW" dirty="0" smtClean="0"/>
          </a:p>
          <a:p>
            <a:r>
              <a:rPr lang="zh-TW" altLang="en-US" dirty="0">
                <a:hlinkClick r:id="rId5"/>
              </a:rPr>
              <a:t>民主失竊的</a:t>
            </a:r>
            <a:r>
              <a:rPr lang="zh-TW" altLang="en-US" dirty="0" smtClean="0">
                <a:hlinkClick r:id="rId5"/>
              </a:rPr>
              <a:t>故事</a:t>
            </a:r>
            <a:endParaRPr lang="en-US" altLang="zh-TW" dirty="0" smtClean="0"/>
          </a:p>
          <a:p>
            <a:r>
              <a:rPr lang="zh-TW" altLang="en-US" dirty="0">
                <a:hlinkClick r:id="rId6"/>
              </a:rPr>
              <a:t>改變的故事</a:t>
            </a:r>
            <a:endParaRPr lang="zh-TW" altLang="en-US"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1844824"/>
            <a:ext cx="3429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779476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zh-TW" dirty="0" smtClean="0"/>
              <a:t>Tentative Conclusion</a:t>
            </a:r>
          </a:p>
        </p:txBody>
      </p:sp>
      <p:sp>
        <p:nvSpPr>
          <p:cNvPr id="70659" name="Rectangle 3"/>
          <p:cNvSpPr>
            <a:spLocks noGrp="1" noChangeArrowheads="1"/>
          </p:cNvSpPr>
          <p:nvPr>
            <p:ph type="body" idx="1"/>
          </p:nvPr>
        </p:nvSpPr>
        <p:spPr/>
        <p:txBody>
          <a:bodyPr/>
          <a:lstStyle/>
          <a:p>
            <a:pPr eaLnBrk="1" hangingPunct="1"/>
            <a:r>
              <a:rPr lang="en-US" altLang="zh-TW" dirty="0" smtClean="0"/>
              <a:t>The eventual goal of the new economics, the green economics, is a </a:t>
            </a:r>
            <a:r>
              <a:rPr lang="en-US" altLang="zh-TW" i="1" dirty="0" smtClean="0"/>
              <a:t>convivial</a:t>
            </a:r>
            <a:r>
              <a:rPr lang="en-US" altLang="zh-TW" dirty="0" smtClean="0"/>
              <a:t> world.</a:t>
            </a:r>
          </a:p>
          <a:p>
            <a:pPr eaLnBrk="1" hangingPunct="1"/>
            <a:r>
              <a:rPr lang="en-US" altLang="zh-TW" dirty="0" smtClean="0"/>
              <a:t>The steps would be bottom-up, instead of top-down, which has been supported and claimed by most macroeconomists.</a:t>
            </a:r>
          </a:p>
        </p:txBody>
      </p:sp>
    </p:spTree>
    <p:extLst>
      <p:ext uri="{BB962C8B-B14F-4D97-AF65-F5344CB8AC3E}">
        <p14:creationId xmlns:p14="http://schemas.microsoft.com/office/powerpoint/2010/main" val="30989167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Additional Resources</a:t>
            </a:r>
            <a:endParaRPr lang="zh-TW" altLang="en-US" dirty="0"/>
          </a:p>
        </p:txBody>
      </p:sp>
      <p:sp>
        <p:nvSpPr>
          <p:cNvPr id="3" name="內容版面配置區 2"/>
          <p:cNvSpPr>
            <a:spLocks noGrp="1"/>
          </p:cNvSpPr>
          <p:nvPr>
            <p:ph idx="1"/>
          </p:nvPr>
        </p:nvSpPr>
        <p:spPr/>
        <p:txBody>
          <a:bodyPr/>
          <a:lstStyle/>
          <a:p>
            <a:r>
              <a:rPr lang="en-US" altLang="zh-TW" sz="2000" dirty="0">
                <a:hlinkClick r:id="rId2"/>
              </a:rPr>
              <a:t>How to Maximize your True Wealth: by Dr. Satish Kumar (2012</a:t>
            </a:r>
            <a:r>
              <a:rPr lang="en-US" altLang="zh-TW" sz="2000" dirty="0" smtClean="0">
                <a:hlinkClick r:id="rId2"/>
              </a:rPr>
              <a:t>)</a:t>
            </a:r>
            <a:endParaRPr lang="en-US" altLang="zh-TW" sz="2000" dirty="0" smtClean="0"/>
          </a:p>
          <a:p>
            <a:r>
              <a:rPr lang="en-US" altLang="zh-TW" sz="2000" dirty="0">
                <a:hlinkClick r:id="rId3"/>
              </a:rPr>
              <a:t>How to Feed the Planet: by Dr. </a:t>
            </a:r>
            <a:r>
              <a:rPr lang="en-US" altLang="zh-TW" sz="2000" dirty="0" smtClean="0">
                <a:hlinkClick r:id="rId3"/>
              </a:rPr>
              <a:t>Satish </a:t>
            </a:r>
            <a:r>
              <a:rPr lang="en-US" altLang="zh-TW" sz="2000" dirty="0">
                <a:hlinkClick r:id="rId3"/>
              </a:rPr>
              <a:t>Kumar (2013</a:t>
            </a:r>
            <a:r>
              <a:rPr lang="en-US" altLang="zh-TW" sz="2000" dirty="0" smtClean="0">
                <a:hlinkClick r:id="rId3"/>
              </a:rPr>
              <a:t>)</a:t>
            </a:r>
            <a:endParaRPr lang="en-US" altLang="zh-TW" sz="2000" dirty="0" smtClean="0"/>
          </a:p>
          <a:p>
            <a:r>
              <a:rPr lang="en-US" altLang="zh-TW" sz="2000" dirty="0">
                <a:hlinkClick r:id="rId4"/>
              </a:rPr>
              <a:t>Earth Talk: Soil, Soul, Society </a:t>
            </a:r>
            <a:r>
              <a:rPr lang="en-US" altLang="zh-TW" sz="2000" dirty="0" smtClean="0">
                <a:hlinkClick r:id="rId4"/>
              </a:rPr>
              <a:t>– Satish Kumar</a:t>
            </a:r>
            <a:endParaRPr lang="en-US" altLang="zh-TW" sz="2000" dirty="0" smtClean="0"/>
          </a:p>
          <a:p>
            <a:r>
              <a:rPr lang="en-US" altLang="zh-TW" sz="2000" dirty="0">
                <a:hlinkClick r:id="rId5"/>
              </a:rPr>
              <a:t>Satish Kumar </a:t>
            </a:r>
            <a:r>
              <a:rPr lang="zh-TW" altLang="en-US" sz="2000" dirty="0">
                <a:hlinkClick r:id="rId5"/>
              </a:rPr>
              <a:t>的兩段 </a:t>
            </a:r>
            <a:r>
              <a:rPr lang="en-US" altLang="zh-TW" sz="2000" dirty="0">
                <a:hlinkClick r:id="rId5"/>
              </a:rPr>
              <a:t>TED </a:t>
            </a:r>
            <a:r>
              <a:rPr lang="zh-TW" altLang="en-US" sz="2000" dirty="0">
                <a:hlinkClick r:id="rId5"/>
              </a:rPr>
              <a:t>影片</a:t>
            </a:r>
            <a:endParaRPr lang="zh-TW" altLang="en-US" sz="2000" dirty="0"/>
          </a:p>
        </p:txBody>
      </p:sp>
    </p:spTree>
    <p:extLst>
      <p:ext uri="{BB962C8B-B14F-4D97-AF65-F5344CB8AC3E}">
        <p14:creationId xmlns:p14="http://schemas.microsoft.com/office/powerpoint/2010/main" val="3245165180"/>
      </p:ext>
    </p:extLst>
  </p:cSld>
  <p:clrMapOvr>
    <a:masterClrMapping/>
  </p:clrMapOvr>
  <p:timing>
    <p:tnLst>
      <p:par>
        <p:cTn id="1" dur="indefinite" restart="never" nodeType="tmRoot"/>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6005</TotalTime>
  <Words>4049</Words>
  <Application>Microsoft Office PowerPoint</Application>
  <PresentationFormat>如螢幕大小 (4:3)</PresentationFormat>
  <Paragraphs>349</Paragraphs>
  <Slides>96</Slides>
  <Notes>6</Notes>
  <HiddenSlides>0</HiddenSlides>
  <MMClips>0</MMClips>
  <ScaleCrop>false</ScaleCrop>
  <HeadingPairs>
    <vt:vector size="4" baseType="variant">
      <vt:variant>
        <vt:lpstr>佈景主題</vt:lpstr>
      </vt:variant>
      <vt:variant>
        <vt:i4>1</vt:i4>
      </vt:variant>
      <vt:variant>
        <vt:lpstr>投影片標題</vt:lpstr>
      </vt:variant>
      <vt:variant>
        <vt:i4>96</vt:i4>
      </vt:variant>
    </vt:vector>
  </HeadingPairs>
  <TitlesOfParts>
    <vt:vector size="97" baseType="lpstr">
      <vt:lpstr>Pixel</vt:lpstr>
      <vt:lpstr>綠色經濟學：個體基礎</vt:lpstr>
      <vt:lpstr>我們為什麼需要新的經濟學？ Why do we need new economics? And why now?</vt:lpstr>
      <vt:lpstr>Just a couple of years ago!</vt:lpstr>
      <vt:lpstr>Now it’s been over 400ppm!</vt:lpstr>
      <vt:lpstr>PowerPoint 簡報</vt:lpstr>
      <vt:lpstr>IPCC Fifth Assessment Report (AR5)</vt:lpstr>
      <vt:lpstr>WG1, Sept 27, 2013</vt:lpstr>
      <vt:lpstr>PowerPoint 簡報</vt:lpstr>
      <vt:lpstr>PowerPoint 簡報</vt:lpstr>
      <vt:lpstr>PowerPoint 簡報</vt:lpstr>
      <vt:lpstr>Vast costs of Arctic change</vt:lpstr>
      <vt:lpstr>PowerPoint 簡報</vt:lpstr>
      <vt:lpstr>人與萬物以及 自然的疏離</vt:lpstr>
      <vt:lpstr>PowerPoint 簡報</vt:lpstr>
      <vt:lpstr>PowerPoint 簡報</vt:lpstr>
      <vt:lpstr>地球最大的危機！ 3:35</vt:lpstr>
      <vt:lpstr>John Robbins</vt:lpstr>
      <vt:lpstr>Al Gore and Bill Clinton go Vegan!</vt:lpstr>
      <vt:lpstr>Capitalist Economy: A Linear Economy</vt:lpstr>
      <vt:lpstr>PowerPoint 簡報</vt:lpstr>
      <vt:lpstr>An example of “Greenwash”:  The industrial cup of tea</vt:lpstr>
      <vt:lpstr>An Alternative: The permaculture cup of tea…</vt:lpstr>
      <vt:lpstr>綠色經濟：以人為本的經濟 從「線性經濟」走向「循環經濟」</vt:lpstr>
      <vt:lpstr>資本主義經濟與綠色經濟</vt:lpstr>
      <vt:lpstr>替代方案 Alternatives</vt:lpstr>
      <vt:lpstr>綠色經濟學與其他相關學門</vt:lpstr>
      <vt:lpstr>What is green economics?</vt:lpstr>
      <vt:lpstr>Lawson 綠色經濟學的基礎公理</vt:lpstr>
      <vt:lpstr>New Economics Foundation 一個圓滿富足社會的幸福宣言</vt:lpstr>
      <vt:lpstr>什麼是幸福、福祉(well-being)?</vt:lpstr>
      <vt:lpstr>政府的角色 nef: a well-being manifesto for a flourishing society</vt:lpstr>
      <vt:lpstr>綠色經濟學：個體基礎</vt:lpstr>
      <vt:lpstr>綠色「消費者」理論</vt:lpstr>
      <vt:lpstr>自我實現</vt:lpstr>
      <vt:lpstr>The Daly Triangle</vt:lpstr>
      <vt:lpstr>Max-Neef (1987) Matrix of Human Needs</vt:lpstr>
      <vt:lpstr>Max Neef (1987)  “Bare-foot economist” Matrix of Human Needs</vt:lpstr>
      <vt:lpstr>Five Capitals of Genuine Wealth  Mark Anielski</vt:lpstr>
      <vt:lpstr>如何達成? 佛教經濟學觀點  Schumacher (1911-1977) </vt:lpstr>
      <vt:lpstr>(續前)</vt:lpstr>
      <vt:lpstr>PowerPoint 簡報</vt:lpstr>
      <vt:lpstr>(續前)</vt:lpstr>
      <vt:lpstr>勞力或工作？Labor vs. Work</vt:lpstr>
      <vt:lpstr>工作與技能</vt:lpstr>
      <vt:lpstr>PowerPoint 簡報</vt:lpstr>
      <vt:lpstr>PowerPoint 簡報</vt:lpstr>
      <vt:lpstr>工作: 佛教經濟學的觀點</vt:lpstr>
      <vt:lpstr>工作: Job or work?</vt:lpstr>
      <vt:lpstr>The Future of unemployment: How susceptible are jobs to computerization?</vt:lpstr>
      <vt:lpstr>The Future of unemployment: How susceptible are jobs to computerization?</vt:lpstr>
      <vt:lpstr>PowerPoint 簡報</vt:lpstr>
      <vt:lpstr>紀伯倫: 工作 （摘自《先知》</vt:lpstr>
      <vt:lpstr>PowerPoint 簡報</vt:lpstr>
      <vt:lpstr>A digression: Schmacher on education</vt:lpstr>
      <vt:lpstr>PowerPoint 簡報</vt:lpstr>
      <vt:lpstr>PowerPoint 簡報</vt:lpstr>
      <vt:lpstr>PowerPoint 簡報</vt:lpstr>
      <vt:lpstr>PowerPoint 簡報</vt:lpstr>
      <vt:lpstr>教育：制約、再制約，或反制約？</vt:lpstr>
      <vt:lpstr>PowerPoint 簡報</vt:lpstr>
      <vt:lpstr>PowerPoint 簡報</vt:lpstr>
      <vt:lpstr>PowerPoint 簡報</vt:lpstr>
      <vt:lpstr>PowerPoint 簡報</vt:lpstr>
      <vt:lpstr>Happiness and curiosity in school (nef)</vt:lpstr>
      <vt:lpstr>綠色經濟學的廠商理論</vt:lpstr>
      <vt:lpstr>西方經濟學的廠商理論</vt:lpstr>
      <vt:lpstr>結構性暴力</vt:lpstr>
      <vt:lpstr>PowerPoint 簡報</vt:lpstr>
      <vt:lpstr>Distribution of iPhone’s profit</vt:lpstr>
      <vt:lpstr>美參院控蘋果 2.2兆海外營收逃稅</vt:lpstr>
      <vt:lpstr>PowerPoint 簡報</vt:lpstr>
      <vt:lpstr>What about Google?</vt:lpstr>
      <vt:lpstr>PowerPoint 簡報</vt:lpstr>
      <vt:lpstr>綠色廠商理論幾個特色</vt:lpstr>
      <vt:lpstr>技術：綠色經濟學觀點</vt:lpstr>
      <vt:lpstr>中級（適切）科技</vt:lpstr>
      <vt:lpstr>商品與原料</vt:lpstr>
      <vt:lpstr>所有權： 傳統經濟與綠色經濟學觀點</vt:lpstr>
      <vt:lpstr>Triple bottom line accounting</vt:lpstr>
      <vt:lpstr>Social Enterprise: A working definition</vt:lpstr>
      <vt:lpstr>An example of common ownership: Scott Bader Commonwealth</vt:lpstr>
      <vt:lpstr>憲章</vt:lpstr>
      <vt:lpstr>憲章（續）</vt:lpstr>
      <vt:lpstr>Plato</vt:lpstr>
      <vt:lpstr>今日之跨國公司</vt:lpstr>
      <vt:lpstr>PowerPoint 簡報</vt:lpstr>
      <vt:lpstr>綠色市場理論：在地化 以社區為基礎的經濟</vt:lpstr>
      <vt:lpstr>Finance: A Macro View</vt:lpstr>
      <vt:lpstr>綠色金融 Green Finance</vt:lpstr>
      <vt:lpstr>Green Finance</vt:lpstr>
      <vt:lpstr>Redefining Finance from a green perspective</vt:lpstr>
      <vt:lpstr>Ecosia</vt:lpstr>
      <vt:lpstr>政府的角色 nef: a well-being manifesto for a flourishing society</vt:lpstr>
      <vt:lpstr>Annie Leonard: The story of stuff</vt:lpstr>
      <vt:lpstr>Tentative Conclusion</vt:lpstr>
      <vt:lpstr>Additional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Homo Economicus to Homo Sapiens: Evidence from Ultimatum Games</dc:title>
  <dc:creator>user</dc:creator>
  <cp:lastModifiedBy>user</cp:lastModifiedBy>
  <cp:revision>235</cp:revision>
  <dcterms:created xsi:type="dcterms:W3CDTF">2011-04-21T02:53:38Z</dcterms:created>
  <dcterms:modified xsi:type="dcterms:W3CDTF">2015-11-08T23:32:09Z</dcterms:modified>
</cp:coreProperties>
</file>