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11" r:id="rId2"/>
  </p:sldMasterIdLst>
  <p:notesMasterIdLst>
    <p:notesMasterId r:id="rId91"/>
  </p:notesMasterIdLst>
  <p:handoutMasterIdLst>
    <p:handoutMasterId r:id="rId92"/>
  </p:handoutMasterIdLst>
  <p:sldIdLst>
    <p:sldId id="256" r:id="rId3"/>
    <p:sldId id="302" r:id="rId4"/>
    <p:sldId id="303" r:id="rId5"/>
    <p:sldId id="304" r:id="rId6"/>
    <p:sldId id="305" r:id="rId7"/>
    <p:sldId id="306" r:id="rId8"/>
    <p:sldId id="333" r:id="rId9"/>
    <p:sldId id="307" r:id="rId10"/>
    <p:sldId id="309" r:id="rId11"/>
    <p:sldId id="291" r:id="rId12"/>
    <p:sldId id="258" r:id="rId13"/>
    <p:sldId id="262" r:id="rId14"/>
    <p:sldId id="341" r:id="rId15"/>
    <p:sldId id="281" r:id="rId16"/>
    <p:sldId id="282" r:id="rId17"/>
    <p:sldId id="332" r:id="rId18"/>
    <p:sldId id="283" r:id="rId19"/>
    <p:sldId id="287" r:id="rId20"/>
    <p:sldId id="264" r:id="rId21"/>
    <p:sldId id="342" r:id="rId22"/>
    <p:sldId id="308" r:id="rId23"/>
    <p:sldId id="265" r:id="rId24"/>
    <p:sldId id="293" r:id="rId25"/>
    <p:sldId id="323" r:id="rId26"/>
    <p:sldId id="319" r:id="rId27"/>
    <p:sldId id="335" r:id="rId28"/>
    <p:sldId id="266" r:id="rId29"/>
    <p:sldId id="284" r:id="rId30"/>
    <p:sldId id="285" r:id="rId31"/>
    <p:sldId id="320" r:id="rId32"/>
    <p:sldId id="321" r:id="rId33"/>
    <p:sldId id="286" r:id="rId34"/>
    <p:sldId id="288" r:id="rId35"/>
    <p:sldId id="267" r:id="rId36"/>
    <p:sldId id="312" r:id="rId37"/>
    <p:sldId id="313" r:id="rId38"/>
    <p:sldId id="310" r:id="rId39"/>
    <p:sldId id="316" r:id="rId40"/>
    <p:sldId id="318" r:id="rId41"/>
    <p:sldId id="269" r:id="rId42"/>
    <p:sldId id="289" r:id="rId43"/>
    <p:sldId id="294" r:id="rId44"/>
    <p:sldId id="314" r:id="rId45"/>
    <p:sldId id="311" r:id="rId46"/>
    <p:sldId id="338" r:id="rId47"/>
    <p:sldId id="340" r:id="rId48"/>
    <p:sldId id="339" r:id="rId49"/>
    <p:sldId id="268" r:id="rId50"/>
    <p:sldId id="299" r:id="rId51"/>
    <p:sldId id="300" r:id="rId52"/>
    <p:sldId id="351" r:id="rId53"/>
    <p:sldId id="297" r:id="rId54"/>
    <p:sldId id="298" r:id="rId55"/>
    <p:sldId id="274" r:id="rId56"/>
    <p:sldId id="273" r:id="rId57"/>
    <p:sldId id="317" r:id="rId58"/>
    <p:sldId id="359" r:id="rId59"/>
    <p:sldId id="292" r:id="rId60"/>
    <p:sldId id="275" r:id="rId61"/>
    <p:sldId id="296" r:id="rId62"/>
    <p:sldId id="270" r:id="rId63"/>
    <p:sldId id="325" r:id="rId64"/>
    <p:sldId id="322" r:id="rId65"/>
    <p:sldId id="343" r:id="rId66"/>
    <p:sldId id="328" r:id="rId67"/>
    <p:sldId id="326" r:id="rId68"/>
    <p:sldId id="337" r:id="rId69"/>
    <p:sldId id="336" r:id="rId70"/>
    <p:sldId id="334" r:id="rId71"/>
    <p:sldId id="277" r:id="rId72"/>
    <p:sldId id="279" r:id="rId73"/>
    <p:sldId id="278" r:id="rId74"/>
    <p:sldId id="301" r:id="rId75"/>
    <p:sldId id="361" r:id="rId76"/>
    <p:sldId id="364" r:id="rId77"/>
    <p:sldId id="355" r:id="rId78"/>
    <p:sldId id="356" r:id="rId79"/>
    <p:sldId id="358" r:id="rId80"/>
    <p:sldId id="357" r:id="rId81"/>
    <p:sldId id="360" r:id="rId82"/>
    <p:sldId id="350" r:id="rId83"/>
    <p:sldId id="345" r:id="rId84"/>
    <p:sldId id="346" r:id="rId85"/>
    <p:sldId id="347" r:id="rId86"/>
    <p:sldId id="348" r:id="rId87"/>
    <p:sldId id="349" r:id="rId88"/>
    <p:sldId id="353" r:id="rId89"/>
    <p:sldId id="354" r:id="rId90"/>
  </p:sldIdLst>
  <p:sldSz cx="9144000" cy="6858000" type="screen4x3"/>
  <p:notesSz cx="7099300" cy="10234613"/>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49" autoAdjust="0"/>
  </p:normalViewPr>
  <p:slideViewPr>
    <p:cSldViewPr>
      <p:cViewPr varScale="1">
        <p:scale>
          <a:sx n="68" d="100"/>
          <a:sy n="68" d="100"/>
        </p:scale>
        <p:origin x="-1220"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6575" cy="512763"/>
          </a:xfrm>
          <a:prstGeom prst="rect">
            <a:avLst/>
          </a:prstGeom>
          <a:noFill/>
          <a:ln>
            <a:noFill/>
          </a:ln>
          <a:effectLst/>
          <a:extLst/>
        </p:spPr>
        <p:txBody>
          <a:bodyPr vert="horz" wrap="square" lIns="94768" tIns="47384" rIns="94768" bIns="47384" numCol="1" anchor="t" anchorCtr="0" compatLnSpc="1">
            <a:prstTxWarp prst="textNoShape">
              <a:avLst/>
            </a:prstTxWarp>
          </a:bodyPr>
          <a:lstStyle>
            <a:lvl1pPr defTabSz="947738">
              <a:defRPr sz="1200">
                <a:ea typeface="新細明體" charset="-120"/>
              </a:defRPr>
            </a:lvl1pPr>
          </a:lstStyle>
          <a:p>
            <a:pPr>
              <a:defRPr/>
            </a:pPr>
            <a:endParaRPr lang="en-US" altLang="zh-TW"/>
          </a:p>
        </p:txBody>
      </p:sp>
      <p:sp>
        <p:nvSpPr>
          <p:cNvPr id="63491" name="Rectangle 3"/>
          <p:cNvSpPr>
            <a:spLocks noGrp="1" noChangeArrowheads="1"/>
          </p:cNvSpPr>
          <p:nvPr>
            <p:ph type="dt" sz="quarter" idx="1"/>
          </p:nvPr>
        </p:nvSpPr>
        <p:spPr bwMode="auto">
          <a:xfrm>
            <a:off x="4021138" y="0"/>
            <a:ext cx="3076575" cy="512763"/>
          </a:xfrm>
          <a:prstGeom prst="rect">
            <a:avLst/>
          </a:prstGeom>
          <a:noFill/>
          <a:ln>
            <a:noFill/>
          </a:ln>
          <a:effectLst/>
          <a:extLst/>
        </p:spPr>
        <p:txBody>
          <a:bodyPr vert="horz" wrap="square" lIns="94768" tIns="47384" rIns="94768" bIns="47384" numCol="1" anchor="t" anchorCtr="0" compatLnSpc="1">
            <a:prstTxWarp prst="textNoShape">
              <a:avLst/>
            </a:prstTxWarp>
          </a:bodyPr>
          <a:lstStyle>
            <a:lvl1pPr algn="r" defTabSz="947738">
              <a:defRPr sz="1200">
                <a:ea typeface="新細明體" charset="-120"/>
              </a:defRPr>
            </a:lvl1pPr>
          </a:lstStyle>
          <a:p>
            <a:pPr>
              <a:defRPr/>
            </a:pPr>
            <a:endParaRPr lang="en-US" altLang="zh-TW"/>
          </a:p>
        </p:txBody>
      </p:sp>
      <p:sp>
        <p:nvSpPr>
          <p:cNvPr id="63492" name="Rectangle 4"/>
          <p:cNvSpPr>
            <a:spLocks noGrp="1" noChangeArrowheads="1"/>
          </p:cNvSpPr>
          <p:nvPr>
            <p:ph type="ftr" sz="quarter" idx="2"/>
          </p:nvPr>
        </p:nvSpPr>
        <p:spPr bwMode="auto">
          <a:xfrm>
            <a:off x="0" y="9720263"/>
            <a:ext cx="3076575" cy="512762"/>
          </a:xfrm>
          <a:prstGeom prst="rect">
            <a:avLst/>
          </a:prstGeom>
          <a:noFill/>
          <a:ln>
            <a:noFill/>
          </a:ln>
          <a:effectLst/>
          <a:extLst/>
        </p:spPr>
        <p:txBody>
          <a:bodyPr vert="horz" wrap="square" lIns="94768" tIns="47384" rIns="94768" bIns="47384" numCol="1" anchor="b" anchorCtr="0" compatLnSpc="1">
            <a:prstTxWarp prst="textNoShape">
              <a:avLst/>
            </a:prstTxWarp>
          </a:bodyPr>
          <a:lstStyle>
            <a:lvl1pPr defTabSz="947738">
              <a:defRPr sz="1200">
                <a:ea typeface="新細明體" charset="-120"/>
              </a:defRPr>
            </a:lvl1pPr>
          </a:lstStyle>
          <a:p>
            <a:pPr>
              <a:defRPr/>
            </a:pPr>
            <a:endParaRPr lang="en-US" altLang="zh-TW"/>
          </a:p>
        </p:txBody>
      </p:sp>
      <p:sp>
        <p:nvSpPr>
          <p:cNvPr id="63493" name="Rectangle 5"/>
          <p:cNvSpPr>
            <a:spLocks noGrp="1" noChangeArrowheads="1"/>
          </p:cNvSpPr>
          <p:nvPr>
            <p:ph type="sldNum" sz="quarter" idx="3"/>
          </p:nvPr>
        </p:nvSpPr>
        <p:spPr bwMode="auto">
          <a:xfrm>
            <a:off x="4021138" y="9720263"/>
            <a:ext cx="3076575" cy="512762"/>
          </a:xfrm>
          <a:prstGeom prst="rect">
            <a:avLst/>
          </a:prstGeom>
          <a:noFill/>
          <a:ln>
            <a:noFill/>
          </a:ln>
          <a:effectLst/>
          <a:extLst/>
        </p:spPr>
        <p:txBody>
          <a:bodyPr vert="horz" wrap="square" lIns="94768" tIns="47384" rIns="94768" bIns="47384" numCol="1" anchor="b" anchorCtr="0" compatLnSpc="1">
            <a:prstTxWarp prst="textNoShape">
              <a:avLst/>
            </a:prstTxWarp>
          </a:bodyPr>
          <a:lstStyle>
            <a:lvl1pPr algn="r" defTabSz="947738">
              <a:defRPr sz="1200">
                <a:ea typeface="新細明體" charset="-120"/>
              </a:defRPr>
            </a:lvl1pPr>
          </a:lstStyle>
          <a:p>
            <a:pPr>
              <a:defRPr/>
            </a:pPr>
            <a:fld id="{A80AAE7D-11FC-45CF-BEC2-17BC9946039C}" type="slidenum">
              <a:rPr lang="en-US" altLang="zh-TW"/>
              <a:pPr>
                <a:defRPr/>
              </a:pPr>
              <a:t>‹#›</a:t>
            </a:fld>
            <a:endParaRPr lang="en-US" altLang="zh-TW"/>
          </a:p>
        </p:txBody>
      </p:sp>
    </p:spTree>
    <p:extLst>
      <p:ext uri="{BB962C8B-B14F-4D97-AF65-F5344CB8AC3E}">
        <p14:creationId xmlns:p14="http://schemas.microsoft.com/office/powerpoint/2010/main" val="377532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C14203BE-1043-46F6-A1DD-0251C7299B97}" type="datetimeFigureOut">
              <a:rPr lang="zh-TW" altLang="en-US" smtClean="0"/>
              <a:pPr/>
              <a:t>2014/1/9</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2658436B-07B9-4406-9A84-EDC46B42E61C}" type="slidenum">
              <a:rPr lang="zh-TW" altLang="en-US" smtClean="0"/>
              <a:pPr/>
              <a:t>‹#›</a:t>
            </a:fld>
            <a:endParaRPr lang="zh-TW" altLang="en-US"/>
          </a:p>
        </p:txBody>
      </p:sp>
    </p:spTree>
    <p:extLst>
      <p:ext uri="{BB962C8B-B14F-4D97-AF65-F5344CB8AC3E}">
        <p14:creationId xmlns:p14="http://schemas.microsoft.com/office/powerpoint/2010/main" val="346585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心理學原理花了十二年才完成，共</a:t>
            </a:r>
            <a:r>
              <a:rPr lang="en-US" altLang="zh-TW" dirty="0" smtClean="0"/>
              <a:t>1392</a:t>
            </a:r>
            <a:r>
              <a:rPr lang="zh-TW" altLang="en-US" dirty="0" smtClean="0"/>
              <a:t>頁。培養第一個心理學博士</a:t>
            </a:r>
            <a:endParaRPr lang="zh-TW" altLang="en-US" dirty="0"/>
          </a:p>
        </p:txBody>
      </p:sp>
      <p:sp>
        <p:nvSpPr>
          <p:cNvPr id="4" name="投影片編號版面配置區 3"/>
          <p:cNvSpPr>
            <a:spLocks noGrp="1"/>
          </p:cNvSpPr>
          <p:nvPr>
            <p:ph type="sldNum" sz="quarter" idx="10"/>
          </p:nvPr>
        </p:nvSpPr>
        <p:spPr/>
        <p:txBody>
          <a:bodyPr/>
          <a:lstStyle/>
          <a:p>
            <a:fld id="{2658436B-07B9-4406-9A84-EDC46B42E61C}" type="slidenum">
              <a:rPr lang="zh-TW" altLang="en-US" smtClean="0"/>
              <a:pPr/>
              <a:t>19</a:t>
            </a:fld>
            <a:endParaRPr lang="zh-TW" altLang="en-US"/>
          </a:p>
        </p:txBody>
      </p:sp>
    </p:spTree>
    <p:extLst>
      <p:ext uri="{BB962C8B-B14F-4D97-AF65-F5344CB8AC3E}">
        <p14:creationId xmlns:p14="http://schemas.microsoft.com/office/powerpoint/2010/main" val="89707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收銀機旁的衝動購買、</a:t>
            </a:r>
            <a:r>
              <a:rPr lang="en-US" altLang="zh-TW" dirty="0" smtClean="0"/>
              <a:t>coffee break</a:t>
            </a:r>
            <a:endParaRPr lang="zh-TW" altLang="en-US" dirty="0"/>
          </a:p>
        </p:txBody>
      </p:sp>
      <p:sp>
        <p:nvSpPr>
          <p:cNvPr id="4" name="投影片編號版面配置區 3"/>
          <p:cNvSpPr>
            <a:spLocks noGrp="1"/>
          </p:cNvSpPr>
          <p:nvPr>
            <p:ph type="sldNum" sz="quarter" idx="10"/>
          </p:nvPr>
        </p:nvSpPr>
        <p:spPr/>
        <p:txBody>
          <a:bodyPr/>
          <a:lstStyle/>
          <a:p>
            <a:fld id="{2658436B-07B9-4406-9A84-EDC46B42E61C}" type="slidenum">
              <a:rPr lang="zh-TW" altLang="en-US" smtClean="0"/>
              <a:pPr/>
              <a:t>22</a:t>
            </a:fld>
            <a:endParaRPr lang="zh-TW" altLang="en-US"/>
          </a:p>
        </p:txBody>
      </p:sp>
    </p:spTree>
    <p:extLst>
      <p:ext uri="{BB962C8B-B14F-4D97-AF65-F5344CB8AC3E}">
        <p14:creationId xmlns:p14="http://schemas.microsoft.com/office/powerpoint/2010/main" val="52513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Maslow: IQ 195</a:t>
            </a:r>
            <a:endParaRPr lang="zh-TW" altLang="en-US" dirty="0"/>
          </a:p>
        </p:txBody>
      </p:sp>
      <p:sp>
        <p:nvSpPr>
          <p:cNvPr id="4" name="投影片編號版面配置區 3"/>
          <p:cNvSpPr>
            <a:spLocks noGrp="1"/>
          </p:cNvSpPr>
          <p:nvPr>
            <p:ph type="sldNum" sz="quarter" idx="10"/>
          </p:nvPr>
        </p:nvSpPr>
        <p:spPr/>
        <p:txBody>
          <a:bodyPr/>
          <a:lstStyle/>
          <a:p>
            <a:fld id="{2658436B-07B9-4406-9A84-EDC46B42E61C}" type="slidenum">
              <a:rPr lang="zh-TW" altLang="en-US" smtClean="0"/>
              <a:pPr/>
              <a:t>61</a:t>
            </a:fld>
            <a:endParaRPr lang="zh-TW" altLang="en-US"/>
          </a:p>
        </p:txBody>
      </p:sp>
    </p:spTree>
    <p:extLst>
      <p:ext uri="{BB962C8B-B14F-4D97-AF65-F5344CB8AC3E}">
        <p14:creationId xmlns:p14="http://schemas.microsoft.com/office/powerpoint/2010/main" val="399214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defRPr/>
            </a:pPr>
            <a:endParaRPr lang="zh-TW" altLang="zh-TW" smtClean="0"/>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defRPr/>
            </a:pPr>
            <a:endParaRPr lang="zh-TW" altLang="zh-TW" smtClean="0"/>
          </a:p>
        </p:txBody>
      </p:sp>
      <p:grpSp>
        <p:nvGrpSpPr>
          <p:cNvPr id="6" name="Group 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smtClean="0"/>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smtClean="0"/>
            </a:p>
          </p:txBody>
        </p:sp>
      </p:grpSp>
      <p:sp>
        <p:nvSpPr>
          <p:cNvPr id="7172"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zh-TW" altLang="en-US" noProof="0" smtClean="0"/>
              <a:t>按一下以編輯母片副標題樣式</a:t>
            </a:r>
          </a:p>
        </p:txBody>
      </p:sp>
      <p:sp>
        <p:nvSpPr>
          <p:cNvPr id="7179"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zh-TW" altLang="en-US" noProof="0" smtClean="0"/>
              <a:t>按一下以編輯母片標題樣式</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en-US" altLang="zh-TW"/>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ltLang="zh-TW"/>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DC849761-6675-4004-A386-C91BCBF45188}" type="slidenum">
              <a:rPr lang="en-US" altLang="zh-TW"/>
              <a:pPr>
                <a:defRPr/>
              </a:pPr>
              <a:t>‹#›</a:t>
            </a:fld>
            <a:endParaRPr lang="en-US" altLang="zh-TW"/>
          </a:p>
        </p:txBody>
      </p:sp>
    </p:spTree>
    <p:extLst>
      <p:ext uri="{BB962C8B-B14F-4D97-AF65-F5344CB8AC3E}">
        <p14:creationId xmlns:p14="http://schemas.microsoft.com/office/powerpoint/2010/main" val="24390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4CBA7B85-24D2-4C26-AFD4-FAFCBE8916AA}" type="slidenum">
              <a:rPr lang="en-US" altLang="zh-TW"/>
              <a:pPr>
                <a:defRPr/>
              </a:pPr>
              <a:t>‹#›</a:t>
            </a:fld>
            <a:endParaRPr lang="en-US" altLang="zh-TW"/>
          </a:p>
        </p:txBody>
      </p:sp>
    </p:spTree>
    <p:extLst>
      <p:ext uri="{BB962C8B-B14F-4D97-AF65-F5344CB8AC3E}">
        <p14:creationId xmlns:p14="http://schemas.microsoft.com/office/powerpoint/2010/main" val="9151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15150" y="762000"/>
            <a:ext cx="2000250" cy="5334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762000"/>
            <a:ext cx="5848350" cy="533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A3C9BC06-01BB-49EB-BC9B-33188B0A85B2}" type="slidenum">
              <a:rPr lang="en-US" altLang="zh-TW"/>
              <a:pPr>
                <a:defRPr/>
              </a:pPr>
              <a:t>‹#›</a:t>
            </a:fld>
            <a:endParaRPr lang="en-US" altLang="zh-TW"/>
          </a:p>
        </p:txBody>
      </p:sp>
    </p:spTree>
    <p:extLst>
      <p:ext uri="{BB962C8B-B14F-4D97-AF65-F5344CB8AC3E}">
        <p14:creationId xmlns:p14="http://schemas.microsoft.com/office/powerpoint/2010/main" val="171162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914400" y="762000"/>
            <a:ext cx="80010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914400" y="2362200"/>
            <a:ext cx="3924300" cy="1790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991100" y="2362200"/>
            <a:ext cx="3924300" cy="1790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914400" y="4305300"/>
            <a:ext cx="3924300" cy="1790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991100" y="4305300"/>
            <a:ext cx="3924300" cy="1790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0"/>
          <p:cNvSpPr>
            <a:spLocks noGrp="1" noChangeArrowheads="1"/>
          </p:cNvSpPr>
          <p:nvPr>
            <p:ph type="sldNum" sz="quarter" idx="12"/>
          </p:nvPr>
        </p:nvSpPr>
        <p:spPr>
          <a:ln/>
        </p:spPr>
        <p:txBody>
          <a:bodyPr/>
          <a:lstStyle>
            <a:lvl1pPr>
              <a:defRPr/>
            </a:lvl1pPr>
          </a:lstStyle>
          <a:p>
            <a:pPr>
              <a:defRPr/>
            </a:pPr>
            <a:fld id="{4EA0461D-CB2C-44A8-AE26-8EEA47800E5E}" type="slidenum">
              <a:rPr lang="en-US" altLang="zh-TW"/>
              <a:pPr>
                <a:defRPr/>
              </a:pPr>
              <a:t>‹#›</a:t>
            </a:fld>
            <a:endParaRPr lang="en-US" altLang="zh-TW"/>
          </a:p>
        </p:txBody>
      </p:sp>
    </p:spTree>
    <p:extLst>
      <p:ext uri="{BB962C8B-B14F-4D97-AF65-F5344CB8AC3E}">
        <p14:creationId xmlns:p14="http://schemas.microsoft.com/office/powerpoint/2010/main" val="190094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914400" y="762000"/>
            <a:ext cx="8001000" cy="5334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0"/>
          <p:cNvSpPr>
            <a:spLocks noGrp="1" noChangeArrowheads="1"/>
          </p:cNvSpPr>
          <p:nvPr>
            <p:ph type="sldNum" sz="quarter" idx="12"/>
          </p:nvPr>
        </p:nvSpPr>
        <p:spPr>
          <a:ln/>
        </p:spPr>
        <p:txBody>
          <a:bodyPr/>
          <a:lstStyle>
            <a:lvl1pPr>
              <a:defRPr/>
            </a:lvl1pPr>
          </a:lstStyle>
          <a:p>
            <a:pPr>
              <a:defRPr/>
            </a:pPr>
            <a:fld id="{5850D503-EE81-41E3-8491-89978E8D8394}" type="slidenum">
              <a:rPr lang="en-US" altLang="zh-TW"/>
              <a:pPr>
                <a:defRPr/>
              </a:pPr>
              <a:t>‹#›</a:t>
            </a:fld>
            <a:endParaRPr lang="en-US" altLang="zh-TW"/>
          </a:p>
        </p:txBody>
      </p:sp>
    </p:spTree>
    <p:extLst>
      <p:ext uri="{BB962C8B-B14F-4D97-AF65-F5344CB8AC3E}">
        <p14:creationId xmlns:p14="http://schemas.microsoft.com/office/powerpoint/2010/main" val="2230520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762000"/>
            <a:ext cx="80010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14400" y="2362200"/>
            <a:ext cx="3924300" cy="3733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991100" y="2362200"/>
            <a:ext cx="3924300" cy="3733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00D7D04F-B97A-4826-A35C-E0245B0B2BAA}" type="slidenum">
              <a:rPr lang="en-US" altLang="zh-TW"/>
              <a:pPr>
                <a:defRPr/>
              </a:pPr>
              <a:t>‹#›</a:t>
            </a:fld>
            <a:endParaRPr lang="en-US" altLang="zh-TW"/>
          </a:p>
        </p:txBody>
      </p:sp>
    </p:spTree>
    <p:extLst>
      <p:ext uri="{BB962C8B-B14F-4D97-AF65-F5344CB8AC3E}">
        <p14:creationId xmlns:p14="http://schemas.microsoft.com/office/powerpoint/2010/main" val="117857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VertTx" preserve="1">
  <p:cSld name="標題，美工圖案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914400" y="762000"/>
            <a:ext cx="8001000" cy="1143000"/>
          </a:xfrm>
        </p:spPr>
        <p:txBody>
          <a:bodyPr/>
          <a:lstStyle/>
          <a:p>
            <a:r>
              <a:rPr lang="zh-TW" altLang="en-US" smtClean="0"/>
              <a:t>按一下以編輯母片標題樣式</a:t>
            </a:r>
            <a:endParaRPr lang="zh-TW" altLang="en-US"/>
          </a:p>
        </p:txBody>
      </p:sp>
      <p:sp>
        <p:nvSpPr>
          <p:cNvPr id="3" name="美工圖案版面配置區 2"/>
          <p:cNvSpPr>
            <a:spLocks noGrp="1"/>
          </p:cNvSpPr>
          <p:nvPr>
            <p:ph type="clipArt" sz="half" idx="1"/>
          </p:nvPr>
        </p:nvSpPr>
        <p:spPr>
          <a:xfrm>
            <a:off x="914400" y="2362200"/>
            <a:ext cx="3924300" cy="3733800"/>
          </a:xfrm>
        </p:spPr>
        <p:txBody>
          <a:bodyPr/>
          <a:lstStyle/>
          <a:p>
            <a:pPr lvl="0"/>
            <a:endParaRPr lang="zh-TW" altLang="en-US" noProof="0" smtClean="0"/>
          </a:p>
        </p:txBody>
      </p:sp>
      <p:sp>
        <p:nvSpPr>
          <p:cNvPr id="4" name="直排文字版面配置區 3"/>
          <p:cNvSpPr>
            <a:spLocks noGrp="1"/>
          </p:cNvSpPr>
          <p:nvPr>
            <p:ph type="body" orient="vert" sz="half" idx="2"/>
          </p:nvPr>
        </p:nvSpPr>
        <p:spPr>
          <a:xfrm>
            <a:off x="4991100" y="2362200"/>
            <a:ext cx="3924300" cy="3733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092CB117-41EF-4052-8A36-56E221F1F7E4}" type="slidenum">
              <a:rPr lang="en-US" altLang="zh-TW"/>
              <a:pPr>
                <a:defRPr/>
              </a:pPr>
              <a:t>‹#›</a:t>
            </a:fld>
            <a:endParaRPr lang="en-US" altLang="zh-TW"/>
          </a:p>
        </p:txBody>
      </p:sp>
    </p:spTree>
    <p:extLst>
      <p:ext uri="{BB962C8B-B14F-4D97-AF65-F5344CB8AC3E}">
        <p14:creationId xmlns:p14="http://schemas.microsoft.com/office/powerpoint/2010/main" val="167747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914400" y="762000"/>
            <a:ext cx="80010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914400" y="2362200"/>
            <a:ext cx="3924300" cy="1790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914400" y="4305300"/>
            <a:ext cx="3924300" cy="1790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991100" y="2362200"/>
            <a:ext cx="3924300" cy="3733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10"/>
          <p:cNvSpPr>
            <a:spLocks noGrp="1" noChangeArrowheads="1"/>
          </p:cNvSpPr>
          <p:nvPr>
            <p:ph type="sldNum" sz="quarter" idx="12"/>
          </p:nvPr>
        </p:nvSpPr>
        <p:spPr>
          <a:ln/>
        </p:spPr>
        <p:txBody>
          <a:bodyPr/>
          <a:lstStyle>
            <a:lvl1pPr>
              <a:defRPr/>
            </a:lvl1pPr>
          </a:lstStyle>
          <a:p>
            <a:pPr>
              <a:defRPr/>
            </a:pPr>
            <a:fld id="{C0FD0258-2A4F-4B45-BB91-1E35166F27DA}" type="slidenum">
              <a:rPr lang="en-US" altLang="zh-TW"/>
              <a:pPr>
                <a:defRPr/>
              </a:pPr>
              <a:t>‹#›</a:t>
            </a:fld>
            <a:endParaRPr lang="en-US" altLang="zh-TW"/>
          </a:p>
        </p:txBody>
      </p:sp>
    </p:spTree>
    <p:extLst>
      <p:ext uri="{BB962C8B-B14F-4D97-AF65-F5344CB8AC3E}">
        <p14:creationId xmlns:p14="http://schemas.microsoft.com/office/powerpoint/2010/main" val="1786943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762000"/>
            <a:ext cx="80010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14400" y="2362200"/>
            <a:ext cx="3924300" cy="3733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991100" y="2362200"/>
            <a:ext cx="3924300" cy="1790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991100" y="4305300"/>
            <a:ext cx="3924300" cy="17907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10"/>
          <p:cNvSpPr>
            <a:spLocks noGrp="1" noChangeArrowheads="1"/>
          </p:cNvSpPr>
          <p:nvPr>
            <p:ph type="sldNum" sz="quarter" idx="12"/>
          </p:nvPr>
        </p:nvSpPr>
        <p:spPr>
          <a:ln/>
        </p:spPr>
        <p:txBody>
          <a:bodyPr/>
          <a:lstStyle>
            <a:lvl1pPr>
              <a:defRPr/>
            </a:lvl1pPr>
          </a:lstStyle>
          <a:p>
            <a:pPr>
              <a:defRPr/>
            </a:pPr>
            <a:fld id="{C7EFDA4C-332E-4DEA-AA9B-C81801FEDE38}" type="slidenum">
              <a:rPr lang="en-US" altLang="zh-TW"/>
              <a:pPr>
                <a:defRPr/>
              </a:pPr>
              <a:t>‹#›</a:t>
            </a:fld>
            <a:endParaRPr lang="en-US" altLang="zh-TW"/>
          </a:p>
        </p:txBody>
      </p:sp>
    </p:spTree>
    <p:extLst>
      <p:ext uri="{BB962C8B-B14F-4D97-AF65-F5344CB8AC3E}">
        <p14:creationId xmlns:p14="http://schemas.microsoft.com/office/powerpoint/2010/main" val="396969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defRPr/>
              </a:pPr>
              <a:endParaRPr kumimoji="0" lang="zh-TW" altLang="zh-TW" smtClean="0">
                <a:solidFill>
                  <a:srgbClr val="000000"/>
                </a:solidFill>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TW" altLang="en-US" noProof="0" smtClean="0"/>
              <a:t>按一下以編輯母片標題樣式</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zh-TW" altLang="en-US" noProof="0" smtClean="0"/>
              <a:t>按一下以編輯母片副標題樣式</a:t>
            </a:r>
          </a:p>
        </p:txBody>
      </p:sp>
      <p:sp>
        <p:nvSpPr>
          <p:cNvPr id="18" name="Rectangle 16"/>
          <p:cNvSpPr>
            <a:spLocks noGrp="1" noChangeArrowheads="1"/>
          </p:cNvSpPr>
          <p:nvPr>
            <p:ph type="dt" sz="half" idx="10"/>
          </p:nvPr>
        </p:nvSpPr>
        <p:spPr>
          <a:xfrm>
            <a:off x="457200" y="6248400"/>
            <a:ext cx="2133600" cy="457200"/>
          </a:xfrm>
        </p:spPr>
        <p:txBody>
          <a:bodyPr/>
          <a:lstStyle>
            <a:lvl1pPr>
              <a:defRPr>
                <a:latin typeface="Times New Roman" pitchFamily="18" charset="0"/>
              </a:defRPr>
            </a:lvl1pPr>
          </a:lstStyle>
          <a:p>
            <a:pPr>
              <a:defRPr/>
            </a:pPr>
            <a:endParaRPr lang="en-US" altLang="zh-TW"/>
          </a:p>
        </p:txBody>
      </p:sp>
      <p:sp>
        <p:nvSpPr>
          <p:cNvPr id="19" name="Rectangle 17"/>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TW"/>
          </a:p>
        </p:txBody>
      </p:sp>
      <p:sp>
        <p:nvSpPr>
          <p:cNvPr id="20" name="Rectangle 18"/>
          <p:cNvSpPr>
            <a:spLocks noGrp="1" noChangeArrowheads="1"/>
          </p:cNvSpPr>
          <p:nvPr>
            <p:ph type="sldNum" sz="quarter" idx="12"/>
          </p:nvPr>
        </p:nvSpPr>
        <p:spPr/>
        <p:txBody>
          <a:bodyPr/>
          <a:lstStyle>
            <a:lvl1pPr>
              <a:defRPr/>
            </a:lvl1pPr>
          </a:lstStyle>
          <a:p>
            <a:pPr>
              <a:defRPr/>
            </a:pPr>
            <a:fld id="{C2509585-1C04-4AEA-9524-60FC606A2EE1}" type="slidenum">
              <a:rPr lang="en-US" altLang="zh-TW"/>
              <a:pPr>
                <a:defRPr/>
              </a:pPr>
              <a:t>‹#›</a:t>
            </a:fld>
            <a:endParaRPr lang="en-US" altLang="zh-TW" dirty="0"/>
          </a:p>
        </p:txBody>
      </p:sp>
    </p:spTree>
    <p:extLst>
      <p:ext uri="{BB962C8B-B14F-4D97-AF65-F5344CB8AC3E}">
        <p14:creationId xmlns:p14="http://schemas.microsoft.com/office/powerpoint/2010/main" val="2906540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fld id="{1BBF4C20-D55E-4BC7-BC2C-FA56848103E2}" type="slidenum">
              <a:rPr lang="en-US" altLang="zh-TW"/>
              <a:pPr>
                <a:defRPr/>
              </a:pPr>
              <a:t>‹#›</a:t>
            </a:fld>
            <a:endParaRPr lang="en-US" altLang="zh-TW" dirty="0"/>
          </a:p>
        </p:txBody>
      </p:sp>
      <p:sp>
        <p:nvSpPr>
          <p:cNvPr id="6"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37716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B155DE54-40F5-456C-9096-DD1F3D01B4CB}" type="slidenum">
              <a:rPr lang="en-US" altLang="zh-TW"/>
              <a:pPr>
                <a:defRPr/>
              </a:pPr>
              <a:t>‹#›</a:t>
            </a:fld>
            <a:endParaRPr lang="en-US" altLang="zh-TW"/>
          </a:p>
        </p:txBody>
      </p:sp>
    </p:spTree>
    <p:extLst>
      <p:ext uri="{BB962C8B-B14F-4D97-AF65-F5344CB8AC3E}">
        <p14:creationId xmlns:p14="http://schemas.microsoft.com/office/powerpoint/2010/main" val="3706102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fld id="{BB3E1863-2839-43B5-9CF0-AE34662797AA}" type="slidenum">
              <a:rPr lang="en-US" altLang="zh-TW"/>
              <a:pPr>
                <a:defRPr/>
              </a:pPr>
              <a:t>‹#›</a:t>
            </a:fld>
            <a:endParaRPr lang="en-US" altLang="zh-TW" dirty="0"/>
          </a:p>
        </p:txBody>
      </p:sp>
      <p:sp>
        <p:nvSpPr>
          <p:cNvPr id="6"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2354183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fld id="{6341C7C5-9AAB-47C1-973F-56C5A6594AC6}" type="slidenum">
              <a:rPr lang="en-US" altLang="zh-TW"/>
              <a:pPr>
                <a:defRPr/>
              </a:pPr>
              <a:t>‹#›</a:t>
            </a:fld>
            <a:endParaRPr lang="en-US" altLang="zh-TW" dirty="0"/>
          </a:p>
        </p:txBody>
      </p:sp>
      <p:sp>
        <p:nvSpPr>
          <p:cNvPr id="7"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3491172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fld id="{D70C61D2-7F88-4CD4-A303-C3B99260656F}" type="slidenum">
              <a:rPr lang="en-US" altLang="zh-TW"/>
              <a:pPr>
                <a:defRPr/>
              </a:pPr>
              <a:t>‹#›</a:t>
            </a:fld>
            <a:endParaRPr lang="en-US" altLang="zh-TW" dirty="0"/>
          </a:p>
        </p:txBody>
      </p:sp>
      <p:sp>
        <p:nvSpPr>
          <p:cNvPr id="9"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923737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fld id="{0610CD34-C7F0-48DB-A9F8-80696506B600}" type="slidenum">
              <a:rPr lang="en-US" altLang="zh-TW"/>
              <a:pPr>
                <a:defRPr/>
              </a:pPr>
              <a:t>‹#›</a:t>
            </a:fld>
            <a:endParaRPr lang="en-US" altLang="zh-TW" dirty="0"/>
          </a:p>
        </p:txBody>
      </p:sp>
      <p:sp>
        <p:nvSpPr>
          <p:cNvPr id="5"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4097224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3" name="Rectangle 3"/>
          <p:cNvSpPr>
            <a:spLocks noGrp="1" noChangeArrowheads="1"/>
          </p:cNvSpPr>
          <p:nvPr>
            <p:ph type="sldNum" sz="quarter" idx="11"/>
          </p:nvPr>
        </p:nvSpPr>
        <p:spPr/>
        <p:txBody>
          <a:bodyPr/>
          <a:lstStyle>
            <a:lvl1pPr>
              <a:defRPr/>
            </a:lvl1pPr>
          </a:lstStyle>
          <a:p>
            <a:pPr>
              <a:defRPr/>
            </a:pPr>
            <a:fld id="{559F2AB2-BE89-442E-B799-B2D790BEB1D4}" type="slidenum">
              <a:rPr lang="en-US" altLang="zh-TW"/>
              <a:pPr>
                <a:defRPr/>
              </a:pPr>
              <a:t>‹#›</a:t>
            </a:fld>
            <a:endParaRPr lang="en-US" altLang="zh-TW" dirty="0"/>
          </a:p>
        </p:txBody>
      </p:sp>
      <p:sp>
        <p:nvSpPr>
          <p:cNvPr id="4"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3394193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fld id="{E19E4CBF-3789-4696-8F06-C85106E93765}" type="slidenum">
              <a:rPr lang="en-US" altLang="zh-TW"/>
              <a:pPr>
                <a:defRPr/>
              </a:pPr>
              <a:t>‹#›</a:t>
            </a:fld>
            <a:endParaRPr lang="en-US" altLang="zh-TW" dirty="0"/>
          </a:p>
        </p:txBody>
      </p:sp>
      <p:sp>
        <p:nvSpPr>
          <p:cNvPr id="7"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3105534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fld id="{F307E8BF-8702-4971-B84F-DF075ED97EB3}" type="slidenum">
              <a:rPr lang="en-US" altLang="zh-TW"/>
              <a:pPr>
                <a:defRPr/>
              </a:pPr>
              <a:t>‹#›</a:t>
            </a:fld>
            <a:endParaRPr lang="en-US" altLang="zh-TW" dirty="0"/>
          </a:p>
        </p:txBody>
      </p:sp>
      <p:sp>
        <p:nvSpPr>
          <p:cNvPr id="7"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2258399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fld id="{4B474322-CD66-4064-AA2B-8159620CE088}" type="slidenum">
              <a:rPr lang="en-US" altLang="zh-TW"/>
              <a:pPr>
                <a:defRPr/>
              </a:pPr>
              <a:t>‹#›</a:t>
            </a:fld>
            <a:endParaRPr lang="en-US" altLang="zh-TW" dirty="0"/>
          </a:p>
        </p:txBody>
      </p:sp>
      <p:sp>
        <p:nvSpPr>
          <p:cNvPr id="6"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245067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fld id="{AED790AD-380B-46ED-B3ED-41843ADF16DF}" type="slidenum">
              <a:rPr lang="en-US" altLang="zh-TW"/>
              <a:pPr>
                <a:defRPr/>
              </a:pPr>
              <a:t>‹#›</a:t>
            </a:fld>
            <a:endParaRPr lang="en-US" altLang="zh-TW" dirty="0"/>
          </a:p>
        </p:txBody>
      </p:sp>
      <p:sp>
        <p:nvSpPr>
          <p:cNvPr id="6"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419499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8229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4000500"/>
            <a:ext cx="8229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fld id="{D515BA34-1451-47BB-9594-30DD7305DAE6}" type="slidenum">
              <a:rPr lang="en-US" altLang="zh-TW"/>
              <a:pPr>
                <a:defRPr/>
              </a:pPr>
              <a:t>‹#›</a:t>
            </a:fld>
            <a:endParaRPr lang="en-US" altLang="zh-TW" dirty="0"/>
          </a:p>
        </p:txBody>
      </p:sp>
      <p:sp>
        <p:nvSpPr>
          <p:cNvPr id="7"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46425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E4CEB580-6176-4E19-B96C-0743D1C70008}" type="slidenum">
              <a:rPr lang="en-US" altLang="zh-TW"/>
              <a:pPr>
                <a:defRPr/>
              </a:pPr>
              <a:t>‹#›</a:t>
            </a:fld>
            <a:endParaRPr lang="en-US" altLang="zh-TW"/>
          </a:p>
        </p:txBody>
      </p:sp>
    </p:spTree>
    <p:extLst>
      <p:ext uri="{BB962C8B-B14F-4D97-AF65-F5344CB8AC3E}">
        <p14:creationId xmlns:p14="http://schemas.microsoft.com/office/powerpoint/2010/main" val="3124880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p>
            <a:pPr lvl="0"/>
            <a:endParaRPr lang="zh-TW" altLang="en-US" noProof="0" smtClean="0"/>
          </a:p>
        </p:txBody>
      </p:sp>
      <p:sp>
        <p:nvSpPr>
          <p:cNvPr id="4"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fld id="{2A270786-6CF8-4380-980C-C8BC1F25C3C7}" type="slidenum">
              <a:rPr lang="en-US" altLang="zh-TW"/>
              <a:pPr>
                <a:defRPr/>
              </a:pPr>
              <a:t>‹#›</a:t>
            </a:fld>
            <a:endParaRPr lang="en-US" altLang="zh-TW" dirty="0"/>
          </a:p>
        </p:txBody>
      </p:sp>
      <p:sp>
        <p:nvSpPr>
          <p:cNvPr id="6"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277287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fld id="{04B1AF29-284B-4D84-B98E-0BC71674526C}" type="slidenum">
              <a:rPr lang="en-US" altLang="zh-TW"/>
              <a:pPr>
                <a:defRPr/>
              </a:pPr>
              <a:t>‹#›</a:t>
            </a:fld>
            <a:endParaRPr lang="en-US" altLang="zh-TW" dirty="0"/>
          </a:p>
        </p:txBody>
      </p:sp>
      <p:sp>
        <p:nvSpPr>
          <p:cNvPr id="7"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4197669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0005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7" name="Rectangle 3"/>
          <p:cNvSpPr>
            <a:spLocks noGrp="1" noChangeArrowheads="1"/>
          </p:cNvSpPr>
          <p:nvPr>
            <p:ph type="sldNum" sz="quarter" idx="11"/>
          </p:nvPr>
        </p:nvSpPr>
        <p:spPr/>
        <p:txBody>
          <a:bodyPr/>
          <a:lstStyle>
            <a:lvl1pPr>
              <a:defRPr/>
            </a:lvl1pPr>
          </a:lstStyle>
          <a:p>
            <a:pPr>
              <a:defRPr/>
            </a:pPr>
            <a:fld id="{2E9F37ED-60A7-49E1-801D-68618D07557C}" type="slidenum">
              <a:rPr lang="en-US" altLang="zh-TW"/>
              <a:pPr>
                <a:defRPr/>
              </a:pPr>
              <a:t>‹#›</a:t>
            </a:fld>
            <a:endParaRPr lang="en-US" altLang="zh-TW" dirty="0"/>
          </a:p>
        </p:txBody>
      </p:sp>
      <p:sp>
        <p:nvSpPr>
          <p:cNvPr id="8"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2677250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0005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7" name="Rectangle 3"/>
          <p:cNvSpPr>
            <a:spLocks noGrp="1" noChangeArrowheads="1"/>
          </p:cNvSpPr>
          <p:nvPr>
            <p:ph type="sldNum" sz="quarter" idx="11"/>
          </p:nvPr>
        </p:nvSpPr>
        <p:spPr/>
        <p:txBody>
          <a:bodyPr/>
          <a:lstStyle>
            <a:lvl1pPr>
              <a:defRPr/>
            </a:lvl1pPr>
          </a:lstStyle>
          <a:p>
            <a:pPr>
              <a:defRPr/>
            </a:pPr>
            <a:fld id="{4F708696-23AF-499D-A59B-C14E476D54EA}" type="slidenum">
              <a:rPr lang="en-US" altLang="zh-TW"/>
              <a:pPr>
                <a:defRPr/>
              </a:pPr>
              <a:t>‹#›</a:t>
            </a:fld>
            <a:endParaRPr lang="en-US" altLang="zh-TW" dirty="0"/>
          </a:p>
        </p:txBody>
      </p:sp>
      <p:sp>
        <p:nvSpPr>
          <p:cNvPr id="8"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204318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8229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4000500"/>
            <a:ext cx="8229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p:txBody>
          <a:bodyPr/>
          <a:lstStyle>
            <a:lvl1pPr>
              <a:defRPr>
                <a:latin typeface="Times New Roman" pitchFamily="18"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fld id="{DF4C04C8-0BCA-4EFA-A5AA-793D2502DAC6}" type="slidenum">
              <a:rPr lang="en-US" altLang="zh-TW"/>
              <a:pPr>
                <a:defRPr/>
              </a:pPr>
              <a:t>‹#›</a:t>
            </a:fld>
            <a:endParaRPr lang="en-US" altLang="zh-TW" dirty="0"/>
          </a:p>
        </p:txBody>
      </p:sp>
      <p:sp>
        <p:nvSpPr>
          <p:cNvPr id="7" name="Rectangle 16"/>
          <p:cNvSpPr>
            <a:spLocks noGrp="1" noChangeArrowheads="1"/>
          </p:cNvSpPr>
          <p:nvPr>
            <p:ph type="dt" sz="half" idx="12"/>
          </p:nvPr>
        </p:nvSpPr>
        <p:spPr/>
        <p:txBody>
          <a:bodyPr/>
          <a:lstStyle>
            <a:lvl1pPr>
              <a:defRPr>
                <a:latin typeface="Times New Roman" pitchFamily="18" charset="0"/>
              </a:defRPr>
            </a:lvl1pPr>
          </a:lstStyle>
          <a:p>
            <a:pPr>
              <a:defRPr/>
            </a:pPr>
            <a:endParaRPr lang="en-US" altLang="zh-TW"/>
          </a:p>
        </p:txBody>
      </p:sp>
    </p:spTree>
    <p:extLst>
      <p:ext uri="{BB962C8B-B14F-4D97-AF65-F5344CB8AC3E}">
        <p14:creationId xmlns:p14="http://schemas.microsoft.com/office/powerpoint/2010/main" val="301833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41BAD692-EA4D-401A-950A-941D7B93FD36}" type="slidenum">
              <a:rPr lang="en-US" altLang="zh-TW"/>
              <a:pPr>
                <a:defRPr/>
              </a:pPr>
              <a:t>‹#›</a:t>
            </a:fld>
            <a:endParaRPr lang="en-US" altLang="zh-TW"/>
          </a:p>
        </p:txBody>
      </p:sp>
    </p:spTree>
    <p:extLst>
      <p:ext uri="{BB962C8B-B14F-4D97-AF65-F5344CB8AC3E}">
        <p14:creationId xmlns:p14="http://schemas.microsoft.com/office/powerpoint/2010/main" val="103722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0"/>
          <p:cNvSpPr>
            <a:spLocks noGrp="1" noChangeArrowheads="1"/>
          </p:cNvSpPr>
          <p:nvPr>
            <p:ph type="sldNum" sz="quarter" idx="12"/>
          </p:nvPr>
        </p:nvSpPr>
        <p:spPr>
          <a:ln/>
        </p:spPr>
        <p:txBody>
          <a:bodyPr/>
          <a:lstStyle>
            <a:lvl1pPr>
              <a:defRPr/>
            </a:lvl1pPr>
          </a:lstStyle>
          <a:p>
            <a:pPr>
              <a:defRPr/>
            </a:pPr>
            <a:fld id="{CEBF4D48-E980-4AA0-965C-C309D159CA21}" type="slidenum">
              <a:rPr lang="en-US" altLang="zh-TW"/>
              <a:pPr>
                <a:defRPr/>
              </a:pPr>
              <a:t>‹#›</a:t>
            </a:fld>
            <a:endParaRPr lang="en-US" altLang="zh-TW"/>
          </a:p>
        </p:txBody>
      </p:sp>
    </p:spTree>
    <p:extLst>
      <p:ext uri="{BB962C8B-B14F-4D97-AF65-F5344CB8AC3E}">
        <p14:creationId xmlns:p14="http://schemas.microsoft.com/office/powerpoint/2010/main" val="327103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0"/>
          <p:cNvSpPr>
            <a:spLocks noGrp="1" noChangeArrowheads="1"/>
          </p:cNvSpPr>
          <p:nvPr>
            <p:ph type="sldNum" sz="quarter" idx="12"/>
          </p:nvPr>
        </p:nvSpPr>
        <p:spPr>
          <a:ln/>
        </p:spPr>
        <p:txBody>
          <a:bodyPr/>
          <a:lstStyle>
            <a:lvl1pPr>
              <a:defRPr/>
            </a:lvl1pPr>
          </a:lstStyle>
          <a:p>
            <a:pPr>
              <a:defRPr/>
            </a:pPr>
            <a:fld id="{3B3F171F-43F9-41E2-8996-0AC521AA9FF2}" type="slidenum">
              <a:rPr lang="en-US" altLang="zh-TW"/>
              <a:pPr>
                <a:defRPr/>
              </a:pPr>
              <a:t>‹#›</a:t>
            </a:fld>
            <a:endParaRPr lang="en-US" altLang="zh-TW"/>
          </a:p>
        </p:txBody>
      </p:sp>
    </p:spTree>
    <p:extLst>
      <p:ext uri="{BB962C8B-B14F-4D97-AF65-F5344CB8AC3E}">
        <p14:creationId xmlns:p14="http://schemas.microsoft.com/office/powerpoint/2010/main" val="336550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0"/>
          <p:cNvSpPr>
            <a:spLocks noGrp="1" noChangeArrowheads="1"/>
          </p:cNvSpPr>
          <p:nvPr>
            <p:ph type="sldNum" sz="quarter" idx="12"/>
          </p:nvPr>
        </p:nvSpPr>
        <p:spPr>
          <a:ln/>
        </p:spPr>
        <p:txBody>
          <a:bodyPr/>
          <a:lstStyle>
            <a:lvl1pPr>
              <a:defRPr/>
            </a:lvl1pPr>
          </a:lstStyle>
          <a:p>
            <a:pPr>
              <a:defRPr/>
            </a:pPr>
            <a:fld id="{35DD1CAA-995E-449D-91F7-9B2A23F88D9C}" type="slidenum">
              <a:rPr lang="en-US" altLang="zh-TW"/>
              <a:pPr>
                <a:defRPr/>
              </a:pPr>
              <a:t>‹#›</a:t>
            </a:fld>
            <a:endParaRPr lang="en-US" altLang="zh-TW"/>
          </a:p>
        </p:txBody>
      </p:sp>
    </p:spTree>
    <p:extLst>
      <p:ext uri="{BB962C8B-B14F-4D97-AF65-F5344CB8AC3E}">
        <p14:creationId xmlns:p14="http://schemas.microsoft.com/office/powerpoint/2010/main" val="93769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54EC01FB-C44C-424F-B2A4-9C3F1B25B764}" type="slidenum">
              <a:rPr lang="en-US" altLang="zh-TW"/>
              <a:pPr>
                <a:defRPr/>
              </a:pPr>
              <a:t>‹#›</a:t>
            </a:fld>
            <a:endParaRPr lang="en-US" altLang="zh-TW"/>
          </a:p>
        </p:txBody>
      </p:sp>
    </p:spTree>
    <p:extLst>
      <p:ext uri="{BB962C8B-B14F-4D97-AF65-F5344CB8AC3E}">
        <p14:creationId xmlns:p14="http://schemas.microsoft.com/office/powerpoint/2010/main" val="194409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A4842C0C-07EE-4E67-8A1B-69EA1877B527}" type="slidenum">
              <a:rPr lang="en-US" altLang="zh-TW"/>
              <a:pPr>
                <a:defRPr/>
              </a:pPr>
              <a:t>‹#›</a:t>
            </a:fld>
            <a:endParaRPr lang="en-US" altLang="zh-TW"/>
          </a:p>
        </p:txBody>
      </p:sp>
    </p:spTree>
    <p:extLst>
      <p:ext uri="{BB962C8B-B14F-4D97-AF65-F5344CB8AC3E}">
        <p14:creationId xmlns:p14="http://schemas.microsoft.com/office/powerpoint/2010/main" val="339214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smtClean="0"/>
            </a:p>
          </p:txBody>
        </p:sp>
        <p:sp>
          <p:nvSpPr>
            <p:cNvPr id="1037"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smtClean="0"/>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defRPr/>
            </a:pPr>
            <a:endParaRPr lang="zh-TW" altLang="zh-TW" smtClean="0"/>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2" name="Rectangle 8"/>
          <p:cNvSpPr>
            <a:spLocks noGrp="1" noChangeArrowheads="1"/>
          </p:cNvSpPr>
          <p:nvPr>
            <p:ph type="dt" sz="half" idx="2"/>
          </p:nvPr>
        </p:nvSpPr>
        <p:spPr bwMode="auto">
          <a:xfrm>
            <a:off x="7010400" y="6553200"/>
            <a:ext cx="1905000" cy="304800"/>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algn="r">
              <a:defRPr kumimoji="0" sz="1400">
                <a:latin typeface="+mn-lt"/>
                <a:ea typeface="新細明體" charset="-120"/>
              </a:defRPr>
            </a:lvl1pPr>
          </a:lstStyle>
          <a:p>
            <a:pPr>
              <a:defRPr/>
            </a:pPr>
            <a:endParaRPr lang="en-US" altLang="zh-TW"/>
          </a:p>
        </p:txBody>
      </p:sp>
      <p:sp>
        <p:nvSpPr>
          <p:cNvPr id="6153" name="Rectangle 9"/>
          <p:cNvSpPr>
            <a:spLocks noGrp="1" noChangeArrowheads="1"/>
          </p:cNvSpPr>
          <p:nvPr>
            <p:ph type="ftr" sz="quarter" idx="3"/>
          </p:nvPr>
        </p:nvSpPr>
        <p:spPr bwMode="auto">
          <a:xfrm>
            <a:off x="2936875" y="6529388"/>
            <a:ext cx="2895600" cy="304800"/>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algn="ctr">
              <a:defRPr kumimoji="0" sz="1400">
                <a:latin typeface="+mn-lt"/>
                <a:ea typeface="新細明體" charset="-120"/>
              </a:defRPr>
            </a:lvl1pPr>
          </a:lstStyle>
          <a:p>
            <a:pPr>
              <a:defRPr/>
            </a:pPr>
            <a:endParaRPr lang="en-US" altLang="zh-TW"/>
          </a:p>
        </p:txBody>
      </p:sp>
      <p:sp>
        <p:nvSpPr>
          <p:cNvPr id="6154" name="Rectangle 10"/>
          <p:cNvSpPr>
            <a:spLocks noGrp="1" noChangeArrowheads="1"/>
          </p:cNvSpPr>
          <p:nvPr>
            <p:ph type="sldNum" sz="quarter" idx="4"/>
          </p:nvPr>
        </p:nvSpPr>
        <p:spPr bwMode="auto">
          <a:xfrm>
            <a:off x="84138" y="6343650"/>
            <a:ext cx="587375" cy="488950"/>
          </a:xfrm>
          <a:prstGeom prst="rect">
            <a:avLst/>
          </a:prstGeom>
          <a:noFill/>
          <a:ln>
            <a:noFill/>
          </a:ln>
          <a:effectLst/>
          <a:extLst/>
        </p:spPr>
        <p:txBody>
          <a:bodyPr vert="horz" wrap="square" lIns="91440" tIns="45720" rIns="91440" bIns="45720" numCol="1" anchor="b" anchorCtr="1" compatLnSpc="1">
            <a:prstTxWarp prst="textNoShape">
              <a:avLst/>
            </a:prstTxWarp>
            <a:spAutoFit/>
          </a:bodyPr>
          <a:lstStyle>
            <a:lvl1pPr>
              <a:defRPr kumimoji="0" sz="2600" b="1">
                <a:solidFill>
                  <a:schemeClr val="bg1"/>
                </a:solidFill>
                <a:latin typeface="+mn-lt"/>
                <a:ea typeface="新細明體" charset="-120"/>
              </a:defRPr>
            </a:lvl1pPr>
          </a:lstStyle>
          <a:p>
            <a:pPr>
              <a:defRPr/>
            </a:pPr>
            <a:fld id="{03CD58D9-CC2C-47BC-95C3-EBBD8ED44FC8}" type="slidenum">
              <a:rPr lang="en-US" altLang="zh-TW"/>
              <a:pPr>
                <a:defRPr/>
              </a:pPr>
              <a:t>‹#›</a:t>
            </a:fld>
            <a:endParaRPr lang="en-US" altLang="zh-TW"/>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smtClean="0"/>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smtClean="0"/>
            </a:p>
          </p:txBody>
        </p:sp>
      </p:grpSp>
    </p:spTree>
  </p:cSld>
  <p:clrMap bg1="lt1" tx1="dk1" bg2="lt2" tx2="dk2" accent1="accent1" accent2="accent2" accent3="accent3" accent4="accent4" accent5="accent5" accent6="accent6" hlink="hlink" folHlink="folHlink"/>
  <p:sldLayoutIdLst>
    <p:sldLayoutId id="2147483967"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txStyles>
    <p:titleStyle>
      <a:lvl1pPr algn="l" rtl="0" eaLnBrk="0" fontAlgn="base"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hangingPunct="0">
        <a:lnSpc>
          <a:spcPct val="90000"/>
        </a:lnSpc>
        <a:spcBef>
          <a:spcPct val="0"/>
        </a:spcBef>
        <a:spcAft>
          <a:spcPct val="0"/>
        </a:spcAft>
        <a:defRPr kumimoji="1" sz="3600" b="1">
          <a:solidFill>
            <a:schemeClr val="tx2"/>
          </a:solidFill>
          <a:latin typeface="Arial" charset="0"/>
          <a:ea typeface="新細明體" charset="-120"/>
        </a:defRPr>
      </a:lvl2pPr>
      <a:lvl3pPr algn="l" rtl="0" eaLnBrk="0" fontAlgn="base" hangingPunct="0">
        <a:lnSpc>
          <a:spcPct val="90000"/>
        </a:lnSpc>
        <a:spcBef>
          <a:spcPct val="0"/>
        </a:spcBef>
        <a:spcAft>
          <a:spcPct val="0"/>
        </a:spcAft>
        <a:defRPr kumimoji="1" sz="3600" b="1">
          <a:solidFill>
            <a:schemeClr val="tx2"/>
          </a:solidFill>
          <a:latin typeface="Arial" charset="0"/>
          <a:ea typeface="新細明體" charset="-120"/>
        </a:defRPr>
      </a:lvl3pPr>
      <a:lvl4pPr algn="l" rtl="0" eaLnBrk="0" fontAlgn="base" hangingPunct="0">
        <a:lnSpc>
          <a:spcPct val="90000"/>
        </a:lnSpc>
        <a:spcBef>
          <a:spcPct val="0"/>
        </a:spcBef>
        <a:spcAft>
          <a:spcPct val="0"/>
        </a:spcAft>
        <a:defRPr kumimoji="1" sz="3600" b="1">
          <a:solidFill>
            <a:schemeClr val="tx2"/>
          </a:solidFill>
          <a:latin typeface="Arial" charset="0"/>
          <a:ea typeface="新細明體" charset="-120"/>
        </a:defRPr>
      </a:lvl4pPr>
      <a:lvl5pPr algn="l" rtl="0" eaLnBrk="0" fontAlgn="base" hangingPunct="0">
        <a:lnSpc>
          <a:spcPct val="90000"/>
        </a:lnSpc>
        <a:spcBef>
          <a:spcPct val="0"/>
        </a:spcBef>
        <a:spcAft>
          <a:spcPct val="0"/>
        </a:spcAft>
        <a:defRPr kumimoji="1" sz="3600" b="1">
          <a:solidFill>
            <a:schemeClr val="tx2"/>
          </a:solidFill>
          <a:latin typeface="Arial" charset="0"/>
          <a:ea typeface="新細明體" charset="-120"/>
        </a:defRPr>
      </a:lvl5pPr>
      <a:lvl6pPr marL="457200" algn="l" rtl="0" fontAlgn="base">
        <a:lnSpc>
          <a:spcPct val="90000"/>
        </a:lnSpc>
        <a:spcBef>
          <a:spcPct val="0"/>
        </a:spcBef>
        <a:spcAft>
          <a:spcPct val="0"/>
        </a:spcAft>
        <a:defRPr kumimoji="1" sz="3600" b="1">
          <a:solidFill>
            <a:schemeClr val="tx2"/>
          </a:solidFill>
          <a:latin typeface="Arial" charset="0"/>
          <a:ea typeface="新細明體" charset="-120"/>
        </a:defRPr>
      </a:lvl6pPr>
      <a:lvl7pPr marL="914400" algn="l" rtl="0" fontAlgn="base">
        <a:lnSpc>
          <a:spcPct val="90000"/>
        </a:lnSpc>
        <a:spcBef>
          <a:spcPct val="0"/>
        </a:spcBef>
        <a:spcAft>
          <a:spcPct val="0"/>
        </a:spcAft>
        <a:defRPr kumimoji="1" sz="3600" b="1">
          <a:solidFill>
            <a:schemeClr val="tx2"/>
          </a:solidFill>
          <a:latin typeface="Arial" charset="0"/>
          <a:ea typeface="新細明體" charset="-120"/>
        </a:defRPr>
      </a:lvl7pPr>
      <a:lvl8pPr marL="1371600" algn="l" rtl="0" fontAlgn="base">
        <a:lnSpc>
          <a:spcPct val="90000"/>
        </a:lnSpc>
        <a:spcBef>
          <a:spcPct val="0"/>
        </a:spcBef>
        <a:spcAft>
          <a:spcPct val="0"/>
        </a:spcAft>
        <a:defRPr kumimoji="1" sz="3600" b="1">
          <a:solidFill>
            <a:schemeClr val="tx2"/>
          </a:solidFill>
          <a:latin typeface="Arial" charset="0"/>
          <a:ea typeface="新細明體" charset="-120"/>
        </a:defRPr>
      </a:lvl8pPr>
      <a:lvl9pPr marL="1828800" algn="l" rtl="0" fontAlgn="base">
        <a:lnSpc>
          <a:spcPct val="90000"/>
        </a:lnSpc>
        <a:spcBef>
          <a:spcPct val="0"/>
        </a:spcBef>
        <a:spcAft>
          <a:spcPct val="0"/>
        </a:spcAft>
        <a:defRPr kumimoji="1" sz="3600" b="1">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solidFill>
                  <a:srgbClr val="000000"/>
                </a:solidFill>
                <a:latin typeface="Arial" charset="0"/>
                <a:ea typeface="新細明體" pitchFamily="18" charset="-120"/>
              </a:defRPr>
            </a:lvl1pPr>
          </a:lstStyle>
          <a:p>
            <a:pPr>
              <a:defRPr/>
            </a:pPr>
            <a:endParaRPr lang="en-US" altLang="zh-TW"/>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solidFill>
                  <a:srgbClr val="000000"/>
                </a:solidFill>
                <a:latin typeface="Arial Black" pitchFamily="34" charset="0"/>
                <a:ea typeface="新細明體" pitchFamily="18" charset="-120"/>
              </a:defRPr>
            </a:lvl1pPr>
          </a:lstStyle>
          <a:p>
            <a:pPr>
              <a:defRPr/>
            </a:pPr>
            <a:fld id="{7426F7D4-9D3B-4CDD-A814-AD3E596FE61C}" type="slidenum">
              <a:rPr lang="en-US" altLang="zh-TW"/>
              <a:pPr>
                <a:defRPr/>
              </a:pPr>
              <a:t>‹#›</a:t>
            </a:fld>
            <a:endParaRPr lang="en-US" altLang="zh-TW" dirty="0"/>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defRPr/>
              </a:pPr>
              <a:endParaRPr kumimoji="0" lang="zh-TW" altLang="zh-TW" smtClean="0">
                <a:solidFill>
                  <a:srgbClr val="000000"/>
                </a:solidFill>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z="1800" smtClean="0">
                <a:solidFill>
                  <a:srgbClr val="666699"/>
                </a:solidFill>
                <a:latin typeface="Arial" charset="0"/>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z="1800" smtClean="0">
                <a:solidFill>
                  <a:srgbClr val="666699"/>
                </a:solidFill>
                <a:latin typeface="Arial" charset="0"/>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z="1800" smtClean="0">
                <a:solidFill>
                  <a:srgbClr val="9999CC"/>
                </a:solidFill>
                <a:latin typeface="Arial" charset="0"/>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z="1800" smtClean="0">
                <a:solidFill>
                  <a:srgbClr val="666699"/>
                </a:solidFill>
                <a:latin typeface="Arial" charset="0"/>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mtClean="0">
                <a:solidFill>
                  <a:srgbClr val="000000"/>
                </a:solidFill>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z="1800" smtClean="0">
                <a:solidFill>
                  <a:srgbClr val="9999CC"/>
                </a:solidFill>
                <a:latin typeface="Arial" charset="0"/>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kumimoji="0" lang="zh-TW" altLang="zh-TW" sz="1800" smtClean="0">
                <a:solidFill>
                  <a:srgbClr val="9999CC"/>
                </a:solidFill>
                <a:latin typeface="Arial" charset="0"/>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solidFill>
                  <a:srgbClr val="000000"/>
                </a:solidFill>
                <a:latin typeface="Arial" charset="0"/>
                <a:ea typeface="新細明體" pitchFamily="18" charset="-120"/>
              </a:defRPr>
            </a:lvl1pPr>
          </a:lstStyle>
          <a:p>
            <a:pPr>
              <a:defRPr/>
            </a:pPr>
            <a:endParaRPr lang="en-US" altLang="zh-TW"/>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新細明體" pitchFamily="18" charset="-120"/>
        </a:defRPr>
      </a:lvl2pPr>
      <a:lvl3pPr algn="l" rtl="0" eaLnBrk="0" fontAlgn="base" hangingPunct="0">
        <a:spcBef>
          <a:spcPct val="0"/>
        </a:spcBef>
        <a:spcAft>
          <a:spcPct val="0"/>
        </a:spcAft>
        <a:defRPr kumimoji="1" sz="4400">
          <a:solidFill>
            <a:schemeClr val="tx1"/>
          </a:solidFill>
          <a:latin typeface="Arial" charset="0"/>
          <a:ea typeface="新細明體" pitchFamily="18" charset="-120"/>
        </a:defRPr>
      </a:lvl3pPr>
      <a:lvl4pPr algn="l" rtl="0" eaLnBrk="0" fontAlgn="base" hangingPunct="0">
        <a:spcBef>
          <a:spcPct val="0"/>
        </a:spcBef>
        <a:spcAft>
          <a:spcPct val="0"/>
        </a:spcAft>
        <a:defRPr kumimoji="1" sz="4400">
          <a:solidFill>
            <a:schemeClr val="tx1"/>
          </a:solidFill>
          <a:latin typeface="Arial" charset="0"/>
          <a:ea typeface="新細明體" pitchFamily="18" charset="-120"/>
        </a:defRPr>
      </a:lvl4pPr>
      <a:lvl5pPr algn="l" rtl="0" eaLnBrk="0" fontAlgn="base" hangingPunct="0">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ciencephoto.com/image/227523/large/H4160039-Ivan_Pavlov,_Russian_physiologist-SPL.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faculty.knox.edu/fmcandre/freudoh.gi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focusdep.com/pictures/Alfred/Adler" TargetMode="External"/><Relationship Id="rId2" Type="http://schemas.openxmlformats.org/officeDocument/2006/relationships/image" Target="../media/image41.jpeg"/><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6.wmf"/><Relationship Id="rId4" Type="http://schemas.openxmlformats.org/officeDocument/2006/relationships/oleObject" Target="../embeddings/Microsoft_Word_97_-_2003_Document1.doc"/></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7.wmf"/><Relationship Id="rId4" Type="http://schemas.openxmlformats.org/officeDocument/2006/relationships/oleObject" Target="../embeddings/Microsoft_Word_97_-_2003_Document2.doc"/></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0.wmf"/><Relationship Id="rId4" Type="http://schemas.openxmlformats.org/officeDocument/2006/relationships/oleObject" Target="../embeddings/Microsoft_Word_97_-_2003_Document3.doc"/></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en.wikipedia.org/wiki/File:Mem_dream_reflec_Jung.jpg"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File:Abraham_maslow.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upload.wikimedia.org/wikipedia/commons/c/c3/Maslow's_hierarchy_of_needs.png"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en.wikipedia.org/wiki/Abraham_Maslow" TargetMode="Externa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7.xml.rels><?xml version="1.0" encoding="UTF-8" standalone="yes"?>
<Relationships xmlns="http://schemas.openxmlformats.org/package/2006/relationships"><Relationship Id="rId2" Type="http://schemas.openxmlformats.org/officeDocument/2006/relationships/hyperlink" Target="http://en.wikipedia.org/wiki/Biophilia" TargetMode="Externa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hyperlink" Target="http://www.youtube.com/watch?v=-inPDyTx-o8" TargetMode="Externa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zh-TW" altLang="en-US" smtClean="0"/>
              <a:t>心理學簡介</a:t>
            </a:r>
          </a:p>
        </p:txBody>
      </p:sp>
      <p:sp>
        <p:nvSpPr>
          <p:cNvPr id="21507" name="Rectangle 3"/>
          <p:cNvSpPr>
            <a:spLocks noGrp="1" noChangeArrowheads="1"/>
          </p:cNvSpPr>
          <p:nvPr>
            <p:ph type="subTitle" idx="1"/>
          </p:nvPr>
        </p:nvSpPr>
        <p:spPr/>
        <p:txBody>
          <a:bodyPr/>
          <a:lstStyle/>
          <a:p>
            <a:pPr eaLnBrk="1" hangingPunct="1"/>
            <a:r>
              <a:rPr lang="zh-TW" altLang="en-US" smtClean="0"/>
              <a:t>周賓凰</a:t>
            </a:r>
          </a:p>
          <a:p>
            <a:pPr eaLnBrk="1" hangingPunct="1"/>
            <a:r>
              <a:rPr lang="zh-TW" altLang="en-US" smtClean="0"/>
              <a:t>中央大學財務金融系</a:t>
            </a:r>
          </a:p>
          <a:p>
            <a:pPr eaLnBrk="1" hangingPunct="1"/>
            <a:r>
              <a:rPr lang="en-US" altLang="zh-TW" smtClean="0"/>
              <a:t>2013/10/21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p:txBody>
          <a:bodyPr/>
          <a:lstStyle/>
          <a:p>
            <a:pPr eaLnBrk="1" hangingPunct="1"/>
            <a:r>
              <a:rPr lang="zh-TW" altLang="en-US" smtClean="0"/>
              <a:t>前言</a:t>
            </a:r>
          </a:p>
        </p:txBody>
      </p:sp>
      <p:sp>
        <p:nvSpPr>
          <p:cNvPr id="30723" name="Rectangle 8"/>
          <p:cNvSpPr>
            <a:spLocks noGrp="1" noChangeArrowheads="1"/>
          </p:cNvSpPr>
          <p:nvPr>
            <p:ph type="body" idx="1"/>
          </p:nvPr>
        </p:nvSpPr>
        <p:spPr/>
        <p:txBody>
          <a:bodyPr/>
          <a:lstStyle/>
          <a:p>
            <a:pPr eaLnBrk="1" hangingPunct="1">
              <a:lnSpc>
                <a:spcPct val="80000"/>
              </a:lnSpc>
            </a:pPr>
            <a:r>
              <a:rPr lang="zh-TW" altLang="en-US" sz="2400" dirty="0" smtClean="0"/>
              <a:t>什麼是心理學？</a:t>
            </a:r>
          </a:p>
          <a:p>
            <a:pPr lvl="1" eaLnBrk="1" hangingPunct="1">
              <a:lnSpc>
                <a:spcPct val="80000"/>
              </a:lnSpc>
            </a:pPr>
            <a:r>
              <a:rPr lang="en-US" altLang="zh-TW" sz="2000" dirty="0" smtClean="0">
                <a:latin typeface="Times New Roman" pitchFamily="18" charset="0"/>
              </a:rPr>
              <a:t>“</a:t>
            </a:r>
            <a:r>
              <a:rPr lang="en-US" altLang="zh-TW" sz="2000" dirty="0" smtClean="0"/>
              <a:t>What a person is</a:t>
            </a:r>
            <a:r>
              <a:rPr lang="en-US" altLang="zh-TW" sz="2000" dirty="0" smtClean="0">
                <a:latin typeface="Times New Roman" pitchFamily="18" charset="0"/>
              </a:rPr>
              <a:t>”</a:t>
            </a:r>
            <a:endParaRPr lang="en-US" altLang="zh-TW" sz="2000" dirty="0" smtClean="0"/>
          </a:p>
          <a:p>
            <a:pPr lvl="1" eaLnBrk="1" hangingPunct="1">
              <a:lnSpc>
                <a:spcPct val="80000"/>
              </a:lnSpc>
            </a:pPr>
            <a:r>
              <a:rPr lang="en-US" altLang="zh-TW" sz="2000" dirty="0" smtClean="0">
                <a:latin typeface="Times New Roman" pitchFamily="18" charset="0"/>
              </a:rPr>
              <a:t>“</a:t>
            </a:r>
            <a:r>
              <a:rPr lang="en-US" altLang="zh-TW" sz="2000" dirty="0" smtClean="0"/>
              <a:t>What a person can be</a:t>
            </a:r>
            <a:r>
              <a:rPr lang="en-US" altLang="zh-TW" sz="2000" dirty="0" smtClean="0">
                <a:latin typeface="Times New Roman" pitchFamily="18" charset="0"/>
              </a:rPr>
              <a:t>”</a:t>
            </a:r>
            <a:endParaRPr lang="en-US" altLang="zh-TW" sz="2000" dirty="0" smtClean="0"/>
          </a:p>
          <a:p>
            <a:pPr lvl="1" eaLnBrk="1" hangingPunct="1">
              <a:lnSpc>
                <a:spcPct val="80000"/>
              </a:lnSpc>
            </a:pPr>
            <a:r>
              <a:rPr lang="en-US" altLang="zh-TW" sz="2000" dirty="0" smtClean="0"/>
              <a:t>Know Thyself.</a:t>
            </a:r>
          </a:p>
          <a:p>
            <a:pPr eaLnBrk="1" hangingPunct="1">
              <a:lnSpc>
                <a:spcPct val="80000"/>
              </a:lnSpc>
            </a:pPr>
            <a:r>
              <a:rPr lang="zh-TW" altLang="en-US" sz="2400" dirty="0" smtClean="0"/>
              <a:t>鄔斯賓斯基，人可能進化的心理學</a:t>
            </a:r>
          </a:p>
          <a:p>
            <a:pPr lvl="1" eaLnBrk="1" hangingPunct="1">
              <a:lnSpc>
                <a:spcPct val="80000"/>
              </a:lnSpc>
            </a:pPr>
            <a:r>
              <a:rPr lang="zh-TW" altLang="en-US" sz="2000" dirty="0" smtClean="0"/>
              <a:t>「人不認識自己」</a:t>
            </a:r>
          </a:p>
          <a:p>
            <a:pPr lvl="1" eaLnBrk="1" hangingPunct="1">
              <a:lnSpc>
                <a:spcPct val="80000"/>
              </a:lnSpc>
            </a:pPr>
            <a:r>
              <a:rPr lang="zh-TW" altLang="en-US" sz="2000" dirty="0" smtClean="0"/>
              <a:t>心理學的真正意義，是指「自我研究」。</a:t>
            </a:r>
          </a:p>
          <a:p>
            <a:pPr eaLnBrk="1" hangingPunct="1">
              <a:lnSpc>
                <a:spcPct val="80000"/>
              </a:lnSpc>
            </a:pPr>
            <a:r>
              <a:rPr lang="en-US" altLang="zh-TW" sz="2400" dirty="0" smtClean="0"/>
              <a:t>Early origin</a:t>
            </a:r>
          </a:p>
          <a:p>
            <a:pPr lvl="1" eaLnBrk="1" hangingPunct="1">
              <a:lnSpc>
                <a:spcPct val="80000"/>
              </a:lnSpc>
            </a:pPr>
            <a:r>
              <a:rPr lang="en-US" altLang="zh-TW" sz="2000" dirty="0" smtClean="0"/>
              <a:t>Socrates, Plato and Aristotle</a:t>
            </a:r>
          </a:p>
          <a:p>
            <a:pPr lvl="1" eaLnBrk="1" hangingPunct="1">
              <a:lnSpc>
                <a:spcPct val="80000"/>
              </a:lnSpc>
            </a:pPr>
            <a:r>
              <a:rPr lang="zh-TW" altLang="en-US" sz="2000" dirty="0" smtClean="0"/>
              <a:t>巴曼尼德斯 </a:t>
            </a:r>
            <a:r>
              <a:rPr lang="en-US" altLang="zh-TW" sz="2000" dirty="0" smtClean="0"/>
              <a:t>(Parmenides)</a:t>
            </a:r>
            <a:r>
              <a:rPr lang="zh-TW" altLang="en-US" sz="2000" dirty="0" smtClean="0">
                <a:sym typeface="Wingdings" pitchFamily="2" charset="2"/>
              </a:rPr>
              <a:t>：與</a:t>
            </a:r>
            <a:r>
              <a:rPr lang="en-US" altLang="zh-TW" sz="2000" dirty="0" smtClean="0">
                <a:sym typeface="Wingdings" pitchFamily="2" charset="2"/>
              </a:rPr>
              <a:t>Plato</a:t>
            </a:r>
            <a:r>
              <a:rPr lang="zh-TW" altLang="en-US" sz="2000" dirty="0" smtClean="0">
                <a:sym typeface="Wingdings" pitchFamily="2" charset="2"/>
              </a:rPr>
              <a:t>約同時</a:t>
            </a:r>
            <a:endParaRPr lang="zh-TW" altLang="en-US" sz="2000" dirty="0" smtClean="0"/>
          </a:p>
          <a:p>
            <a:pPr lvl="1" eaLnBrk="1" hangingPunct="1">
              <a:lnSpc>
                <a:spcPct val="80000"/>
              </a:lnSpc>
            </a:pPr>
            <a:r>
              <a:rPr lang="zh-TW" altLang="en-US" sz="2000" dirty="0" smtClean="0"/>
              <a:t>畢達哥拉斯</a:t>
            </a:r>
            <a:r>
              <a:rPr lang="en-US" altLang="zh-TW" sz="2000" dirty="0" smtClean="0"/>
              <a:t>(Pythagoras)</a:t>
            </a:r>
          </a:p>
          <a:p>
            <a:pPr eaLnBrk="1" hangingPunct="1">
              <a:lnSpc>
                <a:spcPct val="80000"/>
              </a:lnSpc>
            </a:pPr>
            <a:endParaRPr lang="en-US" altLang="zh-TW" sz="2400" dirty="0" smtClean="0"/>
          </a:p>
        </p:txBody>
      </p:sp>
      <p:pic>
        <p:nvPicPr>
          <p:cNvPr id="808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524125"/>
            <a:ext cx="1524000" cy="206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TW" smtClean="0"/>
              <a:t>Major schools of psychology</a:t>
            </a:r>
          </a:p>
        </p:txBody>
      </p:sp>
      <p:sp>
        <p:nvSpPr>
          <p:cNvPr id="31747" name="Rectangle 3"/>
          <p:cNvSpPr>
            <a:spLocks noGrp="1" noChangeArrowheads="1"/>
          </p:cNvSpPr>
          <p:nvPr>
            <p:ph type="body" idx="1"/>
          </p:nvPr>
        </p:nvSpPr>
        <p:spPr/>
        <p:txBody>
          <a:bodyPr/>
          <a:lstStyle/>
          <a:p>
            <a:pPr eaLnBrk="1" hangingPunct="1"/>
            <a:r>
              <a:rPr lang="en-US" altLang="zh-TW" sz="2400" smtClean="0"/>
              <a:t>Structuralism</a:t>
            </a:r>
          </a:p>
          <a:p>
            <a:pPr eaLnBrk="1" hangingPunct="1"/>
            <a:r>
              <a:rPr lang="en-US" altLang="zh-TW" sz="2400" smtClean="0"/>
              <a:t>Functionalism</a:t>
            </a:r>
          </a:p>
          <a:p>
            <a:pPr eaLnBrk="1" hangingPunct="1"/>
            <a:r>
              <a:rPr lang="en-US" altLang="zh-TW" sz="2400" smtClean="0"/>
              <a:t>Behavioralism</a:t>
            </a:r>
          </a:p>
          <a:p>
            <a:pPr eaLnBrk="1" hangingPunct="1"/>
            <a:r>
              <a:rPr lang="en-US" altLang="zh-TW" sz="2400" smtClean="0"/>
              <a:t>Gestalt</a:t>
            </a:r>
          </a:p>
          <a:p>
            <a:pPr eaLnBrk="1" hangingPunct="1"/>
            <a:r>
              <a:rPr lang="en-US" altLang="zh-TW" sz="2400" smtClean="0"/>
              <a:t>Psychoanalysis</a:t>
            </a:r>
          </a:p>
          <a:p>
            <a:pPr eaLnBrk="1" hangingPunct="1"/>
            <a:r>
              <a:rPr lang="en-US" altLang="zh-TW" sz="2400" smtClean="0"/>
              <a:t>Cognitivism</a:t>
            </a:r>
          </a:p>
          <a:p>
            <a:pPr eaLnBrk="1" hangingPunct="1"/>
            <a:r>
              <a:rPr lang="en-US" altLang="zh-TW" sz="2400" smtClean="0"/>
              <a:t>Humanisticism, etc.</a:t>
            </a:r>
          </a:p>
          <a:p>
            <a:pPr eaLnBrk="1" hangingPunct="1"/>
            <a:r>
              <a:rPr lang="zh-TW" altLang="en-US" sz="2400" smtClean="0"/>
              <a:t>正向心理學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dirty="0" smtClean="0"/>
              <a:t>結構主義學派</a:t>
            </a:r>
          </a:p>
        </p:txBody>
      </p:sp>
      <p:sp>
        <p:nvSpPr>
          <p:cNvPr id="32771" name="Rectangle 3"/>
          <p:cNvSpPr>
            <a:spLocks noGrp="1" noChangeArrowheads="1"/>
          </p:cNvSpPr>
          <p:nvPr>
            <p:ph type="body" sz="half" idx="1"/>
          </p:nvPr>
        </p:nvSpPr>
        <p:spPr>
          <a:xfrm>
            <a:off x="914400" y="2362200"/>
            <a:ext cx="5029200" cy="3733800"/>
          </a:xfrm>
        </p:spPr>
        <p:txBody>
          <a:bodyPr/>
          <a:lstStyle/>
          <a:p>
            <a:pPr eaLnBrk="1" hangingPunct="1"/>
            <a:r>
              <a:rPr lang="zh-TW" altLang="en-US" sz="2000" dirty="0" smtClean="0"/>
              <a:t>馮德</a:t>
            </a:r>
            <a:r>
              <a:rPr lang="en-US" altLang="zh-TW" sz="2000" dirty="0" smtClean="0"/>
              <a:t>(Wilhelm Wundt):1832-1920</a:t>
            </a:r>
          </a:p>
          <a:p>
            <a:pPr lvl="1" eaLnBrk="1" hangingPunct="1"/>
            <a:r>
              <a:rPr lang="zh-TW" altLang="en-US" sz="1800" dirty="0" smtClean="0"/>
              <a:t>現代心理學之父；科學心理學，結合生理學與心理學，將心理學從哲學獨立出來</a:t>
            </a:r>
          </a:p>
          <a:p>
            <a:pPr lvl="1" eaLnBrk="1" hangingPunct="1"/>
            <a:r>
              <a:rPr lang="zh-TW" altLang="en-US" sz="1800" dirty="0" smtClean="0"/>
              <a:t>成立世界第一個心理實驗室</a:t>
            </a:r>
          </a:p>
          <a:p>
            <a:pPr lvl="1" eaLnBrk="1" hangingPunct="1"/>
            <a:r>
              <a:rPr lang="zh-TW" altLang="en-US" sz="1800" dirty="0" smtClean="0"/>
              <a:t>結合實驗方法與內省法</a:t>
            </a:r>
          </a:p>
          <a:p>
            <a:pPr eaLnBrk="1" hangingPunct="1"/>
            <a:r>
              <a:rPr lang="zh-TW" altLang="en-US" sz="2000" dirty="0" smtClean="0"/>
              <a:t>鐵欽納</a:t>
            </a:r>
            <a:r>
              <a:rPr lang="en-US" altLang="zh-TW" sz="2000" dirty="0" smtClean="0"/>
              <a:t>(Edward Bradford </a:t>
            </a:r>
            <a:r>
              <a:rPr lang="en-US" altLang="zh-TW" sz="2000" dirty="0" err="1" smtClean="0"/>
              <a:t>Titchener</a:t>
            </a:r>
            <a:r>
              <a:rPr lang="en-US" altLang="zh-TW" sz="2000" dirty="0" smtClean="0"/>
              <a:t>, 1867-1927)</a:t>
            </a:r>
          </a:p>
          <a:p>
            <a:pPr lvl="1" eaLnBrk="1" hangingPunct="1"/>
            <a:r>
              <a:rPr lang="zh-TW" altLang="en-US" sz="1800" dirty="0" smtClean="0"/>
              <a:t>馮德的學生</a:t>
            </a:r>
          </a:p>
          <a:p>
            <a:pPr lvl="1" eaLnBrk="1" hangingPunct="1"/>
            <a:r>
              <a:rPr lang="zh-TW" altLang="en-US" sz="1800" dirty="0" smtClean="0"/>
              <a:t>提出「結構主義」</a:t>
            </a:r>
          </a:p>
          <a:p>
            <a:pPr eaLnBrk="1" hangingPunct="1"/>
            <a:r>
              <a:rPr lang="zh-TW" altLang="en-US" sz="2000" dirty="0" smtClean="0"/>
              <a:t>包括</a:t>
            </a:r>
            <a:r>
              <a:rPr lang="en-US" altLang="zh-TW" sz="2000" dirty="0" smtClean="0"/>
              <a:t>Herman </a:t>
            </a:r>
            <a:r>
              <a:rPr lang="en-US" altLang="zh-TW" sz="2000" dirty="0" err="1" smtClean="0"/>
              <a:t>Ebbinghaus</a:t>
            </a:r>
            <a:r>
              <a:rPr lang="en-US" altLang="zh-TW" sz="2000" dirty="0" smtClean="0"/>
              <a:t> (1850-1909)</a:t>
            </a:r>
          </a:p>
        </p:txBody>
      </p:sp>
      <p:pic>
        <p:nvPicPr>
          <p:cNvPr id="32772" name="Picture 4" descr="Psyc_Sci_01.13.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096000" y="2362200"/>
            <a:ext cx="2551113" cy="37338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結構主義學派</a:t>
            </a:r>
          </a:p>
        </p:txBody>
      </p:sp>
      <p:sp>
        <p:nvSpPr>
          <p:cNvPr id="6" name="內容版面配置區 5"/>
          <p:cNvSpPr>
            <a:spLocks noGrp="1"/>
          </p:cNvSpPr>
          <p:nvPr>
            <p:ph idx="1"/>
          </p:nvPr>
        </p:nvSpPr>
        <p:spPr/>
        <p:txBody>
          <a:bodyPr/>
          <a:lstStyle/>
          <a:p>
            <a:r>
              <a:rPr lang="zh-TW" altLang="en-US" dirty="0" smtClean="0"/>
              <a:t>心理學導論</a:t>
            </a:r>
            <a:r>
              <a:rPr lang="en-US" altLang="zh-TW" dirty="0" smtClean="0"/>
              <a:t>(1911):</a:t>
            </a:r>
          </a:p>
          <a:p>
            <a:pPr lvl="1"/>
            <a:r>
              <a:rPr lang="zh-TW" altLang="en-US" dirty="0"/>
              <a:t>心理學的</a:t>
            </a:r>
            <a:r>
              <a:rPr lang="zh-TW" altLang="en-US" dirty="0" smtClean="0"/>
              <a:t>工作可以概括為兩個問題：</a:t>
            </a:r>
            <a:endParaRPr lang="en-US" altLang="zh-TW" dirty="0" smtClean="0"/>
          </a:p>
          <a:p>
            <a:pPr lvl="2"/>
            <a:r>
              <a:rPr lang="zh-TW" altLang="en-US" dirty="0" smtClean="0"/>
              <a:t>「什麼是意識</a:t>
            </a:r>
            <a:r>
              <a:rPr lang="zh-TW" altLang="en-US" dirty="0"/>
              <a:t>的</a:t>
            </a:r>
            <a:r>
              <a:rPr lang="zh-TW" altLang="en-US" dirty="0" smtClean="0"/>
              <a:t>元素」；認為意識主要分為感覺與情感兩種</a:t>
            </a:r>
            <a:endParaRPr lang="en-US" altLang="zh-TW" dirty="0" smtClean="0"/>
          </a:p>
          <a:p>
            <a:pPr lvl="2"/>
            <a:r>
              <a:rPr lang="zh-TW" altLang="en-US" dirty="0" smtClean="0"/>
              <a:t>「心理元素</a:t>
            </a:r>
            <a:r>
              <a:rPr lang="zh-TW" altLang="en-US" dirty="0"/>
              <a:t>結合</a:t>
            </a:r>
            <a:r>
              <a:rPr lang="zh-TW" altLang="en-US" dirty="0" smtClean="0"/>
              <a:t>的律則為何及其結果」</a:t>
            </a:r>
            <a:endParaRPr lang="en-US" altLang="zh-TW" dirty="0" smtClean="0"/>
          </a:p>
          <a:p>
            <a:r>
              <a:rPr lang="en-US" altLang="zh-TW" dirty="0"/>
              <a:t>Reducing to the </a:t>
            </a:r>
            <a:r>
              <a:rPr lang="en-US" altLang="zh-TW" dirty="0" smtClean="0"/>
              <a:t>minimum</a:t>
            </a:r>
          </a:p>
          <a:p>
            <a:r>
              <a:rPr lang="zh-TW" altLang="en-US" dirty="0"/>
              <a:t>影響</a:t>
            </a:r>
            <a:r>
              <a:rPr lang="zh-TW" altLang="en-US" dirty="0" smtClean="0"/>
              <a:t>：培養第一批心理學家，開創現代心理學的發展</a:t>
            </a:r>
            <a:endParaRPr lang="en-US" altLang="zh-TW" dirty="0"/>
          </a:p>
          <a:p>
            <a:pPr lvl="1"/>
            <a:endParaRPr lang="zh-TW" altLang="en-US" dirty="0"/>
          </a:p>
        </p:txBody>
      </p:sp>
    </p:spTree>
    <p:extLst>
      <p:ext uri="{BB962C8B-B14F-4D97-AF65-F5344CB8AC3E}">
        <p14:creationId xmlns:p14="http://schemas.microsoft.com/office/powerpoint/2010/main" val="282903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b="0" smtClean="0">
                <a:solidFill>
                  <a:schemeClr val="tx1"/>
                </a:solidFill>
              </a:rPr>
              <a:t>M</a:t>
            </a:r>
            <a:r>
              <a:rPr lang="en-US" altLang="zh-TW" b="0" smtClean="0">
                <a:solidFill>
                  <a:schemeClr val="tx1"/>
                </a:solidFill>
                <a:latin typeface="Times New Roman" pitchFamily="18" charset="0"/>
              </a:rPr>
              <a:t>ü</a:t>
            </a:r>
            <a:r>
              <a:rPr lang="en-US" altLang="zh-TW" b="0" smtClean="0">
                <a:solidFill>
                  <a:schemeClr val="tx1"/>
                </a:solidFill>
              </a:rPr>
              <a:t>ller-Lyer Illusion</a:t>
            </a:r>
          </a:p>
        </p:txBody>
      </p:sp>
      <p:sp>
        <p:nvSpPr>
          <p:cNvPr id="33795" name="Rectangle 3"/>
          <p:cNvSpPr>
            <a:spLocks noChangeArrowheads="1"/>
          </p:cNvSpPr>
          <p:nvPr/>
        </p:nvSpPr>
        <p:spPr bwMode="auto">
          <a:xfrm>
            <a:off x="1547813" y="2125663"/>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新細明體" charset="-120"/>
              </a:defRPr>
            </a:lvl1pPr>
            <a:lvl2pPr marL="742950" indent="-285750" eaLnBrk="0" hangingPunct="0">
              <a:spcBef>
                <a:spcPct val="20000"/>
              </a:spcBef>
              <a:buClr>
                <a:schemeClr val="tx1"/>
              </a:buClr>
              <a:buSzPct val="75000"/>
              <a:buChar char="–"/>
              <a:defRPr kumimoji="1" sz="2400">
                <a:solidFill>
                  <a:schemeClr val="tx1"/>
                </a:solidFill>
                <a:latin typeface="Arial" charset="0"/>
                <a:ea typeface="新細明體" charset="-120"/>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新細明體" charset="-120"/>
              </a:defRPr>
            </a:lvl3pPr>
            <a:lvl4pPr marL="1600200" indent="-228600" eaLnBrk="0" hangingPunct="0">
              <a:spcBef>
                <a:spcPct val="20000"/>
              </a:spcBef>
              <a:buClr>
                <a:schemeClr val="tx1"/>
              </a:buClr>
              <a:buSzPct val="80000"/>
              <a:buChar char="–"/>
              <a:defRPr kumimoji="1">
                <a:solidFill>
                  <a:schemeClr val="tx1"/>
                </a:solidFill>
                <a:latin typeface="Arial" charset="0"/>
                <a:ea typeface="新細明體" charset="-120"/>
              </a:defRPr>
            </a:lvl4pPr>
            <a:lvl5pPr marL="2057400" indent="-228600" eaLnBrk="0" hangingPunct="0">
              <a:spcBef>
                <a:spcPct val="20000"/>
              </a:spcBef>
              <a:buClr>
                <a:schemeClr val="tx1"/>
              </a:buClr>
              <a:buSzPct val="65000"/>
              <a:buFont typeface="Wingdings" pitchFamily="2" charset="2"/>
              <a:buChar char="l"/>
              <a:defRPr kumimoji="1">
                <a:solidFill>
                  <a:schemeClr val="tx1"/>
                </a:solidFill>
                <a:latin typeface="Arial" charset="0"/>
                <a:ea typeface="新細明體" charset="-120"/>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新細明體" charset="-120"/>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新細明體" charset="-120"/>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新細明體" charset="-120"/>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新細明體" charset="-120"/>
              </a:defRPr>
            </a:lvl9pPr>
          </a:lstStyle>
          <a:p>
            <a:pPr eaLnBrk="1" hangingPunct="1">
              <a:spcBef>
                <a:spcPct val="0"/>
              </a:spcBef>
              <a:buClrTx/>
              <a:buSzTx/>
              <a:buFontTx/>
              <a:buNone/>
            </a:pPr>
            <a:r>
              <a:rPr lang="en-US" altLang="zh-TW" sz="1000" b="1"/>
              <a:t> </a:t>
            </a:r>
            <a:endParaRPr lang="en-US" altLang="zh-TW" sz="1800"/>
          </a:p>
        </p:txBody>
      </p:sp>
      <p:graphicFrame>
        <p:nvGraphicFramePr>
          <p:cNvPr id="31748" name="Group 4"/>
          <p:cNvGraphicFramePr>
            <a:graphicFrameLocks noGrp="1"/>
          </p:cNvGraphicFramePr>
          <p:nvPr/>
        </p:nvGraphicFramePr>
        <p:xfrm>
          <a:off x="2190750" y="2438400"/>
          <a:ext cx="6269038" cy="3654426"/>
        </p:xfrm>
        <a:graphic>
          <a:graphicData uri="http://schemas.openxmlformats.org/drawingml/2006/table">
            <a:tbl>
              <a:tblPr/>
              <a:tblGrid>
                <a:gridCol w="239713"/>
                <a:gridCol w="5789612"/>
                <a:gridCol w="239713"/>
              </a:tblGrid>
              <a:tr h="1827213">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Times New Roman"/>
                          <a:ea typeface="新細明體" charset="-120"/>
                        </a:rPr>
                        <a:t>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Times New Roman"/>
                          <a:ea typeface="新細明體" charset="-120"/>
                        </a:rPr>
                        <a:t> </a:t>
                      </a:r>
                      <a:r>
                        <a:rPr kumimoji="1" lang="en-US" altLang="zh-TW" sz="1600" b="0" i="0" u="none" strike="noStrike" cap="none" normalizeH="0" baseline="0" smtClean="0">
                          <a:ln>
                            <a:noFill/>
                          </a:ln>
                          <a:solidFill>
                            <a:schemeClr val="tx1"/>
                          </a:solidFill>
                          <a:effectLst/>
                          <a:latin typeface="Arial" charset="0"/>
                          <a:ea typeface="新細明體" charset="-120"/>
                        </a:rPr>
                        <a:t>  </a:t>
                      </a:r>
                      <a:r>
                        <a:rPr kumimoji="1" lang="en-US" altLang="zh-TW" sz="5200" b="0" i="0" u="none" strike="noStrike" cap="none" normalizeH="0" baseline="0" smtClean="0">
                          <a:ln>
                            <a:noFill/>
                          </a:ln>
                          <a:solidFill>
                            <a:schemeClr val="tx1"/>
                          </a:solidFill>
                          <a:effectLst/>
                          <a:latin typeface="Times New Roman"/>
                          <a:ea typeface="新細明體" charset="-120"/>
                        </a:rPr>
                        <a:t> </a:t>
                      </a:r>
                      <a:r>
                        <a:rPr kumimoji="1" lang="en-US" altLang="zh-TW" sz="1600" b="0" i="0" u="none" strike="noStrike" cap="none" normalizeH="0" baseline="0" smtClean="0">
                          <a:ln>
                            <a:noFill/>
                          </a:ln>
                          <a:solidFill>
                            <a:schemeClr val="tx1"/>
                          </a:solidFill>
                          <a:effectLst/>
                          <a:latin typeface="Times New Roman"/>
                          <a:ea typeface="新細明體" charset="-120"/>
                        </a:rPr>
                        <a:t>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Times New Roman"/>
                          <a:ea typeface="新細明體" charset="-120"/>
                        </a:rPr>
                        <a:t>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a:noFill/>
                    </a:lnL>
                    <a:lnR cap="flat">
                      <a:noFill/>
                    </a:lnR>
                    <a:lnT cap="flat">
                      <a:noFill/>
                    </a:lnT>
                    <a:lnB>
                      <a:noFill/>
                    </a:lnB>
                    <a:lnTlToBr>
                      <a:noFill/>
                    </a:lnTlToBr>
                    <a:lnBlToTr>
                      <a:noFill/>
                    </a:lnBlToTr>
                    <a:noFill/>
                  </a:tcPr>
                </a:tc>
              </a:tr>
              <a:tr h="18272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zh-TW" altLang="zh-TW" sz="2400" b="0" i="0" u="none" strike="noStrike" cap="none" normalizeH="0" baseline="0" smtClean="0">
                        <a:ln>
                          <a:noFill/>
                        </a:ln>
                        <a:solidFill>
                          <a:schemeClr val="tx1"/>
                        </a:solidFill>
                        <a:effectLst/>
                        <a:latin typeface="Arial" charset="0"/>
                        <a:ea typeface="新細明體" charset="-12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Times New Roman"/>
                          <a:ea typeface="新細明體" charset="-120"/>
                        </a:rPr>
                        <a:t> </a:t>
                      </a:r>
                      <a:r>
                        <a:rPr kumimoji="1" lang="en-US" altLang="zh-TW" sz="1600" b="0" i="0" u="none" strike="noStrike" cap="none" normalizeH="0" baseline="0" smtClean="0">
                          <a:ln>
                            <a:noFill/>
                          </a:ln>
                          <a:solidFill>
                            <a:schemeClr val="tx1"/>
                          </a:solidFill>
                          <a:effectLst/>
                          <a:latin typeface="Arial" charset="0"/>
                          <a:ea typeface="新細明體" charset="-120"/>
                        </a:rPr>
                        <a:t>  </a:t>
                      </a:r>
                      <a:r>
                        <a:rPr kumimoji="1" lang="en-US" altLang="zh-TW" sz="5200" b="0" i="0" u="none" strike="noStrike" cap="none" normalizeH="0" baseline="0" smtClean="0">
                          <a:ln>
                            <a:noFill/>
                          </a:ln>
                          <a:solidFill>
                            <a:schemeClr val="tx1"/>
                          </a:solidFill>
                          <a:effectLst/>
                          <a:latin typeface="Times New Roman"/>
                          <a:ea typeface="新細明體" charset="-120"/>
                        </a:rPr>
                        <a:t> </a:t>
                      </a:r>
                      <a:r>
                        <a:rPr kumimoji="1" lang="en-US" altLang="zh-TW" sz="1600" b="0" i="0" u="none" strike="noStrike" cap="none" normalizeH="0" baseline="0" smtClean="0">
                          <a:ln>
                            <a:noFill/>
                          </a:ln>
                          <a:solidFill>
                            <a:schemeClr val="tx1"/>
                          </a:solidFill>
                          <a:effectLst/>
                          <a:latin typeface="Times New Roman"/>
                          <a:ea typeface="新細明體" charset="-120"/>
                        </a:rPr>
                        <a:t>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zh-TW" altLang="zh-TW" sz="2400" b="0" i="0" u="none" strike="noStrike" cap="none" normalizeH="0" baseline="0" smtClean="0">
                        <a:ln>
                          <a:noFill/>
                        </a:ln>
                        <a:solidFill>
                          <a:schemeClr val="tx1"/>
                        </a:solidFill>
                        <a:effectLst/>
                        <a:latin typeface="Arial" charset="0"/>
                        <a:ea typeface="新細明體" charset="-12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33803" name="Picture 15" descr="ML_in_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2060575"/>
            <a:ext cx="540067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6" descr="ML_out_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3933825"/>
            <a:ext cx="50403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TW" b="0" smtClean="0">
                <a:latin typeface="Times New Roman" pitchFamily="18" charset="0"/>
              </a:rPr>
              <a:t> </a:t>
            </a:r>
            <a:r>
              <a:rPr lang="en-US" altLang="zh-TW" b="0" smtClean="0"/>
              <a:t>Hering-Helmholtz Illusion</a:t>
            </a:r>
          </a:p>
        </p:txBody>
      </p:sp>
      <p:sp>
        <p:nvSpPr>
          <p:cNvPr id="34819" name="Rectangle 6"/>
          <p:cNvSpPr>
            <a:spLocks noGrp="1" noChangeArrowheads="1"/>
          </p:cNvSpPr>
          <p:nvPr>
            <p:ph sz="half" idx="1"/>
          </p:nvPr>
        </p:nvSpPr>
        <p:spPr/>
        <p:txBody>
          <a:bodyPr/>
          <a:lstStyle/>
          <a:p>
            <a:pPr eaLnBrk="1" hangingPunct="1"/>
            <a:endParaRPr lang="zh-TW" altLang="zh-TW" sz="2400" smtClean="0"/>
          </a:p>
        </p:txBody>
      </p:sp>
      <p:sp>
        <p:nvSpPr>
          <p:cNvPr id="34820" name="Rectangle 7"/>
          <p:cNvSpPr>
            <a:spLocks noGrp="1" noChangeArrowheads="1"/>
          </p:cNvSpPr>
          <p:nvPr>
            <p:ph sz="half" idx="2"/>
          </p:nvPr>
        </p:nvSpPr>
        <p:spPr/>
        <p:txBody>
          <a:bodyPr/>
          <a:lstStyle/>
          <a:p>
            <a:pPr eaLnBrk="1" hangingPunct="1"/>
            <a:endParaRPr lang="zh-TW" altLang="zh-TW" sz="2400" smtClean="0"/>
          </a:p>
        </p:txBody>
      </p:sp>
      <p:sp>
        <p:nvSpPr>
          <p:cNvPr id="34821" name="Rectangle 3"/>
          <p:cNvSpPr>
            <a:spLocks noGrp="1" noChangeArrowheads="1"/>
          </p:cNvSpPr>
          <p:nvPr>
            <p:ph type="body" idx="4294967295"/>
          </p:nvPr>
        </p:nvSpPr>
        <p:spPr>
          <a:xfrm>
            <a:off x="0" y="1600200"/>
            <a:ext cx="8229600" cy="4525963"/>
          </a:xfrm>
        </p:spPr>
        <p:txBody>
          <a:bodyPr/>
          <a:lstStyle/>
          <a:p>
            <a:pPr eaLnBrk="1" hangingPunct="1">
              <a:lnSpc>
                <a:spcPct val="90000"/>
              </a:lnSpc>
            </a:pPr>
            <a:endParaRPr lang="en-US" altLang="zh-TW" sz="2000" smtClean="0"/>
          </a:p>
          <a:p>
            <a:pPr eaLnBrk="1" hangingPunct="1">
              <a:lnSpc>
                <a:spcPct val="90000"/>
              </a:lnSpc>
            </a:pPr>
            <a:endParaRPr lang="en-US" altLang="zh-TW" sz="2000" smtClean="0"/>
          </a:p>
          <a:p>
            <a:pPr eaLnBrk="1" hangingPunct="1">
              <a:lnSpc>
                <a:spcPct val="90000"/>
              </a:lnSpc>
            </a:pPr>
            <a:r>
              <a:rPr lang="en-US" altLang="zh-TW" sz="2000" smtClean="0">
                <a:latin typeface="Times New Roman" pitchFamily="18" charset="0"/>
              </a:rPr>
              <a:t> </a:t>
            </a:r>
            <a:r>
              <a:rPr lang="en-US" altLang="zh-TW" sz="2000" smtClean="0"/>
              <a:t> </a:t>
            </a:r>
            <a:r>
              <a:rPr lang="en-US" altLang="zh-TW" sz="2000" smtClean="0">
                <a:latin typeface="Times New Roman" pitchFamily="18" charset="0"/>
              </a:rPr>
              <a:t> </a:t>
            </a:r>
            <a:r>
              <a:rPr lang="en-US" altLang="zh-TW" sz="2000" smtClean="0"/>
              <a:t> </a:t>
            </a:r>
          </a:p>
          <a:p>
            <a:pPr eaLnBrk="1" hangingPunct="1">
              <a:lnSpc>
                <a:spcPct val="90000"/>
              </a:lnSpc>
            </a:pPr>
            <a:endParaRPr lang="en-US" altLang="zh-TW" sz="2000" smtClean="0"/>
          </a:p>
          <a:p>
            <a:pPr eaLnBrk="1" hangingPunct="1">
              <a:lnSpc>
                <a:spcPct val="90000"/>
              </a:lnSpc>
            </a:pPr>
            <a:endParaRPr lang="en-US" altLang="zh-TW" sz="2000" smtClean="0"/>
          </a:p>
          <a:p>
            <a:pPr eaLnBrk="1" hangingPunct="1">
              <a:lnSpc>
                <a:spcPct val="90000"/>
              </a:lnSpc>
            </a:pPr>
            <a:endParaRPr lang="en-US" altLang="zh-TW" sz="2000" smtClean="0"/>
          </a:p>
          <a:p>
            <a:pPr eaLnBrk="1" hangingPunct="1">
              <a:lnSpc>
                <a:spcPct val="90000"/>
              </a:lnSpc>
            </a:pPr>
            <a:endParaRPr lang="en-US" altLang="zh-TW" sz="2000" smtClean="0"/>
          </a:p>
          <a:p>
            <a:pPr eaLnBrk="1" hangingPunct="1">
              <a:lnSpc>
                <a:spcPct val="90000"/>
              </a:lnSpc>
            </a:pPr>
            <a:endParaRPr lang="en-US" altLang="zh-TW" sz="2000" smtClean="0"/>
          </a:p>
          <a:p>
            <a:pPr eaLnBrk="1" hangingPunct="1">
              <a:lnSpc>
                <a:spcPct val="90000"/>
              </a:lnSpc>
            </a:pPr>
            <a:endParaRPr lang="en-US" altLang="zh-TW" sz="2000" smtClean="0"/>
          </a:p>
        </p:txBody>
      </p:sp>
      <p:pic>
        <p:nvPicPr>
          <p:cNvPr id="34822" name="Picture 4" descr="Hering_in_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362200"/>
            <a:ext cx="3886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5" descr="Hering_out_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362200"/>
            <a:ext cx="3886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zh-TW" altLang="de-DE" sz="2800" smtClean="0"/>
              <a:t>... </a:t>
            </a:r>
            <a:r>
              <a:rPr lang="de-DE" altLang="zh-TW" sz="2800" smtClean="0"/>
              <a:t>parallel or not?</a:t>
            </a:r>
            <a:r>
              <a:rPr lang="de-DE" altLang="zh-CN" sz="2800" smtClean="0"/>
              <a:t> </a:t>
            </a:r>
            <a:r>
              <a:rPr lang="zh-TW" altLang="de-DE" sz="2800" smtClean="0"/>
              <a:t>這</a:t>
            </a:r>
            <a:r>
              <a:rPr lang="zh-CN" altLang="de-DE" sz="2800" smtClean="0"/>
              <a:t>些</a:t>
            </a:r>
            <a:r>
              <a:rPr lang="zh-TW" altLang="de-DE" sz="2800" smtClean="0"/>
              <a:t>線</a:t>
            </a:r>
            <a:r>
              <a:rPr lang="zh-CN" altLang="de-DE" sz="2800" smtClean="0"/>
              <a:t>是平行的</a:t>
            </a:r>
            <a:r>
              <a:rPr lang="zh-TW" altLang="de-DE" sz="2800" smtClean="0"/>
              <a:t>嗎</a:t>
            </a:r>
            <a:r>
              <a:rPr lang="zh-CN" altLang="de-DE" sz="2800" smtClean="0"/>
              <a:t>？</a:t>
            </a:r>
            <a:endParaRPr lang="zh-TW" altLang="en-US" sz="2800" smtClean="0"/>
          </a:p>
        </p:txBody>
      </p:sp>
      <p:pic>
        <p:nvPicPr>
          <p:cNvPr id="35843" name="Picture 4" descr="ATT-6-7D8479D0A142AD46AAEE597F2464BE71-image00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905000" y="2438400"/>
            <a:ext cx="5645150" cy="4246563"/>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TW" smtClean="0"/>
              <a:t>Ebbinghaus Illusion </a:t>
            </a:r>
          </a:p>
        </p:txBody>
      </p:sp>
      <p:sp>
        <p:nvSpPr>
          <p:cNvPr id="36867" name="Rectangle 6"/>
          <p:cNvSpPr>
            <a:spLocks noGrp="1" noChangeArrowheads="1"/>
          </p:cNvSpPr>
          <p:nvPr>
            <p:ph sz="half" idx="1"/>
          </p:nvPr>
        </p:nvSpPr>
        <p:spPr/>
        <p:txBody>
          <a:bodyPr/>
          <a:lstStyle/>
          <a:p>
            <a:pPr eaLnBrk="1" hangingPunct="1"/>
            <a:endParaRPr lang="zh-TW" altLang="zh-TW" sz="2400" smtClean="0"/>
          </a:p>
        </p:txBody>
      </p:sp>
      <p:sp>
        <p:nvSpPr>
          <p:cNvPr id="36868" name="Rectangle 7"/>
          <p:cNvSpPr>
            <a:spLocks noGrp="1" noChangeArrowheads="1"/>
          </p:cNvSpPr>
          <p:nvPr>
            <p:ph sz="half" idx="2"/>
          </p:nvPr>
        </p:nvSpPr>
        <p:spPr/>
        <p:txBody>
          <a:bodyPr/>
          <a:lstStyle/>
          <a:p>
            <a:pPr eaLnBrk="1" hangingPunct="1"/>
            <a:endParaRPr lang="zh-TW" altLang="zh-TW" sz="2400" smtClean="0"/>
          </a:p>
        </p:txBody>
      </p:sp>
      <p:pic>
        <p:nvPicPr>
          <p:cNvPr id="36869" name="Picture 4" descr="Ebb_Lf_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362200"/>
            <a:ext cx="39624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descr="Ebb_Sf_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362200"/>
            <a:ext cx="39624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z="3200" smtClean="0"/>
              <a:t/>
            </a:r>
            <a:br>
              <a:rPr lang="en-US" altLang="zh-TW" sz="3200" smtClean="0"/>
            </a:br>
            <a:r>
              <a:rPr lang="en-US" altLang="zh-TW" sz="3200" smtClean="0">
                <a:latin typeface="Times New Roman" pitchFamily="18" charset="0"/>
              </a:rPr>
              <a:t> </a:t>
            </a:r>
            <a:r>
              <a:rPr lang="en-US" altLang="zh-TW" sz="3200" smtClean="0"/>
              <a:t>Does the mind always represent the world accurately and unambiguously?</a:t>
            </a:r>
          </a:p>
        </p:txBody>
      </p:sp>
      <p:sp>
        <p:nvSpPr>
          <p:cNvPr id="37891" name="Rectangle 3"/>
          <p:cNvSpPr>
            <a:spLocks noGrp="1" noChangeArrowheads="1"/>
          </p:cNvSpPr>
          <p:nvPr>
            <p:ph type="body" idx="1"/>
          </p:nvPr>
        </p:nvSpPr>
        <p:spPr>
          <a:xfrm>
            <a:off x="1204913" y="2438400"/>
            <a:ext cx="7710487" cy="3962400"/>
          </a:xfrm>
        </p:spPr>
        <p:txBody>
          <a:bodyPr/>
          <a:lstStyle/>
          <a:p>
            <a:pPr eaLnBrk="1" hangingPunct="1">
              <a:lnSpc>
                <a:spcPct val="90000"/>
              </a:lnSpc>
            </a:pPr>
            <a:r>
              <a:rPr lang="en-US" altLang="zh-TW" sz="2000" b="1" smtClean="0"/>
              <a:t>illusions</a:t>
            </a:r>
            <a:r>
              <a:rPr lang="en-US" altLang="zh-TW" sz="2000" smtClean="0"/>
              <a:t> seem to indicate that our mind does not always accurately represent the perceptual input. For the Gestaltist, this suggested that the mind was "actively" involved in </a:t>
            </a:r>
            <a:r>
              <a:rPr lang="en-US" altLang="zh-TW" sz="2000" b="1" smtClean="0"/>
              <a:t>interpreting</a:t>
            </a:r>
            <a:r>
              <a:rPr lang="en-US" altLang="zh-TW" sz="2000" smtClean="0"/>
              <a:t> the perceptual input rather than passively recording the input. </a:t>
            </a:r>
          </a:p>
          <a:p>
            <a:pPr eaLnBrk="1" hangingPunct="1">
              <a:lnSpc>
                <a:spcPct val="90000"/>
              </a:lnSpc>
            </a:pPr>
            <a:r>
              <a:rPr lang="en-US" altLang="zh-TW" sz="2000" b="1" smtClean="0"/>
              <a:t>ambiguous figures</a:t>
            </a:r>
            <a:r>
              <a:rPr lang="en-US" altLang="zh-TW" sz="2000" smtClean="0"/>
              <a:t> exemplify the fact that sometimes the same perceptual input can lead to very different representations. Again, the Gestaltist took this as suggesting that the mind was actively involved in interpreting the input. </a:t>
            </a:r>
          </a:p>
          <a:p>
            <a:pPr eaLnBrk="1" hangingPunct="1">
              <a:lnSpc>
                <a:spcPct val="90000"/>
              </a:lnSpc>
            </a:pPr>
            <a:r>
              <a:rPr lang="en-US" altLang="zh-TW" sz="2000" b="1" smtClean="0"/>
              <a:t>completion figures </a:t>
            </a:r>
            <a:r>
              <a:rPr lang="en-US" altLang="zh-TW" sz="2000" smtClean="0"/>
              <a:t>are figures which the mind rather unambiguously interprets in a particular way despite the fact that the input is incomplete relative to what is typically "seen"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zh-TW" altLang="en-US" dirty="0" smtClean="0"/>
              <a:t>功能學派：</a:t>
            </a:r>
            <a:r>
              <a:rPr lang="en-US" altLang="zh-TW" dirty="0" smtClean="0"/>
              <a:t/>
            </a:r>
            <a:br>
              <a:rPr lang="en-US" altLang="zh-TW" dirty="0" smtClean="0"/>
            </a:br>
            <a:r>
              <a:rPr lang="en-US" altLang="zh-TW" dirty="0" smtClean="0"/>
              <a:t>Rivers </a:t>
            </a:r>
            <a:r>
              <a:rPr lang="en-US" altLang="zh-TW" dirty="0"/>
              <a:t>of the mind (</a:t>
            </a:r>
            <a:r>
              <a:rPr lang="zh-TW" altLang="en-US" dirty="0"/>
              <a:t>意識流</a:t>
            </a:r>
            <a:r>
              <a:rPr lang="en-US" altLang="zh-TW" dirty="0" smtClean="0"/>
              <a:t>)</a:t>
            </a:r>
            <a:endParaRPr lang="zh-TW" altLang="en-US" dirty="0" smtClean="0"/>
          </a:p>
        </p:txBody>
      </p:sp>
      <p:sp>
        <p:nvSpPr>
          <p:cNvPr id="38915" name="Rectangle 3"/>
          <p:cNvSpPr>
            <a:spLocks noGrp="1" noChangeArrowheads="1"/>
          </p:cNvSpPr>
          <p:nvPr>
            <p:ph type="body" idx="1"/>
          </p:nvPr>
        </p:nvSpPr>
        <p:spPr/>
        <p:txBody>
          <a:bodyPr/>
          <a:lstStyle/>
          <a:p>
            <a:pPr eaLnBrk="1" hangingPunct="1"/>
            <a:r>
              <a:rPr lang="en-US" altLang="zh-TW" sz="2400" dirty="0" smtClean="0"/>
              <a:t>William James (1842-1910)</a:t>
            </a:r>
            <a:r>
              <a:rPr lang="zh-TW" altLang="en-US" sz="2400" dirty="0" smtClean="0"/>
              <a:t>：美國心理學之父</a:t>
            </a:r>
            <a:endParaRPr lang="en-US" altLang="zh-TW" sz="2400" dirty="0" smtClean="0"/>
          </a:p>
          <a:p>
            <a:pPr lvl="1" eaLnBrk="1" hangingPunct="1"/>
            <a:r>
              <a:rPr lang="en-US" altLang="zh-TW" sz="2000" dirty="0" smtClean="0"/>
              <a:t>27</a:t>
            </a:r>
            <a:r>
              <a:rPr lang="zh-TW" altLang="en-US" sz="2000" dirty="0" smtClean="0"/>
              <a:t>歲哈佛醫學學位，身體始終不好，患</a:t>
            </a:r>
            <a:r>
              <a:rPr lang="zh-TW" altLang="en-US" sz="2000" dirty="0"/>
              <a:t>有</a:t>
            </a:r>
            <a:r>
              <a:rPr lang="zh-TW" altLang="en-US" sz="2000" dirty="0" smtClean="0"/>
              <a:t>憂鬱症，因而也對心理乃至心靈（靈魂）等現象有興趣</a:t>
            </a:r>
          </a:p>
          <a:p>
            <a:pPr eaLnBrk="1" hangingPunct="1"/>
            <a:r>
              <a:rPr lang="zh-TW" altLang="en-US" sz="2400" dirty="0" smtClean="0"/>
              <a:t>不強調心理的「最小元素」，而強調其動態。</a:t>
            </a:r>
          </a:p>
          <a:p>
            <a:pPr eaLnBrk="1" hangingPunct="1"/>
            <a:r>
              <a:rPr lang="zh-TW" altLang="en-US" sz="2400" dirty="0" smtClean="0"/>
              <a:t>研究意識如何運作，以使有機體適應環境。</a:t>
            </a:r>
          </a:p>
          <a:p>
            <a:pPr eaLnBrk="1" hangingPunct="1"/>
            <a:r>
              <a:rPr lang="zh-TW" altLang="en-US" sz="2400" dirty="0" smtClean="0"/>
              <a:t>最早的「情緒」研究：</a:t>
            </a:r>
            <a:r>
              <a:rPr lang="en-US" altLang="zh-TW" sz="2400" dirty="0" smtClean="0"/>
              <a:t>James-Lange Theory of Emotion</a:t>
            </a:r>
          </a:p>
          <a:p>
            <a:pPr eaLnBrk="1" hangingPunct="1"/>
            <a:r>
              <a:rPr lang="zh-TW" altLang="en-US" sz="2400" dirty="0" smtClean="0"/>
              <a:t>世界第一本心理學教科書：</a:t>
            </a:r>
            <a:r>
              <a:rPr lang="en-US" altLang="zh-TW" sz="2400" dirty="0" smtClean="0"/>
              <a:t>《</a:t>
            </a:r>
            <a:r>
              <a:rPr lang="zh-TW" altLang="en-US" sz="2400" dirty="0" smtClean="0"/>
              <a:t>心理學原理</a:t>
            </a:r>
            <a:r>
              <a:rPr lang="en-US" altLang="zh-TW" sz="2400" dirty="0" smtClean="0"/>
              <a:t>》</a:t>
            </a:r>
            <a:endParaRPr lang="zh-TW" altLang="en-US" sz="2400" dirty="0" smtClean="0"/>
          </a:p>
          <a:p>
            <a:pPr eaLnBrk="1" hangingPunct="1"/>
            <a:r>
              <a:rPr lang="zh-TW" altLang="en-US" sz="2400" dirty="0" smtClean="0"/>
              <a:t>研究靈魂、超意識經驗等：宗教經驗之種種</a:t>
            </a:r>
            <a:r>
              <a:rPr lang="en-US" altLang="zh-TW" sz="2400" dirty="0" smtClean="0"/>
              <a:t>=&gt;</a:t>
            </a:r>
            <a:r>
              <a:rPr lang="zh-TW" altLang="en-US" sz="2400" dirty="0" smtClean="0"/>
              <a:t>超個人心理學、宗教心理學</a:t>
            </a:r>
          </a:p>
          <a:p>
            <a:pPr eaLnBrk="1" hangingPunct="1">
              <a:buFont typeface="Wingdings" pitchFamily="2" charset="2"/>
              <a:buNone/>
            </a:pPr>
            <a:endParaRPr lang="zh-TW" altLang="en-US" sz="2400" dirty="0" smtClean="0"/>
          </a:p>
          <a:p>
            <a:pPr eaLnBrk="1" hangingPunct="1"/>
            <a:endParaRPr lang="en-US" altLang="zh-TW"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pPr eaLnBrk="1" hangingPunct="1"/>
            <a:r>
              <a:rPr lang="zh-TW" altLang="en-US" smtClean="0"/>
              <a:t>從鮭魚說起</a:t>
            </a:r>
          </a:p>
        </p:txBody>
      </p:sp>
      <p:sp>
        <p:nvSpPr>
          <p:cNvPr id="22531" name="Rectangle 8"/>
          <p:cNvSpPr>
            <a:spLocks noGrp="1" noChangeArrowheads="1"/>
          </p:cNvSpPr>
          <p:nvPr>
            <p:ph type="subTitle" idx="1"/>
          </p:nvPr>
        </p:nvSpPr>
        <p:spPr/>
        <p:txBody>
          <a:bodyPr/>
          <a:lstStyle/>
          <a:p>
            <a:pPr eaLnBrk="1" hangingPunct="1"/>
            <a:endParaRPr lang="zh-TW" altLang="zh-TW"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學說</a:t>
            </a:r>
            <a:endParaRPr lang="zh-TW" altLang="en-US" dirty="0"/>
          </a:p>
        </p:txBody>
      </p:sp>
      <p:sp>
        <p:nvSpPr>
          <p:cNvPr id="3" name="內容版面配置區 2"/>
          <p:cNvSpPr>
            <a:spLocks noGrp="1"/>
          </p:cNvSpPr>
          <p:nvPr>
            <p:ph idx="1"/>
          </p:nvPr>
        </p:nvSpPr>
        <p:spPr/>
        <p:txBody>
          <a:bodyPr/>
          <a:lstStyle/>
          <a:p>
            <a:r>
              <a:rPr lang="zh-TW" altLang="en-US" dirty="0" smtClean="0"/>
              <a:t>自我學說</a:t>
            </a:r>
            <a:endParaRPr lang="en-US" altLang="zh-TW" dirty="0" smtClean="0"/>
          </a:p>
          <a:p>
            <a:pPr lvl="1"/>
            <a:r>
              <a:rPr lang="zh-TW" altLang="en-US" dirty="0" smtClean="0"/>
              <a:t>純粹自我</a:t>
            </a:r>
            <a:r>
              <a:rPr lang="en-US" altLang="zh-TW" dirty="0" smtClean="0"/>
              <a:t>(pure ego</a:t>
            </a:r>
            <a:r>
              <a:rPr lang="zh-TW" altLang="en-US" dirty="0" smtClean="0"/>
              <a:t>；相當於「靈魂」</a:t>
            </a:r>
            <a:r>
              <a:rPr lang="en-US" altLang="zh-TW" dirty="0" smtClean="0"/>
              <a:t>)</a:t>
            </a:r>
            <a:r>
              <a:rPr lang="zh-TW" altLang="en-US" dirty="0" smtClean="0"/>
              <a:t>與經驗自我</a:t>
            </a:r>
            <a:r>
              <a:rPr lang="en-US" altLang="zh-TW" dirty="0" smtClean="0"/>
              <a:t>(empirical ego)</a:t>
            </a:r>
            <a:r>
              <a:rPr lang="zh-TW" altLang="en-US" dirty="0" smtClean="0"/>
              <a:t>。經驗自我有分三類：物質自我（我的身體、財產等）、社會自我（他人眼中的我）與精神自我（內心的主觀存在）</a:t>
            </a:r>
            <a:endParaRPr lang="en-US" altLang="zh-TW" dirty="0" smtClean="0"/>
          </a:p>
          <a:p>
            <a:r>
              <a:rPr lang="zh-TW" altLang="en-US" dirty="0"/>
              <a:t>情緒</a:t>
            </a:r>
            <a:r>
              <a:rPr lang="zh-TW" altLang="en-US" dirty="0" smtClean="0"/>
              <a:t>觀點</a:t>
            </a:r>
            <a:endParaRPr lang="en-US" altLang="zh-TW" dirty="0" smtClean="0"/>
          </a:p>
          <a:p>
            <a:r>
              <a:rPr lang="zh-TW" altLang="en-US" dirty="0"/>
              <a:t>我們有自由意志嗎？</a:t>
            </a:r>
          </a:p>
        </p:txBody>
      </p:sp>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191000"/>
            <a:ext cx="16668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97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n-US" altLang="zh-TW" smtClean="0"/>
              <a:t>William James (1842-1910)</a:t>
            </a:r>
            <a:endParaRPr lang="zh-TW" altLang="zh-TW" smtClean="0"/>
          </a:p>
        </p:txBody>
      </p:sp>
      <p:sp>
        <p:nvSpPr>
          <p:cNvPr id="39939" name="Rectangle 6"/>
          <p:cNvSpPr>
            <a:spLocks noGrp="1" noChangeArrowheads="1"/>
          </p:cNvSpPr>
          <p:nvPr>
            <p:ph type="body" orient="vert" sz="half" idx="2"/>
          </p:nvPr>
        </p:nvSpPr>
        <p:spPr>
          <a:noFill/>
        </p:spPr>
        <p:txBody>
          <a:bodyPr vert="horz"/>
          <a:lstStyle/>
          <a:p>
            <a:pPr eaLnBrk="1" hangingPunct="1"/>
            <a:r>
              <a:rPr lang="en-US" altLang="zh-TW" sz="2400" b="1" smtClean="0"/>
              <a:t>Born</a:t>
            </a:r>
          </a:p>
          <a:p>
            <a:pPr lvl="1" eaLnBrk="1" hangingPunct="1"/>
            <a:r>
              <a:rPr lang="en-US" altLang="zh-TW" sz="2000" smtClean="0"/>
              <a:t>January 11, 1842</a:t>
            </a:r>
            <a:br>
              <a:rPr lang="en-US" altLang="zh-TW" sz="2000" smtClean="0"/>
            </a:br>
            <a:r>
              <a:rPr lang="en-US" altLang="zh-TW" sz="2000" smtClean="0"/>
              <a:t>New York City, New York</a:t>
            </a:r>
          </a:p>
          <a:p>
            <a:pPr eaLnBrk="1" hangingPunct="1"/>
            <a:r>
              <a:rPr lang="en-US" altLang="zh-TW" sz="2400" b="1" smtClean="0"/>
              <a:t>Died</a:t>
            </a:r>
          </a:p>
          <a:p>
            <a:pPr lvl="1" eaLnBrk="1" hangingPunct="1"/>
            <a:r>
              <a:rPr lang="en-US" altLang="zh-TW" sz="2000" smtClean="0"/>
              <a:t>August 26, 1910 (aged</a:t>
            </a:r>
            <a:r>
              <a:rPr lang="en-US" altLang="zh-TW" sz="2000" smtClean="0">
                <a:latin typeface="Times New Roman" pitchFamily="18" charset="0"/>
              </a:rPr>
              <a:t> </a:t>
            </a:r>
            <a:r>
              <a:rPr lang="en-US" altLang="zh-TW" sz="2000" smtClean="0"/>
              <a:t>68)</a:t>
            </a:r>
            <a:br>
              <a:rPr lang="en-US" altLang="zh-TW" sz="2000" smtClean="0"/>
            </a:br>
            <a:endParaRPr lang="en-US" altLang="zh-TW" sz="2000" smtClean="0"/>
          </a:p>
          <a:p>
            <a:pPr eaLnBrk="1" hangingPunct="1"/>
            <a:r>
              <a:rPr lang="en-US" altLang="zh-TW" sz="2400" smtClean="0"/>
              <a:t>An afterlife journal of an American philosopher</a:t>
            </a:r>
          </a:p>
          <a:p>
            <a:pPr lvl="1" eaLnBrk="1" hangingPunct="1"/>
            <a:r>
              <a:rPr lang="en-US" altLang="zh-TW" sz="2000" smtClean="0"/>
              <a:t>Jane Roberts</a:t>
            </a:r>
          </a:p>
          <a:p>
            <a:pPr lvl="1" eaLnBrk="1" hangingPunct="1"/>
            <a:r>
              <a:rPr lang="en-US" altLang="zh-TW" sz="2000" smtClean="0"/>
              <a:t>Chanelling</a:t>
            </a:r>
          </a:p>
        </p:txBody>
      </p:sp>
      <p:pic>
        <p:nvPicPr>
          <p:cNvPr id="39940" name="Picture 5" descr="Psyc_Sci_01.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362200"/>
            <a:ext cx="3141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10"/>
          <p:cNvSpPr>
            <a:spLocks noGrp="1" noChangeArrowheads="1" noTextEdit="1"/>
          </p:cNvSpPr>
          <p:nvPr>
            <p:ph type="clipArt" sz="half" idx="1"/>
          </p:nvPr>
        </p:nvSpPr>
        <p:spPr>
          <a:xfrm>
            <a:off x="914400" y="2286000"/>
            <a:ext cx="3924300" cy="3733800"/>
          </a:xfrm>
        </p:spPr>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zh-TW" altLang="en-US" smtClean="0"/>
              <a:t>行為主義</a:t>
            </a:r>
          </a:p>
        </p:txBody>
      </p:sp>
      <p:sp>
        <p:nvSpPr>
          <p:cNvPr id="40963" name="Rectangle 3"/>
          <p:cNvSpPr>
            <a:spLocks noGrp="1" noChangeArrowheads="1"/>
          </p:cNvSpPr>
          <p:nvPr>
            <p:ph type="body" idx="1"/>
          </p:nvPr>
        </p:nvSpPr>
        <p:spPr/>
        <p:txBody>
          <a:bodyPr/>
          <a:lstStyle/>
          <a:p>
            <a:pPr eaLnBrk="1" hangingPunct="1"/>
            <a:r>
              <a:rPr lang="en-US" altLang="zh-TW" sz="2400" dirty="0" smtClean="0">
                <a:latin typeface="Times New Roman" pitchFamily="18" charset="0"/>
              </a:rPr>
              <a:t>“</a:t>
            </a:r>
            <a:r>
              <a:rPr lang="en-US" altLang="zh-TW" sz="2400" dirty="0" smtClean="0"/>
              <a:t>Mechanical man</a:t>
            </a:r>
            <a:r>
              <a:rPr lang="en-US" altLang="zh-TW" sz="2400" dirty="0" smtClean="0">
                <a:latin typeface="Times New Roman" pitchFamily="18" charset="0"/>
              </a:rPr>
              <a:t>”</a:t>
            </a:r>
            <a:endParaRPr lang="en-US" altLang="zh-TW" sz="2400" dirty="0" smtClean="0"/>
          </a:p>
          <a:p>
            <a:pPr eaLnBrk="1" hangingPunct="1"/>
            <a:r>
              <a:rPr lang="en-US" altLang="zh-TW" sz="2400" dirty="0" smtClean="0"/>
              <a:t>John B. Watson (1</a:t>
            </a:r>
            <a:r>
              <a:rPr lang="en-US" altLang="zh-TW" sz="2400" dirty="0" smtClean="0">
                <a:ea typeface="標楷體" pitchFamily="65" charset="-120"/>
              </a:rPr>
              <a:t>878-1958)</a:t>
            </a:r>
            <a:r>
              <a:rPr lang="zh-TW" altLang="en-US" sz="2400" dirty="0" smtClean="0">
                <a:latin typeface="Times New Roman" pitchFamily="18" charset="0"/>
                <a:ea typeface="標楷體" pitchFamily="65" charset="-120"/>
              </a:rPr>
              <a:t>於</a:t>
            </a:r>
            <a:r>
              <a:rPr lang="en-US" altLang="zh-TW" sz="2400" dirty="0" smtClean="0">
                <a:ea typeface="標楷體" pitchFamily="65" charset="-120"/>
              </a:rPr>
              <a:t>1912</a:t>
            </a:r>
            <a:r>
              <a:rPr lang="zh-TW" altLang="en-US" sz="2400" dirty="0" smtClean="0">
                <a:latin typeface="Times New Roman" pitchFamily="18" charset="0"/>
                <a:ea typeface="標楷體" pitchFamily="65" charset="-120"/>
              </a:rPr>
              <a:t>年提出。</a:t>
            </a:r>
          </a:p>
          <a:p>
            <a:pPr lvl="1" eaLnBrk="1" hangingPunct="1"/>
            <a:r>
              <a:rPr lang="en-US" altLang="zh-TW" sz="2000" dirty="0" smtClean="0">
                <a:latin typeface="Times New Roman" pitchFamily="18" charset="0"/>
                <a:ea typeface="標楷體" pitchFamily="65" charset="-120"/>
              </a:rPr>
              <a:t>25</a:t>
            </a:r>
            <a:r>
              <a:rPr lang="zh-TW" altLang="en-US" sz="2000" dirty="0" smtClean="0">
                <a:latin typeface="Times New Roman" pitchFamily="18" charset="0"/>
                <a:ea typeface="標楷體" pitchFamily="65" charset="-120"/>
              </a:rPr>
              <a:t>歲成為芝加哥大學最年輕的博士。</a:t>
            </a:r>
          </a:p>
          <a:p>
            <a:pPr lvl="1" eaLnBrk="1" hangingPunct="1"/>
            <a:r>
              <a:rPr lang="en-US" altLang="zh-TW" sz="2000" dirty="0" smtClean="0">
                <a:latin typeface="Times New Roman" pitchFamily="18" charset="0"/>
                <a:ea typeface="標楷體" pitchFamily="65" charset="-120"/>
              </a:rPr>
              <a:t>End up with a career in business on advertisement.</a:t>
            </a:r>
          </a:p>
          <a:p>
            <a:pPr eaLnBrk="1" hangingPunct="1"/>
            <a:r>
              <a:rPr lang="en-US" altLang="zh-TW" sz="2400" dirty="0" smtClean="0">
                <a:ea typeface="標楷體" pitchFamily="65" charset="-120"/>
              </a:rPr>
              <a:t>Watson </a:t>
            </a:r>
            <a:r>
              <a:rPr lang="zh-TW" altLang="en-US" sz="2400" dirty="0" smtClean="0">
                <a:latin typeface="Times New Roman" pitchFamily="18" charset="0"/>
                <a:ea typeface="標楷體" pitchFamily="65" charset="-120"/>
              </a:rPr>
              <a:t>受到</a:t>
            </a:r>
            <a:r>
              <a:rPr lang="en-US" altLang="zh-TW" sz="2400" dirty="0" smtClean="0">
                <a:ea typeface="標楷體" pitchFamily="65" charset="-120"/>
              </a:rPr>
              <a:t>Pavlov</a:t>
            </a:r>
            <a:r>
              <a:rPr lang="zh-TW" altLang="en-US" sz="2400" dirty="0" smtClean="0">
                <a:latin typeface="Times New Roman" pitchFamily="18" charset="0"/>
                <a:ea typeface="標楷體" pitchFamily="65" charset="-120"/>
              </a:rPr>
              <a:t>的「制約學習理論（</a:t>
            </a:r>
            <a:r>
              <a:rPr lang="en-US" altLang="zh-TW" sz="2400" dirty="0" smtClean="0">
                <a:ea typeface="標楷體" pitchFamily="65" charset="-120"/>
              </a:rPr>
              <a:t>theory of conditioning</a:t>
            </a:r>
            <a:r>
              <a:rPr lang="zh-TW" altLang="en-US" sz="2400" dirty="0" smtClean="0">
                <a:latin typeface="Times New Roman" pitchFamily="18" charset="0"/>
                <a:ea typeface="標楷體" pitchFamily="65" charset="-120"/>
              </a:rPr>
              <a:t>）」的啟發，主張心理學應以科學實驗的方式研究「觀察的到的行為」，而不是以內省的方式思索看不到的「意識」</a:t>
            </a:r>
          </a:p>
          <a:p>
            <a:pPr eaLnBrk="1" hangingPunct="1"/>
            <a:r>
              <a:rPr lang="zh-TW" altLang="en-US" sz="2400" dirty="0" smtClean="0">
                <a:latin typeface="Times New Roman" pitchFamily="18" charset="0"/>
                <a:ea typeface="標楷體" pitchFamily="65" charset="-120"/>
              </a:rPr>
              <a:t>所有行為都是制約的結果。</a:t>
            </a:r>
            <a:r>
              <a:rPr lang="zh-TW" altLang="en-US" sz="2400" dirty="0" smtClean="0"/>
              <a:t> </a:t>
            </a:r>
          </a:p>
        </p:txBody>
      </p:sp>
      <p:pic>
        <p:nvPicPr>
          <p:cNvPr id="40964" name="Picture 5" descr="Fall in Love with ASP.NET Again (or for the Very First 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57200"/>
            <a:ext cx="17145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zh-TW" altLang="en-US" smtClean="0"/>
              <a:t>巴甫洛夫 </a:t>
            </a:r>
            <a:r>
              <a:rPr lang="en-US" altLang="zh-TW" smtClean="0"/>
              <a:t>(1848-1936)</a:t>
            </a:r>
          </a:p>
        </p:txBody>
      </p:sp>
      <p:sp>
        <p:nvSpPr>
          <p:cNvPr id="41987" name="Rectangle 3"/>
          <p:cNvSpPr>
            <a:spLocks noGrp="1" noChangeArrowheads="1"/>
          </p:cNvSpPr>
          <p:nvPr>
            <p:ph type="body" idx="1"/>
          </p:nvPr>
        </p:nvSpPr>
        <p:spPr/>
        <p:txBody>
          <a:bodyPr/>
          <a:lstStyle/>
          <a:p>
            <a:pPr eaLnBrk="1" hangingPunct="1"/>
            <a:r>
              <a:rPr lang="en-US" altLang="zh-TW" smtClean="0"/>
              <a:t>Ivan Petrovich Pavlov </a:t>
            </a:r>
          </a:p>
          <a:p>
            <a:pPr lvl="1" eaLnBrk="1" hangingPunct="1"/>
            <a:r>
              <a:rPr lang="zh-TW" altLang="en-US" smtClean="0"/>
              <a:t>蘇俄生理學家與心理學家</a:t>
            </a:r>
          </a:p>
          <a:p>
            <a:pPr lvl="1" eaLnBrk="1" hangingPunct="1"/>
            <a:r>
              <a:rPr lang="en-US" altLang="zh-TW" smtClean="0"/>
              <a:t>1904</a:t>
            </a:r>
            <a:r>
              <a:rPr lang="zh-TW" altLang="en-US" smtClean="0"/>
              <a:t>年諾貝爾獎</a:t>
            </a:r>
          </a:p>
          <a:p>
            <a:pPr eaLnBrk="1" hangingPunct="1"/>
            <a:r>
              <a:rPr lang="zh-TW" altLang="en-US" smtClean="0"/>
              <a:t>古典制約 </a:t>
            </a:r>
            <a:r>
              <a:rPr lang="en-US" altLang="zh-TW" smtClean="0"/>
              <a:t>(classical conditioning)</a:t>
            </a:r>
          </a:p>
          <a:p>
            <a:pPr lvl="1" eaLnBrk="1" hangingPunct="1"/>
            <a:r>
              <a:rPr lang="zh-TW" altLang="en-US" smtClean="0"/>
              <a:t>刺激 </a:t>
            </a:r>
            <a:r>
              <a:rPr lang="en-US" altLang="zh-TW" smtClean="0"/>
              <a:t>vs </a:t>
            </a:r>
            <a:r>
              <a:rPr lang="zh-TW" altLang="en-US" smtClean="0"/>
              <a:t>反應 </a:t>
            </a:r>
          </a:p>
          <a:p>
            <a:pPr lvl="1" eaLnBrk="1" hangingPunct="1"/>
            <a:r>
              <a:rPr lang="zh-TW" altLang="en-US" smtClean="0"/>
              <a:t>非制約刺激（食物）→非制約反應（流口水）</a:t>
            </a:r>
          </a:p>
          <a:p>
            <a:pPr lvl="1" eaLnBrk="1" hangingPunct="1"/>
            <a:r>
              <a:rPr lang="zh-TW" altLang="en-US" smtClean="0"/>
              <a:t>制約刺激 （鈴聲）＋非制約刺激（食物）→制約反應（流口水）</a:t>
            </a:r>
          </a:p>
          <a:p>
            <a:pPr eaLnBrk="1" hangingPunct="1"/>
            <a:endParaRPr lang="en-US" altLang="zh-TW" smtClean="0"/>
          </a:p>
        </p:txBody>
      </p:sp>
      <p:pic>
        <p:nvPicPr>
          <p:cNvPr id="41988" name="Picture 12" descr="Ivan Pavlov. Reproduced by permission of the Corbis Corpo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28600"/>
            <a:ext cx="2181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TW" smtClean="0"/>
              <a:t>Pavlov and his dog</a:t>
            </a:r>
          </a:p>
        </p:txBody>
      </p:sp>
      <p:sp>
        <p:nvSpPr>
          <p:cNvPr id="43011" name="Rectangle 3"/>
          <p:cNvSpPr>
            <a:spLocks noGrp="1" noChangeArrowheads="1"/>
          </p:cNvSpPr>
          <p:nvPr>
            <p:ph type="body" idx="1"/>
          </p:nvPr>
        </p:nvSpPr>
        <p:spPr>
          <a:xfrm>
            <a:off x="914400" y="2362200"/>
            <a:ext cx="8001000" cy="3962400"/>
          </a:xfrm>
        </p:spPr>
        <p:txBody>
          <a:bodyPr/>
          <a:lstStyle/>
          <a:p>
            <a:pPr eaLnBrk="1" hangingPunct="1"/>
            <a:endParaRPr lang="en-US" altLang="zh-TW" sz="2400" smtClean="0"/>
          </a:p>
          <a:p>
            <a:pPr eaLnBrk="1" hangingPunct="1"/>
            <a:endParaRPr lang="en-US" altLang="zh-TW" sz="2400" smtClean="0"/>
          </a:p>
          <a:p>
            <a:pPr eaLnBrk="1" hangingPunct="1"/>
            <a:endParaRPr lang="en-US" altLang="zh-TW" sz="2400" smtClean="0"/>
          </a:p>
          <a:p>
            <a:pPr eaLnBrk="1" hangingPunct="1"/>
            <a:endParaRPr lang="en-US" altLang="zh-TW" sz="2400" smtClean="0"/>
          </a:p>
          <a:p>
            <a:pPr eaLnBrk="1" hangingPunct="1"/>
            <a:endParaRPr lang="en-US" altLang="zh-TW" sz="2400" smtClean="0"/>
          </a:p>
          <a:p>
            <a:pPr eaLnBrk="1" hangingPunct="1"/>
            <a:endParaRPr lang="en-US" altLang="zh-TW" sz="2400" smtClean="0"/>
          </a:p>
          <a:p>
            <a:pPr eaLnBrk="1" hangingPunct="1"/>
            <a:endParaRPr lang="en-US" altLang="zh-TW" sz="2400" smtClean="0"/>
          </a:p>
          <a:p>
            <a:pPr eaLnBrk="1" hangingPunct="1"/>
            <a:endParaRPr lang="en-US" altLang="zh-TW" sz="2400" smtClean="0"/>
          </a:p>
          <a:p>
            <a:pPr eaLnBrk="1" hangingPunct="1"/>
            <a:r>
              <a:rPr lang="en-US" altLang="zh-TW" sz="2400" smtClean="0"/>
              <a:t>Pavlov and his dog, 1904.</a:t>
            </a:r>
          </a:p>
        </p:txBody>
      </p:sp>
      <p:pic>
        <p:nvPicPr>
          <p:cNvPr id="43012" name="Picture 5" descr="Ivan Pavlov, Russian physiologis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362200"/>
            <a:ext cx="57912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pavlo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19200"/>
            <a:ext cx="7848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en-US" altLang="zh-TW" sz="3200" smtClean="0"/>
              <a:t>A</a:t>
            </a:r>
            <a:r>
              <a:rPr lang="zh-TW" altLang="en-US" sz="3200" smtClean="0"/>
              <a:t> </a:t>
            </a:r>
            <a:r>
              <a:rPr lang="en-US" altLang="zh-TW" sz="3200" smtClean="0"/>
              <a:t>Challenge: Learned </a:t>
            </a:r>
            <a:br>
              <a:rPr lang="en-US" altLang="zh-TW" sz="3200" smtClean="0"/>
            </a:br>
            <a:r>
              <a:rPr lang="en-US" altLang="zh-TW" sz="3200" smtClean="0"/>
              <a:t>Helplessness</a:t>
            </a:r>
            <a:r>
              <a:rPr lang="zh-TW" altLang="en-US" sz="3200" smtClean="0"/>
              <a:t> （習得的無助）</a:t>
            </a:r>
          </a:p>
        </p:txBody>
      </p:sp>
      <p:sp>
        <p:nvSpPr>
          <p:cNvPr id="45059" name="內容版面配置區 2"/>
          <p:cNvSpPr>
            <a:spLocks noGrp="1"/>
          </p:cNvSpPr>
          <p:nvPr>
            <p:ph idx="1"/>
          </p:nvPr>
        </p:nvSpPr>
        <p:spPr/>
        <p:txBody>
          <a:bodyPr/>
          <a:lstStyle/>
          <a:p>
            <a:r>
              <a:rPr lang="zh-TW" altLang="en-US" smtClean="0"/>
              <a:t>根據古典制約理論，所有學習只有在行為產生獎勵或懲罰時才會發生</a:t>
            </a:r>
            <a:endParaRPr lang="en-US" altLang="zh-TW" smtClean="0"/>
          </a:p>
          <a:p>
            <a:r>
              <a:rPr lang="en-US" altLang="zh-TW" smtClean="0"/>
              <a:t>Martin Seligman (1965)</a:t>
            </a:r>
            <a:r>
              <a:rPr lang="zh-TW" altLang="en-US" smtClean="0"/>
              <a:t>證明動物與人一樣，都會學到消極，他稱之為「習得的無助」。</a:t>
            </a:r>
            <a:endParaRPr lang="en-US" altLang="zh-TW" smtClean="0"/>
          </a:p>
          <a:p>
            <a:r>
              <a:rPr lang="en-US" altLang="zh-TW" smtClean="0"/>
              <a:t>Seligman </a:t>
            </a:r>
            <a:r>
              <a:rPr lang="zh-TW" altLang="en-US" smtClean="0"/>
              <a:t>因而開啟了「正向心理學」：悲觀可以 </a:t>
            </a:r>
            <a:r>
              <a:rPr lang="en-US" altLang="zh-TW" smtClean="0"/>
              <a:t>undone</a:t>
            </a:r>
            <a:r>
              <a:rPr lang="zh-TW" altLang="en-US" smtClean="0"/>
              <a:t>；樂觀也可以透過學習而來</a:t>
            </a:r>
            <a:endParaRPr lang="en-US" altLang="zh-TW" smtClean="0"/>
          </a:p>
          <a:p>
            <a:r>
              <a:rPr lang="zh-TW" altLang="en-US" smtClean="0"/>
              <a:t>正向心理學也更積極地探討快樂、幸福，與人生的意義等課題。</a:t>
            </a:r>
            <a:endParaRPr lang="en-US" altLang="zh-TW" smtClean="0"/>
          </a:p>
        </p:txBody>
      </p:sp>
      <p:pic>
        <p:nvPicPr>
          <p:cNvPr id="450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0250" y="304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smtClean="0"/>
              <a:t>完形心理學</a:t>
            </a:r>
          </a:p>
        </p:txBody>
      </p:sp>
      <p:sp>
        <p:nvSpPr>
          <p:cNvPr id="46083" name="Rectangle 3"/>
          <p:cNvSpPr>
            <a:spLocks noGrp="1" noChangeArrowheads="1"/>
          </p:cNvSpPr>
          <p:nvPr>
            <p:ph type="body" idx="1"/>
          </p:nvPr>
        </p:nvSpPr>
        <p:spPr/>
        <p:txBody>
          <a:bodyPr/>
          <a:lstStyle/>
          <a:p>
            <a:pPr eaLnBrk="1" hangingPunct="1">
              <a:lnSpc>
                <a:spcPct val="90000"/>
              </a:lnSpc>
            </a:pPr>
            <a:r>
              <a:rPr lang="en-US" altLang="zh-TW" sz="2400" smtClean="0"/>
              <a:t>The whole is more than the sums</a:t>
            </a:r>
          </a:p>
          <a:p>
            <a:pPr eaLnBrk="1" hangingPunct="1">
              <a:lnSpc>
                <a:spcPct val="90000"/>
              </a:lnSpc>
            </a:pPr>
            <a:r>
              <a:rPr lang="zh-TW" altLang="en-US" sz="2400" smtClean="0"/>
              <a:t>「格式塔</a:t>
            </a:r>
            <a:r>
              <a:rPr lang="en-US" altLang="zh-TW" sz="2400" smtClean="0"/>
              <a:t>(Gestalt)</a:t>
            </a:r>
            <a:r>
              <a:rPr lang="zh-TW" altLang="en-US" sz="2400" smtClean="0"/>
              <a:t>」：德文，代表「形式」或「結構」，</a:t>
            </a:r>
            <a:r>
              <a:rPr lang="en-US" altLang="zh-TW" sz="2400" smtClean="0"/>
              <a:t>the shape or form of an object or another concrete entity.</a:t>
            </a:r>
          </a:p>
          <a:p>
            <a:pPr eaLnBrk="1" hangingPunct="1">
              <a:lnSpc>
                <a:spcPct val="90000"/>
              </a:lnSpc>
            </a:pPr>
            <a:r>
              <a:rPr lang="zh-TW" altLang="en-US" sz="2400" smtClean="0"/>
              <a:t>魏德邁</a:t>
            </a:r>
            <a:r>
              <a:rPr lang="en-US" altLang="zh-TW" sz="2400" smtClean="0"/>
              <a:t>(Max Wetheimer, 1880-1943)</a:t>
            </a:r>
            <a:r>
              <a:rPr lang="zh-TW" altLang="en-US" sz="2400" smtClean="0"/>
              <a:t>於</a:t>
            </a:r>
            <a:r>
              <a:rPr lang="en-US" altLang="zh-TW" sz="2400" smtClean="0"/>
              <a:t>1912</a:t>
            </a:r>
            <a:r>
              <a:rPr lang="zh-TW" altLang="en-US" sz="2400" smtClean="0"/>
              <a:t>年提出</a:t>
            </a:r>
          </a:p>
          <a:p>
            <a:pPr eaLnBrk="1" hangingPunct="1">
              <a:lnSpc>
                <a:spcPct val="90000"/>
              </a:lnSpc>
            </a:pPr>
            <a:r>
              <a:rPr lang="en-US" altLang="zh-TW" sz="2400" smtClean="0"/>
              <a:t>We extrapolate from what we experience. E.g., figure or pattern.</a:t>
            </a:r>
          </a:p>
          <a:p>
            <a:pPr eaLnBrk="1" hangingPunct="1">
              <a:lnSpc>
                <a:spcPct val="90000"/>
              </a:lnSpc>
            </a:pPr>
            <a:r>
              <a:rPr lang="en-US" altLang="zh-TW" sz="2400" smtClean="0"/>
              <a:t>Human perception can be different from reality.</a:t>
            </a:r>
          </a:p>
          <a:p>
            <a:pPr eaLnBrk="1" hangingPunct="1">
              <a:lnSpc>
                <a:spcPct val="90000"/>
              </a:lnSpc>
            </a:pPr>
            <a:r>
              <a:rPr lang="en-US" altLang="zh-TW" sz="2400" smtClean="0"/>
              <a:t>Inspire what is later known as cognitive psychology.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zh-TW" smtClean="0"/>
              <a:t>Rubin's Vase </a:t>
            </a:r>
          </a:p>
        </p:txBody>
      </p:sp>
      <p:sp>
        <p:nvSpPr>
          <p:cNvPr id="47107" name="Rectangle 3"/>
          <p:cNvSpPr>
            <a:spLocks noGrp="1" noChangeArrowheads="1"/>
          </p:cNvSpPr>
          <p:nvPr>
            <p:ph type="body" idx="1"/>
          </p:nvPr>
        </p:nvSpPr>
        <p:spPr/>
        <p:txBody>
          <a:bodyPr/>
          <a:lstStyle/>
          <a:p>
            <a:pPr eaLnBrk="1" hangingPunct="1">
              <a:lnSpc>
                <a:spcPct val="90000"/>
              </a:lnSpc>
            </a:pPr>
            <a:r>
              <a:rPr lang="en-US" altLang="zh-TW" smtClean="0"/>
              <a:t> </a:t>
            </a:r>
            <a:r>
              <a:rPr lang="en-US" altLang="zh-TW" smtClean="0">
                <a:latin typeface="Times New Roman" pitchFamily="18" charset="0"/>
              </a:rPr>
              <a:t> </a:t>
            </a:r>
            <a:r>
              <a:rPr lang="en-US" altLang="zh-TW" smtClean="0"/>
              <a:t> </a:t>
            </a:r>
            <a:r>
              <a:rPr lang="en-US" altLang="zh-TW" smtClean="0">
                <a:latin typeface="Times New Roman" pitchFamily="18" charset="0"/>
              </a:rPr>
              <a:t>    </a:t>
            </a:r>
            <a:endParaRPr lang="en-US" altLang="zh-TW" smtClean="0"/>
          </a:p>
          <a:p>
            <a:pPr eaLnBrk="1" hangingPunct="1">
              <a:lnSpc>
                <a:spcPct val="90000"/>
              </a:lnSpc>
            </a:pPr>
            <a:endParaRPr lang="en-US" altLang="zh-TW" smtClean="0"/>
          </a:p>
          <a:p>
            <a:pPr eaLnBrk="1" hangingPunct="1">
              <a:lnSpc>
                <a:spcPct val="90000"/>
              </a:lnSpc>
            </a:pPr>
            <a:endParaRPr lang="en-US" altLang="zh-TW" smtClean="0"/>
          </a:p>
          <a:p>
            <a:pPr eaLnBrk="1" hangingPunct="1">
              <a:lnSpc>
                <a:spcPct val="90000"/>
              </a:lnSpc>
            </a:pPr>
            <a:endParaRPr lang="en-US" altLang="zh-TW" smtClean="0"/>
          </a:p>
          <a:p>
            <a:pPr eaLnBrk="1" hangingPunct="1">
              <a:lnSpc>
                <a:spcPct val="90000"/>
              </a:lnSpc>
            </a:pPr>
            <a:endParaRPr lang="en-US" altLang="zh-TW" smtClean="0"/>
          </a:p>
          <a:p>
            <a:pPr eaLnBrk="1" hangingPunct="1">
              <a:lnSpc>
                <a:spcPct val="90000"/>
              </a:lnSpc>
            </a:pPr>
            <a:endParaRPr lang="en-US" altLang="zh-TW" smtClean="0"/>
          </a:p>
          <a:p>
            <a:pPr eaLnBrk="1" hangingPunct="1">
              <a:lnSpc>
                <a:spcPct val="90000"/>
              </a:lnSpc>
            </a:pPr>
            <a:r>
              <a:rPr lang="en-US" altLang="zh-TW" sz="1800" smtClean="0"/>
              <a:t>This ambiguous figure demonstrates our ability to shift between figure and ground which provides the basis for the two interpretations of these figures</a:t>
            </a:r>
            <a:r>
              <a:rPr lang="en-US" altLang="zh-TW" smtClean="0"/>
              <a:t>.</a:t>
            </a:r>
          </a:p>
        </p:txBody>
      </p:sp>
      <p:graphicFrame>
        <p:nvGraphicFramePr>
          <p:cNvPr id="34820" name="Group 4"/>
          <p:cNvGraphicFramePr>
            <a:graphicFrameLocks noGrp="1"/>
          </p:cNvGraphicFramePr>
          <p:nvPr/>
        </p:nvGraphicFramePr>
        <p:xfrm>
          <a:off x="0" y="0"/>
          <a:ext cx="415926" cy="13898862"/>
        </p:xfrm>
        <a:graphic>
          <a:graphicData uri="http://schemas.openxmlformats.org/drawingml/2006/table">
            <a:tbl>
              <a:tblPr/>
              <a:tblGrid>
                <a:gridCol w="207963"/>
                <a:gridCol w="207963"/>
              </a:tblGrid>
              <a:tr h="13898563">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charset="-120"/>
                        </a:rPr>
                        <a:t>  </a:t>
                      </a:r>
                      <a:r>
                        <a:rPr kumimoji="1" lang="en-US" altLang="zh-TW" sz="9000" b="0" i="0" u="none" strike="noStrike" cap="none" normalizeH="0" baseline="0" smtClean="0">
                          <a:ln>
                            <a:noFill/>
                          </a:ln>
                          <a:solidFill>
                            <a:schemeClr val="tx1"/>
                          </a:solidFill>
                          <a:effectLst/>
                          <a:latin typeface="Times New Roman"/>
                          <a:ea typeface="新細明體" charset="-120"/>
                        </a:rPr>
                        <a:t> </a:t>
                      </a:r>
                      <a:r>
                        <a:rPr kumimoji="1" lang="en-US" altLang="zh-TW" sz="1600" b="0" i="0" u="none" strike="noStrike" cap="none" normalizeH="0" baseline="0" smtClean="0">
                          <a:ln>
                            <a:noFill/>
                          </a:ln>
                          <a:solidFill>
                            <a:schemeClr val="tx1"/>
                          </a:solidFill>
                          <a:effectLst/>
                          <a:latin typeface="Times New Roman"/>
                          <a:ea typeface="新細明體" charset="-120"/>
                        </a:rPr>
                        <a:t>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marL="91281" marR="91281" marT="45711" marB="45711"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Times New Roman"/>
                          <a:ea typeface="新細明體" charset="-120"/>
                        </a:rPr>
                        <a:t> </a:t>
                      </a:r>
                      <a:r>
                        <a:rPr kumimoji="1" lang="en-US" altLang="zh-TW" sz="1600" b="0" i="0" u="none" strike="noStrike" cap="none" normalizeH="0" baseline="0" smtClean="0">
                          <a:ln>
                            <a:noFill/>
                          </a:ln>
                          <a:solidFill>
                            <a:schemeClr val="tx1"/>
                          </a:solidFill>
                          <a:effectLst/>
                          <a:latin typeface="Arial" charset="0"/>
                          <a:ea typeface="新細明體" charset="-120"/>
                        </a:rPr>
                        <a:t>  </a:t>
                      </a:r>
                      <a:r>
                        <a:rPr kumimoji="1" lang="en-US" altLang="zh-TW" sz="9000" b="0" i="0" u="none" strike="noStrike" cap="none" normalizeH="0" baseline="0" smtClean="0">
                          <a:ln>
                            <a:noFill/>
                          </a:ln>
                          <a:solidFill>
                            <a:schemeClr val="tx1"/>
                          </a:solidFill>
                          <a:effectLst/>
                          <a:latin typeface="Times New Roman"/>
                          <a:ea typeface="新細明體" charset="-120"/>
                        </a:rPr>
                        <a:t> </a:t>
                      </a:r>
                      <a:r>
                        <a:rPr kumimoji="1" lang="en-US" altLang="zh-TW" sz="1600" b="0" i="0" u="none" strike="noStrike" cap="none" normalizeH="0" baseline="0" smtClean="0">
                          <a:ln>
                            <a:noFill/>
                          </a:ln>
                          <a:solidFill>
                            <a:schemeClr val="tx1"/>
                          </a:solidFill>
                          <a:effectLst/>
                          <a:latin typeface="Times New Roman"/>
                          <a:ea typeface="新細明體" charset="-120"/>
                        </a:rPr>
                        <a:t>                                                </a:t>
                      </a:r>
                      <a:endParaRPr kumimoji="1" lang="en-US" altLang="zh-TW" sz="1600" b="0" i="0" u="none" strike="noStrike" cap="none" normalizeH="0" baseline="0" smtClean="0">
                        <a:ln>
                          <a:noFill/>
                        </a:ln>
                        <a:solidFill>
                          <a:schemeClr val="tx1"/>
                        </a:solidFill>
                        <a:effectLst/>
                        <a:latin typeface="Arial" charset="0"/>
                        <a:ea typeface="新細明體" charset="-120"/>
                      </a:endParaRPr>
                    </a:p>
                  </a:txBody>
                  <a:tcPr marL="91281" marR="91281" marT="45711" marB="45711" anchor="ctr" horzOverflow="overflow">
                    <a:lnL>
                      <a:noFill/>
                    </a:lnL>
                    <a:lnR cap="flat">
                      <a:noFill/>
                    </a:lnR>
                    <a:lnT cap="flat">
                      <a:noFill/>
                    </a:lnT>
                    <a:lnB cap="flat">
                      <a:noFill/>
                    </a:lnB>
                    <a:lnTlToBr>
                      <a:noFill/>
                    </a:lnTlToBr>
                    <a:lnBlToTr>
                      <a:noFill/>
                    </a:lnBlToTr>
                    <a:noFill/>
                  </a:tcPr>
                </a:tc>
              </a:tr>
            </a:tbl>
          </a:graphicData>
        </a:graphic>
      </p:graphicFrame>
      <p:pic>
        <p:nvPicPr>
          <p:cNvPr id="47111" name="Picture 11" descr="Vase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2349500"/>
            <a:ext cx="27320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2" descr="Vas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362200"/>
            <a:ext cx="2665413"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3"/>
          <p:cNvSpPr>
            <a:spLocks noGrp="1" noChangeArrowheads="1"/>
          </p:cNvSpPr>
          <p:nvPr>
            <p:ph type="title"/>
          </p:nvPr>
        </p:nvSpPr>
        <p:spPr/>
        <p:txBody>
          <a:bodyPr/>
          <a:lstStyle/>
          <a:p>
            <a:pPr eaLnBrk="1" hangingPunct="1"/>
            <a:endParaRPr lang="zh-TW" altLang="zh-TW" smtClean="0"/>
          </a:p>
        </p:txBody>
      </p:sp>
      <p:sp>
        <p:nvSpPr>
          <p:cNvPr id="48131" name="Rectangle 14"/>
          <p:cNvSpPr>
            <a:spLocks noGrp="1" noChangeArrowheads="1"/>
          </p:cNvSpPr>
          <p:nvPr>
            <p:ph sz="quarter" idx="1"/>
          </p:nvPr>
        </p:nvSpPr>
        <p:spPr/>
        <p:txBody>
          <a:bodyPr/>
          <a:lstStyle/>
          <a:p>
            <a:pPr eaLnBrk="1" hangingPunct="1"/>
            <a:endParaRPr lang="zh-TW" altLang="zh-TW" sz="2000" smtClean="0"/>
          </a:p>
        </p:txBody>
      </p:sp>
      <p:sp>
        <p:nvSpPr>
          <p:cNvPr id="48132" name="Rectangle 15"/>
          <p:cNvSpPr>
            <a:spLocks noGrp="1" noChangeArrowheads="1"/>
          </p:cNvSpPr>
          <p:nvPr>
            <p:ph sz="quarter" idx="2"/>
          </p:nvPr>
        </p:nvSpPr>
        <p:spPr/>
        <p:txBody>
          <a:bodyPr/>
          <a:lstStyle/>
          <a:p>
            <a:pPr eaLnBrk="1" hangingPunct="1"/>
            <a:endParaRPr lang="zh-TW" altLang="zh-TW" sz="2000" smtClean="0"/>
          </a:p>
        </p:txBody>
      </p:sp>
      <p:sp>
        <p:nvSpPr>
          <p:cNvPr id="48133" name="Rectangle 5"/>
          <p:cNvSpPr>
            <a:spLocks noGrp="1" noChangeArrowheads="1"/>
          </p:cNvSpPr>
          <p:nvPr>
            <p:ph type="body" sz="half" idx="3"/>
          </p:nvPr>
        </p:nvSpPr>
        <p:spPr/>
        <p:txBody>
          <a:bodyPr/>
          <a:lstStyle/>
          <a:p>
            <a:pPr eaLnBrk="1" hangingPunct="1"/>
            <a:r>
              <a:rPr lang="en-US" altLang="zh-TW" sz="2400" b="1" smtClean="0"/>
              <a:t>Young Woman or Old Woman</a:t>
            </a:r>
          </a:p>
        </p:txBody>
      </p:sp>
      <p:pic>
        <p:nvPicPr>
          <p:cNvPr id="48134" name="Picture 4" descr="Y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838200"/>
            <a:ext cx="39782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endParaRPr lang="zh-TW" altLang="zh-TW" smtClean="0"/>
          </a:p>
        </p:txBody>
      </p:sp>
      <p:pic>
        <p:nvPicPr>
          <p:cNvPr id="2355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p:nvPr>
        </p:nvSpPr>
        <p:spPr/>
        <p:txBody>
          <a:bodyPr/>
          <a:lstStyle/>
          <a:p>
            <a:pPr eaLnBrk="1" hangingPunct="1"/>
            <a:endParaRPr lang="zh-TW" altLang="zh-TW" smtClean="0"/>
          </a:p>
        </p:txBody>
      </p:sp>
      <p:pic>
        <p:nvPicPr>
          <p:cNvPr id="49155" name="Picture 6" descr="gesta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514600"/>
            <a:ext cx="29003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8" descr="Gestalt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590800"/>
            <a:ext cx="32385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Gestal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990600"/>
            <a:ext cx="54864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TW" sz="3200" b="0" smtClean="0"/>
              <a:t>Triangle Completion - Seeing what is not there!</a:t>
            </a:r>
          </a:p>
        </p:txBody>
      </p:sp>
      <p:sp>
        <p:nvSpPr>
          <p:cNvPr id="51203" name="Rectangle 3"/>
          <p:cNvSpPr>
            <a:spLocks noGrp="1" noChangeArrowheads="1"/>
          </p:cNvSpPr>
          <p:nvPr>
            <p:ph sz="half" idx="1"/>
          </p:nvPr>
        </p:nvSpPr>
        <p:spPr>
          <a:xfrm>
            <a:off x="914400" y="2362200"/>
            <a:ext cx="3925888" cy="3733800"/>
          </a:xfrm>
        </p:spPr>
        <p:txBody>
          <a:bodyPr/>
          <a:lstStyle/>
          <a:p>
            <a:pPr eaLnBrk="1" hangingPunct="1"/>
            <a:endParaRPr lang="zh-TW" altLang="zh-TW" sz="2400" smtClean="0"/>
          </a:p>
        </p:txBody>
      </p:sp>
      <p:sp>
        <p:nvSpPr>
          <p:cNvPr id="51204" name="Rectangle 4"/>
          <p:cNvSpPr>
            <a:spLocks noGrp="1" noChangeArrowheads="1"/>
          </p:cNvSpPr>
          <p:nvPr>
            <p:ph sz="half" idx="2"/>
          </p:nvPr>
        </p:nvSpPr>
        <p:spPr>
          <a:xfrm>
            <a:off x="4989513" y="2362200"/>
            <a:ext cx="3925887" cy="3733800"/>
          </a:xfrm>
        </p:spPr>
        <p:txBody>
          <a:bodyPr/>
          <a:lstStyle/>
          <a:p>
            <a:pPr eaLnBrk="1" hangingPunct="1"/>
            <a:endParaRPr lang="zh-TW" altLang="zh-TW" sz="2400" smtClean="0"/>
          </a:p>
        </p:txBody>
      </p:sp>
      <p:pic>
        <p:nvPicPr>
          <p:cNvPr id="51205" name="Picture 5" descr="Tri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05000"/>
            <a:ext cx="3624263"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Tri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05000"/>
            <a:ext cx="35083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zh-TW" altLang="en-US" smtClean="0"/>
              <a:t>完形心理學定律</a:t>
            </a:r>
          </a:p>
        </p:txBody>
      </p:sp>
      <p:sp>
        <p:nvSpPr>
          <p:cNvPr id="52227" name="Rectangle 3"/>
          <p:cNvSpPr>
            <a:spLocks noGrp="1" noChangeArrowheads="1"/>
          </p:cNvSpPr>
          <p:nvPr>
            <p:ph type="body" idx="1"/>
          </p:nvPr>
        </p:nvSpPr>
        <p:spPr/>
        <p:txBody>
          <a:bodyPr/>
          <a:lstStyle/>
          <a:p>
            <a:pPr eaLnBrk="1" hangingPunct="1"/>
            <a:r>
              <a:rPr lang="zh-TW" altLang="en-US" sz="2400" smtClean="0"/>
              <a:t>共有</a:t>
            </a:r>
            <a:r>
              <a:rPr lang="en-US" altLang="zh-TW" sz="2400" smtClean="0"/>
              <a:t>114</a:t>
            </a:r>
            <a:r>
              <a:rPr lang="zh-TW" altLang="en-US" sz="2400" smtClean="0"/>
              <a:t>條定律</a:t>
            </a:r>
          </a:p>
          <a:p>
            <a:pPr eaLnBrk="1" hangingPunct="1"/>
            <a:r>
              <a:rPr lang="zh-TW" altLang="en-US" sz="2400" smtClean="0"/>
              <a:t>重要的定律</a:t>
            </a:r>
          </a:p>
          <a:p>
            <a:pPr lvl="1" eaLnBrk="1" hangingPunct="1"/>
            <a:r>
              <a:rPr lang="zh-TW" altLang="en-US" sz="2000" smtClean="0"/>
              <a:t>接近律</a:t>
            </a:r>
          </a:p>
          <a:p>
            <a:pPr lvl="1" eaLnBrk="1" hangingPunct="1"/>
            <a:r>
              <a:rPr lang="zh-TW" altLang="en-US" sz="2000" smtClean="0"/>
              <a:t>相似律</a:t>
            </a:r>
          </a:p>
          <a:p>
            <a:pPr lvl="1" eaLnBrk="1" hangingPunct="1"/>
            <a:r>
              <a:rPr lang="zh-TW" altLang="en-US" sz="2000" smtClean="0"/>
              <a:t>求簡律</a:t>
            </a:r>
          </a:p>
          <a:p>
            <a:pPr lvl="1" eaLnBrk="1" hangingPunct="1"/>
            <a:r>
              <a:rPr lang="zh-TW" altLang="en-US" sz="2000" smtClean="0"/>
              <a:t>封閉律</a:t>
            </a:r>
          </a:p>
          <a:p>
            <a:pPr lvl="1" eaLnBrk="1" hangingPunct="1"/>
            <a:r>
              <a:rPr lang="zh-TW" altLang="en-US" sz="2000" smtClean="0"/>
              <a:t>圖形</a:t>
            </a:r>
            <a:r>
              <a:rPr lang="en-US" altLang="zh-TW" sz="2000" smtClean="0"/>
              <a:t>-</a:t>
            </a:r>
            <a:r>
              <a:rPr lang="zh-TW" altLang="en-US" sz="2000" smtClean="0"/>
              <a:t>背景知覺</a:t>
            </a:r>
          </a:p>
          <a:p>
            <a:pPr lvl="1" eaLnBrk="1" hangingPunct="1"/>
            <a:r>
              <a:rPr lang="zh-TW" altLang="en-US" sz="2000" smtClean="0"/>
              <a:t>尺寸衡定律</a:t>
            </a:r>
          </a:p>
          <a:p>
            <a:pPr eaLnBrk="1" hangingPunct="1"/>
            <a:r>
              <a:rPr lang="en-US" altLang="zh-TW" sz="2400" smtClean="0"/>
              <a:t>Implication: technical analysis; seeing the inexistence?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zh-TW" altLang="en-US" smtClean="0"/>
              <a:t>精神分析</a:t>
            </a:r>
            <a:r>
              <a:rPr lang="en-US" altLang="zh-TW" smtClean="0"/>
              <a:t>(psychoanalysis)</a:t>
            </a:r>
            <a:r>
              <a:rPr lang="zh-TW" altLang="en-US" smtClean="0"/>
              <a:t>學派</a:t>
            </a:r>
          </a:p>
        </p:txBody>
      </p:sp>
      <p:sp>
        <p:nvSpPr>
          <p:cNvPr id="53251" name="Rectangle 3"/>
          <p:cNvSpPr>
            <a:spLocks noGrp="1" noChangeArrowheads="1"/>
          </p:cNvSpPr>
          <p:nvPr>
            <p:ph type="body" sz="half" idx="1"/>
          </p:nvPr>
        </p:nvSpPr>
        <p:spPr/>
        <p:txBody>
          <a:bodyPr/>
          <a:lstStyle/>
          <a:p>
            <a:pPr eaLnBrk="1" hangingPunct="1"/>
            <a:r>
              <a:rPr lang="en-US" altLang="zh-TW" sz="2400" smtClean="0"/>
              <a:t>Studying our inner secrets</a:t>
            </a:r>
          </a:p>
          <a:p>
            <a:pPr eaLnBrk="1" hangingPunct="1"/>
            <a:r>
              <a:rPr lang="en-US" altLang="zh-TW" sz="2400" smtClean="0"/>
              <a:t>Sigmund Freud (1856-1939)</a:t>
            </a:r>
          </a:p>
          <a:p>
            <a:pPr lvl="1" eaLnBrk="1" hangingPunct="1"/>
            <a:r>
              <a:rPr lang="en-US" altLang="zh-TW" sz="2000" smtClean="0"/>
              <a:t>A chain-smoking (20 cigars a day), cocain-addicted, bearded Austrain psychologist.</a:t>
            </a:r>
          </a:p>
          <a:p>
            <a:pPr eaLnBrk="1" hangingPunct="1"/>
            <a:r>
              <a:rPr lang="en-US" altLang="zh-TW" sz="2400" smtClean="0"/>
              <a:t>1923, </a:t>
            </a:r>
            <a:r>
              <a:rPr lang="zh-TW" altLang="en-US" sz="2400" smtClean="0"/>
              <a:t>罹患口腔癌，最後以助課過量嗎啡結束晚期無法忍受的痛苦</a:t>
            </a:r>
          </a:p>
        </p:txBody>
      </p:sp>
      <p:pic>
        <p:nvPicPr>
          <p:cNvPr id="53252"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76800" y="2743200"/>
            <a:ext cx="3703638" cy="28194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0" y="533400"/>
            <a:ext cx="9144000" cy="609758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152400" y="685800"/>
            <a:ext cx="8686800" cy="5791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143000" y="762000"/>
            <a:ext cx="8001000" cy="1143000"/>
          </a:xfrm>
        </p:spPr>
        <p:txBody>
          <a:bodyPr/>
          <a:lstStyle/>
          <a:p>
            <a:pPr eaLnBrk="1" hangingPunct="1"/>
            <a:r>
              <a:rPr lang="en-US" altLang="zh-TW" smtClean="0"/>
              <a:t>Freud</a:t>
            </a:r>
          </a:p>
        </p:txBody>
      </p:sp>
      <p:sp>
        <p:nvSpPr>
          <p:cNvPr id="56323" name="Rectangle 3"/>
          <p:cNvSpPr>
            <a:spLocks noGrp="1" noChangeArrowheads="1"/>
          </p:cNvSpPr>
          <p:nvPr>
            <p:ph type="body" idx="4294967295"/>
          </p:nvPr>
        </p:nvSpPr>
        <p:spPr>
          <a:xfrm>
            <a:off x="1143000" y="2362200"/>
            <a:ext cx="8001000" cy="3733800"/>
          </a:xfrm>
        </p:spPr>
        <p:txBody>
          <a:bodyPr/>
          <a:lstStyle/>
          <a:p>
            <a:pPr eaLnBrk="1" hangingPunct="1"/>
            <a:r>
              <a:rPr lang="zh-TW" altLang="en-US" smtClean="0"/>
              <a:t>由研究歇斯底里症開始，由催眠入手。後來慢慢發展出自由聯想</a:t>
            </a:r>
            <a:r>
              <a:rPr lang="en-US" altLang="zh-TW" smtClean="0"/>
              <a:t>(free association)</a:t>
            </a:r>
            <a:r>
              <a:rPr lang="zh-TW" altLang="en-US" smtClean="0"/>
              <a:t>、口頭暗示、夢的解析。</a:t>
            </a:r>
          </a:p>
          <a:p>
            <a:pPr eaLnBrk="1" hangingPunct="1"/>
            <a:r>
              <a:rPr lang="zh-TW" altLang="en-US" smtClean="0"/>
              <a:t>潛意識</a:t>
            </a:r>
            <a:r>
              <a:rPr lang="en-US" altLang="zh-TW" smtClean="0"/>
              <a:t>(unconsciousness): </a:t>
            </a:r>
            <a:r>
              <a:rPr lang="zh-TW" altLang="en-US" smtClean="0"/>
              <a:t>兒童期不被接受（抑制、懲罰）的願望被排出意識外，成為潛意識的一部份。絕大多數與「性」有關。</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p:nvPr>
        </p:nvSpPr>
        <p:spPr/>
        <p:txBody>
          <a:bodyPr/>
          <a:lstStyle/>
          <a:p>
            <a:pPr eaLnBrk="1" hangingPunct="1"/>
            <a:endParaRPr lang="zh-TW" altLang="zh-TW" smtClean="0"/>
          </a:p>
        </p:txBody>
      </p:sp>
      <p:pic>
        <p:nvPicPr>
          <p:cNvPr id="57347" name="Picture 6" descr="%EA%B7%B8%EB%A6%B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438400"/>
            <a:ext cx="56388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freudoh">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81000"/>
            <a:ext cx="60420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altLang="zh-TW" smtClean="0"/>
              <a:t>From lake to sea</a:t>
            </a:r>
            <a:r>
              <a:rPr lang="en-US" altLang="zh-TW" smtClean="0">
                <a:latin typeface="Times New Roman" pitchFamily="18" charset="0"/>
              </a:rPr>
              <a:t>…</a:t>
            </a:r>
            <a:endParaRPr lang="en-US" altLang="zh-TW" smtClean="0"/>
          </a:p>
        </p:txBody>
      </p:sp>
      <p:pic>
        <p:nvPicPr>
          <p:cNvPr id="24579" name="Picture 6" descr="locks_aer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362200"/>
            <a:ext cx="57912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zh-TW" smtClean="0"/>
              <a:t>Three identities of personality</a:t>
            </a:r>
          </a:p>
        </p:txBody>
      </p:sp>
      <p:sp>
        <p:nvSpPr>
          <p:cNvPr id="59395" name="Rectangle 3"/>
          <p:cNvSpPr>
            <a:spLocks noGrp="1" noChangeArrowheads="1"/>
          </p:cNvSpPr>
          <p:nvPr>
            <p:ph type="body" sz="half" idx="1"/>
          </p:nvPr>
        </p:nvSpPr>
        <p:spPr>
          <a:xfrm>
            <a:off x="914400" y="2286000"/>
            <a:ext cx="7239000" cy="3810000"/>
          </a:xfrm>
        </p:spPr>
        <p:txBody>
          <a:bodyPr/>
          <a:lstStyle/>
          <a:p>
            <a:pPr eaLnBrk="1" hangingPunct="1">
              <a:lnSpc>
                <a:spcPct val="90000"/>
              </a:lnSpc>
            </a:pPr>
            <a:r>
              <a:rPr lang="en-US" altLang="zh-TW" sz="2400" smtClean="0"/>
              <a:t>The id </a:t>
            </a:r>
            <a:r>
              <a:rPr lang="zh-TW" altLang="en-US" sz="2400" smtClean="0"/>
              <a:t>本我</a:t>
            </a:r>
            <a:r>
              <a:rPr lang="en-US" altLang="zh-TW" sz="2400" smtClean="0"/>
              <a:t>: the most primitive part of the personality, representing biological needs and desires. </a:t>
            </a:r>
            <a:r>
              <a:rPr lang="zh-TW" altLang="en-US" sz="2400" smtClean="0"/>
              <a:t>「唯樂原則</a:t>
            </a:r>
            <a:r>
              <a:rPr lang="en-US" altLang="zh-TW" sz="2400" smtClean="0"/>
              <a:t>(pleasant principle)</a:t>
            </a:r>
            <a:r>
              <a:rPr lang="zh-TW" altLang="en-US" sz="2400" smtClean="0"/>
              <a:t>」</a:t>
            </a:r>
            <a:r>
              <a:rPr lang="en-US" altLang="zh-TW" sz="2400" smtClean="0"/>
              <a:t>; </a:t>
            </a:r>
            <a:r>
              <a:rPr lang="zh-TW" altLang="en-US" sz="2400" smtClean="0"/>
              <a:t>本能需求</a:t>
            </a:r>
          </a:p>
          <a:p>
            <a:pPr eaLnBrk="1" hangingPunct="1">
              <a:lnSpc>
                <a:spcPct val="90000"/>
              </a:lnSpc>
            </a:pPr>
            <a:r>
              <a:rPr lang="en-US" altLang="zh-TW" sz="2400" smtClean="0"/>
              <a:t>The ego </a:t>
            </a:r>
            <a:r>
              <a:rPr lang="zh-TW" altLang="en-US" sz="2400" smtClean="0"/>
              <a:t>自我：介於本我與</a:t>
            </a:r>
          </a:p>
          <a:p>
            <a:pPr eaLnBrk="1" hangingPunct="1">
              <a:lnSpc>
                <a:spcPct val="90000"/>
              </a:lnSpc>
              <a:buFont typeface="Wingdings" pitchFamily="2" charset="2"/>
              <a:buNone/>
            </a:pPr>
            <a:r>
              <a:rPr lang="zh-TW" altLang="en-US" sz="2400" smtClean="0"/>
              <a:t>	超我之間，遵循「現實</a:t>
            </a:r>
            <a:r>
              <a:rPr lang="en-US" altLang="zh-TW" sz="2400" smtClean="0"/>
              <a:t>(reality)</a:t>
            </a:r>
          </a:p>
          <a:p>
            <a:pPr eaLnBrk="1" hangingPunct="1">
              <a:lnSpc>
                <a:spcPct val="90000"/>
              </a:lnSpc>
              <a:buFont typeface="Wingdings" pitchFamily="2" charset="2"/>
              <a:buNone/>
            </a:pPr>
            <a:r>
              <a:rPr lang="en-US" altLang="zh-TW" sz="2400" smtClean="0"/>
              <a:t>	</a:t>
            </a:r>
            <a:r>
              <a:rPr lang="zh-TW" altLang="en-US" sz="2400" smtClean="0"/>
              <a:t>原則」，平衡二者。</a:t>
            </a:r>
          </a:p>
          <a:p>
            <a:pPr eaLnBrk="1" hangingPunct="1">
              <a:lnSpc>
                <a:spcPct val="90000"/>
              </a:lnSpc>
            </a:pPr>
            <a:r>
              <a:rPr lang="en-US" altLang="zh-TW" sz="2400" smtClean="0"/>
              <a:t>The superego </a:t>
            </a:r>
            <a:r>
              <a:rPr lang="zh-TW" altLang="en-US" sz="2400" smtClean="0"/>
              <a:t>超自我</a:t>
            </a:r>
            <a:r>
              <a:rPr lang="en-US" altLang="zh-TW" sz="2400" smtClean="0"/>
              <a:t>: the part</a:t>
            </a:r>
          </a:p>
          <a:p>
            <a:pPr eaLnBrk="1" hangingPunct="1">
              <a:lnSpc>
                <a:spcPct val="90000"/>
              </a:lnSpc>
              <a:buFont typeface="Wingdings" pitchFamily="2" charset="2"/>
              <a:buNone/>
            </a:pPr>
            <a:r>
              <a:rPr lang="en-US" altLang="zh-TW" sz="2400" smtClean="0"/>
              <a:t>	 that contains our ideals, </a:t>
            </a:r>
          </a:p>
          <a:p>
            <a:pPr eaLnBrk="1" hangingPunct="1">
              <a:lnSpc>
                <a:spcPct val="90000"/>
              </a:lnSpc>
              <a:buFont typeface="Wingdings" pitchFamily="2" charset="2"/>
              <a:buNone/>
            </a:pPr>
            <a:r>
              <a:rPr lang="en-US" altLang="zh-TW" sz="2400" smtClean="0"/>
              <a:t>	norms and values; </a:t>
            </a:r>
            <a:r>
              <a:rPr lang="zh-TW" altLang="en-US" sz="2400" smtClean="0"/>
              <a:t>「至善</a:t>
            </a:r>
          </a:p>
          <a:p>
            <a:pPr eaLnBrk="1" hangingPunct="1">
              <a:lnSpc>
                <a:spcPct val="90000"/>
              </a:lnSpc>
              <a:buFont typeface="Wingdings" pitchFamily="2" charset="2"/>
              <a:buNone/>
            </a:pPr>
            <a:r>
              <a:rPr lang="zh-TW" altLang="en-US" sz="2400" smtClean="0"/>
              <a:t>	原則</a:t>
            </a:r>
            <a:r>
              <a:rPr lang="en-US" altLang="zh-TW" sz="2400" smtClean="0"/>
              <a:t>(perfection principle)</a:t>
            </a:r>
            <a:r>
              <a:rPr lang="zh-TW" altLang="en-US" sz="2400" smtClean="0"/>
              <a:t>」</a:t>
            </a:r>
          </a:p>
        </p:txBody>
      </p:sp>
      <p:pic>
        <p:nvPicPr>
          <p:cNvPr id="59396" name="Picture 8" descr="Freud's theory of the persona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657600"/>
            <a:ext cx="31813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zh-TW" altLang="en-US" smtClean="0"/>
              <a:t>性心理發展論</a:t>
            </a:r>
          </a:p>
        </p:txBody>
      </p:sp>
      <p:sp>
        <p:nvSpPr>
          <p:cNvPr id="61443" name="Rectangle 3"/>
          <p:cNvSpPr>
            <a:spLocks noGrp="1" noChangeArrowheads="1"/>
          </p:cNvSpPr>
          <p:nvPr>
            <p:ph type="body" idx="1"/>
          </p:nvPr>
        </p:nvSpPr>
        <p:spPr/>
        <p:txBody>
          <a:bodyPr/>
          <a:lstStyle/>
          <a:p>
            <a:pPr eaLnBrk="1" hangingPunct="1"/>
            <a:r>
              <a:rPr lang="zh-TW" altLang="en-US" smtClean="0"/>
              <a:t>口腔期 </a:t>
            </a:r>
            <a:r>
              <a:rPr lang="en-US" altLang="zh-TW" smtClean="0"/>
              <a:t>(birth -1.5)</a:t>
            </a:r>
          </a:p>
          <a:p>
            <a:pPr eaLnBrk="1" hangingPunct="1"/>
            <a:r>
              <a:rPr lang="zh-TW" altLang="en-US" smtClean="0"/>
              <a:t>肛門期 </a:t>
            </a:r>
            <a:r>
              <a:rPr lang="en-US" altLang="zh-TW" smtClean="0"/>
              <a:t>(1.5-3)</a:t>
            </a:r>
          </a:p>
          <a:p>
            <a:pPr eaLnBrk="1" hangingPunct="1"/>
            <a:r>
              <a:rPr lang="zh-TW" altLang="en-US" smtClean="0"/>
              <a:t>性器期 </a:t>
            </a:r>
            <a:r>
              <a:rPr lang="en-US" altLang="zh-TW" smtClean="0"/>
              <a:t>(3-6)</a:t>
            </a:r>
          </a:p>
          <a:p>
            <a:pPr eaLnBrk="1" hangingPunct="1"/>
            <a:r>
              <a:rPr lang="zh-TW" altLang="en-US" smtClean="0"/>
              <a:t>潛浮期 </a:t>
            </a:r>
            <a:r>
              <a:rPr lang="en-US" altLang="zh-TW" smtClean="0"/>
              <a:t>(6-12)</a:t>
            </a:r>
          </a:p>
          <a:p>
            <a:pPr eaLnBrk="1" hangingPunct="1"/>
            <a:r>
              <a:rPr lang="zh-TW" altLang="en-US" smtClean="0"/>
              <a:t>兩性期 </a:t>
            </a:r>
            <a:r>
              <a:rPr lang="en-US" altLang="zh-TW" smtClean="0"/>
              <a:t>(12-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zh-TW" smtClean="0"/>
              <a:t>Reality vs. Illusion</a:t>
            </a:r>
          </a:p>
        </p:txBody>
      </p:sp>
      <p:sp>
        <p:nvSpPr>
          <p:cNvPr id="62467" name="Rectangle 3"/>
          <p:cNvSpPr>
            <a:spLocks noGrp="1" noChangeArrowheads="1"/>
          </p:cNvSpPr>
          <p:nvPr>
            <p:ph type="body" sz="half" idx="1"/>
          </p:nvPr>
        </p:nvSpPr>
        <p:spPr/>
        <p:txBody>
          <a:bodyPr/>
          <a:lstStyle/>
          <a:p>
            <a:pPr eaLnBrk="1" hangingPunct="1"/>
            <a:r>
              <a:rPr lang="en-US" altLang="zh-TW" sz="2400" smtClean="0"/>
              <a:t>Freud: </a:t>
            </a:r>
            <a:r>
              <a:rPr lang="zh-TW" altLang="en-US" sz="2400" smtClean="0"/>
              <a:t>夢的解析</a:t>
            </a:r>
          </a:p>
          <a:p>
            <a:pPr lvl="1" eaLnBrk="1" hangingPunct="1"/>
            <a:r>
              <a:rPr lang="zh-TW" altLang="en-US" sz="2000" smtClean="0"/>
              <a:t>出版於</a:t>
            </a:r>
            <a:r>
              <a:rPr lang="en-US" altLang="zh-TW" sz="2000" smtClean="0"/>
              <a:t>1989, </a:t>
            </a:r>
            <a:r>
              <a:rPr lang="zh-TW" altLang="en-US" sz="2000" smtClean="0"/>
              <a:t>但要求出版商寫</a:t>
            </a:r>
            <a:r>
              <a:rPr lang="en-US" altLang="zh-TW" sz="2000" smtClean="0"/>
              <a:t>1900.</a:t>
            </a:r>
          </a:p>
          <a:p>
            <a:pPr lvl="1" eaLnBrk="1" hangingPunct="1"/>
            <a:r>
              <a:rPr lang="zh-TW" altLang="en-US" sz="2000" smtClean="0"/>
              <a:t>毀譽參半，五年只賣六百多本</a:t>
            </a:r>
          </a:p>
          <a:p>
            <a:pPr lvl="1" eaLnBrk="1" hangingPunct="1"/>
            <a:r>
              <a:rPr lang="zh-TW" altLang="en-US" sz="2000" smtClean="0"/>
              <a:t>夢中的每個角色都是自己</a:t>
            </a:r>
          </a:p>
          <a:p>
            <a:pPr eaLnBrk="1" hangingPunct="1"/>
            <a:r>
              <a:rPr lang="zh-TW" altLang="en-US" sz="2400" smtClean="0"/>
              <a:t>夢是合理的精神現象；願望的滿足</a:t>
            </a:r>
          </a:p>
        </p:txBody>
      </p:sp>
      <p:pic>
        <p:nvPicPr>
          <p:cNvPr id="62468" name="Picture 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zh-TW" altLang="zh-TW" smtClean="0"/>
          </a:p>
        </p:txBody>
      </p:sp>
      <p:sp>
        <p:nvSpPr>
          <p:cNvPr id="63491" name="Rectangle 3"/>
          <p:cNvSpPr>
            <a:spLocks noGrp="1" noChangeArrowheads="1"/>
          </p:cNvSpPr>
          <p:nvPr>
            <p:ph type="body" idx="1"/>
          </p:nvPr>
        </p:nvSpPr>
        <p:spPr/>
        <p:txBody>
          <a:bodyPr/>
          <a:lstStyle/>
          <a:p>
            <a:pPr eaLnBrk="1" hangingPunct="1"/>
            <a:r>
              <a:rPr lang="en-US" altLang="zh-TW" smtClean="0"/>
              <a:t>Reality</a:t>
            </a:r>
          </a:p>
          <a:p>
            <a:pPr lvl="1" eaLnBrk="1" hangingPunct="1"/>
            <a:r>
              <a:rPr lang="zh-TW" altLang="en-US" smtClean="0"/>
              <a:t>現實世界的每個事物也都是自己</a:t>
            </a:r>
          </a:p>
          <a:p>
            <a:pPr lvl="1" eaLnBrk="1" hangingPunct="1"/>
            <a:r>
              <a:rPr lang="zh-TW" altLang="en-US" smtClean="0"/>
              <a:t>自我的投射</a:t>
            </a:r>
          </a:p>
          <a:p>
            <a:pPr eaLnBrk="1" hangingPunct="1"/>
            <a:endParaRPr lang="en-US" altLang="zh-TW"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zh-TW" altLang="en-US" smtClean="0"/>
              <a:t>影響與後續發展</a:t>
            </a:r>
          </a:p>
        </p:txBody>
      </p:sp>
      <p:sp>
        <p:nvSpPr>
          <p:cNvPr id="64515" name="Rectangle 3"/>
          <p:cNvSpPr>
            <a:spLocks noGrp="1" noChangeArrowheads="1"/>
          </p:cNvSpPr>
          <p:nvPr>
            <p:ph type="body" sz="half" idx="1"/>
          </p:nvPr>
        </p:nvSpPr>
        <p:spPr/>
        <p:txBody>
          <a:bodyPr/>
          <a:lstStyle/>
          <a:p>
            <a:pPr eaLnBrk="1" hangingPunct="1"/>
            <a:r>
              <a:rPr lang="en-US" altLang="zh-TW" sz="2400" smtClean="0"/>
              <a:t>Adler, </a:t>
            </a:r>
            <a:r>
              <a:rPr lang="zh-TW" altLang="en-US" sz="2400" smtClean="0"/>
              <a:t>個體（自卑）心理學</a:t>
            </a:r>
          </a:p>
          <a:p>
            <a:pPr eaLnBrk="1" hangingPunct="1"/>
            <a:r>
              <a:rPr lang="en-US" altLang="zh-TW" sz="2400" smtClean="0"/>
              <a:t>Jung: </a:t>
            </a:r>
          </a:p>
          <a:p>
            <a:pPr lvl="1" eaLnBrk="1" hangingPunct="1"/>
            <a:r>
              <a:rPr lang="zh-TW" altLang="en-US" sz="2000" smtClean="0"/>
              <a:t>分析心理學</a:t>
            </a:r>
          </a:p>
        </p:txBody>
      </p:sp>
      <p:sp>
        <p:nvSpPr>
          <p:cNvPr id="64516" name="Rectangle 4"/>
          <p:cNvSpPr>
            <a:spLocks noGrp="1" noChangeArrowheads="1"/>
          </p:cNvSpPr>
          <p:nvPr>
            <p:ph sz="quarter" idx="2"/>
          </p:nvPr>
        </p:nvSpPr>
        <p:spPr/>
        <p:txBody>
          <a:bodyPr/>
          <a:lstStyle/>
          <a:p>
            <a:pPr eaLnBrk="1" hangingPunct="1"/>
            <a:endParaRPr lang="zh-TW" altLang="zh-TW" sz="2000" smtClean="0"/>
          </a:p>
        </p:txBody>
      </p:sp>
      <p:sp>
        <p:nvSpPr>
          <p:cNvPr id="64517" name="Rectangle 5"/>
          <p:cNvSpPr>
            <a:spLocks noGrp="1" noChangeArrowheads="1"/>
          </p:cNvSpPr>
          <p:nvPr>
            <p:ph sz="quarter" idx="3"/>
          </p:nvPr>
        </p:nvSpPr>
        <p:spPr/>
        <p:txBody>
          <a:bodyPr/>
          <a:lstStyle/>
          <a:p>
            <a:pPr eaLnBrk="1" hangingPunct="1"/>
            <a:endParaRPr lang="zh-TW" altLang="zh-TW" sz="2000" smtClean="0"/>
          </a:p>
        </p:txBody>
      </p:sp>
      <p:pic>
        <p:nvPicPr>
          <p:cNvPr id="64518" name="Picture 7" descr="july26j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124200"/>
            <a:ext cx="2381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9" descr="Alfred_Adler_116716331912262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2766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en-US" sz="4000" smtClean="0"/>
              <a:t>阿德勒  個體心理學</a:t>
            </a:r>
          </a:p>
        </p:txBody>
      </p:sp>
      <p:sp>
        <p:nvSpPr>
          <p:cNvPr id="65539" name="內容版面配置區 5"/>
          <p:cNvSpPr>
            <a:spLocks noGrp="1"/>
          </p:cNvSpPr>
          <p:nvPr>
            <p:ph idx="1"/>
          </p:nvPr>
        </p:nvSpPr>
        <p:spPr/>
        <p:txBody>
          <a:bodyPr/>
          <a:lstStyle/>
          <a:p>
            <a:r>
              <a:rPr lang="zh-TW" altLang="en-US" sz="2000" smtClean="0"/>
              <a:t>人的行為有目的性，非由本能、潛意識決定</a:t>
            </a:r>
          </a:p>
          <a:p>
            <a:r>
              <a:rPr lang="zh-TW" altLang="en-US" sz="2000" smtClean="0"/>
              <a:t>人是自己生活型態的創造者、決定者。</a:t>
            </a:r>
          </a:p>
          <a:p>
            <a:r>
              <a:rPr lang="zh-TW" altLang="en-US" sz="2000" smtClean="0"/>
              <a:t>人是整體的</a:t>
            </a:r>
          </a:p>
          <a:p>
            <a:r>
              <a:rPr lang="zh-TW" altLang="en-US" sz="2000" smtClean="0"/>
              <a:t>「自卑感」是所有人都具備的一種正常感覺</a:t>
            </a:r>
            <a:r>
              <a:rPr lang="en-US" altLang="zh-TW" sz="2000" smtClean="0"/>
              <a:t>(</a:t>
            </a:r>
            <a:r>
              <a:rPr lang="zh-TW" altLang="en-US" sz="2000" smtClean="0"/>
              <a:t>阿德勒說</a:t>
            </a:r>
            <a:r>
              <a:rPr lang="en-US" altLang="zh-TW" sz="2000" smtClean="0"/>
              <a:t>:</a:t>
            </a:r>
            <a:r>
              <a:rPr lang="zh-TW" altLang="en-US" sz="2000" smtClean="0"/>
              <a:t>「人一出生下來就要面對兩個巨無霸</a:t>
            </a:r>
            <a:r>
              <a:rPr lang="en-US" altLang="zh-TW" sz="2000" smtClean="0"/>
              <a:t>,</a:t>
            </a:r>
            <a:r>
              <a:rPr lang="zh-TW" altLang="en-US" sz="2000" smtClean="0"/>
              <a:t>也就是他的父母親。 </a:t>
            </a:r>
            <a:r>
              <a:rPr lang="en-US" altLang="zh-TW" sz="2000" smtClean="0"/>
              <a:t>... </a:t>
            </a:r>
            <a:r>
              <a:rPr lang="zh-TW" altLang="en-US" sz="2000" smtClean="0"/>
              <a:t>因此</a:t>
            </a:r>
            <a:r>
              <a:rPr lang="en-US" altLang="zh-TW" sz="2000" smtClean="0"/>
              <a:t>,</a:t>
            </a:r>
            <a:r>
              <a:rPr lang="zh-TW" altLang="en-US" sz="2000" smtClean="0"/>
              <a:t>當父母親站著指責孩子時</a:t>
            </a:r>
            <a:r>
              <a:rPr lang="en-US" altLang="zh-TW" sz="2000" smtClean="0"/>
              <a:t>,</a:t>
            </a:r>
            <a:r>
              <a:rPr lang="zh-TW" altLang="en-US" sz="2000" smtClean="0"/>
              <a:t>他們讓孩子看到自己的一無是處。」 所以</a:t>
            </a:r>
            <a:r>
              <a:rPr lang="en-US" altLang="zh-TW" sz="2000" smtClean="0"/>
              <a:t>,</a:t>
            </a:r>
            <a:r>
              <a:rPr lang="zh-TW" altLang="en-US" sz="2000" smtClean="0"/>
              <a:t>阿德勒認為人一出生就面對自卑。如幼兒的無能感、對自我主觀的不滿</a:t>
            </a:r>
            <a:r>
              <a:rPr lang="en-US" altLang="zh-TW" sz="2000" smtClean="0"/>
              <a:t>)</a:t>
            </a:r>
            <a:r>
              <a:rPr lang="zh-TW" altLang="en-US" sz="2000" smtClean="0"/>
              <a:t>，也是人努力創造的泉源。</a:t>
            </a:r>
          </a:p>
          <a:p>
            <a:r>
              <a:rPr lang="zh-TW" altLang="en-US" sz="2000" smtClean="0"/>
              <a:t>人對過去事件的詮釋</a:t>
            </a:r>
            <a:r>
              <a:rPr lang="en-US" altLang="zh-TW" sz="2000" smtClean="0"/>
              <a:t>(</a:t>
            </a:r>
            <a:r>
              <a:rPr lang="zh-TW" altLang="en-US" sz="2000" smtClean="0"/>
              <a:t>主觀知覺</a:t>
            </a:r>
            <a:r>
              <a:rPr lang="en-US" altLang="zh-TW" sz="2000" smtClean="0"/>
              <a:t>)</a:t>
            </a:r>
            <a:r>
              <a:rPr lang="zh-TW" altLang="en-US" sz="2000" smtClean="0"/>
              <a:t>影響現在。</a:t>
            </a:r>
          </a:p>
          <a:p>
            <a:r>
              <a:rPr lang="zh-TW" altLang="en-US" sz="2000" smtClean="0"/>
              <a:t>重視個體的再教育與社會的再塑造，心理主觀學的先驅，強調行為的內在決定因素，如價值觀、信念、及個體對現實狀況的知覺情形</a:t>
            </a:r>
          </a:p>
          <a:p>
            <a:endParaRPr lang="zh-TW" alt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lstStyle/>
          <a:p>
            <a:r>
              <a:rPr lang="zh-TW" altLang="en-US" smtClean="0"/>
              <a:t>人格與出生序</a:t>
            </a:r>
          </a:p>
        </p:txBody>
      </p:sp>
      <p:sp>
        <p:nvSpPr>
          <p:cNvPr id="66563" name="內容版面配置區 2"/>
          <p:cNvSpPr>
            <a:spLocks noGrp="1"/>
          </p:cNvSpPr>
          <p:nvPr>
            <p:ph idx="1"/>
          </p:nvPr>
        </p:nvSpPr>
        <p:spPr/>
        <p:txBody>
          <a:bodyPr/>
          <a:lstStyle/>
          <a:p>
            <a:r>
              <a:rPr lang="zh-TW" altLang="en-US" sz="1800" smtClean="0"/>
              <a:t>長子、老大：權利慾望的幻想者</a:t>
            </a:r>
          </a:p>
          <a:p>
            <a:pPr lvl="1"/>
            <a:r>
              <a:rPr lang="zh-TW" altLang="en-US" sz="1800" smtClean="0"/>
              <a:t>當他是家中唯一的小孩時，他通常是獲得最好的照顧，倍受寵愛，可能傾向於依賴父母。但當另一個孩子加入這個家庭時，會使他們感到不安，卻有助於使他們更了解權力與地位的重要。種種經驗，使長子女比較會保護關懷別人，但也容易有依賴、權威、保守與悲觀的個性</a:t>
            </a:r>
          </a:p>
          <a:p>
            <a:r>
              <a:rPr lang="zh-TW" altLang="en-US" sz="1800" smtClean="0"/>
              <a:t> 老二：競爭超越者</a:t>
            </a:r>
            <a:endParaRPr lang="en-US" altLang="zh-TW" sz="1800" smtClean="0"/>
          </a:p>
          <a:p>
            <a:pPr lvl="1"/>
            <a:r>
              <a:rPr lang="zh-TW" altLang="en-US" sz="1800" smtClean="0"/>
              <a:t>從一出生便要與存在的另一個孩子分享父母的愛，所以常表現出競爭與上進的行為超越老大，甚至會在老大的弱處發展相對的高強能力。所以次子傾向於力爭上游、較不保守，對未來有希望、較具競爭性、社會行為較易發展等特質。若以後有弟妺出生，次子會有中間子女的特徵，否則他將兼具么子的性格。</a:t>
            </a:r>
            <a:endParaRPr lang="en-US" altLang="zh-TW" sz="18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r>
              <a:rPr lang="zh-TW" altLang="en-US" smtClean="0"/>
              <a:t>人格與出生序</a:t>
            </a:r>
          </a:p>
        </p:txBody>
      </p:sp>
      <p:sp>
        <p:nvSpPr>
          <p:cNvPr id="67587" name="內容版面配置區 2"/>
          <p:cNvSpPr>
            <a:spLocks noGrp="1"/>
          </p:cNvSpPr>
          <p:nvPr>
            <p:ph idx="1"/>
          </p:nvPr>
        </p:nvSpPr>
        <p:spPr>
          <a:xfrm>
            <a:off x="914400" y="2362200"/>
            <a:ext cx="8001000" cy="4267200"/>
          </a:xfrm>
        </p:spPr>
        <p:txBody>
          <a:bodyPr/>
          <a:lstStyle/>
          <a:p>
            <a:r>
              <a:rPr lang="zh-TW" altLang="en-US" sz="1600" smtClean="0"/>
              <a:t>排中間者：被壓迫者或協調者</a:t>
            </a:r>
            <a:endParaRPr lang="en-US" altLang="zh-TW" sz="1600" smtClean="0"/>
          </a:p>
          <a:p>
            <a:pPr lvl="1"/>
            <a:r>
              <a:rPr lang="zh-TW" altLang="en-US" sz="1600" smtClean="0"/>
              <a:t>由於前有標竿（長子），後有追趕者，中間子女常有壓迫感，較會發展出自憐自悲的個性，人際關係不佳，也有可能成為一個問題兒童，或者進入另一個領域以尋求對其重要的事物。然而在衝突不斷的家庭中，這種孩子卻可能成為家中樞紐者或調解人。</a:t>
            </a:r>
            <a:endParaRPr lang="en-US" altLang="zh-TW" sz="1600" smtClean="0"/>
          </a:p>
          <a:p>
            <a:r>
              <a:rPr lang="zh-TW" altLang="en-US" sz="1600" smtClean="0"/>
              <a:t>老么：獨特者或失敗者</a:t>
            </a:r>
            <a:endParaRPr lang="en-US" altLang="zh-TW" sz="1600" smtClean="0"/>
          </a:p>
          <a:p>
            <a:pPr lvl="1"/>
            <a:r>
              <a:rPr lang="zh-TW" altLang="en-US" sz="1600" smtClean="0"/>
              <a:t>么子常是家中的寶貝、驕縱、被過度保護的。由於所有的孩子都比他大，也因而常有：「自己是家中最小的」、「我是需要與許多人競爭的」、「我的生活是由別人替我塑造的」等想法，因此常想要有所突破、做出一些令人想像不到的事已建立地位。</a:t>
            </a:r>
            <a:endParaRPr lang="en-US" altLang="zh-TW" sz="1600" smtClean="0"/>
          </a:p>
          <a:p>
            <a:r>
              <a:rPr lang="zh-TW" altLang="en-US" sz="1600" smtClean="0"/>
              <a:t>獨子：小大人、權利慾望的追求者</a:t>
            </a:r>
            <a:endParaRPr lang="en-US" altLang="zh-TW" sz="1600" smtClean="0"/>
          </a:p>
          <a:p>
            <a:pPr lvl="1"/>
            <a:r>
              <a:rPr lang="zh-TW" altLang="en-US" sz="1600" smtClean="0"/>
              <a:t>獨子一直都是注意力的中心，倍受保護者，因無手足，故較難習得與人分享與合作的能力，但可學會與大人相處的方式。獨子會有部分是長子的性格，也有么子的特徵。獨子常會是一個過度自我中心、過度依賴、固執、焦慮、尋求注意的人。</a:t>
            </a:r>
          </a:p>
          <a:p>
            <a:endParaRPr lang="zh-TW" altLang="en-US" sz="140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zh-TW" altLang="en-US" smtClean="0"/>
              <a:t>容格</a:t>
            </a:r>
            <a:r>
              <a:rPr lang="en-US" altLang="zh-TW" smtClean="0"/>
              <a:t>(Carl Jung, 1875-1961)</a:t>
            </a:r>
          </a:p>
        </p:txBody>
      </p:sp>
      <p:sp>
        <p:nvSpPr>
          <p:cNvPr id="68611" name="Rectangle 3"/>
          <p:cNvSpPr>
            <a:spLocks noGrp="1" noChangeArrowheads="1"/>
          </p:cNvSpPr>
          <p:nvPr>
            <p:ph type="body" idx="1"/>
          </p:nvPr>
        </p:nvSpPr>
        <p:spPr/>
        <p:txBody>
          <a:bodyPr/>
          <a:lstStyle/>
          <a:p>
            <a:pPr marL="533400" indent="-533400" eaLnBrk="1" hangingPunct="1">
              <a:lnSpc>
                <a:spcPct val="90000"/>
              </a:lnSpc>
            </a:pPr>
            <a:r>
              <a:rPr lang="zh-TW" altLang="en-US" sz="2400" smtClean="0"/>
              <a:t>研究神話、煉金術、曼陀羅</a:t>
            </a:r>
            <a:r>
              <a:rPr lang="en-US" altLang="zh-TW" sz="2400" smtClean="0"/>
              <a:t>, etc.</a:t>
            </a:r>
          </a:p>
          <a:p>
            <a:pPr marL="533400" indent="-533400" eaLnBrk="1" hangingPunct="1">
              <a:lnSpc>
                <a:spcPct val="90000"/>
              </a:lnSpc>
            </a:pPr>
            <a:r>
              <a:rPr lang="zh-TW" altLang="en-US" sz="2400" smtClean="0"/>
              <a:t>本我才是整體心靈的協調中心；自我只是個人意識的中心</a:t>
            </a:r>
          </a:p>
          <a:p>
            <a:pPr marL="533400" indent="-533400" eaLnBrk="1" hangingPunct="1">
              <a:lnSpc>
                <a:spcPct val="90000"/>
              </a:lnSpc>
            </a:pPr>
            <a:r>
              <a:rPr lang="zh-TW" altLang="en-US" sz="2400" smtClean="0"/>
              <a:t>心靈的四個層次：</a:t>
            </a:r>
          </a:p>
          <a:p>
            <a:pPr marL="914400" lvl="1" indent="-457200" eaLnBrk="1" hangingPunct="1">
              <a:lnSpc>
                <a:spcPct val="90000"/>
              </a:lnSpc>
              <a:buFontTx/>
              <a:buAutoNum type="arabicPeriod"/>
            </a:pPr>
            <a:r>
              <a:rPr lang="zh-TW" altLang="en-US" sz="2000" smtClean="0"/>
              <a:t>個人意識</a:t>
            </a:r>
          </a:p>
          <a:p>
            <a:pPr marL="914400" lvl="1" indent="-457200" eaLnBrk="1" hangingPunct="1">
              <a:lnSpc>
                <a:spcPct val="90000"/>
              </a:lnSpc>
              <a:buFontTx/>
              <a:buAutoNum type="arabicPeriod"/>
            </a:pPr>
            <a:r>
              <a:rPr lang="zh-TW" altLang="en-US" sz="2000" smtClean="0"/>
              <a:t>個人潛意識</a:t>
            </a:r>
          </a:p>
          <a:p>
            <a:pPr marL="914400" lvl="1" indent="-457200" eaLnBrk="1" hangingPunct="1">
              <a:lnSpc>
                <a:spcPct val="90000"/>
              </a:lnSpc>
              <a:buFontTx/>
              <a:buAutoNum type="arabicPeriod"/>
            </a:pPr>
            <a:r>
              <a:rPr lang="zh-TW" altLang="en-US" sz="2000" smtClean="0"/>
              <a:t>客體心靈</a:t>
            </a:r>
            <a:r>
              <a:rPr lang="en-US" altLang="zh-TW" sz="2000" smtClean="0"/>
              <a:t>(objective psyche)</a:t>
            </a:r>
            <a:r>
              <a:rPr lang="zh-TW" altLang="en-US" sz="2000" smtClean="0"/>
              <a:t>：即集體潛意識，</a:t>
            </a:r>
          </a:p>
          <a:p>
            <a:pPr marL="1295400" lvl="2" indent="-381000" eaLnBrk="1" hangingPunct="1">
              <a:lnSpc>
                <a:spcPct val="90000"/>
              </a:lnSpc>
              <a:buFontTx/>
              <a:buNone/>
            </a:pPr>
            <a:r>
              <a:rPr lang="zh-TW" altLang="en-US" sz="1800" smtClean="0"/>
              <a:t>人類心靈普遍存在的結構（包括情結</a:t>
            </a:r>
            <a:r>
              <a:rPr lang="en-US" altLang="zh-TW" sz="1800" smtClean="0"/>
              <a:t>(complex)</a:t>
            </a:r>
          </a:p>
          <a:p>
            <a:pPr marL="1295400" lvl="2" indent="-381000" eaLnBrk="1" hangingPunct="1">
              <a:lnSpc>
                <a:spcPct val="90000"/>
              </a:lnSpc>
              <a:buFontTx/>
              <a:buNone/>
            </a:pPr>
            <a:r>
              <a:rPr lang="zh-TW" altLang="en-US" sz="1800" smtClean="0"/>
              <a:t>與原型</a:t>
            </a:r>
            <a:r>
              <a:rPr lang="en-US" altLang="zh-TW" sz="1800" smtClean="0"/>
              <a:t>(archetype)</a:t>
            </a:r>
            <a:r>
              <a:rPr lang="zh-TW" altLang="en-US" sz="1800" smtClean="0"/>
              <a:t>）</a:t>
            </a:r>
          </a:p>
          <a:p>
            <a:pPr marL="914400" lvl="1" indent="-457200" eaLnBrk="1" hangingPunct="1">
              <a:lnSpc>
                <a:spcPct val="90000"/>
              </a:lnSpc>
              <a:buFontTx/>
              <a:buAutoNum type="arabicPeriod"/>
            </a:pPr>
            <a:r>
              <a:rPr lang="zh-TW" altLang="en-US" sz="2000" smtClean="0"/>
              <a:t>集體意識</a:t>
            </a:r>
          </a:p>
        </p:txBody>
      </p:sp>
      <p:pic>
        <p:nvPicPr>
          <p:cNvPr id="68612" name="Picture 5" descr="jung-first-manda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962400"/>
            <a:ext cx="1892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zh-TW" altLang="en-US" smtClean="0"/>
              <a:t>情結</a:t>
            </a:r>
          </a:p>
        </p:txBody>
      </p:sp>
      <p:sp>
        <p:nvSpPr>
          <p:cNvPr id="70659" name="Rectangle 3"/>
          <p:cNvSpPr>
            <a:spLocks noGrp="1" noChangeArrowheads="1"/>
          </p:cNvSpPr>
          <p:nvPr>
            <p:ph type="body" idx="1"/>
          </p:nvPr>
        </p:nvSpPr>
        <p:spPr/>
        <p:txBody>
          <a:bodyPr/>
          <a:lstStyle/>
          <a:p>
            <a:pPr eaLnBrk="1" hangingPunct="1"/>
            <a:r>
              <a:rPr lang="zh-TW" altLang="en-US" smtClean="0"/>
              <a:t>因某個尋常的情緒而凝聚在一起的一組相關形象（例如「戀母情結」）。</a:t>
            </a:r>
          </a:p>
          <a:p>
            <a:pPr eaLnBrk="1" hangingPunct="1"/>
            <a:r>
              <a:rPr lang="zh-TW" altLang="en-US" smtClean="0"/>
              <a:t>情結是個人潛意識的基本內容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sz="quarter"/>
          </p:nvPr>
        </p:nvSpPr>
        <p:spPr/>
        <p:txBody>
          <a:bodyPr/>
          <a:lstStyle/>
          <a:p>
            <a:pPr eaLnBrk="1" hangingPunct="1"/>
            <a:endParaRPr lang="zh-TW" altLang="zh-TW" smtClean="0"/>
          </a:p>
        </p:txBody>
      </p:sp>
      <p:sp>
        <p:nvSpPr>
          <p:cNvPr id="25603" name="Rectangle 5"/>
          <p:cNvSpPr>
            <a:spLocks noGrp="1" noChangeArrowheads="1"/>
          </p:cNvSpPr>
          <p:nvPr>
            <p:ph sz="quarter" idx="1"/>
          </p:nvPr>
        </p:nvSpPr>
        <p:spPr/>
        <p:txBody>
          <a:bodyPr/>
          <a:lstStyle/>
          <a:p>
            <a:pPr eaLnBrk="1" hangingPunct="1"/>
            <a:endParaRPr lang="zh-TW" altLang="zh-TW" sz="2000" smtClean="0"/>
          </a:p>
        </p:txBody>
      </p:sp>
      <p:sp>
        <p:nvSpPr>
          <p:cNvPr id="25604" name="Rectangle 6"/>
          <p:cNvSpPr>
            <a:spLocks noGrp="1" noChangeArrowheads="1"/>
          </p:cNvSpPr>
          <p:nvPr>
            <p:ph sz="quarter" idx="2"/>
          </p:nvPr>
        </p:nvSpPr>
        <p:spPr/>
        <p:txBody>
          <a:bodyPr/>
          <a:lstStyle/>
          <a:p>
            <a:pPr eaLnBrk="1" hangingPunct="1"/>
            <a:endParaRPr lang="zh-TW" altLang="zh-TW" sz="2000" smtClean="0"/>
          </a:p>
        </p:txBody>
      </p:sp>
      <p:sp>
        <p:nvSpPr>
          <p:cNvPr id="25605" name="Rectangle 7"/>
          <p:cNvSpPr>
            <a:spLocks noGrp="1" noChangeArrowheads="1"/>
          </p:cNvSpPr>
          <p:nvPr>
            <p:ph sz="quarter" idx="3"/>
          </p:nvPr>
        </p:nvSpPr>
        <p:spPr/>
        <p:txBody>
          <a:bodyPr/>
          <a:lstStyle/>
          <a:p>
            <a:pPr eaLnBrk="1" hangingPunct="1"/>
            <a:endParaRPr lang="zh-TW" altLang="zh-TW" sz="2000" smtClean="0"/>
          </a:p>
        </p:txBody>
      </p:sp>
      <p:sp>
        <p:nvSpPr>
          <p:cNvPr id="25606" name="Rectangle 8"/>
          <p:cNvSpPr>
            <a:spLocks noGrp="1" noChangeArrowheads="1"/>
          </p:cNvSpPr>
          <p:nvPr>
            <p:ph sz="quarter" idx="4"/>
          </p:nvPr>
        </p:nvSpPr>
        <p:spPr>
          <a:xfrm>
            <a:off x="4953000" y="4267200"/>
            <a:ext cx="3962400" cy="1828800"/>
          </a:xfrm>
        </p:spPr>
        <p:txBody>
          <a:bodyPr/>
          <a:lstStyle/>
          <a:p>
            <a:pPr eaLnBrk="1" hangingPunct="1"/>
            <a:endParaRPr lang="zh-TW" altLang="zh-TW" sz="2000" smtClean="0"/>
          </a:p>
        </p:txBody>
      </p:sp>
      <p:pic>
        <p:nvPicPr>
          <p:cNvPr id="25607" name="Picture 10" descr="locks_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143000"/>
            <a:ext cx="3886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locks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810000"/>
            <a:ext cx="40481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4" descr="locks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066800"/>
            <a:ext cx="40481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6" descr="locks_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810000"/>
            <a:ext cx="40481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zh-TW" altLang="en-US" smtClean="0"/>
              <a:t>原型</a:t>
            </a:r>
          </a:p>
        </p:txBody>
      </p:sp>
      <p:sp>
        <p:nvSpPr>
          <p:cNvPr id="71683" name="Rectangle 3"/>
          <p:cNvSpPr>
            <a:spLocks noGrp="1" noChangeArrowheads="1"/>
          </p:cNvSpPr>
          <p:nvPr>
            <p:ph type="body" idx="1"/>
          </p:nvPr>
        </p:nvSpPr>
        <p:spPr/>
        <p:txBody>
          <a:bodyPr/>
          <a:lstStyle/>
          <a:p>
            <a:pPr eaLnBrk="1" hangingPunct="1">
              <a:lnSpc>
                <a:spcPct val="80000"/>
              </a:lnSpc>
            </a:pPr>
            <a:r>
              <a:rPr lang="zh-TW" altLang="en-US" sz="2400" smtClean="0"/>
              <a:t>原型形象是普遍性的深層基礎形象，例如宗教人物形象、國王等</a:t>
            </a:r>
          </a:p>
          <a:p>
            <a:pPr eaLnBrk="1" hangingPunct="1">
              <a:lnSpc>
                <a:spcPct val="80000"/>
              </a:lnSpc>
            </a:pPr>
            <a:r>
              <a:rPr lang="zh-TW" altLang="en-US" sz="2400" smtClean="0"/>
              <a:t>重複性的人生經驗，如生、死、性、婚姻等都有其原型。</a:t>
            </a:r>
          </a:p>
          <a:p>
            <a:pPr eaLnBrk="1" hangingPunct="1">
              <a:lnSpc>
                <a:spcPct val="80000"/>
              </a:lnSpc>
            </a:pPr>
            <a:r>
              <a:rPr lang="zh-TW" altLang="en-US" sz="2400" smtClean="0"/>
              <a:t>原型的演化相當緩慢</a:t>
            </a:r>
          </a:p>
          <a:p>
            <a:pPr eaLnBrk="1" hangingPunct="1">
              <a:lnSpc>
                <a:spcPct val="80000"/>
              </a:lnSpc>
            </a:pPr>
            <a:r>
              <a:rPr lang="zh-TW" altLang="en-US" sz="2400" smtClean="0"/>
              <a:t>原型是集體潛意識的基本內容</a:t>
            </a:r>
          </a:p>
          <a:p>
            <a:pPr eaLnBrk="1" hangingPunct="1">
              <a:lnSpc>
                <a:spcPct val="80000"/>
              </a:lnSpc>
            </a:pPr>
            <a:endParaRPr lang="zh-TW" altLang="en-US" sz="2400" smtClean="0"/>
          </a:p>
          <a:p>
            <a:pPr eaLnBrk="1" hangingPunct="1">
              <a:lnSpc>
                <a:spcPct val="80000"/>
              </a:lnSpc>
            </a:pPr>
            <a:endParaRPr lang="zh-TW" altLang="en-US" sz="2400" smtClean="0"/>
          </a:p>
          <a:p>
            <a:pPr eaLnBrk="1" hangingPunct="1">
              <a:lnSpc>
                <a:spcPct val="80000"/>
              </a:lnSpc>
            </a:pPr>
            <a:r>
              <a:rPr lang="en-US" altLang="zh-TW" sz="2400" smtClean="0"/>
              <a:t>(</a:t>
            </a:r>
            <a:r>
              <a:rPr lang="zh-TW" altLang="en-US" sz="2400" smtClean="0"/>
              <a:t>塔羅牌被認為是原型與同步性</a:t>
            </a:r>
          </a:p>
          <a:p>
            <a:pPr eaLnBrk="1" hangingPunct="1">
              <a:lnSpc>
                <a:spcPct val="80000"/>
              </a:lnSpc>
              <a:buFont typeface="Wingdings" pitchFamily="2" charset="2"/>
              <a:buNone/>
            </a:pPr>
            <a:r>
              <a:rPr lang="zh-TW" altLang="en-US" sz="2400" smtClean="0"/>
              <a:t>    原理的結合）</a:t>
            </a:r>
          </a:p>
        </p:txBody>
      </p:sp>
      <p:pic>
        <p:nvPicPr>
          <p:cNvPr id="71684" name="Picture 5" descr="Kabbalah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267200"/>
            <a:ext cx="14287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榮</a:t>
            </a:r>
            <a:r>
              <a:rPr lang="zh-TW" altLang="en-US" dirty="0" smtClean="0"/>
              <a:t>格</a:t>
            </a:r>
            <a:r>
              <a:rPr lang="en-US" altLang="zh-TW" dirty="0" smtClean="0"/>
              <a:t>: </a:t>
            </a:r>
            <a:r>
              <a:rPr lang="zh-TW" altLang="en-US" dirty="0" smtClean="0"/>
              <a:t>共</a:t>
            </a:r>
            <a:r>
              <a:rPr lang="zh-TW" altLang="en-US" dirty="0"/>
              <a:t>時</a:t>
            </a:r>
            <a:r>
              <a:rPr lang="zh-TW" altLang="en-US" dirty="0" smtClean="0"/>
              <a:t>性</a:t>
            </a:r>
            <a:r>
              <a:rPr lang="en-US" altLang="zh-TW" dirty="0" smtClean="0"/>
              <a:t>(Synchronicity; </a:t>
            </a:r>
            <a:r>
              <a:rPr lang="zh-TW" altLang="en-US" dirty="0" smtClean="0"/>
              <a:t>同步性原理）</a:t>
            </a:r>
            <a:endParaRPr lang="zh-TW" altLang="en-US" dirty="0"/>
          </a:p>
        </p:txBody>
      </p:sp>
      <p:sp>
        <p:nvSpPr>
          <p:cNvPr id="3" name="內容版面配置區 2"/>
          <p:cNvSpPr>
            <a:spLocks noGrp="1"/>
          </p:cNvSpPr>
          <p:nvPr>
            <p:ph idx="1"/>
          </p:nvPr>
        </p:nvSpPr>
        <p:spPr>
          <a:xfrm>
            <a:off x="914400" y="2362200"/>
            <a:ext cx="8001000" cy="4038600"/>
          </a:xfrm>
        </p:spPr>
        <p:txBody>
          <a:bodyPr/>
          <a:lstStyle/>
          <a:p>
            <a:r>
              <a:rPr lang="zh-TW" altLang="en-US" dirty="0"/>
              <a:t>榮</a:t>
            </a:r>
            <a:r>
              <a:rPr lang="zh-TW" altLang="en-US" dirty="0" smtClean="0"/>
              <a:t>格</a:t>
            </a:r>
            <a:r>
              <a:rPr lang="en-US" altLang="zh-TW" dirty="0" smtClean="0"/>
              <a:t>(1952),《</a:t>
            </a:r>
            <a:r>
              <a:rPr lang="zh-TW" altLang="en-US" dirty="0"/>
              <a:t>論共時</a:t>
            </a:r>
            <a:r>
              <a:rPr lang="zh-TW" altLang="en-US" dirty="0" smtClean="0"/>
              <a:t>性</a:t>
            </a:r>
            <a:r>
              <a:rPr lang="en-US" altLang="zh-TW" dirty="0" smtClean="0"/>
              <a:t>》</a:t>
            </a:r>
          </a:p>
          <a:p>
            <a:pPr lvl="1"/>
            <a:r>
              <a:rPr lang="zh-TW" altLang="en-US" dirty="0"/>
              <a:t>“兩種或兩種以上事件的意味深長的巧合（</a:t>
            </a:r>
            <a:r>
              <a:rPr lang="en-US" altLang="zh-TW" dirty="0"/>
              <a:t>meaningful coincidence</a:t>
            </a:r>
            <a:r>
              <a:rPr lang="zh-TW" altLang="en-US" dirty="0"/>
              <a:t>），其中包含著某種並非意外的或然性東西”</a:t>
            </a:r>
            <a:r>
              <a:rPr lang="zh-TW" altLang="en-US" dirty="0" smtClean="0"/>
              <a:t>。</a:t>
            </a:r>
            <a:endParaRPr lang="en-US" altLang="zh-TW" dirty="0" smtClean="0"/>
          </a:p>
          <a:p>
            <a:pPr lvl="1"/>
            <a:r>
              <a:rPr lang="zh-TW" altLang="en-US" dirty="0" smtClean="0"/>
              <a:t>事件</a:t>
            </a:r>
            <a:r>
              <a:rPr lang="zh-TW" altLang="en-US" dirty="0"/>
              <a:t>之間的聯繫不是因果律的結果，</a:t>
            </a:r>
            <a:r>
              <a:rPr lang="zh-TW" altLang="en-US" dirty="0" smtClean="0"/>
              <a:t>而是一種非</a:t>
            </a:r>
            <a:r>
              <a:rPr lang="zh-TW" altLang="en-US" dirty="0"/>
              <a:t>因果性聯繫的原則（</a:t>
            </a:r>
            <a:r>
              <a:rPr lang="en-US" altLang="zh-TW" dirty="0" err="1"/>
              <a:t>acausal</a:t>
            </a:r>
            <a:r>
              <a:rPr lang="en-US" altLang="zh-TW" dirty="0"/>
              <a:t> connecting principle</a:t>
            </a:r>
            <a:r>
              <a:rPr lang="zh-TW" altLang="en-US" dirty="0"/>
              <a:t>），其決定性因素是意義，是來自個人的主觀經驗：各種事件以意味深長的方式聯繫起來，即內心世界與外部世界的活動之間、無形與有形之間、精神世界與物質世界之間的</a:t>
            </a:r>
            <a:r>
              <a:rPr lang="zh-TW" altLang="en-US" dirty="0" smtClean="0"/>
              <a:t>聯繫</a:t>
            </a:r>
            <a:r>
              <a:rPr lang="zh-TW" altLang="en-US" dirty="0"/>
              <a:t>，</a:t>
            </a:r>
            <a:r>
              <a:rPr lang="zh-TW" altLang="en-US" dirty="0" smtClean="0"/>
              <a:t>而</a:t>
            </a:r>
            <a:r>
              <a:rPr lang="zh-TW" altLang="en-US" dirty="0"/>
              <a:t>非只是巧合。</a:t>
            </a:r>
          </a:p>
          <a:p>
            <a:pPr lvl="1"/>
            <a:endParaRPr lang="zh-TW" altLang="en-US" dirty="0"/>
          </a:p>
        </p:txBody>
      </p:sp>
    </p:spTree>
    <p:extLst>
      <p:ext uri="{BB962C8B-B14F-4D97-AF65-F5344CB8AC3E}">
        <p14:creationId xmlns:p14="http://schemas.microsoft.com/office/powerpoint/2010/main" val="3511428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zh-TW" altLang="en-US" smtClean="0"/>
              <a:t>基本架構</a:t>
            </a:r>
          </a:p>
        </p:txBody>
      </p:sp>
      <p:sp>
        <p:nvSpPr>
          <p:cNvPr id="72707" name="Rectangle 3"/>
          <p:cNvSpPr>
            <a:spLocks noGrp="1" noChangeArrowheads="1"/>
          </p:cNvSpPr>
          <p:nvPr>
            <p:ph type="body" idx="1"/>
          </p:nvPr>
        </p:nvSpPr>
        <p:spPr/>
        <p:txBody>
          <a:bodyPr/>
          <a:lstStyle/>
          <a:p>
            <a:pPr eaLnBrk="1" hangingPunct="1"/>
            <a:r>
              <a:rPr lang="zh-TW" altLang="en-US" smtClean="0"/>
              <a:t>認同結構</a:t>
            </a:r>
            <a:r>
              <a:rPr lang="en-US" altLang="zh-TW" smtClean="0"/>
              <a:t>(identity structure)</a:t>
            </a:r>
          </a:p>
          <a:p>
            <a:pPr lvl="1" eaLnBrk="1" hangingPunct="1"/>
            <a:r>
              <a:rPr lang="zh-TW" altLang="en-US" smtClean="0"/>
              <a:t>自我</a:t>
            </a:r>
            <a:r>
              <a:rPr lang="en-US" altLang="zh-TW" smtClean="0"/>
              <a:t>(ego)</a:t>
            </a:r>
          </a:p>
          <a:p>
            <a:pPr lvl="1" eaLnBrk="1" hangingPunct="1"/>
            <a:r>
              <a:rPr lang="zh-TW" altLang="en-US" smtClean="0"/>
              <a:t>陰影</a:t>
            </a:r>
            <a:r>
              <a:rPr lang="en-US" altLang="zh-TW" smtClean="0"/>
              <a:t>(shadow)</a:t>
            </a:r>
          </a:p>
          <a:p>
            <a:pPr eaLnBrk="1" hangingPunct="1"/>
            <a:r>
              <a:rPr lang="zh-TW" altLang="en-US" smtClean="0"/>
              <a:t>關係結構</a:t>
            </a:r>
            <a:r>
              <a:rPr lang="en-US" altLang="zh-TW" smtClean="0"/>
              <a:t>(relational structure)</a:t>
            </a:r>
          </a:p>
          <a:p>
            <a:pPr lvl="1" eaLnBrk="1" hangingPunct="1"/>
            <a:r>
              <a:rPr lang="zh-TW" altLang="en-US" smtClean="0"/>
              <a:t>人格面具</a:t>
            </a:r>
            <a:r>
              <a:rPr lang="en-US" altLang="zh-TW" smtClean="0"/>
              <a:t>(persona)</a:t>
            </a:r>
          </a:p>
          <a:p>
            <a:pPr lvl="1" eaLnBrk="1" hangingPunct="1"/>
            <a:r>
              <a:rPr lang="zh-TW" altLang="en-US" smtClean="0"/>
              <a:t>阿尼瑪</a:t>
            </a:r>
            <a:r>
              <a:rPr lang="en-US" altLang="zh-TW" smtClean="0"/>
              <a:t>/</a:t>
            </a:r>
            <a:r>
              <a:rPr lang="zh-TW" altLang="en-US" smtClean="0"/>
              <a:t>阿尼姆斯</a:t>
            </a:r>
            <a:r>
              <a:rPr lang="en-US" altLang="zh-TW" smtClean="0"/>
              <a:t>(anima/animus)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zh-TW" smtClean="0"/>
              <a:t>continued</a:t>
            </a:r>
          </a:p>
        </p:txBody>
      </p:sp>
      <p:sp>
        <p:nvSpPr>
          <p:cNvPr id="73731" name="Rectangle 3"/>
          <p:cNvSpPr>
            <a:spLocks noGrp="1" noChangeArrowheads="1"/>
          </p:cNvSpPr>
          <p:nvPr>
            <p:ph type="body" idx="1"/>
          </p:nvPr>
        </p:nvSpPr>
        <p:spPr/>
        <p:txBody>
          <a:bodyPr/>
          <a:lstStyle/>
          <a:p>
            <a:pPr eaLnBrk="1" hangingPunct="1"/>
            <a:r>
              <a:rPr lang="zh-TW" altLang="en-US" smtClean="0"/>
              <a:t>人格面具</a:t>
            </a:r>
            <a:r>
              <a:rPr lang="en-US" altLang="zh-TW" smtClean="0"/>
              <a:t>(persona):</a:t>
            </a:r>
            <a:r>
              <a:rPr lang="zh-TW" altLang="en-US" smtClean="0"/>
              <a:t>即個體扮演的各種社會角色</a:t>
            </a:r>
          </a:p>
          <a:p>
            <a:pPr eaLnBrk="1" hangingPunct="1"/>
            <a:r>
              <a:rPr lang="zh-TW" altLang="en-US" smtClean="0"/>
              <a:t>阿尼瑪：男性心靈內女性魅力的形象</a:t>
            </a:r>
          </a:p>
          <a:p>
            <a:pPr eaLnBrk="1" hangingPunct="1"/>
            <a:r>
              <a:rPr lang="zh-TW" altLang="en-US" smtClean="0"/>
              <a:t>阿尼姆斯：女性心靈內男性氣概的形象</a:t>
            </a:r>
          </a:p>
          <a:p>
            <a:pPr eaLnBrk="1" hangingPunct="1"/>
            <a:endParaRPr lang="zh-TW" altLang="en-US" smtClean="0"/>
          </a:p>
          <a:p>
            <a:pPr eaLnBrk="1" hangingPunct="1"/>
            <a:r>
              <a:rPr lang="zh-TW" altLang="en-US" smtClean="0"/>
              <a:t>最常見的阿尼瑪</a:t>
            </a:r>
            <a:r>
              <a:rPr lang="en-US" altLang="zh-TW" smtClean="0"/>
              <a:t>/</a:t>
            </a:r>
            <a:r>
              <a:rPr lang="zh-TW" altLang="en-US" smtClean="0"/>
              <a:t>阿尼姆斯</a:t>
            </a:r>
            <a:r>
              <a:rPr lang="en-US" altLang="zh-TW" smtClean="0"/>
              <a:t>(anima/animus)</a:t>
            </a:r>
            <a:r>
              <a:rPr lang="zh-TW" altLang="en-US" smtClean="0"/>
              <a:t>存在方式就是將之投射到某位異性身上（父母代理人）</a:t>
            </a:r>
          </a:p>
        </p:txBody>
      </p:sp>
      <p:pic>
        <p:nvPicPr>
          <p:cNvPr id="73732" name="Picture 5" descr="Anima e Ani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0"/>
            <a:ext cx="26670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762000" y="762000"/>
          <a:ext cx="9601200" cy="5324475"/>
        </p:xfrm>
        <a:graphic>
          <a:graphicData uri="http://schemas.openxmlformats.org/presentationml/2006/ole">
            <mc:AlternateContent xmlns:mc="http://schemas.openxmlformats.org/markup-compatibility/2006">
              <mc:Choice xmlns:v="urn:schemas-microsoft-com:vml" Requires="v">
                <p:oleObj spid="_x0000_s76826" name="文件" r:id="rId4" imgW="8863584" imgH="4916424" progId="Word.Document.8">
                  <p:embed/>
                </p:oleObj>
              </mc:Choice>
              <mc:Fallback>
                <p:oleObj name="文件" r:id="rId4" imgW="8863584" imgH="4916424"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762000"/>
                        <a:ext cx="96012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533400" y="708025"/>
          <a:ext cx="8610600" cy="5329238"/>
        </p:xfrm>
        <a:graphic>
          <a:graphicData uri="http://schemas.openxmlformats.org/presentationml/2006/ole">
            <mc:AlternateContent xmlns:mc="http://schemas.openxmlformats.org/markup-compatibility/2006">
              <mc:Choice xmlns:v="urn:schemas-microsoft-com:vml" Requires="v">
                <p:oleObj spid="_x0000_s75802" name="文件" r:id="rId4" imgW="9220200" imgH="5257800" progId="Word.Document.8">
                  <p:embed/>
                </p:oleObj>
              </mc:Choice>
              <mc:Fallback>
                <p:oleObj name="文件" r:id="rId4" imgW="9220200" imgH="5257800"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08025"/>
                        <a:ext cx="8610600"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zh-TW" altLang="en-US" smtClean="0"/>
              <a:t>容格的人格結構</a:t>
            </a:r>
          </a:p>
        </p:txBody>
      </p:sp>
      <p:sp>
        <p:nvSpPr>
          <p:cNvPr id="69635" name="Rectangle 3"/>
          <p:cNvSpPr>
            <a:spLocks noGrp="1" noChangeArrowheads="1"/>
          </p:cNvSpPr>
          <p:nvPr>
            <p:ph type="body" idx="1"/>
          </p:nvPr>
        </p:nvSpPr>
        <p:spPr/>
        <p:txBody>
          <a:bodyPr/>
          <a:lstStyle/>
          <a:p>
            <a:pPr eaLnBrk="1" hangingPunct="1"/>
            <a:endParaRPr lang="zh-TW" altLang="zh-TW" smtClean="0"/>
          </a:p>
        </p:txBody>
      </p:sp>
      <p:pic>
        <p:nvPicPr>
          <p:cNvPr id="69636" name="Picture 5" descr="j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514600"/>
            <a:ext cx="36576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838200"/>
            <a:ext cx="719865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281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zh-TW" smtClean="0"/>
              <a:t>A Digression</a:t>
            </a:r>
          </a:p>
        </p:txBody>
      </p:sp>
      <p:sp>
        <p:nvSpPr>
          <p:cNvPr id="78851" name="Rectangle 3"/>
          <p:cNvSpPr>
            <a:spLocks noGrp="1" noChangeArrowheads="1"/>
          </p:cNvSpPr>
          <p:nvPr>
            <p:ph type="body" idx="1"/>
          </p:nvPr>
        </p:nvSpPr>
        <p:spPr/>
        <p:txBody>
          <a:bodyPr/>
          <a:lstStyle/>
          <a:p>
            <a:pPr eaLnBrk="1" hangingPunct="1"/>
            <a:r>
              <a:rPr lang="zh-TW" altLang="en-US" smtClean="0"/>
              <a:t>老子道德經</a:t>
            </a:r>
          </a:p>
          <a:p>
            <a:pPr lvl="1" eaLnBrk="1" hangingPunct="1"/>
            <a:r>
              <a:rPr lang="zh-TW" altLang="en-US" smtClean="0"/>
              <a:t>四十二章：道生一，一生二，二生三，三生萬物</a:t>
            </a:r>
          </a:p>
          <a:p>
            <a:pPr eaLnBrk="1" hangingPunct="1"/>
            <a:r>
              <a:rPr lang="zh-TW" altLang="en-US" smtClean="0"/>
              <a:t>新時代思想</a:t>
            </a:r>
          </a:p>
          <a:p>
            <a:pPr lvl="1" eaLnBrk="1" hangingPunct="1"/>
            <a:r>
              <a:rPr lang="zh-TW" altLang="en-US" smtClean="0"/>
              <a:t>上帝→聖靈→意識（意即「自我</a:t>
            </a:r>
            <a:r>
              <a:rPr lang="en-US" altLang="zh-TW" smtClean="0"/>
              <a:t>(ego)</a:t>
            </a:r>
            <a:r>
              <a:rPr lang="zh-TW" altLang="en-US" smtClean="0"/>
              <a:t>」）</a:t>
            </a:r>
          </a:p>
          <a:p>
            <a:pPr lvl="1" eaLnBrk="1" hangingPunct="1"/>
            <a:r>
              <a:rPr lang="zh-TW" altLang="en-US" smtClean="0"/>
              <a:t>自我：代表與上帝分裂</a:t>
            </a:r>
            <a:r>
              <a:rPr lang="en-US" altLang="zh-TW" smtClean="0"/>
              <a:t>(separation from God)</a:t>
            </a:r>
            <a:r>
              <a:rPr lang="zh-TW" altLang="en-US" smtClean="0"/>
              <a:t>。時間也於焉發生。</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ChangeAspect="1"/>
          </p:cNvGraphicFramePr>
          <p:nvPr/>
        </p:nvGraphicFramePr>
        <p:xfrm>
          <a:off x="139700" y="857250"/>
          <a:ext cx="8866188" cy="5143500"/>
        </p:xfrm>
        <a:graphic>
          <a:graphicData uri="http://schemas.openxmlformats.org/presentationml/2006/ole">
            <mc:AlternateContent xmlns:mc="http://schemas.openxmlformats.org/markup-compatibility/2006">
              <mc:Choice xmlns:v="urn:schemas-microsoft-com:vml" Requires="v">
                <p:oleObj spid="_x0000_s79898" name="文件" r:id="rId4" imgW="8863584" imgH="5141976" progId="Word.Document.8">
                  <p:embed/>
                </p:oleObj>
              </mc:Choice>
              <mc:Fallback>
                <p:oleObj name="文件" r:id="rId4" imgW="8863584" imgH="5141976"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857250"/>
                        <a:ext cx="886618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6" descr="Fish%20Lad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533400"/>
            <a:ext cx="44005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zh-TW" altLang="en-US" dirty="0" smtClean="0"/>
              <a:t>個體化歷程</a:t>
            </a:r>
            <a:r>
              <a:rPr lang="en-US" altLang="zh-TW" dirty="0" smtClean="0"/>
              <a:t>(Individuation)</a:t>
            </a:r>
          </a:p>
        </p:txBody>
      </p:sp>
      <p:sp>
        <p:nvSpPr>
          <p:cNvPr id="74755" name="Rectangle 3"/>
          <p:cNvSpPr>
            <a:spLocks noGrp="1" noChangeArrowheads="1"/>
          </p:cNvSpPr>
          <p:nvPr>
            <p:ph type="body" idx="1"/>
          </p:nvPr>
        </p:nvSpPr>
        <p:spPr>
          <a:xfrm>
            <a:off x="914400" y="2362200"/>
            <a:ext cx="6019800" cy="3733800"/>
          </a:xfrm>
        </p:spPr>
        <p:txBody>
          <a:bodyPr/>
          <a:lstStyle/>
          <a:p>
            <a:pPr eaLnBrk="1" hangingPunct="1">
              <a:lnSpc>
                <a:spcPct val="90000"/>
              </a:lnSpc>
            </a:pPr>
            <a:r>
              <a:rPr lang="zh-TW" altLang="en-US" dirty="0" smtClean="0">
                <a:ea typeface="標楷體" pitchFamily="65" charset="-120"/>
              </a:rPr>
              <a:t>「人在現實生活中努力去認識與發展其與生俱來的潛能」</a:t>
            </a:r>
            <a:endParaRPr lang="en-US" altLang="zh-TW" dirty="0" smtClean="0">
              <a:ea typeface="標楷體" pitchFamily="65" charset="-120"/>
            </a:endParaRPr>
          </a:p>
          <a:p>
            <a:pPr lvl="1" eaLnBrk="1" hangingPunct="1">
              <a:lnSpc>
                <a:spcPct val="90000"/>
              </a:lnSpc>
            </a:pPr>
            <a:r>
              <a:rPr lang="zh-TW" altLang="en-US" dirty="0">
                <a:ea typeface="標楷體" pitchFamily="65" charset="-120"/>
              </a:rPr>
              <a:t>每個人都</a:t>
            </a:r>
            <a:r>
              <a:rPr lang="zh-TW" altLang="en-US" dirty="0" smtClean="0">
                <a:ea typeface="標楷體" pitchFamily="65" charset="-120"/>
              </a:rPr>
              <a:t>是獨特的！</a:t>
            </a:r>
            <a:endParaRPr lang="en-US" altLang="zh-TW" dirty="0" smtClean="0">
              <a:ea typeface="標楷體" pitchFamily="65" charset="-120"/>
            </a:endParaRPr>
          </a:p>
          <a:p>
            <a:pPr lvl="1" eaLnBrk="1" hangingPunct="1">
              <a:lnSpc>
                <a:spcPct val="90000"/>
              </a:lnSpc>
            </a:pPr>
            <a:r>
              <a:rPr lang="zh-TW" altLang="en-US" dirty="0">
                <a:ea typeface="標楷體" pitchFamily="65" charset="-120"/>
              </a:rPr>
              <a:t>（因此</a:t>
            </a:r>
            <a:r>
              <a:rPr lang="zh-TW" altLang="en-US" dirty="0" smtClean="0">
                <a:ea typeface="標楷體" pitchFamily="65" charset="-120"/>
              </a:rPr>
              <a:t>，教育的目的在於幫助個體發現與發揮其潛能！）</a:t>
            </a:r>
          </a:p>
          <a:p>
            <a:pPr eaLnBrk="1" hangingPunct="1">
              <a:lnSpc>
                <a:spcPct val="90000"/>
              </a:lnSpc>
            </a:pPr>
            <a:r>
              <a:rPr lang="en-US" altLang="zh-TW" dirty="0" smtClean="0">
                <a:ea typeface="標楷體" pitchFamily="65" charset="-120"/>
              </a:rPr>
              <a:t>Jung: </a:t>
            </a:r>
          </a:p>
          <a:p>
            <a:pPr lvl="1" eaLnBrk="1" hangingPunct="1">
              <a:lnSpc>
                <a:spcPct val="90000"/>
              </a:lnSpc>
            </a:pPr>
            <a:r>
              <a:rPr lang="en-US" altLang="zh-TW" dirty="0" smtClean="0">
                <a:latin typeface="Times New Roman" pitchFamily="18" charset="0"/>
                <a:ea typeface="標楷體" pitchFamily="65" charset="-120"/>
              </a:rPr>
              <a:t>“</a:t>
            </a:r>
            <a:r>
              <a:rPr lang="zh-TW" altLang="en-US" dirty="0" smtClean="0">
                <a:ea typeface="標楷體" pitchFamily="65" charset="-120"/>
              </a:rPr>
              <a:t>我的一生是一個潛意識自我充分發揮的故事。</a:t>
            </a:r>
            <a:r>
              <a:rPr lang="zh-TW" altLang="en-US" dirty="0" smtClean="0">
                <a:latin typeface="Times New Roman" pitchFamily="18" charset="0"/>
                <a:ea typeface="標楷體" pitchFamily="65" charset="-120"/>
              </a:rPr>
              <a:t>”</a:t>
            </a:r>
            <a:r>
              <a:rPr lang="en-US" altLang="zh-TW" dirty="0" smtClean="0">
                <a:ea typeface="標楷體" pitchFamily="65" charset="-120"/>
              </a:rPr>
              <a:t>(My life is a story of the self-realization of the unconscious.</a:t>
            </a:r>
            <a:r>
              <a:rPr lang="en-US" altLang="zh-TW" dirty="0" smtClean="0">
                <a:latin typeface="Times New Roman" pitchFamily="18" charset="0"/>
                <a:ea typeface="標楷體" pitchFamily="65" charset="-120"/>
              </a:rPr>
              <a:t>”</a:t>
            </a:r>
            <a:r>
              <a:rPr lang="en-US" altLang="zh-TW" dirty="0" smtClean="0">
                <a:ea typeface="標楷體" pitchFamily="65" charset="-120"/>
              </a:rPr>
              <a:t> (from Prologue in Memories, Dreams, Reflections)</a:t>
            </a:r>
          </a:p>
          <a:p>
            <a:pPr eaLnBrk="1" hangingPunct="1">
              <a:lnSpc>
                <a:spcPct val="90000"/>
              </a:lnSpc>
              <a:buFont typeface="Wingdings" pitchFamily="2" charset="2"/>
              <a:buNone/>
            </a:pPr>
            <a:endParaRPr lang="en-US" altLang="zh-TW" dirty="0" smtClean="0"/>
          </a:p>
        </p:txBody>
      </p:sp>
      <p:pic>
        <p:nvPicPr>
          <p:cNvPr id="74756" name="Picture 5" descr="Mem dream reflec Jung.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362200"/>
            <a:ext cx="130651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7" descr="榮格自傳─回憶‧夢‧省思"/>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572000"/>
            <a:ext cx="1360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zh-TW" altLang="en-US" smtClean="0"/>
              <a:t>人本主義</a:t>
            </a:r>
          </a:p>
        </p:txBody>
      </p:sp>
      <p:sp>
        <p:nvSpPr>
          <p:cNvPr id="80899" name="Rectangle 3"/>
          <p:cNvSpPr>
            <a:spLocks noGrp="1" noChangeArrowheads="1"/>
          </p:cNvSpPr>
          <p:nvPr>
            <p:ph type="body" idx="1"/>
          </p:nvPr>
        </p:nvSpPr>
        <p:spPr/>
        <p:txBody>
          <a:bodyPr/>
          <a:lstStyle/>
          <a:p>
            <a:pPr eaLnBrk="1" hangingPunct="1">
              <a:lnSpc>
                <a:spcPct val="90000"/>
              </a:lnSpc>
            </a:pPr>
            <a:r>
              <a:rPr lang="en-US" altLang="zh-TW" smtClean="0"/>
              <a:t>Life is what you make it!</a:t>
            </a:r>
          </a:p>
          <a:p>
            <a:pPr eaLnBrk="1" hangingPunct="1">
              <a:lnSpc>
                <a:spcPct val="90000"/>
              </a:lnSpc>
            </a:pPr>
            <a:r>
              <a:rPr lang="en-US" altLang="zh-TW" smtClean="0"/>
              <a:t>Abraham Maslow (1908-1970) , founded in 1943</a:t>
            </a:r>
          </a:p>
          <a:p>
            <a:pPr eaLnBrk="1" hangingPunct="1">
              <a:lnSpc>
                <a:spcPct val="90000"/>
              </a:lnSpc>
            </a:pPr>
            <a:r>
              <a:rPr lang="en-US" altLang="zh-TW" smtClean="0"/>
              <a:t>Hierarchy of Needs Theory</a:t>
            </a:r>
          </a:p>
          <a:p>
            <a:pPr lvl="1" eaLnBrk="1" hangingPunct="1">
              <a:lnSpc>
                <a:spcPct val="90000"/>
              </a:lnSpc>
            </a:pPr>
            <a:r>
              <a:rPr lang="en-US" altLang="zh-TW" smtClean="0"/>
              <a:t>Basic survival requirements to group acceptance</a:t>
            </a:r>
          </a:p>
          <a:p>
            <a:pPr lvl="1" eaLnBrk="1" hangingPunct="1">
              <a:lnSpc>
                <a:spcPct val="90000"/>
              </a:lnSpc>
            </a:pPr>
            <a:r>
              <a:rPr lang="en-US" altLang="zh-TW" smtClean="0"/>
              <a:t>Emotional needs to intellectual growth</a:t>
            </a:r>
          </a:p>
          <a:p>
            <a:pPr lvl="1" eaLnBrk="1" hangingPunct="1">
              <a:lnSpc>
                <a:spcPct val="90000"/>
              </a:lnSpc>
            </a:pPr>
            <a:r>
              <a:rPr lang="en-US" altLang="zh-TW" smtClean="0"/>
              <a:t>Self-actualization with complete realization and harmony with self and life </a:t>
            </a:r>
            <a:r>
              <a:rPr lang="zh-TW" altLang="en-US" smtClean="0"/>
              <a:t>（其實就是容格的「個體化歷程」）</a:t>
            </a:r>
          </a:p>
          <a:p>
            <a:pPr eaLnBrk="1" hangingPunct="1">
              <a:lnSpc>
                <a:spcPct val="90000"/>
              </a:lnSpc>
            </a:pPr>
            <a:endParaRPr lang="en-US" altLang="zh-TW" smtClean="0"/>
          </a:p>
        </p:txBody>
      </p:sp>
      <p:pic>
        <p:nvPicPr>
          <p:cNvPr id="80900" name="Picture 5" descr="94px-Abraham_maslow">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52400"/>
            <a:ext cx="1323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838200"/>
            <a:ext cx="5616575"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File:Maslow's hierarchy of needs.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90600"/>
            <a:ext cx="76200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996"/>
            <a:ext cx="9067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7977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zh-TW" smtClean="0"/>
              <a:t>Self actualization</a:t>
            </a:r>
          </a:p>
        </p:txBody>
      </p:sp>
      <p:sp>
        <p:nvSpPr>
          <p:cNvPr id="83971" name="Rectangle 3"/>
          <p:cNvSpPr>
            <a:spLocks noGrp="1" noChangeArrowheads="1"/>
          </p:cNvSpPr>
          <p:nvPr>
            <p:ph type="body" idx="1"/>
          </p:nvPr>
        </p:nvSpPr>
        <p:spPr/>
        <p:txBody>
          <a:bodyPr/>
          <a:lstStyle/>
          <a:p>
            <a:pPr eaLnBrk="1" hangingPunct="1">
              <a:lnSpc>
                <a:spcPct val="90000"/>
              </a:lnSpc>
            </a:pPr>
            <a:r>
              <a:rPr lang="en-US" altLang="zh-TW" dirty="0" smtClean="0"/>
              <a:t>Psychology: Individuation (Jung)</a:t>
            </a:r>
          </a:p>
          <a:p>
            <a:pPr eaLnBrk="1" hangingPunct="1">
              <a:lnSpc>
                <a:spcPct val="90000"/>
              </a:lnSpc>
            </a:pPr>
            <a:r>
              <a:rPr lang="en-US" altLang="zh-TW" dirty="0" smtClean="0"/>
              <a:t>Greek Philosophy: Know thyself</a:t>
            </a:r>
          </a:p>
          <a:p>
            <a:pPr eaLnBrk="1" hangingPunct="1">
              <a:lnSpc>
                <a:spcPct val="90000"/>
              </a:lnSpc>
            </a:pPr>
            <a:r>
              <a:rPr lang="en-US" altLang="zh-TW" dirty="0" smtClean="0"/>
              <a:t>Religions</a:t>
            </a:r>
          </a:p>
          <a:p>
            <a:pPr lvl="1" eaLnBrk="1" hangingPunct="1">
              <a:lnSpc>
                <a:spcPct val="90000"/>
              </a:lnSpc>
            </a:pPr>
            <a:r>
              <a:rPr lang="en-US" altLang="zh-TW" dirty="0" smtClean="0"/>
              <a:t>Hinduism: </a:t>
            </a:r>
            <a:r>
              <a:rPr lang="zh-TW" altLang="en-US" dirty="0" smtClean="0"/>
              <a:t>與至上合一</a:t>
            </a:r>
            <a:r>
              <a:rPr lang="en-US" altLang="zh-TW" dirty="0" smtClean="0"/>
              <a:t>(one with God)</a:t>
            </a:r>
          </a:p>
          <a:p>
            <a:pPr lvl="1" eaLnBrk="1" hangingPunct="1">
              <a:lnSpc>
                <a:spcPct val="90000"/>
              </a:lnSpc>
            </a:pPr>
            <a:r>
              <a:rPr lang="en-US" altLang="zh-TW" dirty="0" smtClean="0"/>
              <a:t>Buddhism: </a:t>
            </a:r>
            <a:r>
              <a:rPr lang="zh-TW" altLang="en-US" dirty="0" smtClean="0"/>
              <a:t>解脫、涅槃、阿耨多羅三藐三菩提</a:t>
            </a:r>
          </a:p>
          <a:p>
            <a:pPr lvl="1" eaLnBrk="1" hangingPunct="1">
              <a:lnSpc>
                <a:spcPct val="90000"/>
              </a:lnSpc>
            </a:pPr>
            <a:r>
              <a:rPr lang="en-US" altLang="zh-TW" dirty="0" smtClean="0"/>
              <a:t>Christian: </a:t>
            </a:r>
            <a:r>
              <a:rPr lang="zh-TW" altLang="en-US" dirty="0" smtClean="0"/>
              <a:t>活出耶穌（神）的形象</a:t>
            </a:r>
          </a:p>
          <a:p>
            <a:pPr lvl="1" eaLnBrk="1" hangingPunct="1">
              <a:lnSpc>
                <a:spcPct val="90000"/>
              </a:lnSpc>
            </a:pPr>
            <a:r>
              <a:rPr lang="en-US" altLang="zh-TW" dirty="0" smtClean="0"/>
              <a:t>Islam: Surrender to God and conform to God</a:t>
            </a:r>
            <a:r>
              <a:rPr lang="en-US" altLang="zh-TW" dirty="0" smtClean="0">
                <a:latin typeface="Times New Roman" pitchFamily="18" charset="0"/>
              </a:rPr>
              <a:t>’</a:t>
            </a:r>
            <a:r>
              <a:rPr lang="en-US" altLang="zh-TW" dirty="0" smtClean="0"/>
              <a:t>s will.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zh-TW" altLang="en-US" smtClean="0"/>
              <a:t>正向心理學</a:t>
            </a:r>
            <a:r>
              <a:rPr lang="en-US" altLang="zh-TW" smtClean="0"/>
              <a:t>(Positive psychology)</a:t>
            </a:r>
          </a:p>
        </p:txBody>
      </p:sp>
      <p:sp>
        <p:nvSpPr>
          <p:cNvPr id="84995" name="Rectangle 3"/>
          <p:cNvSpPr>
            <a:spLocks noGrp="1" noChangeArrowheads="1"/>
          </p:cNvSpPr>
          <p:nvPr>
            <p:ph type="body" idx="1"/>
          </p:nvPr>
        </p:nvSpPr>
        <p:spPr>
          <a:xfrm>
            <a:off x="914400" y="2362200"/>
            <a:ext cx="5334000" cy="3733800"/>
          </a:xfrm>
        </p:spPr>
        <p:txBody>
          <a:bodyPr/>
          <a:lstStyle/>
          <a:p>
            <a:pPr eaLnBrk="1" hangingPunct="1">
              <a:lnSpc>
                <a:spcPct val="90000"/>
              </a:lnSpc>
            </a:pPr>
            <a:r>
              <a:rPr lang="en-US" altLang="zh-TW" sz="2000" smtClean="0"/>
              <a:t>Origin: Proposed by Martin Seligman, the father of the modern positive psychology movement, in 1998. </a:t>
            </a:r>
          </a:p>
          <a:p>
            <a:pPr eaLnBrk="1" hangingPunct="1">
              <a:lnSpc>
                <a:spcPct val="90000"/>
              </a:lnSpc>
            </a:pPr>
            <a:r>
              <a:rPr lang="en-US" altLang="zh-TW" sz="2000" smtClean="0"/>
              <a:t>Seligman chose it as the theme for his term as president of the American Psychological Association, though the term originates with </a:t>
            </a:r>
            <a:r>
              <a:rPr lang="en-US" altLang="zh-TW" sz="2000" b="1" smtClean="0">
                <a:hlinkClick r:id="rId2" tooltip="Abraham Maslow"/>
              </a:rPr>
              <a:t>Maslow</a:t>
            </a:r>
            <a:r>
              <a:rPr lang="en-US" altLang="zh-TW" sz="2000" smtClean="0"/>
              <a:t>, in his 1954 book </a:t>
            </a:r>
            <a:r>
              <a:rPr lang="en-US" altLang="zh-TW" sz="2000" i="1" smtClean="0"/>
              <a:t>Motivation and Personality.</a:t>
            </a:r>
          </a:p>
          <a:p>
            <a:pPr eaLnBrk="1" hangingPunct="1">
              <a:lnSpc>
                <a:spcPct val="90000"/>
              </a:lnSpc>
            </a:pPr>
            <a:r>
              <a:rPr lang="en-US" altLang="zh-TW" sz="2000" smtClean="0"/>
              <a:t>Psychologists since the 1950s have been increasingly focused on promoting mental health rather than merely treating illness.</a:t>
            </a:r>
          </a:p>
        </p:txBody>
      </p:sp>
      <p:pic>
        <p:nvPicPr>
          <p:cNvPr id="84996" name="Picture 5" descr="00104568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0"/>
            <a:ext cx="1414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7" descr="一生受用的快樂技巧-幫助孩子建造心中穩固堅定的樂觀金字塔"/>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419600"/>
            <a:ext cx="1360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zh-TW" smtClean="0"/>
              <a:t>Broad theories: 3 parts </a:t>
            </a:r>
          </a:p>
        </p:txBody>
      </p:sp>
      <p:sp>
        <p:nvSpPr>
          <p:cNvPr id="86019" name="Rectangle 3"/>
          <p:cNvSpPr>
            <a:spLocks noGrp="1" noChangeArrowheads="1"/>
          </p:cNvSpPr>
          <p:nvPr>
            <p:ph type="body" idx="1"/>
          </p:nvPr>
        </p:nvSpPr>
        <p:spPr>
          <a:xfrm>
            <a:off x="457200" y="1700213"/>
            <a:ext cx="8229600" cy="4824412"/>
          </a:xfrm>
        </p:spPr>
        <p:txBody>
          <a:bodyPr/>
          <a:lstStyle/>
          <a:p>
            <a:pPr eaLnBrk="1" hangingPunct="1">
              <a:lnSpc>
                <a:spcPct val="80000"/>
              </a:lnSpc>
            </a:pPr>
            <a:r>
              <a:rPr lang="en-US" altLang="zh-TW" sz="2400" smtClean="0"/>
              <a:t>Research into the </a:t>
            </a:r>
            <a:r>
              <a:rPr lang="en-US" altLang="zh-TW" sz="2400" b="1" smtClean="0"/>
              <a:t>Pleasant Life</a:t>
            </a:r>
            <a:r>
              <a:rPr lang="en-US" altLang="zh-TW" sz="2400" smtClean="0"/>
              <a:t>, or the "life of enjoyment.” Seligman says that this most transient element of happiness may be the least important, despite the attention it is given.</a:t>
            </a:r>
          </a:p>
          <a:p>
            <a:pPr eaLnBrk="1" hangingPunct="1">
              <a:lnSpc>
                <a:spcPct val="80000"/>
              </a:lnSpc>
            </a:pPr>
            <a:r>
              <a:rPr lang="en-US" altLang="zh-TW" sz="2400" smtClean="0"/>
              <a:t>The study of the </a:t>
            </a:r>
            <a:r>
              <a:rPr lang="en-US" altLang="zh-TW" sz="2400" b="1" smtClean="0"/>
              <a:t>Good Life</a:t>
            </a:r>
            <a:r>
              <a:rPr lang="en-US" altLang="zh-TW" sz="2400" smtClean="0"/>
              <a:t>, or the "life of engagement." These states are experienced when there is a positive match between a person's strength and the task they are doing, i.e. when they feel confident that they can accomplish the tasks they face. </a:t>
            </a:r>
          </a:p>
          <a:p>
            <a:pPr eaLnBrk="1" hangingPunct="1">
              <a:lnSpc>
                <a:spcPct val="80000"/>
              </a:lnSpc>
            </a:pPr>
            <a:r>
              <a:rPr lang="en-US" altLang="zh-TW" sz="2400" smtClean="0"/>
              <a:t>Inquiry into the </a:t>
            </a:r>
            <a:r>
              <a:rPr lang="en-US" altLang="zh-TW" sz="2400" b="1" smtClean="0"/>
              <a:t>Meaningful Life</a:t>
            </a:r>
            <a:r>
              <a:rPr lang="en-US" altLang="zh-TW" sz="2400" smtClean="0"/>
              <a:t>, or "life of affiliation", questions how individuals derive a positive sense of well-being, belonging, meaning, and purpose from being part of and contributing back to something larger and more permanent than themselves (e.g. </a:t>
            </a:r>
            <a:r>
              <a:rPr lang="en-US" altLang="zh-TW" sz="2400" smtClean="0">
                <a:hlinkClick r:id="rId2" tooltip="Biophilia"/>
              </a:rPr>
              <a:t>nature</a:t>
            </a:r>
            <a:r>
              <a:rPr lang="en-US" altLang="zh-TW" sz="2400" smtClean="0"/>
              <a:t>, social groups, organizations, movements, traditions, belief systems).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a:spLocks noGrp="1"/>
          </p:cNvSpPr>
          <p:nvPr>
            <p:ph type="title"/>
          </p:nvPr>
        </p:nvSpPr>
        <p:spPr/>
        <p:txBody>
          <a:bodyPr/>
          <a:lstStyle/>
          <a:p>
            <a:r>
              <a:rPr lang="zh-TW" altLang="en-US" smtClean="0"/>
              <a:t>邁向圓滿 </a:t>
            </a:r>
            <a:r>
              <a:rPr lang="en-US" altLang="zh-TW" smtClean="0"/>
              <a:t>Flourish</a:t>
            </a:r>
            <a:endParaRPr lang="zh-TW" altLang="en-US" smtClean="0"/>
          </a:p>
        </p:txBody>
      </p:sp>
      <p:sp>
        <p:nvSpPr>
          <p:cNvPr id="87043" name="內容版面配置區 2"/>
          <p:cNvSpPr>
            <a:spLocks noGrp="1"/>
          </p:cNvSpPr>
          <p:nvPr>
            <p:ph idx="1"/>
          </p:nvPr>
        </p:nvSpPr>
        <p:spPr/>
        <p:txBody>
          <a:bodyPr/>
          <a:lstStyle/>
          <a:p>
            <a:r>
              <a:rPr lang="zh-TW" altLang="en-US" smtClean="0"/>
              <a:t>從快樂當幸福</a:t>
            </a:r>
            <a:endParaRPr lang="en-US" altLang="zh-TW" smtClean="0"/>
          </a:p>
          <a:p>
            <a:r>
              <a:rPr lang="zh-TW" altLang="en-US" smtClean="0"/>
              <a:t>幸福五要素</a:t>
            </a:r>
            <a:endParaRPr lang="en-US" altLang="zh-TW" smtClean="0"/>
          </a:p>
          <a:p>
            <a:pPr lvl="1"/>
            <a:r>
              <a:rPr lang="zh-TW" altLang="en-US" smtClean="0"/>
              <a:t>正向情緒</a:t>
            </a:r>
            <a:r>
              <a:rPr lang="en-US" altLang="zh-TW" smtClean="0"/>
              <a:t>(positive emotion)</a:t>
            </a:r>
          </a:p>
          <a:p>
            <a:pPr lvl="1"/>
            <a:r>
              <a:rPr lang="zh-TW" altLang="en-US" smtClean="0"/>
              <a:t>全心投入</a:t>
            </a:r>
            <a:r>
              <a:rPr lang="en-US" altLang="zh-TW" smtClean="0"/>
              <a:t>(engagement)</a:t>
            </a:r>
          </a:p>
          <a:p>
            <a:pPr lvl="1"/>
            <a:r>
              <a:rPr lang="zh-TW" altLang="en-US" smtClean="0"/>
              <a:t>意義</a:t>
            </a:r>
            <a:r>
              <a:rPr lang="en-US" altLang="zh-TW" smtClean="0"/>
              <a:t>(meaning)</a:t>
            </a:r>
          </a:p>
          <a:p>
            <a:pPr lvl="1"/>
            <a:r>
              <a:rPr lang="zh-TW" altLang="en-US" smtClean="0"/>
              <a:t>成就</a:t>
            </a:r>
            <a:r>
              <a:rPr lang="en-US" altLang="zh-TW" smtClean="0"/>
              <a:t>(accomplishment or achievement)</a:t>
            </a:r>
          </a:p>
          <a:p>
            <a:pPr lvl="1"/>
            <a:r>
              <a:rPr lang="zh-TW" altLang="en-US" smtClean="0"/>
              <a:t>正向人際關係</a:t>
            </a:r>
            <a:r>
              <a:rPr lang="en-US" altLang="zh-TW" smtClean="0"/>
              <a:t>(positive relationship)</a:t>
            </a:r>
            <a:endParaRPr lang="zh-TW" altLang="en-US" smtClean="0"/>
          </a:p>
        </p:txBody>
      </p:sp>
      <p:pic>
        <p:nvPicPr>
          <p:cNvPr id="870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76200"/>
            <a:ext cx="12954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p:nvPr>
        </p:nvSpPr>
        <p:spPr/>
        <p:txBody>
          <a:bodyPr/>
          <a:lstStyle/>
          <a:p>
            <a:r>
              <a:rPr lang="en-US" altLang="zh-TW" smtClean="0"/>
              <a:t>Tips on creating lasting positive change</a:t>
            </a:r>
            <a:endParaRPr lang="zh-TW" altLang="en-US" smtClean="0"/>
          </a:p>
        </p:txBody>
      </p:sp>
      <p:sp>
        <p:nvSpPr>
          <p:cNvPr id="88067" name="內容版面配置區 2"/>
          <p:cNvSpPr>
            <a:spLocks noGrp="1"/>
          </p:cNvSpPr>
          <p:nvPr>
            <p:ph idx="1"/>
          </p:nvPr>
        </p:nvSpPr>
        <p:spPr/>
        <p:txBody>
          <a:bodyPr/>
          <a:lstStyle/>
          <a:p>
            <a:r>
              <a:rPr lang="en-US" altLang="zh-TW" dirty="0" smtClean="0"/>
              <a:t>3 gratitude </a:t>
            </a:r>
          </a:p>
          <a:p>
            <a:r>
              <a:rPr lang="en-US" altLang="zh-TW" dirty="0" smtClean="0"/>
              <a:t>Journaling</a:t>
            </a:r>
          </a:p>
          <a:p>
            <a:r>
              <a:rPr lang="en-US" altLang="zh-TW" dirty="0" smtClean="0"/>
              <a:t>Exercise</a:t>
            </a:r>
          </a:p>
          <a:p>
            <a:r>
              <a:rPr lang="en-US" altLang="zh-TW" dirty="0" smtClean="0"/>
              <a:t>Meditation</a:t>
            </a:r>
          </a:p>
          <a:p>
            <a:r>
              <a:rPr lang="en-US" altLang="zh-TW" dirty="0" smtClean="0"/>
              <a:t>Random act of kindness</a:t>
            </a:r>
            <a:endParaRPr lang="zh-TW" alt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4"/>
          <p:cNvSpPr>
            <a:spLocks noGrp="1"/>
          </p:cNvSpPr>
          <p:nvPr>
            <p:ph type="title"/>
          </p:nvPr>
        </p:nvSpPr>
        <p:spPr/>
        <p:txBody>
          <a:bodyPr/>
          <a:lstStyle/>
          <a:p>
            <a:r>
              <a:rPr lang="en-US" altLang="zh-TW" smtClean="0"/>
              <a:t>Seasonality</a:t>
            </a:r>
            <a:endParaRPr lang="zh-TW" altLang="en-US" smtClean="0"/>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71600" y="2286000"/>
            <a:ext cx="5697538" cy="4267200"/>
          </a:xfr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title"/>
          </p:nvPr>
        </p:nvSpPr>
        <p:spPr/>
        <p:txBody>
          <a:bodyPr/>
          <a:lstStyle/>
          <a:p>
            <a:pPr eaLnBrk="1" hangingPunct="1"/>
            <a:r>
              <a:rPr lang="zh-TW" altLang="en-US" smtClean="0"/>
              <a:t>發展心理學</a:t>
            </a:r>
          </a:p>
        </p:txBody>
      </p:sp>
      <p:pic>
        <p:nvPicPr>
          <p:cNvPr id="89091" name="Picture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19200" y="2667000"/>
            <a:ext cx="6859588" cy="32004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zh-TW" altLang="en-US" smtClean="0"/>
              <a:t>發展心理學</a:t>
            </a:r>
          </a:p>
        </p:txBody>
      </p:sp>
      <p:pic>
        <p:nvPicPr>
          <p:cNvPr id="90115"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838199" y="2514600"/>
            <a:ext cx="7543801" cy="3519818"/>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371600"/>
            <a:ext cx="79248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zh-TW" altLang="en-US" smtClean="0"/>
              <a:t>心理學 </a:t>
            </a:r>
            <a:r>
              <a:rPr lang="en-US" altLang="zh-TW" smtClean="0"/>
              <a:t>in action</a:t>
            </a:r>
          </a:p>
        </p:txBody>
      </p:sp>
      <p:sp>
        <p:nvSpPr>
          <p:cNvPr id="92163" name="Rectangle 3"/>
          <p:cNvSpPr>
            <a:spLocks noGrp="1" noChangeArrowheads="1"/>
          </p:cNvSpPr>
          <p:nvPr>
            <p:ph type="body" idx="1"/>
          </p:nvPr>
        </p:nvSpPr>
        <p:spPr/>
        <p:txBody>
          <a:bodyPr/>
          <a:lstStyle/>
          <a:p>
            <a:pPr eaLnBrk="1" hangingPunct="1"/>
            <a:r>
              <a:rPr lang="zh-TW" altLang="en-US" dirty="0" smtClean="0"/>
              <a:t>「回歸赤子心」</a:t>
            </a:r>
          </a:p>
          <a:p>
            <a:pPr eaLnBrk="1" hangingPunct="1"/>
            <a:r>
              <a:rPr lang="zh-TW" altLang="en-US" dirty="0" smtClean="0"/>
              <a:t>「孩子的心，我懂」</a:t>
            </a:r>
            <a:r>
              <a:rPr lang="en-US" altLang="zh-TW" dirty="0" smtClean="0"/>
              <a:t>(see 06-children.ppt)</a:t>
            </a:r>
          </a:p>
          <a:p>
            <a:pPr eaLnBrk="1" hangingPunct="1"/>
            <a:r>
              <a:rPr lang="zh-TW" altLang="en-US" dirty="0" smtClean="0"/>
              <a:t>「家庭重塑」</a:t>
            </a:r>
          </a:p>
          <a:p>
            <a:pPr eaLnBrk="1" hangingPunct="1"/>
            <a:r>
              <a:rPr lang="en-US" altLang="zh-TW" dirty="0" smtClean="0"/>
              <a:t>Bert </a:t>
            </a:r>
            <a:r>
              <a:rPr lang="en-US" altLang="zh-TW" dirty="0" err="1" smtClean="0"/>
              <a:t>Hellinger</a:t>
            </a:r>
            <a:r>
              <a:rPr lang="en-US" altLang="zh-TW" dirty="0" smtClean="0"/>
              <a:t>: </a:t>
            </a:r>
            <a:r>
              <a:rPr lang="zh-TW" altLang="en-US" dirty="0" smtClean="0"/>
              <a:t>「家庭排列」</a:t>
            </a:r>
            <a:r>
              <a:rPr lang="en-US" altLang="zh-TW" dirty="0" smtClean="0"/>
              <a:t>(family constellation)</a:t>
            </a:r>
          </a:p>
          <a:p>
            <a:pPr eaLnBrk="1" hangingPunct="1"/>
            <a:r>
              <a:rPr lang="en-US" altLang="zh-TW" dirty="0" smtClean="0"/>
              <a:t>Focusing </a:t>
            </a:r>
            <a:r>
              <a:rPr lang="zh-TW" altLang="en-US" dirty="0" smtClean="0"/>
              <a:t>澄心法</a:t>
            </a:r>
            <a:endParaRPr lang="en-US" altLang="zh-TW" dirty="0" smtClean="0"/>
          </a:p>
          <a:p>
            <a:pPr eaLnBrk="1" hangingPunct="1"/>
            <a:r>
              <a:rPr lang="zh-TW" altLang="en-US" dirty="0"/>
              <a:t>九型</a:t>
            </a:r>
            <a:r>
              <a:rPr lang="zh-TW" altLang="en-US" dirty="0" smtClean="0"/>
              <a:t>人格</a:t>
            </a:r>
            <a:r>
              <a:rPr lang="en-US" altLang="zh-TW" dirty="0" smtClean="0"/>
              <a:t>(Enneagram)</a:t>
            </a:r>
          </a:p>
          <a:p>
            <a:pPr eaLnBrk="1" hangingPunct="1">
              <a:buFont typeface="Wingdings" pitchFamily="2" charset="2"/>
              <a:buNone/>
            </a:pPr>
            <a:endParaRPr lang="en-US" altLang="zh-TW"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Focusing </a:t>
            </a:r>
            <a:r>
              <a:rPr lang="zh-TW" altLang="en-US" dirty="0" smtClean="0"/>
              <a:t>澄心法</a:t>
            </a:r>
            <a:endParaRPr lang="zh-TW" altLang="en-US" dirty="0"/>
          </a:p>
        </p:txBody>
      </p:sp>
      <p:pic>
        <p:nvPicPr>
          <p:cNvPr id="200706" name="Picture 2"/>
          <p:cNvPicPr>
            <a:picLocks noGrp="1" noChangeAspect="1" noChangeArrowheads="1"/>
          </p:cNvPicPr>
          <p:nvPr>
            <p:ph idx="1"/>
          </p:nvPr>
        </p:nvPicPr>
        <p:blipFill>
          <a:blip r:embed="rId2" cstate="print"/>
          <a:srcRect/>
          <a:stretch>
            <a:fillRect/>
          </a:stretch>
        </p:blipFill>
        <p:spPr bwMode="auto">
          <a:xfrm>
            <a:off x="914400" y="2362200"/>
            <a:ext cx="5949382" cy="37338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Focusing </a:t>
            </a:r>
            <a:r>
              <a:rPr lang="zh-TW" altLang="en-US" dirty="0" smtClean="0"/>
              <a:t>澄心法</a:t>
            </a:r>
            <a:endParaRPr lang="zh-TW" altLang="en-US" dirty="0"/>
          </a:p>
        </p:txBody>
      </p:sp>
      <p:pic>
        <p:nvPicPr>
          <p:cNvPr id="201730" name="Picture 2"/>
          <p:cNvPicPr>
            <a:picLocks noGrp="1" noChangeAspect="1" noChangeArrowheads="1"/>
          </p:cNvPicPr>
          <p:nvPr>
            <p:ph idx="1"/>
          </p:nvPr>
        </p:nvPicPr>
        <p:blipFill>
          <a:blip r:embed="rId2" cstate="print"/>
          <a:srcRect/>
          <a:stretch>
            <a:fillRect/>
          </a:stretch>
        </p:blipFill>
        <p:spPr bwMode="auto">
          <a:xfrm>
            <a:off x="762000" y="2438400"/>
            <a:ext cx="4558645" cy="3733800"/>
          </a:xfrm>
          <a:prstGeom prst="rect">
            <a:avLst/>
          </a:prstGeom>
          <a:noFill/>
          <a:ln w="9525">
            <a:noFill/>
            <a:miter lim="800000"/>
            <a:headEnd/>
            <a:tailEnd/>
          </a:ln>
        </p:spPr>
      </p:pic>
      <p:pic>
        <p:nvPicPr>
          <p:cNvPr id="201731" name="Picture 3"/>
          <p:cNvPicPr>
            <a:picLocks noChangeAspect="1" noChangeArrowheads="1"/>
          </p:cNvPicPr>
          <p:nvPr/>
        </p:nvPicPr>
        <p:blipFill>
          <a:blip r:embed="rId3" cstate="print"/>
          <a:srcRect/>
          <a:stretch>
            <a:fillRect/>
          </a:stretch>
        </p:blipFill>
        <p:spPr bwMode="auto">
          <a:xfrm>
            <a:off x="5867400" y="1219200"/>
            <a:ext cx="2971800" cy="5176684"/>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家族排列</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808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362200"/>
            <a:ext cx="5486400" cy="41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0482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838199"/>
            <a:ext cx="7543800" cy="565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6424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14399"/>
            <a:ext cx="7467600" cy="559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1592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家庭圖</a:t>
            </a:r>
            <a:endParaRPr lang="zh-TW" altLang="en-US" dirty="0"/>
          </a:p>
        </p:txBody>
      </p:sp>
      <p:sp>
        <p:nvSpPr>
          <p:cNvPr id="5" name="內容版面配置區 4"/>
          <p:cNvSpPr>
            <a:spLocks noGrp="1"/>
          </p:cNvSpPr>
          <p:nvPr>
            <p:ph sz="half" idx="1"/>
          </p:nvPr>
        </p:nvSpPr>
        <p:spPr/>
        <p:txBody>
          <a:bodyPr/>
          <a:lstStyle/>
          <a:p>
            <a:endParaRPr lang="zh-TW" altLang="en-US" dirty="0"/>
          </a:p>
        </p:txBody>
      </p:sp>
      <p:sp>
        <p:nvSpPr>
          <p:cNvPr id="6" name="內容版面配置區 5"/>
          <p:cNvSpPr>
            <a:spLocks noGrp="1"/>
          </p:cNvSpPr>
          <p:nvPr>
            <p:ph sz="half" idx="2"/>
          </p:nvPr>
        </p:nvSpPr>
        <p:spPr/>
        <p:txBody>
          <a:bodyPr/>
          <a:lstStyle/>
          <a:p>
            <a:endParaRPr lang="zh-TW" altLang="en-US"/>
          </a:p>
        </p:txBody>
      </p:sp>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86200"/>
            <a:ext cx="3505200" cy="199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14600"/>
            <a:ext cx="391885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339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ltLang="zh-TW" smtClean="0"/>
              <a:t>The fish ladder</a:t>
            </a:r>
          </a:p>
        </p:txBody>
      </p:sp>
      <p:sp>
        <p:nvSpPr>
          <p:cNvPr id="28675" name="Rectangle 5"/>
          <p:cNvSpPr>
            <a:spLocks noGrp="1" noChangeArrowheads="1"/>
          </p:cNvSpPr>
          <p:nvPr>
            <p:ph sz="half" idx="1"/>
          </p:nvPr>
        </p:nvSpPr>
        <p:spPr/>
        <p:txBody>
          <a:bodyPr/>
          <a:lstStyle/>
          <a:p>
            <a:pPr eaLnBrk="1" hangingPunct="1"/>
            <a:endParaRPr lang="zh-TW" altLang="zh-TW" sz="2400" smtClean="0"/>
          </a:p>
        </p:txBody>
      </p:sp>
      <p:sp>
        <p:nvSpPr>
          <p:cNvPr id="28676" name="Rectangle 6"/>
          <p:cNvSpPr>
            <a:spLocks noGrp="1" noChangeArrowheads="1"/>
          </p:cNvSpPr>
          <p:nvPr>
            <p:ph sz="half" idx="2"/>
          </p:nvPr>
        </p:nvSpPr>
        <p:spPr/>
        <p:txBody>
          <a:bodyPr/>
          <a:lstStyle/>
          <a:p>
            <a:pPr eaLnBrk="1" hangingPunct="1"/>
            <a:endParaRPr lang="zh-TW" altLang="zh-TW" sz="2400" smtClean="0"/>
          </a:p>
        </p:txBody>
      </p:sp>
      <p:pic>
        <p:nvPicPr>
          <p:cNvPr id="28677" name="Picture 8" descr="Fish Ladder ch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860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a:xfrm>
            <a:off x="1143000" y="2895600"/>
            <a:ext cx="6705600" cy="1500187"/>
          </a:xfrm>
        </p:spPr>
        <p:txBody>
          <a:bodyPr/>
          <a:lstStyle/>
          <a:p>
            <a:endParaRPr lang="zh-TW" altLang="en-US" dirty="0" smtClean="0">
              <a:hlinkClick r:id="rId2"/>
            </a:endParaRPr>
          </a:p>
          <a:p>
            <a:r>
              <a:rPr lang="zh-TW" altLang="en-US" sz="4000" b="1" dirty="0" smtClean="0">
                <a:hlinkClick r:id="rId2"/>
              </a:rPr>
              <a:t>你腦內的兩個世界</a:t>
            </a:r>
            <a:endParaRPr lang="en-US" altLang="zh-TW" sz="4000" b="1" dirty="0" smtClean="0">
              <a:hlinkClick r:id="rId2"/>
            </a:endParaRPr>
          </a:p>
          <a:p>
            <a:r>
              <a:rPr lang="en-US" altLang="zh-TW" sz="4000" b="1" dirty="0" smtClean="0">
                <a:hlinkClick r:id="rId2"/>
              </a:rPr>
              <a:t>Jill </a:t>
            </a:r>
            <a:r>
              <a:rPr lang="en-US" altLang="zh-TW" sz="4000" b="1" dirty="0" err="1" smtClean="0">
                <a:hlinkClick r:id="rId2"/>
              </a:rPr>
              <a:t>Bolte</a:t>
            </a:r>
            <a:r>
              <a:rPr lang="en-US" altLang="zh-TW" sz="4000" b="1" dirty="0" smtClean="0">
                <a:hlinkClick r:id="rId2"/>
              </a:rPr>
              <a:t> Taylor </a:t>
            </a:r>
            <a:endParaRPr lang="en-US" altLang="zh-TW" sz="4000"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14400" y="4724400"/>
            <a:ext cx="7772400" cy="1362075"/>
          </a:xfrm>
        </p:spPr>
        <p:txBody>
          <a:bodyPr/>
          <a:lstStyle/>
          <a:p>
            <a:endParaRPr lang="zh-TW" altLang="en-US" dirty="0"/>
          </a:p>
        </p:txBody>
      </p:sp>
      <p:sp>
        <p:nvSpPr>
          <p:cNvPr id="5" name="文字版面配置區 4"/>
          <p:cNvSpPr>
            <a:spLocks noGrp="1"/>
          </p:cNvSpPr>
          <p:nvPr>
            <p:ph type="body" idx="1"/>
          </p:nvPr>
        </p:nvSpPr>
        <p:spPr>
          <a:xfrm>
            <a:off x="1066800" y="2895600"/>
            <a:ext cx="7772400" cy="1500187"/>
          </a:xfrm>
        </p:spPr>
        <p:txBody>
          <a:bodyPr/>
          <a:lstStyle/>
          <a:p>
            <a:r>
              <a:rPr lang="en-US" altLang="zh-TW" sz="4400" dirty="0" smtClean="0"/>
              <a:t>From “What a person is” to “What a person can be”</a:t>
            </a:r>
            <a:endParaRPr lang="zh-TW" altLang="en-US" sz="4400" dirty="0"/>
          </a:p>
        </p:txBody>
      </p:sp>
    </p:spTree>
    <p:extLst>
      <p:ext uri="{BB962C8B-B14F-4D97-AF65-F5344CB8AC3E}">
        <p14:creationId xmlns:p14="http://schemas.microsoft.com/office/powerpoint/2010/main" val="29419383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r>
              <a:rPr lang="zh-TW" altLang="en-US" dirty="0"/>
              <a:t>「第四道</a:t>
            </a:r>
            <a:r>
              <a:rPr lang="zh-TW" altLang="en-US" dirty="0" smtClean="0"/>
              <a:t>」觀點</a:t>
            </a:r>
            <a:endParaRPr lang="en-US" altLang="zh-TW" dirty="0"/>
          </a:p>
        </p:txBody>
      </p:sp>
      <p:sp>
        <p:nvSpPr>
          <p:cNvPr id="25603" name="Rectangle 3"/>
          <p:cNvSpPr>
            <a:spLocks noGrp="1" noChangeArrowheads="1"/>
          </p:cNvSpPr>
          <p:nvPr>
            <p:ph type="body" idx="1"/>
          </p:nvPr>
        </p:nvSpPr>
        <p:spPr/>
        <p:txBody>
          <a:bodyPr/>
          <a:lstStyle/>
          <a:p>
            <a:r>
              <a:rPr lang="zh-TW" altLang="en-US" dirty="0"/>
              <a:t>人不認識</a:t>
            </a:r>
            <a:r>
              <a:rPr lang="zh-TW" altLang="en-US" dirty="0" smtClean="0"/>
              <a:t>自己；人</a:t>
            </a:r>
            <a:r>
              <a:rPr lang="zh-TW" altLang="en-US" dirty="0"/>
              <a:t>是一部機器</a:t>
            </a:r>
          </a:p>
          <a:p>
            <a:pPr lvl="1"/>
            <a:r>
              <a:rPr lang="zh-TW" altLang="en-US" dirty="0"/>
              <a:t>人不是一個，而是很多個（我群</a:t>
            </a:r>
            <a:r>
              <a:rPr lang="zh-TW" altLang="en-US" dirty="0" smtClean="0"/>
              <a:t>）；每個「我」都代表一種認同（我執）</a:t>
            </a:r>
            <a:endParaRPr lang="zh-TW" altLang="en-US" dirty="0"/>
          </a:p>
          <a:p>
            <a:pPr lvl="1"/>
            <a:r>
              <a:rPr lang="zh-TW" altLang="en-US" dirty="0"/>
              <a:t>單一自我是幻覺，因為單一身體，單一名字，與許多機械化的</a:t>
            </a:r>
            <a:r>
              <a:rPr lang="zh-TW" altLang="en-US" dirty="0" smtClean="0"/>
              <a:t>習性</a:t>
            </a:r>
            <a:endParaRPr lang="en-US" altLang="zh-TW" dirty="0"/>
          </a:p>
          <a:p>
            <a:r>
              <a:rPr lang="zh-TW" altLang="en-US" dirty="0"/>
              <a:t>個性與</a:t>
            </a:r>
            <a:r>
              <a:rPr lang="zh-TW" altLang="en-US" dirty="0" smtClean="0"/>
              <a:t>本質</a:t>
            </a:r>
            <a:endParaRPr lang="en-US" altLang="zh-TW" dirty="0" smtClean="0"/>
          </a:p>
          <a:p>
            <a:r>
              <a:rPr lang="zh-TW" altLang="en-US" dirty="0"/>
              <a:t>三律與七律</a:t>
            </a:r>
            <a:endParaRPr lang="en-US" altLang="zh-TW" dirty="0" smtClean="0"/>
          </a:p>
        </p:txBody>
      </p:sp>
      <p:pic>
        <p:nvPicPr>
          <p:cNvPr id="808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67200"/>
            <a:ext cx="3714750" cy="227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8729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r>
              <a:rPr lang="zh-TW" altLang="en-US"/>
              <a:t>意識狀態的分類</a:t>
            </a:r>
          </a:p>
        </p:txBody>
      </p:sp>
      <p:sp>
        <p:nvSpPr>
          <p:cNvPr id="26627" name="Rectangle 3"/>
          <p:cNvSpPr>
            <a:spLocks noGrp="1" noChangeArrowheads="1"/>
          </p:cNvSpPr>
          <p:nvPr>
            <p:ph type="body" idx="1"/>
          </p:nvPr>
        </p:nvSpPr>
        <p:spPr/>
        <p:txBody>
          <a:bodyPr/>
          <a:lstStyle/>
          <a:p>
            <a:r>
              <a:rPr lang="zh-TW" altLang="en-US"/>
              <a:t>睡覺</a:t>
            </a:r>
          </a:p>
          <a:p>
            <a:r>
              <a:rPr lang="zh-TW" altLang="en-US"/>
              <a:t>醒著的狀態</a:t>
            </a:r>
          </a:p>
          <a:p>
            <a:r>
              <a:rPr lang="zh-TW" altLang="en-US"/>
              <a:t>自我意識：意識到自己的狀態</a:t>
            </a:r>
          </a:p>
          <a:p>
            <a:r>
              <a:rPr lang="zh-TW" altLang="en-US"/>
              <a:t>客觀意識</a:t>
            </a:r>
          </a:p>
        </p:txBody>
      </p:sp>
    </p:spTree>
    <p:extLst>
      <p:ext uri="{BB962C8B-B14F-4D97-AF65-F5344CB8AC3E}">
        <p14:creationId xmlns:p14="http://schemas.microsoft.com/office/powerpoint/2010/main" val="32725274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r>
              <a:rPr lang="zh-TW" altLang="en-US"/>
              <a:t>「人</a:t>
            </a:r>
            <a:r>
              <a:rPr lang="en-US" altLang="zh-TW"/>
              <a:t>—</a:t>
            </a:r>
            <a:r>
              <a:rPr lang="zh-TW" altLang="en-US"/>
              <a:t>機器」的七個主要機能</a:t>
            </a:r>
          </a:p>
        </p:txBody>
      </p:sp>
      <p:sp>
        <p:nvSpPr>
          <p:cNvPr id="27651" name="Rectangle 3"/>
          <p:cNvSpPr>
            <a:spLocks noGrp="1" noChangeArrowheads="1"/>
          </p:cNvSpPr>
          <p:nvPr>
            <p:ph type="body" idx="1"/>
          </p:nvPr>
        </p:nvSpPr>
        <p:spPr/>
        <p:txBody>
          <a:bodyPr/>
          <a:lstStyle/>
          <a:p>
            <a:r>
              <a:rPr lang="zh-TW" altLang="en-US" dirty="0"/>
              <a:t>理智中心：思考、思想</a:t>
            </a:r>
          </a:p>
          <a:p>
            <a:r>
              <a:rPr lang="zh-TW" altLang="en-US" dirty="0"/>
              <a:t>情感中心：情緒</a:t>
            </a:r>
          </a:p>
          <a:p>
            <a:r>
              <a:rPr lang="zh-TW" altLang="en-US" dirty="0"/>
              <a:t>本能中心：有機體的內在活動</a:t>
            </a:r>
          </a:p>
          <a:p>
            <a:r>
              <a:rPr lang="zh-TW" altLang="en-US" dirty="0"/>
              <a:t>運動中心：有機體的外在活動</a:t>
            </a:r>
          </a:p>
          <a:p>
            <a:r>
              <a:rPr lang="zh-TW" altLang="en-US" dirty="0"/>
              <a:t>性中心</a:t>
            </a:r>
          </a:p>
          <a:p>
            <a:r>
              <a:rPr lang="zh-TW" altLang="en-US" dirty="0"/>
              <a:t>高等情感中心</a:t>
            </a:r>
          </a:p>
          <a:p>
            <a:r>
              <a:rPr lang="zh-TW" altLang="en-US" dirty="0"/>
              <a:t>高等理智中心</a:t>
            </a:r>
          </a:p>
        </p:txBody>
      </p:sp>
    </p:spTree>
    <p:extLst>
      <p:ext uri="{BB962C8B-B14F-4D97-AF65-F5344CB8AC3E}">
        <p14:creationId xmlns:p14="http://schemas.microsoft.com/office/powerpoint/2010/main" val="34360112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Teaching from Veda</a:t>
            </a:r>
            <a:r>
              <a:rPr lang="zh-TW" altLang="en-US" dirty="0" smtClean="0"/>
              <a:t>（吠陀）</a:t>
            </a:r>
            <a:endParaRPr lang="zh-TW" altLang="en-US" dirty="0"/>
          </a:p>
        </p:txBody>
      </p:sp>
      <p:sp>
        <p:nvSpPr>
          <p:cNvPr id="3" name="內容版面配置區 2"/>
          <p:cNvSpPr>
            <a:spLocks noGrp="1"/>
          </p:cNvSpPr>
          <p:nvPr>
            <p:ph sz="half" idx="1"/>
          </p:nvPr>
        </p:nvSpPr>
        <p:spPr/>
        <p:txBody>
          <a:bodyPr/>
          <a:lstStyle/>
          <a:p>
            <a:r>
              <a:rPr lang="zh-TW" altLang="en-US" dirty="0" smtClean="0"/>
              <a:t>車身：肉體</a:t>
            </a:r>
            <a:endParaRPr lang="en-US" altLang="zh-TW" dirty="0" smtClean="0"/>
          </a:p>
          <a:p>
            <a:r>
              <a:rPr lang="zh-TW" altLang="en-US" dirty="0" smtClean="0"/>
              <a:t>馬：感覺、欲望</a:t>
            </a:r>
            <a:endParaRPr lang="en-US" altLang="zh-TW" dirty="0" smtClean="0"/>
          </a:p>
          <a:p>
            <a:r>
              <a:rPr lang="zh-TW" altLang="en-US" dirty="0" smtClean="0"/>
              <a:t>駕駛：理智</a:t>
            </a:r>
            <a:endParaRPr lang="en-US" altLang="zh-TW" dirty="0" smtClean="0"/>
          </a:p>
          <a:p>
            <a:r>
              <a:rPr lang="zh-TW" altLang="en-US" dirty="0"/>
              <a:t>主人</a:t>
            </a:r>
            <a:r>
              <a:rPr lang="zh-TW" altLang="en-US" dirty="0" smtClean="0"/>
              <a:t>：我、意識、意志</a:t>
            </a:r>
            <a:endParaRPr lang="zh-TW" altLang="en-US" dirty="0"/>
          </a:p>
        </p:txBody>
      </p:sp>
      <p:sp>
        <p:nvSpPr>
          <p:cNvPr id="4" name="內容版面配置區 3"/>
          <p:cNvSpPr>
            <a:spLocks noGrp="1"/>
          </p:cNvSpPr>
          <p:nvPr>
            <p:ph sz="half" idx="2"/>
          </p:nvPr>
        </p:nvSpPr>
        <p:spPr/>
        <p:txBody>
          <a:bodyPr/>
          <a:lstStyle/>
          <a:p>
            <a:pPr marL="0" indent="0">
              <a:buNone/>
            </a:pPr>
            <a:endParaRPr lang="zh-TW"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409376"/>
            <a:ext cx="2793504" cy="391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5101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r>
              <a:rPr lang="zh-TW" altLang="en-US"/>
              <a:t>七種人</a:t>
            </a:r>
          </a:p>
        </p:txBody>
      </p:sp>
      <p:sp>
        <p:nvSpPr>
          <p:cNvPr id="28675" name="Rectangle 3"/>
          <p:cNvSpPr>
            <a:spLocks noGrp="1" noChangeArrowheads="1"/>
          </p:cNvSpPr>
          <p:nvPr>
            <p:ph type="body" idx="1"/>
          </p:nvPr>
        </p:nvSpPr>
        <p:spPr/>
        <p:txBody>
          <a:bodyPr/>
          <a:lstStyle/>
          <a:p>
            <a:r>
              <a:rPr lang="zh-TW" altLang="en-US" dirty="0"/>
              <a:t>第一種：運動與本能中心</a:t>
            </a:r>
          </a:p>
          <a:p>
            <a:r>
              <a:rPr lang="zh-TW" altLang="en-US" dirty="0"/>
              <a:t>第二種：情感中心</a:t>
            </a:r>
          </a:p>
          <a:p>
            <a:r>
              <a:rPr lang="zh-TW" altLang="en-US" dirty="0"/>
              <a:t>第三種：理智中心</a:t>
            </a:r>
          </a:p>
          <a:p>
            <a:r>
              <a:rPr lang="zh-TW" altLang="en-US" dirty="0"/>
              <a:t>第四種：對自己下功夫，四個中心較平衡</a:t>
            </a:r>
          </a:p>
          <a:p>
            <a:r>
              <a:rPr lang="zh-TW" altLang="en-US" dirty="0"/>
              <a:t>第五種：獲得統一性和自我意識</a:t>
            </a:r>
          </a:p>
          <a:p>
            <a:r>
              <a:rPr lang="zh-TW" altLang="en-US" dirty="0"/>
              <a:t>第六種：獲得客觀意識</a:t>
            </a:r>
          </a:p>
          <a:p>
            <a:r>
              <a:rPr lang="zh-TW" altLang="en-US" dirty="0"/>
              <a:t>第七種：具備永遠不變的我和自由意識</a:t>
            </a:r>
          </a:p>
        </p:txBody>
      </p:sp>
    </p:spTree>
    <p:extLst>
      <p:ext uri="{BB962C8B-B14F-4D97-AF65-F5344CB8AC3E}">
        <p14:creationId xmlns:p14="http://schemas.microsoft.com/office/powerpoint/2010/main" val="2552472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r>
              <a:rPr lang="zh-TW" altLang="en-US" dirty="0" smtClean="0"/>
              <a:t>造化三</a:t>
            </a:r>
            <a:r>
              <a:rPr lang="zh-TW" altLang="en-US" dirty="0"/>
              <a:t>性</a:t>
            </a:r>
          </a:p>
        </p:txBody>
      </p:sp>
      <p:sp>
        <p:nvSpPr>
          <p:cNvPr id="36867" name="Rectangle 3"/>
          <p:cNvSpPr>
            <a:spLocks noGrp="1" noChangeArrowheads="1"/>
          </p:cNvSpPr>
          <p:nvPr>
            <p:ph type="body" idx="1"/>
          </p:nvPr>
        </p:nvSpPr>
        <p:spPr>
          <a:xfrm>
            <a:off x="914400" y="2362200"/>
            <a:ext cx="8001000" cy="4038600"/>
          </a:xfrm>
        </p:spPr>
        <p:txBody>
          <a:bodyPr/>
          <a:lstStyle/>
          <a:p>
            <a:r>
              <a:rPr lang="zh-TW" altLang="en-US" dirty="0" smtClean="0"/>
              <a:t>造化三性（或物質三性）（源自</a:t>
            </a:r>
            <a:r>
              <a:rPr lang="zh-TW" altLang="en-US" dirty="0"/>
              <a:t>薄伽梵</a:t>
            </a:r>
            <a:r>
              <a:rPr lang="zh-TW" altLang="en-US" dirty="0" smtClean="0"/>
              <a:t>歌）</a:t>
            </a:r>
            <a:endParaRPr lang="en-US" altLang="zh-TW" dirty="0" smtClean="0"/>
          </a:p>
          <a:p>
            <a:pPr lvl="1"/>
            <a:r>
              <a:rPr lang="zh-TW" altLang="en-US" dirty="0" smtClean="0"/>
              <a:t>悅</a:t>
            </a:r>
            <a:r>
              <a:rPr lang="zh-TW" altLang="en-US" dirty="0"/>
              <a:t>性；理智； </a:t>
            </a:r>
            <a:r>
              <a:rPr lang="en-US" altLang="zh-TW" dirty="0"/>
              <a:t>purity</a:t>
            </a:r>
          </a:p>
          <a:p>
            <a:pPr lvl="1"/>
            <a:r>
              <a:rPr lang="zh-TW" altLang="en-US" dirty="0"/>
              <a:t>變性；情感；</a:t>
            </a:r>
            <a:r>
              <a:rPr lang="en-US" altLang="zh-TW" dirty="0"/>
              <a:t>passion</a:t>
            </a:r>
          </a:p>
          <a:p>
            <a:pPr lvl="1"/>
            <a:r>
              <a:rPr lang="zh-TW" altLang="en-US" dirty="0"/>
              <a:t>惰性；機械；</a:t>
            </a:r>
            <a:r>
              <a:rPr lang="en-US" altLang="zh-TW" dirty="0"/>
              <a:t>inertia; </a:t>
            </a:r>
            <a:r>
              <a:rPr lang="en-US" altLang="zh-TW" dirty="0" smtClean="0"/>
              <a:t>ignorance</a:t>
            </a:r>
          </a:p>
          <a:p>
            <a:r>
              <a:rPr lang="zh-TW" altLang="en-US" dirty="0" smtClean="0"/>
              <a:t>以正向心理學之父 </a:t>
            </a:r>
            <a:r>
              <a:rPr lang="en-US" altLang="zh-TW" dirty="0" smtClean="0"/>
              <a:t>Seligman </a:t>
            </a:r>
            <a:r>
              <a:rPr lang="zh-TW" altLang="en-US" dirty="0" smtClean="0"/>
              <a:t>的「習得的無助」為例說明</a:t>
            </a:r>
            <a:endParaRPr lang="en-US" altLang="zh-TW" dirty="0"/>
          </a:p>
        </p:txBody>
      </p:sp>
    </p:spTree>
    <p:extLst>
      <p:ext uri="{BB962C8B-B14F-4D97-AF65-F5344CB8AC3E}">
        <p14:creationId xmlns:p14="http://schemas.microsoft.com/office/powerpoint/2010/main" val="28846179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三律</a:t>
            </a:r>
            <a:endParaRPr lang="zh-TW" altLang="en-US" dirty="0"/>
          </a:p>
        </p:txBody>
      </p:sp>
      <p:sp>
        <p:nvSpPr>
          <p:cNvPr id="5" name="內容版面配置區 4"/>
          <p:cNvSpPr>
            <a:spLocks noGrp="1"/>
          </p:cNvSpPr>
          <p:nvPr>
            <p:ph sz="half" idx="1"/>
          </p:nvPr>
        </p:nvSpPr>
        <p:spPr/>
        <p:txBody>
          <a:bodyPr/>
          <a:lstStyle/>
          <a:p>
            <a:r>
              <a:rPr lang="zh-TW" altLang="en-US" dirty="0" smtClean="0"/>
              <a:t>正、反、合</a:t>
            </a:r>
            <a:endParaRPr lang="en-US" altLang="zh-TW" dirty="0" smtClean="0"/>
          </a:p>
          <a:p>
            <a:r>
              <a:rPr lang="zh-TW" altLang="en-US" dirty="0"/>
              <a:t>主動力、被動力</a:t>
            </a:r>
            <a:r>
              <a:rPr lang="zh-TW" altLang="en-US" dirty="0" smtClean="0"/>
              <a:t>、中和力</a:t>
            </a:r>
            <a:endParaRPr lang="en-US" altLang="zh-TW" dirty="0" smtClean="0"/>
          </a:p>
          <a:p>
            <a:r>
              <a:rPr lang="zh-TW" altLang="en-US" dirty="0"/>
              <a:t>陰、陽</a:t>
            </a:r>
            <a:r>
              <a:rPr lang="zh-TW" altLang="en-US" dirty="0" smtClean="0"/>
              <a:t>、中和</a:t>
            </a:r>
            <a:endParaRPr lang="en-US" altLang="zh-TW" dirty="0" smtClean="0"/>
          </a:p>
          <a:p>
            <a:pPr marL="0" indent="0">
              <a:buNone/>
            </a:pPr>
            <a:endParaRPr lang="zh-TW" altLang="en-US" dirty="0"/>
          </a:p>
        </p:txBody>
      </p:sp>
      <p:sp>
        <p:nvSpPr>
          <p:cNvPr id="6" name="內容版面配置區 5"/>
          <p:cNvSpPr>
            <a:spLocks noGrp="1"/>
          </p:cNvSpPr>
          <p:nvPr>
            <p:ph sz="half" idx="2"/>
          </p:nvPr>
        </p:nvSpPr>
        <p:spPr/>
        <p:txBody>
          <a:bodyPr/>
          <a:lstStyle/>
          <a:p>
            <a:endParaRPr lang="zh-TW"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438400"/>
            <a:ext cx="3665984" cy="366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152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p:txBody>
          <a:bodyPr/>
          <a:lstStyle/>
          <a:p>
            <a:pPr eaLnBrk="1" hangingPunct="1"/>
            <a:r>
              <a:rPr lang="en-US" altLang="zh-TW" smtClean="0"/>
              <a:t>Who am I? Why am I here?</a:t>
            </a:r>
          </a:p>
        </p:txBody>
      </p:sp>
      <p:sp>
        <p:nvSpPr>
          <p:cNvPr id="29699" name="Rectangle 5"/>
          <p:cNvSpPr>
            <a:spLocks noGrp="1" noChangeArrowheads="1"/>
          </p:cNvSpPr>
          <p:nvPr>
            <p:ph type="subTitle" idx="1"/>
          </p:nvPr>
        </p:nvSpPr>
        <p:spPr/>
        <p:txBody>
          <a:bodyPr/>
          <a:lstStyle/>
          <a:p>
            <a:pPr eaLnBrk="1" hangingPunct="1"/>
            <a:endParaRPr lang="zh-TW" altLang="zh-TW"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charset="-12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2173</TotalTime>
  <Words>3190</Words>
  <Application>Microsoft Office PowerPoint</Application>
  <PresentationFormat>如螢幕大小 (4:3)</PresentationFormat>
  <Paragraphs>355</Paragraphs>
  <Slides>88</Slides>
  <Notes>3</Notes>
  <HiddenSlides>0</HiddenSlides>
  <MMClips>0</MMClips>
  <ScaleCrop>false</ScaleCrop>
  <HeadingPairs>
    <vt:vector size="6" baseType="variant">
      <vt:variant>
        <vt:lpstr>佈景主題</vt:lpstr>
      </vt:variant>
      <vt:variant>
        <vt:i4>2</vt:i4>
      </vt:variant>
      <vt:variant>
        <vt:lpstr>內嵌 OLE 伺服程式</vt:lpstr>
      </vt:variant>
      <vt:variant>
        <vt:i4>1</vt:i4>
      </vt:variant>
      <vt:variant>
        <vt:lpstr>投影片標題</vt:lpstr>
      </vt:variant>
      <vt:variant>
        <vt:i4>88</vt:i4>
      </vt:variant>
    </vt:vector>
  </HeadingPairs>
  <TitlesOfParts>
    <vt:vector size="91" baseType="lpstr">
      <vt:lpstr>Capsules</vt:lpstr>
      <vt:lpstr>Pixel</vt:lpstr>
      <vt:lpstr>文件</vt:lpstr>
      <vt:lpstr>心理學簡介</vt:lpstr>
      <vt:lpstr>從鮭魚說起</vt:lpstr>
      <vt:lpstr>PowerPoint 簡報</vt:lpstr>
      <vt:lpstr>From lake to sea…</vt:lpstr>
      <vt:lpstr>PowerPoint 簡報</vt:lpstr>
      <vt:lpstr>PowerPoint 簡報</vt:lpstr>
      <vt:lpstr>Seasonality</vt:lpstr>
      <vt:lpstr>The fish ladder</vt:lpstr>
      <vt:lpstr>Who am I? Why am I here?</vt:lpstr>
      <vt:lpstr>前言</vt:lpstr>
      <vt:lpstr>Major schools of psychology</vt:lpstr>
      <vt:lpstr>結構主義學派</vt:lpstr>
      <vt:lpstr>結構主義學派</vt:lpstr>
      <vt:lpstr>Müller-Lyer Illusion</vt:lpstr>
      <vt:lpstr> Hering-Helmholtz Illusion</vt:lpstr>
      <vt:lpstr>... parallel or not? 這些線是平行的嗎？</vt:lpstr>
      <vt:lpstr>Ebbinghaus Illusion </vt:lpstr>
      <vt:lpstr>  Does the mind always represent the world accurately and unambiguously?</vt:lpstr>
      <vt:lpstr>功能學派： Rivers of the mind (意識流)</vt:lpstr>
      <vt:lpstr>學說</vt:lpstr>
      <vt:lpstr>William James (1842-1910)</vt:lpstr>
      <vt:lpstr>行為主義</vt:lpstr>
      <vt:lpstr>巴甫洛夫 (1848-1936)</vt:lpstr>
      <vt:lpstr>Pavlov and his dog</vt:lpstr>
      <vt:lpstr>PowerPoint 簡報</vt:lpstr>
      <vt:lpstr>A Challenge: Learned  Helplessness （習得的無助）</vt:lpstr>
      <vt:lpstr>完形心理學</vt:lpstr>
      <vt:lpstr>Rubin's Vase </vt:lpstr>
      <vt:lpstr>PowerPoint 簡報</vt:lpstr>
      <vt:lpstr>PowerPoint 簡報</vt:lpstr>
      <vt:lpstr>PowerPoint 簡報</vt:lpstr>
      <vt:lpstr>Triangle Completion - Seeing what is not there!</vt:lpstr>
      <vt:lpstr>完形心理學定律</vt:lpstr>
      <vt:lpstr>精神分析(psychoanalysis)學派</vt:lpstr>
      <vt:lpstr>PowerPoint 簡報</vt:lpstr>
      <vt:lpstr>PowerPoint 簡報</vt:lpstr>
      <vt:lpstr>Freud</vt:lpstr>
      <vt:lpstr>PowerPoint 簡報</vt:lpstr>
      <vt:lpstr>PowerPoint 簡報</vt:lpstr>
      <vt:lpstr>Three identities of personality</vt:lpstr>
      <vt:lpstr>性心理發展論</vt:lpstr>
      <vt:lpstr>Reality vs. Illusion</vt:lpstr>
      <vt:lpstr>PowerPoint 簡報</vt:lpstr>
      <vt:lpstr>影響與後續發展</vt:lpstr>
      <vt:lpstr>阿德勒  個體心理學</vt:lpstr>
      <vt:lpstr>人格與出生序</vt:lpstr>
      <vt:lpstr>人格與出生序</vt:lpstr>
      <vt:lpstr>容格(Carl Jung, 1875-1961)</vt:lpstr>
      <vt:lpstr>情結</vt:lpstr>
      <vt:lpstr>原型</vt:lpstr>
      <vt:lpstr>榮格: 共時性(Synchronicity; 同步性原理）</vt:lpstr>
      <vt:lpstr>基本架構</vt:lpstr>
      <vt:lpstr>continued</vt:lpstr>
      <vt:lpstr>PowerPoint 簡報</vt:lpstr>
      <vt:lpstr>PowerPoint 簡報</vt:lpstr>
      <vt:lpstr>容格的人格結構</vt:lpstr>
      <vt:lpstr>PowerPoint 簡報</vt:lpstr>
      <vt:lpstr>A Digression</vt:lpstr>
      <vt:lpstr>PowerPoint 簡報</vt:lpstr>
      <vt:lpstr>個體化歷程(Individuation)</vt:lpstr>
      <vt:lpstr>人本主義</vt:lpstr>
      <vt:lpstr>PowerPoint 簡報</vt:lpstr>
      <vt:lpstr>PowerPoint 簡報</vt:lpstr>
      <vt:lpstr>PowerPoint 簡報</vt:lpstr>
      <vt:lpstr>Self actualization</vt:lpstr>
      <vt:lpstr>正向心理學(Positive psychology)</vt:lpstr>
      <vt:lpstr>Broad theories: 3 parts </vt:lpstr>
      <vt:lpstr>邁向圓滿 Flourish</vt:lpstr>
      <vt:lpstr>Tips on creating lasting positive change</vt:lpstr>
      <vt:lpstr>發展心理學</vt:lpstr>
      <vt:lpstr>發展心理學</vt:lpstr>
      <vt:lpstr>PowerPoint 簡報</vt:lpstr>
      <vt:lpstr>心理學 in action</vt:lpstr>
      <vt:lpstr>Focusing 澄心法</vt:lpstr>
      <vt:lpstr>Focusing 澄心法</vt:lpstr>
      <vt:lpstr>家族排列</vt:lpstr>
      <vt:lpstr>PowerPoint 簡報</vt:lpstr>
      <vt:lpstr>PowerPoint 簡報</vt:lpstr>
      <vt:lpstr>家庭圖</vt:lpstr>
      <vt:lpstr>PowerPoint 簡報</vt:lpstr>
      <vt:lpstr>PowerPoint 簡報</vt:lpstr>
      <vt:lpstr>「第四道」觀點</vt:lpstr>
      <vt:lpstr>意識狀態的分類</vt:lpstr>
      <vt:lpstr>「人—機器」的七個主要機能</vt:lpstr>
      <vt:lpstr>Teaching from Veda（吠陀）</vt:lpstr>
      <vt:lpstr>七種人</vt:lpstr>
      <vt:lpstr>造化三性</vt:lpstr>
      <vt:lpstr>三律</vt:lpstr>
    </vt:vector>
  </TitlesOfParts>
  <Company>NCU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心理學簡介</dc:title>
  <dc:creator>choup</dc:creator>
  <cp:lastModifiedBy>user</cp:lastModifiedBy>
  <cp:revision>121</cp:revision>
  <dcterms:created xsi:type="dcterms:W3CDTF">2004-03-10T08:41:04Z</dcterms:created>
  <dcterms:modified xsi:type="dcterms:W3CDTF">2014-01-08T23:24:02Z</dcterms:modified>
</cp:coreProperties>
</file>