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347" r:id="rId3"/>
    <p:sldId id="299" r:id="rId4"/>
    <p:sldId id="300" r:id="rId5"/>
    <p:sldId id="301" r:id="rId6"/>
    <p:sldId id="358" r:id="rId7"/>
    <p:sldId id="357" r:id="rId8"/>
    <p:sldId id="259" r:id="rId9"/>
    <p:sldId id="261" r:id="rId10"/>
    <p:sldId id="298" r:id="rId11"/>
    <p:sldId id="294" r:id="rId12"/>
    <p:sldId id="296" r:id="rId13"/>
    <p:sldId id="288" r:id="rId14"/>
    <p:sldId id="290" r:id="rId15"/>
    <p:sldId id="291" r:id="rId16"/>
    <p:sldId id="293" r:id="rId17"/>
    <p:sldId id="292" r:id="rId18"/>
    <p:sldId id="265" r:id="rId19"/>
    <p:sldId id="264" r:id="rId20"/>
    <p:sldId id="260" r:id="rId21"/>
    <p:sldId id="295" r:id="rId22"/>
    <p:sldId id="263" r:id="rId23"/>
    <p:sldId id="266" r:id="rId24"/>
    <p:sldId id="302" r:id="rId25"/>
    <p:sldId id="304" r:id="rId26"/>
    <p:sldId id="305" r:id="rId27"/>
    <p:sldId id="313" r:id="rId28"/>
    <p:sldId id="306" r:id="rId29"/>
    <p:sldId id="307" r:id="rId30"/>
    <p:sldId id="323" r:id="rId31"/>
    <p:sldId id="308" r:id="rId32"/>
    <p:sldId id="346" r:id="rId33"/>
    <p:sldId id="309" r:id="rId34"/>
    <p:sldId id="311" r:id="rId35"/>
    <p:sldId id="335" r:id="rId36"/>
    <p:sldId id="336" r:id="rId37"/>
    <p:sldId id="312" r:id="rId38"/>
    <p:sldId id="310" r:id="rId39"/>
    <p:sldId id="278" r:id="rId40"/>
    <p:sldId id="279" r:id="rId41"/>
    <p:sldId id="283" r:id="rId42"/>
    <p:sldId id="316" r:id="rId43"/>
    <p:sldId id="284" r:id="rId44"/>
    <p:sldId id="276" r:id="rId45"/>
    <p:sldId id="329" r:id="rId46"/>
    <p:sldId id="330" r:id="rId47"/>
    <p:sldId id="331" r:id="rId48"/>
    <p:sldId id="332" r:id="rId49"/>
    <p:sldId id="333" r:id="rId50"/>
    <p:sldId id="314" r:id="rId51"/>
    <p:sldId id="315" r:id="rId52"/>
    <p:sldId id="352" r:id="rId53"/>
    <p:sldId id="353" r:id="rId54"/>
    <p:sldId id="354" r:id="rId55"/>
    <p:sldId id="319" r:id="rId56"/>
    <p:sldId id="277" r:id="rId57"/>
    <p:sldId id="317" r:id="rId58"/>
    <p:sldId id="280" r:id="rId59"/>
    <p:sldId id="344" r:id="rId60"/>
    <p:sldId id="345" r:id="rId61"/>
    <p:sldId id="324" r:id="rId62"/>
    <p:sldId id="325" r:id="rId63"/>
    <p:sldId id="326" r:id="rId64"/>
    <p:sldId id="327" r:id="rId65"/>
    <p:sldId id="348" r:id="rId66"/>
    <p:sldId id="338" r:id="rId67"/>
    <p:sldId id="339" r:id="rId68"/>
    <p:sldId id="341" r:id="rId69"/>
    <p:sldId id="342" r:id="rId70"/>
    <p:sldId id="257" r:id="rId71"/>
    <p:sldId id="258" r:id="rId72"/>
    <p:sldId id="322" r:id="rId73"/>
    <p:sldId id="349" r:id="rId74"/>
    <p:sldId id="351" r:id="rId75"/>
    <p:sldId id="350" r:id="rId76"/>
    <p:sldId id="281" r:id="rId77"/>
    <p:sldId id="343" r:id="rId78"/>
    <p:sldId id="282" r:id="rId79"/>
    <p:sldId id="318" r:id="rId80"/>
    <p:sldId id="268" r:id="rId8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57" autoAdjust="0"/>
  </p:normalViewPr>
  <p:slideViewPr>
    <p:cSldViewPr>
      <p:cViewPr varScale="1">
        <p:scale>
          <a:sx n="81" d="100"/>
          <a:sy n="81" d="100"/>
        </p:scale>
        <p:origin x="-14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10AA-2CA7-4202-BCB0-88B281505861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F3A8-1F91-4B20-820B-8D217BD3E8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67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深層心理學、真正的走入內在，探索心理學所碰觸不到的；開放的心態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F3A8-1F91-4B20-820B-8D217BD3E85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46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什麼是宗教，為什麼是宗教？</a:t>
            </a:r>
            <a:endParaRPr lang="en-US" altLang="zh-TW" dirty="0" smtClean="0"/>
          </a:p>
          <a:p>
            <a:r>
              <a:rPr lang="zh-TW" altLang="en-US" dirty="0" smtClean="0"/>
              <a:t>人即便沒有宗教信仰，也都有其最基本的信念。宗教不是儀式，是人最基本的信念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85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與自己合一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F3A8-1F91-4B20-820B-8D217BD3E85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21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</a:t>
            </a:r>
            <a:r>
              <a:rPr lang="en-US" altLang="zh-TW" baseline="0" dirty="0" smtClean="0"/>
              <a:t> judgment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F3A8-1F91-4B20-820B-8D217BD3E85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87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F3A8-1F91-4B20-820B-8D217BD3E85E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01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Covetousness </a:t>
            </a:r>
            <a:r>
              <a:rPr lang="zh-TW" altLang="en-US" dirty="0" smtClean="0"/>
              <a:t>貪求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F3A8-1F91-4B20-820B-8D217BD3E85E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58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Trod</a:t>
            </a:r>
            <a:r>
              <a:rPr lang="en-US" altLang="zh-TW" baseline="0" dirty="0" smtClean="0"/>
              <a:t> (tread), </a:t>
            </a:r>
            <a:r>
              <a:rPr lang="zh-TW" altLang="en-US" baseline="0" dirty="0" smtClean="0"/>
              <a:t>走、踏：</a:t>
            </a:r>
            <a:r>
              <a:rPr lang="en-US" altLang="zh-TW" dirty="0" smtClean="0"/>
              <a:t>Ladle </a:t>
            </a:r>
            <a:r>
              <a:rPr lang="zh-TW" altLang="en-US" dirty="0" smtClean="0"/>
              <a:t>杓子</a:t>
            </a:r>
            <a:r>
              <a:rPr lang="en-US" altLang="zh-TW" dirty="0" smtClean="0"/>
              <a:t>; </a:t>
            </a:r>
            <a:r>
              <a:rPr lang="en-US" altLang="zh-TW" dirty="0" err="1" smtClean="0"/>
              <a:t>Shruti</a:t>
            </a:r>
            <a:r>
              <a:rPr lang="en-US" altLang="zh-TW" dirty="0" smtClean="0"/>
              <a:t> (Sanskrit, IAST: </a:t>
            </a:r>
            <a:r>
              <a:rPr lang="en-US" altLang="zh-TW" dirty="0" err="1" smtClean="0"/>
              <a:t>śruti</a:t>
            </a:r>
            <a:r>
              <a:rPr lang="en-US" altLang="zh-TW" dirty="0" smtClean="0"/>
              <a:t>) means “that which is heard” and refers to the body of most authoritative, ancient religious texts comprising the central canon of Hinduism.[1] It includes the four Vedas including its four types of embedded texts - the </a:t>
            </a:r>
            <a:r>
              <a:rPr lang="en-US" altLang="zh-TW" dirty="0" err="1" smtClean="0"/>
              <a:t>Samhitas</a:t>
            </a:r>
            <a:r>
              <a:rPr lang="en-US" altLang="zh-TW" dirty="0" smtClean="0"/>
              <a:t>, the </a:t>
            </a:r>
            <a:r>
              <a:rPr lang="en-US" altLang="zh-TW" dirty="0" err="1" smtClean="0"/>
              <a:t>Brahmanas</a:t>
            </a:r>
            <a:r>
              <a:rPr lang="en-US" altLang="zh-TW" dirty="0" smtClean="0"/>
              <a:t>, the </a:t>
            </a:r>
            <a:r>
              <a:rPr lang="en-US" altLang="zh-TW" dirty="0" err="1" smtClean="0"/>
              <a:t>Aranyakas</a:t>
            </a:r>
            <a:r>
              <a:rPr lang="en-US" altLang="zh-TW" dirty="0" smtClean="0"/>
              <a:t> and the early Upanishads.[2]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F3A8-1F91-4B20-820B-8D217BD3E85E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這不正是「愛」的宗教嗎？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F3A8-1F91-4B20-820B-8D217BD3E85E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5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21ADD1-7BDC-4F65-A95F-27EEAF9588D0}" type="datetimeFigureOut">
              <a:rPr lang="zh-TW" altLang="en-US" smtClean="0"/>
              <a:pPr/>
              <a:t>2015/12/7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-GfF-6KffA&amp;list=UUQjEzdFs_UZY0Deelo01daA&amp;index=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mRI7kfNcZ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youtube.com/watch?v=Sg4uAVSukW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iWD1CNH_cyY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CE%A5" TargetMode="External"/><Relationship Id="rId3" Type="http://schemas.openxmlformats.org/officeDocument/2006/relationships/hyperlink" Target="http://zh.wikipedia.org/wiki/%E8%80%B6%E7%A9%8C" TargetMode="External"/><Relationship Id="rId7" Type="http://schemas.openxmlformats.org/officeDocument/2006/relationships/hyperlink" Target="http://zh.wikipedia.org/wiki/%E7%A5%9E" TargetMode="External"/><Relationship Id="rId2" Type="http://schemas.openxmlformats.org/officeDocument/2006/relationships/hyperlink" Target="http://zh.wikipedia.org/wiki/%CE%9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zh.wikipedia.org/wiki/%CE%98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zh.wikipedia.org/wiki/%E5%9F%BA%E7%9D%A3" TargetMode="External"/><Relationship Id="rId10" Type="http://schemas.openxmlformats.org/officeDocument/2006/relationships/hyperlink" Target="http://zh.wikipedia.org/wiki/%E6%95%91%E4%B8%96%E4%B8%BB" TargetMode="External"/><Relationship Id="rId4" Type="http://schemas.openxmlformats.org/officeDocument/2006/relationships/hyperlink" Target="http://zh.wikipedia.org/wiki/%CE%A7" TargetMode="External"/><Relationship Id="rId9" Type="http://schemas.openxmlformats.org/officeDocument/2006/relationships/hyperlink" Target="http://zh.wikipedia.org/wiki/%CE%A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tw/url?sa=i&amp;source=images&amp;cd=&amp;cad=rja&amp;docid=CjE8cYVlA2mxTM&amp;tbnid=ulIuG34Osd5amM:&amp;ved=0CAgQjRwwAA&amp;url=http://blog.world-mysteries.com/science/what-are-major-religions-of-the-world/&amp;ei=TLZxUvvQHc3RkQXtm4G4CA&amp;psig=AFQjCNGQKbYfbBRhr29MBXgWudGiQ5g0aQ&amp;ust=1383270348525392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C8oiwnNlyE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://www.youtube.com/watch?v=Mfglluny8Z0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hingtonpost.com/blogs/post-politics/wp/2013/11/26/pope-francis-denounces-trickle-down-economics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400800" cy="1600200"/>
          </a:xfrm>
        </p:spPr>
        <p:txBody>
          <a:bodyPr/>
          <a:lstStyle/>
          <a:p>
            <a:r>
              <a:rPr lang="zh-TW" altLang="en-US" dirty="0" smtClean="0"/>
              <a:t>周賓凰</a:t>
            </a:r>
            <a:endParaRPr lang="en-US" altLang="zh-TW" dirty="0" smtClean="0"/>
          </a:p>
          <a:p>
            <a:r>
              <a:rPr lang="en-US" altLang="zh-TW" dirty="0" smtClean="0"/>
              <a:t>2015/11/23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 世界宗教</a:t>
            </a:r>
            <a:r>
              <a:rPr lang="zh-TW" altLang="en-US" dirty="0"/>
              <a:t>漫談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07524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在冥想中你無法升得比你的成就更高，也不能沉淪得比你的失敗更低。</a:t>
            </a: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並且如此看待所有的人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take with you all men</a:t>
            </a: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因為在崇拜中你不能飛得比他們的希望更高，也不能貶抑自己比他們的絕望更低。</a:t>
            </a: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因此如果你想認識神，就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不要做個解謎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者。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不如向你周圍看看，你會看到祂與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你的孩子們一同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遊戲。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望入穹蒼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會見到祂在雲中行走，在閃電中伸出雙臂，而隨著雨降下。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你會在花中看見祂微笑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樹的搖曳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中揮手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97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幾個</a:t>
            </a:r>
            <a:r>
              <a:rPr lang="zh-TW" altLang="en-US" dirty="0" smtClean="0"/>
              <a:t>終極問題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我是誰？</a:t>
            </a:r>
            <a:endParaRPr lang="en-US" altLang="zh-TW" dirty="0"/>
          </a:p>
          <a:p>
            <a:r>
              <a:rPr lang="zh-TW" altLang="en-US" dirty="0" smtClean="0"/>
              <a:t>我為什麼在這裡？</a:t>
            </a:r>
            <a:endParaRPr lang="en-US" altLang="zh-TW" dirty="0" smtClean="0"/>
          </a:p>
          <a:p>
            <a:r>
              <a:rPr lang="zh-TW" altLang="en-US" dirty="0"/>
              <a:t>人為</a:t>
            </a:r>
            <a:r>
              <a:rPr lang="zh-TW" altLang="en-US" dirty="0" smtClean="0"/>
              <a:t>什麼受苦？這世界為什麼有苦難？</a:t>
            </a:r>
            <a:endParaRPr lang="en-US" altLang="zh-TW" dirty="0" smtClean="0"/>
          </a:p>
          <a:p>
            <a:r>
              <a:rPr lang="zh-TW" altLang="en-US" dirty="0"/>
              <a:t>生命的意義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/>
              <a:t>世界</a:t>
            </a:r>
            <a:r>
              <a:rPr lang="zh-TW" altLang="en-US" dirty="0" smtClean="0"/>
              <a:t>為什麼是這樣？</a:t>
            </a:r>
            <a:endParaRPr lang="en-US" altLang="zh-TW" dirty="0" smtClean="0"/>
          </a:p>
          <a:p>
            <a:r>
              <a:rPr lang="zh-TW" altLang="en-US" dirty="0" smtClean="0"/>
              <a:t>生命與宇宙的真相？</a:t>
            </a:r>
            <a:endParaRPr lang="en-US" altLang="zh-TW" dirty="0" smtClean="0"/>
          </a:p>
          <a:p>
            <a:r>
              <a:rPr lang="en-US" altLang="zh-TW" dirty="0" smtClean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55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dirty="0"/>
              <a:t>幾個問題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你有宗教信仰嗎？</a:t>
            </a:r>
            <a:endParaRPr lang="en-US" altLang="zh-TW" dirty="0" smtClean="0"/>
          </a:p>
          <a:p>
            <a:pPr lvl="1"/>
            <a:r>
              <a:rPr lang="zh-TW" altLang="en-US" dirty="0"/>
              <a:t>若有</a:t>
            </a:r>
            <a:r>
              <a:rPr lang="zh-TW" altLang="en-US" dirty="0" smtClean="0"/>
              <a:t>，你的信仰是：</a:t>
            </a:r>
            <a:endParaRPr lang="en-US" altLang="zh-TW" dirty="0" smtClean="0"/>
          </a:p>
          <a:p>
            <a:pPr marL="1051560" lvl="2" indent="-457200">
              <a:buFont typeface="+mj-lt"/>
              <a:buAutoNum type="arabicPeriod"/>
            </a:pPr>
            <a:r>
              <a:rPr lang="zh-TW" altLang="en-US" dirty="0" smtClean="0"/>
              <a:t>佛教</a:t>
            </a:r>
            <a:endParaRPr lang="en-US" altLang="zh-TW" dirty="0" smtClean="0"/>
          </a:p>
          <a:p>
            <a:pPr marL="1051560" lvl="2" indent="-457200">
              <a:buFont typeface="+mj-lt"/>
              <a:buAutoNum type="arabicPeriod"/>
            </a:pPr>
            <a:r>
              <a:rPr lang="zh-TW" altLang="en-US" dirty="0" smtClean="0"/>
              <a:t>基督教</a:t>
            </a:r>
            <a:endParaRPr lang="en-US" altLang="zh-TW" dirty="0" smtClean="0"/>
          </a:p>
          <a:p>
            <a:pPr marL="1051560" lvl="2" indent="-457200">
              <a:buFont typeface="+mj-lt"/>
              <a:buAutoNum type="arabicPeriod"/>
            </a:pPr>
            <a:r>
              <a:rPr lang="zh-TW" altLang="en-US" dirty="0" smtClean="0"/>
              <a:t>伊斯蘭教（回教）</a:t>
            </a:r>
            <a:endParaRPr lang="en-US" altLang="zh-TW" dirty="0" smtClean="0"/>
          </a:p>
          <a:p>
            <a:pPr marL="1051560" lvl="2" indent="-457200">
              <a:buFont typeface="+mj-lt"/>
              <a:buAutoNum type="arabicPeriod"/>
            </a:pPr>
            <a:r>
              <a:rPr lang="zh-TW" altLang="en-US" dirty="0" smtClean="0"/>
              <a:t>道教</a:t>
            </a:r>
            <a:endParaRPr lang="en-US" altLang="zh-TW" dirty="0" smtClean="0"/>
          </a:p>
          <a:p>
            <a:pPr marL="1051560" lvl="2" indent="-457200">
              <a:buFont typeface="+mj-lt"/>
              <a:buAutoNum type="arabicPeriod"/>
            </a:pPr>
            <a:r>
              <a:rPr lang="zh-TW" altLang="en-US" dirty="0" smtClean="0"/>
              <a:t>其他（民間信仰）</a:t>
            </a:r>
            <a:endParaRPr lang="en-US" altLang="zh-TW" dirty="0" smtClean="0"/>
          </a:p>
          <a:p>
            <a:r>
              <a:rPr lang="zh-TW" altLang="en-US" dirty="0"/>
              <a:t>你認為人死</a:t>
            </a:r>
            <a:r>
              <a:rPr lang="zh-TW" altLang="en-US" dirty="0" smtClean="0"/>
              <a:t>後，生命還會延續下去嗎？</a:t>
            </a:r>
            <a:endParaRPr lang="en-US" altLang="zh-TW" dirty="0" smtClean="0"/>
          </a:p>
          <a:p>
            <a:r>
              <a:rPr lang="zh-TW" altLang="en-US" dirty="0"/>
              <a:t>你相信輪迴嗎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 smtClean="0"/>
              <a:t>你</a:t>
            </a:r>
            <a:r>
              <a:rPr lang="zh-TW" altLang="en-US" dirty="0"/>
              <a:t>認為</a:t>
            </a:r>
            <a:r>
              <a:rPr lang="zh-TW" altLang="en-US" dirty="0" smtClean="0"/>
              <a:t>天堂</a:t>
            </a:r>
            <a:r>
              <a:rPr lang="zh-TW" altLang="en-US" dirty="0"/>
              <a:t>與</a:t>
            </a:r>
            <a:r>
              <a:rPr lang="zh-TW" altLang="en-US" dirty="0" smtClean="0"/>
              <a:t>地獄存在嗎？</a:t>
            </a:r>
            <a:endParaRPr lang="en-US" altLang="zh-TW" dirty="0" smtClean="0"/>
          </a:p>
          <a:p>
            <a:r>
              <a:rPr lang="zh-TW" altLang="en-US" dirty="0"/>
              <a:t>這個</a:t>
            </a:r>
            <a:r>
              <a:rPr lang="zh-TW" altLang="en-US" dirty="0" smtClean="0"/>
              <a:t>世界是上帝造的嗎？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（是否存在一位造物主？）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47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75656" y="2060848"/>
            <a:ext cx="6609928" cy="2736304"/>
          </a:xfrm>
        </p:spPr>
        <p:txBody>
          <a:bodyPr/>
          <a:lstStyle/>
          <a:p>
            <a:pPr algn="ctr"/>
            <a:r>
              <a:rPr lang="zh-TW" altLang="en-US" dirty="0" smtClean="0"/>
              <a:t>世間雖然有</a:t>
            </a:r>
            <a:r>
              <a:rPr lang="zh-TW" altLang="en-US" dirty="0"/>
              <a:t>千千萬萬</a:t>
            </a:r>
            <a:r>
              <a:rPr lang="zh-TW" altLang="en-US" dirty="0" smtClean="0"/>
              <a:t>種宗教，真相是，只有</a:t>
            </a:r>
            <a:r>
              <a:rPr lang="zh-TW" altLang="en-US" dirty="0"/>
              <a:t>一個宗教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那</a:t>
            </a:r>
            <a:r>
              <a:rPr lang="zh-TW" altLang="en-US" dirty="0"/>
              <a:t>就是「愛」！</a:t>
            </a:r>
          </a:p>
        </p:txBody>
      </p:sp>
    </p:spTree>
    <p:extLst>
      <p:ext uri="{BB962C8B-B14F-4D97-AF65-F5344CB8AC3E}">
        <p14:creationId xmlns:p14="http://schemas.microsoft.com/office/powerpoint/2010/main" val="34839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什麼是「愛」？</a:t>
            </a: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4"/>
            <a:ext cx="5880373" cy="525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愛與</a:t>
            </a:r>
            <a:r>
              <a:rPr lang="zh-TW" altLang="en-US" dirty="0" smtClean="0">
                <a:hlinkClick r:id="rId3"/>
              </a:rPr>
              <a:t>合一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20880" cy="455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2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愛與合一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真實是「內在誠信」</a:t>
            </a:r>
            <a:r>
              <a:rPr lang="zh-TW" altLang="en-US" dirty="0"/>
              <a:t>，是合一</a:t>
            </a:r>
            <a:r>
              <a:rPr lang="zh-TW" altLang="en-US" dirty="0" smtClean="0"/>
              <a:t>的第一步：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真實、誠實地面對內在所發生的一切：沒有判斷、沒有譴責，不問為什麼，也不解釋；只是如實的覺知。</a:t>
            </a:r>
            <a:endParaRPr lang="en-US" altLang="zh-TW" dirty="0" smtClean="0"/>
          </a:p>
          <a:p>
            <a:pPr lvl="1"/>
            <a:r>
              <a:rPr lang="zh-TW" altLang="en-US" dirty="0"/>
              <a:t>與自己</a:t>
            </a:r>
            <a:r>
              <a:rPr lang="zh-TW" altLang="en-US" dirty="0" smtClean="0"/>
              <a:t>合一包括與自己的內在，自己的身體合一。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這就是接受；也就是「當下」</a:t>
            </a:r>
            <a:endParaRPr lang="en-US" altLang="zh-TW" dirty="0" smtClean="0"/>
          </a:p>
          <a:p>
            <a:r>
              <a:rPr lang="zh-TW" altLang="en-US" dirty="0" smtClean="0"/>
              <a:t>因為愛是合一，所以是沒有限制，因此也是自由；而自由也意味著可能性。所以生命也代表著「可能性」。</a:t>
            </a:r>
            <a:endParaRPr lang="en-US" altLang="zh-TW" dirty="0" smtClean="0"/>
          </a:p>
          <a:p>
            <a:r>
              <a:rPr lang="zh-TW" altLang="en-US" dirty="0" smtClean="0"/>
              <a:t>真相是：我們所做的每件事，都是為自己做的，因為每個人都是我。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6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「我」的十大</a:t>
            </a:r>
            <a:r>
              <a:rPr lang="zh-TW" altLang="en-US" dirty="0"/>
              <a:t>幻覺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12" y="1340768"/>
            <a:ext cx="5760640" cy="516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584176" cy="223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etamercury.net/religion/Religion%20Time%20Lin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553450" cy="630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loatingpath.wpengine.netdna-cdn.com/wp-content/uploads/2013/01/Timeline-of-World-Relig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06" y="404664"/>
            <a:ext cx="892039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柏拉圖的洞穴</a:t>
            </a:r>
            <a:r>
              <a:rPr lang="en-US" altLang="zh-TW" dirty="0" smtClean="0">
                <a:hlinkClick r:id="rId2"/>
              </a:rPr>
              <a:t>(The Allegory of Cave)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2207"/>
            <a:ext cx="7416824" cy="477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世界宗教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1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耶穌魚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 smtClean="0"/>
              <a:t>（</a:t>
            </a:r>
            <a:r>
              <a:rPr lang="zh-TW" altLang="en-US" dirty="0"/>
              <a:t>希臘語：</a:t>
            </a:r>
            <a:r>
              <a:rPr lang="en-US" altLang="zh-TW" dirty="0"/>
              <a:t>ΙΧΘΥΣ</a:t>
            </a:r>
            <a:r>
              <a:rPr lang="zh-TW" altLang="en-US" dirty="0"/>
              <a:t>）是基督教的一個代表符號，最早是基督徒為了躲避羅馬帝國宗教迫害而使用的暗號，隨著米蘭敕令的發佈，基督教得以合法化，此符號也因其歷史意義而成為基督教的代表符號之一。在希臘語中「魚」稱為「</a:t>
            </a:r>
            <a:r>
              <a:rPr lang="en-US" altLang="zh-TW" dirty="0"/>
              <a:t>ΙΧΘΥΣ</a:t>
            </a:r>
            <a:r>
              <a:rPr lang="zh-TW" altLang="en-US" dirty="0"/>
              <a:t>」，對基督徒而言這個字恰好可由</a:t>
            </a:r>
            <a:r>
              <a:rPr lang="en-US" altLang="zh-TW" dirty="0"/>
              <a:t>5</a:t>
            </a:r>
            <a:r>
              <a:rPr lang="zh-TW" altLang="en-US" dirty="0"/>
              <a:t>個詞彙的首字母組成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97307570"/>
              </p:ext>
            </p:extLst>
          </p:nvPr>
        </p:nvGraphicFramePr>
        <p:xfrm>
          <a:off x="5724128" y="2276872"/>
          <a:ext cx="224980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35"/>
                <a:gridCol w="749935"/>
                <a:gridCol w="749935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首字母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代表字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意義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>
                          <a:effectLst/>
                          <a:hlinkClick r:id="rId2" action="ppaction://hlinkfile" tooltip="Ι"/>
                        </a:rPr>
                        <a:t>Ι</a:t>
                      </a:r>
                      <a:endParaRPr lang="el-G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/>
                        <a:t>Ι</a:t>
                      </a:r>
                      <a:r>
                        <a:rPr lang="el-GR"/>
                        <a:t>ΗΣΟΥΣ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>
                          <a:hlinkClick r:id="rId3" action="ppaction://hlinkfile" tooltip="耶穌"/>
                        </a:rPr>
                        <a:t>耶穌</a:t>
                      </a:r>
                      <a:endParaRPr lang="zh-TW" alt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>
                          <a:effectLst/>
                          <a:hlinkClick r:id="rId4" action="ppaction://hlinkfile" tooltip="Χ"/>
                        </a:rPr>
                        <a:t>Χ</a:t>
                      </a:r>
                      <a:endParaRPr lang="el-G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/>
                        <a:t>Χ</a:t>
                      </a:r>
                      <a:r>
                        <a:rPr lang="el-GR"/>
                        <a:t>ΡΙΣΤΟΣ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>
                          <a:hlinkClick r:id="rId5" action="ppaction://hlinkfile" tooltip="基督"/>
                        </a:rPr>
                        <a:t>基督</a:t>
                      </a:r>
                      <a:endParaRPr lang="zh-TW" alt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>
                          <a:effectLst/>
                          <a:hlinkClick r:id="rId6" action="ppaction://hlinkfile" tooltip="Θ"/>
                        </a:rPr>
                        <a:t>Θ</a:t>
                      </a:r>
                      <a:endParaRPr lang="el-G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/>
                        <a:t>Θ</a:t>
                      </a:r>
                      <a:r>
                        <a:rPr lang="el-GR"/>
                        <a:t>ΕΟΥ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>
                          <a:hlinkClick r:id="rId7" action="ppaction://hlinkfile" tooltip="神"/>
                        </a:rPr>
                        <a:t>神</a:t>
                      </a:r>
                      <a:r>
                        <a:rPr lang="zh-TW" altLang="en-US"/>
                        <a:t>的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>
                          <a:effectLst/>
                          <a:hlinkClick r:id="rId8" action="ppaction://hlinkfile" tooltip="Υ"/>
                        </a:rPr>
                        <a:t>Υ</a:t>
                      </a:r>
                      <a:endParaRPr lang="el-G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/>
                        <a:t>Υ</a:t>
                      </a:r>
                      <a:r>
                        <a:rPr lang="el-GR"/>
                        <a:t>ΙΟΣ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兒子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>
                          <a:effectLst/>
                          <a:hlinkClick r:id="rId9" action="ppaction://hlinkfile" tooltip="Σ"/>
                        </a:rPr>
                        <a:t>Σ</a:t>
                      </a:r>
                      <a:endParaRPr lang="el-G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/>
                        <a:t>Σ</a:t>
                      </a:r>
                      <a:r>
                        <a:rPr lang="el-GR"/>
                        <a:t>ΩΤΗΡ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hlinkClick r:id="rId10" action="ppaction://hlinkfile" tooltip="救世主"/>
                        </a:rPr>
                        <a:t>救世主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87" y="404664"/>
            <a:ext cx="192021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2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blog.world-mysteries.com/wp-content/uploads/2013/03/World_Religions_Ch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703594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宗教分類（大約）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來源：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東方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印度教、佛教、耆那教、錫克教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道教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儒道（思想？）</a:t>
            </a:r>
            <a:endParaRPr lang="en-US" altLang="zh-TW" dirty="0" smtClean="0"/>
          </a:p>
          <a:p>
            <a:pPr lvl="1"/>
            <a:r>
              <a:rPr lang="zh-TW" altLang="en-US" dirty="0"/>
              <a:t>西方</a:t>
            </a:r>
            <a:r>
              <a:rPr lang="zh-TW" altLang="en-US" dirty="0" smtClean="0"/>
              <a:t>：基督宗教（猶太教、基督教、天主教等）、 伊斯蘭教</a:t>
            </a:r>
            <a:endParaRPr lang="en-US" altLang="zh-TW" dirty="0" smtClean="0"/>
          </a:p>
          <a:p>
            <a:r>
              <a:rPr lang="zh-TW" altLang="en-US" dirty="0" smtClean="0"/>
              <a:t>神（上帝）</a:t>
            </a:r>
            <a:endParaRPr lang="en-US" altLang="zh-TW" dirty="0" smtClean="0"/>
          </a:p>
          <a:p>
            <a:pPr lvl="1"/>
            <a:r>
              <a:rPr lang="zh-TW" altLang="en-US" dirty="0"/>
              <a:t>一神論</a:t>
            </a:r>
            <a:r>
              <a:rPr lang="zh-TW" altLang="en-US" dirty="0" smtClean="0"/>
              <a:t>：印度教、基督宗教、伊斯蘭教</a:t>
            </a:r>
            <a:endParaRPr lang="en-US" altLang="zh-TW" dirty="0" smtClean="0"/>
          </a:p>
          <a:p>
            <a:pPr lvl="1"/>
            <a:r>
              <a:rPr lang="zh-TW" altLang="en-US" dirty="0"/>
              <a:t>多</a:t>
            </a:r>
            <a:r>
              <a:rPr lang="zh-TW" altLang="en-US" dirty="0" smtClean="0"/>
              <a:t>神論：道教、婆羅門教，與許多民間信仰</a:t>
            </a:r>
            <a:endParaRPr lang="en-US" altLang="zh-TW" dirty="0" smtClean="0"/>
          </a:p>
          <a:p>
            <a:pPr lvl="1"/>
            <a:r>
              <a:rPr lang="zh-TW" altLang="en-US" dirty="0"/>
              <a:t>無神論</a:t>
            </a:r>
            <a:r>
              <a:rPr lang="zh-TW" altLang="en-US" dirty="0" smtClean="0"/>
              <a:t>：佛教（？）</a:t>
            </a:r>
            <a:endParaRPr lang="en-US" altLang="zh-TW" dirty="0"/>
          </a:p>
          <a:p>
            <a:r>
              <a:rPr lang="zh-TW" altLang="en-US" dirty="0"/>
              <a:t>原</a:t>
            </a:r>
            <a:r>
              <a:rPr lang="zh-TW" altLang="en-US" dirty="0" smtClean="0"/>
              <a:t>初宗教</a:t>
            </a: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79"/>
            <a:ext cx="1728192" cy="246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772400" cy="1440160"/>
          </a:xfrm>
        </p:spPr>
        <p:txBody>
          <a:bodyPr>
            <a:normAutofit/>
          </a:bodyPr>
          <a:lstStyle/>
          <a:p>
            <a:pPr>
              <a:lnSpc>
                <a:spcPts val="2100"/>
              </a:lnSpc>
            </a:pPr>
            <a:r>
              <a:rPr lang="zh-TW" altLang="en-US" dirty="0" smtClean="0"/>
              <a:t>從印度教說起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------ </a:t>
            </a:r>
            <a:r>
              <a:rPr lang="zh-TW" altLang="en-US" dirty="0" smtClean="0"/>
              <a:t>所有</a:t>
            </a:r>
            <a:r>
              <a:rPr lang="zh-TW" altLang="en-US" dirty="0"/>
              <a:t>宗教的</a:t>
            </a:r>
            <a:r>
              <a:rPr lang="zh-TW" altLang="en-US" dirty="0" smtClean="0"/>
              <a:t>源頭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88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印度教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印度教形成於</a:t>
            </a:r>
            <a:r>
              <a:rPr lang="en-US" altLang="zh-TW" dirty="0"/>
              <a:t>8</a:t>
            </a:r>
            <a:r>
              <a:rPr lang="zh-TW" altLang="en-US" dirty="0"/>
              <a:t>世紀</a:t>
            </a:r>
            <a:r>
              <a:rPr lang="zh-TW" altLang="en-US" dirty="0" smtClean="0"/>
              <a:t>，綜合</a:t>
            </a:r>
            <a:r>
              <a:rPr lang="zh-TW" altLang="en-US" dirty="0"/>
              <a:t>各種宗教，在婆羅門教的基礎上，吸收了佛教等其他思想，產生出來的一個新的</a:t>
            </a:r>
            <a:r>
              <a:rPr lang="zh-TW" altLang="en-US" dirty="0" smtClean="0"/>
              <a:t>形態。</a:t>
            </a:r>
            <a:endParaRPr lang="en-US" altLang="zh-TW" dirty="0" smtClean="0"/>
          </a:p>
          <a:p>
            <a:r>
              <a:rPr lang="zh-TW" altLang="en-US" dirty="0" smtClean="0"/>
              <a:t>三位一體：梵</a:t>
            </a:r>
            <a:r>
              <a:rPr lang="zh-TW" altLang="en-US" dirty="0"/>
              <a:t>天、毗濕</a:t>
            </a:r>
            <a:r>
              <a:rPr lang="zh-TW" altLang="en-US" dirty="0" smtClean="0"/>
              <a:t>奴、</a:t>
            </a:r>
            <a:r>
              <a:rPr lang="zh-TW" altLang="en-US" dirty="0"/>
              <a:t>濕婆三神為主神</a:t>
            </a:r>
            <a:r>
              <a:rPr lang="zh-TW" altLang="en-US" dirty="0" smtClean="0"/>
              <a:t>。梵</a:t>
            </a:r>
            <a:r>
              <a:rPr lang="zh-TW" altLang="en-US" dirty="0"/>
              <a:t>天是主管創造世界之神；毗濕奴是主管維持世界之神；濕婆是主管破壞世界之神。</a:t>
            </a:r>
            <a:endParaRPr lang="en-US" altLang="zh-TW" dirty="0" smtClean="0"/>
          </a:p>
          <a:p>
            <a:r>
              <a:rPr lang="zh-TW" altLang="en-US" dirty="0" smtClean="0"/>
              <a:t>印度教</a:t>
            </a:r>
            <a:r>
              <a:rPr lang="zh-TW" altLang="en-US" dirty="0"/>
              <a:t>三大聖典： </a:t>
            </a:r>
            <a:r>
              <a:rPr lang="en-US" altLang="zh-TW" dirty="0"/>
              <a:t>《</a:t>
            </a:r>
            <a:r>
              <a:rPr lang="zh-TW" altLang="en-US" dirty="0"/>
              <a:t>吠</a:t>
            </a:r>
            <a:r>
              <a:rPr lang="zh-TW" altLang="en-US" dirty="0" smtClean="0"/>
              <a:t>陀</a:t>
            </a:r>
            <a:r>
              <a:rPr lang="en-US" altLang="zh-TW" dirty="0"/>
              <a:t>》</a:t>
            </a:r>
            <a:r>
              <a:rPr lang="zh-TW" altLang="en-US" dirty="0" smtClean="0"/>
              <a:t> </a:t>
            </a:r>
            <a:r>
              <a:rPr lang="en-US" altLang="zh-TW" dirty="0"/>
              <a:t>(Vedas) </a:t>
            </a:r>
            <a:r>
              <a:rPr lang="zh-TW" altLang="en-US" dirty="0" smtClean="0"/>
              <a:t>、 </a:t>
            </a:r>
            <a:r>
              <a:rPr lang="en-US" altLang="zh-TW" dirty="0" smtClean="0"/>
              <a:t>《</a:t>
            </a:r>
            <a:r>
              <a:rPr lang="zh-TW" altLang="en-US" dirty="0"/>
              <a:t>奧義書 </a:t>
            </a:r>
            <a:r>
              <a:rPr lang="en-US" altLang="zh-TW" dirty="0"/>
              <a:t>》 </a:t>
            </a:r>
            <a:r>
              <a:rPr lang="en-US" altLang="zh-TW" dirty="0" smtClean="0"/>
              <a:t>(</a:t>
            </a:r>
            <a:r>
              <a:rPr lang="en-US" altLang="zh-TW" dirty="0"/>
              <a:t>Upanishads</a:t>
            </a:r>
            <a:r>
              <a:rPr lang="en-US" altLang="zh-TW" dirty="0" smtClean="0"/>
              <a:t>)</a:t>
            </a:r>
            <a:r>
              <a:rPr lang="zh-TW" altLang="en-US" dirty="0" smtClean="0"/>
              <a:t>與</a:t>
            </a:r>
            <a:r>
              <a:rPr lang="en-US" altLang="zh-TW" dirty="0"/>
              <a:t>《</a:t>
            </a:r>
            <a:r>
              <a:rPr lang="zh-TW" altLang="en-US" dirty="0"/>
              <a:t>薄伽梵歌</a:t>
            </a:r>
            <a:r>
              <a:rPr lang="en-US" altLang="zh-TW" dirty="0"/>
              <a:t>》(Bhagavad </a:t>
            </a:r>
            <a:r>
              <a:rPr lang="en-US" altLang="zh-TW" dirty="0" smtClean="0"/>
              <a:t>Gita)</a:t>
            </a:r>
            <a:endParaRPr lang="en-US" altLang="zh-TW" dirty="0"/>
          </a:p>
          <a:p>
            <a:r>
              <a:rPr lang="en-US" altLang="zh-TW" dirty="0" smtClean="0"/>
              <a:t>《</a:t>
            </a:r>
            <a:r>
              <a:rPr lang="zh-TW" altLang="en-US" dirty="0"/>
              <a:t>薄伽梵歌</a:t>
            </a:r>
            <a:r>
              <a:rPr lang="en-US" altLang="zh-TW" dirty="0" smtClean="0"/>
              <a:t>》(</a:t>
            </a:r>
            <a:r>
              <a:rPr lang="zh-TW" altLang="en-US" dirty="0" smtClean="0"/>
              <a:t>簡稱</a:t>
            </a:r>
            <a:r>
              <a:rPr lang="en-US" altLang="zh-TW" dirty="0" smtClean="0"/>
              <a:t>《</a:t>
            </a:r>
            <a:r>
              <a:rPr lang="zh-TW" altLang="en-US" dirty="0"/>
              <a:t>梵歌</a:t>
            </a:r>
            <a:r>
              <a:rPr lang="en-US" altLang="zh-TW" dirty="0"/>
              <a:t>》(Gita)), </a:t>
            </a:r>
            <a:r>
              <a:rPr lang="zh-TW" altLang="en-US" dirty="0"/>
              <a:t>意為上主之歌或上帝之歌 </a:t>
            </a:r>
            <a:r>
              <a:rPr lang="en-US" altLang="zh-TW" dirty="0"/>
              <a:t>(</a:t>
            </a:r>
            <a:r>
              <a:rPr lang="en-US" altLang="zh-TW" dirty="0" smtClean="0"/>
              <a:t>The </a:t>
            </a:r>
            <a:r>
              <a:rPr lang="en-US" altLang="zh-TW" dirty="0"/>
              <a:t>Song of God), </a:t>
            </a:r>
            <a:r>
              <a:rPr lang="zh-TW" altLang="en-US" dirty="0"/>
              <a:t>係</a:t>
            </a:r>
            <a:r>
              <a:rPr lang="zh-TW" altLang="en-US" dirty="0" smtClean="0"/>
              <a:t>記載</a:t>
            </a:r>
            <a:r>
              <a:rPr lang="zh-TW" altLang="en-US" dirty="0"/>
              <a:t>主克里希納 </a:t>
            </a:r>
            <a:r>
              <a:rPr lang="en-US" altLang="zh-TW" dirty="0"/>
              <a:t>(Lord Krishna) </a:t>
            </a:r>
            <a:r>
              <a:rPr lang="zh-TW" altLang="en-US" dirty="0"/>
              <a:t>與阿朱納 </a:t>
            </a:r>
            <a:r>
              <a:rPr lang="en-US" altLang="zh-TW" dirty="0"/>
              <a:t>(</a:t>
            </a:r>
            <a:r>
              <a:rPr lang="en-US" altLang="zh-TW" dirty="0" err="1"/>
              <a:t>Arjuna</a:t>
            </a:r>
            <a:r>
              <a:rPr lang="en-US" altLang="zh-TW" dirty="0"/>
              <a:t>) </a:t>
            </a:r>
            <a:r>
              <a:rPr lang="zh-TW" altLang="en-US" dirty="0"/>
              <a:t>王子間一場</a:t>
            </a:r>
            <a:r>
              <a:rPr lang="zh-TW" altLang="en-US" dirty="0" smtClean="0"/>
              <a:t>奇妙而</a:t>
            </a:r>
            <a:r>
              <a:rPr lang="zh-TW" altLang="en-US" dirty="0"/>
              <a:t>不可思議的</a:t>
            </a:r>
            <a:r>
              <a:rPr lang="zh-TW" altLang="en-US" dirty="0" smtClean="0"/>
              <a:t>對話</a:t>
            </a:r>
            <a:r>
              <a:rPr lang="en-US" altLang="zh-TW" dirty="0" smtClean="0"/>
              <a:t>(3102BC)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《</a:t>
            </a:r>
            <a:r>
              <a:rPr lang="zh-TW" altLang="en-US" dirty="0"/>
              <a:t>摩訶婆羅多</a:t>
            </a:r>
            <a:r>
              <a:rPr lang="en-US" altLang="zh-TW" dirty="0"/>
              <a:t>》</a:t>
            </a:r>
            <a:r>
              <a:rPr lang="zh-TW" altLang="en-US" dirty="0"/>
              <a:t>與</a:t>
            </a:r>
            <a:r>
              <a:rPr lang="en-US" altLang="zh-TW" dirty="0"/>
              <a:t>《</a:t>
            </a:r>
            <a:r>
              <a:rPr lang="zh-TW" altLang="en-US" dirty="0"/>
              <a:t>羅摩衍那</a:t>
            </a:r>
            <a:r>
              <a:rPr lang="en-US" altLang="zh-TW" dirty="0"/>
              <a:t>》</a:t>
            </a:r>
            <a:r>
              <a:rPr lang="zh-TW" altLang="en-US" dirty="0"/>
              <a:t>為印度的兩大史詩</a:t>
            </a:r>
            <a:r>
              <a:rPr lang="en-US" altLang="zh-TW" dirty="0"/>
              <a:t>,</a:t>
            </a:r>
            <a:r>
              <a:rPr lang="zh-TW" altLang="en-US" dirty="0"/>
              <a:t>後者的長度則僅前者的四分之一。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85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薄伽梵歌</a:t>
            </a:r>
            <a:r>
              <a:rPr lang="en-US" altLang="zh-TW" dirty="0"/>
              <a:t>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5187284"/>
          </a:xfrm>
        </p:spPr>
        <p:txBody>
          <a:bodyPr>
            <a:normAutofit/>
          </a:bodyPr>
          <a:lstStyle/>
          <a:p>
            <a:r>
              <a:rPr lang="en-US" altLang="zh-TW" dirty="0"/>
              <a:t>《</a:t>
            </a:r>
            <a:r>
              <a:rPr lang="zh-TW" altLang="en-US" dirty="0"/>
              <a:t>薄伽梵歌</a:t>
            </a:r>
            <a:r>
              <a:rPr lang="en-US" altLang="zh-TW" dirty="0"/>
              <a:t>》</a:t>
            </a:r>
            <a:r>
              <a:rPr lang="zh-TW" altLang="en-US" dirty="0"/>
              <a:t>出自史詩</a:t>
            </a:r>
            <a:r>
              <a:rPr lang="en-US" altLang="zh-TW" dirty="0"/>
              <a:t>《</a:t>
            </a:r>
            <a:r>
              <a:rPr lang="zh-TW" altLang="en-US" dirty="0"/>
              <a:t>摩訶婆羅多</a:t>
            </a:r>
            <a:r>
              <a:rPr lang="en-US" altLang="zh-TW" dirty="0"/>
              <a:t>》(Mahabharata) </a:t>
            </a:r>
            <a:r>
              <a:rPr lang="zh-TW" altLang="en-US" dirty="0"/>
              <a:t>的第六</a:t>
            </a:r>
            <a:r>
              <a:rPr lang="zh-TW" altLang="en-US" dirty="0" smtClean="0"/>
              <a:t>篇</a:t>
            </a:r>
            <a:r>
              <a:rPr lang="en-US" altLang="zh-TW" dirty="0" smtClean="0"/>
              <a:t>〈</a:t>
            </a:r>
            <a:r>
              <a:rPr lang="zh-TW" altLang="en-US" dirty="0"/>
              <a:t>毗濕摩</a:t>
            </a:r>
            <a:r>
              <a:rPr lang="en-US" altLang="zh-TW" dirty="0"/>
              <a:t>〉</a:t>
            </a:r>
            <a:r>
              <a:rPr lang="zh-TW" altLang="en-US" dirty="0"/>
              <a:t>篇</a:t>
            </a:r>
            <a:r>
              <a:rPr lang="en-US" altLang="zh-TW" dirty="0"/>
              <a:t>; </a:t>
            </a:r>
            <a:r>
              <a:rPr lang="zh-TW" altLang="en-US" dirty="0"/>
              <a:t>全書十八章</a:t>
            </a:r>
            <a:r>
              <a:rPr lang="en-US" altLang="zh-TW" dirty="0"/>
              <a:t>, </a:t>
            </a:r>
            <a:r>
              <a:rPr lang="zh-TW" altLang="en-US" dirty="0"/>
              <a:t>總共</a:t>
            </a:r>
            <a:r>
              <a:rPr lang="zh-TW" altLang="en-US" dirty="0" smtClean="0"/>
              <a:t>只有</a:t>
            </a:r>
            <a:r>
              <a:rPr lang="en-US" altLang="zh-TW" dirty="0" smtClean="0"/>
              <a:t>700</a:t>
            </a:r>
            <a:r>
              <a:rPr lang="zh-TW" altLang="en-US" dirty="0" smtClean="0"/>
              <a:t>行</a:t>
            </a:r>
            <a:r>
              <a:rPr lang="zh-TW" altLang="en-US" dirty="0"/>
              <a:t>詩句</a:t>
            </a:r>
            <a:r>
              <a:rPr lang="en-US" altLang="zh-TW" dirty="0" smtClean="0"/>
              <a:t>(</a:t>
            </a:r>
            <a:r>
              <a:rPr lang="zh-TW" altLang="en-US" dirty="0" smtClean="0"/>
              <a:t>「</a:t>
            </a:r>
            <a:r>
              <a:rPr lang="zh-TW" altLang="en-US" dirty="0"/>
              <a:t>頌」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《</a:t>
            </a:r>
            <a:r>
              <a:rPr lang="zh-TW" altLang="en-US" dirty="0"/>
              <a:t>摩</a:t>
            </a:r>
            <a:r>
              <a:rPr lang="zh-TW" altLang="en-US" dirty="0" smtClean="0"/>
              <a:t>訶婆</a:t>
            </a:r>
            <a:r>
              <a:rPr lang="zh-TW" altLang="en-US" dirty="0"/>
              <a:t>羅多</a:t>
            </a:r>
            <a:r>
              <a:rPr lang="en-US" altLang="zh-TW" dirty="0"/>
              <a:t>》</a:t>
            </a:r>
            <a:r>
              <a:rPr lang="zh-TW" altLang="en-US" dirty="0"/>
              <a:t>全詩則計有十八篇</a:t>
            </a:r>
            <a:r>
              <a:rPr lang="en-US" altLang="zh-TW" dirty="0"/>
              <a:t>, </a:t>
            </a:r>
            <a:r>
              <a:rPr lang="zh-TW" altLang="en-US" dirty="0"/>
              <a:t>長達十萬頌</a:t>
            </a:r>
            <a:r>
              <a:rPr lang="en-US" altLang="zh-TW" dirty="0"/>
              <a:t>, </a:t>
            </a:r>
            <a:r>
              <a:rPr lang="zh-TW" altLang="en-US" dirty="0"/>
              <a:t>是</a:t>
            </a:r>
            <a:r>
              <a:rPr lang="en-US" altLang="zh-TW" dirty="0"/>
              <a:t>《</a:t>
            </a:r>
            <a:r>
              <a:rPr lang="zh-TW" altLang="en-US" dirty="0"/>
              <a:t>依里亞得</a:t>
            </a:r>
            <a:r>
              <a:rPr lang="en-US" altLang="zh-TW" dirty="0"/>
              <a:t>》(Iliad) </a:t>
            </a:r>
            <a:r>
              <a:rPr lang="zh-TW" altLang="en-US" dirty="0" smtClean="0"/>
              <a:t>與</a:t>
            </a:r>
            <a:r>
              <a:rPr lang="en-US" altLang="zh-TW" dirty="0" smtClean="0"/>
              <a:t>《</a:t>
            </a:r>
            <a:r>
              <a:rPr lang="zh-TW" altLang="en-US" dirty="0"/>
              <a:t>奧德賽</a:t>
            </a:r>
            <a:r>
              <a:rPr lang="en-US" altLang="zh-TW" dirty="0"/>
              <a:t>》(Odyssey)</a:t>
            </a:r>
            <a:r>
              <a:rPr lang="zh-TW" altLang="en-US" dirty="0"/>
              <a:t>合起來的七倍長、聖經長度的三倍</a:t>
            </a:r>
            <a:r>
              <a:rPr lang="en-US" altLang="zh-TW" dirty="0"/>
              <a:t>,</a:t>
            </a:r>
            <a:r>
              <a:rPr lang="zh-TW" altLang="en-US" dirty="0"/>
              <a:t>據稱是</a:t>
            </a:r>
            <a:r>
              <a:rPr lang="zh-TW" altLang="en-US" dirty="0" smtClean="0"/>
              <a:t>現今世界</a:t>
            </a:r>
            <a:r>
              <a:rPr lang="zh-TW" altLang="en-US" dirty="0"/>
              <a:t>上最長的</a:t>
            </a:r>
            <a:r>
              <a:rPr lang="zh-TW" altLang="en-US" dirty="0" smtClean="0"/>
              <a:t>史詩</a:t>
            </a:r>
            <a:r>
              <a:rPr lang="en-US" altLang="zh-TW" dirty="0" smtClean="0"/>
              <a:t>; 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薄伽</a:t>
            </a:r>
            <a:r>
              <a:rPr lang="zh-TW" altLang="en-US" dirty="0" smtClean="0"/>
              <a:t>梵：佛</a:t>
            </a:r>
            <a:r>
              <a:rPr lang="zh-TW" altLang="en-US" dirty="0"/>
              <a:t>、基督、彌賽亞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救世主</a:t>
            </a:r>
            <a:r>
              <a:rPr lang="zh-TW" altLang="en-US" dirty="0"/>
              <a:t>、阿凡達</a:t>
            </a:r>
          </a:p>
          <a:p>
            <a:endParaRPr lang="en-US" altLang="zh-TW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1656184" cy="263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zh-TW" altLang="en-US" dirty="0"/>
              <a:t>數論：</a:t>
            </a:r>
            <a:r>
              <a:rPr lang="zh-TW" altLang="en-US" dirty="0" smtClean="0"/>
              <a:t>造化</a:t>
            </a:r>
            <a:r>
              <a:rPr lang="zh-TW" altLang="en-US" dirty="0"/>
              <a:t>廿四締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46690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菩盧</a:t>
            </a:r>
            <a:r>
              <a:rPr lang="zh-TW" altLang="en-US" dirty="0" smtClean="0"/>
              <a:t>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菩</a:t>
            </a:r>
            <a:r>
              <a:rPr lang="zh-TW" altLang="en-US" dirty="0"/>
              <a:t>盧薩</a:t>
            </a:r>
            <a:r>
              <a:rPr lang="zh-TW" altLang="en-US" dirty="0" smtClean="0"/>
              <a:t>定義</a:t>
            </a:r>
            <a:r>
              <a:rPr lang="zh-TW" altLang="en-US" dirty="0"/>
              <a:t>：</a:t>
            </a:r>
            <a:r>
              <a:rPr lang="zh-TW" altLang="en-US" dirty="0" smtClean="0"/>
              <a:t>最終</a:t>
            </a:r>
            <a:r>
              <a:rPr lang="zh-TW" altLang="en-US" dirty="0"/>
              <a:t>的實相，是至上，是一切的一切，是上帝</a:t>
            </a:r>
            <a:r>
              <a:rPr lang="zh-TW" altLang="en-US" dirty="0" smtClean="0"/>
              <a:t>，所以</a:t>
            </a:r>
            <a:r>
              <a:rPr lang="zh-TW" altLang="en-US" dirty="0"/>
              <a:t>也是絕對者</a:t>
            </a:r>
            <a:r>
              <a:rPr lang="en-US" altLang="zh-TW" dirty="0"/>
              <a:t>(Absolute)</a:t>
            </a:r>
            <a:r>
              <a:rPr lang="zh-TW" altLang="en-US" dirty="0"/>
              <a:t>；因為這無限的本質，所以有很多的名詞用來形容祂：</a:t>
            </a:r>
          </a:p>
          <a:p>
            <a:r>
              <a:rPr lang="zh-TW" altLang="en-US" dirty="0"/>
              <a:t>梵</a:t>
            </a:r>
            <a:r>
              <a:rPr lang="en-US" altLang="zh-TW" dirty="0"/>
              <a:t>(Brahman)</a:t>
            </a:r>
            <a:r>
              <a:rPr lang="zh-TW" altLang="en-US" dirty="0"/>
              <a:t>、永恆聖靈、無上聖靈、上主、至上居所等等都是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《</a:t>
            </a:r>
            <a:r>
              <a:rPr lang="zh-TW" altLang="en-US" dirty="0"/>
              <a:t>道德經</a:t>
            </a:r>
            <a:r>
              <a:rPr lang="en-US" altLang="zh-TW" dirty="0"/>
              <a:t>》</a:t>
            </a:r>
            <a:r>
              <a:rPr lang="zh-TW" altLang="en-US" dirty="0"/>
              <a:t>第 </a:t>
            </a:r>
            <a:r>
              <a:rPr lang="en-US" altLang="zh-TW" dirty="0"/>
              <a:t>25 </a:t>
            </a:r>
            <a:r>
              <a:rPr lang="zh-TW" altLang="en-US" dirty="0" smtClean="0"/>
              <a:t>章</a:t>
            </a:r>
            <a:endParaRPr lang="en-US" altLang="zh-TW" dirty="0" smtClean="0"/>
          </a:p>
          <a:p>
            <a:pPr marL="320040" lvl="1" indent="0">
              <a:buNone/>
            </a:pPr>
            <a:r>
              <a:rPr lang="zh-TW" altLang="en-US" dirty="0" smtClean="0"/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有物混成，先天地生。寂兮寥兮，獨立不改，周行而不殆，可以為天下母。吾不知其名，字之曰道，強為之名曰大。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320040" lvl="1" indent="0">
              <a:buNone/>
            </a:pPr>
            <a:endParaRPr lang="en-US" altLang="zh-TW" dirty="0"/>
          </a:p>
          <a:p>
            <a:pPr marL="320040" lvl="1" indent="0">
              <a:buNone/>
            </a:pPr>
            <a:r>
              <a:rPr lang="zh-TW" altLang="en-US" dirty="0" smtClean="0"/>
              <a:t>這個世界是上帝所造的嗎？  </a:t>
            </a:r>
            <a:r>
              <a:rPr lang="en-US" altLang="zh-TW" dirty="0" smtClean="0"/>
              <a:t>Yes and no.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3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菩盧薩與普拉克里提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普拉克里</a:t>
            </a:r>
            <a:r>
              <a:rPr lang="zh-TW" altLang="en-US" dirty="0" smtClean="0"/>
              <a:t>提（譯為「造化」）為菩</a:t>
            </a:r>
            <a:r>
              <a:rPr lang="zh-TW" altLang="en-US" dirty="0"/>
              <a:t>盧</a:t>
            </a:r>
            <a:r>
              <a:rPr lang="zh-TW" altLang="en-US" dirty="0" smtClean="0"/>
              <a:t>薩所造。</a:t>
            </a:r>
            <a:endParaRPr lang="en-US" altLang="zh-TW" dirty="0" smtClean="0"/>
          </a:p>
          <a:p>
            <a:r>
              <a:rPr lang="zh-TW" altLang="en-US" dirty="0"/>
              <a:t>菩盧薩「創」出造化，也進入萬物，成為萬物內在永恆的自性</a:t>
            </a:r>
            <a:r>
              <a:rPr lang="en-US" altLang="zh-TW" dirty="0"/>
              <a:t>(Self)</a:t>
            </a:r>
            <a:r>
              <a:rPr lang="zh-TW" altLang="en-US" dirty="0"/>
              <a:t>，也就是阿特曼</a:t>
            </a:r>
            <a:r>
              <a:rPr lang="en-US" altLang="zh-TW" dirty="0"/>
              <a:t>(Atman)</a:t>
            </a:r>
            <a:r>
              <a:rPr lang="zh-TW" altLang="en-US" dirty="0"/>
              <a:t>、聖靈</a:t>
            </a:r>
            <a:r>
              <a:rPr lang="en-US" altLang="zh-TW" dirty="0"/>
              <a:t>(Spirit)</a:t>
            </a:r>
            <a:r>
              <a:rPr lang="zh-TW" altLang="en-US" dirty="0" smtClean="0"/>
              <a:t>；這</a:t>
            </a:r>
            <a:r>
              <a:rPr lang="zh-TW" altLang="en-US" dirty="0"/>
              <a:t>自性，以佛教的詞彙表達，就是佛性。</a:t>
            </a:r>
          </a:p>
          <a:p>
            <a:r>
              <a:rPr lang="zh-TW" altLang="en-US" dirty="0"/>
              <a:t>我們的自性既自菩盧薩而來，可見我們的本質也是無限。</a:t>
            </a:r>
          </a:p>
          <a:p>
            <a:r>
              <a:rPr lang="zh-TW" altLang="en-US" dirty="0"/>
              <a:t>但當我們為造化所惑，忘卻了我們的本來面目，我們就成為造化的一部份，成為有限的眾生。</a:t>
            </a:r>
          </a:p>
          <a:p>
            <a:r>
              <a:rPr lang="zh-TW" altLang="en-US" dirty="0"/>
              <a:t>唯有當我們超越了造化的束縛，回憶起我們的本來面目，與上主合一，才能再度成為無限。</a:t>
            </a:r>
          </a:p>
        </p:txBody>
      </p:sp>
    </p:spTree>
    <p:extLst>
      <p:ext uri="{BB962C8B-B14F-4D97-AF65-F5344CB8AC3E}">
        <p14:creationId xmlns:p14="http://schemas.microsoft.com/office/powerpoint/2010/main" val="33287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平面國</a:t>
            </a:r>
            <a:r>
              <a:rPr lang="en-US" altLang="zh-TW" dirty="0" smtClean="0"/>
              <a:t>(Flatland: A Romance of Many Dimensions); Edwin A. </a:t>
            </a:r>
            <a:r>
              <a:rPr lang="en-US" altLang="zh-TW" dirty="0" err="1" smtClean="0"/>
              <a:t>Abott</a:t>
            </a:r>
            <a:r>
              <a:rPr lang="en-US" altLang="zh-TW" dirty="0" smtClean="0"/>
              <a:t>, 1884</a:t>
            </a:r>
            <a:endParaRPr lang="zh-TW" alt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680692" cy="35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504243" cy="35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547664" y="5725135"/>
            <a:ext cx="585070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Upward, not Northward!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031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菩盧薩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主克里希納說：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在萬物中看到我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而且也能在我中看到萬物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這樣的人我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永遠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不會離棄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而他也永不會失去我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耶穌說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我就是在萬物之上的光。我就是一切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一切從我而來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一切回歸於我。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劈一塊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木材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我就在那裡。舉起一塊石頭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而你會在那裡找到我。</a:t>
            </a:r>
            <a:r>
              <a:rPr lang="zh-TW" altLang="en-US" dirty="0"/>
              <a:t>」</a:t>
            </a:r>
            <a:r>
              <a:rPr lang="en-US" altLang="zh-TW" dirty="0"/>
              <a:t>(</a:t>
            </a:r>
            <a:r>
              <a:rPr lang="zh-TW" altLang="en-US" dirty="0"/>
              <a:t>多</a:t>
            </a:r>
            <a:r>
              <a:rPr lang="zh-TW" altLang="en-US" dirty="0" smtClean="0"/>
              <a:t>馬福音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《</a:t>
            </a:r>
            <a:r>
              <a:rPr lang="zh-TW" altLang="en-US" dirty="0"/>
              <a:t>莊子</a:t>
            </a:r>
            <a:r>
              <a:rPr lang="en-US" altLang="zh-TW" dirty="0"/>
              <a:t>》</a:t>
            </a:r>
            <a:r>
              <a:rPr lang="zh-TW" altLang="en-US" dirty="0"/>
              <a:t>知北遊</a:t>
            </a:r>
            <a:r>
              <a:rPr lang="zh-TW" altLang="en-US" dirty="0" smtClean="0"/>
              <a:t>篇</a:t>
            </a:r>
            <a:r>
              <a:rPr lang="en-US" altLang="zh-TW" dirty="0" smtClean="0"/>
              <a:t>,</a:t>
            </a:r>
            <a:r>
              <a:rPr lang="zh-TW" altLang="en-US" dirty="0" smtClean="0"/>
              <a:t>東郭</a:t>
            </a:r>
            <a:r>
              <a:rPr lang="zh-TW" altLang="en-US" dirty="0"/>
              <a:t>子問莊子道何在</a:t>
            </a:r>
            <a:r>
              <a:rPr lang="en-US" altLang="zh-TW" dirty="0"/>
              <a:t>? </a:t>
            </a:r>
            <a:r>
              <a:rPr lang="zh-TW" altLang="en-US" dirty="0"/>
              <a:t>莊子答</a:t>
            </a:r>
            <a:r>
              <a:rPr lang="en-US" altLang="zh-TW" dirty="0" smtClean="0"/>
              <a:t>:</a:t>
            </a:r>
            <a:r>
              <a:rPr lang="zh-TW" altLang="en-US" dirty="0" smtClean="0"/>
              <a:t>「</a:t>
            </a:r>
            <a:r>
              <a:rPr lang="zh-TW" altLang="en-US" dirty="0"/>
              <a:t>無所不在」</a:t>
            </a:r>
            <a:r>
              <a:rPr lang="en-US" altLang="zh-TW" dirty="0"/>
              <a:t>, </a:t>
            </a:r>
            <a:r>
              <a:rPr lang="zh-TW" altLang="en-US" dirty="0" smtClean="0"/>
              <a:t>繼而回答</a:t>
            </a:r>
            <a:r>
              <a:rPr lang="zh-TW" altLang="en-US" dirty="0"/>
              <a:t>在螻蟻、在瓦甓</a:t>
            </a:r>
            <a:r>
              <a:rPr lang="en-US" altLang="zh-TW" dirty="0"/>
              <a:t>,</a:t>
            </a:r>
            <a:r>
              <a:rPr lang="zh-TW" altLang="en-US" dirty="0"/>
              <a:t>甚至在屎溺。</a:t>
            </a:r>
          </a:p>
        </p:txBody>
      </p:sp>
    </p:spTree>
    <p:extLst>
      <p:ext uri="{BB962C8B-B14F-4D97-AF65-F5344CB8AC3E}">
        <p14:creationId xmlns:p14="http://schemas.microsoft.com/office/powerpoint/2010/main" val="8913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菩盧薩與普拉克里提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主克里希納說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存在的（不真實的），永不成真；而存在的（真實的），也未曾有時成為虛妄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；對於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智者而言，這些真理不言自明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/>
              <a:t>(</a:t>
            </a:r>
            <a:r>
              <a:rPr lang="en-US" altLang="zh-TW" dirty="0"/>
              <a:t>2:16</a:t>
            </a:r>
            <a:r>
              <a:rPr lang="en-US" altLang="zh-TW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老子道德經：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之為物，惟恍惟惚。惚兮恍兮，其中有象；恍兮惚兮，其中有物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「菩</a:t>
            </a:r>
            <a:r>
              <a:rPr lang="zh-TW" altLang="en-US" dirty="0"/>
              <a:t>盧</a:t>
            </a:r>
            <a:r>
              <a:rPr lang="zh-TW" altLang="en-US" dirty="0" smtClean="0"/>
              <a:t>薩」與「普</a:t>
            </a:r>
            <a:r>
              <a:rPr lang="zh-TW" altLang="en-US" dirty="0"/>
              <a:t>拉克里</a:t>
            </a:r>
            <a:r>
              <a:rPr lang="zh-TW" altLang="en-US" dirty="0" smtClean="0"/>
              <a:t>提」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</a:t>
            </a:r>
            <a:r>
              <a:rPr lang="zh-TW" altLang="en-US" dirty="0" smtClean="0"/>
              <a:t>「道」與「德」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道</a:t>
            </a:r>
            <a:r>
              <a:rPr lang="zh-TW" altLang="en-US" dirty="0" smtClean="0"/>
              <a:t>：沒有分別的圓滿本質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德</a:t>
            </a:r>
            <a:r>
              <a:rPr lang="zh-TW" altLang="en-US" dirty="0" smtClean="0"/>
              <a:t>：有分別、有善惡，有成住壞空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752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如果有上帝，上帝會懲罰人嗎？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左腦與右腦的上帝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42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老子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道可道，非常道。名可名，非常名。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無，名天地之始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﹔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有，名萬物之母。</a:t>
            </a:r>
            <a:br>
              <a:rPr lang="zh-TW" altLang="en-US" sz="32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故常無，欲以觀其妙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﹔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常有，欲以觀其徼。</a:t>
            </a:r>
            <a:br>
              <a:rPr lang="zh-TW" altLang="en-US" sz="32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此兩者，同出而異名，同謂之玄。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玄之 又玄，眾妙之門。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zh-TW" altLang="en-US" sz="1800" smtClean="0">
                <a:latin typeface="標楷體" pitchFamily="65" charset="-120"/>
                <a:ea typeface="標楷體" pitchFamily="65" charset="-120"/>
              </a:rPr>
              <a:t>（老子「道德經」第一章）</a:t>
            </a:r>
          </a:p>
        </p:txBody>
      </p:sp>
    </p:spTree>
    <p:extLst>
      <p:ext uri="{BB962C8B-B14F-4D97-AF65-F5344CB8AC3E}">
        <p14:creationId xmlns:p14="http://schemas.microsoft.com/office/powerpoint/2010/main" val="36441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造化三性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梨俱吠陀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：造化係由三種性質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gunas</a:t>
            </a:r>
            <a:r>
              <a:rPr lang="en-US" altLang="zh-TW" dirty="0" smtClean="0"/>
              <a:t>; qualities; properties)</a:t>
            </a:r>
            <a:r>
              <a:rPr lang="zh-TW" altLang="en-US" dirty="0" smtClean="0"/>
              <a:t>或力量</a:t>
            </a:r>
            <a:r>
              <a:rPr lang="en-US" altLang="zh-TW" dirty="0" smtClean="0"/>
              <a:t>(forces)</a:t>
            </a:r>
            <a:r>
              <a:rPr lang="zh-TW" altLang="en-US" dirty="0" smtClean="0"/>
              <a:t>所組成，稱為造化三性（另譯「物質三性」或「三德」；第四道稱之為「三律」</a:t>
            </a:r>
            <a:r>
              <a:rPr lang="en-US" altLang="zh-TW" dirty="0" smtClean="0"/>
              <a:t>(the law of three)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造化三性：分別是薩埵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Sattva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、羅闍</a:t>
            </a:r>
            <a:r>
              <a:rPr lang="en-US" altLang="zh-TW" dirty="0" smtClean="0"/>
              <a:t>(Rajas)</a:t>
            </a:r>
            <a:r>
              <a:rPr lang="zh-TW" altLang="en-US" dirty="0" smtClean="0"/>
              <a:t>，與答磨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Tamas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薩埵（悅性、喜）：包含了良善、純真、光明、和諧、平衡等性質。在造化中，位於最高層。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羅闍（變性、憂）：代表可好可壞的能量，表現在人身上可稱之為熱情。透過個性，羅闍所展現的內在是動機與野心，外在則是貪嗔恨。</a:t>
            </a:r>
            <a:endParaRPr lang="en-US" altLang="zh-TW" dirty="0" smtClean="0"/>
          </a:p>
          <a:p>
            <a:pPr lvl="1"/>
            <a:r>
              <a:rPr lang="zh-TW" altLang="en-US" dirty="0"/>
              <a:t>答磨（惰性、暗）：包含了惰性（慣性）、懶惰、黑暗、無明（愚昧）、粗糙等性質。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70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造化三</a:t>
            </a:r>
            <a:r>
              <a:rPr lang="zh-TW" altLang="en-US" dirty="0"/>
              <a:t>性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4038600"/>
          </a:xfrm>
        </p:spPr>
        <p:txBody>
          <a:bodyPr/>
          <a:lstStyle/>
          <a:p>
            <a:r>
              <a:rPr lang="zh-TW" altLang="en-US" dirty="0" smtClean="0"/>
              <a:t>造化三性（或物質三性）（源自</a:t>
            </a:r>
            <a:r>
              <a:rPr lang="zh-TW" altLang="en-US" dirty="0"/>
              <a:t>薄伽梵</a:t>
            </a:r>
            <a:r>
              <a:rPr lang="zh-TW" altLang="en-US" dirty="0" smtClean="0"/>
              <a:t>歌）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悅</a:t>
            </a:r>
            <a:r>
              <a:rPr lang="zh-TW" altLang="en-US" dirty="0"/>
              <a:t>性；理智； </a:t>
            </a:r>
            <a:r>
              <a:rPr lang="en-US" altLang="zh-TW" dirty="0"/>
              <a:t>purity</a:t>
            </a:r>
          </a:p>
          <a:p>
            <a:pPr lvl="1"/>
            <a:r>
              <a:rPr lang="zh-TW" altLang="en-US" dirty="0"/>
              <a:t>變性；情感；</a:t>
            </a:r>
            <a:r>
              <a:rPr lang="en-US" altLang="zh-TW" dirty="0"/>
              <a:t>passion</a:t>
            </a:r>
          </a:p>
          <a:p>
            <a:pPr lvl="1"/>
            <a:r>
              <a:rPr lang="zh-TW" altLang="en-US" dirty="0"/>
              <a:t>惰性；機械；</a:t>
            </a:r>
            <a:r>
              <a:rPr lang="en-US" altLang="zh-TW" dirty="0"/>
              <a:t>inertia; </a:t>
            </a:r>
            <a:r>
              <a:rPr lang="en-US" altLang="zh-TW" dirty="0" smtClean="0"/>
              <a:t>ignorance</a:t>
            </a:r>
          </a:p>
          <a:p>
            <a:r>
              <a:rPr lang="zh-TW" altLang="en-US" dirty="0" smtClean="0"/>
              <a:t>以正向心理學之父 </a:t>
            </a:r>
            <a:r>
              <a:rPr lang="en-US" altLang="zh-TW" dirty="0" smtClean="0"/>
              <a:t>Seligman </a:t>
            </a:r>
            <a:r>
              <a:rPr lang="zh-TW" altLang="en-US" dirty="0" smtClean="0"/>
              <a:t>的「習得的無助」為例說明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660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正、反、合</a:t>
            </a:r>
            <a:endParaRPr lang="en-US" altLang="zh-TW" dirty="0" smtClean="0"/>
          </a:p>
          <a:p>
            <a:r>
              <a:rPr lang="zh-TW" altLang="en-US" dirty="0"/>
              <a:t>主動力、被動力</a:t>
            </a:r>
            <a:r>
              <a:rPr lang="zh-TW" altLang="en-US" dirty="0" smtClean="0"/>
              <a:t>、中和力</a:t>
            </a:r>
            <a:endParaRPr lang="en-US" altLang="zh-TW" dirty="0" smtClean="0"/>
          </a:p>
          <a:p>
            <a:r>
              <a:rPr lang="zh-TW" altLang="en-US" dirty="0"/>
              <a:t>陰、陽</a:t>
            </a:r>
            <a:r>
              <a:rPr lang="zh-TW" altLang="en-US" dirty="0" smtClean="0"/>
              <a:t>、中和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665984" cy="366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8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造化三性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主克里希納說：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的人啊！三者中，純真是潔亮、強壯而不受傷害的，但因著其對幸福與開悟的渴求而把人束縛住。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熱情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，由對享樂與執著的欲望所驅使，因著其對行動的喜愛而把靈魂束縛住。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明（愚昧）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------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黑暗的產物，以環環相連的愚行、懶惰，與昏睡來蒙蔽眾生的感官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的確，這顯化於造化三性的神聖幻覺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摩耶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是難以超越的。只有完全奉獻於我，而且唯獨奉獻於我的人，才能做得到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25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TW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老子道德經</a:t>
            </a:r>
          </a:p>
          <a:p>
            <a:pPr lvl="1" eaLnBrk="1" hangingPunct="1"/>
            <a:r>
              <a:rPr lang="zh-TW" altLang="en-US" dirty="0" smtClean="0"/>
              <a:t>四十二章：道生一，一生二，二生三，三生萬物</a:t>
            </a:r>
          </a:p>
          <a:p>
            <a:pPr eaLnBrk="1" hangingPunct="1"/>
            <a:r>
              <a:rPr lang="zh-TW" altLang="en-US" dirty="0" smtClean="0"/>
              <a:t>新時代思想</a:t>
            </a:r>
          </a:p>
          <a:p>
            <a:pPr lvl="1"/>
            <a:r>
              <a:rPr lang="zh-TW" altLang="en-US" dirty="0" smtClean="0"/>
              <a:t>上帝→聖靈→意識（意即「自我」</a:t>
            </a:r>
            <a:r>
              <a:rPr lang="en-US" altLang="zh-TW" dirty="0"/>
              <a:t>(ego)</a:t>
            </a:r>
            <a:r>
              <a:rPr lang="zh-TW" altLang="en-US" dirty="0" smtClean="0"/>
              <a:t>）</a:t>
            </a:r>
          </a:p>
          <a:p>
            <a:pPr lvl="1" eaLnBrk="1" hangingPunct="1"/>
            <a:r>
              <a:rPr lang="zh-TW" altLang="en-US" dirty="0" smtClean="0"/>
              <a:t>自我：代表與上帝分裂</a:t>
            </a:r>
            <a:r>
              <a:rPr lang="en-US" altLang="zh-TW" dirty="0" smtClean="0"/>
              <a:t>(separation from God)</a:t>
            </a:r>
            <a:r>
              <a:rPr lang="zh-TW" altLang="en-US" dirty="0" smtClean="0"/>
              <a:t>。時間也於焉發生。</a:t>
            </a:r>
          </a:p>
        </p:txBody>
      </p:sp>
    </p:spTree>
    <p:extLst>
      <p:ext uri="{BB962C8B-B14F-4D97-AF65-F5344CB8AC3E}">
        <p14:creationId xmlns:p14="http://schemas.microsoft.com/office/powerpoint/2010/main" val="38399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一神與多神之辯：</a:t>
            </a:r>
            <a:r>
              <a:rPr lang="en-US" altLang="zh-TW" dirty="0" smtClean="0"/>
              <a:t>《</a:t>
            </a:r>
            <a:r>
              <a:rPr lang="zh-TW" altLang="en-US" dirty="0"/>
              <a:t>薄伽梵歌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/>
          </a:bodyPr>
          <a:lstStyle/>
          <a:p>
            <a:r>
              <a:rPr lang="zh-TW" altLang="en-US" dirty="0"/>
              <a:t>太初</a:t>
            </a:r>
            <a:r>
              <a:rPr lang="en-US" altLang="zh-TW" dirty="0"/>
              <a:t>,</a:t>
            </a:r>
            <a:r>
              <a:rPr lang="zh-TW" altLang="en-US" dirty="0"/>
              <a:t>當上帝以祂自己為獻祭創造眾生</a:t>
            </a:r>
            <a:r>
              <a:rPr lang="en-US" altLang="zh-TW" dirty="0"/>
              <a:t>,</a:t>
            </a:r>
            <a:r>
              <a:rPr lang="zh-TW" altLang="en-US" dirty="0"/>
              <a:t>祂對眾生說</a:t>
            </a:r>
            <a:r>
              <a:rPr lang="en-US" altLang="zh-TW" dirty="0"/>
              <a:t>: 『</a:t>
            </a:r>
            <a:r>
              <a:rPr lang="zh-TW" altLang="en-US" dirty="0"/>
              <a:t>藉由</a:t>
            </a:r>
            <a:r>
              <a:rPr lang="zh-TW" altLang="en-US" dirty="0" smtClean="0"/>
              <a:t>獻祭</a:t>
            </a:r>
            <a:r>
              <a:rPr lang="en-US" altLang="zh-TW" dirty="0"/>
              <a:t>,</a:t>
            </a:r>
            <a:r>
              <a:rPr lang="zh-TW" altLang="en-US" dirty="0"/>
              <a:t>你們得以昌榮繁茂</a:t>
            </a:r>
            <a:r>
              <a:rPr lang="en-US" altLang="zh-TW" dirty="0"/>
              <a:t>,</a:t>
            </a:r>
            <a:r>
              <a:rPr lang="zh-TW" altLang="en-US" dirty="0"/>
              <a:t>也滿足你們所有的欲望</a:t>
            </a:r>
            <a:r>
              <a:rPr lang="zh-TW" altLang="en-US" dirty="0" smtClean="0"/>
              <a:t>。</a:t>
            </a:r>
            <a:r>
              <a:rPr lang="en-US" altLang="zh-TW" dirty="0" smtClean="0"/>
              <a:t> </a:t>
            </a:r>
            <a:r>
              <a:rPr lang="zh-TW" altLang="en-US" dirty="0"/>
              <a:t>因此</a:t>
            </a:r>
            <a:r>
              <a:rPr lang="en-US" altLang="zh-TW" dirty="0"/>
              <a:t>, </a:t>
            </a:r>
            <a:r>
              <a:rPr lang="zh-TW" altLang="en-US" dirty="0"/>
              <a:t>崇拜造化之諸神祇</a:t>
            </a:r>
            <a:r>
              <a:rPr lang="en-US" altLang="zh-TW" dirty="0"/>
              <a:t>,</a:t>
            </a:r>
            <a:r>
              <a:rPr lang="zh-TW" altLang="en-US" dirty="0"/>
              <a:t>也讓她們滋養你來作為回報</a:t>
            </a:r>
            <a:r>
              <a:rPr lang="en-US" altLang="zh-TW" dirty="0"/>
              <a:t>;</a:t>
            </a:r>
            <a:r>
              <a:rPr lang="zh-TW" altLang="en-US" dirty="0"/>
              <a:t>藉</a:t>
            </a:r>
            <a:r>
              <a:rPr lang="zh-TW" altLang="en-US" dirty="0" smtClean="0"/>
              <a:t>此相互</a:t>
            </a:r>
            <a:r>
              <a:rPr lang="zh-TW" altLang="en-US" dirty="0"/>
              <a:t>之護持</a:t>
            </a:r>
            <a:r>
              <a:rPr lang="en-US" altLang="zh-TW" dirty="0"/>
              <a:t>,</a:t>
            </a:r>
            <a:r>
              <a:rPr lang="zh-TW" altLang="en-US" dirty="0"/>
              <a:t>你將達至最大的福祉</a:t>
            </a:r>
            <a:r>
              <a:rPr lang="zh-TW" altLang="en-US" dirty="0" smtClean="0"/>
              <a:t>。因為</a:t>
            </a:r>
            <a:r>
              <a:rPr lang="zh-TW" altLang="en-US" dirty="0"/>
              <a:t>得到獻祭供養之造化</a:t>
            </a:r>
            <a:r>
              <a:rPr lang="en-US" altLang="zh-TW" dirty="0"/>
              <a:t>,</a:t>
            </a:r>
            <a:r>
              <a:rPr lang="zh-TW" altLang="en-US" dirty="0"/>
              <a:t>將賜予你所有你所能冀求的快樂</a:t>
            </a:r>
            <a:r>
              <a:rPr lang="zh-TW" altLang="en-US" dirty="0" smtClean="0"/>
              <a:t>。但</a:t>
            </a:r>
            <a:r>
              <a:rPr lang="zh-TW" altLang="en-US" dirty="0"/>
              <a:t>只享用她所給予而無回報的人</a:t>
            </a:r>
            <a:r>
              <a:rPr lang="en-US" altLang="zh-TW" dirty="0"/>
              <a:t>,</a:t>
            </a:r>
            <a:r>
              <a:rPr lang="zh-TW" altLang="en-US" dirty="0"/>
              <a:t>則是真竊賊。</a:t>
            </a:r>
            <a:r>
              <a:rPr lang="en-US" altLang="zh-TW" dirty="0" smtClean="0"/>
              <a:t>』</a:t>
            </a:r>
          </a:p>
          <a:p>
            <a:r>
              <a:rPr lang="zh-TW" altLang="en-US" dirty="0" smtClean="0"/>
              <a:t>智慧</a:t>
            </a:r>
            <a:r>
              <a:rPr lang="zh-TW" altLang="en-US" dirty="0"/>
              <a:t>被種種欲望所蒙蔽的人</a:t>
            </a:r>
            <a:r>
              <a:rPr lang="en-US" altLang="zh-TW" dirty="0"/>
              <a:t>, </a:t>
            </a:r>
            <a:r>
              <a:rPr lang="zh-TW" altLang="en-US" dirty="0"/>
              <a:t>崇拜低等神祇</a:t>
            </a:r>
            <a:r>
              <a:rPr lang="en-US" altLang="zh-TW" dirty="0"/>
              <a:t>, </a:t>
            </a:r>
            <a:r>
              <a:rPr lang="zh-TW" altLang="en-US" dirty="0"/>
              <a:t>依其性情</a:t>
            </a:r>
            <a:r>
              <a:rPr lang="zh-TW" altLang="en-US" dirty="0" smtClean="0"/>
              <a:t>之不同</a:t>
            </a:r>
            <a:r>
              <a:rPr lang="en-US" altLang="zh-TW" dirty="0"/>
              <a:t>,</a:t>
            </a:r>
            <a:r>
              <a:rPr lang="zh-TW" altLang="en-US" dirty="0"/>
              <a:t>奉行各種不同的儀式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眼光短淺</a:t>
            </a:r>
            <a:r>
              <a:rPr lang="en-US" altLang="zh-TW" dirty="0"/>
              <a:t>, </a:t>
            </a:r>
            <a:r>
              <a:rPr lang="zh-TW" altLang="en-US" dirty="0"/>
              <a:t>則其所享有的果實必然也是有限的。崇敬低等</a:t>
            </a:r>
            <a:r>
              <a:rPr lang="zh-TW" altLang="en-US" dirty="0" smtClean="0"/>
              <a:t>神祇</a:t>
            </a:r>
            <a:r>
              <a:rPr lang="zh-TW" altLang="en-US" dirty="0"/>
              <a:t>者只能到達低等神祇的境界</a:t>
            </a:r>
            <a:r>
              <a:rPr lang="en-US" altLang="zh-TW" dirty="0"/>
              <a:t>, </a:t>
            </a:r>
            <a:r>
              <a:rPr lang="zh-TW" altLang="en-US" dirty="0"/>
              <a:t>但崇拜我的人則會來到我</a:t>
            </a:r>
            <a:r>
              <a:rPr lang="zh-TW" altLang="en-US" dirty="0" smtClean="0"/>
              <a:t>這裡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438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8" y="266188"/>
            <a:ext cx="4248472" cy="287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84" y="266188"/>
            <a:ext cx="4248472" cy="268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810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48358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一神與多神之辯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低等神祇的信眾歸於低等神祇</a:t>
            </a:r>
            <a:r>
              <a:rPr lang="en-US" altLang="zh-TW" dirty="0"/>
              <a:t>,</a:t>
            </a:r>
            <a:r>
              <a:rPr lang="zh-TW" altLang="en-US" dirty="0"/>
              <a:t>祖靈的敬拜者歸於祖靈</a:t>
            </a:r>
            <a:r>
              <a:rPr lang="en-US" altLang="zh-TW" dirty="0"/>
              <a:t>;</a:t>
            </a:r>
            <a:r>
              <a:rPr lang="zh-TW" altLang="en-US" dirty="0" smtClean="0"/>
              <a:t>崇拜黑暗</a:t>
            </a:r>
            <a:r>
              <a:rPr lang="zh-TW" altLang="en-US" dirty="0"/>
              <a:t>邪靈者</a:t>
            </a:r>
            <a:r>
              <a:rPr lang="en-US" altLang="zh-TW" dirty="0"/>
              <a:t>, </a:t>
            </a:r>
            <a:r>
              <a:rPr lang="zh-TW" altLang="en-US" dirty="0"/>
              <a:t>邪靈就是他們的歸處</a:t>
            </a:r>
            <a:r>
              <a:rPr lang="en-US" altLang="zh-TW" dirty="0"/>
              <a:t>;</a:t>
            </a:r>
            <a:r>
              <a:rPr lang="zh-TW" altLang="en-US" dirty="0"/>
              <a:t>因此同樣地</a:t>
            </a:r>
            <a:r>
              <a:rPr lang="en-US" altLang="zh-TW" dirty="0"/>
              <a:t>, </a:t>
            </a:r>
            <a:r>
              <a:rPr lang="zh-TW" altLang="en-US" dirty="0"/>
              <a:t>敬拜我的人會來到我這裡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純真者敬拜真上帝</a:t>
            </a:r>
            <a:r>
              <a:rPr lang="en-US" altLang="zh-TW" dirty="0"/>
              <a:t>;</a:t>
            </a:r>
            <a:r>
              <a:rPr lang="zh-TW" altLang="en-US" dirty="0"/>
              <a:t>熱情者敬拜財富與神通之諸神</a:t>
            </a:r>
            <a:r>
              <a:rPr lang="en-US" altLang="zh-TW" dirty="0"/>
              <a:t>;</a:t>
            </a:r>
            <a:r>
              <a:rPr lang="zh-TW" altLang="en-US" dirty="0"/>
              <a:t>無明者</a:t>
            </a:r>
            <a:r>
              <a:rPr lang="zh-TW" altLang="en-US" dirty="0" smtClean="0"/>
              <a:t>則敬</a:t>
            </a:r>
            <a:r>
              <a:rPr lang="zh-TW" altLang="en-US" dirty="0"/>
              <a:t>拜死神與自然界的低等神祇。</a:t>
            </a:r>
          </a:p>
        </p:txBody>
      </p:sp>
    </p:spTree>
    <p:extLst>
      <p:ext uri="{BB962C8B-B14F-4D97-AF65-F5344CB8AC3E}">
        <p14:creationId xmlns:p14="http://schemas.microsoft.com/office/powerpoint/2010/main" val="2024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上帝</a:t>
            </a:r>
            <a:r>
              <a:rPr lang="zh-TW" altLang="en-US" dirty="0"/>
              <a:t>有人格嗎？</a:t>
            </a:r>
            <a:r>
              <a:rPr lang="en-US" altLang="zh-TW" dirty="0" smtClean="0"/>
              <a:t>《</a:t>
            </a:r>
            <a:r>
              <a:rPr lang="zh-TW" altLang="en-US" dirty="0"/>
              <a:t>薄伽梵歌</a:t>
            </a:r>
            <a:r>
              <a:rPr lang="en-US" altLang="zh-TW" dirty="0"/>
              <a:t>》</a:t>
            </a:r>
            <a:r>
              <a:rPr lang="zh-TW" altLang="en-US" dirty="0"/>
              <a:t>觀點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7772400" cy="4572000"/>
          </a:xfrm>
        </p:spPr>
        <p:txBody>
          <a:bodyPr>
            <a:normAutofit/>
          </a:bodyPr>
          <a:lstStyle/>
          <a:p>
            <a:r>
              <a:rPr lang="zh-TW" altLang="en-US" dirty="0"/>
              <a:t>有些人以我是永不毀滅、無法命名、未顯、無所不在、不可</a:t>
            </a:r>
            <a:r>
              <a:rPr lang="zh-TW" altLang="en-US" dirty="0" smtClean="0"/>
              <a:t>想像</a:t>
            </a:r>
            <a:r>
              <a:rPr lang="zh-TW" altLang="en-US" dirty="0"/>
              <a:t>、原初的、永遠不變以及永恆的</a:t>
            </a:r>
            <a:r>
              <a:rPr lang="en-US" altLang="zh-TW" dirty="0"/>
              <a:t>,</a:t>
            </a:r>
            <a:r>
              <a:rPr lang="zh-TW" altLang="en-US" dirty="0"/>
              <a:t>他們以如是態度敬拜我</a:t>
            </a:r>
            <a:r>
              <a:rPr lang="en-US" altLang="zh-TW" dirty="0"/>
              <a:t>;</a:t>
            </a:r>
          </a:p>
          <a:p>
            <a:r>
              <a:rPr lang="zh-TW" altLang="en-US" dirty="0" smtClean="0"/>
              <a:t>他們</a:t>
            </a:r>
            <a:r>
              <a:rPr lang="zh-TW" altLang="en-US" dirty="0"/>
              <a:t>克制感官</a:t>
            </a:r>
            <a:r>
              <a:rPr lang="en-US" altLang="zh-TW" dirty="0"/>
              <a:t>,</a:t>
            </a:r>
            <a:r>
              <a:rPr lang="zh-TW" altLang="en-US" dirty="0"/>
              <a:t>同等看待生命中之所有境遇</a:t>
            </a:r>
            <a:r>
              <a:rPr lang="en-US" altLang="zh-TW" dirty="0"/>
              <a:t>,</a:t>
            </a:r>
            <a:r>
              <a:rPr lang="zh-TW" altLang="en-US" dirty="0"/>
              <a:t>而且為所有</a:t>
            </a:r>
            <a:r>
              <a:rPr lang="zh-TW" altLang="en-US" dirty="0" smtClean="0"/>
              <a:t>眾生之</a:t>
            </a:r>
            <a:r>
              <a:rPr lang="zh-TW" altLang="en-US" dirty="0"/>
              <a:t>福祉而工作</a:t>
            </a:r>
            <a:r>
              <a:rPr lang="en-US" altLang="zh-TW" dirty="0"/>
              <a:t>,</a:t>
            </a:r>
            <a:r>
              <a:rPr lang="zh-TW" altLang="en-US" dirty="0"/>
              <a:t>這樣的人確然會來到我這裡。</a:t>
            </a:r>
          </a:p>
          <a:p>
            <a:r>
              <a:rPr lang="zh-TW" altLang="en-US" dirty="0" smtClean="0"/>
              <a:t>但</a:t>
            </a:r>
            <a:r>
              <a:rPr lang="zh-TW" altLang="en-US" dirty="0"/>
              <a:t>如此將注意力放在絕對者與不具位格上帝上的人</a:t>
            </a:r>
            <a:r>
              <a:rPr lang="en-US" altLang="zh-TW" dirty="0"/>
              <a:t>,</a:t>
            </a:r>
            <a:r>
              <a:rPr lang="zh-TW" altLang="en-US" dirty="0"/>
              <a:t>會</a:t>
            </a:r>
            <a:r>
              <a:rPr lang="zh-TW" altLang="en-US" dirty="0" smtClean="0"/>
              <a:t>遭遇到</a:t>
            </a:r>
            <a:r>
              <a:rPr lang="zh-TW" altLang="en-US" dirty="0"/>
              <a:t>較大的困境</a:t>
            </a:r>
            <a:r>
              <a:rPr lang="en-US" altLang="zh-TW" dirty="0"/>
              <a:t>,</a:t>
            </a:r>
            <a:r>
              <a:rPr lang="zh-TW" altLang="en-US" dirty="0"/>
              <a:t>因為對於擁有肉身的人而言</a:t>
            </a:r>
            <a:r>
              <a:rPr lang="en-US" altLang="zh-TW" dirty="0"/>
              <a:t>,</a:t>
            </a:r>
            <a:r>
              <a:rPr lang="zh-TW" altLang="en-US" dirty="0"/>
              <a:t>要以我是沒有</a:t>
            </a:r>
            <a:r>
              <a:rPr lang="zh-TW" altLang="en-US" dirty="0" smtClean="0"/>
              <a:t>肉身</a:t>
            </a:r>
            <a:r>
              <a:rPr lang="zh-TW" altLang="en-US" dirty="0"/>
              <a:t>的方式來了悟我是困難的。</a:t>
            </a:r>
          </a:p>
        </p:txBody>
      </p:sp>
    </p:spTree>
    <p:extLst>
      <p:ext uri="{BB962C8B-B14F-4D97-AF65-F5344CB8AC3E}">
        <p14:creationId xmlns:p14="http://schemas.microsoft.com/office/powerpoint/2010/main" val="34274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阿凡達：上帝化身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薄伽梵</a:t>
            </a:r>
            <a:endParaRPr lang="en-US" altLang="zh-TW" dirty="0" smtClean="0"/>
          </a:p>
          <a:p>
            <a:r>
              <a:rPr lang="zh-TW" altLang="en-US" dirty="0" smtClean="0"/>
              <a:t>上帝之子</a:t>
            </a:r>
            <a:endParaRPr lang="en-US" altLang="zh-TW" dirty="0" smtClean="0"/>
          </a:p>
          <a:p>
            <a:r>
              <a:rPr lang="zh-TW" altLang="en-US" dirty="0" smtClean="0"/>
              <a:t>先知</a:t>
            </a:r>
            <a:endParaRPr lang="en-US" altLang="zh-TW" dirty="0" smtClean="0"/>
          </a:p>
          <a:p>
            <a:r>
              <a:rPr lang="zh-TW" altLang="en-US" dirty="0" smtClean="0"/>
              <a:t>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如來、</a:t>
            </a:r>
            <a:r>
              <a:rPr lang="zh-TW" altLang="en-US" dirty="0"/>
              <a:t>應供、正遍知、明行足、善逝、世間解、無上士、調禦丈夫、天人師、世</a:t>
            </a:r>
            <a:r>
              <a:rPr lang="zh-TW" altLang="en-US" dirty="0" smtClean="0"/>
              <a:t>尊</a:t>
            </a:r>
            <a:r>
              <a:rPr lang="en-US" altLang="zh-TW" dirty="0" smtClean="0"/>
              <a:t>(Lord)</a:t>
            </a:r>
            <a:r>
              <a:rPr lang="zh-TW" altLang="en-US" dirty="0" smtClean="0"/>
              <a:t>，</a:t>
            </a:r>
            <a:r>
              <a:rPr lang="zh-TW" altLang="en-US" dirty="0"/>
              <a:t>意思</a:t>
            </a:r>
            <a:r>
              <a:rPr lang="zh-TW" altLang="en-US" dirty="0" smtClean="0"/>
              <a:t>是「覺者」。 </a:t>
            </a:r>
            <a:endParaRPr lang="en-US" altLang="zh-TW" dirty="0" smtClean="0"/>
          </a:p>
          <a:p>
            <a:r>
              <a:rPr lang="zh-TW" altLang="en-US" dirty="0"/>
              <a:t>在世明</a:t>
            </a:r>
            <a:r>
              <a:rPr lang="zh-TW" altLang="en-US" dirty="0" smtClean="0"/>
              <a:t>師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94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毗濕奴的十大化身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800323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000" dirty="0" smtClean="0"/>
              <a:t>1</a:t>
            </a:r>
            <a:r>
              <a:rPr lang="en-US" altLang="zh-TW" sz="2000" dirty="0"/>
              <a:t>.</a:t>
            </a:r>
            <a:r>
              <a:rPr lang="zh-TW" altLang="en-US" sz="2000" dirty="0"/>
              <a:t>魚（摩蹉），從洪水中救出人類始祖摩奴</a:t>
            </a:r>
            <a:r>
              <a:rPr lang="zh-TW" altLang="en-US" sz="2000" dirty="0" smtClean="0"/>
              <a:t>；</a:t>
            </a: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 smtClean="0"/>
              <a:t>2</a:t>
            </a:r>
            <a:r>
              <a:rPr lang="en-US" altLang="zh-TW" sz="2000" dirty="0"/>
              <a:t>.</a:t>
            </a:r>
            <a:r>
              <a:rPr lang="zh-TW" altLang="en-US" sz="2000" dirty="0"/>
              <a:t>龜（俱利摩），眾神攪乳海時作爲攪棒曼陀羅山的底座</a:t>
            </a:r>
            <a:r>
              <a:rPr lang="zh-TW" altLang="en-US" sz="2000" dirty="0" smtClean="0"/>
              <a:t>；</a:t>
            </a: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 smtClean="0"/>
              <a:t>3</a:t>
            </a:r>
            <a:r>
              <a:rPr lang="en-US" altLang="zh-TW" sz="2000" dirty="0"/>
              <a:t>.</a:t>
            </a:r>
            <a:r>
              <a:rPr lang="zh-TW" altLang="en-US" sz="2000" dirty="0"/>
              <a:t>野豬（筏羅訶），從海中拱起沉沒的大地，殺死魔王金目</a:t>
            </a:r>
            <a:r>
              <a:rPr lang="zh-TW" altLang="en-US" sz="2000" dirty="0" smtClean="0"/>
              <a:t>；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4</a:t>
            </a:r>
            <a:r>
              <a:rPr lang="en-US" altLang="zh-TW" sz="2000" dirty="0"/>
              <a:t>.</a:t>
            </a:r>
            <a:r>
              <a:rPr lang="zh-TW" altLang="en-US" sz="2000" dirty="0"/>
              <a:t>人獅（那羅僧訶），消滅魔王金床</a:t>
            </a:r>
            <a:r>
              <a:rPr lang="zh-TW" altLang="en-US" sz="2000" dirty="0" smtClean="0"/>
              <a:t>；</a:t>
            </a: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 smtClean="0"/>
              <a:t>5</a:t>
            </a:r>
            <a:r>
              <a:rPr lang="en-US" altLang="zh-TW" sz="2000" dirty="0"/>
              <a:t>.</a:t>
            </a:r>
            <a:r>
              <a:rPr lang="zh-TW" altLang="en-US" sz="2000" dirty="0"/>
              <a:t>侏儒（筏摩那），三大步跨越天地，從三界中趕走魔王跋利，隻把地獄留給他</a:t>
            </a:r>
            <a:r>
              <a:rPr lang="zh-TW" altLang="en-US" sz="2000" dirty="0" smtClean="0"/>
              <a:t>；</a:t>
            </a: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 smtClean="0"/>
              <a:t>6</a:t>
            </a:r>
            <a:r>
              <a:rPr lang="en-US" altLang="zh-TW" sz="2000" dirty="0"/>
              <a:t>.</a:t>
            </a:r>
            <a:r>
              <a:rPr lang="zh-TW" altLang="en-US" sz="2000" dirty="0"/>
              <a:t>持斧羅摩，三七二十一次殺光人間侵犯婆羅門利益的刹帝利</a:t>
            </a:r>
            <a:r>
              <a:rPr lang="zh-TW" altLang="en-US" sz="2000" dirty="0" smtClean="0"/>
              <a:t>；</a:t>
            </a: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 smtClean="0"/>
              <a:t>7</a:t>
            </a:r>
            <a:r>
              <a:rPr lang="en-US" altLang="zh-TW" sz="2000" dirty="0"/>
              <a:t>.</a:t>
            </a:r>
            <a:r>
              <a:rPr lang="zh-TW" altLang="en-US" sz="2000" dirty="0"/>
              <a:t>羅摩，誅殺十首魔王羅波那</a:t>
            </a:r>
            <a:r>
              <a:rPr lang="zh-TW" altLang="en-US" sz="2000" dirty="0" smtClean="0"/>
              <a:t>；</a:t>
            </a: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 smtClean="0"/>
              <a:t>8</a:t>
            </a:r>
            <a:r>
              <a:rPr lang="en-US" altLang="zh-TW" sz="2000" dirty="0"/>
              <a:t>.</a:t>
            </a:r>
            <a:r>
              <a:rPr lang="zh-TW" altLang="en-US" sz="2000" dirty="0"/>
              <a:t>黑天，消滅那伽之王迦梨耶、提奴迦、波羅蘭缽等妖怪</a:t>
            </a:r>
            <a:r>
              <a:rPr lang="zh-TW" altLang="en-US" sz="2000" dirty="0" smtClean="0"/>
              <a:t>。</a:t>
            </a:r>
            <a:endParaRPr lang="zh-TW" altLang="en-US" sz="2000" dirty="0"/>
          </a:p>
          <a:p>
            <a:pPr marL="0" indent="0">
              <a:buNone/>
            </a:pPr>
            <a:r>
              <a:rPr lang="en-US" altLang="zh-TW" sz="2000" dirty="0" smtClean="0"/>
              <a:t>9</a:t>
            </a:r>
            <a:r>
              <a:rPr lang="en-US" altLang="zh-TW" sz="2000" dirty="0"/>
              <a:t>.</a:t>
            </a:r>
            <a:r>
              <a:rPr lang="zh-TW" altLang="en-US" sz="2000" dirty="0"/>
              <a:t>釋迦佛，宣導獨特的言論，以迷惑羅刹等惡鬼神，維護世界的秩序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10.</a:t>
            </a:r>
            <a:r>
              <a:rPr lang="zh-TW" altLang="en-US" sz="2000" dirty="0"/>
              <a:t>迦爾吉（白馬），在這個“爭鬥時”結束之際毁滅罪惡的世界。</a:t>
            </a:r>
          </a:p>
        </p:txBody>
      </p:sp>
    </p:spTree>
    <p:extLst>
      <p:ext uri="{BB962C8B-B14F-4D97-AF65-F5344CB8AC3E}">
        <p14:creationId xmlns:p14="http://schemas.microsoft.com/office/powerpoint/2010/main" val="18989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四種瑜珈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060432" cy="504056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瑜珈：即「合一」之意</a:t>
            </a:r>
            <a:endParaRPr lang="en-US" altLang="zh-TW" dirty="0" smtClean="0"/>
          </a:p>
          <a:p>
            <a:r>
              <a:rPr lang="zh-TW" altLang="en-US" dirty="0" smtClean="0"/>
              <a:t>四條修行道路：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羯</a:t>
            </a:r>
            <a:r>
              <a:rPr lang="zh-TW" altLang="en-US" dirty="0"/>
              <a:t>磨瑜珈</a:t>
            </a:r>
            <a:r>
              <a:rPr lang="en-US" altLang="zh-TW" dirty="0"/>
              <a:t>(Karma yoga)</a:t>
            </a:r>
            <a:r>
              <a:rPr lang="zh-TW" altLang="en-US" dirty="0"/>
              <a:t>：行動之道，更明確的說，是無我行動之道；修行者透過全心無我的服務眾生，而自有限的自我中解脫。</a:t>
            </a:r>
          </a:p>
          <a:p>
            <a:pPr lvl="1"/>
            <a:r>
              <a:rPr lang="zh-TW" altLang="en-US" dirty="0" smtClean="0"/>
              <a:t>闍</a:t>
            </a:r>
            <a:r>
              <a:rPr lang="zh-TW" altLang="en-US" dirty="0"/>
              <a:t>那瑜珈</a:t>
            </a:r>
            <a:r>
              <a:rPr lang="en-US" altLang="zh-TW" dirty="0"/>
              <a:t>(</a:t>
            </a:r>
            <a:r>
              <a:rPr lang="en-US" altLang="zh-TW" dirty="0" err="1"/>
              <a:t>Jnana</a:t>
            </a:r>
            <a:r>
              <a:rPr lang="en-US" altLang="zh-TW" dirty="0"/>
              <a:t> yoga)</a:t>
            </a:r>
            <a:r>
              <a:rPr lang="zh-TW" altLang="en-US" dirty="0"/>
              <a:t>：知識或智慧之道；修行者透過意志與明辨能力，將自我自對身、心與感官的認同中解放出來。</a:t>
            </a:r>
          </a:p>
          <a:p>
            <a:pPr lvl="1"/>
            <a:r>
              <a:rPr lang="zh-TW" altLang="en-US" dirty="0" smtClean="0"/>
              <a:t>巴</a:t>
            </a:r>
            <a:r>
              <a:rPr lang="zh-TW" altLang="en-US" dirty="0"/>
              <a:t>克提瑜珈</a:t>
            </a:r>
            <a:r>
              <a:rPr lang="en-US" altLang="zh-TW" dirty="0"/>
              <a:t>(Bhakti yoga): </a:t>
            </a:r>
            <a:r>
              <a:rPr lang="zh-TW" altLang="en-US" dirty="0"/>
              <a:t>奉愛之道；修行者透過完全奉獻</a:t>
            </a:r>
            <a:r>
              <a:rPr lang="en-US" altLang="zh-TW" dirty="0"/>
              <a:t>(</a:t>
            </a:r>
            <a:r>
              <a:rPr lang="zh-TW" altLang="en-US" dirty="0"/>
              <a:t>獻身</a:t>
            </a:r>
            <a:r>
              <a:rPr lang="en-US" altLang="zh-TW" dirty="0"/>
              <a:t>)</a:t>
            </a:r>
            <a:r>
              <a:rPr lang="zh-TW" altLang="en-US" dirty="0"/>
              <a:t>於上主的愛中而臻於無上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禪那瑜珈</a:t>
            </a:r>
            <a:r>
              <a:rPr lang="en-US" altLang="zh-TW" dirty="0"/>
              <a:t>(</a:t>
            </a:r>
            <a:r>
              <a:rPr lang="en-US" altLang="zh-TW" dirty="0" err="1"/>
              <a:t>Dhyana</a:t>
            </a:r>
            <a:r>
              <a:rPr lang="en-US" altLang="zh-TW" dirty="0"/>
              <a:t> yoga):</a:t>
            </a:r>
            <a:r>
              <a:rPr lang="zh-TW" altLang="en-US" dirty="0"/>
              <a:t>禪定之道；修行者透過靜坐冥思，降伏意念與感官，</a:t>
            </a:r>
            <a:r>
              <a:rPr lang="zh-TW" altLang="en-US" dirty="0" smtClean="0"/>
              <a:t>從而</a:t>
            </a:r>
            <a:r>
              <a:rPr lang="zh-TW" altLang="en-US" dirty="0"/>
              <a:t>自性於定中顯現</a:t>
            </a:r>
            <a:r>
              <a:rPr lang="zh-TW" altLang="en-US" dirty="0" smtClean="0"/>
              <a:t>。也稱「勝王瑜伽」</a:t>
            </a:r>
            <a:r>
              <a:rPr lang="en-US" altLang="zh-TW" dirty="0" smtClean="0"/>
              <a:t>(Raja yoga)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01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「第四道</a:t>
            </a:r>
            <a:r>
              <a:rPr lang="zh-TW" altLang="en-US" dirty="0" smtClean="0"/>
              <a:t>」觀點</a:t>
            </a:r>
            <a:endParaRPr lang="en-US" altLang="zh-TW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4572000"/>
          </a:xfrm>
        </p:spPr>
        <p:txBody>
          <a:bodyPr/>
          <a:lstStyle/>
          <a:p>
            <a:r>
              <a:rPr lang="zh-TW" altLang="en-US" dirty="0"/>
              <a:t>人不認識</a:t>
            </a:r>
            <a:r>
              <a:rPr lang="zh-TW" altLang="en-US" dirty="0" smtClean="0"/>
              <a:t>自己；人</a:t>
            </a:r>
            <a:r>
              <a:rPr lang="zh-TW" altLang="en-US" dirty="0"/>
              <a:t>是一部機器</a:t>
            </a:r>
          </a:p>
          <a:p>
            <a:pPr lvl="1"/>
            <a:r>
              <a:rPr lang="zh-TW" altLang="en-US" dirty="0"/>
              <a:t>人不是一個，而是很多個（我群</a:t>
            </a:r>
            <a:r>
              <a:rPr lang="zh-TW" altLang="en-US" dirty="0" smtClean="0"/>
              <a:t>）；每個「我」都代表一種認同（我執）</a:t>
            </a:r>
            <a:endParaRPr lang="zh-TW" altLang="en-US" dirty="0"/>
          </a:p>
          <a:p>
            <a:pPr lvl="1"/>
            <a:r>
              <a:rPr lang="zh-TW" altLang="en-US" dirty="0"/>
              <a:t>單一自我是幻覺，因為單一身體，單一名字，與許多機械化的</a:t>
            </a:r>
            <a:r>
              <a:rPr lang="zh-TW" altLang="en-US" dirty="0" smtClean="0"/>
              <a:t>習性</a:t>
            </a:r>
            <a:endParaRPr lang="en-US" altLang="zh-TW" dirty="0"/>
          </a:p>
          <a:p>
            <a:r>
              <a:rPr lang="zh-TW" altLang="en-US" dirty="0"/>
              <a:t>個性與</a:t>
            </a:r>
            <a:r>
              <a:rPr lang="zh-TW" altLang="en-US" dirty="0" smtClean="0"/>
              <a:t>本質；「競賽」阻礙本質的方展</a:t>
            </a:r>
            <a:endParaRPr lang="en-US" altLang="zh-TW" dirty="0" smtClean="0"/>
          </a:p>
          <a:p>
            <a:r>
              <a:rPr lang="zh-TW" altLang="en-US" dirty="0"/>
              <a:t>三律與七律</a:t>
            </a:r>
            <a:endParaRPr lang="en-US" altLang="zh-TW" dirty="0" smtClean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7147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7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意識狀態的分類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睡覺</a:t>
            </a:r>
          </a:p>
          <a:p>
            <a:r>
              <a:rPr lang="zh-TW" altLang="en-US"/>
              <a:t>醒著的狀態</a:t>
            </a:r>
          </a:p>
          <a:p>
            <a:r>
              <a:rPr lang="zh-TW" altLang="en-US"/>
              <a:t>自我意識：意識到自己的狀態</a:t>
            </a:r>
          </a:p>
          <a:p>
            <a:r>
              <a:rPr lang="zh-TW" altLang="en-US"/>
              <a:t>客觀意識</a:t>
            </a:r>
          </a:p>
        </p:txBody>
      </p:sp>
    </p:spTree>
    <p:extLst>
      <p:ext uri="{BB962C8B-B14F-4D97-AF65-F5344CB8AC3E}">
        <p14:creationId xmlns:p14="http://schemas.microsoft.com/office/powerpoint/2010/main" val="18234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「人</a:t>
            </a:r>
            <a:r>
              <a:rPr lang="en-US" altLang="zh-TW"/>
              <a:t>—</a:t>
            </a:r>
            <a:r>
              <a:rPr lang="zh-TW" altLang="en-US"/>
              <a:t>機器」的七個主要機能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理智中心：思考、思想</a:t>
            </a:r>
          </a:p>
          <a:p>
            <a:r>
              <a:rPr lang="zh-TW" altLang="en-US" dirty="0"/>
              <a:t>情感中心：情緒</a:t>
            </a:r>
          </a:p>
          <a:p>
            <a:r>
              <a:rPr lang="zh-TW" altLang="en-US" dirty="0"/>
              <a:t>本能中心：有機體的內在活動</a:t>
            </a:r>
          </a:p>
          <a:p>
            <a:r>
              <a:rPr lang="zh-TW" altLang="en-US" dirty="0"/>
              <a:t>運動中心：有機體的外在活動</a:t>
            </a:r>
          </a:p>
          <a:p>
            <a:r>
              <a:rPr lang="zh-TW" altLang="en-US" dirty="0"/>
              <a:t>性中心</a:t>
            </a:r>
          </a:p>
          <a:p>
            <a:r>
              <a:rPr lang="zh-TW" altLang="en-US" dirty="0"/>
              <a:t>高等情感中心</a:t>
            </a:r>
          </a:p>
          <a:p>
            <a:r>
              <a:rPr lang="zh-TW" altLang="en-US" dirty="0"/>
              <a:t>高等理智中心</a:t>
            </a:r>
          </a:p>
        </p:txBody>
      </p:sp>
    </p:spTree>
    <p:extLst>
      <p:ext uri="{BB962C8B-B14F-4D97-AF65-F5344CB8AC3E}">
        <p14:creationId xmlns:p14="http://schemas.microsoft.com/office/powerpoint/2010/main" val="8973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Teaching from Veda</a:t>
            </a:r>
            <a:r>
              <a:rPr lang="zh-TW" altLang="en-US" dirty="0" smtClean="0"/>
              <a:t>（吠陀）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車身：肉體</a:t>
            </a:r>
            <a:endParaRPr lang="en-US" altLang="zh-TW" dirty="0" smtClean="0"/>
          </a:p>
          <a:p>
            <a:r>
              <a:rPr lang="zh-TW" altLang="en-US" dirty="0" smtClean="0"/>
              <a:t>馬：感覺、欲望</a:t>
            </a:r>
            <a:endParaRPr lang="en-US" altLang="zh-TW" dirty="0" smtClean="0"/>
          </a:p>
          <a:p>
            <a:r>
              <a:rPr lang="zh-TW" altLang="en-US" dirty="0" smtClean="0"/>
              <a:t>駕駛：理智</a:t>
            </a:r>
            <a:endParaRPr lang="en-US" altLang="zh-TW" dirty="0" smtClean="0"/>
          </a:p>
          <a:p>
            <a:r>
              <a:rPr lang="zh-TW" altLang="en-US" dirty="0"/>
              <a:t>主人</a:t>
            </a:r>
            <a:r>
              <a:rPr lang="zh-TW" altLang="en-US" dirty="0" smtClean="0"/>
              <a:t>：大我、意識、意志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5"/>
            <a:ext cx="339466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七種人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第一種：運動與本能中心</a:t>
            </a:r>
          </a:p>
          <a:p>
            <a:r>
              <a:rPr lang="zh-TW" altLang="en-US" dirty="0"/>
              <a:t>第二種：情感中心</a:t>
            </a:r>
          </a:p>
          <a:p>
            <a:r>
              <a:rPr lang="zh-TW" altLang="en-US" dirty="0"/>
              <a:t>第三種：理智中心</a:t>
            </a:r>
          </a:p>
          <a:p>
            <a:r>
              <a:rPr lang="zh-TW" altLang="en-US" dirty="0"/>
              <a:t>第四種：對自己下功夫，四個中心較平衡</a:t>
            </a:r>
          </a:p>
          <a:p>
            <a:r>
              <a:rPr lang="zh-TW" altLang="en-US" dirty="0"/>
              <a:t>第五種：獲得統一性和自我意識</a:t>
            </a:r>
          </a:p>
          <a:p>
            <a:r>
              <a:rPr lang="zh-TW" altLang="en-US" dirty="0"/>
              <a:t>第六種：獲得客觀意識</a:t>
            </a:r>
          </a:p>
          <a:p>
            <a:r>
              <a:rPr lang="zh-TW" altLang="en-US" dirty="0"/>
              <a:t>第七種：具備永遠不變的我和自由</a:t>
            </a:r>
            <a:r>
              <a:rPr lang="zh-TW" altLang="en-US" dirty="0" smtClean="0"/>
              <a:t>意識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多數的人都屬於前三種；不同種類的人選擇不同的宗教，也以各自之有限觀點解釋宗教，並為造化三性所驅使。（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人格九型）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31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221088"/>
            <a:ext cx="75168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944145" cy="362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5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薄伽梵歌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的主要啟示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第一</a:t>
            </a:r>
            <a:r>
              <a:rPr lang="zh-TW" altLang="en-US" dirty="0"/>
              <a:t>是捨棄與臣服。捨棄是放下對外在事物、內在欲望與感官感受的執著</a:t>
            </a:r>
            <a:r>
              <a:rPr lang="zh-TW" altLang="en-US" dirty="0" smtClean="0"/>
              <a:t>；臣服</a:t>
            </a:r>
            <a:r>
              <a:rPr lang="zh-TW" altLang="en-US" dirty="0"/>
              <a:t>則是更進一步放下自我，將自己交給上主，全然地接受上主為我們所作的任何安排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所有的作為都依靠我，而且都是為我而作，藉著我的恩典，他證得了永恆不變之生命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因此在行動作為上臣服於我，安住於我之內，將理智專注於我，而且心中總是想著我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心念完全繫於我，如此因著我的恩典你將克服你道途上的障礙。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2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薄伽梵歌</a:t>
            </a:r>
            <a:r>
              <a:rPr lang="en-US" altLang="zh-TW" dirty="0"/>
              <a:t>》</a:t>
            </a:r>
            <a:r>
              <a:rPr lang="zh-TW" altLang="en-US" dirty="0"/>
              <a:t>的主要啟示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第二個啟示，或許也是最重要的啟示，是主克里希納在這場對話的終尾對阿朱納所說的：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是我所摯愛的。</a:t>
            </a:r>
          </a:p>
        </p:txBody>
      </p:sp>
    </p:spTree>
    <p:extLst>
      <p:ext uri="{BB962C8B-B14F-4D97-AF65-F5344CB8AC3E}">
        <p14:creationId xmlns:p14="http://schemas.microsoft.com/office/powerpoint/2010/main" val="37738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Questions </a:t>
            </a:r>
            <a:r>
              <a:rPr lang="en-US" altLang="zh-TW" dirty="0"/>
              <a:t>of the </a:t>
            </a:r>
            <a:r>
              <a:rPr lang="en-US" altLang="zh-TW" dirty="0" smtClean="0"/>
              <a:t>Righteous </a:t>
            </a:r>
            <a:r>
              <a:rPr lang="en-US" altLang="zh-TW" dirty="0"/>
              <a:t>Crane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73624" cy="4861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/>
              <a:t>Question No. 7 the </a:t>
            </a:r>
            <a:r>
              <a:rPr lang="en-US" altLang="zh-TW" dirty="0" err="1"/>
              <a:t>Yaksha</a:t>
            </a:r>
            <a:r>
              <a:rPr lang="en-US" altLang="zh-TW" dirty="0"/>
              <a:t> asked: What is that which, when renounced, makes one lovable? What is that which is renounced makes happy and wealthy?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Yudhishthira: Pride, if renounced makes one lovable; by renouncing desire one becomes wealthy; and to renounce avarice is to obtain happiness.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749675" cy="269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Question No. 8 the </a:t>
            </a:r>
            <a:r>
              <a:rPr lang="en-US" altLang="zh-TW" dirty="0" err="1"/>
              <a:t>Yaksha</a:t>
            </a:r>
            <a:r>
              <a:rPr lang="en-US" altLang="zh-TW" dirty="0"/>
              <a:t> asked: What enemy is invincible? What constitutes an incurable disease? What sort of man is noble and what sort is ignoble?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Yudhishthira: Anger is the invincible enemy. Covetousness constitutes a disease that is incurable. He is noble who desires the well-being of all creatures, and he is ignoble who is without mercy.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8326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dirty="0"/>
              <a:t>Question No. 9 the </a:t>
            </a:r>
            <a:r>
              <a:rPr lang="en-US" altLang="zh-TW" dirty="0" err="1"/>
              <a:t>Yaksha</a:t>
            </a:r>
            <a:r>
              <a:rPr lang="en-US" altLang="zh-TW" dirty="0"/>
              <a:t> asked: Who is truly happy? What is the greatest wonder? What is the path? And what is the news?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Yudhishthira: He who has no debts is truly happy. Day after day countless people die. Yet the living wish to live forever. O Lord, what can be a greater wonder? Argument leads to no certain conclusion, the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Srutis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are different from one another; there is not even one Rishi whose opinion can be accepted by all; the truth about Dharma and duty is hid in caves of our heart: therefore, that alone is the path along which the great have trod. This world full of ignorance is like a pan. The sun is fire, the days and nights are fuel.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months and the seasons constitute the wooden ladle. Time is the cook that is cooking all creatures in that pan (with such aids); this is the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news.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宗教改革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佛教、耆那教、錫克教等，皆源於婆羅門教，主要是因為婆羅門教已因儀軌繁複以及種姓階級之分，而喪失了宗教的本質。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04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佛教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釋迦牟尼（梵文：</a:t>
            </a:r>
            <a:r>
              <a:rPr lang="en-US" altLang="zh-TW" dirty="0" err="1"/>
              <a:t>शाक्यमुनि</a:t>
            </a:r>
            <a:r>
              <a:rPr lang="en-US" altLang="zh-TW" dirty="0"/>
              <a:t>, </a:t>
            </a:r>
            <a:r>
              <a:rPr lang="en-US" altLang="zh-TW" dirty="0" err="1"/>
              <a:t>Śākyamuni</a:t>
            </a:r>
            <a:r>
              <a:rPr lang="zh-TW" altLang="en-US" dirty="0" smtClean="0"/>
              <a:t>；</a:t>
            </a:r>
            <a:r>
              <a:rPr lang="en-US" altLang="zh-TW" dirty="0" smtClean="0"/>
              <a:t>624BC-544BC</a:t>
            </a:r>
            <a:r>
              <a:rPr lang="zh-TW" altLang="en-US" dirty="0" smtClean="0"/>
              <a:t>，</a:t>
            </a:r>
            <a:r>
              <a:rPr lang="zh-TW" altLang="en-US" dirty="0"/>
              <a:t>一</a:t>
            </a:r>
            <a:r>
              <a:rPr lang="zh-TW" altLang="en-US" dirty="0" smtClean="0"/>
              <a:t>說</a:t>
            </a:r>
            <a:r>
              <a:rPr lang="en-US" altLang="zh-TW" dirty="0" smtClean="0"/>
              <a:t>564BC</a:t>
            </a:r>
            <a:r>
              <a:rPr lang="zh-TW" altLang="en-US" dirty="0" smtClean="0"/>
              <a:t>－</a:t>
            </a:r>
            <a:r>
              <a:rPr lang="en-US" altLang="zh-TW" dirty="0" smtClean="0"/>
              <a:t>484BC</a:t>
            </a:r>
            <a:r>
              <a:rPr lang="zh-TW" altLang="en-US" dirty="0" smtClean="0"/>
              <a:t>），</a:t>
            </a:r>
            <a:r>
              <a:rPr lang="zh-TW" altLang="en-US" dirty="0"/>
              <a:t>原名悉達多</a:t>
            </a:r>
            <a:r>
              <a:rPr lang="en-US" altLang="zh-TW" dirty="0"/>
              <a:t>•</a:t>
            </a:r>
            <a:r>
              <a:rPr lang="zh-TW" altLang="en-US" dirty="0"/>
              <a:t>喬達摩（巴利文：</a:t>
            </a:r>
            <a:r>
              <a:rPr lang="en-US" altLang="zh-TW" dirty="0" err="1"/>
              <a:t>Siddhattha</a:t>
            </a:r>
            <a:r>
              <a:rPr lang="en-US" altLang="zh-TW" dirty="0"/>
              <a:t> </a:t>
            </a:r>
            <a:r>
              <a:rPr lang="en-US" altLang="zh-TW" dirty="0" err="1"/>
              <a:t>Gotama</a:t>
            </a:r>
            <a:r>
              <a:rPr lang="zh-TW" altLang="en-US" dirty="0"/>
              <a:t>；梵文：</a:t>
            </a:r>
            <a:r>
              <a:rPr lang="en-US" altLang="zh-TW" dirty="0" err="1"/>
              <a:t>सिद्धार्थ</a:t>
            </a:r>
            <a:r>
              <a:rPr lang="en-US" altLang="zh-TW" dirty="0"/>
              <a:t> </a:t>
            </a:r>
            <a:r>
              <a:rPr lang="en-US" altLang="zh-TW" dirty="0" err="1"/>
              <a:t>गौतम</a:t>
            </a:r>
            <a:r>
              <a:rPr lang="en-US" altLang="zh-TW" dirty="0"/>
              <a:t>, </a:t>
            </a:r>
            <a:r>
              <a:rPr lang="en-US" altLang="zh-TW" dirty="0" err="1"/>
              <a:t>Siddhārtha</a:t>
            </a:r>
            <a:r>
              <a:rPr lang="en-US" altLang="zh-TW" dirty="0"/>
              <a:t> Gautama</a:t>
            </a:r>
            <a:r>
              <a:rPr lang="zh-TW" altLang="en-US" dirty="0" smtClean="0"/>
              <a:t>），印度</a:t>
            </a:r>
            <a:r>
              <a:rPr lang="zh-TW" altLang="en-US" dirty="0"/>
              <a:t>釋迦族人</a:t>
            </a:r>
            <a:r>
              <a:rPr lang="zh-TW" altLang="en-US" dirty="0" smtClean="0"/>
              <a:t>（尼泊爾</a:t>
            </a:r>
            <a:r>
              <a:rPr lang="zh-TW" altLang="en-US" dirty="0"/>
              <a:t>南部</a:t>
            </a:r>
            <a:r>
              <a:rPr lang="zh-TW" altLang="en-US" dirty="0" smtClean="0"/>
              <a:t>）。</a:t>
            </a:r>
            <a:r>
              <a:rPr lang="zh-TW" altLang="en-US" dirty="0"/>
              <a:t>成佛後的釋迦牟尼，尊稱為佛陀，意思是徹悟宇宙</a:t>
            </a:r>
            <a:r>
              <a:rPr lang="zh-TW" altLang="en-US" dirty="0" smtClean="0"/>
              <a:t>、人生</a:t>
            </a:r>
            <a:r>
              <a:rPr lang="zh-TW" altLang="en-US" dirty="0"/>
              <a:t>真相者，「佛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r>
              <a:rPr lang="zh-TW" altLang="en-US" dirty="0"/>
              <a:t>初轉法輪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四</a:t>
            </a:r>
            <a:r>
              <a:rPr lang="zh-TW" altLang="en-US" dirty="0"/>
              <a:t>聖</a:t>
            </a:r>
            <a:r>
              <a:rPr lang="zh-TW" altLang="en-US" dirty="0" smtClean="0"/>
              <a:t>諦，</a:t>
            </a:r>
            <a:r>
              <a:rPr lang="zh-TW" altLang="en-US" dirty="0"/>
              <a:t>即苦諦、集諦、滅諦和道</a:t>
            </a:r>
            <a:r>
              <a:rPr lang="zh-TW" altLang="en-US" dirty="0" smtClean="0"/>
              <a:t>諦</a:t>
            </a:r>
            <a:endParaRPr lang="en-US" altLang="zh-TW" dirty="0" smtClean="0"/>
          </a:p>
          <a:p>
            <a:pPr lvl="1"/>
            <a:r>
              <a:rPr lang="zh-TW" altLang="en-US" dirty="0"/>
              <a:t>八</a:t>
            </a:r>
            <a:r>
              <a:rPr lang="zh-TW" altLang="en-US" dirty="0" smtClean="0"/>
              <a:t>正道：</a:t>
            </a:r>
            <a:r>
              <a:rPr lang="zh-TW" altLang="zh-TW" dirty="0"/>
              <a:t>正見、正思惟、正語、正業</a:t>
            </a:r>
            <a:r>
              <a:rPr lang="zh-TW" altLang="zh-TW" dirty="0" smtClean="0"/>
              <a:t>、</a:t>
            </a:r>
            <a:r>
              <a:rPr lang="en-US" altLang="zh-TW" dirty="0" smtClean="0"/>
              <a:t>                         </a:t>
            </a:r>
            <a:r>
              <a:rPr lang="zh-TW" altLang="zh-TW" dirty="0" smtClean="0"/>
              <a:t>正</a:t>
            </a:r>
            <a:r>
              <a:rPr lang="zh-TW" altLang="zh-TW" dirty="0"/>
              <a:t>命、正精進、正念、正定</a:t>
            </a:r>
            <a:r>
              <a:rPr lang="zh-TW" altLang="zh-TW" dirty="0" smtClean="0"/>
              <a:t>。</a:t>
            </a:r>
            <a:r>
              <a:rPr lang="zh-TW" altLang="en-US" dirty="0" smtClean="0"/>
              <a:t>可歸結為                        戒</a:t>
            </a:r>
            <a:r>
              <a:rPr lang="zh-TW" altLang="en-US" dirty="0"/>
              <a:t>、定、慧三</a:t>
            </a:r>
            <a:r>
              <a:rPr lang="zh-TW" altLang="en-US" dirty="0" smtClean="0"/>
              <a:t>學。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33056"/>
            <a:ext cx="1701662" cy="23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何謂「佛教」？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「諸</a:t>
            </a:r>
            <a:r>
              <a:rPr lang="zh-TW" altLang="en-US" dirty="0"/>
              <a:t>惡莫作，眾善奉行，自淨其意，是諸佛教</a:t>
            </a:r>
            <a:r>
              <a:rPr lang="zh-TW" altLang="en-US" dirty="0" smtClean="0"/>
              <a:t>。」</a:t>
            </a:r>
            <a:r>
              <a:rPr lang="en-US" altLang="zh-TW" dirty="0" smtClean="0"/>
              <a:t>------ </a:t>
            </a:r>
            <a:r>
              <a:rPr lang="zh-TW" altLang="en-US" dirty="0" smtClean="0"/>
              <a:t>法句經</a:t>
            </a:r>
            <a:endParaRPr lang="en-US" altLang="zh-TW" dirty="0" smtClean="0"/>
          </a:p>
          <a:p>
            <a:pPr lvl="1"/>
            <a:r>
              <a:rPr lang="zh-TW" altLang="en-US" dirty="0"/>
              <a:t>「諸惡莫作」是消極的持戒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諸善奉行」是積極</a:t>
            </a:r>
            <a:r>
              <a:rPr lang="zh-TW" altLang="en-US" dirty="0" smtClean="0"/>
              <a:t>的行動；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「自</a:t>
            </a:r>
            <a:r>
              <a:rPr lang="zh-TW" altLang="en-US" dirty="0"/>
              <a:t>淨其意」是定慧並重、定慧雙修，隨時覺察自己的心念是在什麼狀態下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是諸佛教」，是說一切諸佛都用以上三句話來教導弟子。　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7085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佛教主要派別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小乘佛教</a:t>
            </a:r>
            <a:endParaRPr lang="en-US" altLang="zh-TW" dirty="0" smtClean="0"/>
          </a:p>
          <a:p>
            <a:r>
              <a:rPr lang="zh-TW" altLang="en-US" dirty="0" smtClean="0"/>
              <a:t>大乘佛教</a:t>
            </a:r>
            <a:endParaRPr lang="en-US" altLang="zh-TW" dirty="0" smtClean="0"/>
          </a:p>
          <a:p>
            <a:r>
              <a:rPr lang="zh-TW" altLang="en-US" dirty="0"/>
              <a:t>金剛</a:t>
            </a:r>
            <a:r>
              <a:rPr lang="zh-TW" altLang="en-US" dirty="0" smtClean="0"/>
              <a:t>乘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（關於佛教的介紹，見「佛教經濟學」講義） 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46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耆那教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耆那教（梵語：</a:t>
            </a:r>
            <a:r>
              <a:rPr lang="en-US" altLang="zh-TW" dirty="0" err="1"/>
              <a:t>जैनधर्म</a:t>
            </a:r>
            <a:r>
              <a:rPr lang="en-US" altLang="zh-TW" dirty="0"/>
              <a:t> </a:t>
            </a:r>
            <a:r>
              <a:rPr lang="en-US" altLang="zh-TW" dirty="0" err="1"/>
              <a:t>Jainadharma</a:t>
            </a:r>
            <a:r>
              <a:rPr lang="zh-TW" altLang="en-US" dirty="0"/>
              <a:t>；泰米爾語：</a:t>
            </a:r>
            <a:r>
              <a:rPr lang="en-US" altLang="zh-TW" dirty="0" err="1"/>
              <a:t>சமணம்</a:t>
            </a:r>
            <a:r>
              <a:rPr lang="en-US" altLang="zh-TW" dirty="0"/>
              <a:t> </a:t>
            </a:r>
            <a:r>
              <a:rPr lang="en-US" altLang="zh-TW" dirty="0" err="1"/>
              <a:t>Samaṇam</a:t>
            </a:r>
            <a:r>
              <a:rPr lang="zh-TW" altLang="en-US" dirty="0"/>
              <a:t>；英語：</a:t>
            </a:r>
            <a:r>
              <a:rPr lang="en-US" altLang="zh-TW" dirty="0"/>
              <a:t>Jainism</a:t>
            </a:r>
            <a:r>
              <a:rPr lang="zh-TW" altLang="en-US" dirty="0"/>
              <a:t>），是起源於古印度的古老宗教之一</a:t>
            </a:r>
            <a:r>
              <a:rPr lang="en-US" altLang="zh-TW" dirty="0"/>
              <a:t>[1]</a:t>
            </a:r>
            <a:r>
              <a:rPr lang="zh-TW" altLang="en-US" dirty="0"/>
              <a:t>，有其獨立的信仰和哲學。始創人為笩駄摩那（</a:t>
            </a:r>
            <a:r>
              <a:rPr lang="en-US" altLang="zh-TW" dirty="0" err="1"/>
              <a:t>Vardhamana</a:t>
            </a:r>
            <a:r>
              <a:rPr lang="zh-TW" altLang="en-US" dirty="0"/>
              <a:t>，又稱大雄</a:t>
            </a:r>
            <a:r>
              <a:rPr lang="en-US" altLang="zh-TW" dirty="0" err="1"/>
              <a:t>Mahavira</a:t>
            </a:r>
            <a:r>
              <a:rPr lang="zh-TW" altLang="en-US" dirty="0"/>
              <a:t>，前</a:t>
            </a:r>
            <a:r>
              <a:rPr lang="en-US" altLang="zh-TW" dirty="0"/>
              <a:t>599</a:t>
            </a:r>
            <a:r>
              <a:rPr lang="zh-TW" altLang="en-US" dirty="0"/>
              <a:t>年</a:t>
            </a:r>
            <a:r>
              <a:rPr lang="en-US" altLang="zh-TW" dirty="0"/>
              <a:t>—</a:t>
            </a:r>
            <a:r>
              <a:rPr lang="zh-TW" altLang="en-US" dirty="0"/>
              <a:t>前</a:t>
            </a:r>
            <a:r>
              <a:rPr lang="en-US" altLang="zh-TW" dirty="0"/>
              <a:t>527</a:t>
            </a:r>
            <a:r>
              <a:rPr lang="zh-TW" altLang="en-US" dirty="0"/>
              <a:t>年），是沙門思潮中「六師」之一的尼揵陀若提</a:t>
            </a:r>
            <a:r>
              <a:rPr lang="zh-TW" altLang="en-US" dirty="0" smtClean="0"/>
              <a:t>子，早</a:t>
            </a:r>
            <a:r>
              <a:rPr lang="zh-TW" altLang="en-US" dirty="0"/>
              <a:t>於佛教的始創人釋迦牟尼出生，耆那教的中心教義主要由他建立。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60440"/>
            <a:ext cx="3130461" cy="23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</a:t>
            </a:r>
            <a:r>
              <a:rPr lang="zh-TW" altLang="en-US" dirty="0" smtClean="0"/>
              <a:t>宗教</a:t>
            </a:r>
            <a:r>
              <a:rPr lang="en-US" altLang="zh-TW" dirty="0" smtClean="0"/>
              <a:t>(religion; faith)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259632" y="1916832"/>
            <a:ext cx="6912768" cy="381642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 smtClean="0"/>
              <a:t>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宗教是人對生命之意義及目的，做了一番總檢討、總衡量之後，對人生所作之究極價值判斷。這個價值判斷的特點是，一方面覺醒到人生一切之有限性；另一方面又激發起對永恆和無限的理想之追求。</a:t>
            </a:r>
            <a:r>
              <a:rPr lang="zh-TW" altLang="en-US" sz="3200" dirty="0" smtClean="0"/>
              <a:t>」</a:t>
            </a:r>
            <a:endParaRPr lang="en-US" altLang="zh-TW" sz="3200" dirty="0" smtClean="0"/>
          </a:p>
          <a:p>
            <a:pPr marL="0" indent="0" algn="r">
              <a:buNone/>
            </a:pPr>
            <a:r>
              <a:rPr lang="zh-TW" altLang="en-US" dirty="0" smtClean="0"/>
              <a:t>張澄基 </a:t>
            </a:r>
            <a:r>
              <a:rPr lang="en-US" altLang="zh-TW" dirty="0"/>
              <a:t>(1973)《</a:t>
            </a:r>
            <a:r>
              <a:rPr lang="zh-TW" altLang="en-US" dirty="0"/>
              <a:t>佛學今詮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第</a:t>
            </a:r>
            <a:r>
              <a:rPr lang="en-US" altLang="zh-TW" dirty="0" smtClean="0"/>
              <a:t>49</a:t>
            </a:r>
            <a:r>
              <a:rPr lang="zh-TW" altLang="en-US" dirty="0" smtClean="0"/>
              <a:t>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08980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耆那教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6393904" cy="5005536"/>
          </a:xfrm>
        </p:spPr>
        <p:txBody>
          <a:bodyPr>
            <a:normAutofit/>
          </a:bodyPr>
          <a:lstStyle/>
          <a:p>
            <a:r>
              <a:rPr lang="zh-TW" altLang="en-US" dirty="0"/>
              <a:t>大雄教導：「正知（</a:t>
            </a:r>
            <a:r>
              <a:rPr lang="en-US" altLang="zh-TW" dirty="0" err="1"/>
              <a:t>samyak-darshana</a:t>
            </a:r>
            <a:r>
              <a:rPr lang="zh-TW" altLang="en-US" dirty="0"/>
              <a:t>）、正見（</a:t>
            </a:r>
            <a:r>
              <a:rPr lang="en-US" altLang="zh-TW" dirty="0" err="1"/>
              <a:t>samyak-jnana</a:t>
            </a:r>
            <a:r>
              <a:rPr lang="zh-TW" altLang="en-US" dirty="0"/>
              <a:t>）和正行（</a:t>
            </a:r>
            <a:r>
              <a:rPr lang="en-US" altLang="zh-TW" dirty="0" err="1"/>
              <a:t>samyak-charitra</a:t>
            </a:r>
            <a:r>
              <a:rPr lang="zh-TW" altLang="en-US" dirty="0"/>
              <a:t>）</a:t>
            </a:r>
            <a:r>
              <a:rPr lang="zh-TW" altLang="en-US" dirty="0" smtClean="0"/>
              <a:t>是解脫</a:t>
            </a:r>
            <a:r>
              <a:rPr lang="en-US" altLang="zh-TW" dirty="0" smtClean="0"/>
              <a:t>(Moksha)</a:t>
            </a:r>
            <a:r>
              <a:rPr lang="zh-TW" altLang="en-US" dirty="0" smtClean="0"/>
              <a:t>的</a:t>
            </a:r>
            <a:r>
              <a:rPr lang="zh-TW" altLang="en-US" dirty="0"/>
              <a:t>真實之路。</a:t>
            </a:r>
            <a:r>
              <a:rPr lang="zh-TW" altLang="en-US" dirty="0" smtClean="0"/>
              <a:t>」</a:t>
            </a:r>
            <a:endParaRPr lang="zh-TW" altLang="en-US" dirty="0"/>
          </a:p>
          <a:p>
            <a:r>
              <a:rPr lang="zh-TW" altLang="en-US" dirty="0"/>
              <a:t>正行由五誓言</a:t>
            </a:r>
            <a:r>
              <a:rPr lang="zh-TW" altLang="en-US" dirty="0" smtClean="0"/>
              <a:t>構成：</a:t>
            </a:r>
            <a:endParaRPr lang="zh-TW" altLang="en-US" dirty="0"/>
          </a:p>
          <a:p>
            <a:pPr lvl="1"/>
            <a:r>
              <a:rPr lang="zh-TW" altLang="en-US" dirty="0" smtClean="0"/>
              <a:t>非</a:t>
            </a:r>
            <a:r>
              <a:rPr lang="zh-TW" altLang="en-US" dirty="0"/>
              <a:t>暴力（</a:t>
            </a:r>
            <a:r>
              <a:rPr lang="en-US" altLang="zh-TW" dirty="0" smtClean="0"/>
              <a:t>Ahimsa</a:t>
            </a:r>
            <a:r>
              <a:rPr lang="zh-TW" altLang="en-US" dirty="0" smtClean="0"/>
              <a:t>）</a:t>
            </a:r>
            <a:r>
              <a:rPr lang="en-US" altLang="zh-TW" dirty="0" smtClean="0"/>
              <a:t>——</a:t>
            </a:r>
            <a:r>
              <a:rPr lang="zh-TW" altLang="en-US" dirty="0"/>
              <a:t>不傷害任何生物。</a:t>
            </a:r>
          </a:p>
          <a:p>
            <a:pPr lvl="1"/>
            <a:r>
              <a:rPr lang="zh-TW" altLang="en-US" dirty="0" smtClean="0"/>
              <a:t>誠實</a:t>
            </a:r>
            <a:r>
              <a:rPr lang="zh-TW" altLang="en-US" dirty="0"/>
              <a:t>語（</a:t>
            </a:r>
            <a:r>
              <a:rPr lang="en-US" altLang="zh-TW" dirty="0" err="1"/>
              <a:t>Satya</a:t>
            </a:r>
            <a:r>
              <a:rPr lang="zh-TW" altLang="en-US" dirty="0"/>
              <a:t>）</a:t>
            </a:r>
            <a:r>
              <a:rPr lang="en-US" altLang="zh-TW" dirty="0"/>
              <a:t>——</a:t>
            </a:r>
            <a:r>
              <a:rPr lang="zh-TW" altLang="en-US" dirty="0"/>
              <a:t>只說實話且語不傷人。</a:t>
            </a:r>
          </a:p>
          <a:p>
            <a:pPr lvl="1"/>
            <a:r>
              <a:rPr lang="zh-TW" altLang="en-US" dirty="0" smtClean="0"/>
              <a:t>不</a:t>
            </a:r>
            <a:r>
              <a:rPr lang="zh-TW" altLang="en-US" dirty="0"/>
              <a:t>偷竊（</a:t>
            </a:r>
            <a:r>
              <a:rPr lang="en-US" altLang="zh-TW" dirty="0" err="1"/>
              <a:t>Asteya</a:t>
            </a:r>
            <a:r>
              <a:rPr lang="zh-TW" altLang="en-US" dirty="0"/>
              <a:t>）</a:t>
            </a:r>
            <a:r>
              <a:rPr lang="en-US" altLang="zh-TW" dirty="0"/>
              <a:t>——</a:t>
            </a:r>
            <a:r>
              <a:rPr lang="zh-TW" altLang="en-US" dirty="0"/>
              <a:t>不拿經由不當方法、途徑得到的東西。</a:t>
            </a:r>
          </a:p>
          <a:p>
            <a:pPr lvl="1"/>
            <a:r>
              <a:rPr lang="zh-TW" altLang="en-US" dirty="0" smtClean="0"/>
              <a:t>純潔</a:t>
            </a:r>
            <a:r>
              <a:rPr lang="zh-TW" altLang="en-US" dirty="0"/>
              <a:t>行（</a:t>
            </a:r>
            <a:r>
              <a:rPr lang="en-US" altLang="zh-TW" dirty="0" err="1"/>
              <a:t>Brahmacharya</a:t>
            </a:r>
            <a:r>
              <a:rPr lang="zh-TW" altLang="en-US" dirty="0"/>
              <a:t>）</a:t>
            </a:r>
            <a:r>
              <a:rPr lang="en-US" altLang="zh-TW" dirty="0"/>
              <a:t>——</a:t>
            </a:r>
            <a:r>
              <a:rPr lang="zh-TW" altLang="en-US" dirty="0"/>
              <a:t>不沉溺於肉慾的快樂。</a:t>
            </a:r>
          </a:p>
          <a:p>
            <a:pPr lvl="1"/>
            <a:r>
              <a:rPr lang="zh-TW" altLang="en-US" dirty="0" smtClean="0"/>
              <a:t>不</a:t>
            </a:r>
            <a:r>
              <a:rPr lang="zh-TW" altLang="en-US" dirty="0"/>
              <a:t>執著（</a:t>
            </a:r>
            <a:r>
              <a:rPr lang="en-US" altLang="zh-TW" dirty="0" err="1"/>
              <a:t>Aparigraha</a:t>
            </a:r>
            <a:r>
              <a:rPr lang="zh-TW" altLang="en-US" dirty="0"/>
              <a:t>）</a:t>
            </a:r>
            <a:r>
              <a:rPr lang="en-US" altLang="zh-TW" dirty="0"/>
              <a:t>——</a:t>
            </a:r>
            <a:r>
              <a:rPr lang="zh-TW" altLang="en-US" dirty="0"/>
              <a:t>完全不粘著人、地和物。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9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猶太教、基督教與伊斯蘭教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亞伯拉罕諸</a:t>
            </a:r>
            <a:r>
              <a:rPr lang="zh-TW" altLang="en-US" dirty="0" smtClean="0"/>
              <a:t>教：指</a:t>
            </a:r>
            <a:r>
              <a:rPr lang="zh-TW" altLang="en-US" dirty="0"/>
              <a:t>世界主要的三個有共同源頭的一神教──基督教（包括天主教、基督新教和東正教）、伊斯蘭教和猶太教。如此所稱，皆因這三個宗教均給予聖經舊約中的亞伯拉罕（阿拉伯語譯作易卜拉欣）崇高的地位，且均發源於西亞沙漠地區，來源於閃米特人的原始</a:t>
            </a:r>
            <a:r>
              <a:rPr lang="zh-TW" altLang="en-US" dirty="0" smtClean="0"/>
              <a:t>宗教。</a:t>
            </a:r>
            <a:endParaRPr lang="en-US" altLang="zh-TW" dirty="0" smtClean="0"/>
          </a:p>
          <a:p>
            <a:r>
              <a:rPr lang="zh-TW" altLang="en-US" dirty="0"/>
              <a:t>共同的</a:t>
            </a:r>
            <a:r>
              <a:rPr lang="zh-TW" altLang="en-US" dirty="0" smtClean="0"/>
              <a:t>聖地</a:t>
            </a:r>
            <a:endParaRPr lang="en-US" altLang="zh-TW" dirty="0"/>
          </a:p>
          <a:p>
            <a:pPr lvl="1"/>
            <a:r>
              <a:rPr lang="zh-TW" altLang="en-US" dirty="0" smtClean="0"/>
              <a:t>耶路撒冷</a:t>
            </a:r>
            <a:r>
              <a:rPr lang="zh-TW" altLang="en-US" dirty="0"/>
              <a:t>（穆斯林稱為古都斯）是三大閃米特一神教的共同聖地</a:t>
            </a:r>
            <a:r>
              <a:rPr lang="zh-TW" altLang="en-US" dirty="0" smtClean="0"/>
              <a:t>。 城</a:t>
            </a:r>
            <a:r>
              <a:rPr lang="zh-TW" altLang="en-US" dirty="0"/>
              <a:t>中有對猶太人有重大意義的西牆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r>
              <a:rPr lang="zh-TW" altLang="en-US" dirty="0"/>
              <a:t>基督徒相信耶穌亦是在聖地被釘十字架，是重要的朝聖地點之一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r>
              <a:rPr lang="zh-TW" altLang="en-US" dirty="0"/>
              <a:t>耶路撒冷則是伊斯蘭教的第三聖地，穆斯林相信先知穆罕默德的夜行登霄就是聖地中出發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49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不同之處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猶太教認為亞伯拉罕和摩西是先知，直接受命於唯一真神（名曰耶和華）。耶和華通過摩西，與以色列人訂立約定</a:t>
            </a:r>
            <a:r>
              <a:rPr lang="en-US" altLang="zh-TW" dirty="0"/>
              <a:t>《</a:t>
            </a:r>
            <a:r>
              <a:rPr lang="zh-TW" altLang="en-US" dirty="0"/>
              <a:t>十誡</a:t>
            </a:r>
            <a:r>
              <a:rPr lang="en-US" altLang="zh-TW" dirty="0"/>
              <a:t>》</a:t>
            </a:r>
            <a:r>
              <a:rPr lang="zh-TW" altLang="en-US" dirty="0"/>
              <a:t>，只要以色列人遵守約定，只崇拜唯一真神耶和華，耶和華將保佑</a:t>
            </a:r>
            <a:r>
              <a:rPr lang="zh-TW" altLang="en-US" dirty="0" smtClean="0"/>
              <a:t>以色列。猶太教</a:t>
            </a:r>
            <a:r>
              <a:rPr lang="zh-TW" altLang="en-US" dirty="0"/>
              <a:t>不接受聖子論，他們並不認為耶穌及穆罕默德是他們的彌賽亞（救世主），並繼續等待彌賽亞的來臨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基督教</a:t>
            </a:r>
            <a:r>
              <a:rPr lang="zh-TW" altLang="en-US" dirty="0"/>
              <a:t>脫胎於公元以一世紀左右一個新興猶太</a:t>
            </a:r>
            <a:r>
              <a:rPr lang="zh-TW" altLang="en-US" dirty="0" smtClean="0"/>
              <a:t>教派，認為</a:t>
            </a:r>
            <a:r>
              <a:rPr lang="zh-TW" altLang="en-US" dirty="0"/>
              <a:t>猶太人違背了耶和華和以色列人定的</a:t>
            </a:r>
            <a:r>
              <a:rPr lang="zh-TW" altLang="en-US" dirty="0" smtClean="0"/>
              <a:t>約，所以</a:t>
            </a:r>
            <a:r>
              <a:rPr lang="zh-TW" altLang="en-US" dirty="0"/>
              <a:t>耶和華派祂的兒子耶穌作為彌賽亞（救世主）以自己的生命為人類贖罪，不僅和以色列人而和全體人類訂立「新約」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08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不同之處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伊斯蘭教不</a:t>
            </a:r>
            <a:r>
              <a:rPr lang="zh-TW" altLang="en-US" dirty="0"/>
              <a:t>接受聖子論，穆斯林理解的三位一體不同於基督教的</a:t>
            </a:r>
            <a:r>
              <a:rPr lang="zh-TW" altLang="en-US" dirty="0" smtClean="0"/>
              <a:t>三位一體。他們</a:t>
            </a:r>
            <a:r>
              <a:rPr lang="zh-TW" altLang="en-US" dirty="0"/>
              <a:t>只承認獨一真主（名曰安拉）。他們認為安拉每隔一段時間選出一位先知，但只有使者才被賜予一部經卷，亞丹（阿當）、易卜拉欣（亞伯拉罕）等只是先知，而穆薩（摩西）、爾薩（耶穌）既是先知又是使者，穆罕默德是安拉選出的最後一位先知，所謂「封印使者」。</a:t>
            </a:r>
          </a:p>
        </p:txBody>
      </p:sp>
    </p:spTree>
    <p:extLst>
      <p:ext uri="{BB962C8B-B14F-4D97-AF65-F5344CB8AC3E}">
        <p14:creationId xmlns:p14="http://schemas.microsoft.com/office/powerpoint/2010/main" val="37305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基督教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/>
          <a:lstStyle/>
          <a:p>
            <a:r>
              <a:rPr lang="zh-TW" altLang="en-US" dirty="0" smtClean="0"/>
              <a:t>聖經：包含舊約與新約</a:t>
            </a:r>
            <a:endParaRPr lang="en-US" altLang="zh-TW" dirty="0" smtClean="0"/>
          </a:p>
          <a:p>
            <a:r>
              <a:rPr lang="zh-TW" altLang="en-US" dirty="0" smtClean="0"/>
              <a:t>耶穌的生平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誕生與預言（與釋迦牟尼佛的轉輪聖王頗像）</a:t>
            </a:r>
            <a:endParaRPr lang="en-US" altLang="zh-TW" dirty="0" smtClean="0"/>
          </a:p>
          <a:p>
            <a:pPr lvl="1"/>
            <a:r>
              <a:rPr lang="zh-TW" altLang="en-US" dirty="0"/>
              <a:t>耶穌行蹤成迷的</a:t>
            </a:r>
            <a:r>
              <a:rPr lang="zh-TW" altLang="en-US" dirty="0" smtClean="0"/>
              <a:t>歲月</a:t>
            </a:r>
            <a:r>
              <a:rPr lang="en-US" altLang="zh-TW" dirty="0" smtClean="0"/>
              <a:t>(13-29)</a:t>
            </a:r>
            <a:r>
              <a:rPr lang="zh-TW" altLang="en-US" dirty="0" smtClean="0"/>
              <a:t> （據說曾到印度與西藏求道；如今克什米爾仍有關於「以薩」聖人的傳說</a:t>
            </a:r>
            <a:endParaRPr lang="en-US" altLang="zh-TW" dirty="0" smtClean="0"/>
          </a:p>
          <a:p>
            <a:pPr lvl="1"/>
            <a:r>
              <a:rPr lang="zh-TW" altLang="en-US" dirty="0"/>
              <a:t>耶穌的</a:t>
            </a:r>
            <a:r>
              <a:rPr lang="zh-TW" altLang="en-US" dirty="0" smtClean="0"/>
              <a:t>傳道</a:t>
            </a:r>
            <a:endParaRPr lang="en-US" altLang="zh-TW" dirty="0" smtClean="0"/>
          </a:p>
          <a:p>
            <a:pPr lvl="1"/>
            <a:r>
              <a:rPr lang="zh-TW" altLang="en-US" dirty="0"/>
              <a:t>耶穌</a:t>
            </a:r>
            <a:r>
              <a:rPr lang="zh-TW" altLang="en-US" dirty="0" smtClean="0"/>
              <a:t>的復活（</a:t>
            </a:r>
            <a:r>
              <a:rPr lang="zh-TW" altLang="en-US" dirty="0"/>
              <a:t>法國、克什米</a:t>
            </a:r>
            <a:r>
              <a:rPr lang="zh-TW" altLang="en-US" dirty="0" smtClean="0"/>
              <a:t>爾、日本？）</a:t>
            </a:r>
            <a:endParaRPr lang="en-US" altLang="zh-TW" dirty="0" smtClean="0"/>
          </a:p>
          <a:p>
            <a:pPr lvl="1"/>
            <a:r>
              <a:rPr lang="zh-TW" altLang="en-US" dirty="0"/>
              <a:t>幾個故事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31" y="4741367"/>
            <a:ext cx="2614607" cy="1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「浪子回頭」的故事</a:t>
            </a:r>
            <a:r>
              <a:rPr lang="en-US" altLang="zh-TW" sz="1300" dirty="0"/>
              <a:t>《</a:t>
            </a:r>
            <a:r>
              <a:rPr lang="zh-TW" altLang="en-US" sz="1300" dirty="0"/>
              <a:t>路加福音</a:t>
            </a:r>
            <a:r>
              <a:rPr lang="en-US" altLang="zh-TW" sz="1300" dirty="0"/>
              <a:t>》</a:t>
            </a:r>
            <a:r>
              <a:rPr lang="zh-TW" altLang="en-US" sz="1300" dirty="0"/>
              <a:t>第</a:t>
            </a:r>
            <a:r>
              <a:rPr lang="en-US" altLang="zh-TW" sz="1300" dirty="0"/>
              <a:t>15</a:t>
            </a:r>
            <a:r>
              <a:rPr lang="zh-TW" altLang="en-US" sz="1300" dirty="0"/>
              <a:t>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/>
              <a:t>耶穌說，一個人有兩個兒子，小兒子要求父親把歸他的那一分家產給他，然後起身往遠方去，在那裡將分給他的財產揮霍一空，只能屈辱地去為人放豬為生。這時他決定回家，請求父親的原諒。但是當他回家時，他的父親在遠處看見，就動了慈心，幾乎不給他機會來表示悔改，就跑去抱著他的頸項，熱切的與他親嘴，並宰了肥牛犢慶祝小兒子的回來，又把上好的袍子給他穿，把戒指戴在他手上，把鞋穿在他腳上。大兒子聽見，對無恥的小兒子受到這樣的優待，而自己一直忠誠卻未受過獎賞，感到生氣嫉妒。他父親就出來勸他：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“孩子</a:t>
            </a:r>
            <a:r>
              <a:rPr lang="zh-TW" altLang="en-US" sz="2000" dirty="0"/>
              <a:t>，你始終和我同在，我一切所有的都是你的。只是你這個兄弟是死而復活，失而又得的，所以我們理當歡喜快樂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>”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233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不要論斷人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/>
              <a:t>37.</a:t>
            </a:r>
            <a:r>
              <a:rPr lang="zh-TW" altLang="en-US" dirty="0"/>
              <a:t>你們不要論斷人，就不被論斷；你們不要定人的罪，就不被定罪；你們要饒恕人，就必蒙饒恕（饒恕：原文作釋放）； </a:t>
            </a:r>
          </a:p>
          <a:p>
            <a:pPr marL="0" indent="0">
              <a:buNone/>
            </a:pPr>
            <a:r>
              <a:rPr lang="en-US" altLang="zh-TW" dirty="0"/>
              <a:t>38.</a:t>
            </a:r>
            <a:r>
              <a:rPr lang="zh-TW" altLang="en-US" dirty="0"/>
              <a:t>你們要給人，就必有給你們的，並且用十足的升斗，連搖帶按，上尖下流的倒在你們懷裡；因為你們用什麼量器量給人，也必用什麼量器量給你們。 </a:t>
            </a:r>
          </a:p>
          <a:p>
            <a:pPr marL="0" indent="0">
              <a:buNone/>
            </a:pPr>
            <a:r>
              <a:rPr lang="en-US" altLang="zh-TW" dirty="0"/>
              <a:t>39.</a:t>
            </a:r>
            <a:r>
              <a:rPr lang="zh-TW" altLang="en-US" dirty="0"/>
              <a:t>耶穌又用比喻對他們說：瞎子豈能領瞎子，兩個人不是都要掉在坑裡嗎？ </a:t>
            </a:r>
          </a:p>
          <a:p>
            <a:pPr marL="0" indent="0">
              <a:buNone/>
            </a:pPr>
            <a:r>
              <a:rPr lang="en-US" altLang="zh-TW" dirty="0"/>
              <a:t>40.</a:t>
            </a:r>
            <a:r>
              <a:rPr lang="zh-TW" altLang="en-US" dirty="0">
                <a:solidFill>
                  <a:srgbClr val="FF0000"/>
                </a:solidFill>
              </a:rPr>
              <a:t>學生不能高過先生；凡學成了的不過和先生一樣。 </a:t>
            </a:r>
          </a:p>
          <a:p>
            <a:pPr marL="0" indent="0">
              <a:buNone/>
            </a:pPr>
            <a:r>
              <a:rPr lang="en-US" altLang="zh-TW" dirty="0"/>
              <a:t>41.</a:t>
            </a:r>
            <a:r>
              <a:rPr lang="zh-TW" altLang="en-US" dirty="0"/>
              <a:t>為什麼看見你弟兄眼中有刺，卻不想自己眼中有梁木呢？ </a:t>
            </a:r>
          </a:p>
          <a:p>
            <a:pPr marL="0" indent="0">
              <a:buNone/>
            </a:pPr>
            <a:r>
              <a:rPr lang="en-US" altLang="zh-TW" dirty="0"/>
              <a:t>42.</a:t>
            </a:r>
            <a:r>
              <a:rPr lang="zh-TW" altLang="en-US" dirty="0"/>
              <a:t>你不見自己眼中有梁木，怎能對你弟兄說：容我去掉你眼中的刺呢？你這假冒為善的人！先去掉自己眼中的梁木，然後才能看得清楚，去掉你弟兄眼中的刺。 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64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08075"/>
          </a:xfrm>
        </p:spPr>
        <p:txBody>
          <a:bodyPr/>
          <a:lstStyle/>
          <a:p>
            <a:pPr>
              <a:defRPr/>
            </a:pPr>
            <a:r>
              <a:rPr lang="zh-TW" altLang="en-US" sz="4000" b="0" dirty="0" smtClean="0">
                <a:solidFill>
                  <a:schemeClr val="tx1"/>
                </a:solidFill>
                <a:latin typeface="華康粗黑體" pitchFamily="49" charset="-120"/>
                <a:ea typeface="華康粗黑體" pitchFamily="49" charset="-120"/>
              </a:rPr>
              <a:t>路加福音</a:t>
            </a:r>
            <a:r>
              <a:rPr lang="en-US" altLang="zh-TW" sz="4000" b="0" dirty="0" smtClean="0">
                <a:solidFill>
                  <a:schemeClr val="tx1"/>
                </a:solidFill>
                <a:latin typeface="華康粗黑體" pitchFamily="49" charset="-120"/>
                <a:ea typeface="華康粗黑體" pitchFamily="49" charset="-120"/>
              </a:rPr>
              <a:t>8</a:t>
            </a:r>
            <a:r>
              <a:rPr lang="zh-TW" altLang="en-US" sz="4000" b="0" dirty="0" smtClean="0">
                <a:solidFill>
                  <a:schemeClr val="tx1"/>
                </a:solidFill>
                <a:latin typeface="華康粗黑體" pitchFamily="49" charset="-120"/>
                <a:ea typeface="華康粗黑體" pitchFamily="49" charset="-120"/>
              </a:rPr>
              <a:t>章</a:t>
            </a:r>
            <a:r>
              <a:rPr lang="en-US" altLang="zh-TW" sz="4000" b="0" dirty="0" smtClean="0">
                <a:solidFill>
                  <a:schemeClr val="tx1"/>
                </a:solidFill>
                <a:latin typeface="華康粗黑體" pitchFamily="49" charset="-120"/>
                <a:ea typeface="華康粗黑體" pitchFamily="49" charset="-120"/>
              </a:rPr>
              <a:t>4-10</a:t>
            </a:r>
            <a:r>
              <a:rPr lang="zh-TW" altLang="en-US" sz="4000" b="0" dirty="0" smtClean="0">
                <a:solidFill>
                  <a:schemeClr val="tx1"/>
                </a:solidFill>
                <a:latin typeface="華康粗黑體" pitchFamily="49" charset="-120"/>
                <a:ea typeface="華康粗黑體" pitchFamily="49" charset="-120"/>
              </a:rPr>
              <a:t>節</a:t>
            </a:r>
            <a:endParaRPr lang="en-US" sz="4000" b="0" dirty="0" smtClean="0">
              <a:solidFill>
                <a:schemeClr val="tx1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7338"/>
            <a:ext cx="7783016" cy="4538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effectLst/>
                <a:ea typeface="華康粗黑體" pitchFamily="49" charset="-120"/>
              </a:rPr>
              <a:t>4 </a:t>
            </a:r>
            <a:r>
              <a:rPr lang="zh-TW" altLang="zh-TW" dirty="0" smtClean="0">
                <a:effectLst/>
                <a:ea typeface="華康粗黑體" pitchFamily="49" charset="-120"/>
              </a:rPr>
              <a:t>當許多人聚集、又有人從各城裡出來見耶穌的時候，耶穌就用比喻說：</a:t>
            </a:r>
          </a:p>
          <a:p>
            <a:pPr>
              <a:lnSpc>
                <a:spcPct val="90000"/>
              </a:lnSpc>
            </a:pPr>
            <a:r>
              <a:rPr lang="en-US" altLang="zh-TW" dirty="0" smtClean="0">
                <a:effectLst/>
                <a:ea typeface="華康粗黑體" pitchFamily="49" charset="-120"/>
              </a:rPr>
              <a:t>5 </a:t>
            </a:r>
            <a:r>
              <a:rPr lang="zh-TW" altLang="zh-TW" dirty="0" smtClean="0">
                <a:effectLst/>
                <a:ea typeface="華康粗黑體" pitchFamily="49" charset="-120"/>
              </a:rPr>
              <a:t>有一個撒種的出去撒種。撒的時候，有落在路旁的，被人踐踏，天上的飛鳥又來吃盡了；</a:t>
            </a:r>
          </a:p>
          <a:p>
            <a:pPr>
              <a:lnSpc>
                <a:spcPct val="90000"/>
              </a:lnSpc>
            </a:pPr>
            <a:r>
              <a:rPr lang="en-US" altLang="zh-TW" dirty="0" smtClean="0">
                <a:effectLst/>
                <a:ea typeface="華康粗黑體" pitchFamily="49" charset="-120"/>
              </a:rPr>
              <a:t>6 </a:t>
            </a:r>
            <a:r>
              <a:rPr lang="zh-TW" altLang="zh-TW" dirty="0" smtClean="0">
                <a:effectLst/>
                <a:ea typeface="華康粗黑體" pitchFamily="49" charset="-120"/>
              </a:rPr>
              <a:t>有落在磐石上的，一出來就枯乾了，因為得不著滋潤；</a:t>
            </a:r>
          </a:p>
          <a:p>
            <a:pPr>
              <a:lnSpc>
                <a:spcPct val="90000"/>
              </a:lnSpc>
            </a:pPr>
            <a:r>
              <a:rPr lang="en-US" altLang="zh-TW" dirty="0" smtClean="0">
                <a:effectLst/>
                <a:ea typeface="華康粗黑體" pitchFamily="49" charset="-120"/>
              </a:rPr>
              <a:t>7 </a:t>
            </a:r>
            <a:r>
              <a:rPr lang="zh-TW" altLang="zh-TW" dirty="0" smtClean="0">
                <a:effectLst/>
                <a:ea typeface="華康粗黑體" pitchFamily="49" charset="-120"/>
              </a:rPr>
              <a:t>有落在荊棘裡的，荊棘一同生長，把它擠住了；</a:t>
            </a:r>
            <a:endParaRPr lang="en-US" altLang="zh-TW" dirty="0" smtClean="0">
              <a:effectLst/>
              <a:ea typeface="華康粗黑體" pitchFamily="49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ea typeface="華康粗黑體" pitchFamily="49" charset="-120"/>
              </a:rPr>
              <a:t>8 </a:t>
            </a:r>
            <a:r>
              <a:rPr lang="zh-TW" altLang="en-US" dirty="0" smtClean="0">
                <a:ea typeface="華康粗黑體" pitchFamily="49" charset="-120"/>
              </a:rPr>
              <a:t>又</a:t>
            </a:r>
            <a:r>
              <a:rPr lang="zh-TW" altLang="en-US" dirty="0">
                <a:ea typeface="華康粗黑體" pitchFamily="49" charset="-120"/>
              </a:rPr>
              <a:t>有落在好土裡的，生長起來，結實百倍</a:t>
            </a:r>
            <a:r>
              <a:rPr lang="zh-TW" altLang="en-US" dirty="0" smtClean="0">
                <a:ea typeface="華康粗黑體" pitchFamily="49" charset="-120"/>
              </a:rPr>
              <a:t>。</a:t>
            </a:r>
            <a:r>
              <a:rPr lang="en-US" altLang="zh-TW" dirty="0" smtClean="0">
                <a:ea typeface="華康粗黑體" pitchFamily="49" charset="-120"/>
              </a:rPr>
              <a:t>“</a:t>
            </a:r>
            <a:r>
              <a:rPr lang="zh-TW" altLang="en-US" dirty="0" smtClean="0">
                <a:ea typeface="華康粗黑體" pitchFamily="49" charset="-120"/>
              </a:rPr>
              <a:t>耶穌</a:t>
            </a:r>
            <a:r>
              <a:rPr lang="zh-TW" altLang="en-US" dirty="0">
                <a:ea typeface="華康粗黑體" pitchFamily="49" charset="-120"/>
              </a:rPr>
              <a:t>說了這些話，就大聲說</a:t>
            </a:r>
            <a:r>
              <a:rPr lang="zh-TW" altLang="en-US" dirty="0" smtClean="0">
                <a:ea typeface="華康粗黑體" pitchFamily="49" charset="-120"/>
              </a:rPr>
              <a:t>：</a:t>
            </a:r>
            <a:r>
              <a:rPr lang="zh-TW" altLang="en-US" dirty="0">
                <a:ea typeface="華康粗黑體" pitchFamily="49" charset="-120"/>
              </a:rPr>
              <a:t>「</a:t>
            </a:r>
            <a:r>
              <a:rPr lang="zh-TW" altLang="en-US" dirty="0" smtClean="0">
                <a:ea typeface="華康粗黑體" pitchFamily="49" charset="-120"/>
              </a:rPr>
              <a:t>有</a:t>
            </a:r>
            <a:r>
              <a:rPr lang="zh-TW" altLang="en-US" dirty="0">
                <a:ea typeface="華康粗黑體" pitchFamily="49" charset="-120"/>
              </a:rPr>
              <a:t>耳可聽的，就應當聽</a:t>
            </a:r>
            <a:r>
              <a:rPr lang="zh-TW" altLang="en-US" dirty="0" smtClean="0">
                <a:ea typeface="華康粗黑體" pitchFamily="49" charset="-120"/>
              </a:rPr>
              <a:t>！</a:t>
            </a:r>
            <a:r>
              <a:rPr lang="zh-TW" altLang="en-US" dirty="0">
                <a:ea typeface="華康粗黑體" pitchFamily="49" charset="-120"/>
              </a:rPr>
              <a:t>」</a:t>
            </a:r>
            <a:endParaRPr lang="en-US" altLang="zh-TW" dirty="0">
              <a:ea typeface="華康粗黑體" pitchFamily="49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ea typeface="華康粗黑體" pitchFamily="49" charset="-120"/>
              </a:rPr>
              <a:t>9 </a:t>
            </a:r>
            <a:r>
              <a:rPr lang="zh-TW" altLang="en-US" dirty="0" smtClean="0">
                <a:ea typeface="華康粗黑體" pitchFamily="49" charset="-120"/>
              </a:rPr>
              <a:t>門徒</a:t>
            </a:r>
            <a:r>
              <a:rPr lang="zh-TW" altLang="en-US" dirty="0">
                <a:ea typeface="華康粗黑體" pitchFamily="49" charset="-120"/>
              </a:rPr>
              <a:t>問耶穌說</a:t>
            </a:r>
            <a:r>
              <a:rPr lang="zh-TW" altLang="en-US" dirty="0" smtClean="0">
                <a:ea typeface="華康粗黑體" pitchFamily="49" charset="-120"/>
              </a:rPr>
              <a:t>：「這</a:t>
            </a:r>
            <a:r>
              <a:rPr lang="zh-TW" altLang="en-US" dirty="0">
                <a:ea typeface="華康粗黑體" pitchFamily="49" charset="-120"/>
              </a:rPr>
              <a:t>比喻是甚麼意思呢</a:t>
            </a:r>
            <a:r>
              <a:rPr lang="zh-TW" altLang="en-US" dirty="0" smtClean="0">
                <a:ea typeface="華康粗黑體" pitchFamily="49" charset="-120"/>
              </a:rPr>
              <a:t>？</a:t>
            </a:r>
            <a:r>
              <a:rPr lang="zh-TW" altLang="en-US" dirty="0">
                <a:ea typeface="華康粗黑體" pitchFamily="49" charset="-120"/>
              </a:rPr>
              <a:t>」</a:t>
            </a:r>
            <a:endParaRPr lang="en-US" altLang="zh-TW" dirty="0">
              <a:ea typeface="華康粗黑體" pitchFamily="49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ea typeface="華康粗黑體" pitchFamily="49" charset="-120"/>
              </a:rPr>
              <a:t>10 </a:t>
            </a:r>
            <a:r>
              <a:rPr lang="zh-TW" altLang="en-US" dirty="0" smtClean="0">
                <a:ea typeface="華康粗黑體" pitchFamily="49" charset="-120"/>
              </a:rPr>
              <a:t>他</a:t>
            </a:r>
            <a:r>
              <a:rPr lang="zh-TW" altLang="en-US" dirty="0">
                <a:ea typeface="華康粗黑體" pitchFamily="49" charset="-120"/>
              </a:rPr>
              <a:t>說</a:t>
            </a:r>
            <a:r>
              <a:rPr lang="zh-TW" altLang="en-US" dirty="0" smtClean="0">
                <a:ea typeface="華康粗黑體" pitchFamily="49" charset="-120"/>
              </a:rPr>
              <a:t>：</a:t>
            </a:r>
            <a:r>
              <a:rPr lang="zh-TW" altLang="en-US" dirty="0">
                <a:ea typeface="華康粗黑體" pitchFamily="49" charset="-120"/>
              </a:rPr>
              <a:t>「</a:t>
            </a:r>
            <a:r>
              <a:rPr lang="zh-TW" altLang="en-US" dirty="0" smtClean="0">
                <a:ea typeface="華康粗黑體" pitchFamily="49" charset="-120"/>
              </a:rPr>
              <a:t>神</a:t>
            </a:r>
            <a:r>
              <a:rPr lang="zh-TW" altLang="en-US" dirty="0">
                <a:ea typeface="華康粗黑體" pitchFamily="49" charset="-120"/>
              </a:rPr>
              <a:t>國的奧秘只叫你們知道；至於別人，就用比喻，叫他們看也看不見，聽也聽不明</a:t>
            </a:r>
            <a:r>
              <a:rPr lang="zh-TW" altLang="en-US" dirty="0" smtClean="0">
                <a:ea typeface="華康粗黑體" pitchFamily="49" charset="-120"/>
              </a:rPr>
              <a:t>。」</a:t>
            </a:r>
            <a:endParaRPr lang="zh-TW" altLang="en-US" dirty="0"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4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/>
          <a:lstStyle/>
          <a:p>
            <a:pPr>
              <a:defRPr/>
            </a:pPr>
            <a:r>
              <a:rPr lang="zh-TW" altLang="en-US" sz="4000" b="0" smtClean="0">
                <a:solidFill>
                  <a:schemeClr val="tx1"/>
                </a:solidFill>
                <a:latin typeface="華康粗黑體" pitchFamily="49" charset="-120"/>
                <a:ea typeface="華康粗黑體" pitchFamily="49" charset="-120"/>
              </a:rPr>
              <a:t>路加福音</a:t>
            </a:r>
            <a:r>
              <a:rPr lang="en-US" altLang="zh-TW" sz="4000" b="0" smtClean="0">
                <a:solidFill>
                  <a:schemeClr val="tx1"/>
                </a:solidFill>
                <a:latin typeface="華康粗黑體" pitchFamily="49" charset="-120"/>
                <a:ea typeface="華康粗黑體" pitchFamily="49" charset="-120"/>
              </a:rPr>
              <a:t>8</a:t>
            </a:r>
            <a:r>
              <a:rPr lang="zh-TW" altLang="en-US" sz="4000" b="0" smtClean="0">
                <a:solidFill>
                  <a:schemeClr val="tx1"/>
                </a:solidFill>
                <a:latin typeface="華康粗黑體" pitchFamily="49" charset="-120"/>
                <a:ea typeface="華康粗黑體" pitchFamily="49" charset="-120"/>
              </a:rPr>
              <a:t>章</a:t>
            </a:r>
            <a:r>
              <a:rPr lang="en-US" altLang="zh-TW" sz="4000" b="0" smtClean="0">
                <a:solidFill>
                  <a:schemeClr val="tx1"/>
                </a:solidFill>
                <a:latin typeface="華康粗黑體" pitchFamily="49" charset="-120"/>
                <a:ea typeface="華康粗黑體" pitchFamily="49" charset="-120"/>
              </a:rPr>
              <a:t>12-15</a:t>
            </a:r>
            <a:r>
              <a:rPr lang="zh-TW" altLang="en-US" sz="4000" b="0" smtClean="0">
                <a:solidFill>
                  <a:schemeClr val="tx1"/>
                </a:solidFill>
                <a:latin typeface="華康粗黑體" pitchFamily="49" charset="-120"/>
                <a:ea typeface="華康粗黑體" pitchFamily="49" charset="-120"/>
              </a:rPr>
              <a:t>節</a:t>
            </a:r>
            <a:endParaRPr lang="en-US" sz="4000" b="0" smtClean="0">
              <a:solidFill>
                <a:schemeClr val="tx1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1438"/>
            <a:ext cx="7927032" cy="475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 smtClean="0">
                <a:effectLst/>
                <a:ea typeface="華康粗黑體" pitchFamily="49" charset="-120"/>
              </a:rPr>
              <a:t>12</a:t>
            </a:r>
            <a:r>
              <a:rPr lang="zh-TW" altLang="zh-TW" sz="2800" dirty="0" smtClean="0">
                <a:effectLst/>
                <a:ea typeface="華康粗黑體" pitchFamily="49" charset="-120"/>
              </a:rPr>
              <a:t>那些在路旁的，就是人聽了道，隨後魔鬼來，從他們心裡把道奪去，恐怕他們信了得救；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ffectLst/>
                <a:ea typeface="華康粗黑體" pitchFamily="49" charset="-120"/>
              </a:rPr>
              <a:t>13</a:t>
            </a:r>
            <a:r>
              <a:rPr lang="zh-TW" altLang="zh-TW" sz="2800" dirty="0" smtClean="0">
                <a:effectLst/>
                <a:ea typeface="華康粗黑體" pitchFamily="49" charset="-120"/>
              </a:rPr>
              <a:t>那些在磐石上的，就是人聽道，歡喜領受，但心中沒有根，不過暫時相信，及至遇見試煉就退後了；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ffectLst/>
                <a:ea typeface="華康粗黑體" pitchFamily="49" charset="-120"/>
              </a:rPr>
              <a:t>14</a:t>
            </a:r>
            <a:r>
              <a:rPr lang="zh-TW" altLang="zh-TW" sz="2800" dirty="0" smtClean="0">
                <a:effectLst/>
                <a:ea typeface="華康粗黑體" pitchFamily="49" charset="-120"/>
              </a:rPr>
              <a:t>那落在荊棘裡的，就是人聽了道，走開以後，被今生的思慮、錢財、宴樂擠住了，便結不出成熟的子粒來；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ffectLst/>
                <a:ea typeface="華康粗黑體" pitchFamily="49" charset="-120"/>
              </a:rPr>
              <a:t>15</a:t>
            </a:r>
            <a:r>
              <a:rPr lang="zh-TW" altLang="zh-TW" sz="2800" dirty="0" smtClean="0">
                <a:effectLst/>
                <a:ea typeface="華康粗黑體" pitchFamily="49" charset="-120"/>
              </a:rPr>
              <a:t>那落在好土裡的，就是人聽了道，持守在誠實善良的心裡，並且忍耐著結實。</a:t>
            </a:r>
            <a:endParaRPr lang="en-US" altLang="zh-TW" sz="2800" dirty="0" smtClean="0">
              <a:effectLst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8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836712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耶穌又對門徒說：有一個財主的管家，別人向他主人告他浪費主人的財物。 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主人叫他來，對他說：我聽見你這事怎麼樣呢？把你所經管的交代明白，因你不能再作我的管家。 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那管家心裡說：主人辭我，不用我再作管家，我將來做什麼？鋤地呢？無力；討飯呢？怕羞。 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我知道怎麼行，好叫人在我不作管家之後，接我到他們家裡去。 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於是把欠他主人債的，一個一個的叫了來，問頭一個說：你欠我主人多少？ 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他說：一百簍（每簍約五十斤）油。管家說：拿你的帳，快坐下，寫五十。 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又問一個說：你欠多少？他說：一百石麥子。管家說：拿你的帳，寫八十。 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主人就誇獎這不義的管家做事聰明。因為今世之子，在世事之上，較比光明之子更加聰明。 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我又告訴你們，要藉著那不義的錢財結交朋友，到了錢財無用的時候，他們可以接你們到永存的帳幕裡去。 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人在最小的事上忠心，在大事上也忠心；在最小的事上不義，在大事上也不義。 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倘若你們在不義的錢財上不忠心，誰還把那真實的錢財託付你們呢？ 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倘若你們在別人的東西上不忠心，誰還把你們自己的東西給你們呢？ 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一個僕人不能事奉兩個主；不是惡這個愛那個，就是重這個輕那個。你們不能又事奉神，又事奉瑪門。</a:t>
            </a:r>
          </a:p>
        </p:txBody>
      </p:sp>
    </p:spTree>
    <p:extLst>
      <p:ext uri="{BB962C8B-B14F-4D97-AF65-F5344CB8AC3E}">
        <p14:creationId xmlns:p14="http://schemas.microsoft.com/office/powerpoint/2010/main" val="29616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128792" cy="252028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人的信仰配合著他的本性。人天生就是滿滿信仰的。事實上，人就是由他的信仰所造就的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		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薄伽梵歌</a:t>
            </a:r>
            <a:r>
              <a:rPr lang="en-US" altLang="zh-TW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》16:3</a:t>
            </a:r>
            <a:endParaRPr lang="zh-TW" altLang="en-US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6264696" cy="388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3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基督教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因為凡有的，還要加給他，叫他有餘；沒有的，連他所有的，也要奪過來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。（馬太效應）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一僕不侍二主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(mammon; money)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與上帝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富者上天堂比駱駝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穿過針眼還困難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主耶穌曾以少年的財主（路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章；太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章；可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章）、無知的財主（路十六章）等事件指明財富如何捆綁人的心，叫人不能跟隨主。財富與人安全無慮的假象，導致人對自己的貧乏可憐，一無所知。新約的書信也多次提出「貪財是萬惡之根」（提前六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）；有人只知積攢錢財，卻不知永恆的苦難要臨到他們（雅五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。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主 耶 穌 指 地 上 的 錢 財 是 「 不 義 的 錢 財 」 ， 但 是 屬 神 的 光 明 之 子 ， 若 懂 得 善 用 這 些 不 義 的 錢 財 ， 則 可 以 為 自 己 「 積 財 在 天 」 ， 產 生 另 一 種 有 永 恆 價 值 的 財 富 （ 路 十 六 章 ） 。 </a:t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404664"/>
            <a:ext cx="7772400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耶穌說：</a:t>
            </a:r>
            <a:endParaRPr lang="en-US" altLang="zh-TW" sz="2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我告訴你們，不要為生命憂慮吃甚麼，為身體憂慮穿甚麼；</a:t>
            </a: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因為生命勝於飲食，身體勝於衣裳</a:t>
            </a:r>
            <a:r>
              <a:rPr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你想烏鴉，也不種也不收，又沒有倉又沒有庫，神尚且養活他。你們比飛鳥是何等的貴重呢！</a:t>
            </a: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你們那一個能用思慮使壽數多加一刻呢？</a:t>
            </a: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這最小的事，你們尚且不能作，為甚麼還憂慮其餘的事呢？</a:t>
            </a: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你想百合花怎麼長起來；他也不勞苦，也不紡線。然而我告訴你們，就是所羅門極榮華的時候，他所穿戴的，還不如這花一朵呢！</a:t>
            </a: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你們這小信的人哪，野地裡的草今天還在，明天就丟在爐裡，神還給他這樣的妝飾，何況你們呢！</a:t>
            </a: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你們不要求吃甚麼，喝甚麼，也不要罣心；</a:t>
            </a: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這都是外邦人所求的。你們必須用這些東西，你們的父是知道的。</a:t>
            </a: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你們只要求他的國，這些東西就必加給你們了。</a:t>
            </a: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你們這小群，不要懼怕，因為你們的父樂意把國賜給你們。</a:t>
            </a: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你們要變賣所有的賙濟人，為自己預備永不壞的錢囊，用不盡的財寶在天上，就是賊不能近、蟲不能蛀的地方。</a:t>
            </a:r>
          </a:p>
          <a:p>
            <a:pPr marL="0" indent="0">
              <a:buNone/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因為，你們的財寶在那裡，你們的心也在那裡。</a:t>
            </a:r>
            <a:r>
              <a:rPr lang="en-US" altLang="zh-TW" dirty="0"/>
              <a:t>(</a:t>
            </a:r>
            <a:r>
              <a:rPr lang="zh-TW" altLang="en-US" dirty="0"/>
              <a:t>路加福音</a:t>
            </a:r>
            <a:r>
              <a:rPr lang="en-US" altLang="zh-TW" dirty="0"/>
              <a:t>12:22-12:34)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58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Pope Francis Goes Off On Capitalism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Pope Francis denounces ‘</a:t>
            </a:r>
            <a:r>
              <a:rPr lang="en-US" altLang="zh-TW" dirty="0" smtClean="0">
                <a:hlinkClick r:id="rId2"/>
              </a:rPr>
              <a:t>trickle-down</a:t>
            </a:r>
            <a:r>
              <a:rPr lang="en-US" altLang="zh-TW" dirty="0">
                <a:hlinkClick r:id="rId2"/>
              </a:rPr>
              <a:t>’ </a:t>
            </a:r>
            <a:r>
              <a:rPr lang="en-US" altLang="zh-TW" dirty="0" smtClean="0">
                <a:hlinkClick r:id="rId2"/>
              </a:rPr>
              <a:t>economics</a:t>
            </a:r>
            <a:endParaRPr lang="en-US" altLang="zh-TW" dirty="0" smtClean="0"/>
          </a:p>
          <a:p>
            <a:endParaRPr lang="en-US" altLang="zh-TW" dirty="0" smtClean="0">
              <a:solidFill>
                <a:srgbClr val="333333"/>
              </a:solidFill>
              <a:latin typeface="Georgia"/>
            </a:endParaRPr>
          </a:p>
          <a:p>
            <a:r>
              <a:rPr lang="en-US" altLang="zh-TW" dirty="0" smtClean="0">
                <a:solidFill>
                  <a:srgbClr val="333333"/>
                </a:solidFill>
                <a:latin typeface="Georgia"/>
              </a:rPr>
              <a:t>“Just </a:t>
            </a:r>
            <a:r>
              <a:rPr lang="en-US" altLang="zh-TW" dirty="0">
                <a:solidFill>
                  <a:srgbClr val="333333"/>
                </a:solidFill>
                <a:latin typeface="Georgia"/>
              </a:rPr>
              <a:t>as the commandment 'Thou shalt not kill' sets a clear limit in order to safeguard the value of human life, today we also have to say 'thou shalt not' to an economy of exclusion and inequality</a:t>
            </a:r>
            <a:r>
              <a:rPr lang="en-US" altLang="zh-TW" dirty="0" smtClean="0">
                <a:solidFill>
                  <a:srgbClr val="333333"/>
                </a:solidFill>
                <a:latin typeface="Georgia"/>
              </a:rPr>
              <a:t>,” </a:t>
            </a:r>
            <a:r>
              <a:rPr lang="en-US" altLang="zh-TW" dirty="0">
                <a:solidFill>
                  <a:srgbClr val="333333"/>
                </a:solidFill>
                <a:latin typeface="Georgia"/>
              </a:rPr>
              <a:t>the pope wrote. </a:t>
            </a:r>
            <a:r>
              <a:rPr lang="en-US" altLang="zh-TW" dirty="0" smtClean="0">
                <a:solidFill>
                  <a:srgbClr val="333333"/>
                </a:solidFill>
                <a:latin typeface="Georgia"/>
              </a:rPr>
              <a:t>“Such </a:t>
            </a:r>
            <a:r>
              <a:rPr lang="en-US" altLang="zh-TW" dirty="0">
                <a:solidFill>
                  <a:srgbClr val="333333"/>
                </a:solidFill>
                <a:latin typeface="Georgia"/>
              </a:rPr>
              <a:t>an economy kills</a:t>
            </a:r>
            <a:r>
              <a:rPr lang="en-US" altLang="zh-TW" dirty="0" smtClean="0">
                <a:solidFill>
                  <a:srgbClr val="333333"/>
                </a:solidFill>
                <a:latin typeface="Georgia"/>
              </a:rPr>
              <a:t>.”</a:t>
            </a:r>
          </a:p>
          <a:p>
            <a:endParaRPr lang="en-US" altLang="zh-TW" dirty="0">
              <a:solidFill>
                <a:srgbClr val="333333"/>
              </a:solidFill>
              <a:latin typeface="Georgia"/>
            </a:endParaRPr>
          </a:p>
          <a:p>
            <a:r>
              <a:rPr lang="zh-TW" altLang="en-US" dirty="0" smtClean="0"/>
              <a:t>金牛崇拜：</a:t>
            </a:r>
            <a:r>
              <a:rPr lang="en-US" altLang="zh-TW" dirty="0" smtClean="0"/>
              <a:t>The </a:t>
            </a:r>
            <a:r>
              <a:rPr lang="en-US" altLang="zh-TW" dirty="0"/>
              <a:t>pope also likened the worship of money to the biblical golden calf.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2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5140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6680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1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1967"/>
            <a:ext cx="6564462" cy="30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84759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8569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伊斯蘭教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穆罕默德（阿拉伯語：</a:t>
            </a:r>
            <a:r>
              <a:rPr lang="ar-AE" altLang="zh-TW" dirty="0"/>
              <a:t>محمّد‎</a:t>
            </a:r>
            <a:r>
              <a:rPr lang="zh-TW" altLang="ar-AE" dirty="0" smtClean="0"/>
              <a:t>）</a:t>
            </a:r>
            <a:r>
              <a:rPr lang="zh-TW" altLang="en-US" dirty="0" smtClean="0"/>
              <a:t>全名</a:t>
            </a:r>
            <a:r>
              <a:rPr lang="zh-TW" altLang="en-US" dirty="0"/>
              <a:t>是穆罕默德</a:t>
            </a:r>
            <a:r>
              <a:rPr lang="en-US" altLang="zh-TW" dirty="0"/>
              <a:t>•</a:t>
            </a:r>
            <a:r>
              <a:rPr lang="zh-TW" altLang="en-US" dirty="0"/>
              <a:t>本</a:t>
            </a:r>
            <a:r>
              <a:rPr lang="en-US" altLang="zh-TW" dirty="0"/>
              <a:t>•</a:t>
            </a:r>
            <a:r>
              <a:rPr lang="zh-TW" altLang="en-US" dirty="0"/>
              <a:t>阿卜杜拉</a:t>
            </a:r>
            <a:r>
              <a:rPr lang="en-US" altLang="zh-TW" dirty="0"/>
              <a:t>•</a:t>
            </a:r>
            <a:r>
              <a:rPr lang="zh-TW" altLang="en-US" dirty="0"/>
              <a:t>本</a:t>
            </a:r>
            <a:r>
              <a:rPr lang="en-US" altLang="zh-TW" dirty="0"/>
              <a:t>•</a:t>
            </a:r>
            <a:r>
              <a:rPr lang="zh-TW" altLang="en-US" dirty="0"/>
              <a:t>阿卜杜勒</a:t>
            </a:r>
            <a:r>
              <a:rPr lang="en-US" altLang="zh-TW" dirty="0"/>
              <a:t>-</a:t>
            </a:r>
            <a:r>
              <a:rPr lang="zh-TW" altLang="en-US" dirty="0"/>
              <a:t>穆塔利卜</a:t>
            </a:r>
            <a:r>
              <a:rPr lang="en-US" altLang="zh-TW" dirty="0"/>
              <a:t>•</a:t>
            </a:r>
            <a:r>
              <a:rPr lang="zh-TW" altLang="en-US" dirty="0"/>
              <a:t>本</a:t>
            </a:r>
            <a:r>
              <a:rPr lang="en-US" altLang="zh-TW" dirty="0"/>
              <a:t>•</a:t>
            </a:r>
            <a:r>
              <a:rPr lang="zh-TW" altLang="en-US" dirty="0"/>
              <a:t>哈希姆（</a:t>
            </a:r>
            <a:r>
              <a:rPr lang="ar-AE" altLang="zh-TW" dirty="0"/>
              <a:t>محمد بن عبد الله بن عبد المطلب بن هاشم بن عبد مناف القرشي‎</a:t>
            </a:r>
            <a:r>
              <a:rPr lang="zh-TW" altLang="ar-AE" dirty="0"/>
              <a:t>），</a:t>
            </a:r>
            <a:r>
              <a:rPr lang="zh-TW" altLang="en-US" dirty="0"/>
              <a:t>簡稱</a:t>
            </a:r>
            <a:r>
              <a:rPr lang="zh-TW" altLang="en-US" dirty="0" smtClean="0"/>
              <a:t>穆罕默德</a:t>
            </a:r>
            <a:r>
              <a:rPr lang="zh-TW" altLang="en-US" dirty="0"/>
              <a:t>；</a:t>
            </a:r>
            <a:r>
              <a:rPr lang="zh-TW" altLang="en-US" dirty="0" smtClean="0"/>
              <a:t>伊斯蘭教</a:t>
            </a:r>
            <a:r>
              <a:rPr lang="zh-TW" altLang="en-US" dirty="0"/>
              <a:t>的創始人，也是伊斯蘭教徒（穆斯林）公認的先知，穆斯林也認為穆罕默德是亞伯拉罕諸教的最重要的，也是最後一位先知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伊斯蘭意</a:t>
            </a:r>
            <a:r>
              <a:rPr lang="zh-TW" altLang="en-US" dirty="0"/>
              <a:t>為「順從（真主）」；實際上穆斯林（伊斯蘭教徒）的名字也來自這個字根，意為「順從者」。穆斯林信仰獨一且無與倫比的真主，名曰安拉；人生的唯一目的是崇拜真主；真主派遣了多位先知給人類，包括易卜拉欣（亞伯拉罕）、穆薩（摩西）、爾撒（耶穌）等，但最終訊息是傳達給最後的先知穆罕默德，並載於古蘭經。</a:t>
            </a:r>
          </a:p>
        </p:txBody>
      </p:sp>
    </p:spTree>
    <p:extLst>
      <p:ext uri="{BB962C8B-B14F-4D97-AF65-F5344CB8AC3E}">
        <p14:creationId xmlns:p14="http://schemas.microsoft.com/office/powerpoint/2010/main" val="16686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幾個特點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政教合一</a:t>
            </a:r>
            <a:endParaRPr lang="en-US" altLang="zh-TW" dirty="0" smtClean="0"/>
          </a:p>
          <a:p>
            <a:r>
              <a:rPr lang="zh-TW" altLang="en-US" dirty="0"/>
              <a:t>穆</a:t>
            </a:r>
            <a:r>
              <a:rPr lang="zh-TW" altLang="en-US" dirty="0" smtClean="0"/>
              <a:t>聖；不識字，古蘭經係由他口述，門徒紀錄；據說有時大天使降臨時，駱駝受不了太大的力量而四肢跪地；唯一「直接」傳述，完全未經編撰</a:t>
            </a:r>
            <a:endParaRPr lang="en-US" altLang="zh-TW" dirty="0" smtClean="0"/>
          </a:p>
          <a:p>
            <a:r>
              <a:rPr lang="zh-TW" altLang="en-US" dirty="0"/>
              <a:t>登宵之</a:t>
            </a:r>
            <a:r>
              <a:rPr lang="zh-TW" altLang="en-US" dirty="0" smtClean="0"/>
              <a:t>旅：穆聖騎白色飛馬到耶路薩冷，並上達七重天見上主。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19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「</a:t>
            </a:r>
            <a:r>
              <a:rPr lang="zh-TW" altLang="en-US" dirty="0" smtClean="0"/>
              <a:t>念</a:t>
            </a:r>
            <a:r>
              <a:rPr lang="zh-TW" altLang="en-US" dirty="0"/>
              <a:t>、禮、齋、課、朝」，即「證信、禮拜、齋戒、天課和朝覲」。</a:t>
            </a:r>
          </a:p>
          <a:p>
            <a:r>
              <a:rPr lang="zh-TW" altLang="en-US" dirty="0" smtClean="0"/>
              <a:t>證</a:t>
            </a:r>
            <a:r>
              <a:rPr lang="zh-TW" altLang="en-US" dirty="0"/>
              <a:t>信（唸，即信仰作證）：穆斯林要至少一次公開作信仰表白，念清真言。</a:t>
            </a:r>
          </a:p>
          <a:p>
            <a:r>
              <a:rPr lang="zh-TW" altLang="en-US" dirty="0" smtClean="0"/>
              <a:t>禮拜</a:t>
            </a:r>
            <a:r>
              <a:rPr lang="zh-TW" altLang="en-US" dirty="0"/>
              <a:t>（禮，即謹守拜功）：一日祈禱五次。</a:t>
            </a:r>
          </a:p>
          <a:p>
            <a:r>
              <a:rPr lang="zh-TW" altLang="en-US" dirty="0" smtClean="0"/>
              <a:t>齋戒</a:t>
            </a:r>
            <a:r>
              <a:rPr lang="zh-TW" altLang="en-US" dirty="0"/>
              <a:t>（齋，即封齋節欲）：在齋戒月，從日出到日落禁食。</a:t>
            </a:r>
          </a:p>
          <a:p>
            <a:r>
              <a:rPr lang="zh-TW" altLang="en-US" dirty="0" smtClean="0"/>
              <a:t>天</a:t>
            </a:r>
            <a:r>
              <a:rPr lang="zh-TW" altLang="en-US" dirty="0"/>
              <a:t>課（課，即法定施捨）：捐獻作為義務稅項</a:t>
            </a:r>
            <a:r>
              <a:rPr lang="zh-TW" altLang="en-US" dirty="0" smtClean="0"/>
              <a:t>。（非收入之什一稅，而是所有財產的</a:t>
            </a:r>
            <a:r>
              <a:rPr lang="en-US" altLang="zh-TW" dirty="0" smtClean="0"/>
              <a:t>2.5%)</a:t>
            </a:r>
            <a:endParaRPr lang="zh-TW" altLang="en-US" dirty="0"/>
          </a:p>
          <a:p>
            <a:r>
              <a:rPr lang="zh-TW" altLang="en-US" dirty="0" smtClean="0"/>
              <a:t>朝覲</a:t>
            </a:r>
            <a:r>
              <a:rPr lang="zh-TW" altLang="en-US" dirty="0"/>
              <a:t>（朝，即朝覲天房）：至少一次到麥加朝聖。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79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聖典之差異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經典多是後世編撰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Gita: </a:t>
            </a:r>
            <a:r>
              <a:rPr lang="zh-TW" altLang="en-US" dirty="0" smtClean="0"/>
              <a:t>上帝第一人稱；但也是經由許多編修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Jesus: </a:t>
            </a:r>
            <a:r>
              <a:rPr lang="zh-TW" altLang="en-US" dirty="0" smtClean="0"/>
              <a:t>上帝之子；但聖經係門徒紀錄，並</a:t>
            </a:r>
            <a:r>
              <a:rPr lang="zh-TW" altLang="en-US" dirty="0"/>
              <a:t>經</a:t>
            </a:r>
            <a:r>
              <a:rPr lang="zh-TW" altLang="en-US" dirty="0" smtClean="0"/>
              <a:t>輾轉刪修（頗受希臘文化影響）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Quran: </a:t>
            </a:r>
            <a:r>
              <a:rPr lang="zh-TW" altLang="en-US" dirty="0" smtClean="0"/>
              <a:t>上帝直接透過先知所言；只能以阿拉伯語誦讀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383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紀伯倫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先知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接著一位老祭司說，跟我們講一講宗教吧。</a:t>
            </a:r>
          </a:p>
          <a:p>
            <a:pPr marL="0" indent="0">
              <a:buNone/>
            </a:pPr>
            <a:r>
              <a:rPr lang="zh-TW" altLang="en-US" dirty="0"/>
              <a:t>他說 </a:t>
            </a:r>
            <a:r>
              <a:rPr lang="en-US" altLang="zh-TW" dirty="0"/>
              <a:t>: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一天我還說了什麼別的嗎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宗教不是所有行為和所有的思想，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那些既非行為又非思想，而是即使當雙手忙於鑿岩石或照料織機時，一剎那間靈魂中湧現的驚奇和訝異嗎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能把他的信心與他的行為分開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或他的信仰與工作分開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dirty="0"/>
          </a:p>
        </p:txBody>
      </p:sp>
      <p:pic>
        <p:nvPicPr>
          <p:cNvPr id="1026" name="Picture 2" descr="[文学拍卖品]文学书专场75：《先知》纪伯伦 著、王季庆 译、纯文学出版社1992年17次、175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135" y="260648"/>
            <a:ext cx="1901361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/>
          <a:lstStyle/>
          <a:p>
            <a:r>
              <a:rPr lang="zh-TW" altLang="en-US" dirty="0" smtClean="0"/>
              <a:t>尚未談及中國的儒道信仰，也未談原初宗教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如印地安人信仰等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，還有很多很多。</a:t>
            </a:r>
            <a:endParaRPr lang="en-US" altLang="zh-TW" dirty="0" smtClean="0"/>
          </a:p>
          <a:p>
            <a:r>
              <a:rPr lang="zh-TW" altLang="en-US" dirty="0" smtClean="0"/>
              <a:t>宗教雖然因名字不同而有千千萬萬種，真相是：因著造化三性主導力量的不同，每個人都各有自己的宗教，儘管宣稱所信服的宗教有一樣的名稱。</a:t>
            </a:r>
            <a:endParaRPr lang="en-US" altLang="zh-TW" dirty="0" smtClean="0"/>
          </a:p>
          <a:p>
            <a:r>
              <a:rPr lang="zh-TW" altLang="en-US" dirty="0"/>
              <a:t>當我們真正的</a:t>
            </a:r>
            <a:r>
              <a:rPr lang="zh-TW" altLang="en-US" dirty="0" smtClean="0"/>
              <a:t>瞭解，會發現其實只有一個宗教，那就是「愛」！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07704" y="5157192"/>
            <a:ext cx="4969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</a:rPr>
              <a:t>Inward, not outward!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075240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誰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能把他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的時日攤開在面前說 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「這是為神的，這是為我自己的；這是為我的靈魂，這其他的是為我的肉體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所有你的時日是在你自己與自己間鼓動的翼。</a:t>
            </a: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披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戴著他的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道德好似他最好的衣裳的人，不如赤裸吧。</a:t>
            </a: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風和陽光不會使他肌膚受傷。</a:t>
            </a: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那些以倫理來限制他行為的人，是把他的歌鳥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囚於籠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中。</a:t>
            </a: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最自由的歌不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來自欄杆和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鐵絲之後。</a:t>
            </a:r>
          </a:p>
          <a:p>
            <a:pPr marL="0" indent="0"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那些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禮拜對他而言只是一扇能開也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能閉的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窗子的人，他們還沒探訪過他們靈魂的屋子，那裏的窗由黎明到黎明永遠開著。</a:t>
            </a:r>
          </a:p>
          <a:p>
            <a:pPr marL="0" indent="0">
              <a:buNone/>
            </a:pPr>
            <a:r>
              <a:rPr lang="zh-TW" altLang="en-US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你每日的生活就是你的廟宇和你的宗教。</a:t>
            </a:r>
          </a:p>
          <a:p>
            <a:pPr marL="0" indent="0">
              <a:buNone/>
            </a:pPr>
            <a:r>
              <a:rPr lang="zh-TW" altLang="en-US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不論何時你進去，都</a:t>
            </a:r>
            <a:r>
              <a:rPr lang="zh-TW" altLang="en-US" sz="3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要帶著</a:t>
            </a:r>
            <a:r>
              <a:rPr lang="zh-TW" altLang="en-US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你所有的一切。</a:t>
            </a: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攜著犁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風箱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木槌和琵琶，</a:t>
            </a: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那些你為著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需要或歡喜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所製的東西。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27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2926</TotalTime>
  <Words>7474</Words>
  <Application>Microsoft Office PowerPoint</Application>
  <PresentationFormat>如螢幕大小 (4:3)</PresentationFormat>
  <Paragraphs>421</Paragraphs>
  <Slides>80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80</vt:i4>
      </vt:variant>
    </vt:vector>
  </HeadingPairs>
  <TitlesOfParts>
    <vt:vector size="81" baseType="lpstr">
      <vt:lpstr>公正</vt:lpstr>
      <vt:lpstr> 世界宗教漫談</vt:lpstr>
      <vt:lpstr>柏拉圖的洞穴(The Allegory of Cave)</vt:lpstr>
      <vt:lpstr>平面國(Flatland: A Romance of Many Dimensions); Edwin A. Abott, 1884</vt:lpstr>
      <vt:lpstr>PowerPoint 簡報</vt:lpstr>
      <vt:lpstr>PowerPoint 簡報</vt:lpstr>
      <vt:lpstr>什麼是宗教(religion; faith)？</vt:lpstr>
      <vt:lpstr>人的信仰配合著他的本性。人天生就是滿滿信仰的。事實上，人就是由他的信仰所造就的。           《薄伽梵歌》16:3</vt:lpstr>
      <vt:lpstr>紀伯倫: 《先知》</vt:lpstr>
      <vt:lpstr>PowerPoint 簡報</vt:lpstr>
      <vt:lpstr>PowerPoint 簡報</vt:lpstr>
      <vt:lpstr>幾個終極問題</vt:lpstr>
      <vt:lpstr>幾個問題</vt:lpstr>
      <vt:lpstr>世間雖然有千千萬萬種宗教，真相是，只有一個宗教， 那就是「愛」！</vt:lpstr>
      <vt:lpstr>什麼是「愛」？</vt:lpstr>
      <vt:lpstr>愛與合一</vt:lpstr>
      <vt:lpstr>愛與合一</vt:lpstr>
      <vt:lpstr>「我」的十大幻覺</vt:lpstr>
      <vt:lpstr>PowerPoint 簡報</vt:lpstr>
      <vt:lpstr>PowerPoint 簡報</vt:lpstr>
      <vt:lpstr>世界宗教</vt:lpstr>
      <vt:lpstr>耶穌魚</vt:lpstr>
      <vt:lpstr>PowerPoint 簡報</vt:lpstr>
      <vt:lpstr>宗教分類（大約）</vt:lpstr>
      <vt:lpstr>從印度教說起   ------ 所有宗教的源頭</vt:lpstr>
      <vt:lpstr>印度教</vt:lpstr>
      <vt:lpstr>《薄伽梵歌》</vt:lpstr>
      <vt:lpstr>數論：造化廿四締</vt:lpstr>
      <vt:lpstr>菩盧薩</vt:lpstr>
      <vt:lpstr>菩盧薩與普拉克里提</vt:lpstr>
      <vt:lpstr>菩盧薩</vt:lpstr>
      <vt:lpstr>菩盧薩與普拉克里提</vt:lpstr>
      <vt:lpstr>如果有上帝，上帝會懲罰人嗎？</vt:lpstr>
      <vt:lpstr>老子</vt:lpstr>
      <vt:lpstr>造化三性</vt:lpstr>
      <vt:lpstr>造化三性</vt:lpstr>
      <vt:lpstr>三律</vt:lpstr>
      <vt:lpstr>造化三性</vt:lpstr>
      <vt:lpstr>PowerPoint 簡報</vt:lpstr>
      <vt:lpstr>一神與多神之辯：《薄伽梵歌》觀點</vt:lpstr>
      <vt:lpstr>一神與多神之辯</vt:lpstr>
      <vt:lpstr> 上帝有人格嗎？《薄伽梵歌》觀點</vt:lpstr>
      <vt:lpstr>阿凡達：上帝化身</vt:lpstr>
      <vt:lpstr>毗濕奴的十大化身</vt:lpstr>
      <vt:lpstr>四種瑜珈</vt:lpstr>
      <vt:lpstr>「第四道」觀點</vt:lpstr>
      <vt:lpstr>意識狀態的分類</vt:lpstr>
      <vt:lpstr>「人—機器」的七個主要機能</vt:lpstr>
      <vt:lpstr>Teaching from Veda（吠陀）</vt:lpstr>
      <vt:lpstr>七種人</vt:lpstr>
      <vt:lpstr>《薄伽梵歌》的主要啟示</vt:lpstr>
      <vt:lpstr>《薄伽梵歌》的主要啟示</vt:lpstr>
      <vt:lpstr>Questions of the Righteous Crane</vt:lpstr>
      <vt:lpstr>PowerPoint 簡報</vt:lpstr>
      <vt:lpstr>PowerPoint 簡報</vt:lpstr>
      <vt:lpstr>宗教改革</vt:lpstr>
      <vt:lpstr>佛教</vt:lpstr>
      <vt:lpstr>何謂「佛教」？</vt:lpstr>
      <vt:lpstr>佛教主要派別</vt:lpstr>
      <vt:lpstr>耆那教</vt:lpstr>
      <vt:lpstr>耆那教</vt:lpstr>
      <vt:lpstr>猶太教、基督教與伊斯蘭教</vt:lpstr>
      <vt:lpstr>不同之處</vt:lpstr>
      <vt:lpstr>不同之處</vt:lpstr>
      <vt:lpstr>基督教</vt:lpstr>
      <vt:lpstr>「浪子回頭」的故事《路加福音》第15章</vt:lpstr>
      <vt:lpstr>不要論斷人</vt:lpstr>
      <vt:lpstr>路加福音8章4-10節</vt:lpstr>
      <vt:lpstr>路加福音8章12-15節</vt:lpstr>
      <vt:lpstr>PowerPoint 簡報</vt:lpstr>
      <vt:lpstr>基督教</vt:lpstr>
      <vt:lpstr>PowerPoint 簡報</vt:lpstr>
      <vt:lpstr>PowerPoint 簡報</vt:lpstr>
      <vt:lpstr>Pope Francis Goes Off On Capitalism</vt:lpstr>
      <vt:lpstr>PowerPoint 簡報</vt:lpstr>
      <vt:lpstr>PowerPoint 簡報</vt:lpstr>
      <vt:lpstr>伊斯蘭教</vt:lpstr>
      <vt:lpstr>幾個特點</vt:lpstr>
      <vt:lpstr>五功</vt:lpstr>
      <vt:lpstr>聖典之差異</vt:lpstr>
      <vt:lpstr>結語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宗教與綠色經濟</dc:title>
  <dc:creator>user</dc:creator>
  <cp:lastModifiedBy>user</cp:lastModifiedBy>
  <cp:revision>130</cp:revision>
  <dcterms:created xsi:type="dcterms:W3CDTF">2013-09-18T03:01:38Z</dcterms:created>
  <dcterms:modified xsi:type="dcterms:W3CDTF">2015-12-06T23:37:41Z</dcterms:modified>
</cp:coreProperties>
</file>