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1"/>
  </p:notesMasterIdLst>
  <p:sldIdLst>
    <p:sldId id="256" r:id="rId3"/>
    <p:sldId id="469" r:id="rId4"/>
    <p:sldId id="430" r:id="rId5"/>
    <p:sldId id="425" r:id="rId6"/>
    <p:sldId id="319" r:id="rId7"/>
    <p:sldId id="472" r:id="rId8"/>
    <p:sldId id="473" r:id="rId9"/>
    <p:sldId id="439" r:id="rId10"/>
    <p:sldId id="322" r:id="rId11"/>
    <p:sldId id="323" r:id="rId12"/>
    <p:sldId id="324" r:id="rId13"/>
    <p:sldId id="422" r:id="rId14"/>
    <p:sldId id="426" r:id="rId15"/>
    <p:sldId id="474" r:id="rId16"/>
    <p:sldId id="475" r:id="rId17"/>
    <p:sldId id="398" r:id="rId18"/>
    <p:sldId id="454" r:id="rId19"/>
    <p:sldId id="399" r:id="rId20"/>
    <p:sldId id="400" r:id="rId21"/>
    <p:sldId id="401" r:id="rId22"/>
    <p:sldId id="402" r:id="rId23"/>
    <p:sldId id="423" r:id="rId24"/>
    <p:sldId id="277" r:id="rId25"/>
    <p:sldId id="351" r:id="rId26"/>
    <p:sldId id="317" r:id="rId27"/>
    <p:sldId id="476" r:id="rId28"/>
    <p:sldId id="280" r:id="rId29"/>
    <p:sldId id="326" r:id="rId30"/>
    <p:sldId id="327" r:id="rId31"/>
    <p:sldId id="332" r:id="rId32"/>
    <p:sldId id="374" r:id="rId33"/>
    <p:sldId id="375" r:id="rId34"/>
    <p:sldId id="358" r:id="rId35"/>
    <p:sldId id="333" r:id="rId36"/>
    <p:sldId id="334" r:id="rId37"/>
    <p:sldId id="354" r:id="rId38"/>
    <p:sldId id="355" r:id="rId39"/>
    <p:sldId id="329" r:id="rId40"/>
    <p:sldId id="328" r:id="rId41"/>
    <p:sldId id="468" r:id="rId42"/>
    <p:sldId id="330" r:id="rId43"/>
    <p:sldId id="356" r:id="rId44"/>
    <p:sldId id="331" r:id="rId45"/>
    <p:sldId id="335" r:id="rId46"/>
    <p:sldId id="336" r:id="rId47"/>
    <p:sldId id="337" r:id="rId48"/>
    <p:sldId id="483" r:id="rId49"/>
    <p:sldId id="338" r:id="rId50"/>
    <p:sldId id="339" r:id="rId51"/>
    <p:sldId id="424" r:id="rId52"/>
    <p:sldId id="465" r:id="rId53"/>
    <p:sldId id="466" r:id="rId54"/>
    <p:sldId id="325" r:id="rId55"/>
    <p:sldId id="357" r:id="rId56"/>
    <p:sldId id="342" r:id="rId57"/>
    <p:sldId id="477" r:id="rId58"/>
    <p:sldId id="442" r:id="rId59"/>
    <p:sldId id="478" r:id="rId60"/>
    <p:sldId id="479" r:id="rId61"/>
    <p:sldId id="471" r:id="rId62"/>
    <p:sldId id="480" r:id="rId63"/>
    <p:sldId id="383" r:id="rId64"/>
    <p:sldId id="345" r:id="rId65"/>
    <p:sldId id="346" r:id="rId66"/>
    <p:sldId id="484" r:id="rId67"/>
    <p:sldId id="360" r:id="rId68"/>
    <p:sldId id="365" r:id="rId69"/>
    <p:sldId id="366" r:id="rId70"/>
    <p:sldId id="367" r:id="rId71"/>
    <p:sldId id="348" r:id="rId72"/>
    <p:sldId id="451" r:id="rId73"/>
    <p:sldId id="463" r:id="rId74"/>
    <p:sldId id="464" r:id="rId75"/>
    <p:sldId id="388" r:id="rId76"/>
    <p:sldId id="456" r:id="rId77"/>
    <p:sldId id="481" r:id="rId78"/>
    <p:sldId id="377" r:id="rId79"/>
    <p:sldId id="378" r:id="rId80"/>
    <p:sldId id="379" r:id="rId81"/>
    <p:sldId id="450" r:id="rId82"/>
    <p:sldId id="362" r:id="rId83"/>
    <p:sldId id="485" r:id="rId84"/>
    <p:sldId id="372" r:id="rId85"/>
    <p:sldId id="373" r:id="rId86"/>
    <p:sldId id="368" r:id="rId87"/>
    <p:sldId id="361" r:id="rId88"/>
    <p:sldId id="363" r:id="rId89"/>
    <p:sldId id="349" r:id="rId90"/>
    <p:sldId id="369" r:id="rId91"/>
    <p:sldId id="467" r:id="rId92"/>
    <p:sldId id="352" r:id="rId93"/>
    <p:sldId id="457" r:id="rId94"/>
    <p:sldId id="458" r:id="rId95"/>
    <p:sldId id="462" r:id="rId96"/>
    <p:sldId id="268" r:id="rId97"/>
    <p:sldId id="391" r:id="rId98"/>
    <p:sldId id="350" r:id="rId99"/>
    <p:sldId id="460" r:id="rId10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17" autoAdjust="0"/>
  </p:normalViewPr>
  <p:slideViewPr>
    <p:cSldViewPr>
      <p:cViewPr varScale="1">
        <p:scale>
          <a:sx n="81" d="100"/>
          <a:sy n="81" d="100"/>
        </p:scale>
        <p:origin x="-149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presProps" Target="presProp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64999-0CD0-4E4B-80BF-EF01D0D0B62A}" type="datetimeFigureOut">
              <a:rPr lang="zh-TW" altLang="en-US" smtClean="0"/>
              <a:pPr/>
              <a:t>2015/12/28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FD54A-62BC-468F-8E4D-A8AEA6F8117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322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不要以為我來了，是給地上帶來和平。我來並不是帶來和平，而是刀劍，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FD54A-62BC-468F-8E4D-A8AEA6F8117A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7592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大藏經有一億多字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FD54A-62BC-468F-8E4D-A8AEA6F8117A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423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FD54A-62BC-468F-8E4D-A8AEA6F8117A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1451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https://zh.wikipedia.org/wiki/%E5%8D%81%E4%BA%8C%E5%9B%A0%E7%BC%98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FD54A-62BC-468F-8E4D-A8AEA6F8117A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7422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Thou shalt not kill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FD54A-62BC-468F-8E4D-A8AEA6F8117A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91497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zh-TW" altLang="en-US" dirty="0" smtClean="0"/>
              <a:t>無分別心；無條件布施；所有聖賢皆因無為法而有所差別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FD54A-62BC-468F-8E4D-A8AEA6F8117A}" type="slidenum">
              <a:rPr lang="zh-TW" altLang="en-US" smtClean="0"/>
              <a:pPr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1683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Individuation</a:t>
            </a:r>
            <a:r>
              <a:rPr lang="en-US" altLang="zh-TW" baseline="0" dirty="0" smtClean="0"/>
              <a:t> or no-ego?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FD54A-62BC-468F-8E4D-A8AEA6F8117A}" type="slidenum">
              <a:rPr lang="zh-TW" altLang="en-US" smtClean="0"/>
              <a:pPr/>
              <a:t>59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04500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Structural</a:t>
            </a:r>
            <a:r>
              <a:rPr lang="en-US" altLang="zh-TW" baseline="0" dirty="0" smtClean="0"/>
              <a:t> violence: </a:t>
            </a:r>
            <a:r>
              <a:rPr lang="zh-TW" altLang="en-US" dirty="0" smtClean="0"/>
              <a:t>和平學大師 </a:t>
            </a:r>
            <a:r>
              <a:rPr lang="en-US" altLang="zh-TW" dirty="0" smtClean="0"/>
              <a:t>Johan </a:t>
            </a:r>
            <a:r>
              <a:rPr lang="en-US" altLang="zh-TW" dirty="0" err="1" smtClean="0"/>
              <a:t>Galtung</a:t>
            </a:r>
            <a:r>
              <a:rPr lang="en-US" altLang="zh-TW" dirty="0" smtClean="0"/>
              <a:t> </a:t>
            </a:r>
            <a:r>
              <a:rPr lang="zh-TW" altLang="en-US" dirty="0" smtClean="0"/>
              <a:t>在</a:t>
            </a:r>
            <a:r>
              <a:rPr lang="en-US" altLang="zh-TW" dirty="0" smtClean="0"/>
              <a:t>1960</a:t>
            </a:r>
            <a:r>
              <a:rPr lang="zh-TW" altLang="en-US" dirty="0" smtClean="0"/>
              <a:t>年所提出。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FD54A-62BC-468F-8E4D-A8AEA6F8117A}" type="slidenum">
              <a:rPr lang="zh-TW" altLang="en-US" smtClean="0"/>
              <a:pPr/>
              <a:t>65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73480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「善生，老闆應以五件事對待自己的員工，分別是：一、按其能力給予適當的工作；二、隨時給予員工飲食；三、按其勞務給予應得的酬勞；四、當員工生病時給與醫藥治療；五、給予適當的休假。」 </a:t>
            </a:r>
          </a:p>
          <a:p>
            <a:r>
              <a:rPr lang="zh-TW" altLang="en-US" dirty="0" smtClean="0"/>
              <a:t>「善生，員工僕人也應以五件事服務老闆，分別是：一、早起，二、為事週密，三、不與不取（不偷竊），四、工作有效率及效果，要條理有序，五、不講老闆的壞話，稱揚老闆的名聲。」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FD54A-62BC-468F-8E4D-A8AEA6F8117A}" type="slidenum">
              <a:rPr lang="zh-TW" altLang="en-US" smtClean="0"/>
              <a:pPr/>
              <a:t>67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27257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競爭的本質  </a:t>
            </a:r>
            <a:r>
              <a:rPr lang="en-US" altLang="zh-TW" dirty="0" err="1" smtClean="0"/>
              <a:t>Walrusian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equilibrium;invisible</a:t>
            </a:r>
            <a:r>
              <a:rPr lang="en-US" altLang="zh-TW" dirty="0" smtClean="0"/>
              <a:t> hand..</a:t>
            </a:r>
            <a:r>
              <a:rPr lang="zh-TW" altLang="en-US" dirty="0" smtClean="0"/>
              <a:t>萬物不仁</a:t>
            </a:r>
            <a:r>
              <a:rPr lang="en-US" altLang="zh-TW" dirty="0" smtClean="0"/>
              <a:t>……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FD54A-62BC-468F-8E4D-A8AEA6F8117A}" type="slidenum">
              <a:rPr lang="zh-TW" altLang="en-US" smtClean="0"/>
              <a:pPr/>
              <a:t>88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97914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貨幣與「我」同等不真實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FD54A-62BC-468F-8E4D-A8AEA6F8117A}" type="slidenum">
              <a:rPr lang="zh-TW" altLang="en-US" smtClean="0"/>
              <a:pPr/>
              <a:t>93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4492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以前念總經時，課本上引了一句話：很多總體經濟學家都宣稱他們讀過 </a:t>
            </a:r>
            <a:r>
              <a:rPr lang="en-US" altLang="zh-TW" dirty="0" smtClean="0"/>
              <a:t>Keynes </a:t>
            </a:r>
            <a:r>
              <a:rPr lang="zh-TW" altLang="en-US" dirty="0" smtClean="0"/>
              <a:t>的 </a:t>
            </a:r>
            <a:r>
              <a:rPr lang="en-US" altLang="zh-TW" dirty="0" smtClean="0"/>
              <a:t>General Theory</a:t>
            </a:r>
            <a:r>
              <a:rPr lang="zh-TW" altLang="en-US" dirty="0" smtClean="0"/>
              <a:t>，但只有很少數的人再說這句話時不會感到困窘、不好意思。同樣，很多人宣稱他們是佛教徒，恐怕捫心自問，也會在睡夢中驚醒。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FD54A-62BC-468F-8E4D-A8AEA6F8117A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0260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mtClean="0"/>
              <a:t>衛斯理傳奇：我的宗教是一個誤會！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FD54A-62BC-468F-8E4D-A8AEA6F8117A}" type="slidenum">
              <a:rPr lang="zh-TW" altLang="en-US" smtClean="0"/>
              <a:pPr/>
              <a:t>95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578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80%</a:t>
            </a:r>
            <a:r>
              <a:rPr lang="zh-TW" altLang="en-US" dirty="0" smtClean="0"/>
              <a:t>的緬甸人信仰佛教，緬甸男人一生中有兩件大事：第一是出家，第二是結婚。俗話說「緬甸三樣寶，和尚是第一」，在虔誠禮佛的緬甸社會，和尚當仁不讓地屬於「一等公民」。男孩子長大成人要出三次家，一般在</a:t>
            </a:r>
            <a:r>
              <a:rPr lang="en-US" altLang="zh-TW" dirty="0" smtClean="0"/>
              <a:t>5</a:t>
            </a:r>
            <a:r>
              <a:rPr lang="zh-TW" altLang="en-US" dirty="0" smtClean="0"/>
              <a:t>歲到</a:t>
            </a:r>
            <a:r>
              <a:rPr lang="en-US" altLang="zh-TW" dirty="0" smtClean="0"/>
              <a:t>15</a:t>
            </a:r>
            <a:r>
              <a:rPr lang="zh-TW" altLang="en-US" dirty="0" smtClean="0"/>
              <a:t>歲首次出家，沒出家禮佛會被人瞧不起，緬甸全國有寺廟</a:t>
            </a:r>
            <a:r>
              <a:rPr lang="en-US" altLang="zh-TW" dirty="0" smtClean="0"/>
              <a:t>5</a:t>
            </a:r>
            <a:r>
              <a:rPr lang="zh-TW" altLang="en-US" dirty="0" smtClean="0"/>
              <a:t>萬多座，僧侶總能保持在</a:t>
            </a:r>
            <a:r>
              <a:rPr lang="en-US" altLang="zh-TW" dirty="0" smtClean="0"/>
              <a:t>40</a:t>
            </a:r>
            <a:r>
              <a:rPr lang="zh-TW" altLang="en-US" dirty="0" smtClean="0"/>
              <a:t>萬人以上。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FD54A-62BC-468F-8E4D-A8AEA6F8117A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0343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最後的先知；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FD54A-62BC-468F-8E4D-A8AEA6F8117A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7793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FD54A-62BC-468F-8E4D-A8AEA6F8117A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4394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FD54A-62BC-468F-8E4D-A8AEA6F8117A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2835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Economics without</a:t>
            </a:r>
            <a:r>
              <a:rPr lang="en-US" altLang="zh-TW" baseline="0" dirty="0" smtClean="0"/>
              <a:t> Buddhism is like sex without love.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FD54A-62BC-468F-8E4D-A8AEA6F8117A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1696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Economics without</a:t>
            </a:r>
            <a:r>
              <a:rPr lang="en-US" altLang="zh-TW" baseline="0" dirty="0" smtClean="0"/>
              <a:t> Buddhism is like sex without love.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FD54A-62BC-468F-8E4D-A8AEA6F8117A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1696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教育的重要性！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FD54A-62BC-468F-8E4D-A8AEA6F8117A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8192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ADD1-7BDC-4F65-A95F-27EEAF9588D0}" type="datetimeFigureOut">
              <a:rPr lang="zh-TW" altLang="en-US" smtClean="0"/>
              <a:pPr/>
              <a:t>2015/12/28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4870E07-FF5E-490A-B6EC-21902364F70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ADD1-7BDC-4F65-A95F-27EEAF9588D0}" type="datetimeFigureOut">
              <a:rPr lang="zh-TW" altLang="en-US" smtClean="0"/>
              <a:pPr/>
              <a:t>2015/12/28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70E07-FF5E-490A-B6EC-21902364F7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ADD1-7BDC-4F65-A95F-27EEAF9588D0}" type="datetimeFigureOut">
              <a:rPr lang="zh-TW" altLang="en-US" smtClean="0"/>
              <a:pPr/>
              <a:t>2015/12/28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70E07-FF5E-490A-B6EC-21902364F7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zh-TW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zh-TW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zh-TW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zh-TW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zh-TW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zh-TW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zh-TW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zh-TW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zh-TW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zh-TW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zh-TW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zh-TW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435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435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3A8E2-88AA-42D9-A209-59BFE7AA6B8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160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296D0-3E9C-49F3-B7B7-AFA912E67E0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560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94752-C1B3-4FF7-9A77-02937395C1D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309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A3C47-3F25-4A73-8CCD-4D45A5FE43E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95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31687-5861-4E23-80EC-219D5F41952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430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51CAF-8BC3-402A-93FF-6A564D953E0E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863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CC1D9-EFA0-426D-B13B-3B42A1561D1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378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3F49C-845D-46C4-8775-36AFEA749E2E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916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ADD1-7BDC-4F65-A95F-27EEAF9588D0}" type="datetimeFigureOut">
              <a:rPr lang="zh-TW" altLang="en-US" smtClean="0"/>
              <a:pPr/>
              <a:t>2015/12/28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70E07-FF5E-490A-B6EC-21902364F70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3964E-BD8B-4DD4-9B8C-07D1B8A0B5C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856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5321B-63EC-4DE0-875B-DFDA76B07A7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058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C08E1-0157-4D6C-9320-843C7A867E9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7101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標題及物件在文字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74E35-3C82-471A-9EC4-B50CEE43119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8474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A9BEF-4460-4DFC-BD36-D281567662B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5472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9AFE7-9F5E-43F4-9DC5-603F3DE0D72E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4030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014D1-0B24-4BB3-A158-3C4591D9499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680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B0644-EEEC-49FC-85B0-CECA6F71D2D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4608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標題及文字在物件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7965D-91E4-4D95-8A5A-3B84FC71788E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93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ADD1-7BDC-4F65-A95F-27EEAF9588D0}" type="datetimeFigureOut">
              <a:rPr lang="zh-TW" altLang="en-US" smtClean="0"/>
              <a:pPr/>
              <a:t>2015/12/28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70E07-FF5E-490A-B6EC-21902364F7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ADD1-7BDC-4F65-A95F-27EEAF9588D0}" type="datetimeFigureOut">
              <a:rPr lang="zh-TW" altLang="en-US" smtClean="0"/>
              <a:pPr/>
              <a:t>2015/12/28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70E07-FF5E-490A-B6EC-21902364F70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ADD1-7BDC-4F65-A95F-27EEAF9588D0}" type="datetimeFigureOut">
              <a:rPr lang="zh-TW" altLang="en-US" smtClean="0"/>
              <a:pPr/>
              <a:t>2015/12/28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70E07-FF5E-490A-B6EC-21902364F70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ADD1-7BDC-4F65-A95F-27EEAF9588D0}" type="datetimeFigureOut">
              <a:rPr lang="zh-TW" altLang="en-US" smtClean="0"/>
              <a:pPr/>
              <a:t>2015/12/28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70E07-FF5E-490A-B6EC-21902364F7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ADD1-7BDC-4F65-A95F-27EEAF9588D0}" type="datetimeFigureOut">
              <a:rPr lang="zh-TW" altLang="en-US" smtClean="0"/>
              <a:pPr/>
              <a:t>2015/12/28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70E07-FF5E-490A-B6EC-21902364F7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ADD1-7BDC-4F65-A95F-27EEAF9588D0}" type="datetimeFigureOut">
              <a:rPr lang="zh-TW" altLang="en-US" smtClean="0"/>
              <a:pPr/>
              <a:t>2015/12/28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70E07-FF5E-490A-B6EC-21902364F70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ADD1-7BDC-4F65-A95F-27EEAF9588D0}" type="datetimeFigureOut">
              <a:rPr lang="zh-TW" altLang="en-US" smtClean="0"/>
              <a:pPr/>
              <a:t>2015/12/28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70E07-FF5E-490A-B6EC-21902364F70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21ADD1-7BDC-4F65-A95F-27EEAF9588D0}" type="datetimeFigureOut">
              <a:rPr lang="zh-TW" altLang="en-US" smtClean="0"/>
              <a:pPr/>
              <a:t>2015/12/28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4870E07-FF5E-490A-B6EC-21902364F7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7648BF-BA83-480C-93F0-757E85842D89}" type="slidenum">
              <a:rPr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TW" altLang="zh-TW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zh-TW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zh-TW">
                <a:solidFill>
                  <a:srgbClr val="666699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zh-TW">
                <a:solidFill>
                  <a:srgbClr val="666699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zh-TW">
                <a:solidFill>
                  <a:srgbClr val="9999CC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zh-TW">
                <a:solidFill>
                  <a:srgbClr val="666699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zh-TW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zh-TW">
                <a:solidFill>
                  <a:srgbClr val="9999CC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zh-TW">
                <a:solidFill>
                  <a:srgbClr val="9999CC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332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364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A6qqhHqLqk" TargetMode="External"/><Relationship Id="rId2" Type="http://schemas.openxmlformats.org/officeDocument/2006/relationships/hyperlink" Target="http://www.youtube.com/watch?v=ZkbOIpYT-A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1-puGftNCI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5%8D%81%E4%BA%8C%E5%9B%A0%E7%BC%98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://zh.wikipedia.org/wiki/%E4%BF%A1%E7%BE%A9%E5%AE%97" TargetMode="External"/><Relationship Id="rId3" Type="http://schemas.openxmlformats.org/officeDocument/2006/relationships/hyperlink" Target="http://zh.wikipedia.org/wiki/%E7%8A%B9%E5%A4%AA%E6%95%99" TargetMode="External"/><Relationship Id="rId7" Type="http://schemas.openxmlformats.org/officeDocument/2006/relationships/hyperlink" Target="http://zh.wikipedia.org/wiki/%E5%A4%A9%E4%B8%BB%E6%95%99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zh.wikipedia.org/wiki/%E4%B8%9C%E6%AD%A3%E6%95%99" TargetMode="External"/><Relationship Id="rId5" Type="http://schemas.openxmlformats.org/officeDocument/2006/relationships/hyperlink" Target="http://zh.wikipedia.org/wiki/%E8%81%96%E5%85%AC%E5%AE%97" TargetMode="External"/><Relationship Id="rId4" Type="http://schemas.openxmlformats.org/officeDocument/2006/relationships/hyperlink" Target="http://zh.wikipedia.org/wiki/%E6%96%B0%E6%95%99" TargetMode="External"/><Relationship Id="rId9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haaasGMQW8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d.com/talks/marcin_jakubowski.html" TargetMode="External"/><Relationship Id="rId2" Type="http://schemas.openxmlformats.org/officeDocument/2006/relationships/hyperlink" Target="http://www.youtube.com/watch?v=5RB4XKDDLF0&amp;feature=youtu.be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amazon.co.uk/gp/product/images/0434340235/ref=dp_image_0?ie=UTF8&amp;n=266239&amp;s=books" TargetMode="External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moviecharger.com.tw/preplay.asp?id=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ca-ap.coop/" TargetMode="Externa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nWo1k4jrbgk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59632" y="4293096"/>
            <a:ext cx="6400800" cy="1600200"/>
          </a:xfrm>
        </p:spPr>
        <p:txBody>
          <a:bodyPr/>
          <a:lstStyle/>
          <a:p>
            <a:r>
              <a:rPr lang="zh-TW" altLang="en-US" dirty="0" smtClean="0"/>
              <a:t>周賓凰</a:t>
            </a:r>
            <a:endParaRPr lang="en-US" altLang="zh-TW" dirty="0" smtClean="0"/>
          </a:p>
          <a:p>
            <a:r>
              <a:rPr lang="en-US" altLang="zh-TW" smtClean="0"/>
              <a:t>2015/12/14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 佛教經濟學的理論基礎與架構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sz="2400" dirty="0" smtClean="0"/>
              <a:t>Buddhist Economics: A Conceptual Framework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Schumacher </a:t>
            </a:r>
            <a:r>
              <a:rPr lang="zh-TW" altLang="en-US" dirty="0" smtClean="0"/>
              <a:t>事蹟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495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dirty="0" smtClean="0"/>
              <a:t>二次大戰後，擔任國家煤礦局</a:t>
            </a:r>
            <a:r>
              <a:rPr lang="en-US" altLang="zh-TW" dirty="0" smtClean="0"/>
              <a:t>(National Coal Board)</a:t>
            </a:r>
            <a:r>
              <a:rPr lang="zh-TW" altLang="en-US" dirty="0" smtClean="0"/>
              <a:t>的首席經濟顧問，並以</a:t>
            </a:r>
            <a:r>
              <a:rPr lang="en-US" altLang="zh-TW" dirty="0" smtClean="0"/>
              <a:t>British Control Commission </a:t>
            </a:r>
            <a:r>
              <a:rPr lang="zh-TW" altLang="en-US" dirty="0" smtClean="0"/>
              <a:t>經濟顧問與首席統計學家的身份，幫助德國之重建。</a:t>
            </a:r>
            <a:r>
              <a:rPr lang="zh-TW" altLang="en-US" dirty="0"/>
              <a:t>舒馬赫</a:t>
            </a:r>
            <a:r>
              <a:rPr lang="zh-TW" altLang="en-US" dirty="0" smtClean="0"/>
              <a:t>因而對當今經濟社會有許多反思。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在地化</a:t>
            </a:r>
            <a:r>
              <a:rPr lang="en-US" altLang="zh-TW" dirty="0" smtClean="0"/>
              <a:t>(localization)</a:t>
            </a:r>
          </a:p>
          <a:p>
            <a:pPr lvl="1"/>
            <a:r>
              <a:rPr lang="zh-TW" altLang="en-US" dirty="0" smtClean="0"/>
              <a:t>中級科技</a:t>
            </a:r>
            <a:r>
              <a:rPr lang="en-US" altLang="zh-TW" dirty="0" smtClean="0"/>
              <a:t>(intermediate technology</a:t>
            </a:r>
            <a:r>
              <a:rPr lang="zh-TW" altLang="en-US" dirty="0" smtClean="0"/>
              <a:t>；適切科技</a:t>
            </a:r>
            <a:r>
              <a:rPr lang="en-US" altLang="zh-TW" dirty="0" smtClean="0"/>
              <a:t>(appropriate technology)</a:t>
            </a:r>
            <a:r>
              <a:rPr lang="zh-TW" altLang="en-US" dirty="0" smtClean="0"/>
              <a:t>）：適用於社群之規模的科技</a:t>
            </a:r>
            <a:endParaRPr lang="en-US" altLang="zh-TW" dirty="0" smtClean="0"/>
          </a:p>
          <a:p>
            <a:pPr lvl="1"/>
            <a:r>
              <a:rPr lang="zh-TW" altLang="en-US" dirty="0"/>
              <a:t>早</a:t>
            </a:r>
            <a:r>
              <a:rPr lang="zh-TW" altLang="en-US" dirty="0" smtClean="0"/>
              <a:t>在</a:t>
            </a:r>
            <a:r>
              <a:rPr lang="en-US" altLang="zh-TW" dirty="0" smtClean="0"/>
              <a:t>1970</a:t>
            </a:r>
            <a:r>
              <a:rPr lang="zh-TW" altLang="en-US" dirty="0" smtClean="0"/>
              <a:t>年代之前就指出核能的可能問題</a:t>
            </a:r>
            <a:endParaRPr lang="en-US" altLang="zh-TW" dirty="0" smtClean="0"/>
          </a:p>
          <a:p>
            <a:pPr lvl="1"/>
            <a:r>
              <a:rPr lang="zh-TW" altLang="en-US" dirty="0"/>
              <a:t>融合</a:t>
            </a:r>
            <a:r>
              <a:rPr lang="zh-TW" altLang="en-US" dirty="0" smtClean="0"/>
              <a:t>社會主義的新的組織理論與所有權理論</a:t>
            </a:r>
            <a:endParaRPr lang="en-US" altLang="zh-TW" dirty="0"/>
          </a:p>
          <a:p>
            <a:r>
              <a:rPr lang="en-US" altLang="zh-TW" dirty="0" smtClean="0"/>
              <a:t>1971</a:t>
            </a:r>
            <a:r>
              <a:rPr lang="zh-TW" altLang="en-US" dirty="0" smtClean="0"/>
              <a:t> 年成為天主教徒</a:t>
            </a:r>
            <a:endParaRPr lang="en-US" altLang="zh-TW" dirty="0" smtClean="0"/>
          </a:p>
          <a:p>
            <a:r>
              <a:rPr lang="en-US" altLang="zh-TW" dirty="0" smtClean="0"/>
              <a:t>1977</a:t>
            </a:r>
            <a:r>
              <a:rPr lang="zh-TW" altLang="en-US" dirty="0" smtClean="0"/>
              <a:t>在講學旅途中，心臟病突發而過世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r>
              <a:rPr lang="en-US" altLang="zh-TW" dirty="0" smtClean="0"/>
              <a:t>Seal of the prophets in economics</a:t>
            </a:r>
          </a:p>
          <a:p>
            <a:pPr lvl="1"/>
            <a:r>
              <a:rPr lang="zh-TW" altLang="en-US" dirty="0" smtClean="0"/>
              <a:t>凱因斯被視為是亞當斯密以來最偉大的正統經濟學家，舒馬赫則被視為是最重要的「異端」經濟學家。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24234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什麼是佛教經濟學？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在一般人的刻板印象中，佛教與經濟學似乎是衝突的二個詞；因此佛教經濟學一詞充滿矛盾的意味。</a:t>
            </a:r>
            <a:endParaRPr lang="en-US" altLang="zh-TW" dirty="0" smtClean="0"/>
          </a:p>
          <a:p>
            <a:r>
              <a:rPr lang="zh-TW" altLang="en-US" dirty="0" smtClean="0"/>
              <a:t>舒馬赫說：</a:t>
            </a:r>
            <a:endParaRPr lang="en-US" altLang="zh-TW" dirty="0"/>
          </a:p>
          <a:p>
            <a:pPr marL="320040" lvl="1" indent="0">
              <a:buNone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「正命」是佛陀所倡導的八正道之一，因此很清楚地，是必然有佛教經濟學這種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東西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20040" lvl="1" indent="0">
              <a:buNone/>
            </a:pP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 smtClean="0">
                <a:ea typeface="細明體" panose="02020509000000000000" pitchFamily="49" charset="-120"/>
              </a:rPr>
              <a:t>Buddhist Economics </a:t>
            </a:r>
            <a:r>
              <a:rPr lang="zh-TW" altLang="en-US" sz="2800" dirty="0">
                <a:ea typeface="細明體" panose="02020509000000000000" pitchFamily="49" charset="-120"/>
              </a:rPr>
              <a:t>正確應</a:t>
            </a:r>
            <a:r>
              <a:rPr lang="zh-TW" altLang="en-US" sz="2800" dirty="0" smtClean="0">
                <a:ea typeface="細明體" panose="02020509000000000000" pitchFamily="49" charset="-120"/>
              </a:rPr>
              <a:t>譯為「佛教徒經濟學」</a:t>
            </a:r>
            <a:endParaRPr lang="en-US" altLang="zh-TW" sz="2800" dirty="0">
              <a:ea typeface="細明體" panose="02020509000000000000" pitchFamily="49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083495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為什麼是佛教經濟學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33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Schumacher: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〈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教育：最偉大的資源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〉</a:t>
            </a:r>
          </a:p>
          <a:p>
            <a:r>
              <a:rPr lang="zh-TW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「</a:t>
            </a: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不論所教導的主題是科技或人文，如果這個教導不能引導釐清形而上學，也就是我們的基本信念，那麼它就無法教育人，因而，也就不能對社會有任何實質的價值</a:t>
            </a:r>
            <a:r>
              <a:rPr lang="zh-TW" altLang="en-US" sz="3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」</a:t>
            </a:r>
            <a:endParaRPr lang="en-US" altLang="zh-TW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「</a:t>
            </a: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教育唯有當它能培養出「全人」</a:t>
            </a:r>
            <a:r>
              <a:rPr lang="en-US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(whole man)</a:t>
            </a: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時，才是有助益的。什麼是全人？真正受過教育的人不是什麼都知道一點，甚至也不是知道所有主題的一切細節。事實上，全人是真正能碰觸到「中心」</a:t>
            </a:r>
            <a:r>
              <a:rPr lang="en-US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3000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centre</a:t>
            </a:r>
            <a:r>
              <a:rPr lang="en-US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的人。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」</a:t>
            </a:r>
            <a:endParaRPr lang="en-US" altLang="zh-TW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309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什麼</a:t>
            </a:r>
            <a:r>
              <a:rPr lang="zh-TW" altLang="en-US" dirty="0"/>
              <a:t>是「中心」</a:t>
            </a:r>
            <a:r>
              <a:rPr lang="zh-TW" altLang="en-US" dirty="0" smtClean="0"/>
              <a:t>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33528"/>
          </a:xfrm>
        </p:spPr>
        <p:txBody>
          <a:bodyPr>
            <a:normAutofit fontScale="925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中心是他為自己所創造的一套有關他自身與世界的有系統的想法，據之以引導他各種努力的方向。</a:t>
            </a: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所有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學科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，不論分得多細，都會連到一個中心；就像所有光線都是從太陽射出一樣。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中心是由我們最基本的信念所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組成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我們是由這些信念的力量所推動的。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換句話說，中心是由超越事實世界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(world of facts)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的形而上學、倫理，與想法（不論是我們喜歡的或不喜歡的）所構成的。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由於它是超越事實世界的，因此也就無法以普通的科學方法予以證實或推翻。但如果它對實相而言不是真實的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(true to reality)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，那麼堅信之必然導致災難。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26241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為什麼是佛教經濟學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/>
              <a:t>Schumacher: </a:t>
            </a:r>
            <a:r>
              <a:rPr lang="en-US" altLang="zh-TW" dirty="0"/>
              <a:t>〈</a:t>
            </a:r>
            <a:r>
              <a:rPr lang="zh-TW" altLang="en-US" dirty="0" smtClean="0"/>
              <a:t>經濟學的角色</a:t>
            </a:r>
            <a:r>
              <a:rPr lang="en-US" altLang="zh-TW" dirty="0" smtClean="0"/>
              <a:t>〉</a:t>
            </a: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經濟學是一們「衍生」的科學，接受來自我稱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後設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經濟學」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(meta-economics)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的指引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/>
              <a:t>什麼</a:t>
            </a:r>
            <a:r>
              <a:rPr lang="zh-TW" altLang="en-US" dirty="0" smtClean="0"/>
              <a:t>是</a:t>
            </a:r>
            <a:r>
              <a:rPr lang="zh-TW" altLang="en-US" dirty="0"/>
              <a:t>後設</a:t>
            </a:r>
            <a:r>
              <a:rPr lang="zh-TW" altLang="en-US" dirty="0" smtClean="0"/>
              <a:t>（薈萃；超；形而上）經濟學？</a:t>
            </a:r>
            <a:endParaRPr lang="en-US" altLang="zh-TW" dirty="0" smtClean="0"/>
          </a:p>
          <a:p>
            <a:pPr lvl="1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「因為經濟學處理面對的是環境中的人，所以我們也可預期後設經濟學包含兩部分：一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處理人，另一則是處理環境。」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「換句話說，我們期待經濟學的目的與目標，應推演自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對人的研究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；而至少很大程度它的方法論必須衍生自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對大自然的研究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。」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67483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為什麼是佛教經濟學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/>
              <a:t>Schumacher: </a:t>
            </a:r>
            <a:r>
              <a:rPr lang="en-US" altLang="zh-TW" dirty="0"/>
              <a:t>〈</a:t>
            </a:r>
            <a:r>
              <a:rPr lang="zh-TW" altLang="en-US" dirty="0" smtClean="0"/>
              <a:t>經濟學的角色</a:t>
            </a:r>
            <a:r>
              <a:rPr lang="en-US" altLang="zh-TW" dirty="0" smtClean="0"/>
              <a:t>〉</a:t>
            </a:r>
          </a:p>
          <a:p>
            <a:pPr marL="0" indent="0">
              <a:buNone/>
            </a:pPr>
            <a:r>
              <a:rPr lang="zh-TW" altLang="en-US" sz="3200" dirty="0" smtClean="0"/>
              <a:t>西方主流經濟學的後設基礎是西方的唯物主義</a:t>
            </a:r>
            <a:endParaRPr lang="en-US" altLang="zh-TW" sz="3200" dirty="0" smtClean="0"/>
          </a:p>
          <a:p>
            <a:pPr marL="0" indent="0">
              <a:buNone/>
            </a:pPr>
            <a:endParaRPr lang="en-US" altLang="zh-TW" sz="3200" dirty="0" smtClean="0"/>
          </a:p>
          <a:p>
            <a:pPr marL="0" indent="0">
              <a:buNone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「選擇佛教作為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後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設基礎是純然非刻意的；基督教、伊斯蘭教，或者猶太教的教理也都適用，正如其他偉大的東方傳承亦然。」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4852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Schumcher</a:t>
            </a:r>
            <a:r>
              <a:rPr lang="en-US" altLang="zh-TW" dirty="0" smtClean="0"/>
              <a:t> </a:t>
            </a:r>
            <a:r>
              <a:rPr lang="zh-TW" altLang="en-US" dirty="0" smtClean="0"/>
              <a:t>對唯物經濟學的批評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經濟學這個宗教有它自個兒的倫理法則，而其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第一誡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就是行為要符合「經濟性」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不論是在生產、或買賣上。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20040" lvl="1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2312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論「市場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dirty="0" smtClean="0"/>
              <a:t>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每個東西都要與另一些東西相提並論；而這樣作意味著要讓每個東西有個價格，如此就可以互相交換。經濟之思維一旦到了建基於市場的地步，它就把我們生命中的神聖性驅逐出去，因為一項事物只要有價格，就毫無神聖可言。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r>
              <a:rPr lang="zh-TW" altLang="en-US" dirty="0" smtClean="0"/>
              <a:t>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當經濟思維充斥著整個社會，那麼像是美、健康，以及潔淨等這些簡單的非攸關經濟的價值觀，就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唯有當它們能證明是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符合「經濟性」的，才能存活下來。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市場只體現社會的表層」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「未能深入事物的內在，或者是藏於事物背後的自然與社會真相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市場是個人主義與不負責任的制度（機構）化。」</a:t>
            </a:r>
          </a:p>
          <a:p>
            <a:pPr marL="320040" lvl="1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7113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當道的「主流」經濟思維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00200"/>
            <a:ext cx="7406208" cy="4419600"/>
          </a:xfrm>
        </p:spPr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r>
              <a:rPr lang="zh-TW" altLang="en-US" dirty="0" smtClean="0"/>
              <a:t>「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我們每天所需要的食物與飲料，不是出自屠戶、釀酒家與麵包師的恩惠，而是出自他們自利的打算。</a:t>
            </a:r>
            <a:r>
              <a:rPr lang="zh-TW" altLang="en-US" dirty="0"/>
              <a:t>」 </a:t>
            </a:r>
            <a:endParaRPr lang="en-US" altLang="zh-TW" dirty="0" smtClean="0"/>
          </a:p>
          <a:p>
            <a:pPr marL="0" indent="0" algn="r">
              <a:buNone/>
            </a:pPr>
            <a:r>
              <a:rPr lang="zh-TW" altLang="en-US" dirty="0" smtClean="0"/>
              <a:t>─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─ 亞當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史密斯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國富論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1529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之二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sz="3600" dirty="0" smtClean="0"/>
          </a:p>
          <a:p>
            <a:pPr marL="0" indent="0" algn="ctr">
              <a:buNone/>
            </a:pPr>
            <a:endParaRPr lang="en-US" altLang="zh-TW" sz="3600" dirty="0" smtClean="0"/>
          </a:p>
          <a:p>
            <a:pPr marL="0" indent="0" algn="ctr">
              <a:buNone/>
            </a:pPr>
            <a:r>
              <a:rPr lang="zh-TW" altLang="en-US" sz="3600" dirty="0" smtClean="0"/>
              <a:t>「優勝劣敗</a:t>
            </a:r>
            <a:r>
              <a:rPr lang="zh-TW" altLang="en-US" sz="3600" dirty="0"/>
              <a:t>、適者生存</a:t>
            </a:r>
            <a:r>
              <a:rPr lang="zh-TW" altLang="en-US" sz="3600" dirty="0" smtClean="0"/>
              <a:t>」</a:t>
            </a:r>
            <a:endParaRPr lang="en-US" altLang="zh-TW" sz="3600" dirty="0" smtClean="0"/>
          </a:p>
          <a:p>
            <a:pPr marL="0" indent="0" algn="ctr">
              <a:buNone/>
            </a:pPr>
            <a:r>
              <a:rPr lang="en-US" altLang="zh-TW" sz="3600" dirty="0" smtClean="0"/>
              <a:t>(Survival of the fittest):</a:t>
            </a:r>
          </a:p>
          <a:p>
            <a:pPr marL="0" indent="0" algn="r">
              <a:buNone/>
            </a:pP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達爾文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「演化論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天擇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natural selection)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60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755576" y="2348880"/>
            <a:ext cx="7772400" cy="2304256"/>
          </a:xfrm>
        </p:spPr>
        <p:txBody>
          <a:bodyPr/>
          <a:lstStyle/>
          <a:p>
            <a:pPr algn="ctr"/>
            <a:r>
              <a:rPr lang="en-US" altLang="zh-TW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Economics of religion </a:t>
            </a:r>
            <a:br>
              <a:rPr lang="en-US" altLang="zh-TW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</a:br>
            <a:r>
              <a:rPr lang="en-US" altLang="zh-TW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vs.</a:t>
            </a:r>
            <a:br>
              <a:rPr lang="en-US" altLang="zh-TW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</a:br>
            <a:r>
              <a:rPr lang="en-US" altLang="zh-TW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Religion of economics</a:t>
            </a:r>
            <a:endParaRPr lang="zh-TW" altLang="en-US" dirty="0">
              <a:latin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212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      競爭必然導向進化嗎？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94" y="3987767"/>
            <a:ext cx="3670506" cy="261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37150"/>
            <a:ext cx="3286826" cy="47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12968"/>
            <a:ext cx="3672408" cy="244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26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zh-TW" altLang="en-US" dirty="0" smtClean="0"/>
              <a:t>競爭</a:t>
            </a:r>
            <a:endParaRPr lang="zh-TW" altLang="en-US" dirty="0"/>
          </a:p>
        </p:txBody>
      </p:sp>
      <p:sp>
        <p:nvSpPr>
          <p:cNvPr id="6" name="副標題 5"/>
          <p:cNvSpPr>
            <a:spLocks noGrp="1"/>
          </p:cNvSpPr>
          <p:nvPr>
            <p:ph type="subTitle" sz="quarter" idx="1"/>
          </p:nvPr>
        </p:nvSpPr>
        <p:spPr>
          <a:xfrm>
            <a:off x="1066800" y="3124200"/>
            <a:ext cx="7467600" cy="2465040"/>
          </a:xfrm>
        </p:spPr>
        <p:txBody>
          <a:bodyPr/>
          <a:lstStyle/>
          <a:p>
            <a:r>
              <a:rPr lang="zh-TW" altLang="en-US" dirty="0" smtClean="0"/>
              <a:t>本質</a:t>
            </a:r>
            <a:r>
              <a:rPr lang="en-US" altLang="zh-TW" dirty="0" smtClean="0"/>
              <a:t>(essence)</a:t>
            </a:r>
            <a:r>
              <a:rPr lang="zh-TW" altLang="en-US" dirty="0"/>
              <a:t> </a:t>
            </a:r>
            <a:r>
              <a:rPr lang="en-US" altLang="zh-TW" dirty="0" smtClean="0"/>
              <a:t>vs.</a:t>
            </a:r>
          </a:p>
          <a:p>
            <a:r>
              <a:rPr lang="zh-TW" altLang="en-US" dirty="0" smtClean="0"/>
              <a:t>性格</a:t>
            </a:r>
            <a:r>
              <a:rPr lang="en-US" altLang="zh-TW" dirty="0" smtClean="0"/>
              <a:t>(personality)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03898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4800" dirty="0" smtClean="0"/>
              <a:t>佛教思想簡介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83716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佛教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釋迦牟尼（梵文：</a:t>
            </a:r>
            <a:r>
              <a:rPr lang="en-US" altLang="zh-TW" dirty="0" err="1"/>
              <a:t>शाक्यमुनि</a:t>
            </a:r>
            <a:r>
              <a:rPr lang="en-US" altLang="zh-TW" dirty="0"/>
              <a:t>, </a:t>
            </a:r>
            <a:r>
              <a:rPr lang="en-US" altLang="zh-TW" dirty="0" err="1"/>
              <a:t>Śākyamuni</a:t>
            </a:r>
            <a:r>
              <a:rPr lang="zh-TW" altLang="en-US" dirty="0" smtClean="0"/>
              <a:t>；</a:t>
            </a:r>
            <a:r>
              <a:rPr lang="en-US" altLang="zh-TW" dirty="0" smtClean="0"/>
              <a:t>624BC-544BC</a:t>
            </a:r>
            <a:r>
              <a:rPr lang="zh-TW" altLang="en-US" dirty="0" smtClean="0"/>
              <a:t>，</a:t>
            </a:r>
            <a:r>
              <a:rPr lang="zh-TW" altLang="en-US" dirty="0"/>
              <a:t>一</a:t>
            </a:r>
            <a:r>
              <a:rPr lang="zh-TW" altLang="en-US" dirty="0" smtClean="0"/>
              <a:t>說</a:t>
            </a:r>
            <a:r>
              <a:rPr lang="en-US" altLang="zh-TW" dirty="0" smtClean="0"/>
              <a:t>564BC</a:t>
            </a:r>
            <a:r>
              <a:rPr lang="zh-TW" altLang="en-US" dirty="0" smtClean="0"/>
              <a:t>－</a:t>
            </a:r>
            <a:r>
              <a:rPr lang="en-US" altLang="zh-TW" dirty="0" smtClean="0"/>
              <a:t>484BC</a:t>
            </a:r>
            <a:r>
              <a:rPr lang="zh-TW" altLang="en-US" dirty="0" smtClean="0"/>
              <a:t>），</a:t>
            </a:r>
            <a:r>
              <a:rPr lang="zh-TW" altLang="en-US" dirty="0"/>
              <a:t>原名悉達多</a:t>
            </a:r>
            <a:r>
              <a:rPr lang="en-US" altLang="zh-TW" dirty="0"/>
              <a:t>•</a:t>
            </a:r>
            <a:r>
              <a:rPr lang="zh-TW" altLang="en-US" dirty="0"/>
              <a:t>喬達摩（巴利文：</a:t>
            </a:r>
            <a:r>
              <a:rPr lang="en-US" altLang="zh-TW" dirty="0" err="1"/>
              <a:t>Siddhattha</a:t>
            </a:r>
            <a:r>
              <a:rPr lang="en-US" altLang="zh-TW" dirty="0"/>
              <a:t> </a:t>
            </a:r>
            <a:r>
              <a:rPr lang="en-US" altLang="zh-TW" dirty="0" err="1"/>
              <a:t>Gotama</a:t>
            </a:r>
            <a:r>
              <a:rPr lang="zh-TW" altLang="en-US" dirty="0"/>
              <a:t>；梵文：</a:t>
            </a:r>
            <a:r>
              <a:rPr lang="en-US" altLang="zh-TW" dirty="0" err="1"/>
              <a:t>सिद्धार्थ</a:t>
            </a:r>
            <a:r>
              <a:rPr lang="en-US" altLang="zh-TW" dirty="0"/>
              <a:t> </a:t>
            </a:r>
            <a:r>
              <a:rPr lang="en-US" altLang="zh-TW" dirty="0" err="1"/>
              <a:t>गौतम</a:t>
            </a:r>
            <a:r>
              <a:rPr lang="en-US" altLang="zh-TW" dirty="0"/>
              <a:t>, </a:t>
            </a:r>
            <a:r>
              <a:rPr lang="en-US" altLang="zh-TW" dirty="0" err="1"/>
              <a:t>Siddhārtha</a:t>
            </a:r>
            <a:r>
              <a:rPr lang="en-US" altLang="zh-TW" dirty="0"/>
              <a:t> Gautama</a:t>
            </a:r>
            <a:r>
              <a:rPr lang="zh-TW" altLang="en-US" dirty="0" smtClean="0"/>
              <a:t>），印度</a:t>
            </a:r>
            <a:r>
              <a:rPr lang="zh-TW" altLang="en-US" dirty="0"/>
              <a:t>釋迦族人</a:t>
            </a:r>
            <a:r>
              <a:rPr lang="zh-TW" altLang="en-US" dirty="0" smtClean="0"/>
              <a:t>（尼泊爾</a:t>
            </a:r>
            <a:r>
              <a:rPr lang="zh-TW" altLang="en-US" dirty="0"/>
              <a:t>南部</a:t>
            </a:r>
            <a:r>
              <a:rPr lang="zh-TW" altLang="en-US" dirty="0" smtClean="0"/>
              <a:t>）。</a:t>
            </a:r>
            <a:r>
              <a:rPr lang="zh-TW" altLang="en-US" dirty="0"/>
              <a:t>成佛後的釋迦牟尼，尊稱為佛陀，意思是徹悟宇宙</a:t>
            </a:r>
            <a:r>
              <a:rPr lang="zh-TW" altLang="en-US" dirty="0" smtClean="0"/>
              <a:t>、人生</a:t>
            </a:r>
            <a:r>
              <a:rPr lang="zh-TW" altLang="en-US" dirty="0"/>
              <a:t>真相者，「佛</a:t>
            </a:r>
            <a:r>
              <a:rPr lang="zh-TW" altLang="en-US" dirty="0" smtClean="0"/>
              <a:t>」。</a:t>
            </a:r>
            <a:r>
              <a:rPr lang="en-US" altLang="zh-TW" dirty="0" smtClean="0">
                <a:hlinkClick r:id="rId2"/>
              </a:rPr>
              <a:t>(The little </a:t>
            </a:r>
            <a:r>
              <a:rPr lang="en-US" altLang="zh-TW" dirty="0" err="1" smtClean="0">
                <a:hlinkClick r:id="rId2"/>
              </a:rPr>
              <a:t>buddha</a:t>
            </a:r>
            <a:r>
              <a:rPr lang="en-US" altLang="zh-TW" dirty="0" smtClean="0">
                <a:hlinkClick r:id="rId2"/>
              </a:rPr>
              <a:t>)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    </a:t>
            </a:r>
            <a:r>
              <a:rPr lang="en-US" altLang="zh-TW" dirty="0" smtClean="0">
                <a:hlinkClick r:id="rId3"/>
              </a:rPr>
              <a:t>Buddha's </a:t>
            </a:r>
            <a:r>
              <a:rPr lang="en-US" altLang="zh-TW" dirty="0">
                <a:hlinkClick r:id="rId3"/>
              </a:rPr>
              <a:t>Life </a:t>
            </a:r>
            <a:r>
              <a:rPr lang="zh-TW" altLang="en-US" dirty="0">
                <a:hlinkClick r:id="rId3"/>
              </a:rPr>
              <a:t>佛陀的一生</a:t>
            </a:r>
            <a:endParaRPr lang="en-US" altLang="zh-TW" dirty="0" smtClean="0"/>
          </a:p>
          <a:p>
            <a:r>
              <a:rPr lang="zh-TW" altLang="en-US" dirty="0"/>
              <a:t>初轉法輪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四</a:t>
            </a:r>
            <a:r>
              <a:rPr lang="zh-TW" altLang="en-US" dirty="0"/>
              <a:t>聖</a:t>
            </a:r>
            <a:r>
              <a:rPr lang="zh-TW" altLang="en-US" dirty="0" smtClean="0"/>
              <a:t>諦，</a:t>
            </a:r>
            <a:r>
              <a:rPr lang="zh-TW" altLang="en-US" dirty="0"/>
              <a:t>即苦諦、集諦、滅諦和道</a:t>
            </a:r>
            <a:r>
              <a:rPr lang="zh-TW" altLang="en-US" dirty="0" smtClean="0"/>
              <a:t>諦</a:t>
            </a:r>
            <a:endParaRPr lang="en-US" altLang="zh-TW" dirty="0" smtClean="0"/>
          </a:p>
          <a:p>
            <a:pPr lvl="1"/>
            <a:r>
              <a:rPr lang="zh-TW" altLang="en-US" dirty="0"/>
              <a:t>八</a:t>
            </a:r>
            <a:r>
              <a:rPr lang="zh-TW" altLang="en-US" dirty="0" smtClean="0"/>
              <a:t>正道：</a:t>
            </a:r>
            <a:r>
              <a:rPr lang="zh-TW" altLang="zh-TW" dirty="0"/>
              <a:t>正見、正思惟、正語、正業</a:t>
            </a:r>
            <a:r>
              <a:rPr lang="zh-TW" altLang="zh-TW" dirty="0" smtClean="0"/>
              <a:t>、</a:t>
            </a:r>
            <a:r>
              <a:rPr lang="en-US" altLang="zh-TW" dirty="0" smtClean="0"/>
              <a:t>                         </a:t>
            </a:r>
            <a:r>
              <a:rPr lang="zh-TW" altLang="zh-TW" dirty="0" smtClean="0"/>
              <a:t>正</a:t>
            </a:r>
            <a:r>
              <a:rPr lang="zh-TW" altLang="zh-TW" dirty="0"/>
              <a:t>命、正精進、正念、正定</a:t>
            </a:r>
            <a:r>
              <a:rPr lang="zh-TW" altLang="zh-TW" dirty="0" smtClean="0"/>
              <a:t>。</a:t>
            </a:r>
            <a:r>
              <a:rPr lang="zh-TW" altLang="en-US" dirty="0" smtClean="0"/>
              <a:t>可歸結為                        戒</a:t>
            </a:r>
            <a:r>
              <a:rPr lang="zh-TW" altLang="en-US" dirty="0"/>
              <a:t>、定、慧三</a:t>
            </a:r>
            <a:r>
              <a:rPr lang="zh-TW" altLang="en-US" dirty="0" smtClean="0"/>
              <a:t>學。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933056"/>
            <a:ext cx="1701662" cy="23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43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佛陀</a:t>
            </a:r>
            <a:r>
              <a:rPr lang="zh-TW" altLang="en-US" dirty="0"/>
              <a:t>十大弟子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大</a:t>
            </a:r>
            <a:r>
              <a:rPr lang="zh-TW" altLang="en-US" dirty="0"/>
              <a:t>迦</a:t>
            </a:r>
            <a:r>
              <a:rPr lang="zh-TW" altLang="en-US" dirty="0" smtClean="0"/>
              <a:t>葉：頭陀第一</a:t>
            </a:r>
            <a:r>
              <a:rPr lang="zh-TW" altLang="en-US" dirty="0"/>
              <a:t>。也稱「摩訶迦葉」。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目</a:t>
            </a:r>
            <a:r>
              <a:rPr lang="zh-TW" altLang="en-US" dirty="0"/>
              <a:t>犍連：神通第一。也稱「摩</a:t>
            </a:r>
            <a:r>
              <a:rPr lang="zh-TW" altLang="en-US" dirty="0" smtClean="0"/>
              <a:t>訶目</a:t>
            </a:r>
            <a:r>
              <a:rPr lang="zh-TW" altLang="en-US" dirty="0"/>
              <a:t>犍連」、「目犍連」、「大目犍連」、「目連」。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富</a:t>
            </a:r>
            <a:r>
              <a:rPr lang="zh-TW" altLang="en-US" dirty="0"/>
              <a:t>樓那：說法第一。全稱「富樓那彌多羅尼子」。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須</a:t>
            </a:r>
            <a:r>
              <a:rPr lang="zh-TW" altLang="en-US" dirty="0"/>
              <a:t>菩提：解空第一。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舍利</a:t>
            </a:r>
            <a:r>
              <a:rPr lang="zh-TW" altLang="en-US" dirty="0"/>
              <a:t>弗：智慧第一。也有人翻譯成「鶖鷺子」、「舍利子」。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羅</a:t>
            </a:r>
            <a:r>
              <a:rPr lang="zh-TW" altLang="en-US" dirty="0"/>
              <a:t>睺羅：密行第一。原是佛陀的獨子，「羅睺羅」有累贅、阻礙的意思。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阿</a:t>
            </a:r>
            <a:r>
              <a:rPr lang="zh-TW" altLang="en-US" dirty="0"/>
              <a:t>難陀：多聞第一。原是佛陀的堂弟，許多佛經中也直接稱為「阿難」。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優</a:t>
            </a:r>
            <a:r>
              <a:rPr lang="zh-TW" altLang="en-US" dirty="0"/>
              <a:t>婆離：持戒第一。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阿</a:t>
            </a:r>
            <a:r>
              <a:rPr lang="zh-TW" altLang="en-US" dirty="0"/>
              <a:t>尼律陀：天眼第一。也稱「阿那律」。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迦</a:t>
            </a:r>
            <a:r>
              <a:rPr lang="zh-TW" altLang="en-US" dirty="0"/>
              <a:t>旃延：議論第一。也稱「摩訶迦旃延」、「大迦旃延」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0978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何謂「佛教」？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99592" y="1700808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「諸</a:t>
            </a:r>
            <a:r>
              <a:rPr lang="zh-TW" altLang="en-US" dirty="0"/>
              <a:t>惡莫作，眾善奉行，自淨其意，是諸佛教</a:t>
            </a:r>
            <a:r>
              <a:rPr lang="zh-TW" altLang="en-US" dirty="0" smtClean="0"/>
              <a:t>。」</a:t>
            </a:r>
            <a:r>
              <a:rPr lang="en-US" altLang="zh-TW" dirty="0" smtClean="0"/>
              <a:t>------ </a:t>
            </a:r>
            <a:r>
              <a:rPr lang="zh-TW" altLang="en-US" dirty="0" smtClean="0"/>
              <a:t>法句經</a:t>
            </a:r>
            <a:endParaRPr lang="en-US" altLang="zh-TW" dirty="0" smtClean="0"/>
          </a:p>
          <a:p>
            <a:r>
              <a:rPr lang="zh-TW" altLang="en-US" dirty="0"/>
              <a:t>「諸惡莫作」是消極的</a:t>
            </a:r>
            <a:r>
              <a:rPr lang="zh-TW" altLang="en-US" dirty="0" smtClean="0"/>
              <a:t>持戒（愛的消極表現）；</a:t>
            </a:r>
            <a:endParaRPr lang="en-US" altLang="zh-TW" dirty="0" smtClean="0"/>
          </a:p>
          <a:p>
            <a:r>
              <a:rPr lang="zh-TW" altLang="en-US" dirty="0" smtClean="0"/>
              <a:t>「</a:t>
            </a:r>
            <a:r>
              <a:rPr lang="zh-TW" altLang="en-US" dirty="0"/>
              <a:t>諸善奉行」是積極</a:t>
            </a:r>
            <a:r>
              <a:rPr lang="zh-TW" altLang="en-US" dirty="0" smtClean="0"/>
              <a:t>的善行（</a:t>
            </a:r>
            <a:r>
              <a:rPr lang="zh-TW" altLang="en-US" dirty="0"/>
              <a:t>愛</a:t>
            </a:r>
            <a:r>
              <a:rPr lang="zh-TW" altLang="en-US" dirty="0" smtClean="0"/>
              <a:t>的積極</a:t>
            </a:r>
            <a:r>
              <a:rPr lang="zh-TW" altLang="en-US" dirty="0"/>
              <a:t>表現）；</a:t>
            </a:r>
            <a:endParaRPr lang="en-US" altLang="zh-TW" dirty="0" smtClean="0"/>
          </a:p>
          <a:p>
            <a:r>
              <a:rPr lang="zh-TW" altLang="en-US" dirty="0" smtClean="0"/>
              <a:t>「自</a:t>
            </a:r>
            <a:r>
              <a:rPr lang="zh-TW" altLang="en-US" dirty="0"/>
              <a:t>淨其意」是定慧並重、定慧雙修，隨時覺察自己的心念是在什麼狀態下</a:t>
            </a:r>
            <a:r>
              <a:rPr lang="zh-TW" altLang="en-US" dirty="0" smtClean="0"/>
              <a:t>；</a:t>
            </a:r>
            <a:endParaRPr lang="en-US" altLang="zh-TW" dirty="0" smtClean="0"/>
          </a:p>
          <a:p>
            <a:r>
              <a:rPr lang="zh-TW" altLang="en-US" dirty="0" smtClean="0"/>
              <a:t>「</a:t>
            </a:r>
            <a:r>
              <a:rPr lang="zh-TW" altLang="en-US" dirty="0"/>
              <a:t>是諸佛教」，是說一切諸佛都用以上三句話來教導弟子。　</a:t>
            </a:r>
          </a:p>
        </p:txBody>
      </p:sp>
    </p:spTree>
    <p:extLst>
      <p:ext uri="{BB962C8B-B14F-4D97-AF65-F5344CB8AC3E}">
        <p14:creationId xmlns:p14="http://schemas.microsoft.com/office/powerpoint/2010/main" val="270859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何</a:t>
            </a:r>
            <a:r>
              <a:rPr lang="zh-TW" altLang="en-US" dirty="0" smtClean="0"/>
              <a:t>為佛教徒？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廣義地說，身口意符合佛陀教理者即為佛教徒。</a:t>
            </a:r>
            <a:endParaRPr lang="en-US" altLang="zh-TW" dirty="0" smtClean="0"/>
          </a:p>
          <a:p>
            <a:r>
              <a:rPr lang="zh-TW" altLang="en-US" dirty="0" smtClean="0"/>
              <a:t>狹義說來，需皈依、受戒方為佛教徒。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皈依</a:t>
            </a:r>
            <a:r>
              <a:rPr lang="en-US" altLang="zh-TW" dirty="0" smtClean="0"/>
              <a:t>(refuge)</a:t>
            </a:r>
            <a:r>
              <a:rPr lang="zh-TW" altLang="en-US" dirty="0" smtClean="0"/>
              <a:t>：皈依三寶（佛法僧）</a:t>
            </a:r>
            <a:endParaRPr lang="en-US" altLang="zh-TW" dirty="0" smtClean="0"/>
          </a:p>
          <a:p>
            <a:pPr lvl="1"/>
            <a:r>
              <a:rPr lang="zh-TW" altLang="en-US" dirty="0"/>
              <a:t>受持</a:t>
            </a:r>
            <a:r>
              <a:rPr lang="zh-TW" altLang="en-US" dirty="0" smtClean="0"/>
              <a:t>五戒、十戒或二百五十戒</a:t>
            </a:r>
            <a:endParaRPr lang="en-US" altLang="zh-TW" dirty="0" smtClean="0"/>
          </a:p>
          <a:p>
            <a:r>
              <a:rPr lang="zh-TW" altLang="en-US" dirty="0" smtClean="0"/>
              <a:t>佛徒之分類：四眾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出家眾</a:t>
            </a:r>
            <a:r>
              <a:rPr lang="en-US" altLang="zh-TW" dirty="0" smtClean="0"/>
              <a:t>: </a:t>
            </a:r>
            <a:r>
              <a:rPr lang="zh-TW" altLang="en-US" dirty="0" smtClean="0"/>
              <a:t>比丘、比丘尼（沙彌、沙彌尼）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在家眾</a:t>
            </a:r>
            <a:r>
              <a:rPr lang="en-US" altLang="zh-TW" dirty="0" smtClean="0"/>
              <a:t>:</a:t>
            </a:r>
            <a:r>
              <a:rPr lang="zh-TW" altLang="en-US" dirty="0" smtClean="0"/>
              <a:t> 優婆塞、優婆夷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真正的佛教徒（其實是所有宗教的信徒）不是由外在</a:t>
            </a:r>
            <a:r>
              <a:rPr lang="zh-TW" altLang="en-US" dirty="0"/>
              <a:t>可</a:t>
            </a:r>
            <a:r>
              <a:rPr lang="zh-TW" altLang="en-US" dirty="0" smtClean="0"/>
              <a:t>判定的。</a:t>
            </a:r>
            <a:endParaRPr lang="en-US" altLang="zh-TW" dirty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043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佛教主要派別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755576" y="1447800"/>
            <a:ext cx="7931224" cy="500553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TW" altLang="en-US" dirty="0" smtClean="0"/>
              <a:t>幾次經典的結集</a:t>
            </a:r>
            <a:endParaRPr lang="en-US" altLang="zh-TW" dirty="0" smtClean="0"/>
          </a:p>
          <a:p>
            <a:pPr>
              <a:lnSpc>
                <a:spcPct val="120000"/>
              </a:lnSpc>
            </a:pPr>
            <a:r>
              <a:rPr lang="zh-TW" altLang="en-US" dirty="0" smtClean="0"/>
              <a:t>小乘佛教</a:t>
            </a:r>
            <a:endParaRPr lang="en-US" altLang="zh-TW" dirty="0" smtClean="0"/>
          </a:p>
          <a:p>
            <a:pPr lvl="1">
              <a:lnSpc>
                <a:spcPct val="120000"/>
              </a:lnSpc>
            </a:pPr>
            <a:r>
              <a:rPr lang="zh-TW" altLang="en-US" dirty="0"/>
              <a:t>南傳</a:t>
            </a:r>
            <a:r>
              <a:rPr lang="zh-TW" altLang="en-US" dirty="0" smtClean="0"/>
              <a:t>佛教；偏</a:t>
            </a:r>
            <a:r>
              <a:rPr lang="zh-TW" altLang="en-US" dirty="0"/>
              <a:t>於重視自己的清淨解脫和自我完善</a:t>
            </a:r>
            <a:r>
              <a:rPr lang="zh-TW" altLang="en-US" dirty="0" smtClean="0"/>
              <a:t>，被認為缺乏</a:t>
            </a:r>
            <a:r>
              <a:rPr lang="zh-TW" altLang="en-US" dirty="0"/>
              <a:t>幫助他人解脫離苦而成就聖果之慈悲心，但求小果</a:t>
            </a:r>
            <a:endParaRPr lang="en-US" altLang="zh-TW" dirty="0" smtClean="0"/>
          </a:p>
          <a:p>
            <a:pPr>
              <a:lnSpc>
                <a:spcPct val="120000"/>
              </a:lnSpc>
            </a:pPr>
            <a:r>
              <a:rPr lang="zh-TW" altLang="en-US" dirty="0" smtClean="0"/>
              <a:t>大乘佛教</a:t>
            </a:r>
            <a:endParaRPr lang="en-US" altLang="zh-TW" dirty="0" smtClean="0"/>
          </a:p>
          <a:p>
            <a:pPr lvl="1">
              <a:lnSpc>
                <a:spcPct val="120000"/>
              </a:lnSpc>
            </a:pPr>
            <a:r>
              <a:rPr lang="zh-TW" altLang="en-US" dirty="0" smtClean="0"/>
              <a:t>以</a:t>
            </a:r>
            <a:r>
              <a:rPr lang="zh-TW" altLang="en-US" dirty="0"/>
              <a:t>自利利他成就佛果為</a:t>
            </a:r>
            <a:r>
              <a:rPr lang="zh-TW" altLang="en-US" dirty="0" smtClean="0"/>
              <a:t>目標</a:t>
            </a:r>
            <a:endParaRPr lang="en-US" altLang="zh-TW" dirty="0" smtClean="0"/>
          </a:p>
          <a:p>
            <a:pPr>
              <a:lnSpc>
                <a:spcPct val="120000"/>
              </a:lnSpc>
            </a:pPr>
            <a:r>
              <a:rPr lang="zh-TW" altLang="en-US" dirty="0"/>
              <a:t>金剛</a:t>
            </a:r>
            <a:r>
              <a:rPr lang="zh-TW" altLang="en-US" dirty="0" smtClean="0"/>
              <a:t>乘</a:t>
            </a:r>
            <a:endParaRPr lang="en-US" altLang="zh-TW" dirty="0" smtClean="0"/>
          </a:p>
          <a:p>
            <a:pPr lvl="1">
              <a:lnSpc>
                <a:spcPct val="120000"/>
              </a:lnSpc>
            </a:pPr>
            <a:r>
              <a:rPr lang="zh-TW" altLang="en-US" dirty="0" smtClean="0"/>
              <a:t>密教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tantra</a:t>
            </a:r>
            <a:r>
              <a:rPr lang="en-US" altLang="zh-TW" dirty="0" smtClean="0"/>
              <a:t>)</a:t>
            </a:r>
            <a:r>
              <a:rPr lang="zh-TW" altLang="en-US" dirty="0" smtClean="0"/>
              <a:t>；「上師」傳承</a:t>
            </a:r>
            <a:endParaRPr lang="en-US" altLang="zh-TW" dirty="0" smtClean="0"/>
          </a:p>
          <a:p>
            <a:pPr>
              <a:lnSpc>
                <a:spcPct val="120000"/>
              </a:lnSpc>
            </a:pPr>
            <a:r>
              <a:rPr lang="zh-TW" altLang="en-US" dirty="0" smtClean="0"/>
              <a:t>在精神上，大乘雖較小乘寬廣，也為多數東方人所偏好，但卻又過於重視儀式，而失卻了本質。</a:t>
            </a:r>
            <a:endParaRPr lang="en-US" altLang="zh-TW" dirty="0" smtClean="0"/>
          </a:p>
          <a:p>
            <a:pPr>
              <a:lnSpc>
                <a:spcPct val="120000"/>
              </a:lnSpc>
            </a:pPr>
            <a:endParaRPr lang="en-US" altLang="zh-TW" dirty="0"/>
          </a:p>
          <a:p>
            <a:pPr>
              <a:lnSpc>
                <a:spcPct val="120000"/>
              </a:lnSpc>
            </a:pPr>
            <a:r>
              <a:rPr lang="zh-TW" altLang="en-US" dirty="0" smtClean="0"/>
              <a:t>佛教可說是源於婆羅門教（印度教），因此與「真正」的印度教有很多看法是一致的。</a:t>
            </a:r>
            <a:endParaRPr lang="en-US" altLang="zh-TW" dirty="0" smtClean="0"/>
          </a:p>
          <a:p>
            <a:pPr lvl="1">
              <a:lnSpc>
                <a:spcPct val="120000"/>
              </a:lnSpc>
            </a:pPr>
            <a:r>
              <a:rPr lang="zh-TW" altLang="en-US" dirty="0" smtClean="0"/>
              <a:t>主要差別：「神」</a:t>
            </a:r>
            <a:endParaRPr lang="en-US" altLang="zh-TW" dirty="0" smtClean="0"/>
          </a:p>
          <a:p>
            <a:pPr lvl="1">
              <a:lnSpc>
                <a:spcPct val="120000"/>
              </a:lnSpc>
            </a:pPr>
            <a:r>
              <a:rPr lang="zh-TW" altLang="en-US" dirty="0"/>
              <a:t>佛陀的</a:t>
            </a:r>
            <a:r>
              <a:rPr lang="zh-TW" altLang="en-US" dirty="0" smtClean="0"/>
              <a:t>沈默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4664"/>
            <a:ext cx="2232248" cy="167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66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解脫之道：四聖諦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99592" y="1700808"/>
            <a:ext cx="7772400" cy="4572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dirty="0"/>
              <a:t>釋迦牟尼佛初轉法輪</a:t>
            </a:r>
            <a:r>
              <a:rPr lang="zh-TW" altLang="en-US" dirty="0" smtClean="0"/>
              <a:t>所說：依序</a:t>
            </a:r>
            <a:r>
              <a:rPr lang="zh-TW" altLang="en-US" dirty="0"/>
              <a:t>是苦、集、滅、</a:t>
            </a:r>
            <a:r>
              <a:rPr lang="zh-TW" altLang="en-US" dirty="0" smtClean="0"/>
              <a:t>道。</a:t>
            </a:r>
            <a:endParaRPr lang="zh-TW" altLang="en-US" dirty="0"/>
          </a:p>
          <a:p>
            <a:r>
              <a:rPr lang="zh-TW" altLang="en-US" dirty="0"/>
              <a:t>第一</a:t>
            </a:r>
            <a:r>
              <a:rPr lang="zh-TW" altLang="en-US" dirty="0" smtClean="0"/>
              <a:t>聖諦</a:t>
            </a:r>
            <a:r>
              <a:rPr lang="en-US" altLang="zh-TW" dirty="0" smtClean="0"/>
              <a:t>------</a:t>
            </a:r>
            <a:r>
              <a:rPr lang="zh-TW" altLang="en-US" dirty="0"/>
              <a:t>苦諦，是瞭解人生之根本是苦：除生老病死四苦外，還有求不得、愛別離、怨憎會等苦</a:t>
            </a:r>
            <a:r>
              <a:rPr lang="zh-TW" altLang="en-US" dirty="0" smtClean="0"/>
              <a:t>，而</a:t>
            </a:r>
            <a:r>
              <a:rPr lang="zh-TW" altLang="en-US" dirty="0"/>
              <a:t>即使有歡樂，所有的樂也都是無常、不永恆的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r>
              <a:rPr lang="zh-TW" altLang="en-US" dirty="0"/>
              <a:t>第</a:t>
            </a:r>
            <a:r>
              <a:rPr lang="zh-TW" altLang="en-US" dirty="0" smtClean="0"/>
              <a:t>二聖諦</a:t>
            </a:r>
            <a:r>
              <a:rPr lang="en-US" altLang="zh-TW" dirty="0" smtClean="0"/>
              <a:t>------</a:t>
            </a:r>
            <a:r>
              <a:rPr lang="zh-TW" altLang="en-US" dirty="0"/>
              <a:t>集諦，所闡釋的是瞭解苦的緣由。簡言之，就是所有的苦是由惑（無明）與業聚集而成的</a:t>
            </a:r>
            <a:r>
              <a:rPr lang="zh-TW" altLang="en-US" dirty="0" smtClean="0"/>
              <a:t>。再</a:t>
            </a:r>
            <a:r>
              <a:rPr lang="zh-TW" altLang="en-US" dirty="0"/>
              <a:t>進一步深究，則可知是因為有貪、嗔、痴等我執，因而在因果業力下，造下身口意的業。</a:t>
            </a:r>
          </a:p>
          <a:p>
            <a:r>
              <a:rPr lang="zh-TW" altLang="en-US" dirty="0" smtClean="0"/>
              <a:t>第三聖</a:t>
            </a:r>
            <a:r>
              <a:rPr lang="zh-TW" altLang="en-US" dirty="0"/>
              <a:t>諦</a:t>
            </a:r>
            <a:r>
              <a:rPr lang="en-US" altLang="zh-TW" dirty="0"/>
              <a:t>------</a:t>
            </a:r>
            <a:r>
              <a:rPr lang="zh-TW" altLang="en-US" dirty="0" smtClean="0"/>
              <a:t>要</a:t>
            </a:r>
            <a:r>
              <a:rPr lang="zh-TW" altLang="en-US" dirty="0"/>
              <a:t>終止所有的苦痛，其終究的圓滿境界就是寂靜涅槃，</a:t>
            </a:r>
            <a:r>
              <a:rPr lang="zh-TW" altLang="en-US" dirty="0" smtClean="0"/>
              <a:t>也就是滅</a:t>
            </a:r>
            <a:r>
              <a:rPr lang="zh-TW" altLang="en-US" dirty="0"/>
              <a:t>諦。</a:t>
            </a:r>
          </a:p>
          <a:p>
            <a:r>
              <a:rPr lang="zh-TW" altLang="en-US" dirty="0" smtClean="0"/>
              <a:t>第四聖諦</a:t>
            </a:r>
            <a:r>
              <a:rPr lang="en-US" altLang="zh-TW" dirty="0" smtClean="0"/>
              <a:t>------</a:t>
            </a:r>
            <a:r>
              <a:rPr lang="zh-TW" altLang="en-US" dirty="0" smtClean="0"/>
              <a:t>道諦，</a:t>
            </a:r>
            <a:r>
              <a:rPr lang="zh-TW" altLang="en-US" dirty="0"/>
              <a:t>則是闡述達到圓滿涅槃的方法，包括八正道、戒定慧三學等等。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6938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苦諦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印度教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 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崇拜我的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義人依不同之階段分四類：首先是受苦難者，再來是冀求知識者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，然後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是渴求真理者，而最後是獲得智慧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者。</a:t>
            </a:r>
            <a:r>
              <a:rPr lang="zh-TW" altLang="en-US" dirty="0" smtClean="0"/>
              <a:t>」</a:t>
            </a:r>
            <a:r>
              <a:rPr lang="en-US" altLang="zh-TW" dirty="0" smtClean="0"/>
              <a:t>(</a:t>
            </a:r>
            <a:r>
              <a:rPr lang="en-US" altLang="zh-TW" dirty="0"/>
              <a:t>7:16</a:t>
            </a:r>
            <a:r>
              <a:rPr lang="en-US" altLang="zh-TW" dirty="0" smtClean="0"/>
              <a:t>)</a:t>
            </a:r>
            <a:endParaRPr lang="zh-TW" altLang="en-US" dirty="0"/>
          </a:p>
          <a:p>
            <a:pPr lvl="1"/>
            <a:r>
              <a:rPr lang="zh-TW" altLang="en-US" dirty="0" smtClean="0"/>
              <a:t>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獲得智慧、無止息地靜坐沈思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於我，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而且唯獨只奉獻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於我的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智者，是所有這些人當中最優秀的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，因為我是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為這些智者所摯愛著，而他們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也是我鍾愛的。</a:t>
            </a:r>
            <a:r>
              <a:rPr lang="zh-TW" altLang="en-US" dirty="0" smtClean="0"/>
              <a:t>」</a:t>
            </a:r>
            <a:r>
              <a:rPr lang="en-US" altLang="zh-TW" dirty="0"/>
              <a:t>(7:17)</a:t>
            </a:r>
            <a:endParaRPr lang="zh-TW" altLang="en-US" dirty="0"/>
          </a:p>
          <a:p>
            <a:r>
              <a:rPr lang="zh-TW" altLang="en-US" dirty="0" smtClean="0"/>
              <a:t>基督教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耶穌說</a:t>
            </a:r>
            <a:r>
              <a:rPr lang="zh-TW" altLang="en-US" dirty="0"/>
              <a:t>：「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受苦的人有福了，他已經找到了生命。</a:t>
            </a:r>
            <a:r>
              <a:rPr lang="zh-TW" altLang="en-US" dirty="0" smtClean="0"/>
              <a:t>」</a:t>
            </a:r>
            <a:r>
              <a:rPr lang="en-US" altLang="zh-TW" dirty="0" smtClean="0"/>
              <a:t>《</a:t>
            </a:r>
            <a:r>
              <a:rPr lang="zh-TW" altLang="en-US" dirty="0"/>
              <a:t>多馬福音</a:t>
            </a:r>
            <a:r>
              <a:rPr lang="en-US" altLang="zh-TW" dirty="0"/>
              <a:t>》</a:t>
            </a:r>
            <a:r>
              <a:rPr lang="zh-TW" altLang="en-US" dirty="0"/>
              <a:t>第 </a:t>
            </a:r>
            <a:r>
              <a:rPr lang="en-US" altLang="zh-TW" dirty="0"/>
              <a:t>58 </a:t>
            </a:r>
            <a:r>
              <a:rPr lang="zh-TW" altLang="en-US" dirty="0" smtClean="0"/>
              <a:t>節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1601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33528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佛教經濟學的緣起</a:t>
            </a:r>
            <a:endParaRPr lang="en-US" altLang="zh-TW" dirty="0" smtClean="0"/>
          </a:p>
          <a:p>
            <a:r>
              <a:rPr lang="zh-TW" altLang="en-US" dirty="0" smtClean="0"/>
              <a:t>什麼是</a:t>
            </a:r>
            <a:r>
              <a:rPr lang="zh-TW" altLang="en-US" dirty="0"/>
              <a:t>佛教</a:t>
            </a:r>
            <a:r>
              <a:rPr lang="zh-TW" altLang="en-US" dirty="0" smtClean="0"/>
              <a:t>經濟學？</a:t>
            </a:r>
            <a:endParaRPr lang="en-US" altLang="zh-TW" dirty="0" smtClean="0"/>
          </a:p>
          <a:p>
            <a:r>
              <a:rPr lang="zh-TW" altLang="en-US" dirty="0"/>
              <a:t>為什麼是佛教</a:t>
            </a:r>
            <a:r>
              <a:rPr lang="zh-TW" altLang="en-US" dirty="0" smtClean="0"/>
              <a:t>經濟學？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Schumacher </a:t>
            </a:r>
            <a:r>
              <a:rPr lang="zh-TW" altLang="en-US" dirty="0" smtClean="0"/>
              <a:t>對傳統經濟學的批評</a:t>
            </a:r>
            <a:endParaRPr lang="en-US" altLang="zh-TW" dirty="0" smtClean="0"/>
          </a:p>
          <a:p>
            <a:pPr lvl="1"/>
            <a:r>
              <a:rPr lang="zh-TW" altLang="en-US" dirty="0"/>
              <a:t>當代</a:t>
            </a:r>
            <a:r>
              <a:rPr lang="zh-TW" altLang="en-US" dirty="0" smtClean="0"/>
              <a:t>經濟學的問題</a:t>
            </a:r>
            <a:endParaRPr lang="en-US" altLang="zh-TW" dirty="0" smtClean="0"/>
          </a:p>
          <a:p>
            <a:pPr lvl="1"/>
            <a:r>
              <a:rPr lang="zh-TW" altLang="en-US" dirty="0"/>
              <a:t>當今世界所面臨的問題</a:t>
            </a:r>
            <a:endParaRPr lang="en-US" altLang="zh-TW" dirty="0" smtClean="0"/>
          </a:p>
          <a:p>
            <a:r>
              <a:rPr lang="zh-TW" altLang="en-US" dirty="0" smtClean="0"/>
              <a:t>佛教思想簡介</a:t>
            </a:r>
            <a:endParaRPr lang="en-US" altLang="zh-TW" dirty="0" smtClean="0"/>
          </a:p>
          <a:p>
            <a:r>
              <a:rPr lang="zh-TW" altLang="en-US" dirty="0" smtClean="0"/>
              <a:t>佛教經濟學的架構：個體基礎、總體層面</a:t>
            </a:r>
            <a:endParaRPr lang="en-US" altLang="zh-TW" dirty="0" smtClean="0"/>
          </a:p>
          <a:p>
            <a:r>
              <a:rPr lang="zh-TW" altLang="en-US" dirty="0" smtClean="0"/>
              <a:t>結論與未來展望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701025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集諦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zh-TW" altLang="en-US" sz="2400" dirty="0" smtClean="0"/>
              <a:t>因果法則、業力法則</a:t>
            </a:r>
            <a:r>
              <a:rPr lang="en-US" altLang="zh-TW" sz="2400" dirty="0" smtClean="0"/>
              <a:t>(law of karma)</a:t>
            </a:r>
          </a:p>
          <a:p>
            <a:pPr lvl="1"/>
            <a:r>
              <a:rPr lang="zh-TW" altLang="en-US" dirty="0"/>
              <a:t>羯</a:t>
            </a:r>
            <a:r>
              <a:rPr lang="zh-TW" altLang="en-US" dirty="0" smtClean="0"/>
              <a:t>磨</a:t>
            </a:r>
            <a:r>
              <a:rPr lang="en-US" altLang="zh-TW" dirty="0" smtClean="0"/>
              <a:t>(karma):</a:t>
            </a:r>
            <a:r>
              <a:rPr lang="zh-TW" altLang="en-US" dirty="0" smtClean="0"/>
              <a:t> 業、業障、行動</a:t>
            </a:r>
            <a:endParaRPr lang="en-US" altLang="zh-TW" dirty="0" smtClean="0"/>
          </a:p>
          <a:p>
            <a:pPr lvl="1"/>
            <a:r>
              <a:rPr lang="zh-TW" altLang="en-US" dirty="0"/>
              <a:t>福報與</a:t>
            </a:r>
            <a:r>
              <a:rPr lang="zh-TW" altLang="en-US" dirty="0" smtClean="0"/>
              <a:t>功德之分</a:t>
            </a:r>
            <a:endParaRPr lang="en-US" altLang="zh-TW" dirty="0" smtClean="0"/>
          </a:p>
          <a:p>
            <a:pPr lvl="1"/>
            <a:r>
              <a:rPr lang="zh-TW" altLang="en-US" dirty="0"/>
              <a:t>十二</a:t>
            </a:r>
            <a:r>
              <a:rPr lang="zh-TW" altLang="en-US" dirty="0" smtClean="0"/>
              <a:t>因緣</a:t>
            </a:r>
            <a:endParaRPr lang="en-US" altLang="zh-TW" dirty="0" smtClean="0"/>
          </a:p>
          <a:p>
            <a:r>
              <a:rPr lang="zh-TW" altLang="en-US" sz="2400" dirty="0"/>
              <a:t>為</a:t>
            </a:r>
            <a:r>
              <a:rPr lang="zh-TW" altLang="en-US" sz="2400" dirty="0" smtClean="0"/>
              <a:t>何有業力法則？背後的力量？</a:t>
            </a:r>
            <a:endParaRPr lang="en-US" altLang="zh-TW" sz="2400" dirty="0" smtClean="0"/>
          </a:p>
          <a:p>
            <a:pPr lvl="1"/>
            <a:r>
              <a:rPr lang="zh-TW" altLang="en-US" dirty="0"/>
              <a:t>有</a:t>
            </a:r>
            <a:r>
              <a:rPr lang="zh-TW" altLang="en-US" dirty="0" smtClean="0"/>
              <a:t>行動（身、口、意）必有結果，因為有「我」</a:t>
            </a:r>
            <a:endParaRPr lang="en-US" altLang="zh-TW" dirty="0" smtClean="0"/>
          </a:p>
          <a:p>
            <a:pPr lvl="1"/>
            <a:r>
              <a:rPr lang="zh-TW" altLang="en-US" dirty="0"/>
              <a:t>「我</a:t>
            </a:r>
            <a:r>
              <a:rPr lang="zh-TW" altLang="en-US" dirty="0" smtClean="0"/>
              <a:t>」，及我執</a:t>
            </a:r>
            <a:r>
              <a:rPr lang="en-US" altLang="zh-TW" dirty="0" smtClean="0"/>
              <a:t>(ego)</a:t>
            </a:r>
            <a:r>
              <a:rPr lang="zh-TW" altLang="en-US" dirty="0" smtClean="0"/>
              <a:t>，是對有限的小我的認同</a:t>
            </a:r>
            <a:r>
              <a:rPr lang="en-US" altLang="zh-TW" dirty="0" smtClean="0"/>
              <a:t>(identification)</a:t>
            </a:r>
          </a:p>
          <a:p>
            <a:pPr marL="320040" lvl="1" indent="0">
              <a:buNone/>
            </a:pPr>
            <a:endParaRPr lang="en-US" altLang="zh-TW" dirty="0" smtClean="0"/>
          </a:p>
          <a:p>
            <a:r>
              <a:rPr lang="en-US" altLang="zh-TW" sz="2400" dirty="0" smtClean="0"/>
              <a:t>Whatever you do, you do it for and to yourself. Why? Because everyone is you!</a:t>
            </a:r>
          </a:p>
          <a:p>
            <a:r>
              <a:rPr lang="en-US" altLang="zh-TW" sz="2400" dirty="0" smtClean="0"/>
              <a:t>As you saw, so shall you reap</a:t>
            </a:r>
            <a:r>
              <a:rPr lang="en-US" altLang="zh-TW" sz="2400" dirty="0"/>
              <a:t>!</a:t>
            </a: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68045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基督教談因果嗎？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耶穌的教訓裡，也隱含著許多「因果論」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耶穌的教理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「</a:t>
            </a:r>
            <a:r>
              <a:rPr lang="zh-TW" altLang="en-US" dirty="0"/>
              <a:t>人種的是甚麼，收的也是什麼」</a:t>
            </a:r>
            <a:r>
              <a:rPr lang="zh-TW" altLang="en-US" dirty="0" smtClean="0"/>
              <a:t>、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「</a:t>
            </a:r>
            <a:r>
              <a:rPr lang="zh-TW" altLang="en-US" dirty="0"/>
              <a:t>無論何事，你們願意人怎樣對待你們，你們也要怎樣</a:t>
            </a:r>
            <a:r>
              <a:rPr lang="zh-TW" altLang="en-US" dirty="0" smtClean="0"/>
              <a:t>待人」</a:t>
            </a:r>
            <a:r>
              <a:rPr lang="en-US" altLang="zh-TW" dirty="0"/>
              <a:t>(</a:t>
            </a:r>
            <a:r>
              <a:rPr lang="zh-TW" altLang="en-US" dirty="0"/>
              <a:t>馬太福音，</a:t>
            </a:r>
            <a:r>
              <a:rPr lang="en-US" altLang="zh-TW" dirty="0"/>
              <a:t>7:9~12)</a:t>
            </a:r>
            <a:r>
              <a:rPr lang="zh-TW" altLang="en-US" dirty="0" smtClean="0"/>
              <a:t>、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「</a:t>
            </a:r>
            <a:r>
              <a:rPr lang="zh-TW" altLang="en-US" dirty="0"/>
              <a:t>不要論斷人，免得被</a:t>
            </a:r>
            <a:r>
              <a:rPr lang="zh-TW" altLang="en-US" dirty="0" smtClean="0"/>
              <a:t>論斷」</a:t>
            </a:r>
            <a:r>
              <a:rPr lang="en-US" altLang="zh-TW" dirty="0"/>
              <a:t>(</a:t>
            </a:r>
            <a:r>
              <a:rPr lang="zh-TW" altLang="en-US" dirty="0"/>
              <a:t>馬太福音，</a:t>
            </a:r>
            <a:r>
              <a:rPr lang="en-US" altLang="zh-TW" dirty="0"/>
              <a:t>7:1~2)</a:t>
            </a:r>
            <a:r>
              <a:rPr lang="zh-TW" altLang="en-US" dirty="0" smtClean="0"/>
              <a:t>、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「</a:t>
            </a:r>
            <a:r>
              <a:rPr lang="zh-TW" altLang="en-US" dirty="0"/>
              <a:t>你們要饒恕人、就必蒙饒恕；你們要給人，就必有給你們的</a:t>
            </a:r>
            <a:r>
              <a:rPr lang="en-US" altLang="zh-TW" dirty="0"/>
              <a:t>…</a:t>
            </a:r>
            <a:r>
              <a:rPr lang="zh-TW" altLang="en-US" dirty="0"/>
              <a:t>你們用什麼量器量給人，也必用什麼量器量給</a:t>
            </a:r>
            <a:r>
              <a:rPr lang="zh-TW" altLang="en-US" dirty="0" smtClean="0"/>
              <a:t>你們」</a:t>
            </a:r>
            <a:r>
              <a:rPr lang="en-US" altLang="zh-TW" dirty="0"/>
              <a:t>(</a:t>
            </a:r>
            <a:r>
              <a:rPr lang="zh-TW" altLang="en-US" dirty="0"/>
              <a:t>路加福音，</a:t>
            </a:r>
            <a:r>
              <a:rPr lang="en-US" altLang="zh-TW" dirty="0"/>
              <a:t>6:37~38)</a:t>
            </a:r>
            <a:r>
              <a:rPr lang="zh-TW" altLang="en-US" dirty="0" smtClean="0"/>
              <a:t>、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92834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如何超越因果，得解脫？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基督教觀點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救贖恩典</a:t>
            </a:r>
            <a:r>
              <a:rPr lang="zh-TW" altLang="en-US" dirty="0" smtClean="0"/>
              <a:t>：所有一切，交託主耶穌、仰賴主，則可超越因果循環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耶穌基督說：</a:t>
            </a:r>
            <a:r>
              <a:rPr lang="zh-TW" altLang="en-US" dirty="0"/>
              <a:t>「信我者得永生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pPr lvl="1"/>
            <a:r>
              <a:rPr lang="zh-TW" altLang="en-US" dirty="0"/>
              <a:t>「凡勞苦擔重擔的人可以到我這裡來，我就使你得</a:t>
            </a:r>
            <a:r>
              <a:rPr lang="zh-TW" altLang="en-US" dirty="0" smtClean="0"/>
              <a:t>安息</a:t>
            </a:r>
            <a:r>
              <a:rPr lang="en-US" altLang="zh-TW" dirty="0" smtClean="0"/>
              <a:t>……</a:t>
            </a:r>
            <a:r>
              <a:rPr lang="zh-TW" altLang="en-US" dirty="0"/>
              <a:t>因為我的軛是容易的，我的擔子是輕省的。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「一切仰賴、交託上主」意味「無我」；</a:t>
            </a:r>
            <a:endParaRPr lang="en-US" altLang="zh-TW" dirty="0" smtClean="0"/>
          </a:p>
          <a:p>
            <a:r>
              <a:rPr lang="zh-TW" altLang="en-US" dirty="0" smtClean="0"/>
              <a:t>印度教</a:t>
            </a:r>
            <a:endParaRPr lang="en-US" altLang="zh-TW" dirty="0"/>
          </a:p>
          <a:p>
            <a:pPr lvl="1"/>
            <a:r>
              <a:rPr lang="zh-TW" altLang="en-US" dirty="0" smtClean="0"/>
              <a:t>薄伽梵歌：把所有身口意都作為獻祭，供養上帝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334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業（羯磨）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業有三種含義</a:t>
            </a:r>
            <a:r>
              <a:rPr lang="zh-TW" altLang="en-US" dirty="0" smtClean="0"/>
              <a:t>：造作、行動</a:t>
            </a:r>
            <a:r>
              <a:rPr lang="zh-TW" altLang="en-US" dirty="0"/>
              <a:t>、</a:t>
            </a:r>
            <a:r>
              <a:rPr lang="zh-TW" altLang="en-US" dirty="0" smtClean="0"/>
              <a:t>做事。無明而來的業而有「業因」、「業力」與「業果」。</a:t>
            </a:r>
            <a:endParaRPr lang="en-US" altLang="zh-TW" dirty="0" smtClean="0"/>
          </a:p>
          <a:p>
            <a:r>
              <a:rPr lang="zh-TW" altLang="en-US" dirty="0" smtClean="0"/>
              <a:t>業</a:t>
            </a:r>
            <a:r>
              <a:rPr lang="zh-TW" altLang="en-US" dirty="0"/>
              <a:t>可</a:t>
            </a:r>
            <a:r>
              <a:rPr lang="zh-TW" altLang="en-US" dirty="0" smtClean="0"/>
              <a:t>分身</a:t>
            </a:r>
            <a:r>
              <a:rPr lang="zh-TW" altLang="en-US" dirty="0"/>
              <a:t>，口，意三</a:t>
            </a:r>
            <a:r>
              <a:rPr lang="zh-TW" altLang="en-US" dirty="0" smtClean="0"/>
              <a:t>業</a:t>
            </a:r>
            <a:endParaRPr lang="en-US" altLang="zh-TW" dirty="0" smtClean="0"/>
          </a:p>
          <a:p>
            <a:pPr lvl="1"/>
            <a:r>
              <a:rPr lang="zh-TW" altLang="en-US" dirty="0"/>
              <a:t>依</a:t>
            </a:r>
            <a:r>
              <a:rPr lang="zh-TW" altLang="en-US" dirty="0" smtClean="0"/>
              <a:t>性質而可分：善業</a:t>
            </a:r>
            <a:r>
              <a:rPr lang="zh-TW" altLang="en-US" dirty="0"/>
              <a:t>、</a:t>
            </a:r>
            <a:r>
              <a:rPr lang="zh-TW" altLang="en-US" dirty="0" smtClean="0"/>
              <a:t>惡業、無記業</a:t>
            </a:r>
            <a:endParaRPr lang="en-US" altLang="zh-TW" dirty="0" smtClean="0"/>
          </a:p>
          <a:p>
            <a:pPr lvl="1"/>
            <a:r>
              <a:rPr lang="zh-TW" altLang="en-US" dirty="0"/>
              <a:t>依</a:t>
            </a:r>
            <a:r>
              <a:rPr lang="zh-TW" altLang="en-US" dirty="0" smtClean="0"/>
              <a:t>個人或群體而分：別業、共業</a:t>
            </a:r>
            <a:endParaRPr lang="en-US" altLang="zh-TW" dirty="0" smtClean="0"/>
          </a:p>
          <a:p>
            <a:pPr lvl="1"/>
            <a:r>
              <a:rPr lang="zh-TW" altLang="en-US" dirty="0"/>
              <a:t>定</a:t>
            </a:r>
            <a:r>
              <a:rPr lang="zh-TW" altLang="en-US" dirty="0" smtClean="0"/>
              <a:t>業與不定業</a:t>
            </a:r>
            <a:endParaRPr lang="en-US" altLang="zh-TW" dirty="0" smtClean="0"/>
          </a:p>
          <a:p>
            <a:r>
              <a:rPr lang="zh-TW" altLang="en-US" dirty="0" smtClean="0"/>
              <a:t>例</a:t>
            </a:r>
            <a:endParaRPr lang="en-US" altLang="zh-TW" dirty="0"/>
          </a:p>
          <a:p>
            <a:pPr lvl="1"/>
            <a:r>
              <a:rPr lang="zh-TW" altLang="en-US" dirty="0" smtClean="0"/>
              <a:t>釋迦族的故事</a:t>
            </a:r>
            <a:r>
              <a:rPr lang="en-US" altLang="zh-TW" dirty="0"/>
              <a:t>《</a:t>
            </a:r>
            <a:r>
              <a:rPr lang="zh-TW" altLang="en-US" dirty="0"/>
              <a:t>法句譬喻經</a:t>
            </a:r>
            <a:r>
              <a:rPr lang="en-US" altLang="zh-TW" dirty="0"/>
              <a:t>‧</a:t>
            </a:r>
            <a:r>
              <a:rPr lang="zh-TW" altLang="en-US" dirty="0"/>
              <a:t>卷二</a:t>
            </a:r>
            <a:r>
              <a:rPr lang="en-US" altLang="zh-TW" dirty="0" smtClean="0"/>
              <a:t>》</a:t>
            </a:r>
          </a:p>
          <a:p>
            <a:pPr lvl="1"/>
            <a:r>
              <a:rPr lang="zh-TW" altLang="en-US" dirty="0">
                <a:hlinkClick r:id="rId2"/>
              </a:rPr>
              <a:t>慈悲三昧水懺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2481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143000"/>
          </a:xfrm>
        </p:spPr>
        <p:txBody>
          <a:bodyPr>
            <a:normAutofit/>
          </a:bodyPr>
          <a:lstStyle/>
          <a:p>
            <a:r>
              <a:rPr lang="zh-TW" altLang="en-US" dirty="0">
                <a:hlinkClick r:id="rId3"/>
              </a:rPr>
              <a:t>十二</a:t>
            </a:r>
            <a:r>
              <a:rPr lang="zh-TW" altLang="en-US" dirty="0" smtClean="0">
                <a:hlinkClick r:id="rId3"/>
              </a:rPr>
              <a:t>因緣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95536" y="1447800"/>
            <a:ext cx="8291264" cy="5077544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無</a:t>
            </a:r>
            <a:r>
              <a:rPr lang="zh-TW" altLang="en-US" dirty="0"/>
              <a:t>明，過去世煩惱帶來的惑，蒙蔽了真如本性，所以叫無明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行</a:t>
            </a:r>
            <a:r>
              <a:rPr lang="zh-TW" altLang="en-US" dirty="0"/>
              <a:t>，過去世身口意造作的一切善業或者不善業，其中包括身行、口行、心行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識</a:t>
            </a:r>
            <a:r>
              <a:rPr lang="zh-TW" altLang="en-US" dirty="0"/>
              <a:t>，其中包括六種：眼識、耳識、鼻識、舌識、身識、</a:t>
            </a:r>
            <a:r>
              <a:rPr lang="zh-TW" altLang="en-US" dirty="0" smtClean="0"/>
              <a:t>意識。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名</a:t>
            </a:r>
            <a:r>
              <a:rPr lang="zh-TW" altLang="en-US" dirty="0"/>
              <a:t>色，名即是心，指心只有名相而無形質；色指身體，指托胎後至第五個七日，身體各部分如手腳等都已形成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六</a:t>
            </a:r>
            <a:r>
              <a:rPr lang="zh-TW" altLang="en-US" dirty="0"/>
              <a:t>入，指在名色之後，各種感覺器官和思維功能都已產生，叫做六入，即六根。（六根者，眼根、耳根、鼻根、舌根、身根、意根也。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觸</a:t>
            </a:r>
            <a:r>
              <a:rPr lang="zh-TW" altLang="en-US" dirty="0"/>
              <a:t>，出胎以後，至三四歲時，六根雖能接觸六塵，但是未有苦或樂的想法，叫作觸。（六塵者，色塵、聲塵、香塵、味塵、觸塵、法塵也。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受</a:t>
            </a:r>
            <a:r>
              <a:rPr lang="zh-TW" altLang="en-US" dirty="0"/>
              <a:t>，從五六歲至十二三歲時，六根能分別六塵中的好惡境界，但是未能起貪淫之心，叫作受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愛</a:t>
            </a:r>
            <a:r>
              <a:rPr lang="zh-TW" altLang="en-US" dirty="0"/>
              <a:t>，從十四五歲至十八九歲時，貪圖享樂等境界，但是未能廣遍追求，是名為愛。舍受的本性是寧靜的，而這也能成為愛的目標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取</a:t>
            </a:r>
            <a:r>
              <a:rPr lang="zh-TW" altLang="en-US" dirty="0"/>
              <a:t>，從二十歲後，貪慾轉盛，到處追求五塵境，叫作取。（五塵者，色塵、聲塵、香塵、味塵、觸塵也。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有</a:t>
            </a:r>
            <a:r>
              <a:rPr lang="zh-TW" altLang="en-US" dirty="0"/>
              <a:t>，因為追求諸境而引起善惡業，積集牽引，產生三有的結果，叫作有。（因果不亡為有，三有者，欲有、色有、無色有，即三界也。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生</a:t>
            </a:r>
            <a:r>
              <a:rPr lang="zh-TW" altLang="en-US" dirty="0"/>
              <a:t>，指因為現世的善惡之業，未來世還在六道四生中受生，叫作生。（六道者，天道、人道、修羅道、畜生道、餓鬼道、地獄道也。四生者，胎生、卵生、濕生、化生也。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老</a:t>
            </a:r>
            <a:r>
              <a:rPr lang="zh-TW" altLang="en-US" dirty="0"/>
              <a:t>死，指在未來世受生之後，五蘊之身，成熟後又開始敗壞，叫作老死。（五蘊者，色蘊、受蘊、想蘊、行蘊、識蘊也。）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3356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滅諦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05536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解脫</a:t>
            </a:r>
            <a:r>
              <a:rPr lang="zh-TW" altLang="en-US" dirty="0"/>
              <a:t>（梵文</a:t>
            </a:r>
            <a:r>
              <a:rPr lang="en-US" altLang="zh-TW" dirty="0"/>
              <a:t>: </a:t>
            </a:r>
            <a:r>
              <a:rPr lang="hi-IN" altLang="zh-TW" dirty="0"/>
              <a:t>मोक्ष </a:t>
            </a:r>
            <a:r>
              <a:rPr lang="zh-TW" altLang="hi-IN" dirty="0"/>
              <a:t>，</a:t>
            </a:r>
            <a:r>
              <a:rPr lang="en-US" altLang="zh-TW" dirty="0" err="1"/>
              <a:t>mokṣa</a:t>
            </a:r>
            <a:r>
              <a:rPr lang="zh-TW" altLang="en-US" dirty="0"/>
              <a:t>， 或 </a:t>
            </a:r>
            <a:r>
              <a:rPr lang="hi-IN" altLang="zh-TW" dirty="0"/>
              <a:t>मुक्ति</a:t>
            </a:r>
            <a:r>
              <a:rPr lang="zh-TW" altLang="hi-IN" dirty="0"/>
              <a:t>，</a:t>
            </a:r>
            <a:r>
              <a:rPr lang="en-US" altLang="zh-TW" dirty="0" err="1"/>
              <a:t>mukti</a:t>
            </a:r>
            <a:r>
              <a:rPr lang="zh-TW" altLang="en-US" dirty="0" smtClean="0"/>
              <a:t>），</a:t>
            </a:r>
            <a:r>
              <a:rPr lang="zh-TW" altLang="en-US" dirty="0"/>
              <a:t>脫離於三界內之輪迴</a:t>
            </a:r>
            <a:endParaRPr lang="en-US" altLang="zh-TW" dirty="0" smtClean="0"/>
          </a:p>
          <a:p>
            <a:pPr lvl="1"/>
            <a:r>
              <a:rPr lang="zh-TW" altLang="en-US" dirty="0"/>
              <a:t>三</a:t>
            </a:r>
            <a:r>
              <a:rPr lang="zh-TW" altLang="en-US" dirty="0" smtClean="0"/>
              <a:t>界；有成住壞空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欲</a:t>
            </a:r>
            <a:r>
              <a:rPr lang="zh-TW" altLang="en-US" dirty="0"/>
              <a:t>界：地獄、畜生、餓鬼、人、阿修羅、六欲天（四天王天、忉利天、夜摩天、兜率陀天、化樂天、他化自在天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色</a:t>
            </a:r>
            <a:r>
              <a:rPr lang="zh-TW" altLang="en-US" dirty="0"/>
              <a:t>界：四禪天（初禪、二禪、三禪、四禪四天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無色</a:t>
            </a:r>
            <a:r>
              <a:rPr lang="zh-TW" altLang="en-US" dirty="0"/>
              <a:t>界：四空天（空無邊處、識無邊處、無所有處、非想非非想處四天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輪迴</a:t>
            </a:r>
            <a:r>
              <a:rPr lang="zh-TW" altLang="en-US" dirty="0"/>
              <a:t>（梵語：</a:t>
            </a:r>
            <a:r>
              <a:rPr lang="en-US" altLang="zh-TW" dirty="0" err="1"/>
              <a:t>संसार</a:t>
            </a:r>
            <a:r>
              <a:rPr lang="en-US" altLang="zh-TW" dirty="0"/>
              <a:t> </a:t>
            </a:r>
            <a:r>
              <a:rPr lang="en-US" altLang="zh-TW" dirty="0" err="1"/>
              <a:t>Saṃsāra</a:t>
            </a:r>
            <a:r>
              <a:rPr lang="zh-TW" altLang="en-US" dirty="0" smtClean="0"/>
              <a:t>）</a:t>
            </a:r>
            <a:endParaRPr lang="en-US" altLang="zh-TW" dirty="0"/>
          </a:p>
          <a:p>
            <a:r>
              <a:rPr lang="zh-TW" altLang="en-US" dirty="0" smtClean="0"/>
              <a:t>涅</a:t>
            </a:r>
            <a:r>
              <a:rPr lang="zh-TW" altLang="en-US" dirty="0"/>
              <a:t>槃（巴利文：</a:t>
            </a:r>
            <a:r>
              <a:rPr lang="hi-IN" altLang="zh-TW" dirty="0"/>
              <a:t>निब्बान </a:t>
            </a:r>
            <a:r>
              <a:rPr lang="en-US" altLang="zh-TW" dirty="0" err="1"/>
              <a:t>Nibbāna</a:t>
            </a:r>
            <a:r>
              <a:rPr lang="zh-TW" altLang="en-US" dirty="0"/>
              <a:t>；梵文：</a:t>
            </a:r>
            <a:r>
              <a:rPr lang="hi-IN" altLang="zh-TW" dirty="0"/>
              <a:t>निर्वाण </a:t>
            </a:r>
            <a:r>
              <a:rPr lang="en-US" altLang="zh-TW" dirty="0" err="1"/>
              <a:t>Nirvāṇa</a:t>
            </a:r>
            <a:r>
              <a:rPr lang="zh-TW" altLang="en-US" dirty="0"/>
              <a:t>），</a:t>
            </a:r>
            <a:endParaRPr lang="en-US" altLang="zh-TW" dirty="0"/>
          </a:p>
          <a:p>
            <a:pPr lvl="1"/>
            <a:r>
              <a:rPr lang="zh-TW" altLang="en-US" dirty="0"/>
              <a:t>在印度教哲學裏，意指終止輪迴，而與上主結合，達到梵我合一的境界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/>
              <a:t>阿耨多羅三藐三</a:t>
            </a:r>
            <a:r>
              <a:rPr lang="zh-TW" altLang="en-US" dirty="0" smtClean="0"/>
              <a:t>菩提（無上正等正覺）</a:t>
            </a:r>
            <a:r>
              <a:rPr lang="en-US" altLang="zh-TW" dirty="0"/>
              <a:t>(</a:t>
            </a:r>
            <a:r>
              <a:rPr lang="en-US" altLang="zh-TW" dirty="0" err="1"/>
              <a:t>anuttara-samyak-sambodhi</a:t>
            </a:r>
            <a:r>
              <a:rPr lang="en-US" altLang="zh-TW" dirty="0"/>
              <a:t>)</a:t>
            </a:r>
            <a:r>
              <a:rPr lang="zh-TW" altLang="en-US" dirty="0"/>
              <a:t>，即「至高無上的平等覺悟之心</a:t>
            </a:r>
            <a:r>
              <a:rPr lang="zh-TW" altLang="en-US" dirty="0" smtClean="0"/>
              <a:t>」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01984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709"/>
            <a:ext cx="9129078" cy="657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72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177800"/>
            <a:ext cx="5113362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4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2400" cy="1143000"/>
          </a:xfrm>
        </p:spPr>
        <p:txBody>
          <a:bodyPr/>
          <a:lstStyle/>
          <a:p>
            <a:r>
              <a:rPr lang="zh-TW" altLang="en-US" dirty="0"/>
              <a:t> </a:t>
            </a:r>
            <a:r>
              <a:rPr lang="zh-TW" altLang="en-US" dirty="0" smtClean="0"/>
              <a:t>道諦：三</a:t>
            </a:r>
            <a:r>
              <a:rPr lang="zh-TW" altLang="en-US" dirty="0"/>
              <a:t>無漏學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1560" y="1484784"/>
            <a:ext cx="7772400" cy="4572000"/>
          </a:xfrm>
        </p:spPr>
        <p:txBody>
          <a:bodyPr/>
          <a:lstStyle/>
          <a:p>
            <a:r>
              <a:rPr lang="zh-TW" altLang="en-US" dirty="0"/>
              <a:t>三無漏學（即戒、定、慧三學），是達到解脫三界生死結縳煩惱、得到漏盡通的修行之道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「</a:t>
            </a:r>
            <a:r>
              <a:rPr lang="zh-TW" altLang="en-US" dirty="0"/>
              <a:t>持戒、禪定、智慧」三者，亦即「由戒生定，因定發慧，由慧起修」，分別對治人的「貪、瞋、痴」三毒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防</a:t>
            </a:r>
            <a:r>
              <a:rPr lang="zh-TW" altLang="en-US" dirty="0"/>
              <a:t>非止惡即為戒，戒能伏貪愛心</a:t>
            </a:r>
            <a:r>
              <a:rPr lang="zh-TW" altLang="en-US" dirty="0" smtClean="0"/>
              <a:t>；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息</a:t>
            </a:r>
            <a:r>
              <a:rPr lang="zh-TW" altLang="en-US" dirty="0"/>
              <a:t>慮靜緣即為定，定能伏嗔恚心</a:t>
            </a:r>
            <a:r>
              <a:rPr lang="zh-TW" altLang="en-US" dirty="0" smtClean="0"/>
              <a:t>；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破</a:t>
            </a:r>
            <a:r>
              <a:rPr lang="zh-TW" altLang="en-US" dirty="0"/>
              <a:t>惡證真叫做慧，慧能伏愚癡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所謂</a:t>
            </a:r>
            <a:r>
              <a:rPr lang="zh-TW" altLang="en-US" dirty="0"/>
              <a:t>「攝心為戒、因戒生定、因定發慧」，最終可以令學人證得智慧解脫煩惱、究竟涅槃。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571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八正道與六度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八正道是佛弟子修行的八項內容：「正見、正思維、正語、正業、正命、正精進、正念、正定。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r>
              <a:rPr lang="zh-TW" altLang="zh-TW" dirty="0"/>
              <a:t>三</a:t>
            </a:r>
            <a:r>
              <a:rPr lang="zh-TW" altLang="zh-TW" b="1" dirty="0">
                <a:solidFill>
                  <a:srgbClr val="FF0000"/>
                </a:solidFill>
              </a:rPr>
              <a:t>無漏</a:t>
            </a:r>
            <a:r>
              <a:rPr lang="zh-TW" altLang="zh-TW" dirty="0" smtClean="0"/>
              <a:t>學</a:t>
            </a:r>
            <a:r>
              <a:rPr lang="zh-TW" altLang="en-US" dirty="0" smtClean="0"/>
              <a:t>（即戒</a:t>
            </a:r>
            <a:r>
              <a:rPr lang="zh-TW" altLang="en-US" dirty="0"/>
              <a:t>、定、</a:t>
            </a:r>
            <a:r>
              <a:rPr lang="zh-TW" altLang="en-US" dirty="0" smtClean="0"/>
              <a:t>慧三學）</a:t>
            </a:r>
            <a:r>
              <a:rPr lang="zh-TW" altLang="zh-TW" dirty="0" smtClean="0"/>
              <a:t>中，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「</a:t>
            </a:r>
            <a:r>
              <a:rPr lang="zh-TW" altLang="zh-TW" dirty="0" smtClean="0"/>
              <a:t>正</a:t>
            </a:r>
            <a:r>
              <a:rPr lang="zh-TW" altLang="zh-TW" dirty="0"/>
              <a:t>語、正業、正</a:t>
            </a:r>
            <a:r>
              <a:rPr lang="zh-TW" altLang="zh-TW" dirty="0" smtClean="0"/>
              <a:t>命</a:t>
            </a:r>
            <a:r>
              <a:rPr lang="zh-TW" altLang="en-US" dirty="0" smtClean="0"/>
              <a:t>」</a:t>
            </a:r>
            <a:r>
              <a:rPr lang="zh-TW" altLang="zh-TW" dirty="0" smtClean="0"/>
              <a:t>為</a:t>
            </a:r>
            <a:r>
              <a:rPr lang="zh-TW" altLang="zh-TW" dirty="0"/>
              <a:t>戒</a:t>
            </a:r>
            <a:r>
              <a:rPr lang="zh-TW" altLang="zh-TW" dirty="0" smtClean="0"/>
              <a:t>，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「</a:t>
            </a:r>
            <a:r>
              <a:rPr lang="zh-TW" altLang="zh-TW" dirty="0" smtClean="0"/>
              <a:t>正</a:t>
            </a:r>
            <a:r>
              <a:rPr lang="zh-TW" altLang="zh-TW" dirty="0"/>
              <a:t>精進、正念、</a:t>
            </a:r>
            <a:r>
              <a:rPr lang="zh-TW" altLang="zh-TW" dirty="0" smtClean="0"/>
              <a:t>正定</a:t>
            </a:r>
            <a:r>
              <a:rPr lang="zh-TW" altLang="en-US" dirty="0" smtClean="0"/>
              <a:t>」</a:t>
            </a:r>
            <a:r>
              <a:rPr lang="zh-TW" altLang="zh-TW" dirty="0" smtClean="0"/>
              <a:t>為</a:t>
            </a:r>
            <a:r>
              <a:rPr lang="zh-TW" altLang="zh-TW" dirty="0"/>
              <a:t>定學</a:t>
            </a:r>
            <a:r>
              <a:rPr lang="zh-TW" altLang="zh-TW" dirty="0" smtClean="0"/>
              <a:t>，</a:t>
            </a:r>
            <a:endParaRPr lang="en-US" altLang="zh-TW" dirty="0" smtClean="0"/>
          </a:p>
          <a:p>
            <a:pPr lvl="1"/>
            <a:r>
              <a:rPr lang="zh-TW" altLang="en-US" dirty="0"/>
              <a:t>「</a:t>
            </a:r>
            <a:r>
              <a:rPr lang="zh-TW" altLang="zh-TW" dirty="0" smtClean="0"/>
              <a:t>正</a:t>
            </a:r>
            <a:r>
              <a:rPr lang="zh-TW" altLang="zh-TW" dirty="0"/>
              <a:t>見、正</a:t>
            </a:r>
            <a:r>
              <a:rPr lang="zh-TW" altLang="zh-TW" dirty="0" smtClean="0"/>
              <a:t>思維</a:t>
            </a:r>
            <a:r>
              <a:rPr lang="zh-TW" altLang="en-US" dirty="0" smtClean="0"/>
              <a:t>」</a:t>
            </a:r>
            <a:r>
              <a:rPr lang="zh-TW" altLang="zh-TW" dirty="0" smtClean="0"/>
              <a:t>為</a:t>
            </a:r>
            <a:r>
              <a:rPr lang="zh-TW" altLang="zh-TW" dirty="0"/>
              <a:t>慧</a:t>
            </a:r>
            <a:r>
              <a:rPr lang="zh-TW" altLang="zh-TW" dirty="0" smtClean="0"/>
              <a:t>學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/>
              <a:t>另一種表達形式</a:t>
            </a:r>
            <a:r>
              <a:rPr lang="zh-TW" altLang="en-US" dirty="0" smtClean="0"/>
              <a:t>是「六度」（「</a:t>
            </a:r>
            <a:r>
              <a:rPr lang="zh-TW" altLang="en-US" dirty="0"/>
              <a:t>六波羅蜜」）：「布施、持戒、忍辱、精進、</a:t>
            </a:r>
            <a:r>
              <a:rPr lang="zh-TW" altLang="en-US" dirty="0" smtClean="0"/>
              <a:t>禪定、</a:t>
            </a:r>
            <a:r>
              <a:rPr lang="zh-TW" altLang="en-US" dirty="0"/>
              <a:t>智慧</a:t>
            </a:r>
            <a:r>
              <a:rPr lang="zh-TW" altLang="en-US" dirty="0" smtClean="0"/>
              <a:t>」。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布施：財物</a:t>
            </a:r>
            <a:r>
              <a:rPr lang="zh-TW" altLang="en-US" dirty="0"/>
              <a:t>的布施 </a:t>
            </a:r>
            <a:r>
              <a:rPr lang="en-US" altLang="zh-TW" dirty="0"/>
              <a:t>(</a:t>
            </a:r>
            <a:r>
              <a:rPr lang="zh-TW" altLang="en-US" dirty="0"/>
              <a:t>財布施</a:t>
            </a:r>
            <a:r>
              <a:rPr lang="en-US" altLang="zh-TW" dirty="0"/>
              <a:t>) </a:t>
            </a:r>
            <a:r>
              <a:rPr lang="zh-TW" altLang="en-US" dirty="0"/>
              <a:t>、</a:t>
            </a:r>
            <a:r>
              <a:rPr lang="zh-TW" altLang="en-US" dirty="0" smtClean="0"/>
              <a:t>佛法</a:t>
            </a:r>
            <a:r>
              <a:rPr lang="zh-TW" altLang="en-US" dirty="0"/>
              <a:t>的傳揚 </a:t>
            </a:r>
            <a:r>
              <a:rPr lang="en-US" altLang="zh-TW" dirty="0"/>
              <a:t>(</a:t>
            </a:r>
            <a:r>
              <a:rPr lang="zh-TW" altLang="en-US" dirty="0"/>
              <a:t>法布施</a:t>
            </a:r>
            <a:r>
              <a:rPr lang="en-US" altLang="zh-TW" dirty="0"/>
              <a:t>) </a:t>
            </a:r>
            <a:r>
              <a:rPr lang="zh-TW" altLang="en-US" dirty="0"/>
              <a:t>和信心的給予 </a:t>
            </a:r>
            <a:r>
              <a:rPr lang="en-US" altLang="zh-TW" dirty="0"/>
              <a:t>(</a:t>
            </a:r>
            <a:r>
              <a:rPr lang="zh-TW" altLang="en-US" dirty="0"/>
              <a:t>無畏布施</a:t>
            </a:r>
            <a:r>
              <a:rPr lang="en-US" altLang="zh-TW" dirty="0"/>
              <a:t>)</a:t>
            </a:r>
            <a:r>
              <a:rPr lang="zh-TW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52359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台灣到底有多少佛教徒？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35%</a:t>
            </a:r>
            <a:r>
              <a:rPr lang="zh-TW" altLang="en-US" dirty="0" smtClean="0"/>
              <a:t> </a:t>
            </a:r>
            <a:r>
              <a:rPr lang="en-US" altLang="zh-TW" dirty="0" smtClean="0"/>
              <a:t>(8,154,901)</a:t>
            </a:r>
          </a:p>
          <a:p>
            <a:pPr lvl="1"/>
            <a:r>
              <a:rPr lang="en-US" altLang="zh-TW" dirty="0"/>
              <a:t>"Taiwan Yearbook 2006". Government of Information Office. 2006. </a:t>
            </a:r>
            <a:endParaRPr lang="en-US" altLang="zh-TW" dirty="0" smtClean="0"/>
          </a:p>
          <a:p>
            <a:r>
              <a:rPr lang="en-US" altLang="zh-TW" dirty="0" smtClean="0"/>
              <a:t>80% (18,639,773)</a:t>
            </a:r>
            <a:endParaRPr lang="en-US" altLang="zh-TW" dirty="0"/>
          </a:p>
          <a:p>
            <a:r>
              <a:rPr lang="en-US" altLang="zh-TW" dirty="0"/>
              <a:t>93</a:t>
            </a:r>
            <a:r>
              <a:rPr lang="en-US" altLang="zh-TW" dirty="0" smtClean="0"/>
              <a:t>%  (21,668,736)</a:t>
            </a:r>
          </a:p>
          <a:p>
            <a:pPr lvl="1"/>
            <a:r>
              <a:rPr lang="en-US" altLang="zh-TW" dirty="0" smtClean="0"/>
              <a:t>World </a:t>
            </a:r>
            <a:r>
              <a:rPr lang="en-US" altLang="zh-TW" dirty="0" err="1"/>
              <a:t>F</a:t>
            </a:r>
            <a:r>
              <a:rPr lang="en-US" altLang="zh-TW" dirty="0" err="1" smtClean="0"/>
              <a:t>actbook</a:t>
            </a:r>
            <a:r>
              <a:rPr lang="en-US" altLang="zh-TW" dirty="0" smtClean="0"/>
              <a:t> 2011</a:t>
            </a:r>
          </a:p>
          <a:p>
            <a:pPr lvl="1"/>
            <a:endParaRPr lang="en-US" altLang="zh-TW" dirty="0"/>
          </a:p>
          <a:p>
            <a:r>
              <a:rPr lang="zh-TW" altLang="en-US" dirty="0"/>
              <a:t>差異</a:t>
            </a:r>
            <a:r>
              <a:rPr lang="zh-TW" altLang="en-US" dirty="0" smtClean="0"/>
              <a:t>之真相：佛教徒的定義；多數台灣人的信仰是佛、道、儒，與民間信仰的「混合體」。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892962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5553053" cy="354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2708920"/>
            <a:ext cx="3049751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01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持戒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五戒</a:t>
            </a:r>
            <a:r>
              <a:rPr lang="zh-TW" altLang="en-US" dirty="0" smtClean="0"/>
              <a:t>（</a:t>
            </a:r>
            <a:r>
              <a:rPr lang="en-US" altLang="zh-TW" dirty="0" smtClean="0"/>
              <a:t>five precepts</a:t>
            </a:r>
            <a:r>
              <a:rPr lang="zh-TW" altLang="en-US" dirty="0" smtClean="0"/>
              <a:t>）指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不殺生</a:t>
            </a:r>
            <a:r>
              <a:rPr lang="zh-TW" altLang="en-US" dirty="0"/>
              <a:t> </a:t>
            </a:r>
            <a:endParaRPr lang="en-US" altLang="zh-TW" dirty="0" smtClean="0"/>
          </a:p>
          <a:p>
            <a:pPr lvl="2"/>
            <a:r>
              <a:rPr lang="zh-TW" altLang="en-US" dirty="0"/>
              <a:t>釋迦</a:t>
            </a:r>
            <a:r>
              <a:rPr lang="zh-TW" altLang="en-US" dirty="0" smtClean="0"/>
              <a:t>族滅亡的故事</a:t>
            </a:r>
            <a:r>
              <a:rPr lang="en-US" altLang="zh-TW" dirty="0"/>
              <a:t>《</a:t>
            </a:r>
            <a:r>
              <a:rPr lang="zh-TW" altLang="en-US" dirty="0"/>
              <a:t>法句譬喻經</a:t>
            </a:r>
            <a:r>
              <a:rPr lang="en-US" altLang="zh-TW" dirty="0"/>
              <a:t>‧</a:t>
            </a:r>
            <a:r>
              <a:rPr lang="zh-TW" altLang="en-US" dirty="0"/>
              <a:t>卷二</a:t>
            </a:r>
            <a:r>
              <a:rPr lang="en-US" altLang="zh-TW" dirty="0"/>
              <a:t>》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不</a:t>
            </a:r>
            <a:r>
              <a:rPr lang="zh-TW" altLang="en-US" dirty="0"/>
              <a:t>偷</a:t>
            </a:r>
            <a:r>
              <a:rPr lang="zh-TW" altLang="en-US" dirty="0" smtClean="0"/>
              <a:t>盜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不</a:t>
            </a:r>
            <a:r>
              <a:rPr lang="zh-TW" altLang="en-US" dirty="0"/>
              <a:t>邪</a:t>
            </a:r>
            <a:r>
              <a:rPr lang="zh-TW" altLang="en-US" dirty="0" smtClean="0"/>
              <a:t>淫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不妄語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不飲酒</a:t>
            </a:r>
            <a:endParaRPr lang="en-US" altLang="zh-TW" dirty="0" smtClean="0"/>
          </a:p>
          <a:p>
            <a:pPr marL="320040" lvl="1" indent="0">
              <a:buNone/>
            </a:pPr>
            <a:r>
              <a:rPr lang="zh-TW" altLang="en-US" dirty="0" smtClean="0"/>
              <a:t>源自於印度教</a:t>
            </a:r>
            <a:r>
              <a:rPr lang="zh-TW" altLang="en-US" dirty="0"/>
              <a:t>，</a:t>
            </a:r>
            <a:r>
              <a:rPr lang="zh-TW" altLang="en-US" dirty="0" smtClean="0"/>
              <a:t>釋迦牟尼佛以此</a:t>
            </a:r>
            <a:r>
              <a:rPr lang="zh-TW" altLang="en-US" dirty="0"/>
              <a:t>教導弟子，為佛教修行者的最根本戒律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戒的根本原則是「不傷害」、「非暴力」，即印度宗教傳統中所說的 </a:t>
            </a:r>
            <a:r>
              <a:rPr lang="en-US" altLang="zh-TW" dirty="0" smtClean="0"/>
              <a:t>Ahimsa</a:t>
            </a:r>
            <a:r>
              <a:rPr lang="zh-TW" altLang="en-US" dirty="0" smtClean="0"/>
              <a:t>，是愛的消極表現。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9715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423154"/>
              </p:ext>
            </p:extLst>
          </p:nvPr>
        </p:nvGraphicFramePr>
        <p:xfrm>
          <a:off x="467544" y="548680"/>
          <a:ext cx="6552728" cy="5944728"/>
        </p:xfrm>
        <a:graphic>
          <a:graphicData uri="http://schemas.openxmlformats.org/drawingml/2006/table">
            <a:tbl>
              <a:tblPr/>
              <a:tblGrid>
                <a:gridCol w="2077718"/>
                <a:gridCol w="650701"/>
                <a:gridCol w="1160013"/>
                <a:gridCol w="792088"/>
                <a:gridCol w="1872208"/>
              </a:tblGrid>
              <a:tr h="283099">
                <a:tc gridSpan="5">
                  <a:txBody>
                    <a:bodyPr/>
                    <a:lstStyle/>
                    <a:p>
                      <a:r>
                        <a:rPr lang="zh-TW" altLang="en-US" sz="2400" dirty="0" smtClean="0"/>
                        <a:t>摩西十誡</a:t>
                      </a:r>
                      <a:endParaRPr lang="zh-TW" altLang="en-US" sz="2400" dirty="0"/>
                    </a:p>
                  </a:txBody>
                  <a:tcPr marL="31315" marR="31315" marT="15658" marB="15658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68414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dirty="0"/>
                        <a:t>誡律</a:t>
                      </a:r>
                    </a:p>
                  </a:txBody>
                  <a:tcPr marL="31315" marR="31315" marT="15658" marB="15658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>
                          <a:hlinkClick r:id="rId3" action="ppaction://hlinkfile" tooltip="猶太教"/>
                        </a:rPr>
                        <a:t>猶太教</a:t>
                      </a:r>
                      <a:endParaRPr lang="zh-TW" altLang="en-US" sz="1600"/>
                    </a:p>
                  </a:txBody>
                  <a:tcPr marL="31315" marR="31315" marT="15658" marB="156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dirty="0">
                          <a:hlinkClick r:id="rId4" action="ppaction://hlinkfile" tooltip="新教"/>
                        </a:rPr>
                        <a:t>新教</a:t>
                      </a:r>
                      <a:r>
                        <a:rPr lang="zh-TW" altLang="en-US" sz="1600" dirty="0"/>
                        <a:t>、</a:t>
                      </a:r>
                      <a:r>
                        <a:rPr lang="zh-TW" altLang="en-US" sz="1600" dirty="0">
                          <a:hlinkClick r:id="rId5" action="ppaction://hlinkfile" tooltip="聖公宗"/>
                        </a:rPr>
                        <a:t>聖公宗</a:t>
                      </a:r>
                      <a:endParaRPr lang="zh-TW" altLang="en-US" sz="1600" dirty="0"/>
                    </a:p>
                  </a:txBody>
                  <a:tcPr marL="31315" marR="31315" marT="15658" marB="156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>
                          <a:hlinkClick r:id="rId6" action="ppaction://hlinkfile" tooltip="東正教"/>
                        </a:rPr>
                        <a:t>東正教</a:t>
                      </a:r>
                      <a:endParaRPr lang="zh-TW" altLang="en-US" sz="1600"/>
                    </a:p>
                  </a:txBody>
                  <a:tcPr marL="31315" marR="31315" marT="15658" marB="156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dirty="0">
                          <a:hlinkClick r:id="rId7" action="ppaction://hlinkfile" tooltip="天主教"/>
                        </a:rPr>
                        <a:t>天主教</a:t>
                      </a:r>
                      <a:r>
                        <a:rPr lang="zh-TW" altLang="en-US" sz="1600" dirty="0" smtClean="0"/>
                        <a:t>、</a:t>
                      </a:r>
                      <a:endParaRPr lang="en-US" altLang="zh-TW" sz="1600" dirty="0" smtClean="0"/>
                    </a:p>
                    <a:p>
                      <a:r>
                        <a:rPr lang="zh-TW" altLang="en-US" sz="1600" dirty="0" smtClean="0">
                          <a:hlinkClick r:id="rId8" action="ppaction://hlinkfile" tooltip="信義宗"/>
                        </a:rPr>
                        <a:t>信義</a:t>
                      </a:r>
                      <a:r>
                        <a:rPr lang="zh-TW" altLang="en-US" sz="1600" dirty="0">
                          <a:hlinkClick r:id="rId8" action="ppaction://hlinkfile" tooltip="信義宗"/>
                        </a:rPr>
                        <a:t>宗</a:t>
                      </a:r>
                      <a:endParaRPr lang="zh-TW" altLang="en-US" sz="1600" dirty="0"/>
                    </a:p>
                  </a:txBody>
                  <a:tcPr marL="31315" marR="31315" marT="15658" marB="156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4429">
                <a:tc>
                  <a:txBody>
                    <a:bodyPr/>
                    <a:lstStyle/>
                    <a:p>
                      <a:r>
                        <a:rPr lang="zh-TW" altLang="en-US" sz="1600" dirty="0"/>
                        <a:t>我是你的上帝</a:t>
                      </a:r>
                    </a:p>
                  </a:txBody>
                  <a:tcPr marL="31315" marR="31315" marT="15658" marB="156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1</a:t>
                      </a:r>
                    </a:p>
                  </a:txBody>
                  <a:tcPr marL="31315" marR="31315" marT="15658" marB="156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/>
                        <a:t>前言</a:t>
                      </a:r>
                    </a:p>
                  </a:txBody>
                  <a:tcPr marL="31315" marR="31315" marT="15658" marB="156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600"/>
                        <a:t>1</a:t>
                      </a:r>
                    </a:p>
                  </a:txBody>
                  <a:tcPr marL="31315" marR="31315" marT="15658" marB="156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TW" sz="1600"/>
                        <a:t>1</a:t>
                      </a:r>
                    </a:p>
                  </a:txBody>
                  <a:tcPr marL="31315" marR="31315" marT="15658" marB="156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4429">
                <a:tc>
                  <a:txBody>
                    <a:bodyPr/>
                    <a:lstStyle/>
                    <a:p>
                      <a:r>
                        <a:rPr lang="zh-TW" altLang="en-US" sz="1600"/>
                        <a:t>不可信仰別神</a:t>
                      </a:r>
                    </a:p>
                  </a:txBody>
                  <a:tcPr marL="31315" marR="31315" marT="15658" marB="156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2</a:t>
                      </a:r>
                    </a:p>
                  </a:txBody>
                  <a:tcPr marL="31315" marR="31315" marT="15658" marB="156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/>
                        <a:t>1</a:t>
                      </a:r>
                    </a:p>
                  </a:txBody>
                  <a:tcPr marL="31315" marR="31315" marT="15658" marB="156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04429">
                <a:tc>
                  <a:txBody>
                    <a:bodyPr/>
                    <a:lstStyle/>
                    <a:p>
                      <a:r>
                        <a:rPr lang="zh-TW" altLang="en-US" sz="1600" dirty="0"/>
                        <a:t>不可拜偶像</a:t>
                      </a:r>
                    </a:p>
                  </a:txBody>
                  <a:tcPr marL="31315" marR="31315" marT="15658" marB="156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/>
                        <a:t>2</a:t>
                      </a:r>
                    </a:p>
                  </a:txBody>
                  <a:tcPr marL="31315" marR="31315" marT="15658" marB="156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2</a:t>
                      </a:r>
                    </a:p>
                  </a:txBody>
                  <a:tcPr marL="31315" marR="31315" marT="15658" marB="156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25758">
                <a:tc>
                  <a:txBody>
                    <a:bodyPr/>
                    <a:lstStyle/>
                    <a:p>
                      <a:r>
                        <a:rPr lang="zh-TW" altLang="en-US" sz="1600"/>
                        <a:t>不可濫用上帝之名</a:t>
                      </a:r>
                    </a:p>
                  </a:txBody>
                  <a:tcPr marL="31315" marR="31315" marT="15658" marB="156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3</a:t>
                      </a:r>
                    </a:p>
                  </a:txBody>
                  <a:tcPr marL="31315" marR="31315" marT="15658" marB="156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/>
                        <a:t>3</a:t>
                      </a:r>
                    </a:p>
                  </a:txBody>
                  <a:tcPr marL="31315" marR="31315" marT="15658" marB="156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/>
                        <a:t>3</a:t>
                      </a:r>
                    </a:p>
                  </a:txBody>
                  <a:tcPr marL="31315" marR="31315" marT="15658" marB="156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2</a:t>
                      </a:r>
                    </a:p>
                  </a:txBody>
                  <a:tcPr marL="31315" marR="31315" marT="15658" marB="156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099">
                <a:tc>
                  <a:txBody>
                    <a:bodyPr/>
                    <a:lstStyle/>
                    <a:p>
                      <a:r>
                        <a:rPr lang="zh-TW" altLang="en-US" sz="1600" dirty="0"/>
                        <a:t>守</a:t>
                      </a:r>
                      <a:r>
                        <a:rPr lang="zh-TW" altLang="en-US" sz="1600" i="0" dirty="0">
                          <a:solidFill>
                            <a:schemeClr val="tx1"/>
                          </a:solidFill>
                        </a:rPr>
                        <a:t>安息日</a:t>
                      </a:r>
                    </a:p>
                  </a:txBody>
                  <a:tcPr marL="31315" marR="31315" marT="15658" marB="156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4</a:t>
                      </a:r>
                    </a:p>
                  </a:txBody>
                  <a:tcPr marL="31315" marR="31315" marT="15658" marB="156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/>
                        <a:t>4</a:t>
                      </a:r>
                    </a:p>
                  </a:txBody>
                  <a:tcPr marL="31315" marR="31315" marT="15658" marB="156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/>
                        <a:t>4</a:t>
                      </a:r>
                    </a:p>
                  </a:txBody>
                  <a:tcPr marL="31315" marR="31315" marT="15658" marB="156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/>
                        <a:t>3</a:t>
                      </a:r>
                    </a:p>
                  </a:txBody>
                  <a:tcPr marL="31315" marR="31315" marT="15658" marB="156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099">
                <a:tc>
                  <a:txBody>
                    <a:bodyPr/>
                    <a:lstStyle/>
                    <a:p>
                      <a:r>
                        <a:rPr lang="zh-TW" altLang="en-US" sz="1600"/>
                        <a:t>尊敬父母</a:t>
                      </a:r>
                    </a:p>
                  </a:txBody>
                  <a:tcPr marL="31315" marR="31315" marT="15658" marB="156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/>
                        <a:t>5</a:t>
                      </a:r>
                    </a:p>
                  </a:txBody>
                  <a:tcPr marL="31315" marR="31315" marT="15658" marB="156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5</a:t>
                      </a:r>
                    </a:p>
                  </a:txBody>
                  <a:tcPr marL="31315" marR="31315" marT="15658" marB="156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/>
                        <a:t>5</a:t>
                      </a:r>
                    </a:p>
                  </a:txBody>
                  <a:tcPr marL="31315" marR="31315" marT="15658" marB="156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/>
                        <a:t>4</a:t>
                      </a:r>
                    </a:p>
                  </a:txBody>
                  <a:tcPr marL="31315" marR="31315" marT="15658" marB="156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099">
                <a:tc>
                  <a:txBody>
                    <a:bodyPr/>
                    <a:lstStyle/>
                    <a:p>
                      <a:r>
                        <a:rPr lang="zh-TW" altLang="en-US" sz="1600"/>
                        <a:t>不可殺人</a:t>
                      </a:r>
                    </a:p>
                  </a:txBody>
                  <a:tcPr marL="31315" marR="31315" marT="15658" marB="156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/>
                        <a:t>6</a:t>
                      </a:r>
                    </a:p>
                  </a:txBody>
                  <a:tcPr marL="31315" marR="31315" marT="15658" marB="156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6</a:t>
                      </a:r>
                    </a:p>
                  </a:txBody>
                  <a:tcPr marL="31315" marR="31315" marT="15658" marB="156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/>
                        <a:t>6</a:t>
                      </a:r>
                    </a:p>
                  </a:txBody>
                  <a:tcPr marL="31315" marR="31315" marT="15658" marB="156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/>
                        <a:t>5</a:t>
                      </a:r>
                    </a:p>
                  </a:txBody>
                  <a:tcPr marL="31315" marR="31315" marT="15658" marB="156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099">
                <a:tc>
                  <a:txBody>
                    <a:bodyPr/>
                    <a:lstStyle/>
                    <a:p>
                      <a:r>
                        <a:rPr lang="zh-TW" altLang="en-US" sz="1600"/>
                        <a:t>不可姦淫</a:t>
                      </a:r>
                    </a:p>
                  </a:txBody>
                  <a:tcPr marL="31315" marR="31315" marT="15658" marB="156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/>
                        <a:t>7</a:t>
                      </a:r>
                    </a:p>
                  </a:txBody>
                  <a:tcPr marL="31315" marR="31315" marT="15658" marB="156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7</a:t>
                      </a:r>
                    </a:p>
                  </a:txBody>
                  <a:tcPr marL="31315" marR="31315" marT="15658" marB="156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/>
                        <a:t>7</a:t>
                      </a:r>
                    </a:p>
                  </a:txBody>
                  <a:tcPr marL="31315" marR="31315" marT="15658" marB="156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/>
                        <a:t>6</a:t>
                      </a:r>
                    </a:p>
                  </a:txBody>
                  <a:tcPr marL="31315" marR="31315" marT="15658" marB="156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099">
                <a:tc>
                  <a:txBody>
                    <a:bodyPr/>
                    <a:lstStyle/>
                    <a:p>
                      <a:r>
                        <a:rPr lang="zh-TW" altLang="en-US" sz="1600"/>
                        <a:t>不可偷盜</a:t>
                      </a:r>
                    </a:p>
                  </a:txBody>
                  <a:tcPr marL="31315" marR="31315" marT="15658" marB="156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/>
                        <a:t>8</a:t>
                      </a:r>
                    </a:p>
                  </a:txBody>
                  <a:tcPr marL="31315" marR="31315" marT="15658" marB="156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8</a:t>
                      </a:r>
                    </a:p>
                  </a:txBody>
                  <a:tcPr marL="31315" marR="31315" marT="15658" marB="156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/>
                        <a:t>8</a:t>
                      </a:r>
                    </a:p>
                  </a:txBody>
                  <a:tcPr marL="31315" marR="31315" marT="15658" marB="156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/>
                        <a:t>7</a:t>
                      </a:r>
                    </a:p>
                  </a:txBody>
                  <a:tcPr marL="31315" marR="31315" marT="15658" marB="156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4429">
                <a:tc>
                  <a:txBody>
                    <a:bodyPr/>
                    <a:lstStyle/>
                    <a:p>
                      <a:r>
                        <a:rPr lang="zh-TW" altLang="en-US" sz="1600"/>
                        <a:t>不可作假見證</a:t>
                      </a:r>
                    </a:p>
                  </a:txBody>
                  <a:tcPr marL="31315" marR="31315" marT="15658" marB="156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9</a:t>
                      </a:r>
                    </a:p>
                  </a:txBody>
                  <a:tcPr marL="31315" marR="31315" marT="15658" marB="156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9</a:t>
                      </a:r>
                    </a:p>
                  </a:txBody>
                  <a:tcPr marL="31315" marR="31315" marT="15658" marB="156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9</a:t>
                      </a:r>
                    </a:p>
                  </a:txBody>
                  <a:tcPr marL="31315" marR="31315" marT="15658" marB="156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8</a:t>
                      </a:r>
                    </a:p>
                  </a:txBody>
                  <a:tcPr marL="31315" marR="31315" marT="15658" marB="156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2125">
                <a:tc>
                  <a:txBody>
                    <a:bodyPr/>
                    <a:lstStyle/>
                    <a:p>
                      <a:r>
                        <a:rPr lang="zh-TW" altLang="en-US" sz="1600" dirty="0"/>
                        <a:t>不可貪戀別人的妻子</a:t>
                      </a:r>
                    </a:p>
                  </a:txBody>
                  <a:tcPr marL="31315" marR="31315" marT="15658" marB="156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10</a:t>
                      </a:r>
                    </a:p>
                  </a:txBody>
                  <a:tcPr marL="31315" marR="31315" marT="15658" marB="156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10</a:t>
                      </a:r>
                    </a:p>
                  </a:txBody>
                  <a:tcPr marL="31315" marR="31315" marT="15658" marB="156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10</a:t>
                      </a:r>
                    </a:p>
                  </a:txBody>
                  <a:tcPr marL="31315" marR="31315" marT="15658" marB="156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9</a:t>
                      </a:r>
                    </a:p>
                  </a:txBody>
                  <a:tcPr marL="31315" marR="31315" marT="15658" marB="156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r>
                        <a:rPr lang="zh-TW" altLang="en-US" sz="1600" dirty="0"/>
                        <a:t>不可貪戀別人的財產</a:t>
                      </a:r>
                    </a:p>
                  </a:txBody>
                  <a:tcPr marL="31315" marR="31315" marT="15658" marB="156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47086">
                <a:tc vMerge="1"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 marL="31315" marR="31315" marT="15658" marB="156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10</a:t>
                      </a:r>
                    </a:p>
                  </a:txBody>
                  <a:tcPr marL="31315" marR="31315" marT="15658" marB="156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329113" y="1447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  <a:cs typeface="新細明體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  <a:cs typeface="新細明體" charset="-12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391" y="18864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27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十善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05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" dirty="0" smtClean="0"/>
              <a:t>由五戒到十善，為積極的「愛」的表現</a:t>
            </a:r>
            <a:endParaRPr lang="en-US" altLang="zh-TW" sz="2000" dirty="0" smtClean="0"/>
          </a:p>
          <a:p>
            <a:pPr marL="0" indent="0">
              <a:buNone/>
            </a:pPr>
            <a:r>
              <a:rPr lang="en-US" altLang="zh-TW" sz="2000" dirty="0" smtClean="0"/>
              <a:t>1</a:t>
            </a:r>
            <a:r>
              <a:rPr lang="en-US" altLang="zh-TW" sz="2000" dirty="0"/>
              <a:t>.</a:t>
            </a:r>
            <a:r>
              <a:rPr lang="zh-TW" altLang="en-US" sz="2000" dirty="0"/>
              <a:t>不殺生：不殺害一切生命，非但不殺，還當行救人之善。</a:t>
            </a:r>
          </a:p>
          <a:p>
            <a:pPr marL="0" indent="0">
              <a:buNone/>
            </a:pPr>
            <a:r>
              <a:rPr lang="zh-TW" altLang="en-US" sz="2000" dirty="0"/>
              <a:t> </a:t>
            </a:r>
            <a:r>
              <a:rPr lang="en-US" altLang="zh-TW" sz="2000" dirty="0"/>
              <a:t>2.</a:t>
            </a:r>
            <a:r>
              <a:rPr lang="zh-TW" altLang="en-US" sz="2000" dirty="0"/>
              <a:t>不偷盜：不偷取他人財物，非但不偷，還當行布施之善。</a:t>
            </a:r>
          </a:p>
          <a:p>
            <a:pPr marL="0" indent="0">
              <a:buNone/>
            </a:pPr>
            <a:r>
              <a:rPr lang="zh-TW" altLang="en-US" sz="2000" dirty="0"/>
              <a:t> </a:t>
            </a:r>
            <a:r>
              <a:rPr lang="en-US" altLang="zh-TW" sz="2000" dirty="0"/>
              <a:t>3.</a:t>
            </a:r>
            <a:r>
              <a:rPr lang="zh-TW" altLang="en-US" sz="2000" dirty="0"/>
              <a:t>不邪淫：不行邪惡不潔之事，非但無邪，還當行清心寡欲之善。</a:t>
            </a:r>
          </a:p>
          <a:p>
            <a:pPr marL="0" indent="0">
              <a:buNone/>
            </a:pPr>
            <a:r>
              <a:rPr lang="zh-TW" altLang="en-US" sz="2000" dirty="0"/>
              <a:t> </a:t>
            </a:r>
            <a:r>
              <a:rPr lang="en-US" altLang="zh-TW" sz="2000" dirty="0"/>
              <a:t>4.</a:t>
            </a:r>
            <a:r>
              <a:rPr lang="zh-TW" altLang="en-US" sz="2000" dirty="0"/>
              <a:t>不妄語：不利用虛言誘惑他人。既不妄語，還當行實話實說之善。</a:t>
            </a:r>
          </a:p>
          <a:p>
            <a:pPr marL="0" indent="0">
              <a:buNone/>
            </a:pPr>
            <a:r>
              <a:rPr lang="zh-TW" altLang="en-US" sz="2000" dirty="0"/>
              <a:t> </a:t>
            </a:r>
            <a:r>
              <a:rPr lang="en-US" altLang="zh-TW" sz="2000" dirty="0"/>
              <a:t>5.</a:t>
            </a:r>
            <a:r>
              <a:rPr lang="zh-TW" altLang="en-US" sz="2000" dirty="0"/>
              <a:t>不綺話：不阿諛奉承，不花言巧語。既不綺語，還當行出言正直之善。</a:t>
            </a:r>
          </a:p>
          <a:p>
            <a:pPr marL="0" indent="0">
              <a:buNone/>
            </a:pPr>
            <a:r>
              <a:rPr lang="zh-TW" altLang="en-US" sz="2000" dirty="0"/>
              <a:t> </a:t>
            </a:r>
            <a:r>
              <a:rPr lang="en-US" altLang="zh-TW" sz="2000" dirty="0"/>
              <a:t>6.</a:t>
            </a:r>
            <a:r>
              <a:rPr lang="zh-TW" altLang="en-US" sz="2000" dirty="0"/>
              <a:t>不惡口：不用粗言侮辱他人。既不惡口，還當行冷靜安和之善。</a:t>
            </a:r>
          </a:p>
          <a:p>
            <a:pPr marL="0" indent="0">
              <a:buNone/>
            </a:pPr>
            <a:r>
              <a:rPr lang="zh-TW" altLang="en-US" sz="2000" dirty="0"/>
              <a:t> </a:t>
            </a:r>
            <a:r>
              <a:rPr lang="en-US" altLang="zh-TW" sz="2000" dirty="0"/>
              <a:t>7.</a:t>
            </a:r>
            <a:r>
              <a:rPr lang="zh-TW" altLang="en-US" sz="2000" dirty="0"/>
              <a:t>不兩舌：不在中間挑撥離間。既不兩舌，還當行勸人合作之善。</a:t>
            </a:r>
          </a:p>
          <a:p>
            <a:pPr marL="0" indent="0">
              <a:buNone/>
            </a:pPr>
            <a:r>
              <a:rPr lang="zh-TW" altLang="en-US" sz="2000" dirty="0"/>
              <a:t> </a:t>
            </a:r>
            <a:r>
              <a:rPr lang="en-US" altLang="zh-TW" sz="2000" dirty="0"/>
              <a:t>8.</a:t>
            </a:r>
            <a:r>
              <a:rPr lang="zh-TW" altLang="en-US" sz="2000" dirty="0"/>
              <a:t>不貪慾：不重視財富和情慾。既不貪慾，還當行清心寡欲之善。</a:t>
            </a:r>
          </a:p>
          <a:p>
            <a:pPr marL="0" indent="0">
              <a:buNone/>
            </a:pPr>
            <a:r>
              <a:rPr lang="zh-TW" altLang="en-US" sz="2000" dirty="0"/>
              <a:t> </a:t>
            </a:r>
            <a:r>
              <a:rPr lang="en-US" altLang="zh-TW" sz="2000" dirty="0"/>
              <a:t>9.</a:t>
            </a:r>
            <a:r>
              <a:rPr lang="zh-TW" altLang="en-US" sz="2000" dirty="0"/>
              <a:t>不嗔恚：不怨恨或記恨於人。既不嗔恚，還當行慈悲忍耐之善。</a:t>
            </a:r>
          </a:p>
          <a:p>
            <a:pPr marL="0" indent="0">
              <a:buNone/>
            </a:pPr>
            <a:r>
              <a:rPr lang="zh-TW" altLang="en-US" sz="2000" dirty="0"/>
              <a:t> </a:t>
            </a:r>
            <a:r>
              <a:rPr lang="en-US" altLang="zh-TW" sz="2000" dirty="0"/>
              <a:t>10.</a:t>
            </a:r>
            <a:r>
              <a:rPr lang="zh-TW" altLang="en-US" sz="2000" dirty="0"/>
              <a:t>不愚痴：不習非為是，或抱持錯誤的想法。既不邪見，還當行正心正見之善</a:t>
            </a:r>
            <a:r>
              <a:rPr lang="zh-TW" altLang="en-US" sz="2000" dirty="0" smtClean="0"/>
              <a:t>。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9788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八正道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正見：正確</a:t>
            </a:r>
            <a:r>
              <a:rPr lang="zh-TW" altLang="en-US" dirty="0"/>
              <a:t>的佛理知見，對四聖諦的智慧就是正</a:t>
            </a:r>
            <a:r>
              <a:rPr lang="zh-TW" altLang="en-US" dirty="0" smtClean="0"/>
              <a:t>見。</a:t>
            </a:r>
            <a:r>
              <a:rPr lang="zh-TW" altLang="en-US" dirty="0"/>
              <a:t>在八正道中，正見是最基礎的</a:t>
            </a:r>
            <a:r>
              <a:rPr lang="zh-TW" altLang="en-US" dirty="0" smtClean="0"/>
              <a:t>內容。</a:t>
            </a:r>
            <a:endParaRPr lang="en-US" altLang="zh-TW" dirty="0" smtClean="0"/>
          </a:p>
          <a:p>
            <a:r>
              <a:rPr lang="zh-TW" altLang="en-US" dirty="0"/>
              <a:t>正思</a:t>
            </a:r>
            <a:r>
              <a:rPr lang="zh-TW" altLang="en-US" dirty="0" smtClean="0"/>
              <a:t>惟，意指</a:t>
            </a:r>
            <a:r>
              <a:rPr lang="zh-TW" altLang="en-US" dirty="0"/>
              <a:t>正確思維，以引導生如理如實的智慧</a:t>
            </a:r>
            <a:r>
              <a:rPr lang="zh-TW" altLang="en-US" dirty="0" smtClean="0"/>
              <a:t>。尤其指</a:t>
            </a:r>
            <a:r>
              <a:rPr lang="zh-TW" altLang="en-US" dirty="0"/>
              <a:t>離開世俗的錯悟分別，離開邪妄迷</a:t>
            </a:r>
            <a:r>
              <a:rPr lang="zh-TW" altLang="en-US" dirty="0" smtClean="0"/>
              <a:t>謬。</a:t>
            </a:r>
            <a:endParaRPr lang="en-US" altLang="zh-TW" dirty="0" smtClean="0"/>
          </a:p>
          <a:p>
            <a:r>
              <a:rPr lang="zh-TW" altLang="en-US" dirty="0"/>
              <a:t>正</a:t>
            </a:r>
            <a:r>
              <a:rPr lang="zh-TW" altLang="en-US" dirty="0" smtClean="0"/>
              <a:t>語，又</a:t>
            </a:r>
            <a:r>
              <a:rPr lang="zh-TW" altLang="en-US" dirty="0"/>
              <a:t>作</a:t>
            </a:r>
            <a:r>
              <a:rPr lang="zh-TW" altLang="en-US" dirty="0" smtClean="0"/>
              <a:t>正言。</a:t>
            </a:r>
            <a:r>
              <a:rPr lang="zh-TW" altLang="en-US" dirty="0"/>
              <a:t>指純正淨善的語言，合乎佛法的言論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正業，又</a:t>
            </a:r>
            <a:r>
              <a:rPr lang="zh-TW" altLang="en-US" dirty="0"/>
              <a:t>作正行、諦行。指正當的合乎佛教的</a:t>
            </a:r>
            <a:r>
              <a:rPr lang="zh-TW" altLang="en-US" dirty="0" smtClean="0"/>
              <a:t>活動與行為，包括不殺生、</a:t>
            </a:r>
            <a:r>
              <a:rPr lang="zh-TW" altLang="en-US" dirty="0"/>
              <a:t>不偷</a:t>
            </a:r>
            <a:r>
              <a:rPr lang="zh-TW" altLang="en-US" dirty="0" smtClean="0"/>
              <a:t>盜、</a:t>
            </a:r>
            <a:r>
              <a:rPr lang="zh-TW" altLang="en-US" dirty="0"/>
              <a:t>不邪</a:t>
            </a:r>
            <a:r>
              <a:rPr lang="zh-TW" altLang="en-US" dirty="0" smtClean="0"/>
              <a:t>淫等，</a:t>
            </a:r>
            <a:r>
              <a:rPr lang="zh-TW" altLang="en-US" dirty="0"/>
              <a:t>不作一切</a:t>
            </a:r>
            <a:r>
              <a:rPr lang="zh-TW" altLang="en-US" dirty="0" smtClean="0"/>
              <a:t>惡行。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3126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八</a:t>
            </a:r>
            <a:r>
              <a:rPr lang="zh-TW" altLang="en-US" dirty="0" smtClean="0"/>
              <a:t>正道（續）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正命</a:t>
            </a:r>
            <a:r>
              <a:rPr lang="en-US" altLang="zh-TW" dirty="0" smtClean="0"/>
              <a:t>(right livelihood)</a:t>
            </a:r>
            <a:r>
              <a:rPr lang="zh-TW" altLang="en-US" dirty="0" smtClean="0"/>
              <a:t>，指正</a:t>
            </a:r>
            <a:r>
              <a:rPr lang="zh-TW" altLang="en-US" dirty="0"/>
              <a:t>當的謀生手段</a:t>
            </a:r>
            <a:r>
              <a:rPr lang="zh-TW" altLang="en-US" dirty="0" smtClean="0"/>
              <a:t>，遠離</a:t>
            </a:r>
            <a:r>
              <a:rPr lang="zh-TW" altLang="en-US" dirty="0"/>
              <a:t>一切不正當的</a:t>
            </a:r>
            <a:r>
              <a:rPr lang="zh-TW" altLang="en-US" dirty="0" smtClean="0"/>
              <a:t>職業。</a:t>
            </a:r>
            <a:endParaRPr lang="en-US" altLang="zh-TW" dirty="0" smtClean="0"/>
          </a:p>
          <a:p>
            <a:r>
              <a:rPr lang="zh-TW" altLang="en-US" dirty="0"/>
              <a:t>正念，精進正行努力不懈，憶持正法，明記佛法，念念不忘進修佛教真理</a:t>
            </a:r>
            <a:endParaRPr lang="en-US" altLang="zh-TW" dirty="0" smtClean="0"/>
          </a:p>
          <a:p>
            <a:r>
              <a:rPr lang="zh-TW" altLang="en-US" dirty="0" smtClean="0"/>
              <a:t>正定（禪定之道）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802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法門初分：三大類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99592" y="1772816"/>
            <a:ext cx="7772400" cy="4572000"/>
          </a:xfrm>
        </p:spPr>
        <p:txBody>
          <a:bodyPr/>
          <a:lstStyle/>
          <a:p>
            <a:r>
              <a:rPr lang="zh-TW" altLang="en-US" dirty="0" smtClean="0"/>
              <a:t>人天道： 個人人天</a:t>
            </a:r>
            <a:r>
              <a:rPr lang="zh-TW" altLang="en-US" dirty="0"/>
              <a:t>福</a:t>
            </a:r>
            <a:r>
              <a:rPr lang="zh-TW" altLang="en-US" dirty="0" smtClean="0"/>
              <a:t>報之累積</a:t>
            </a:r>
            <a:endParaRPr lang="en-US" altLang="zh-TW" dirty="0" smtClean="0"/>
          </a:p>
          <a:p>
            <a:pPr lvl="1"/>
            <a:r>
              <a:rPr lang="zh-TW" altLang="en-US" dirty="0"/>
              <a:t>福報與</a:t>
            </a:r>
            <a:r>
              <a:rPr lang="zh-TW" altLang="en-US" dirty="0" smtClean="0"/>
              <a:t>功德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「白淨比丘尼」的故事</a:t>
            </a:r>
            <a:endParaRPr lang="en-US" altLang="zh-TW" dirty="0" smtClean="0"/>
          </a:p>
          <a:p>
            <a:r>
              <a:rPr lang="zh-TW" altLang="en-US" dirty="0"/>
              <a:t>解脫</a:t>
            </a:r>
            <a:r>
              <a:rPr lang="zh-TW" altLang="en-US" dirty="0" smtClean="0"/>
              <a:t>道：個人之解脫；阿羅漢</a:t>
            </a:r>
            <a:endParaRPr lang="en-US" altLang="zh-TW" dirty="0" smtClean="0"/>
          </a:p>
          <a:p>
            <a:r>
              <a:rPr lang="zh-TW" altLang="en-US" dirty="0"/>
              <a:t>菩薩</a:t>
            </a:r>
            <a:r>
              <a:rPr lang="zh-TW" altLang="en-US" dirty="0" smtClean="0"/>
              <a:t>道：個人與眾生的解脫；佛、菩薩</a:t>
            </a:r>
            <a:endParaRPr lang="en-US" altLang="zh-TW" dirty="0" smtClean="0"/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「願以此功德，迴向諸眾生，解脫三界苦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，皆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發菩提心。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「願以此功德，普及於一切，我等與眾生，皆共成佛道。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4372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772400" cy="1143000"/>
          </a:xfrm>
        </p:spPr>
        <p:txBody>
          <a:bodyPr/>
          <a:lstStyle/>
          <a:p>
            <a:r>
              <a:rPr lang="zh-TW" altLang="en-US" dirty="0"/>
              <a:t>般若波羅蜜多心經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8219256" cy="5149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00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觀自在菩薩。行深波若波羅蜜多時。照見五蘊皆空</a:t>
            </a:r>
            <a:r>
              <a:rPr lang="zh-TW" altLang="en-US" sz="200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。度</a:t>
            </a:r>
            <a:r>
              <a:rPr lang="zh-TW" altLang="en-US" sz="200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一切苦厄</a:t>
            </a:r>
            <a:r>
              <a:rPr lang="zh-TW" altLang="en-US" sz="200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sz="2000" dirty="0" smtClean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sz="200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舍利子</a:t>
            </a:r>
            <a:r>
              <a:rPr lang="zh-TW" altLang="en-US" sz="200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。色不異空。空不異色</a:t>
            </a:r>
            <a:r>
              <a:rPr lang="zh-TW" altLang="en-US" sz="200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。色即是空</a:t>
            </a:r>
            <a:r>
              <a:rPr lang="zh-TW" altLang="en-US" sz="200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。空即是色。受想行識。亦復如是。</a:t>
            </a:r>
          </a:p>
          <a:p>
            <a:pPr marL="0" indent="0">
              <a:buNone/>
            </a:pPr>
            <a:r>
              <a:rPr lang="zh-TW" altLang="en-US" sz="200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舍利子。是諸法空相。不生不滅。不垢不淨</a:t>
            </a:r>
            <a:r>
              <a:rPr lang="zh-TW" altLang="en-US" sz="200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。不</a:t>
            </a:r>
            <a:r>
              <a:rPr lang="zh-TW" altLang="en-US" sz="200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增不減</a:t>
            </a:r>
            <a:r>
              <a:rPr lang="zh-TW" altLang="en-US" sz="200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sz="2000" dirty="0" smtClean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sz="200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是故</a:t>
            </a:r>
            <a:r>
              <a:rPr lang="zh-TW" altLang="en-US" sz="200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空中無色。無受想行識</a:t>
            </a:r>
            <a:r>
              <a:rPr lang="zh-TW" altLang="en-US" sz="200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。無</a:t>
            </a:r>
            <a:r>
              <a:rPr lang="zh-TW" altLang="en-US" sz="200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眼耳鼻舌身意。無色身香味觸法。</a:t>
            </a:r>
          </a:p>
          <a:p>
            <a:pPr marL="0" indent="0">
              <a:buNone/>
            </a:pPr>
            <a:r>
              <a:rPr lang="zh-TW" altLang="en-US" sz="200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無眼界。乃至無意識界</a:t>
            </a:r>
            <a:r>
              <a:rPr lang="zh-TW" altLang="en-US" sz="200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。無</a:t>
            </a:r>
            <a:r>
              <a:rPr lang="zh-TW" altLang="en-US" sz="200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無明。亦無無明盡。乃至無老死。亦無老死盡</a:t>
            </a:r>
            <a:r>
              <a:rPr lang="zh-TW" altLang="en-US" sz="200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。無</a:t>
            </a:r>
            <a:r>
              <a:rPr lang="zh-TW" altLang="en-US" sz="200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苦集滅道。無智。亦無得</a:t>
            </a:r>
            <a:r>
              <a:rPr lang="zh-TW" altLang="en-US" sz="200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sz="2000" dirty="0" smtClean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sz="200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以</a:t>
            </a:r>
            <a:r>
              <a:rPr lang="zh-TW" altLang="en-US" sz="200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無所得得故</a:t>
            </a:r>
            <a:r>
              <a:rPr lang="zh-TW" altLang="en-US" sz="200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。菩提</a:t>
            </a:r>
            <a:r>
              <a:rPr lang="zh-TW" altLang="en-US" sz="200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薩埵。依般若波羅蜜多故。心無罣礙</a:t>
            </a:r>
            <a:r>
              <a:rPr lang="zh-TW" altLang="en-US" sz="200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</a:p>
          <a:p>
            <a:pPr marL="0" indent="0">
              <a:buNone/>
            </a:pPr>
            <a:r>
              <a:rPr lang="zh-TW" altLang="en-US" sz="200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無罣礙</a:t>
            </a:r>
            <a:r>
              <a:rPr lang="zh-TW" altLang="en-US" sz="200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故</a:t>
            </a:r>
            <a:r>
              <a:rPr lang="zh-TW" altLang="en-US" sz="200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。無</a:t>
            </a:r>
            <a:r>
              <a:rPr lang="zh-TW" altLang="en-US" sz="200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有</a:t>
            </a:r>
            <a:r>
              <a:rPr lang="zh-TW" altLang="en-US" sz="200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恐怖</a:t>
            </a:r>
            <a:r>
              <a:rPr lang="zh-TW" altLang="en-US" sz="200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r>
              <a:rPr lang="zh-TW" altLang="en-US" sz="200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遠離顛倒夢想。究竟涅盤。</a:t>
            </a:r>
          </a:p>
          <a:p>
            <a:pPr marL="0" indent="0">
              <a:buNone/>
            </a:pPr>
            <a:r>
              <a:rPr lang="zh-TW" altLang="en-US" sz="200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三</a:t>
            </a:r>
            <a:r>
              <a:rPr lang="zh-TW" altLang="en-US" sz="200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世諸佛。依波若波羅蜜多故</a:t>
            </a:r>
            <a:r>
              <a:rPr lang="zh-TW" altLang="en-US" sz="200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。得</a:t>
            </a:r>
            <a:r>
              <a:rPr lang="zh-TW" altLang="en-US" sz="200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阿藐多羅三藐三菩提</a:t>
            </a:r>
            <a:r>
              <a:rPr lang="zh-TW" altLang="en-US" sz="200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sz="2000" dirty="0" smtClean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sz="200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故知</a:t>
            </a:r>
            <a:r>
              <a:rPr lang="zh-TW" altLang="en-US" sz="200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般若波羅蜜多</a:t>
            </a:r>
            <a:r>
              <a:rPr lang="zh-TW" altLang="en-US" sz="200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。是</a:t>
            </a:r>
            <a:r>
              <a:rPr lang="zh-TW" altLang="en-US" sz="200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大神咒。是大明咒。是無上咒。</a:t>
            </a:r>
          </a:p>
          <a:p>
            <a:pPr marL="0" indent="0">
              <a:buNone/>
            </a:pPr>
            <a:r>
              <a:rPr lang="zh-TW" altLang="en-US" sz="200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是無等等咒。能除一切苦。真實不虛。</a:t>
            </a:r>
          </a:p>
          <a:p>
            <a:pPr marL="0" indent="0">
              <a:buNone/>
            </a:pPr>
            <a:r>
              <a:rPr lang="zh-TW" altLang="en-US" sz="200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故說波若波羅蜜多咒。即說咒曰。</a:t>
            </a:r>
          </a:p>
          <a:p>
            <a:pPr marL="0" indent="0">
              <a:buNone/>
            </a:pPr>
            <a:r>
              <a:rPr lang="zh-TW" altLang="en-US" sz="200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揭諦揭諦。波羅揭諦。波羅僧揭諦。菩提薩婆訶</a:t>
            </a:r>
            <a:r>
              <a:rPr lang="zh-TW" altLang="en-US" sz="200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zh-TW" altLang="en-US" sz="2000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00203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金剛經</a:t>
            </a:r>
            <a:r>
              <a:rPr lang="zh-TW" altLang="en-US" sz="2000" dirty="0" smtClean="0"/>
              <a:t>節錄</a:t>
            </a:r>
            <a:endParaRPr lang="zh-TW" altLang="en-US" sz="2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043608" y="1447800"/>
            <a:ext cx="6912768" cy="4572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佛告須菩提：「諸菩薩摩訶薩，應如是降伏其心：所有一切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眾生之類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，若卵生、若胎生、若濕生、若化生；若有色、若無色；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若有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想、若無想；若非有想，若非無想，我皆令入無餘涅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槃而滅度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如是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滅度無量無數無邊眾生，實無眾生得滅度者。何以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故？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須菩提！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若菩薩有我相、人相、眾生相、壽者相，即非菩薩。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」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復次：「須菩提！菩薩於法，應無所住，行於布施。所謂不住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色布施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，不住聲、香、味、觸、法布施。須菩提！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菩薩應如是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布施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，不住於相。何以故？若菩薩不住相布施，其福德不可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思量。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846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金剛經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佛告須菩提：「凡所有相，皆是虛妄。若見諸相非相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，即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見如來。」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「一切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有為法，如夢幻泡影，如露亦如電，應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作如是觀。」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1620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佛教</a:t>
            </a:r>
            <a:r>
              <a:rPr lang="zh-TW" altLang="en-US" dirty="0" smtClean="0"/>
              <a:t>經濟學之緣起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78196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係由 </a:t>
            </a:r>
            <a:r>
              <a:rPr lang="en-US" altLang="zh-TW" dirty="0" smtClean="0"/>
              <a:t>E</a:t>
            </a:r>
            <a:r>
              <a:rPr lang="en-US" altLang="zh-TW" dirty="0"/>
              <a:t>. </a:t>
            </a:r>
            <a:r>
              <a:rPr lang="en-US" altLang="zh-TW" dirty="0" smtClean="0"/>
              <a:t>F. Schumacher (</a:t>
            </a:r>
            <a:r>
              <a:rPr lang="zh-TW" altLang="en-US" dirty="0" smtClean="0"/>
              <a:t>舒馬赫</a:t>
            </a:r>
            <a:r>
              <a:rPr lang="en-US" altLang="zh-TW" dirty="0" smtClean="0"/>
              <a:t>)</a:t>
            </a:r>
            <a:r>
              <a:rPr lang="zh-TW" altLang="en-US" dirty="0" smtClean="0"/>
              <a:t> 於</a:t>
            </a:r>
            <a:r>
              <a:rPr lang="en-US" altLang="zh-TW" dirty="0" smtClean="0"/>
              <a:t>1955</a:t>
            </a:r>
            <a:r>
              <a:rPr lang="zh-TW" altLang="en-US" dirty="0" smtClean="0"/>
              <a:t>年擔任緬甸</a:t>
            </a:r>
            <a:r>
              <a:rPr lang="en-US" altLang="zh-TW" dirty="0" smtClean="0"/>
              <a:t>(</a:t>
            </a:r>
            <a:r>
              <a:rPr lang="zh-TW" altLang="en-US" dirty="0" smtClean="0"/>
              <a:t>舊稱</a:t>
            </a:r>
            <a:r>
              <a:rPr lang="en-US" altLang="zh-TW" dirty="0" smtClean="0"/>
              <a:t>Burma</a:t>
            </a:r>
            <a:r>
              <a:rPr lang="zh-TW" altLang="en-US" dirty="0" smtClean="0"/>
              <a:t>； 今稱</a:t>
            </a:r>
            <a:r>
              <a:rPr lang="en-US" altLang="zh-TW" dirty="0" smtClean="0"/>
              <a:t>Republic </a:t>
            </a:r>
            <a:r>
              <a:rPr lang="en-US" altLang="zh-TW" dirty="0"/>
              <a:t>of the Union of Myanmar</a:t>
            </a:r>
            <a:r>
              <a:rPr lang="en-US" altLang="zh-TW" dirty="0" smtClean="0"/>
              <a:t>)</a:t>
            </a:r>
            <a:r>
              <a:rPr lang="zh-TW" altLang="en-US" dirty="0" smtClean="0"/>
              <a:t>總理</a:t>
            </a:r>
            <a:r>
              <a:rPr lang="zh-TW" altLang="en-US" dirty="0"/>
              <a:t>吳努的經濟</a:t>
            </a:r>
            <a:r>
              <a:rPr lang="zh-TW" altLang="en-US" dirty="0" smtClean="0"/>
              <a:t>顧問時所提出。</a:t>
            </a:r>
            <a:endParaRPr lang="en-US" altLang="zh-TW" dirty="0" smtClean="0"/>
          </a:p>
          <a:p>
            <a:r>
              <a:rPr lang="en-US" altLang="zh-TW" dirty="0"/>
              <a:t>〈</a:t>
            </a:r>
            <a:r>
              <a:rPr lang="zh-TW" altLang="en-US" dirty="0" smtClean="0"/>
              <a:t>佛教經濟學</a:t>
            </a:r>
            <a:r>
              <a:rPr lang="en-US" altLang="zh-TW" dirty="0" smtClean="0"/>
              <a:t>〉</a:t>
            </a:r>
            <a:r>
              <a:rPr lang="zh-TW" altLang="en-US" dirty="0" smtClean="0"/>
              <a:t>於</a:t>
            </a:r>
            <a:r>
              <a:rPr lang="en-US" altLang="zh-TW" dirty="0"/>
              <a:t>1966</a:t>
            </a:r>
            <a:r>
              <a:rPr lang="zh-TW" altLang="en-US" dirty="0" smtClean="0"/>
              <a:t>年先發表在</a:t>
            </a:r>
            <a:r>
              <a:rPr lang="en-US" altLang="zh-TW" dirty="0"/>
              <a:t>《</a:t>
            </a:r>
            <a:r>
              <a:rPr lang="zh-TW" altLang="en-US" dirty="0" smtClean="0"/>
              <a:t>亞洲工具書</a:t>
            </a:r>
            <a:r>
              <a:rPr lang="en-US" altLang="zh-TW" dirty="0" smtClean="0"/>
              <a:t>》(Asia: A handbook)</a:t>
            </a:r>
            <a:r>
              <a:rPr lang="zh-TW" altLang="en-US" dirty="0" smtClean="0"/>
              <a:t>一書；之後在</a:t>
            </a:r>
            <a:r>
              <a:rPr lang="en-US" altLang="zh-TW" dirty="0" smtClean="0"/>
              <a:t>1973</a:t>
            </a:r>
            <a:r>
              <a:rPr lang="zh-TW" altLang="en-US" dirty="0" smtClean="0"/>
              <a:t>年，收錄在他頗具影響力的文集</a:t>
            </a:r>
            <a:r>
              <a:rPr lang="en-US" altLang="zh-TW" dirty="0" smtClean="0"/>
              <a:t>《</a:t>
            </a:r>
            <a:r>
              <a:rPr lang="zh-TW" altLang="en-US" dirty="0" smtClean="0"/>
              <a:t>小即是美：以人為本的經濟學</a:t>
            </a:r>
            <a:r>
              <a:rPr lang="en-US" altLang="zh-TW" dirty="0" smtClean="0"/>
              <a:t>》(Small is Beautiful: A Study of Economics as if People Mattered)</a:t>
            </a:r>
            <a:r>
              <a:rPr lang="zh-TW" altLang="en-US" dirty="0" smtClean="0"/>
              <a:t>中。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sz="1600" dirty="0" smtClean="0"/>
              <a:t>註：緬甸佛教屬「上座部」</a:t>
            </a:r>
            <a:endParaRPr lang="zh-TW" altLang="en-US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509120"/>
            <a:ext cx="1368152" cy="191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9611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佛教經濟學的架構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個體基礎</a:t>
            </a:r>
            <a:endParaRPr lang="en-US" altLang="zh-TW" dirty="0" smtClean="0"/>
          </a:p>
          <a:p>
            <a:pPr lvl="1"/>
            <a:r>
              <a:rPr lang="zh-TW" altLang="en-US" dirty="0"/>
              <a:t>「消費者</a:t>
            </a:r>
            <a:r>
              <a:rPr lang="zh-TW" altLang="en-US" dirty="0" smtClean="0"/>
              <a:t>」理論</a:t>
            </a:r>
            <a:endParaRPr lang="en-US" altLang="zh-TW" dirty="0" smtClean="0"/>
          </a:p>
          <a:p>
            <a:pPr lvl="2"/>
            <a:r>
              <a:rPr lang="zh-TW" altLang="en-US" dirty="0"/>
              <a:t>何謂「理性」</a:t>
            </a:r>
            <a:r>
              <a:rPr lang="zh-TW" altLang="en-US" dirty="0" smtClean="0"/>
              <a:t>？</a:t>
            </a:r>
            <a:endParaRPr lang="en-US" altLang="zh-TW" dirty="0" smtClean="0"/>
          </a:p>
          <a:p>
            <a:pPr lvl="1"/>
            <a:r>
              <a:rPr lang="zh-TW" altLang="en-US" dirty="0"/>
              <a:t>廠商</a:t>
            </a:r>
            <a:r>
              <a:rPr lang="zh-TW" altLang="en-US" dirty="0" smtClean="0"/>
              <a:t>理論</a:t>
            </a:r>
            <a:endParaRPr lang="en-US" altLang="zh-TW" dirty="0" smtClean="0"/>
          </a:p>
          <a:p>
            <a:pPr lvl="2"/>
            <a:r>
              <a:rPr lang="zh-TW" altLang="en-US" dirty="0"/>
              <a:t>廠商的</a:t>
            </a:r>
            <a:r>
              <a:rPr lang="zh-TW" altLang="en-US" dirty="0" smtClean="0"/>
              <a:t>目標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所有權與廠商組織</a:t>
            </a:r>
            <a:endParaRPr lang="en-US" altLang="zh-TW" dirty="0" smtClean="0"/>
          </a:p>
          <a:p>
            <a:pPr lvl="2"/>
            <a:r>
              <a:rPr lang="zh-TW" altLang="en-US" dirty="0"/>
              <a:t>技術</a:t>
            </a:r>
            <a:endParaRPr lang="en-US" altLang="zh-TW" dirty="0" smtClean="0"/>
          </a:p>
          <a:p>
            <a:pPr lvl="1"/>
            <a:r>
              <a:rPr lang="zh-TW" altLang="en-US" dirty="0"/>
              <a:t>市場</a:t>
            </a:r>
            <a:r>
              <a:rPr lang="zh-TW" altLang="en-US" dirty="0" smtClean="0"/>
              <a:t>理論</a:t>
            </a:r>
            <a:endParaRPr lang="en-US" altLang="zh-TW" dirty="0" smtClean="0"/>
          </a:p>
          <a:p>
            <a:r>
              <a:rPr lang="zh-TW" altLang="en-US" dirty="0"/>
              <a:t>總體議題</a:t>
            </a:r>
          </a:p>
        </p:txBody>
      </p:sp>
    </p:spTree>
    <p:extLst>
      <p:ext uri="{BB962C8B-B14F-4D97-AF65-F5344CB8AC3E}">
        <p14:creationId xmlns:p14="http://schemas.microsoft.com/office/powerpoint/2010/main" val="101013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傳統經濟學與佛教經濟學的</a:t>
            </a:r>
            <a:r>
              <a:rPr lang="zh-TW" altLang="en-US" dirty="0" smtClean="0"/>
              <a:t>共同點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"/>
          </p:nvPr>
        </p:nvSpPr>
        <p:spPr>
          <a:xfrm>
            <a:off x="539552" y="2852936"/>
            <a:ext cx="7772400" cy="20532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600" dirty="0" smtClean="0">
                <a:latin typeface="+mj-ea"/>
                <a:ea typeface="+mj-ea"/>
              </a:rPr>
              <a:t>自利</a:t>
            </a:r>
            <a:endParaRPr lang="zh-TW" altLang="en-US" sz="6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864822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傳統經濟學與佛教經濟學</a:t>
            </a:r>
            <a:r>
              <a:rPr lang="zh-TW" altLang="en-US" dirty="0" smtClean="0"/>
              <a:t>的根本差異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"/>
          </p:nvPr>
        </p:nvSpPr>
        <p:spPr>
          <a:xfrm>
            <a:off x="539552" y="2852936"/>
            <a:ext cx="7772400" cy="20532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600" dirty="0">
                <a:latin typeface="+mj-ea"/>
                <a:ea typeface="+mj-ea"/>
              </a:rPr>
              <a:t>「我」</a:t>
            </a:r>
          </a:p>
        </p:txBody>
      </p:sp>
    </p:spTree>
    <p:extLst>
      <p:ext uri="{BB962C8B-B14F-4D97-AF65-F5344CB8AC3E}">
        <p14:creationId xmlns:p14="http://schemas.microsoft.com/office/powerpoint/2010/main" val="40109022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理性之辯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佛教與傳統經濟學的差異：唯心與唯物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「我」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小乘、大乘的我</a:t>
            </a:r>
            <a:endParaRPr lang="en-US" altLang="zh-TW" dirty="0"/>
          </a:p>
          <a:p>
            <a:pPr lvl="3"/>
            <a:r>
              <a:rPr lang="zh-TW" altLang="en-US" dirty="0" smtClean="0"/>
              <a:t>小乘我僅限於個人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大乘：眾生（今世或未來世代）皆為我</a:t>
            </a:r>
            <a:endParaRPr lang="en-US" altLang="zh-TW" dirty="0" smtClean="0"/>
          </a:p>
          <a:p>
            <a:pPr lvl="2"/>
            <a:r>
              <a:rPr lang="zh-TW" altLang="en-US" dirty="0"/>
              <a:t>西方</a:t>
            </a:r>
            <a:r>
              <a:rPr lang="zh-TW" altLang="en-US" dirty="0" smtClean="0"/>
              <a:t>經濟學的「唯物」我</a:t>
            </a:r>
            <a:endParaRPr lang="en-US" altLang="zh-TW" dirty="0" smtClean="0"/>
          </a:p>
          <a:p>
            <a:pPr lvl="1"/>
            <a:r>
              <a:rPr lang="zh-TW" altLang="en-US" dirty="0"/>
              <a:t>佛教</a:t>
            </a:r>
            <a:r>
              <a:rPr lang="zh-TW" altLang="en-US" dirty="0" smtClean="0"/>
              <a:t>：非僅此世，因果律則；經濟學：只看今世眼前的結果</a:t>
            </a:r>
            <a:endParaRPr lang="en-US" altLang="zh-TW" dirty="0" smtClean="0"/>
          </a:p>
          <a:p>
            <a:r>
              <a:rPr lang="zh-TW" altLang="en-US" dirty="0" smtClean="0"/>
              <a:t>對「欲望」的看法</a:t>
            </a:r>
            <a:endParaRPr lang="en-US" altLang="zh-TW" dirty="0" smtClean="0"/>
          </a:p>
          <a:p>
            <a:pPr lvl="1"/>
            <a:r>
              <a:rPr lang="zh-TW" altLang="en-US" dirty="0"/>
              <a:t>西方經濟學</a:t>
            </a:r>
            <a:r>
              <a:rPr lang="zh-TW" altLang="en-US" dirty="0" smtClean="0"/>
              <a:t>：追求欲望之滿足</a:t>
            </a:r>
            <a:endParaRPr lang="en-US" altLang="zh-TW" dirty="0" smtClean="0"/>
          </a:p>
          <a:p>
            <a:pPr lvl="1"/>
            <a:r>
              <a:rPr lang="zh-TW" altLang="en-US" dirty="0"/>
              <a:t>佛教</a:t>
            </a:r>
            <a:r>
              <a:rPr lang="zh-TW" altLang="en-US" dirty="0" smtClean="0"/>
              <a:t>：欲望出於無明，應從「根本」著手</a:t>
            </a:r>
            <a:endParaRPr lang="en-US" altLang="zh-TW" dirty="0"/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83005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佛教中的「我」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三法印：諸</a:t>
            </a:r>
            <a:r>
              <a:rPr lang="zh-TW" altLang="en-US" dirty="0"/>
              <a:t>行無常、諸法無</a:t>
            </a:r>
            <a:r>
              <a:rPr lang="zh-TW" altLang="en-US" dirty="0" smtClean="0"/>
              <a:t>我、涅</a:t>
            </a:r>
            <a:r>
              <a:rPr lang="zh-TW" altLang="en-US" dirty="0"/>
              <a:t>槃</a:t>
            </a:r>
            <a:r>
              <a:rPr lang="zh-TW" altLang="en-US" dirty="0" smtClean="0"/>
              <a:t>寂靜</a:t>
            </a:r>
            <a:endParaRPr lang="en-US" altLang="zh-TW" dirty="0" smtClean="0"/>
          </a:p>
          <a:p>
            <a:pPr lvl="1"/>
            <a:r>
              <a:rPr lang="zh-TW" altLang="en-US" dirty="0"/>
              <a:t>闡釋人生宇宙的三個</a:t>
            </a:r>
            <a:r>
              <a:rPr lang="zh-TW" altLang="en-US" dirty="0" smtClean="0"/>
              <a:t>真理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法</a:t>
            </a:r>
            <a:r>
              <a:rPr lang="zh-TW" altLang="en-US" dirty="0"/>
              <a:t>印：印證某種道理是否符合佛法的方法</a:t>
            </a:r>
            <a:r>
              <a:rPr lang="zh-TW" altLang="en-US" dirty="0" smtClean="0"/>
              <a:t>。</a:t>
            </a:r>
            <a:endParaRPr lang="en-US" altLang="zh-TW" dirty="0"/>
          </a:p>
          <a:p>
            <a:pPr lvl="1"/>
            <a:endParaRPr lang="en-US" altLang="zh-TW" dirty="0"/>
          </a:p>
          <a:p>
            <a:r>
              <a:rPr lang="zh-TW" altLang="en-US" dirty="0" smtClean="0"/>
              <a:t>「無我」的意義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5421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理性之辯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佛教徒眼中的理性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生命的目標是解脫（無上正等正覺），而此世之生命卻是有限的，因此其「最適化」的解必然是簡樸的生活，而六度則是達成其目標所執行之步驟。</a:t>
            </a:r>
            <a:endParaRPr lang="en-US" altLang="zh-TW" dirty="0" smtClean="0"/>
          </a:p>
          <a:p>
            <a:r>
              <a:rPr lang="zh-TW" altLang="en-US" dirty="0"/>
              <a:t>舒馬赫說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1"/>
            <a:r>
              <a:rPr lang="zh-TW" altLang="en-US" dirty="0"/>
              <a:t>對佛教徒而言</a:t>
            </a:r>
            <a:r>
              <a:rPr lang="zh-TW" altLang="en-US" dirty="0" smtClean="0"/>
              <a:t>，文明的本質在於人格品行之淨化，而非欲望之加乘。</a:t>
            </a:r>
            <a:endParaRPr lang="en-US" altLang="zh-TW" dirty="0" smtClean="0"/>
          </a:p>
          <a:p>
            <a:r>
              <a:rPr lang="zh-TW" altLang="en-US" dirty="0" smtClean="0"/>
              <a:t>因此西方經濟學的目標是當前效用之滿足，而此滿足來自商品與勞務的消費。佛教徒則因其「志向」之不同，而追求個人或眾生的解脫圓滿；但基本的準則是不傷害（非暴力）與簡樸。</a:t>
            </a:r>
            <a:endParaRPr lang="en-US" altLang="zh-TW" dirty="0" smtClean="0"/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90692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556792"/>
            <a:ext cx="7772400" cy="468052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dirty="0" smtClean="0"/>
              <a:t>   </a:t>
            </a:r>
          </a:p>
          <a:p>
            <a:pPr>
              <a:lnSpc>
                <a:spcPct val="120000"/>
              </a:lnSpc>
              <a:buNone/>
            </a:pPr>
            <a:r>
              <a:rPr lang="zh-TW" altLang="en-US" sz="12800" dirty="0"/>
              <a:t>佛教濟濟學者把這種（消費導向）的作法視為極端非理性；因為消費僅僅是人類福祉的一項工具（手段），真正的目標應是藉由最少的消費來達到最大的</a:t>
            </a:r>
            <a:r>
              <a:rPr lang="zh-TW" altLang="en-US" sz="12800" dirty="0" smtClean="0"/>
              <a:t>福祉。</a:t>
            </a:r>
            <a:endParaRPr lang="en-US" altLang="zh-TW" sz="9600" i="1" dirty="0" smtClean="0"/>
          </a:p>
          <a:p>
            <a:pPr>
              <a:lnSpc>
                <a:spcPct val="90000"/>
              </a:lnSpc>
              <a:buNone/>
            </a:pPr>
            <a:endParaRPr lang="en-US" altLang="zh-TW" sz="9600" i="1" dirty="0"/>
          </a:p>
          <a:p>
            <a:pPr>
              <a:lnSpc>
                <a:spcPct val="90000"/>
              </a:lnSpc>
              <a:buNone/>
            </a:pPr>
            <a:r>
              <a:rPr lang="en-US" altLang="zh-TW" sz="11200" i="1" dirty="0" smtClean="0"/>
              <a:t>A Buddhist economist would consider this (consumption-oriented) approach as excessively irrational: since consumption is merely a means to human well-being, the aim should be to obtain the maximum of well-being with the minimum of consumption.</a:t>
            </a:r>
          </a:p>
          <a:p>
            <a:pPr algn="r">
              <a:lnSpc>
                <a:spcPct val="90000"/>
              </a:lnSpc>
              <a:buNone/>
            </a:pPr>
            <a:r>
              <a:rPr lang="en-US" altLang="zh-TW" sz="11200" dirty="0" smtClean="0"/>
              <a:t> </a:t>
            </a:r>
            <a:r>
              <a:rPr lang="en-US" altLang="zh-TW" sz="11200" dirty="0"/>
              <a:t>Schumacher</a:t>
            </a:r>
            <a:endParaRPr lang="en-US" altLang="zh-TW" sz="11200" i="1" dirty="0" smtClean="0"/>
          </a:p>
        </p:txBody>
      </p:sp>
    </p:spTree>
    <p:extLst>
      <p:ext uri="{BB962C8B-B14F-4D97-AF65-F5344CB8AC3E}">
        <p14:creationId xmlns:p14="http://schemas.microsoft.com/office/powerpoint/2010/main" val="11174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佛教經濟學的定義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600" dirty="0" smtClean="0">
                <a:latin typeface="+mj-lt"/>
                <a:ea typeface="標楷體" panose="03000509000000000000" pitchFamily="65" charset="-120"/>
              </a:rPr>
              <a:t>Schumacher</a:t>
            </a:r>
            <a:r>
              <a:rPr lang="zh-TW" altLang="en-US" sz="3600" dirty="0" smtClean="0">
                <a:latin typeface="+mj-lt"/>
                <a:ea typeface="標楷體" panose="03000509000000000000" pitchFamily="65" charset="-120"/>
              </a:rPr>
              <a:t>：</a:t>
            </a:r>
            <a:endParaRPr lang="zh-TW" altLang="en-US" sz="3600" dirty="0">
              <a:latin typeface="+mj-lt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商品的擁有與消費只是達成「目的」的「手段」，而佛教經濟學則是探討如何以最少「手段」來達成特定「目的」的系統性研究。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538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(</a:t>
            </a:r>
            <a:r>
              <a:rPr lang="zh-TW" altLang="en-US" dirty="0" smtClean="0"/>
              <a:t>續</a:t>
            </a:r>
            <a:r>
              <a:rPr lang="en-US" altLang="zh-TW" dirty="0" smtClean="0"/>
              <a:t>)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zh-TW" altLang="en-US" sz="3200" dirty="0"/>
              <a:t>佛教經濟學，簡言之，就是透過最佳消費型態來達成人們最大的滿足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pPr>
              <a:lnSpc>
                <a:spcPct val="90000"/>
              </a:lnSpc>
            </a:pPr>
            <a:r>
              <a:rPr lang="zh-TW" altLang="en-US" sz="3200" dirty="0"/>
              <a:t>當代經濟學視消費為所有經濟活動的唯一目標與目的，而把生產之要素（土地、勞力，與資本）視為手段</a:t>
            </a:r>
            <a:r>
              <a:rPr lang="zh-TW" altLang="en-US" sz="3200" dirty="0" smtClean="0"/>
              <a:t>。</a:t>
            </a:r>
            <a:endParaRPr lang="en-US" altLang="zh-TW" sz="3200" dirty="0"/>
          </a:p>
          <a:p>
            <a:pPr>
              <a:lnSpc>
                <a:spcPct val="90000"/>
              </a:lnSpc>
            </a:pPr>
            <a:r>
              <a:rPr lang="zh-TW" altLang="en-US" sz="3200" dirty="0"/>
              <a:t>指導方針：</a:t>
            </a:r>
            <a:endParaRPr lang="en-US" altLang="zh-TW" sz="3200" dirty="0"/>
          </a:p>
          <a:p>
            <a:pPr lvl="1">
              <a:lnSpc>
                <a:spcPct val="90000"/>
              </a:lnSpc>
            </a:pPr>
            <a:r>
              <a:rPr lang="zh-TW" altLang="en-US" sz="3200" dirty="0"/>
              <a:t>中道</a:t>
            </a:r>
            <a:endParaRPr lang="en-US" altLang="zh-TW" sz="3200" dirty="0"/>
          </a:p>
          <a:p>
            <a:pPr lvl="1">
              <a:lnSpc>
                <a:spcPct val="90000"/>
              </a:lnSpc>
            </a:pPr>
            <a:r>
              <a:rPr lang="zh-TW" altLang="en-US" sz="3200" dirty="0"/>
              <a:t>不執著</a:t>
            </a:r>
            <a:endParaRPr lang="en-US" altLang="zh-TW" sz="3200" dirty="0"/>
          </a:p>
          <a:p>
            <a:pPr lvl="1">
              <a:lnSpc>
                <a:spcPct val="90000"/>
              </a:lnSpc>
            </a:pPr>
            <a:r>
              <a:rPr lang="zh-TW" altLang="en-US" sz="3200" dirty="0"/>
              <a:t>八正道；其中之一就是正命</a:t>
            </a:r>
            <a:r>
              <a:rPr lang="en-US" altLang="zh-TW" sz="3200" dirty="0"/>
              <a:t>(right livelihood; </a:t>
            </a:r>
            <a:r>
              <a:rPr lang="zh-TW" altLang="en-US" sz="3200" dirty="0"/>
              <a:t>正當之生計</a:t>
            </a:r>
            <a:r>
              <a:rPr lang="en-US" altLang="zh-TW" sz="3200" dirty="0" smtClean="0"/>
              <a:t>).</a:t>
            </a:r>
            <a:endParaRPr lang="en-US" altLang="zh-TW" sz="3200" dirty="0"/>
          </a:p>
        </p:txBody>
      </p:sp>
    </p:spTree>
    <p:extLst>
      <p:ext uri="{BB962C8B-B14F-4D97-AF65-F5344CB8AC3E}">
        <p14:creationId xmlns:p14="http://schemas.microsoft.com/office/powerpoint/2010/main" val="184715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什麼</a:t>
            </a:r>
            <a:r>
              <a:rPr lang="zh-TW" altLang="en-US" dirty="0" smtClean="0"/>
              <a:t>是「消費的最適型態」？</a:t>
            </a:r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54" y="1494232"/>
            <a:ext cx="5307559" cy="516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5796136" y="2565717"/>
            <a:ext cx="2698175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latin typeface="+mj-ea"/>
                <a:ea typeface="+mj-ea"/>
              </a:rPr>
              <a:t>是「需求」，</a:t>
            </a:r>
            <a:endParaRPr lang="en-US" altLang="zh-TW" sz="2800" dirty="0" smtClean="0">
              <a:latin typeface="+mj-ea"/>
              <a:ea typeface="+mj-ea"/>
            </a:endParaRPr>
          </a:p>
          <a:p>
            <a:r>
              <a:rPr lang="zh-TW" altLang="en-US" sz="2800" dirty="0" smtClean="0">
                <a:latin typeface="+mj-ea"/>
                <a:ea typeface="+mj-ea"/>
              </a:rPr>
              <a:t>不是「欲望」！</a:t>
            </a:r>
            <a:endParaRPr lang="zh-TW" altLang="en-US" sz="2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664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「我開始問我自己：佛教經濟學會是長怎樣的呢？我的結論是，它會與我們的西方經濟學完全地相反。」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400" i="1" dirty="0" smtClean="0"/>
              <a:t>“I then began to ask myself,” he said, “What would a Buddhist economics like? And I concluded that it would be the exact opposite of our Western economics.”</a:t>
            </a:r>
          </a:p>
          <a:p>
            <a:pPr marL="0" indent="0" algn="r">
              <a:buNone/>
            </a:pPr>
            <a:r>
              <a:rPr lang="en-US" altLang="zh-TW" sz="4000" dirty="0" smtClean="0"/>
              <a:t>Schumacher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9901287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3466728" cy="720080"/>
          </a:xfrm>
        </p:spPr>
        <p:txBody>
          <a:bodyPr/>
          <a:lstStyle/>
          <a:p>
            <a:r>
              <a:rPr lang="en-US" altLang="zh-TW" sz="2800" dirty="0" smtClean="0"/>
              <a:t>The Daly Triangle</a:t>
            </a:r>
            <a:endParaRPr lang="zh-TW" altLang="en-US" sz="2800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half" idx="2"/>
          </p:nvPr>
        </p:nvSpPr>
        <p:spPr>
          <a:xfrm>
            <a:off x="467544" y="1484784"/>
            <a:ext cx="3240360" cy="5040560"/>
          </a:xfrm>
        </p:spPr>
        <p:txBody>
          <a:bodyPr/>
          <a:lstStyle/>
          <a:p>
            <a:r>
              <a:rPr lang="en-US" altLang="zh-TW" sz="2400" dirty="0" smtClean="0"/>
              <a:t>Herman Daly, 1973, Toward a Steady-State Economy</a:t>
            </a:r>
          </a:p>
          <a:p>
            <a:endParaRPr lang="en-US" altLang="zh-TW" sz="2400" dirty="0"/>
          </a:p>
          <a:p>
            <a:r>
              <a:rPr lang="en-US" altLang="zh-TW" sz="2400" dirty="0" smtClean="0"/>
              <a:t>A sustainability framework </a:t>
            </a:r>
            <a:endParaRPr lang="zh-TW" alt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764704"/>
            <a:ext cx="4822711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67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371600"/>
          </a:xfrm>
        </p:spPr>
        <p:txBody>
          <a:bodyPr/>
          <a:lstStyle/>
          <a:p>
            <a:r>
              <a:rPr lang="zh-TW" altLang="en-US" dirty="0" smtClean="0"/>
              <a:t>工作</a:t>
            </a:r>
            <a:r>
              <a:rPr lang="en-US" altLang="zh-TW" dirty="0" smtClean="0"/>
              <a:t>:</a:t>
            </a:r>
            <a:r>
              <a:rPr lang="zh-TW" altLang="en-US" dirty="0" smtClean="0"/>
              <a:t> 佛教經濟學的觀點</a:t>
            </a:r>
            <a:endParaRPr lang="en-US" altLang="zh-TW" sz="4800" dirty="0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844825"/>
            <a:ext cx="8229600" cy="4608512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580"/>
              </a:spcBef>
              <a:buClr>
                <a:schemeClr val="accent1"/>
              </a:buClr>
            </a:pPr>
            <a:r>
              <a:rPr lang="zh-TW" altLang="en-US" sz="2800" dirty="0" smtClean="0"/>
              <a:t>西方經濟學觀點：人</a:t>
            </a:r>
            <a:r>
              <a:rPr lang="zh-TW" altLang="en-US" sz="2800" dirty="0"/>
              <a:t>提供勞力是為了賺取提供其消費所需的金錢</a:t>
            </a:r>
            <a:r>
              <a:rPr lang="en-US" altLang="zh-TW" sz="2800" dirty="0"/>
              <a:t>(a necessary evil)</a:t>
            </a:r>
            <a:r>
              <a:rPr lang="zh-TW" altLang="en-US" sz="2800" dirty="0"/>
              <a:t>，工作必須犧牲休閒，所以是「反效用」。</a:t>
            </a:r>
          </a:p>
          <a:p>
            <a:r>
              <a:rPr lang="zh-TW" altLang="en-US" sz="2800" dirty="0"/>
              <a:t>舒馬赫觀點：工作至少有三大功能</a:t>
            </a:r>
            <a:endParaRPr lang="en-US" altLang="zh-TW" sz="2800" dirty="0"/>
          </a:p>
          <a:p>
            <a:pPr marL="788670" lvl="1" indent="-514350">
              <a:buFont typeface="+mj-lt"/>
              <a:buAutoNum type="arabicPeriod"/>
            </a:pPr>
            <a:r>
              <a:rPr lang="zh-TW" altLang="en-US" dirty="0"/>
              <a:t>讓</a:t>
            </a:r>
            <a:r>
              <a:rPr lang="zh-TW" altLang="en-US" sz="2800" dirty="0"/>
              <a:t>人有機會使用與發展其能力</a:t>
            </a:r>
            <a:r>
              <a:rPr lang="en-US" altLang="zh-TW" sz="2800" dirty="0"/>
              <a:t>;</a:t>
            </a:r>
          </a:p>
          <a:p>
            <a:pPr marL="788670" lvl="1" indent="-514350">
              <a:buFont typeface="+mj-lt"/>
              <a:buAutoNum type="arabicPeriod"/>
            </a:pPr>
            <a:r>
              <a:rPr lang="zh-TW" altLang="en-US" sz="2800" dirty="0"/>
              <a:t>藉由與他人一同工作克服個人之我執</a:t>
            </a:r>
            <a:endParaRPr lang="en-US" altLang="zh-TW" sz="2800" dirty="0"/>
          </a:p>
          <a:p>
            <a:pPr marL="788670" lvl="1" indent="-514350">
              <a:buFont typeface="+mj-lt"/>
              <a:buAutoNum type="arabicPeriod"/>
            </a:pPr>
            <a:r>
              <a:rPr lang="zh-TW" altLang="en-US" sz="2800" dirty="0"/>
              <a:t>為所有有情眾生帶來生活所需的物品與服務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219365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工作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Job or work?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工作可以分成兩種型態</a:t>
            </a:r>
            <a:r>
              <a:rPr lang="en-US" altLang="zh-TW" dirty="0" smtClean="0"/>
              <a:t>:</a:t>
            </a:r>
          </a:p>
          <a:p>
            <a:pPr lvl="1"/>
            <a:r>
              <a:rPr lang="zh-TW" altLang="en-US" dirty="0" smtClean="0"/>
              <a:t>增進個人的技能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將工作轉化成機械性的「奴隸」，而置人於服侍「</a:t>
            </a:r>
            <a:r>
              <a:rPr lang="zh-TW" altLang="en-US" dirty="0"/>
              <a:t>奴隸</a:t>
            </a:r>
            <a:r>
              <a:rPr lang="zh-TW" altLang="en-US" dirty="0" smtClean="0"/>
              <a:t>」的境地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例子</a:t>
            </a:r>
            <a:r>
              <a:rPr lang="en-US" altLang="zh-TW" dirty="0" smtClean="0"/>
              <a:t>:</a:t>
            </a:r>
            <a:r>
              <a:rPr lang="zh-TW" altLang="en-US" dirty="0" smtClean="0"/>
              <a:t> 設計、烹煮出讓人感到幸福愉悅菜餚的廚師，抑或是速食餐廳中負責標準菜單中單一餐點的一個單調步驟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有支薪的工作才有價值嗎</a:t>
            </a:r>
            <a:r>
              <a:rPr lang="en-US" altLang="zh-TW" dirty="0" smtClean="0"/>
              <a:t>?</a:t>
            </a:r>
          </a:p>
          <a:p>
            <a:pPr lvl="1"/>
            <a:r>
              <a:rPr lang="zh-TW" altLang="en-US" dirty="0" smtClean="0"/>
              <a:t>婦女在家庭中的功能是社會穩定的最大力量；婦女未必須要一份外在支薪的工作。</a:t>
            </a:r>
            <a:endParaRPr lang="en-US" altLang="zh-TW" dirty="0" smtClean="0"/>
          </a:p>
          <a:p>
            <a:pPr lvl="2"/>
            <a:r>
              <a:rPr lang="zh-TW" altLang="en-US" dirty="0"/>
              <a:t>核心</a:t>
            </a:r>
            <a:r>
              <a:rPr lang="zh-TW" altLang="en-US" dirty="0" smtClean="0"/>
              <a:t>經濟</a:t>
            </a:r>
            <a:r>
              <a:rPr lang="en-US" altLang="zh-TW" dirty="0" smtClean="0"/>
              <a:t>(core economy)</a:t>
            </a:r>
            <a:r>
              <a:rPr lang="zh-TW" altLang="en-US" dirty="0" smtClean="0"/>
              <a:t>；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Hazel Henderson: </a:t>
            </a:r>
            <a:r>
              <a:rPr lang="zh-TW" altLang="en-US" dirty="0" smtClean="0"/>
              <a:t>愛的經濟</a:t>
            </a:r>
            <a:r>
              <a:rPr lang="en-US" altLang="zh-TW" dirty="0" smtClean="0"/>
              <a:t>(Love economy )</a:t>
            </a:r>
          </a:p>
        </p:txBody>
      </p:sp>
    </p:spTree>
    <p:extLst>
      <p:ext uri="{BB962C8B-B14F-4D97-AF65-F5344CB8AC3E}">
        <p14:creationId xmlns:p14="http://schemas.microsoft.com/office/powerpoint/2010/main" val="413317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紀伯倫</a:t>
            </a:r>
            <a:r>
              <a:rPr lang="en-US" altLang="zh-TW" dirty="0" smtClean="0"/>
              <a:t>:</a:t>
            </a:r>
            <a:r>
              <a:rPr lang="zh-TW" altLang="en-US" dirty="0" smtClean="0"/>
              <a:t>談「工作」          </a:t>
            </a:r>
            <a:r>
              <a:rPr lang="en-US" altLang="zh-TW" dirty="0" smtClean="0"/>
              <a:t>《</a:t>
            </a:r>
            <a:r>
              <a:rPr lang="zh-TW" altLang="en-US" dirty="0"/>
              <a:t>先知</a:t>
            </a:r>
            <a:r>
              <a:rPr lang="en-US" altLang="zh-TW" dirty="0"/>
              <a:t>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628800"/>
            <a:ext cx="7632848" cy="4544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別人也曾告訴你，生命即黑暗，在你的倦乏中，你附和那些倦乏的人們所說的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而我說，生命的確是黑暗，除非有著熱望，</a:t>
            </a:r>
          </a:p>
          <a:p>
            <a:pPr marL="0" indent="0">
              <a:buNone/>
            </a:pP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所有的熱望都是盲目的，除非具有知識，</a:t>
            </a:r>
          </a:p>
          <a:p>
            <a:pPr marL="0" indent="0">
              <a:buNone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所有的知識都是無用的，除非有工作，</a:t>
            </a:r>
          </a:p>
          <a:p>
            <a:pPr marL="0" indent="0">
              <a:buNone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所有的工作都是空虛的，除非有愛；</a:t>
            </a:r>
          </a:p>
          <a:p>
            <a:pPr marL="0" indent="0">
              <a:buNone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當你懷著愛心工作，你乃將你與你自己，與人人，也與神緊繫在一起。</a:t>
            </a:r>
          </a:p>
          <a:p>
            <a:pPr marL="0" indent="0">
              <a:buNone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怎麼樣才是懷著愛工作呢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0" indent="0">
              <a:buNone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就是自你中心抽絲織布，好像你心愛的人要穿它。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545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174704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工作是愛的具體化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如果你不能懷著愛心，只能懷著厭惡工作，那不如拋下你的工作，坐在廟宇門口，接受懷著喜悅去工作的人的賑濟吧。</a:t>
            </a:r>
          </a:p>
          <a:p>
            <a:pPr marL="0" indent="0">
              <a:buNone/>
            </a:pP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因為如果你漫不經心的烘麵包，你只能做出餵的人們半飽的苦麵包。</a:t>
            </a:r>
          </a:p>
          <a:p>
            <a:pPr marL="0" indent="0">
              <a:buNone/>
            </a:pP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如果你怨恨榨葡萄的工作，你的怨恨將在酒中滲入毒素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如果你雖唱得如天使一般，卻不愛歌唱，你便堵塞了人們的心耳，使他們聽不清白晝與夜晚的聲音。</a:t>
            </a:r>
          </a:p>
        </p:txBody>
      </p:sp>
    </p:spTree>
    <p:extLst>
      <p:ext uri="{BB962C8B-B14F-4D97-AF65-F5344CB8AC3E}">
        <p14:creationId xmlns:p14="http://schemas.microsoft.com/office/powerpoint/2010/main" val="347239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西方</a:t>
            </a:r>
            <a:r>
              <a:rPr lang="zh-TW" altLang="en-US" dirty="0" smtClean="0"/>
              <a:t>經濟學的廠商理論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83568" y="1447800"/>
            <a:ext cx="8003232" cy="4572000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古典經濟學：追求利潤極大化；沒有「人」的位置。</a:t>
            </a:r>
            <a:endParaRPr lang="en-US" altLang="zh-TW" dirty="0" smtClean="0"/>
          </a:p>
          <a:p>
            <a:r>
              <a:rPr lang="en-US" altLang="zh-TW" dirty="0" smtClean="0"/>
              <a:t>Schumacher:</a:t>
            </a:r>
          </a:p>
          <a:p>
            <a:pPr lvl="1"/>
            <a:r>
              <a:rPr lang="zh-TW" altLang="en-US" dirty="0"/>
              <a:t>在佛教徒的眼中，把物看得比人重要，把消費看得比創意活動來得重要，根本就是是非顛倒、本末倒置。這意味著</a:t>
            </a:r>
            <a:r>
              <a:rPr lang="en-US" altLang="zh-TW" dirty="0"/>
              <a:t>……</a:t>
            </a:r>
            <a:r>
              <a:rPr lang="zh-TW" altLang="en-US" dirty="0"/>
              <a:t>屈服於邪惡的力量。</a:t>
            </a:r>
          </a:p>
          <a:p>
            <a:r>
              <a:rPr lang="zh-TW" altLang="en-US" dirty="0" smtClean="0"/>
              <a:t>現代企業</a:t>
            </a:r>
            <a:r>
              <a:rPr lang="zh-TW" altLang="en-US" dirty="0"/>
              <a:t>特點</a:t>
            </a:r>
            <a:endParaRPr lang="en-US" altLang="zh-TW" dirty="0" smtClean="0"/>
          </a:p>
          <a:p>
            <a:pPr lvl="1"/>
            <a:r>
              <a:rPr lang="zh-TW" altLang="en-US" dirty="0"/>
              <a:t>「有限負債</a:t>
            </a:r>
            <a:r>
              <a:rPr lang="zh-TW" altLang="en-US" dirty="0" smtClean="0"/>
              <a:t>」</a:t>
            </a:r>
            <a:r>
              <a:rPr lang="en-US" altLang="zh-TW" dirty="0" smtClean="0"/>
              <a:t>(limited liabilities)</a:t>
            </a:r>
            <a:r>
              <a:rPr lang="zh-TW" altLang="en-US" dirty="0" smtClean="0"/>
              <a:t>；不負責任，不信因果</a:t>
            </a:r>
            <a:endParaRPr lang="en-US" altLang="zh-TW" dirty="0" smtClean="0"/>
          </a:p>
          <a:p>
            <a:pPr lvl="2"/>
            <a:r>
              <a:rPr lang="en-US" altLang="zh-TW" dirty="0"/>
              <a:t>planned </a:t>
            </a:r>
            <a:r>
              <a:rPr lang="en-US" altLang="zh-TW" dirty="0" smtClean="0"/>
              <a:t>obsolescence</a:t>
            </a:r>
            <a:r>
              <a:rPr lang="zh-TW" altLang="en-US" dirty="0" smtClean="0"/>
              <a:t> 計畫報廢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「結構性暴力」</a:t>
            </a:r>
            <a:r>
              <a:rPr lang="en-US" altLang="zh-TW" dirty="0" smtClean="0"/>
              <a:t>(structural violence)</a:t>
            </a:r>
            <a:r>
              <a:rPr lang="zh-TW" altLang="en-US" dirty="0" smtClean="0"/>
              <a:t>；指</a:t>
            </a:r>
            <a:r>
              <a:rPr lang="zh-TW" altLang="en-US" dirty="0"/>
              <a:t>某一社會結構或制度，於其中即便沒有具體實質的暴力，但卻讓某一群人無法獲得基本生存需求或條件</a:t>
            </a:r>
            <a:r>
              <a:rPr lang="zh-TW" altLang="en-US" dirty="0" smtClean="0"/>
              <a:t>。例子</a:t>
            </a:r>
            <a:r>
              <a:rPr lang="en-US" altLang="zh-TW" dirty="0"/>
              <a:t>: </a:t>
            </a:r>
            <a:r>
              <a:rPr lang="zh-TW" altLang="en-US" dirty="0"/>
              <a:t>血汗工廠、富士康事件、童工等</a:t>
            </a:r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845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廠商</a:t>
            </a:r>
            <a:r>
              <a:rPr lang="zh-TW" altLang="en-US" dirty="0" smtClean="0"/>
              <a:t>理論：佛教經濟學</a:t>
            </a:r>
            <a:r>
              <a:rPr lang="zh-TW" altLang="en-US" dirty="0"/>
              <a:t>觀點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佛陀的時代（農業社會）與今日之唯物經濟工業社會頗有不同，當時既無種種自動化技術，也無今日企業、股份有限公司，甚至是金融市場等「現代化」制度。</a:t>
            </a:r>
            <a:endParaRPr lang="en-US" altLang="zh-TW" dirty="0" smtClean="0"/>
          </a:p>
          <a:p>
            <a:r>
              <a:rPr lang="zh-TW" altLang="en-US" dirty="0" smtClean="0"/>
              <a:t>佛陀的教導著重於從「人」的角度出發，而不是從「廠商」的角度出發，所以可供參考的直接教導相當有限。</a:t>
            </a:r>
            <a:r>
              <a:rPr lang="zh-TW" altLang="en-US" dirty="0"/>
              <a:t>但</a:t>
            </a:r>
            <a:r>
              <a:rPr lang="zh-TW" altLang="en-US" dirty="0" smtClean="0"/>
              <a:t>這不表示佛陀的教導不適用於今日之世界，反而是有兩個角度是可思考的：</a:t>
            </a:r>
            <a:endParaRPr lang="en-US" altLang="zh-TW" dirty="0" smtClean="0"/>
          </a:p>
          <a:p>
            <a:pPr marL="777240" lvl="1" indent="-457200">
              <a:buFont typeface="+mj-lt"/>
              <a:buAutoNum type="arabicPeriod"/>
            </a:pPr>
            <a:r>
              <a:rPr lang="zh-TW" altLang="en-US" dirty="0" smtClean="0"/>
              <a:t>今日之企業、廠商等制度與運作方式是否背離佛陀的教理？</a:t>
            </a:r>
            <a:endParaRPr lang="en-US" altLang="zh-TW" dirty="0" smtClean="0"/>
          </a:p>
          <a:p>
            <a:pPr marL="777240" lvl="1" indent="-457200">
              <a:buFont typeface="+mj-lt"/>
              <a:buAutoNum type="arabicPeriod"/>
            </a:pPr>
            <a:r>
              <a:rPr lang="zh-TW" altLang="en-US" dirty="0" smtClean="0"/>
              <a:t>從佛陀的教理來看，怎樣的企業與經濟型態是比較好的制度設計？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07775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佛經</a:t>
            </a:r>
            <a:r>
              <a:rPr lang="zh-TW" altLang="en-US" dirty="0"/>
              <a:t>中關於管理者與員工</a:t>
            </a:r>
            <a:r>
              <a:rPr lang="zh-TW" altLang="en-US" dirty="0" smtClean="0"/>
              <a:t>的</a:t>
            </a:r>
            <a:r>
              <a:rPr lang="zh-TW" altLang="en-US" dirty="0"/>
              <a:t>經文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/>
              <a:t> </a:t>
            </a:r>
            <a:r>
              <a:rPr lang="zh-TW" altLang="en-US" dirty="0"/>
              <a:t>北傳</a:t>
            </a:r>
            <a:r>
              <a:rPr lang="en-US" altLang="zh-TW" dirty="0"/>
              <a:t>《</a:t>
            </a:r>
            <a:r>
              <a:rPr lang="zh-TW" altLang="en-US" dirty="0"/>
              <a:t>善生經</a:t>
            </a:r>
            <a:r>
              <a:rPr lang="en-US" altLang="zh-TW" dirty="0"/>
              <a:t>》</a:t>
            </a: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「善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生，主于僮使，以五事教授。云何為五？一者隨能使役，二者飲食隨時，三者賜勞隨時，四者病與醫藥，五者縱其休暇。善生，是為五事教授僮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使。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僮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使復以五事奉事其主。云何為五？一者早起，二者為事週密，三者不與不取，四者作務以次，五者稱揚主名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為主待僮使，則彼方安隱，無有憂畏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。」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3684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（續）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「居士子，如北方者，如是大家觀奴婢、使人，大家當以五事愍唸給恤奴婢、使人。雲何為五？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一者隨其力而作業，二者隨時食之，三者隨時飲之，四者及日休息，五者病給湯藥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大家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以此五事愍唸給恤奴婢、使人，奴婢、使人當以九事善奉大家。雲何為九？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一者隨時作業，二者專心作業，三者一切作業，四者前以瞻侍，五者後以愛行，六者言以誠實，七者急時不遠離，八者行他方時則便讚歎，九者稱大家庶幾。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奴婢、使人此以九事善奉大家。居士子，如是北方二俱分別。居士子，聖法、律中北方者，謂大家、奴婢、使人也。居士子，若有人慈愍奴婢、使人者，必有增益，則無衰耗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20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251520" y="1447800"/>
            <a:ext cx="8892480" cy="45720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zh-TW" altLang="en-US" sz="4600" b="1" dirty="0" smtClean="0">
                <a:solidFill>
                  <a:srgbClr val="59595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初</a:t>
            </a:r>
            <a:r>
              <a:rPr lang="zh-TW" altLang="en-US" sz="4600" b="1" dirty="0">
                <a:solidFill>
                  <a:srgbClr val="59595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當學技術，於後求財物，</a:t>
            </a:r>
            <a:br>
              <a:rPr lang="zh-TW" altLang="en-US" sz="4600" b="1" dirty="0">
                <a:solidFill>
                  <a:srgbClr val="59595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600" b="1" dirty="0" smtClean="0">
                <a:solidFill>
                  <a:srgbClr val="59595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</a:t>
            </a:r>
            <a:r>
              <a:rPr lang="zh-TW" altLang="en-US" sz="4600" b="1" dirty="0">
                <a:solidFill>
                  <a:srgbClr val="59595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求財物已，分別作四分，</a:t>
            </a:r>
            <a:br>
              <a:rPr lang="zh-TW" altLang="en-US" sz="4600" b="1" dirty="0">
                <a:solidFill>
                  <a:srgbClr val="59595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600" b="1" dirty="0" smtClean="0">
                <a:solidFill>
                  <a:srgbClr val="59595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一分</a:t>
            </a:r>
            <a:r>
              <a:rPr lang="zh-TW" altLang="en-US" sz="4600" b="1" dirty="0">
                <a:solidFill>
                  <a:srgbClr val="59595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作飲食，一分作田業，</a:t>
            </a:r>
            <a:br>
              <a:rPr lang="zh-TW" altLang="en-US" sz="4600" b="1" dirty="0">
                <a:solidFill>
                  <a:srgbClr val="59595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600" b="1" dirty="0" smtClean="0">
                <a:solidFill>
                  <a:srgbClr val="59595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一分</a:t>
            </a:r>
            <a:r>
              <a:rPr lang="zh-TW" altLang="en-US" sz="4600" b="1" dirty="0">
                <a:solidFill>
                  <a:srgbClr val="59595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舉藏置，急時赴所須，</a:t>
            </a:r>
            <a:br>
              <a:rPr lang="zh-TW" altLang="en-US" sz="4600" b="1" dirty="0">
                <a:solidFill>
                  <a:srgbClr val="59595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600" b="1" dirty="0" smtClean="0">
                <a:solidFill>
                  <a:srgbClr val="59595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耕作</a:t>
            </a:r>
            <a:r>
              <a:rPr lang="zh-TW" altLang="en-US" sz="4600" b="1" dirty="0">
                <a:solidFill>
                  <a:srgbClr val="59595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商人給，一分出息利。</a:t>
            </a:r>
            <a:br>
              <a:rPr lang="zh-TW" altLang="en-US" sz="4600" b="1" dirty="0">
                <a:solidFill>
                  <a:srgbClr val="59595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600" b="1" dirty="0" smtClean="0">
                <a:solidFill>
                  <a:srgbClr val="59595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第五</a:t>
            </a:r>
            <a:r>
              <a:rPr lang="zh-TW" altLang="en-US" sz="4600" b="1" dirty="0">
                <a:solidFill>
                  <a:srgbClr val="59595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為取婦，第六作屋宅，</a:t>
            </a:r>
            <a:br>
              <a:rPr lang="zh-TW" altLang="en-US" sz="4600" b="1" dirty="0">
                <a:solidFill>
                  <a:srgbClr val="59595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600" b="1" dirty="0" smtClean="0">
                <a:solidFill>
                  <a:srgbClr val="59595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</a:t>
            </a:r>
            <a:r>
              <a:rPr lang="zh-TW" altLang="en-US" sz="4600" b="1" dirty="0">
                <a:solidFill>
                  <a:srgbClr val="59595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若具六事，不增快得樂，</a:t>
            </a:r>
            <a:br>
              <a:rPr lang="zh-TW" altLang="en-US" sz="4600" b="1" dirty="0">
                <a:solidFill>
                  <a:srgbClr val="59595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600" b="1" dirty="0" smtClean="0">
                <a:solidFill>
                  <a:srgbClr val="59595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彼</a:t>
            </a:r>
            <a:r>
              <a:rPr lang="zh-TW" altLang="en-US" sz="4600" b="1" dirty="0">
                <a:solidFill>
                  <a:srgbClr val="59595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必饒錢財，如海中水流。</a:t>
            </a:r>
            <a:br>
              <a:rPr lang="zh-TW" altLang="en-US" sz="4600" b="1" dirty="0">
                <a:solidFill>
                  <a:srgbClr val="59595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600" b="1" dirty="0" smtClean="0">
                <a:solidFill>
                  <a:srgbClr val="59595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彼</a:t>
            </a:r>
            <a:r>
              <a:rPr lang="zh-TW" altLang="en-US" sz="4600" b="1" dirty="0">
                <a:solidFill>
                  <a:srgbClr val="59595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如是求財，猶如蜂采華；</a:t>
            </a:r>
            <a:br>
              <a:rPr lang="zh-TW" altLang="en-US" sz="4600" b="1" dirty="0">
                <a:solidFill>
                  <a:srgbClr val="59595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600" b="1" dirty="0" smtClean="0">
                <a:solidFill>
                  <a:srgbClr val="59595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長夜</a:t>
            </a:r>
            <a:r>
              <a:rPr lang="zh-TW" altLang="en-US" sz="4600" b="1" dirty="0">
                <a:solidFill>
                  <a:srgbClr val="59595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求錢財，當自受快樂。</a:t>
            </a:r>
            <a:br>
              <a:rPr lang="zh-TW" altLang="en-US" sz="4600" b="1" dirty="0">
                <a:solidFill>
                  <a:srgbClr val="59595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600" b="1" dirty="0" smtClean="0">
                <a:solidFill>
                  <a:srgbClr val="59595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</a:t>
            </a:r>
            <a:r>
              <a:rPr lang="zh-TW" altLang="en-US" sz="4600" b="1" dirty="0">
                <a:solidFill>
                  <a:srgbClr val="59595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財莫令遠，亦勿令普漫；</a:t>
            </a:r>
            <a:br>
              <a:rPr lang="zh-TW" altLang="en-US" sz="4600" b="1" dirty="0">
                <a:solidFill>
                  <a:srgbClr val="59595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600" b="1" dirty="0" smtClean="0">
                <a:solidFill>
                  <a:srgbClr val="59595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</a:t>
            </a:r>
            <a:r>
              <a:rPr lang="zh-TW" altLang="en-US" sz="4600" b="1" dirty="0">
                <a:solidFill>
                  <a:srgbClr val="59595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可以財與，凶暴及豪強。</a:t>
            </a:r>
            <a:r>
              <a:rPr lang="zh-TW" altLang="en-US" dirty="0">
                <a:solidFill>
                  <a:srgbClr val="595959"/>
                </a:solidFill>
              </a:rPr>
              <a:t/>
            </a:r>
            <a:br>
              <a:rPr lang="zh-TW" altLang="en-US" dirty="0">
                <a:solidFill>
                  <a:srgbClr val="595959"/>
                </a:solidFill>
              </a:rPr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8663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「沒有佛教的經濟學，也就是沒就靈性、人，與生態價值的經濟學，就像是沒有愛的性一樣。」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4000" dirty="0"/>
          </a:p>
          <a:p>
            <a:pPr marL="0" indent="0">
              <a:buNone/>
            </a:pPr>
            <a:r>
              <a:rPr lang="en-US" altLang="zh-TW" sz="2400" i="1" dirty="0" smtClean="0"/>
              <a:t>“Economics without Buddhism, i.e., without spiritual, human, and ecological values, is like sex without love.”</a:t>
            </a:r>
          </a:p>
          <a:p>
            <a:pPr marL="0" indent="0" algn="r">
              <a:buNone/>
            </a:pPr>
            <a:r>
              <a:rPr lang="en-US" altLang="zh-TW" sz="4000" dirty="0" smtClean="0"/>
              <a:t>Schumacher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56993791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佛教經濟學的廠商理論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86152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如同人與大自然一樣，「廠商」也是有機體，因此其目標不會是利潤極大化，也不會是股東財富極大化。相反地，其指導方針是：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基本原則：非</a:t>
            </a:r>
            <a:r>
              <a:rPr lang="zh-TW" altLang="en-US" dirty="0"/>
              <a:t>暴力與</a:t>
            </a:r>
            <a:r>
              <a:rPr lang="zh-TW" altLang="en-US" dirty="0" smtClean="0"/>
              <a:t>簡樸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以人為本，並擴展到所有眾生與大自然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師法大自然（包括組織型態與生產技術等）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47985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佛教</a:t>
            </a:r>
            <a:r>
              <a:rPr lang="zh-TW" altLang="en-US" dirty="0" smtClean="0"/>
              <a:t>經濟學廠商理論幾個特色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221560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以人為本：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 smtClean="0"/>
              <a:t>企業的主體是人：包括企業的成員（包括雇主與員工）與產品的終端使用者。「勞工」不只是生產要素！</a:t>
            </a:r>
            <a:endParaRPr lang="en-US" altLang="zh-TW" dirty="0"/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 smtClean="0"/>
              <a:t>對</a:t>
            </a:r>
            <a:r>
              <a:rPr lang="zh-TW" altLang="en-US" dirty="0"/>
              <a:t>企業內成員而言，工作自有其靈性上的意義。</a:t>
            </a:r>
            <a:endParaRPr lang="en-US" altLang="zh-TW" dirty="0"/>
          </a:p>
          <a:p>
            <a:r>
              <a:rPr lang="zh-TW" altLang="en-US" dirty="0" smtClean="0"/>
              <a:t>組織型態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 smtClean="0"/>
              <a:t>不</a:t>
            </a:r>
            <a:r>
              <a:rPr lang="zh-TW" altLang="en-US" dirty="0"/>
              <a:t>應</a:t>
            </a:r>
            <a:r>
              <a:rPr lang="zh-TW" altLang="en-US" dirty="0" smtClean="0"/>
              <a:t>是以利潤為導向的股份有限公司。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 smtClean="0"/>
              <a:t>公司規模：「小即是美」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 smtClean="0"/>
              <a:t>結合 </a:t>
            </a:r>
            <a:r>
              <a:rPr lang="en-US" altLang="zh-TW" dirty="0" smtClean="0"/>
              <a:t>Commonwealth </a:t>
            </a:r>
            <a:r>
              <a:rPr lang="zh-TW" altLang="en-US" dirty="0" smtClean="0"/>
              <a:t>與社會企業應是較為理想的形式。</a:t>
            </a:r>
            <a:endParaRPr lang="en-US" altLang="zh-TW" dirty="0" smtClean="0"/>
          </a:p>
          <a:p>
            <a:r>
              <a:rPr lang="zh-TW" altLang="en-US" dirty="0" smtClean="0"/>
              <a:t>產品</a:t>
            </a:r>
            <a:r>
              <a:rPr lang="zh-TW" altLang="en-US" dirty="0"/>
              <a:t>：不應傷及眾生與環境（如肉、酒、煙、毒藥、賭博、武器等），甚至是能積極地增進眾生物質與靈性上的</a:t>
            </a:r>
            <a:r>
              <a:rPr lang="zh-TW" altLang="en-US" dirty="0" smtClean="0"/>
              <a:t>福祉</a:t>
            </a:r>
            <a:endParaRPr lang="en-US" altLang="zh-TW" dirty="0" smtClean="0"/>
          </a:p>
          <a:p>
            <a:r>
              <a:rPr lang="zh-TW" altLang="en-US" dirty="0" smtClean="0"/>
              <a:t>技術與製造過程：原料的取得與技術也不應傷害環境。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 smtClean="0"/>
              <a:t>在地化（原料與銷售）</a:t>
            </a:r>
            <a:endParaRPr lang="en-US" altLang="zh-TW" dirty="0"/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 smtClean="0"/>
              <a:t>技術：</a:t>
            </a:r>
            <a:r>
              <a:rPr lang="zh-TW" altLang="en-US" dirty="0" smtClean="0">
                <a:hlinkClick r:id="rId2"/>
              </a:rPr>
              <a:t>生物仿生學</a:t>
            </a:r>
            <a:r>
              <a:rPr lang="en-US" altLang="zh-TW" dirty="0" smtClean="0">
                <a:hlinkClick r:id="rId2"/>
              </a:rPr>
              <a:t>(</a:t>
            </a:r>
            <a:r>
              <a:rPr lang="en-US" altLang="zh-TW" dirty="0" err="1" smtClean="0">
                <a:hlinkClick r:id="rId2"/>
              </a:rPr>
              <a:t>biomimicry</a:t>
            </a:r>
            <a:r>
              <a:rPr lang="en-US" altLang="zh-TW" dirty="0" smtClean="0">
                <a:hlinkClick r:id="rId2"/>
              </a:rPr>
              <a:t>)</a:t>
            </a:r>
            <a:r>
              <a:rPr lang="en-US" altLang="zh-TW" dirty="0" smtClean="0"/>
              <a:t>; </a:t>
            </a:r>
            <a:r>
              <a:rPr lang="zh-TW" altLang="en-US" dirty="0" smtClean="0"/>
              <a:t>適切科技</a:t>
            </a:r>
            <a:r>
              <a:rPr lang="en-US" altLang="zh-TW" dirty="0" smtClean="0"/>
              <a:t>; permaculture.</a:t>
            </a:r>
          </a:p>
        </p:txBody>
      </p:sp>
    </p:spTree>
    <p:extLst>
      <p:ext uri="{BB962C8B-B14F-4D97-AF65-F5344CB8AC3E}">
        <p14:creationId xmlns:p14="http://schemas.microsoft.com/office/powerpoint/2010/main" val="360307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「線性」技術：資本主義經濟</a:t>
            </a:r>
            <a:endParaRPr lang="zh-TW" alt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7772400" cy="287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469854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技術：佛教經濟學觀點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Schumacher: </a:t>
            </a:r>
            <a:r>
              <a:rPr lang="zh-TW" altLang="en-US" dirty="0" smtClean="0"/>
              <a:t>經濟學的方法論應來自對人與大自然的研究</a:t>
            </a:r>
            <a:endParaRPr lang="en-US" altLang="zh-TW" dirty="0" smtClean="0"/>
          </a:p>
          <a:p>
            <a:r>
              <a:rPr lang="zh-TW" altLang="en-US" dirty="0" smtClean="0"/>
              <a:t>＝</a:t>
            </a:r>
            <a:r>
              <a:rPr lang="en-US" altLang="zh-TW" dirty="0" smtClean="0"/>
              <a:t>&gt;</a:t>
            </a:r>
            <a:r>
              <a:rPr lang="zh-TW" altLang="en-US" dirty="0" smtClean="0"/>
              <a:t>具有人類面貌</a:t>
            </a:r>
            <a:r>
              <a:rPr lang="zh-TW" altLang="en-US" dirty="0"/>
              <a:t>的</a:t>
            </a:r>
            <a:r>
              <a:rPr lang="zh-TW" altLang="en-US" dirty="0" smtClean="0"/>
              <a:t>科技</a:t>
            </a:r>
            <a:r>
              <a:rPr lang="en-US" altLang="zh-TW" dirty="0" smtClean="0"/>
              <a:t>(Technology with a human face)</a:t>
            </a:r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大自然總是知道在什麼時候、什麼地方打住。比自然界中的成長之奧秘更神奇的是自然界中成長的停止。自然界中的每個事物都有一個限度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不論是在規模、速度，或者是暴力上。結果是，自然的體系（人是其中一部分）有自我平衡、自我調節，與自我淨化的傾向。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9597672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中級（適切）科技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/>
          <a:lstStyle/>
          <a:p>
            <a:r>
              <a:rPr lang="zh-TW" altLang="en-US" dirty="0">
                <a:hlinkClick r:id="rId2"/>
              </a:rPr>
              <a:t>開放資源哲學</a:t>
            </a:r>
            <a:r>
              <a:rPr lang="en-US" altLang="zh-TW" dirty="0">
                <a:hlinkClick r:id="rId2"/>
              </a:rPr>
              <a:t>(Open source philosophy)</a:t>
            </a:r>
          </a:p>
          <a:p>
            <a:r>
              <a:rPr lang="zh-TW" altLang="en-US" dirty="0" smtClean="0">
                <a:hlinkClick r:id="rId2"/>
              </a:rPr>
              <a:t>開放</a:t>
            </a:r>
            <a:r>
              <a:rPr lang="zh-TW" altLang="en-US" dirty="0">
                <a:hlinkClick r:id="rId2"/>
              </a:rPr>
              <a:t>資源</a:t>
            </a:r>
            <a:r>
              <a:rPr lang="zh-TW" altLang="en-US" dirty="0" smtClean="0">
                <a:hlinkClick r:id="rId2"/>
              </a:rPr>
              <a:t>生態學</a:t>
            </a:r>
            <a:endParaRPr lang="en-US" altLang="zh-TW" dirty="0" smtClean="0"/>
          </a:p>
          <a:p>
            <a:r>
              <a:rPr lang="en-US" altLang="zh-TW" dirty="0">
                <a:hlinkClick r:id="rId3"/>
              </a:rPr>
              <a:t>Marcin </a:t>
            </a:r>
            <a:r>
              <a:rPr lang="en-US" altLang="zh-TW" dirty="0" err="1">
                <a:hlinkClick r:id="rId3"/>
              </a:rPr>
              <a:t>Jakubowski</a:t>
            </a:r>
            <a:r>
              <a:rPr lang="en-US" altLang="zh-TW" dirty="0">
                <a:hlinkClick r:id="rId3"/>
              </a:rPr>
              <a:t> </a:t>
            </a:r>
            <a:r>
              <a:rPr lang="zh-TW" altLang="en-US" dirty="0">
                <a:hlinkClick r:id="rId3"/>
              </a:rPr>
              <a:t>談文明的資源共享藍圖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300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商品與原料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非再生能源的濫用是一種暴力行為</a:t>
            </a:r>
            <a:endParaRPr lang="zh-TW" alt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2176841"/>
            <a:ext cx="7772400" cy="392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42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所有權：傳統經濟與佛教經濟學觀點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914400" y="1628800"/>
            <a:ext cx="7772400" cy="4391000"/>
          </a:xfrm>
        </p:spPr>
        <p:txBody>
          <a:bodyPr/>
          <a:lstStyle/>
          <a:p>
            <a:r>
              <a:rPr lang="zh-TW" altLang="en-US" dirty="0" smtClean="0"/>
              <a:t>私有或共有形式所有權</a:t>
            </a:r>
            <a:r>
              <a:rPr lang="en-US" altLang="zh-TW" dirty="0" smtClean="0"/>
              <a:t>(Private ownership vs alternative forms of ownership (e.g., common ownership))</a:t>
            </a:r>
          </a:p>
          <a:p>
            <a:r>
              <a:rPr lang="zh-TW" altLang="en-US" dirty="0" smtClean="0"/>
              <a:t>封閉迴路與開放迴路所有權</a:t>
            </a:r>
            <a:r>
              <a:rPr lang="en-US" altLang="zh-TW" dirty="0" smtClean="0"/>
              <a:t>(Close-loop or open-loop form of firms)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1304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TW" sz="4000" smtClean="0"/>
              <a:t>An example of common ownership: Scott Bader Commonwealth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800" smtClean="0"/>
              <a:t>Scott Bader Co. Ltd., founded by Earnst Bader, a Quaker, at the age of 30 in 1951.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smtClean="0"/>
              <a:t>Background: During World War II; searching for a good pattern of ownership.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smtClean="0"/>
              <a:t>Commonwealth(</a:t>
            </a:r>
            <a:r>
              <a:rPr lang="zh-TW" altLang="en-US" sz="2800" smtClean="0"/>
              <a:t>同協</a:t>
            </a:r>
            <a:r>
              <a:rPr lang="en-US" altLang="zh-TW" sz="2800" smtClean="0"/>
              <a:t>): wealth held in common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smtClean="0"/>
              <a:t> Structure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/>
              <a:t>Company board (SB Inc.)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/>
              <a:t>Commonwealth board of management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/>
              <a:t>Community council</a:t>
            </a:r>
          </a:p>
        </p:txBody>
      </p:sp>
      <p:sp>
        <p:nvSpPr>
          <p:cNvPr id="66564" name="AutoShape 8" descr="9k="/>
          <p:cNvSpPr>
            <a:spLocks noChangeAspect="1" noChangeArrowheads="1"/>
          </p:cNvSpPr>
          <p:nvPr/>
        </p:nvSpPr>
        <p:spPr bwMode="auto">
          <a:xfrm>
            <a:off x="3938588" y="3200400"/>
            <a:ext cx="126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000000"/>
              </a:solidFill>
            </a:endParaRPr>
          </a:p>
        </p:txBody>
      </p:sp>
      <p:sp>
        <p:nvSpPr>
          <p:cNvPr id="66565" name="AutoShape 10" descr="9k="/>
          <p:cNvSpPr>
            <a:spLocks noChangeAspect="1" noChangeArrowheads="1"/>
          </p:cNvSpPr>
          <p:nvPr/>
        </p:nvSpPr>
        <p:spPr bwMode="auto">
          <a:xfrm>
            <a:off x="3938588" y="3200400"/>
            <a:ext cx="126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000000"/>
              </a:solidFill>
            </a:endParaRPr>
          </a:p>
        </p:txBody>
      </p:sp>
      <p:sp>
        <p:nvSpPr>
          <p:cNvPr id="66566" name="AutoShape 12" descr="2Q=="/>
          <p:cNvSpPr>
            <a:spLocks noChangeAspect="1" noChangeArrowheads="1"/>
          </p:cNvSpPr>
          <p:nvPr/>
        </p:nvSpPr>
        <p:spPr bwMode="auto">
          <a:xfrm>
            <a:off x="3924300" y="3076575"/>
            <a:ext cx="12954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000000"/>
              </a:solidFill>
            </a:endParaRPr>
          </a:p>
        </p:txBody>
      </p:sp>
      <p:pic>
        <p:nvPicPr>
          <p:cNvPr id="66567" name="Picture 16" descr="The Man Who Gave His Company Away: A Biography of Ernest Bader, Founder of the Scott Bader Commonwealth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365625"/>
            <a:ext cx="194468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61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憲章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公司將保持在有限規模下，如此所有成員才能衷心擁護。公司也不會成長到超過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350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人。如有需要，則應協助以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SB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同協的方式，成立一新的獨立組織。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不分年齡、性別、功能或經驗，公司最低與最高薪資，在稅前都不應超過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1:7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因為所有成員都是合夥人而非雇員，所以除非嚴重錯誤，其他共同合夥人無權將之開除。當然他們可自動離職，只要有事先通知的話。</a:t>
            </a:r>
          </a:p>
        </p:txBody>
      </p:sp>
    </p:spTree>
    <p:extLst>
      <p:ext uri="{BB962C8B-B14F-4D97-AF65-F5344CB8AC3E}">
        <p14:creationId xmlns:p14="http://schemas.microsoft.com/office/powerpoint/2010/main" val="128542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憲章（續）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公司董事會對同協負全責。在憲章規定下，同協有權利與義務對董事任免，並同意其薪酬水準。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公司之淨利由同協分配之數，不得超過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40%---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至少保留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60%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以作為稅賦與自我融資之用；同協則將其淨利之一半配予員工之紅利，另一半則作為組織外慈善之用。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6.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公司之產品不得售予已知會將其用於戰爭用途之客戶。</a:t>
            </a:r>
          </a:p>
        </p:txBody>
      </p:sp>
    </p:spTree>
    <p:extLst>
      <p:ext uri="{BB962C8B-B14F-4D97-AF65-F5344CB8AC3E}">
        <p14:creationId xmlns:p14="http://schemas.microsoft.com/office/powerpoint/2010/main" val="398748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緬甸國名的來源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dirty="0" smtClean="0"/>
              <a:t>據</a:t>
            </a:r>
            <a:r>
              <a:rPr lang="zh-TW" altLang="en-US" dirty="0"/>
              <a:t>語言學者及歷史學者考證，巴利語稱“摩羅摩”（</a:t>
            </a:r>
            <a:r>
              <a:rPr lang="en-US" altLang="zh-TW" dirty="0"/>
              <a:t>M(a)</a:t>
            </a:r>
            <a:r>
              <a:rPr lang="en-US" altLang="zh-TW" dirty="0" err="1"/>
              <a:t>ramma</a:t>
            </a:r>
            <a:r>
              <a:rPr lang="zh-TW" altLang="en-US" dirty="0"/>
              <a:t>），是從梵語“梵摩”（</a:t>
            </a:r>
            <a:r>
              <a:rPr lang="en-US" altLang="zh-TW" dirty="0"/>
              <a:t>Brahma</a:t>
            </a:r>
            <a:r>
              <a:rPr lang="zh-TW" altLang="en-US" dirty="0"/>
              <a:t>，意為“梵天”）轉變來的，</a:t>
            </a:r>
            <a:r>
              <a:rPr lang="en-US" altLang="zh-TW" dirty="0"/>
              <a:t>B</a:t>
            </a:r>
            <a:r>
              <a:rPr lang="zh-TW" altLang="en-US" dirty="0"/>
              <a:t>變成</a:t>
            </a:r>
            <a:r>
              <a:rPr lang="en-US" altLang="zh-TW" dirty="0"/>
              <a:t>m</a:t>
            </a:r>
            <a:r>
              <a:rPr lang="zh-TW" altLang="en-US" dirty="0"/>
              <a:t>，</a:t>
            </a:r>
            <a:r>
              <a:rPr lang="en-US" altLang="zh-TW" dirty="0"/>
              <a:t>h</a:t>
            </a:r>
            <a:r>
              <a:rPr lang="zh-TW" altLang="en-US" dirty="0"/>
              <a:t>變成</a:t>
            </a:r>
            <a:r>
              <a:rPr lang="en-US" altLang="zh-TW" dirty="0"/>
              <a:t>m</a:t>
            </a:r>
            <a:r>
              <a:rPr lang="zh-TW" altLang="en-US" dirty="0"/>
              <a:t>，母音也受到了影響起一變化。西人稱緬甸為</a:t>
            </a:r>
            <a:r>
              <a:rPr lang="en-US" altLang="zh-TW" dirty="0"/>
              <a:t>Burma</a:t>
            </a:r>
            <a:r>
              <a:rPr lang="zh-TW" altLang="en-US" dirty="0"/>
              <a:t>、</a:t>
            </a:r>
            <a:r>
              <a:rPr lang="en-US" altLang="zh-TW" dirty="0" err="1"/>
              <a:t>Barma</a:t>
            </a:r>
            <a:r>
              <a:rPr lang="zh-TW" altLang="en-US" dirty="0"/>
              <a:t>、</a:t>
            </a:r>
            <a:r>
              <a:rPr lang="en-US" altLang="zh-TW" dirty="0" err="1"/>
              <a:t>Birma</a:t>
            </a:r>
            <a:r>
              <a:rPr lang="zh-TW" altLang="en-US" dirty="0"/>
              <a:t>，都是從</a:t>
            </a:r>
            <a:r>
              <a:rPr lang="en-US" altLang="zh-TW" dirty="0"/>
              <a:t>Brahma</a:t>
            </a:r>
            <a:r>
              <a:rPr lang="zh-TW" altLang="en-US" dirty="0"/>
              <a:t>轉變來。中國人稱呼“緬甸”，與梵語</a:t>
            </a:r>
            <a:r>
              <a:rPr lang="en-US" altLang="zh-TW" dirty="0"/>
              <a:t>Brahma-</a:t>
            </a:r>
            <a:r>
              <a:rPr lang="en-US" altLang="zh-TW" dirty="0" err="1"/>
              <a:t>desa</a:t>
            </a:r>
            <a:r>
              <a:rPr lang="zh-TW" altLang="en-US" dirty="0"/>
              <a:t>及巴利語</a:t>
            </a:r>
            <a:r>
              <a:rPr lang="en-US" altLang="zh-TW" dirty="0" err="1"/>
              <a:t>Mramma-desa</a:t>
            </a:r>
            <a:r>
              <a:rPr lang="zh-TW" altLang="en-US" dirty="0"/>
              <a:t>（意即為“梵天的國土”）很有關係，因為</a:t>
            </a:r>
            <a:r>
              <a:rPr lang="en-US" altLang="zh-TW" dirty="0" err="1"/>
              <a:t>Mramma-desa</a:t>
            </a:r>
            <a:r>
              <a:rPr lang="zh-TW" altLang="en-US" dirty="0"/>
              <a:t>這個字在緬人詩歌中，發音變成</a:t>
            </a:r>
            <a:r>
              <a:rPr lang="en-US" altLang="zh-TW" dirty="0" err="1"/>
              <a:t>Myantaing</a:t>
            </a:r>
            <a:r>
              <a:rPr lang="zh-TW" altLang="en-US" dirty="0"/>
              <a:t>，與中國人發“緬甸”的音相近。中文的“緬”音為</a:t>
            </a:r>
            <a:r>
              <a:rPr lang="en-US" altLang="zh-TW" dirty="0"/>
              <a:t>Mien</a:t>
            </a:r>
            <a:r>
              <a:rPr lang="zh-TW" altLang="en-US" dirty="0"/>
              <a:t>，是</a:t>
            </a:r>
            <a:r>
              <a:rPr lang="en-US" altLang="zh-TW" dirty="0" err="1"/>
              <a:t>Miamma</a:t>
            </a:r>
            <a:r>
              <a:rPr lang="zh-TW" altLang="en-US" dirty="0"/>
              <a:t>的轉化，可以對音。有時中國人單稱為“緬”（</a:t>
            </a:r>
            <a:r>
              <a:rPr lang="en-US" altLang="zh-TW" dirty="0" err="1"/>
              <a:t>Mramma</a:t>
            </a:r>
            <a:r>
              <a:rPr lang="zh-TW" altLang="en-US" dirty="0"/>
              <a:t>），而省去“甸”（</a:t>
            </a:r>
            <a:r>
              <a:rPr lang="en-US" altLang="zh-TW" dirty="0" err="1"/>
              <a:t>desa</a:t>
            </a:r>
            <a:r>
              <a:rPr lang="zh-TW" altLang="en-US" dirty="0"/>
              <a:t>）字。（立花俊道：</a:t>
            </a:r>
            <a:r>
              <a:rPr lang="en-US" altLang="zh-TW" dirty="0"/>
              <a:t>《</a:t>
            </a:r>
            <a:r>
              <a:rPr lang="zh-TW" altLang="en-US" dirty="0"/>
              <a:t>南方圈的宗教</a:t>
            </a:r>
            <a:r>
              <a:rPr lang="en-US" altLang="zh-TW" dirty="0"/>
              <a:t>》</a:t>
            </a:r>
            <a:r>
              <a:rPr lang="zh-TW" altLang="en-US" dirty="0"/>
              <a:t>中</a:t>
            </a:r>
            <a:r>
              <a:rPr lang="en-US" altLang="zh-TW" dirty="0"/>
              <a:t>《</a:t>
            </a:r>
            <a:r>
              <a:rPr lang="zh-TW" altLang="en-US" dirty="0"/>
              <a:t>緬甸佛教</a:t>
            </a:r>
            <a:r>
              <a:rPr lang="en-US" altLang="zh-TW" dirty="0"/>
              <a:t>》</a:t>
            </a:r>
            <a:r>
              <a:rPr lang="zh-TW" altLang="en-US" dirty="0"/>
              <a:t>篇，</a:t>
            </a:r>
            <a:r>
              <a:rPr lang="zh-TW" altLang="en-US" dirty="0" smtClean="0"/>
              <a:t>第 </a:t>
            </a:r>
            <a:r>
              <a:rPr lang="en-US" altLang="zh-TW" dirty="0" smtClean="0"/>
              <a:t>107</a:t>
            </a:r>
            <a:r>
              <a:rPr lang="zh-TW" altLang="en-US" dirty="0" smtClean="0"/>
              <a:t> 頁</a:t>
            </a:r>
            <a:r>
              <a:rPr lang="zh-TW" altLang="en-US" dirty="0"/>
              <a:t>。）</a:t>
            </a:r>
          </a:p>
        </p:txBody>
      </p:sp>
    </p:spTree>
    <p:extLst>
      <p:ext uri="{BB962C8B-B14F-4D97-AF65-F5344CB8AC3E}">
        <p14:creationId xmlns:p14="http://schemas.microsoft.com/office/powerpoint/2010/main" val="123639493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Social Enterprise: A working definition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 social enterprise is a business whose purpose is to change the world for the common good.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212976"/>
            <a:ext cx="17145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39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行銷與廣告：佛教觀點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行銷 </a:t>
            </a:r>
            <a:r>
              <a:rPr lang="en-US" altLang="zh-TW" dirty="0" smtClean="0"/>
              <a:t>4P: </a:t>
            </a:r>
            <a:r>
              <a:rPr lang="zh-TW" altLang="en-US" dirty="0" smtClean="0"/>
              <a:t>產品</a:t>
            </a:r>
            <a:r>
              <a:rPr lang="zh-TW" altLang="en-US" dirty="0"/>
              <a:t>（</a:t>
            </a:r>
            <a:r>
              <a:rPr lang="en-US" altLang="zh-TW" dirty="0"/>
              <a:t>Product</a:t>
            </a:r>
            <a:r>
              <a:rPr lang="zh-TW" altLang="en-US" dirty="0"/>
              <a:t>）、管道（</a:t>
            </a:r>
            <a:r>
              <a:rPr lang="en-US" altLang="zh-TW" dirty="0"/>
              <a:t>Place</a:t>
            </a:r>
            <a:r>
              <a:rPr lang="zh-TW" altLang="en-US" dirty="0"/>
              <a:t>）、價格（</a:t>
            </a:r>
            <a:r>
              <a:rPr lang="en-US" altLang="zh-TW" dirty="0"/>
              <a:t>Price</a:t>
            </a:r>
            <a:r>
              <a:rPr lang="zh-TW" altLang="en-US" dirty="0"/>
              <a:t>）、促銷（</a:t>
            </a:r>
            <a:r>
              <a:rPr lang="en-US" altLang="zh-TW" dirty="0"/>
              <a:t>Promotion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r>
              <a:rPr lang="zh-TW" altLang="en-US" dirty="0" smtClean="0"/>
              <a:t>產品與運銷的方式應符合不傷害、非暴力原則</a:t>
            </a:r>
            <a:endParaRPr lang="en-US" altLang="zh-TW" dirty="0" smtClean="0"/>
          </a:p>
          <a:p>
            <a:pPr lvl="1"/>
            <a:r>
              <a:rPr lang="zh-TW" altLang="en-US" dirty="0"/>
              <a:t>問題</a:t>
            </a:r>
            <a:r>
              <a:rPr lang="zh-TW" altLang="en-US" dirty="0" smtClean="0"/>
              <a:t>：你覺得佛陀贊成競爭嗎？祂贊成優勝劣敗、適者生存的</a:t>
            </a:r>
            <a:r>
              <a:rPr lang="zh-TW" altLang="en-US" dirty="0"/>
              <a:t>想法</a:t>
            </a:r>
            <a:r>
              <a:rPr lang="zh-TW" altLang="en-US" dirty="0" smtClean="0"/>
              <a:t>嗎？</a:t>
            </a:r>
            <a:endParaRPr lang="en-US" altLang="zh-TW" dirty="0" smtClean="0"/>
          </a:p>
          <a:p>
            <a:r>
              <a:rPr lang="zh-TW" altLang="en-US" dirty="0" smtClean="0"/>
              <a:t>行銷與廣告的目的應是以資訊之傳達為基礎的；或許兼具教育之意義。但不應是誘發人的欲望（貪淫等欲望），尤其是對於尚在理智發展中的兒童。</a:t>
            </a:r>
            <a:endParaRPr lang="en-US" altLang="zh-TW" dirty="0" smtClean="0"/>
          </a:p>
          <a:p>
            <a:pPr marL="320040" lvl="1" indent="0">
              <a:buNone/>
            </a:pPr>
            <a:r>
              <a:rPr lang="zh-TW" altLang="en-US" dirty="0"/>
              <a:t>例如</a:t>
            </a:r>
            <a:r>
              <a:rPr lang="zh-TW" altLang="en-US" dirty="0" smtClean="0"/>
              <a:t>：買一送一等促銷方式都是不合乎佛陀教導的</a:t>
            </a:r>
            <a:endParaRPr lang="en-US" altLang="zh-TW" dirty="0" smtClean="0"/>
          </a:p>
          <a:p>
            <a:r>
              <a:rPr lang="zh-TW" altLang="en-US" dirty="0" smtClean="0"/>
              <a:t>產品的訂價不應以利潤極大化（或是純以供需考量），而是合理的利潤（合乎正命的精神）。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947505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6059016" cy="1747664"/>
          </a:xfrm>
        </p:spPr>
        <p:txBody>
          <a:bodyPr/>
          <a:lstStyle/>
          <a:p>
            <a:pPr eaLnBrk="1" hangingPunct="1"/>
            <a:r>
              <a:rPr lang="zh-TW" altLang="en-US" sz="3600" dirty="0" smtClean="0"/>
              <a:t>綠色市場理論：在地化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/>
              <a:t>以社區為基礎的</a:t>
            </a:r>
            <a:r>
              <a:rPr lang="zh-TW" altLang="en-US" sz="3600" dirty="0" smtClean="0"/>
              <a:t>經濟</a:t>
            </a:r>
            <a:endParaRPr lang="en-US" altLang="zh-TW" sz="3600" dirty="0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492896"/>
            <a:ext cx="6047903" cy="4101579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TW" altLang="en-US" dirty="0" smtClean="0"/>
              <a:t>「從佛教經濟學的角度來看，在地生產以應在地之需是最理性的經濟生活方式」</a:t>
            </a:r>
            <a:r>
              <a:rPr lang="en-US" altLang="zh-TW" dirty="0" smtClean="0"/>
              <a:t>--- </a:t>
            </a:r>
            <a:r>
              <a:rPr lang="zh-TW" altLang="en-US" dirty="0" smtClean="0"/>
              <a:t>舒馬克</a:t>
            </a:r>
            <a:endParaRPr lang="en-US" altLang="zh-TW" dirty="0"/>
          </a:p>
          <a:p>
            <a:pPr eaLnBrk="1" hangingPunct="1"/>
            <a:r>
              <a:rPr lang="zh-TW" altLang="en-US" dirty="0" smtClean="0"/>
              <a:t>生態村</a:t>
            </a:r>
            <a:r>
              <a:rPr lang="en-US" altLang="zh-TW" dirty="0" smtClean="0"/>
              <a:t>(ecovillage)</a:t>
            </a:r>
            <a:r>
              <a:rPr lang="zh-TW" altLang="en-US" dirty="0" smtClean="0"/>
              <a:t>、生態區域</a:t>
            </a:r>
            <a:r>
              <a:rPr lang="en-US" altLang="zh-TW" dirty="0" smtClean="0"/>
              <a:t>(bioregion)</a:t>
            </a:r>
            <a:r>
              <a:rPr lang="zh-TW" altLang="en-US" dirty="0" smtClean="0"/>
              <a:t>等等</a:t>
            </a:r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r>
              <a:rPr lang="zh-TW" altLang="en-US" dirty="0"/>
              <a:t>範例：</a:t>
            </a:r>
            <a:r>
              <a:rPr lang="en-US" altLang="zh-TW" dirty="0" err="1"/>
              <a:t>Asoke</a:t>
            </a:r>
            <a:r>
              <a:rPr lang="en-US" altLang="zh-TW" dirty="0"/>
              <a:t> Community, Thailand</a:t>
            </a:r>
          </a:p>
          <a:p>
            <a:pPr eaLnBrk="1" hangingPunct="1"/>
            <a:endParaRPr lang="en-US" altLang="zh-TW" dirty="0" smtClean="0"/>
          </a:p>
        </p:txBody>
      </p:sp>
      <p:pic>
        <p:nvPicPr>
          <p:cNvPr id="64516" name="Picture 5" descr="a new w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284538"/>
            <a:ext cx="1989137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AutoShape 7" descr="2Q=="/>
          <p:cNvSpPr>
            <a:spLocks noChangeAspect="1" noChangeArrowheads="1"/>
          </p:cNvSpPr>
          <p:nvPr/>
        </p:nvSpPr>
        <p:spPr bwMode="auto">
          <a:xfrm>
            <a:off x="3810000" y="2362200"/>
            <a:ext cx="1524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64518" name="Picture 11" descr="社群時代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49275"/>
            <a:ext cx="1905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3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合作社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1560" y="1447800"/>
            <a:ext cx="4608512" cy="4572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zh-TW" altLang="en-US" dirty="0" smtClean="0"/>
              <a:t>合作社</a:t>
            </a:r>
            <a:r>
              <a:rPr lang="en-US" altLang="zh-TW" dirty="0" smtClean="0"/>
              <a:t>(Co-operative)</a:t>
            </a:r>
            <a:r>
              <a:rPr lang="zh-TW" altLang="en-US" dirty="0" smtClean="0"/>
              <a:t>是由社員依共同需求、共同意願，實踐互助合作與民主治理理想，所集結成立的法人企業。合作社屬於全體社員共同享有、共同承擔，是大家互助合作、實行民主管理的企業體，不以營利為目的，為了滿足社員的共同需求而存在。每位社員都是合作社的一份子，也是合作社的頭家。 社員出資、利用、參與，正是支持合作社缺一不可的鐵三角。</a:t>
            </a:r>
            <a:endParaRPr lang="zh-TW" altLang="en-US" dirty="0"/>
          </a:p>
        </p:txBody>
      </p:sp>
      <p:pic>
        <p:nvPicPr>
          <p:cNvPr id="1026" name="Picture 2" descr="http://www.hucc-coop.tw/wp-content/uploads/2013/07/1-1-0004-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204864"/>
            <a:ext cx="3312368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合作社的基本價值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zh-TW" altLang="en-US" dirty="0" smtClean="0"/>
              <a:t>合作社要遵守並且永遠追求的理想，就是合作社的基本價值。即：</a:t>
            </a:r>
            <a:endParaRPr lang="en-US" altLang="zh-TW" dirty="0" smtClean="0"/>
          </a:p>
          <a:p>
            <a:r>
              <a:rPr lang="zh-TW" altLang="en-US" dirty="0" smtClean="0"/>
              <a:t>自立自強</a:t>
            </a:r>
            <a:r>
              <a:rPr lang="en-US" altLang="zh-TW" dirty="0" smtClean="0"/>
              <a:t>(self-help)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自我負責</a:t>
            </a:r>
            <a:r>
              <a:rPr lang="en-US" altLang="zh-TW" dirty="0" smtClean="0"/>
              <a:t>(self-responsibility)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民主</a:t>
            </a:r>
            <a:r>
              <a:rPr lang="en-US" altLang="zh-TW" dirty="0" smtClean="0"/>
              <a:t>(democracy)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平等</a:t>
            </a:r>
            <a:r>
              <a:rPr lang="en-US" altLang="zh-TW" dirty="0" smtClean="0"/>
              <a:t>(equality)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公正</a:t>
            </a:r>
            <a:r>
              <a:rPr lang="en-US" altLang="zh-TW" dirty="0" smtClean="0"/>
              <a:t>(equity)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人人為我，我為人人</a:t>
            </a:r>
            <a:r>
              <a:rPr lang="en-US" altLang="zh-TW" dirty="0" smtClean="0"/>
              <a:t>(solidarity)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資料來源：</a:t>
            </a:r>
            <a:r>
              <a:rPr lang="zh-TW" altLang="en-US" u="sng" dirty="0" smtClean="0">
                <a:hlinkClick r:id="rId2" tooltip="國際合作聯盟(ICA, International Co-operative Alliance)‎"/>
              </a:rPr>
              <a:t>國際合作社聯盟</a:t>
            </a:r>
            <a:r>
              <a:rPr lang="en-US" altLang="zh-TW" u="sng" dirty="0" smtClean="0">
                <a:hlinkClick r:id="rId2" tooltip="國際合作聯盟(ICA, International Co-operative Alliance)‎"/>
              </a:rPr>
              <a:t>(ICA, International Co-operative Alliance)</a:t>
            </a:r>
            <a:endParaRPr lang="zh-TW" altLang="en-US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佛教與民生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食：在地化與社區支持農業、農夫市集</a:t>
            </a:r>
            <a:endParaRPr lang="en-US" altLang="zh-TW" dirty="0" smtClean="0"/>
          </a:p>
          <a:p>
            <a:r>
              <a:rPr lang="zh-TW" altLang="en-US" dirty="0" smtClean="0"/>
              <a:t>衣：簡樸、實用、耐用</a:t>
            </a:r>
            <a:endParaRPr lang="en-US" altLang="zh-TW" dirty="0" smtClean="0"/>
          </a:p>
          <a:p>
            <a:r>
              <a:rPr lang="zh-TW" altLang="en-US" dirty="0" smtClean="0"/>
              <a:t>住：綠建築？</a:t>
            </a:r>
            <a:endParaRPr lang="en-US" altLang="zh-TW" dirty="0" smtClean="0"/>
          </a:p>
          <a:p>
            <a:r>
              <a:rPr lang="zh-TW" altLang="en-US" dirty="0" smtClean="0"/>
              <a:t>行</a:t>
            </a:r>
            <a:endParaRPr lang="en-US" altLang="zh-TW" dirty="0" smtClean="0"/>
          </a:p>
          <a:p>
            <a:r>
              <a:rPr lang="zh-TW" altLang="en-US" dirty="0" smtClean="0"/>
              <a:t>育：</a:t>
            </a:r>
            <a:r>
              <a:rPr lang="en-US" altLang="zh-TW" dirty="0" smtClean="0"/>
              <a:t>right education</a:t>
            </a:r>
          </a:p>
          <a:p>
            <a:r>
              <a:rPr lang="zh-TW" altLang="en-US" dirty="0"/>
              <a:t>樂</a:t>
            </a:r>
            <a:r>
              <a:rPr lang="zh-TW" altLang="en-US" dirty="0" smtClean="0"/>
              <a:t>：</a:t>
            </a:r>
            <a:r>
              <a:rPr lang="en-US" altLang="zh-TW" dirty="0" smtClean="0"/>
              <a:t>why not? </a:t>
            </a:r>
            <a:r>
              <a:rPr lang="zh-TW" altLang="en-US" dirty="0" smtClean="0"/>
              <a:t>只要符合中道、無傷害！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8502875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社區支持</a:t>
            </a:r>
            <a:r>
              <a:rPr lang="zh-TW" altLang="en-US" dirty="0" smtClean="0"/>
              <a:t>農業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</a:t>
            </a:r>
            <a:r>
              <a:rPr lang="en-US" altLang="zh-TW" dirty="0"/>
              <a:t>community-supported agriculture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861520"/>
          </a:xfrm>
        </p:spPr>
        <p:txBody>
          <a:bodyPr>
            <a:normAutofit fontScale="85000" lnSpcReduction="10000"/>
          </a:bodyPr>
          <a:lstStyle/>
          <a:p>
            <a:r>
              <a:rPr lang="en-US" altLang="zh-TW" dirty="0"/>
              <a:t>Community-supported agriculture (CSA; sometimes known as community-shared agriculture) is an alternative, locally-based economic model of agriculture and food distribution. A CSA also refers to a particular network or association of individuals who have pledged to support one or more local farms, with growers and consumers sharing the risks and benefits of food production</a:t>
            </a:r>
            <a:r>
              <a:rPr lang="en-US" altLang="zh-TW" dirty="0" smtClean="0"/>
              <a:t>.</a:t>
            </a:r>
            <a:endParaRPr lang="en-US" altLang="zh-TW" dirty="0"/>
          </a:p>
          <a:p>
            <a:r>
              <a:rPr lang="en-US" altLang="zh-TW" dirty="0" smtClean="0"/>
              <a:t>The </a:t>
            </a:r>
            <a:r>
              <a:rPr lang="en-US" altLang="zh-TW" dirty="0"/>
              <a:t>CSA model was first developed in Japan in 1965 and called </a:t>
            </a:r>
            <a:r>
              <a:rPr lang="en-US" altLang="zh-TW" dirty="0" err="1"/>
              <a:t>teikei</a:t>
            </a:r>
            <a:r>
              <a:rPr lang="en-US" altLang="zh-TW" dirty="0"/>
              <a:t>, which </a:t>
            </a:r>
            <a:r>
              <a:rPr lang="en-US" altLang="zh-TW" dirty="0" smtClean="0"/>
              <a:t>translates</a:t>
            </a:r>
            <a:r>
              <a:rPr lang="zh-TW" altLang="en-US" dirty="0" smtClean="0"/>
              <a:t> </a:t>
            </a:r>
            <a:r>
              <a:rPr lang="en-US" altLang="zh-TW" dirty="0" smtClean="0"/>
              <a:t>broadly </a:t>
            </a:r>
            <a:r>
              <a:rPr lang="en-US" altLang="zh-TW" dirty="0"/>
              <a:t>as "food with the farmer's face on it." </a:t>
            </a:r>
            <a:endParaRPr lang="en-US" altLang="zh-TW" dirty="0" smtClean="0"/>
          </a:p>
          <a:p>
            <a:r>
              <a:rPr lang="en-US" altLang="zh-TW" dirty="0" smtClean="0"/>
              <a:t>European </a:t>
            </a:r>
            <a:r>
              <a:rPr lang="en-US" altLang="zh-TW" dirty="0"/>
              <a:t>farmers adapted the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</a:t>
            </a:r>
            <a:r>
              <a:rPr lang="en-US" altLang="zh-TW" dirty="0" err="1" smtClean="0"/>
              <a:t>teikei</a:t>
            </a:r>
            <a:r>
              <a:rPr lang="zh-TW" altLang="en-US" dirty="0" smtClean="0"/>
              <a:t> </a:t>
            </a:r>
            <a:r>
              <a:rPr lang="en-US" altLang="zh-TW" dirty="0" smtClean="0"/>
              <a:t>concept </a:t>
            </a:r>
            <a:r>
              <a:rPr lang="en-US" altLang="zh-TW" dirty="0"/>
              <a:t>during the 1970s. </a:t>
            </a:r>
            <a:endParaRPr lang="en-US" altLang="zh-TW" dirty="0" smtClean="0"/>
          </a:p>
          <a:p>
            <a:r>
              <a:rPr lang="en-US" altLang="zh-TW" dirty="0" smtClean="0"/>
              <a:t>The </a:t>
            </a:r>
            <a:r>
              <a:rPr lang="en-US" altLang="zh-TW" dirty="0"/>
              <a:t>first U.S. CSA program was at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Indian </a:t>
            </a:r>
            <a:r>
              <a:rPr lang="en-US" altLang="zh-TW" dirty="0"/>
              <a:t>Line </a:t>
            </a:r>
            <a:r>
              <a:rPr lang="en-US" altLang="zh-TW" dirty="0" smtClean="0"/>
              <a:t>Farm,</a:t>
            </a:r>
            <a:r>
              <a:rPr lang="zh-TW" altLang="en-US" dirty="0" smtClean="0"/>
              <a:t> </a:t>
            </a:r>
            <a:r>
              <a:rPr lang="en-US" altLang="zh-TW" dirty="0" smtClean="0"/>
              <a:t>Massachusetts</a:t>
            </a:r>
            <a:r>
              <a:rPr lang="en-US" altLang="zh-TW" dirty="0"/>
              <a:t>,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in </a:t>
            </a:r>
            <a:r>
              <a:rPr lang="en-US" altLang="zh-TW" dirty="0"/>
              <a:t>1985. More than 1,000 CSA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programs </a:t>
            </a:r>
            <a:r>
              <a:rPr lang="en-US" altLang="zh-TW" dirty="0"/>
              <a:t>are operating in the </a:t>
            </a:r>
            <a:r>
              <a:rPr lang="en-US" altLang="zh-TW" dirty="0" smtClean="0"/>
              <a:t>US </a:t>
            </a:r>
            <a:r>
              <a:rPr lang="en-US" altLang="zh-TW" dirty="0"/>
              <a:t>today.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848" y="4077072"/>
            <a:ext cx="35718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22082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CSA</a:t>
            </a:r>
            <a:r>
              <a:rPr lang="zh-TW" altLang="en-US" dirty="0" smtClean="0"/>
              <a:t> </a:t>
            </a:r>
            <a:r>
              <a:rPr lang="en-US" altLang="zh-TW" dirty="0" smtClean="0"/>
              <a:t>Types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05536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Farmer </a:t>
            </a:r>
            <a:r>
              <a:rPr lang="en-US" altLang="zh-TW" dirty="0"/>
              <a:t>Managed: The farmer organizes and markets a CSA program, </a:t>
            </a:r>
            <a:r>
              <a:rPr lang="en-US" altLang="zh-TW" dirty="0" smtClean="0"/>
              <a:t>recruiting subscribers </a:t>
            </a:r>
            <a:r>
              <a:rPr lang="en-US" altLang="zh-TW" dirty="0"/>
              <a:t>and determining all management decisions, e.g., which crops will be </a:t>
            </a:r>
            <a:r>
              <a:rPr lang="en-US" altLang="zh-TW" dirty="0" smtClean="0"/>
              <a:t>grown and </a:t>
            </a:r>
            <a:r>
              <a:rPr lang="en-US" altLang="zh-TW" dirty="0"/>
              <a:t>the frequency of </a:t>
            </a:r>
            <a:r>
              <a:rPr lang="en-US" altLang="zh-TW" dirty="0" smtClean="0"/>
              <a:t>deliveries.</a:t>
            </a:r>
          </a:p>
          <a:p>
            <a:r>
              <a:rPr lang="en-US" altLang="zh-TW" dirty="0" smtClean="0"/>
              <a:t>Shareholder/Subscriber</a:t>
            </a:r>
            <a:r>
              <a:rPr lang="en-US" altLang="zh-TW" dirty="0"/>
              <a:t>: Local residents organize a CSA program and hire a </a:t>
            </a:r>
            <a:r>
              <a:rPr lang="en-US" altLang="zh-TW" dirty="0" smtClean="0"/>
              <a:t>farmer to </a:t>
            </a:r>
            <a:r>
              <a:rPr lang="en-US" altLang="zh-TW" dirty="0"/>
              <a:t>grow specific crops or other products. The subscribers make most </a:t>
            </a:r>
            <a:r>
              <a:rPr lang="en-US" altLang="zh-TW" dirty="0" smtClean="0"/>
              <a:t>management decisions</a:t>
            </a:r>
            <a:r>
              <a:rPr lang="en-US" altLang="zh-TW" dirty="0"/>
              <a:t>.</a:t>
            </a:r>
          </a:p>
          <a:p>
            <a:r>
              <a:rPr lang="en-US" altLang="zh-TW" dirty="0" smtClean="0"/>
              <a:t>Farmer </a:t>
            </a:r>
            <a:r>
              <a:rPr lang="en-US" altLang="zh-TW" dirty="0"/>
              <a:t>Cooperative: Multiple farmers organize and market a CSA program. </a:t>
            </a:r>
            <a:r>
              <a:rPr lang="en-US" altLang="zh-TW" dirty="0" smtClean="0"/>
              <a:t>This arrangement </a:t>
            </a:r>
            <a:r>
              <a:rPr lang="en-US" altLang="zh-TW" dirty="0"/>
              <a:t>may permit the farmers to offer a wider variety of products (e.g., fruit, eggs</a:t>
            </a:r>
            <a:r>
              <a:rPr lang="en-US" altLang="zh-TW" dirty="0" smtClean="0"/>
              <a:t>, meat</a:t>
            </a:r>
            <a:r>
              <a:rPr lang="en-US" altLang="zh-TW" dirty="0"/>
              <a:t>, or milk) to their subscribers.</a:t>
            </a:r>
          </a:p>
          <a:p>
            <a:r>
              <a:rPr lang="en-US" altLang="zh-TW" dirty="0" smtClean="0"/>
              <a:t>Farmer-Shareholder </a:t>
            </a:r>
            <a:r>
              <a:rPr lang="en-US" altLang="zh-TW" dirty="0"/>
              <a:t>Cooperative: Local residents and nearby farmers jointly </a:t>
            </a:r>
            <a:r>
              <a:rPr lang="en-US" altLang="zh-TW" dirty="0" smtClean="0"/>
              <a:t>own the </a:t>
            </a:r>
            <a:r>
              <a:rPr lang="en-US" altLang="zh-TW" dirty="0"/>
              <a:t>CSA program's resources and together manage all aspects of the program.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602314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佛教經濟學的其他觀點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關於「分工」（</a:t>
            </a:r>
            <a:r>
              <a:rPr lang="zh-TW" altLang="en-US" dirty="0"/>
              <a:t>或專業分工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生產力或人的價值優先？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工作輪替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例子</a:t>
            </a:r>
            <a:r>
              <a:rPr lang="en-US" altLang="zh-TW" dirty="0" smtClean="0"/>
              <a:t>:</a:t>
            </a:r>
            <a:r>
              <a:rPr lang="zh-TW" altLang="en-US" dirty="0" smtClean="0"/>
              <a:t> 合作社、主婦聯盟</a:t>
            </a:r>
            <a:endParaRPr lang="en-US" altLang="zh-TW" dirty="0" smtClean="0"/>
          </a:p>
          <a:p>
            <a:r>
              <a:rPr lang="zh-TW" altLang="en-US" dirty="0"/>
              <a:t>關於「規模</a:t>
            </a:r>
            <a:r>
              <a:rPr lang="zh-TW" altLang="en-US" dirty="0" smtClean="0"/>
              <a:t>」：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 </a:t>
            </a:r>
            <a:r>
              <a:rPr lang="en-US" altLang="zh-TW" dirty="0" smtClean="0"/>
              <a:t>Small is beautiful; intermediate technology</a:t>
            </a:r>
          </a:p>
          <a:p>
            <a:pPr lvl="1"/>
            <a:r>
              <a:rPr lang="zh-TW" altLang="en-US" dirty="0"/>
              <a:t>此</a:t>
            </a:r>
            <a:r>
              <a:rPr lang="zh-TW" altLang="en-US" dirty="0" smtClean="0"/>
              <a:t>結論來自對大自然的觀察；</a:t>
            </a:r>
            <a:endParaRPr lang="zh-TW" altLang="en-US" dirty="0"/>
          </a:p>
          <a:p>
            <a:r>
              <a:rPr lang="zh-TW" altLang="en-US" dirty="0"/>
              <a:t>關於「競爭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pPr lvl="1"/>
            <a:r>
              <a:rPr lang="zh-TW" altLang="en-US" dirty="0"/>
              <a:t>天</a:t>
            </a:r>
            <a:r>
              <a:rPr lang="zh-TW" altLang="en-US" dirty="0" smtClean="0"/>
              <a:t>擇或人擇？</a:t>
            </a:r>
            <a:endParaRPr lang="en-US" altLang="zh-TW" dirty="0" smtClean="0"/>
          </a:p>
          <a:p>
            <a:r>
              <a:rPr lang="zh-TW" altLang="en-US" dirty="0" smtClean="0"/>
              <a:t>外部性？</a:t>
            </a:r>
            <a:endParaRPr lang="en-US" altLang="zh-TW" dirty="0" smtClean="0"/>
          </a:p>
          <a:p>
            <a:r>
              <a:rPr lang="zh-TW" altLang="en-US" dirty="0" smtClean="0"/>
              <a:t>關於「市場」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合作、分享、同樂；在地化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150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「正學」（</a:t>
            </a:r>
            <a:r>
              <a:rPr lang="en-US" altLang="zh-TW" dirty="0" smtClean="0"/>
              <a:t>Right Education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1560" y="1484784"/>
            <a:ext cx="7772400" cy="4572000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舒馬赫觀點</a:t>
            </a:r>
            <a:endParaRPr lang="en-US" altLang="zh-TW" dirty="0" smtClean="0"/>
          </a:p>
          <a:p>
            <a:pPr lvl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教育是人類最偉大的資源，而教育的本質乃是在傳播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價值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 </a:t>
            </a:r>
          </a:p>
          <a:p>
            <a:pPr lvl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目前的教育太強調知識、技術與科學，以致於「我們知道怎麼去做許多事情，但是卻不知道要去做些什麼？知識不會帶來悲傷，但有毒害的（教育）錯誤，卻為未來第三代、第四代帶來無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止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盡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悲傷。」 </a:t>
            </a:r>
            <a:endParaRPr lang="en-US" altLang="zh-TW" dirty="0"/>
          </a:p>
          <a:p>
            <a:r>
              <a:rPr lang="en-US" altLang="zh-TW" dirty="0" smtClean="0"/>
              <a:t>Know-how vs. know-why</a:t>
            </a:r>
          </a:p>
          <a:p>
            <a:r>
              <a:rPr lang="zh-TW" altLang="en-US" dirty="0" smtClean="0"/>
              <a:t>例子：</a:t>
            </a:r>
            <a:r>
              <a:rPr lang="en-US" altLang="zh-TW" dirty="0" err="1" smtClean="0"/>
              <a:t>Asoke</a:t>
            </a:r>
            <a:r>
              <a:rPr lang="en-US" altLang="zh-TW" dirty="0" smtClean="0"/>
              <a:t> community</a:t>
            </a:r>
          </a:p>
          <a:p>
            <a:endParaRPr lang="en-US" altLang="zh-TW" dirty="0"/>
          </a:p>
          <a:p>
            <a:r>
              <a:rPr lang="en-US" altLang="zh-TW" dirty="0">
                <a:hlinkClick r:id="rId2"/>
              </a:rPr>
              <a:t>http://www.youtube.com/watch?v=nWo1k4jrbgk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934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Ernst F. </a:t>
            </a:r>
            <a:r>
              <a:rPr lang="en-US" altLang="zh-TW" dirty="0"/>
              <a:t>Schumacher </a:t>
            </a:r>
            <a:r>
              <a:rPr lang="en-US" altLang="zh-TW" dirty="0" smtClean="0"/>
              <a:t>(1911- 1977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生於德國波昂，父親為政治經濟學教授。先後在英國牛津與美國哥倫比亞大學就讀，於哥大獲得經濟學學位。</a:t>
            </a:r>
            <a:endParaRPr lang="en-US" altLang="zh-TW" dirty="0" smtClean="0"/>
          </a:p>
          <a:p>
            <a:r>
              <a:rPr lang="zh-TW" altLang="en-US" dirty="0"/>
              <a:t>二次</a:t>
            </a:r>
            <a:r>
              <a:rPr lang="zh-TW" altLang="en-US" dirty="0" smtClean="0"/>
              <a:t>世界大戰前，為躲避納粹統治遷至英國，卻因其「敵對外國人」的身份而在大戰期間被「留在」一個隔離的農場工作。後因著作「多邊貨幣清算」</a:t>
            </a:r>
            <a:r>
              <a:rPr lang="en-US" altLang="zh-TW" dirty="0" smtClean="0"/>
              <a:t>(multilateral Clearing)</a:t>
            </a:r>
            <a:r>
              <a:rPr lang="zh-TW" altLang="en-US" dirty="0" smtClean="0"/>
              <a:t>為凱因斯所賞識，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 而獲得自由，並得以任教於牛津。</a:t>
            </a:r>
            <a:endParaRPr lang="en-US" altLang="zh-TW" dirty="0" smtClean="0"/>
          </a:p>
          <a:p>
            <a:r>
              <a:rPr lang="zh-TW" altLang="en-US" dirty="0" smtClean="0"/>
              <a:t>凱因斯在為英國政府撰寫的國際清算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計畫書中，竟幾乎原封不動地抄襲了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</a:t>
            </a:r>
            <a:r>
              <a:rPr lang="en-US" altLang="zh-TW" dirty="0" smtClean="0"/>
              <a:t>Schumacher </a:t>
            </a:r>
            <a:r>
              <a:rPr lang="zh-TW" altLang="en-US" dirty="0" smtClean="0"/>
              <a:t>的論文！</a:t>
            </a:r>
            <a:endParaRPr lang="en-US" altLang="zh-TW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05064"/>
            <a:ext cx="1800200" cy="246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5718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華萊士（</a:t>
            </a:r>
            <a:r>
              <a:rPr lang="en-US" altLang="zh-TW" dirty="0"/>
              <a:t>David Foster </a:t>
            </a:r>
            <a:r>
              <a:rPr lang="en-US" altLang="zh-TW" dirty="0" smtClean="0"/>
              <a:t>Wallace, 1962-2008</a:t>
            </a:r>
            <a:r>
              <a:rPr lang="zh-TW" altLang="en-US" dirty="0" smtClean="0"/>
              <a:t>），</a:t>
            </a:r>
            <a:r>
              <a:rPr lang="zh-TW" altLang="en-US" dirty="0"/>
              <a:t>美國</a:t>
            </a:r>
            <a:r>
              <a:rPr lang="zh-TW" altLang="en-US" dirty="0" smtClean="0"/>
              <a:t>當代作家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99592" y="2564904"/>
            <a:ext cx="7772400" cy="2664296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真正教育的真正價值，和成績、學位完全無關，只和自覺有關，自覺於什麼是真實及重要的，它隱藏在我們周遭平凡無奇的景象之中。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7610649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總體經濟學：佛教經濟學觀點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n-US" altLang="zh-TW" dirty="0" smtClean="0"/>
          </a:p>
          <a:p>
            <a:pPr marL="0" indent="0" algn="just">
              <a:buNone/>
            </a:pPr>
            <a:endParaRPr lang="en-US" altLang="zh-TW" dirty="0"/>
          </a:p>
          <a:p>
            <a:pPr marL="0" indent="0" algn="just">
              <a:buNone/>
            </a:pPr>
            <a:r>
              <a:rPr lang="zh-TW" altLang="en-US" dirty="0" smtClean="0"/>
              <a:t>吳聰敏：</a:t>
            </a:r>
            <a:r>
              <a:rPr lang="en-US" altLang="zh-TW" dirty="0" smtClean="0"/>
              <a:t>《</a:t>
            </a:r>
            <a:r>
              <a:rPr lang="zh-TW" altLang="en-US" dirty="0" smtClean="0"/>
              <a:t>總體經濟學</a:t>
            </a:r>
            <a:r>
              <a:rPr lang="en-US" altLang="zh-TW" dirty="0" smtClean="0"/>
              <a:t>》</a:t>
            </a:r>
          </a:p>
          <a:p>
            <a:pPr marL="0" indent="0" algn="just">
              <a:buNone/>
            </a:pPr>
            <a:r>
              <a:rPr lang="zh-TW" altLang="en-US" dirty="0" smtClean="0"/>
              <a:t>    「總體經濟學的問題可以用四個主題涵蓋之：經濟成長、景氣波動、所得分配及物價變動。」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52663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總體</a:t>
            </a:r>
            <a:r>
              <a:rPr lang="zh-TW" altLang="en-US" dirty="0" smtClean="0"/>
              <a:t>經濟的目標：佛教經濟學觀點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914400" y="1772816"/>
            <a:ext cx="7772400" cy="4246984"/>
          </a:xfrm>
        </p:spPr>
        <p:txBody>
          <a:bodyPr/>
          <a:lstStyle/>
          <a:p>
            <a:r>
              <a:rPr lang="zh-TW" altLang="en-US" dirty="0" smtClean="0"/>
              <a:t>傳統經濟學：國家如何累積財富？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</a:t>
            </a:r>
            <a:r>
              <a:rPr lang="en-US" altLang="zh-TW" dirty="0" smtClean="0"/>
              <a:t>“Adam Smith: An Inquiry into the Nature and Causes of the </a:t>
            </a:r>
          </a:p>
          <a:p>
            <a:pPr marL="0" indent="0">
              <a:buNone/>
            </a:pPr>
            <a:r>
              <a:rPr lang="en-US" altLang="zh-TW" dirty="0" smtClean="0"/>
              <a:t>   Wealth of Nation”</a:t>
            </a:r>
            <a:endParaRPr lang="en-US" altLang="zh-TW" dirty="0"/>
          </a:p>
          <a:p>
            <a:r>
              <a:rPr lang="zh-TW" altLang="en-US" dirty="0" smtClean="0"/>
              <a:t>佛教經濟學：</a:t>
            </a:r>
            <a:endParaRPr lang="en-US" altLang="zh-TW" dirty="0" smtClean="0"/>
          </a:p>
          <a:p>
            <a:pPr marL="320040" lvl="1" indent="0">
              <a:buNone/>
            </a:pPr>
            <a:r>
              <a:rPr lang="zh-TW" altLang="en-US" sz="2800" dirty="0" smtClean="0"/>
              <a:t>「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佛教經濟規劃是以充分就業為初始的，而事實上如此規劃的主要目的就是讓所有需要一份「外在」工作的人都能就業：既不是就業的極大化，也不是生產的極大化。</a:t>
            </a:r>
            <a:r>
              <a:rPr lang="zh-TW" altLang="en-US" sz="2800" dirty="0" smtClean="0"/>
              <a:t>」（</a:t>
            </a:r>
            <a:r>
              <a:rPr lang="en-US" altLang="zh-TW" sz="2800" dirty="0" smtClean="0"/>
              <a:t>Schumacher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8567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貨幣的</a:t>
            </a:r>
            <a:r>
              <a:rPr lang="zh-TW" altLang="en-US" dirty="0" smtClean="0"/>
              <a:t>本質：佛教經濟學觀點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755576" y="3068960"/>
            <a:ext cx="7772400" cy="28083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000" dirty="0" smtClean="0"/>
              <a:t>「空」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22081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政府的角色與</a:t>
            </a:r>
            <a:r>
              <a:rPr lang="zh-TW" altLang="en-US" dirty="0" smtClean="0"/>
              <a:t>功能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sz="2000" dirty="0" err="1"/>
              <a:t>nef</a:t>
            </a:r>
            <a:r>
              <a:rPr lang="en-US" altLang="zh-TW" sz="2000" dirty="0"/>
              <a:t>: a well-being manifesto for a flourishing society</a:t>
            </a:r>
            <a:endParaRPr lang="zh-TW" altLang="en-US" sz="2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+mj-lt"/>
              <a:buAutoNum type="arabicPeriod"/>
            </a:pPr>
            <a:r>
              <a:rPr kumimoji="1" lang="zh-TW" altLang="en-US" sz="2200" kern="0" dirty="0" smtClean="0">
                <a:solidFill>
                  <a:srgbClr val="000000"/>
                </a:solidFill>
                <a:latin typeface="Arial"/>
              </a:rPr>
              <a:t>衡量該衡量的：編列幾種衡量福祉的指數（帳戶）</a:t>
            </a:r>
            <a:endParaRPr kumimoji="1" lang="en-US" altLang="zh-TW" sz="2200" kern="0" dirty="0" smtClean="0">
              <a:solidFill>
                <a:srgbClr val="000000"/>
              </a:solidFill>
              <a:latin typeface="Arial"/>
            </a:endParaRP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+mj-lt"/>
              <a:buAutoNum type="arabicPeriod"/>
            </a:pPr>
            <a:r>
              <a:rPr kumimoji="1" lang="zh-TW" altLang="en-US" sz="2200" kern="0" dirty="0">
                <a:solidFill>
                  <a:srgbClr val="000000"/>
                </a:solidFill>
                <a:latin typeface="Arial"/>
              </a:rPr>
              <a:t>創造幸福經濟</a:t>
            </a:r>
            <a:r>
              <a:rPr kumimoji="1" lang="zh-TW" altLang="en-US" sz="2200" kern="0" dirty="0" smtClean="0">
                <a:solidFill>
                  <a:srgbClr val="000000"/>
                </a:solidFill>
                <a:latin typeface="Arial"/>
              </a:rPr>
              <a:t>：就業、有意義的工作以及環境課稅</a:t>
            </a:r>
            <a:endParaRPr kumimoji="1" lang="en-US" altLang="zh-TW" sz="2200" kern="0" dirty="0">
              <a:solidFill>
                <a:srgbClr val="000000"/>
              </a:solidFill>
              <a:latin typeface="Arial"/>
            </a:endParaRP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+mj-lt"/>
              <a:buAutoNum type="arabicPeriod"/>
            </a:pPr>
            <a:r>
              <a:rPr kumimoji="1" lang="zh-TW" altLang="en-US" sz="2200" kern="0" dirty="0" smtClean="0">
                <a:solidFill>
                  <a:srgbClr val="000000"/>
                </a:solidFill>
                <a:latin typeface="Arial"/>
              </a:rPr>
              <a:t>透過改善工時（工時與生活休閒的平衡），重新尋回「時光」</a:t>
            </a:r>
            <a:endParaRPr kumimoji="1" lang="en-US" altLang="zh-TW" sz="2200" kern="0" dirty="0">
              <a:solidFill>
                <a:srgbClr val="000000"/>
              </a:solidFill>
              <a:latin typeface="Arial"/>
            </a:endParaRP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+mj-lt"/>
              <a:buAutoNum type="arabicPeriod"/>
            </a:pPr>
            <a:r>
              <a:rPr kumimoji="1" lang="zh-TW" altLang="en-US" sz="2200" kern="0" dirty="0" smtClean="0">
                <a:solidFill>
                  <a:srgbClr val="000000"/>
                </a:solidFill>
                <a:latin typeface="Arial"/>
              </a:rPr>
              <a:t>創造能促進繁榮的教育體系</a:t>
            </a:r>
            <a:endParaRPr kumimoji="1" lang="en-US" altLang="zh-TW" sz="2200" kern="0" dirty="0">
              <a:solidFill>
                <a:srgbClr val="000000"/>
              </a:solidFill>
              <a:latin typeface="Arial"/>
            </a:endParaRP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+mj-lt"/>
              <a:buAutoNum type="arabicPeriod"/>
            </a:pPr>
            <a:r>
              <a:rPr kumimoji="1" lang="zh-TW" altLang="en-US" sz="2200" kern="0" dirty="0" smtClean="0">
                <a:solidFill>
                  <a:srgbClr val="000000"/>
                </a:solidFill>
                <a:latin typeface="Arial"/>
              </a:rPr>
              <a:t>重新聚焦公衛系統（</a:t>
            </a:r>
            <a:r>
              <a:rPr kumimoji="1" lang="en-US" altLang="zh-TW" sz="2200" kern="0" dirty="0" smtClean="0">
                <a:solidFill>
                  <a:srgbClr val="000000"/>
                </a:solidFill>
                <a:latin typeface="Arial"/>
              </a:rPr>
              <a:t> NHS</a:t>
            </a:r>
            <a:r>
              <a:rPr kumimoji="1" lang="zh-TW" altLang="en-US" sz="2200" kern="0" dirty="0" smtClean="0">
                <a:solidFill>
                  <a:srgbClr val="000000"/>
                </a:solidFill>
                <a:latin typeface="Arial"/>
              </a:rPr>
              <a:t>）以促進完整的健康</a:t>
            </a:r>
            <a:endParaRPr kumimoji="1" lang="en-US" altLang="zh-TW" sz="2200" kern="0" dirty="0">
              <a:solidFill>
                <a:srgbClr val="000000"/>
              </a:solidFill>
              <a:latin typeface="Arial"/>
            </a:endParaRP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+mj-lt"/>
              <a:buAutoNum type="arabicPeriod"/>
            </a:pPr>
            <a:r>
              <a:rPr kumimoji="1" lang="zh-TW" altLang="en-US" sz="2200" kern="0" dirty="0" smtClean="0">
                <a:solidFill>
                  <a:srgbClr val="000000"/>
                </a:solidFill>
                <a:latin typeface="Arial"/>
              </a:rPr>
              <a:t>投資孩童之幼年以及父母對孩童之照護</a:t>
            </a:r>
            <a:endParaRPr kumimoji="1" lang="en-US" altLang="zh-TW" sz="2200" kern="0" dirty="0">
              <a:solidFill>
                <a:srgbClr val="000000"/>
              </a:solidFill>
              <a:latin typeface="Arial"/>
            </a:endParaRP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+mj-lt"/>
              <a:buAutoNum type="arabicPeriod"/>
            </a:pPr>
            <a:r>
              <a:rPr kumimoji="1" lang="zh-TW" altLang="en-US" sz="2200" kern="0" dirty="0" smtClean="0">
                <a:solidFill>
                  <a:srgbClr val="000000"/>
                </a:solidFill>
                <a:latin typeface="Arial"/>
              </a:rPr>
              <a:t>抑制物質主義，並倡導真正的廣告</a:t>
            </a:r>
            <a:endParaRPr kumimoji="1" lang="en-US" altLang="zh-TW" sz="2200" kern="0" dirty="0">
              <a:solidFill>
                <a:srgbClr val="000000"/>
              </a:solidFill>
              <a:latin typeface="Arial"/>
            </a:endParaRP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+mj-lt"/>
              <a:buAutoNum type="arabicPeriod"/>
            </a:pPr>
            <a:r>
              <a:rPr kumimoji="1" lang="zh-TW" altLang="en-US" sz="2200" kern="0" dirty="0" smtClean="0">
                <a:solidFill>
                  <a:srgbClr val="000000"/>
                </a:solidFill>
                <a:latin typeface="Arial"/>
              </a:rPr>
              <a:t>強化公民社會、社會福祉，與主動公民權</a:t>
            </a:r>
            <a:endParaRPr kumimoji="1" lang="zh-TW" altLang="en-US" sz="2200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801172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結語與未來展望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sz="quarter" idx="1"/>
          </p:nvPr>
        </p:nvSpPr>
        <p:spPr>
          <a:xfrm>
            <a:off x="899592" y="1700808"/>
            <a:ext cx="7772400" cy="4572000"/>
          </a:xfrm>
        </p:spPr>
        <p:txBody>
          <a:bodyPr/>
          <a:lstStyle/>
          <a:p>
            <a:r>
              <a:rPr lang="zh-TW" altLang="en-US" dirty="0" smtClean="0"/>
              <a:t>佛教經濟學，或者應稱之為「舒馬赫經濟學」，是被學術界與當今世界所忽略，但卻是最需要的。</a:t>
            </a:r>
            <a:endParaRPr lang="en-US" altLang="zh-TW" dirty="0" smtClean="0"/>
          </a:p>
          <a:p>
            <a:pPr lvl="1"/>
            <a:r>
              <a:rPr lang="zh-TW" altLang="en-US" dirty="0"/>
              <a:t>其他宗教經濟學？</a:t>
            </a:r>
            <a:endParaRPr lang="en-US" altLang="zh-TW" dirty="0" smtClean="0"/>
          </a:p>
          <a:p>
            <a:r>
              <a:rPr lang="zh-TW" altLang="en-US" dirty="0" smtClean="0"/>
              <a:t>佛教經典對於「企業」部分的敘述並不多，最主要原因，應是時空背景的不同。</a:t>
            </a:r>
            <a:endParaRPr lang="en-US" altLang="zh-TW" dirty="0" smtClean="0"/>
          </a:p>
          <a:p>
            <a:r>
              <a:rPr lang="zh-TW" altLang="en-US" dirty="0" smtClean="0"/>
              <a:t>我們的世界將何去何從？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佛教的「烏托邦」：「</a:t>
            </a:r>
            <a:r>
              <a:rPr lang="zh-TW" altLang="en-US" dirty="0"/>
              <a:t>北拘羅洲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pPr lvl="1"/>
            <a:r>
              <a:rPr lang="zh-TW" altLang="en-US" dirty="0"/>
              <a:t>「時代精神運動</a:t>
            </a:r>
            <a:r>
              <a:rPr lang="zh-TW" altLang="en-US" dirty="0" smtClean="0"/>
              <a:t>」</a:t>
            </a:r>
            <a:r>
              <a:rPr lang="en-US" altLang="zh-TW" dirty="0" smtClean="0"/>
              <a:t>(Zeitgeist movement);</a:t>
            </a:r>
          </a:p>
        </p:txBody>
      </p:sp>
    </p:spTree>
    <p:extLst>
      <p:ext uri="{BB962C8B-B14F-4D97-AF65-F5344CB8AC3E}">
        <p14:creationId xmlns:p14="http://schemas.microsoft.com/office/powerpoint/2010/main" val="138062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其他宗教的經濟學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伊斯蘭經濟學（</a:t>
            </a:r>
            <a:r>
              <a:rPr lang="zh-TW" altLang="en-US" dirty="0"/>
              <a:t>與伊斯蘭金融</a:t>
            </a:r>
            <a:r>
              <a:rPr lang="zh-TW" altLang="en-US" dirty="0" smtClean="0"/>
              <a:t>學）</a:t>
            </a:r>
            <a:endParaRPr lang="en-US" altLang="zh-TW" dirty="0" smtClean="0"/>
          </a:p>
          <a:p>
            <a:r>
              <a:rPr lang="zh-TW" altLang="en-US" dirty="0"/>
              <a:t>基督宗教</a:t>
            </a:r>
            <a:r>
              <a:rPr lang="zh-TW" altLang="en-US" dirty="0" smtClean="0"/>
              <a:t>經濟學</a:t>
            </a:r>
            <a:endParaRPr lang="en-US" altLang="zh-TW" dirty="0" smtClean="0"/>
          </a:p>
          <a:p>
            <a:r>
              <a:rPr lang="zh-TW" altLang="en-US" dirty="0" smtClean="0"/>
              <a:t>那麼「佛教金融學」呢？ 「報酬」！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01008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68960"/>
            <a:ext cx="16764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90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拘</a:t>
            </a:r>
            <a:r>
              <a:rPr lang="zh-TW" altLang="en-US" dirty="0"/>
              <a:t>羅</a:t>
            </a:r>
            <a:r>
              <a:rPr lang="zh-TW" altLang="en-US" dirty="0" smtClean="0"/>
              <a:t>洲（「阿米」的世界？）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/>
              <a:t>「北拘羅洲」是極福樂的世界，其平等、自由的特質，有點類似此世界起初的人類社會。而我們這個世界，要經過多少次荒亂，一直到彌勒降生時，才實現為淨土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拘</a:t>
            </a:r>
            <a:r>
              <a:rPr lang="zh-TW" altLang="en-US" dirty="0"/>
              <a:t>羅洲的有一個很特別的特質：沒有家庭、沒有自我佔有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 </a:t>
            </a:r>
            <a:r>
              <a:rPr lang="zh-TW" altLang="en-US" dirty="0"/>
              <a:t>沒有男女間的相互佔有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沒有</a:t>
            </a:r>
            <a:r>
              <a:rPr lang="zh-TW" altLang="en-US" dirty="0"/>
              <a:t>經濟上的私有，一切是公共的，隨意受用，大家都「無我我所，無守護者」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是</a:t>
            </a:r>
            <a:r>
              <a:rPr lang="zh-TW" altLang="en-US" dirty="0"/>
              <a:t>「能行十善業」者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 </a:t>
            </a:r>
            <a:r>
              <a:rPr lang="zh-TW" altLang="en-US" dirty="0"/>
              <a:t>沒有膚色、種族優劣的差別，人類是一樣的平等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人間</a:t>
            </a:r>
            <a:r>
              <a:rPr lang="zh-TW" altLang="en-US" dirty="0"/>
              <a:t>再沒有夭壽的，都是壽終而死，也再沒有憂愁啼哭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 </a:t>
            </a:r>
            <a:r>
              <a:rPr lang="zh-TW" altLang="en-US" dirty="0"/>
              <a:t>這個世界非常的莊嚴清淨，土地肥沃，道路平坦，氣候冷暖</a:t>
            </a:r>
            <a:r>
              <a:rPr lang="zh-TW" altLang="en-US" dirty="0" smtClean="0"/>
              <a:t>適中。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000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主要參考書目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Schumacher, E. F., 1973, </a:t>
            </a:r>
            <a:r>
              <a:rPr lang="en-US" altLang="zh-TW" i="1" dirty="0" smtClean="0"/>
              <a:t>Small is Beautiful: Economics as if people mattered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張澄基，佛學今詮</a:t>
            </a:r>
            <a:r>
              <a:rPr lang="zh-TW" altLang="en-US" dirty="0"/>
              <a:t>，</a:t>
            </a:r>
            <a:r>
              <a:rPr lang="zh-TW" altLang="en-US" dirty="0" smtClean="0"/>
              <a:t>慧</a:t>
            </a:r>
            <a:r>
              <a:rPr lang="zh-TW" altLang="en-US" dirty="0"/>
              <a:t>炬</a:t>
            </a:r>
            <a:r>
              <a:rPr lang="zh-TW" altLang="en-US" dirty="0" smtClean="0"/>
              <a:t>出版社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TW" dirty="0" err="1" smtClean="0"/>
              <a:t>Payutto</a:t>
            </a:r>
            <a:r>
              <a:rPr lang="en-US" altLang="zh-TW" dirty="0" smtClean="0"/>
              <a:t>, Ven. P</a:t>
            </a:r>
            <a:r>
              <a:rPr lang="en-US" altLang="zh-TW" dirty="0"/>
              <a:t>. A</a:t>
            </a:r>
            <a:r>
              <a:rPr lang="en-US" altLang="zh-TW" dirty="0" smtClean="0"/>
              <a:t>., 1992,  </a:t>
            </a:r>
            <a:r>
              <a:rPr lang="en-US" altLang="zh-TW" i="1" dirty="0"/>
              <a:t>Buddhist </a:t>
            </a:r>
            <a:r>
              <a:rPr lang="en-US" altLang="zh-TW" i="1" dirty="0" smtClean="0"/>
              <a:t>Economics: A </a:t>
            </a:r>
            <a:r>
              <a:rPr lang="en-US" altLang="zh-TW" i="1" dirty="0"/>
              <a:t>Middle Way for </a:t>
            </a:r>
            <a:r>
              <a:rPr lang="en-US" altLang="zh-TW" i="1" dirty="0" smtClean="0"/>
              <a:t>the </a:t>
            </a:r>
            <a:r>
              <a:rPr lang="en-US" altLang="zh-TW" i="1" dirty="0"/>
              <a:t>Market </a:t>
            </a:r>
            <a:r>
              <a:rPr lang="en-US" altLang="zh-TW" i="1" dirty="0" smtClean="0"/>
              <a:t>Place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Smith, Huston, 1986, </a:t>
            </a:r>
            <a:r>
              <a:rPr lang="en-US" altLang="zh-TW" i="1" dirty="0" smtClean="0"/>
              <a:t>World’s religions (</a:t>
            </a:r>
            <a:r>
              <a:rPr lang="zh-TW" altLang="en-US" i="1" dirty="0" smtClean="0"/>
              <a:t>中文版：人的宗教，立緒）</a:t>
            </a:r>
            <a:endParaRPr lang="en-US" altLang="zh-TW" i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TW" i="1" dirty="0" smtClean="0"/>
              <a:t>Richard </a:t>
            </a:r>
            <a:r>
              <a:rPr lang="en-US" altLang="zh-TW" i="1" dirty="0"/>
              <a:t>K. Payne, How much is enough? Buddhism, Consumerism, and the Environment</a:t>
            </a:r>
            <a:r>
              <a:rPr lang="zh-TW" altLang="en-US" i="1" dirty="0"/>
              <a:t>，</a:t>
            </a:r>
            <a:r>
              <a:rPr lang="en-US" altLang="zh-TW" i="1" dirty="0"/>
              <a:t>《</a:t>
            </a:r>
            <a:r>
              <a:rPr lang="zh-TW" altLang="en-US" i="1" dirty="0"/>
              <a:t>多少才算夠？：佛教經濟學救地球</a:t>
            </a:r>
            <a:r>
              <a:rPr lang="en-US" altLang="zh-TW" i="1" dirty="0"/>
              <a:t>》</a:t>
            </a:r>
            <a:r>
              <a:rPr lang="zh-TW" altLang="en-US" i="1" dirty="0"/>
              <a:t>，立緒文化事業有限公司，</a:t>
            </a:r>
            <a:r>
              <a:rPr lang="en-US" altLang="zh-TW" i="1" dirty="0"/>
              <a:t>101</a:t>
            </a:r>
            <a:r>
              <a:rPr lang="zh-TW" altLang="en-US" i="1" dirty="0"/>
              <a:t>年</a:t>
            </a:r>
            <a:r>
              <a:rPr lang="en-US" altLang="zh-TW" i="1" dirty="0"/>
              <a:t>6</a:t>
            </a:r>
            <a:r>
              <a:rPr lang="zh-TW" altLang="en-US" i="1" dirty="0" smtClean="0"/>
              <a:t>月</a:t>
            </a:r>
            <a:endParaRPr lang="en-US" altLang="zh-TW" i="1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i="1" dirty="0" smtClean="0"/>
              <a:t>一行</a:t>
            </a:r>
            <a:r>
              <a:rPr lang="zh-TW" altLang="en-US" i="1" dirty="0"/>
              <a:t>禪師，</a:t>
            </a:r>
            <a:r>
              <a:rPr lang="en-US" altLang="zh-TW" i="1" dirty="0"/>
              <a:t>《</a:t>
            </a:r>
            <a:r>
              <a:rPr lang="zh-TW" altLang="en-US" i="1" dirty="0"/>
              <a:t>好公民：打造覺悟的社會</a:t>
            </a:r>
            <a:r>
              <a:rPr lang="en-US" altLang="zh-TW" i="1" dirty="0"/>
              <a:t>》</a:t>
            </a:r>
            <a:r>
              <a:rPr lang="zh-TW" altLang="en-US" i="1" dirty="0"/>
              <a:t>，立緒文化事業有限公司，</a:t>
            </a:r>
            <a:r>
              <a:rPr lang="en-US" altLang="zh-TW" i="1" dirty="0"/>
              <a:t>103</a:t>
            </a:r>
            <a:r>
              <a:rPr lang="zh-TW" altLang="en-US" i="1" dirty="0"/>
              <a:t>年</a:t>
            </a:r>
            <a:r>
              <a:rPr lang="en-US" altLang="zh-TW" i="1" dirty="0"/>
              <a:t>1</a:t>
            </a:r>
            <a:r>
              <a:rPr lang="zh-TW" altLang="en-US" i="1" dirty="0"/>
              <a:t>月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i="1" dirty="0" smtClean="0"/>
              <a:t>聖</a:t>
            </a:r>
            <a:r>
              <a:rPr lang="zh-TW" altLang="en-US" i="1" dirty="0"/>
              <a:t>嚴法師，</a:t>
            </a:r>
            <a:r>
              <a:rPr lang="en-US" altLang="zh-TW" i="1" dirty="0"/>
              <a:t>《</a:t>
            </a:r>
            <a:r>
              <a:rPr lang="zh-TW" altLang="en-US" i="1" dirty="0"/>
              <a:t>學佛知津</a:t>
            </a:r>
            <a:r>
              <a:rPr lang="en-US" altLang="zh-TW" i="1" dirty="0"/>
              <a:t>》</a:t>
            </a:r>
            <a:r>
              <a:rPr lang="zh-TW" altLang="en-US" i="1" dirty="0"/>
              <a:t>，</a:t>
            </a:r>
            <a:r>
              <a:rPr lang="en-US" altLang="zh-TW" i="1" dirty="0"/>
              <a:t>82</a:t>
            </a:r>
            <a:r>
              <a:rPr lang="zh-TW" altLang="en-US" i="1" dirty="0"/>
              <a:t>年</a:t>
            </a:r>
            <a:r>
              <a:rPr lang="en-US" altLang="zh-TW" i="1" dirty="0"/>
              <a:t>1</a:t>
            </a:r>
            <a:r>
              <a:rPr lang="zh-TW" altLang="en-US" i="1" dirty="0"/>
              <a:t>月</a:t>
            </a:r>
          </a:p>
          <a:p>
            <a:pPr marL="514350" indent="-514350">
              <a:buFont typeface="+mj-lt"/>
              <a:buAutoNum type="arabicPeriod"/>
            </a:pPr>
            <a:endParaRPr lang="zh-TW" altLang="en-US" i="1" dirty="0"/>
          </a:p>
        </p:txBody>
      </p:sp>
    </p:spTree>
    <p:extLst>
      <p:ext uri="{BB962C8B-B14F-4D97-AF65-F5344CB8AC3E}">
        <p14:creationId xmlns:p14="http://schemas.microsoft.com/office/powerpoint/2010/main" val="4312348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宣紙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8979</TotalTime>
  <Words>9709</Words>
  <Application>Microsoft Office PowerPoint</Application>
  <PresentationFormat>如螢幕大小 (4:3)</PresentationFormat>
  <Paragraphs>681</Paragraphs>
  <Slides>98</Slides>
  <Notes>20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98</vt:i4>
      </vt:variant>
    </vt:vector>
  </HeadingPairs>
  <TitlesOfParts>
    <vt:vector size="100" baseType="lpstr">
      <vt:lpstr>公正</vt:lpstr>
      <vt:lpstr>Pixel</vt:lpstr>
      <vt:lpstr> 佛教經濟學的理論基礎與架構 Buddhist Economics: A Conceptual Framework</vt:lpstr>
      <vt:lpstr>Economics of religion  vs. Religion of economics</vt:lpstr>
      <vt:lpstr>大綱</vt:lpstr>
      <vt:lpstr>台灣到底有多少佛教徒？</vt:lpstr>
      <vt:lpstr>佛教經濟學之緣起</vt:lpstr>
      <vt:lpstr>PowerPoint 簡報</vt:lpstr>
      <vt:lpstr>PowerPoint 簡報</vt:lpstr>
      <vt:lpstr>緬甸國名的來源</vt:lpstr>
      <vt:lpstr>Ernst F. Schumacher (1911- 1977)</vt:lpstr>
      <vt:lpstr>Schumacher 事蹟</vt:lpstr>
      <vt:lpstr>什麼是佛教經濟學？</vt:lpstr>
      <vt:lpstr>為什麼是佛教經濟學?</vt:lpstr>
      <vt:lpstr>什麼是「中心」？</vt:lpstr>
      <vt:lpstr>為什麼是佛教經濟學?</vt:lpstr>
      <vt:lpstr>為什麼是佛教經濟學?</vt:lpstr>
      <vt:lpstr>Schumcher 對唯物經濟學的批評</vt:lpstr>
      <vt:lpstr>論「市場」</vt:lpstr>
      <vt:lpstr>當道的「主流」經濟思維</vt:lpstr>
      <vt:lpstr>之二</vt:lpstr>
      <vt:lpstr>       競爭必然導向進化嗎？</vt:lpstr>
      <vt:lpstr>競爭</vt:lpstr>
      <vt:lpstr>PowerPoint 簡報</vt:lpstr>
      <vt:lpstr>佛教</vt:lpstr>
      <vt:lpstr>佛陀十大弟子</vt:lpstr>
      <vt:lpstr>何謂「佛教」？</vt:lpstr>
      <vt:lpstr>何為佛教徒？</vt:lpstr>
      <vt:lpstr>佛教主要派別</vt:lpstr>
      <vt:lpstr>解脫之道：四聖諦</vt:lpstr>
      <vt:lpstr>苦諦</vt:lpstr>
      <vt:lpstr>集諦</vt:lpstr>
      <vt:lpstr>基督教談因果嗎？</vt:lpstr>
      <vt:lpstr>如何超越因果，得解脫？ 基督教觀點</vt:lpstr>
      <vt:lpstr>業（羯磨）</vt:lpstr>
      <vt:lpstr>十二因緣</vt:lpstr>
      <vt:lpstr>滅諦</vt:lpstr>
      <vt:lpstr>PowerPoint 簡報</vt:lpstr>
      <vt:lpstr>PowerPoint 簡報</vt:lpstr>
      <vt:lpstr> 道諦：三無漏學</vt:lpstr>
      <vt:lpstr>八正道與六度</vt:lpstr>
      <vt:lpstr>PowerPoint 簡報</vt:lpstr>
      <vt:lpstr>持戒</vt:lpstr>
      <vt:lpstr>PowerPoint 簡報</vt:lpstr>
      <vt:lpstr>十善</vt:lpstr>
      <vt:lpstr>八正道</vt:lpstr>
      <vt:lpstr>八正道（續）</vt:lpstr>
      <vt:lpstr>法門初分：三大類</vt:lpstr>
      <vt:lpstr>般若波羅蜜多心經</vt:lpstr>
      <vt:lpstr>金剛經節錄</vt:lpstr>
      <vt:lpstr>金剛經</vt:lpstr>
      <vt:lpstr>佛教經濟學的架構</vt:lpstr>
      <vt:lpstr>傳統經濟學與佛教經濟學的共同點</vt:lpstr>
      <vt:lpstr>傳統經濟學與佛教經濟學的根本差異</vt:lpstr>
      <vt:lpstr>理性之辯</vt:lpstr>
      <vt:lpstr>佛教中的「我」</vt:lpstr>
      <vt:lpstr>理性之辯</vt:lpstr>
      <vt:lpstr>PowerPoint 簡報</vt:lpstr>
      <vt:lpstr>佛教經濟學的定義</vt:lpstr>
      <vt:lpstr>(續)</vt:lpstr>
      <vt:lpstr>什麼是「消費的最適型態」？</vt:lpstr>
      <vt:lpstr>The Daly Triangle</vt:lpstr>
      <vt:lpstr>工作: 佛教經濟學的觀點</vt:lpstr>
      <vt:lpstr>工作: Job or work?</vt:lpstr>
      <vt:lpstr>紀伯倫:談「工作」          《先知》</vt:lpstr>
      <vt:lpstr>PowerPoint 簡報</vt:lpstr>
      <vt:lpstr>西方經濟學的廠商理論</vt:lpstr>
      <vt:lpstr>廠商理論：佛教經濟學觀點</vt:lpstr>
      <vt:lpstr>佛經中關於管理者與員工的經文</vt:lpstr>
      <vt:lpstr>（續）</vt:lpstr>
      <vt:lpstr>PowerPoint 簡報</vt:lpstr>
      <vt:lpstr>佛教經濟學的廠商理論</vt:lpstr>
      <vt:lpstr>佛教經濟學廠商理論幾個特色</vt:lpstr>
      <vt:lpstr>「線性」技術：資本主義經濟</vt:lpstr>
      <vt:lpstr>技術：佛教經濟學觀點</vt:lpstr>
      <vt:lpstr>中級（適切）科技</vt:lpstr>
      <vt:lpstr>商品與原料</vt:lpstr>
      <vt:lpstr>所有權：傳統經濟與佛教經濟學觀點</vt:lpstr>
      <vt:lpstr>An example of common ownership: Scott Bader Commonwealth</vt:lpstr>
      <vt:lpstr>憲章</vt:lpstr>
      <vt:lpstr>憲章（續）</vt:lpstr>
      <vt:lpstr>Social Enterprise: A working definition</vt:lpstr>
      <vt:lpstr>行銷與廣告：佛教觀點</vt:lpstr>
      <vt:lpstr>綠色市場理論：在地化 以社區為基礎的經濟</vt:lpstr>
      <vt:lpstr>合作社</vt:lpstr>
      <vt:lpstr>合作社的基本價值</vt:lpstr>
      <vt:lpstr>佛教與民生</vt:lpstr>
      <vt:lpstr>社區支持農業 (community-supported agriculture)</vt:lpstr>
      <vt:lpstr>CSA Types</vt:lpstr>
      <vt:lpstr>佛教經濟學的其他觀點</vt:lpstr>
      <vt:lpstr>「正學」（Right Education）</vt:lpstr>
      <vt:lpstr>華萊士（David Foster Wallace, 1962-2008），美國當代作家</vt:lpstr>
      <vt:lpstr>總體經濟學：佛教經濟學觀點</vt:lpstr>
      <vt:lpstr>總體經濟的目標：佛教經濟學觀點</vt:lpstr>
      <vt:lpstr>貨幣的本質：佛教經濟學觀點</vt:lpstr>
      <vt:lpstr>政府的角色與功能 nef: a well-being manifesto for a flourishing society</vt:lpstr>
      <vt:lpstr>結語與未來展望</vt:lpstr>
      <vt:lpstr>其他宗教的經濟學</vt:lpstr>
      <vt:lpstr>拘羅洲（「阿米」的世界？）</vt:lpstr>
      <vt:lpstr>主要參考書目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宗教與綠色經濟</dc:title>
  <dc:creator>user</dc:creator>
  <cp:lastModifiedBy>user</cp:lastModifiedBy>
  <cp:revision>302</cp:revision>
  <dcterms:created xsi:type="dcterms:W3CDTF">2013-09-18T03:01:38Z</dcterms:created>
  <dcterms:modified xsi:type="dcterms:W3CDTF">2015-12-27T23:09:40Z</dcterms:modified>
</cp:coreProperties>
</file>