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95" r:id="rId4"/>
    <p:sldId id="300" r:id="rId5"/>
    <p:sldId id="301" r:id="rId6"/>
    <p:sldId id="312" r:id="rId7"/>
    <p:sldId id="302" r:id="rId8"/>
    <p:sldId id="313" r:id="rId9"/>
    <p:sldId id="303" r:id="rId10"/>
    <p:sldId id="314" r:id="rId11"/>
    <p:sldId id="258" r:id="rId12"/>
    <p:sldId id="297" r:id="rId13"/>
    <p:sldId id="298" r:id="rId14"/>
    <p:sldId id="305" r:id="rId15"/>
    <p:sldId id="292" r:id="rId16"/>
    <p:sldId id="304" r:id="rId17"/>
    <p:sldId id="296" r:id="rId18"/>
    <p:sldId id="306" r:id="rId19"/>
    <p:sldId id="307" r:id="rId20"/>
    <p:sldId id="308" r:id="rId21"/>
    <p:sldId id="309" r:id="rId22"/>
    <p:sldId id="310" r:id="rId23"/>
    <p:sldId id="311" r:id="rId2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19" autoAdjust="0"/>
    <p:restoredTop sz="94660"/>
  </p:normalViewPr>
  <p:slideViewPr>
    <p:cSldViewPr>
      <p:cViewPr>
        <p:scale>
          <a:sx n="94" d="100"/>
          <a:sy n="94" d="100"/>
        </p:scale>
        <p:origin x="-970" y="2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zh-TW" altLang="en-US" smtClean="0"/>
              <a:t>按一下以編輯母片標題樣式</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fr-CA"/>
          </a:p>
        </p:txBody>
      </p:sp>
      <p:sp>
        <p:nvSpPr>
          <p:cNvPr id="4" name="Espace réservé de la date 3"/>
          <p:cNvSpPr>
            <a:spLocks noGrp="1"/>
          </p:cNvSpPr>
          <p:nvPr>
            <p:ph type="dt" sz="half" idx="10"/>
          </p:nvPr>
        </p:nvSpPr>
        <p:spPr/>
        <p:txBody>
          <a:bodyPr/>
          <a:lstStyle>
            <a:lvl1pPr>
              <a:defRPr/>
            </a:lvl1pPr>
          </a:lstStyle>
          <a:p>
            <a:fld id="{C9461E9F-0EDF-4248-9608-79BB2CA7D734}" type="datetimeFigureOut">
              <a:rPr lang="fr-FR" altLang="zh-TW"/>
              <a:pPr/>
              <a:t>28/12/2015</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3B2F0C5C-825F-4F2D-9D3F-61AD0DF218B7}" type="slidenum">
              <a:rPr lang="fr-CA"/>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texte vertical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00CD6A0C-83E1-4C54-8C9A-DBBC70F39A84}" type="datetimeFigureOut">
              <a:rPr lang="fr-FR" altLang="zh-TW"/>
              <a:pPr/>
              <a:t>28/12/2015</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B97D4E21-E306-4E83-8D8A-0797EE9FBF68}" type="slidenum">
              <a:rPr lang="fr-CA"/>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4620AE7D-85E9-488A-A76F-475A909B2F1F}" type="datetimeFigureOut">
              <a:rPr lang="fr-FR" altLang="zh-TW"/>
              <a:pPr/>
              <a:t>28/12/2015</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00F6B980-3EAF-4A29-A656-61B0A2543FCC}" type="slidenum">
              <a:rPr lang="fr-CA"/>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smtClean="0"/>
              <a:t>按一下以編輯母片標題樣式</a:t>
            </a:r>
            <a:endParaRPr lang="fr-CA" dirty="0"/>
          </a:p>
        </p:txBody>
      </p:sp>
      <p:sp>
        <p:nvSpPr>
          <p:cNvPr id="3" name="Espace réservé du contenu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fr-CA" dirty="0"/>
          </a:p>
        </p:txBody>
      </p:sp>
      <p:sp>
        <p:nvSpPr>
          <p:cNvPr id="4" name="Espace réservé de la date 3"/>
          <p:cNvSpPr>
            <a:spLocks noGrp="1"/>
          </p:cNvSpPr>
          <p:nvPr>
            <p:ph type="dt" sz="half" idx="10"/>
          </p:nvPr>
        </p:nvSpPr>
        <p:spPr/>
        <p:txBody>
          <a:bodyPr/>
          <a:lstStyle>
            <a:lvl1pPr>
              <a:defRPr/>
            </a:lvl1pPr>
          </a:lstStyle>
          <a:p>
            <a:fld id="{4EC1C642-2A56-42E6-839D-2E521FEFA710}" type="datetimeFigureOut">
              <a:rPr lang="fr-FR" altLang="zh-TW"/>
              <a:pPr/>
              <a:t>28/12/2015</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CA01FAAA-5E54-4F66-9D90-E436C54503CF}" type="slidenum">
              <a:rPr lang="fr-CA"/>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Espace réservé de la date 3"/>
          <p:cNvSpPr>
            <a:spLocks noGrp="1"/>
          </p:cNvSpPr>
          <p:nvPr>
            <p:ph type="dt" sz="half" idx="10"/>
          </p:nvPr>
        </p:nvSpPr>
        <p:spPr/>
        <p:txBody>
          <a:bodyPr/>
          <a:lstStyle>
            <a:lvl1pPr>
              <a:defRPr/>
            </a:lvl1pPr>
          </a:lstStyle>
          <a:p>
            <a:fld id="{6B07B6BC-2D06-4A2A-95B6-2D71E5C9605A}" type="datetimeFigureOut">
              <a:rPr lang="fr-FR" altLang="zh-TW"/>
              <a:pPr/>
              <a:t>28/12/2015</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455A5568-8CEF-439F-9A1E-FF9600258B40}" type="slidenum">
              <a:rPr lang="fr-CA"/>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Espace réservé de la date 3"/>
          <p:cNvSpPr>
            <a:spLocks noGrp="1"/>
          </p:cNvSpPr>
          <p:nvPr>
            <p:ph type="dt" sz="half" idx="10"/>
          </p:nvPr>
        </p:nvSpPr>
        <p:spPr/>
        <p:txBody>
          <a:bodyPr/>
          <a:lstStyle>
            <a:lvl1pPr>
              <a:defRPr/>
            </a:lvl1pPr>
          </a:lstStyle>
          <a:p>
            <a:fld id="{2446579A-F499-4934-AF38-504FFF832766}" type="datetimeFigureOut">
              <a:rPr lang="fr-FR" altLang="zh-TW"/>
              <a:pPr/>
              <a:t>28/12/2015</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BDC25BBD-34C6-41BE-B3DF-8583D14DC87B}" type="slidenum">
              <a:rPr lang="fr-CA"/>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zh-TW" altLang="en-US" smtClean="0"/>
              <a:t>按一下以編輯母片標題樣式</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7" name="Espace réservé de la date 3"/>
          <p:cNvSpPr>
            <a:spLocks noGrp="1"/>
          </p:cNvSpPr>
          <p:nvPr>
            <p:ph type="dt" sz="half" idx="10"/>
          </p:nvPr>
        </p:nvSpPr>
        <p:spPr/>
        <p:txBody>
          <a:bodyPr/>
          <a:lstStyle>
            <a:lvl1pPr>
              <a:defRPr/>
            </a:lvl1pPr>
          </a:lstStyle>
          <a:p>
            <a:fld id="{5D2CBB3B-18F5-4DF8-B639-435732BEE5A0}" type="datetimeFigureOut">
              <a:rPr lang="fr-FR" altLang="zh-TW"/>
              <a:pPr/>
              <a:t>28/12/2015</a:t>
            </a:fld>
            <a:endParaRPr lang="fr-CA"/>
          </a:p>
        </p:txBody>
      </p:sp>
      <p:sp>
        <p:nvSpPr>
          <p:cNvPr id="8" name="Espace réservé du pied de page 4"/>
          <p:cNvSpPr>
            <a:spLocks noGrp="1"/>
          </p:cNvSpPr>
          <p:nvPr>
            <p:ph type="ftr" sz="quarter" idx="11"/>
          </p:nvPr>
        </p:nvSpPr>
        <p:spPr/>
        <p:txBody>
          <a:bodyPr/>
          <a:lstStyle>
            <a:lvl1pPr>
              <a:defRPr/>
            </a:lvl1pPr>
          </a:lstStyle>
          <a:p>
            <a:endParaRPr lang="fr-CA"/>
          </a:p>
        </p:txBody>
      </p:sp>
      <p:sp>
        <p:nvSpPr>
          <p:cNvPr id="9" name="Espace réservé du numéro de diapositive 5"/>
          <p:cNvSpPr>
            <a:spLocks noGrp="1"/>
          </p:cNvSpPr>
          <p:nvPr>
            <p:ph type="sldNum" sz="quarter" idx="12"/>
          </p:nvPr>
        </p:nvSpPr>
        <p:spPr/>
        <p:txBody>
          <a:bodyPr/>
          <a:lstStyle>
            <a:lvl1pPr>
              <a:defRPr/>
            </a:lvl1pPr>
          </a:lstStyle>
          <a:p>
            <a:fld id="{77C3F75C-8B11-44A9-9A20-A9B97829CEF3}" type="slidenum">
              <a:rPr lang="fr-CA"/>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e la date 3"/>
          <p:cNvSpPr>
            <a:spLocks noGrp="1"/>
          </p:cNvSpPr>
          <p:nvPr>
            <p:ph type="dt" sz="half" idx="10"/>
          </p:nvPr>
        </p:nvSpPr>
        <p:spPr/>
        <p:txBody>
          <a:bodyPr/>
          <a:lstStyle>
            <a:lvl1pPr>
              <a:defRPr/>
            </a:lvl1pPr>
          </a:lstStyle>
          <a:p>
            <a:fld id="{16A5BED0-81D6-4993-8B1B-D312809021C1}" type="datetimeFigureOut">
              <a:rPr lang="fr-FR" altLang="zh-TW"/>
              <a:pPr/>
              <a:t>28/12/2015</a:t>
            </a:fld>
            <a:endParaRPr lang="fr-CA"/>
          </a:p>
        </p:txBody>
      </p:sp>
      <p:sp>
        <p:nvSpPr>
          <p:cNvPr id="4" name="Espace réservé du pied de page 4"/>
          <p:cNvSpPr>
            <a:spLocks noGrp="1"/>
          </p:cNvSpPr>
          <p:nvPr>
            <p:ph type="ftr" sz="quarter" idx="11"/>
          </p:nvPr>
        </p:nvSpPr>
        <p:spPr/>
        <p:txBody>
          <a:bodyPr/>
          <a:lstStyle>
            <a:lvl1pPr>
              <a:defRPr/>
            </a:lvl1pPr>
          </a:lstStyle>
          <a:p>
            <a:endParaRPr lang="fr-CA"/>
          </a:p>
        </p:txBody>
      </p:sp>
      <p:sp>
        <p:nvSpPr>
          <p:cNvPr id="5" name="Espace réservé du numéro de diapositive 5"/>
          <p:cNvSpPr>
            <a:spLocks noGrp="1"/>
          </p:cNvSpPr>
          <p:nvPr>
            <p:ph type="sldNum" sz="quarter" idx="12"/>
          </p:nvPr>
        </p:nvSpPr>
        <p:spPr/>
        <p:txBody>
          <a:bodyPr/>
          <a:lstStyle>
            <a:lvl1pPr>
              <a:defRPr/>
            </a:lvl1pPr>
          </a:lstStyle>
          <a:p>
            <a:fld id="{1C358883-D48A-482F-8602-366F570232C1}" type="slidenum">
              <a:rPr lang="fr-CA"/>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EAF8790E-EBF7-4B35-8A8F-11B3EDD08442}" type="datetimeFigureOut">
              <a:rPr lang="fr-FR" altLang="zh-TW"/>
              <a:pPr/>
              <a:t>28/12/2015</a:t>
            </a:fld>
            <a:endParaRPr lang="fr-CA"/>
          </a:p>
        </p:txBody>
      </p:sp>
      <p:sp>
        <p:nvSpPr>
          <p:cNvPr id="3" name="Espace réservé du pied de page 4"/>
          <p:cNvSpPr>
            <a:spLocks noGrp="1"/>
          </p:cNvSpPr>
          <p:nvPr>
            <p:ph type="ftr" sz="quarter" idx="11"/>
          </p:nvPr>
        </p:nvSpPr>
        <p:spPr/>
        <p:txBody>
          <a:bodyPr/>
          <a:lstStyle>
            <a:lvl1pPr>
              <a:defRPr/>
            </a:lvl1pPr>
          </a:lstStyle>
          <a:p>
            <a:endParaRPr lang="fr-CA"/>
          </a:p>
        </p:txBody>
      </p:sp>
      <p:sp>
        <p:nvSpPr>
          <p:cNvPr id="4" name="Espace réservé du numéro de diapositive 5"/>
          <p:cNvSpPr>
            <a:spLocks noGrp="1"/>
          </p:cNvSpPr>
          <p:nvPr>
            <p:ph type="sldNum" sz="quarter" idx="12"/>
          </p:nvPr>
        </p:nvSpPr>
        <p:spPr/>
        <p:txBody>
          <a:bodyPr/>
          <a:lstStyle>
            <a:lvl1pPr>
              <a:defRPr/>
            </a:lvl1pPr>
          </a:lstStyle>
          <a:p>
            <a:fld id="{7DEC1B79-BD44-494C-9D98-F64EC6D5B3F6}" type="slidenum">
              <a:rPr lang="fr-CA"/>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34C6F090-FD90-497F-92CE-9776235B9A30}" type="datetimeFigureOut">
              <a:rPr lang="fr-FR" altLang="zh-TW"/>
              <a:pPr/>
              <a:t>28/12/2015</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175A6616-C485-4487-99A7-282BFC107C6C}" type="slidenum">
              <a:rPr lang="fr-CA"/>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9D84D36C-076B-4056-BB9F-66D0887FC27F}" type="datetimeFigureOut">
              <a:rPr lang="fr-FR" altLang="zh-TW"/>
              <a:pPr/>
              <a:t>28/12/2015</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3E844E0E-AEFC-4FEB-A620-EDD32102CE3A}" type="slidenum">
              <a:rPr lang="fr-CA"/>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zh-TW"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zh-TW" smtClean="0"/>
              <a:t>Cliquez pour modifier les styles du texte du masque</a:t>
            </a:r>
          </a:p>
          <a:p>
            <a:pPr lvl="1"/>
            <a:r>
              <a:rPr lang="fr-FR" altLang="zh-TW" smtClean="0"/>
              <a:t>Deuxième niveau</a:t>
            </a:r>
          </a:p>
          <a:p>
            <a:pPr lvl="2"/>
            <a:r>
              <a:rPr lang="fr-FR" altLang="zh-TW" smtClean="0"/>
              <a:t>Troisième niveau</a:t>
            </a:r>
          </a:p>
          <a:p>
            <a:pPr lvl="3"/>
            <a:r>
              <a:rPr lang="fr-FR" altLang="zh-TW" smtClean="0"/>
              <a:t>Quatrième niveau</a:t>
            </a:r>
          </a:p>
          <a:p>
            <a:pPr lvl="4"/>
            <a:r>
              <a:rPr lang="fr-FR" altLang="zh-TW"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B832AEC4-BEFE-422C-83DC-DCD622A19367}" type="datetimeFigureOut">
              <a:rPr lang="fr-FR" altLang="zh-TW"/>
              <a:pPr/>
              <a:t>28/12/2015</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F124A1D1-12CC-44BA-A715-26290F12D5CF}" type="slidenum">
              <a:rPr lang="fr-CA"/>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non-mainstream-research.blogspot.tw/p/blog-page_14.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dDXW12-9baA"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newsmarket.com.tw/blog/21444/"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www.newsmarket.com.tw/files/2012/12/kenchinn-054.jp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tw.myblog.yahoo.com/wwdmu/" TargetMode="External"/><Relationship Id="rId2" Type="http://schemas.openxmlformats.org/officeDocument/2006/relationships/hyperlink" Target="http://www.anandasuruci.org/tw/" TargetMode="External"/><Relationship Id="rId1" Type="http://schemas.openxmlformats.org/officeDocument/2006/relationships/slideLayout" Target="../slideLayouts/slideLayout2.xml"/><Relationship Id="rId5" Type="http://schemas.openxmlformats.org/officeDocument/2006/relationships/hyperlink" Target="http://tso-hue-ki.blogspot.tw/" TargetMode="External"/><Relationship Id="rId4" Type="http://schemas.openxmlformats.org/officeDocument/2006/relationships/hyperlink" Target="http://www.taomi.org.tw/main.ph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tso-hue-ki.blogspot.tw/2012/10/blog-post_22.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gen.ecovillag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468313" y="4005263"/>
            <a:ext cx="7772400" cy="869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4400" b="0" i="0" u="none" strike="noStrike" kern="1200" cap="none" spc="0" normalizeH="0" baseline="0" noProof="0" dirty="0" smtClean="0">
                <a:ln>
                  <a:noFill/>
                </a:ln>
                <a:solidFill>
                  <a:schemeClr val="bg1"/>
                </a:solidFill>
                <a:effectLst/>
                <a:uLnTx/>
                <a:uFillTx/>
                <a:latin typeface="Comic Sans MS" pitchFamily="66" charset="0"/>
                <a:ea typeface="+mj-ea"/>
                <a:cs typeface="+mj-cs"/>
              </a:rPr>
              <a:t> </a:t>
            </a:r>
            <a:endParaRPr kumimoji="0" lang="fr-CA" altLang="zh-TW" sz="4400" b="0" i="0" u="none" strike="noStrike" kern="1200" cap="none" spc="0" normalizeH="0" baseline="0" noProof="0" dirty="0" smtClean="0">
              <a:ln>
                <a:noFill/>
              </a:ln>
              <a:solidFill>
                <a:schemeClr val="bg1"/>
              </a:solidFill>
              <a:effectLst/>
              <a:uLnTx/>
              <a:uFillTx/>
              <a:latin typeface="Comic Sans MS" pitchFamily="66" charset="0"/>
              <a:ea typeface="+mj-ea"/>
              <a:cs typeface="+mj-cs"/>
            </a:endParaRPr>
          </a:p>
        </p:txBody>
      </p:sp>
      <p:sp>
        <p:nvSpPr>
          <p:cNvPr id="7" name="Sous-titre 2"/>
          <p:cNvSpPr txBox="1">
            <a:spLocks/>
          </p:cNvSpPr>
          <p:nvPr/>
        </p:nvSpPr>
        <p:spPr bwMode="auto">
          <a:xfrm>
            <a:off x="1371600" y="4724400"/>
            <a:ext cx="6400800" cy="1400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lang="zh-TW" altLang="en-US" sz="3200" b="1" noProof="0" dirty="0" smtClean="0">
                <a:solidFill>
                  <a:schemeClr val="bg1"/>
                </a:solidFill>
                <a:latin typeface="微軟正黑體" pitchFamily="34" charset="-120"/>
                <a:ea typeface="微軟正黑體" pitchFamily="34" charset="-120"/>
              </a:rPr>
              <a:t>淺談</a:t>
            </a:r>
            <a:r>
              <a:rPr lang="zh-TW" altLang="en-US" sz="6000" b="1" noProof="0" dirty="0" smtClean="0">
                <a:solidFill>
                  <a:schemeClr val="bg1"/>
                </a:solidFill>
                <a:latin typeface="微軟正黑體" pitchFamily="34" charset="-120"/>
                <a:ea typeface="微軟正黑體" pitchFamily="34" charset="-120"/>
              </a:rPr>
              <a:t>生態村</a:t>
            </a:r>
            <a:endParaRPr lang="en-US" altLang="zh-TW" sz="6000" b="1" noProof="0" dirty="0" smtClean="0">
              <a:solidFill>
                <a:schemeClr val="bg1"/>
              </a:solidFill>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zh-TW" altLang="en-US" sz="2000" b="1" i="0" u="none" strike="noStrike" kern="1200" cap="none" spc="0" normalizeH="0" baseline="0" dirty="0">
                <a:ln>
                  <a:noFill/>
                </a:ln>
                <a:solidFill>
                  <a:schemeClr val="bg1"/>
                </a:solidFill>
                <a:effectLst/>
                <a:uLnTx/>
                <a:uFillTx/>
                <a:latin typeface="微軟正黑體" pitchFamily="34" charset="-120"/>
                <a:ea typeface="微軟正黑體" pitchFamily="34" charset="-120"/>
              </a:rPr>
              <a:t>周賓</a:t>
            </a:r>
            <a:r>
              <a:rPr kumimoji="0" lang="zh-TW" altLang="en-US" sz="2000" b="1" i="0" u="none" strike="noStrike" kern="1200" cap="none" spc="0" normalizeH="0" baseline="0" dirty="0" smtClean="0">
                <a:ln>
                  <a:noFill/>
                </a:ln>
                <a:solidFill>
                  <a:schemeClr val="bg1"/>
                </a:solidFill>
                <a:effectLst/>
                <a:uLnTx/>
                <a:uFillTx/>
                <a:latin typeface="微軟正黑體" pitchFamily="34" charset="-120"/>
                <a:ea typeface="微軟正黑體" pitchFamily="34" charset="-120"/>
              </a:rPr>
              <a:t>凰</a:t>
            </a:r>
            <a:endParaRPr kumimoji="0" lang="en-US" altLang="zh-TW" sz="2000" b="1" i="0" u="none" strike="noStrike" kern="1200" cap="none" spc="0" normalizeH="0" baseline="0" dirty="0" smtClean="0">
              <a:ln>
                <a:noFill/>
              </a:ln>
              <a:solidFill>
                <a:schemeClr val="bg1"/>
              </a:solidFill>
              <a:effectLst/>
              <a:uLnTx/>
              <a:uFillTx/>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lang="en-US" altLang="zh-TW" sz="2000" b="1" noProof="0" dirty="0" smtClean="0">
                <a:solidFill>
                  <a:schemeClr val="bg1"/>
                </a:solidFill>
                <a:latin typeface="微軟正黑體" pitchFamily="34" charset="-120"/>
                <a:ea typeface="微軟正黑體" pitchFamily="34" charset="-120"/>
              </a:rPr>
              <a:t>2014/12/29</a:t>
            </a:r>
            <a:endParaRPr kumimoji="0" lang="zh-TW" altLang="fr-CA" sz="2000" b="1" i="0" u="none" strike="noStrike" kern="1200" cap="none" spc="0" normalizeH="0" baseline="0" noProof="0" dirty="0" smtClean="0">
              <a:ln>
                <a:noFill/>
              </a:ln>
              <a:solidFill>
                <a:schemeClr val="bg1"/>
              </a:solidFill>
              <a:effectLst/>
              <a:uLnTx/>
              <a:uFillTx/>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標題 1"/>
          <p:cNvSpPr>
            <a:spLocks noGrp="1"/>
          </p:cNvSpPr>
          <p:nvPr>
            <p:ph type="title"/>
          </p:nvPr>
        </p:nvSpPr>
        <p:spPr>
          <a:xfrm>
            <a:off x="457200" y="274638"/>
            <a:ext cx="8229600" cy="1143000"/>
          </a:xfrm>
        </p:spPr>
        <p:txBody>
          <a:bodyPr/>
          <a:lstStyle/>
          <a:p>
            <a:r>
              <a:rPr lang="zh-TW" altLang="en-US" dirty="0" smtClean="0">
                <a:solidFill>
                  <a:schemeClr val="bg1"/>
                </a:solidFill>
              </a:rPr>
              <a:t>生態村五項原則 </a:t>
            </a:r>
            <a:r>
              <a:rPr lang="en-US" altLang="zh-TW" dirty="0" smtClean="0">
                <a:solidFill>
                  <a:schemeClr val="bg1"/>
                </a:solidFill>
              </a:rPr>
              <a:t/>
            </a:r>
            <a:br>
              <a:rPr lang="en-US" altLang="zh-TW" dirty="0" smtClean="0">
                <a:solidFill>
                  <a:schemeClr val="bg1"/>
                </a:solidFill>
              </a:rPr>
            </a:br>
            <a:r>
              <a:rPr lang="en-US" altLang="zh-TW" sz="2800" dirty="0" smtClean="0">
                <a:solidFill>
                  <a:schemeClr val="bg1"/>
                </a:solidFill>
              </a:rPr>
              <a:t>Five Ecovillage Principles</a:t>
            </a:r>
            <a:endParaRPr lang="zh-TW" altLang="en-US" sz="2800" dirty="0">
              <a:solidFill>
                <a:schemeClr val="bg1"/>
              </a:solidFill>
            </a:endParaRPr>
          </a:p>
        </p:txBody>
      </p:sp>
      <p:sp>
        <p:nvSpPr>
          <p:cNvPr id="7" name="內容版面配置區 2"/>
          <p:cNvSpPr>
            <a:spLocks noGrp="1"/>
          </p:cNvSpPr>
          <p:nvPr>
            <p:ph idx="1"/>
          </p:nvPr>
        </p:nvSpPr>
        <p:spPr>
          <a:xfrm>
            <a:off x="138514" y="2013349"/>
            <a:ext cx="8820472" cy="4886003"/>
          </a:xfrm>
        </p:spPr>
        <p:txBody>
          <a:bodyPr/>
          <a:lstStyle/>
          <a:p>
            <a:pPr marL="0" indent="0">
              <a:buNone/>
            </a:pPr>
            <a:r>
              <a:rPr lang="en-US" altLang="zh-TW" sz="2000" dirty="0"/>
              <a:t>Johnathon </a:t>
            </a:r>
            <a:r>
              <a:rPr lang="en-US" altLang="zh-TW" sz="2000" dirty="0" smtClean="0"/>
              <a:t>Dawson (2006) Ecovillages</a:t>
            </a:r>
            <a:r>
              <a:rPr lang="en-US" altLang="zh-TW" sz="2000" dirty="0"/>
              <a:t>: </a:t>
            </a:r>
            <a:r>
              <a:rPr lang="en-US" altLang="zh-TW" sz="2000" i="1" dirty="0"/>
              <a:t>New Frontiers for Sustainability</a:t>
            </a:r>
            <a:r>
              <a:rPr lang="en-US" altLang="zh-TW" sz="2000" dirty="0"/>
              <a:t>:</a:t>
            </a:r>
          </a:p>
          <a:p>
            <a:pPr marL="457200" indent="-457200">
              <a:buFont typeface="+mj-lt"/>
              <a:buAutoNum type="arabicPeriod"/>
            </a:pPr>
            <a:r>
              <a:rPr lang="zh-TW" altLang="en-US" sz="2000" dirty="0" smtClean="0"/>
              <a:t>非政府資助之計畫，而是來自草根之方案 </a:t>
            </a:r>
            <a:r>
              <a:rPr lang="en-US" altLang="zh-TW" sz="2000" dirty="0" smtClean="0"/>
              <a:t>They </a:t>
            </a:r>
            <a:r>
              <a:rPr lang="en-US" altLang="zh-TW" sz="2000" dirty="0"/>
              <a:t>are not government-sponsored projects, but grassroots initiatives.</a:t>
            </a:r>
          </a:p>
          <a:p>
            <a:pPr marL="457200" indent="-457200">
              <a:buFont typeface="+mj-lt"/>
              <a:buAutoNum type="arabicPeriod"/>
            </a:pPr>
            <a:r>
              <a:rPr lang="zh-TW" altLang="en-US" sz="2000" dirty="0" smtClean="0"/>
              <a:t>其住民珍視並實行社群生活 </a:t>
            </a:r>
            <a:r>
              <a:rPr lang="en-US" altLang="zh-TW" sz="2000" dirty="0" smtClean="0"/>
              <a:t>Their </a:t>
            </a:r>
            <a:r>
              <a:rPr lang="en-US" altLang="zh-TW" sz="2000" dirty="0"/>
              <a:t>residents value and practice community living.</a:t>
            </a:r>
          </a:p>
          <a:p>
            <a:pPr marL="457200" indent="-457200">
              <a:buFont typeface="+mj-lt"/>
              <a:buAutoNum type="arabicPeriod"/>
            </a:pPr>
            <a:r>
              <a:rPr lang="zh-TW" altLang="en-US" sz="2000" dirty="0"/>
              <a:t>其住民在</a:t>
            </a:r>
            <a:r>
              <a:rPr lang="zh-TW" altLang="en-US" sz="2000" dirty="0" smtClean="0"/>
              <a:t>水、食物、住與其他基本需求上，不過度依賴政府</a:t>
            </a:r>
            <a:r>
              <a:rPr lang="zh-TW" altLang="en-US" sz="2000" dirty="0"/>
              <a:t>、公司，或其他集中式的</a:t>
            </a:r>
            <a:r>
              <a:rPr lang="zh-TW" altLang="en-US" sz="2000" dirty="0" smtClean="0"/>
              <a:t>來源 </a:t>
            </a:r>
            <a:r>
              <a:rPr lang="en-US" altLang="zh-TW" sz="2000" dirty="0" smtClean="0"/>
              <a:t>Their </a:t>
            </a:r>
            <a:r>
              <a:rPr lang="en-US" altLang="zh-TW" sz="2000" dirty="0"/>
              <a:t>residents are not overly dependent on government, corporate or other centralized sources for water, food, shelter, power and other basic necessities. Rather, they attempt to provide these resources themselves</a:t>
            </a:r>
            <a:r>
              <a:rPr lang="en-US" altLang="zh-TW" sz="2000" dirty="0" smtClean="0"/>
              <a:t>.</a:t>
            </a:r>
            <a:endParaRPr lang="en-US" altLang="zh-TW" sz="2000" dirty="0"/>
          </a:p>
        </p:txBody>
      </p:sp>
    </p:spTree>
    <p:extLst>
      <p:ext uri="{BB962C8B-B14F-4D97-AF65-F5344CB8AC3E}">
        <p14:creationId xmlns:p14="http://schemas.microsoft.com/office/powerpoint/2010/main" val="4026520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標題 1"/>
          <p:cNvSpPr>
            <a:spLocks noGrp="1"/>
          </p:cNvSpPr>
          <p:nvPr>
            <p:ph type="title"/>
          </p:nvPr>
        </p:nvSpPr>
        <p:spPr>
          <a:xfrm>
            <a:off x="467544" y="332656"/>
            <a:ext cx="8229600" cy="1143000"/>
          </a:xfrm>
        </p:spPr>
        <p:txBody>
          <a:bodyPr/>
          <a:lstStyle/>
          <a:p>
            <a:r>
              <a:rPr lang="zh-TW" altLang="en-US" dirty="0" smtClean="0">
                <a:solidFill>
                  <a:schemeClr val="bg1"/>
                </a:solidFill>
              </a:rPr>
              <a:t>生態村五項原則 </a:t>
            </a:r>
            <a:r>
              <a:rPr lang="en-US" altLang="zh-TW" dirty="0" smtClean="0">
                <a:solidFill>
                  <a:schemeClr val="bg1"/>
                </a:solidFill>
              </a:rPr>
              <a:t/>
            </a:r>
            <a:br>
              <a:rPr lang="en-US" altLang="zh-TW" dirty="0" smtClean="0">
                <a:solidFill>
                  <a:schemeClr val="bg1"/>
                </a:solidFill>
              </a:rPr>
            </a:br>
            <a:r>
              <a:rPr lang="en-US" altLang="zh-TW" sz="2800" dirty="0" smtClean="0">
                <a:solidFill>
                  <a:schemeClr val="bg1"/>
                </a:solidFill>
              </a:rPr>
              <a:t>Five Ecovillage Principles</a:t>
            </a:r>
            <a:endParaRPr lang="zh-TW" altLang="en-US" sz="2800" dirty="0">
              <a:solidFill>
                <a:schemeClr val="bg1"/>
              </a:solidFill>
            </a:endParaRPr>
          </a:p>
        </p:txBody>
      </p:sp>
      <p:sp>
        <p:nvSpPr>
          <p:cNvPr id="7" name="內容版面配置區 2"/>
          <p:cNvSpPr>
            <a:spLocks noGrp="1"/>
          </p:cNvSpPr>
          <p:nvPr>
            <p:ph idx="1"/>
          </p:nvPr>
        </p:nvSpPr>
        <p:spPr>
          <a:xfrm>
            <a:off x="138514" y="2013349"/>
            <a:ext cx="8820472" cy="4886003"/>
          </a:xfrm>
        </p:spPr>
        <p:txBody>
          <a:bodyPr/>
          <a:lstStyle/>
          <a:p>
            <a:pPr marL="457200" indent="-457200">
              <a:buAutoNum type="arabicPeriod" startAt="4"/>
            </a:pPr>
            <a:endParaRPr lang="en-US" altLang="zh-TW" sz="2000" dirty="0" smtClean="0"/>
          </a:p>
          <a:p>
            <a:pPr marL="457200" indent="-457200">
              <a:buAutoNum type="arabicPeriod" startAt="4"/>
            </a:pPr>
            <a:r>
              <a:rPr lang="zh-TW" altLang="en-US" sz="2000" dirty="0"/>
              <a:t>其居民有很強的共同的價值觀，尤其是在靈性</a:t>
            </a:r>
            <a:r>
              <a:rPr lang="zh-TW" altLang="en-US" sz="2000" dirty="0" smtClean="0"/>
              <a:t>方面 </a:t>
            </a:r>
            <a:r>
              <a:rPr lang="en-US" altLang="zh-TW" sz="2000" dirty="0" smtClean="0"/>
              <a:t>Their </a:t>
            </a:r>
            <a:r>
              <a:rPr lang="en-US" altLang="zh-TW" sz="2000" dirty="0"/>
              <a:t>residents have a strong sense of shared values, often characterized in spiritual </a:t>
            </a:r>
            <a:r>
              <a:rPr lang="en-US" altLang="zh-TW" sz="2000" dirty="0" smtClean="0"/>
              <a:t>terms.</a:t>
            </a:r>
            <a:endParaRPr lang="en-US" altLang="zh-TW" sz="2000" dirty="0"/>
          </a:p>
          <a:p>
            <a:pPr marL="457200" indent="-457200">
              <a:buAutoNum type="arabicPeriod" startAt="4"/>
            </a:pPr>
            <a:r>
              <a:rPr lang="zh-TW" altLang="en-US" sz="2000" dirty="0" smtClean="0"/>
              <a:t>也常常扮演研究與示範的角色，提供教育之經驗予他人 </a:t>
            </a:r>
            <a:r>
              <a:rPr lang="en-US" altLang="zh-TW" sz="2000" dirty="0" smtClean="0"/>
              <a:t>They </a:t>
            </a:r>
            <a:r>
              <a:rPr lang="en-US" altLang="zh-TW" sz="2000" dirty="0"/>
              <a:t>often serve as research and demonstration sites, offering educational experiences for others</a:t>
            </a:r>
            <a:endParaRPr lang="en-US" altLang="zh-TW"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何謂生態社區？</a:t>
            </a:r>
          </a:p>
        </p:txBody>
      </p:sp>
      <p:sp>
        <p:nvSpPr>
          <p:cNvPr id="3" name="內容版面配置區 2"/>
          <p:cNvSpPr>
            <a:spLocks noGrp="1"/>
          </p:cNvSpPr>
          <p:nvPr>
            <p:ph idx="1"/>
          </p:nvPr>
        </p:nvSpPr>
        <p:spPr/>
        <p:txBody>
          <a:bodyPr/>
          <a:lstStyle/>
          <a:p>
            <a:r>
              <a:rPr lang="zh-TW" altLang="en-US" dirty="0"/>
              <a:t>生態社區是指居民竭力將支持性的社會環境與低環境衝擊的生活方式結合起來的社區。為了達到這個目標，他們結合生態設計、生態建築</a:t>
            </a:r>
            <a:r>
              <a:rPr lang="zh-TW" altLang="en-US" dirty="0" smtClean="0"/>
              <a:t>、</a:t>
            </a:r>
            <a:r>
              <a:rPr lang="zh-TW" altLang="en-US" dirty="0"/>
              <a:t>樸</a:t>
            </a:r>
            <a:r>
              <a:rPr lang="zh-TW" altLang="en-US" dirty="0" smtClean="0"/>
              <a:t>門設計</a:t>
            </a:r>
            <a:r>
              <a:rPr lang="en-US" altLang="zh-TW" dirty="0" smtClean="0"/>
              <a:t>(permaculture</a:t>
            </a:r>
            <a:r>
              <a:rPr lang="en-US" altLang="zh-TW" dirty="0"/>
              <a:t>)</a:t>
            </a:r>
            <a:r>
              <a:rPr lang="zh-TW" altLang="en-US" dirty="0"/>
              <a:t>、綠色產品、替代能源及社區建築實務等各種不同層面之工作。</a:t>
            </a:r>
          </a:p>
        </p:txBody>
      </p:sp>
    </p:spTree>
    <p:extLst>
      <p:ext uri="{BB962C8B-B14F-4D97-AF65-F5344CB8AC3E}">
        <p14:creationId xmlns:p14="http://schemas.microsoft.com/office/powerpoint/2010/main" val="1699287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生態社區</a:t>
            </a:r>
          </a:p>
        </p:txBody>
      </p:sp>
      <p:sp>
        <p:nvSpPr>
          <p:cNvPr id="3" name="內容版面配置區 2"/>
          <p:cNvSpPr>
            <a:spLocks noGrp="1"/>
          </p:cNvSpPr>
          <p:nvPr>
            <p:ph idx="1"/>
          </p:nvPr>
        </p:nvSpPr>
        <p:spPr/>
        <p:txBody>
          <a:bodyPr/>
          <a:lstStyle/>
          <a:p>
            <a:r>
              <a:rPr lang="zh-TW" altLang="en-US" sz="2000" dirty="0"/>
              <a:t>生態社區讓人們體驗個人與有生命力的大地的連結關係。人們享受每天與土壤、水、風、植物、動物的互動。他們自給自足（食物、衣物、住所），同時尊重自然的循環。</a:t>
            </a:r>
          </a:p>
          <a:p>
            <a:pPr lvl="1"/>
            <a:r>
              <a:rPr lang="zh-TW" altLang="en-US" sz="1600" dirty="0" smtClean="0"/>
              <a:t>盡可能</a:t>
            </a:r>
            <a:r>
              <a:rPr lang="zh-TW" altLang="en-US" sz="1600" dirty="0"/>
              <a:t>在社區的生物區域內栽種食物</a:t>
            </a:r>
          </a:p>
          <a:p>
            <a:pPr lvl="1"/>
            <a:r>
              <a:rPr lang="zh-TW" altLang="en-US" sz="1600" dirty="0"/>
              <a:t>支持當地有機食物的生產</a:t>
            </a:r>
          </a:p>
          <a:p>
            <a:pPr lvl="1"/>
            <a:r>
              <a:rPr lang="zh-TW" altLang="en-US" sz="1600" dirty="0"/>
              <a:t>以適合當地的材料建築住宅</a:t>
            </a:r>
          </a:p>
          <a:p>
            <a:pPr lvl="1"/>
            <a:r>
              <a:rPr lang="zh-TW" altLang="en-US" sz="1600" dirty="0"/>
              <a:t>使用村落整合的可再生能源系統</a:t>
            </a:r>
          </a:p>
          <a:p>
            <a:pPr lvl="1"/>
            <a:r>
              <a:rPr lang="zh-TW" altLang="en-US" sz="1600" dirty="0"/>
              <a:t>保護生物多樣性</a:t>
            </a:r>
          </a:p>
          <a:p>
            <a:pPr lvl="1"/>
            <a:r>
              <a:rPr lang="zh-TW" altLang="en-US" sz="1600" dirty="0"/>
              <a:t>培養生態的企業原則</a:t>
            </a:r>
          </a:p>
          <a:p>
            <a:pPr lvl="1"/>
            <a:r>
              <a:rPr lang="zh-TW" altLang="en-US" sz="1600" dirty="0"/>
              <a:t>從社會、心靈與生態的觀點評估生態社區內使用的所有產品之生命週期</a:t>
            </a:r>
          </a:p>
          <a:p>
            <a:pPr lvl="1"/>
            <a:r>
              <a:rPr lang="zh-TW" altLang="en-US" sz="1600" dirty="0"/>
              <a:t>透過適當的能源與廢棄物處理，保護乾淨的土壤、水與空氣</a:t>
            </a:r>
          </a:p>
          <a:p>
            <a:pPr lvl="1"/>
            <a:r>
              <a:rPr lang="zh-TW" altLang="en-US" sz="1600" dirty="0"/>
              <a:t>保護自然及原始未破壞之區</a:t>
            </a:r>
          </a:p>
          <a:p>
            <a:r>
              <a:rPr lang="zh-TW" altLang="en-US" sz="2000" dirty="0"/>
              <a:t> </a:t>
            </a:r>
            <a:r>
              <a:rPr lang="zh-TW" altLang="en-US" sz="2000" dirty="0" smtClean="0"/>
              <a:t>在</a:t>
            </a:r>
            <a:r>
              <a:rPr lang="zh-TW" altLang="en-US" sz="2000" dirty="0"/>
              <a:t>精神面相的特點為：瞭解地球上各種生命彼此間的關連性與互相依賴性，以及社區與整體的關係，竭力創造一個和平、有愛的永續世界。</a:t>
            </a:r>
          </a:p>
          <a:p>
            <a:pPr marL="0" indent="0">
              <a:buNone/>
            </a:pPr>
            <a:r>
              <a:rPr lang="en-US" altLang="zh-TW" sz="2000" dirty="0" smtClean="0"/>
              <a:t>(</a:t>
            </a:r>
            <a:r>
              <a:rPr lang="zh-TW" altLang="en-US" sz="2000" dirty="0" smtClean="0"/>
              <a:t>參考</a:t>
            </a:r>
            <a:r>
              <a:rPr lang="zh-TW" altLang="en-US" sz="2000" dirty="0"/>
              <a:t>資料：</a:t>
            </a:r>
            <a:r>
              <a:rPr lang="en-US" altLang="zh-TW" sz="2000" dirty="0"/>
              <a:t>The Global </a:t>
            </a:r>
            <a:r>
              <a:rPr lang="en-US" altLang="zh-TW" sz="2000" dirty="0" err="1"/>
              <a:t>Ecovillage</a:t>
            </a:r>
            <a:r>
              <a:rPr lang="en-US" altLang="zh-TW" sz="2000" dirty="0"/>
              <a:t> Network (GEN)</a:t>
            </a:r>
            <a:r>
              <a:rPr lang="zh-TW" altLang="en-US" sz="2000" dirty="0"/>
              <a:t>、新故鄉文教</a:t>
            </a:r>
            <a:r>
              <a:rPr lang="zh-TW" altLang="en-US" sz="2000" dirty="0" smtClean="0"/>
              <a:t>基金會</a:t>
            </a:r>
            <a:r>
              <a:rPr lang="en-US" altLang="zh-TW" sz="2000" dirty="0" smtClean="0"/>
              <a:t>)</a:t>
            </a:r>
            <a:endParaRPr lang="zh-TW" altLang="en-US" sz="2000" dirty="0"/>
          </a:p>
        </p:txBody>
      </p:sp>
    </p:spTree>
    <p:extLst>
      <p:ext uri="{BB962C8B-B14F-4D97-AF65-F5344CB8AC3E}">
        <p14:creationId xmlns:p14="http://schemas.microsoft.com/office/powerpoint/2010/main" val="778720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生態村範例</a:t>
            </a:r>
            <a:endParaRPr lang="zh-TW" altLang="en-US" dirty="0"/>
          </a:p>
        </p:txBody>
      </p:sp>
      <p:sp>
        <p:nvSpPr>
          <p:cNvPr id="3" name="內容版面配置區 2"/>
          <p:cNvSpPr>
            <a:spLocks noGrp="1"/>
          </p:cNvSpPr>
          <p:nvPr>
            <p:ph idx="1"/>
          </p:nvPr>
        </p:nvSpPr>
        <p:spPr/>
        <p:txBody>
          <a:bodyPr/>
          <a:lstStyle/>
          <a:p>
            <a:r>
              <a:rPr lang="zh-TW" altLang="en-US" dirty="0" smtClean="0"/>
              <a:t>全新的我們─歐洲生態村與生態社區</a:t>
            </a:r>
            <a:endParaRPr lang="en-US" altLang="zh-TW" dirty="0" smtClean="0"/>
          </a:p>
          <a:p>
            <a:r>
              <a:rPr lang="zh-TW" altLang="en-US" dirty="0" smtClean="0"/>
              <a:t>日本木之花家族</a:t>
            </a:r>
            <a:endParaRPr lang="en-US" altLang="zh-TW" dirty="0" smtClean="0"/>
          </a:p>
          <a:p>
            <a:r>
              <a:rPr lang="zh-TW" altLang="en-US" dirty="0" smtClean="0"/>
              <a:t>泰國 </a:t>
            </a:r>
            <a:r>
              <a:rPr lang="en-US" altLang="zh-TW" dirty="0" err="1" smtClean="0"/>
              <a:t>Asoke</a:t>
            </a:r>
            <a:r>
              <a:rPr lang="en-US" altLang="zh-TW" dirty="0" smtClean="0"/>
              <a:t> community</a:t>
            </a:r>
          </a:p>
          <a:p>
            <a:pPr lvl="1"/>
            <a:r>
              <a:rPr lang="en-US" altLang="zh-TW" b="1" dirty="0" smtClean="0"/>
              <a:t>A</a:t>
            </a:r>
            <a:r>
              <a:rPr lang="zh-TW" altLang="en-US" b="1" dirty="0" smtClean="0"/>
              <a:t> </a:t>
            </a:r>
            <a:r>
              <a:rPr lang="en-MY" altLang="zh-TW" b="1" dirty="0" smtClean="0"/>
              <a:t>Merit-based Buddhist Economy</a:t>
            </a:r>
            <a:endParaRPr lang="en-US" altLang="zh-TW" dirty="0" smtClean="0"/>
          </a:p>
          <a:p>
            <a:r>
              <a:rPr lang="zh-TW" altLang="en-US" dirty="0" smtClean="0"/>
              <a:t>台灣生態</a:t>
            </a:r>
            <a:r>
              <a:rPr lang="zh-TW" altLang="en-US" dirty="0" smtClean="0"/>
              <a:t>村</a:t>
            </a:r>
            <a:endParaRPr lang="en-US" altLang="zh-TW" dirty="0" smtClean="0"/>
          </a:p>
          <a:p>
            <a:endParaRPr lang="en-US" altLang="zh-TW" dirty="0"/>
          </a:p>
          <a:p>
            <a:r>
              <a:rPr lang="zh-TW" altLang="en-US" dirty="0" smtClean="0">
                <a:hlinkClick r:id="rId2"/>
              </a:rPr>
              <a:t>更完整資訊</a:t>
            </a:r>
            <a:endParaRPr lang="en-US" altLang="zh-TW"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a:t>全新的我們─歐洲生態村與生態社區</a:t>
            </a:r>
          </a:p>
        </p:txBody>
      </p:sp>
      <p:sp>
        <p:nvSpPr>
          <p:cNvPr id="4" name="內容版面配置區 3"/>
          <p:cNvSpPr>
            <a:spLocks noGrp="1"/>
          </p:cNvSpPr>
          <p:nvPr>
            <p:ph sz="half" idx="1"/>
          </p:nvPr>
        </p:nvSpPr>
        <p:spPr>
          <a:xfrm>
            <a:off x="457200" y="1600200"/>
            <a:ext cx="5698976" cy="4525963"/>
          </a:xfrm>
        </p:spPr>
        <p:txBody>
          <a:bodyPr/>
          <a:lstStyle/>
          <a:p>
            <a:endParaRPr lang="en-US" altLang="zh-TW" sz="2000" dirty="0" smtClean="0"/>
          </a:p>
          <a:p>
            <a:r>
              <a:rPr lang="zh-TW" altLang="en-US" sz="2000" dirty="0" smtClean="0"/>
              <a:t>七</a:t>
            </a:r>
            <a:r>
              <a:rPr lang="zh-TW" altLang="en-US" sz="2000" dirty="0"/>
              <a:t>本林登                   德國</a:t>
            </a:r>
          </a:p>
          <a:p>
            <a:r>
              <a:rPr lang="zh-TW" altLang="en-US" sz="2000" dirty="0"/>
              <a:t>童多福堡                   德國</a:t>
            </a:r>
          </a:p>
          <a:p>
            <a:r>
              <a:rPr lang="zh-TW" altLang="en-US" sz="2000" dirty="0"/>
              <a:t>奎師納谷村              </a:t>
            </a:r>
            <a:r>
              <a:rPr lang="zh-TW" altLang="en-US" sz="2000" dirty="0" smtClean="0"/>
              <a:t>匈牙利</a:t>
            </a:r>
            <a:endParaRPr lang="zh-TW" altLang="en-US" sz="2000" dirty="0"/>
          </a:p>
          <a:p>
            <a:r>
              <a:rPr lang="zh-TW" altLang="en-US" sz="2000" dirty="0"/>
              <a:t>達慢活                      </a:t>
            </a:r>
            <a:r>
              <a:rPr lang="zh-TW" altLang="en-US" sz="2000" dirty="0" smtClean="0"/>
              <a:t> 義大利</a:t>
            </a:r>
            <a:endParaRPr lang="zh-TW" altLang="en-US" sz="2000" dirty="0"/>
          </a:p>
          <a:p>
            <a:r>
              <a:rPr lang="zh-TW" altLang="en-US" sz="2000" dirty="0"/>
              <a:t>葛拉瑞絲歌堡          </a:t>
            </a:r>
            <a:r>
              <a:rPr lang="zh-TW" altLang="en-US" sz="2000" dirty="0" smtClean="0"/>
              <a:t>瑞士</a:t>
            </a:r>
            <a:endParaRPr lang="zh-TW" altLang="en-US" sz="2000" dirty="0"/>
          </a:p>
          <a:p>
            <a:r>
              <a:rPr lang="zh-TW" altLang="en-US" sz="2000" dirty="0"/>
              <a:t>波利諾貝                  </a:t>
            </a:r>
            <a:r>
              <a:rPr lang="zh-TW" altLang="en-US" sz="2000" dirty="0" smtClean="0"/>
              <a:t> </a:t>
            </a:r>
            <a:r>
              <a:rPr lang="zh-TW" altLang="en-US" sz="2000" dirty="0"/>
              <a:t>法國</a:t>
            </a:r>
          </a:p>
          <a:p>
            <a:r>
              <a:rPr lang="zh-TW" altLang="en-US" sz="2000" dirty="0"/>
              <a:t>神颯秀谷村              </a:t>
            </a:r>
            <a:r>
              <a:rPr lang="zh-TW" altLang="en-US" sz="2000" dirty="0" smtClean="0"/>
              <a:t>西班牙</a:t>
            </a:r>
            <a:endParaRPr lang="zh-TW" altLang="en-US" sz="2000" dirty="0"/>
          </a:p>
          <a:p>
            <a:r>
              <a:rPr lang="zh-TW" altLang="en-US" sz="2000" dirty="0"/>
              <a:t>馬沓芬內羅              </a:t>
            </a:r>
            <a:r>
              <a:rPr lang="zh-TW" altLang="en-US" sz="2000" dirty="0" smtClean="0"/>
              <a:t>西班牙</a:t>
            </a:r>
            <a:endParaRPr lang="zh-TW" altLang="en-US" sz="2000" dirty="0"/>
          </a:p>
          <a:p>
            <a:r>
              <a:rPr lang="zh-TW" altLang="en-US" sz="2000" dirty="0"/>
              <a:t>塔美拉                       葡萄牙</a:t>
            </a:r>
          </a:p>
          <a:p>
            <a:r>
              <a:rPr lang="zh-TW" altLang="en-US" sz="2000" dirty="0"/>
              <a:t>芬卡提拉                  </a:t>
            </a:r>
            <a:r>
              <a:rPr lang="zh-TW" altLang="en-US" sz="2000" dirty="0" smtClean="0"/>
              <a:t>加</a:t>
            </a:r>
            <a:r>
              <a:rPr lang="zh-TW" altLang="en-US" sz="2000" dirty="0"/>
              <a:t>納利群島</a:t>
            </a:r>
          </a:p>
        </p:txBody>
      </p:sp>
      <p:pic>
        <p:nvPicPr>
          <p:cNvPr id="102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916832"/>
            <a:ext cx="2635718"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686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t>日本木之花家族</a:t>
            </a:r>
            <a:endParaRPr lang="zh-TW" altLang="en-US" dirty="0"/>
          </a:p>
        </p:txBody>
      </p:sp>
      <p:sp>
        <p:nvSpPr>
          <p:cNvPr id="3" name="內容版面配置區 2"/>
          <p:cNvSpPr>
            <a:spLocks noGrp="1"/>
          </p:cNvSpPr>
          <p:nvPr>
            <p:ph sz="half" idx="1"/>
          </p:nvPr>
        </p:nvSpPr>
        <p:spPr>
          <a:xfrm>
            <a:off x="457200" y="1600200"/>
            <a:ext cx="4618856" cy="4525963"/>
          </a:xfrm>
        </p:spPr>
        <p:txBody>
          <a:bodyPr/>
          <a:lstStyle/>
          <a:p>
            <a:r>
              <a:rPr lang="zh-TW" altLang="en-US" sz="2400" dirty="0" smtClean="0"/>
              <a:t>成立於</a:t>
            </a:r>
            <a:r>
              <a:rPr lang="en-US" altLang="zh-TW" sz="2400" dirty="0" smtClean="0"/>
              <a:t>1994</a:t>
            </a:r>
            <a:r>
              <a:rPr lang="zh-TW" altLang="en-US" sz="2400" dirty="0" smtClean="0"/>
              <a:t>年，</a:t>
            </a:r>
            <a:r>
              <a:rPr lang="en-US" altLang="zh-TW" sz="2400" dirty="0" smtClean="0"/>
              <a:t>20</a:t>
            </a:r>
            <a:r>
              <a:rPr lang="zh-TW" altLang="en-US" sz="2400" dirty="0" smtClean="0"/>
              <a:t>人移住至位於富士山西麓的靜岡縣富士宮市，創立以富士山主神「木花之佐久夜毘売命」之名命名的「木之花農園」，後改名「木之花家族」，</a:t>
            </a:r>
            <a:endParaRPr lang="en-US" altLang="zh-TW" sz="2400" dirty="0" smtClean="0"/>
          </a:p>
          <a:p>
            <a:r>
              <a:rPr lang="zh-TW" altLang="en-US" sz="2400" dirty="0" smtClean="0"/>
              <a:t>十八年後，</a:t>
            </a:r>
            <a:r>
              <a:rPr lang="en-US" altLang="zh-TW" sz="2400" dirty="0" smtClean="0"/>
              <a:t>2012</a:t>
            </a:r>
            <a:r>
              <a:rPr lang="zh-TW" altLang="en-US" sz="2400" dirty="0" smtClean="0"/>
              <a:t>年</a:t>
            </a:r>
            <a:r>
              <a:rPr lang="en-US" altLang="zh-TW" sz="2400" dirty="0" smtClean="0"/>
              <a:t>12</a:t>
            </a:r>
            <a:r>
              <a:rPr lang="zh-TW" altLang="en-US" sz="2400" dirty="0" smtClean="0"/>
              <a:t>月現在，從零歲到八十歲，已有</a:t>
            </a:r>
            <a:r>
              <a:rPr lang="en-US" altLang="zh-TW" sz="2400" dirty="0" smtClean="0"/>
              <a:t>86</a:t>
            </a:r>
            <a:r>
              <a:rPr lang="zh-TW" altLang="en-US" sz="2400" dirty="0" smtClean="0"/>
              <a:t>名成員。</a:t>
            </a:r>
            <a:r>
              <a:rPr lang="en-US" altLang="zh-TW" sz="2400" dirty="0" smtClean="0">
                <a:hlinkClick r:id="rId2"/>
              </a:rPr>
              <a:t>http://www.newsmarket.com.tw/blog/21444/</a:t>
            </a:r>
            <a:endParaRPr lang="zh-TW" altLang="en-US" sz="2400" dirty="0"/>
          </a:p>
        </p:txBody>
      </p:sp>
      <p:pic>
        <p:nvPicPr>
          <p:cNvPr id="1026" name="Picture 2" descr="訪木之花家族–自給自足、循環永續的生態村（Ecovillage）"/>
          <p:cNvPicPr>
            <a:picLocks noChangeAspect="1" noChangeArrowheads="1"/>
          </p:cNvPicPr>
          <p:nvPr/>
        </p:nvPicPr>
        <p:blipFill>
          <a:blip r:embed="rId3" cstate="print"/>
          <a:srcRect/>
          <a:stretch>
            <a:fillRect/>
          </a:stretch>
        </p:blipFill>
        <p:spPr bwMode="auto">
          <a:xfrm>
            <a:off x="5148064" y="332656"/>
            <a:ext cx="3528392" cy="3146287"/>
          </a:xfrm>
          <a:prstGeom prst="rect">
            <a:avLst/>
          </a:prstGeom>
          <a:noFill/>
        </p:spPr>
      </p:pic>
      <p:pic>
        <p:nvPicPr>
          <p:cNvPr id="1028" name="Picture 4" descr="http://www.newsmarket.com.tw/files/2012/12/kenchinn-054-600x399.jpg">
            <a:hlinkClick r:id="rId4"/>
          </p:cNvPr>
          <p:cNvPicPr>
            <a:picLocks noChangeAspect="1" noChangeArrowheads="1"/>
          </p:cNvPicPr>
          <p:nvPr/>
        </p:nvPicPr>
        <p:blipFill>
          <a:blip r:embed="rId5" cstate="print"/>
          <a:srcRect/>
          <a:stretch>
            <a:fillRect/>
          </a:stretch>
        </p:blipFill>
        <p:spPr bwMode="auto">
          <a:xfrm>
            <a:off x="5148064" y="3717032"/>
            <a:ext cx="3600400" cy="239426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台灣的生態村</a:t>
            </a:r>
            <a:endParaRPr lang="zh-TW" altLang="en-US" dirty="0"/>
          </a:p>
        </p:txBody>
      </p:sp>
      <p:sp>
        <p:nvSpPr>
          <p:cNvPr id="3" name="內容版面配置區 2"/>
          <p:cNvSpPr>
            <a:spLocks noGrp="1"/>
          </p:cNvSpPr>
          <p:nvPr>
            <p:ph idx="1"/>
          </p:nvPr>
        </p:nvSpPr>
        <p:spPr>
          <a:xfrm>
            <a:off x="457200" y="1340768"/>
            <a:ext cx="8229600" cy="4785395"/>
          </a:xfrm>
        </p:spPr>
        <p:txBody>
          <a:bodyPr/>
          <a:lstStyle/>
          <a:p>
            <a:r>
              <a:rPr lang="zh-TW" altLang="en-US" dirty="0"/>
              <a:t>阿南達瑪迦靈性生態村</a:t>
            </a:r>
          </a:p>
          <a:p>
            <a:pPr marL="0" indent="0">
              <a:buNone/>
            </a:pPr>
            <a:r>
              <a:rPr lang="zh-TW" altLang="en-US" dirty="0" smtClean="0"/>
              <a:t>   </a:t>
            </a:r>
            <a:r>
              <a:rPr lang="en-US" altLang="zh-TW" dirty="0" smtClean="0">
                <a:hlinkClick r:id="rId2"/>
              </a:rPr>
              <a:t>http</a:t>
            </a:r>
            <a:r>
              <a:rPr lang="en-US" altLang="zh-TW" dirty="0">
                <a:hlinkClick r:id="rId2"/>
              </a:rPr>
              <a:t>://www.anandasuruci.org/tw</a:t>
            </a:r>
            <a:r>
              <a:rPr lang="en-US" altLang="zh-TW" dirty="0" smtClean="0">
                <a:hlinkClick r:id="rId2"/>
              </a:rPr>
              <a:t>/</a:t>
            </a:r>
            <a:endParaRPr lang="en-US" altLang="zh-TW" dirty="0"/>
          </a:p>
          <a:p>
            <a:r>
              <a:rPr lang="zh-TW" altLang="en-US" dirty="0"/>
              <a:t>美濃自然生態村 </a:t>
            </a:r>
          </a:p>
          <a:p>
            <a:pPr marL="0" indent="0">
              <a:buNone/>
            </a:pPr>
            <a:r>
              <a:rPr lang="zh-TW" altLang="en-US" dirty="0" smtClean="0"/>
              <a:t>   </a:t>
            </a:r>
            <a:r>
              <a:rPr lang="en-US" altLang="zh-TW" dirty="0" smtClean="0">
                <a:hlinkClick r:id="rId3"/>
              </a:rPr>
              <a:t>http://tw.myblog.yahoo.com/wwdmu/</a:t>
            </a:r>
            <a:endParaRPr lang="en-US" altLang="zh-TW" dirty="0" smtClean="0"/>
          </a:p>
          <a:p>
            <a:pPr marL="0" indent="0"/>
            <a:r>
              <a:rPr lang="en-US" altLang="zh-TW" dirty="0" smtClean="0"/>
              <a:t> </a:t>
            </a:r>
            <a:r>
              <a:rPr lang="zh-TW" altLang="en-US" dirty="0" smtClean="0"/>
              <a:t>桃米生態村</a:t>
            </a:r>
            <a:endParaRPr lang="en-US" altLang="zh-TW" dirty="0" smtClean="0"/>
          </a:p>
          <a:p>
            <a:pPr marL="0" indent="0">
              <a:buNone/>
            </a:pPr>
            <a:r>
              <a:rPr lang="zh-TW" altLang="en-US" dirty="0" smtClean="0"/>
              <a:t>   </a:t>
            </a:r>
            <a:r>
              <a:rPr lang="en-US" altLang="zh-TW" dirty="0" smtClean="0">
                <a:hlinkClick r:id="rId4"/>
              </a:rPr>
              <a:t>http://www.taomi.org.tw/main.php</a:t>
            </a:r>
            <a:endParaRPr lang="en-US" altLang="zh-TW" dirty="0" smtClean="0"/>
          </a:p>
          <a:p>
            <a:r>
              <a:rPr lang="zh-TW" altLang="en-US" dirty="0"/>
              <a:t>造花枝 </a:t>
            </a:r>
            <a:r>
              <a:rPr lang="en-US" altLang="zh-TW" dirty="0"/>
              <a:t>TSO </a:t>
            </a:r>
            <a:r>
              <a:rPr lang="en-US" altLang="zh-TW" dirty="0" smtClean="0"/>
              <a:t>HUE-KI</a:t>
            </a:r>
          </a:p>
          <a:p>
            <a:pPr marL="0" indent="0">
              <a:buNone/>
            </a:pPr>
            <a:r>
              <a:rPr lang="en-US" altLang="zh-TW" dirty="0"/>
              <a:t>    </a:t>
            </a:r>
            <a:r>
              <a:rPr lang="en-US" altLang="zh-TW" dirty="0">
                <a:hlinkClick r:id="rId5"/>
              </a:rPr>
              <a:t>http://tso-hue-ki.blogspot.tw/</a:t>
            </a:r>
            <a:endParaRPr lang="en-US" altLang="zh-TW" dirty="0" smtClean="0"/>
          </a:p>
          <a:p>
            <a:pPr marL="0" indent="0">
              <a:buNone/>
            </a:pPr>
            <a:endParaRPr lang="zh-TW" altLang="en-US" dirty="0"/>
          </a:p>
        </p:txBody>
      </p:sp>
    </p:spTree>
    <p:extLst>
      <p:ext uri="{BB962C8B-B14F-4D97-AF65-F5344CB8AC3E}">
        <p14:creationId xmlns:p14="http://schemas.microsoft.com/office/powerpoint/2010/main" val="69145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是什麼維繫一個生態村</a:t>
            </a:r>
            <a:r>
              <a:rPr lang="en-US" altLang="zh-TW" dirty="0"/>
              <a:t>?</a:t>
            </a:r>
            <a:br>
              <a:rPr lang="en-US" altLang="zh-TW" dirty="0"/>
            </a:br>
            <a:r>
              <a:rPr lang="en-US" altLang="zh-TW" sz="2000" dirty="0" smtClean="0"/>
              <a:t>By Dr. Dieter </a:t>
            </a:r>
            <a:r>
              <a:rPr lang="en-US" altLang="zh-TW" sz="2000" dirty="0" err="1"/>
              <a:t>Duhm</a:t>
            </a:r>
            <a:endParaRPr lang="zh-TW" altLang="en-US" sz="2000" dirty="0"/>
          </a:p>
        </p:txBody>
      </p:sp>
      <p:sp>
        <p:nvSpPr>
          <p:cNvPr id="3" name="內容版面配置區 2"/>
          <p:cNvSpPr>
            <a:spLocks noGrp="1"/>
          </p:cNvSpPr>
          <p:nvPr>
            <p:ph idx="1"/>
          </p:nvPr>
        </p:nvSpPr>
        <p:spPr>
          <a:xfrm>
            <a:off x="323528" y="1469870"/>
            <a:ext cx="3816424" cy="4656294"/>
          </a:xfrm>
        </p:spPr>
        <p:txBody>
          <a:bodyPr/>
          <a:lstStyle/>
          <a:p>
            <a:r>
              <a:rPr lang="zh-TW" altLang="en-US" sz="2000" dirty="0"/>
              <a:t>瑞士阿斯科那的斐麗塔社區</a:t>
            </a:r>
            <a:r>
              <a:rPr lang="en-US" altLang="zh-TW" sz="2000" dirty="0"/>
              <a:t>(Monte </a:t>
            </a:r>
            <a:r>
              <a:rPr lang="en-US" altLang="zh-TW" sz="2000" dirty="0" err="1"/>
              <a:t>Verita</a:t>
            </a:r>
            <a:r>
              <a:rPr lang="en-US" altLang="zh-TW" sz="2000" dirty="0"/>
              <a:t> in </a:t>
            </a:r>
            <a:r>
              <a:rPr lang="en-US" altLang="zh-TW" sz="2000" dirty="0" err="1"/>
              <a:t>Ascona</a:t>
            </a:r>
            <a:r>
              <a:rPr lang="en-US" altLang="zh-TW" sz="2000" dirty="0"/>
              <a:t>) </a:t>
            </a:r>
            <a:r>
              <a:rPr lang="zh-TW" altLang="en-US" sz="2000" dirty="0"/>
              <a:t>經歷百年實驗，仍不免失敗的例子後，義大利也有一個失敗的</a:t>
            </a:r>
            <a:r>
              <a:rPr lang="zh-TW" altLang="en-US" sz="2000" dirty="0" smtClean="0"/>
              <a:t>案例</a:t>
            </a:r>
            <a:endParaRPr lang="en-US" altLang="zh-TW" sz="2000" dirty="0" smtClean="0"/>
          </a:p>
          <a:p>
            <a:pPr algn="just"/>
            <a:r>
              <a:rPr lang="zh-TW" altLang="en-US" sz="2000" dirty="0" smtClean="0"/>
              <a:t>問題：是</a:t>
            </a:r>
            <a:r>
              <a:rPr lang="zh-TW" altLang="en-US" sz="2000" dirty="0"/>
              <a:t>什麼維繫一個社區合而不散，是什麼可以讓它不再失敗？什麼可以讓社區的力量，不斷彼此增益</a:t>
            </a:r>
            <a:r>
              <a:rPr lang="zh-TW" altLang="en-US" sz="2000" dirty="0" smtClean="0"/>
              <a:t>呢？</a:t>
            </a:r>
            <a:endParaRPr lang="en-US" altLang="zh-TW" sz="2000" dirty="0" smtClean="0"/>
          </a:p>
          <a:p>
            <a:pPr marL="0" indent="0" algn="just">
              <a:buNone/>
            </a:pPr>
            <a:endParaRPr lang="en-US" altLang="zh-TW" sz="2000" dirty="0" smtClean="0"/>
          </a:p>
          <a:p>
            <a:pPr marL="0" indent="0" algn="just">
              <a:buNone/>
            </a:pPr>
            <a:endParaRPr lang="en-US" altLang="zh-TW" sz="2000" dirty="0"/>
          </a:p>
          <a:p>
            <a:pPr marL="0" indent="0" algn="just">
              <a:buNone/>
            </a:pPr>
            <a:endParaRPr lang="en-US" altLang="zh-TW" sz="2000" dirty="0" smtClean="0"/>
          </a:p>
          <a:p>
            <a:pPr marL="0" indent="0" algn="just">
              <a:buNone/>
            </a:pPr>
            <a:r>
              <a:rPr lang="en-US" altLang="zh-TW" sz="1400" dirty="0" smtClean="0">
                <a:hlinkClick r:id="rId2"/>
              </a:rPr>
              <a:t>http</a:t>
            </a:r>
            <a:r>
              <a:rPr lang="en-US" altLang="zh-TW" sz="1400" dirty="0">
                <a:hlinkClick r:id="rId2"/>
              </a:rPr>
              <a:t>://tso-hue-ki.blogspot.tw/2012/10/blog-post_22.html</a:t>
            </a:r>
            <a:endParaRPr lang="zh-TW" altLang="en-US" sz="1400" dirty="0"/>
          </a:p>
        </p:txBody>
      </p:sp>
      <p:pic>
        <p:nvPicPr>
          <p:cNvPr id="1026" name="Picture 2" descr="http://2.bp.blogspot.com/-o8GF3crObXw/UIUtOCtPzdI/AAAAAAAAAZU/Lx3I0MXsvvw/s1600/%E5%BE%B7%E5%9C%8BSieben+Linde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628800"/>
            <a:ext cx="4512502"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145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514350" indent="-514350">
              <a:buFont typeface="+mj-lt"/>
              <a:buAutoNum type="arabicPeriod"/>
            </a:pPr>
            <a:r>
              <a:rPr lang="zh-TW" altLang="en-US" sz="2800" dirty="0"/>
              <a:t>最重要的一點，需要有一個強而有力的點子，一個概念，一個目標，那不僅僅是想要與人接觸的個人渴望，也不只是想要有一個家的感覺</a:t>
            </a:r>
            <a:r>
              <a:rPr lang="zh-TW" altLang="en-US" sz="2800" dirty="0" smtClean="0"/>
              <a:t>。</a:t>
            </a:r>
            <a:endParaRPr lang="en-US" altLang="zh-TW" sz="2800" dirty="0" smtClean="0"/>
          </a:p>
          <a:p>
            <a:pPr marL="514350" indent="-514350">
              <a:buFont typeface="+mj-lt"/>
              <a:buAutoNum type="arabicPeriod"/>
            </a:pPr>
            <a:r>
              <a:rPr lang="zh-TW" altLang="en-US" sz="2800" dirty="0"/>
              <a:t>需要有處理人際衝突的好方法， 它需要一個心靈</a:t>
            </a:r>
            <a:r>
              <a:rPr lang="en-US" altLang="zh-TW" sz="2800" dirty="0"/>
              <a:t>-</a:t>
            </a:r>
            <a:r>
              <a:rPr lang="zh-TW" altLang="en-US" sz="2800" dirty="0"/>
              <a:t>精神層面的核心觀念，當人際關係瀕臨絕裂的時候，仍能保持它的功能</a:t>
            </a:r>
            <a:r>
              <a:rPr lang="zh-TW" altLang="en-US" sz="2800" dirty="0" smtClean="0"/>
              <a:t>。</a:t>
            </a:r>
            <a:endParaRPr lang="en-US" altLang="zh-TW" sz="2800" dirty="0" smtClean="0"/>
          </a:p>
          <a:p>
            <a:pPr marL="514350" indent="-514350">
              <a:buFont typeface="+mj-lt"/>
              <a:buAutoNum type="arabicPeriod"/>
            </a:pPr>
            <a:r>
              <a:rPr lang="zh-TW" altLang="en-US" sz="2800" dirty="0"/>
              <a:t>需要一些勇於負責的人們，當很多事情進行不順利時，仍有足夠的力量為社區理念挺身而出，這需要一個不尋常的強大且穩定的力量。</a:t>
            </a:r>
          </a:p>
        </p:txBody>
      </p:sp>
    </p:spTree>
    <p:extLst>
      <p:ext uri="{BB962C8B-B14F-4D97-AF65-F5344CB8AC3E}">
        <p14:creationId xmlns:p14="http://schemas.microsoft.com/office/powerpoint/2010/main" val="2581500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生態村定義</a:t>
            </a:r>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Robert Gilman</a:t>
            </a:r>
            <a:r>
              <a:rPr lang="zh-TW" altLang="en-US" dirty="0" smtClean="0"/>
              <a:t> </a:t>
            </a:r>
            <a:r>
              <a:rPr lang="en-US" altLang="zh-TW" dirty="0" smtClean="0"/>
              <a:t>(1991) </a:t>
            </a:r>
          </a:p>
          <a:p>
            <a:pPr marL="0" indent="0">
              <a:buNone/>
            </a:pPr>
            <a:r>
              <a:rPr lang="zh-TW" altLang="en-US" dirty="0"/>
              <a:t>「</a:t>
            </a:r>
            <a:r>
              <a:rPr lang="zh-TW" altLang="en-US" dirty="0" smtClean="0"/>
              <a:t>人性化的完整方案</a:t>
            </a:r>
            <a:r>
              <a:rPr lang="zh-TW" altLang="en-US" dirty="0"/>
              <a:t>，於</a:t>
            </a:r>
            <a:r>
              <a:rPr lang="zh-TW" altLang="en-US" dirty="0" smtClean="0"/>
              <a:t>其中人類的活動以無傷害的方式與自然世界整合，因而能支持健全的人類發展，並持續至無限的未來。」</a:t>
            </a:r>
            <a:endParaRPr lang="en-US" altLang="zh-TW" dirty="0" smtClean="0"/>
          </a:p>
          <a:p>
            <a:pPr marL="0" indent="0">
              <a:buNone/>
            </a:pPr>
            <a:endParaRPr lang="en-US" altLang="zh-TW" dirty="0"/>
          </a:p>
          <a:p>
            <a:pPr marL="0" indent="0">
              <a:buNone/>
            </a:pPr>
            <a:r>
              <a:rPr lang="en-US" altLang="zh-TW" sz="2000" dirty="0" smtClean="0"/>
              <a:t>"</a:t>
            </a:r>
            <a:r>
              <a:rPr lang="en-US" altLang="zh-TW" sz="2000" dirty="0"/>
              <a:t>human-scale full-featured settlement in which human activities are harmlessly integrated into the natural world in a way that is supportive of healthy human development, and can be successfully continued into the indefinite future."</a:t>
            </a:r>
          </a:p>
        </p:txBody>
      </p:sp>
    </p:spTree>
    <p:extLst>
      <p:ext uri="{BB962C8B-B14F-4D97-AF65-F5344CB8AC3E}">
        <p14:creationId xmlns:p14="http://schemas.microsoft.com/office/powerpoint/2010/main" val="2685548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800" dirty="0" smtClean="0"/>
              <a:t>4. </a:t>
            </a:r>
            <a:r>
              <a:rPr lang="zh-TW" altLang="en-US" sz="2800" dirty="0" smtClean="0"/>
              <a:t> 它</a:t>
            </a:r>
            <a:r>
              <a:rPr lang="zh-TW" altLang="en-US" sz="2800" dirty="0"/>
              <a:t>不需要頂層管理者或任何自我設限的想法，需要的是那些負擔主要責任的人們的相互合作。一個願意負有更大責任的社區之創建，其先決條件就是負責人之間，恆常保有互相效力的聯繫，而沒有暗地裡的權力競爭</a:t>
            </a:r>
            <a:r>
              <a:rPr lang="zh-TW" altLang="en-US" sz="2800" dirty="0" smtClean="0"/>
              <a:t>。</a:t>
            </a:r>
            <a:endParaRPr lang="en-US" altLang="zh-TW" sz="2800" dirty="0" smtClean="0"/>
          </a:p>
          <a:p>
            <a:pPr marL="0" indent="0">
              <a:buNone/>
            </a:pPr>
            <a:r>
              <a:rPr lang="en-US" altLang="zh-TW" sz="2800" dirty="0" smtClean="0"/>
              <a:t>5. </a:t>
            </a:r>
            <a:r>
              <a:rPr lang="zh-TW" altLang="en-US" sz="2800" dirty="0" smtClean="0"/>
              <a:t> 需要</a:t>
            </a:r>
            <a:r>
              <a:rPr lang="zh-TW" altLang="en-US" sz="2800" dirty="0"/>
              <a:t>有明確的公共區域，每一個成員都應該知道他自己的位置與工作</a:t>
            </a:r>
            <a:r>
              <a:rPr lang="zh-TW" altLang="en-US" sz="2800" dirty="0" smtClean="0"/>
              <a:t>。</a:t>
            </a:r>
            <a:endParaRPr lang="en-US" altLang="zh-TW" sz="2800" dirty="0" smtClean="0"/>
          </a:p>
          <a:p>
            <a:pPr marL="0" indent="0">
              <a:buNone/>
            </a:pPr>
            <a:r>
              <a:rPr lang="en-US" altLang="zh-TW" sz="2800" dirty="0" smtClean="0"/>
              <a:t>6. </a:t>
            </a:r>
            <a:r>
              <a:rPr lang="zh-TW" altLang="en-US" sz="2800" dirty="0" smtClean="0"/>
              <a:t> 需要</a:t>
            </a:r>
            <a:r>
              <a:rPr lang="zh-TW" altLang="en-US" sz="2800" dirty="0"/>
              <a:t>一個自主形成的領導結構，它是由天生具有領導力的人們所組成，他們在人際與專業上的能力是一致且不相上下的，並擁有整個團體的</a:t>
            </a:r>
            <a:r>
              <a:rPr lang="zh-TW" altLang="en-US" sz="2800" dirty="0" smtClean="0"/>
              <a:t>信任</a:t>
            </a:r>
            <a:endParaRPr lang="zh-TW" altLang="en-US" sz="2800" dirty="0"/>
          </a:p>
        </p:txBody>
      </p:sp>
    </p:spTree>
    <p:extLst>
      <p:ext uri="{BB962C8B-B14F-4D97-AF65-F5344CB8AC3E}">
        <p14:creationId xmlns:p14="http://schemas.microsoft.com/office/powerpoint/2010/main" val="3729151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800" dirty="0" smtClean="0"/>
              <a:t>7.</a:t>
            </a:r>
            <a:r>
              <a:rPr lang="zh-TW" altLang="en-US" sz="2800" dirty="0" smtClean="0"/>
              <a:t>  它的</a:t>
            </a:r>
            <a:r>
              <a:rPr lang="zh-TW" altLang="en-US" sz="2800" dirty="0"/>
              <a:t>成員們必須具備專業背景，為了整體的發展，社區發展的方向與意願，是不能被成員一時的感覺或情緒所左右，特立獨行的人和嘻皮都是很好的人，卻不能創造一個良好發展的社區</a:t>
            </a:r>
            <a:r>
              <a:rPr lang="zh-TW" altLang="en-US" sz="2800" dirty="0" smtClean="0"/>
              <a:t>。</a:t>
            </a:r>
            <a:endParaRPr lang="en-US" altLang="zh-TW" sz="2800" dirty="0" smtClean="0"/>
          </a:p>
          <a:p>
            <a:pPr marL="0" indent="0">
              <a:buNone/>
            </a:pPr>
            <a:r>
              <a:rPr lang="en-US" altLang="zh-TW" sz="2800" dirty="0" smtClean="0"/>
              <a:t>8. </a:t>
            </a:r>
            <a:r>
              <a:rPr lang="zh-TW" altLang="en-US" sz="2800" dirty="0" smtClean="0"/>
              <a:t> 為了</a:t>
            </a:r>
            <a:r>
              <a:rPr lang="zh-TW" altLang="en-US" sz="2800" dirty="0"/>
              <a:t>增強彼此的信賴，所有重要的過程或決定，都要公開透明，特別是在和性別、感情、權力、金錢與財務相關的領域，建立透明化與使用合適的方法是必要的（如自我表達的機會或論壇）和清晰的溝通</a:t>
            </a:r>
            <a:r>
              <a:rPr lang="zh-TW" altLang="en-US" sz="2800" dirty="0" smtClean="0"/>
              <a:t>。</a:t>
            </a:r>
            <a:endParaRPr lang="en-US" altLang="zh-TW" sz="2800" dirty="0" smtClean="0"/>
          </a:p>
          <a:p>
            <a:pPr marL="0" indent="0">
              <a:buNone/>
            </a:pPr>
            <a:r>
              <a:rPr lang="en-US" altLang="zh-TW" sz="2800" dirty="0" smtClean="0"/>
              <a:t>9. </a:t>
            </a:r>
            <a:r>
              <a:rPr lang="zh-TW" altLang="en-US" sz="2800" dirty="0" smtClean="0"/>
              <a:t> 它需要性方面的</a:t>
            </a:r>
            <a:r>
              <a:rPr lang="zh-TW" altLang="en-US" sz="2800" dirty="0"/>
              <a:t>活力與生命力，否則整個團體會變得僵化，趨於過度理想化或乏味。</a:t>
            </a:r>
          </a:p>
        </p:txBody>
      </p:sp>
    </p:spTree>
    <p:extLst>
      <p:ext uri="{BB962C8B-B14F-4D97-AF65-F5344CB8AC3E}">
        <p14:creationId xmlns:p14="http://schemas.microsoft.com/office/powerpoint/2010/main" val="609674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0" indent="0">
              <a:buNone/>
            </a:pPr>
            <a:r>
              <a:rPr lang="en-US" altLang="zh-TW" sz="2800" dirty="0" smtClean="0"/>
              <a:t>10. </a:t>
            </a:r>
            <a:r>
              <a:rPr lang="zh-TW" altLang="en-US" sz="2800" dirty="0" smtClean="0"/>
              <a:t>它</a:t>
            </a:r>
            <a:r>
              <a:rPr lang="zh-TW" altLang="en-US" sz="2800" dirty="0"/>
              <a:t>需要一再承諾人我間的互愛、互信、互助的人性基本價值。並需要與這個時代的人道主義議題連結，以及與全球資源議題的結合</a:t>
            </a:r>
            <a:r>
              <a:rPr lang="zh-TW" altLang="en-US" sz="2800" dirty="0" smtClean="0"/>
              <a:t>。</a:t>
            </a:r>
            <a:endParaRPr lang="en-US" altLang="zh-TW" sz="2800" dirty="0" smtClean="0"/>
          </a:p>
          <a:p>
            <a:pPr marL="0" indent="0">
              <a:buNone/>
            </a:pPr>
            <a:r>
              <a:rPr lang="en-US" altLang="zh-TW" sz="2800" dirty="0" smtClean="0"/>
              <a:t>11.</a:t>
            </a:r>
            <a:r>
              <a:rPr lang="zh-TW" altLang="en-US" sz="2800" dirty="0" smtClean="0"/>
              <a:t> 它</a:t>
            </a:r>
            <a:r>
              <a:rPr lang="zh-TW" altLang="en-US" sz="2800" dirty="0"/>
              <a:t>還需要一些凝結人心的歌曲、一些美味佳餚、一些儀式。一個以健康方式發展的社區，它們會有自己的慶祝盛宴與歡慶時刻，這些是為了感念與祝賀自己的社區，自然轉型成為具體美好生活的節慶時刻。</a:t>
            </a:r>
          </a:p>
        </p:txBody>
      </p:sp>
    </p:spTree>
    <p:extLst>
      <p:ext uri="{BB962C8B-B14F-4D97-AF65-F5344CB8AC3E}">
        <p14:creationId xmlns:p14="http://schemas.microsoft.com/office/powerpoint/2010/main" val="2020247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結語</a:t>
            </a:r>
            <a:endParaRPr lang="zh-TW" altLang="en-US" dirty="0"/>
          </a:p>
        </p:txBody>
      </p:sp>
      <p:sp>
        <p:nvSpPr>
          <p:cNvPr id="3" name="內容版面配置區 2"/>
          <p:cNvSpPr>
            <a:spLocks noGrp="1"/>
          </p:cNvSpPr>
          <p:nvPr>
            <p:ph idx="1"/>
          </p:nvPr>
        </p:nvSpPr>
        <p:spPr/>
        <p:txBody>
          <a:bodyPr/>
          <a:lstStyle/>
          <a:p>
            <a:r>
              <a:rPr lang="zh-TW" altLang="en-US" dirty="0" smtClean="0"/>
              <a:t>生態區的未來趨勢</a:t>
            </a:r>
            <a:r>
              <a:rPr lang="en-US" altLang="zh-TW" dirty="0" smtClean="0"/>
              <a:t>:</a:t>
            </a:r>
            <a:r>
              <a:rPr lang="zh-TW" altLang="en-US" dirty="0" smtClean="0"/>
              <a:t> 透過網路、開放資源等，讓各種資源與資訊可以串聯起來</a:t>
            </a:r>
            <a:endParaRPr lang="en-US" altLang="zh-TW" dirty="0" smtClean="0"/>
          </a:p>
        </p:txBody>
      </p:sp>
    </p:spTree>
    <p:extLst>
      <p:ext uri="{BB962C8B-B14F-4D97-AF65-F5344CB8AC3E}">
        <p14:creationId xmlns:p14="http://schemas.microsoft.com/office/powerpoint/2010/main" val="256511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其他不同的定義</a:t>
            </a:r>
            <a:endParaRPr lang="zh-TW" altLang="en-US" dirty="0"/>
          </a:p>
        </p:txBody>
      </p:sp>
      <p:sp>
        <p:nvSpPr>
          <p:cNvPr id="3" name="內容版面配置區 2"/>
          <p:cNvSpPr>
            <a:spLocks noGrp="1"/>
          </p:cNvSpPr>
          <p:nvPr>
            <p:ph idx="1"/>
          </p:nvPr>
        </p:nvSpPr>
        <p:spPr/>
        <p:txBody>
          <a:bodyPr/>
          <a:lstStyle/>
          <a:p>
            <a:r>
              <a:rPr lang="en-US" altLang="zh-TW" sz="2400" dirty="0" err="1"/>
              <a:t>Kosha</a:t>
            </a:r>
            <a:r>
              <a:rPr lang="en-US" altLang="zh-TW" sz="2400" dirty="0"/>
              <a:t> </a:t>
            </a:r>
            <a:r>
              <a:rPr lang="en-US" altLang="zh-TW" sz="2400" dirty="0" err="1"/>
              <a:t>Joubert</a:t>
            </a:r>
            <a:r>
              <a:rPr lang="en-US" altLang="zh-TW" sz="2400" dirty="0"/>
              <a:t>, President of the </a:t>
            </a:r>
            <a:r>
              <a:rPr lang="en-US" altLang="zh-TW" sz="2400" dirty="0">
                <a:hlinkClick r:id="rId2"/>
              </a:rPr>
              <a:t>Global </a:t>
            </a:r>
            <a:r>
              <a:rPr lang="en-US" altLang="zh-TW" sz="2400" dirty="0" err="1">
                <a:hlinkClick r:id="rId2"/>
              </a:rPr>
              <a:t>Ecovillage</a:t>
            </a:r>
            <a:r>
              <a:rPr lang="en-US" altLang="zh-TW" sz="2400" dirty="0">
                <a:hlinkClick r:id="rId2"/>
              </a:rPr>
              <a:t> </a:t>
            </a:r>
            <a:r>
              <a:rPr lang="en-US" altLang="zh-TW" sz="2400" dirty="0" smtClean="0">
                <a:hlinkClick r:id="rId2"/>
              </a:rPr>
              <a:t>Network</a:t>
            </a:r>
            <a:r>
              <a:rPr lang="en-US" altLang="zh-TW" sz="2400" dirty="0" smtClean="0"/>
              <a:t> (GEN):</a:t>
            </a:r>
          </a:p>
          <a:p>
            <a:pPr lvl="1"/>
            <a:r>
              <a:rPr lang="en-US" altLang="zh-TW" sz="2000" dirty="0" smtClean="0"/>
              <a:t>An </a:t>
            </a:r>
            <a:r>
              <a:rPr lang="en-US" altLang="zh-TW" sz="2000" dirty="0"/>
              <a:t>intentional or traditional community consciously designed by its inhabitants, in which people consciously value what they have and integrate this with innovative technologies to make their lives more sustainable, and the whole process is owned by the people living there. </a:t>
            </a:r>
            <a:endParaRPr lang="en-US" altLang="zh-TW" sz="2000" dirty="0" smtClean="0"/>
          </a:p>
          <a:p>
            <a:r>
              <a:rPr lang="en-US" altLang="zh-TW" sz="2400" dirty="0" smtClean="0"/>
              <a:t>The </a:t>
            </a:r>
            <a:r>
              <a:rPr lang="en-US" altLang="zh-TW" sz="2400" dirty="0"/>
              <a:t>aim is to regenerate social and natural environments. In this view, achieving sustainability is not enough; it is vital also to regenerate the social and environmental fabric of life, and across all four dimensions of sustainability: </a:t>
            </a:r>
            <a:r>
              <a:rPr lang="en-US" altLang="zh-TW" sz="2400" dirty="0">
                <a:solidFill>
                  <a:srgbClr val="FF0000"/>
                </a:solidFill>
              </a:rPr>
              <a:t>social, environmental, economic and cultural.</a:t>
            </a:r>
            <a:endParaRPr lang="zh-TW" altLang="en-US" sz="2400" dirty="0">
              <a:solidFill>
                <a:srgbClr val="FF0000"/>
              </a:solidFill>
            </a:endParaRPr>
          </a:p>
        </p:txBody>
      </p:sp>
    </p:spTree>
    <p:extLst>
      <p:ext uri="{BB962C8B-B14F-4D97-AF65-F5344CB8AC3E}">
        <p14:creationId xmlns:p14="http://schemas.microsoft.com/office/powerpoint/2010/main" val="659949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生態村的幾個主要面向</a:t>
            </a:r>
            <a:endParaRPr lang="zh-TW" altLang="en-US" sz="3600" dirty="0"/>
          </a:p>
        </p:txBody>
      </p:sp>
      <p:sp>
        <p:nvSpPr>
          <p:cNvPr id="3" name="內容版面配置區 2"/>
          <p:cNvSpPr>
            <a:spLocks noGrp="1"/>
          </p:cNvSpPr>
          <p:nvPr>
            <p:ph idx="1"/>
          </p:nvPr>
        </p:nvSpPr>
        <p:spPr/>
        <p:txBody>
          <a:bodyPr/>
          <a:lstStyle/>
          <a:p>
            <a:r>
              <a:rPr lang="zh-TW" altLang="en-US" dirty="0" smtClean="0"/>
              <a:t>社會</a:t>
            </a:r>
            <a:r>
              <a:rPr lang="en-US" altLang="zh-TW" dirty="0" smtClean="0"/>
              <a:t>(</a:t>
            </a:r>
            <a:r>
              <a:rPr lang="zh-TW" altLang="en-US" dirty="0" smtClean="0"/>
              <a:t>社群</a:t>
            </a:r>
            <a:r>
              <a:rPr lang="en-US" altLang="zh-TW" dirty="0" smtClean="0"/>
              <a:t>)</a:t>
            </a:r>
            <a:r>
              <a:rPr lang="zh-TW" altLang="en-US" dirty="0" smtClean="0"/>
              <a:t>面 </a:t>
            </a:r>
            <a:r>
              <a:rPr lang="en-US" altLang="zh-TW" dirty="0" smtClean="0"/>
              <a:t>Social (community) dimension</a:t>
            </a:r>
          </a:p>
          <a:p>
            <a:pPr lvl="1"/>
            <a:r>
              <a:rPr lang="zh-TW" altLang="en-US" sz="1800" dirty="0" smtClean="0"/>
              <a:t>認識並與他人連結 </a:t>
            </a:r>
            <a:r>
              <a:rPr lang="en-US" altLang="zh-TW" sz="1800" dirty="0" smtClean="0"/>
              <a:t>Recognizing </a:t>
            </a:r>
            <a:r>
              <a:rPr lang="en-US" altLang="zh-TW" sz="1800" dirty="0"/>
              <a:t>and relating to others</a:t>
            </a:r>
          </a:p>
          <a:p>
            <a:pPr lvl="1"/>
            <a:r>
              <a:rPr lang="zh-TW" altLang="en-US" sz="1800" dirty="0" smtClean="0"/>
              <a:t>分享共同資源並提供相互之協助 </a:t>
            </a:r>
            <a:r>
              <a:rPr lang="en-US" altLang="zh-TW" sz="1800" dirty="0" smtClean="0"/>
              <a:t>Sharing </a:t>
            </a:r>
            <a:r>
              <a:rPr lang="en-US" altLang="zh-TW" sz="1800" dirty="0"/>
              <a:t>common resources and providing mutual aid</a:t>
            </a:r>
          </a:p>
          <a:p>
            <a:pPr lvl="1"/>
            <a:r>
              <a:rPr lang="zh-TW" altLang="en-US" sz="1800" dirty="0" smtClean="0"/>
              <a:t>強調整體與預防性的保健生活方式 </a:t>
            </a:r>
            <a:r>
              <a:rPr lang="en-US" altLang="zh-TW" sz="1800" dirty="0" smtClean="0"/>
              <a:t>Emphasizing </a:t>
            </a:r>
            <a:r>
              <a:rPr lang="en-US" altLang="zh-TW" sz="1800" dirty="0"/>
              <a:t>holistic and preventive health practices</a:t>
            </a:r>
          </a:p>
          <a:p>
            <a:pPr lvl="1"/>
            <a:r>
              <a:rPr lang="en-US" altLang="zh-TW" sz="1800" dirty="0"/>
              <a:t>Providing meaningful work and sustenance to all members</a:t>
            </a:r>
          </a:p>
          <a:p>
            <a:pPr lvl="1"/>
            <a:r>
              <a:rPr lang="zh-TW" altLang="en-US" sz="1800" dirty="0" smtClean="0"/>
              <a:t>整合邊緣團體 </a:t>
            </a:r>
            <a:r>
              <a:rPr lang="en-US" altLang="zh-TW" sz="1800" dirty="0" smtClean="0"/>
              <a:t>Integrating </a:t>
            </a:r>
            <a:r>
              <a:rPr lang="en-US" altLang="zh-TW" sz="1800" dirty="0"/>
              <a:t>marginal groups</a:t>
            </a:r>
          </a:p>
          <a:p>
            <a:pPr lvl="1"/>
            <a:r>
              <a:rPr lang="zh-TW" altLang="en-US" sz="1800" dirty="0" smtClean="0"/>
              <a:t>促進無盡的教育 </a:t>
            </a:r>
            <a:r>
              <a:rPr lang="en-US" altLang="zh-TW" sz="1800" dirty="0" smtClean="0"/>
              <a:t>Promoting </a:t>
            </a:r>
            <a:r>
              <a:rPr lang="en-US" altLang="zh-TW" sz="1800" dirty="0"/>
              <a:t>unending education</a:t>
            </a:r>
          </a:p>
          <a:p>
            <a:pPr lvl="1"/>
            <a:r>
              <a:rPr lang="zh-TW" altLang="en-US" sz="1800" dirty="0" smtClean="0"/>
              <a:t>透過尊敬差異而增進合一 </a:t>
            </a:r>
            <a:r>
              <a:rPr lang="en-US" altLang="zh-TW" sz="1800" dirty="0" smtClean="0"/>
              <a:t>Encouraging </a:t>
            </a:r>
            <a:r>
              <a:rPr lang="en-US" altLang="zh-TW" sz="1800" dirty="0"/>
              <a:t>unity through respect for differences</a:t>
            </a:r>
          </a:p>
          <a:p>
            <a:pPr lvl="1"/>
            <a:r>
              <a:rPr lang="zh-TW" altLang="en-US" sz="1800" dirty="0" smtClean="0"/>
              <a:t>促進文化上的表達 </a:t>
            </a:r>
            <a:r>
              <a:rPr lang="en-US" altLang="zh-TW" sz="1800" dirty="0" smtClean="0"/>
              <a:t>Fostering </a:t>
            </a:r>
            <a:r>
              <a:rPr lang="en-US" altLang="zh-TW" sz="1800" dirty="0"/>
              <a:t>cultural expression</a:t>
            </a:r>
            <a:endParaRPr lang="zh-TW" altLang="en-US" sz="1800" dirty="0"/>
          </a:p>
        </p:txBody>
      </p:sp>
    </p:spTree>
    <p:extLst>
      <p:ext uri="{BB962C8B-B14F-4D97-AF65-F5344CB8AC3E}">
        <p14:creationId xmlns:p14="http://schemas.microsoft.com/office/powerpoint/2010/main" val="3852810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生態面</a:t>
            </a:r>
            <a:r>
              <a:rPr lang="en-US" altLang="zh-TW" sz="3600" dirty="0" smtClean="0"/>
              <a:t> Ecological Dimension</a:t>
            </a:r>
            <a:endParaRPr lang="zh-TW" altLang="en-US" sz="3600" dirty="0"/>
          </a:p>
        </p:txBody>
      </p:sp>
      <p:sp>
        <p:nvSpPr>
          <p:cNvPr id="3" name="內容版面配置區 2"/>
          <p:cNvSpPr>
            <a:spLocks noGrp="1"/>
          </p:cNvSpPr>
          <p:nvPr>
            <p:ph idx="1"/>
          </p:nvPr>
        </p:nvSpPr>
        <p:spPr/>
        <p:txBody>
          <a:bodyPr/>
          <a:lstStyle/>
          <a:p>
            <a:r>
              <a:rPr lang="zh-TW" altLang="en-US" sz="2000" dirty="0" smtClean="0"/>
              <a:t>在社區所屬的生態區域內儘可能地生產更多的食物 </a:t>
            </a:r>
            <a:r>
              <a:rPr lang="en-US" altLang="zh-TW" sz="2000" dirty="0" smtClean="0"/>
              <a:t>Growing food as much as possible within the community bio-region </a:t>
            </a:r>
          </a:p>
          <a:p>
            <a:r>
              <a:rPr lang="zh-TW" altLang="en-US" sz="2000" dirty="0" smtClean="0"/>
              <a:t>支持在地有機食物之生產 </a:t>
            </a:r>
            <a:r>
              <a:rPr lang="en-US" altLang="zh-TW" sz="2000" dirty="0" smtClean="0"/>
              <a:t>Supporting organic food production there </a:t>
            </a:r>
          </a:p>
          <a:p>
            <a:r>
              <a:rPr lang="zh-TW" altLang="en-US" sz="2000" dirty="0" smtClean="0"/>
              <a:t>以在地的原料建造房舍 </a:t>
            </a:r>
            <a:r>
              <a:rPr lang="en-US" altLang="zh-TW" sz="2000" dirty="0" smtClean="0"/>
              <a:t>Creating homes out of locally adapted materials </a:t>
            </a:r>
          </a:p>
          <a:p>
            <a:r>
              <a:rPr lang="zh-TW" altLang="en-US" sz="2000" dirty="0" smtClean="0"/>
              <a:t>使用以社區為基礎的整合再生能源系統 </a:t>
            </a:r>
            <a:r>
              <a:rPr lang="en-US" altLang="zh-TW" sz="2000" dirty="0" smtClean="0"/>
              <a:t>Using village-based integrated renewable energy systems </a:t>
            </a:r>
          </a:p>
          <a:p>
            <a:r>
              <a:rPr lang="zh-TW" altLang="en-US" sz="2000" dirty="0" smtClean="0"/>
              <a:t>保護生物多樣性 </a:t>
            </a:r>
            <a:r>
              <a:rPr lang="en-US" altLang="zh-TW" sz="2000" dirty="0" smtClean="0"/>
              <a:t>Protecting biodiversity </a:t>
            </a:r>
          </a:p>
          <a:p>
            <a:r>
              <a:rPr lang="zh-TW" altLang="en-US" sz="2000" dirty="0" smtClean="0"/>
              <a:t>促進生態商業原則 </a:t>
            </a:r>
            <a:r>
              <a:rPr lang="en-US" altLang="zh-TW" sz="2000" dirty="0" smtClean="0"/>
              <a:t>Fostering ecological business principles </a:t>
            </a:r>
          </a:p>
          <a:p>
            <a:r>
              <a:rPr lang="zh-TW" altLang="en-US" sz="2000" dirty="0" smtClean="0"/>
              <a:t>從社會、靈性，以及生態的角度，評估生態村內所有產品的生命週期</a:t>
            </a:r>
            <a:r>
              <a:rPr lang="en-US" altLang="zh-TW" sz="2000" dirty="0" smtClean="0"/>
              <a:t>Assessing the life cycle of all products used in the ecovillage from a social and spiritual as well as an ecological point of view </a:t>
            </a:r>
          </a:p>
        </p:txBody>
      </p:sp>
    </p:spTree>
    <p:extLst>
      <p:ext uri="{BB962C8B-B14F-4D97-AF65-F5344CB8AC3E}">
        <p14:creationId xmlns:p14="http://schemas.microsoft.com/office/powerpoint/2010/main" val="4110117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t>生態面</a:t>
            </a:r>
            <a:r>
              <a:rPr lang="en-US" altLang="zh-TW" sz="3600" dirty="0" smtClean="0"/>
              <a:t> Ecological Dimension</a:t>
            </a:r>
            <a:endParaRPr lang="zh-TW" altLang="en-US" sz="3600" dirty="0"/>
          </a:p>
        </p:txBody>
      </p:sp>
      <p:sp>
        <p:nvSpPr>
          <p:cNvPr id="3" name="內容版面配置區 2"/>
          <p:cNvSpPr>
            <a:spLocks noGrp="1"/>
          </p:cNvSpPr>
          <p:nvPr>
            <p:ph idx="1"/>
          </p:nvPr>
        </p:nvSpPr>
        <p:spPr/>
        <p:txBody>
          <a:bodyPr/>
          <a:lstStyle/>
          <a:p>
            <a:r>
              <a:rPr lang="zh-TW" altLang="en-US" sz="2000" dirty="0" smtClean="0"/>
              <a:t>透過適切的能源與廢棄物管理，保存潔淨的土壤、水，與空氣</a:t>
            </a:r>
            <a:r>
              <a:rPr lang="en-US" altLang="zh-TW" sz="2000" dirty="0" smtClean="0"/>
              <a:t>Preserving clean soil, water and air through proper energy and waste management </a:t>
            </a:r>
          </a:p>
          <a:p>
            <a:r>
              <a:rPr lang="zh-TW" altLang="en-US" sz="2000" dirty="0" smtClean="0"/>
              <a:t>保護大自然，並護衛野生區域 </a:t>
            </a:r>
            <a:r>
              <a:rPr lang="en-US" altLang="zh-TW" sz="2000" dirty="0" smtClean="0"/>
              <a:t>Protecting nature and safeguarding wilderness areas </a:t>
            </a:r>
          </a:p>
        </p:txBody>
      </p:sp>
    </p:spTree>
    <p:extLst>
      <p:ext uri="{BB962C8B-B14F-4D97-AF65-F5344CB8AC3E}">
        <p14:creationId xmlns:p14="http://schemas.microsoft.com/office/powerpoint/2010/main" val="3344152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smtClean="0"/>
              <a:t>文化</a:t>
            </a:r>
            <a:r>
              <a:rPr lang="en-US" altLang="zh-TW" sz="3600" b="1" dirty="0" smtClean="0"/>
              <a:t>/</a:t>
            </a:r>
            <a:r>
              <a:rPr lang="zh-TW" altLang="en-US" sz="3600" b="1" dirty="0" smtClean="0"/>
              <a:t>靈性面</a:t>
            </a:r>
            <a:r>
              <a:rPr lang="en-US" altLang="zh-TW" sz="3600" b="1" dirty="0" smtClean="0"/>
              <a:t> Cultural/Spiritual dimension</a:t>
            </a:r>
            <a:endParaRPr lang="zh-TW" altLang="en-US" sz="3600" dirty="0"/>
          </a:p>
        </p:txBody>
      </p:sp>
      <p:sp>
        <p:nvSpPr>
          <p:cNvPr id="3" name="內容版面配置區 2"/>
          <p:cNvSpPr>
            <a:spLocks noGrp="1"/>
          </p:cNvSpPr>
          <p:nvPr>
            <p:ph idx="1"/>
          </p:nvPr>
        </p:nvSpPr>
        <p:spPr/>
        <p:txBody>
          <a:bodyPr/>
          <a:lstStyle/>
          <a:p>
            <a:r>
              <a:rPr lang="zh-TW" altLang="en-US" sz="2000" dirty="0" smtClean="0"/>
              <a:t>共享創意、藝術表現、文化活動、儀式與慶典 </a:t>
            </a:r>
            <a:r>
              <a:rPr lang="en-US" altLang="zh-TW" sz="2000" dirty="0" smtClean="0"/>
              <a:t>Shared creativity, artistic expression, cultural activities, rituals and celebrations </a:t>
            </a:r>
          </a:p>
          <a:p>
            <a:r>
              <a:rPr lang="zh-TW" altLang="en-US" sz="2000" dirty="0" smtClean="0"/>
              <a:t>發展社群一體與相互扶持之感 </a:t>
            </a:r>
            <a:r>
              <a:rPr lang="en-US" altLang="zh-TW" sz="2000" dirty="0" smtClean="0"/>
              <a:t>Sense of community unity and mutual support </a:t>
            </a:r>
          </a:p>
          <a:p>
            <a:r>
              <a:rPr lang="zh-TW" altLang="en-US" sz="2000" dirty="0" smtClean="0"/>
              <a:t>尊敬並支持示現為許多不同形式的靈性 </a:t>
            </a:r>
            <a:r>
              <a:rPr lang="en-US" altLang="zh-TW" sz="2000" dirty="0" smtClean="0"/>
              <a:t>Respect and support for spirituality manifesting in many ways </a:t>
            </a:r>
          </a:p>
          <a:p>
            <a:r>
              <a:rPr lang="zh-TW" altLang="en-US" sz="2000" dirty="0" smtClean="0"/>
              <a:t>共同擁有能呈現出承諾、文化遺產與每個社區之獨一性的理念與協議</a:t>
            </a:r>
            <a:r>
              <a:rPr lang="en-US" altLang="zh-TW" sz="2000" dirty="0" smtClean="0"/>
              <a:t>Shared vision and agreements that express commitments, cultural heritage and the uniqueness of each community </a:t>
            </a:r>
          </a:p>
          <a:p>
            <a:r>
              <a:rPr lang="zh-TW" altLang="en-US" sz="2000" dirty="0" smtClean="0"/>
              <a:t>彈性與成功地因應困境 </a:t>
            </a:r>
            <a:r>
              <a:rPr lang="en-US" altLang="zh-TW" sz="2000" dirty="0" smtClean="0"/>
              <a:t>Flexibility and successful responsiveness to difficulties that arise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smtClean="0"/>
              <a:t>文化</a:t>
            </a:r>
            <a:r>
              <a:rPr lang="en-US" altLang="zh-TW" sz="3600" b="1" dirty="0" smtClean="0"/>
              <a:t>/</a:t>
            </a:r>
            <a:r>
              <a:rPr lang="zh-TW" altLang="en-US" sz="3600" b="1" dirty="0" smtClean="0"/>
              <a:t>靈性面</a:t>
            </a:r>
            <a:r>
              <a:rPr lang="en-US" altLang="zh-TW" sz="3600" b="1" dirty="0" smtClean="0"/>
              <a:t> Cultural/Spiritual dimension</a:t>
            </a:r>
            <a:endParaRPr lang="zh-TW" altLang="en-US" sz="3600" dirty="0"/>
          </a:p>
        </p:txBody>
      </p:sp>
      <p:sp>
        <p:nvSpPr>
          <p:cNvPr id="3" name="內容版面配置區 2"/>
          <p:cNvSpPr>
            <a:spLocks noGrp="1"/>
          </p:cNvSpPr>
          <p:nvPr>
            <p:ph idx="1"/>
          </p:nvPr>
        </p:nvSpPr>
        <p:spPr/>
        <p:txBody>
          <a:bodyPr/>
          <a:lstStyle/>
          <a:p>
            <a:r>
              <a:rPr lang="zh-TW" altLang="en-US" sz="2000" dirty="0" smtClean="0"/>
              <a:t>瞭解地球上生命的所有要素間的相互連結與互依，以及社區在全體世界中的位置與相互之關聯 </a:t>
            </a:r>
            <a:r>
              <a:rPr lang="en-US" altLang="zh-TW" sz="2000" dirty="0" smtClean="0"/>
              <a:t>Understanding of the interconnectedness and interdependence of all the elements of life on Earth and the community's place in and relation to the whole </a:t>
            </a:r>
          </a:p>
          <a:p>
            <a:r>
              <a:rPr lang="zh-TW" altLang="en-US" sz="2000" dirty="0" smtClean="0"/>
              <a:t>創造和平、有愛與永續的世界 </a:t>
            </a:r>
            <a:r>
              <a:rPr lang="en-US" altLang="zh-TW" sz="2000" dirty="0" smtClean="0"/>
              <a:t>Creation of a peaceful, loving, sustainable world </a:t>
            </a:r>
          </a:p>
        </p:txBody>
      </p:sp>
    </p:spTree>
    <p:extLst>
      <p:ext uri="{BB962C8B-B14F-4D97-AF65-F5344CB8AC3E}">
        <p14:creationId xmlns:p14="http://schemas.microsoft.com/office/powerpoint/2010/main" val="31441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經濟</a:t>
            </a:r>
            <a:r>
              <a:rPr lang="zh-TW" altLang="en-US" b="1" dirty="0" smtClean="0"/>
              <a:t>面 </a:t>
            </a:r>
            <a:r>
              <a:rPr lang="en-US" altLang="zh-TW" b="1" dirty="0" smtClean="0"/>
              <a:t>Economic Dimension</a:t>
            </a:r>
            <a:endParaRPr lang="zh-TW" altLang="en-US" dirty="0"/>
          </a:p>
        </p:txBody>
      </p:sp>
      <p:sp>
        <p:nvSpPr>
          <p:cNvPr id="3" name="內容版面配置區 2"/>
          <p:cNvSpPr>
            <a:spLocks noGrp="1"/>
          </p:cNvSpPr>
          <p:nvPr>
            <p:ph idx="1"/>
          </p:nvPr>
        </p:nvSpPr>
        <p:spPr/>
        <p:txBody>
          <a:bodyPr/>
          <a:lstStyle/>
          <a:p>
            <a:r>
              <a:rPr lang="zh-TW" altLang="en-US" sz="2400" dirty="0" smtClean="0"/>
              <a:t>把錢留在社區內 </a:t>
            </a:r>
            <a:r>
              <a:rPr lang="en-US" altLang="zh-TW" sz="2400" dirty="0" smtClean="0"/>
              <a:t>Keeping the money in the </a:t>
            </a:r>
            <a:r>
              <a:rPr lang="en-US" altLang="zh-TW" sz="2400" dirty="0" smtClean="0"/>
              <a:t>community. </a:t>
            </a:r>
            <a:endParaRPr lang="en-US" altLang="zh-TW" sz="2400" dirty="0" smtClean="0"/>
          </a:p>
          <a:p>
            <a:r>
              <a:rPr lang="zh-TW" altLang="en-US" sz="2400" dirty="0" smtClean="0"/>
              <a:t>盡可能地在社區內不斷流通 </a:t>
            </a:r>
            <a:r>
              <a:rPr lang="en-US" altLang="zh-TW" sz="2400" dirty="0" smtClean="0"/>
              <a:t>Circulating it through as many hands as </a:t>
            </a:r>
            <a:r>
              <a:rPr lang="en-US" altLang="zh-TW" sz="2400" dirty="0" smtClean="0"/>
              <a:t>possible.</a:t>
            </a:r>
            <a:endParaRPr lang="en-US" altLang="zh-TW" sz="2400" dirty="0" smtClean="0"/>
          </a:p>
          <a:p>
            <a:r>
              <a:rPr lang="zh-TW" altLang="en-US" sz="2400" dirty="0" smtClean="0"/>
              <a:t>自成員所擁有的零售與服務商家中賺取、花用，與投資 </a:t>
            </a:r>
            <a:r>
              <a:rPr lang="en-US" altLang="zh-TW" sz="2400" dirty="0" smtClean="0"/>
              <a:t>Earning it, spending it, and investing it in member-owned retail and service </a:t>
            </a:r>
            <a:r>
              <a:rPr lang="en-US" altLang="zh-TW" sz="2400" dirty="0" smtClean="0"/>
              <a:t>businesses.</a:t>
            </a:r>
            <a:endParaRPr lang="en-US" altLang="zh-TW" sz="2400" dirty="0" smtClean="0"/>
          </a:p>
          <a:p>
            <a:r>
              <a:rPr lang="zh-TW" altLang="en-US" sz="2400" dirty="0" smtClean="0"/>
              <a:t>並把錢存在在地成立的金融機構 </a:t>
            </a:r>
            <a:r>
              <a:rPr lang="en-US" altLang="zh-TW" sz="2400" dirty="0" smtClean="0"/>
              <a:t>Saving it in home-grown financial institutions.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5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153</Template>
  <TotalTime>804</TotalTime>
  <Words>1973</Words>
  <Application>Microsoft Office PowerPoint</Application>
  <PresentationFormat>如螢幕大小 (4:3)</PresentationFormat>
  <Paragraphs>124</Paragraphs>
  <Slides>23</Slides>
  <Notes>0</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153</vt:lpstr>
      <vt:lpstr>PowerPoint 簡報</vt:lpstr>
      <vt:lpstr>生態村定義</vt:lpstr>
      <vt:lpstr>其他不同的定義</vt:lpstr>
      <vt:lpstr>生態村的幾個主要面向</vt:lpstr>
      <vt:lpstr>生態面 Ecological Dimension</vt:lpstr>
      <vt:lpstr>生態面 Ecological Dimension</vt:lpstr>
      <vt:lpstr>文化/靈性面 Cultural/Spiritual dimension</vt:lpstr>
      <vt:lpstr>文化/靈性面 Cultural/Spiritual dimension</vt:lpstr>
      <vt:lpstr>經濟面 Economic Dimension</vt:lpstr>
      <vt:lpstr>生態村五項原則  Five Ecovillage Principles</vt:lpstr>
      <vt:lpstr>生態村五項原則  Five Ecovillage Principles</vt:lpstr>
      <vt:lpstr>何謂生態社區？</vt:lpstr>
      <vt:lpstr>生態社區</vt:lpstr>
      <vt:lpstr>生態村範例</vt:lpstr>
      <vt:lpstr>全新的我們─歐洲生態村與生態社區</vt:lpstr>
      <vt:lpstr>日本木之花家族</vt:lpstr>
      <vt:lpstr>台灣的生態村</vt:lpstr>
      <vt:lpstr>是什麼維繫一個生態村? By Dr. Dieter Duhm</vt:lpstr>
      <vt:lpstr>PowerPoint 簡報</vt:lpstr>
      <vt:lpstr>PowerPoint 簡報</vt:lpstr>
      <vt:lpstr>PowerPoint 簡報</vt:lpstr>
      <vt:lpstr>PowerPoint 簡報</vt:lpstr>
      <vt:lpstr>結語</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user</cp:lastModifiedBy>
  <cp:revision>81</cp:revision>
  <dcterms:created xsi:type="dcterms:W3CDTF">2011-11-01T15:35:29Z</dcterms:created>
  <dcterms:modified xsi:type="dcterms:W3CDTF">2015-12-27T23:17:50Z</dcterms:modified>
</cp:coreProperties>
</file>