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63" r:id="rId3"/>
    <p:sldId id="276" r:id="rId4"/>
    <p:sldId id="265" r:id="rId5"/>
    <p:sldId id="269" r:id="rId6"/>
    <p:sldId id="268" r:id="rId7"/>
    <p:sldId id="284" r:id="rId8"/>
    <p:sldId id="285" r:id="rId9"/>
    <p:sldId id="275" r:id="rId10"/>
    <p:sldId id="271" r:id="rId11"/>
    <p:sldId id="270" r:id="rId12"/>
    <p:sldId id="277" r:id="rId13"/>
    <p:sldId id="272" r:id="rId14"/>
    <p:sldId id="257" r:id="rId15"/>
    <p:sldId id="280" r:id="rId16"/>
    <p:sldId id="287" r:id="rId17"/>
    <p:sldId id="288" r:id="rId18"/>
    <p:sldId id="289" r:id="rId19"/>
    <p:sldId id="261" r:id="rId20"/>
    <p:sldId id="262" r:id="rId21"/>
    <p:sldId id="274" r:id="rId22"/>
    <p:sldId id="290" r:id="rId23"/>
    <p:sldId id="282" r:id="rId24"/>
    <p:sldId id="291" r:id="rId25"/>
    <p:sldId id="292" r:id="rId26"/>
    <p:sldId id="278" r:id="rId27"/>
    <p:sldId id="295" r:id="rId28"/>
    <p:sldId id="293" r:id="rId29"/>
    <p:sldId id="294" r:id="rId30"/>
    <p:sldId id="259" r:id="rId31"/>
    <p:sldId id="296" r:id="rId32"/>
    <p:sldId id="279" r:id="rId33"/>
    <p:sldId id="260" r:id="rId34"/>
    <p:sldId id="283" r:id="rId35"/>
    <p:sldId id="264" r:id="rId36"/>
    <p:sldId id="281" r:id="rId37"/>
    <p:sldId id="286" r:id="rId3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330"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9A7B39-755B-4CB6-A725-BCDEEB3F1C3A}" type="doc">
      <dgm:prSet loTypeId="urn:microsoft.com/office/officeart/2005/8/layout/vList5" loCatId="list" qsTypeId="urn:microsoft.com/office/officeart/2005/8/quickstyle/3d3" qsCatId="3D" csTypeId="urn:microsoft.com/office/officeart/2005/8/colors/colorful2" csCatId="colorful" phldr="1"/>
      <dgm:spPr/>
      <dgm:t>
        <a:bodyPr/>
        <a:lstStyle/>
        <a:p>
          <a:endParaRPr lang="zh-TW" altLang="en-US"/>
        </a:p>
      </dgm:t>
    </dgm:pt>
    <dgm:pt modelId="{E19DE9F5-C4F1-4D20-8E72-756E76717300}">
      <dgm:prSet phldrT="[文字]" custT="1"/>
      <dgm:spPr>
        <a:solidFill>
          <a:schemeClr val="bg1"/>
        </a:solidFill>
      </dgm:spPr>
      <dgm:t>
        <a:bodyPr/>
        <a:lstStyle/>
        <a:p>
          <a:pPr marL="0" marR="0" indent="0" defTabSz="914400" eaLnBrk="1" fontAlgn="auto" latinLnBrk="0" hangingPunct="1">
            <a:lnSpc>
              <a:spcPct val="90000"/>
            </a:lnSpc>
            <a:spcBef>
              <a:spcPts val="0"/>
            </a:spcBef>
            <a:spcAft>
              <a:spcPts val="0"/>
            </a:spcAft>
            <a:buClrTx/>
            <a:buSzTx/>
            <a:buFontTx/>
            <a:buNone/>
            <a:tabLst/>
            <a:defRPr/>
          </a:pPr>
          <a:r>
            <a:rPr lang="zh-TW" altLang="en-US" sz="3200" b="0" dirty="0" smtClean="0">
              <a:solidFill>
                <a:schemeClr val="tx1"/>
              </a:solidFill>
              <a:latin typeface="標楷體" pitchFamily="65" charset="-120"/>
              <a:ea typeface="標楷體" pitchFamily="65" charset="-120"/>
            </a:rPr>
            <a:t>二氧化碳</a:t>
          </a:r>
          <a:endParaRPr lang="zh-TW" altLang="en-US" sz="3200" b="0" dirty="0">
            <a:solidFill>
              <a:schemeClr val="tx1"/>
            </a:solidFill>
          </a:endParaRPr>
        </a:p>
      </dgm:t>
    </dgm:pt>
    <dgm:pt modelId="{D5B16C4E-7A88-4BD4-A0F4-A7433B8B6BF5}" type="parTrans" cxnId="{859286EC-895E-479E-A3E5-38919EA55E58}">
      <dgm:prSet/>
      <dgm:spPr/>
      <dgm:t>
        <a:bodyPr/>
        <a:lstStyle/>
        <a:p>
          <a:pPr>
            <a:lnSpc>
              <a:spcPct val="90000"/>
            </a:lnSpc>
            <a:spcBef>
              <a:spcPts val="0"/>
            </a:spcBef>
          </a:pPr>
          <a:endParaRPr lang="zh-TW" altLang="en-US" sz="2800"/>
        </a:p>
      </dgm:t>
    </dgm:pt>
    <dgm:pt modelId="{FA8DF9CC-51F3-4268-985D-ED6DB1C51CAA}" type="sibTrans" cxnId="{859286EC-895E-479E-A3E5-38919EA55E58}">
      <dgm:prSet/>
      <dgm:spPr/>
      <dgm:t>
        <a:bodyPr/>
        <a:lstStyle/>
        <a:p>
          <a:pPr>
            <a:lnSpc>
              <a:spcPct val="90000"/>
            </a:lnSpc>
            <a:spcBef>
              <a:spcPts val="0"/>
            </a:spcBef>
          </a:pPr>
          <a:endParaRPr lang="zh-TW" altLang="en-US" sz="2800"/>
        </a:p>
      </dgm:t>
    </dgm:pt>
    <dgm:pt modelId="{E9303519-CA48-4510-A30D-E02FDD4958C6}">
      <dgm:prSet phldrT="[文字]" custT="1"/>
      <dgm:spPr>
        <a:solidFill>
          <a:schemeClr val="bg1">
            <a:alpha val="90000"/>
          </a:schemeClr>
        </a:solidFill>
      </dgm:spPr>
      <dgm:t>
        <a:bodyPr lIns="72000" rIns="72000"/>
        <a:lstStyle/>
        <a:p>
          <a:pPr marL="354013" marR="0" lvl="1" indent="-354013" defTabSz="1111250" eaLnBrk="1" fontAlgn="auto" latinLnBrk="0" hangingPunct="1">
            <a:lnSpc>
              <a:spcPct val="90000"/>
            </a:lnSpc>
            <a:spcBef>
              <a:spcPts val="0"/>
            </a:spcBef>
            <a:spcAft>
              <a:spcPts val="0"/>
            </a:spcAft>
            <a:buClrTx/>
            <a:buSzTx/>
            <a:buFontTx/>
            <a:buNone/>
            <a:tabLst/>
            <a:defRPr/>
          </a:pPr>
          <a:r>
            <a:rPr lang="zh-TW" altLang="en-US" sz="2400" dirty="0" smtClean="0">
              <a:solidFill>
                <a:schemeClr val="tx1">
                  <a:lumMod val="95000"/>
                </a:schemeClr>
              </a:solidFill>
              <a:latin typeface="標楷體" pitchFamily="65" charset="-120"/>
              <a:ea typeface="標楷體" pitchFamily="65" charset="-120"/>
            </a:rPr>
            <a:t>大部分是由於草場和用來生產飼料作物的可耕地擴大導致</a:t>
          </a:r>
          <a:endParaRPr lang="zh-TW" altLang="en-US" sz="2400" dirty="0">
            <a:solidFill>
              <a:schemeClr val="tx1">
                <a:lumMod val="95000"/>
              </a:schemeClr>
            </a:solidFill>
          </a:endParaRPr>
        </a:p>
      </dgm:t>
    </dgm:pt>
    <dgm:pt modelId="{90D89613-EE22-4AC1-8731-6CEA05DB75CA}" type="parTrans" cxnId="{4276EA36-64DB-430E-99FC-29DC7D877979}">
      <dgm:prSet/>
      <dgm:spPr/>
      <dgm:t>
        <a:bodyPr/>
        <a:lstStyle/>
        <a:p>
          <a:pPr>
            <a:lnSpc>
              <a:spcPct val="90000"/>
            </a:lnSpc>
            <a:spcBef>
              <a:spcPts val="0"/>
            </a:spcBef>
          </a:pPr>
          <a:endParaRPr lang="zh-TW" altLang="en-US" sz="2800"/>
        </a:p>
      </dgm:t>
    </dgm:pt>
    <dgm:pt modelId="{3EAF3A4F-D6A9-4A5B-9B68-87AB60615DD2}" type="sibTrans" cxnId="{4276EA36-64DB-430E-99FC-29DC7D877979}">
      <dgm:prSet/>
      <dgm:spPr/>
      <dgm:t>
        <a:bodyPr/>
        <a:lstStyle/>
        <a:p>
          <a:pPr>
            <a:lnSpc>
              <a:spcPct val="90000"/>
            </a:lnSpc>
            <a:spcBef>
              <a:spcPts val="0"/>
            </a:spcBef>
          </a:pPr>
          <a:endParaRPr lang="zh-TW" altLang="en-US" sz="2800"/>
        </a:p>
      </dgm:t>
    </dgm:pt>
    <dgm:pt modelId="{B2D7B450-729E-40CB-88A0-16BCF268C545}">
      <dgm:prSet phldrT="[文字]" custT="1"/>
      <dgm:spPr>
        <a:solidFill>
          <a:schemeClr val="bg1"/>
        </a:solidFill>
      </dgm:spPr>
      <dgm:t>
        <a:bodyPr/>
        <a:lstStyle/>
        <a:p>
          <a:pPr marL="0" marR="0" indent="0" defTabSz="914400" eaLnBrk="1" fontAlgn="auto" latinLnBrk="0" hangingPunct="1">
            <a:lnSpc>
              <a:spcPct val="90000"/>
            </a:lnSpc>
            <a:spcBef>
              <a:spcPts val="0"/>
            </a:spcBef>
            <a:spcAft>
              <a:spcPts val="0"/>
            </a:spcAft>
            <a:buClrTx/>
            <a:buSzTx/>
            <a:buFontTx/>
            <a:buNone/>
            <a:tabLst/>
            <a:defRPr/>
          </a:pPr>
          <a:r>
            <a:rPr lang="zh-TW" altLang="en-US" sz="3200" b="0" dirty="0" smtClean="0">
              <a:solidFill>
                <a:schemeClr val="tx1"/>
              </a:solidFill>
              <a:latin typeface="標楷體" pitchFamily="65" charset="-120"/>
              <a:ea typeface="標楷體" pitchFamily="65" charset="-120"/>
            </a:rPr>
            <a:t>甲烷</a:t>
          </a:r>
          <a:endParaRPr lang="zh-TW" altLang="en-US" sz="3200" b="0" dirty="0">
            <a:solidFill>
              <a:schemeClr val="tx1"/>
            </a:solidFill>
          </a:endParaRPr>
        </a:p>
      </dgm:t>
    </dgm:pt>
    <dgm:pt modelId="{75CD0DDA-50F3-4B23-B52D-158A248F9EC6}" type="parTrans" cxnId="{3F104C5B-9B51-4FC7-869E-365CC77D72FD}">
      <dgm:prSet/>
      <dgm:spPr/>
      <dgm:t>
        <a:bodyPr/>
        <a:lstStyle/>
        <a:p>
          <a:pPr>
            <a:lnSpc>
              <a:spcPct val="90000"/>
            </a:lnSpc>
            <a:spcBef>
              <a:spcPts val="0"/>
            </a:spcBef>
          </a:pPr>
          <a:endParaRPr lang="zh-TW" altLang="en-US" sz="2800"/>
        </a:p>
      </dgm:t>
    </dgm:pt>
    <dgm:pt modelId="{689CD837-D120-43B2-92DB-7531862342BF}" type="sibTrans" cxnId="{3F104C5B-9B51-4FC7-869E-365CC77D72FD}">
      <dgm:prSet/>
      <dgm:spPr/>
      <dgm:t>
        <a:bodyPr/>
        <a:lstStyle/>
        <a:p>
          <a:pPr>
            <a:lnSpc>
              <a:spcPct val="90000"/>
            </a:lnSpc>
            <a:spcBef>
              <a:spcPts val="0"/>
            </a:spcBef>
          </a:pPr>
          <a:endParaRPr lang="zh-TW" altLang="en-US" sz="2800"/>
        </a:p>
      </dgm:t>
    </dgm:pt>
    <dgm:pt modelId="{230044E2-1FBC-4E52-BC7E-8D1A2D51E3C7}">
      <dgm:prSet phldrT="[文字]" custT="1"/>
      <dgm:spPr/>
      <dgm:t>
        <a:bodyPr lIns="72000" rIns="72000"/>
        <a:lstStyle/>
        <a:p>
          <a:pPr marL="354013" lvl="1" indent="-354013">
            <a:lnSpc>
              <a:spcPct val="90000"/>
            </a:lnSpc>
            <a:spcBef>
              <a:spcPts val="0"/>
            </a:spcBef>
            <a:spcAft>
              <a:spcPts val="0"/>
            </a:spcAft>
          </a:pPr>
          <a:r>
            <a:rPr lang="zh-TW" altLang="en-US" sz="2400" dirty="0" smtClean="0">
              <a:latin typeface="標楷體" pitchFamily="65" charset="-120"/>
              <a:ea typeface="標楷體" pitchFamily="65" charset="-120"/>
            </a:rPr>
            <a:t>主要來自反芻動物腸內發酵</a:t>
          </a:r>
          <a:endParaRPr lang="zh-TW" altLang="en-US" sz="2400" dirty="0"/>
        </a:p>
      </dgm:t>
    </dgm:pt>
    <dgm:pt modelId="{0473D342-BFD9-40BC-83A5-34804B98488C}" type="parTrans" cxnId="{F90DE4CF-B4D4-414A-B269-FC3E399ED0FA}">
      <dgm:prSet/>
      <dgm:spPr/>
      <dgm:t>
        <a:bodyPr/>
        <a:lstStyle/>
        <a:p>
          <a:pPr>
            <a:lnSpc>
              <a:spcPct val="90000"/>
            </a:lnSpc>
            <a:spcBef>
              <a:spcPts val="0"/>
            </a:spcBef>
          </a:pPr>
          <a:endParaRPr lang="zh-TW" altLang="en-US" sz="2800"/>
        </a:p>
      </dgm:t>
    </dgm:pt>
    <dgm:pt modelId="{12D644E5-7C69-4A05-B098-3427BB9161B2}" type="sibTrans" cxnId="{F90DE4CF-B4D4-414A-B269-FC3E399ED0FA}">
      <dgm:prSet/>
      <dgm:spPr/>
      <dgm:t>
        <a:bodyPr/>
        <a:lstStyle/>
        <a:p>
          <a:pPr>
            <a:lnSpc>
              <a:spcPct val="90000"/>
            </a:lnSpc>
            <a:spcBef>
              <a:spcPts val="0"/>
            </a:spcBef>
          </a:pPr>
          <a:endParaRPr lang="zh-TW" altLang="en-US" sz="2800"/>
        </a:p>
      </dgm:t>
    </dgm:pt>
    <dgm:pt modelId="{B7AC3045-AD09-436E-9B5F-FD718A22E164}">
      <dgm:prSet phldrT="[文字]" custT="1"/>
      <dgm:spPr>
        <a:solidFill>
          <a:schemeClr val="bg1"/>
        </a:solidFill>
      </dgm:spPr>
      <dgm:t>
        <a:bodyPr/>
        <a:lstStyle/>
        <a:p>
          <a:pPr marL="0" marR="0" indent="0" defTabSz="914400" eaLnBrk="1" fontAlgn="auto" latinLnBrk="0" hangingPunct="1">
            <a:lnSpc>
              <a:spcPct val="90000"/>
            </a:lnSpc>
            <a:spcBef>
              <a:spcPts val="0"/>
            </a:spcBef>
            <a:spcAft>
              <a:spcPts val="0"/>
            </a:spcAft>
            <a:buClrTx/>
            <a:buSzTx/>
            <a:buFontTx/>
            <a:buNone/>
            <a:tabLst/>
            <a:defRPr/>
          </a:pPr>
          <a:r>
            <a:rPr lang="zh-TW" altLang="en-US" sz="3200" b="0" dirty="0" smtClean="0">
              <a:solidFill>
                <a:schemeClr val="tx1"/>
              </a:solidFill>
              <a:latin typeface="標楷體" pitchFamily="65" charset="-120"/>
              <a:ea typeface="標楷體" pitchFamily="65" charset="-120"/>
            </a:rPr>
            <a:t>氧化亞氮</a:t>
          </a:r>
          <a:endParaRPr lang="zh-TW" altLang="en-US" sz="3200" b="0" dirty="0">
            <a:solidFill>
              <a:schemeClr val="tx1"/>
            </a:solidFill>
          </a:endParaRPr>
        </a:p>
      </dgm:t>
    </dgm:pt>
    <dgm:pt modelId="{623E4115-6113-46BF-AB9E-92860CEFCE60}" type="parTrans" cxnId="{C5CABA84-7478-4BD9-8EED-C7A612CB8683}">
      <dgm:prSet/>
      <dgm:spPr/>
      <dgm:t>
        <a:bodyPr/>
        <a:lstStyle/>
        <a:p>
          <a:pPr>
            <a:lnSpc>
              <a:spcPct val="90000"/>
            </a:lnSpc>
            <a:spcBef>
              <a:spcPts val="0"/>
            </a:spcBef>
          </a:pPr>
          <a:endParaRPr lang="zh-TW" altLang="en-US" sz="2800"/>
        </a:p>
      </dgm:t>
    </dgm:pt>
    <dgm:pt modelId="{7AC1D7BA-8734-424A-BB92-B3D44CB7FEF8}" type="sibTrans" cxnId="{C5CABA84-7478-4BD9-8EED-C7A612CB8683}">
      <dgm:prSet/>
      <dgm:spPr/>
      <dgm:t>
        <a:bodyPr/>
        <a:lstStyle/>
        <a:p>
          <a:pPr>
            <a:lnSpc>
              <a:spcPct val="90000"/>
            </a:lnSpc>
            <a:spcBef>
              <a:spcPts val="0"/>
            </a:spcBef>
          </a:pPr>
          <a:endParaRPr lang="zh-TW" altLang="en-US" sz="2800"/>
        </a:p>
      </dgm:t>
    </dgm:pt>
    <dgm:pt modelId="{6B636BF3-A96A-435B-80A1-D611B1079CB4}">
      <dgm:prSet phldrT="[文字]" custT="1"/>
      <dgm:spPr/>
      <dgm:t>
        <a:bodyPr lIns="72000" rIns="72000"/>
        <a:lstStyle/>
        <a:p>
          <a:pPr lvl="1">
            <a:lnSpc>
              <a:spcPct val="90000"/>
            </a:lnSpc>
            <a:spcBef>
              <a:spcPts val="0"/>
            </a:spcBef>
            <a:spcAft>
              <a:spcPts val="0"/>
            </a:spcAft>
          </a:pPr>
          <a:r>
            <a:rPr lang="zh-TW" altLang="en-US" sz="2400" dirty="0" smtClean="0">
              <a:latin typeface="標楷體" pitchFamily="65" charset="-120"/>
              <a:ea typeface="標楷體" pitchFamily="65" charset="-120"/>
            </a:rPr>
            <a:t>主要來自廢肥</a:t>
          </a:r>
          <a:endParaRPr lang="zh-TW" altLang="en-US" sz="2400" dirty="0"/>
        </a:p>
      </dgm:t>
    </dgm:pt>
    <dgm:pt modelId="{918AA0D5-FAF3-4CBA-918F-2B4C8886E790}" type="parTrans" cxnId="{81D9A9CB-2CE6-406F-97C0-EFE1E7834E9A}">
      <dgm:prSet/>
      <dgm:spPr/>
      <dgm:t>
        <a:bodyPr/>
        <a:lstStyle/>
        <a:p>
          <a:pPr>
            <a:lnSpc>
              <a:spcPct val="90000"/>
            </a:lnSpc>
            <a:spcBef>
              <a:spcPts val="0"/>
            </a:spcBef>
          </a:pPr>
          <a:endParaRPr lang="zh-TW" altLang="en-US" sz="2800"/>
        </a:p>
      </dgm:t>
    </dgm:pt>
    <dgm:pt modelId="{ADB7801C-EBAC-49A5-95E3-C5236F3B4446}" type="sibTrans" cxnId="{81D9A9CB-2CE6-406F-97C0-EFE1E7834E9A}">
      <dgm:prSet/>
      <dgm:spPr/>
      <dgm:t>
        <a:bodyPr/>
        <a:lstStyle/>
        <a:p>
          <a:pPr>
            <a:lnSpc>
              <a:spcPct val="90000"/>
            </a:lnSpc>
            <a:spcBef>
              <a:spcPts val="0"/>
            </a:spcBef>
          </a:pPr>
          <a:endParaRPr lang="zh-TW" altLang="en-US" sz="2800"/>
        </a:p>
      </dgm:t>
    </dgm:pt>
    <dgm:pt modelId="{3B1FF616-45D5-4FC4-9D44-443AF818D053}">
      <dgm:prSet phldrT="[文字]" custT="1"/>
      <dgm:spPr>
        <a:solidFill>
          <a:schemeClr val="bg1">
            <a:alpha val="90000"/>
          </a:schemeClr>
        </a:solidFill>
      </dgm:spPr>
      <dgm:t>
        <a:bodyPr lIns="72000" rIns="72000"/>
        <a:lstStyle/>
        <a:p>
          <a:pPr marL="228600" marR="0" lvl="1" indent="-228600" defTabSz="1111250" eaLnBrk="1" fontAlgn="auto" latinLnBrk="0" hangingPunct="1">
            <a:lnSpc>
              <a:spcPct val="90000"/>
            </a:lnSpc>
            <a:spcBef>
              <a:spcPts val="0"/>
            </a:spcBef>
            <a:spcAft>
              <a:spcPts val="0"/>
            </a:spcAft>
            <a:buClrTx/>
            <a:buSzTx/>
            <a:buFontTx/>
            <a:buNone/>
            <a:tabLst/>
            <a:defRPr/>
          </a:pPr>
          <a:r>
            <a:rPr lang="zh-TW" altLang="en-US" sz="2400" b="1" dirty="0" smtClean="0">
              <a:solidFill>
                <a:srgbClr val="FF0000"/>
              </a:solidFill>
              <a:latin typeface="標楷體" pitchFamily="65" charset="-120"/>
              <a:ea typeface="標楷體" pitchFamily="65" charset="-120"/>
            </a:rPr>
            <a:t>畜牧業</a:t>
          </a:r>
          <a:r>
            <a:rPr lang="zh-TW" altLang="en-US" sz="2400" dirty="0" smtClean="0">
              <a:solidFill>
                <a:srgbClr val="FF0000"/>
              </a:solidFill>
              <a:latin typeface="標楷體" pitchFamily="65" charset="-120"/>
              <a:ea typeface="標楷體" pitchFamily="65" charset="-120"/>
            </a:rPr>
            <a:t>佔</a:t>
          </a:r>
          <a:r>
            <a:rPr lang="en-US" altLang="zh-TW" sz="2400" dirty="0" smtClean="0">
              <a:solidFill>
                <a:srgbClr val="FF0000"/>
              </a:solidFill>
              <a:latin typeface="標楷體" pitchFamily="65" charset="-120"/>
              <a:ea typeface="標楷體" pitchFamily="65" charset="-120"/>
            </a:rPr>
            <a:t>9%</a:t>
          </a:r>
          <a:r>
            <a:rPr lang="zh-TW" altLang="en-US" sz="2400" dirty="0" smtClean="0">
              <a:solidFill>
                <a:srgbClr val="FF0000"/>
              </a:solidFill>
              <a:latin typeface="標楷體" pitchFamily="65" charset="-120"/>
              <a:ea typeface="標楷體" pitchFamily="65" charset="-120"/>
            </a:rPr>
            <a:t>的排放量</a:t>
          </a:r>
          <a:endParaRPr lang="zh-TW" altLang="en-US" sz="2400" dirty="0">
            <a:solidFill>
              <a:srgbClr val="FF0000"/>
            </a:solidFill>
          </a:endParaRPr>
        </a:p>
      </dgm:t>
    </dgm:pt>
    <dgm:pt modelId="{7971A738-A9A2-4E02-AD1F-67146424358A}" type="parTrans" cxnId="{49A0AD96-6E84-4833-89FC-22804AD7A538}">
      <dgm:prSet/>
      <dgm:spPr/>
      <dgm:t>
        <a:bodyPr/>
        <a:lstStyle/>
        <a:p>
          <a:pPr>
            <a:lnSpc>
              <a:spcPct val="90000"/>
            </a:lnSpc>
            <a:spcBef>
              <a:spcPts val="0"/>
            </a:spcBef>
          </a:pPr>
          <a:endParaRPr lang="zh-TW" altLang="en-US"/>
        </a:p>
      </dgm:t>
    </dgm:pt>
    <dgm:pt modelId="{A1178E44-03B3-4BA5-BA24-83C93A9BBF90}" type="sibTrans" cxnId="{49A0AD96-6E84-4833-89FC-22804AD7A538}">
      <dgm:prSet/>
      <dgm:spPr/>
      <dgm:t>
        <a:bodyPr/>
        <a:lstStyle/>
        <a:p>
          <a:pPr>
            <a:lnSpc>
              <a:spcPct val="90000"/>
            </a:lnSpc>
            <a:spcBef>
              <a:spcPts val="0"/>
            </a:spcBef>
          </a:pPr>
          <a:endParaRPr lang="zh-TW" altLang="en-US"/>
        </a:p>
      </dgm:t>
    </dgm:pt>
    <dgm:pt modelId="{0DBBBF64-2AD1-4B43-A93E-DC6A6C56B136}">
      <dgm:prSet phldrT="[文字]" custT="1"/>
      <dgm:spPr/>
      <dgm:t>
        <a:bodyPr lIns="72000" rIns="72000"/>
        <a:lstStyle/>
        <a:p>
          <a:pPr marL="354013" lvl="1" indent="-354013">
            <a:lnSpc>
              <a:spcPct val="90000"/>
            </a:lnSpc>
            <a:spcBef>
              <a:spcPts val="0"/>
            </a:spcBef>
            <a:spcAft>
              <a:spcPts val="0"/>
            </a:spcAft>
          </a:pPr>
          <a:r>
            <a:rPr lang="zh-TW" altLang="en-US" sz="2400" dirty="0" smtClean="0">
              <a:latin typeface="標楷體" pitchFamily="65" charset="-120"/>
              <a:ea typeface="標楷體" pitchFamily="65" charset="-120"/>
            </a:rPr>
            <a:t>暖化潛能是二氧化碳的</a:t>
          </a:r>
          <a:r>
            <a:rPr lang="en-US" altLang="zh-TW" sz="2400" b="1" dirty="0" smtClean="0">
              <a:solidFill>
                <a:srgbClr val="0000FF"/>
              </a:solidFill>
              <a:latin typeface="標楷體" pitchFamily="65" charset="-120"/>
              <a:ea typeface="標楷體" pitchFamily="65" charset="-120"/>
            </a:rPr>
            <a:t>23~72</a:t>
          </a:r>
          <a:r>
            <a:rPr lang="zh-TW" altLang="en-US" sz="2400" b="1" dirty="0" smtClean="0">
              <a:solidFill>
                <a:srgbClr val="0000FF"/>
              </a:solidFill>
              <a:latin typeface="標楷體" pitchFamily="65" charset="-120"/>
              <a:ea typeface="標楷體" pitchFamily="65" charset="-120"/>
            </a:rPr>
            <a:t>倍</a:t>
          </a:r>
          <a:endParaRPr lang="zh-TW" altLang="en-US" sz="2400" b="1" dirty="0">
            <a:solidFill>
              <a:srgbClr val="0000FF"/>
            </a:solidFill>
          </a:endParaRPr>
        </a:p>
      </dgm:t>
    </dgm:pt>
    <dgm:pt modelId="{3699A4EF-E1B5-4F7A-8F56-81C52AF5A467}" type="parTrans" cxnId="{96F56116-B651-441F-8479-9C7FE98DA686}">
      <dgm:prSet/>
      <dgm:spPr/>
      <dgm:t>
        <a:bodyPr/>
        <a:lstStyle/>
        <a:p>
          <a:endParaRPr lang="zh-TW" altLang="en-US"/>
        </a:p>
      </dgm:t>
    </dgm:pt>
    <dgm:pt modelId="{385F2101-83E8-4E17-9A63-0A21042DE1B4}" type="sibTrans" cxnId="{96F56116-B651-441F-8479-9C7FE98DA686}">
      <dgm:prSet/>
      <dgm:spPr/>
      <dgm:t>
        <a:bodyPr/>
        <a:lstStyle/>
        <a:p>
          <a:endParaRPr lang="zh-TW" altLang="en-US"/>
        </a:p>
      </dgm:t>
    </dgm:pt>
    <dgm:pt modelId="{E452DA5F-AD6F-4158-B221-5FB97F2E739C}">
      <dgm:prSet phldrT="[文字]" custT="1"/>
      <dgm:spPr/>
      <dgm:t>
        <a:bodyPr lIns="72000" rIns="72000"/>
        <a:lstStyle/>
        <a:p>
          <a:pPr lvl="1">
            <a:lnSpc>
              <a:spcPct val="90000"/>
            </a:lnSpc>
            <a:spcBef>
              <a:spcPts val="0"/>
            </a:spcBef>
            <a:spcAft>
              <a:spcPts val="0"/>
            </a:spcAft>
          </a:pPr>
          <a:r>
            <a:rPr lang="zh-TW" altLang="en-US" sz="2400" dirty="0" smtClean="0">
              <a:latin typeface="標楷體" pitchFamily="65" charset="-120"/>
              <a:ea typeface="標楷體" pitchFamily="65" charset="-120"/>
            </a:rPr>
            <a:t>暖化潛能是二氧化碳的</a:t>
          </a:r>
          <a:r>
            <a:rPr lang="en-US" altLang="zh-TW" sz="2400" b="1" dirty="0" smtClean="0">
              <a:solidFill>
                <a:srgbClr val="0000FF"/>
              </a:solidFill>
              <a:latin typeface="標楷體" pitchFamily="65" charset="-120"/>
              <a:ea typeface="標楷體" pitchFamily="65" charset="-120"/>
            </a:rPr>
            <a:t>296</a:t>
          </a:r>
          <a:r>
            <a:rPr lang="zh-TW" altLang="en-US" sz="2400" b="1" dirty="0" smtClean="0">
              <a:solidFill>
                <a:srgbClr val="0000FF"/>
              </a:solidFill>
              <a:latin typeface="標楷體" pitchFamily="65" charset="-120"/>
              <a:ea typeface="標楷體" pitchFamily="65" charset="-120"/>
            </a:rPr>
            <a:t>倍</a:t>
          </a:r>
          <a:endParaRPr lang="zh-TW" altLang="en-US" sz="2400" b="1" dirty="0">
            <a:solidFill>
              <a:srgbClr val="0000FF"/>
            </a:solidFill>
          </a:endParaRPr>
        </a:p>
      </dgm:t>
    </dgm:pt>
    <dgm:pt modelId="{6D5B3CA3-14B9-46DC-95DC-DBCFD43194DB}" type="parTrans" cxnId="{61716AC6-90E8-447D-B95C-D1CAE264C6C7}">
      <dgm:prSet/>
      <dgm:spPr/>
      <dgm:t>
        <a:bodyPr/>
        <a:lstStyle/>
        <a:p>
          <a:endParaRPr lang="zh-TW" altLang="en-US"/>
        </a:p>
      </dgm:t>
    </dgm:pt>
    <dgm:pt modelId="{D4944B6F-9029-4942-A7F8-749800C91240}" type="sibTrans" cxnId="{61716AC6-90E8-447D-B95C-D1CAE264C6C7}">
      <dgm:prSet/>
      <dgm:spPr/>
      <dgm:t>
        <a:bodyPr/>
        <a:lstStyle/>
        <a:p>
          <a:endParaRPr lang="zh-TW" altLang="en-US"/>
        </a:p>
      </dgm:t>
    </dgm:pt>
    <dgm:pt modelId="{8A0D50AA-3AA5-486F-8750-4A40CC9FA69B}">
      <dgm:prSet phldrT="[文字]" custT="1"/>
      <dgm:spPr/>
      <dgm:t>
        <a:bodyPr lIns="72000" rIns="72000"/>
        <a:lstStyle/>
        <a:p>
          <a:pPr marL="354013" lvl="1" indent="-354013">
            <a:lnSpc>
              <a:spcPct val="90000"/>
            </a:lnSpc>
            <a:spcBef>
              <a:spcPts val="0"/>
            </a:spcBef>
            <a:spcAft>
              <a:spcPts val="0"/>
            </a:spcAft>
          </a:pPr>
          <a:r>
            <a:rPr lang="zh-TW" altLang="en-US" sz="2400" b="1" dirty="0" smtClean="0">
              <a:solidFill>
                <a:srgbClr val="FF0000"/>
              </a:solidFill>
              <a:latin typeface="標楷體" pitchFamily="65" charset="-120"/>
              <a:ea typeface="標楷體" pitchFamily="65" charset="-120"/>
            </a:rPr>
            <a:t>畜牧業</a:t>
          </a:r>
          <a:r>
            <a:rPr lang="zh-TW" altLang="en-US" sz="2400" dirty="0" smtClean="0">
              <a:solidFill>
                <a:srgbClr val="FF0000"/>
              </a:solidFill>
              <a:latin typeface="標楷體" pitchFamily="65" charset="-120"/>
              <a:ea typeface="標楷體" pitchFamily="65" charset="-120"/>
            </a:rPr>
            <a:t>佔</a:t>
          </a:r>
          <a:r>
            <a:rPr lang="en-US" altLang="zh-TW" sz="2400" dirty="0" smtClean="0">
              <a:solidFill>
                <a:srgbClr val="FF0000"/>
              </a:solidFill>
              <a:latin typeface="標楷體" pitchFamily="65" charset="-120"/>
              <a:ea typeface="標楷體" pitchFamily="65" charset="-120"/>
            </a:rPr>
            <a:t>35~40%</a:t>
          </a:r>
          <a:r>
            <a:rPr lang="zh-TW" altLang="en-US" sz="2400" dirty="0" smtClean="0">
              <a:solidFill>
                <a:srgbClr val="FF0000"/>
              </a:solidFill>
              <a:latin typeface="標楷體" pitchFamily="65" charset="-120"/>
              <a:ea typeface="標楷體" pitchFamily="65" charset="-120"/>
            </a:rPr>
            <a:t>的排放量</a:t>
          </a:r>
          <a:endParaRPr lang="zh-TW" altLang="en-US" sz="2400" dirty="0">
            <a:solidFill>
              <a:srgbClr val="FF0000"/>
            </a:solidFill>
          </a:endParaRPr>
        </a:p>
      </dgm:t>
    </dgm:pt>
    <dgm:pt modelId="{C6279709-FC6D-4175-942E-537AAC107B45}" type="parTrans" cxnId="{DAE978B1-C96B-42B3-A048-FC82BC48C840}">
      <dgm:prSet/>
      <dgm:spPr/>
      <dgm:t>
        <a:bodyPr/>
        <a:lstStyle/>
        <a:p>
          <a:endParaRPr lang="zh-TW" altLang="en-US"/>
        </a:p>
      </dgm:t>
    </dgm:pt>
    <dgm:pt modelId="{B95D6954-9067-4D69-A6BC-1B173A9FFA3B}" type="sibTrans" cxnId="{DAE978B1-C96B-42B3-A048-FC82BC48C840}">
      <dgm:prSet/>
      <dgm:spPr/>
      <dgm:t>
        <a:bodyPr/>
        <a:lstStyle/>
        <a:p>
          <a:endParaRPr lang="zh-TW" altLang="en-US"/>
        </a:p>
      </dgm:t>
    </dgm:pt>
    <dgm:pt modelId="{170D991A-B11E-4738-B223-C8BEBE6B673D}">
      <dgm:prSet phldrT="[文字]" custT="1"/>
      <dgm:spPr/>
      <dgm:t>
        <a:bodyPr lIns="72000" rIns="72000"/>
        <a:lstStyle/>
        <a:p>
          <a:pPr lvl="1">
            <a:lnSpc>
              <a:spcPct val="90000"/>
            </a:lnSpc>
            <a:spcBef>
              <a:spcPts val="0"/>
            </a:spcBef>
            <a:spcAft>
              <a:spcPts val="0"/>
            </a:spcAft>
          </a:pPr>
          <a:r>
            <a:rPr lang="zh-TW" altLang="en-US" sz="2400" b="1" dirty="0" smtClean="0">
              <a:solidFill>
                <a:srgbClr val="FF0000"/>
              </a:solidFill>
              <a:latin typeface="標楷體" pitchFamily="65" charset="-120"/>
              <a:ea typeface="標楷體" pitchFamily="65" charset="-120"/>
            </a:rPr>
            <a:t>畜牧業</a:t>
          </a:r>
          <a:r>
            <a:rPr lang="zh-TW" altLang="en-US" sz="2400" dirty="0" smtClean="0">
              <a:solidFill>
                <a:srgbClr val="FF0000"/>
              </a:solidFill>
              <a:latin typeface="標楷體" pitchFamily="65" charset="-120"/>
              <a:ea typeface="標楷體" pitchFamily="65" charset="-120"/>
            </a:rPr>
            <a:t>佔</a:t>
          </a:r>
          <a:r>
            <a:rPr lang="en-US" altLang="zh-TW" sz="2400" dirty="0" smtClean="0">
              <a:solidFill>
                <a:srgbClr val="FF0000"/>
              </a:solidFill>
              <a:latin typeface="標楷體" pitchFamily="65" charset="-120"/>
              <a:ea typeface="標楷體" pitchFamily="65" charset="-120"/>
            </a:rPr>
            <a:t>65%</a:t>
          </a:r>
          <a:r>
            <a:rPr lang="zh-TW" altLang="en-US" sz="2400" dirty="0" smtClean="0">
              <a:solidFill>
                <a:srgbClr val="FF0000"/>
              </a:solidFill>
              <a:latin typeface="標楷體" pitchFamily="65" charset="-120"/>
              <a:ea typeface="標楷體" pitchFamily="65" charset="-120"/>
            </a:rPr>
            <a:t>的排放量</a:t>
          </a:r>
          <a:endParaRPr lang="zh-TW" altLang="en-US" sz="2400" dirty="0">
            <a:solidFill>
              <a:srgbClr val="FF0000"/>
            </a:solidFill>
          </a:endParaRPr>
        </a:p>
      </dgm:t>
    </dgm:pt>
    <dgm:pt modelId="{F48E68CF-8509-48D2-8647-8B02FDD9F8A1}" type="parTrans" cxnId="{84038A0A-364F-49FC-ADCF-663313F4FDE1}">
      <dgm:prSet/>
      <dgm:spPr/>
      <dgm:t>
        <a:bodyPr/>
        <a:lstStyle/>
        <a:p>
          <a:endParaRPr lang="zh-TW" altLang="en-US"/>
        </a:p>
      </dgm:t>
    </dgm:pt>
    <dgm:pt modelId="{6EDD86AA-19CD-4526-B8BD-5BE144ED309F}" type="sibTrans" cxnId="{84038A0A-364F-49FC-ADCF-663313F4FDE1}">
      <dgm:prSet/>
      <dgm:spPr/>
      <dgm:t>
        <a:bodyPr/>
        <a:lstStyle/>
        <a:p>
          <a:endParaRPr lang="zh-TW" altLang="en-US"/>
        </a:p>
      </dgm:t>
    </dgm:pt>
    <dgm:pt modelId="{FCE98537-B7D7-4BBF-8170-E078CED51752}" type="pres">
      <dgm:prSet presAssocID="{3C9A7B39-755B-4CB6-A725-BCDEEB3F1C3A}" presName="Name0" presStyleCnt="0">
        <dgm:presLayoutVars>
          <dgm:dir/>
          <dgm:animLvl val="lvl"/>
          <dgm:resizeHandles val="exact"/>
        </dgm:presLayoutVars>
      </dgm:prSet>
      <dgm:spPr/>
      <dgm:t>
        <a:bodyPr/>
        <a:lstStyle/>
        <a:p>
          <a:endParaRPr lang="zh-TW" altLang="en-US"/>
        </a:p>
      </dgm:t>
    </dgm:pt>
    <dgm:pt modelId="{33F1EDE3-C723-438C-B4D9-1C933BC960B9}" type="pres">
      <dgm:prSet presAssocID="{E19DE9F5-C4F1-4D20-8E72-756E76717300}" presName="linNode" presStyleCnt="0"/>
      <dgm:spPr/>
    </dgm:pt>
    <dgm:pt modelId="{34C12E50-E1E9-43CC-BAFC-7A15D60955B8}" type="pres">
      <dgm:prSet presAssocID="{E19DE9F5-C4F1-4D20-8E72-756E76717300}" presName="parentText" presStyleLbl="node1" presStyleIdx="0" presStyleCnt="3" custScaleX="76256">
        <dgm:presLayoutVars>
          <dgm:chMax val="1"/>
          <dgm:bulletEnabled val="1"/>
        </dgm:presLayoutVars>
      </dgm:prSet>
      <dgm:spPr/>
      <dgm:t>
        <a:bodyPr/>
        <a:lstStyle/>
        <a:p>
          <a:endParaRPr lang="zh-TW" altLang="en-US"/>
        </a:p>
      </dgm:t>
    </dgm:pt>
    <dgm:pt modelId="{822F29CD-0CD2-469C-86F8-C894B17C4912}" type="pres">
      <dgm:prSet presAssocID="{E19DE9F5-C4F1-4D20-8E72-756E76717300}" presName="descendantText" presStyleLbl="alignAccFollowNode1" presStyleIdx="0" presStyleCnt="3" custScaleY="117769">
        <dgm:presLayoutVars>
          <dgm:bulletEnabled val="1"/>
        </dgm:presLayoutVars>
      </dgm:prSet>
      <dgm:spPr/>
      <dgm:t>
        <a:bodyPr/>
        <a:lstStyle/>
        <a:p>
          <a:endParaRPr lang="zh-TW" altLang="en-US"/>
        </a:p>
      </dgm:t>
    </dgm:pt>
    <dgm:pt modelId="{AB4F1A28-4F74-4302-BE3E-D6EB732D1B71}" type="pres">
      <dgm:prSet presAssocID="{FA8DF9CC-51F3-4268-985D-ED6DB1C51CAA}" presName="sp" presStyleCnt="0"/>
      <dgm:spPr/>
    </dgm:pt>
    <dgm:pt modelId="{12313477-8AF6-4BD4-9870-A85B90A44ACF}" type="pres">
      <dgm:prSet presAssocID="{B2D7B450-729E-40CB-88A0-16BCF268C545}" presName="linNode" presStyleCnt="0"/>
      <dgm:spPr/>
    </dgm:pt>
    <dgm:pt modelId="{83DA95C7-3481-46AB-A213-60CE27D6E77E}" type="pres">
      <dgm:prSet presAssocID="{B2D7B450-729E-40CB-88A0-16BCF268C545}" presName="parentText" presStyleLbl="node1" presStyleIdx="1" presStyleCnt="3" custScaleX="76256">
        <dgm:presLayoutVars>
          <dgm:chMax val="1"/>
          <dgm:bulletEnabled val="1"/>
        </dgm:presLayoutVars>
      </dgm:prSet>
      <dgm:spPr/>
      <dgm:t>
        <a:bodyPr/>
        <a:lstStyle/>
        <a:p>
          <a:endParaRPr lang="zh-TW" altLang="en-US"/>
        </a:p>
      </dgm:t>
    </dgm:pt>
    <dgm:pt modelId="{CE840681-9A90-4073-9F29-A1172A929238}" type="pres">
      <dgm:prSet presAssocID="{B2D7B450-729E-40CB-88A0-16BCF268C545}" presName="descendantText" presStyleLbl="alignAccFollowNode1" presStyleIdx="1" presStyleCnt="3" custScaleY="117769">
        <dgm:presLayoutVars>
          <dgm:bulletEnabled val="1"/>
        </dgm:presLayoutVars>
      </dgm:prSet>
      <dgm:spPr/>
      <dgm:t>
        <a:bodyPr/>
        <a:lstStyle/>
        <a:p>
          <a:endParaRPr lang="zh-TW" altLang="en-US"/>
        </a:p>
      </dgm:t>
    </dgm:pt>
    <dgm:pt modelId="{B962E365-AC6D-411C-BEBE-0034BCD48820}" type="pres">
      <dgm:prSet presAssocID="{689CD837-D120-43B2-92DB-7531862342BF}" presName="sp" presStyleCnt="0"/>
      <dgm:spPr/>
    </dgm:pt>
    <dgm:pt modelId="{CC484C77-A1E9-4D12-8B41-A7E5C6BF5257}" type="pres">
      <dgm:prSet presAssocID="{B7AC3045-AD09-436E-9B5F-FD718A22E164}" presName="linNode" presStyleCnt="0"/>
      <dgm:spPr/>
    </dgm:pt>
    <dgm:pt modelId="{34DC93B6-4888-4B04-A8F4-8F1FBCE25E9E}" type="pres">
      <dgm:prSet presAssocID="{B7AC3045-AD09-436E-9B5F-FD718A22E164}" presName="parentText" presStyleLbl="node1" presStyleIdx="2" presStyleCnt="3" custScaleX="76256">
        <dgm:presLayoutVars>
          <dgm:chMax val="1"/>
          <dgm:bulletEnabled val="1"/>
        </dgm:presLayoutVars>
      </dgm:prSet>
      <dgm:spPr/>
      <dgm:t>
        <a:bodyPr/>
        <a:lstStyle/>
        <a:p>
          <a:endParaRPr lang="zh-TW" altLang="en-US"/>
        </a:p>
      </dgm:t>
    </dgm:pt>
    <dgm:pt modelId="{2C3F167A-72F6-40DA-8E1B-73A4C1434613}" type="pres">
      <dgm:prSet presAssocID="{B7AC3045-AD09-436E-9B5F-FD718A22E164}" presName="descendantText" presStyleLbl="alignAccFollowNode1" presStyleIdx="2" presStyleCnt="3" custScaleY="117769">
        <dgm:presLayoutVars>
          <dgm:bulletEnabled val="1"/>
        </dgm:presLayoutVars>
      </dgm:prSet>
      <dgm:spPr/>
      <dgm:t>
        <a:bodyPr/>
        <a:lstStyle/>
        <a:p>
          <a:endParaRPr lang="zh-TW" altLang="en-US"/>
        </a:p>
      </dgm:t>
    </dgm:pt>
  </dgm:ptLst>
  <dgm:cxnLst>
    <dgm:cxn modelId="{81D9A9CB-2CE6-406F-97C0-EFE1E7834E9A}" srcId="{B7AC3045-AD09-436E-9B5F-FD718A22E164}" destId="{6B636BF3-A96A-435B-80A1-D611B1079CB4}" srcOrd="0" destOrd="0" parTransId="{918AA0D5-FAF3-4CBA-918F-2B4C8886E790}" sibTransId="{ADB7801C-EBAC-49A5-95E3-C5236F3B4446}"/>
    <dgm:cxn modelId="{4276EA36-64DB-430E-99FC-29DC7D877979}" srcId="{E19DE9F5-C4F1-4D20-8E72-756E76717300}" destId="{E9303519-CA48-4510-A30D-E02FDD4958C6}" srcOrd="0" destOrd="0" parTransId="{90D89613-EE22-4AC1-8731-6CEA05DB75CA}" sibTransId="{3EAF3A4F-D6A9-4A5B-9B68-87AB60615DD2}"/>
    <dgm:cxn modelId="{859286EC-895E-479E-A3E5-38919EA55E58}" srcId="{3C9A7B39-755B-4CB6-A725-BCDEEB3F1C3A}" destId="{E19DE9F5-C4F1-4D20-8E72-756E76717300}" srcOrd="0" destOrd="0" parTransId="{D5B16C4E-7A88-4BD4-A0F4-A7433B8B6BF5}" sibTransId="{FA8DF9CC-51F3-4268-985D-ED6DB1C51CAA}"/>
    <dgm:cxn modelId="{F90DE4CF-B4D4-414A-B269-FC3E399ED0FA}" srcId="{B2D7B450-729E-40CB-88A0-16BCF268C545}" destId="{230044E2-1FBC-4E52-BC7E-8D1A2D51E3C7}" srcOrd="0" destOrd="0" parTransId="{0473D342-BFD9-40BC-83A5-34804B98488C}" sibTransId="{12D644E5-7C69-4A05-B098-3427BB9161B2}"/>
    <dgm:cxn modelId="{61716AC6-90E8-447D-B95C-D1CAE264C6C7}" srcId="{B7AC3045-AD09-436E-9B5F-FD718A22E164}" destId="{E452DA5F-AD6F-4158-B221-5FB97F2E739C}" srcOrd="1" destOrd="0" parTransId="{6D5B3CA3-14B9-46DC-95DC-DBCFD43194DB}" sibTransId="{D4944B6F-9029-4942-A7F8-749800C91240}"/>
    <dgm:cxn modelId="{3F104C5B-9B51-4FC7-869E-365CC77D72FD}" srcId="{3C9A7B39-755B-4CB6-A725-BCDEEB3F1C3A}" destId="{B2D7B450-729E-40CB-88A0-16BCF268C545}" srcOrd="1" destOrd="0" parTransId="{75CD0DDA-50F3-4B23-B52D-158A248F9EC6}" sibTransId="{689CD837-D120-43B2-92DB-7531862342BF}"/>
    <dgm:cxn modelId="{6791D7B0-EDCC-462A-8B5C-BE441EA25FAD}" type="presOf" srcId="{0DBBBF64-2AD1-4B43-A93E-DC6A6C56B136}" destId="{CE840681-9A90-4073-9F29-A1172A929238}" srcOrd="0" destOrd="1" presId="urn:microsoft.com/office/officeart/2005/8/layout/vList5"/>
    <dgm:cxn modelId="{91213A01-6933-4F29-9467-71B91DB1D171}" type="presOf" srcId="{230044E2-1FBC-4E52-BC7E-8D1A2D51E3C7}" destId="{CE840681-9A90-4073-9F29-A1172A929238}" srcOrd="0" destOrd="0" presId="urn:microsoft.com/office/officeart/2005/8/layout/vList5"/>
    <dgm:cxn modelId="{8FA9D9E9-A4FB-451B-95BE-71A9A5695861}" type="presOf" srcId="{8A0D50AA-3AA5-486F-8750-4A40CC9FA69B}" destId="{CE840681-9A90-4073-9F29-A1172A929238}" srcOrd="0" destOrd="2" presId="urn:microsoft.com/office/officeart/2005/8/layout/vList5"/>
    <dgm:cxn modelId="{D2E27B8C-14F9-4FDF-83F5-C13D4738B690}" type="presOf" srcId="{B7AC3045-AD09-436E-9B5F-FD718A22E164}" destId="{34DC93B6-4888-4B04-A8F4-8F1FBCE25E9E}" srcOrd="0" destOrd="0" presId="urn:microsoft.com/office/officeart/2005/8/layout/vList5"/>
    <dgm:cxn modelId="{F355A2E5-BD2A-48B3-931A-6763A5FEB4F4}" type="presOf" srcId="{B2D7B450-729E-40CB-88A0-16BCF268C545}" destId="{83DA95C7-3481-46AB-A213-60CE27D6E77E}" srcOrd="0" destOrd="0" presId="urn:microsoft.com/office/officeart/2005/8/layout/vList5"/>
    <dgm:cxn modelId="{84038A0A-364F-49FC-ADCF-663313F4FDE1}" srcId="{B7AC3045-AD09-436E-9B5F-FD718A22E164}" destId="{170D991A-B11E-4738-B223-C8BEBE6B673D}" srcOrd="2" destOrd="0" parTransId="{F48E68CF-8509-48D2-8647-8B02FDD9F8A1}" sibTransId="{6EDD86AA-19CD-4526-B8BD-5BE144ED309F}"/>
    <dgm:cxn modelId="{DA536BBB-F586-4C1B-947A-C63FA2D3C0DA}" type="presOf" srcId="{E452DA5F-AD6F-4158-B221-5FB97F2E739C}" destId="{2C3F167A-72F6-40DA-8E1B-73A4C1434613}" srcOrd="0" destOrd="1" presId="urn:microsoft.com/office/officeart/2005/8/layout/vList5"/>
    <dgm:cxn modelId="{C5CABA84-7478-4BD9-8EED-C7A612CB8683}" srcId="{3C9A7B39-755B-4CB6-A725-BCDEEB3F1C3A}" destId="{B7AC3045-AD09-436E-9B5F-FD718A22E164}" srcOrd="2" destOrd="0" parTransId="{623E4115-6113-46BF-AB9E-92860CEFCE60}" sibTransId="{7AC1D7BA-8734-424A-BB92-B3D44CB7FEF8}"/>
    <dgm:cxn modelId="{13A2EA52-BFD7-4591-80B5-9041DEAEDB5A}" type="presOf" srcId="{E19DE9F5-C4F1-4D20-8E72-756E76717300}" destId="{34C12E50-E1E9-43CC-BAFC-7A15D60955B8}" srcOrd="0" destOrd="0" presId="urn:microsoft.com/office/officeart/2005/8/layout/vList5"/>
    <dgm:cxn modelId="{0D17AACF-12DC-47CD-B36E-C7D4F3B0A3AD}" type="presOf" srcId="{170D991A-B11E-4738-B223-C8BEBE6B673D}" destId="{2C3F167A-72F6-40DA-8E1B-73A4C1434613}" srcOrd="0" destOrd="2" presId="urn:microsoft.com/office/officeart/2005/8/layout/vList5"/>
    <dgm:cxn modelId="{DAE978B1-C96B-42B3-A048-FC82BC48C840}" srcId="{B2D7B450-729E-40CB-88A0-16BCF268C545}" destId="{8A0D50AA-3AA5-486F-8750-4A40CC9FA69B}" srcOrd="2" destOrd="0" parTransId="{C6279709-FC6D-4175-942E-537AAC107B45}" sibTransId="{B95D6954-9067-4D69-A6BC-1B173A9FFA3B}"/>
    <dgm:cxn modelId="{0FD1D2A4-188C-46F2-979C-FD04A4952BD5}" type="presOf" srcId="{6B636BF3-A96A-435B-80A1-D611B1079CB4}" destId="{2C3F167A-72F6-40DA-8E1B-73A4C1434613}" srcOrd="0" destOrd="0" presId="urn:microsoft.com/office/officeart/2005/8/layout/vList5"/>
    <dgm:cxn modelId="{49A0AD96-6E84-4833-89FC-22804AD7A538}" srcId="{E19DE9F5-C4F1-4D20-8E72-756E76717300}" destId="{3B1FF616-45D5-4FC4-9D44-443AF818D053}" srcOrd="1" destOrd="0" parTransId="{7971A738-A9A2-4E02-AD1F-67146424358A}" sibTransId="{A1178E44-03B3-4BA5-BA24-83C93A9BBF90}"/>
    <dgm:cxn modelId="{BB7A72C2-4F42-425E-B219-6F78D99B32DC}" type="presOf" srcId="{E9303519-CA48-4510-A30D-E02FDD4958C6}" destId="{822F29CD-0CD2-469C-86F8-C894B17C4912}" srcOrd="0" destOrd="0" presId="urn:microsoft.com/office/officeart/2005/8/layout/vList5"/>
    <dgm:cxn modelId="{9184D6EC-CC1B-42AF-8D3B-17D8B8500552}" type="presOf" srcId="{3C9A7B39-755B-4CB6-A725-BCDEEB3F1C3A}" destId="{FCE98537-B7D7-4BBF-8170-E078CED51752}" srcOrd="0" destOrd="0" presId="urn:microsoft.com/office/officeart/2005/8/layout/vList5"/>
    <dgm:cxn modelId="{96F56116-B651-441F-8479-9C7FE98DA686}" srcId="{B2D7B450-729E-40CB-88A0-16BCF268C545}" destId="{0DBBBF64-2AD1-4B43-A93E-DC6A6C56B136}" srcOrd="1" destOrd="0" parTransId="{3699A4EF-E1B5-4F7A-8F56-81C52AF5A467}" sibTransId="{385F2101-83E8-4E17-9A63-0A21042DE1B4}"/>
    <dgm:cxn modelId="{1D071F06-0880-4A49-9DAC-D6D6B07A23C9}" type="presOf" srcId="{3B1FF616-45D5-4FC4-9D44-443AF818D053}" destId="{822F29CD-0CD2-469C-86F8-C894B17C4912}" srcOrd="0" destOrd="1" presId="urn:microsoft.com/office/officeart/2005/8/layout/vList5"/>
    <dgm:cxn modelId="{BC515D9A-2AC7-4CF0-B276-87B3830B8E2E}" type="presParOf" srcId="{FCE98537-B7D7-4BBF-8170-E078CED51752}" destId="{33F1EDE3-C723-438C-B4D9-1C933BC960B9}" srcOrd="0" destOrd="0" presId="urn:microsoft.com/office/officeart/2005/8/layout/vList5"/>
    <dgm:cxn modelId="{A7B857FA-D1DC-4D44-B101-C86A76F7EDE1}" type="presParOf" srcId="{33F1EDE3-C723-438C-B4D9-1C933BC960B9}" destId="{34C12E50-E1E9-43CC-BAFC-7A15D60955B8}" srcOrd="0" destOrd="0" presId="urn:microsoft.com/office/officeart/2005/8/layout/vList5"/>
    <dgm:cxn modelId="{E5B1579C-1765-434C-90F7-C96E66EC403B}" type="presParOf" srcId="{33F1EDE3-C723-438C-B4D9-1C933BC960B9}" destId="{822F29CD-0CD2-469C-86F8-C894B17C4912}" srcOrd="1" destOrd="0" presId="urn:microsoft.com/office/officeart/2005/8/layout/vList5"/>
    <dgm:cxn modelId="{5EF50023-3D4F-4B81-8432-226697DECE48}" type="presParOf" srcId="{FCE98537-B7D7-4BBF-8170-E078CED51752}" destId="{AB4F1A28-4F74-4302-BE3E-D6EB732D1B71}" srcOrd="1" destOrd="0" presId="urn:microsoft.com/office/officeart/2005/8/layout/vList5"/>
    <dgm:cxn modelId="{D989B487-6BAB-4D81-85A9-674A48F08D0D}" type="presParOf" srcId="{FCE98537-B7D7-4BBF-8170-E078CED51752}" destId="{12313477-8AF6-4BD4-9870-A85B90A44ACF}" srcOrd="2" destOrd="0" presId="urn:microsoft.com/office/officeart/2005/8/layout/vList5"/>
    <dgm:cxn modelId="{2AB29C8F-2850-4F91-8428-D82D353FDBF3}" type="presParOf" srcId="{12313477-8AF6-4BD4-9870-A85B90A44ACF}" destId="{83DA95C7-3481-46AB-A213-60CE27D6E77E}" srcOrd="0" destOrd="0" presId="urn:microsoft.com/office/officeart/2005/8/layout/vList5"/>
    <dgm:cxn modelId="{4330495A-59C3-42C4-9A7C-00D399BFE171}" type="presParOf" srcId="{12313477-8AF6-4BD4-9870-A85B90A44ACF}" destId="{CE840681-9A90-4073-9F29-A1172A929238}" srcOrd="1" destOrd="0" presId="urn:microsoft.com/office/officeart/2005/8/layout/vList5"/>
    <dgm:cxn modelId="{76A2FB55-F387-450A-8CDA-F08E5BAB4326}" type="presParOf" srcId="{FCE98537-B7D7-4BBF-8170-E078CED51752}" destId="{B962E365-AC6D-411C-BEBE-0034BCD48820}" srcOrd="3" destOrd="0" presId="urn:microsoft.com/office/officeart/2005/8/layout/vList5"/>
    <dgm:cxn modelId="{05FB38F4-2C2B-47CC-9CE6-B836B7CA7436}" type="presParOf" srcId="{FCE98537-B7D7-4BBF-8170-E078CED51752}" destId="{CC484C77-A1E9-4D12-8B41-A7E5C6BF5257}" srcOrd="4" destOrd="0" presId="urn:microsoft.com/office/officeart/2005/8/layout/vList5"/>
    <dgm:cxn modelId="{AEF4D2A9-D97E-4D57-A1D6-2004423DEF01}" type="presParOf" srcId="{CC484C77-A1E9-4D12-8B41-A7E5C6BF5257}" destId="{34DC93B6-4888-4B04-A8F4-8F1FBCE25E9E}" srcOrd="0" destOrd="0" presId="urn:microsoft.com/office/officeart/2005/8/layout/vList5"/>
    <dgm:cxn modelId="{B158D421-9B0E-4A07-BF38-F6943B356BA2}" type="presParOf" srcId="{CC484C77-A1E9-4D12-8B41-A7E5C6BF5257}" destId="{2C3F167A-72F6-40DA-8E1B-73A4C143461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F29CD-0CD2-469C-86F8-C894B17C4912}">
      <dsp:nvSpPr>
        <dsp:cNvPr id="0" name=""/>
        <dsp:cNvSpPr/>
      </dsp:nvSpPr>
      <dsp:spPr>
        <a:xfrm rot="5400000">
          <a:off x="5064584" y="-2208383"/>
          <a:ext cx="1190446" cy="5684136"/>
        </a:xfrm>
        <a:prstGeom prst="round2SameRect">
          <a:avLst/>
        </a:prstGeom>
        <a:solidFill>
          <a:schemeClr val="bg1">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000" tIns="123825" rIns="72000" bIns="123825" numCol="1" spcCol="1270" anchor="ctr" anchorCtr="0">
          <a:noAutofit/>
        </a:bodyPr>
        <a:lstStyle/>
        <a:p>
          <a:pPr marL="354013" marR="0" lvl="1" indent="-354013" algn="l" defTabSz="1111250" eaLnBrk="1" fontAlgn="auto" latinLnBrk="0" hangingPunct="1">
            <a:lnSpc>
              <a:spcPct val="90000"/>
            </a:lnSpc>
            <a:spcBef>
              <a:spcPct val="0"/>
            </a:spcBef>
            <a:spcAft>
              <a:spcPts val="0"/>
            </a:spcAft>
            <a:buClrTx/>
            <a:buSzTx/>
            <a:buFontTx/>
            <a:buChar char="••"/>
            <a:tabLst/>
            <a:defRPr/>
          </a:pPr>
          <a:r>
            <a:rPr lang="zh-TW" altLang="en-US" sz="2400" kern="1200" dirty="0" smtClean="0">
              <a:solidFill>
                <a:schemeClr val="tx1">
                  <a:lumMod val="95000"/>
                </a:schemeClr>
              </a:solidFill>
              <a:latin typeface="標楷體" pitchFamily="65" charset="-120"/>
              <a:ea typeface="標楷體" pitchFamily="65" charset="-120"/>
            </a:rPr>
            <a:t>大部分是由於草場和用來生產飼料作物的可耕地擴大導致</a:t>
          </a:r>
          <a:endParaRPr lang="zh-TW" altLang="en-US" sz="2400" kern="1200" dirty="0">
            <a:solidFill>
              <a:schemeClr val="tx1">
                <a:lumMod val="95000"/>
              </a:schemeClr>
            </a:solidFill>
          </a:endParaRPr>
        </a:p>
        <a:p>
          <a:pPr marL="228600" marR="0" lvl="1" indent="-228600" algn="l" defTabSz="1111250" eaLnBrk="1" fontAlgn="auto" latinLnBrk="0" hangingPunct="1">
            <a:lnSpc>
              <a:spcPct val="90000"/>
            </a:lnSpc>
            <a:spcBef>
              <a:spcPct val="0"/>
            </a:spcBef>
            <a:spcAft>
              <a:spcPts val="0"/>
            </a:spcAft>
            <a:buClrTx/>
            <a:buSzTx/>
            <a:buFontTx/>
            <a:buChar char="••"/>
            <a:tabLst/>
            <a:defRPr/>
          </a:pPr>
          <a:r>
            <a:rPr lang="zh-TW" altLang="en-US" sz="2400" b="1" kern="1200" dirty="0" smtClean="0">
              <a:solidFill>
                <a:srgbClr val="FF0000"/>
              </a:solidFill>
              <a:latin typeface="標楷體" pitchFamily="65" charset="-120"/>
              <a:ea typeface="標楷體" pitchFamily="65" charset="-120"/>
            </a:rPr>
            <a:t>畜牧業</a:t>
          </a:r>
          <a:r>
            <a:rPr lang="zh-TW" altLang="en-US" sz="2400" kern="1200" dirty="0" smtClean="0">
              <a:solidFill>
                <a:srgbClr val="FF0000"/>
              </a:solidFill>
              <a:latin typeface="標楷體" pitchFamily="65" charset="-120"/>
              <a:ea typeface="標楷體" pitchFamily="65" charset="-120"/>
            </a:rPr>
            <a:t>佔</a:t>
          </a:r>
          <a:r>
            <a:rPr lang="en-US" altLang="zh-TW" sz="2400" kern="1200" dirty="0" smtClean="0">
              <a:solidFill>
                <a:srgbClr val="FF0000"/>
              </a:solidFill>
              <a:latin typeface="標楷體" pitchFamily="65" charset="-120"/>
              <a:ea typeface="標楷體" pitchFamily="65" charset="-120"/>
            </a:rPr>
            <a:t>9%</a:t>
          </a:r>
          <a:r>
            <a:rPr lang="zh-TW" altLang="en-US" sz="2400" kern="1200" dirty="0" smtClean="0">
              <a:solidFill>
                <a:srgbClr val="FF0000"/>
              </a:solidFill>
              <a:latin typeface="標楷體" pitchFamily="65" charset="-120"/>
              <a:ea typeface="標楷體" pitchFamily="65" charset="-120"/>
            </a:rPr>
            <a:t>的排放量</a:t>
          </a:r>
          <a:endParaRPr lang="zh-TW" altLang="en-US" sz="2400" kern="1200" dirty="0">
            <a:solidFill>
              <a:srgbClr val="FF0000"/>
            </a:solidFill>
          </a:endParaRPr>
        </a:p>
      </dsp:txBody>
      <dsp:txXfrm rot="-5400000">
        <a:off x="2817740" y="96574"/>
        <a:ext cx="5626023" cy="1074220"/>
      </dsp:txXfrm>
    </dsp:sp>
    <dsp:sp modelId="{34C12E50-E1E9-43CC-BAFC-7A15D60955B8}">
      <dsp:nvSpPr>
        <dsp:cNvPr id="0" name=""/>
        <dsp:cNvSpPr/>
      </dsp:nvSpPr>
      <dsp:spPr>
        <a:xfrm>
          <a:off x="379586" y="1914"/>
          <a:ext cx="2438153" cy="1263540"/>
        </a:xfrm>
        <a:prstGeom prst="roundRect">
          <a:avLst/>
        </a:prstGeom>
        <a:solidFill>
          <a:schemeClr val="bg1"/>
        </a:solidFill>
        <a:ln>
          <a:noFill/>
        </a:ln>
        <a:effectLst>
          <a:outerShdw blurRad="50800" dist="42924"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zh-TW" altLang="en-US" sz="3200" b="0" kern="1200" dirty="0" smtClean="0">
              <a:solidFill>
                <a:schemeClr val="tx1"/>
              </a:solidFill>
              <a:latin typeface="標楷體" pitchFamily="65" charset="-120"/>
              <a:ea typeface="標楷體" pitchFamily="65" charset="-120"/>
            </a:rPr>
            <a:t>二氧化碳</a:t>
          </a:r>
          <a:endParaRPr lang="zh-TW" altLang="en-US" sz="3200" b="0" kern="1200" dirty="0">
            <a:solidFill>
              <a:schemeClr val="tx1"/>
            </a:solidFill>
          </a:endParaRPr>
        </a:p>
      </dsp:txBody>
      <dsp:txXfrm>
        <a:off x="441267" y="63595"/>
        <a:ext cx="2314791" cy="1140178"/>
      </dsp:txXfrm>
    </dsp:sp>
    <dsp:sp modelId="{CE840681-9A90-4073-9F29-A1172A929238}">
      <dsp:nvSpPr>
        <dsp:cNvPr id="0" name=""/>
        <dsp:cNvSpPr/>
      </dsp:nvSpPr>
      <dsp:spPr>
        <a:xfrm rot="5400000">
          <a:off x="5064584" y="-881666"/>
          <a:ext cx="1190446" cy="5684136"/>
        </a:xfrm>
        <a:prstGeom prst="round2SameRect">
          <a:avLst/>
        </a:prstGeom>
        <a:solidFill>
          <a:schemeClr val="accent2">
            <a:tint val="40000"/>
            <a:alpha val="90000"/>
            <a:hueOff val="36816"/>
            <a:satOff val="-17924"/>
            <a:lumOff val="-211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000" tIns="123825" rIns="72000" bIns="123825" numCol="1" spcCol="1270" anchor="ctr" anchorCtr="0">
          <a:noAutofit/>
        </a:bodyPr>
        <a:lstStyle/>
        <a:p>
          <a:pPr marL="354013" lvl="1" indent="-354013" algn="l" defTabSz="1066800">
            <a:lnSpc>
              <a:spcPct val="90000"/>
            </a:lnSpc>
            <a:spcBef>
              <a:spcPct val="0"/>
            </a:spcBef>
            <a:spcAft>
              <a:spcPts val="0"/>
            </a:spcAft>
            <a:buChar char="••"/>
          </a:pPr>
          <a:r>
            <a:rPr lang="zh-TW" altLang="en-US" sz="2400" kern="1200" dirty="0" smtClean="0">
              <a:latin typeface="標楷體" pitchFamily="65" charset="-120"/>
              <a:ea typeface="標楷體" pitchFamily="65" charset="-120"/>
            </a:rPr>
            <a:t>主要來自反芻動物腸內發酵</a:t>
          </a:r>
          <a:endParaRPr lang="zh-TW" altLang="en-US" sz="2400" kern="1200" dirty="0"/>
        </a:p>
        <a:p>
          <a:pPr marL="354013" lvl="1" indent="-354013" algn="l" defTabSz="1066800">
            <a:lnSpc>
              <a:spcPct val="90000"/>
            </a:lnSpc>
            <a:spcBef>
              <a:spcPct val="0"/>
            </a:spcBef>
            <a:spcAft>
              <a:spcPts val="0"/>
            </a:spcAft>
            <a:buChar char="••"/>
          </a:pPr>
          <a:r>
            <a:rPr lang="zh-TW" altLang="en-US" sz="2400" kern="1200" dirty="0" smtClean="0">
              <a:latin typeface="標楷體" pitchFamily="65" charset="-120"/>
              <a:ea typeface="標楷體" pitchFamily="65" charset="-120"/>
            </a:rPr>
            <a:t>暖化潛能是二氧化碳的</a:t>
          </a:r>
          <a:r>
            <a:rPr lang="en-US" altLang="zh-TW" sz="2400" b="1" kern="1200" dirty="0" smtClean="0">
              <a:solidFill>
                <a:srgbClr val="0000FF"/>
              </a:solidFill>
              <a:latin typeface="標楷體" pitchFamily="65" charset="-120"/>
              <a:ea typeface="標楷體" pitchFamily="65" charset="-120"/>
            </a:rPr>
            <a:t>23~72</a:t>
          </a:r>
          <a:r>
            <a:rPr lang="zh-TW" altLang="en-US" sz="2400" b="1" kern="1200" dirty="0" smtClean="0">
              <a:solidFill>
                <a:srgbClr val="0000FF"/>
              </a:solidFill>
              <a:latin typeface="標楷體" pitchFamily="65" charset="-120"/>
              <a:ea typeface="標楷體" pitchFamily="65" charset="-120"/>
            </a:rPr>
            <a:t>倍</a:t>
          </a:r>
          <a:endParaRPr lang="zh-TW" altLang="en-US" sz="2400" b="1" kern="1200" dirty="0">
            <a:solidFill>
              <a:srgbClr val="0000FF"/>
            </a:solidFill>
          </a:endParaRPr>
        </a:p>
        <a:p>
          <a:pPr marL="354013" lvl="1" indent="-354013" algn="l" defTabSz="1066800">
            <a:lnSpc>
              <a:spcPct val="90000"/>
            </a:lnSpc>
            <a:spcBef>
              <a:spcPct val="0"/>
            </a:spcBef>
            <a:spcAft>
              <a:spcPts val="0"/>
            </a:spcAft>
            <a:buChar char="••"/>
          </a:pPr>
          <a:r>
            <a:rPr lang="zh-TW" altLang="en-US" sz="2400" b="1" kern="1200" dirty="0" smtClean="0">
              <a:solidFill>
                <a:srgbClr val="FF0000"/>
              </a:solidFill>
              <a:latin typeface="標楷體" pitchFamily="65" charset="-120"/>
              <a:ea typeface="標楷體" pitchFamily="65" charset="-120"/>
            </a:rPr>
            <a:t>畜牧業</a:t>
          </a:r>
          <a:r>
            <a:rPr lang="zh-TW" altLang="en-US" sz="2400" kern="1200" dirty="0" smtClean="0">
              <a:solidFill>
                <a:srgbClr val="FF0000"/>
              </a:solidFill>
              <a:latin typeface="標楷體" pitchFamily="65" charset="-120"/>
              <a:ea typeface="標楷體" pitchFamily="65" charset="-120"/>
            </a:rPr>
            <a:t>佔</a:t>
          </a:r>
          <a:r>
            <a:rPr lang="en-US" altLang="zh-TW" sz="2400" kern="1200" dirty="0" smtClean="0">
              <a:solidFill>
                <a:srgbClr val="FF0000"/>
              </a:solidFill>
              <a:latin typeface="標楷體" pitchFamily="65" charset="-120"/>
              <a:ea typeface="標楷體" pitchFamily="65" charset="-120"/>
            </a:rPr>
            <a:t>35~40%</a:t>
          </a:r>
          <a:r>
            <a:rPr lang="zh-TW" altLang="en-US" sz="2400" kern="1200" dirty="0" smtClean="0">
              <a:solidFill>
                <a:srgbClr val="FF0000"/>
              </a:solidFill>
              <a:latin typeface="標楷體" pitchFamily="65" charset="-120"/>
              <a:ea typeface="標楷體" pitchFamily="65" charset="-120"/>
            </a:rPr>
            <a:t>的排放量</a:t>
          </a:r>
          <a:endParaRPr lang="zh-TW" altLang="en-US" sz="2400" kern="1200" dirty="0">
            <a:solidFill>
              <a:srgbClr val="FF0000"/>
            </a:solidFill>
          </a:endParaRPr>
        </a:p>
      </dsp:txBody>
      <dsp:txXfrm rot="-5400000">
        <a:off x="2817740" y="1423291"/>
        <a:ext cx="5626023" cy="1074220"/>
      </dsp:txXfrm>
    </dsp:sp>
    <dsp:sp modelId="{83DA95C7-3481-46AB-A213-60CE27D6E77E}">
      <dsp:nvSpPr>
        <dsp:cNvPr id="0" name=""/>
        <dsp:cNvSpPr/>
      </dsp:nvSpPr>
      <dsp:spPr>
        <a:xfrm>
          <a:off x="379586" y="1328631"/>
          <a:ext cx="2438153" cy="1263540"/>
        </a:xfrm>
        <a:prstGeom prst="roundRect">
          <a:avLst/>
        </a:prstGeom>
        <a:solidFill>
          <a:schemeClr val="bg1"/>
        </a:solidFill>
        <a:ln>
          <a:noFill/>
        </a:ln>
        <a:effectLst>
          <a:outerShdw blurRad="50800" dist="42924"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zh-TW" altLang="en-US" sz="3200" b="0" kern="1200" dirty="0" smtClean="0">
              <a:solidFill>
                <a:schemeClr val="tx1"/>
              </a:solidFill>
              <a:latin typeface="標楷體" pitchFamily="65" charset="-120"/>
              <a:ea typeface="標楷體" pitchFamily="65" charset="-120"/>
            </a:rPr>
            <a:t>甲烷</a:t>
          </a:r>
          <a:endParaRPr lang="zh-TW" altLang="en-US" sz="3200" b="0" kern="1200" dirty="0">
            <a:solidFill>
              <a:schemeClr val="tx1"/>
            </a:solidFill>
          </a:endParaRPr>
        </a:p>
      </dsp:txBody>
      <dsp:txXfrm>
        <a:off x="441267" y="1390312"/>
        <a:ext cx="2314791" cy="1140178"/>
      </dsp:txXfrm>
    </dsp:sp>
    <dsp:sp modelId="{2C3F167A-72F6-40DA-8E1B-73A4C1434613}">
      <dsp:nvSpPr>
        <dsp:cNvPr id="0" name=""/>
        <dsp:cNvSpPr/>
      </dsp:nvSpPr>
      <dsp:spPr>
        <a:xfrm rot="5400000">
          <a:off x="5064584" y="445050"/>
          <a:ext cx="1190446" cy="5684136"/>
        </a:xfrm>
        <a:prstGeom prst="round2SameRect">
          <a:avLst/>
        </a:prstGeom>
        <a:solidFill>
          <a:schemeClr val="accent2">
            <a:tint val="40000"/>
            <a:alpha val="90000"/>
            <a:hueOff val="73632"/>
            <a:satOff val="-35849"/>
            <a:lumOff val="-423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000" tIns="123825" rIns="72000" bIns="123825" numCol="1" spcCol="1270" anchor="ctr" anchorCtr="0">
          <a:noAutofit/>
        </a:bodyPr>
        <a:lstStyle/>
        <a:p>
          <a:pPr marL="228600" lvl="1" indent="-228600" algn="l" defTabSz="1066800">
            <a:lnSpc>
              <a:spcPct val="90000"/>
            </a:lnSpc>
            <a:spcBef>
              <a:spcPct val="0"/>
            </a:spcBef>
            <a:spcAft>
              <a:spcPts val="0"/>
            </a:spcAft>
            <a:buChar char="••"/>
          </a:pPr>
          <a:r>
            <a:rPr lang="zh-TW" altLang="en-US" sz="2400" kern="1200" dirty="0" smtClean="0">
              <a:latin typeface="標楷體" pitchFamily="65" charset="-120"/>
              <a:ea typeface="標楷體" pitchFamily="65" charset="-120"/>
            </a:rPr>
            <a:t>主要來自廢肥</a:t>
          </a:r>
          <a:endParaRPr lang="zh-TW" altLang="en-US" sz="2400" kern="1200" dirty="0"/>
        </a:p>
        <a:p>
          <a:pPr marL="228600" lvl="1" indent="-228600" algn="l" defTabSz="1066800">
            <a:lnSpc>
              <a:spcPct val="90000"/>
            </a:lnSpc>
            <a:spcBef>
              <a:spcPct val="0"/>
            </a:spcBef>
            <a:spcAft>
              <a:spcPts val="0"/>
            </a:spcAft>
            <a:buChar char="••"/>
          </a:pPr>
          <a:r>
            <a:rPr lang="zh-TW" altLang="en-US" sz="2400" kern="1200" dirty="0" smtClean="0">
              <a:latin typeface="標楷體" pitchFamily="65" charset="-120"/>
              <a:ea typeface="標楷體" pitchFamily="65" charset="-120"/>
            </a:rPr>
            <a:t>暖化潛能是二氧化碳的</a:t>
          </a:r>
          <a:r>
            <a:rPr lang="en-US" altLang="zh-TW" sz="2400" b="1" kern="1200" dirty="0" smtClean="0">
              <a:solidFill>
                <a:srgbClr val="0000FF"/>
              </a:solidFill>
              <a:latin typeface="標楷體" pitchFamily="65" charset="-120"/>
              <a:ea typeface="標楷體" pitchFamily="65" charset="-120"/>
            </a:rPr>
            <a:t>296</a:t>
          </a:r>
          <a:r>
            <a:rPr lang="zh-TW" altLang="en-US" sz="2400" b="1" kern="1200" dirty="0" smtClean="0">
              <a:solidFill>
                <a:srgbClr val="0000FF"/>
              </a:solidFill>
              <a:latin typeface="標楷體" pitchFamily="65" charset="-120"/>
              <a:ea typeface="標楷體" pitchFamily="65" charset="-120"/>
            </a:rPr>
            <a:t>倍</a:t>
          </a:r>
          <a:endParaRPr lang="zh-TW" altLang="en-US" sz="2400" b="1" kern="1200" dirty="0">
            <a:solidFill>
              <a:srgbClr val="0000FF"/>
            </a:solidFill>
          </a:endParaRPr>
        </a:p>
        <a:p>
          <a:pPr marL="228600" lvl="1" indent="-228600" algn="l" defTabSz="1066800">
            <a:lnSpc>
              <a:spcPct val="90000"/>
            </a:lnSpc>
            <a:spcBef>
              <a:spcPct val="0"/>
            </a:spcBef>
            <a:spcAft>
              <a:spcPts val="0"/>
            </a:spcAft>
            <a:buChar char="••"/>
          </a:pPr>
          <a:r>
            <a:rPr lang="zh-TW" altLang="en-US" sz="2400" b="1" kern="1200" dirty="0" smtClean="0">
              <a:solidFill>
                <a:srgbClr val="FF0000"/>
              </a:solidFill>
              <a:latin typeface="標楷體" pitchFamily="65" charset="-120"/>
              <a:ea typeface="標楷體" pitchFamily="65" charset="-120"/>
            </a:rPr>
            <a:t>畜牧業</a:t>
          </a:r>
          <a:r>
            <a:rPr lang="zh-TW" altLang="en-US" sz="2400" kern="1200" dirty="0" smtClean="0">
              <a:solidFill>
                <a:srgbClr val="FF0000"/>
              </a:solidFill>
              <a:latin typeface="標楷體" pitchFamily="65" charset="-120"/>
              <a:ea typeface="標楷體" pitchFamily="65" charset="-120"/>
            </a:rPr>
            <a:t>佔</a:t>
          </a:r>
          <a:r>
            <a:rPr lang="en-US" altLang="zh-TW" sz="2400" kern="1200" dirty="0" smtClean="0">
              <a:solidFill>
                <a:srgbClr val="FF0000"/>
              </a:solidFill>
              <a:latin typeface="標楷體" pitchFamily="65" charset="-120"/>
              <a:ea typeface="標楷體" pitchFamily="65" charset="-120"/>
            </a:rPr>
            <a:t>65%</a:t>
          </a:r>
          <a:r>
            <a:rPr lang="zh-TW" altLang="en-US" sz="2400" kern="1200" dirty="0" smtClean="0">
              <a:solidFill>
                <a:srgbClr val="FF0000"/>
              </a:solidFill>
              <a:latin typeface="標楷體" pitchFamily="65" charset="-120"/>
              <a:ea typeface="標楷體" pitchFamily="65" charset="-120"/>
            </a:rPr>
            <a:t>的排放量</a:t>
          </a:r>
          <a:endParaRPr lang="zh-TW" altLang="en-US" sz="2400" kern="1200" dirty="0">
            <a:solidFill>
              <a:srgbClr val="FF0000"/>
            </a:solidFill>
          </a:endParaRPr>
        </a:p>
      </dsp:txBody>
      <dsp:txXfrm rot="-5400000">
        <a:off x="2817740" y="2750008"/>
        <a:ext cx="5626023" cy="1074220"/>
      </dsp:txXfrm>
    </dsp:sp>
    <dsp:sp modelId="{34DC93B6-4888-4B04-A8F4-8F1FBCE25E9E}">
      <dsp:nvSpPr>
        <dsp:cNvPr id="0" name=""/>
        <dsp:cNvSpPr/>
      </dsp:nvSpPr>
      <dsp:spPr>
        <a:xfrm>
          <a:off x="379586" y="2655348"/>
          <a:ext cx="2438153" cy="1263540"/>
        </a:xfrm>
        <a:prstGeom prst="roundRect">
          <a:avLst/>
        </a:prstGeom>
        <a:solidFill>
          <a:schemeClr val="bg1"/>
        </a:solidFill>
        <a:ln>
          <a:noFill/>
        </a:ln>
        <a:effectLst>
          <a:outerShdw blurRad="50800" dist="42924"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zh-TW" altLang="en-US" sz="3200" b="0" kern="1200" dirty="0" smtClean="0">
              <a:solidFill>
                <a:schemeClr val="tx1"/>
              </a:solidFill>
              <a:latin typeface="標楷體" pitchFamily="65" charset="-120"/>
              <a:ea typeface="標楷體" pitchFamily="65" charset="-120"/>
            </a:rPr>
            <a:t>氧化亞氮</a:t>
          </a:r>
          <a:endParaRPr lang="zh-TW" altLang="en-US" sz="3200" b="0" kern="1200" dirty="0">
            <a:solidFill>
              <a:schemeClr val="tx1"/>
            </a:solidFill>
          </a:endParaRPr>
        </a:p>
      </dsp:txBody>
      <dsp:txXfrm>
        <a:off x="441267" y="2717029"/>
        <a:ext cx="2314791" cy="114017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623191-65EF-4A76-B647-43038891265C}" type="datetimeFigureOut">
              <a:rPr lang="zh-TW" altLang="en-US" smtClean="0"/>
              <a:pPr/>
              <a:t>2016/1/4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0A650E-0498-4A53-8CF2-61B5802E68DE}" type="slidenum">
              <a:rPr lang="zh-TW" altLang="en-US" smtClean="0"/>
              <a:pPr/>
              <a:t>‹#›</a:t>
            </a:fld>
            <a:endParaRPr lang="zh-TW" altLang="en-US"/>
          </a:p>
        </p:txBody>
      </p:sp>
    </p:spTree>
    <p:extLst>
      <p:ext uri="{BB962C8B-B14F-4D97-AF65-F5344CB8AC3E}">
        <p14:creationId xmlns:p14="http://schemas.microsoft.com/office/powerpoint/2010/main" val="189951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沒有下個五十年</a:t>
            </a:r>
            <a:endParaRPr lang="zh-TW" altLang="en-US" dirty="0"/>
          </a:p>
        </p:txBody>
      </p:sp>
      <p:sp>
        <p:nvSpPr>
          <p:cNvPr id="4" name="投影片編號版面配置區 3"/>
          <p:cNvSpPr>
            <a:spLocks noGrp="1"/>
          </p:cNvSpPr>
          <p:nvPr>
            <p:ph type="sldNum" sz="quarter" idx="10"/>
          </p:nvPr>
        </p:nvSpPr>
        <p:spPr/>
        <p:txBody>
          <a:bodyPr/>
          <a:lstStyle/>
          <a:p>
            <a:fld id="{C90A650E-0498-4A53-8CF2-61B5802E68DE}" type="slidenum">
              <a:rPr lang="zh-TW" altLang="en-US" smtClean="0"/>
              <a:pPr/>
              <a:t>9</a:t>
            </a:fld>
            <a:endParaRPr lang="zh-TW" altLang="en-US"/>
          </a:p>
        </p:txBody>
      </p:sp>
    </p:spTree>
    <p:extLst>
      <p:ext uri="{BB962C8B-B14F-4D97-AF65-F5344CB8AC3E}">
        <p14:creationId xmlns:p14="http://schemas.microsoft.com/office/powerpoint/2010/main" val="388137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90A650E-0498-4A53-8CF2-61B5802E68DE}" type="slidenum">
              <a:rPr lang="zh-TW" altLang="en-US" smtClean="0"/>
              <a:pPr/>
              <a:t>12</a:t>
            </a:fld>
            <a:endParaRPr lang="zh-TW" altLang="en-US"/>
          </a:p>
        </p:txBody>
      </p:sp>
    </p:spTree>
    <p:extLst>
      <p:ext uri="{BB962C8B-B14F-4D97-AF65-F5344CB8AC3E}">
        <p14:creationId xmlns:p14="http://schemas.microsoft.com/office/powerpoint/2010/main" val="3329646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F02CFB54-93E7-4B86-A088-DA40A79A8C1C}" type="datetimeFigureOut">
              <a:rPr lang="zh-TW" altLang="en-US" smtClean="0"/>
              <a:pPr/>
              <a:t>2016/1/4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834E234-0EB6-41D1-80D1-B6030AD738ED}" type="slidenum">
              <a:rPr lang="zh-TW" altLang="en-US" smtClean="0"/>
              <a:pPr/>
              <a:t>‹#›</a:t>
            </a:fld>
            <a:endParaRPr lang="zh-TW" alt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zh-TW" altLang="en-US" smtClean="0"/>
              <a:t>按一下以編輯母片標題樣式</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F02CFB54-93E7-4B86-A088-DA40A79A8C1C}" type="datetimeFigureOut">
              <a:rPr lang="zh-TW" altLang="en-US" smtClean="0"/>
              <a:pPr/>
              <a:t>2016/1/4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834E234-0EB6-41D1-80D1-B6030AD738ED}"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F02CFB54-93E7-4B86-A088-DA40A79A8C1C}" type="datetimeFigureOut">
              <a:rPr lang="zh-TW" altLang="en-US" smtClean="0"/>
              <a:pPr/>
              <a:t>2016/1/4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834E234-0EB6-41D1-80D1-B6030AD738ED}"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zh-TW" altLang="en-US" smtClean="0"/>
              <a:t>按一下以編輯母片標題樣式</a:t>
            </a:r>
            <a:endParaRPr lang="en-US" dirty="0"/>
          </a:p>
        </p:txBody>
      </p:sp>
      <p:sp>
        <p:nvSpPr>
          <p:cNvPr id="4" name="Date Placeholder 3"/>
          <p:cNvSpPr>
            <a:spLocks noGrp="1"/>
          </p:cNvSpPr>
          <p:nvPr>
            <p:ph type="dt" sz="half" idx="10"/>
          </p:nvPr>
        </p:nvSpPr>
        <p:spPr/>
        <p:txBody>
          <a:bodyPr/>
          <a:lstStyle/>
          <a:p>
            <a:fld id="{F02CFB54-93E7-4B86-A088-DA40A79A8C1C}" type="datetimeFigureOut">
              <a:rPr lang="zh-TW" altLang="en-US" smtClean="0"/>
              <a:pPr/>
              <a:t>2016/1/4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834E234-0EB6-41D1-80D1-B6030AD738ED}" type="slidenum">
              <a:rPr lang="zh-TW" altLang="en-US" smtClean="0"/>
              <a:pPr/>
              <a:t>‹#›</a:t>
            </a:fld>
            <a:endParaRPr lang="zh-TW" altLang="en-US"/>
          </a:p>
        </p:txBody>
      </p:sp>
      <p:sp>
        <p:nvSpPr>
          <p:cNvPr id="8" name="Content Placeholder 7"/>
          <p:cNvSpPr>
            <a:spLocks noGrp="1"/>
          </p:cNvSpPr>
          <p:nvPr>
            <p:ph sz="quarter" idx="13"/>
          </p:nvPr>
        </p:nvSpPr>
        <p:spPr>
          <a:xfrm>
            <a:off x="609600" y="1600200"/>
            <a:ext cx="79248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F02CFB54-93E7-4B86-A088-DA40A79A8C1C}" type="datetimeFigureOut">
              <a:rPr lang="zh-TW" altLang="en-US" smtClean="0"/>
              <a:pPr/>
              <a:t>2016/1/4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834E234-0EB6-41D1-80D1-B6030AD738ED}"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2" name="Title 1"/>
          <p:cNvSpPr>
            <a:spLocks noGrp="1"/>
          </p:cNvSpPr>
          <p:nvPr>
            <p:ph type="title"/>
          </p:nvPr>
        </p:nvSpPr>
        <p:spPr>
          <a:xfrm>
            <a:off x="609600" y="274638"/>
            <a:ext cx="7924800" cy="1143000"/>
          </a:xfrm>
        </p:spPr>
        <p:txBody>
          <a:bodyPr/>
          <a:lstStyle/>
          <a:p>
            <a:r>
              <a:rPr lang="zh-TW" altLang="en-US" smtClean="0"/>
              <a:t>按一下以編輯母片標題樣式</a:t>
            </a:r>
            <a:endParaRPr lang="en-US" dirty="0"/>
          </a:p>
        </p:txBody>
      </p:sp>
      <p:sp>
        <p:nvSpPr>
          <p:cNvPr id="5" name="Date Placeholder 4"/>
          <p:cNvSpPr>
            <a:spLocks noGrp="1"/>
          </p:cNvSpPr>
          <p:nvPr>
            <p:ph type="dt" sz="half" idx="10"/>
          </p:nvPr>
        </p:nvSpPr>
        <p:spPr/>
        <p:txBody>
          <a:bodyPr/>
          <a:lstStyle/>
          <a:p>
            <a:fld id="{F02CFB54-93E7-4B86-A088-DA40A79A8C1C}" type="datetimeFigureOut">
              <a:rPr lang="zh-TW" altLang="en-US" smtClean="0"/>
              <a:pPr/>
              <a:t>2016/1/4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834E234-0EB6-41D1-80D1-B6030AD738ED}"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fld id="{F02CFB54-93E7-4B86-A088-DA40A79A8C1C}" type="datetimeFigureOut">
              <a:rPr lang="zh-TW" altLang="en-US" smtClean="0"/>
              <a:pPr/>
              <a:t>2016/1/4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834E234-0EB6-41D1-80D1-B6030AD738ED}"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F02CFB54-93E7-4B86-A088-DA40A79A8C1C}" type="datetimeFigureOut">
              <a:rPr lang="zh-TW" altLang="en-US" smtClean="0"/>
              <a:pPr/>
              <a:t>2016/1/4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834E234-0EB6-41D1-80D1-B6030AD738ED}"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CFB54-93E7-4B86-A088-DA40A79A8C1C}" type="datetimeFigureOut">
              <a:rPr lang="zh-TW" altLang="en-US" smtClean="0"/>
              <a:pPr/>
              <a:t>2016/1/4</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834E234-0EB6-41D1-80D1-B6030AD738ED}"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F02CFB54-93E7-4B86-A088-DA40A79A8C1C}" type="datetimeFigureOut">
              <a:rPr lang="zh-TW" altLang="en-US" smtClean="0"/>
              <a:pPr/>
              <a:t>2016/1/4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834E234-0EB6-41D1-80D1-B6030AD738ED}"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F02CFB54-93E7-4B86-A088-DA40A79A8C1C}" type="datetimeFigureOut">
              <a:rPr lang="zh-TW" altLang="en-US" smtClean="0"/>
              <a:pPr/>
              <a:t>2016/1/4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834E234-0EB6-41D1-80D1-B6030AD738ED}"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F02CFB54-93E7-4B86-A088-DA40A79A8C1C}" type="datetimeFigureOut">
              <a:rPr lang="zh-TW" altLang="en-US" smtClean="0"/>
              <a:pPr/>
              <a:t>2016/1/4</a:t>
            </a:fld>
            <a:endParaRPr lang="zh-TW" alt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zh-TW" alt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D834E234-0EB6-41D1-80D1-B6030AD738ED}" type="slidenum">
              <a:rPr lang="zh-TW" altLang="en-US" smtClean="0"/>
              <a:pPr/>
              <a:t>‹#›</a:t>
            </a:fld>
            <a:endParaRPr lang="zh-TW"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q7uJ3f4PNnM"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9HCcez4HJW0&amp;feature=share" TargetMode="External"/><Relationship Id="rId2" Type="http://schemas.openxmlformats.org/officeDocument/2006/relationships/hyperlink" Target="https://www.youtube.com/watch?v=nWo1k4jrbg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freeworldcharter.org/zh-hant/charter" TargetMode="External"/><Relationship Id="rId2" Type="http://schemas.openxmlformats.org/officeDocument/2006/relationships/hyperlink" Target="https://www.youtube.com/watch?v=rvDKTRgoSS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ted.com/talks/marcin_jakubowski.html" TargetMode="External"/><Relationship Id="rId2" Type="http://schemas.openxmlformats.org/officeDocument/2006/relationships/hyperlink" Target="http://www.youtube.com/watch?v=5RB4XKDDLF0&amp;feature=youtu.b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youtube.com/watch?v=DPXtPuOsWC4&amp;list=UUQjEzdFs_UZY0Deelo01daA&amp;index=1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dominionpaper.ca/articles/410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e-info.org.tw/node/11219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8FvBV48Gekw" TargetMode="External"/><Relationship Id="rId2" Type="http://schemas.openxmlformats.org/officeDocument/2006/relationships/hyperlink" Target="https://www.youtube.com/watch?v=6HxfTrtiJTs&amp;sns=fb"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TvjWM8f7D5Q" TargetMode="Externa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s://www.youtube.com/watch?v=nGH-q0iIvk8"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WGROV9ltW9g" TargetMode="External"/><Relationship Id="rId2" Type="http://schemas.openxmlformats.org/officeDocument/2006/relationships/hyperlink" Target="https://www.youtube.com/watch?v=uAvbinkTqz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219200" y="4365104"/>
            <a:ext cx="6400800" cy="1273696"/>
          </a:xfrm>
        </p:spPr>
        <p:txBody>
          <a:bodyPr>
            <a:normAutofit/>
          </a:bodyPr>
          <a:lstStyle/>
          <a:p>
            <a:r>
              <a:rPr lang="zh-TW" altLang="en-US" sz="2400" dirty="0" smtClean="0"/>
              <a:t>周賓凰</a:t>
            </a:r>
            <a:endParaRPr lang="en-US" altLang="zh-TW" sz="2400" dirty="0" smtClean="0"/>
          </a:p>
          <a:p>
            <a:r>
              <a:rPr lang="en-US" altLang="zh-TW" sz="2400" dirty="0" smtClean="0"/>
              <a:t>2015/1/11</a:t>
            </a:r>
            <a:endParaRPr lang="zh-TW" altLang="en-US" sz="2400" dirty="0"/>
          </a:p>
        </p:txBody>
      </p:sp>
      <p:sp>
        <p:nvSpPr>
          <p:cNvPr id="2" name="標題 1"/>
          <p:cNvSpPr>
            <a:spLocks noGrp="1"/>
          </p:cNvSpPr>
          <p:nvPr>
            <p:ph type="ctrTitle"/>
          </p:nvPr>
        </p:nvSpPr>
        <p:spPr/>
        <p:txBody>
          <a:bodyPr/>
          <a:lstStyle/>
          <a:p>
            <a:r>
              <a:rPr lang="zh-TW" altLang="en-US" dirty="0"/>
              <a:t>綠色經濟學：綠色永續藍圖</a:t>
            </a:r>
          </a:p>
        </p:txBody>
      </p:sp>
    </p:spTree>
    <p:extLst>
      <p:ext uri="{BB962C8B-B14F-4D97-AF65-F5344CB8AC3E}">
        <p14:creationId xmlns:p14="http://schemas.microsoft.com/office/powerpoint/2010/main" val="713020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「優勝劣敗，適者生存」</a:t>
            </a:r>
            <a:r>
              <a:rPr lang="zh-TW" altLang="en-US" dirty="0" smtClean="0"/>
              <a:t>？</a:t>
            </a:r>
            <a:endParaRPr lang="zh-TW" altLang="en-US" dirty="0"/>
          </a:p>
        </p:txBody>
      </p:sp>
      <p:sp>
        <p:nvSpPr>
          <p:cNvPr id="3" name="內容版面配置區 2"/>
          <p:cNvSpPr>
            <a:spLocks noGrp="1"/>
          </p:cNvSpPr>
          <p:nvPr>
            <p:ph sz="quarter" idx="13"/>
          </p:nvPr>
        </p:nvSpPr>
        <p:spPr>
          <a:xfrm>
            <a:off x="611560" y="1844824"/>
            <a:ext cx="7924800" cy="4114800"/>
          </a:xfrm>
        </p:spPr>
        <p:txBody>
          <a:bodyPr/>
          <a:lstStyle/>
          <a:p>
            <a:r>
              <a:rPr lang="zh-TW" altLang="en-US" sz="1600" dirty="0" smtClean="0"/>
              <a:t>從「工業資本主義」到「金融資本主義」</a:t>
            </a:r>
            <a:endParaRPr lang="en-US" altLang="zh-TW" sz="1600" dirty="0" smtClean="0"/>
          </a:p>
          <a:p>
            <a:r>
              <a:rPr lang="zh-TW" altLang="en-US" sz="1600" dirty="0" smtClean="0"/>
              <a:t>「不</a:t>
            </a:r>
            <a:r>
              <a:rPr lang="zh-TW" altLang="en-US" sz="1600" dirty="0"/>
              <a:t>均</a:t>
            </a:r>
            <a:r>
              <a:rPr lang="zh-TW" altLang="en-US" sz="1600" dirty="0" smtClean="0"/>
              <a:t>」來自</a:t>
            </a:r>
            <a:r>
              <a:rPr lang="zh-TW" altLang="en-US" dirty="0" smtClean="0"/>
              <a:t>強者對弱者的掠奪；</a:t>
            </a:r>
            <a:endParaRPr lang="en-US" altLang="zh-TW" dirty="0" smtClean="0"/>
          </a:p>
          <a:p>
            <a:r>
              <a:rPr lang="zh-TW" altLang="en-US" dirty="0" smtClean="0"/>
              <a:t>「弱者」</a:t>
            </a:r>
            <a:endParaRPr lang="en-US" altLang="zh-TW" dirty="0" smtClean="0"/>
          </a:p>
          <a:p>
            <a:pPr lvl="1"/>
            <a:r>
              <a:rPr lang="zh-TW" altLang="en-US" dirty="0" smtClean="0"/>
              <a:t>當代人類：貧者（窮國（大南方國家）；窮人）；老弱婦孺、女性</a:t>
            </a:r>
            <a:endParaRPr lang="en-US" altLang="zh-TW" dirty="0" smtClean="0"/>
          </a:p>
          <a:p>
            <a:pPr lvl="1"/>
            <a:r>
              <a:rPr lang="zh-TW" altLang="en-US" dirty="0"/>
              <a:t>未來</a:t>
            </a:r>
            <a:r>
              <a:rPr lang="zh-TW" altLang="en-US" dirty="0" smtClean="0"/>
              <a:t>世代</a:t>
            </a:r>
            <a:endParaRPr lang="en-US" altLang="zh-TW" dirty="0" smtClean="0"/>
          </a:p>
          <a:p>
            <a:pPr lvl="1"/>
            <a:r>
              <a:rPr lang="zh-TW" altLang="en-US" dirty="0"/>
              <a:t>其他物種</a:t>
            </a:r>
            <a:endParaRPr lang="en-US" altLang="zh-TW" dirty="0" smtClean="0"/>
          </a:p>
        </p:txBody>
      </p:sp>
    </p:spTree>
    <p:extLst>
      <p:ext uri="{BB962C8B-B14F-4D97-AF65-F5344CB8AC3E}">
        <p14:creationId xmlns:p14="http://schemas.microsoft.com/office/powerpoint/2010/main" val="3328983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772816"/>
            <a:ext cx="8362646"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455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852936"/>
            <a:ext cx="7924800" cy="1080120"/>
          </a:xfrm>
        </p:spPr>
        <p:txBody>
          <a:bodyPr/>
          <a:lstStyle/>
          <a:p>
            <a:pPr algn="ctr"/>
            <a:r>
              <a:rPr lang="zh-TW" altLang="en-US" dirty="0" smtClean="0"/>
              <a:t>「人心」</a:t>
            </a:r>
            <a:endParaRPr lang="zh-TW" altLang="en-US" dirty="0"/>
          </a:p>
        </p:txBody>
      </p:sp>
      <p:sp>
        <p:nvSpPr>
          <p:cNvPr id="3" name="標題 1"/>
          <p:cNvSpPr txBox="1">
            <a:spLocks/>
          </p:cNvSpPr>
          <p:nvPr/>
        </p:nvSpPr>
        <p:spPr>
          <a:xfrm>
            <a:off x="679376" y="1556792"/>
            <a:ext cx="7924800" cy="108012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TW" altLang="en-US" dirty="0" smtClean="0"/>
              <a:t>問題的根源？</a:t>
            </a:r>
            <a:endParaRPr lang="zh-TW" altLang="en-US" dirty="0"/>
          </a:p>
        </p:txBody>
      </p:sp>
      <p:sp>
        <p:nvSpPr>
          <p:cNvPr id="4" name="標題 1"/>
          <p:cNvSpPr txBox="1">
            <a:spLocks/>
          </p:cNvSpPr>
          <p:nvPr/>
        </p:nvSpPr>
        <p:spPr>
          <a:xfrm>
            <a:off x="662540" y="3861048"/>
            <a:ext cx="7924800" cy="122413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TW" altLang="en-US" sz="2400" dirty="0" smtClean="0"/>
              <a:t>人心</a:t>
            </a:r>
            <a:r>
              <a:rPr lang="en-US" altLang="zh-TW" sz="2400" dirty="0" smtClean="0"/>
              <a:t>=&gt;</a:t>
            </a:r>
            <a:r>
              <a:rPr lang="zh-TW" altLang="en-US" sz="2400" dirty="0" smtClean="0"/>
              <a:t>集體意識（潛意識）</a:t>
            </a:r>
            <a:r>
              <a:rPr lang="en-US" altLang="zh-TW" sz="2400" dirty="0" smtClean="0"/>
              <a:t>=&gt;</a:t>
            </a:r>
            <a:r>
              <a:rPr lang="zh-TW" altLang="en-US" sz="2400" dirty="0" smtClean="0"/>
              <a:t>制度</a:t>
            </a:r>
            <a:r>
              <a:rPr lang="en-US" altLang="zh-TW" sz="2400" dirty="0" smtClean="0"/>
              <a:t>=&gt;</a:t>
            </a:r>
            <a:r>
              <a:rPr lang="zh-TW" altLang="en-US" sz="2400" dirty="0" smtClean="0"/>
              <a:t>今日之面貌</a:t>
            </a:r>
            <a:endParaRPr lang="zh-TW" altLang="en-US" sz="2400" dirty="0"/>
          </a:p>
        </p:txBody>
      </p:sp>
    </p:spTree>
    <p:extLst>
      <p:ext uri="{BB962C8B-B14F-4D97-AF65-F5344CB8AC3E}">
        <p14:creationId xmlns:p14="http://schemas.microsoft.com/office/powerpoint/2010/main" val="101269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zmtw.org/images/awake/dre12.jpg?keepThis=true&amp;TB_iframe=tr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82" y="1464702"/>
            <a:ext cx="8871401" cy="434056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t>教育： 什麼樣的教育？</a:t>
            </a:r>
            <a:endParaRPr lang="zh-TW" altLang="en-US" dirty="0"/>
          </a:p>
        </p:txBody>
      </p:sp>
      <p:sp>
        <p:nvSpPr>
          <p:cNvPr id="3" name="內容版面配置區 2"/>
          <p:cNvSpPr>
            <a:spLocks noGrp="1"/>
          </p:cNvSpPr>
          <p:nvPr>
            <p:ph sz="quarter" idx="13"/>
          </p:nvPr>
        </p:nvSpPr>
        <p:spPr>
          <a:xfrm>
            <a:off x="539552" y="5949280"/>
            <a:ext cx="7924800" cy="629816"/>
          </a:xfrm>
        </p:spPr>
        <p:txBody>
          <a:bodyPr>
            <a:normAutofit/>
          </a:bodyPr>
          <a:lstStyle/>
          <a:p>
            <a:pPr marL="0" indent="0">
              <a:buNone/>
            </a:pPr>
            <a:r>
              <a:rPr lang="zh-TW" altLang="en-US" sz="1800" dirty="0" smtClean="0">
                <a:hlinkClick r:id="rId3"/>
              </a:rPr>
              <a:t>影片： 被</a:t>
            </a:r>
            <a:r>
              <a:rPr lang="zh-TW" altLang="en-US" sz="1800" dirty="0">
                <a:hlinkClick r:id="rId3"/>
              </a:rPr>
              <a:t>禁止的教育</a:t>
            </a:r>
            <a:endParaRPr lang="zh-TW" altLang="en-US" sz="1800" dirty="0"/>
          </a:p>
        </p:txBody>
      </p:sp>
    </p:spTree>
    <p:extLst>
      <p:ext uri="{BB962C8B-B14F-4D97-AF65-F5344CB8AC3E}">
        <p14:creationId xmlns:p14="http://schemas.microsoft.com/office/powerpoint/2010/main" val="3688669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476672"/>
            <a:ext cx="2971800" cy="1097280"/>
          </a:xfrm>
        </p:spPr>
        <p:txBody>
          <a:bodyPr/>
          <a:lstStyle/>
          <a:p>
            <a:r>
              <a:rPr lang="zh-TW" altLang="en-US" sz="3600" dirty="0"/>
              <a:t>愛與經濟</a:t>
            </a:r>
          </a:p>
        </p:txBody>
      </p:sp>
      <p:sp>
        <p:nvSpPr>
          <p:cNvPr id="4" name="文字版面配置區 3"/>
          <p:cNvSpPr>
            <a:spLocks noGrp="1"/>
          </p:cNvSpPr>
          <p:nvPr>
            <p:ph type="body" sz="half" idx="2"/>
          </p:nvPr>
        </p:nvSpPr>
        <p:spPr>
          <a:xfrm>
            <a:off x="612648" y="1988841"/>
            <a:ext cx="2971800" cy="3726160"/>
          </a:xfrm>
        </p:spPr>
        <p:txBody>
          <a:bodyPr>
            <a:normAutofit/>
          </a:bodyPr>
          <a:lstStyle/>
          <a:p>
            <a:pPr marL="342900" indent="-342900">
              <a:buFont typeface="Arial" panose="020B0604020202020204" pitchFamily="34" charset="0"/>
              <a:buChar char="•"/>
            </a:pPr>
            <a:r>
              <a:rPr lang="zh-TW" altLang="en-US" sz="2000" dirty="0" smtClean="0"/>
              <a:t>資本主義經濟：扁平的三角；沒有向上的可能</a:t>
            </a:r>
            <a:endParaRPr lang="en-US" altLang="zh-TW" sz="2000" dirty="0" smtClean="0"/>
          </a:p>
          <a:p>
            <a:pPr marL="342900" indent="-342900">
              <a:buFont typeface="Arial" panose="020B0604020202020204" pitchFamily="34" charset="0"/>
              <a:buChar char="•"/>
            </a:pPr>
            <a:r>
              <a:rPr lang="zh-TW" altLang="en-US" sz="2000" dirty="0"/>
              <a:t>綠色經濟</a:t>
            </a:r>
            <a:r>
              <a:rPr lang="zh-TW" altLang="en-US" sz="2000" dirty="0" smtClean="0"/>
              <a:t>：平衡發展；愛的經濟學</a:t>
            </a:r>
            <a:endParaRPr lang="zh-TW" altLang="en-US" sz="20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260648"/>
            <a:ext cx="5614987" cy="545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226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611560" y="2348880"/>
            <a:ext cx="7924800" cy="1143000"/>
          </a:xfrm>
        </p:spPr>
        <p:txBody>
          <a:bodyPr/>
          <a:lstStyle/>
          <a:p>
            <a:pPr algn="ctr"/>
            <a:r>
              <a:rPr lang="zh-TW" altLang="en-US" sz="4400" dirty="0" smtClean="0"/>
              <a:t>創造</a:t>
            </a:r>
            <a:endParaRPr lang="zh-TW" altLang="en-US" sz="4400" dirty="0"/>
          </a:p>
        </p:txBody>
      </p:sp>
    </p:spTree>
    <p:extLst>
      <p:ext uri="{BB962C8B-B14F-4D97-AF65-F5344CB8AC3E}">
        <p14:creationId xmlns:p14="http://schemas.microsoft.com/office/powerpoint/2010/main" val="2286690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短期</a:t>
            </a:r>
            <a:r>
              <a:rPr lang="zh-TW" altLang="zh-TW" dirty="0" smtClean="0"/>
              <a:t>作法</a:t>
            </a:r>
            <a:r>
              <a:rPr lang="zh-TW" altLang="en-US" dirty="0" smtClean="0"/>
              <a:t>之</a:t>
            </a:r>
            <a:r>
              <a:rPr lang="zh-TW" altLang="en-US" dirty="0"/>
              <a:t>一：教育改革</a:t>
            </a:r>
          </a:p>
        </p:txBody>
      </p:sp>
      <p:sp>
        <p:nvSpPr>
          <p:cNvPr id="3" name="內容版面配置區 2"/>
          <p:cNvSpPr>
            <a:spLocks noGrp="1"/>
          </p:cNvSpPr>
          <p:nvPr>
            <p:ph sz="quarter" idx="4294967295"/>
          </p:nvPr>
        </p:nvSpPr>
        <p:spPr>
          <a:xfrm>
            <a:off x="609600" y="1600200"/>
            <a:ext cx="7924800" cy="4114800"/>
          </a:xfrm>
          <a:prstGeom prst="rect">
            <a:avLst/>
          </a:prstGeom>
        </p:spPr>
        <p:txBody>
          <a:bodyPr>
            <a:normAutofit/>
          </a:bodyPr>
          <a:lstStyle/>
          <a:p>
            <a:pPr marL="109728" indent="0">
              <a:buNone/>
            </a:pPr>
            <a:r>
              <a:rPr lang="zh-TW" altLang="en-US" sz="2000" dirty="0" smtClean="0"/>
              <a:t>這</a:t>
            </a:r>
            <a:r>
              <a:rPr lang="zh-TW" altLang="en-US" sz="2000" dirty="0"/>
              <a:t>是最重要的步驟（其實應該是一項永久目標），因為要確保永續未來，有賴於所有社會成員心理層次的提昇與需求層次差異性的降低，而觀念（尤其是</a:t>
            </a:r>
            <a:r>
              <a:rPr lang="zh-TW" altLang="en-US" sz="2000" dirty="0" smtClean="0"/>
              <a:t>綠色永續概念</a:t>
            </a:r>
            <a:r>
              <a:rPr lang="zh-TW" altLang="en-US" sz="2000" dirty="0"/>
              <a:t>）的傳播，正是最重要的</a:t>
            </a:r>
            <a:r>
              <a:rPr lang="zh-TW" altLang="en-US" sz="2000" dirty="0" smtClean="0"/>
              <a:t>。</a:t>
            </a:r>
            <a:endParaRPr lang="en-US" altLang="zh-TW" sz="2000" dirty="0" smtClean="0"/>
          </a:p>
        </p:txBody>
      </p:sp>
    </p:spTree>
    <p:extLst>
      <p:ext uri="{BB962C8B-B14F-4D97-AF65-F5344CB8AC3E}">
        <p14:creationId xmlns:p14="http://schemas.microsoft.com/office/powerpoint/2010/main" val="306852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zh-TW" altLang="en-US" sz="3600" dirty="0" smtClean="0"/>
              <a:t>舒馬克談「教育」</a:t>
            </a:r>
            <a:endParaRPr lang="en-US" altLang="zh-TW" sz="3600" dirty="0" smtClean="0"/>
          </a:p>
        </p:txBody>
      </p:sp>
      <p:sp>
        <p:nvSpPr>
          <p:cNvPr id="63491" name="Rectangle 3"/>
          <p:cNvSpPr>
            <a:spLocks noGrp="1" noChangeArrowheads="1"/>
          </p:cNvSpPr>
          <p:nvPr>
            <p:ph type="body" idx="4294967295"/>
          </p:nvPr>
        </p:nvSpPr>
        <p:spPr>
          <a:xfrm>
            <a:off x="467544" y="1628800"/>
            <a:ext cx="8229600" cy="5112568"/>
          </a:xfrm>
          <a:prstGeom prst="rect">
            <a:avLst/>
          </a:prstGeom>
        </p:spPr>
        <p:txBody>
          <a:bodyPr/>
          <a:lstStyle/>
          <a:p>
            <a:pPr eaLnBrk="1" hangingPunct="1"/>
            <a:r>
              <a:rPr lang="zh-TW" altLang="en-US" sz="2000" dirty="0" smtClean="0">
                <a:latin typeface="+mn-ea"/>
              </a:rPr>
              <a:t>教育是人類最偉大的資源，而教育的本質乃是在傳播</a:t>
            </a:r>
            <a:r>
              <a:rPr lang="zh-TW" altLang="en-US" sz="2000" b="1" dirty="0" smtClean="0">
                <a:latin typeface="+mn-ea"/>
              </a:rPr>
              <a:t>價值</a:t>
            </a:r>
            <a:r>
              <a:rPr lang="zh-TW" altLang="en-US" sz="2000" dirty="0" smtClean="0">
                <a:latin typeface="+mn-ea"/>
              </a:rPr>
              <a:t>。 </a:t>
            </a:r>
          </a:p>
          <a:p>
            <a:pPr eaLnBrk="1" hangingPunct="1"/>
            <a:r>
              <a:rPr lang="zh-TW" altLang="en-US" sz="2000" dirty="0" smtClean="0">
                <a:latin typeface="+mn-ea"/>
              </a:rPr>
              <a:t>目前的教育太強調知識、技術與科學，以致於「我們知道怎麼去做許多事情，但是卻不知道要去做些什麼？知識不會帶來悲傷，但有毒害的（教育）錯誤，卻為未來第三代、第四代帶來無止境的悲傷</a:t>
            </a:r>
            <a:r>
              <a:rPr lang="zh-TW" altLang="en-US" sz="2000" dirty="0">
                <a:latin typeface="+mn-ea"/>
              </a:rPr>
              <a:t>。</a:t>
            </a:r>
            <a:r>
              <a:rPr lang="zh-TW" altLang="en-US" sz="2000" dirty="0" smtClean="0">
                <a:latin typeface="+mn-ea"/>
              </a:rPr>
              <a:t>」</a:t>
            </a:r>
            <a:endParaRPr lang="en-US" altLang="zh-TW" sz="2000" dirty="0" smtClean="0">
              <a:latin typeface="+mn-ea"/>
            </a:endParaRPr>
          </a:p>
          <a:p>
            <a:pPr eaLnBrk="1" hangingPunct="1">
              <a:buNone/>
            </a:pPr>
            <a:endParaRPr lang="en-US" altLang="zh-TW" sz="2000" dirty="0" smtClean="0">
              <a:latin typeface="標楷體" pitchFamily="65" charset="-120"/>
              <a:ea typeface="標楷體" pitchFamily="65" charset="-120"/>
            </a:endParaRPr>
          </a:p>
          <a:p>
            <a:pPr marL="0" indent="0" eaLnBrk="1" hangingPunct="1">
              <a:buNone/>
            </a:pPr>
            <a:r>
              <a:rPr lang="en-US" altLang="zh-TW" sz="2000" dirty="0" smtClean="0">
                <a:latin typeface="標楷體" pitchFamily="65" charset="-120"/>
                <a:ea typeface="標楷體" pitchFamily="65" charset="-120"/>
                <a:hlinkClick r:id="rId2"/>
              </a:rPr>
              <a:t>Soil, Soul and Society - Holistic Education: Learning with Your Whole Being</a:t>
            </a:r>
            <a:r>
              <a:rPr lang="zh-TW" altLang="en-US" sz="2000" dirty="0" smtClean="0">
                <a:latin typeface="標楷體" pitchFamily="65" charset="-120"/>
                <a:ea typeface="標楷體" pitchFamily="65" charset="-120"/>
                <a:hlinkClick r:id="rId2"/>
              </a:rPr>
              <a:t> </a:t>
            </a:r>
            <a:r>
              <a:rPr lang="en-US" altLang="zh-TW" sz="2000" dirty="0" smtClean="0">
                <a:latin typeface="標楷體" pitchFamily="65" charset="-120"/>
                <a:ea typeface="標楷體" pitchFamily="65" charset="-120"/>
                <a:hlinkClick r:id="rId2"/>
              </a:rPr>
              <a:t>(by Satish Kumar)</a:t>
            </a:r>
            <a:endParaRPr lang="en-US" altLang="zh-TW" sz="2000" dirty="0" smtClean="0">
              <a:latin typeface="標楷體" pitchFamily="65" charset="-120"/>
              <a:ea typeface="標楷體" pitchFamily="65" charset="-120"/>
            </a:endParaRPr>
          </a:p>
          <a:p>
            <a:pPr marL="0" indent="0" eaLnBrk="1" hangingPunct="1">
              <a:buNone/>
            </a:pPr>
            <a:r>
              <a:rPr lang="en-US" altLang="zh-TW" sz="2000" dirty="0" smtClean="0">
                <a:latin typeface="標楷體" pitchFamily="65" charset="-120"/>
                <a:ea typeface="標楷體" pitchFamily="65" charset="-120"/>
                <a:hlinkClick r:id="rId3"/>
              </a:rPr>
              <a:t>Federico </a:t>
            </a:r>
            <a:r>
              <a:rPr lang="en-US" altLang="zh-TW" sz="2000" dirty="0" err="1" smtClean="0">
                <a:latin typeface="標楷體" pitchFamily="65" charset="-120"/>
                <a:ea typeface="標楷體" pitchFamily="65" charset="-120"/>
                <a:hlinkClick r:id="rId3"/>
              </a:rPr>
              <a:t>Pistono</a:t>
            </a:r>
            <a:r>
              <a:rPr lang="en-US" altLang="zh-TW" sz="2000" dirty="0" smtClean="0">
                <a:latin typeface="標楷體" pitchFamily="65" charset="-120"/>
                <a:ea typeface="標楷體" pitchFamily="65" charset="-120"/>
                <a:hlinkClick r:id="rId3"/>
              </a:rPr>
              <a:t>: </a:t>
            </a:r>
            <a:r>
              <a:rPr lang="zh-TW" altLang="en-US" sz="2000" dirty="0" smtClean="0">
                <a:latin typeface="標楷體" pitchFamily="65" charset="-120"/>
                <a:ea typeface="標楷體" pitchFamily="65" charset="-120"/>
                <a:hlinkClick r:id="rId3"/>
              </a:rPr>
              <a:t>投資自己的教育價值</a:t>
            </a:r>
            <a:r>
              <a:rPr lang="en-US" altLang="zh-TW" sz="2000" dirty="0" smtClean="0">
                <a:latin typeface="標楷體" pitchFamily="65" charset="-120"/>
                <a:ea typeface="標楷體" pitchFamily="65" charset="-120"/>
                <a:hlinkClick r:id="rId3"/>
              </a:rPr>
              <a:t>(</a:t>
            </a:r>
            <a:r>
              <a:rPr lang="en-US" altLang="zh-TW" sz="2000" dirty="0" err="1" smtClean="0">
                <a:latin typeface="標楷體" pitchFamily="65" charset="-120"/>
                <a:ea typeface="標楷體" pitchFamily="65" charset="-120"/>
                <a:hlinkClick r:id="rId3"/>
              </a:rPr>
              <a:t>TEDxTaipei</a:t>
            </a:r>
            <a:r>
              <a:rPr lang="en-US" altLang="zh-TW" sz="2000" dirty="0" smtClean="0">
                <a:latin typeface="標楷體" pitchFamily="65" charset="-120"/>
                <a:ea typeface="標楷體" pitchFamily="65" charset="-120"/>
                <a:hlinkClick r:id="rId3"/>
              </a:rPr>
              <a:t> 2013)</a:t>
            </a:r>
            <a:endParaRPr lang="zh-TW" altLang="en-US" sz="2000" dirty="0" smtClean="0">
              <a:latin typeface="標楷體" pitchFamily="65" charset="-120"/>
              <a:ea typeface="標楷體" pitchFamily="65" charset="-120"/>
            </a:endParaRPr>
          </a:p>
        </p:txBody>
      </p:sp>
    </p:spTree>
    <p:extLst>
      <p:ext uri="{BB962C8B-B14F-4D97-AF65-F5344CB8AC3E}">
        <p14:creationId xmlns:p14="http://schemas.microsoft.com/office/powerpoint/2010/main" val="2001010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a:t>教育</a:t>
            </a:r>
            <a:r>
              <a:rPr lang="zh-TW" altLang="en-US" sz="4000" dirty="0" smtClean="0"/>
              <a:t>：制約、再制約，或反制約？</a:t>
            </a:r>
            <a:endParaRPr lang="zh-TW" altLang="en-US" sz="4000" dirty="0"/>
          </a:p>
        </p:txBody>
      </p:sp>
      <p:sp>
        <p:nvSpPr>
          <p:cNvPr id="3" name="內容版面配置區 2"/>
          <p:cNvSpPr>
            <a:spLocks noGrp="1"/>
          </p:cNvSpPr>
          <p:nvPr>
            <p:ph idx="4294967295"/>
          </p:nvPr>
        </p:nvSpPr>
        <p:spPr>
          <a:xfrm>
            <a:off x="457200" y="1556792"/>
            <a:ext cx="8229600" cy="4968552"/>
          </a:xfrm>
          <a:prstGeom prst="rect">
            <a:avLst/>
          </a:prstGeom>
        </p:spPr>
        <p:txBody>
          <a:bodyPr/>
          <a:lstStyle/>
          <a:p>
            <a:r>
              <a:rPr lang="zh-TW" altLang="en-US" dirty="0" smtClean="0"/>
              <a:t>更大的「我」：發展與合一</a:t>
            </a:r>
            <a:endParaRPr lang="en-US" altLang="zh-TW" dirty="0" smtClean="0"/>
          </a:p>
          <a:p>
            <a:pPr lvl="1"/>
            <a:r>
              <a:rPr lang="zh-TW" altLang="en-US" dirty="0" smtClean="0"/>
              <a:t>發覺、挖掘人的可能性、潛能</a:t>
            </a:r>
            <a:endParaRPr lang="en-US" altLang="zh-TW" dirty="0" smtClean="0"/>
          </a:p>
          <a:p>
            <a:pPr lvl="1"/>
            <a:r>
              <a:rPr lang="zh-TW" altLang="en-US" dirty="0" smtClean="0"/>
              <a:t>愛與關懷</a:t>
            </a:r>
            <a:endParaRPr lang="en-US" altLang="zh-TW" dirty="0" smtClean="0"/>
          </a:p>
          <a:p>
            <a:pPr lvl="1"/>
            <a:r>
              <a:rPr lang="zh-TW" altLang="en-US" dirty="0" smtClean="0"/>
              <a:t>我們要教導、傳遞的，不再是「存活威脅」，而是</a:t>
            </a:r>
            <a:r>
              <a:rPr lang="en-US" altLang="zh-TW" dirty="0" smtClean="0"/>
              <a:t>《</a:t>
            </a:r>
            <a:r>
              <a:rPr lang="zh-TW" altLang="en-US" dirty="0" smtClean="0"/>
              <a:t>金剛經</a:t>
            </a:r>
            <a:r>
              <a:rPr lang="en-US" altLang="zh-TW" dirty="0" smtClean="0"/>
              <a:t>》</a:t>
            </a:r>
            <a:r>
              <a:rPr lang="zh-TW" altLang="en-US" dirty="0" smtClean="0"/>
              <a:t>所說的「無我相、人相、眾生相、壽者相」的愛。</a:t>
            </a:r>
            <a:endParaRPr lang="en-US" altLang="zh-TW" dirty="0" smtClean="0"/>
          </a:p>
          <a:p>
            <a:r>
              <a:rPr lang="zh-TW" altLang="en-US" dirty="0"/>
              <a:t>今日之</a:t>
            </a:r>
            <a:r>
              <a:rPr lang="zh-TW" altLang="en-US" dirty="0" smtClean="0"/>
              <a:t>教育</a:t>
            </a:r>
            <a:endParaRPr lang="en-US" altLang="zh-TW" dirty="0" smtClean="0"/>
          </a:p>
          <a:p>
            <a:pPr lvl="1"/>
            <a:r>
              <a:rPr lang="zh-TW" altLang="en-US" dirty="0" smtClean="0"/>
              <a:t>強調競爭與存活威脅，完全反其道而行</a:t>
            </a:r>
            <a:endParaRPr lang="en-US" altLang="zh-TW" dirty="0" smtClean="0"/>
          </a:p>
          <a:p>
            <a:pPr lvl="1"/>
            <a:r>
              <a:rPr lang="zh-TW" altLang="en-US" dirty="0"/>
              <a:t>可能性越來越小</a:t>
            </a:r>
            <a:r>
              <a:rPr lang="zh-TW" altLang="en-US" dirty="0" smtClean="0"/>
              <a:t>，「我」也越來越狹隘</a:t>
            </a:r>
            <a:endParaRPr lang="en-US" altLang="zh-TW" dirty="0" smtClean="0"/>
          </a:p>
          <a:p>
            <a:pPr lvl="2"/>
            <a:r>
              <a:rPr lang="zh-TW" altLang="en-US" dirty="0" smtClean="0"/>
              <a:t>與大自然疏離；</a:t>
            </a:r>
            <a:endParaRPr lang="en-US" altLang="zh-TW" dirty="0" smtClean="0"/>
          </a:p>
          <a:p>
            <a:pPr lvl="2"/>
            <a:r>
              <a:rPr lang="zh-TW" altLang="en-US" dirty="0" smtClean="0"/>
              <a:t>理</a:t>
            </a:r>
            <a:r>
              <a:rPr lang="zh-TW" altLang="en-US" dirty="0"/>
              <a:t>工優於</a:t>
            </a:r>
            <a:r>
              <a:rPr lang="zh-TW" altLang="en-US" dirty="0" smtClean="0"/>
              <a:t>人文；只重視 </a:t>
            </a:r>
            <a:r>
              <a:rPr lang="en-US" altLang="zh-TW" dirty="0" smtClean="0"/>
              <a:t>know-how</a:t>
            </a:r>
            <a:r>
              <a:rPr lang="zh-TW" altLang="en-US" dirty="0" smtClean="0"/>
              <a:t>，不知 </a:t>
            </a:r>
            <a:r>
              <a:rPr lang="en-US" altLang="zh-TW" dirty="0" smtClean="0"/>
              <a:t>know-why</a:t>
            </a:r>
          </a:p>
          <a:p>
            <a:pPr marL="0" indent="0">
              <a:buNone/>
            </a:pPr>
            <a:endParaRPr lang="zh-TW" altLang="en-US" dirty="0"/>
          </a:p>
        </p:txBody>
      </p:sp>
    </p:spTree>
    <p:extLst>
      <p:ext uri="{BB962C8B-B14F-4D97-AF65-F5344CB8AC3E}">
        <p14:creationId xmlns:p14="http://schemas.microsoft.com/office/powerpoint/2010/main" val="237437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260648"/>
            <a:ext cx="7924800" cy="868958"/>
          </a:xfrm>
        </p:spPr>
        <p:txBody>
          <a:bodyPr/>
          <a:lstStyle/>
          <a:p>
            <a:r>
              <a:rPr lang="zh-TW" altLang="en-US" dirty="0"/>
              <a:t>自由世界</a:t>
            </a:r>
            <a:r>
              <a:rPr lang="zh-TW" altLang="en-US" dirty="0" smtClean="0"/>
              <a:t>憲章：十項</a:t>
            </a:r>
            <a:r>
              <a:rPr lang="zh-TW" altLang="en-US" b="1" dirty="0" smtClean="0"/>
              <a:t>原則</a:t>
            </a:r>
            <a:endParaRPr lang="zh-TW" altLang="en-US" dirty="0"/>
          </a:p>
        </p:txBody>
      </p:sp>
      <p:sp>
        <p:nvSpPr>
          <p:cNvPr id="3" name="內容版面配置區 2"/>
          <p:cNvSpPr>
            <a:spLocks noGrp="1"/>
          </p:cNvSpPr>
          <p:nvPr>
            <p:ph sz="quarter" idx="13"/>
          </p:nvPr>
        </p:nvSpPr>
        <p:spPr>
          <a:xfrm>
            <a:off x="609600" y="1268760"/>
            <a:ext cx="7924800" cy="5544616"/>
          </a:xfrm>
        </p:spPr>
        <p:txBody>
          <a:bodyPr>
            <a:normAutofit fontScale="92500"/>
          </a:bodyPr>
          <a:lstStyle/>
          <a:p>
            <a:pPr>
              <a:buFont typeface="+mj-lt"/>
              <a:buAutoNum type="arabicPeriod"/>
            </a:pPr>
            <a:r>
              <a:rPr lang="zh-TW" altLang="en-US" b="1" dirty="0" smtClean="0"/>
              <a:t>人性</a:t>
            </a:r>
            <a:r>
              <a:rPr lang="zh-TW" altLang="en-US" b="1" dirty="0"/>
              <a:t>的最高關懷是所有</a:t>
            </a:r>
            <a:r>
              <a:rPr lang="zh-TW" altLang="en-US" b="1" dirty="0" smtClean="0"/>
              <a:t>物種生命</a:t>
            </a:r>
            <a:r>
              <a:rPr lang="zh-TW" altLang="en-US" b="1" dirty="0"/>
              <a:t>及生物圈的共同</a:t>
            </a:r>
            <a:r>
              <a:rPr lang="zh-TW" altLang="en-US" b="1" dirty="0" smtClean="0"/>
              <a:t>利益</a:t>
            </a:r>
            <a:r>
              <a:rPr lang="en-US" altLang="zh-TW" b="1" dirty="0" smtClean="0"/>
              <a:t>(</a:t>
            </a:r>
            <a:r>
              <a:rPr lang="zh-TW" altLang="en-US" b="1" dirty="0" smtClean="0"/>
              <a:t>共善</a:t>
            </a:r>
            <a:r>
              <a:rPr lang="en-US" altLang="zh-TW" b="1" dirty="0" smtClean="0"/>
              <a:t>)</a:t>
            </a:r>
            <a:r>
              <a:rPr lang="zh-TW" altLang="en-US" b="1" dirty="0" smtClean="0"/>
              <a:t>的</a:t>
            </a:r>
            <a:r>
              <a:rPr lang="zh-TW" altLang="en-US" b="1" dirty="0"/>
              <a:t>結合</a:t>
            </a:r>
            <a:r>
              <a:rPr lang="zh-TW" altLang="en-US" b="1" dirty="0" smtClean="0"/>
              <a:t>。</a:t>
            </a:r>
            <a:endParaRPr lang="en-US" altLang="zh-TW" b="1" dirty="0"/>
          </a:p>
          <a:p>
            <a:pPr>
              <a:buFont typeface="+mj-lt"/>
              <a:buAutoNum type="arabicPeriod"/>
            </a:pPr>
            <a:r>
              <a:rPr lang="zh-TW" altLang="en-US" b="1" dirty="0"/>
              <a:t>所有的</a:t>
            </a:r>
            <a:r>
              <a:rPr lang="zh-TW" altLang="en-US" b="1" dirty="0" smtClean="0"/>
              <a:t>生命，不論形式為何，都</a:t>
            </a:r>
            <a:r>
              <a:rPr lang="zh-TW" altLang="en-US" b="1" dirty="0"/>
              <a:t>是珍貴的，並且可以在共同利益下自由繁茂</a:t>
            </a:r>
            <a:r>
              <a:rPr lang="zh-TW" altLang="en-US" b="1" dirty="0" smtClean="0"/>
              <a:t>。</a:t>
            </a:r>
            <a:endParaRPr lang="en-US" altLang="zh-TW" b="1" dirty="0" smtClean="0"/>
          </a:p>
          <a:p>
            <a:pPr>
              <a:buFont typeface="+mj-lt"/>
              <a:buAutoNum type="arabicPeriod"/>
            </a:pPr>
            <a:r>
              <a:rPr lang="zh-TW" altLang="en-US" b="1" dirty="0" smtClean="0"/>
              <a:t>地球</a:t>
            </a:r>
            <a:r>
              <a:rPr lang="zh-TW" altLang="en-US" b="1" dirty="0"/>
              <a:t>的天然資源是</a:t>
            </a:r>
            <a:r>
              <a:rPr lang="zh-TW" altLang="en-US" b="1" dirty="0" smtClean="0"/>
              <a:t>所有住民與生俱來</a:t>
            </a:r>
            <a:r>
              <a:rPr lang="zh-TW" altLang="en-US" b="1" dirty="0"/>
              <a:t>的權利</a:t>
            </a:r>
            <a:r>
              <a:rPr lang="zh-TW" altLang="en-US" b="1" dirty="0" smtClean="0"/>
              <a:t>，並可在結合之共同</a:t>
            </a:r>
            <a:r>
              <a:rPr lang="zh-TW" altLang="en-US" b="1" dirty="0"/>
              <a:t>利益下自由</a:t>
            </a:r>
            <a:r>
              <a:rPr lang="zh-TW" altLang="en-US" b="1" dirty="0" smtClean="0"/>
              <a:t>分享。</a:t>
            </a:r>
            <a:endParaRPr lang="en-US" altLang="zh-TW" b="1" dirty="0" smtClean="0"/>
          </a:p>
          <a:p>
            <a:pPr>
              <a:buFont typeface="+mj-lt"/>
              <a:buAutoNum type="arabicPeriod"/>
            </a:pPr>
            <a:r>
              <a:rPr lang="zh-TW" altLang="en-US" b="1" dirty="0" smtClean="0"/>
              <a:t>每一個人都是在全世界的人類社群中一個平等的個體，也是地球的自由公民。</a:t>
            </a:r>
            <a:endParaRPr lang="en-US" altLang="zh-TW" b="1" dirty="0" smtClean="0"/>
          </a:p>
          <a:p>
            <a:pPr>
              <a:buFont typeface="+mj-lt"/>
              <a:buAutoNum type="arabicPeriod"/>
            </a:pPr>
            <a:r>
              <a:rPr lang="en-US" altLang="zh-TW" b="1" dirty="0" smtClean="0"/>
              <a:t> </a:t>
            </a:r>
            <a:r>
              <a:rPr lang="zh-TW" altLang="en-US" b="1" dirty="0"/>
              <a:t>我們的社群是建基於合作精神及對自然的理解之下的</a:t>
            </a:r>
            <a:r>
              <a:rPr lang="zh-TW" altLang="en-US" b="1" dirty="0" smtClean="0"/>
              <a:t>，而這精神與理解可透過</a:t>
            </a:r>
            <a:r>
              <a:rPr lang="zh-TW" altLang="en-US" b="1" dirty="0"/>
              <a:t>基礎教育來提供</a:t>
            </a:r>
            <a:r>
              <a:rPr lang="zh-TW" altLang="en-US" b="1" dirty="0" smtClean="0"/>
              <a:t>。</a:t>
            </a:r>
            <a:endParaRPr lang="en-US" altLang="zh-TW" b="1" dirty="0" smtClean="0"/>
          </a:p>
          <a:p>
            <a:pPr>
              <a:buFont typeface="+mj-lt"/>
              <a:buAutoNum type="arabicPeriod"/>
            </a:pPr>
            <a:r>
              <a:rPr lang="zh-TW" altLang="en-US" b="1" dirty="0" smtClean="0"/>
              <a:t>我們</a:t>
            </a:r>
            <a:r>
              <a:rPr lang="zh-TW" altLang="en-US" b="1" dirty="0"/>
              <a:t>的社群會為所有成員提供健康、富足及可持續生活的必需品，免費地且沒有責任需要背負</a:t>
            </a:r>
            <a:r>
              <a:rPr lang="zh-TW" altLang="en-US" b="1" dirty="0" smtClean="0"/>
              <a:t>。</a:t>
            </a:r>
            <a:endParaRPr lang="en-US" altLang="zh-TW" b="1" dirty="0" smtClean="0"/>
          </a:p>
          <a:p>
            <a:pPr>
              <a:buFont typeface="+mj-lt"/>
              <a:buAutoNum type="arabicPeriod"/>
            </a:pPr>
            <a:r>
              <a:rPr lang="zh-TW" altLang="en-US" b="1" dirty="0" smtClean="0"/>
              <a:t>我們</a:t>
            </a:r>
            <a:r>
              <a:rPr lang="zh-TW" altLang="en-US" b="1" dirty="0"/>
              <a:t>的社群尊重自然的有限性及其資源，確保最小的消耗及浪費</a:t>
            </a:r>
            <a:r>
              <a:rPr lang="zh-TW" altLang="en-US" b="1" dirty="0" smtClean="0"/>
              <a:t>。</a:t>
            </a:r>
            <a:endParaRPr lang="en-US" altLang="zh-TW" b="1" dirty="0" smtClean="0"/>
          </a:p>
          <a:p>
            <a:pPr>
              <a:buFont typeface="+mj-lt"/>
              <a:buAutoNum type="arabicPeriod"/>
            </a:pPr>
            <a:r>
              <a:rPr lang="zh-TW" altLang="en-US" b="1" dirty="0" smtClean="0"/>
              <a:t>我們</a:t>
            </a:r>
            <a:r>
              <a:rPr lang="zh-TW" altLang="en-US" b="1" dirty="0"/>
              <a:t>的社群主要地運用邏輯常理及當時最好的知識去取得解決方法和進展</a:t>
            </a:r>
            <a:r>
              <a:rPr lang="zh-TW" altLang="en-US" b="1" dirty="0" smtClean="0"/>
              <a:t>。</a:t>
            </a:r>
            <a:endParaRPr lang="en-US" altLang="zh-TW" b="1" dirty="0" smtClean="0"/>
          </a:p>
          <a:p>
            <a:pPr>
              <a:buFont typeface="+mj-lt"/>
              <a:buAutoNum type="arabicPeriod"/>
            </a:pPr>
            <a:r>
              <a:rPr lang="zh-TW" altLang="en-US" b="1" dirty="0" smtClean="0"/>
              <a:t>對於</a:t>
            </a:r>
            <a:r>
              <a:rPr lang="zh-TW" altLang="en-US" b="1" dirty="0"/>
              <a:t>力有不逮而未能作出貢獻者，我們社群將肯定對其照顧與關懷的責任</a:t>
            </a:r>
            <a:r>
              <a:rPr lang="zh-TW" altLang="en-US" b="1" dirty="0" smtClean="0"/>
              <a:t>。</a:t>
            </a:r>
            <a:endParaRPr lang="en-US" altLang="zh-TW" b="1" dirty="0" smtClean="0"/>
          </a:p>
          <a:p>
            <a:pPr>
              <a:buFont typeface="+mj-lt"/>
              <a:buAutoNum type="arabicPeriod"/>
            </a:pPr>
            <a:r>
              <a:rPr lang="zh-TW" altLang="en-US" b="1" dirty="0" smtClean="0"/>
              <a:t>我們</a:t>
            </a:r>
            <a:r>
              <a:rPr lang="zh-TW" altLang="en-US" b="1" dirty="0"/>
              <a:t>的社群肯定其責任去維持一個多樣及可持續的生物圈予未來的生命一同</a:t>
            </a:r>
            <a:r>
              <a:rPr lang="zh-TW" altLang="en-US" b="1" dirty="0" smtClean="0"/>
              <a:t>享用。</a:t>
            </a:r>
            <a:endParaRPr lang="en-US" altLang="zh-TW" b="1" dirty="0"/>
          </a:p>
          <a:p>
            <a:pPr marL="0" indent="0">
              <a:buNone/>
            </a:pPr>
            <a:endParaRPr lang="en-US" altLang="zh-TW" b="1" dirty="0"/>
          </a:p>
          <a:p>
            <a:pPr marL="0" indent="0">
              <a:buNone/>
            </a:pPr>
            <a:r>
              <a:rPr lang="zh-TW" altLang="en-US" dirty="0"/>
              <a:t/>
            </a:r>
            <a:br>
              <a:rPr lang="zh-TW" altLang="en-US" dirty="0"/>
            </a:br>
            <a:r>
              <a:rPr lang="en-US" altLang="zh-TW" dirty="0">
                <a:hlinkClick r:id="rId2"/>
              </a:rPr>
              <a:t>Let's make everything FREE! An introduction to The Free World </a:t>
            </a:r>
            <a:r>
              <a:rPr lang="en-US" altLang="zh-TW" dirty="0" smtClean="0">
                <a:hlinkClick r:id="rId2"/>
              </a:rPr>
              <a:t>Charter</a:t>
            </a:r>
            <a:r>
              <a:rPr lang="en-US" altLang="zh-TW" dirty="0" smtClean="0"/>
              <a:t> (6m30s)</a:t>
            </a:r>
            <a:endParaRPr lang="en-US" altLang="zh-TW" dirty="0"/>
          </a:p>
          <a:p>
            <a:pPr marL="0" indent="0">
              <a:buNone/>
            </a:pPr>
            <a:r>
              <a:rPr lang="en-US" altLang="zh-TW" dirty="0" smtClean="0">
                <a:hlinkClick r:id="rId3"/>
              </a:rPr>
              <a:t>http</a:t>
            </a:r>
            <a:r>
              <a:rPr lang="en-US" altLang="zh-TW" dirty="0">
                <a:hlinkClick r:id="rId3"/>
              </a:rPr>
              <a:t>://www.freeworldcharter.org/zh-hant/charter</a:t>
            </a:r>
            <a:endParaRPr lang="zh-TW" altLang="en-US" dirty="0"/>
          </a:p>
        </p:txBody>
      </p:sp>
    </p:spTree>
    <p:extLst>
      <p:ext uri="{BB962C8B-B14F-4D97-AF65-F5344CB8AC3E}">
        <p14:creationId xmlns:p14="http://schemas.microsoft.com/office/powerpoint/2010/main" val="486522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11560" y="3068960"/>
            <a:ext cx="7885113" cy="1362075"/>
          </a:xfrm>
        </p:spPr>
        <p:txBody>
          <a:bodyPr/>
          <a:lstStyle/>
          <a:p>
            <a:pPr algn="ctr"/>
            <a:r>
              <a:rPr lang="zh-TW" altLang="en-US" dirty="0" smtClean="0"/>
              <a:t>「</a:t>
            </a:r>
            <a:r>
              <a:rPr lang="zh-TW" altLang="en-US" dirty="0"/>
              <a:t>診斷、教育、創造</a:t>
            </a:r>
            <a:r>
              <a:rPr lang="zh-TW" altLang="en-US" dirty="0" smtClean="0"/>
              <a:t>」</a:t>
            </a:r>
            <a:r>
              <a:rPr lang="zh-TW" altLang="en-US" dirty="0"/>
              <a:t/>
            </a:r>
            <a:br>
              <a:rPr lang="zh-TW" altLang="en-US" dirty="0"/>
            </a:br>
            <a:endParaRPr lang="zh-TW" altLang="en-US" dirty="0"/>
          </a:p>
        </p:txBody>
      </p:sp>
    </p:spTree>
    <p:extLst>
      <p:ext uri="{BB962C8B-B14F-4D97-AF65-F5344CB8AC3E}">
        <p14:creationId xmlns:p14="http://schemas.microsoft.com/office/powerpoint/2010/main" val="4143895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4294967295"/>
          </p:nvPr>
        </p:nvSpPr>
        <p:spPr>
          <a:xfrm>
            <a:off x="0" y="1600200"/>
            <a:ext cx="7924800" cy="4114800"/>
          </a:xfrm>
        </p:spPr>
        <p:txBody>
          <a:bodyPr>
            <a:normAutofit/>
          </a:bodyPr>
          <a:lstStyle/>
          <a:p>
            <a:r>
              <a:rPr lang="zh-TW" altLang="en-US" dirty="0"/>
              <a:t/>
            </a:r>
            <a:br>
              <a:rPr lang="zh-TW" altLang="en-US" dirty="0"/>
            </a:br>
            <a:endParaRPr lang="zh-TW"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33599"/>
            <a:ext cx="4392488" cy="6287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3425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短期</a:t>
            </a:r>
            <a:r>
              <a:rPr lang="zh-TW" altLang="zh-TW" dirty="0" smtClean="0"/>
              <a:t>作法</a:t>
            </a:r>
            <a:r>
              <a:rPr lang="zh-TW" altLang="en-US" dirty="0" smtClean="0"/>
              <a:t>之</a:t>
            </a:r>
            <a:r>
              <a:rPr lang="zh-TW" altLang="en-US" dirty="0"/>
              <a:t>二：設計與架構由小到大的網絡</a:t>
            </a:r>
          </a:p>
        </p:txBody>
      </p:sp>
      <p:sp>
        <p:nvSpPr>
          <p:cNvPr id="3" name="內容版面配置區 2"/>
          <p:cNvSpPr>
            <a:spLocks noGrp="1"/>
          </p:cNvSpPr>
          <p:nvPr>
            <p:ph sz="quarter" idx="13"/>
          </p:nvPr>
        </p:nvSpPr>
        <p:spPr/>
        <p:txBody>
          <a:bodyPr>
            <a:normAutofit/>
          </a:bodyPr>
          <a:lstStyle/>
          <a:p>
            <a:pPr marL="0" indent="0">
              <a:buNone/>
            </a:pPr>
            <a:r>
              <a:rPr lang="zh-TW" altLang="en-US" dirty="0" smtClean="0"/>
              <a:t>從</a:t>
            </a:r>
            <a:r>
              <a:rPr lang="zh-TW" altLang="en-US" dirty="0"/>
              <a:t>小型自足社區、同樂社群、生態區域，直到國家層級等。而在地社區式的自足經濟，可從食衣住行育樂各方面等基本生活物資之</a:t>
            </a:r>
            <a:r>
              <a:rPr lang="zh-TW" altLang="en-US" dirty="0" smtClean="0"/>
              <a:t>自足，</a:t>
            </a:r>
            <a:r>
              <a:rPr lang="zh-TW" altLang="en-US" dirty="0"/>
              <a:t>逐步</a:t>
            </a:r>
            <a:r>
              <a:rPr lang="zh-TW" altLang="en-US" dirty="0" smtClean="0"/>
              <a:t>著手。</a:t>
            </a:r>
            <a:endParaRPr lang="en-US" altLang="zh-TW"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2636912"/>
            <a:ext cx="4608512"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9213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14CB1CAA-32CD-4B55-B92A-B8F0843CACF4}" type="datetime2">
              <a:rPr lang="en-US" smtClean="0"/>
              <a:pPr/>
              <a:t>Monday, January 04, 2016</a:t>
            </a:fld>
            <a:endParaRPr lang="en-US" dirty="0"/>
          </a:p>
        </p:txBody>
      </p:sp>
      <p:sp>
        <p:nvSpPr>
          <p:cNvPr id="4" name="頁尾版面配置區 3"/>
          <p:cNvSpPr>
            <a:spLocks noGrp="1"/>
          </p:cNvSpPr>
          <p:nvPr>
            <p:ph type="ftr" sz="quarter" idx="11"/>
          </p:nvPr>
        </p:nvSpPr>
        <p:spPr/>
        <p:txBody>
          <a:bodyPr/>
          <a:lstStyle/>
          <a:p>
            <a:endParaRPr lang="en-US" dirty="0"/>
          </a:p>
        </p:txBody>
      </p:sp>
      <p:sp>
        <p:nvSpPr>
          <p:cNvPr id="5" name="投影片編號版面配置區 4"/>
          <p:cNvSpPr>
            <a:spLocks noGrp="1"/>
          </p:cNvSpPr>
          <p:nvPr>
            <p:ph type="sldNum" sz="quarter" idx="12"/>
          </p:nvPr>
        </p:nvSpPr>
        <p:spPr/>
        <p:txBody>
          <a:bodyPr/>
          <a:lstStyle/>
          <a:p>
            <a:fld id="{1789C0F2-17E0-497A-9BBE-0C73201AAFE3}" type="slidenum">
              <a:rPr lang="en-US" smtClean="0"/>
              <a:pPr/>
              <a:t>22</a:t>
            </a:fld>
            <a:endParaRPr lang="en-US" dirty="0"/>
          </a:p>
        </p:txBody>
      </p:sp>
      <p:pic>
        <p:nvPicPr>
          <p:cNvPr id="7" name="內容版面配置區 6" descr="水稻種植面積與農地休耕面積.jpg"/>
          <p:cNvPicPr>
            <a:picLocks noGrp="1" noChangeAspect="1"/>
          </p:cNvPicPr>
          <p:nvPr>
            <p:ph idx="4294967295"/>
          </p:nvPr>
        </p:nvPicPr>
        <p:blipFill>
          <a:blip r:embed="rId2" cstate="print"/>
          <a:stretch>
            <a:fillRect/>
          </a:stretch>
        </p:blipFill>
        <p:spPr>
          <a:xfrm>
            <a:off x="179512" y="548680"/>
            <a:ext cx="6624637" cy="4968875"/>
          </a:xfrm>
          <a:prstGeom prst="rect">
            <a:avLst/>
          </a:prstGeom>
        </p:spPr>
      </p:pic>
      <p:sp>
        <p:nvSpPr>
          <p:cNvPr id="8" name="文字方塊 7"/>
          <p:cNvSpPr txBox="1"/>
          <p:nvPr/>
        </p:nvSpPr>
        <p:spPr>
          <a:xfrm>
            <a:off x="5148064" y="3861048"/>
            <a:ext cx="3384376" cy="1200329"/>
          </a:xfrm>
          <a:prstGeom prst="rect">
            <a:avLst/>
          </a:prstGeom>
          <a:solidFill>
            <a:srgbClr val="92D050"/>
          </a:solidFill>
        </p:spPr>
        <p:txBody>
          <a:bodyPr wrap="square" rtlCol="0">
            <a:spAutoFit/>
          </a:bodyPr>
          <a:lstStyle/>
          <a:p>
            <a:r>
              <a:rPr lang="zh-TW" altLang="en-US" sz="2400" b="1" dirty="0" smtClean="0"/>
              <a:t>休耕地占總耕地的五分之一</a:t>
            </a:r>
            <a:r>
              <a:rPr lang="en-US" altLang="zh-TW" sz="2400" b="1" dirty="0" smtClean="0"/>
              <a:t>, </a:t>
            </a:r>
            <a:r>
              <a:rPr lang="zh-TW" altLang="en-US" sz="2400" b="1" dirty="0" smtClean="0"/>
              <a:t>休耕地比全部水稻田還大</a:t>
            </a:r>
            <a:r>
              <a:rPr lang="en-US" altLang="zh-TW" sz="2400" b="1" dirty="0" smtClean="0"/>
              <a:t>!</a:t>
            </a:r>
            <a:endParaRPr lang="zh-TW" altLang="en-US" sz="2400" dirty="0"/>
          </a:p>
        </p:txBody>
      </p:sp>
    </p:spTree>
    <p:extLst>
      <p:ext uri="{BB962C8B-B14F-4D97-AF65-F5344CB8AC3E}">
        <p14:creationId xmlns:p14="http://schemas.microsoft.com/office/powerpoint/2010/main" val="1368853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適切科技</a:t>
            </a:r>
          </a:p>
        </p:txBody>
      </p:sp>
      <p:sp>
        <p:nvSpPr>
          <p:cNvPr id="3" name="內容版面配置區 2"/>
          <p:cNvSpPr>
            <a:spLocks noGrp="1"/>
          </p:cNvSpPr>
          <p:nvPr>
            <p:ph sz="quarter" idx="13"/>
          </p:nvPr>
        </p:nvSpPr>
        <p:spPr/>
        <p:txBody>
          <a:bodyPr/>
          <a:lstStyle/>
          <a:p>
            <a:r>
              <a:rPr lang="zh-TW" altLang="en-US" dirty="0">
                <a:hlinkClick r:id="rId2"/>
              </a:rPr>
              <a:t>開放資源哲學</a:t>
            </a:r>
            <a:r>
              <a:rPr lang="en-US" altLang="zh-TW" dirty="0">
                <a:hlinkClick r:id="rId2"/>
              </a:rPr>
              <a:t>(Open source philosophy)</a:t>
            </a:r>
          </a:p>
          <a:p>
            <a:r>
              <a:rPr lang="zh-TW" altLang="en-US" dirty="0" smtClean="0">
                <a:hlinkClick r:id="rId2"/>
              </a:rPr>
              <a:t>開放</a:t>
            </a:r>
            <a:r>
              <a:rPr lang="zh-TW" altLang="en-US" dirty="0">
                <a:hlinkClick r:id="rId2"/>
              </a:rPr>
              <a:t>資源</a:t>
            </a:r>
            <a:r>
              <a:rPr lang="zh-TW" altLang="en-US" dirty="0" smtClean="0">
                <a:hlinkClick r:id="rId2"/>
              </a:rPr>
              <a:t>生態學</a:t>
            </a:r>
            <a:endParaRPr lang="en-US" altLang="zh-TW" dirty="0" smtClean="0"/>
          </a:p>
          <a:p>
            <a:r>
              <a:rPr lang="en-US" altLang="zh-TW" dirty="0">
                <a:hlinkClick r:id="rId3"/>
              </a:rPr>
              <a:t>Marcin </a:t>
            </a:r>
            <a:r>
              <a:rPr lang="en-US" altLang="zh-TW" dirty="0" err="1">
                <a:hlinkClick r:id="rId3"/>
              </a:rPr>
              <a:t>Jakubowski</a:t>
            </a:r>
            <a:r>
              <a:rPr lang="en-US" altLang="zh-TW" dirty="0">
                <a:hlinkClick r:id="rId3"/>
              </a:rPr>
              <a:t> </a:t>
            </a:r>
            <a:r>
              <a:rPr lang="zh-TW" altLang="en-US" dirty="0">
                <a:hlinkClick r:id="rId3"/>
              </a:rPr>
              <a:t>談文明的資源共享藍圖</a:t>
            </a:r>
            <a:endParaRPr lang="zh-TW" altLang="en-US" dirty="0"/>
          </a:p>
        </p:txBody>
      </p:sp>
    </p:spTree>
    <p:extLst>
      <p:ext uri="{BB962C8B-B14F-4D97-AF65-F5344CB8AC3E}">
        <p14:creationId xmlns:p14="http://schemas.microsoft.com/office/powerpoint/2010/main" val="15836445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dirty="0"/>
              <a:t>短期</a:t>
            </a:r>
            <a:r>
              <a:rPr lang="zh-TW" altLang="zh-TW" dirty="0" smtClean="0"/>
              <a:t>作法</a:t>
            </a:r>
            <a:r>
              <a:rPr lang="zh-TW" altLang="en-US" dirty="0" smtClean="0"/>
              <a:t>之</a:t>
            </a:r>
            <a:r>
              <a:rPr lang="zh-TW" altLang="en-US" dirty="0"/>
              <a:t>三：綠色租稅與福利措施</a:t>
            </a:r>
          </a:p>
        </p:txBody>
      </p:sp>
      <p:sp>
        <p:nvSpPr>
          <p:cNvPr id="3" name="內容版面配置區 2"/>
          <p:cNvSpPr>
            <a:spLocks noGrp="1"/>
          </p:cNvSpPr>
          <p:nvPr>
            <p:ph sz="quarter" idx="4294967295"/>
          </p:nvPr>
        </p:nvSpPr>
        <p:spPr>
          <a:xfrm>
            <a:off x="609600" y="1600200"/>
            <a:ext cx="7924800" cy="4114800"/>
          </a:xfrm>
          <a:prstGeom prst="rect">
            <a:avLst/>
          </a:prstGeom>
        </p:spPr>
        <p:txBody>
          <a:bodyPr>
            <a:normAutofit/>
          </a:bodyPr>
          <a:lstStyle/>
          <a:p>
            <a:pPr marL="0" indent="0">
              <a:buNone/>
            </a:pPr>
            <a:r>
              <a:rPr lang="zh-TW" altLang="en-US" dirty="0" smtClean="0"/>
              <a:t>根據</a:t>
            </a:r>
            <a:r>
              <a:rPr lang="zh-TW" altLang="en-US" dirty="0"/>
              <a:t>生態、永續原則，實施「生態稅」，</a:t>
            </a:r>
            <a:r>
              <a:rPr lang="zh-TW" altLang="en-US" dirty="0" smtClean="0"/>
              <a:t>反映所有</a:t>
            </a:r>
            <a:r>
              <a:rPr lang="zh-TW" altLang="en-US" dirty="0"/>
              <a:t>環境成本，</a:t>
            </a:r>
            <a:r>
              <a:rPr lang="zh-TW" altLang="en-US" dirty="0" smtClean="0"/>
              <a:t>像是</a:t>
            </a:r>
            <a:r>
              <a:rPr lang="zh-TW" altLang="en-US" dirty="0"/>
              <a:t>化石</a:t>
            </a:r>
            <a:r>
              <a:rPr lang="zh-TW" altLang="en-US" dirty="0" smtClean="0"/>
              <a:t>燃料</a:t>
            </a:r>
            <a:r>
              <a:rPr lang="zh-TW" altLang="en-US" dirty="0"/>
              <a:t>、水資源與土地的使用應反映其成本，所得的稅收可用在「公民給付」</a:t>
            </a:r>
            <a:r>
              <a:rPr lang="en-US" altLang="zh-TW" dirty="0"/>
              <a:t>(citizens’ </a:t>
            </a:r>
            <a:r>
              <a:rPr lang="en-US" altLang="zh-TW" dirty="0" smtClean="0"/>
              <a:t>income; UBI)</a:t>
            </a:r>
            <a:r>
              <a:rPr lang="zh-TW" altLang="en-US" dirty="0"/>
              <a:t>之實施上</a:t>
            </a:r>
            <a:r>
              <a:rPr lang="zh-TW" altLang="en-US" dirty="0" smtClean="0"/>
              <a:t>。</a:t>
            </a:r>
            <a:endParaRPr lang="en-US" altLang="zh-TW" dirty="0" smtClean="0"/>
          </a:p>
          <a:p>
            <a:r>
              <a:rPr lang="zh-TW" altLang="en-US" dirty="0"/>
              <a:t>公民</a:t>
            </a:r>
            <a:r>
              <a:rPr lang="zh-TW" altLang="en-US" dirty="0" smtClean="0"/>
              <a:t>給付：無條件基本收入</a:t>
            </a:r>
            <a:endParaRPr lang="en-US" altLang="zh-TW" dirty="0" smtClean="0"/>
          </a:p>
          <a:p>
            <a:pPr lvl="1"/>
            <a:r>
              <a:rPr lang="zh-TW" altLang="en-US" dirty="0">
                <a:hlinkClick r:id="rId2"/>
              </a:rPr>
              <a:t>新人權：無條件基本收入 </a:t>
            </a:r>
            <a:r>
              <a:rPr lang="en-US" altLang="zh-TW" dirty="0" smtClean="0">
                <a:hlinkClick r:id="rId2"/>
              </a:rPr>
              <a:t>Unconditional basic </a:t>
            </a:r>
            <a:r>
              <a:rPr lang="en-US" altLang="zh-TW" dirty="0">
                <a:hlinkClick r:id="rId2"/>
              </a:rPr>
              <a:t>Income, a new human right</a:t>
            </a:r>
            <a:r>
              <a:rPr lang="en-US" altLang="zh-TW" dirty="0"/>
              <a:t> </a:t>
            </a:r>
            <a:r>
              <a:rPr lang="en-US" altLang="zh-TW" dirty="0" smtClean="0"/>
              <a:t>(3min)</a:t>
            </a:r>
          </a:p>
          <a:p>
            <a:pPr lvl="1"/>
            <a:r>
              <a:rPr lang="en-US" altLang="zh-TW" dirty="0" smtClean="0"/>
              <a:t>“The town without poverty”</a:t>
            </a:r>
          </a:p>
          <a:p>
            <a:pPr lvl="2"/>
            <a:r>
              <a:rPr lang="en-US" altLang="zh-TW" dirty="0" err="1" smtClean="0"/>
              <a:t>Mincome</a:t>
            </a:r>
            <a:r>
              <a:rPr lang="en-US" altLang="zh-TW" dirty="0" smtClean="0"/>
              <a:t>: 1974-1978</a:t>
            </a:r>
          </a:p>
        </p:txBody>
      </p:sp>
    </p:spTree>
    <p:extLst>
      <p:ext uri="{BB962C8B-B14F-4D97-AF65-F5344CB8AC3E}">
        <p14:creationId xmlns:p14="http://schemas.microsoft.com/office/powerpoint/2010/main" val="1213942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4294967295"/>
          </p:nvPr>
        </p:nvSpPr>
        <p:spPr>
          <a:xfrm>
            <a:off x="395536" y="1700808"/>
            <a:ext cx="8229600" cy="4525963"/>
          </a:xfrm>
          <a:prstGeom prst="rect">
            <a:avLst/>
          </a:prstGeom>
        </p:spPr>
        <p:txBody>
          <a:bodyPr>
            <a:normAutofit/>
          </a:bodyPr>
          <a:lstStyle/>
          <a:p>
            <a:r>
              <a:rPr lang="en-US" altLang="zh-TW" sz="2000" dirty="0" smtClean="0"/>
              <a:t>Beginning in 1974, Pierre Trudeau's Liberals and Manitoba's first elected New Democratic Party government gave money to every person and family in Dauphin who fell below the poverty line. </a:t>
            </a:r>
          </a:p>
          <a:p>
            <a:r>
              <a:rPr lang="en-US" altLang="zh-TW" sz="2000" dirty="0" smtClean="0"/>
              <a:t>Under the program—called “</a:t>
            </a:r>
            <a:r>
              <a:rPr lang="en-US" altLang="zh-TW" sz="2000" dirty="0" err="1" smtClean="0"/>
              <a:t>Mincome</a:t>
            </a:r>
            <a:r>
              <a:rPr lang="en-US" altLang="zh-TW" sz="2000" dirty="0" smtClean="0"/>
              <a:t>”—about 1,000 families received monthly </a:t>
            </a:r>
            <a:r>
              <a:rPr lang="en-US" altLang="zh-TW" sz="2000" dirty="0" err="1" smtClean="0"/>
              <a:t>cheques</a:t>
            </a:r>
            <a:r>
              <a:rPr lang="en-US" altLang="zh-TW" sz="2000" dirty="0" smtClean="0"/>
              <a:t>: $1,200 per year; the poverty line was $2,100 a year.</a:t>
            </a:r>
          </a:p>
          <a:p>
            <a:r>
              <a:rPr lang="en-US" altLang="zh-TW" sz="2000" dirty="0" smtClean="0"/>
              <a:t>People didn’t work less; only new mothers and teenagers work less or quit jobs.</a:t>
            </a:r>
            <a:endParaRPr lang="zh-TW" altLang="en-US" sz="2000" dirty="0"/>
          </a:p>
        </p:txBody>
      </p:sp>
      <p:sp>
        <p:nvSpPr>
          <p:cNvPr id="3" name="日期版面配置區 2"/>
          <p:cNvSpPr>
            <a:spLocks noGrp="1"/>
          </p:cNvSpPr>
          <p:nvPr>
            <p:ph type="dt" sz="half" idx="10"/>
          </p:nvPr>
        </p:nvSpPr>
        <p:spPr/>
        <p:txBody>
          <a:bodyPr/>
          <a:lstStyle/>
          <a:p>
            <a:fld id="{14CB1CAA-32CD-4B55-B92A-B8F0843CACF4}" type="datetime2">
              <a:rPr lang="en-US" smtClean="0"/>
              <a:pPr/>
              <a:t>Monday, January 04, 2016</a:t>
            </a:fld>
            <a:endParaRPr lang="en-US" dirty="0"/>
          </a:p>
        </p:txBody>
      </p:sp>
      <p:sp>
        <p:nvSpPr>
          <p:cNvPr id="4" name="頁尾版面配置區 3"/>
          <p:cNvSpPr>
            <a:spLocks noGrp="1"/>
          </p:cNvSpPr>
          <p:nvPr>
            <p:ph type="ftr" sz="quarter" idx="11"/>
          </p:nvPr>
        </p:nvSpPr>
        <p:spPr/>
        <p:txBody>
          <a:bodyPr/>
          <a:lstStyle/>
          <a:p>
            <a:endParaRPr lang="en-US" dirty="0"/>
          </a:p>
        </p:txBody>
      </p:sp>
      <p:sp>
        <p:nvSpPr>
          <p:cNvPr id="5" name="投影片編號版面配置區 4"/>
          <p:cNvSpPr>
            <a:spLocks noGrp="1"/>
          </p:cNvSpPr>
          <p:nvPr>
            <p:ph type="sldNum" sz="quarter" idx="12"/>
          </p:nvPr>
        </p:nvSpPr>
        <p:spPr/>
        <p:txBody>
          <a:bodyPr/>
          <a:lstStyle/>
          <a:p>
            <a:fld id="{1789C0F2-17E0-497A-9BBE-0C73201AAFE3}" type="slidenum">
              <a:rPr lang="en-US" smtClean="0"/>
              <a:pPr/>
              <a:t>25</a:t>
            </a:fld>
            <a:endParaRPr lang="en-US" dirty="0"/>
          </a:p>
        </p:txBody>
      </p:sp>
      <p:sp>
        <p:nvSpPr>
          <p:cNvPr id="6" name="標題 5"/>
          <p:cNvSpPr>
            <a:spLocks noGrp="1"/>
          </p:cNvSpPr>
          <p:nvPr>
            <p:ph type="title"/>
          </p:nvPr>
        </p:nvSpPr>
        <p:spPr/>
        <p:txBody>
          <a:bodyPr/>
          <a:lstStyle/>
          <a:p>
            <a:r>
              <a:rPr lang="zh-TW" altLang="en-US" dirty="0" smtClean="0">
                <a:hlinkClick r:id="rId2"/>
              </a:rPr>
              <a:t>沒有貧窮的城鎮 </a:t>
            </a:r>
            <a:endParaRPr lang="zh-TW" altLang="en-US" dirty="0"/>
          </a:p>
        </p:txBody>
      </p:sp>
    </p:spTree>
    <p:extLst>
      <p:ext uri="{BB962C8B-B14F-4D97-AF65-F5344CB8AC3E}">
        <p14:creationId xmlns:p14="http://schemas.microsoft.com/office/powerpoint/2010/main" val="30135141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短期</a:t>
            </a:r>
            <a:r>
              <a:rPr lang="zh-TW" altLang="zh-TW" dirty="0" smtClean="0"/>
              <a:t>作法</a:t>
            </a:r>
            <a:r>
              <a:rPr lang="zh-TW" altLang="en-US" dirty="0" smtClean="0"/>
              <a:t>之四：</a:t>
            </a:r>
            <a:endParaRPr lang="zh-TW" altLang="en-US" dirty="0"/>
          </a:p>
        </p:txBody>
      </p:sp>
      <p:sp>
        <p:nvSpPr>
          <p:cNvPr id="3" name="內容版面配置區 2"/>
          <p:cNvSpPr>
            <a:spLocks noGrp="1"/>
          </p:cNvSpPr>
          <p:nvPr>
            <p:ph sz="quarter" idx="13"/>
          </p:nvPr>
        </p:nvSpPr>
        <p:spPr>
          <a:xfrm>
            <a:off x="611560" y="1844824"/>
            <a:ext cx="7924800" cy="4114800"/>
          </a:xfrm>
        </p:spPr>
        <p:txBody>
          <a:bodyPr>
            <a:normAutofit/>
          </a:bodyPr>
          <a:lstStyle/>
          <a:p>
            <a:pPr marL="0" indent="0">
              <a:buNone/>
            </a:pPr>
            <a:r>
              <a:rPr lang="zh-TW" altLang="en-US" dirty="0" smtClean="0"/>
              <a:t>在</a:t>
            </a:r>
            <a:r>
              <a:rPr lang="zh-TW" altLang="en-US" dirty="0"/>
              <a:t>消極面，採取蔬食（</a:t>
            </a:r>
            <a:r>
              <a:rPr lang="en-US" altLang="zh-TW" dirty="0"/>
              <a:t>plant-based diet</a:t>
            </a:r>
            <a:r>
              <a:rPr lang="zh-TW" altLang="en-US" dirty="0"/>
              <a:t>）是最快，可能也是最迫切的</a:t>
            </a:r>
            <a:r>
              <a:rPr lang="zh-TW" altLang="en-US" dirty="0" smtClean="0"/>
              <a:t>作法</a:t>
            </a:r>
            <a:endParaRPr lang="en-US" altLang="zh-TW" dirty="0" smtClean="0"/>
          </a:p>
          <a:p>
            <a:pPr lvl="1"/>
            <a:r>
              <a:rPr lang="zh-TW" altLang="en-US" dirty="0" smtClean="0"/>
              <a:t>因為</a:t>
            </a:r>
            <a:r>
              <a:rPr lang="zh-TW" altLang="en-US" dirty="0"/>
              <a:t>畜牧業，尤其是「集約式農場」</a:t>
            </a:r>
            <a:r>
              <a:rPr lang="en-US" altLang="zh-TW" dirty="0"/>
              <a:t>(intensive factory farms)</a:t>
            </a:r>
            <a:r>
              <a:rPr lang="zh-TW" altLang="en-US" dirty="0"/>
              <a:t>的動物飼養方式是造成全球暖化的溫室氣體的主要成因，而這種飼養方式也耗掉最多的糧食與能源，並對空氣、水、海洋造成莫大的污染。除了二氧化碳外，甲烷對暖化的影響也甚鉅。</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104517"/>
            <a:ext cx="3528392" cy="2350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4149080"/>
            <a:ext cx="2483769"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420818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92930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COP21</a:t>
            </a:r>
            <a:r>
              <a:rPr lang="zh-TW" altLang="en-US" dirty="0" smtClean="0"/>
              <a:t>沒</a:t>
            </a:r>
            <a:r>
              <a:rPr lang="zh-TW" altLang="en-US" dirty="0"/>
              <a:t>談到畜牧業 珍古德：很</a:t>
            </a:r>
            <a:r>
              <a:rPr lang="zh-TW" altLang="en-US" dirty="0" smtClean="0"/>
              <a:t>訝異</a:t>
            </a:r>
            <a:r>
              <a:rPr lang="en-US" altLang="zh-TW" dirty="0" smtClean="0"/>
              <a:t>!</a:t>
            </a:r>
            <a:endParaRPr lang="zh-TW" altLang="en-US" dirty="0"/>
          </a:p>
        </p:txBody>
      </p:sp>
      <p:pic>
        <p:nvPicPr>
          <p:cNvPr id="1026" name="Picture 2">
            <a:hlinkClick r:id="rId2"/>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979712" y="1772816"/>
            <a:ext cx="5112568" cy="3962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816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11560" y="116632"/>
            <a:ext cx="7924800" cy="1143000"/>
          </a:xfrm>
        </p:spPr>
        <p:txBody>
          <a:bodyPr>
            <a:normAutofit/>
          </a:bodyPr>
          <a:lstStyle/>
          <a:p>
            <a:pPr eaLnBrk="1" hangingPunct="1"/>
            <a:r>
              <a:rPr lang="zh-TW" altLang="en-US" sz="4000" dirty="0" smtClean="0">
                <a:solidFill>
                  <a:schemeClr val="tx1"/>
                </a:solidFill>
                <a:effectLst>
                  <a:outerShdw blurRad="38100" dist="38100" dir="2700000" algn="tl">
                    <a:srgbClr val="000000">
                      <a:alpha val="43137"/>
                    </a:srgbClr>
                  </a:outerShdw>
                </a:effectLst>
                <a:latin typeface="+mj-ea"/>
              </a:rPr>
              <a:t>畜牧業是造成暖化的主因</a:t>
            </a:r>
          </a:p>
        </p:txBody>
      </p:sp>
      <p:sp>
        <p:nvSpPr>
          <p:cNvPr id="41987" name="Rectangle 3"/>
          <p:cNvSpPr>
            <a:spLocks noGrp="1" noChangeArrowheads="1"/>
          </p:cNvSpPr>
          <p:nvPr>
            <p:ph type="body" idx="4294967295"/>
          </p:nvPr>
        </p:nvSpPr>
        <p:spPr>
          <a:xfrm>
            <a:off x="467544" y="1268760"/>
            <a:ext cx="8229600" cy="4425950"/>
          </a:xfrm>
          <a:prstGeom prst="rect">
            <a:avLst/>
          </a:prstGeom>
        </p:spPr>
        <p:txBody>
          <a:bodyPr/>
          <a:lstStyle/>
          <a:p>
            <a:pPr eaLnBrk="1" hangingPunct="1"/>
            <a:r>
              <a:rPr kumimoji="0" lang="en-US" altLang="zh-TW" b="1" dirty="0" smtClean="0">
                <a:solidFill>
                  <a:srgbClr val="E33917"/>
                </a:solidFill>
              </a:rPr>
              <a:t>2006</a:t>
            </a:r>
            <a:r>
              <a:rPr kumimoji="0" lang="zh-TW" altLang="en-US" b="1" dirty="0" smtClean="0">
                <a:solidFill>
                  <a:srgbClr val="E33917"/>
                </a:solidFill>
              </a:rPr>
              <a:t>年</a:t>
            </a:r>
            <a:r>
              <a:rPr kumimoji="0" lang="zh-TW" altLang="en-US" b="1" dirty="0" smtClean="0">
                <a:solidFill>
                  <a:srgbClr val="0000FF"/>
                </a:solidFill>
              </a:rPr>
              <a:t>聯合國糧食及農業組織</a:t>
            </a:r>
            <a:r>
              <a:rPr kumimoji="0" lang="en-US" altLang="zh-TW" b="1" dirty="0" smtClean="0">
                <a:solidFill>
                  <a:srgbClr val="0000FF"/>
                </a:solidFill>
              </a:rPr>
              <a:t>(FAO)</a:t>
            </a:r>
            <a:r>
              <a:rPr kumimoji="0" lang="zh-TW" altLang="en-US" b="1" dirty="0" smtClean="0">
                <a:solidFill>
                  <a:srgbClr val="0000FF"/>
                </a:solidFill>
              </a:rPr>
              <a:t>評估報告</a:t>
            </a:r>
            <a:r>
              <a:rPr kumimoji="0" lang="en-GB" altLang="zh-TW" b="1" dirty="0" smtClean="0">
                <a:solidFill>
                  <a:srgbClr val="0000FF"/>
                </a:solidFill>
              </a:rPr>
              <a:t>:</a:t>
            </a:r>
            <a:endParaRPr kumimoji="0" lang="en-US" altLang="zh-TW" dirty="0" smtClean="0">
              <a:solidFill>
                <a:srgbClr val="0000FF"/>
              </a:solidFill>
            </a:endParaRPr>
          </a:p>
          <a:p>
            <a:pPr eaLnBrk="1" hangingPunct="1"/>
            <a:r>
              <a:rPr kumimoji="0" lang="zh-TW" altLang="en-US" b="1" dirty="0" smtClean="0">
                <a:solidFill>
                  <a:srgbClr val="E33917"/>
                </a:solidFill>
              </a:rPr>
              <a:t>畜牧業</a:t>
            </a:r>
            <a:r>
              <a:rPr kumimoji="0" lang="zh-TW" altLang="en-US" b="1" dirty="0" smtClean="0">
                <a:solidFill>
                  <a:schemeClr val="accent2"/>
                </a:solidFill>
              </a:rPr>
              <a:t>溫室氣體排放量</a:t>
            </a:r>
            <a:r>
              <a:rPr kumimoji="0" lang="zh-TW" altLang="en-US" b="1" dirty="0" smtClean="0">
                <a:solidFill>
                  <a:srgbClr val="FF0000"/>
                </a:solidFill>
              </a:rPr>
              <a:t>佔全球總量</a:t>
            </a:r>
            <a:r>
              <a:rPr kumimoji="0" lang="en-US" altLang="zh-TW" b="1" dirty="0" smtClean="0">
                <a:solidFill>
                  <a:srgbClr val="FF0000"/>
                </a:solidFill>
              </a:rPr>
              <a:t>18% </a:t>
            </a:r>
            <a:r>
              <a:rPr kumimoji="0" lang="zh-TW" altLang="en-US" b="1" dirty="0" smtClean="0">
                <a:solidFill>
                  <a:schemeClr val="accent2"/>
                </a:solidFill>
              </a:rPr>
              <a:t>。</a:t>
            </a:r>
          </a:p>
          <a:p>
            <a:pPr eaLnBrk="1" hangingPunct="1"/>
            <a:endParaRPr kumimoji="0" lang="zh-TW" altLang="en-US" b="1" dirty="0" smtClean="0">
              <a:solidFill>
                <a:schemeClr val="accent2"/>
              </a:solidFill>
            </a:endParaRPr>
          </a:p>
          <a:p>
            <a:pPr eaLnBrk="1" hangingPunct="1"/>
            <a:endParaRPr kumimoji="0" lang="zh-TW" altLang="en-US" b="1" dirty="0" smtClean="0">
              <a:solidFill>
                <a:schemeClr val="accent2"/>
              </a:solidFill>
            </a:endParaRPr>
          </a:p>
          <a:p>
            <a:pPr eaLnBrk="1" hangingPunct="1"/>
            <a:endParaRPr kumimoji="0" lang="zh-TW" altLang="en-US" b="1" dirty="0" smtClean="0">
              <a:solidFill>
                <a:schemeClr val="accent2"/>
              </a:solidFill>
            </a:endParaRPr>
          </a:p>
          <a:p>
            <a:pPr eaLnBrk="1" hangingPunct="1"/>
            <a:endParaRPr kumimoji="0" lang="zh-TW" altLang="en-US" dirty="0" smtClean="0">
              <a:solidFill>
                <a:srgbClr val="0000FF"/>
              </a:solidFill>
            </a:endParaRPr>
          </a:p>
          <a:p>
            <a:pPr eaLnBrk="1" hangingPunct="1"/>
            <a:endParaRPr kumimoji="0" lang="zh-TW" altLang="en-US" dirty="0" smtClean="0">
              <a:solidFill>
                <a:srgbClr val="0000FF"/>
              </a:solidFill>
            </a:endParaRPr>
          </a:p>
          <a:p>
            <a:pPr eaLnBrk="1" hangingPunct="1"/>
            <a:endParaRPr kumimoji="0" lang="zh-TW" altLang="en-US" dirty="0" smtClean="0">
              <a:solidFill>
                <a:srgbClr val="0000FF"/>
              </a:solidFill>
            </a:endParaRPr>
          </a:p>
          <a:p>
            <a:pPr eaLnBrk="1" hangingPunct="1"/>
            <a:endParaRPr kumimoji="0" lang="zh-TW" altLang="en-US" dirty="0" smtClean="0">
              <a:solidFill>
                <a:srgbClr val="0000FF"/>
              </a:solidFill>
            </a:endParaRPr>
          </a:p>
          <a:p>
            <a:pPr eaLnBrk="1" hangingPunct="1"/>
            <a:endParaRPr kumimoji="0" lang="en-US" altLang="zh-TW" dirty="0" smtClean="0">
              <a:solidFill>
                <a:srgbClr val="0000FF"/>
              </a:solidFill>
            </a:endParaRPr>
          </a:p>
        </p:txBody>
      </p:sp>
      <p:graphicFrame>
        <p:nvGraphicFramePr>
          <p:cNvPr id="9" name="資料庫圖表 8"/>
          <p:cNvGraphicFramePr/>
          <p:nvPr>
            <p:extLst>
              <p:ext uri="{D42A27DB-BD31-4B8C-83A1-F6EECF244321}">
                <p14:modId xmlns:p14="http://schemas.microsoft.com/office/powerpoint/2010/main" val="2970913276"/>
              </p:ext>
            </p:extLst>
          </p:nvPr>
        </p:nvGraphicFramePr>
        <p:xfrm>
          <a:off x="395536" y="2348880"/>
          <a:ext cx="8881463" cy="3920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2426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a:xfrm>
            <a:off x="611560" y="14463"/>
            <a:ext cx="7924800" cy="1143000"/>
          </a:xfrm>
        </p:spPr>
        <p:txBody>
          <a:bodyPr>
            <a:normAutofit/>
          </a:bodyPr>
          <a:lstStyle/>
          <a:p>
            <a:r>
              <a:rPr lang="zh-TW" altLang="en-US" dirty="0" smtClean="0"/>
              <a:t>畜牧業佔總溫室氣體排放的一半以上！ </a:t>
            </a:r>
          </a:p>
        </p:txBody>
      </p:sp>
      <p:sp>
        <p:nvSpPr>
          <p:cNvPr id="3" name="內容版面配置區 2"/>
          <p:cNvSpPr>
            <a:spLocks noGrp="1"/>
          </p:cNvSpPr>
          <p:nvPr>
            <p:ph idx="4294967295"/>
          </p:nvPr>
        </p:nvSpPr>
        <p:spPr>
          <a:xfrm>
            <a:off x="457200" y="1481328"/>
            <a:ext cx="8435280" cy="5116024"/>
          </a:xfrm>
          <a:prstGeom prst="rect">
            <a:avLst/>
          </a:prstGeom>
        </p:spPr>
        <p:txBody>
          <a:bodyPr/>
          <a:lstStyle/>
          <a:p>
            <a:pPr marL="514350" indent="-514350">
              <a:buFontTx/>
              <a:buAutoNum type="arabicPeriod"/>
            </a:pPr>
            <a:endParaRPr lang="en-US" altLang="zh-TW" dirty="0" smtClean="0"/>
          </a:p>
          <a:p>
            <a:pPr marL="514350" indent="-514350">
              <a:buFontTx/>
              <a:buAutoNum type="arabicPeriod"/>
            </a:pPr>
            <a:endParaRPr lang="en-US" altLang="zh-TW" dirty="0" smtClean="0"/>
          </a:p>
          <a:p>
            <a:pPr marL="514350" indent="-514350">
              <a:buFontTx/>
              <a:buAutoNum type="arabicPeriod"/>
            </a:pPr>
            <a:endParaRPr lang="en-US" altLang="zh-TW" dirty="0" smtClean="0"/>
          </a:p>
          <a:p>
            <a:pPr marL="514350" indent="-514350">
              <a:buFontTx/>
              <a:buAutoNum type="arabicPeriod"/>
            </a:pPr>
            <a:endParaRPr lang="en-US" altLang="zh-TW" dirty="0" smtClean="0"/>
          </a:p>
          <a:p>
            <a:pPr marL="514350" indent="-514350">
              <a:buFontTx/>
              <a:buNone/>
            </a:pPr>
            <a:endParaRPr lang="en-US" altLang="zh-TW" dirty="0" smtClean="0"/>
          </a:p>
          <a:p>
            <a:pPr marL="514350" indent="-514350">
              <a:buFontTx/>
              <a:buNone/>
            </a:pPr>
            <a:endParaRPr lang="en-US" altLang="zh-TW" dirty="0" smtClean="0"/>
          </a:p>
          <a:p>
            <a:pPr marL="514350" indent="-514350">
              <a:buFontTx/>
              <a:buNone/>
            </a:pPr>
            <a:endParaRPr lang="en-US" altLang="zh-TW" dirty="0" smtClean="0"/>
          </a:p>
          <a:p>
            <a:pPr marL="514350" indent="-514350">
              <a:buFontTx/>
              <a:buNone/>
            </a:pPr>
            <a:endParaRPr lang="en-US" altLang="zh-TW" dirty="0" smtClean="0"/>
          </a:p>
          <a:p>
            <a:pPr marL="514350" indent="-514350">
              <a:buFontTx/>
              <a:buNone/>
            </a:pPr>
            <a:endParaRPr lang="en-US" altLang="zh-TW" dirty="0" smtClean="0"/>
          </a:p>
          <a:p>
            <a:pPr marL="514350" indent="-514350">
              <a:buFontTx/>
              <a:buNone/>
            </a:pPr>
            <a:endParaRPr lang="en-US" altLang="zh-TW" dirty="0" smtClean="0"/>
          </a:p>
          <a:p>
            <a:pPr marL="514350" indent="-514350">
              <a:buFontTx/>
              <a:buNone/>
            </a:pPr>
            <a:r>
              <a:rPr lang="zh-TW" altLang="en-US" sz="1600" dirty="0" smtClean="0"/>
              <a:t>                               資料來源：</a:t>
            </a:r>
            <a:r>
              <a:rPr lang="en-US" altLang="zh-TW" sz="1600" dirty="0" smtClean="0"/>
              <a:t>Livestock and Climate Change, World Watch 2009</a:t>
            </a:r>
            <a:endParaRPr lang="zh-TW" altLang="en-US" sz="1600" dirty="0" smtClean="0"/>
          </a:p>
        </p:txBody>
      </p:sp>
      <p:pic>
        <p:nvPicPr>
          <p:cNvPr id="440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312192"/>
            <a:ext cx="5759450" cy="4637088"/>
          </a:xfrm>
          <a:prstGeom prst="rect">
            <a:avLst/>
          </a:prstGeom>
          <a:noFill/>
          <a:ln>
            <a:noFill/>
          </a:ln>
          <a:extLst>
            <a:ext uri="{909E8E84-426E-40DD-AFC4-6F175D3DCCD1}">
              <a14:hiddenFill xmlns:a14="http://schemas.microsoft.com/office/drawing/2010/main">
                <a:solidFill>
                  <a:srgbClr val="8A6F3A"/>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橢圓 1"/>
          <p:cNvSpPr/>
          <p:nvPr/>
        </p:nvSpPr>
        <p:spPr>
          <a:xfrm>
            <a:off x="6372200" y="5373216"/>
            <a:ext cx="914400" cy="57606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5484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83568" y="2636912"/>
            <a:ext cx="7924800" cy="1143000"/>
          </a:xfrm>
        </p:spPr>
        <p:txBody>
          <a:bodyPr/>
          <a:lstStyle/>
          <a:p>
            <a:pPr algn="ctr"/>
            <a:r>
              <a:rPr lang="zh-TW" altLang="en-US" sz="4800" dirty="0"/>
              <a:t>診斷</a:t>
            </a:r>
          </a:p>
        </p:txBody>
      </p:sp>
    </p:spTree>
    <p:extLst>
      <p:ext uri="{BB962C8B-B14F-4D97-AF65-F5344CB8AC3E}">
        <p14:creationId xmlns:p14="http://schemas.microsoft.com/office/powerpoint/2010/main" val="2871307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短期作法之</a:t>
            </a:r>
            <a:r>
              <a:rPr lang="zh-TW" altLang="en-US" dirty="0"/>
              <a:t>五：設計與採用更適切的永續經濟指標</a:t>
            </a:r>
          </a:p>
        </p:txBody>
      </p:sp>
      <p:sp>
        <p:nvSpPr>
          <p:cNvPr id="3" name="內容版面配置區 2"/>
          <p:cNvSpPr>
            <a:spLocks noGrp="1"/>
          </p:cNvSpPr>
          <p:nvPr>
            <p:ph sz="quarter" idx="13"/>
          </p:nvPr>
        </p:nvSpPr>
        <p:spPr/>
        <p:txBody>
          <a:bodyPr>
            <a:normAutofit/>
          </a:bodyPr>
          <a:lstStyle/>
          <a:p>
            <a:r>
              <a:rPr lang="zh-TW" altLang="en-US" dirty="0" smtClean="0"/>
              <a:t>改善現有</a:t>
            </a:r>
            <a:r>
              <a:rPr lang="en-US" altLang="zh-TW" dirty="0"/>
              <a:t>GNP</a:t>
            </a:r>
            <a:r>
              <a:rPr lang="zh-TW" altLang="en-US" dirty="0"/>
              <a:t>的部分缺點</a:t>
            </a:r>
            <a:r>
              <a:rPr lang="zh-TW" altLang="en-US" dirty="0" smtClean="0"/>
              <a:t>；</a:t>
            </a:r>
            <a:endParaRPr lang="en-US" altLang="zh-TW" dirty="0" smtClean="0"/>
          </a:p>
          <a:p>
            <a:r>
              <a:rPr lang="zh-TW" altLang="en-US" dirty="0" smtClean="0"/>
              <a:t>現存</a:t>
            </a:r>
            <a:r>
              <a:rPr lang="zh-TW" altLang="en-US" dirty="0"/>
              <a:t>指數包括</a:t>
            </a:r>
            <a:r>
              <a:rPr lang="zh-TW" altLang="en-US" dirty="0" smtClean="0"/>
              <a:t>：</a:t>
            </a:r>
            <a:endParaRPr lang="en-US" altLang="zh-TW" dirty="0" smtClean="0"/>
          </a:p>
          <a:p>
            <a:pPr lvl="1"/>
            <a:r>
              <a:rPr lang="zh-TW" altLang="en-US" dirty="0" smtClean="0"/>
              <a:t>國民</a:t>
            </a:r>
            <a:r>
              <a:rPr lang="zh-TW" altLang="en-US" dirty="0"/>
              <a:t>幸福指數</a:t>
            </a:r>
            <a:r>
              <a:rPr lang="en-US" altLang="zh-TW" dirty="0"/>
              <a:t>(Gross National Happiness)</a:t>
            </a:r>
            <a:r>
              <a:rPr lang="zh-TW" altLang="en-US" dirty="0" smtClean="0"/>
              <a:t>、</a:t>
            </a:r>
            <a:endParaRPr lang="en-US" altLang="zh-TW" dirty="0" smtClean="0"/>
          </a:p>
          <a:p>
            <a:pPr lvl="1"/>
            <a:r>
              <a:rPr lang="zh-TW" altLang="en-US" dirty="0"/>
              <a:t>快樂星球</a:t>
            </a:r>
            <a:r>
              <a:rPr lang="zh-TW" altLang="en-US" dirty="0" smtClean="0"/>
              <a:t>指數、</a:t>
            </a:r>
            <a:endParaRPr lang="en-US" altLang="zh-TW" dirty="0"/>
          </a:p>
          <a:p>
            <a:pPr lvl="1"/>
            <a:r>
              <a:rPr lang="zh-TW" altLang="en-US" dirty="0" smtClean="0"/>
              <a:t>人類</a:t>
            </a:r>
            <a:r>
              <a:rPr lang="zh-TW" altLang="en-US" dirty="0"/>
              <a:t>發展指數</a:t>
            </a:r>
            <a:r>
              <a:rPr lang="en-US" altLang="zh-TW" dirty="0"/>
              <a:t>(Human Development Index)</a:t>
            </a:r>
            <a:r>
              <a:rPr lang="zh-TW" altLang="en-US" dirty="0" smtClean="0"/>
              <a:t>、</a:t>
            </a:r>
            <a:endParaRPr lang="en-US" altLang="zh-TW" dirty="0" smtClean="0"/>
          </a:p>
          <a:p>
            <a:pPr lvl="1"/>
            <a:r>
              <a:rPr lang="zh-TW" altLang="en-US" dirty="0" smtClean="0"/>
              <a:t>永</a:t>
            </a:r>
            <a:r>
              <a:rPr lang="zh-TW" altLang="en-US" dirty="0"/>
              <a:t>續經濟福利指數</a:t>
            </a:r>
            <a:r>
              <a:rPr lang="en-US" altLang="zh-TW" dirty="0"/>
              <a:t>(Index of Sustainable Economic Welfare)</a:t>
            </a:r>
            <a:r>
              <a:rPr lang="zh-TW" altLang="en-US" dirty="0" smtClean="0"/>
              <a:t>、</a:t>
            </a:r>
            <a:endParaRPr lang="en-US" altLang="zh-TW" dirty="0" smtClean="0"/>
          </a:p>
          <a:p>
            <a:pPr lvl="1"/>
            <a:r>
              <a:rPr lang="zh-TW" altLang="en-US" dirty="0" smtClean="0"/>
              <a:t>真正</a:t>
            </a:r>
            <a:r>
              <a:rPr lang="zh-TW" altLang="en-US" dirty="0"/>
              <a:t>進步指數</a:t>
            </a:r>
            <a:r>
              <a:rPr lang="en-US" altLang="zh-TW" dirty="0"/>
              <a:t>(Genuine Progress Indicator)</a:t>
            </a:r>
            <a:r>
              <a:rPr lang="zh-TW" altLang="en-US" dirty="0"/>
              <a:t>等</a:t>
            </a:r>
            <a:r>
              <a:rPr lang="zh-TW" altLang="en-US" dirty="0" smtClean="0"/>
              <a:t>。</a:t>
            </a:r>
            <a:endParaRPr lang="en-US" altLang="zh-TW"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268760"/>
            <a:ext cx="216024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4290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400" dirty="0" smtClean="0"/>
              <a:t>GPI </a:t>
            </a:r>
            <a:r>
              <a:rPr lang="en-US" altLang="zh-TW" dirty="0" smtClean="0"/>
              <a:t>illustrated</a:t>
            </a:r>
            <a:endParaRPr lang="zh-TW" altLang="en-US" dirty="0"/>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211960" y="1772816"/>
            <a:ext cx="4430140"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66" y="1772816"/>
            <a:ext cx="3717938" cy="3668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5609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中期作法</a:t>
            </a:r>
            <a:endParaRPr lang="zh-TW" altLang="en-US" dirty="0"/>
          </a:p>
        </p:txBody>
      </p:sp>
      <p:sp>
        <p:nvSpPr>
          <p:cNvPr id="3" name="內容版面配置區 2"/>
          <p:cNvSpPr>
            <a:spLocks noGrp="1"/>
          </p:cNvSpPr>
          <p:nvPr>
            <p:ph sz="quarter" idx="13"/>
          </p:nvPr>
        </p:nvSpPr>
        <p:spPr/>
        <p:txBody>
          <a:bodyPr/>
          <a:lstStyle/>
          <a:p>
            <a:r>
              <a:rPr lang="zh-TW" altLang="en-US" dirty="0" smtClean="0"/>
              <a:t>中期</a:t>
            </a:r>
            <a:r>
              <a:rPr lang="zh-TW" altLang="en-US" dirty="0"/>
              <a:t>設計：中短期都是屬於轉型期</a:t>
            </a:r>
            <a:r>
              <a:rPr lang="zh-TW" altLang="en-US" dirty="0" smtClean="0"/>
              <a:t>。</a:t>
            </a:r>
            <a:endParaRPr lang="en-US" altLang="zh-TW" dirty="0" smtClean="0"/>
          </a:p>
          <a:p>
            <a:r>
              <a:rPr lang="zh-TW" altLang="en-US" dirty="0" smtClean="0"/>
              <a:t>短期</a:t>
            </a:r>
            <a:r>
              <a:rPr lang="zh-TW" altLang="en-US" dirty="0"/>
              <a:t>的目標或許是偏重在國內，中期目標則著重在國際的層級</a:t>
            </a:r>
            <a:r>
              <a:rPr lang="zh-TW" altLang="en-US" dirty="0" smtClean="0"/>
              <a:t>。</a:t>
            </a:r>
            <a:endParaRPr lang="en-US" altLang="zh-TW" dirty="0" smtClean="0"/>
          </a:p>
          <a:p>
            <a:r>
              <a:rPr lang="zh-TW" altLang="en-US" dirty="0" smtClean="0"/>
              <a:t>概念</a:t>
            </a:r>
            <a:r>
              <a:rPr lang="zh-TW" altLang="en-US" dirty="0"/>
              <a:t>上，名目價值應與實質價值趨於一致</a:t>
            </a:r>
            <a:r>
              <a:rPr lang="zh-TW" altLang="en-US" dirty="0" smtClean="0"/>
              <a:t>。</a:t>
            </a:r>
            <a:endParaRPr lang="en-US" altLang="zh-TW" dirty="0" smtClean="0"/>
          </a:p>
          <a:p>
            <a:pPr lvl="1"/>
            <a:r>
              <a:rPr lang="zh-TW" altLang="en-US" dirty="0" smtClean="0"/>
              <a:t>作法</a:t>
            </a:r>
            <a:r>
              <a:rPr lang="zh-TW" altLang="en-US" dirty="0"/>
              <a:t>上，或許可以摒棄現行布列敦森林體系，先回歸金本位，再逐步由在地貨幣與國際交換體系連結起來</a:t>
            </a:r>
            <a:r>
              <a:rPr lang="zh-TW" altLang="en-US" dirty="0" smtClean="0"/>
              <a:t>。</a:t>
            </a:r>
            <a:endParaRPr lang="en-US" altLang="zh-TW" dirty="0" smtClean="0"/>
          </a:p>
          <a:p>
            <a:pPr lvl="1"/>
            <a:r>
              <a:rPr lang="zh-TW" altLang="en-US" dirty="0"/>
              <a:t>社會</a:t>
            </a:r>
            <a:r>
              <a:rPr lang="zh-TW" altLang="en-US" dirty="0" smtClean="0"/>
              <a:t>信用？</a:t>
            </a:r>
            <a:endParaRPr lang="zh-TW" altLang="en-US" dirty="0"/>
          </a:p>
        </p:txBody>
      </p:sp>
    </p:spTree>
    <p:extLst>
      <p:ext uri="{BB962C8B-B14F-4D97-AF65-F5344CB8AC3E}">
        <p14:creationId xmlns:p14="http://schemas.microsoft.com/office/powerpoint/2010/main" val="18319331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長期</a:t>
            </a:r>
            <a:r>
              <a:rPr lang="zh-TW" altLang="en-US" dirty="0"/>
              <a:t>願景</a:t>
            </a:r>
          </a:p>
        </p:txBody>
      </p:sp>
      <p:sp>
        <p:nvSpPr>
          <p:cNvPr id="3" name="內容版面配置區 2"/>
          <p:cNvSpPr>
            <a:spLocks noGrp="1"/>
          </p:cNvSpPr>
          <p:nvPr>
            <p:ph sz="quarter" idx="13"/>
          </p:nvPr>
        </p:nvSpPr>
        <p:spPr/>
        <p:txBody>
          <a:bodyPr/>
          <a:lstStyle/>
          <a:p>
            <a:r>
              <a:rPr lang="zh-TW" altLang="en-US" dirty="0"/>
              <a:t>這或許離我們還太遠，但如果努力，未來會是美麗的烏托邦世界，於其中人的主要目標會是自我實現：愛心的發展與精神層面的提昇。人們不再需要為存活而掙扎奮鬥</a:t>
            </a:r>
            <a:r>
              <a:rPr lang="zh-TW" altLang="en-US" dirty="0" smtClean="0"/>
              <a:t>。</a:t>
            </a:r>
            <a:endParaRPr lang="en-US" altLang="zh-TW" dirty="0" smtClean="0"/>
          </a:p>
          <a:p>
            <a:pPr lvl="1"/>
            <a:r>
              <a:rPr lang="zh-TW" altLang="en-US" dirty="0"/>
              <a:t>資源</a:t>
            </a:r>
            <a:r>
              <a:rPr lang="zh-TW" altLang="en-US" dirty="0" smtClean="0"/>
              <a:t>導向的經濟體系</a:t>
            </a:r>
            <a:r>
              <a:rPr lang="en-US" altLang="zh-TW" dirty="0" smtClean="0"/>
              <a:t>(Resource-based Economy; RBE)</a:t>
            </a:r>
            <a:r>
              <a:rPr lang="zh-TW" altLang="en-US" dirty="0" smtClean="0"/>
              <a:t>（維納斯計畫）</a:t>
            </a:r>
            <a:endParaRPr lang="en-US" altLang="zh-TW" dirty="0" smtClean="0"/>
          </a:p>
          <a:p>
            <a:pPr lvl="2"/>
            <a:r>
              <a:rPr lang="zh-TW" altLang="en-US" dirty="0"/>
              <a:t>時代精神</a:t>
            </a:r>
            <a:r>
              <a:rPr lang="zh-TW" altLang="en-US" dirty="0" smtClean="0"/>
              <a:t>運動 </a:t>
            </a:r>
            <a:r>
              <a:rPr lang="en-US" altLang="zh-TW" dirty="0" smtClean="0"/>
              <a:t>(</a:t>
            </a:r>
            <a:r>
              <a:rPr lang="zh-TW" altLang="en-US" dirty="0" smtClean="0"/>
              <a:t>見下一個簡報</a:t>
            </a:r>
            <a:r>
              <a:rPr lang="en-US" altLang="zh-TW" dirty="0" smtClean="0"/>
              <a:t>)</a:t>
            </a:r>
          </a:p>
          <a:p>
            <a:pPr lvl="1"/>
            <a:r>
              <a:rPr lang="zh-TW" altLang="en-US" dirty="0" smtClean="0"/>
              <a:t>小說</a:t>
            </a:r>
            <a:r>
              <a:rPr lang="zh-TW" altLang="en-US" dirty="0"/>
              <a:t>「阿米」中所描述的世界，一個先進自動化的世界，於其中人們「各盡所能，只取一己之所需」</a:t>
            </a:r>
            <a:r>
              <a:rPr lang="zh-TW" altLang="en-US" dirty="0" smtClean="0"/>
              <a:t>；</a:t>
            </a:r>
            <a:endParaRPr lang="en-US" altLang="zh-TW" dirty="0" smtClean="0"/>
          </a:p>
          <a:p>
            <a:pPr lvl="1"/>
            <a:r>
              <a:rPr lang="zh-TW" altLang="en-US" dirty="0" smtClean="0"/>
              <a:t>美國</a:t>
            </a:r>
            <a:r>
              <a:rPr lang="zh-TW" altLang="en-US" dirty="0"/>
              <a:t>科幻電視影集</a:t>
            </a:r>
            <a:r>
              <a:rPr lang="en-US" altLang="zh-TW" dirty="0"/>
              <a:t>Star Trek</a:t>
            </a:r>
            <a:r>
              <a:rPr lang="zh-TW" altLang="en-US" dirty="0"/>
              <a:t>中所描繪的：地球在廿二世紀摒棄了貨幣，人的重心轉移到自我實現、自我成長，而不再是財富的累積。我們期待這一天的來臨。</a:t>
            </a:r>
          </a:p>
        </p:txBody>
      </p:sp>
    </p:spTree>
    <p:extLst>
      <p:ext uri="{BB962C8B-B14F-4D97-AF65-F5344CB8AC3E}">
        <p14:creationId xmlns:p14="http://schemas.microsoft.com/office/powerpoint/2010/main" val="38634753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7924800" cy="1354162"/>
          </a:xfrm>
        </p:spPr>
        <p:txBody>
          <a:bodyPr/>
          <a:lstStyle/>
          <a:p>
            <a:r>
              <a:rPr lang="zh-TW" altLang="en-US" sz="2800" dirty="0"/>
              <a:t>政府的角色</a:t>
            </a:r>
            <a:br>
              <a:rPr lang="zh-TW" altLang="en-US" sz="2800" dirty="0"/>
            </a:br>
            <a:r>
              <a:rPr lang="en-US" altLang="zh-TW" sz="2000" dirty="0" err="1" smtClean="0"/>
              <a:t>nef</a:t>
            </a:r>
            <a:r>
              <a:rPr lang="en-US" altLang="zh-TW" sz="2000" dirty="0" smtClean="0"/>
              <a:t>: a well-being manifesto for a flourishing society</a:t>
            </a:r>
            <a:endParaRPr lang="zh-TW" altLang="en-US" sz="2000" dirty="0"/>
          </a:p>
        </p:txBody>
      </p:sp>
      <p:sp>
        <p:nvSpPr>
          <p:cNvPr id="3" name="內容版面配置區 2"/>
          <p:cNvSpPr>
            <a:spLocks noGrp="1"/>
          </p:cNvSpPr>
          <p:nvPr>
            <p:ph idx="4294967295"/>
          </p:nvPr>
        </p:nvSpPr>
        <p:spPr>
          <a:xfrm>
            <a:off x="467544" y="1988840"/>
            <a:ext cx="8229600" cy="4544144"/>
          </a:xfrm>
          <a:prstGeom prst="rect">
            <a:avLst/>
          </a:prstGeom>
        </p:spPr>
        <p:txBody>
          <a:bodyPr/>
          <a:lstStyle/>
          <a:p>
            <a:pPr marL="457200" lvl="0" indent="-457200">
              <a:buClr>
                <a:srgbClr val="00007D"/>
              </a:buClr>
              <a:buFont typeface="+mj-lt"/>
              <a:buAutoNum type="arabicPeriod"/>
            </a:pPr>
            <a:r>
              <a:rPr lang="zh-TW" altLang="en-US" sz="2200" dirty="0"/>
              <a:t>衡量該衡量的：編列幾種衡量福祉的指數（帳戶）</a:t>
            </a:r>
            <a:endParaRPr lang="en-US" altLang="zh-TW" sz="2200" dirty="0"/>
          </a:p>
          <a:p>
            <a:pPr marL="457200" lvl="0" indent="-457200">
              <a:buClr>
                <a:srgbClr val="00007D"/>
              </a:buClr>
              <a:buFont typeface="+mj-lt"/>
              <a:buAutoNum type="arabicPeriod"/>
            </a:pPr>
            <a:r>
              <a:rPr lang="zh-TW" altLang="en-US" sz="2200" dirty="0"/>
              <a:t>創造幸福經濟：就業、有意義的工作以及環境課稅</a:t>
            </a:r>
            <a:endParaRPr lang="en-US" altLang="zh-TW" sz="2200" dirty="0"/>
          </a:p>
          <a:p>
            <a:pPr marL="457200" lvl="0" indent="-457200">
              <a:buClr>
                <a:srgbClr val="00007D"/>
              </a:buClr>
              <a:buFont typeface="+mj-lt"/>
              <a:buAutoNum type="arabicPeriod"/>
            </a:pPr>
            <a:r>
              <a:rPr lang="zh-TW" altLang="en-US" sz="2200" dirty="0"/>
              <a:t>透過改善工時（工時與生活休閒的平衡），重新尋回「時光」</a:t>
            </a:r>
            <a:endParaRPr lang="en-US" altLang="zh-TW" sz="2200" dirty="0"/>
          </a:p>
          <a:p>
            <a:pPr marL="457200" lvl="0" indent="-457200">
              <a:buClr>
                <a:srgbClr val="00007D"/>
              </a:buClr>
              <a:buFont typeface="+mj-lt"/>
              <a:buAutoNum type="arabicPeriod"/>
            </a:pPr>
            <a:r>
              <a:rPr lang="zh-TW" altLang="en-US" sz="2200" dirty="0"/>
              <a:t>創造能促進繁榮的教育體系</a:t>
            </a:r>
            <a:endParaRPr lang="en-US" altLang="zh-TW" sz="2200" dirty="0"/>
          </a:p>
          <a:p>
            <a:pPr marL="457200" lvl="0" indent="-457200">
              <a:buClr>
                <a:srgbClr val="00007D"/>
              </a:buClr>
              <a:buFont typeface="+mj-lt"/>
              <a:buAutoNum type="arabicPeriod"/>
            </a:pPr>
            <a:r>
              <a:rPr lang="zh-TW" altLang="en-US" sz="2200" dirty="0"/>
              <a:t>重新聚焦公衛系統（</a:t>
            </a:r>
            <a:r>
              <a:rPr lang="en-US" altLang="zh-TW" sz="2200" dirty="0"/>
              <a:t> NHS</a:t>
            </a:r>
            <a:r>
              <a:rPr lang="zh-TW" altLang="en-US" sz="2200" dirty="0"/>
              <a:t>）以促進完整的健康</a:t>
            </a:r>
            <a:endParaRPr lang="en-US" altLang="zh-TW" sz="2200" dirty="0"/>
          </a:p>
          <a:p>
            <a:pPr marL="457200" lvl="0" indent="-457200">
              <a:buClr>
                <a:srgbClr val="00007D"/>
              </a:buClr>
              <a:buFont typeface="+mj-lt"/>
              <a:buAutoNum type="arabicPeriod"/>
            </a:pPr>
            <a:r>
              <a:rPr lang="zh-TW" altLang="en-US" sz="2200" dirty="0"/>
              <a:t>投資孩童之幼年以及父母對孩童之照護</a:t>
            </a:r>
            <a:endParaRPr lang="en-US" altLang="zh-TW" sz="2200" dirty="0"/>
          </a:p>
          <a:p>
            <a:pPr marL="457200" lvl="0" indent="-457200">
              <a:buClr>
                <a:srgbClr val="00007D"/>
              </a:buClr>
              <a:buFont typeface="+mj-lt"/>
              <a:buAutoNum type="arabicPeriod"/>
            </a:pPr>
            <a:r>
              <a:rPr lang="zh-TW" altLang="en-US" sz="2200" dirty="0"/>
              <a:t>抑制物質主義，並倡導真正的廣告</a:t>
            </a:r>
            <a:endParaRPr lang="en-US" altLang="zh-TW" sz="2200" dirty="0"/>
          </a:p>
          <a:p>
            <a:pPr marL="457200" lvl="0" indent="-457200">
              <a:buClr>
                <a:srgbClr val="00007D"/>
              </a:buClr>
              <a:buFont typeface="+mj-lt"/>
              <a:buAutoNum type="arabicPeriod"/>
            </a:pPr>
            <a:r>
              <a:rPr lang="zh-TW" altLang="en-US" sz="2200" dirty="0"/>
              <a:t>強化公民社會、社會福祉，與主動公民權</a:t>
            </a:r>
          </a:p>
        </p:txBody>
      </p:sp>
    </p:spTree>
    <p:extLst>
      <p:ext uri="{BB962C8B-B14F-4D97-AF65-F5344CB8AC3E}">
        <p14:creationId xmlns:p14="http://schemas.microsoft.com/office/powerpoint/2010/main" val="10728549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tmoney.blob.core.windows.net/newsimages/2014/01/01/23277-XX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388" y="1482959"/>
            <a:ext cx="4107192" cy="27381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d.ctee.com.tw/MdNews/6202fa94-0743-44b9-bf6f-67bfb2ecc0e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692696"/>
            <a:ext cx="4441614" cy="4752528"/>
          </a:xfrm>
          <a:prstGeom prst="rect">
            <a:avLst/>
          </a:prstGeom>
          <a:noFill/>
          <a:extLst>
            <a:ext uri="{909E8E84-426E-40DD-AFC4-6F175D3DCCD1}">
              <a14:hiddenFill xmlns:a14="http://schemas.microsoft.com/office/drawing/2010/main">
                <a:solidFill>
                  <a:srgbClr val="FFFFFF"/>
                </a:solidFill>
              </a14:hiddenFill>
            </a:ext>
          </a:extLst>
        </p:spPr>
      </p:pic>
      <p:sp>
        <p:nvSpPr>
          <p:cNvPr id="3" name="圖片版面配置區 2"/>
          <p:cNvSpPr>
            <a:spLocks noGrp="1"/>
          </p:cNvSpPr>
          <p:nvPr>
            <p:ph type="pic" idx="1"/>
          </p:nvPr>
        </p:nvSpPr>
        <p:spPr/>
      </p:sp>
      <p:sp>
        <p:nvSpPr>
          <p:cNvPr id="4" name="文字版面配置區 3"/>
          <p:cNvSpPr>
            <a:spLocks noGrp="1"/>
          </p:cNvSpPr>
          <p:nvPr>
            <p:ph type="body" sz="half" idx="2"/>
          </p:nvPr>
        </p:nvSpPr>
        <p:spPr>
          <a:xfrm>
            <a:off x="539552" y="4365104"/>
            <a:ext cx="3600400" cy="1800200"/>
          </a:xfrm>
        </p:spPr>
        <p:txBody>
          <a:bodyPr/>
          <a:lstStyle/>
          <a:p>
            <a:r>
              <a:rPr lang="en-US" altLang="zh-TW" dirty="0" smtClean="0"/>
              <a:t>2014</a:t>
            </a:r>
            <a:r>
              <a:rPr lang="zh-TW" altLang="en-US" dirty="0" smtClean="0"/>
              <a:t>元旦談話</a:t>
            </a:r>
            <a:endParaRPr lang="en-US" altLang="zh-TW" dirty="0" smtClean="0"/>
          </a:p>
          <a:p>
            <a:endParaRPr lang="en-US" altLang="zh-TW" dirty="0"/>
          </a:p>
          <a:p>
            <a:r>
              <a:rPr lang="zh-TW" altLang="en-US" dirty="0" smtClean="0"/>
              <a:t>「拼經濟」？</a:t>
            </a:r>
            <a:endParaRPr lang="en-US" altLang="zh-TW" dirty="0" smtClean="0"/>
          </a:p>
          <a:p>
            <a:r>
              <a:rPr lang="zh-TW" altLang="en-US" dirty="0" smtClean="0"/>
              <a:t>何不努力全民之幸福？何不努力公平正義，又或者是改善貧富差距？</a:t>
            </a:r>
            <a:endParaRPr lang="zh-TW" altLang="en-US" dirty="0"/>
          </a:p>
        </p:txBody>
      </p:sp>
    </p:spTree>
    <p:extLst>
      <p:ext uri="{BB962C8B-B14F-4D97-AF65-F5344CB8AC3E}">
        <p14:creationId xmlns:p14="http://schemas.microsoft.com/office/powerpoint/2010/main" val="1101255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1916832"/>
            <a:ext cx="7924800" cy="2232248"/>
          </a:xfrm>
        </p:spPr>
        <p:txBody>
          <a:bodyPr/>
          <a:lstStyle/>
          <a:p>
            <a:pPr algn="ctr">
              <a:lnSpc>
                <a:spcPct val="200000"/>
              </a:lnSpc>
            </a:pPr>
            <a:r>
              <a:rPr lang="zh-TW" altLang="en-US" dirty="0" smtClean="0"/>
              <a:t>「由下而上」，而不是「由上而下」</a:t>
            </a:r>
            <a:r>
              <a:rPr lang="en-US" altLang="zh-TW" dirty="0" smtClean="0"/>
              <a:t/>
            </a:r>
            <a:br>
              <a:rPr lang="en-US" altLang="zh-TW" dirty="0" smtClean="0"/>
            </a:br>
            <a:r>
              <a:rPr lang="zh-TW" altLang="en-US" dirty="0"/>
              <a:t>從自己</a:t>
            </a:r>
            <a:r>
              <a:rPr lang="zh-TW" altLang="en-US" dirty="0" smtClean="0"/>
              <a:t>做起！</a:t>
            </a:r>
            <a:endParaRPr lang="zh-TW" altLang="en-US" dirty="0"/>
          </a:p>
        </p:txBody>
      </p:sp>
    </p:spTree>
    <p:extLst>
      <p:ext uri="{BB962C8B-B14F-4D97-AF65-F5344CB8AC3E}">
        <p14:creationId xmlns:p14="http://schemas.microsoft.com/office/powerpoint/2010/main" val="4086150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其他參考資源</a:t>
            </a:r>
            <a:endParaRPr lang="zh-TW" altLang="en-US" dirty="0"/>
          </a:p>
        </p:txBody>
      </p:sp>
      <p:sp>
        <p:nvSpPr>
          <p:cNvPr id="4" name="內容版面配置區 3"/>
          <p:cNvSpPr>
            <a:spLocks noGrp="1"/>
          </p:cNvSpPr>
          <p:nvPr>
            <p:ph sz="quarter" idx="13"/>
          </p:nvPr>
        </p:nvSpPr>
        <p:spPr/>
        <p:txBody>
          <a:bodyPr/>
          <a:lstStyle/>
          <a:p>
            <a:r>
              <a:rPr lang="en-US" altLang="zh-TW" dirty="0" smtClean="0">
                <a:hlinkClick r:id="rId2"/>
              </a:rPr>
              <a:t>Earthlings </a:t>
            </a:r>
            <a:r>
              <a:rPr lang="zh-TW" altLang="en-US" dirty="0">
                <a:hlinkClick r:id="rId2"/>
              </a:rPr>
              <a:t>地球上的生靈</a:t>
            </a:r>
            <a:r>
              <a:rPr lang="zh-TW" altLang="en-US" dirty="0"/>
              <a:t> </a:t>
            </a:r>
            <a:r>
              <a:rPr lang="en-US" altLang="zh-TW" dirty="0" smtClean="0"/>
              <a:t>(1h37m)</a:t>
            </a:r>
            <a:endParaRPr lang="zh-TW" altLang="en-US" dirty="0">
              <a:solidFill>
                <a:srgbClr val="222222"/>
              </a:solidFill>
              <a:latin typeface="arial"/>
            </a:endParaRPr>
          </a:p>
          <a:p>
            <a:r>
              <a:rPr lang="en-US" altLang="zh-TW" dirty="0">
                <a:hlinkClick r:id="rId3"/>
              </a:rPr>
              <a:t>(</a:t>
            </a:r>
            <a:r>
              <a:rPr lang="zh-TW" altLang="en-US" dirty="0">
                <a:hlinkClick r:id="rId3"/>
              </a:rPr>
              <a:t>真</a:t>
            </a:r>
            <a:r>
              <a:rPr lang="en-US" altLang="zh-TW" dirty="0">
                <a:hlinkClick r:id="rId3"/>
              </a:rPr>
              <a:t>)</a:t>
            </a:r>
            <a:r>
              <a:rPr lang="zh-TW" altLang="en-US" dirty="0">
                <a:hlinkClick r:id="rId3"/>
              </a:rPr>
              <a:t>無薪工作時代 </a:t>
            </a:r>
            <a:r>
              <a:rPr lang="en-US" altLang="zh-TW" dirty="0">
                <a:hlinkClick r:id="rId3"/>
              </a:rPr>
              <a:t>VS (</a:t>
            </a:r>
            <a:r>
              <a:rPr lang="zh-TW" altLang="en-US" dirty="0">
                <a:hlinkClick r:id="rId3"/>
              </a:rPr>
              <a:t>偽</a:t>
            </a:r>
            <a:r>
              <a:rPr lang="en-US" altLang="zh-TW" dirty="0">
                <a:hlinkClick r:id="rId3"/>
              </a:rPr>
              <a:t>)</a:t>
            </a:r>
            <a:r>
              <a:rPr lang="zh-TW" altLang="en-US" dirty="0">
                <a:hlinkClick r:id="rId3"/>
              </a:rPr>
              <a:t>勞動換食時代 </a:t>
            </a:r>
            <a:r>
              <a:rPr lang="en-US" altLang="zh-TW" dirty="0">
                <a:hlinkClick r:id="rId3"/>
              </a:rPr>
              <a:t>Will Work For Free on Technological </a:t>
            </a:r>
            <a:r>
              <a:rPr lang="en-US" altLang="zh-TW" dirty="0" smtClean="0">
                <a:hlinkClick r:id="rId3"/>
              </a:rPr>
              <a:t>Unemployment</a:t>
            </a:r>
            <a:r>
              <a:rPr lang="zh-TW" altLang="en-US" dirty="0" smtClean="0">
                <a:hlinkClick r:id="rId3"/>
              </a:rPr>
              <a:t> </a:t>
            </a:r>
            <a:r>
              <a:rPr lang="en-US" altLang="zh-TW" dirty="0" smtClean="0"/>
              <a:t>(2h6m)</a:t>
            </a:r>
            <a:endParaRPr lang="zh-TW" altLang="en-US" dirty="0"/>
          </a:p>
        </p:txBody>
      </p:sp>
    </p:spTree>
    <p:extLst>
      <p:ext uri="{BB962C8B-B14F-4D97-AF65-F5344CB8AC3E}">
        <p14:creationId xmlns:p14="http://schemas.microsoft.com/office/powerpoint/2010/main" val="1125110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INEQUITY ACROSS ALL SECTORS</a:t>
            </a:r>
            <a:endParaRPr lang="zh-TW" altLang="en-US" dirty="0"/>
          </a:p>
        </p:txBody>
      </p:sp>
      <p:sp>
        <p:nvSpPr>
          <p:cNvPr id="3" name="內容版面配置區 2"/>
          <p:cNvSpPr>
            <a:spLocks noGrp="1"/>
          </p:cNvSpPr>
          <p:nvPr>
            <p:ph sz="quarter" idx="13"/>
          </p:nvPr>
        </p:nvSpPr>
        <p:spPr>
          <a:xfrm>
            <a:off x="609600" y="1600200"/>
            <a:ext cx="7924800" cy="4709120"/>
          </a:xfrm>
        </p:spPr>
        <p:txBody>
          <a:bodyPr/>
          <a:lstStyle/>
          <a:p>
            <a:r>
              <a:rPr lang="zh-TW" altLang="en-US" dirty="0" smtClean="0"/>
              <a:t>環境</a:t>
            </a:r>
            <a:endParaRPr lang="en-US" altLang="zh-TW" dirty="0" smtClean="0"/>
          </a:p>
          <a:p>
            <a:pPr lvl="1"/>
            <a:r>
              <a:rPr lang="zh-TW" altLang="en-US" dirty="0"/>
              <a:t>氣候</a:t>
            </a:r>
            <a:r>
              <a:rPr lang="zh-TW" altLang="en-US" dirty="0" smtClean="0"/>
              <a:t>變遷</a:t>
            </a:r>
            <a:endParaRPr lang="en-US" altLang="zh-TW" dirty="0" smtClean="0"/>
          </a:p>
          <a:p>
            <a:pPr lvl="1"/>
            <a:r>
              <a:rPr lang="zh-TW" altLang="en-US" dirty="0"/>
              <a:t>環境惡化</a:t>
            </a:r>
            <a:endParaRPr lang="en-US" altLang="zh-TW" dirty="0" smtClean="0"/>
          </a:p>
          <a:p>
            <a:pPr lvl="1"/>
            <a:r>
              <a:rPr lang="zh-TW" altLang="en-US" dirty="0" smtClean="0"/>
              <a:t>物種消失</a:t>
            </a:r>
            <a:endParaRPr lang="en-US" altLang="zh-TW" dirty="0" smtClean="0"/>
          </a:p>
          <a:p>
            <a:r>
              <a:rPr lang="zh-TW" altLang="en-US" dirty="0" smtClean="0"/>
              <a:t>社會</a:t>
            </a:r>
            <a:endParaRPr lang="en-US" altLang="zh-TW" dirty="0" smtClean="0"/>
          </a:p>
          <a:p>
            <a:pPr lvl="1"/>
            <a:r>
              <a:rPr lang="zh-TW" altLang="en-US" dirty="0" smtClean="0"/>
              <a:t>弱勢</a:t>
            </a:r>
            <a:endParaRPr lang="en-US" altLang="zh-TW" dirty="0" smtClean="0"/>
          </a:p>
          <a:p>
            <a:r>
              <a:rPr lang="zh-TW" altLang="en-US" dirty="0" smtClean="0"/>
              <a:t>經濟</a:t>
            </a:r>
            <a:endParaRPr lang="en-US" altLang="zh-TW" dirty="0" smtClean="0"/>
          </a:p>
          <a:p>
            <a:pPr lvl="1"/>
            <a:r>
              <a:rPr lang="zh-TW" altLang="en-US" dirty="0" smtClean="0"/>
              <a:t>貧富不均</a:t>
            </a:r>
            <a:endParaRPr lang="zh-TW" alt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2204864"/>
            <a:ext cx="5578027"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6322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99" y="1124744"/>
            <a:ext cx="7206281"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0626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312979"/>
            <a:ext cx="5230363"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3195" y="983799"/>
            <a:ext cx="2664296" cy="194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7171" y="3573016"/>
            <a:ext cx="3096344" cy="1582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8989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005" y="620688"/>
            <a:ext cx="6531887"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8648" y="3573015"/>
            <a:ext cx="6463244" cy="281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266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充分就業 </a:t>
            </a:r>
            <a:r>
              <a:rPr lang="en-US" altLang="zh-TW" dirty="0" smtClean="0"/>
              <a:t>or </a:t>
            </a:r>
            <a:r>
              <a:rPr lang="zh-TW" altLang="en-US" dirty="0" smtClean="0"/>
              <a:t>充分失業？</a:t>
            </a:r>
            <a:endParaRPr lang="zh-TW" altLang="en-US" dirty="0"/>
          </a:p>
        </p:txBody>
      </p:sp>
      <p:sp>
        <p:nvSpPr>
          <p:cNvPr id="3" name="內容版面配置區 2"/>
          <p:cNvSpPr>
            <a:spLocks noGrp="1"/>
          </p:cNvSpPr>
          <p:nvPr>
            <p:ph sz="quarter" idx="13"/>
          </p:nvPr>
        </p:nvSpPr>
        <p:spPr/>
        <p:txBody>
          <a:bodyPr/>
          <a:lstStyle/>
          <a:p>
            <a:r>
              <a:rPr lang="zh-TW" altLang="en-US" dirty="0">
                <a:hlinkClick r:id="rId2"/>
              </a:rPr>
              <a:t>科技性失業（人類不適任的未來</a:t>
            </a:r>
            <a:r>
              <a:rPr lang="zh-TW" altLang="en-US" dirty="0" smtClean="0">
                <a:hlinkClick r:id="rId2"/>
              </a:rPr>
              <a:t>）</a:t>
            </a:r>
            <a:r>
              <a:rPr lang="en-US" altLang="zh-TW" dirty="0" smtClean="0"/>
              <a:t>(15m55s)</a:t>
            </a:r>
          </a:p>
          <a:p>
            <a:r>
              <a:rPr lang="zh-TW" altLang="en-US" dirty="0">
                <a:hlinkClick r:id="rId3"/>
              </a:rPr>
              <a:t>不平等的年代 </a:t>
            </a:r>
            <a:r>
              <a:rPr lang="en-US" altLang="zh-TW" dirty="0">
                <a:hlinkClick r:id="rId3"/>
              </a:rPr>
              <a:t>Inequality For </a:t>
            </a:r>
            <a:r>
              <a:rPr lang="en-US" altLang="zh-TW" dirty="0" smtClean="0">
                <a:hlinkClick r:id="rId3"/>
              </a:rPr>
              <a:t>All </a:t>
            </a:r>
            <a:r>
              <a:rPr lang="zh-TW" altLang="en-US" dirty="0" smtClean="0">
                <a:hlinkClick r:id="rId3"/>
              </a:rPr>
              <a:t>紀錄片</a:t>
            </a:r>
            <a:r>
              <a:rPr lang="zh-TW" altLang="en-US" dirty="0" smtClean="0"/>
              <a:t> </a:t>
            </a:r>
            <a:r>
              <a:rPr lang="en-US" altLang="zh-TW" dirty="0" smtClean="0"/>
              <a:t>(1h30m)</a:t>
            </a:r>
            <a:endParaRPr lang="zh-TW" altLang="en-US" dirty="0"/>
          </a:p>
        </p:txBody>
      </p:sp>
    </p:spTree>
    <p:extLst>
      <p:ext uri="{BB962C8B-B14F-4D97-AF65-F5344CB8AC3E}">
        <p14:creationId xmlns:p14="http://schemas.microsoft.com/office/powerpoint/2010/main" val="2017078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3640968"/>
            <a:ext cx="4697001"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488234"/>
            <a:ext cx="3815273" cy="2281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596143"/>
            <a:ext cx="4885683" cy="2921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a:xfrm>
            <a:off x="522514" y="4525988"/>
            <a:ext cx="3545430" cy="1143000"/>
          </a:xfrm>
        </p:spPr>
        <p:txBody>
          <a:bodyPr/>
          <a:lstStyle/>
          <a:p>
            <a:r>
              <a:rPr lang="zh-TW" altLang="en-US" dirty="0" smtClean="0"/>
              <a:t>基本上，仍是傳統之思維架構！</a:t>
            </a:r>
            <a:endParaRPr lang="zh-TW" altLang="en-US" dirty="0"/>
          </a:p>
        </p:txBody>
      </p:sp>
    </p:spTree>
    <p:extLst>
      <p:ext uri="{BB962C8B-B14F-4D97-AF65-F5344CB8AC3E}">
        <p14:creationId xmlns:p14="http://schemas.microsoft.com/office/powerpoint/2010/main" val="2257404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地平線">
  <a:themeElements>
    <a:clrScheme name="地平線">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地平線">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地平線">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1090</TotalTime>
  <Words>1651</Words>
  <Application>Microsoft Office PowerPoint</Application>
  <PresentationFormat>如螢幕大小 (4:3)</PresentationFormat>
  <Paragraphs>165</Paragraphs>
  <Slides>37</Slides>
  <Notes>2</Notes>
  <HiddenSlides>0</HiddenSlides>
  <MMClips>0</MMClips>
  <ScaleCrop>false</ScaleCrop>
  <HeadingPairs>
    <vt:vector size="4" baseType="variant">
      <vt:variant>
        <vt:lpstr>佈景主題</vt:lpstr>
      </vt:variant>
      <vt:variant>
        <vt:i4>1</vt:i4>
      </vt:variant>
      <vt:variant>
        <vt:lpstr>投影片標題</vt:lpstr>
      </vt:variant>
      <vt:variant>
        <vt:i4>37</vt:i4>
      </vt:variant>
    </vt:vector>
  </HeadingPairs>
  <TitlesOfParts>
    <vt:vector size="38" baseType="lpstr">
      <vt:lpstr>地平線</vt:lpstr>
      <vt:lpstr>綠色經濟學：綠色永續藍圖</vt:lpstr>
      <vt:lpstr>「診斷、教育、創造」 </vt:lpstr>
      <vt:lpstr>診斷</vt:lpstr>
      <vt:lpstr>INEQUITY ACROSS ALL SECTORS</vt:lpstr>
      <vt:lpstr>PowerPoint 簡報</vt:lpstr>
      <vt:lpstr>PowerPoint 簡報</vt:lpstr>
      <vt:lpstr>PowerPoint 簡報</vt:lpstr>
      <vt:lpstr>充分就業 or 充分失業？</vt:lpstr>
      <vt:lpstr>基本上，仍是傳統之思維架構！</vt:lpstr>
      <vt:lpstr>「優勝劣敗，適者生存」？</vt:lpstr>
      <vt:lpstr>PowerPoint 簡報</vt:lpstr>
      <vt:lpstr>「人心」</vt:lpstr>
      <vt:lpstr>教育： 什麼樣的教育？</vt:lpstr>
      <vt:lpstr>愛與經濟</vt:lpstr>
      <vt:lpstr>創造</vt:lpstr>
      <vt:lpstr>短期作法之一：教育改革</vt:lpstr>
      <vt:lpstr>舒馬克談「教育」</vt:lpstr>
      <vt:lpstr>教育：制約、再制約，或反制約？</vt:lpstr>
      <vt:lpstr>自由世界憲章：十項原則</vt:lpstr>
      <vt:lpstr>PowerPoint 簡報</vt:lpstr>
      <vt:lpstr>短期作法之二：設計與架構由小到大的網絡</vt:lpstr>
      <vt:lpstr>PowerPoint 簡報</vt:lpstr>
      <vt:lpstr>適切科技</vt:lpstr>
      <vt:lpstr>短期作法之三：綠色租稅與福利措施</vt:lpstr>
      <vt:lpstr>沒有貧窮的城鎮 </vt:lpstr>
      <vt:lpstr>短期作法之四：</vt:lpstr>
      <vt:lpstr>COP21沒談到畜牧業 珍古德：很訝異!</vt:lpstr>
      <vt:lpstr>畜牧業是造成暖化的主因</vt:lpstr>
      <vt:lpstr>畜牧業佔總溫室氣體排放的一半以上！ </vt:lpstr>
      <vt:lpstr>短期作法之五：設計與採用更適切的永續經濟指標</vt:lpstr>
      <vt:lpstr>GPI illustrated</vt:lpstr>
      <vt:lpstr>中期作法</vt:lpstr>
      <vt:lpstr>長期願景</vt:lpstr>
      <vt:lpstr>政府的角色 nef: a well-being manifesto for a flourishing society</vt:lpstr>
      <vt:lpstr>PowerPoint 簡報</vt:lpstr>
      <vt:lpstr>「由下而上」，而不是「由上而下」 從自己做起！</vt:lpstr>
      <vt:lpstr>其他參考資源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綠色經濟學：綠色永續藍圖</dc:title>
  <dc:creator>user</dc:creator>
  <cp:lastModifiedBy>user</cp:lastModifiedBy>
  <cp:revision>50</cp:revision>
  <dcterms:created xsi:type="dcterms:W3CDTF">2013-12-28T02:40:03Z</dcterms:created>
  <dcterms:modified xsi:type="dcterms:W3CDTF">2016-01-04T01:50:49Z</dcterms:modified>
</cp:coreProperties>
</file>