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9" r:id="rId5"/>
    <p:sldId id="268" r:id="rId6"/>
    <p:sldId id="263" r:id="rId7"/>
    <p:sldId id="264" r:id="rId8"/>
    <p:sldId id="273" r:id="rId9"/>
    <p:sldId id="265" r:id="rId10"/>
    <p:sldId id="269" r:id="rId11"/>
    <p:sldId id="270" r:id="rId12"/>
    <p:sldId id="271" r:id="rId13"/>
    <p:sldId id="272" r:id="rId14"/>
    <p:sldId id="260" r:id="rId15"/>
    <p:sldId id="261" r:id="rId16"/>
    <p:sldId id="258" r:id="rId17"/>
    <p:sldId id="267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E94B-7B04-4038-A982-1D22EAC3D982}" type="datetimeFigureOut">
              <a:rPr lang="zh-TW" altLang="en-US" smtClean="0"/>
              <a:t>2016/1/4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0F6F-56CC-42BA-9757-20D0D7387B9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E94B-7B04-4038-A982-1D22EAC3D982}" type="datetimeFigureOut">
              <a:rPr lang="zh-TW" altLang="en-US" smtClean="0"/>
              <a:t>2016/1/4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0F6F-56CC-42BA-9757-20D0D7387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E94B-7B04-4038-A982-1D22EAC3D982}" type="datetimeFigureOut">
              <a:rPr lang="zh-TW" altLang="en-US" smtClean="0"/>
              <a:t>2016/1/4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0F6F-56CC-42BA-9757-20D0D7387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E94B-7B04-4038-A982-1D22EAC3D982}" type="datetimeFigureOut">
              <a:rPr lang="zh-TW" altLang="en-US" smtClean="0"/>
              <a:t>2016/1/4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0F6F-56CC-42BA-9757-20D0D7387B9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E94B-7B04-4038-A982-1D22EAC3D982}" type="datetimeFigureOut">
              <a:rPr lang="zh-TW" altLang="en-US" smtClean="0"/>
              <a:t>2016/1/4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0F6F-56CC-42BA-9757-20D0D7387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E94B-7B04-4038-A982-1D22EAC3D982}" type="datetimeFigureOut">
              <a:rPr lang="zh-TW" altLang="en-US" smtClean="0"/>
              <a:t>2016/1/4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0F6F-56CC-42BA-9757-20D0D7387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E94B-7B04-4038-A982-1D22EAC3D982}" type="datetimeFigureOut">
              <a:rPr lang="zh-TW" altLang="en-US" smtClean="0"/>
              <a:t>2016/1/4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0F6F-56CC-42BA-9757-20D0D7387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E94B-7B04-4038-A982-1D22EAC3D982}" type="datetimeFigureOut">
              <a:rPr lang="zh-TW" altLang="en-US" smtClean="0"/>
              <a:t>2016/1/4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0F6F-56CC-42BA-9757-20D0D7387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E94B-7B04-4038-A982-1D22EAC3D982}" type="datetimeFigureOut">
              <a:rPr lang="zh-TW" altLang="en-US" smtClean="0"/>
              <a:t>2016/1/4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0F6F-56CC-42BA-9757-20D0D7387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E94B-7B04-4038-A982-1D22EAC3D982}" type="datetimeFigureOut">
              <a:rPr lang="zh-TW" altLang="en-US" smtClean="0"/>
              <a:t>2016/1/4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0F6F-56CC-42BA-9757-20D0D7387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E94B-7B04-4038-A982-1D22EAC3D982}" type="datetimeFigureOut">
              <a:rPr lang="zh-TW" altLang="en-US" smtClean="0"/>
              <a:t>2016/1/4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0F6F-56CC-42BA-9757-20D0D7387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25FE94B-7B04-4038-A982-1D22EAC3D982}" type="datetimeFigureOut">
              <a:rPr lang="zh-TW" altLang="en-US" smtClean="0"/>
              <a:t>2016/1/4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1410F6F-56CC-42BA-9757-20D0D7387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IytLhRH2zM" TargetMode="External"/><Relationship Id="rId7" Type="http://schemas.openxmlformats.org/officeDocument/2006/relationships/hyperlink" Target="https://www.youtube.com/watch?v=PizMuqZUWbY" TargetMode="External"/><Relationship Id="rId2" Type="http://schemas.openxmlformats.org/officeDocument/2006/relationships/hyperlink" Target="http://www.youtube.com/watch?v=ruzgswC0fsI&amp;list=PLRbjgS-26yeov6icmc3Ic-03nOFQ15bP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yhL6c0SESqg" TargetMode="External"/><Relationship Id="rId5" Type="http://schemas.openxmlformats.org/officeDocument/2006/relationships/hyperlink" Target="http://www.youtube.com/watch?v=jUKKGonVOSo" TargetMode="External"/><Relationship Id="rId4" Type="http://schemas.openxmlformats.org/officeDocument/2006/relationships/hyperlink" Target="http://www.youtube.com/watch?v=OfSaaeAG0i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St5TXPcXk4" TargetMode="External"/><Relationship Id="rId3" Type="http://schemas.openxmlformats.org/officeDocument/2006/relationships/hyperlink" Target="http://www.youtube.com/watch?v=gYgHwN2bNgo" TargetMode="External"/><Relationship Id="rId7" Type="http://schemas.openxmlformats.org/officeDocument/2006/relationships/hyperlink" Target="https://www.youtube.com/watch?v=ouBB3yGiSlw" TargetMode="External"/><Relationship Id="rId2" Type="http://schemas.openxmlformats.org/officeDocument/2006/relationships/hyperlink" Target="https://www.youtube.com/watch?v=YN54Bx0IX6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0IBlMg2atE" TargetMode="External"/><Relationship Id="rId5" Type="http://schemas.openxmlformats.org/officeDocument/2006/relationships/hyperlink" Target="http://www.youtube.com/watch?v=49nc0xmeiMY" TargetMode="External"/><Relationship Id="rId4" Type="http://schemas.openxmlformats.org/officeDocument/2006/relationships/hyperlink" Target="https://www.youtube.com/watch?v=w4KkkHivS4Y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.artsite.asia/" TargetMode="External"/><Relationship Id="rId2" Type="http://schemas.openxmlformats.org/officeDocument/2006/relationships/hyperlink" Target="https://www.youtube.com/watch?v=ro0hl7amsf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DoXvPFgz5B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zmtw.wordpress.com/abou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acebook.com/groups/tzmtw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zmtw.org/about-us/q-a/tzm-q-a/167-faq1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ote.php?note_id=229150777141107" TargetMode="External"/><Relationship Id="rId2" Type="http://schemas.openxmlformats.org/officeDocument/2006/relationships/hyperlink" Target="http://www.youtube.com/watch?v=o09fCwaYXcE&amp;list=UUQjEzdFs_UZY0Deelo01da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PizMuqZUWb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9200" y="4437112"/>
            <a:ext cx="6400800" cy="1201688"/>
          </a:xfrm>
        </p:spPr>
        <p:txBody>
          <a:bodyPr/>
          <a:lstStyle/>
          <a:p>
            <a:r>
              <a:rPr lang="zh-TW" altLang="en-US" dirty="0"/>
              <a:t>周賓</a:t>
            </a:r>
            <a:r>
              <a:rPr lang="zh-TW" altLang="en-US" dirty="0" smtClean="0"/>
              <a:t>凰</a:t>
            </a:r>
            <a:endParaRPr lang="en-US" altLang="zh-TW" dirty="0" smtClean="0"/>
          </a:p>
          <a:p>
            <a:r>
              <a:rPr lang="en-US" altLang="zh-TW" dirty="0" smtClean="0"/>
              <a:t>2015/1/11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709144"/>
          </a:xfrm>
        </p:spPr>
        <p:txBody>
          <a:bodyPr/>
          <a:lstStyle/>
          <a:p>
            <a:r>
              <a:rPr lang="zh-TW" altLang="en-US" dirty="0" smtClean="0"/>
              <a:t>「時代精神運動」簡介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The Zeitgeist Movement: an introduction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47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時代精神運動和流程的基本架構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運動本身</a:t>
            </a:r>
          </a:p>
          <a:p>
            <a:pPr lvl="1"/>
            <a:r>
              <a:rPr lang="zh-TW" altLang="en-US" dirty="0" smtClean="0"/>
              <a:t>作為</a:t>
            </a:r>
            <a:r>
              <a:rPr lang="zh-TW" altLang="en-US" dirty="0"/>
              <a:t>一個實體，時代精神運動本身是由全球</a:t>
            </a:r>
            <a:r>
              <a:rPr lang="zh-TW" altLang="en-US" dirty="0" smtClean="0"/>
              <a:t>分部</a:t>
            </a:r>
            <a:r>
              <a:rPr lang="en-US" altLang="zh-TW" dirty="0" smtClean="0"/>
              <a:t>(chapters)</a:t>
            </a:r>
            <a:r>
              <a:rPr lang="zh-TW" altLang="en-US" dirty="0" smtClean="0"/>
              <a:t>所</a:t>
            </a:r>
            <a:r>
              <a:rPr lang="zh-TW" altLang="en-US" dirty="0"/>
              <a:t>構成，通常組成要素為城市、州和國家。儘管本質上時代精神運動是全球性的，但「分部」構成了時代精神運動的實質形式。為了成為此運動的一份子，就是成為你所在區域的分部成員，</a:t>
            </a:r>
            <a:r>
              <a:rPr lang="zh-TW" altLang="en-US" dirty="0" smtClean="0"/>
              <a:t>這在</a:t>
            </a:r>
            <a:r>
              <a:rPr lang="zh-TW" altLang="en-US" dirty="0"/>
              <a:t>你所處的區域內是最低限度的運作層級，並以此為基礎再擴展為此運動整體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成員</a:t>
            </a:r>
            <a:endParaRPr lang="en-US" altLang="zh-TW" dirty="0"/>
          </a:p>
          <a:p>
            <a:pPr lvl="1"/>
            <a:r>
              <a:rPr lang="zh-TW" altLang="en-US" dirty="0"/>
              <a:t>對於一個人而言，在技術的實踐層面上若要被認為是時代精神運動的一位成員，就</a:t>
            </a:r>
            <a:r>
              <a:rPr lang="zh-TW" altLang="en-US" dirty="0" smtClean="0"/>
              <a:t>必須</a:t>
            </a:r>
            <a:r>
              <a:rPr lang="en-US" altLang="zh-TW" dirty="0" smtClean="0"/>
              <a:t>(</a:t>
            </a:r>
            <a:r>
              <a:rPr lang="zh-TW" altLang="en-US" dirty="0" smtClean="0"/>
              <a:t>積極</a:t>
            </a:r>
            <a:r>
              <a:rPr lang="en-US" altLang="zh-TW" dirty="0" smtClean="0"/>
              <a:t>)</a:t>
            </a:r>
            <a:r>
              <a:rPr lang="zh-TW" altLang="en-US" dirty="0" smtClean="0"/>
              <a:t>主動</a:t>
            </a:r>
            <a:r>
              <a:rPr lang="zh-TW" altLang="en-US" dirty="0"/>
              <a:t>參與分部的活動。如果一個分部並不在其個別所屬的地區中存在，那麼一位盼望中的未來成員將會建立一個。這在分部的初始預備階段是非常</a:t>
            </a:r>
            <a:r>
              <a:rPr lang="zh-TW" altLang="en-US" dirty="0" smtClean="0"/>
              <a:t>簡單</a:t>
            </a:r>
            <a:r>
              <a:rPr lang="zh-TW" altLang="en-US" dirty="0"/>
              <a:t>的事，因為全部所需要的只是一個網站或任何種類、大小的社群或團體。總之必定要從某處開始。</a:t>
            </a:r>
          </a:p>
        </p:txBody>
      </p:sp>
    </p:spTree>
    <p:extLst>
      <p:ext uri="{BB962C8B-B14F-4D97-AF65-F5344CB8AC3E}">
        <p14:creationId xmlns:p14="http://schemas.microsoft.com/office/powerpoint/2010/main" val="41924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4930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/>
              <a:t>「分部」是時代精神運動成員的區域性團體，以有組織的層級運作。</a:t>
            </a:r>
          </a:p>
          <a:p>
            <a:r>
              <a:rPr lang="zh-TW" altLang="en-US" dirty="0" smtClean="0"/>
              <a:t>若</a:t>
            </a:r>
            <a:r>
              <a:rPr lang="zh-TW" altLang="en-US" dirty="0"/>
              <a:t>從</a:t>
            </a:r>
            <a:r>
              <a:rPr lang="zh-TW" altLang="en-US" dirty="0" smtClean="0"/>
              <a:t>「</a:t>
            </a:r>
            <a:r>
              <a:rPr lang="zh-TW" altLang="en-US" dirty="0"/>
              <a:t>由上而下</a:t>
            </a:r>
            <a:r>
              <a:rPr lang="zh-TW" altLang="en-US" dirty="0" smtClean="0"/>
              <a:t>」</a:t>
            </a:r>
            <a:r>
              <a:rPr lang="zh-TW" altLang="en-US" dirty="0"/>
              <a:t>的結構來看，目前的分部運作層級如下</a:t>
            </a:r>
            <a:r>
              <a:rPr lang="en-US" altLang="zh-TW" dirty="0"/>
              <a:t>:</a:t>
            </a:r>
          </a:p>
          <a:p>
            <a:pPr lvl="1"/>
            <a:r>
              <a:rPr lang="zh-TW" altLang="en-US" dirty="0" smtClean="0"/>
              <a:t>全球</a:t>
            </a:r>
            <a:r>
              <a:rPr lang="zh-TW" altLang="en-US" dirty="0"/>
              <a:t>國際</a:t>
            </a:r>
            <a:r>
              <a:rPr lang="en-US" altLang="zh-TW" dirty="0"/>
              <a:t>(</a:t>
            </a:r>
            <a:r>
              <a:rPr lang="zh-TW" altLang="en-US" dirty="0"/>
              <a:t>以國家為單位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州</a:t>
            </a:r>
            <a:r>
              <a:rPr lang="en-US" altLang="zh-TW" dirty="0"/>
              <a:t>/</a:t>
            </a:r>
            <a:r>
              <a:rPr lang="zh-TW" altLang="en-US" dirty="0"/>
              <a:t>省份</a:t>
            </a:r>
            <a:r>
              <a:rPr lang="en-US" altLang="zh-TW" dirty="0"/>
              <a:t>(</a:t>
            </a:r>
            <a:r>
              <a:rPr lang="zh-TW" altLang="en-US" dirty="0"/>
              <a:t>在給定的一國內第二層級的區域性劃分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城市</a:t>
            </a:r>
            <a:r>
              <a:rPr lang="en-US" altLang="zh-TW" dirty="0"/>
              <a:t>/</a:t>
            </a:r>
            <a:r>
              <a:rPr lang="zh-TW" altLang="en-US" dirty="0"/>
              <a:t>城鎮</a:t>
            </a:r>
            <a:r>
              <a:rPr lang="en-US" altLang="zh-TW" dirty="0"/>
              <a:t>(</a:t>
            </a:r>
            <a:r>
              <a:rPr lang="zh-TW" altLang="en-US" dirty="0"/>
              <a:t>在給定的州或省份內第三層級的區域性劃分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分部需要用能力使成員能彼此溝通，也能與其它分部溝通。隨著分部的成長發展，應該要舉行定期的現場或網路會議，並參與區域性或全球性的活動和行動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b="1" u="sng" dirty="0" smtClean="0"/>
              <a:t>協調員</a:t>
            </a:r>
            <a:r>
              <a:rPr lang="zh-TW" altLang="en-US" dirty="0"/>
              <a:t>：</a:t>
            </a:r>
            <a:r>
              <a:rPr lang="zh-TW" altLang="en-US" dirty="0" smtClean="0"/>
              <a:t>協調</a:t>
            </a:r>
            <a:r>
              <a:rPr lang="zh-TW" altLang="en-US" dirty="0"/>
              <a:t>員的功能除了身為成員以外，也是每一個分部或小組的組織者或代表，主要是</a:t>
            </a:r>
            <a:r>
              <a:rPr lang="zh-TW" altLang="en-US" dirty="0" smtClean="0"/>
              <a:t>為了促進</a:t>
            </a:r>
            <a:r>
              <a:rPr lang="zh-TW" altLang="en-US" dirty="0"/>
              <a:t>有效的溝通和水平架構的發展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分部的會議與該分部的協調員在各自的運作層級上</a:t>
            </a:r>
            <a:r>
              <a:rPr lang="zh-TW" altLang="en-US" dirty="0" smtClean="0"/>
              <a:t>舉行。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</a:t>
            </a:r>
            <a:r>
              <a:rPr lang="zh-TW" altLang="en-US" dirty="0"/>
              <a:t>，昆士蘭州的分部將會與所有現存的成員開會，而更次級分部的成員，例如布里斯本、陽光海岸、遠北昆士蘭等分部，也將與各自的成員開會。然而，更高一級的會議，即國家層 級</a:t>
            </a:r>
            <a:r>
              <a:rPr lang="en-US" altLang="zh-TW" dirty="0"/>
              <a:t>(</a:t>
            </a:r>
            <a:r>
              <a:rPr lang="zh-TW" altLang="en-US" dirty="0"/>
              <a:t>澳洲</a:t>
            </a:r>
            <a:r>
              <a:rPr lang="en-US" altLang="zh-TW" dirty="0"/>
              <a:t>)</a:t>
            </a:r>
            <a:r>
              <a:rPr lang="zh-TW" altLang="en-US" dirty="0"/>
              <a:t>的分部，將只會與各州或各區域的協調員們彼此開會，而不再與所有分部的成員一起開會。這種細分窄化的方式是為了有效簡潔的理解</a:t>
            </a:r>
            <a:r>
              <a:rPr lang="zh-TW" altLang="en-US" dirty="0" smtClean="0"/>
              <a:t>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73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小組是由分部的團體成員所組成，由小組內的協調員組織，致力於一個或數個特定計畫的運行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r>
              <a:rPr lang="zh-TW" altLang="en-US" dirty="0"/>
              <a:t>小組通常有兩種形式</a:t>
            </a:r>
            <a:r>
              <a:rPr lang="en-US" altLang="zh-TW" dirty="0"/>
              <a:t>:</a:t>
            </a:r>
            <a:r>
              <a:rPr lang="zh-TW" altLang="en-US" dirty="0"/>
              <a:t>全球小組和區域性</a:t>
            </a:r>
            <a:r>
              <a:rPr lang="zh-TW" altLang="en-US" dirty="0" smtClean="0"/>
              <a:t>小組</a:t>
            </a:r>
            <a:endParaRPr lang="en-US" altLang="zh-TW" dirty="0" smtClean="0"/>
          </a:p>
          <a:p>
            <a:pPr lvl="1"/>
            <a:r>
              <a:rPr lang="zh-TW" altLang="en-US" dirty="0"/>
              <a:t>全球性的小組致力於時代精神運動核心推廣的計畫，與整個全球性的組織有關。目前有六個全球性的小組，而且每一個小組有自己一套的參與規章和流程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區域性</a:t>
            </a:r>
            <a:r>
              <a:rPr lang="zh-TW" altLang="en-US" dirty="0"/>
              <a:t>的小組通常獨立於全球性運作的評估之外，並且是由分部</a:t>
            </a:r>
            <a:r>
              <a:rPr lang="zh-TW" altLang="en-US" dirty="0" smtClean="0"/>
              <a:t>所</a:t>
            </a:r>
            <a:r>
              <a:rPr lang="zh-TW" altLang="en-US" dirty="0"/>
              <a:t>設立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計畫</a:t>
            </a:r>
            <a:endParaRPr lang="en-US" altLang="zh-TW" dirty="0"/>
          </a:p>
          <a:p>
            <a:pPr lvl="1"/>
            <a:r>
              <a:rPr lang="zh-TW" altLang="en-US" dirty="0"/>
              <a:t>任何一個小組認同且有興趣去推動的相關任務，無論是由區域性或全球性的小組，都是一個計畫。這些通常包括了文字通訊、活動或慈善活動。</a:t>
            </a:r>
          </a:p>
        </p:txBody>
      </p:sp>
    </p:spTree>
    <p:extLst>
      <p:ext uri="{BB962C8B-B14F-4D97-AF65-F5344CB8AC3E}">
        <p14:creationId xmlns:p14="http://schemas.microsoft.com/office/powerpoint/2010/main" val="28938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資源導向型經濟模型</a:t>
            </a:r>
            <a:r>
              <a:rPr lang="zh-TW" altLang="en-US" dirty="0" smtClean="0"/>
              <a:t>的主要特色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zh-TW" altLang="en-US" sz="2400" dirty="0" smtClean="0"/>
              <a:t>沒有</a:t>
            </a:r>
            <a:r>
              <a:rPr lang="zh-TW" altLang="en-US" sz="2400" dirty="0"/>
              <a:t>金錢或市場</a:t>
            </a:r>
            <a:r>
              <a:rPr lang="zh-TW" altLang="en-US" sz="2400" dirty="0" smtClean="0"/>
              <a:t>體系</a:t>
            </a:r>
            <a:endParaRPr lang="en-US" altLang="zh-TW" sz="2400" dirty="0" smtClean="0"/>
          </a:p>
          <a:p>
            <a:pPr>
              <a:buFont typeface="+mj-lt"/>
              <a:buAutoNum type="arabicPeriod"/>
            </a:pPr>
            <a:r>
              <a:rPr lang="zh-TW" altLang="en-US" sz="2400" dirty="0" smtClean="0"/>
              <a:t>用</a:t>
            </a:r>
            <a:r>
              <a:rPr lang="zh-TW" altLang="en-US" sz="2400" dirty="0"/>
              <a:t>自動化取代</a:t>
            </a:r>
            <a:r>
              <a:rPr lang="zh-TW" altLang="en-US" sz="2400" dirty="0" smtClean="0"/>
              <a:t>勞動</a:t>
            </a:r>
            <a:endParaRPr lang="en-US" altLang="zh-TW" sz="2400" dirty="0" smtClean="0"/>
          </a:p>
          <a:p>
            <a:pPr>
              <a:buFont typeface="+mj-lt"/>
              <a:buAutoNum type="arabicPeriod"/>
            </a:pPr>
            <a:r>
              <a:rPr lang="zh-TW" altLang="en-US" sz="2400" dirty="0" smtClean="0"/>
              <a:t>透過</a:t>
            </a:r>
            <a:r>
              <a:rPr lang="zh-TW" altLang="en-US" sz="2400" dirty="0"/>
              <a:t>「系統理論」統一整合地球上的</a:t>
            </a:r>
            <a:r>
              <a:rPr lang="zh-TW" altLang="en-US" sz="2400" dirty="0" smtClean="0"/>
              <a:t>科技</a:t>
            </a:r>
            <a:endParaRPr lang="en-US" altLang="zh-TW" sz="2400" dirty="0" smtClean="0"/>
          </a:p>
          <a:p>
            <a:pPr>
              <a:buFont typeface="+mj-lt"/>
              <a:buAutoNum type="arabicPeriod"/>
            </a:pPr>
            <a:r>
              <a:rPr lang="zh-TW" altLang="en-US" sz="2400" dirty="0" smtClean="0"/>
              <a:t>超越</a:t>
            </a:r>
            <a:r>
              <a:rPr lang="zh-TW" altLang="en-US" sz="2400" dirty="0"/>
              <a:t>貧窮的「取得使用權</a:t>
            </a:r>
            <a:r>
              <a:rPr lang="zh-TW" altLang="en-US" sz="2400" dirty="0" smtClean="0"/>
              <a:t>」</a:t>
            </a:r>
            <a:endParaRPr lang="en-US" altLang="zh-TW" sz="2400" dirty="0" smtClean="0"/>
          </a:p>
          <a:p>
            <a:pPr>
              <a:buFont typeface="+mj-lt"/>
              <a:buAutoNum type="arabicPeriod"/>
            </a:pPr>
            <a:r>
              <a:rPr lang="zh-TW" altLang="en-US" sz="2400" dirty="0" smtClean="0"/>
              <a:t>自給自足</a:t>
            </a:r>
            <a:r>
              <a:rPr lang="en-US" altLang="zh-TW" sz="2400" dirty="0"/>
              <a:t>/</a:t>
            </a:r>
            <a:r>
              <a:rPr lang="zh-TW" altLang="en-US" sz="2400" dirty="0"/>
              <a:t>在地化的城市和生產</a:t>
            </a:r>
            <a:r>
              <a:rPr lang="zh-TW" altLang="en-US" sz="2400" dirty="0" smtClean="0"/>
              <a:t>系統</a:t>
            </a:r>
            <a:endParaRPr lang="en-US" altLang="zh-TW" sz="2400" dirty="0" smtClean="0"/>
          </a:p>
          <a:p>
            <a:pPr>
              <a:buFont typeface="+mj-lt"/>
              <a:buAutoNum type="arabicPeriod"/>
            </a:pPr>
            <a:r>
              <a:rPr lang="zh-TW" altLang="en-US" sz="2400" dirty="0" smtClean="0"/>
              <a:t>科學</a:t>
            </a:r>
            <a:r>
              <a:rPr lang="zh-TW" altLang="en-US" sz="2400" dirty="0"/>
              <a:t>作為管理的方法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65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精簡版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>
                <a:hlinkClick r:id="rId2"/>
              </a:rPr>
              <a:t>我們的文化哪裡出錯</a:t>
            </a:r>
            <a:r>
              <a:rPr lang="zh-TW" altLang="en-US" dirty="0" smtClean="0">
                <a:hlinkClick r:id="rId2"/>
              </a:rPr>
              <a:t>了</a:t>
            </a:r>
            <a:r>
              <a:rPr lang="en-US" altLang="zh-TW" dirty="0" smtClean="0"/>
              <a:t>(5</a:t>
            </a:r>
            <a:r>
              <a:rPr lang="zh-TW" altLang="en-US" dirty="0" smtClean="0"/>
              <a:t>分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r>
              <a:rPr lang="zh-TW" altLang="en-US" dirty="0"/>
              <a:t>時代精神運動 </a:t>
            </a:r>
            <a:r>
              <a:rPr lang="en-US" altLang="zh-TW" dirty="0"/>
              <a:t>The Zeitgeist Movement</a:t>
            </a:r>
            <a:r>
              <a:rPr lang="zh-TW" altLang="en-US" dirty="0"/>
              <a:t>：超越金錢 </a:t>
            </a:r>
            <a:r>
              <a:rPr lang="en-US" altLang="zh-TW" dirty="0"/>
              <a:t>Moving Beyond </a:t>
            </a:r>
            <a:r>
              <a:rPr lang="en-US" altLang="zh-TW" dirty="0" smtClean="0"/>
              <a:t>Money (</a:t>
            </a:r>
            <a:r>
              <a:rPr lang="en-US" altLang="zh-TW" dirty="0"/>
              <a:t>9</a:t>
            </a:r>
            <a:r>
              <a:rPr lang="zh-TW" altLang="en-US" dirty="0"/>
              <a:t>分</a:t>
            </a:r>
            <a:r>
              <a:rPr lang="en-US" altLang="zh-TW" dirty="0"/>
              <a:t>) </a:t>
            </a:r>
            <a:r>
              <a:rPr lang="en-US" altLang="zh-TW" dirty="0">
                <a:hlinkClick r:id="rId3"/>
              </a:rPr>
              <a:t>http://www.youtube.com/watch?v=OIytLhRH2zM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r>
              <a:rPr lang="zh-TW" altLang="en-US" dirty="0"/>
              <a:t>時代精神運動 </a:t>
            </a:r>
            <a:r>
              <a:rPr lang="en-US" altLang="zh-TW" dirty="0"/>
              <a:t>The Zeitgeist Movement</a:t>
            </a:r>
            <a:r>
              <a:rPr lang="zh-TW" altLang="en-US" dirty="0"/>
              <a:t>：概要 </a:t>
            </a:r>
            <a:r>
              <a:rPr lang="en-US" altLang="zh-TW" dirty="0"/>
              <a:t>The </a:t>
            </a:r>
            <a:r>
              <a:rPr lang="en-US" altLang="zh-TW" dirty="0" smtClean="0"/>
              <a:t>Summary (</a:t>
            </a:r>
            <a:r>
              <a:rPr lang="en-US" altLang="zh-TW" dirty="0"/>
              <a:t>10</a:t>
            </a:r>
            <a:r>
              <a:rPr lang="zh-TW" altLang="en-US" dirty="0"/>
              <a:t>分</a:t>
            </a:r>
            <a:r>
              <a:rPr lang="en-US" altLang="zh-TW" dirty="0"/>
              <a:t>) </a:t>
            </a:r>
            <a:r>
              <a:rPr lang="en-US" altLang="zh-TW" dirty="0">
                <a:hlinkClick r:id="rId4"/>
              </a:rPr>
              <a:t>http://www.youtube.com/watch?v=OfSaaeAG0i0</a:t>
            </a:r>
            <a:r>
              <a:rPr lang="en-US" altLang="zh-TW" dirty="0"/>
              <a:t> </a:t>
            </a:r>
          </a:p>
          <a:p>
            <a:r>
              <a:rPr lang="zh-TW" altLang="en-US" dirty="0" smtClean="0"/>
              <a:t>維納斯</a:t>
            </a:r>
            <a:r>
              <a:rPr lang="zh-TW" altLang="en-US" dirty="0"/>
              <a:t>計畫 </a:t>
            </a:r>
            <a:r>
              <a:rPr lang="en-US" altLang="zh-TW" dirty="0"/>
              <a:t>The Venus Project</a:t>
            </a:r>
            <a:r>
              <a:rPr lang="zh-TW" altLang="en-US" dirty="0"/>
              <a:t>：資源導向型經濟</a:t>
            </a:r>
            <a:r>
              <a:rPr lang="en-US" altLang="zh-TW" dirty="0"/>
              <a:t>@</a:t>
            </a:r>
            <a:r>
              <a:rPr lang="en-US" altLang="zh-TW" dirty="0" err="1"/>
              <a:t>TEDx</a:t>
            </a:r>
            <a:r>
              <a:rPr lang="zh-TW" altLang="en-US" dirty="0"/>
              <a:t>奧海</a:t>
            </a:r>
            <a:r>
              <a:rPr lang="zh-TW" altLang="en-US" dirty="0" smtClean="0"/>
              <a:t>鎮 </a:t>
            </a:r>
            <a:r>
              <a:rPr lang="en-US" altLang="zh-TW" dirty="0" smtClean="0"/>
              <a:t>(</a:t>
            </a:r>
            <a:r>
              <a:rPr lang="en-US" altLang="zh-TW" dirty="0"/>
              <a:t>8</a:t>
            </a:r>
            <a:r>
              <a:rPr lang="zh-TW" altLang="en-US" dirty="0"/>
              <a:t>分</a:t>
            </a:r>
            <a:r>
              <a:rPr lang="en-US" altLang="zh-TW" dirty="0"/>
              <a:t>) </a:t>
            </a:r>
            <a:r>
              <a:rPr lang="en-US" altLang="zh-TW" dirty="0">
                <a:hlinkClick r:id="rId5"/>
              </a:rPr>
              <a:t>http://www.youtube.com/watch?v=jUKKGonVOSo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r>
              <a:rPr lang="zh-TW" altLang="en-US" dirty="0" smtClean="0"/>
              <a:t>維納斯</a:t>
            </a:r>
            <a:r>
              <a:rPr lang="zh-TW" altLang="en-US" dirty="0"/>
              <a:t>計畫 </a:t>
            </a:r>
            <a:r>
              <a:rPr lang="en-US" altLang="zh-TW" dirty="0"/>
              <a:t>The Venus Project</a:t>
            </a:r>
            <a:r>
              <a:rPr lang="zh-TW" altLang="en-US" dirty="0"/>
              <a:t>：資源導向型經濟 </a:t>
            </a:r>
            <a:r>
              <a:rPr lang="en-US" altLang="zh-TW" dirty="0"/>
              <a:t>Resource-Based </a:t>
            </a:r>
            <a:r>
              <a:rPr lang="en-US" altLang="zh-TW" dirty="0" smtClean="0"/>
              <a:t>Economy (</a:t>
            </a:r>
            <a:r>
              <a:rPr lang="en-US" altLang="zh-TW" dirty="0"/>
              <a:t>8</a:t>
            </a:r>
            <a:r>
              <a:rPr lang="zh-TW" altLang="en-US" dirty="0"/>
              <a:t>分</a:t>
            </a:r>
            <a:r>
              <a:rPr lang="en-US" altLang="zh-TW" dirty="0"/>
              <a:t>) </a:t>
            </a:r>
            <a:r>
              <a:rPr lang="en-US" altLang="zh-TW" dirty="0">
                <a:hlinkClick r:id="rId6"/>
              </a:rPr>
              <a:t>http://www.youtube.com/watch?v=yhL6c0SESqg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r>
              <a:rPr lang="en-US" altLang="zh-TW" dirty="0" smtClean="0">
                <a:hlinkClick r:id="rId7"/>
              </a:rPr>
              <a:t>The choice is ours: Parts I &amp; II (59’01’’)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14912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進階版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565104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/>
              <a:t>中階版</a:t>
            </a:r>
          </a:p>
          <a:p>
            <a:pPr lvl="1"/>
            <a:r>
              <a:rPr lang="zh-TW" altLang="en-US" dirty="0" smtClean="0"/>
              <a:t>維納斯</a:t>
            </a:r>
            <a:r>
              <a:rPr lang="zh-TW" altLang="en-US" dirty="0"/>
              <a:t>計畫完整概述 </a:t>
            </a:r>
            <a:r>
              <a:rPr lang="en-US" altLang="zh-TW" dirty="0"/>
              <a:t>The Venus Project</a:t>
            </a:r>
            <a:r>
              <a:rPr lang="zh-TW" altLang="en-US" dirty="0"/>
              <a:t>：樂園或湮滅 </a:t>
            </a:r>
            <a:r>
              <a:rPr lang="en-US" altLang="zh-TW" dirty="0"/>
              <a:t>Paradise or Oblivion(48</a:t>
            </a:r>
            <a:r>
              <a:rPr lang="zh-TW" altLang="en-US" dirty="0"/>
              <a:t>分</a:t>
            </a:r>
            <a:r>
              <a:rPr lang="en-US" altLang="zh-TW" dirty="0"/>
              <a:t>) </a:t>
            </a: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www.youtube.com/watch?v=YN54Bx0IX6I</a:t>
            </a:r>
            <a:endParaRPr lang="en-US" altLang="zh-TW" dirty="0" smtClean="0"/>
          </a:p>
          <a:p>
            <a:pPr lvl="1"/>
            <a:r>
              <a:rPr lang="zh-TW" altLang="en-US" dirty="0"/>
              <a:t>時代精神</a:t>
            </a:r>
            <a:r>
              <a:rPr lang="zh-TW" altLang="en-US" dirty="0" smtClean="0"/>
              <a:t>運動 </a:t>
            </a:r>
            <a:r>
              <a:rPr lang="en-US" altLang="zh-TW" dirty="0" smtClean="0"/>
              <a:t>The </a:t>
            </a:r>
            <a:r>
              <a:rPr lang="en-US" altLang="zh-TW" dirty="0"/>
              <a:t>Zeitgeist Movement</a:t>
            </a:r>
            <a:r>
              <a:rPr lang="zh-TW" altLang="en-US" dirty="0"/>
              <a:t>：覺醒 </a:t>
            </a:r>
            <a:r>
              <a:rPr lang="en-US" altLang="zh-TW" dirty="0"/>
              <a:t>Awakening(31</a:t>
            </a:r>
            <a:r>
              <a:rPr lang="zh-TW" altLang="en-US" dirty="0"/>
              <a:t>分</a:t>
            </a:r>
            <a:r>
              <a:rPr lang="en-US" altLang="zh-TW" dirty="0"/>
              <a:t>) </a:t>
            </a: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www.youtube.com/watch?v=gYgHwN2bNgo</a:t>
            </a:r>
            <a:endParaRPr lang="en-US" altLang="zh-TW" dirty="0" smtClean="0"/>
          </a:p>
          <a:p>
            <a:r>
              <a:rPr lang="zh-TW" altLang="en-US" sz="1200" dirty="0"/>
              <a:t>較</a:t>
            </a:r>
            <a:r>
              <a:rPr lang="zh-TW" altLang="en-US" dirty="0"/>
              <a:t>完整</a:t>
            </a:r>
            <a:r>
              <a:rPr lang="zh-TW" altLang="en-US" dirty="0" smtClean="0"/>
              <a:t>版</a:t>
            </a:r>
            <a:endParaRPr lang="en-US" altLang="zh-TW" dirty="0" smtClean="0"/>
          </a:p>
          <a:p>
            <a:pPr lvl="1"/>
            <a:r>
              <a:rPr lang="zh-TW" altLang="en-US" dirty="0"/>
              <a:t>時代精神運動完整概述 </a:t>
            </a:r>
            <a:r>
              <a:rPr lang="en-US" altLang="zh-TW" dirty="0"/>
              <a:t>The Zeitgeist Movement</a:t>
            </a:r>
            <a:r>
              <a:rPr lang="zh-TW" altLang="en-US" dirty="0"/>
              <a:t>：入門指南 </a:t>
            </a:r>
            <a:r>
              <a:rPr lang="en-US" altLang="zh-TW" dirty="0"/>
              <a:t>Orientation Presentation </a:t>
            </a:r>
            <a:br>
              <a:rPr lang="en-US" altLang="zh-TW" dirty="0"/>
            </a:br>
            <a:r>
              <a:rPr lang="en-US" altLang="zh-TW" dirty="0">
                <a:hlinkClick r:id="rId4" tooltip="https://www.youtube.com/watch?v=w4KkkHivS4Y"/>
              </a:rPr>
              <a:t>https://www.youtube.com/</a:t>
            </a:r>
            <a:r>
              <a:rPr lang="en-US" altLang="zh-TW" dirty="0" err="1">
                <a:hlinkClick r:id="rId4" tooltip="https://www.youtube.com/watch?v=w4KkkHivS4Y"/>
              </a:rPr>
              <a:t>watch?v</a:t>
            </a:r>
            <a:r>
              <a:rPr lang="en-US" altLang="zh-TW" dirty="0">
                <a:hlinkClick r:id="rId4" tooltip="https://www.youtube.com/watch?v=w4KkkHivS4Y"/>
              </a:rPr>
              <a:t>=w4Kkk</a:t>
            </a:r>
            <a:r>
              <a:rPr lang="en-US" altLang="zh-TW" dirty="0" smtClean="0">
                <a:hlinkClick r:id="rId4" tooltip="https://www.youtube.com/watch?v=w4KkkHivS4Y"/>
              </a:rPr>
              <a:t>...</a:t>
            </a:r>
            <a:endParaRPr lang="en-US" altLang="zh-TW" dirty="0" smtClean="0"/>
          </a:p>
          <a:p>
            <a:pPr lvl="1"/>
            <a:r>
              <a:rPr lang="zh-TW" altLang="en-US" b="1" dirty="0"/>
              <a:t>時代</a:t>
            </a:r>
            <a:r>
              <a:rPr lang="zh-TW" altLang="en-US" b="1" dirty="0" smtClean="0"/>
              <a:t>精神第一部 </a:t>
            </a:r>
            <a:r>
              <a:rPr lang="en-US" altLang="zh-TW" b="1" dirty="0" smtClean="0"/>
              <a:t>(2:02)</a:t>
            </a:r>
            <a:endParaRPr lang="en-US" altLang="zh-TW" b="1" dirty="0"/>
          </a:p>
          <a:p>
            <a:pPr marL="457200" lvl="1" indent="0">
              <a:buNone/>
            </a:pPr>
            <a:r>
              <a:rPr lang="zh-TW" altLang="en-US" b="1" dirty="0" smtClean="0"/>
              <a:t>　　</a:t>
            </a:r>
            <a:r>
              <a:rPr lang="en-US" altLang="zh-TW" b="1" dirty="0" smtClean="0">
                <a:hlinkClick r:id="rId5"/>
              </a:rPr>
              <a:t>http</a:t>
            </a:r>
            <a:r>
              <a:rPr lang="en-US" altLang="zh-TW" b="1" dirty="0">
                <a:hlinkClick r:id="rId5"/>
              </a:rPr>
              <a:t>://www.youtube.com/watch?v=49nc0xmeiMY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zh-TW" altLang="en-US" dirty="0"/>
              <a:t>時代精神運動 </a:t>
            </a:r>
            <a:r>
              <a:rPr lang="en-US" altLang="zh-TW" dirty="0"/>
              <a:t>Zeitgeist Movement </a:t>
            </a:r>
            <a:r>
              <a:rPr lang="zh-TW" altLang="en-US" dirty="0"/>
              <a:t>時代精神第二部：附錄 </a:t>
            </a:r>
            <a:r>
              <a:rPr lang="en-US" altLang="zh-TW" dirty="0"/>
              <a:t>Zeitgeist</a:t>
            </a:r>
            <a:r>
              <a:rPr lang="zh-TW" altLang="en-US" dirty="0"/>
              <a:t>：</a:t>
            </a:r>
            <a:r>
              <a:rPr lang="en-US" altLang="zh-TW" dirty="0"/>
              <a:t>Addendum </a:t>
            </a:r>
            <a:r>
              <a:rPr lang="zh-TW" altLang="en-US" dirty="0"/>
              <a:t>完整版」 </a:t>
            </a:r>
            <a:r>
              <a:rPr lang="en-US" altLang="zh-TW" dirty="0" smtClean="0"/>
              <a:t>(2:03)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>
                <a:hlinkClick r:id="rId6" tooltip="https://www.youtube.com/watch?v=I0IBlMg2atE"/>
              </a:rPr>
              <a:t>https://www.youtube.com/</a:t>
            </a:r>
            <a:r>
              <a:rPr lang="en-US" altLang="zh-TW" dirty="0" err="1">
                <a:hlinkClick r:id="rId6" tooltip="https://www.youtube.com/watch?v=I0IBlMg2atE"/>
              </a:rPr>
              <a:t>watch?v</a:t>
            </a:r>
            <a:r>
              <a:rPr lang="en-US" altLang="zh-TW" dirty="0">
                <a:hlinkClick r:id="rId6" tooltip="https://www.youtube.com/watch?v=I0IBlMg2atE"/>
              </a:rPr>
              <a:t>=I0IBl...</a:t>
            </a:r>
            <a:r>
              <a:rPr lang="en-US" altLang="zh-TW" dirty="0"/>
              <a:t> </a:t>
            </a:r>
            <a:r>
              <a:rPr lang="en-US" altLang="zh-TW" dirty="0" smtClean="0"/>
              <a:t>	</a:t>
            </a:r>
          </a:p>
          <a:p>
            <a:pPr lvl="1"/>
            <a:r>
              <a:rPr lang="zh-TW" altLang="en-US" dirty="0" smtClean="0"/>
              <a:t>「時代</a:t>
            </a:r>
            <a:r>
              <a:rPr lang="zh-TW" altLang="en-US" dirty="0"/>
              <a:t>精神第三部：邁步向前 </a:t>
            </a:r>
            <a:r>
              <a:rPr lang="en-US" altLang="zh-TW" dirty="0"/>
              <a:t>Zeitgeist</a:t>
            </a:r>
            <a:r>
              <a:rPr lang="zh-TW" altLang="en-US" dirty="0"/>
              <a:t>：</a:t>
            </a:r>
            <a:r>
              <a:rPr lang="en-US" altLang="zh-TW" dirty="0"/>
              <a:t>Moving Forward</a:t>
            </a:r>
            <a:r>
              <a:rPr lang="zh-TW" altLang="en-US" dirty="0"/>
              <a:t>完整版」，以獲取對目前金融貨幣體系致命缺陷的更深</a:t>
            </a:r>
            <a:r>
              <a:rPr lang="zh-TW" altLang="en-US" dirty="0" smtClean="0"/>
              <a:t>理解 </a:t>
            </a:r>
            <a:r>
              <a:rPr lang="en-US" altLang="zh-TW" dirty="0" smtClean="0"/>
              <a:t>(2:41)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>
                <a:hlinkClick r:id="rId7" tooltip="https://www.youtube.com/watch?v=ouBB3yGiSlw"/>
              </a:rPr>
              <a:t>https://www.youtube.com/</a:t>
            </a:r>
            <a:r>
              <a:rPr lang="en-US" altLang="zh-TW" dirty="0" err="1">
                <a:hlinkClick r:id="rId7" tooltip="https://www.youtube.com/watch?v=ouBB3yGiSlw"/>
              </a:rPr>
              <a:t>watch?v</a:t>
            </a:r>
            <a:r>
              <a:rPr lang="en-US" altLang="zh-TW" dirty="0">
                <a:hlinkClick r:id="rId7" tooltip="https://www.youtube.com/watch?v=ouBB3yGiSlw"/>
              </a:rPr>
              <a:t>=ouBB3</a:t>
            </a:r>
            <a:r>
              <a:rPr lang="en-US" altLang="zh-TW" dirty="0" smtClean="0">
                <a:hlinkClick r:id="rId7" tooltip="https://www.youtube.com/watch?v=ouBB3yGiSlw"/>
              </a:rPr>
              <a:t>...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zh-TW" altLang="en-US" dirty="0"/>
              <a:t>維納斯計畫：設計未來</a:t>
            </a:r>
            <a:r>
              <a:rPr lang="en-US" altLang="zh-TW" dirty="0"/>
              <a:t>(2006</a:t>
            </a:r>
            <a:r>
              <a:rPr lang="zh-TW" altLang="en-US" dirty="0"/>
              <a:t>得獎完整記錄長片</a:t>
            </a:r>
            <a:r>
              <a:rPr lang="en-US" altLang="zh-TW" dirty="0"/>
              <a:t>)</a:t>
            </a:r>
            <a:r>
              <a:rPr lang="zh-TW" altLang="en-US" dirty="0"/>
              <a:t>」</a:t>
            </a:r>
            <a:br>
              <a:rPr lang="zh-TW" altLang="en-US" dirty="0"/>
            </a:br>
            <a:r>
              <a:rPr lang="en-US" altLang="zh-TW" dirty="0">
                <a:hlinkClick r:id="rId8" tooltip="https://www.youtube.com/watch?v=jSt5TXPcXk4"/>
              </a:rPr>
              <a:t>https://www.youtube.com/</a:t>
            </a:r>
            <a:r>
              <a:rPr lang="en-US" altLang="zh-TW" dirty="0" err="1">
                <a:hlinkClick r:id="rId8" tooltip="https://www.youtube.com/watch?v=jSt5TXPcXk4"/>
              </a:rPr>
              <a:t>watch?v</a:t>
            </a:r>
            <a:r>
              <a:rPr lang="en-US" altLang="zh-TW" dirty="0">
                <a:hlinkClick r:id="rId8" tooltip="https://www.youtube.com/watch?v=jSt5TXPcXk4"/>
              </a:rPr>
              <a:t>=jSt5T</a:t>
            </a:r>
            <a:r>
              <a:rPr lang="en-US" altLang="zh-TW" dirty="0" smtClean="0">
                <a:hlinkClick r:id="rId8" tooltip="https://www.youtube.com/watch?v=jSt5TXPcXk4"/>
              </a:rPr>
              <a:t>...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TZM </a:t>
            </a:r>
            <a:r>
              <a:rPr lang="zh-TW" altLang="en-US" dirty="0" smtClean="0"/>
              <a:t>全球會員人數</a:t>
            </a:r>
            <a:r>
              <a:rPr lang="en-US" altLang="zh-TW" dirty="0" smtClean="0"/>
              <a:t>(2010-2011)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628800"/>
            <a:ext cx="777597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8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台灣時代精神運動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2012</a:t>
            </a:r>
            <a:r>
              <a:rPr lang="zh-TW" altLang="en-US" dirty="0">
                <a:hlinkClick r:id="rId2"/>
              </a:rPr>
              <a:t>環島</a:t>
            </a:r>
            <a:r>
              <a:rPr lang="zh-TW" altLang="en-US" dirty="0" smtClean="0">
                <a:hlinkClick r:id="rId2"/>
              </a:rPr>
              <a:t>宣傳</a:t>
            </a:r>
            <a:r>
              <a:rPr lang="zh-TW" altLang="en-US" dirty="0" smtClean="0"/>
              <a:t> </a:t>
            </a:r>
            <a:r>
              <a:rPr lang="en-US" altLang="zh-TW" dirty="0" smtClean="0"/>
              <a:t>(5min)</a:t>
            </a:r>
          </a:p>
          <a:p>
            <a:r>
              <a:rPr lang="zh-TW" altLang="en-US" dirty="0" smtClean="0">
                <a:hlinkClick r:id="rId3"/>
              </a:rPr>
              <a:t>網址： </a:t>
            </a:r>
            <a:r>
              <a:rPr lang="en-US" altLang="zh-TW" smtClean="0">
                <a:hlinkClick r:id="rId3"/>
              </a:rPr>
              <a:t>http</a:t>
            </a:r>
            <a:r>
              <a:rPr lang="en-US" altLang="zh-TW">
                <a:hlinkClick r:id="rId3"/>
              </a:rPr>
              <a:t>://</a:t>
            </a:r>
            <a:r>
              <a:rPr lang="en-US" altLang="zh-TW" smtClean="0">
                <a:hlinkClick r:id="rId3"/>
              </a:rPr>
              <a:t>www.work.artsite.asia/</a:t>
            </a:r>
            <a:endParaRPr lang="en-US" altLang="zh-TW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6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611560" y="5658472"/>
            <a:ext cx="7885113" cy="813445"/>
          </a:xfrm>
        </p:spPr>
        <p:txBody>
          <a:bodyPr/>
          <a:lstStyle/>
          <a:p>
            <a:r>
              <a:rPr lang="zh-TW" altLang="en-US" dirty="0">
                <a:hlinkClick r:id="rId2"/>
              </a:rPr>
              <a:t>「甦醒」森林一景 </a:t>
            </a:r>
            <a:r>
              <a:rPr lang="en-US" altLang="zh-TW" dirty="0">
                <a:hlinkClick r:id="rId2"/>
              </a:rPr>
              <a:t>Waking Up forest </a:t>
            </a:r>
            <a:r>
              <a:rPr lang="en-US" altLang="zh-TW" dirty="0" smtClean="0">
                <a:hlinkClick r:id="rId2"/>
              </a:rPr>
              <a:t>scene</a:t>
            </a:r>
            <a:r>
              <a:rPr lang="en-US" altLang="zh-TW" dirty="0" smtClean="0"/>
              <a:t> (3m58s)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8482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2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7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9" y="836712"/>
            <a:ext cx="7704856" cy="471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87187" y="5557883"/>
            <a:ext cx="7814828" cy="895453"/>
          </a:xfrm>
        </p:spPr>
        <p:txBody>
          <a:bodyPr/>
          <a:lstStyle/>
          <a:p>
            <a:r>
              <a:rPr lang="zh-TW" altLang="en-US" sz="2400" dirty="0">
                <a:latin typeface="+mn-ea"/>
                <a:ea typeface="+mn-ea"/>
                <a:hlinkClick r:id="rId3"/>
              </a:rPr>
              <a:t>時代精神</a:t>
            </a:r>
            <a:r>
              <a:rPr lang="zh-TW" altLang="en-US" sz="2400" dirty="0" smtClean="0">
                <a:latin typeface="+mn-ea"/>
                <a:ea typeface="+mn-ea"/>
                <a:hlinkClick r:id="rId3"/>
              </a:rPr>
              <a:t>運動台灣分部</a:t>
            </a:r>
            <a:r>
              <a:rPr lang="zh-TW" altLang="en-US" sz="2400" dirty="0" smtClean="0">
                <a:latin typeface="+mn-ea"/>
                <a:ea typeface="+mn-ea"/>
              </a:rPr>
              <a:t>    </a:t>
            </a:r>
            <a:r>
              <a:rPr lang="en-US" altLang="zh-TW" sz="2400" dirty="0" smtClean="0">
                <a:latin typeface="+mn-ea"/>
                <a:ea typeface="+mn-ea"/>
                <a:hlinkClick r:id="rId4"/>
              </a:rPr>
              <a:t>(FB)</a:t>
            </a:r>
            <a:endParaRPr lang="zh-TW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23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時代精神運動是什麼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>
                <a:hlinkClick r:id="rId2"/>
              </a:rPr>
              <a:t>時代精神運動簡述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時代</a:t>
            </a:r>
            <a:r>
              <a:rPr lang="zh-TW" altLang="en-US" sz="2000" dirty="0"/>
              <a:t>精神運動是一個完全非暴力並努力提倡全球永續性的社群，目前在</a:t>
            </a:r>
            <a:r>
              <a:rPr lang="en-US" altLang="zh-TW" sz="2000" dirty="0"/>
              <a:t>70</a:t>
            </a:r>
            <a:r>
              <a:rPr lang="zh-TW" altLang="en-US" sz="2000" dirty="0"/>
              <a:t>國家中有超過</a:t>
            </a:r>
            <a:r>
              <a:rPr lang="en-US" altLang="zh-TW" sz="2000" dirty="0"/>
              <a:t>1000</a:t>
            </a:r>
            <a:r>
              <a:rPr lang="zh-TW" altLang="en-US" sz="2000" dirty="0"/>
              <a:t>個</a:t>
            </a:r>
            <a:r>
              <a:rPr lang="zh-TW" altLang="en-US" sz="2000" dirty="0" smtClean="0"/>
              <a:t>區域性</a:t>
            </a:r>
            <a:r>
              <a:rPr lang="zh-TW" altLang="en-US" sz="2000" dirty="0"/>
              <a:t>的分部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此</a:t>
            </a:r>
            <a:r>
              <a:rPr lang="zh-TW" altLang="en-US" sz="2000" dirty="0"/>
              <a:t>運動的基本架構是由分部、小組、計畫、活動所組成。整體而言「分部」是定義整個運動的實質要素，而每一個分部不只致力於傳播關於我們今日</a:t>
            </a:r>
            <a:r>
              <a:rPr lang="zh-TW" altLang="en-US" sz="2000" dirty="0" smtClean="0"/>
              <a:t>社會問題</a:t>
            </a:r>
            <a:r>
              <a:rPr lang="zh-TW" altLang="en-US" sz="2000" dirty="0"/>
              <a:t>根源的覺知，也展現出人類其實早已有合乎邏輯且科學的解決方案和方法，能夠更新並修正目前的社會體系，並創造出一個真正負責任、永續、和平的全球</a:t>
            </a:r>
            <a:r>
              <a:rPr lang="zh-TW" altLang="en-US" sz="2000" dirty="0" smtClean="0"/>
              <a:t>社會。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透過</a:t>
            </a:r>
            <a:r>
              <a:rPr lang="zh-TW" altLang="en-US" sz="2000" dirty="0"/>
              <a:t>全球和區域性的教育計畫和社群活動，中期的目標是成為一個全球性的運動，能夠確實團結人們而不論其宗教或黨派的限制，並享有對於人類的生存和永</a:t>
            </a:r>
            <a:r>
              <a:rPr lang="zh-TW" altLang="en-US" sz="2000" dirty="0" smtClean="0"/>
              <a:t>續性</a:t>
            </a:r>
            <a:r>
              <a:rPr lang="zh-TW" altLang="en-US" sz="2000" dirty="0"/>
              <a:t>而言共同且不變的價值認同。</a:t>
            </a:r>
          </a:p>
        </p:txBody>
      </p:sp>
    </p:spTree>
    <p:extLst>
      <p:ext uri="{BB962C8B-B14F-4D97-AF65-F5344CB8AC3E}">
        <p14:creationId xmlns:p14="http://schemas.microsoft.com/office/powerpoint/2010/main" val="30607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時代精神</a:t>
            </a:r>
            <a:r>
              <a:rPr lang="zh-TW" altLang="en-US" dirty="0" smtClean="0"/>
              <a:t>運動</a:t>
            </a:r>
            <a:r>
              <a:rPr lang="en-US" altLang="zh-TW" dirty="0" smtClean="0"/>
              <a:t>: </a:t>
            </a:r>
            <a:r>
              <a:rPr lang="zh-TW" altLang="en-US" dirty="0" smtClean="0"/>
              <a:t>緣起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成立於</a:t>
            </a:r>
            <a:r>
              <a:rPr lang="en-US" altLang="zh-TW" dirty="0"/>
              <a:t>2008</a:t>
            </a:r>
            <a:r>
              <a:rPr lang="zh-TW" altLang="en-US" dirty="0"/>
              <a:t>年</a:t>
            </a:r>
            <a:r>
              <a:rPr lang="zh-TW" altLang="en-US" dirty="0" smtClean="0"/>
              <a:t>的，</a:t>
            </a:r>
            <a:r>
              <a:rPr lang="zh-TW" altLang="en-US" dirty="0"/>
              <a:t>簡稱</a:t>
            </a:r>
            <a:r>
              <a:rPr lang="en-US" altLang="zh-TW" dirty="0" smtClean="0"/>
              <a:t>ZM (</a:t>
            </a:r>
            <a:r>
              <a:rPr lang="en-US" altLang="zh-TW" dirty="0"/>
              <a:t>Zeitgeist</a:t>
            </a:r>
            <a:r>
              <a:rPr lang="zh-TW" altLang="en-US" dirty="0"/>
              <a:t>為德語，英譯</a:t>
            </a:r>
            <a:r>
              <a:rPr lang="zh-TW" altLang="en-US" dirty="0" smtClean="0"/>
              <a:t>為 </a:t>
            </a:r>
            <a:r>
              <a:rPr lang="en-US" altLang="zh-TW" dirty="0" smtClean="0"/>
              <a:t>spirit </a:t>
            </a:r>
            <a:r>
              <a:rPr lang="en-US" altLang="zh-TW" dirty="0"/>
              <a:t>of </a:t>
            </a:r>
            <a:r>
              <a:rPr lang="en-US" altLang="zh-TW" dirty="0" smtClean="0"/>
              <a:t>age</a:t>
            </a:r>
            <a:r>
              <a:rPr lang="en-US" altLang="zh-TW" dirty="0"/>
              <a:t>)</a:t>
            </a:r>
            <a:endParaRPr lang="en-US" altLang="zh-TW" dirty="0" smtClean="0"/>
          </a:p>
          <a:p>
            <a:pPr lvl="1"/>
            <a:r>
              <a:rPr lang="zh-TW" altLang="en-US" dirty="0"/>
              <a:t>緣起</a:t>
            </a:r>
            <a:r>
              <a:rPr lang="zh-TW" altLang="en-US" dirty="0" smtClean="0"/>
              <a:t>於 </a:t>
            </a:r>
            <a:r>
              <a:rPr lang="en-US" altLang="zh-TW" dirty="0" smtClean="0"/>
              <a:t>Peter Joseph</a:t>
            </a:r>
            <a:r>
              <a:rPr lang="zh-TW" altLang="en-US" dirty="0" smtClean="0"/>
              <a:t>（非真名）所拍的「時代精神」三部曲的紀錄片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2"/>
              </a:rPr>
              <a:t>Who is Peter Joseph?</a:t>
            </a:r>
            <a:r>
              <a:rPr lang="en-US" altLang="zh-TW" dirty="0" smtClean="0"/>
              <a:t> (49min)</a:t>
            </a:r>
          </a:p>
          <a:p>
            <a:pPr lvl="1"/>
            <a:r>
              <a:rPr lang="zh-TW" altLang="en-US" dirty="0" smtClean="0"/>
              <a:t>一個</a:t>
            </a:r>
            <a:r>
              <a:rPr lang="zh-TW" altLang="en-US" dirty="0"/>
              <a:t>全球</a:t>
            </a:r>
            <a:r>
              <a:rPr lang="zh-TW" altLang="en-US" dirty="0" smtClean="0"/>
              <a:t>性的</a:t>
            </a:r>
            <a:r>
              <a:rPr lang="zh-TW" altLang="en-US" dirty="0"/>
              <a:t>無國界、非宗教、去階級化、去權威化、去政治化、去中心化的社會</a:t>
            </a:r>
            <a:r>
              <a:rPr lang="zh-TW" altLang="en-US" dirty="0" smtClean="0"/>
              <a:t>運動</a:t>
            </a:r>
            <a:endParaRPr lang="en-US" altLang="zh-TW" dirty="0" smtClean="0"/>
          </a:p>
          <a:p>
            <a:r>
              <a:rPr lang="zh-TW" altLang="en-US" dirty="0" smtClean="0"/>
              <a:t>主張：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將</a:t>
            </a:r>
            <a:r>
              <a:rPr lang="zh-TW" altLang="en-US" dirty="0"/>
              <a:t>「</a:t>
            </a:r>
            <a:r>
              <a:rPr lang="zh-TW" altLang="en-US" dirty="0" smtClean="0"/>
              <a:t>科學方法</a:t>
            </a:r>
            <a:r>
              <a:rPr lang="zh-TW" altLang="en-US" dirty="0" smtClean="0"/>
              <a:t>」</a:t>
            </a:r>
            <a:r>
              <a:rPr lang="en-US" altLang="zh-TW" dirty="0"/>
              <a:t>(</a:t>
            </a:r>
            <a:r>
              <a:rPr lang="en-US" altLang="zh-TW" dirty="0" smtClean="0"/>
              <a:t>scientific methods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zh-TW" altLang="en-US" dirty="0" smtClean="0"/>
              <a:t>應用</a:t>
            </a:r>
            <a:r>
              <a:rPr lang="zh-TW" altLang="en-US" dirty="0"/>
              <a:t>至社會關懷和問題上，實現最廣泛的人類福利，使科學方法和科學科技發揮最大的</a:t>
            </a:r>
            <a:r>
              <a:rPr lang="zh-TW" altLang="en-US" dirty="0" smtClean="0"/>
              <a:t>潛力</a:t>
            </a:r>
            <a:r>
              <a:rPr lang="zh-TW" altLang="en-US" dirty="0"/>
              <a:t>以造福全人類，藉此超越政治、貧窮、和饑餓，邁向新的方法論和文明運作模式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地球</a:t>
            </a:r>
            <a:r>
              <a:rPr lang="zh-TW" altLang="en-US" dirty="0"/>
              <a:t>上的所有資源為全人類的共同遺產傳承。其背後的主要根據來源，是一個</a:t>
            </a:r>
            <a:r>
              <a:rPr lang="zh-TW" altLang="en-US" dirty="0" smtClean="0"/>
              <a:t>叫作「維納斯</a:t>
            </a:r>
            <a:r>
              <a:rPr lang="en-US" altLang="zh-TW" dirty="0"/>
              <a:t>/</a:t>
            </a:r>
            <a:r>
              <a:rPr lang="zh-TW" altLang="en-US" dirty="0"/>
              <a:t>金星</a:t>
            </a:r>
            <a:r>
              <a:rPr lang="zh-TW" altLang="en-US" dirty="0" smtClean="0"/>
              <a:t>計畫」</a:t>
            </a:r>
            <a:r>
              <a:rPr lang="en-US" altLang="zh-TW" dirty="0" smtClean="0"/>
              <a:t>(The </a:t>
            </a:r>
            <a:r>
              <a:rPr lang="en-US" altLang="zh-TW" dirty="0"/>
              <a:t>Venus </a:t>
            </a:r>
            <a:r>
              <a:rPr lang="en-US" altLang="zh-TW" dirty="0" smtClean="0"/>
              <a:t>Project)</a:t>
            </a:r>
            <a:r>
              <a:rPr lang="zh-TW" altLang="en-US" dirty="0" smtClean="0"/>
              <a:t>的</a:t>
            </a:r>
            <a:r>
              <a:rPr lang="zh-TW" altLang="en-US" dirty="0"/>
              <a:t>非營利機構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marL="0" indent="0">
              <a:buNone/>
            </a:pPr>
            <a:r>
              <a:rPr lang="en-US" altLang="zh-TW" dirty="0" smtClean="0">
                <a:hlinkClick r:id="rId3"/>
              </a:rPr>
              <a:t>(</a:t>
            </a:r>
            <a:r>
              <a:rPr lang="zh-TW" altLang="en-US" dirty="0" smtClean="0">
                <a:hlinkClick r:id="rId3"/>
              </a:rPr>
              <a:t>參考資料）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1101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「維納斯</a:t>
            </a:r>
            <a:r>
              <a:rPr lang="en-US" altLang="zh-TW" dirty="0"/>
              <a:t>/</a:t>
            </a:r>
            <a:r>
              <a:rPr lang="zh-TW" altLang="en-US" dirty="0"/>
              <a:t>金星計畫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發起人：雅克</a:t>
            </a:r>
            <a:r>
              <a:rPr lang="en-US" altLang="zh-TW" dirty="0"/>
              <a:t>.</a:t>
            </a:r>
            <a:r>
              <a:rPr lang="zh-TW" altLang="en-US" dirty="0"/>
              <a:t>法斯</a:t>
            </a:r>
            <a:r>
              <a:rPr lang="zh-TW" altLang="en-US" dirty="0" smtClean="0"/>
              <a:t>科</a:t>
            </a:r>
            <a:r>
              <a:rPr lang="en-US" altLang="zh-TW" dirty="0" smtClean="0"/>
              <a:t>(</a:t>
            </a:r>
            <a:r>
              <a:rPr lang="en-US" altLang="zh-TW" dirty="0"/>
              <a:t>Jacque </a:t>
            </a:r>
            <a:r>
              <a:rPr lang="en-US" altLang="zh-TW" dirty="0" smtClean="0"/>
              <a:t>Fresco</a:t>
            </a:r>
            <a:r>
              <a:rPr lang="en-US" altLang="zh-TW" dirty="0"/>
              <a:t>  (born March 13, 1916) </a:t>
            </a:r>
            <a:r>
              <a:rPr lang="zh-TW" altLang="en-US" dirty="0" smtClean="0"/>
              <a:t>；發明家</a:t>
            </a:r>
            <a:r>
              <a:rPr lang="zh-TW" altLang="en-US" dirty="0"/>
              <a:t>、科學家、未來學家、建築師、社會工程師、工業</a:t>
            </a:r>
            <a:r>
              <a:rPr lang="zh-TW" altLang="en-US" dirty="0" smtClean="0"/>
              <a:t>設計師）；曾親身經歷</a:t>
            </a:r>
            <a:r>
              <a:rPr lang="zh-TW" altLang="en-US" dirty="0"/>
              <a:t>過</a:t>
            </a:r>
            <a:r>
              <a:rPr lang="en-US" altLang="zh-TW" dirty="0"/>
              <a:t>1930</a:t>
            </a:r>
            <a:r>
              <a:rPr lang="zh-TW" altLang="en-US" dirty="0"/>
              <a:t>年代的大蕭條時期，自那時期起致力於改變</a:t>
            </a:r>
            <a:r>
              <a:rPr lang="zh-TW" altLang="en-US" dirty="0" smtClean="0"/>
              <a:t>人類社會</a:t>
            </a:r>
            <a:endParaRPr lang="en-US" altLang="zh-TW" dirty="0" smtClean="0"/>
          </a:p>
          <a:p>
            <a:r>
              <a:rPr lang="zh-TW" altLang="en-US" dirty="0" smtClean="0"/>
              <a:t>於</a:t>
            </a:r>
            <a:r>
              <a:rPr lang="en-US" altLang="zh-TW" dirty="0"/>
              <a:t>1970</a:t>
            </a:r>
            <a:r>
              <a:rPr lang="zh-TW" altLang="en-US" dirty="0"/>
              <a:t>年代開始，在美國佛羅里達州成立了一個叫作「維納斯</a:t>
            </a:r>
            <a:r>
              <a:rPr lang="en-US" altLang="zh-TW" dirty="0"/>
              <a:t>/</a:t>
            </a:r>
            <a:r>
              <a:rPr lang="zh-TW" altLang="en-US" dirty="0"/>
              <a:t>金星</a:t>
            </a:r>
            <a:r>
              <a:rPr lang="zh-TW" altLang="en-US" dirty="0" smtClean="0"/>
              <a:t>計畫」</a:t>
            </a:r>
            <a:r>
              <a:rPr lang="en-US" altLang="zh-TW" dirty="0" smtClean="0"/>
              <a:t>(The</a:t>
            </a:r>
            <a:r>
              <a:rPr lang="zh-TW" altLang="en-US" dirty="0"/>
              <a:t> </a:t>
            </a:r>
            <a:r>
              <a:rPr lang="en-US" altLang="zh-TW" dirty="0" smtClean="0"/>
              <a:t>Venus </a:t>
            </a:r>
            <a:r>
              <a:rPr lang="en-US" altLang="zh-TW" dirty="0"/>
              <a:t>Project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</a:t>
            </a:r>
            <a:r>
              <a:rPr lang="zh-TW" altLang="en-US" dirty="0"/>
              <a:t>非營利組織，試圖運用科學方法，推導出一個沒有戰爭、貧窮</a:t>
            </a:r>
            <a:r>
              <a:rPr lang="zh-TW" altLang="en-US" dirty="0" smtClean="0"/>
              <a:t>、政治</a:t>
            </a:r>
            <a:r>
              <a:rPr lang="zh-TW" altLang="en-US" dirty="0"/>
              <a:t>的新社會經濟運作模型</a:t>
            </a:r>
            <a:r>
              <a:rPr lang="zh-TW" altLang="en-US" dirty="0" smtClean="0"/>
              <a:t>，也稱為</a:t>
            </a:r>
            <a:r>
              <a:rPr lang="zh-TW" altLang="en-US" dirty="0"/>
              <a:t>「資源導向型</a:t>
            </a:r>
            <a:r>
              <a:rPr lang="zh-TW" altLang="en-US" dirty="0" smtClean="0"/>
              <a:t>經濟」</a:t>
            </a:r>
            <a:r>
              <a:rPr lang="en-US" altLang="zh-TW" dirty="0"/>
              <a:t>(Resource-Based </a:t>
            </a:r>
            <a:r>
              <a:rPr lang="en-US" altLang="zh-TW" dirty="0" smtClean="0"/>
              <a:t>Economy; RBE)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0484"/>
            <a:ext cx="2431606" cy="162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1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Choice is Ours (2015</a:t>
            </a:r>
            <a:r>
              <a:rPr lang="en-US" altLang="zh-TW" dirty="0" smtClean="0"/>
              <a:t>) </a:t>
            </a:r>
            <a:r>
              <a:rPr lang="zh-TW" altLang="en-US" dirty="0" smtClean="0"/>
              <a:t>紀錄片</a:t>
            </a:r>
            <a:r>
              <a:rPr lang="en-US" altLang="zh-TW" sz="1600" dirty="0" smtClean="0"/>
              <a:t>Parks I &amp; II (59’01’’)</a:t>
            </a:r>
            <a:endParaRPr lang="zh-TW" altLang="en-US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1600200"/>
            <a:ext cx="329184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0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資源導向型經濟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取代過時</a:t>
            </a:r>
            <a:r>
              <a:rPr lang="zh-TW" altLang="en-US" dirty="0" smtClean="0"/>
              <a:t>的金融</a:t>
            </a:r>
            <a:r>
              <a:rPr lang="zh-TW" altLang="en-US" dirty="0"/>
              <a:t>貨幣體系，以滿足人類的真實物理生存需求與自然法則所要求的永續性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zh-TW" altLang="en-US" dirty="0"/>
              <a:t>生產</a:t>
            </a:r>
            <a:r>
              <a:rPr lang="zh-TW" altLang="en-US" dirty="0" smtClean="0"/>
              <a:t>模式上</a:t>
            </a:r>
            <a:r>
              <a:rPr lang="zh-TW" altLang="en-US" dirty="0"/>
              <a:t>，以全面先進的電腦自動化控制的智慧管理，取代重複枯燥的人力勞動，以達到物資</a:t>
            </a:r>
            <a:r>
              <a:rPr lang="zh-TW" altLang="en-US" dirty="0" smtClean="0"/>
              <a:t>的極大</a:t>
            </a:r>
            <a:r>
              <a:rPr lang="zh-TW" altLang="en-US" dirty="0"/>
              <a:t>豐富與人類勞動的解放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zh-TW" altLang="en-US" dirty="0"/>
              <a:t>精神層面上，撇除一切基於舊有意識形態的隔閡，在「</a:t>
            </a:r>
            <a:r>
              <a:rPr lang="zh-TW" altLang="en-US" dirty="0" smtClean="0"/>
              <a:t>生命共同基礎」（</a:t>
            </a:r>
            <a:r>
              <a:rPr lang="en-US" altLang="zh-TW" dirty="0"/>
              <a:t>Life Ground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</a:t>
            </a:r>
            <a:r>
              <a:rPr lang="zh-TW" altLang="en-US" dirty="0"/>
              <a:t>出發點上，重塑新的文化、思想等價值觀體系，強調對於</a:t>
            </a:r>
            <a:r>
              <a:rPr lang="zh-TW" altLang="en-US" dirty="0" smtClean="0"/>
              <a:t>人類、</a:t>
            </a:r>
            <a:r>
              <a:rPr lang="zh-TW" altLang="en-US" dirty="0"/>
              <a:t>社會、環境問題等等的人道關懷，以「</a:t>
            </a:r>
            <a:r>
              <a:rPr lang="zh-TW" altLang="en-US" dirty="0" smtClean="0"/>
              <a:t>系統</a:t>
            </a:r>
            <a:r>
              <a:rPr lang="zh-TW" altLang="en-US" dirty="0"/>
              <a:t>方法</a:t>
            </a:r>
            <a:r>
              <a:rPr lang="zh-TW" altLang="en-US" dirty="0" smtClean="0"/>
              <a:t>」</a:t>
            </a:r>
            <a:r>
              <a:rPr lang="en-US" altLang="zh-TW" dirty="0" smtClean="0"/>
              <a:t>(System </a:t>
            </a:r>
            <a:r>
              <a:rPr lang="en-US" altLang="zh-TW" dirty="0"/>
              <a:t>Approach)</a:t>
            </a:r>
            <a:r>
              <a:rPr lang="zh-TW" altLang="en-US" dirty="0" smtClean="0"/>
              <a:t>的</a:t>
            </a:r>
            <a:r>
              <a:rPr lang="zh-TW" altLang="en-US" dirty="0"/>
              <a:t>整體性</a:t>
            </a:r>
            <a:r>
              <a:rPr lang="zh-TW" altLang="en-US" dirty="0" smtClean="0"/>
              <a:t>邏輯和</a:t>
            </a:r>
            <a:r>
              <a:rPr lang="zh-TW" altLang="en-US" dirty="0"/>
              <a:t>思維模式，將科學方法和科學科技應用於解決社會問題，提供具體的手段來消除匱乏</a:t>
            </a:r>
            <a:r>
              <a:rPr lang="zh-TW" altLang="en-US" dirty="0" smtClean="0"/>
              <a:t>和不平等</a:t>
            </a:r>
            <a:r>
              <a:rPr lang="zh-TW" altLang="en-US" dirty="0"/>
              <a:t>，以富裕取代匱乏，以合作取代競爭，以分享取代壟斷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54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1125</TotalTime>
  <Words>1452</Words>
  <Application>Microsoft Office PowerPoint</Application>
  <PresentationFormat>如螢幕大小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地平線</vt:lpstr>
      <vt:lpstr>「時代精神運動」簡介  The Zeitgeist Movement: an introduction</vt:lpstr>
      <vt:lpstr>PowerPoint 簡報</vt:lpstr>
      <vt:lpstr>PowerPoint 簡報</vt:lpstr>
      <vt:lpstr>時代精神運動台灣分部    (FB)</vt:lpstr>
      <vt:lpstr>時代精神運動是什麼?</vt:lpstr>
      <vt:lpstr>時代精神運動: 緣起</vt:lpstr>
      <vt:lpstr>「維納斯/金星計畫」</vt:lpstr>
      <vt:lpstr>The Choice is Ours (2015) 紀錄片Parks I &amp; II (59’01’’)</vt:lpstr>
      <vt:lpstr>資源導向型經濟</vt:lpstr>
      <vt:lpstr>時代精神運動和流程的基本架構</vt:lpstr>
      <vt:lpstr>分部</vt:lpstr>
      <vt:lpstr>小組</vt:lpstr>
      <vt:lpstr>資源導向型經濟模型的主要特色</vt:lpstr>
      <vt:lpstr>精簡版</vt:lpstr>
      <vt:lpstr>進階版</vt:lpstr>
      <vt:lpstr>TZM 全球會員人數(2010-2011)</vt:lpstr>
      <vt:lpstr>台灣時代精神運動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38</cp:revision>
  <dcterms:created xsi:type="dcterms:W3CDTF">2013-10-06T13:59:41Z</dcterms:created>
  <dcterms:modified xsi:type="dcterms:W3CDTF">2016-01-04T03:07:20Z</dcterms:modified>
</cp:coreProperties>
</file>