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565" r:id="rId2"/>
    <p:sldId id="779" r:id="rId3"/>
    <p:sldId id="811" r:id="rId4"/>
    <p:sldId id="812" r:id="rId5"/>
    <p:sldId id="813" r:id="rId6"/>
    <p:sldId id="814" r:id="rId7"/>
    <p:sldId id="815" r:id="rId8"/>
    <p:sldId id="859" r:id="rId9"/>
    <p:sldId id="816" r:id="rId10"/>
    <p:sldId id="817" r:id="rId11"/>
    <p:sldId id="818" r:id="rId12"/>
    <p:sldId id="819" r:id="rId13"/>
    <p:sldId id="820" r:id="rId14"/>
    <p:sldId id="822" r:id="rId15"/>
    <p:sldId id="823" r:id="rId16"/>
    <p:sldId id="824" r:id="rId17"/>
    <p:sldId id="825" r:id="rId18"/>
    <p:sldId id="826" r:id="rId19"/>
    <p:sldId id="827" r:id="rId20"/>
    <p:sldId id="828" r:id="rId21"/>
    <p:sldId id="830" r:id="rId22"/>
    <p:sldId id="833" r:id="rId23"/>
    <p:sldId id="834" r:id="rId24"/>
    <p:sldId id="835" r:id="rId25"/>
    <p:sldId id="836" r:id="rId26"/>
    <p:sldId id="837" r:id="rId27"/>
    <p:sldId id="839" r:id="rId28"/>
    <p:sldId id="842" r:id="rId29"/>
    <p:sldId id="843" r:id="rId30"/>
    <p:sldId id="844" r:id="rId31"/>
    <p:sldId id="845" r:id="rId32"/>
    <p:sldId id="846" r:id="rId33"/>
    <p:sldId id="847" r:id="rId34"/>
    <p:sldId id="848" r:id="rId35"/>
    <p:sldId id="849" r:id="rId36"/>
    <p:sldId id="850" r:id="rId37"/>
    <p:sldId id="851" r:id="rId38"/>
    <p:sldId id="810" r:id="rId39"/>
    <p:sldId id="853" r:id="rId40"/>
    <p:sldId id="854" r:id="rId41"/>
    <p:sldId id="855" r:id="rId42"/>
    <p:sldId id="860" r:id="rId43"/>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1611"/>
  </p:normalViewPr>
  <p:slideViewPr>
    <p:cSldViewPr>
      <p:cViewPr varScale="1">
        <p:scale>
          <a:sx n="106" d="100"/>
          <a:sy n="106" d="100"/>
        </p:scale>
        <p:origin x="19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563E9639-981F-0720-8B8B-46FA1CA1476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xmlns="" id="{B493CA22-9E53-C773-B9D7-51167740AE3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403C926-254C-CE4C-8E1F-E05C580F0E9B}" type="datetimeFigureOut">
              <a:rPr lang="zh-TW" altLang="en-US"/>
              <a:pPr>
                <a:defRPr/>
              </a:pPr>
              <a:t>2022/12/21</a:t>
            </a:fld>
            <a:endParaRPr lang="zh-TW" altLang="en-US"/>
          </a:p>
        </p:txBody>
      </p:sp>
      <p:sp>
        <p:nvSpPr>
          <p:cNvPr id="4" name="頁尾版面配置區 3">
            <a:extLst>
              <a:ext uri="{FF2B5EF4-FFF2-40B4-BE49-F238E27FC236}">
                <a16:creationId xmlns:a16="http://schemas.microsoft.com/office/drawing/2014/main" xmlns="" id="{BB21AACB-D645-32BD-43C6-3EA886F7BAA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xmlns="" id="{ED30F17B-F568-B033-CA61-D67463A8894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31E3C9D-0591-0040-B09D-978E5EDC5F62}"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998770E8-39BE-C818-74BD-2B59B8378B7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xmlns="" id="{A1EA5643-FE66-47AF-487F-92BC9A77851E}"/>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22532" name="Rectangle 4">
            <a:extLst>
              <a:ext uri="{FF2B5EF4-FFF2-40B4-BE49-F238E27FC236}">
                <a16:creationId xmlns:a16="http://schemas.microsoft.com/office/drawing/2014/main" xmlns="" id="{8706EE43-94F5-E6A9-4CF7-39CAE4AA9C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xmlns="" id="{7C537675-F960-7007-12EE-76E8048EFC8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xmlns="" id="{01A35CA5-C371-CBB7-4480-E03E6BE470B0}"/>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xmlns="" id="{B1E32115-BA0A-7C9F-D129-429A2657E786}"/>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C219EA6-6A63-4E4F-BCC3-D2ED4026BE70}" type="slidenum">
              <a:rPr lang="en-US" altLang="zh-TW"/>
              <a:pPr>
                <a:defRPr/>
              </a:pPr>
              <a:t>‹#›</a:t>
            </a:fld>
            <a:endParaRPr lang="en-US" altLang="zh-TW"/>
          </a:p>
        </p:txBody>
      </p:sp>
    </p:spTree>
    <p:extLst>
      <p:ext uri="{BB962C8B-B14F-4D97-AF65-F5344CB8AC3E}">
        <p14:creationId xmlns:p14="http://schemas.microsoft.com/office/powerpoint/2010/main" val="39179422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xmlns="" id="{99D67C6C-5D9B-9413-8FA1-FC4B9D5C12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0DCF174-EDC1-754C-B532-6950385A497A}" type="slidenum">
              <a:rPr lang="en-US" altLang="zh-TW" sz="1200"/>
              <a:pPr/>
              <a:t>1</a:t>
            </a:fld>
            <a:endParaRPr lang="en-US" altLang="zh-TW" sz="1200"/>
          </a:p>
        </p:txBody>
      </p:sp>
      <p:sp>
        <p:nvSpPr>
          <p:cNvPr id="25602" name="Rectangle 2">
            <a:extLst>
              <a:ext uri="{FF2B5EF4-FFF2-40B4-BE49-F238E27FC236}">
                <a16:creationId xmlns:a16="http://schemas.microsoft.com/office/drawing/2014/main" xmlns="" id="{02D0C269-0709-96E8-98DF-BE052297773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xmlns="" id="{9F9DB27B-9FC2-4C67-A01C-1911130142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extLst>
      <p:ext uri="{BB962C8B-B14F-4D97-AF65-F5344CB8AC3E}">
        <p14:creationId xmlns:p14="http://schemas.microsoft.com/office/powerpoint/2010/main" val="315224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Figure 12.3 plots three hotel firms with a global presence that cater to international travelers: Canada’s Four Seasons, America’s Marriott International, and China’s </a:t>
            </a:r>
            <a:r>
              <a:rPr lang="en-US" sz="1200" dirty="0" err="1"/>
              <a:t>JinJiang</a:t>
            </a:r>
            <a:r>
              <a:rPr lang="en-US" sz="1200" dirty="0"/>
              <a:t> International, which owns a number of budget properties such as 7 Days Inns.</a:t>
            </a:r>
          </a:p>
          <a:p>
            <a:endParaRPr lang="en-US" sz="1200" dirty="0"/>
          </a:p>
          <a:p>
            <a:r>
              <a:rPr lang="en-US" sz="1200" dirty="0"/>
              <a:t>Porter notes that it is important for a firm to be explicit about its choice of strategic emphasis with regard to value creation (differentiation) and low cost and to configure its internal operations to support that strategic emphasis.</a:t>
            </a:r>
          </a:p>
          <a:p>
            <a:endParaRPr lang="en-US" sz="1200" dirty="0"/>
          </a:p>
          <a:p>
            <a:r>
              <a:rPr lang="en-US" sz="1200" dirty="0"/>
              <a:t>A central tenet of the basic strategy paradigm is that to maximize its profitability, a firm must do three things: (1) pick a position on the efficiency frontier that is viable in the sense that there is enough demand to support that choice; (2) configure its internal operations, such as manufacturing, marketing, logistics, information systems, human resources, and so on, so that they support that position; and (3) make sure that the firm has the right organization structure in place to execute its strategy. </a:t>
            </a:r>
            <a:r>
              <a:rPr lang="en-US" sz="1200" i="1" dirty="0"/>
              <a:t>The strategy, operations, and organization of the firm must all be consistent with each other if it is to attain a competitive advantage and garner superior profitability.</a:t>
            </a:r>
            <a:endParaRPr lang="en-US" sz="1200" dirty="0"/>
          </a:p>
        </p:txBody>
      </p:sp>
      <p:sp>
        <p:nvSpPr>
          <p:cNvPr id="4" name="Slide Number Placeholder 3"/>
          <p:cNvSpPr>
            <a:spLocks noGrp="1"/>
          </p:cNvSpPr>
          <p:nvPr>
            <p:ph type="sldNum" sz="quarter" idx="5"/>
          </p:nvPr>
        </p:nvSpPr>
        <p:spPr/>
        <p:txBody>
          <a:bodyPr/>
          <a:lstStyle/>
          <a:p>
            <a:fld id="{CD9A7A27-C7DA-4E20-8877-F9D8D7F61956}" type="slidenum">
              <a:rPr lang="en-US" smtClean="0"/>
              <a:t>11</a:t>
            </a:fld>
            <a:endParaRPr lang="en-US"/>
          </a:p>
        </p:txBody>
      </p:sp>
    </p:spTree>
    <p:extLst>
      <p:ext uri="{BB962C8B-B14F-4D97-AF65-F5344CB8AC3E}">
        <p14:creationId xmlns:p14="http://schemas.microsoft.com/office/powerpoint/2010/main" val="41423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i="1" dirty="0"/>
              <a:t>operations</a:t>
            </a:r>
            <a:r>
              <a:rPr lang="en-US" dirty="0"/>
              <a:t> of a firm can be thought of as a value chain composed of a series of distinct value creation activities, including production, marketing and sales, materials management, research and development, human resources, information systems, and the firm infrastructure.</a:t>
            </a:r>
          </a:p>
        </p:txBody>
      </p:sp>
      <p:sp>
        <p:nvSpPr>
          <p:cNvPr id="4" name="Slide Number Placeholder 3"/>
          <p:cNvSpPr>
            <a:spLocks noGrp="1"/>
          </p:cNvSpPr>
          <p:nvPr>
            <p:ph type="sldNum" sz="quarter" idx="5"/>
          </p:nvPr>
        </p:nvSpPr>
        <p:spPr/>
        <p:txBody>
          <a:bodyPr/>
          <a:lstStyle/>
          <a:p>
            <a:fld id="{CD9A7A27-C7DA-4E20-8877-F9D8D7F61956}" type="slidenum">
              <a:rPr lang="en-US" smtClean="0"/>
              <a:t>12</a:t>
            </a:fld>
            <a:endParaRPr lang="en-US"/>
          </a:p>
        </p:txBody>
      </p:sp>
    </p:spTree>
    <p:extLst>
      <p:ext uri="{BB962C8B-B14F-4D97-AF65-F5344CB8AC3E}">
        <p14:creationId xmlns:p14="http://schemas.microsoft.com/office/powerpoint/2010/main" val="190240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normal practice, in the value chain illustrated in Figure 12.4, the primary activities are divided into four functions: research and development, production, marketing and sales, and customer service. The support activities of the value chain provide inputs that allow the primary activities to occur.</a:t>
            </a:r>
          </a:p>
        </p:txBody>
      </p:sp>
      <p:sp>
        <p:nvSpPr>
          <p:cNvPr id="4" name="Slide Number Placeholder 3"/>
          <p:cNvSpPr>
            <a:spLocks noGrp="1"/>
          </p:cNvSpPr>
          <p:nvPr>
            <p:ph type="sldNum" sz="quarter" idx="5"/>
          </p:nvPr>
        </p:nvSpPr>
        <p:spPr/>
        <p:txBody>
          <a:bodyPr/>
          <a:lstStyle/>
          <a:p>
            <a:fld id="{CD9A7A27-C7DA-4E20-8877-F9D8D7F61956}" type="slidenum">
              <a:rPr lang="en-US" smtClean="0"/>
              <a:t>13</a:t>
            </a:fld>
            <a:endParaRPr lang="en-US"/>
          </a:p>
        </p:txBody>
      </p:sp>
    </p:spTree>
    <p:extLst>
      <p:ext uri="{BB962C8B-B14F-4D97-AF65-F5344CB8AC3E}">
        <p14:creationId xmlns:p14="http://schemas.microsoft.com/office/powerpoint/2010/main" val="2490472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strategy of a firm is implemented through its organization. For a firm to have superior return on invested capital (ROIC), its organization must support its strategy and operations.</a:t>
            </a:r>
          </a:p>
        </p:txBody>
      </p:sp>
      <p:sp>
        <p:nvSpPr>
          <p:cNvPr id="4" name="Slide Number Placeholder 3"/>
          <p:cNvSpPr>
            <a:spLocks noGrp="1"/>
          </p:cNvSpPr>
          <p:nvPr>
            <p:ph type="sldNum" sz="quarter" idx="5"/>
          </p:nvPr>
        </p:nvSpPr>
        <p:spPr/>
        <p:txBody>
          <a:bodyPr/>
          <a:lstStyle/>
          <a:p>
            <a:fld id="{CD9A7A27-C7DA-4E20-8877-F9D8D7F61956}" type="slidenum">
              <a:rPr lang="en-US" smtClean="0"/>
              <a:t>14</a:t>
            </a:fld>
            <a:endParaRPr lang="en-US"/>
          </a:p>
        </p:txBody>
      </p:sp>
    </p:spTree>
    <p:extLst>
      <p:ext uri="{BB962C8B-B14F-4D97-AF65-F5344CB8AC3E}">
        <p14:creationId xmlns:p14="http://schemas.microsoft.com/office/powerpoint/2010/main" val="1261826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As illustrated by the arrows, the various components of an organization’s architecture are not independent of each other: Each component shapes, and is shaped by, other components of architecture.</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15</a:t>
            </a:fld>
            <a:endParaRPr lang="en-US"/>
          </a:p>
        </p:txBody>
      </p:sp>
    </p:spTree>
    <p:extLst>
      <p:ext uri="{BB962C8B-B14F-4D97-AF65-F5344CB8AC3E}">
        <p14:creationId xmlns:p14="http://schemas.microsoft.com/office/powerpoint/2010/main" val="4294520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If a firm is going to maximize its profitability, it must pay close attention to achieving internal consistency among the various components of its architecture, and the architecture must support the strategy and operations of the firm.</a:t>
            </a:r>
          </a:p>
        </p:txBody>
      </p:sp>
      <p:sp>
        <p:nvSpPr>
          <p:cNvPr id="4" name="Slide Number Placeholder 3"/>
          <p:cNvSpPr>
            <a:spLocks noGrp="1"/>
          </p:cNvSpPr>
          <p:nvPr>
            <p:ph type="sldNum" sz="quarter" idx="5"/>
          </p:nvPr>
        </p:nvSpPr>
        <p:spPr/>
        <p:txBody>
          <a:bodyPr/>
          <a:lstStyle/>
          <a:p>
            <a:fld id="{CD9A7A27-C7DA-4E20-8877-F9D8D7F61956}" type="slidenum">
              <a:rPr lang="en-US" smtClean="0"/>
              <a:t>16</a:t>
            </a:fld>
            <a:endParaRPr lang="en-US"/>
          </a:p>
        </p:txBody>
      </p:sp>
    </p:spTree>
    <p:extLst>
      <p:ext uri="{BB962C8B-B14F-4D97-AF65-F5344CB8AC3E}">
        <p14:creationId xmlns:p14="http://schemas.microsoft.com/office/powerpoint/2010/main" val="226957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 other words, as illustrated in Figure 12.6 (see next slide), market conditions, strategy, operations, and organization must all be consistent with each other, or fit each other, for superior performance to be attained.</a:t>
            </a:r>
          </a:p>
        </p:txBody>
      </p:sp>
      <p:sp>
        <p:nvSpPr>
          <p:cNvPr id="4" name="Slide Number Placeholder 3"/>
          <p:cNvSpPr>
            <a:spLocks noGrp="1"/>
          </p:cNvSpPr>
          <p:nvPr>
            <p:ph type="sldNum" sz="quarter" idx="5"/>
          </p:nvPr>
        </p:nvSpPr>
        <p:spPr/>
        <p:txBody>
          <a:bodyPr/>
          <a:lstStyle/>
          <a:p>
            <a:fld id="{CD9A7A27-C7DA-4E20-8877-F9D8D7F61956}" type="slidenum">
              <a:rPr lang="en-US" smtClean="0"/>
              <a:t>17</a:t>
            </a:fld>
            <a:endParaRPr lang="en-US"/>
          </a:p>
        </p:txBody>
      </p:sp>
    </p:spTree>
    <p:extLst>
      <p:ext uri="{BB962C8B-B14F-4D97-AF65-F5344CB8AC3E}">
        <p14:creationId xmlns:p14="http://schemas.microsoft.com/office/powerpoint/2010/main" val="194626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 is more complex than illustrated in Figure 12.6. For example, the firm can influence market conditions through its choice of strategy—it can create demand by leveraging core skills to create new market opportunities.</a:t>
            </a:r>
          </a:p>
        </p:txBody>
      </p:sp>
      <p:sp>
        <p:nvSpPr>
          <p:cNvPr id="4" name="Slide Number Placeholder 3"/>
          <p:cNvSpPr>
            <a:spLocks noGrp="1"/>
          </p:cNvSpPr>
          <p:nvPr>
            <p:ph type="sldNum" sz="quarter" idx="5"/>
          </p:nvPr>
        </p:nvSpPr>
        <p:spPr/>
        <p:txBody>
          <a:bodyPr/>
          <a:lstStyle/>
          <a:p>
            <a:fld id="{CD9A7A27-C7DA-4E20-8877-F9D8D7F61956}" type="slidenum">
              <a:rPr lang="en-US" smtClean="0"/>
              <a:t>18</a:t>
            </a:fld>
            <a:endParaRPr lang="en-US"/>
          </a:p>
        </p:txBody>
      </p:sp>
    </p:spTree>
    <p:extLst>
      <p:ext uri="{BB962C8B-B14F-4D97-AF65-F5344CB8AC3E}">
        <p14:creationId xmlns:p14="http://schemas.microsoft.com/office/powerpoint/2010/main" val="1402044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LO 12-2 Recognize how firms can increase revenue and profit by expanding globally.</a:t>
            </a:r>
          </a:p>
          <a:p>
            <a:endParaRPr lang="en-US" sz="1000" dirty="0"/>
          </a:p>
          <a:p>
            <a:r>
              <a:rPr lang="en-US" sz="1000" dirty="0"/>
              <a:t>Expanding globally allows firms to increase their profitability and rate of profit growth in ways not available to purely domestic enterprises.</a:t>
            </a:r>
          </a:p>
        </p:txBody>
      </p:sp>
      <p:sp>
        <p:nvSpPr>
          <p:cNvPr id="4" name="Slide Number Placeholder 3"/>
          <p:cNvSpPr>
            <a:spLocks noGrp="1"/>
          </p:cNvSpPr>
          <p:nvPr>
            <p:ph type="sldNum" sz="quarter" idx="5"/>
          </p:nvPr>
        </p:nvSpPr>
        <p:spPr/>
        <p:txBody>
          <a:bodyPr/>
          <a:lstStyle/>
          <a:p>
            <a:fld id="{CD9A7A27-C7DA-4E20-8877-F9D8D7F61956}" type="slidenum">
              <a:rPr lang="en-US" smtClean="0"/>
              <a:t>19</a:t>
            </a:fld>
            <a:endParaRPr lang="en-US"/>
          </a:p>
        </p:txBody>
      </p:sp>
    </p:spTree>
    <p:extLst>
      <p:ext uri="{BB962C8B-B14F-4D97-AF65-F5344CB8AC3E}">
        <p14:creationId xmlns:p14="http://schemas.microsoft.com/office/powerpoint/2010/main" val="668546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competence refers to skills within the firm that competitors cannot easily match or imitate. These skills may exist in any of the firm’s value creation activities: production, marketing, R&amp;D, human resources, logistics, general management, and so on.</a:t>
            </a:r>
          </a:p>
          <a:p>
            <a:pPr marL="171450" lvl="1" indent="-171450">
              <a:buFont typeface="Arial" panose="020B0604020202020204" pitchFamily="34" charset="0"/>
              <a:buChar char="•"/>
            </a:pPr>
            <a:r>
              <a:rPr lang="en-US" dirty="0"/>
              <a:t>Toyota has a core competence in the production of cars.</a:t>
            </a:r>
          </a:p>
          <a:p>
            <a:pPr marL="171450" lvl="1" indent="-171450">
              <a:buFont typeface="Arial" panose="020B0604020202020204" pitchFamily="34" charset="0"/>
              <a:buChar char="•"/>
            </a:pPr>
            <a:r>
              <a:rPr lang="en-US" dirty="0"/>
              <a:t>IKEA has a core competence in the design of stylish and affordable furniture.</a:t>
            </a:r>
          </a:p>
          <a:p>
            <a:pPr marL="171450" lvl="1" indent="-171450">
              <a:buFont typeface="Arial" panose="020B0604020202020204" pitchFamily="34" charset="0"/>
              <a:buChar char="•"/>
            </a:pPr>
            <a:r>
              <a:rPr lang="en-US" dirty="0"/>
              <a:t>McDonald’s has a core competence in managing fast-food operations.</a:t>
            </a:r>
          </a:p>
          <a:p>
            <a:pPr marL="171450" lvl="1" indent="-171450">
              <a:buFont typeface="Arial" panose="020B0604020202020204" pitchFamily="34" charset="0"/>
              <a:buChar char="•"/>
            </a:pPr>
            <a:r>
              <a:rPr lang="en-US" dirty="0"/>
              <a:t>Procter &amp; Gamble (P&amp;G) has a core competence in developing and marketing name-brand consumer products.</a:t>
            </a:r>
          </a:p>
        </p:txBody>
      </p:sp>
      <p:sp>
        <p:nvSpPr>
          <p:cNvPr id="4" name="Slide Number Placeholder 3"/>
          <p:cNvSpPr>
            <a:spLocks noGrp="1"/>
          </p:cNvSpPr>
          <p:nvPr>
            <p:ph type="sldNum" sz="quarter" idx="5"/>
          </p:nvPr>
        </p:nvSpPr>
        <p:spPr/>
        <p:txBody>
          <a:bodyPr/>
          <a:lstStyle/>
          <a:p>
            <a:fld id="{CD9A7A27-C7DA-4E20-8877-F9D8D7F61956}" type="slidenum">
              <a:rPr lang="en-US" smtClean="0"/>
              <a:t>20</a:t>
            </a:fld>
            <a:endParaRPr lang="en-US"/>
          </a:p>
        </p:txBody>
      </p:sp>
    </p:spTree>
    <p:extLst>
      <p:ext uri="{BB962C8B-B14F-4D97-AF65-F5344CB8AC3E}">
        <p14:creationId xmlns:p14="http://schemas.microsoft.com/office/powerpoint/2010/main" val="98769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Today, Volvo cars are still engineered, designed, and tested in Gothenburg, Sweden, and they still retain their Swedish character, but they are assembled at two new plants in China and a new plant in South Carolina, all built after the acquisition.</a:t>
            </a:r>
          </a:p>
          <a:p>
            <a:endParaRPr lang="en-US" sz="1200" dirty="0"/>
          </a:p>
          <a:p>
            <a:r>
              <a:rPr lang="en-US" sz="1200" dirty="0"/>
              <a:t>Since the acquisition, </a:t>
            </a:r>
            <a:r>
              <a:rPr lang="en-US" sz="1200" dirty="0" err="1"/>
              <a:t>Geely</a:t>
            </a:r>
            <a:r>
              <a:rPr lang="en-US" sz="1200" dirty="0"/>
              <a:t> and Volvo have continued to be managed as separate companies. Both </a:t>
            </a:r>
            <a:r>
              <a:rPr lang="en-US" sz="1200" dirty="0" err="1"/>
              <a:t>Geely</a:t>
            </a:r>
            <a:r>
              <a:rPr lang="en-US" sz="1200" dirty="0"/>
              <a:t> and Volvo are owned by Li’s investment fund, Zhejiang </a:t>
            </a:r>
            <a:r>
              <a:rPr lang="en-US" sz="1200" dirty="0" err="1"/>
              <a:t>Geely</a:t>
            </a:r>
            <a:r>
              <a:rPr lang="en-US" sz="1200" dirty="0"/>
              <a:t> Holding Group. However, in February 2020, Li announced that the companies were in talks to combine the two entities into a single integrated operation. If the plan is approved, the combined entity would be listed in Hong Kong and possibly Stockholm.</a:t>
            </a:r>
          </a:p>
          <a:p>
            <a:endParaRPr lang="en-US" sz="1200" dirty="0"/>
          </a:p>
          <a:p>
            <a:r>
              <a:rPr lang="en-US" sz="1200" dirty="0"/>
              <a:t>Sources: Pamela Ambler, “Volvo and </a:t>
            </a:r>
            <a:r>
              <a:rPr lang="en-US" sz="1200" dirty="0" err="1"/>
              <a:t>Geely</a:t>
            </a:r>
            <a:r>
              <a:rPr lang="en-US" sz="1200" dirty="0"/>
              <a:t>: The Unlikely Marriage of Swedish Tech and Chinese Manufacturing,” </a:t>
            </a:r>
            <a:r>
              <a:rPr lang="en-US" sz="1200" i="1" dirty="0"/>
              <a:t>Forbes</a:t>
            </a:r>
            <a:r>
              <a:rPr lang="en-US" sz="1200" dirty="0"/>
              <a:t>, January 23, 2018; Sui-Lee Wee, “</a:t>
            </a:r>
            <a:r>
              <a:rPr lang="en-US" sz="1200" dirty="0" err="1"/>
              <a:t>Geely</a:t>
            </a:r>
            <a:r>
              <a:rPr lang="en-US" sz="1200" dirty="0"/>
              <a:t> Buys Stake in Volvo Trucks,” </a:t>
            </a:r>
            <a:r>
              <a:rPr lang="en-US" sz="1200" i="1" dirty="0"/>
              <a:t>The New York Times</a:t>
            </a:r>
            <a:r>
              <a:rPr lang="en-US" sz="1200" dirty="0"/>
              <a:t>, December 27, 2017; “Volvo Cars Sets New Global Sales Record in 2018", Volvo Car Group, January 4, 2019; B. </a:t>
            </a:r>
            <a:r>
              <a:rPr lang="en-US" sz="1200" dirty="0" err="1"/>
              <a:t>Gruley</a:t>
            </a:r>
            <a:r>
              <a:rPr lang="en-US" sz="1200" dirty="0"/>
              <a:t> and J. Butler, “How China’s 36th Best Car Company Saved Volvo,” </a:t>
            </a:r>
            <a:r>
              <a:rPr lang="en-US" sz="1200" i="1" dirty="0"/>
              <a:t>Bloomberg Businessweek</a:t>
            </a:r>
            <a:r>
              <a:rPr lang="en-US" sz="1200" dirty="0"/>
              <a:t>, May 24, 2018; Trevor Moss, “How China’s </a:t>
            </a:r>
            <a:r>
              <a:rPr lang="en-US" sz="1200" dirty="0" err="1"/>
              <a:t>Geely</a:t>
            </a:r>
            <a:r>
              <a:rPr lang="en-US" sz="1200" dirty="0"/>
              <a:t> Turned a Disassembled Mercedes into a Global Car Company,” </a:t>
            </a:r>
            <a:r>
              <a:rPr lang="en-US" sz="1200" i="1" dirty="0"/>
              <a:t>The Wall Street Journal</a:t>
            </a:r>
            <a:r>
              <a:rPr lang="en-US" sz="1200" dirty="0"/>
              <a:t>, March 4, 2018; William Boston, “Chinese Auto Tycoon Aims to Merge Volvo and </a:t>
            </a:r>
            <a:r>
              <a:rPr lang="en-US" sz="1200" dirty="0" err="1"/>
              <a:t>Geely</a:t>
            </a:r>
            <a:r>
              <a:rPr lang="en-US" sz="1200" dirty="0"/>
              <a:t>,” </a:t>
            </a:r>
            <a:r>
              <a:rPr lang="en-US" sz="1200" i="1" dirty="0"/>
              <a:t>The Wall Street Journal</a:t>
            </a:r>
            <a:r>
              <a:rPr lang="en-US" sz="1200" dirty="0"/>
              <a:t>, February 10, 2020.</a:t>
            </a:r>
          </a:p>
        </p:txBody>
      </p:sp>
      <p:sp>
        <p:nvSpPr>
          <p:cNvPr id="4" name="Slide Number Placeholder 3"/>
          <p:cNvSpPr>
            <a:spLocks noGrp="1"/>
          </p:cNvSpPr>
          <p:nvPr>
            <p:ph type="sldNum" sz="quarter" idx="5"/>
          </p:nvPr>
        </p:nvSpPr>
        <p:spPr/>
        <p:txBody>
          <a:bodyPr/>
          <a:lstStyle/>
          <a:p>
            <a:fld id="{CD9A7A27-C7DA-4E20-8877-F9D8D7F61956}" type="slidenum">
              <a:rPr lang="en-US" smtClean="0"/>
              <a:t>2</a:t>
            </a:fld>
            <a:endParaRPr lang="en-US"/>
          </a:p>
        </p:txBody>
      </p:sp>
    </p:spTree>
    <p:extLst>
      <p:ext uri="{BB962C8B-B14F-4D97-AF65-F5344CB8AC3E}">
        <p14:creationId xmlns:p14="http://schemas.microsoft.com/office/powerpoint/2010/main" val="3711162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Locating a value creation activity in the optimal location for that activity can have one of two effects. It can lower the costs of value creation and help the firm to achieve a low-cost position, and/or it can enable a firm to differentiate its product offering from those of competitors. In terms of Figure 12.2 (see slide 9), it can lower </a:t>
            </a:r>
            <a:r>
              <a:rPr lang="en-US" i="1" dirty="0"/>
              <a:t>C</a:t>
            </a:r>
            <a:r>
              <a:rPr lang="en-US" dirty="0"/>
              <a:t> and/or increase </a:t>
            </a:r>
            <a:r>
              <a:rPr lang="en-US" i="1" dirty="0"/>
              <a:t>V</a:t>
            </a:r>
            <a:r>
              <a:rPr lang="en-US" dirty="0"/>
              <a:t> (which, in general, supports higher pricing), both of which boost the profitability of the enterprise.</a:t>
            </a:r>
          </a:p>
        </p:txBody>
      </p:sp>
      <p:sp>
        <p:nvSpPr>
          <p:cNvPr id="4" name="Slide Number Placeholder 3"/>
          <p:cNvSpPr>
            <a:spLocks noGrp="1"/>
          </p:cNvSpPr>
          <p:nvPr>
            <p:ph type="sldNum" sz="quarter" idx="5"/>
          </p:nvPr>
        </p:nvSpPr>
        <p:spPr/>
        <p:txBody>
          <a:bodyPr/>
          <a:lstStyle/>
          <a:p>
            <a:fld id="{CD9A7A27-C7DA-4E20-8877-F9D8D7F61956}" type="slidenum">
              <a:rPr lang="en-US" smtClean="0"/>
              <a:t>21</a:t>
            </a:fld>
            <a:endParaRPr lang="en-US"/>
          </a:p>
        </p:txBody>
      </p:sp>
    </p:spTree>
    <p:extLst>
      <p:ext uri="{BB962C8B-B14F-4D97-AF65-F5344CB8AC3E}">
        <p14:creationId xmlns:p14="http://schemas.microsoft.com/office/powerpoint/2010/main" val="4015291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12.7 illustrates this experience curve relationship between unit production costs and cumulative output (the relationship is for cumulative output over time and not output in any one period, such as a year). Two things explain this: learning effects and economies of scale.</a:t>
            </a:r>
          </a:p>
        </p:txBody>
      </p:sp>
      <p:sp>
        <p:nvSpPr>
          <p:cNvPr id="4" name="Slide Number Placeholder 3"/>
          <p:cNvSpPr>
            <a:spLocks noGrp="1"/>
          </p:cNvSpPr>
          <p:nvPr>
            <p:ph type="sldNum" sz="quarter" idx="5"/>
          </p:nvPr>
        </p:nvSpPr>
        <p:spPr/>
        <p:txBody>
          <a:bodyPr/>
          <a:lstStyle/>
          <a:p>
            <a:fld id="{CD9A7A27-C7DA-4E20-8877-F9D8D7F61956}" type="slidenum">
              <a:rPr lang="en-US" smtClean="0"/>
              <a:t>22</a:t>
            </a:fld>
            <a:endParaRPr lang="en-US"/>
          </a:p>
        </p:txBody>
      </p:sp>
    </p:spTree>
    <p:extLst>
      <p:ext uri="{BB962C8B-B14F-4D97-AF65-F5344CB8AC3E}">
        <p14:creationId xmlns:p14="http://schemas.microsoft.com/office/powerpoint/2010/main" val="193823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the underlying sources of experience-based cost economies are plant-based. This is true for most learning effects as well as for the economies of scale derived by spreading the fixed costs of building productive capacity over a large output, attaining an efficient scale of output, and utilizing a plant more intensively.</a:t>
            </a:r>
          </a:p>
        </p:txBody>
      </p:sp>
      <p:sp>
        <p:nvSpPr>
          <p:cNvPr id="4" name="Slide Number Placeholder 3"/>
          <p:cNvSpPr>
            <a:spLocks noGrp="1"/>
          </p:cNvSpPr>
          <p:nvPr>
            <p:ph type="sldNum" sz="quarter" idx="5"/>
          </p:nvPr>
        </p:nvSpPr>
        <p:spPr/>
        <p:txBody>
          <a:bodyPr/>
          <a:lstStyle/>
          <a:p>
            <a:fld id="{CD9A7A27-C7DA-4E20-8877-F9D8D7F61956}" type="slidenum">
              <a:rPr lang="en-US" smtClean="0"/>
              <a:t>23</a:t>
            </a:fld>
            <a:endParaRPr lang="en-US"/>
          </a:p>
        </p:txBody>
      </p:sp>
    </p:spTree>
    <p:extLst>
      <p:ext uri="{BB962C8B-B14F-4D97-AF65-F5344CB8AC3E}">
        <p14:creationId xmlns:p14="http://schemas.microsoft.com/office/powerpoint/2010/main" val="2556292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Valuable skills are developed first at home and then transferred to foreign operations. However, for more mature multinationals that have already established a network of subsidiary operations in foreign markets, the development of valuable skills can just as well occur in foreign subsidiaries.</a:t>
            </a:r>
          </a:p>
          <a:p>
            <a:endParaRPr lang="en-US" dirty="0"/>
          </a:p>
          <a:p>
            <a:r>
              <a:rPr lang="en-US" dirty="0"/>
              <a:t>Managers of multinational enterprises face new challenges. First, they must have the humility to recognize that valuable skills that lead to competencies can arise anywhere within the firm’s global network, not just at the corporate center. Second, they must establish an incentive system that encourages local employees to acquire new skills.</a:t>
            </a:r>
          </a:p>
        </p:txBody>
      </p:sp>
      <p:sp>
        <p:nvSpPr>
          <p:cNvPr id="4" name="Slide Number Placeholder 3"/>
          <p:cNvSpPr>
            <a:spLocks noGrp="1"/>
          </p:cNvSpPr>
          <p:nvPr>
            <p:ph type="sldNum" sz="quarter" idx="5"/>
          </p:nvPr>
        </p:nvSpPr>
        <p:spPr/>
        <p:txBody>
          <a:bodyPr/>
          <a:lstStyle/>
          <a:p>
            <a:fld id="{CD9A7A27-C7DA-4E20-8877-F9D8D7F61956}" type="slidenum">
              <a:rPr lang="en-US" smtClean="0"/>
              <a:t>24</a:t>
            </a:fld>
            <a:endParaRPr lang="en-US"/>
          </a:p>
        </p:txBody>
      </p:sp>
    </p:spTree>
    <p:extLst>
      <p:ext uri="{BB962C8B-B14F-4D97-AF65-F5344CB8AC3E}">
        <p14:creationId xmlns:p14="http://schemas.microsoft.com/office/powerpoint/2010/main" val="4290009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should be noted that strategies that increase profitability may also expand a firm’s business and thus enable it to attain a higher rate of profit growth.</a:t>
            </a:r>
          </a:p>
        </p:txBody>
      </p:sp>
      <p:sp>
        <p:nvSpPr>
          <p:cNvPr id="4" name="Slide Number Placeholder 3"/>
          <p:cNvSpPr>
            <a:spLocks noGrp="1"/>
          </p:cNvSpPr>
          <p:nvPr>
            <p:ph type="sldNum" sz="quarter" idx="5"/>
          </p:nvPr>
        </p:nvSpPr>
        <p:spPr/>
        <p:txBody>
          <a:bodyPr/>
          <a:lstStyle/>
          <a:p>
            <a:fld id="{CD9A7A27-C7DA-4E20-8877-F9D8D7F61956}" type="slidenum">
              <a:rPr lang="en-US" smtClean="0"/>
              <a:t>25</a:t>
            </a:fld>
            <a:endParaRPr lang="en-US"/>
          </a:p>
        </p:txBody>
      </p:sp>
    </p:spTree>
    <p:extLst>
      <p:ext uri="{BB962C8B-B14F-4D97-AF65-F5344CB8AC3E}">
        <p14:creationId xmlns:p14="http://schemas.microsoft.com/office/powerpoint/2010/main" val="2304000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12-3 Understand how pressures for cost reductions and local responsiveness influence strategic choice.</a:t>
            </a:r>
          </a:p>
          <a:p>
            <a:endParaRPr lang="en-US" dirty="0"/>
          </a:p>
          <a:p>
            <a:r>
              <a:rPr lang="en-US" dirty="0"/>
              <a:t>In competitive global markets, international businesses often face pressures for cost reductions. Responding to pressures for cost reduction requires a firm to try to lower the costs of value creation. A manufacturer, for example, might mass-produce a standardized product at the optimal locations in the world, wherever that might be, to realize economies of scale, learning effects, and location economies. Alternatively, a firm might outsource certain functions to low-cost foreign suppliers in an attempt to reduce costs.</a:t>
            </a:r>
          </a:p>
        </p:txBody>
      </p:sp>
      <p:sp>
        <p:nvSpPr>
          <p:cNvPr id="4" name="Slide Number Placeholder 3"/>
          <p:cNvSpPr>
            <a:spLocks noGrp="1"/>
          </p:cNvSpPr>
          <p:nvPr>
            <p:ph type="sldNum" sz="quarter" idx="5"/>
          </p:nvPr>
        </p:nvSpPr>
        <p:spPr/>
        <p:txBody>
          <a:bodyPr/>
          <a:lstStyle/>
          <a:p>
            <a:fld id="{CD9A7A27-C7DA-4E20-8877-F9D8D7F61956}" type="slidenum">
              <a:rPr lang="en-US" smtClean="0"/>
              <a:t>26</a:t>
            </a:fld>
            <a:endParaRPr lang="en-US"/>
          </a:p>
        </p:txBody>
      </p:sp>
    </p:spTree>
    <p:extLst>
      <p:ext uri="{BB962C8B-B14F-4D97-AF65-F5344CB8AC3E}">
        <p14:creationId xmlns:p14="http://schemas.microsoft.com/office/powerpoint/2010/main" val="266300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27</a:t>
            </a:fld>
            <a:endParaRPr lang="en-US"/>
          </a:p>
        </p:txBody>
      </p:sp>
    </p:spTree>
    <p:extLst>
      <p:ext uri="{BB962C8B-B14F-4D97-AF65-F5344CB8AC3E}">
        <p14:creationId xmlns:p14="http://schemas.microsoft.com/office/powerpoint/2010/main" val="4085480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regional perspective is important because it may suggest that localization at the regional rather than the national level is the appropriate strategic response.</a:t>
            </a:r>
          </a:p>
        </p:txBody>
      </p:sp>
      <p:sp>
        <p:nvSpPr>
          <p:cNvPr id="4" name="Slide Number Placeholder 3"/>
          <p:cNvSpPr>
            <a:spLocks noGrp="1"/>
          </p:cNvSpPr>
          <p:nvPr>
            <p:ph type="sldNum" sz="quarter" idx="5"/>
          </p:nvPr>
        </p:nvSpPr>
        <p:spPr/>
        <p:txBody>
          <a:bodyPr/>
          <a:lstStyle/>
          <a:p>
            <a:fld id="{CD9A7A27-C7DA-4E20-8877-F9D8D7F61956}" type="slidenum">
              <a:rPr lang="en-US" smtClean="0"/>
              <a:t>28</a:t>
            </a:fld>
            <a:endParaRPr lang="en-US"/>
          </a:p>
        </p:txBody>
      </p:sp>
    </p:spTree>
    <p:extLst>
      <p:ext uri="{BB962C8B-B14F-4D97-AF65-F5344CB8AC3E}">
        <p14:creationId xmlns:p14="http://schemas.microsoft.com/office/powerpoint/2010/main" val="2996020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LO 12-4 </a:t>
            </a:r>
            <a:r>
              <a:rPr lang="en-US" dirty="0"/>
              <a:t>Identify the different international strategies for competing and their pros and cons.</a:t>
            </a:r>
          </a:p>
          <a:p>
            <a:pPr eaLnBrk="1" hangingPunct="1"/>
            <a:endParaRPr lang="en-US" altLang="en-US" dirty="0"/>
          </a:p>
          <a:p>
            <a:pPr eaLnBrk="1" hangingPunct="1"/>
            <a:r>
              <a:rPr lang="en-US" altLang="en-US" dirty="0"/>
              <a:t>How do differences in the strength of pressures for cost reductions versus those for local responsiveness affect a firm’s choice of strategy? Firms typically choose among four main strategic postures when competing internationally. These can be characterized as a global standardization strategy, a localization strategy, a transnational strategy, and an international strategy.</a:t>
            </a:r>
          </a:p>
        </p:txBody>
      </p:sp>
      <p:sp>
        <p:nvSpPr>
          <p:cNvPr id="4" name="Slide Number Placeholder 3"/>
          <p:cNvSpPr>
            <a:spLocks noGrp="1"/>
          </p:cNvSpPr>
          <p:nvPr>
            <p:ph type="sldNum" sz="quarter" idx="5"/>
          </p:nvPr>
        </p:nvSpPr>
        <p:spPr/>
        <p:txBody>
          <a:bodyPr/>
          <a:lstStyle/>
          <a:p>
            <a:fld id="{CD9A7A27-C7DA-4E20-8877-F9D8D7F61956}" type="slidenum">
              <a:rPr lang="en-US" smtClean="0"/>
              <a:t>29</a:t>
            </a:fld>
            <a:endParaRPr lang="en-US"/>
          </a:p>
        </p:txBody>
      </p:sp>
    </p:spTree>
    <p:extLst>
      <p:ext uri="{BB962C8B-B14F-4D97-AF65-F5344CB8AC3E}">
        <p14:creationId xmlns:p14="http://schemas.microsoft.com/office/powerpoint/2010/main" val="1157639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The appropriateness of each strategy varies, given the extent of pressures for cost reductions and local responsiveness. Figure 12.9 illustrates the conditions under which each of these strategies is most appropriate.</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30</a:t>
            </a:fld>
            <a:endParaRPr lang="en-US"/>
          </a:p>
        </p:txBody>
      </p:sp>
    </p:spTree>
    <p:extLst>
      <p:ext uri="{BB962C8B-B14F-4D97-AF65-F5344CB8AC3E}">
        <p14:creationId xmlns:p14="http://schemas.microsoft.com/office/powerpoint/2010/main" val="86125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China is now the largest market for the Volvo brand, with 131,000 units sold in 2018, followed by the United States, where 98,000 units were sold.</a:t>
            </a:r>
          </a:p>
        </p:txBody>
      </p:sp>
      <p:sp>
        <p:nvSpPr>
          <p:cNvPr id="4" name="Slide Number Placeholder 3"/>
          <p:cNvSpPr>
            <a:spLocks noGrp="1"/>
          </p:cNvSpPr>
          <p:nvPr>
            <p:ph type="sldNum" sz="quarter" idx="5"/>
          </p:nvPr>
        </p:nvSpPr>
        <p:spPr/>
        <p:txBody>
          <a:bodyPr/>
          <a:lstStyle/>
          <a:p>
            <a:fld id="{CD9A7A27-C7DA-4E20-8877-F9D8D7F61956}" type="slidenum">
              <a:rPr lang="en-US" smtClean="0"/>
              <a:t>3</a:t>
            </a:fld>
            <a:endParaRPr lang="en-US"/>
          </a:p>
        </p:txBody>
      </p:sp>
    </p:spTree>
    <p:extLst>
      <p:ext uri="{BB962C8B-B14F-4D97-AF65-F5344CB8AC3E}">
        <p14:creationId xmlns:p14="http://schemas.microsoft.com/office/powerpoint/2010/main" val="4000761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strategy makes most sense when there are strong pressures for cost reductions and demands for local responsiveness are minimal. Increasingly, these conditions prevail in many industrial goods industries, whose products often serve universal needs. In the semiconductor industry, for example, global standards have emerged, creating enormous demands for standardized global products. Accordingly, companies such as Intel, Texas Instruments, and Motorola all pursue a global standardization strategy.</a:t>
            </a:r>
          </a:p>
        </p:txBody>
      </p:sp>
      <p:sp>
        <p:nvSpPr>
          <p:cNvPr id="4" name="Slide Number Placeholder 3"/>
          <p:cNvSpPr>
            <a:spLocks noGrp="1"/>
          </p:cNvSpPr>
          <p:nvPr>
            <p:ph type="sldNum" sz="quarter" idx="5"/>
          </p:nvPr>
        </p:nvSpPr>
        <p:spPr/>
        <p:txBody>
          <a:bodyPr/>
          <a:lstStyle/>
          <a:p>
            <a:fld id="{CD9A7A27-C7DA-4E20-8877-F9D8D7F61956}" type="slidenum">
              <a:rPr lang="en-US" smtClean="0"/>
              <a:t>31</a:t>
            </a:fld>
            <a:endParaRPr lang="en-US"/>
          </a:p>
        </p:txBody>
      </p:sp>
    </p:spTree>
    <p:extLst>
      <p:ext uri="{BB962C8B-B14F-4D97-AF65-F5344CB8AC3E}">
        <p14:creationId xmlns:p14="http://schemas.microsoft.com/office/powerpoint/2010/main" val="3528020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Firms pursuing a localization strategy still need to be efficient and, whenever possible, to capture some scale economies from their global reach. As noted earlier, many automobile companies have found that they have to customize some of their product offerings to local market demands—for example, producing large pickup trucks for North American consumers and small fuel-efficient cars for Europeans and Japanese.</a:t>
            </a:r>
          </a:p>
        </p:txBody>
      </p:sp>
      <p:sp>
        <p:nvSpPr>
          <p:cNvPr id="4" name="Slide Number Placeholder 3"/>
          <p:cNvSpPr>
            <a:spLocks noGrp="1"/>
          </p:cNvSpPr>
          <p:nvPr>
            <p:ph type="sldNum" sz="quarter" idx="5"/>
          </p:nvPr>
        </p:nvSpPr>
        <p:spPr/>
        <p:txBody>
          <a:bodyPr/>
          <a:lstStyle/>
          <a:p>
            <a:fld id="{CD9A7A27-C7DA-4E20-8877-F9D8D7F61956}" type="slidenum">
              <a:rPr lang="en-US" smtClean="0"/>
              <a:t>32</a:t>
            </a:fld>
            <a:endParaRPr lang="en-US"/>
          </a:p>
        </p:txBody>
      </p:sp>
    </p:spTree>
    <p:extLst>
      <p:ext uri="{BB962C8B-B14F-4D97-AF65-F5344CB8AC3E}">
        <p14:creationId xmlns:p14="http://schemas.microsoft.com/office/powerpoint/2010/main" val="3832595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Differentiating the product to respond to local demands in different geographic markets raises costs, which runs counter to the goal of reducing costs. Companies such as 3M and ABB (a Swiss-Swedish multinational engineering conglomerates) have tried to embrace a transnational strategy and found it difficult to implement.</a:t>
            </a:r>
          </a:p>
        </p:txBody>
      </p:sp>
      <p:sp>
        <p:nvSpPr>
          <p:cNvPr id="4" name="Slide Number Placeholder 3"/>
          <p:cNvSpPr>
            <a:spLocks noGrp="1"/>
          </p:cNvSpPr>
          <p:nvPr>
            <p:ph type="sldNum" sz="quarter" idx="5"/>
          </p:nvPr>
        </p:nvSpPr>
        <p:spPr/>
        <p:txBody>
          <a:bodyPr/>
          <a:lstStyle/>
          <a:p>
            <a:fld id="{CD9A7A27-C7DA-4E20-8877-F9D8D7F61956}" type="slidenum">
              <a:rPr lang="en-US" smtClean="0"/>
              <a:t>33</a:t>
            </a:fld>
            <a:endParaRPr lang="en-US"/>
          </a:p>
        </p:txBody>
      </p:sp>
    </p:spTree>
    <p:extLst>
      <p:ext uri="{BB962C8B-B14F-4D97-AF65-F5344CB8AC3E}">
        <p14:creationId xmlns:p14="http://schemas.microsoft.com/office/powerpoint/2010/main" val="1871674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Enterprises pursuing an international strategy have followed a similar developmental pattern as they expanded into foreign markets. They tend to centralize product development functions such as R&amp;D at home. However, they also tend to establish manufacturing and marketing functions in each major country or geographic region in which they do business. Firms that have pursued this strategy include Procter &amp; Gamble and Microsoft.</a:t>
            </a:r>
          </a:p>
        </p:txBody>
      </p:sp>
      <p:sp>
        <p:nvSpPr>
          <p:cNvPr id="4" name="Slide Number Placeholder 3"/>
          <p:cNvSpPr>
            <a:spLocks noGrp="1"/>
          </p:cNvSpPr>
          <p:nvPr>
            <p:ph type="sldNum" sz="quarter" idx="5"/>
          </p:nvPr>
        </p:nvSpPr>
        <p:spPr/>
        <p:txBody>
          <a:bodyPr/>
          <a:lstStyle/>
          <a:p>
            <a:fld id="{CD9A7A27-C7DA-4E20-8877-F9D8D7F61956}" type="slidenum">
              <a:rPr lang="en-US" smtClean="0"/>
              <a:t>34</a:t>
            </a:fld>
            <a:endParaRPr lang="en-US"/>
          </a:p>
        </p:txBody>
      </p:sp>
    </p:spTree>
    <p:extLst>
      <p:ext uri="{BB962C8B-B14F-4D97-AF65-F5344CB8AC3E}">
        <p14:creationId xmlns:p14="http://schemas.microsoft.com/office/powerpoint/2010/main" val="761032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Achilles’ heel of the international strategy is that over time, competitors inevitably emerge, and if managers do not take proactive steps to reduce their firm’s cost structure, it will be rapidly outflanked by efficient global competitors. This is what happened to Xerox.</a:t>
            </a:r>
          </a:p>
        </p:txBody>
      </p:sp>
      <p:sp>
        <p:nvSpPr>
          <p:cNvPr id="4" name="Slide Number Placeholder 3"/>
          <p:cNvSpPr>
            <a:spLocks noGrp="1"/>
          </p:cNvSpPr>
          <p:nvPr>
            <p:ph type="sldNum" sz="quarter" idx="5"/>
          </p:nvPr>
        </p:nvSpPr>
        <p:spPr/>
        <p:txBody>
          <a:bodyPr/>
          <a:lstStyle/>
          <a:p>
            <a:fld id="{CD9A7A27-C7DA-4E20-8877-F9D8D7F61956}" type="slidenum">
              <a:rPr lang="en-US" smtClean="0"/>
              <a:t>35</a:t>
            </a:fld>
            <a:endParaRPr lang="en-US"/>
          </a:p>
        </p:txBody>
      </p:sp>
    </p:spTree>
    <p:extLst>
      <p:ext uri="{BB962C8B-B14F-4D97-AF65-F5344CB8AC3E}">
        <p14:creationId xmlns:p14="http://schemas.microsoft.com/office/powerpoint/2010/main" val="873927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in this story is that an international strategy may not be viable in the long term and to survive, firms need to shift toward a global standardization strategy or a transnational strategy in advance of competitors (see Figure 12.10).</a:t>
            </a:r>
          </a:p>
        </p:txBody>
      </p:sp>
      <p:sp>
        <p:nvSpPr>
          <p:cNvPr id="4" name="Slide Number Placeholder 3"/>
          <p:cNvSpPr>
            <a:spLocks noGrp="1"/>
          </p:cNvSpPr>
          <p:nvPr>
            <p:ph type="sldNum" sz="quarter" idx="5"/>
          </p:nvPr>
        </p:nvSpPr>
        <p:spPr/>
        <p:txBody>
          <a:bodyPr/>
          <a:lstStyle/>
          <a:p>
            <a:fld id="{CD9A7A27-C7DA-4E20-8877-F9D8D7F61956}" type="slidenum">
              <a:rPr lang="en-US" smtClean="0"/>
              <a:t>36</a:t>
            </a:fld>
            <a:endParaRPr lang="en-US"/>
          </a:p>
        </p:txBody>
      </p:sp>
    </p:spTree>
    <p:extLst>
      <p:ext uri="{BB962C8B-B14F-4D97-AF65-F5344CB8AC3E}">
        <p14:creationId xmlns:p14="http://schemas.microsoft.com/office/powerpoint/2010/main" val="503308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LO 12-5 </a:t>
            </a:r>
            <a:r>
              <a:rPr lang="en-US" dirty="0"/>
              <a:t>Explain the pros and cons of using strategic alliances to support international strategies.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37</a:t>
            </a:fld>
            <a:endParaRPr lang="en-US"/>
          </a:p>
        </p:txBody>
      </p:sp>
    </p:spTree>
    <p:extLst>
      <p:ext uri="{BB962C8B-B14F-4D97-AF65-F5344CB8AC3E}">
        <p14:creationId xmlns:p14="http://schemas.microsoft.com/office/powerpoint/2010/main" val="1558992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Critics have a point; alliances have risks. Unless a firm is careful, it can give away more than it receives. But there are so many examples of apparently successful alliances between firms—including alliances between U.S. and Japanese firms—that the critics’ position seems extreme.</a:t>
            </a:r>
          </a:p>
        </p:txBody>
      </p:sp>
      <p:sp>
        <p:nvSpPr>
          <p:cNvPr id="4" name="Slide Number Placeholder 3"/>
          <p:cNvSpPr>
            <a:spLocks noGrp="1"/>
          </p:cNvSpPr>
          <p:nvPr>
            <p:ph type="sldNum" sz="quarter" idx="5"/>
          </p:nvPr>
        </p:nvSpPr>
        <p:spPr/>
        <p:txBody>
          <a:bodyPr/>
          <a:lstStyle/>
          <a:p>
            <a:fld id="{CD9A7A27-C7DA-4E20-8877-F9D8D7F61956}" type="slidenum">
              <a:rPr lang="en-US" smtClean="0"/>
              <a:t>39</a:t>
            </a:fld>
            <a:endParaRPr lang="en-US"/>
          </a:p>
        </p:txBody>
      </p:sp>
    </p:spTree>
    <p:extLst>
      <p:ext uri="{BB962C8B-B14F-4D97-AF65-F5344CB8AC3E}">
        <p14:creationId xmlns:p14="http://schemas.microsoft.com/office/powerpoint/2010/main" val="2472974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 good ally, or partner, has three characteristics.</a:t>
            </a:r>
          </a:p>
          <a:p>
            <a:pPr marL="285750" indent="-285750" eaLnBrk="1" hangingPunct="1">
              <a:buFont typeface="Arial" panose="020B0604020202020204" pitchFamily="34" charset="0"/>
              <a:buChar char="•"/>
            </a:pPr>
            <a:r>
              <a:rPr lang="en-US" dirty="0"/>
              <a:t>First, a good partner helps the firm achieve its strategic goals, whether they are market access, sharing the costs and risks of product development, or gaining access to critical core competencies. The partner must have capabilities that the firm lacks and that it values.</a:t>
            </a:r>
          </a:p>
          <a:p>
            <a:pPr marL="285750" indent="-285750" eaLnBrk="1" hangingPunct="1">
              <a:buFont typeface="Arial" panose="020B0604020202020204" pitchFamily="34" charset="0"/>
              <a:buChar char="•"/>
            </a:pPr>
            <a:r>
              <a:rPr lang="en-US" dirty="0"/>
              <a:t>Second, a good partner shares the firm’s vision for the purpose of the alliance. If two firms approach an alliance with radically different agendas, the chances are great that the relationship will not be harmonious, will not flourish, and will end in divorce.</a:t>
            </a:r>
          </a:p>
          <a:p>
            <a:pPr marL="285750" indent="-285750" eaLnBrk="1" hangingPunct="1">
              <a:buFont typeface="Arial" panose="020B0604020202020204" pitchFamily="34" charset="0"/>
              <a:buChar char="•"/>
            </a:pPr>
            <a:r>
              <a:rPr lang="en-US" dirty="0"/>
              <a:t>Third, a good partner is unlikely to try to opportunistically exploit the alliance for its own ends, that is, to expropriate the firm’s technological know-how while giving away little in return. In this respect, firms with reputations for “fair play” probably make the best allies.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40</a:t>
            </a:fld>
            <a:endParaRPr lang="en-US"/>
          </a:p>
        </p:txBody>
      </p:sp>
    </p:spTree>
    <p:extLst>
      <p:ext uri="{BB962C8B-B14F-4D97-AF65-F5344CB8AC3E}">
        <p14:creationId xmlns:p14="http://schemas.microsoft.com/office/powerpoint/2010/main" val="1016429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Once a partner has been selected and an appropriate alliance structure has been agreed on, the task facing the firm is to maximize its benefits from the alliance. As in all international business deals, an important factor is sensitivity to cultural differences.</a:t>
            </a:r>
          </a:p>
        </p:txBody>
      </p:sp>
      <p:sp>
        <p:nvSpPr>
          <p:cNvPr id="4" name="Slide Number Placeholder 3"/>
          <p:cNvSpPr>
            <a:spLocks noGrp="1"/>
          </p:cNvSpPr>
          <p:nvPr>
            <p:ph type="sldNum" sz="quarter" idx="5"/>
          </p:nvPr>
        </p:nvSpPr>
        <p:spPr/>
        <p:txBody>
          <a:bodyPr/>
          <a:lstStyle/>
          <a:p>
            <a:fld id="{CD9A7A27-C7DA-4E20-8877-F9D8D7F61956}" type="slidenum">
              <a:rPr lang="en-US" smtClean="0"/>
              <a:t>41</a:t>
            </a:fld>
            <a:endParaRPr lang="en-US"/>
          </a:p>
        </p:txBody>
      </p:sp>
    </p:spTree>
    <p:extLst>
      <p:ext uri="{BB962C8B-B14F-4D97-AF65-F5344CB8AC3E}">
        <p14:creationId xmlns:p14="http://schemas.microsoft.com/office/powerpoint/2010/main" val="186499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Strategic alliances</a:t>
            </a:r>
            <a:r>
              <a:rPr lang="en-US" dirty="0"/>
              <a:t> are cooperative agreements between potential or actual competitors.</a:t>
            </a:r>
          </a:p>
        </p:txBody>
      </p:sp>
      <p:sp>
        <p:nvSpPr>
          <p:cNvPr id="4" name="Slide Number Placeholder 3"/>
          <p:cNvSpPr>
            <a:spLocks noGrp="1"/>
          </p:cNvSpPr>
          <p:nvPr>
            <p:ph type="sldNum" sz="quarter" idx="5"/>
          </p:nvPr>
        </p:nvSpPr>
        <p:spPr/>
        <p:txBody>
          <a:bodyPr/>
          <a:lstStyle/>
          <a:p>
            <a:fld id="{CD9A7A27-C7DA-4E20-8877-F9D8D7F61956}" type="slidenum">
              <a:rPr lang="en-US" smtClean="0"/>
              <a:t>4</a:t>
            </a:fld>
            <a:endParaRPr lang="en-US"/>
          </a:p>
        </p:txBody>
      </p:sp>
    </p:spTree>
    <p:extLst>
      <p:ext uri="{BB962C8B-B14F-4D97-AF65-F5344CB8AC3E}">
        <p14:creationId xmlns:p14="http://schemas.microsoft.com/office/powerpoint/2010/main" val="173409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12-1 Explain the concept of international business strategy.</a:t>
            </a:r>
          </a:p>
          <a:p>
            <a:endParaRPr lang="en-US" dirty="0"/>
          </a:p>
          <a:p>
            <a:r>
              <a:rPr lang="en-US" dirty="0"/>
              <a:t>Managers can increase the profitability of the firm by pursuing strategies that lower costs or by pursuing strategies that add value to the firm’s products, which enables the firm to raise prices.</a:t>
            </a:r>
          </a:p>
          <a:p>
            <a:endParaRPr lang="en-US" dirty="0"/>
          </a:p>
          <a:p>
            <a:r>
              <a:rPr lang="en-US" dirty="0"/>
              <a:t>Managers can increase the rate at which the firm’s profits grow over time by pursuing strategies to sell more products in existing markets or by pursuing strategies to enter new markets.</a:t>
            </a:r>
          </a:p>
        </p:txBody>
      </p:sp>
      <p:sp>
        <p:nvSpPr>
          <p:cNvPr id="4" name="Slide Number Placeholder 3"/>
          <p:cNvSpPr>
            <a:spLocks noGrp="1"/>
          </p:cNvSpPr>
          <p:nvPr>
            <p:ph type="sldNum" sz="quarter" idx="5"/>
          </p:nvPr>
        </p:nvSpPr>
        <p:spPr/>
        <p:txBody>
          <a:bodyPr/>
          <a:lstStyle/>
          <a:p>
            <a:fld id="{CD9A7A27-C7DA-4E20-8877-F9D8D7F61956}" type="slidenum">
              <a:rPr lang="en-US" smtClean="0"/>
              <a:t>5</a:t>
            </a:fld>
            <a:endParaRPr lang="en-US"/>
          </a:p>
        </p:txBody>
      </p:sp>
    </p:spTree>
    <p:extLst>
      <p:ext uri="{BB962C8B-B14F-4D97-AF65-F5344CB8AC3E}">
        <p14:creationId xmlns:p14="http://schemas.microsoft.com/office/powerpoint/2010/main" val="102244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To maximize the value of a firm to shareholders, managers must pursue strategies that increase the </a:t>
            </a:r>
            <a:r>
              <a:rPr lang="en-US" b="0" i="1" u="none" strike="noStrike" baseline="0" dirty="0">
                <a:cs typeface="Times New Roman" panose="02020603050405020304" pitchFamily="18" charset="0"/>
              </a:rPr>
              <a:t>profitability </a:t>
            </a:r>
            <a:r>
              <a:rPr lang="en-US" b="0" i="0" u="none" strike="noStrike" baseline="0" dirty="0">
                <a:cs typeface="Times New Roman" panose="02020603050405020304" pitchFamily="18" charset="0"/>
              </a:rPr>
              <a:t>of the enterprise and its rate of </a:t>
            </a:r>
            <a:r>
              <a:rPr lang="en-US" b="0" i="1" u="none" strike="noStrike" baseline="0" dirty="0">
                <a:cs typeface="Times New Roman" panose="02020603050405020304" pitchFamily="18" charset="0"/>
              </a:rPr>
              <a:t>profit growth </a:t>
            </a:r>
            <a:r>
              <a:rPr lang="en-US" b="0" i="0" u="none" strike="noStrike" baseline="0" dirty="0">
                <a:cs typeface="Times New Roman" panose="02020603050405020304" pitchFamily="18" charset="0"/>
              </a:rPr>
              <a:t>over time (see Figure 12.1).</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6</a:t>
            </a:fld>
            <a:endParaRPr lang="en-US"/>
          </a:p>
        </p:txBody>
      </p:sp>
    </p:spTree>
    <p:extLst>
      <p:ext uri="{BB962C8B-B14F-4D97-AF65-F5344CB8AC3E}">
        <p14:creationId xmlns:p14="http://schemas.microsoft.com/office/powerpoint/2010/main" val="206900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to increase the profitability of a firm is to create more value. The amount of value a firm creates is measured by the difference between its costs of production and the value that consumers perceive in its products. In general, the more value customers place on a firm’s products, the higher the price the firm can charge for those products.</a:t>
            </a:r>
          </a:p>
          <a:p>
            <a:endParaRPr lang="en-US" dirty="0"/>
          </a:p>
          <a:p>
            <a:r>
              <a:rPr lang="en-US" dirty="0"/>
              <a:t>This discussion suggests that </a:t>
            </a:r>
            <a:r>
              <a:rPr lang="en-US" i="1" dirty="0"/>
              <a:t>a firm has high profits when it creates more value for its customers and does so at a lower cost</a:t>
            </a:r>
            <a:r>
              <a:rPr lang="en-US" dirty="0"/>
              <a:t>. We refer to a strategy that focuses primarily on lowering production costs as a </a:t>
            </a:r>
            <a:r>
              <a:rPr lang="en-US" i="1" dirty="0"/>
              <a:t>low-cost strategy</a:t>
            </a:r>
            <a:r>
              <a:rPr lang="en-US" dirty="0"/>
              <a:t>. We refer to a strategy that focuses primarily on increasing the attractiveness of a product as a </a:t>
            </a:r>
            <a:r>
              <a:rPr lang="en-US" i="1" dirty="0"/>
              <a:t>differentiation strategy</a:t>
            </a:r>
            <a:r>
              <a:rPr lang="en-US" dirty="0"/>
              <a:t>.</a:t>
            </a:r>
          </a:p>
        </p:txBody>
      </p:sp>
      <p:sp>
        <p:nvSpPr>
          <p:cNvPr id="4" name="Slide Number Placeholder 3"/>
          <p:cNvSpPr>
            <a:spLocks noGrp="1"/>
          </p:cNvSpPr>
          <p:nvPr>
            <p:ph type="sldNum" sz="quarter" idx="5"/>
          </p:nvPr>
        </p:nvSpPr>
        <p:spPr/>
        <p:txBody>
          <a:bodyPr/>
          <a:lstStyle/>
          <a:p>
            <a:fld id="{CD9A7A27-C7DA-4E20-8877-F9D8D7F61956}" type="slidenum">
              <a:rPr lang="en-US" smtClean="0"/>
              <a:t>7</a:t>
            </a:fld>
            <a:endParaRPr lang="en-US"/>
          </a:p>
        </p:txBody>
      </p:sp>
    </p:spTree>
    <p:extLst>
      <p:ext uri="{BB962C8B-B14F-4D97-AF65-F5344CB8AC3E}">
        <p14:creationId xmlns:p14="http://schemas.microsoft.com/office/powerpoint/2010/main" val="2668375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12.2 illustrates these concepts. The value of a product to an average consumer is </a:t>
            </a:r>
            <a:r>
              <a:rPr lang="en-US" i="1" dirty="0"/>
              <a:t>V</a:t>
            </a:r>
            <a:r>
              <a:rPr lang="en-US" dirty="0"/>
              <a:t>, the average price that the firm can charge a consumer for that product given competitive pressures and its ability to segment the market is </a:t>
            </a:r>
            <a:r>
              <a:rPr lang="en-US" i="1" dirty="0"/>
              <a:t>P</a:t>
            </a:r>
            <a:r>
              <a:rPr lang="en-US" dirty="0"/>
              <a:t>, and the average unit cost of producing that product is </a:t>
            </a:r>
            <a:r>
              <a:rPr lang="en-US" i="1" dirty="0"/>
              <a:t>C</a:t>
            </a:r>
            <a:r>
              <a:rPr lang="en-US" dirty="0"/>
              <a:t> (</a:t>
            </a:r>
            <a:r>
              <a:rPr lang="en-US" i="1" dirty="0"/>
              <a:t>C</a:t>
            </a:r>
            <a:r>
              <a:rPr lang="en-US" dirty="0"/>
              <a:t> comprises all relevant costs, including the firm’s cost of capital). The firm’s profit per unit sold (π) is equal to </a:t>
            </a:r>
            <a:r>
              <a:rPr lang="en-US" i="1" dirty="0"/>
              <a:t>P − C</a:t>
            </a:r>
            <a:r>
              <a:rPr lang="en-US" dirty="0"/>
              <a:t>, while the consumer surplus per unit is equal to </a:t>
            </a:r>
            <a:r>
              <a:rPr lang="en-US" i="1" dirty="0"/>
              <a:t>V − P</a:t>
            </a:r>
            <a:r>
              <a:rPr lang="en-US" dirty="0"/>
              <a:t> (another way of thinking of the consumer surplus is as “value for the money”; the greater the consumer surplus, the greater the value for the money the consumer gets). The firm makes a profit so long as </a:t>
            </a:r>
            <a:r>
              <a:rPr lang="en-US" i="1" dirty="0"/>
              <a:t>P</a:t>
            </a:r>
            <a:r>
              <a:rPr lang="en-US" dirty="0"/>
              <a:t> is greater than </a:t>
            </a:r>
            <a:r>
              <a:rPr lang="en-US" i="1" dirty="0"/>
              <a:t>C</a:t>
            </a:r>
            <a:r>
              <a:rPr lang="en-US" dirty="0"/>
              <a:t>, and its profit will be greater the lower </a:t>
            </a:r>
            <a:r>
              <a:rPr lang="en-US" i="1" dirty="0"/>
              <a:t>C</a:t>
            </a:r>
            <a:r>
              <a:rPr lang="en-US" dirty="0"/>
              <a:t> is relative to </a:t>
            </a:r>
            <a:r>
              <a:rPr lang="en-US" i="1" dirty="0"/>
              <a:t>P</a:t>
            </a:r>
            <a:r>
              <a:rPr lang="en-US" dirty="0"/>
              <a:t>.</a:t>
            </a:r>
          </a:p>
          <a:p>
            <a:endParaRPr lang="en-US" dirty="0"/>
          </a:p>
          <a:p>
            <a:r>
              <a:rPr lang="en-US" dirty="0"/>
              <a:t>The difference between </a:t>
            </a:r>
            <a:r>
              <a:rPr lang="en-US" i="1" dirty="0"/>
              <a:t>V</a:t>
            </a:r>
            <a:r>
              <a:rPr lang="en-US" dirty="0"/>
              <a:t> and </a:t>
            </a:r>
            <a:r>
              <a:rPr lang="en-US" i="1" dirty="0"/>
              <a:t>P</a:t>
            </a:r>
            <a:r>
              <a:rPr lang="en-US" dirty="0"/>
              <a:t> is in part determined by the intensity of competitive pressure in the marketplace: the lower the intensity of competitive pressure, the higher the price charged relative to </a:t>
            </a:r>
            <a:r>
              <a:rPr lang="en-US" i="1" dirty="0"/>
              <a:t>V</a:t>
            </a:r>
            <a:r>
              <a:rPr lang="en-US" dirty="0"/>
              <a:t>. In general, the higher the firm’s profit per unit sold is, the greater its profitability will be, all else being equal.</a:t>
            </a:r>
          </a:p>
        </p:txBody>
      </p:sp>
      <p:sp>
        <p:nvSpPr>
          <p:cNvPr id="4" name="Slide Number Placeholder 3"/>
          <p:cNvSpPr>
            <a:spLocks noGrp="1"/>
          </p:cNvSpPr>
          <p:nvPr>
            <p:ph type="sldNum" sz="quarter" idx="5"/>
          </p:nvPr>
        </p:nvSpPr>
        <p:spPr/>
        <p:txBody>
          <a:bodyPr/>
          <a:lstStyle/>
          <a:p>
            <a:fld id="{CD9A7A27-C7DA-4E20-8877-F9D8D7F61956}" type="slidenum">
              <a:rPr lang="en-US" smtClean="0"/>
              <a:t>9</a:t>
            </a:fld>
            <a:endParaRPr lang="en-US"/>
          </a:p>
        </p:txBody>
      </p:sp>
    </p:spTree>
    <p:extLst>
      <p:ext uri="{BB962C8B-B14F-4D97-AF65-F5344CB8AC3E}">
        <p14:creationId xmlns:p14="http://schemas.microsoft.com/office/powerpoint/2010/main" val="267485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firm’s strategy, operations, and organization must all be consistent with each other in order to achieve a competitive advantage and superior profitability.</a:t>
            </a:r>
            <a:endParaRPr lang="en-US" sz="1000" dirty="0"/>
          </a:p>
        </p:txBody>
      </p:sp>
      <p:sp>
        <p:nvSpPr>
          <p:cNvPr id="4" name="Slide Number Placeholder 3"/>
          <p:cNvSpPr>
            <a:spLocks noGrp="1"/>
          </p:cNvSpPr>
          <p:nvPr>
            <p:ph type="sldNum" sz="quarter" idx="5"/>
          </p:nvPr>
        </p:nvSpPr>
        <p:spPr/>
        <p:txBody>
          <a:bodyPr/>
          <a:lstStyle/>
          <a:p>
            <a:fld id="{CD9A7A27-C7DA-4E20-8877-F9D8D7F61956}" type="slidenum">
              <a:rPr lang="en-US" smtClean="0"/>
              <a:t>10</a:t>
            </a:fld>
            <a:endParaRPr lang="en-US"/>
          </a:p>
        </p:txBody>
      </p:sp>
    </p:spTree>
    <p:extLst>
      <p:ext uri="{BB962C8B-B14F-4D97-AF65-F5344CB8AC3E}">
        <p14:creationId xmlns:p14="http://schemas.microsoft.com/office/powerpoint/2010/main" val="171164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xmlns="" id="{2B5200BA-1F55-6BDD-D7E3-50E147D04CF5}"/>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xmlns="" id="{D8A7C4BF-7536-61C3-82A0-7816A567B706}"/>
              </a:ext>
            </a:extLst>
          </p:cNvPr>
          <p:cNvSpPr>
            <a:spLocks noGrp="1" noChangeArrowheads="1"/>
          </p:cNvSpPr>
          <p:nvPr>
            <p:ph type="sldNum" sz="quarter" idx="11"/>
          </p:nvPr>
        </p:nvSpPr>
        <p:spPr/>
        <p:txBody>
          <a:bodyPr/>
          <a:lstStyle>
            <a:lvl1pPr>
              <a:defRPr smtClean="0"/>
            </a:lvl1pPr>
          </a:lstStyle>
          <a:p>
            <a:pPr>
              <a:defRPr/>
            </a:pPr>
            <a:fld id="{8051E318-B1D2-7B42-9F7E-D2ACA69D6599}" type="slidenum">
              <a:rPr lang="en-US" altLang="zh-TW"/>
              <a:pPr>
                <a:defRPr/>
              </a:pPr>
              <a:t>‹#›</a:t>
            </a:fld>
            <a:endParaRPr lang="en-US" altLang="zh-TW"/>
          </a:p>
        </p:txBody>
      </p:sp>
    </p:spTree>
    <p:extLst>
      <p:ext uri="{BB962C8B-B14F-4D97-AF65-F5344CB8AC3E}">
        <p14:creationId xmlns:p14="http://schemas.microsoft.com/office/powerpoint/2010/main" val="208329685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xmlns="" id="{A00D4FBC-C0E2-3820-B46A-1CB45B2E7C4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xmlns="" id="{5BC3F912-3E97-481E-E1A9-9AF157EA839F}"/>
              </a:ext>
            </a:extLst>
          </p:cNvPr>
          <p:cNvSpPr>
            <a:spLocks noGrp="1" noChangeArrowheads="1"/>
          </p:cNvSpPr>
          <p:nvPr>
            <p:ph type="sldNum" sz="quarter" idx="11"/>
          </p:nvPr>
        </p:nvSpPr>
        <p:spPr>
          <a:ln/>
        </p:spPr>
        <p:txBody>
          <a:bodyPr/>
          <a:lstStyle>
            <a:lvl1pPr>
              <a:defRPr/>
            </a:lvl1pPr>
          </a:lstStyle>
          <a:p>
            <a:pPr>
              <a:defRPr/>
            </a:pPr>
            <a:fld id="{F9320296-3A62-F94F-B3A2-8CB50331D7CF}" type="slidenum">
              <a:rPr lang="en-US" altLang="zh-TW"/>
              <a:pPr>
                <a:defRPr/>
              </a:pPr>
              <a:t>‹#›</a:t>
            </a:fld>
            <a:endParaRPr lang="en-US" altLang="zh-TW"/>
          </a:p>
        </p:txBody>
      </p:sp>
    </p:spTree>
    <p:extLst>
      <p:ext uri="{BB962C8B-B14F-4D97-AF65-F5344CB8AC3E}">
        <p14:creationId xmlns:p14="http://schemas.microsoft.com/office/powerpoint/2010/main" val="17141830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xmlns="" id="{CA9EC7F3-D6BA-3A0D-7039-850A0134EE66}"/>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xmlns="" id="{06E2E810-F70A-82C2-859A-550B0B233C09}"/>
              </a:ext>
            </a:extLst>
          </p:cNvPr>
          <p:cNvSpPr>
            <a:spLocks noGrp="1" noChangeArrowheads="1"/>
          </p:cNvSpPr>
          <p:nvPr>
            <p:ph type="sldNum" sz="quarter" idx="11"/>
          </p:nvPr>
        </p:nvSpPr>
        <p:spPr>
          <a:ln/>
        </p:spPr>
        <p:txBody>
          <a:bodyPr/>
          <a:lstStyle>
            <a:lvl1pPr>
              <a:defRPr/>
            </a:lvl1pPr>
          </a:lstStyle>
          <a:p>
            <a:pPr>
              <a:defRPr/>
            </a:pPr>
            <a:fld id="{529DAEAB-A5BA-3749-B3E4-57B795362B2B}" type="slidenum">
              <a:rPr lang="en-US" altLang="zh-TW"/>
              <a:pPr>
                <a:defRPr/>
              </a:pPr>
              <a:t>‹#›</a:t>
            </a:fld>
            <a:endParaRPr lang="en-US" altLang="zh-TW"/>
          </a:p>
        </p:txBody>
      </p:sp>
    </p:spTree>
    <p:extLst>
      <p:ext uri="{BB962C8B-B14F-4D97-AF65-F5344CB8AC3E}">
        <p14:creationId xmlns:p14="http://schemas.microsoft.com/office/powerpoint/2010/main" val="291143495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xmlns="" id="{DD50C6B9-E1A2-6619-08DF-263510897732}"/>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xmlns="" id="{87FE2C72-2666-A15A-51F6-F0FF548F7451}"/>
              </a:ext>
            </a:extLst>
          </p:cNvPr>
          <p:cNvSpPr>
            <a:spLocks noGrp="1" noChangeArrowheads="1"/>
          </p:cNvSpPr>
          <p:nvPr>
            <p:ph type="sldNum" sz="quarter" idx="11"/>
          </p:nvPr>
        </p:nvSpPr>
        <p:spPr>
          <a:ln/>
        </p:spPr>
        <p:txBody>
          <a:bodyPr/>
          <a:lstStyle>
            <a:lvl1pPr>
              <a:defRPr/>
            </a:lvl1pPr>
          </a:lstStyle>
          <a:p>
            <a:pPr>
              <a:defRPr/>
            </a:pPr>
            <a:fld id="{E3487987-CF0C-E842-9665-C30E3FFAB63D}" type="slidenum">
              <a:rPr lang="en-US" altLang="zh-TW"/>
              <a:pPr>
                <a:defRPr/>
              </a:pPr>
              <a:t>‹#›</a:t>
            </a:fld>
            <a:endParaRPr lang="en-US" altLang="zh-TW"/>
          </a:p>
        </p:txBody>
      </p:sp>
    </p:spTree>
    <p:extLst>
      <p:ext uri="{BB962C8B-B14F-4D97-AF65-F5344CB8AC3E}">
        <p14:creationId xmlns:p14="http://schemas.microsoft.com/office/powerpoint/2010/main" val="35680906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234534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a:extLst>
              <a:ext uri="{FF2B5EF4-FFF2-40B4-BE49-F238E27FC236}">
                <a16:creationId xmlns:a16="http://schemas.microsoft.com/office/drawing/2014/main" xmlns="" id="{E0568E16-DACC-C420-871A-03C5445CEB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a:extLst>
              <a:ext uri="{FF2B5EF4-FFF2-40B4-BE49-F238E27FC236}">
                <a16:creationId xmlns:a16="http://schemas.microsoft.com/office/drawing/2014/main" xmlns="" id="{D7D6C9FC-BA75-532F-6FF4-5DC9510F4249}"/>
              </a:ext>
            </a:extLst>
          </p:cNvPr>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a:extLst>
              <a:ext uri="{FF2B5EF4-FFF2-40B4-BE49-F238E27FC236}">
                <a16:creationId xmlns:a16="http://schemas.microsoft.com/office/drawing/2014/main" xmlns="" id="{7DC81CDA-9714-0F81-8740-CB399DD526C2}"/>
              </a:ext>
            </a:extLst>
          </p:cNvPr>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a:extLst>
              <a:ext uri="{FF2B5EF4-FFF2-40B4-BE49-F238E27FC236}">
                <a16:creationId xmlns:a16="http://schemas.microsoft.com/office/drawing/2014/main" xmlns="" id="{F8D4F67D-C010-D725-2A19-15D5F70CDC62}"/>
              </a:ext>
            </a:extLst>
          </p:cNvPr>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303232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4076700" cy="4594702"/>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4724400" y="1257300"/>
            <a:ext cx="4076700" cy="4612639"/>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xmlns="" id="{C30DB08B-648F-6856-64E0-D07FB07D2FB6}"/>
              </a:ext>
            </a:extLst>
          </p:cNvPr>
          <p:cNvSpPr>
            <a:spLocks noGrp="1"/>
          </p:cNvSpPr>
          <p:nvPr>
            <p:ph type="sldNum" sz="quarter" idx="15"/>
          </p:nvPr>
        </p:nvSpPr>
        <p:spPr>
          <a:xfrm>
            <a:off x="8626475" y="6673850"/>
            <a:ext cx="355600" cy="160338"/>
          </a:xfrm>
        </p:spPr>
        <p:txBody>
          <a:bodyPr/>
          <a:lstStyle>
            <a:lvl1pPr>
              <a:defRPr smtClean="0"/>
            </a:lvl1pPr>
          </a:lstStyle>
          <a:p>
            <a:pPr>
              <a:defRPr/>
            </a:pPr>
            <a:fld id="{CB290BA2-D248-EF4B-8D01-F189E9BBAE55}" type="slidenum">
              <a:rPr lang="en-US" altLang="zh-TW"/>
              <a:pPr>
                <a:defRPr/>
              </a:pPr>
              <a:t>‹#›</a:t>
            </a:fld>
            <a:endParaRPr lang="en-US" altLang="zh-TW"/>
          </a:p>
        </p:txBody>
      </p:sp>
    </p:spTree>
    <p:extLst>
      <p:ext uri="{BB962C8B-B14F-4D97-AF65-F5344CB8AC3E}">
        <p14:creationId xmlns:p14="http://schemas.microsoft.com/office/powerpoint/2010/main" val="1885262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1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1979254"/>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899" y="3599450"/>
            <a:ext cx="8548437" cy="1309434"/>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899" y="5293892"/>
            <a:ext cx="8458201" cy="82215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0"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1"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xmlns="" id="{81CC1E1A-EC2F-D68E-9CFD-6E93AD1F0966}"/>
              </a:ext>
            </a:extLst>
          </p:cNvPr>
          <p:cNvSpPr>
            <a:spLocks noGrp="1"/>
          </p:cNvSpPr>
          <p:nvPr>
            <p:ph type="sldNum" sz="quarter" idx="16"/>
          </p:nvPr>
        </p:nvSpPr>
        <p:spPr>
          <a:xfrm>
            <a:off x="8626475" y="6673850"/>
            <a:ext cx="355600" cy="160338"/>
          </a:xfrm>
        </p:spPr>
        <p:txBody>
          <a:bodyPr/>
          <a:lstStyle>
            <a:lvl1pPr>
              <a:defRPr smtClean="0"/>
            </a:lvl1pPr>
          </a:lstStyle>
          <a:p>
            <a:pPr>
              <a:defRPr/>
            </a:pPr>
            <a:fld id="{E30FC593-486A-2A46-8224-D7A1F5F11873}" type="slidenum">
              <a:rPr lang="en-US" altLang="zh-TW"/>
              <a:pPr>
                <a:defRPr/>
              </a:pPr>
              <a:t>‹#›</a:t>
            </a:fld>
            <a:endParaRPr lang="en-US" altLang="zh-TW"/>
          </a:p>
        </p:txBody>
      </p:sp>
    </p:spTree>
    <p:extLst>
      <p:ext uri="{BB962C8B-B14F-4D97-AF65-F5344CB8AC3E}">
        <p14:creationId xmlns:p14="http://schemas.microsoft.com/office/powerpoint/2010/main" val="2649291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xmlns="" id="{82836632-EFB4-D1DA-B144-641A65C045F6}"/>
              </a:ext>
            </a:extLst>
          </p:cNvPr>
          <p:cNvSpPr>
            <a:spLocks noGrp="1"/>
          </p:cNvSpPr>
          <p:nvPr>
            <p:ph type="sldNum" sz="quarter" idx="25"/>
          </p:nvPr>
        </p:nvSpPr>
        <p:spPr>
          <a:xfrm>
            <a:off x="8626475" y="6673850"/>
            <a:ext cx="355600" cy="160338"/>
          </a:xfrm>
        </p:spPr>
        <p:txBody>
          <a:bodyPr/>
          <a:lstStyle>
            <a:lvl1pPr>
              <a:defRPr smtClean="0"/>
            </a:lvl1pPr>
          </a:lstStyle>
          <a:p>
            <a:pPr>
              <a:defRPr/>
            </a:pPr>
            <a:fld id="{40030865-2D47-A544-B911-5E514316C793}" type="slidenum">
              <a:rPr lang="en-US" altLang="zh-TW"/>
              <a:pPr>
                <a:defRPr/>
              </a:pPr>
              <a:t>‹#›</a:t>
            </a:fld>
            <a:endParaRPr lang="en-US" altLang="zh-TW"/>
          </a:p>
        </p:txBody>
      </p:sp>
    </p:spTree>
    <p:extLst>
      <p:ext uri="{BB962C8B-B14F-4D97-AF65-F5344CB8AC3E}">
        <p14:creationId xmlns:p14="http://schemas.microsoft.com/office/powerpoint/2010/main" val="123577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zh-TW" altLang="en-US"/>
              <a:t>編輯母片文字樣式</a:t>
            </a:r>
          </a:p>
          <a:p>
            <a:pPr lvl="1"/>
            <a:r>
              <a:rPr lang="zh-TW" altLang="en-US"/>
              <a:t>第二層</a:t>
            </a:r>
          </a:p>
          <a:p>
            <a:pPr lvl="2"/>
            <a:r>
              <a:rPr lang="zh-TW" altLang="en-US"/>
              <a:t>第三層</a:t>
            </a:r>
          </a:p>
        </p:txBody>
      </p:sp>
      <p:sp>
        <p:nvSpPr>
          <p:cNvPr id="7"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9"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3" name="Slide Number Placeholder">
            <a:extLst>
              <a:ext uri="{FF2B5EF4-FFF2-40B4-BE49-F238E27FC236}">
                <a16:creationId xmlns:a16="http://schemas.microsoft.com/office/drawing/2014/main" xmlns="" id="{3EF0FD46-FB4F-C620-05C9-5A7B95AB8B30}"/>
              </a:ext>
            </a:extLst>
          </p:cNvPr>
          <p:cNvSpPr>
            <a:spLocks noGrp="1"/>
          </p:cNvSpPr>
          <p:nvPr>
            <p:ph type="sldNum" sz="quarter" idx="14"/>
          </p:nvPr>
        </p:nvSpPr>
        <p:spPr>
          <a:xfrm>
            <a:off x="8626475" y="6673850"/>
            <a:ext cx="355600" cy="160338"/>
          </a:xfrm>
        </p:spPr>
        <p:txBody>
          <a:bodyPr/>
          <a:lstStyle>
            <a:lvl1pPr>
              <a:defRPr smtClean="0"/>
            </a:lvl1pPr>
          </a:lstStyle>
          <a:p>
            <a:pPr>
              <a:defRPr/>
            </a:pPr>
            <a:fld id="{4F368C4D-6168-0E4F-9E19-6026B483EF39}" type="slidenum">
              <a:rPr lang="en-US" altLang="zh-TW"/>
              <a:pPr>
                <a:defRPr/>
              </a:pPr>
              <a:t>‹#›</a:t>
            </a:fld>
            <a:endParaRPr lang="en-US" altLang="zh-TW"/>
          </a:p>
        </p:txBody>
      </p:sp>
    </p:spTree>
    <p:extLst>
      <p:ext uri="{BB962C8B-B14F-4D97-AF65-F5344CB8AC3E}">
        <p14:creationId xmlns:p14="http://schemas.microsoft.com/office/powerpoint/2010/main" val="213370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xmlns="" id="{7A748110-7C6B-5C0C-8161-05F2FF3969A5}"/>
              </a:ext>
            </a:extLst>
          </p:cNvPr>
          <p:cNvSpPr>
            <a:spLocks noGrp="1"/>
          </p:cNvSpPr>
          <p:nvPr>
            <p:ph type="sldNum" sz="quarter" idx="25"/>
          </p:nvPr>
        </p:nvSpPr>
        <p:spPr>
          <a:xfrm>
            <a:off x="8626475" y="6673850"/>
            <a:ext cx="355600" cy="160338"/>
          </a:xfrm>
        </p:spPr>
        <p:txBody>
          <a:bodyPr/>
          <a:lstStyle>
            <a:lvl1pPr>
              <a:defRPr smtClean="0"/>
            </a:lvl1pPr>
          </a:lstStyle>
          <a:p>
            <a:pPr>
              <a:defRPr/>
            </a:pPr>
            <a:fld id="{1EC21698-B3F1-AF45-A5F9-43E91FD129F2}" type="slidenum">
              <a:rPr lang="en-US" altLang="zh-TW"/>
              <a:pPr>
                <a:defRPr/>
              </a:pPr>
              <a:t>‹#›</a:t>
            </a:fld>
            <a:endParaRPr lang="en-US" altLang="zh-TW"/>
          </a:p>
        </p:txBody>
      </p:sp>
    </p:spTree>
    <p:extLst>
      <p:ext uri="{BB962C8B-B14F-4D97-AF65-F5344CB8AC3E}">
        <p14:creationId xmlns:p14="http://schemas.microsoft.com/office/powerpoint/2010/main" val="114300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xmlns="" id="{41489538-88DF-5788-D48D-6F233A88ED2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xmlns="" id="{F3B82B63-5AFC-B345-28FD-924EF8940459}"/>
              </a:ext>
            </a:extLst>
          </p:cNvPr>
          <p:cNvSpPr>
            <a:spLocks noGrp="1" noChangeArrowheads="1"/>
          </p:cNvSpPr>
          <p:nvPr>
            <p:ph type="sldNum" sz="quarter" idx="11"/>
          </p:nvPr>
        </p:nvSpPr>
        <p:spPr>
          <a:ln/>
        </p:spPr>
        <p:txBody>
          <a:bodyPr/>
          <a:lstStyle>
            <a:lvl1pPr>
              <a:defRPr/>
            </a:lvl1pPr>
          </a:lstStyle>
          <a:p>
            <a:pPr>
              <a:defRPr/>
            </a:pPr>
            <a:fld id="{1FAB9328-62C2-FB47-8F59-6908C24762C7}" type="slidenum">
              <a:rPr lang="en-US" altLang="zh-TW"/>
              <a:pPr>
                <a:defRPr/>
              </a:pPr>
              <a:t>‹#›</a:t>
            </a:fld>
            <a:endParaRPr lang="en-US" altLang="zh-TW"/>
          </a:p>
        </p:txBody>
      </p:sp>
    </p:spTree>
    <p:extLst>
      <p:ext uri="{BB962C8B-B14F-4D97-AF65-F5344CB8AC3E}">
        <p14:creationId xmlns:p14="http://schemas.microsoft.com/office/powerpoint/2010/main" val="25028243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xmlns="" id="{85E2405E-D0C3-EC33-FAE9-278612724CB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xmlns="" id="{56F7AC1D-9C6F-B79F-3377-208FF8C236C2}"/>
              </a:ext>
            </a:extLst>
          </p:cNvPr>
          <p:cNvSpPr>
            <a:spLocks noGrp="1" noChangeArrowheads="1"/>
          </p:cNvSpPr>
          <p:nvPr>
            <p:ph type="sldNum" sz="quarter" idx="11"/>
          </p:nvPr>
        </p:nvSpPr>
        <p:spPr>
          <a:ln/>
        </p:spPr>
        <p:txBody>
          <a:bodyPr/>
          <a:lstStyle>
            <a:lvl1pPr>
              <a:defRPr/>
            </a:lvl1pPr>
          </a:lstStyle>
          <a:p>
            <a:pPr>
              <a:defRPr/>
            </a:pPr>
            <a:fld id="{A9010E89-A6D5-684F-B41B-635011A6C46C}" type="slidenum">
              <a:rPr lang="en-US" altLang="zh-TW"/>
              <a:pPr>
                <a:defRPr/>
              </a:pPr>
              <a:t>‹#›</a:t>
            </a:fld>
            <a:endParaRPr lang="en-US" altLang="zh-TW"/>
          </a:p>
        </p:txBody>
      </p:sp>
    </p:spTree>
    <p:extLst>
      <p:ext uri="{BB962C8B-B14F-4D97-AF65-F5344CB8AC3E}">
        <p14:creationId xmlns:p14="http://schemas.microsoft.com/office/powerpoint/2010/main" val="352742875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xmlns="" id="{CA562995-3762-9514-1155-98CC03A0EA0D}"/>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xmlns="" id="{92DA227F-6C03-FE11-4446-23A66E59F742}"/>
              </a:ext>
            </a:extLst>
          </p:cNvPr>
          <p:cNvSpPr>
            <a:spLocks noGrp="1" noChangeArrowheads="1"/>
          </p:cNvSpPr>
          <p:nvPr>
            <p:ph type="sldNum" sz="quarter" idx="11"/>
          </p:nvPr>
        </p:nvSpPr>
        <p:spPr>
          <a:ln/>
        </p:spPr>
        <p:txBody>
          <a:bodyPr/>
          <a:lstStyle>
            <a:lvl1pPr>
              <a:defRPr/>
            </a:lvl1pPr>
          </a:lstStyle>
          <a:p>
            <a:pPr>
              <a:defRPr/>
            </a:pPr>
            <a:fld id="{00294E28-48A4-6D4D-AFE6-BED98195DFF0}" type="slidenum">
              <a:rPr lang="en-US" altLang="zh-TW"/>
              <a:pPr>
                <a:defRPr/>
              </a:pPr>
              <a:t>‹#›</a:t>
            </a:fld>
            <a:endParaRPr lang="en-US" altLang="zh-TW"/>
          </a:p>
        </p:txBody>
      </p:sp>
    </p:spTree>
    <p:extLst>
      <p:ext uri="{BB962C8B-B14F-4D97-AF65-F5344CB8AC3E}">
        <p14:creationId xmlns:p14="http://schemas.microsoft.com/office/powerpoint/2010/main" val="219346151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xmlns="" id="{5FB7EEC0-3B19-9306-5DF0-737B3D2653C6}"/>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xmlns="" id="{6B9F4549-9C7D-41CC-BE95-7299A57E8CC5}"/>
              </a:ext>
            </a:extLst>
          </p:cNvPr>
          <p:cNvSpPr>
            <a:spLocks noGrp="1" noChangeArrowheads="1"/>
          </p:cNvSpPr>
          <p:nvPr>
            <p:ph type="sldNum" sz="quarter" idx="11"/>
          </p:nvPr>
        </p:nvSpPr>
        <p:spPr>
          <a:ln/>
        </p:spPr>
        <p:txBody>
          <a:bodyPr/>
          <a:lstStyle>
            <a:lvl1pPr>
              <a:defRPr/>
            </a:lvl1pPr>
          </a:lstStyle>
          <a:p>
            <a:pPr>
              <a:defRPr/>
            </a:pPr>
            <a:fld id="{1A068760-D10B-824F-ACAF-D28A78B9AAA5}" type="slidenum">
              <a:rPr lang="en-US" altLang="zh-TW"/>
              <a:pPr>
                <a:defRPr/>
              </a:pPr>
              <a:t>‹#›</a:t>
            </a:fld>
            <a:endParaRPr lang="en-US" altLang="zh-TW"/>
          </a:p>
        </p:txBody>
      </p:sp>
    </p:spTree>
    <p:extLst>
      <p:ext uri="{BB962C8B-B14F-4D97-AF65-F5344CB8AC3E}">
        <p14:creationId xmlns:p14="http://schemas.microsoft.com/office/powerpoint/2010/main" val="6260502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xmlns="" id="{54D311CC-1F79-F51A-7706-0A5645822C91}"/>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a:extLst>
              <a:ext uri="{FF2B5EF4-FFF2-40B4-BE49-F238E27FC236}">
                <a16:creationId xmlns:a16="http://schemas.microsoft.com/office/drawing/2014/main" xmlns="" id="{B49105F4-B0BC-8F2F-A020-C733204CF515}"/>
              </a:ext>
            </a:extLst>
          </p:cNvPr>
          <p:cNvSpPr>
            <a:spLocks noGrp="1" noChangeArrowheads="1"/>
          </p:cNvSpPr>
          <p:nvPr>
            <p:ph type="sldNum" sz="quarter" idx="11"/>
          </p:nvPr>
        </p:nvSpPr>
        <p:spPr>
          <a:ln/>
        </p:spPr>
        <p:txBody>
          <a:bodyPr/>
          <a:lstStyle>
            <a:lvl1pPr>
              <a:defRPr/>
            </a:lvl1pPr>
          </a:lstStyle>
          <a:p>
            <a:pPr>
              <a:defRPr/>
            </a:pPr>
            <a:fld id="{BAB872C0-8E42-C741-9223-B6DBAA7D8830}" type="slidenum">
              <a:rPr lang="en-US" altLang="zh-TW"/>
              <a:pPr>
                <a:defRPr/>
              </a:pPr>
              <a:t>‹#›</a:t>
            </a:fld>
            <a:endParaRPr lang="en-US" altLang="zh-TW"/>
          </a:p>
        </p:txBody>
      </p:sp>
    </p:spTree>
    <p:extLst>
      <p:ext uri="{BB962C8B-B14F-4D97-AF65-F5344CB8AC3E}">
        <p14:creationId xmlns:p14="http://schemas.microsoft.com/office/powerpoint/2010/main" val="18888239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xmlns="" id="{65226908-1296-3E74-CADD-0B3561E9A10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xmlns="" id="{13D3AAB5-346B-2E4A-178B-7E1621A962D5}"/>
              </a:ext>
            </a:extLst>
          </p:cNvPr>
          <p:cNvSpPr>
            <a:spLocks noGrp="1" noChangeArrowheads="1"/>
          </p:cNvSpPr>
          <p:nvPr>
            <p:ph type="sldNum" sz="quarter" idx="11"/>
          </p:nvPr>
        </p:nvSpPr>
        <p:spPr>
          <a:ln/>
        </p:spPr>
        <p:txBody>
          <a:bodyPr/>
          <a:lstStyle>
            <a:lvl1pPr>
              <a:defRPr/>
            </a:lvl1pPr>
          </a:lstStyle>
          <a:p>
            <a:pPr>
              <a:defRPr/>
            </a:pPr>
            <a:fld id="{2C03F4B8-52F2-7B49-A6F3-DDE9D5454D00}" type="slidenum">
              <a:rPr lang="en-US" altLang="zh-TW"/>
              <a:pPr>
                <a:defRPr/>
              </a:pPr>
              <a:t>‹#›</a:t>
            </a:fld>
            <a:endParaRPr lang="en-US" altLang="zh-TW"/>
          </a:p>
        </p:txBody>
      </p:sp>
    </p:spTree>
    <p:extLst>
      <p:ext uri="{BB962C8B-B14F-4D97-AF65-F5344CB8AC3E}">
        <p14:creationId xmlns:p14="http://schemas.microsoft.com/office/powerpoint/2010/main" val="5642575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xmlns="" id="{7B18EF68-DFE6-8834-BB0E-A760B6ECA36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a:extLst>
              <a:ext uri="{FF2B5EF4-FFF2-40B4-BE49-F238E27FC236}">
                <a16:creationId xmlns:a16="http://schemas.microsoft.com/office/drawing/2014/main" xmlns="" id="{B81E3ABE-582E-5BBE-B770-E72F239CB20B}"/>
              </a:ext>
            </a:extLst>
          </p:cNvPr>
          <p:cNvSpPr>
            <a:spLocks noGrp="1" noChangeArrowheads="1"/>
          </p:cNvSpPr>
          <p:nvPr>
            <p:ph type="sldNum" sz="quarter" idx="11"/>
          </p:nvPr>
        </p:nvSpPr>
        <p:spPr>
          <a:ln/>
        </p:spPr>
        <p:txBody>
          <a:bodyPr/>
          <a:lstStyle>
            <a:lvl1pPr>
              <a:defRPr/>
            </a:lvl1pPr>
          </a:lstStyle>
          <a:p>
            <a:pPr>
              <a:defRPr/>
            </a:pPr>
            <a:fld id="{0E6ADDA8-1924-D147-8511-AF3DDCF0DD7B}" type="slidenum">
              <a:rPr lang="en-US" altLang="zh-TW"/>
              <a:pPr>
                <a:defRPr/>
              </a:pPr>
              <a:t>‹#›</a:t>
            </a:fld>
            <a:endParaRPr lang="en-US" altLang="zh-TW"/>
          </a:p>
        </p:txBody>
      </p:sp>
    </p:spTree>
    <p:extLst>
      <p:ext uri="{BB962C8B-B14F-4D97-AF65-F5344CB8AC3E}">
        <p14:creationId xmlns:p14="http://schemas.microsoft.com/office/powerpoint/2010/main" val="14968852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xmlns="" id="{0DEF049E-5E9E-B546-0C1B-4772454DB5C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xmlns="" id="{E61E6F4A-0022-1E40-287D-C3EA1C08918F}"/>
              </a:ext>
            </a:extLst>
          </p:cNvPr>
          <p:cNvSpPr>
            <a:spLocks noGrp="1" noChangeArrowheads="1"/>
          </p:cNvSpPr>
          <p:nvPr>
            <p:ph type="sldNum" sz="quarter" idx="11"/>
          </p:nvPr>
        </p:nvSpPr>
        <p:spPr>
          <a:ln/>
        </p:spPr>
        <p:txBody>
          <a:bodyPr/>
          <a:lstStyle>
            <a:lvl1pPr>
              <a:defRPr/>
            </a:lvl1pPr>
          </a:lstStyle>
          <a:p>
            <a:pPr>
              <a:defRPr/>
            </a:pPr>
            <a:fld id="{8D841A16-E822-924D-B08F-3BFCED7C10E4}" type="slidenum">
              <a:rPr lang="en-US" altLang="zh-TW"/>
              <a:pPr>
                <a:defRPr/>
              </a:pPr>
              <a:t>‹#›</a:t>
            </a:fld>
            <a:endParaRPr lang="en-US" altLang="zh-TW"/>
          </a:p>
        </p:txBody>
      </p:sp>
    </p:spTree>
    <p:extLst>
      <p:ext uri="{BB962C8B-B14F-4D97-AF65-F5344CB8AC3E}">
        <p14:creationId xmlns:p14="http://schemas.microsoft.com/office/powerpoint/2010/main" val="42897868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xmlns="" id="{BDDBEB92-2431-B156-8ABC-1260B3F2CB79}"/>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a:extLst>
              <a:ext uri="{FF2B5EF4-FFF2-40B4-BE49-F238E27FC236}">
                <a16:creationId xmlns:a16="http://schemas.microsoft.com/office/drawing/2014/main" xmlns="" id="{91D4348C-51CB-621D-C69A-8BE1388D1836}"/>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1028">
            <a:extLst>
              <a:ext uri="{FF2B5EF4-FFF2-40B4-BE49-F238E27FC236}">
                <a16:creationId xmlns:a16="http://schemas.microsoft.com/office/drawing/2014/main" xmlns="" id="{0DF74222-67B9-A01A-F451-69B28F770E2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xmlns="" id="{4041FBA1-CFB9-CD81-311A-DF1F4D8470DF}"/>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a:extLst>
              <a:ext uri="{FF2B5EF4-FFF2-40B4-BE49-F238E27FC236}">
                <a16:creationId xmlns:a16="http://schemas.microsoft.com/office/drawing/2014/main" xmlns="" id="{70543D4C-DBE9-9247-EFB7-FD2DF05F7A12}"/>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C5FF5DC0-2EF4-5B47-B878-9001B4BF8704}" type="slidenum">
              <a:rPr lang="en-US" altLang="zh-TW"/>
              <a:pPr>
                <a:defRPr/>
              </a:pPr>
              <a:t>‹#›</a:t>
            </a:fld>
            <a:endParaRPr lang="en-US" altLang="zh-TW"/>
          </a:p>
        </p:txBody>
      </p:sp>
      <p:sp>
        <p:nvSpPr>
          <p:cNvPr id="1031" name="AutoShape 1031">
            <a:extLst>
              <a:ext uri="{FF2B5EF4-FFF2-40B4-BE49-F238E27FC236}">
                <a16:creationId xmlns:a16="http://schemas.microsoft.com/office/drawing/2014/main" xmlns="" id="{9E98894F-0299-D9BC-ED1B-5E060F9E8780}"/>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a:extLst>
              <a:ext uri="{FF2B5EF4-FFF2-40B4-BE49-F238E27FC236}">
                <a16:creationId xmlns:a16="http://schemas.microsoft.com/office/drawing/2014/main" xmlns="" id="{B2431D28-DF19-8881-6734-E68269648C3A}"/>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x-none"/>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6" r:id="rId13"/>
    <p:sldLayoutId id="2147483937" r:id="rId14"/>
    <p:sldLayoutId id="2147483939" r:id="rId15"/>
    <p:sldLayoutId id="2147483940" r:id="rId16"/>
    <p:sldLayoutId id="2147483941" r:id="rId17"/>
    <p:sldLayoutId id="2147483942" r:id="rId18"/>
    <p:sldLayoutId id="2147483943" r:id="rId19"/>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21"/>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22"/>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3"/>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3"/>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4">
            <a:extLst>
              <a:ext uri="{FF2B5EF4-FFF2-40B4-BE49-F238E27FC236}">
                <a16:creationId xmlns:a16="http://schemas.microsoft.com/office/drawing/2014/main" xmlns="" id="{FB2D5474-CD94-D409-4AE0-A0A602A1CD7C}"/>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4578" name="Rectangle 2">
            <a:extLst>
              <a:ext uri="{FF2B5EF4-FFF2-40B4-BE49-F238E27FC236}">
                <a16:creationId xmlns:a16="http://schemas.microsoft.com/office/drawing/2014/main" xmlns="" id="{8390D0D4-0A45-D093-D925-8614C5435CB6}"/>
              </a:ext>
            </a:extLst>
          </p:cNvPr>
          <p:cNvSpPr>
            <a:spLocks noGrp="1" noChangeArrowheads="1"/>
          </p:cNvSpPr>
          <p:nvPr>
            <p:ph type="ctrTitle"/>
          </p:nvPr>
        </p:nvSpPr>
        <p:spPr>
          <a:xfrm>
            <a:off x="1781175" y="581025"/>
            <a:ext cx="6319838" cy="2449513"/>
          </a:xfrm>
        </p:spPr>
        <p:txBody>
          <a:bodyPr/>
          <a:lstStyle/>
          <a:p>
            <a:r>
              <a:rPr lang="en-US" altLang="zh-TW" sz="4400" dirty="0">
                <a:ea typeface="微軟正黑體" panose="020B0604030504040204" pitchFamily="34" charset="-120"/>
              </a:rPr>
              <a:t>The Strategy of International Business</a:t>
            </a:r>
            <a:endParaRPr lang="zh-TW" altLang="en-US" dirty="0">
              <a:solidFill>
                <a:schemeClr val="bg1"/>
              </a:solidFill>
              <a:ea typeface="微軟正黑體" panose="020B0604030504040204" pitchFamily="34" charset="-120"/>
            </a:endParaRPr>
          </a:p>
        </p:txBody>
      </p:sp>
      <p:sp>
        <p:nvSpPr>
          <p:cNvPr id="24579" name="Rectangle 3">
            <a:extLst>
              <a:ext uri="{FF2B5EF4-FFF2-40B4-BE49-F238E27FC236}">
                <a16:creationId xmlns:a16="http://schemas.microsoft.com/office/drawing/2014/main" xmlns="" id="{AC008121-9571-2FD1-BC32-363B1B13826A}"/>
              </a:ext>
            </a:extLst>
          </p:cNvPr>
          <p:cNvSpPr>
            <a:spLocks noGrp="1" noChangeArrowheads="1"/>
          </p:cNvSpPr>
          <p:nvPr>
            <p:ph type="subTitle" idx="1"/>
          </p:nvPr>
        </p:nvSpPr>
        <p:spPr/>
        <p:txBody>
          <a:bodyPr/>
          <a:lstStyle/>
          <a:p>
            <a:pPr lvl="1"/>
            <a:r>
              <a:rPr lang="en-US" altLang="en-US" dirty="0"/>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a:t>2022.12</a:t>
            </a:r>
          </a:p>
        </p:txBody>
      </p:sp>
      <p:sp>
        <p:nvSpPr>
          <p:cNvPr id="24580" name="Text Box 5">
            <a:extLst>
              <a:ext uri="{FF2B5EF4-FFF2-40B4-BE49-F238E27FC236}">
                <a16:creationId xmlns:a16="http://schemas.microsoft.com/office/drawing/2014/main" xmlns="" id="{889AADB0-DC38-7C30-D7C9-B2F3E506508C}"/>
              </a:ext>
            </a:extLst>
          </p:cNvPr>
          <p:cNvSpPr txBox="1">
            <a:spLocks noChangeArrowheads="1"/>
          </p:cNvSpPr>
          <p:nvPr/>
        </p:nvSpPr>
        <p:spPr bwMode="auto">
          <a:xfrm>
            <a:off x="60325" y="117475"/>
            <a:ext cx="1199307" cy="1107996"/>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10</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dirty="0"/>
              <a:t>Strategy and the Firm </a:t>
            </a:r>
            <a:r>
              <a:rPr lang="en-US" baseline="-25000" dirty="0"/>
              <a:t>3</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r>
              <a:rPr lang="en-US" altLang="en-US" dirty="0"/>
              <a:t>Strategic Positioning</a:t>
            </a:r>
          </a:p>
          <a:p>
            <a:pPr lvl="1"/>
            <a:r>
              <a:rPr lang="en-US" altLang="en-US" dirty="0"/>
              <a:t>Pick a position on the efficiency frontier that is viable—i.e., there is enough demand to support the choice.</a:t>
            </a:r>
          </a:p>
          <a:p>
            <a:pPr lvl="1"/>
            <a:r>
              <a:rPr lang="en-US" altLang="en-US" dirty="0"/>
              <a:t>Configure internal operations to support the position.</a:t>
            </a:r>
          </a:p>
          <a:p>
            <a:pPr lvl="1"/>
            <a:r>
              <a:rPr lang="en-US" altLang="en-US" dirty="0"/>
              <a:t>Have the right organization structure in place to execute the strategy.</a:t>
            </a:r>
          </a:p>
        </p:txBody>
      </p:sp>
      <p:sp>
        <p:nvSpPr>
          <p:cNvPr id="4" name="Footer Placeholder 3">
            <a:extLst>
              <a:ext uri="{FF2B5EF4-FFF2-40B4-BE49-F238E27FC236}">
                <a16:creationId xmlns:a16="http://schemas.microsoft.com/office/drawing/2014/main" xmlns="" id="{E7C217BD-72FB-6458-5468-2A540BEA6DD1}"/>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2F37E080-CA6E-73C3-DEBB-86305C438123}"/>
              </a:ext>
            </a:extLst>
          </p:cNvPr>
          <p:cNvSpPr>
            <a:spLocks noGrp="1"/>
          </p:cNvSpPr>
          <p:nvPr>
            <p:ph type="sldNum" sz="quarter" idx="11"/>
          </p:nvPr>
        </p:nvSpPr>
        <p:spPr/>
        <p:txBody>
          <a:bodyPr/>
          <a:lstStyle/>
          <a:p>
            <a:pPr>
              <a:defRPr/>
            </a:pPr>
            <a:fld id="{8051E318-B1D2-7B42-9F7E-D2ACA69D6599}" type="slidenum">
              <a:rPr lang="en-US" altLang="zh-TW" smtClean="0"/>
              <a:pPr>
                <a:defRPr/>
              </a:pPr>
              <a:t>10</a:t>
            </a:fld>
            <a:endParaRPr lang="en-US" altLang="zh-TW"/>
          </a:p>
        </p:txBody>
      </p:sp>
    </p:spTree>
    <p:extLst>
      <p:ext uri="{BB962C8B-B14F-4D97-AF65-F5344CB8AC3E}">
        <p14:creationId xmlns:p14="http://schemas.microsoft.com/office/powerpoint/2010/main" val="173896370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B7E09-8823-4151-A85B-08BBA0DF0A7A}"/>
              </a:ext>
            </a:extLst>
          </p:cNvPr>
          <p:cNvSpPr>
            <a:spLocks noGrp="1"/>
          </p:cNvSpPr>
          <p:nvPr>
            <p:ph type="title"/>
          </p:nvPr>
        </p:nvSpPr>
        <p:spPr/>
        <p:txBody>
          <a:bodyPr/>
          <a:lstStyle/>
          <a:p>
            <a:r>
              <a:rPr lang="en-US" sz="2800" dirty="0"/>
              <a:t>Figure 12.3 Strategic Choice in the International Hotel Industry</a:t>
            </a:r>
          </a:p>
        </p:txBody>
      </p:sp>
      <p:pic>
        <p:nvPicPr>
          <p:cNvPr id="4" name="Picture 3" descr="A graph for Strategic choice in the international hotel industry is plotted for increased value or Differentiation versus cost.">
            <a:extLst>
              <a:ext uri="{FF2B5EF4-FFF2-40B4-BE49-F238E27FC236}">
                <a16:creationId xmlns:a16="http://schemas.microsoft.com/office/drawing/2014/main" xmlns="" id="{21420008-9E2C-490F-9D5E-6B2EE357648D}"/>
              </a:ext>
            </a:extLst>
          </p:cNvPr>
          <p:cNvPicPr>
            <a:picLocks noChangeAspect="1"/>
          </p:cNvPicPr>
          <p:nvPr/>
        </p:nvPicPr>
        <p:blipFill>
          <a:blip r:embed="rId3"/>
          <a:stretch>
            <a:fillRect/>
          </a:stretch>
        </p:blipFill>
        <p:spPr>
          <a:xfrm>
            <a:off x="899592" y="1844824"/>
            <a:ext cx="7103803" cy="4382500"/>
          </a:xfrm>
          <a:prstGeom prst="rect">
            <a:avLst/>
          </a:prstGeom>
        </p:spPr>
      </p:pic>
      <p:sp>
        <p:nvSpPr>
          <p:cNvPr id="3" name="Footer Placeholder 2">
            <a:extLst>
              <a:ext uri="{FF2B5EF4-FFF2-40B4-BE49-F238E27FC236}">
                <a16:creationId xmlns:a16="http://schemas.microsoft.com/office/drawing/2014/main" xmlns="" id="{6138B0D2-996A-A4F1-9AD2-2C31988E1CD8}"/>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77F2A6F1-1B11-F430-9BFB-1D429BE66639}"/>
              </a:ext>
            </a:extLst>
          </p:cNvPr>
          <p:cNvSpPr>
            <a:spLocks noGrp="1"/>
          </p:cNvSpPr>
          <p:nvPr>
            <p:ph type="sldNum" sz="quarter" idx="11"/>
          </p:nvPr>
        </p:nvSpPr>
        <p:spPr/>
        <p:txBody>
          <a:bodyPr/>
          <a:lstStyle/>
          <a:p>
            <a:pPr>
              <a:defRPr/>
            </a:pPr>
            <a:fld id="{8051E318-B1D2-7B42-9F7E-D2ACA69D6599}" type="slidenum">
              <a:rPr lang="en-US" altLang="zh-TW" smtClean="0"/>
              <a:pPr>
                <a:defRPr/>
              </a:pPr>
              <a:t>11</a:t>
            </a:fld>
            <a:endParaRPr lang="en-US" altLang="zh-TW"/>
          </a:p>
        </p:txBody>
      </p:sp>
    </p:spTree>
    <p:extLst>
      <p:ext uri="{BB962C8B-B14F-4D97-AF65-F5344CB8AC3E}">
        <p14:creationId xmlns:p14="http://schemas.microsoft.com/office/powerpoint/2010/main" val="145333413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0DE46-55CB-4E99-8CF9-1BD9F96B7E29}"/>
              </a:ext>
            </a:extLst>
          </p:cNvPr>
          <p:cNvSpPr>
            <a:spLocks noGrp="1"/>
          </p:cNvSpPr>
          <p:nvPr>
            <p:ph type="title"/>
          </p:nvPr>
        </p:nvSpPr>
        <p:spPr/>
        <p:txBody>
          <a:bodyPr/>
          <a:lstStyle/>
          <a:p>
            <a:r>
              <a:rPr lang="en-US" dirty="0"/>
              <a:t>Strategy and the Firm 4</a:t>
            </a:r>
          </a:p>
        </p:txBody>
      </p:sp>
      <p:sp>
        <p:nvSpPr>
          <p:cNvPr id="3" name="Content Placeholder 2">
            <a:extLst>
              <a:ext uri="{FF2B5EF4-FFF2-40B4-BE49-F238E27FC236}">
                <a16:creationId xmlns:a16="http://schemas.microsoft.com/office/drawing/2014/main" xmlns="" id="{375BD0A3-9FCB-4E23-8EA4-5FC2217A83A8}"/>
              </a:ext>
            </a:extLst>
          </p:cNvPr>
          <p:cNvSpPr>
            <a:spLocks noGrp="1"/>
          </p:cNvSpPr>
          <p:nvPr>
            <p:ph idx="1"/>
          </p:nvPr>
        </p:nvSpPr>
        <p:spPr/>
        <p:txBody>
          <a:bodyPr/>
          <a:lstStyle/>
          <a:p>
            <a:r>
              <a:rPr lang="en-US" dirty="0"/>
              <a:t>Operations: The Firm as a Value Chain</a:t>
            </a:r>
          </a:p>
          <a:p>
            <a:pPr lvl="1"/>
            <a:r>
              <a:rPr lang="en-US" dirty="0"/>
              <a:t>Primary Activities.</a:t>
            </a:r>
          </a:p>
          <a:p>
            <a:pPr lvl="2"/>
            <a:r>
              <a:rPr lang="en-US" dirty="0"/>
              <a:t>The design, creation, and delivery of the product; its marketing; and its support and after-sale service.</a:t>
            </a:r>
          </a:p>
          <a:p>
            <a:pPr lvl="2"/>
            <a:r>
              <a:rPr lang="en-US" dirty="0"/>
              <a:t>Divided into research and development, production, marketing and sales, customer service.</a:t>
            </a:r>
          </a:p>
          <a:p>
            <a:pPr lvl="1"/>
            <a:r>
              <a:rPr lang="en-US" dirty="0"/>
              <a:t>Support Activities.</a:t>
            </a:r>
          </a:p>
          <a:p>
            <a:pPr lvl="2"/>
            <a:r>
              <a:rPr lang="en-US" dirty="0"/>
              <a:t>Provides the inputs that allow primary activities to occur.</a:t>
            </a:r>
          </a:p>
          <a:p>
            <a:pPr lvl="2"/>
            <a:r>
              <a:rPr lang="en-US" dirty="0"/>
              <a:t>Divided into information systems, company infrastructure, logistics, human resources.</a:t>
            </a:r>
          </a:p>
          <a:p>
            <a:endParaRPr lang="en-US" dirty="0"/>
          </a:p>
        </p:txBody>
      </p:sp>
      <p:sp>
        <p:nvSpPr>
          <p:cNvPr id="4" name="Footer Placeholder 3">
            <a:extLst>
              <a:ext uri="{FF2B5EF4-FFF2-40B4-BE49-F238E27FC236}">
                <a16:creationId xmlns:a16="http://schemas.microsoft.com/office/drawing/2014/main" xmlns="" id="{DE829325-6B7F-87D0-A60D-F7BA66A4AA44}"/>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3D71480D-E408-1785-5F5B-5F6362EBCA33}"/>
              </a:ext>
            </a:extLst>
          </p:cNvPr>
          <p:cNvSpPr>
            <a:spLocks noGrp="1"/>
          </p:cNvSpPr>
          <p:nvPr>
            <p:ph type="sldNum" sz="quarter" idx="11"/>
          </p:nvPr>
        </p:nvSpPr>
        <p:spPr/>
        <p:txBody>
          <a:bodyPr/>
          <a:lstStyle/>
          <a:p>
            <a:pPr>
              <a:defRPr/>
            </a:pPr>
            <a:fld id="{8051E318-B1D2-7B42-9F7E-D2ACA69D6599}" type="slidenum">
              <a:rPr lang="en-US" altLang="zh-TW" smtClean="0"/>
              <a:pPr>
                <a:defRPr/>
              </a:pPr>
              <a:t>12</a:t>
            </a:fld>
            <a:endParaRPr lang="en-US" altLang="zh-TW"/>
          </a:p>
        </p:txBody>
      </p:sp>
    </p:spTree>
    <p:extLst>
      <p:ext uri="{BB962C8B-B14F-4D97-AF65-F5344CB8AC3E}">
        <p14:creationId xmlns:p14="http://schemas.microsoft.com/office/powerpoint/2010/main" val="7416288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B7E09-8823-4151-A85B-08BBA0DF0A7A}"/>
              </a:ext>
            </a:extLst>
          </p:cNvPr>
          <p:cNvSpPr>
            <a:spLocks noGrp="1"/>
          </p:cNvSpPr>
          <p:nvPr>
            <p:ph type="title"/>
          </p:nvPr>
        </p:nvSpPr>
        <p:spPr/>
        <p:txBody>
          <a:bodyPr/>
          <a:lstStyle/>
          <a:p>
            <a:r>
              <a:rPr lang="en-US" sz="3200" dirty="0"/>
              <a:t>Figure 12.4 The Value Chain</a:t>
            </a:r>
          </a:p>
        </p:txBody>
      </p:sp>
      <p:pic>
        <p:nvPicPr>
          <p:cNvPr id="5" name="Picture 4" descr="A graphic showing components of the value chain.">
            <a:extLst>
              <a:ext uri="{FF2B5EF4-FFF2-40B4-BE49-F238E27FC236}">
                <a16:creationId xmlns:a16="http://schemas.microsoft.com/office/drawing/2014/main" xmlns="" id="{744DC456-CCF2-41FF-9C07-2EA0487BE882}"/>
              </a:ext>
            </a:extLst>
          </p:cNvPr>
          <p:cNvPicPr>
            <a:picLocks noChangeAspect="1"/>
          </p:cNvPicPr>
          <p:nvPr/>
        </p:nvPicPr>
        <p:blipFill>
          <a:blip r:embed="rId3"/>
          <a:stretch>
            <a:fillRect/>
          </a:stretch>
        </p:blipFill>
        <p:spPr>
          <a:xfrm>
            <a:off x="694608" y="1916832"/>
            <a:ext cx="7754784" cy="4048095"/>
          </a:xfrm>
          <a:prstGeom prst="rect">
            <a:avLst/>
          </a:prstGeom>
        </p:spPr>
      </p:pic>
      <p:sp>
        <p:nvSpPr>
          <p:cNvPr id="3" name="Footer Placeholder 2">
            <a:extLst>
              <a:ext uri="{FF2B5EF4-FFF2-40B4-BE49-F238E27FC236}">
                <a16:creationId xmlns:a16="http://schemas.microsoft.com/office/drawing/2014/main" xmlns="" id="{3587C521-8ACC-1219-F893-65BF8471DA13}"/>
              </a:ext>
            </a:extLst>
          </p:cNvPr>
          <p:cNvSpPr>
            <a:spLocks noGrp="1"/>
          </p:cNvSpPr>
          <p:nvPr>
            <p:ph type="ftr" sz="quarter" idx="10"/>
          </p:nvPr>
        </p:nvSpPr>
        <p:spPr/>
        <p:txBody>
          <a:bodyPr/>
          <a:lstStyle/>
          <a:p>
            <a:pPr>
              <a:defRPr/>
            </a:pPr>
            <a:r>
              <a:rPr lang="en-US" altLang="zh-TW"/>
              <a:t>CYCU— Prof CK Farn</a:t>
            </a:r>
          </a:p>
        </p:txBody>
      </p:sp>
      <p:sp>
        <p:nvSpPr>
          <p:cNvPr id="4" name="Slide Number Placeholder 3">
            <a:extLst>
              <a:ext uri="{FF2B5EF4-FFF2-40B4-BE49-F238E27FC236}">
                <a16:creationId xmlns:a16="http://schemas.microsoft.com/office/drawing/2014/main" xmlns="" id="{6E0BA156-C512-7CD6-1CB9-547DE4500B38}"/>
              </a:ext>
            </a:extLst>
          </p:cNvPr>
          <p:cNvSpPr>
            <a:spLocks noGrp="1"/>
          </p:cNvSpPr>
          <p:nvPr>
            <p:ph type="sldNum" sz="quarter" idx="11"/>
          </p:nvPr>
        </p:nvSpPr>
        <p:spPr/>
        <p:txBody>
          <a:bodyPr/>
          <a:lstStyle/>
          <a:p>
            <a:pPr>
              <a:defRPr/>
            </a:pPr>
            <a:fld id="{8051E318-B1D2-7B42-9F7E-D2ACA69D6599}" type="slidenum">
              <a:rPr lang="en-US" altLang="zh-TW" smtClean="0"/>
              <a:pPr>
                <a:defRPr/>
              </a:pPr>
              <a:t>13</a:t>
            </a:fld>
            <a:endParaRPr lang="en-US" altLang="zh-TW"/>
          </a:p>
        </p:txBody>
      </p:sp>
    </p:spTree>
    <p:extLst>
      <p:ext uri="{BB962C8B-B14F-4D97-AF65-F5344CB8AC3E}">
        <p14:creationId xmlns:p14="http://schemas.microsoft.com/office/powerpoint/2010/main" val="180373039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sz="3600" dirty="0"/>
              <a:t>Strategy and the Firm </a:t>
            </a:r>
            <a:r>
              <a:rPr lang="en-US" sz="3600" baseline="-25000" dirty="0"/>
              <a:t>5</a:t>
            </a:r>
            <a:r>
              <a:rPr lang="zh-TW" altLang="en-US" sz="3600" baseline="-25000" dirty="0"/>
              <a:t>  </a:t>
            </a:r>
            <a:r>
              <a:rPr lang="en-US" altLang="zh-TW" baseline="-25000" dirty="0"/>
              <a:t/>
            </a:r>
            <a:br>
              <a:rPr lang="en-US" altLang="zh-TW" baseline="-25000" dirty="0"/>
            </a:br>
            <a:r>
              <a:rPr lang="en-US" sz="3200" dirty="0">
                <a:solidFill>
                  <a:schemeClr val="bg1"/>
                </a:solidFill>
              </a:rPr>
              <a:t>The Implementation of Strategy</a:t>
            </a:r>
            <a:endParaRPr lang="en-US" baseline="-25000" dirty="0">
              <a:solidFill>
                <a:schemeClr val="bg1"/>
              </a:solidFill>
            </a:endParaRP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r>
              <a:rPr lang="en-US" sz="2400" dirty="0"/>
              <a:t>Organization architecture</a:t>
            </a:r>
          </a:p>
          <a:p>
            <a:pPr lvl="1"/>
            <a:r>
              <a:rPr lang="en-US" sz="2000" dirty="0"/>
              <a:t>the totality of a firm’s organization, including the formal organizational structure, control systems and incentives, organizational culture, processes, and people.</a:t>
            </a:r>
          </a:p>
          <a:p>
            <a:r>
              <a:rPr lang="en-US" sz="2400" dirty="0"/>
              <a:t>Organizational structure:</a:t>
            </a:r>
          </a:p>
          <a:p>
            <a:pPr lvl="1"/>
            <a:r>
              <a:rPr lang="en-US" sz="2000" dirty="0"/>
              <a:t>The formal division of the organization into subunits.</a:t>
            </a:r>
          </a:p>
          <a:p>
            <a:pPr lvl="1"/>
            <a:r>
              <a:rPr lang="en-US" sz="2000" dirty="0"/>
              <a:t>The location of decision-making responsibilities within that structure.</a:t>
            </a:r>
          </a:p>
          <a:p>
            <a:pPr lvl="1"/>
            <a:r>
              <a:rPr lang="en-US" sz="2000" dirty="0"/>
              <a:t>The establishment of integrating mechanisms to coordinate the activities of subunits including cross-functional teams and or pan-regional committees.</a:t>
            </a:r>
            <a:endParaRPr lang="en-US" altLang="en-US" sz="2000" dirty="0"/>
          </a:p>
        </p:txBody>
      </p:sp>
      <p:sp>
        <p:nvSpPr>
          <p:cNvPr id="4" name="Footer Placeholder 3">
            <a:extLst>
              <a:ext uri="{FF2B5EF4-FFF2-40B4-BE49-F238E27FC236}">
                <a16:creationId xmlns:a16="http://schemas.microsoft.com/office/drawing/2014/main" xmlns="" id="{8C9D6C3A-D6DE-80E8-3B09-7AD692532B1C}"/>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2E91A83D-4C15-949B-FEE4-53E4674718B3}"/>
              </a:ext>
            </a:extLst>
          </p:cNvPr>
          <p:cNvSpPr>
            <a:spLocks noGrp="1"/>
          </p:cNvSpPr>
          <p:nvPr>
            <p:ph type="sldNum" sz="quarter" idx="11"/>
          </p:nvPr>
        </p:nvSpPr>
        <p:spPr/>
        <p:txBody>
          <a:bodyPr/>
          <a:lstStyle/>
          <a:p>
            <a:pPr>
              <a:defRPr/>
            </a:pPr>
            <a:fld id="{8051E318-B1D2-7B42-9F7E-D2ACA69D6599}" type="slidenum">
              <a:rPr lang="en-US" altLang="zh-TW" smtClean="0"/>
              <a:pPr>
                <a:defRPr/>
              </a:pPr>
              <a:t>14</a:t>
            </a:fld>
            <a:endParaRPr lang="en-US" altLang="zh-TW"/>
          </a:p>
        </p:txBody>
      </p:sp>
    </p:spTree>
    <p:extLst>
      <p:ext uri="{BB962C8B-B14F-4D97-AF65-F5344CB8AC3E}">
        <p14:creationId xmlns:p14="http://schemas.microsoft.com/office/powerpoint/2010/main" val="22574453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B7E09-8823-4151-A85B-08BBA0DF0A7A}"/>
              </a:ext>
            </a:extLst>
          </p:cNvPr>
          <p:cNvSpPr>
            <a:spLocks noGrp="1"/>
          </p:cNvSpPr>
          <p:nvPr>
            <p:ph type="title"/>
          </p:nvPr>
        </p:nvSpPr>
        <p:spPr/>
        <p:txBody>
          <a:bodyPr/>
          <a:lstStyle/>
          <a:p>
            <a:r>
              <a:rPr lang="en-US" sz="3200" dirty="0"/>
              <a:t>Figure 12.5 Organization Architecture</a:t>
            </a:r>
          </a:p>
        </p:txBody>
      </p:sp>
      <p:pic>
        <p:nvPicPr>
          <p:cNvPr id="4" name="Picture 3" descr="A diagram shows the interaction of the components of organization architecture: people, structure, incentives and controls, culture, and processes.">
            <a:extLst>
              <a:ext uri="{FF2B5EF4-FFF2-40B4-BE49-F238E27FC236}">
                <a16:creationId xmlns:a16="http://schemas.microsoft.com/office/drawing/2014/main" xmlns="" id="{8C16B93F-E751-4936-B4BC-FDE3883454C0}"/>
              </a:ext>
            </a:extLst>
          </p:cNvPr>
          <p:cNvPicPr>
            <a:picLocks noChangeAspect="1"/>
          </p:cNvPicPr>
          <p:nvPr/>
        </p:nvPicPr>
        <p:blipFill>
          <a:blip r:embed="rId3"/>
          <a:stretch>
            <a:fillRect/>
          </a:stretch>
        </p:blipFill>
        <p:spPr>
          <a:xfrm>
            <a:off x="1227749" y="1700808"/>
            <a:ext cx="6688502" cy="4661187"/>
          </a:xfrm>
          <a:prstGeom prst="rect">
            <a:avLst/>
          </a:prstGeom>
        </p:spPr>
      </p:pic>
      <p:sp>
        <p:nvSpPr>
          <p:cNvPr id="3" name="Footer Placeholder 2">
            <a:extLst>
              <a:ext uri="{FF2B5EF4-FFF2-40B4-BE49-F238E27FC236}">
                <a16:creationId xmlns:a16="http://schemas.microsoft.com/office/drawing/2014/main" xmlns="" id="{B2129223-CBF8-6C35-DFE5-F6F8E0711292}"/>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461A0E87-C571-22B2-8EB2-AA1AE5830D97}"/>
              </a:ext>
            </a:extLst>
          </p:cNvPr>
          <p:cNvSpPr>
            <a:spLocks noGrp="1"/>
          </p:cNvSpPr>
          <p:nvPr>
            <p:ph type="sldNum" sz="quarter" idx="11"/>
          </p:nvPr>
        </p:nvSpPr>
        <p:spPr/>
        <p:txBody>
          <a:bodyPr/>
          <a:lstStyle/>
          <a:p>
            <a:pPr>
              <a:defRPr/>
            </a:pPr>
            <a:fld id="{8051E318-B1D2-7B42-9F7E-D2ACA69D6599}" type="slidenum">
              <a:rPr lang="en-US" altLang="zh-TW" smtClean="0"/>
              <a:pPr>
                <a:defRPr/>
              </a:pPr>
              <a:t>15</a:t>
            </a:fld>
            <a:endParaRPr lang="en-US" altLang="zh-TW"/>
          </a:p>
        </p:txBody>
      </p:sp>
    </p:spTree>
    <p:extLst>
      <p:ext uri="{BB962C8B-B14F-4D97-AF65-F5344CB8AC3E}">
        <p14:creationId xmlns:p14="http://schemas.microsoft.com/office/powerpoint/2010/main" val="10021059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dirty="0"/>
              <a:t>Strategy and the Firm 6</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r>
              <a:rPr lang="en-US" sz="2400" dirty="0"/>
              <a:t>Organization: The Implementation of Strategy</a:t>
            </a:r>
          </a:p>
          <a:p>
            <a:pPr lvl="1"/>
            <a:r>
              <a:rPr lang="en-US" sz="2000" dirty="0"/>
              <a:t>Controls: metrics used to measure the performance of subunits and make judgments about how well the subunits are run.</a:t>
            </a:r>
          </a:p>
          <a:p>
            <a:pPr lvl="1"/>
            <a:r>
              <a:rPr lang="en-US" sz="2000" dirty="0"/>
              <a:t>Incentives: devices used to reward appropriate managerial behavior.</a:t>
            </a:r>
          </a:p>
          <a:p>
            <a:pPr lvl="1"/>
            <a:r>
              <a:rPr lang="en-US" sz="2000" dirty="0"/>
              <a:t>Processes: manner in which decisions are made and work is performed.</a:t>
            </a:r>
          </a:p>
          <a:p>
            <a:pPr lvl="1"/>
            <a:r>
              <a:rPr lang="en-US" sz="2000" dirty="0"/>
              <a:t>Organizational culture: norms and value systems that are shared among the employees.</a:t>
            </a:r>
          </a:p>
          <a:p>
            <a:pPr lvl="1"/>
            <a:r>
              <a:rPr lang="en-US" sz="2000" dirty="0"/>
              <a:t>People: employees and the strategy used to recruit, compensate, and retain those individuals.</a:t>
            </a:r>
          </a:p>
        </p:txBody>
      </p:sp>
      <p:sp>
        <p:nvSpPr>
          <p:cNvPr id="4" name="Footer Placeholder 3">
            <a:extLst>
              <a:ext uri="{FF2B5EF4-FFF2-40B4-BE49-F238E27FC236}">
                <a16:creationId xmlns:a16="http://schemas.microsoft.com/office/drawing/2014/main" xmlns="" id="{C9309193-AE95-E82F-2C2E-17AD5318A2D1}"/>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930FD258-C50F-B050-BA30-602EF511158B}"/>
              </a:ext>
            </a:extLst>
          </p:cNvPr>
          <p:cNvSpPr>
            <a:spLocks noGrp="1"/>
          </p:cNvSpPr>
          <p:nvPr>
            <p:ph type="sldNum" sz="quarter" idx="11"/>
          </p:nvPr>
        </p:nvSpPr>
        <p:spPr/>
        <p:txBody>
          <a:bodyPr/>
          <a:lstStyle/>
          <a:p>
            <a:pPr>
              <a:defRPr/>
            </a:pPr>
            <a:fld id="{8051E318-B1D2-7B42-9F7E-D2ACA69D6599}" type="slidenum">
              <a:rPr lang="en-US" altLang="zh-TW" smtClean="0"/>
              <a:pPr>
                <a:defRPr/>
              </a:pPr>
              <a:t>16</a:t>
            </a:fld>
            <a:endParaRPr lang="en-US" altLang="zh-TW"/>
          </a:p>
        </p:txBody>
      </p:sp>
    </p:spTree>
    <p:extLst>
      <p:ext uri="{BB962C8B-B14F-4D97-AF65-F5344CB8AC3E}">
        <p14:creationId xmlns:p14="http://schemas.microsoft.com/office/powerpoint/2010/main" val="17653179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dirty="0"/>
              <a:t>Strategy and the Firm </a:t>
            </a:r>
            <a:r>
              <a:rPr lang="en-US" baseline="-25000" dirty="0"/>
              <a:t>7</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r>
              <a:rPr lang="en-US" altLang="en-US" dirty="0"/>
              <a:t>Strategic Fit</a:t>
            </a:r>
          </a:p>
          <a:p>
            <a:pPr lvl="1"/>
            <a:r>
              <a:rPr lang="en-US" altLang="en-US" dirty="0"/>
              <a:t>The operations of the firm must support the firm’s strategy.</a:t>
            </a:r>
          </a:p>
          <a:p>
            <a:pPr lvl="1"/>
            <a:r>
              <a:rPr lang="en-US" altLang="en-US" dirty="0"/>
              <a:t>The organizational architecture of the firm must match the firm’s operations and strategy.</a:t>
            </a:r>
          </a:p>
          <a:p>
            <a:pPr lvl="1"/>
            <a:r>
              <a:rPr lang="en-US" altLang="en-US" dirty="0"/>
              <a:t>If market conditions shift, so must the firm’s strategy, operations, and organization.</a:t>
            </a:r>
          </a:p>
        </p:txBody>
      </p:sp>
      <p:sp>
        <p:nvSpPr>
          <p:cNvPr id="4" name="Footer Placeholder 3">
            <a:extLst>
              <a:ext uri="{FF2B5EF4-FFF2-40B4-BE49-F238E27FC236}">
                <a16:creationId xmlns:a16="http://schemas.microsoft.com/office/drawing/2014/main" xmlns="" id="{101FB710-B29C-570C-C37F-873DDB9319CA}"/>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64EF8EA3-7376-CC77-3021-7A751E814019}"/>
              </a:ext>
            </a:extLst>
          </p:cNvPr>
          <p:cNvSpPr>
            <a:spLocks noGrp="1"/>
          </p:cNvSpPr>
          <p:nvPr>
            <p:ph type="sldNum" sz="quarter" idx="11"/>
          </p:nvPr>
        </p:nvSpPr>
        <p:spPr/>
        <p:txBody>
          <a:bodyPr/>
          <a:lstStyle/>
          <a:p>
            <a:pPr>
              <a:defRPr/>
            </a:pPr>
            <a:fld id="{8051E318-B1D2-7B42-9F7E-D2ACA69D6599}" type="slidenum">
              <a:rPr lang="en-US" altLang="zh-TW" smtClean="0"/>
              <a:pPr>
                <a:defRPr/>
              </a:pPr>
              <a:t>17</a:t>
            </a:fld>
            <a:endParaRPr lang="en-US" altLang="zh-TW"/>
          </a:p>
        </p:txBody>
      </p:sp>
    </p:spTree>
    <p:extLst>
      <p:ext uri="{BB962C8B-B14F-4D97-AF65-F5344CB8AC3E}">
        <p14:creationId xmlns:p14="http://schemas.microsoft.com/office/powerpoint/2010/main" val="225710077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B7E09-8823-4151-A85B-08BBA0DF0A7A}"/>
              </a:ext>
            </a:extLst>
          </p:cNvPr>
          <p:cNvSpPr>
            <a:spLocks noGrp="1"/>
          </p:cNvSpPr>
          <p:nvPr>
            <p:ph type="title"/>
          </p:nvPr>
        </p:nvSpPr>
        <p:spPr/>
        <p:txBody>
          <a:bodyPr/>
          <a:lstStyle/>
          <a:p>
            <a:r>
              <a:rPr lang="en-US" sz="3600" dirty="0"/>
              <a:t>Figure 12.6 Strategic Fit</a:t>
            </a:r>
          </a:p>
        </p:txBody>
      </p:sp>
      <p:pic>
        <p:nvPicPr>
          <p:cNvPr id="4" name="Picture 3" descr="A flow chart shows that strategy, operations strategy, and organization architecture must support each other and fit the market conditions.">
            <a:extLst>
              <a:ext uri="{FF2B5EF4-FFF2-40B4-BE49-F238E27FC236}">
                <a16:creationId xmlns:a16="http://schemas.microsoft.com/office/drawing/2014/main" xmlns="" id="{518C401F-E880-4811-ABC2-569E1BF964E5}"/>
              </a:ext>
            </a:extLst>
          </p:cNvPr>
          <p:cNvPicPr>
            <a:picLocks noChangeAspect="1"/>
          </p:cNvPicPr>
          <p:nvPr/>
        </p:nvPicPr>
        <p:blipFill>
          <a:blip r:embed="rId3"/>
          <a:stretch>
            <a:fillRect/>
          </a:stretch>
        </p:blipFill>
        <p:spPr>
          <a:xfrm>
            <a:off x="1187624" y="1844824"/>
            <a:ext cx="6934200" cy="4432053"/>
          </a:xfrm>
          <a:prstGeom prst="rect">
            <a:avLst/>
          </a:prstGeom>
        </p:spPr>
      </p:pic>
      <p:sp>
        <p:nvSpPr>
          <p:cNvPr id="3" name="Footer Placeholder 2">
            <a:extLst>
              <a:ext uri="{FF2B5EF4-FFF2-40B4-BE49-F238E27FC236}">
                <a16:creationId xmlns:a16="http://schemas.microsoft.com/office/drawing/2014/main" xmlns="" id="{0C81A29A-54D5-D20D-7FAE-BD26D760328A}"/>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05E93991-02E1-B177-C58E-1E2037320965}"/>
              </a:ext>
            </a:extLst>
          </p:cNvPr>
          <p:cNvSpPr>
            <a:spLocks noGrp="1"/>
          </p:cNvSpPr>
          <p:nvPr>
            <p:ph type="sldNum" sz="quarter" idx="11"/>
          </p:nvPr>
        </p:nvSpPr>
        <p:spPr/>
        <p:txBody>
          <a:bodyPr/>
          <a:lstStyle/>
          <a:p>
            <a:pPr>
              <a:defRPr/>
            </a:pPr>
            <a:fld id="{8051E318-B1D2-7B42-9F7E-D2ACA69D6599}" type="slidenum">
              <a:rPr lang="en-US" altLang="zh-TW" smtClean="0"/>
              <a:pPr>
                <a:defRPr/>
              </a:pPr>
              <a:t>18</a:t>
            </a:fld>
            <a:endParaRPr lang="en-US" altLang="zh-TW"/>
          </a:p>
        </p:txBody>
      </p:sp>
    </p:spTree>
    <p:extLst>
      <p:ext uri="{BB962C8B-B14F-4D97-AF65-F5344CB8AC3E}">
        <p14:creationId xmlns:p14="http://schemas.microsoft.com/office/powerpoint/2010/main" val="298930031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sz="3200" dirty="0"/>
              <a:t>Global Expansion, Profitability, and Profit Growth </a:t>
            </a:r>
            <a:r>
              <a:rPr lang="en-US" sz="3200" baseline="-25000" dirty="0"/>
              <a:t>1</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r>
              <a:rPr lang="en-US" altLang="en-US" sz="2400" dirty="0"/>
              <a:t>Firms That Operate Internationally</a:t>
            </a:r>
          </a:p>
          <a:p>
            <a:pPr lvl="1"/>
            <a:r>
              <a:rPr lang="en-US" altLang="en-US" sz="2000" dirty="0"/>
              <a:t>Expand the market for their domestic product offerings by selling their products in international markets.</a:t>
            </a:r>
          </a:p>
          <a:p>
            <a:pPr lvl="1"/>
            <a:r>
              <a:rPr lang="en-US" altLang="en-US" sz="2000" dirty="0"/>
              <a:t>Realize location economies by dispersing individual value creation activities to locations around the globe where they can be performed most efficiently and effectively.</a:t>
            </a:r>
          </a:p>
          <a:p>
            <a:pPr lvl="1"/>
            <a:r>
              <a:rPr lang="en-US" altLang="en-US" sz="2000" dirty="0"/>
              <a:t>Realize greater cost economies from experience effects by serving an expanded global market from a central location, reducing the costs of value creation.</a:t>
            </a:r>
          </a:p>
          <a:p>
            <a:pPr lvl="1"/>
            <a:r>
              <a:rPr lang="en-US" altLang="en-US" sz="2000" dirty="0"/>
              <a:t>Earn a greater return by leveraging any valuable skills developed in foreign operations and transferring them to other entities within the firm’s global network of operations.</a:t>
            </a:r>
          </a:p>
        </p:txBody>
      </p:sp>
      <p:sp>
        <p:nvSpPr>
          <p:cNvPr id="4" name="Footer Placeholder 3">
            <a:extLst>
              <a:ext uri="{FF2B5EF4-FFF2-40B4-BE49-F238E27FC236}">
                <a16:creationId xmlns:a16="http://schemas.microsoft.com/office/drawing/2014/main" xmlns="" id="{2A49B271-F421-7AC1-C432-823AAC1C2903}"/>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1DB4843E-0931-4A9F-9F3B-CEC0DF1457DB}"/>
              </a:ext>
            </a:extLst>
          </p:cNvPr>
          <p:cNvSpPr>
            <a:spLocks noGrp="1"/>
          </p:cNvSpPr>
          <p:nvPr>
            <p:ph type="sldNum" sz="quarter" idx="11"/>
          </p:nvPr>
        </p:nvSpPr>
        <p:spPr/>
        <p:txBody>
          <a:bodyPr/>
          <a:lstStyle/>
          <a:p>
            <a:pPr>
              <a:defRPr/>
            </a:pPr>
            <a:fld id="{8051E318-B1D2-7B42-9F7E-D2ACA69D6599}" type="slidenum">
              <a:rPr lang="en-US" altLang="zh-TW" smtClean="0"/>
              <a:pPr>
                <a:defRPr/>
              </a:pPr>
              <a:t>19</a:t>
            </a:fld>
            <a:endParaRPr lang="en-US" altLang="zh-TW"/>
          </a:p>
        </p:txBody>
      </p:sp>
    </p:spTree>
    <p:extLst>
      <p:ext uri="{BB962C8B-B14F-4D97-AF65-F5344CB8AC3E}">
        <p14:creationId xmlns:p14="http://schemas.microsoft.com/office/powerpoint/2010/main" val="39201499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2AAB4-DE6B-4B35-87EF-EC083FAADBB1}"/>
              </a:ext>
            </a:extLst>
          </p:cNvPr>
          <p:cNvSpPr>
            <a:spLocks noGrp="1"/>
          </p:cNvSpPr>
          <p:nvPr>
            <p:ph type="title"/>
          </p:nvPr>
        </p:nvSpPr>
        <p:spPr/>
        <p:txBody>
          <a:bodyPr/>
          <a:lstStyle/>
          <a:p>
            <a:r>
              <a:rPr lang="en-US" sz="3200" dirty="0"/>
              <a:t>Opening Case</a:t>
            </a:r>
            <a:br>
              <a:rPr lang="en-US" sz="3200" dirty="0"/>
            </a:br>
            <a:r>
              <a:rPr lang="en-US" sz="2800" dirty="0" err="1">
                <a:solidFill>
                  <a:schemeClr val="bg1"/>
                </a:solidFill>
              </a:rPr>
              <a:t>Geely</a:t>
            </a:r>
            <a:r>
              <a:rPr lang="en-US" sz="2800" dirty="0">
                <a:solidFill>
                  <a:schemeClr val="bg1"/>
                </a:solidFill>
              </a:rPr>
              <a:t>: China’s First Global Car Company</a:t>
            </a:r>
            <a:endParaRPr lang="en-US" sz="3200" dirty="0"/>
          </a:p>
        </p:txBody>
      </p:sp>
      <p:sp>
        <p:nvSpPr>
          <p:cNvPr id="3" name="Content Placeholder 2">
            <a:extLst>
              <a:ext uri="{FF2B5EF4-FFF2-40B4-BE49-F238E27FC236}">
                <a16:creationId xmlns:a16="http://schemas.microsoft.com/office/drawing/2014/main" xmlns="" id="{86294758-589F-4E0F-88E9-4FF1F748A135}"/>
              </a:ext>
            </a:extLst>
          </p:cNvPr>
          <p:cNvSpPr>
            <a:spLocks noGrp="1"/>
          </p:cNvSpPr>
          <p:nvPr>
            <p:ph idx="1"/>
          </p:nvPr>
        </p:nvSpPr>
        <p:spPr>
          <a:xfrm>
            <a:off x="685800" y="1981200"/>
            <a:ext cx="7772400" cy="4114800"/>
          </a:xfrm>
        </p:spPr>
        <p:txBody>
          <a:bodyPr/>
          <a:lstStyle/>
          <a:p>
            <a:r>
              <a:rPr lang="en-US" sz="2400" dirty="0" err="1"/>
              <a:t>Geely</a:t>
            </a:r>
            <a:r>
              <a:rPr lang="en-US" sz="2400" dirty="0"/>
              <a:t> </a:t>
            </a:r>
            <a:r>
              <a:rPr lang="en-US" sz="2400" dirty="0" err="1"/>
              <a:t>吉利汽車</a:t>
            </a:r>
            <a:endParaRPr lang="en-US" sz="2400" dirty="0"/>
          </a:p>
          <a:p>
            <a:pPr lvl="1"/>
            <a:r>
              <a:rPr lang="en-US" sz="1800" dirty="0"/>
              <a:t>The refrigerator manufacturer entered the automobile business in 1997.</a:t>
            </a:r>
          </a:p>
          <a:p>
            <a:pPr lvl="1"/>
            <a:r>
              <a:rPr lang="en-US" sz="1800" dirty="0"/>
              <a:t>Founded by entrepreneur and car enthusiast Li </a:t>
            </a:r>
            <a:r>
              <a:rPr lang="en-US" sz="1800" dirty="0" err="1"/>
              <a:t>Shufu</a:t>
            </a:r>
            <a:r>
              <a:rPr lang="en-US" sz="1800" dirty="0"/>
              <a:t>.</a:t>
            </a:r>
          </a:p>
          <a:p>
            <a:pPr lvl="1"/>
            <a:r>
              <a:rPr lang="en-US" sz="1800" dirty="0"/>
              <a:t>Today: the second-largest private automobile manufacturer in China.</a:t>
            </a:r>
          </a:p>
          <a:p>
            <a:r>
              <a:rPr lang="en-US" sz="2400" dirty="0"/>
              <a:t>Acquired Volvo Cars</a:t>
            </a:r>
          </a:p>
          <a:p>
            <a:pPr lvl="1"/>
            <a:r>
              <a:rPr lang="en-US" sz="1800" dirty="0"/>
              <a:t>In 2010, </a:t>
            </a:r>
            <a:r>
              <a:rPr lang="en-US" sz="1800" dirty="0" err="1"/>
              <a:t>Geely</a:t>
            </a:r>
            <a:r>
              <a:rPr lang="en-US" sz="1800" dirty="0"/>
              <a:t> reached an agreement to purchase Volvo for $1.8 billion.</a:t>
            </a:r>
          </a:p>
          <a:p>
            <a:pPr lvl="1"/>
            <a:r>
              <a:rPr lang="en-US" sz="1800" dirty="0"/>
              <a:t>Volvo’s brand and engineering design skills, with </a:t>
            </a:r>
            <a:r>
              <a:rPr lang="en-US" sz="1800" dirty="0" err="1"/>
              <a:t>Geely’s</a:t>
            </a:r>
            <a:r>
              <a:rPr lang="en-US" sz="1800" dirty="0"/>
              <a:t> manufacturing capabilities has proved to be a winning combination.</a:t>
            </a:r>
          </a:p>
          <a:p>
            <a:pPr lvl="1"/>
            <a:r>
              <a:rPr lang="en-US" sz="2000" dirty="0"/>
              <a:t>Since the acquisition, China has emerged as a major market for Volvo cars.</a:t>
            </a:r>
          </a:p>
          <a:p>
            <a:pPr lvl="1"/>
            <a:r>
              <a:rPr lang="en-US" sz="2000" dirty="0"/>
              <a:t>In 2018, sales rose 12.4 percent to a new record high.</a:t>
            </a:r>
          </a:p>
          <a:p>
            <a:pPr lvl="1"/>
            <a:endParaRPr lang="en-US" sz="2000" dirty="0"/>
          </a:p>
        </p:txBody>
      </p:sp>
      <p:sp>
        <p:nvSpPr>
          <p:cNvPr id="4" name="Footer Placeholder 3">
            <a:extLst>
              <a:ext uri="{FF2B5EF4-FFF2-40B4-BE49-F238E27FC236}">
                <a16:creationId xmlns:a16="http://schemas.microsoft.com/office/drawing/2014/main" xmlns="" id="{3C404263-06DB-16DF-8375-257752D76361}"/>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2EEB545E-8FF8-E106-6684-1D4C8913B8AA}"/>
              </a:ext>
            </a:extLst>
          </p:cNvPr>
          <p:cNvSpPr>
            <a:spLocks noGrp="1"/>
          </p:cNvSpPr>
          <p:nvPr>
            <p:ph type="sldNum" sz="quarter" idx="11"/>
          </p:nvPr>
        </p:nvSpPr>
        <p:spPr/>
        <p:txBody>
          <a:bodyPr/>
          <a:lstStyle/>
          <a:p>
            <a:pPr>
              <a:defRPr/>
            </a:pPr>
            <a:fld id="{8051E318-B1D2-7B42-9F7E-D2ACA69D6599}" type="slidenum">
              <a:rPr lang="en-US" altLang="zh-TW" smtClean="0"/>
              <a:pPr>
                <a:defRPr/>
              </a:pPr>
              <a:t>2</a:t>
            </a:fld>
            <a:endParaRPr lang="en-US" altLang="zh-TW"/>
          </a:p>
        </p:txBody>
      </p:sp>
    </p:spTree>
    <p:extLst>
      <p:ext uri="{BB962C8B-B14F-4D97-AF65-F5344CB8AC3E}">
        <p14:creationId xmlns:p14="http://schemas.microsoft.com/office/powerpoint/2010/main" val="363588922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sz="3200" dirty="0"/>
              <a:t>Global Expansion, Profitability, and Profit Growth </a:t>
            </a:r>
            <a:r>
              <a:rPr lang="en-US" sz="3200" baseline="-25000" dirty="0"/>
              <a:t>2</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r>
              <a:rPr lang="en-US" dirty="0"/>
              <a:t>Expanding the Market: Leveraging Products and Competencies</a:t>
            </a:r>
          </a:p>
          <a:p>
            <a:pPr lvl="1"/>
            <a:r>
              <a:rPr lang="en-US" dirty="0"/>
              <a:t>To increase growth, a firm can sell products or services developed at home in foreign markets.</a:t>
            </a:r>
          </a:p>
          <a:p>
            <a:pPr lvl="1"/>
            <a:r>
              <a:rPr lang="en-US" dirty="0"/>
              <a:t>Success depends on the type of goods and services and the firm’s core competence—the skills within the firm that competitors cannot easily match or imitate.</a:t>
            </a:r>
          </a:p>
          <a:p>
            <a:pPr lvl="2"/>
            <a:r>
              <a:rPr lang="en-US" dirty="0"/>
              <a:t>Enable firm to reduce costs of value creation.</a:t>
            </a:r>
          </a:p>
          <a:p>
            <a:pPr lvl="2"/>
            <a:r>
              <a:rPr lang="en-US" dirty="0"/>
              <a:t>Create perceived value so premium pricing is possible.</a:t>
            </a:r>
          </a:p>
          <a:p>
            <a:pPr lvl="2"/>
            <a:r>
              <a:rPr lang="en-US" dirty="0"/>
              <a:t>Are the source of a firm’s competitive advantage.</a:t>
            </a:r>
          </a:p>
        </p:txBody>
      </p:sp>
      <p:sp>
        <p:nvSpPr>
          <p:cNvPr id="4" name="Footer Placeholder 3">
            <a:extLst>
              <a:ext uri="{FF2B5EF4-FFF2-40B4-BE49-F238E27FC236}">
                <a16:creationId xmlns:a16="http://schemas.microsoft.com/office/drawing/2014/main" xmlns="" id="{2A6FEB78-B899-BA69-EECA-6E32B9BAD9DC}"/>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79D0FF26-C1C7-9DCF-AACD-19750159732B}"/>
              </a:ext>
            </a:extLst>
          </p:cNvPr>
          <p:cNvSpPr>
            <a:spLocks noGrp="1"/>
          </p:cNvSpPr>
          <p:nvPr>
            <p:ph type="sldNum" sz="quarter" idx="11"/>
          </p:nvPr>
        </p:nvSpPr>
        <p:spPr/>
        <p:txBody>
          <a:bodyPr/>
          <a:lstStyle/>
          <a:p>
            <a:pPr>
              <a:defRPr/>
            </a:pPr>
            <a:fld id="{8051E318-B1D2-7B42-9F7E-D2ACA69D6599}" type="slidenum">
              <a:rPr lang="en-US" altLang="zh-TW" smtClean="0"/>
              <a:pPr>
                <a:defRPr/>
              </a:pPr>
              <a:t>20</a:t>
            </a:fld>
            <a:endParaRPr lang="en-US" altLang="zh-TW"/>
          </a:p>
        </p:txBody>
      </p:sp>
    </p:spTree>
    <p:extLst>
      <p:ext uri="{BB962C8B-B14F-4D97-AF65-F5344CB8AC3E}">
        <p14:creationId xmlns:p14="http://schemas.microsoft.com/office/powerpoint/2010/main" val="3251799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0DE46-55CB-4E99-8CF9-1BD9F96B7E29}"/>
              </a:ext>
            </a:extLst>
          </p:cNvPr>
          <p:cNvSpPr>
            <a:spLocks noGrp="1"/>
          </p:cNvSpPr>
          <p:nvPr>
            <p:ph type="title"/>
          </p:nvPr>
        </p:nvSpPr>
        <p:spPr/>
        <p:txBody>
          <a:bodyPr/>
          <a:lstStyle/>
          <a:p>
            <a:r>
              <a:rPr lang="en-US" sz="3200" dirty="0"/>
              <a:t>Global Expansion, Profitability, and Profit Growth </a:t>
            </a:r>
            <a:r>
              <a:rPr lang="en-US" sz="3200" baseline="-25000" dirty="0"/>
              <a:t>3</a:t>
            </a:r>
          </a:p>
        </p:txBody>
      </p:sp>
      <p:sp>
        <p:nvSpPr>
          <p:cNvPr id="3" name="Content Placeholder 2">
            <a:extLst>
              <a:ext uri="{FF2B5EF4-FFF2-40B4-BE49-F238E27FC236}">
                <a16:creationId xmlns:a16="http://schemas.microsoft.com/office/drawing/2014/main" xmlns="" id="{375BD0A3-9FCB-4E23-8EA4-5FC2217A83A8}"/>
              </a:ext>
            </a:extLst>
          </p:cNvPr>
          <p:cNvSpPr>
            <a:spLocks noGrp="1"/>
          </p:cNvSpPr>
          <p:nvPr>
            <p:ph idx="1"/>
          </p:nvPr>
        </p:nvSpPr>
        <p:spPr>
          <a:xfrm>
            <a:off x="685800" y="1772816"/>
            <a:ext cx="7990656" cy="4114800"/>
          </a:xfrm>
        </p:spPr>
        <p:txBody>
          <a:bodyPr/>
          <a:lstStyle/>
          <a:p>
            <a:r>
              <a:rPr lang="en-US" dirty="0"/>
              <a:t>Location Economies</a:t>
            </a:r>
          </a:p>
          <a:p>
            <a:pPr lvl="1"/>
            <a:r>
              <a:rPr lang="en-US" dirty="0"/>
              <a:t>Firms should locate value creation activities where economic, political, and cultural conditions are most conducive to performance of that activity.</a:t>
            </a:r>
          </a:p>
          <a:p>
            <a:pPr lvl="2"/>
            <a:r>
              <a:rPr lang="en-US" dirty="0"/>
              <a:t>Results in location economies: cost advantages that arise from performing a value creation activity in the optimal location for that activity, wherever in the world that might be.</a:t>
            </a:r>
          </a:p>
          <a:p>
            <a:pPr lvl="1"/>
            <a:r>
              <a:rPr lang="en-US" dirty="0"/>
              <a:t>Locating value creation activities in optimal locations:</a:t>
            </a:r>
          </a:p>
          <a:p>
            <a:pPr lvl="2"/>
            <a:r>
              <a:rPr lang="en-US" dirty="0"/>
              <a:t>Can lower the costs of value creation.</a:t>
            </a:r>
          </a:p>
          <a:p>
            <a:pPr lvl="2"/>
            <a:r>
              <a:rPr lang="en-US" dirty="0"/>
              <a:t>Can enable a firm to differentiate its product offering from those of competitors.</a:t>
            </a:r>
          </a:p>
          <a:p>
            <a:pPr lvl="1"/>
            <a:endParaRPr lang="en-US" dirty="0"/>
          </a:p>
        </p:txBody>
      </p:sp>
      <p:sp>
        <p:nvSpPr>
          <p:cNvPr id="4" name="Footer Placeholder 3">
            <a:extLst>
              <a:ext uri="{FF2B5EF4-FFF2-40B4-BE49-F238E27FC236}">
                <a16:creationId xmlns:a16="http://schemas.microsoft.com/office/drawing/2014/main" xmlns="" id="{AED026DB-8655-46EB-37F3-2A8433A702CF}"/>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DC629E28-A81C-7ED9-15C9-62997EA0DD5F}"/>
              </a:ext>
            </a:extLst>
          </p:cNvPr>
          <p:cNvSpPr>
            <a:spLocks noGrp="1"/>
          </p:cNvSpPr>
          <p:nvPr>
            <p:ph type="sldNum" sz="quarter" idx="11"/>
          </p:nvPr>
        </p:nvSpPr>
        <p:spPr/>
        <p:txBody>
          <a:bodyPr/>
          <a:lstStyle/>
          <a:p>
            <a:pPr>
              <a:defRPr/>
            </a:pPr>
            <a:fld id="{8051E318-B1D2-7B42-9F7E-D2ACA69D6599}" type="slidenum">
              <a:rPr lang="en-US" altLang="zh-TW" smtClean="0"/>
              <a:pPr>
                <a:defRPr/>
              </a:pPr>
              <a:t>21</a:t>
            </a:fld>
            <a:endParaRPr lang="en-US" altLang="zh-TW"/>
          </a:p>
        </p:txBody>
      </p:sp>
    </p:spTree>
    <p:extLst>
      <p:ext uri="{BB962C8B-B14F-4D97-AF65-F5344CB8AC3E}">
        <p14:creationId xmlns:p14="http://schemas.microsoft.com/office/powerpoint/2010/main" val="17922449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B7E09-8823-4151-A85B-08BBA0DF0A7A}"/>
              </a:ext>
            </a:extLst>
          </p:cNvPr>
          <p:cNvSpPr>
            <a:spLocks noGrp="1"/>
          </p:cNvSpPr>
          <p:nvPr>
            <p:ph type="title"/>
          </p:nvPr>
        </p:nvSpPr>
        <p:spPr/>
        <p:txBody>
          <a:bodyPr/>
          <a:lstStyle/>
          <a:p>
            <a:r>
              <a:rPr lang="en-US" sz="3200" dirty="0"/>
              <a:t>Figure 12.7 The Experience Curve</a:t>
            </a:r>
          </a:p>
        </p:txBody>
      </p:sp>
      <p:pic>
        <p:nvPicPr>
          <p:cNvPr id="5" name="Picture 4" descr="A graph illustrates The experience curve.">
            <a:extLst>
              <a:ext uri="{FF2B5EF4-FFF2-40B4-BE49-F238E27FC236}">
                <a16:creationId xmlns:a16="http://schemas.microsoft.com/office/drawing/2014/main" xmlns="" id="{140D441F-0232-4A20-851F-3D6293DA4671}"/>
              </a:ext>
            </a:extLst>
          </p:cNvPr>
          <p:cNvPicPr>
            <a:picLocks noChangeAspect="1"/>
          </p:cNvPicPr>
          <p:nvPr/>
        </p:nvPicPr>
        <p:blipFill>
          <a:blip r:embed="rId3"/>
          <a:stretch>
            <a:fillRect/>
          </a:stretch>
        </p:blipFill>
        <p:spPr>
          <a:xfrm>
            <a:off x="1187624" y="1844824"/>
            <a:ext cx="7112806" cy="4431568"/>
          </a:xfrm>
          <a:prstGeom prst="rect">
            <a:avLst/>
          </a:prstGeom>
        </p:spPr>
      </p:pic>
      <p:sp>
        <p:nvSpPr>
          <p:cNvPr id="3" name="Footer Placeholder 2">
            <a:extLst>
              <a:ext uri="{FF2B5EF4-FFF2-40B4-BE49-F238E27FC236}">
                <a16:creationId xmlns:a16="http://schemas.microsoft.com/office/drawing/2014/main" xmlns="" id="{BDFB6DAF-63A5-7C72-FCEB-6773FB58D01B}"/>
              </a:ext>
            </a:extLst>
          </p:cNvPr>
          <p:cNvSpPr>
            <a:spLocks noGrp="1"/>
          </p:cNvSpPr>
          <p:nvPr>
            <p:ph type="ftr" sz="quarter" idx="10"/>
          </p:nvPr>
        </p:nvSpPr>
        <p:spPr/>
        <p:txBody>
          <a:bodyPr/>
          <a:lstStyle/>
          <a:p>
            <a:pPr>
              <a:defRPr/>
            </a:pPr>
            <a:r>
              <a:rPr lang="en-US" altLang="zh-TW"/>
              <a:t>CYCU— Prof CK Farn</a:t>
            </a:r>
          </a:p>
        </p:txBody>
      </p:sp>
      <p:sp>
        <p:nvSpPr>
          <p:cNvPr id="4" name="Slide Number Placeholder 3">
            <a:extLst>
              <a:ext uri="{FF2B5EF4-FFF2-40B4-BE49-F238E27FC236}">
                <a16:creationId xmlns:a16="http://schemas.microsoft.com/office/drawing/2014/main" xmlns="" id="{BBE5CE01-FA0C-EC81-4CB2-E0A18019ED5D}"/>
              </a:ext>
            </a:extLst>
          </p:cNvPr>
          <p:cNvSpPr>
            <a:spLocks noGrp="1"/>
          </p:cNvSpPr>
          <p:nvPr>
            <p:ph type="sldNum" sz="quarter" idx="11"/>
          </p:nvPr>
        </p:nvSpPr>
        <p:spPr/>
        <p:txBody>
          <a:bodyPr/>
          <a:lstStyle/>
          <a:p>
            <a:pPr>
              <a:defRPr/>
            </a:pPr>
            <a:fld id="{8051E318-B1D2-7B42-9F7E-D2ACA69D6599}" type="slidenum">
              <a:rPr lang="en-US" altLang="zh-TW" smtClean="0"/>
              <a:pPr>
                <a:defRPr/>
              </a:pPr>
              <a:t>22</a:t>
            </a:fld>
            <a:endParaRPr lang="en-US" altLang="zh-TW"/>
          </a:p>
        </p:txBody>
      </p:sp>
    </p:spTree>
    <p:extLst>
      <p:ext uri="{BB962C8B-B14F-4D97-AF65-F5344CB8AC3E}">
        <p14:creationId xmlns:p14="http://schemas.microsoft.com/office/powerpoint/2010/main" val="262710426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0DE46-55CB-4E99-8CF9-1BD9F96B7E29}"/>
              </a:ext>
            </a:extLst>
          </p:cNvPr>
          <p:cNvSpPr>
            <a:spLocks noGrp="1"/>
          </p:cNvSpPr>
          <p:nvPr>
            <p:ph type="title"/>
          </p:nvPr>
        </p:nvSpPr>
        <p:spPr/>
        <p:txBody>
          <a:bodyPr/>
          <a:lstStyle/>
          <a:p>
            <a:r>
              <a:rPr lang="en-US" sz="3200" dirty="0"/>
              <a:t>Global Expansion, Profitability, and Profit Growth </a:t>
            </a:r>
            <a:r>
              <a:rPr lang="en-US" sz="3200" baseline="-25000" dirty="0"/>
              <a:t>6</a:t>
            </a:r>
          </a:p>
        </p:txBody>
      </p:sp>
      <p:sp>
        <p:nvSpPr>
          <p:cNvPr id="3" name="Content Placeholder 2">
            <a:extLst>
              <a:ext uri="{FF2B5EF4-FFF2-40B4-BE49-F238E27FC236}">
                <a16:creationId xmlns:a16="http://schemas.microsoft.com/office/drawing/2014/main" xmlns="" id="{375BD0A3-9FCB-4E23-8EA4-5FC2217A83A8}"/>
              </a:ext>
            </a:extLst>
          </p:cNvPr>
          <p:cNvSpPr>
            <a:spLocks noGrp="1"/>
          </p:cNvSpPr>
          <p:nvPr>
            <p:ph idx="1"/>
          </p:nvPr>
        </p:nvSpPr>
        <p:spPr>
          <a:xfrm>
            <a:off x="685800" y="1700808"/>
            <a:ext cx="7772400" cy="4114800"/>
          </a:xfrm>
        </p:spPr>
        <p:txBody>
          <a:bodyPr/>
          <a:lstStyle/>
          <a:p>
            <a:r>
              <a:rPr lang="en-US" sz="2400" dirty="0"/>
              <a:t>Experience Effects </a:t>
            </a:r>
            <a:r>
              <a:rPr lang="en-US" sz="1800" dirty="0"/>
              <a:t>continued</a:t>
            </a:r>
            <a:endParaRPr lang="en-US" sz="2400" dirty="0"/>
          </a:p>
          <a:p>
            <a:pPr lvl="1"/>
            <a:r>
              <a:rPr lang="en-US" sz="2000" dirty="0"/>
              <a:t>Economies of Scale.</a:t>
            </a:r>
          </a:p>
          <a:p>
            <a:pPr lvl="2"/>
            <a:r>
              <a:rPr lang="en-US" sz="1800" dirty="0"/>
              <a:t>Reductions in unit cost achieved by producing a large volume of a product.</a:t>
            </a:r>
          </a:p>
          <a:p>
            <a:pPr lvl="2"/>
            <a:r>
              <a:rPr lang="en-US" sz="1800" dirty="0"/>
              <a:t>Ability to spread fixed costs over a large volume but unable to attain efficient scale of production unless serving global markets.</a:t>
            </a:r>
          </a:p>
          <a:p>
            <a:pPr lvl="2"/>
            <a:r>
              <a:rPr lang="en-US" sz="1800" dirty="0"/>
              <a:t>Bargaining power increases with suppliers, which may allow economies of scale in purchasing.</a:t>
            </a:r>
          </a:p>
          <a:p>
            <a:pPr lvl="1"/>
            <a:r>
              <a:rPr lang="en-US" sz="2000" dirty="0"/>
              <a:t>Strategic Significance.</a:t>
            </a:r>
          </a:p>
          <a:p>
            <a:pPr lvl="2"/>
            <a:r>
              <a:rPr lang="en-US" sz="1800" dirty="0"/>
              <a:t>Moving down experience curve allows firm to reduce its cost of creating value and increase its profitability.</a:t>
            </a:r>
          </a:p>
          <a:p>
            <a:pPr lvl="2"/>
            <a:r>
              <a:rPr lang="en-US" sz="1800" dirty="0"/>
              <a:t>Once firm has established low-cost position, it can act as a barrier to new competition.</a:t>
            </a:r>
          </a:p>
          <a:p>
            <a:pPr lvl="2"/>
            <a:endParaRPr lang="en-US" sz="1800" dirty="0"/>
          </a:p>
        </p:txBody>
      </p:sp>
      <p:sp>
        <p:nvSpPr>
          <p:cNvPr id="4" name="Footer Placeholder 3">
            <a:extLst>
              <a:ext uri="{FF2B5EF4-FFF2-40B4-BE49-F238E27FC236}">
                <a16:creationId xmlns:a16="http://schemas.microsoft.com/office/drawing/2014/main" xmlns="" id="{F5A3A6CE-2E36-6D0E-E006-CCB57F9CC2AF}"/>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1C2DED78-EAF4-4167-611E-571C3FE9A98E}"/>
              </a:ext>
            </a:extLst>
          </p:cNvPr>
          <p:cNvSpPr>
            <a:spLocks noGrp="1"/>
          </p:cNvSpPr>
          <p:nvPr>
            <p:ph type="sldNum" sz="quarter" idx="11"/>
          </p:nvPr>
        </p:nvSpPr>
        <p:spPr/>
        <p:txBody>
          <a:bodyPr/>
          <a:lstStyle/>
          <a:p>
            <a:pPr>
              <a:defRPr/>
            </a:pPr>
            <a:fld id="{8051E318-B1D2-7B42-9F7E-D2ACA69D6599}" type="slidenum">
              <a:rPr lang="en-US" altLang="zh-TW" smtClean="0"/>
              <a:pPr>
                <a:defRPr/>
              </a:pPr>
              <a:t>23</a:t>
            </a:fld>
            <a:endParaRPr lang="en-US" altLang="zh-TW"/>
          </a:p>
        </p:txBody>
      </p:sp>
    </p:spTree>
    <p:extLst>
      <p:ext uri="{BB962C8B-B14F-4D97-AF65-F5344CB8AC3E}">
        <p14:creationId xmlns:p14="http://schemas.microsoft.com/office/powerpoint/2010/main" val="64896807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sz="3200" dirty="0"/>
              <a:t>Global Expansion, Profitability, and Profit Growth </a:t>
            </a:r>
            <a:r>
              <a:rPr lang="en-US" sz="3200" baseline="-25000" dirty="0"/>
              <a:t>7</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r>
              <a:rPr lang="en-US" dirty="0"/>
              <a:t>Leveraging Subsidiary Skills</a:t>
            </a:r>
          </a:p>
          <a:p>
            <a:pPr lvl="1"/>
            <a:r>
              <a:rPr lang="en-US" dirty="0"/>
              <a:t>Recognize that valuable skills can be developed anywhere within the firm’s global network (not just at the corporate center).</a:t>
            </a:r>
          </a:p>
          <a:p>
            <a:pPr lvl="1"/>
            <a:r>
              <a:rPr lang="en-US" dirty="0"/>
              <a:t>Use incentive systems to encourage local employees to acquire new skills.</a:t>
            </a:r>
          </a:p>
          <a:p>
            <a:pPr lvl="1"/>
            <a:r>
              <a:rPr lang="en-US" dirty="0"/>
              <a:t>Develop a process to identify when new skills have been created.</a:t>
            </a:r>
          </a:p>
          <a:p>
            <a:pPr lvl="1"/>
            <a:r>
              <a:rPr lang="en-US" dirty="0"/>
              <a:t>Act as facilitators to transfer valuable skills within the firm.</a:t>
            </a:r>
          </a:p>
        </p:txBody>
      </p:sp>
      <p:sp>
        <p:nvSpPr>
          <p:cNvPr id="4" name="Footer Placeholder 3">
            <a:extLst>
              <a:ext uri="{FF2B5EF4-FFF2-40B4-BE49-F238E27FC236}">
                <a16:creationId xmlns:a16="http://schemas.microsoft.com/office/drawing/2014/main" xmlns="" id="{F0C4A222-7CE4-863E-CB2B-2A9B7C263EB4}"/>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DA99DC00-3910-45EE-EC89-38C6B003AEAC}"/>
              </a:ext>
            </a:extLst>
          </p:cNvPr>
          <p:cNvSpPr>
            <a:spLocks noGrp="1"/>
          </p:cNvSpPr>
          <p:nvPr>
            <p:ph type="sldNum" sz="quarter" idx="11"/>
          </p:nvPr>
        </p:nvSpPr>
        <p:spPr/>
        <p:txBody>
          <a:bodyPr/>
          <a:lstStyle/>
          <a:p>
            <a:pPr>
              <a:defRPr/>
            </a:pPr>
            <a:fld id="{8051E318-B1D2-7B42-9F7E-D2ACA69D6599}" type="slidenum">
              <a:rPr lang="en-US" altLang="zh-TW" smtClean="0"/>
              <a:pPr>
                <a:defRPr/>
              </a:pPr>
              <a:t>24</a:t>
            </a:fld>
            <a:endParaRPr lang="en-US" altLang="zh-TW"/>
          </a:p>
        </p:txBody>
      </p:sp>
    </p:spTree>
    <p:extLst>
      <p:ext uri="{BB962C8B-B14F-4D97-AF65-F5344CB8AC3E}">
        <p14:creationId xmlns:p14="http://schemas.microsoft.com/office/powerpoint/2010/main" val="290311137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0DE46-55CB-4E99-8CF9-1BD9F96B7E29}"/>
              </a:ext>
            </a:extLst>
          </p:cNvPr>
          <p:cNvSpPr>
            <a:spLocks noGrp="1"/>
          </p:cNvSpPr>
          <p:nvPr>
            <p:ph type="title"/>
          </p:nvPr>
        </p:nvSpPr>
        <p:spPr/>
        <p:txBody>
          <a:bodyPr/>
          <a:lstStyle/>
          <a:p>
            <a:r>
              <a:rPr lang="en-US" sz="3200" dirty="0"/>
              <a:t>Global Expansion, Profitability, and Profit Growth </a:t>
            </a:r>
            <a:r>
              <a:rPr lang="en-US" sz="3200" baseline="-25000" dirty="0"/>
              <a:t>8</a:t>
            </a:r>
          </a:p>
        </p:txBody>
      </p:sp>
      <p:sp>
        <p:nvSpPr>
          <p:cNvPr id="3" name="Content Placeholder 2">
            <a:extLst>
              <a:ext uri="{FF2B5EF4-FFF2-40B4-BE49-F238E27FC236}">
                <a16:creationId xmlns:a16="http://schemas.microsoft.com/office/drawing/2014/main" xmlns="" id="{375BD0A3-9FCB-4E23-8EA4-5FC2217A83A8}"/>
              </a:ext>
            </a:extLst>
          </p:cNvPr>
          <p:cNvSpPr>
            <a:spLocks noGrp="1"/>
          </p:cNvSpPr>
          <p:nvPr>
            <p:ph idx="1"/>
          </p:nvPr>
        </p:nvSpPr>
        <p:spPr/>
        <p:txBody>
          <a:bodyPr/>
          <a:lstStyle/>
          <a:p>
            <a:r>
              <a:rPr lang="en-US" altLang="en-US" dirty="0"/>
              <a:t>Profitability and Profit Growth Summary</a:t>
            </a:r>
          </a:p>
          <a:p>
            <a:pPr lvl="1"/>
            <a:r>
              <a:rPr lang="en-US" altLang="en-US" dirty="0"/>
              <a:t>Firms that expand internationally can increase profitability and profit growth by:</a:t>
            </a:r>
          </a:p>
          <a:p>
            <a:pPr marL="1698625" lvl="2" indent="-457200">
              <a:buFont typeface="+mj-lt"/>
              <a:buAutoNum type="arabicPeriod"/>
            </a:pPr>
            <a:r>
              <a:rPr lang="en-US" altLang="en-US" dirty="0"/>
              <a:t>Entering markets where competitors lack similar competencies.</a:t>
            </a:r>
          </a:p>
          <a:p>
            <a:pPr marL="1698625" lvl="2" indent="-457200">
              <a:buFont typeface="+mj-lt"/>
              <a:buAutoNum type="arabicPeriod"/>
            </a:pPr>
            <a:r>
              <a:rPr lang="en-US" altLang="en-US" dirty="0"/>
              <a:t>Realizing location economies.</a:t>
            </a:r>
          </a:p>
          <a:p>
            <a:pPr marL="1698625" lvl="2" indent="-457200">
              <a:buFont typeface="+mj-lt"/>
              <a:buAutoNum type="arabicPeriod"/>
            </a:pPr>
            <a:r>
              <a:rPr lang="en-US" altLang="en-US" dirty="0"/>
              <a:t>Exploiting experience curve effects.</a:t>
            </a:r>
          </a:p>
          <a:p>
            <a:pPr marL="1698625" lvl="2" indent="-457200">
              <a:buFont typeface="+mj-lt"/>
              <a:buAutoNum type="arabicPeriod"/>
            </a:pPr>
            <a:r>
              <a:rPr lang="en-US" altLang="en-US" dirty="0"/>
              <a:t>Transferring valuable skills within the organization.</a:t>
            </a:r>
          </a:p>
          <a:p>
            <a:pPr lvl="1"/>
            <a:endParaRPr lang="en-US" dirty="0"/>
          </a:p>
        </p:txBody>
      </p:sp>
      <p:sp>
        <p:nvSpPr>
          <p:cNvPr id="4" name="Footer Placeholder 3">
            <a:extLst>
              <a:ext uri="{FF2B5EF4-FFF2-40B4-BE49-F238E27FC236}">
                <a16:creationId xmlns:a16="http://schemas.microsoft.com/office/drawing/2014/main" xmlns="" id="{1DE3C893-F135-8E4F-904F-0E88C8C1C7CF}"/>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16938F77-C193-1314-2968-FF28AC77403A}"/>
              </a:ext>
            </a:extLst>
          </p:cNvPr>
          <p:cNvSpPr>
            <a:spLocks noGrp="1"/>
          </p:cNvSpPr>
          <p:nvPr>
            <p:ph type="sldNum" sz="quarter" idx="11"/>
          </p:nvPr>
        </p:nvSpPr>
        <p:spPr/>
        <p:txBody>
          <a:bodyPr/>
          <a:lstStyle/>
          <a:p>
            <a:pPr>
              <a:defRPr/>
            </a:pPr>
            <a:fld id="{8051E318-B1D2-7B42-9F7E-D2ACA69D6599}" type="slidenum">
              <a:rPr lang="en-US" altLang="zh-TW" smtClean="0"/>
              <a:pPr>
                <a:defRPr/>
              </a:pPr>
              <a:t>25</a:t>
            </a:fld>
            <a:endParaRPr lang="en-US" altLang="zh-TW"/>
          </a:p>
        </p:txBody>
      </p:sp>
    </p:spTree>
    <p:extLst>
      <p:ext uri="{BB962C8B-B14F-4D97-AF65-F5344CB8AC3E}">
        <p14:creationId xmlns:p14="http://schemas.microsoft.com/office/powerpoint/2010/main" val="273552103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sz="3200" dirty="0"/>
              <a:t>Cost Pressures and Pressures for Local Responsiveness </a:t>
            </a:r>
            <a:r>
              <a:rPr lang="en-US" sz="2800" baseline="-25000" dirty="0"/>
              <a:t>1</a:t>
            </a:r>
            <a:endParaRPr lang="en-US" sz="3200" baseline="-25000" dirty="0"/>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r>
              <a:rPr lang="en-US" dirty="0"/>
              <a:t>Pressures for Cost Reductions</a:t>
            </a:r>
          </a:p>
          <a:p>
            <a:pPr lvl="1"/>
            <a:r>
              <a:rPr lang="en-US" dirty="0"/>
              <a:t>Strong in industries producing commodity-type products that fill universal needs: needs that exist when tastes and preferences of consumers in different nations are similar if not identical.</a:t>
            </a:r>
          </a:p>
          <a:p>
            <a:pPr lvl="2"/>
            <a:r>
              <a:rPr lang="en-US" dirty="0"/>
              <a:t>When major competitors are based in low-cost locations.</a:t>
            </a:r>
          </a:p>
          <a:p>
            <a:pPr lvl="2"/>
            <a:r>
              <a:rPr lang="en-US" dirty="0"/>
              <a:t>Where there is persistent excess capacity.</a:t>
            </a:r>
          </a:p>
          <a:p>
            <a:pPr lvl="2"/>
            <a:r>
              <a:rPr lang="en-US" dirty="0"/>
              <a:t>Where consumers are powerful and face low switching costs.</a:t>
            </a:r>
          </a:p>
        </p:txBody>
      </p:sp>
      <p:sp>
        <p:nvSpPr>
          <p:cNvPr id="4" name="Footer Placeholder 3">
            <a:extLst>
              <a:ext uri="{FF2B5EF4-FFF2-40B4-BE49-F238E27FC236}">
                <a16:creationId xmlns:a16="http://schemas.microsoft.com/office/drawing/2014/main" xmlns="" id="{AC6601E3-8710-7864-15D0-E458F251C385}"/>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6129AD2C-8BCE-CEC0-9DA9-209EED1EE8F1}"/>
              </a:ext>
            </a:extLst>
          </p:cNvPr>
          <p:cNvSpPr>
            <a:spLocks noGrp="1"/>
          </p:cNvSpPr>
          <p:nvPr>
            <p:ph type="sldNum" sz="quarter" idx="11"/>
          </p:nvPr>
        </p:nvSpPr>
        <p:spPr/>
        <p:txBody>
          <a:bodyPr/>
          <a:lstStyle/>
          <a:p>
            <a:pPr>
              <a:defRPr/>
            </a:pPr>
            <a:fld id="{8051E318-B1D2-7B42-9F7E-D2ACA69D6599}" type="slidenum">
              <a:rPr lang="en-US" altLang="zh-TW" smtClean="0"/>
              <a:pPr>
                <a:defRPr/>
              </a:pPr>
              <a:t>26</a:t>
            </a:fld>
            <a:endParaRPr lang="en-US" altLang="zh-TW"/>
          </a:p>
        </p:txBody>
      </p:sp>
    </p:spTree>
    <p:extLst>
      <p:ext uri="{BB962C8B-B14F-4D97-AF65-F5344CB8AC3E}">
        <p14:creationId xmlns:p14="http://schemas.microsoft.com/office/powerpoint/2010/main" val="193802444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0DE46-55CB-4E99-8CF9-1BD9F96B7E29}"/>
              </a:ext>
            </a:extLst>
          </p:cNvPr>
          <p:cNvSpPr>
            <a:spLocks noGrp="1"/>
          </p:cNvSpPr>
          <p:nvPr>
            <p:ph type="title"/>
          </p:nvPr>
        </p:nvSpPr>
        <p:spPr/>
        <p:txBody>
          <a:bodyPr/>
          <a:lstStyle/>
          <a:p>
            <a:r>
              <a:rPr lang="en-US" sz="3200" dirty="0"/>
              <a:t>Cost Pressures and Pressures for Local Responsiveness </a:t>
            </a:r>
            <a:r>
              <a:rPr lang="en-US" sz="3200" baseline="-25000" dirty="0"/>
              <a:t>2</a:t>
            </a:r>
          </a:p>
        </p:txBody>
      </p:sp>
      <p:sp>
        <p:nvSpPr>
          <p:cNvPr id="3" name="Content Placeholder 2">
            <a:extLst>
              <a:ext uri="{FF2B5EF4-FFF2-40B4-BE49-F238E27FC236}">
                <a16:creationId xmlns:a16="http://schemas.microsoft.com/office/drawing/2014/main" xmlns="" id="{375BD0A3-9FCB-4E23-8EA4-5FC2217A83A8}"/>
              </a:ext>
            </a:extLst>
          </p:cNvPr>
          <p:cNvSpPr>
            <a:spLocks noGrp="1"/>
          </p:cNvSpPr>
          <p:nvPr>
            <p:ph idx="1"/>
          </p:nvPr>
        </p:nvSpPr>
        <p:spPr/>
        <p:txBody>
          <a:bodyPr/>
          <a:lstStyle/>
          <a:p>
            <a:r>
              <a:rPr lang="en-US" dirty="0"/>
              <a:t>Pressures for Local Responsiveness</a:t>
            </a:r>
          </a:p>
          <a:p>
            <a:pPr lvl="1"/>
            <a:r>
              <a:rPr lang="en-US" dirty="0"/>
              <a:t>Differences in consumer tastes and preferences.</a:t>
            </a:r>
          </a:p>
          <a:p>
            <a:pPr lvl="1"/>
            <a:r>
              <a:rPr lang="en-US" dirty="0"/>
              <a:t>Differences in infrastructure and traditional practices.</a:t>
            </a:r>
          </a:p>
          <a:p>
            <a:pPr lvl="1"/>
            <a:r>
              <a:rPr lang="en-US" dirty="0"/>
              <a:t>Differences in distribution channels.</a:t>
            </a:r>
          </a:p>
          <a:p>
            <a:pPr lvl="1"/>
            <a:r>
              <a:rPr lang="en-US" dirty="0"/>
              <a:t>Host-government demands.</a:t>
            </a:r>
          </a:p>
          <a:p>
            <a:pPr lvl="1"/>
            <a:r>
              <a:rPr lang="en-US" dirty="0"/>
              <a:t>The rise of regionalism.</a:t>
            </a:r>
          </a:p>
          <a:p>
            <a:r>
              <a:rPr lang="en-US" dirty="0">
                <a:solidFill>
                  <a:srgbClr val="C00000"/>
                </a:solidFill>
              </a:rPr>
              <a:t>Firms facing these pressures need to differentiate their products and marketing strategies in each country.</a:t>
            </a:r>
            <a:endParaRPr lang="en-US" altLang="en-US" dirty="0">
              <a:solidFill>
                <a:srgbClr val="C00000"/>
              </a:solidFill>
            </a:endParaRPr>
          </a:p>
          <a:p>
            <a:pPr lvl="1"/>
            <a:endParaRPr lang="en-US" dirty="0"/>
          </a:p>
        </p:txBody>
      </p:sp>
      <p:sp>
        <p:nvSpPr>
          <p:cNvPr id="4" name="Footer Placeholder 3">
            <a:extLst>
              <a:ext uri="{FF2B5EF4-FFF2-40B4-BE49-F238E27FC236}">
                <a16:creationId xmlns:a16="http://schemas.microsoft.com/office/drawing/2014/main" xmlns="" id="{8F2E3243-746D-B131-0B30-5FF4224324BA}"/>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9A755A9D-B4A0-B00D-FEFD-7C0293DED922}"/>
              </a:ext>
            </a:extLst>
          </p:cNvPr>
          <p:cNvSpPr>
            <a:spLocks noGrp="1"/>
          </p:cNvSpPr>
          <p:nvPr>
            <p:ph type="sldNum" sz="quarter" idx="11"/>
          </p:nvPr>
        </p:nvSpPr>
        <p:spPr/>
        <p:txBody>
          <a:bodyPr/>
          <a:lstStyle/>
          <a:p>
            <a:pPr>
              <a:defRPr/>
            </a:pPr>
            <a:fld id="{8051E318-B1D2-7B42-9F7E-D2ACA69D6599}" type="slidenum">
              <a:rPr lang="en-US" altLang="zh-TW" smtClean="0"/>
              <a:pPr>
                <a:defRPr/>
              </a:pPr>
              <a:t>27</a:t>
            </a:fld>
            <a:endParaRPr lang="en-US" altLang="zh-TW"/>
          </a:p>
        </p:txBody>
      </p:sp>
    </p:spTree>
    <p:extLst>
      <p:ext uri="{BB962C8B-B14F-4D97-AF65-F5344CB8AC3E}">
        <p14:creationId xmlns:p14="http://schemas.microsoft.com/office/powerpoint/2010/main" val="52715063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sz="3200" dirty="0"/>
              <a:t>Cost Pressures and Pressures for Local Responsiveness </a:t>
            </a:r>
            <a:r>
              <a:rPr lang="en-US" sz="3200" baseline="-25000" dirty="0"/>
              <a:t>5</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r>
              <a:rPr lang="en-US" sz="2400" dirty="0"/>
              <a:t>The Rise of Regionalism</a:t>
            </a:r>
          </a:p>
          <a:p>
            <a:r>
              <a:rPr lang="en-US" sz="2400" dirty="0"/>
              <a:t>Regional convergence of tastes and preferences can influence product offerings within a bloc of nations.</a:t>
            </a:r>
          </a:p>
          <a:p>
            <a:pPr lvl="1"/>
            <a:r>
              <a:rPr lang="en-US" sz="2000" dirty="0"/>
              <a:t>European Union and the euro zone.</a:t>
            </a:r>
          </a:p>
          <a:p>
            <a:pPr lvl="1"/>
            <a:r>
              <a:rPr lang="en-US" sz="2000" dirty="0"/>
              <a:t>North America: NAFTA and USMCA.</a:t>
            </a:r>
          </a:p>
          <a:p>
            <a:pPr lvl="1"/>
            <a:r>
              <a:rPr lang="en-US" sz="2000" dirty="0"/>
              <a:t>Latin America.</a:t>
            </a:r>
          </a:p>
          <a:p>
            <a:pPr lvl="1"/>
            <a:r>
              <a:rPr lang="en-US" sz="2000" dirty="0"/>
              <a:t>Greater China, Hong Kong, and Singapore.</a:t>
            </a:r>
          </a:p>
          <a:p>
            <a:pPr lvl="1"/>
            <a:r>
              <a:rPr lang="en-US" sz="2000" dirty="0"/>
              <a:t>Middle East.</a:t>
            </a:r>
          </a:p>
          <a:p>
            <a:pPr lvl="1"/>
            <a:r>
              <a:rPr lang="en-US" sz="2000" dirty="0"/>
              <a:t>Russia and former Soviet states.</a:t>
            </a:r>
          </a:p>
        </p:txBody>
      </p:sp>
      <p:sp>
        <p:nvSpPr>
          <p:cNvPr id="4" name="Footer Placeholder 3">
            <a:extLst>
              <a:ext uri="{FF2B5EF4-FFF2-40B4-BE49-F238E27FC236}">
                <a16:creationId xmlns:a16="http://schemas.microsoft.com/office/drawing/2014/main" xmlns="" id="{77215698-4D03-5F2E-11CC-24054AEF9A4D}"/>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85F67A26-5A73-B020-5C70-510EAF3821C5}"/>
              </a:ext>
            </a:extLst>
          </p:cNvPr>
          <p:cNvSpPr>
            <a:spLocks noGrp="1"/>
          </p:cNvSpPr>
          <p:nvPr>
            <p:ph type="sldNum" sz="quarter" idx="11"/>
          </p:nvPr>
        </p:nvSpPr>
        <p:spPr/>
        <p:txBody>
          <a:bodyPr/>
          <a:lstStyle/>
          <a:p>
            <a:pPr>
              <a:defRPr/>
            </a:pPr>
            <a:fld id="{8051E318-B1D2-7B42-9F7E-D2ACA69D6599}" type="slidenum">
              <a:rPr lang="en-US" altLang="zh-TW" smtClean="0"/>
              <a:pPr>
                <a:defRPr/>
              </a:pPr>
              <a:t>28</a:t>
            </a:fld>
            <a:endParaRPr lang="en-US" altLang="zh-TW"/>
          </a:p>
        </p:txBody>
      </p:sp>
    </p:spTree>
    <p:extLst>
      <p:ext uri="{BB962C8B-B14F-4D97-AF65-F5344CB8AC3E}">
        <p14:creationId xmlns:p14="http://schemas.microsoft.com/office/powerpoint/2010/main" val="7579411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sz="3600" dirty="0"/>
              <a:t>Choosing a Strategy </a:t>
            </a:r>
            <a:r>
              <a:rPr lang="en-US" sz="3600" baseline="-25000" dirty="0"/>
              <a:t>1</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r>
              <a:rPr lang="en-US" dirty="0"/>
              <a:t>Four Basic Strategies in Global Markets</a:t>
            </a:r>
          </a:p>
          <a:p>
            <a:pPr lvl="1"/>
            <a:r>
              <a:rPr lang="en-US" dirty="0"/>
              <a:t>Global standardization.</a:t>
            </a:r>
          </a:p>
          <a:p>
            <a:pPr lvl="1"/>
            <a:r>
              <a:rPr lang="en-US" dirty="0"/>
              <a:t>Localization.</a:t>
            </a:r>
          </a:p>
          <a:p>
            <a:pPr lvl="1"/>
            <a:r>
              <a:rPr lang="en-US" dirty="0"/>
              <a:t>Transnational.</a:t>
            </a:r>
          </a:p>
          <a:p>
            <a:pPr lvl="1"/>
            <a:r>
              <a:rPr lang="en-US" dirty="0"/>
              <a:t>International.</a:t>
            </a:r>
          </a:p>
        </p:txBody>
      </p:sp>
      <p:sp>
        <p:nvSpPr>
          <p:cNvPr id="4" name="Slide Number Placeholder 3">
            <a:extLst>
              <a:ext uri="{FF2B5EF4-FFF2-40B4-BE49-F238E27FC236}">
                <a16:creationId xmlns:a16="http://schemas.microsoft.com/office/drawing/2014/main" xmlns="" id="{EAEDC270-61F5-5A9D-2883-4FC0C745E545}"/>
              </a:ext>
            </a:extLst>
          </p:cNvPr>
          <p:cNvSpPr>
            <a:spLocks noGrp="1"/>
          </p:cNvSpPr>
          <p:nvPr>
            <p:ph type="sldNum" sz="quarter" idx="11"/>
          </p:nvPr>
        </p:nvSpPr>
        <p:spPr/>
        <p:txBody>
          <a:bodyPr/>
          <a:lstStyle/>
          <a:p>
            <a:fld id="{4F368C4D-6168-0E4F-9E19-6026B483EF39}" type="slidenum">
              <a:rPr lang="en-US" altLang="zh-TW" smtClean="0"/>
              <a:pPr/>
              <a:t>29</a:t>
            </a:fld>
            <a:endParaRPr lang="en-US" altLang="zh-TW"/>
          </a:p>
        </p:txBody>
      </p:sp>
    </p:spTree>
    <p:extLst>
      <p:ext uri="{BB962C8B-B14F-4D97-AF65-F5344CB8AC3E}">
        <p14:creationId xmlns:p14="http://schemas.microsoft.com/office/powerpoint/2010/main" val="26635557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B7E09-8823-4151-A85B-08BBA0DF0A7A}"/>
              </a:ext>
            </a:extLst>
          </p:cNvPr>
          <p:cNvSpPr>
            <a:spLocks noGrp="1"/>
          </p:cNvSpPr>
          <p:nvPr>
            <p:ph type="title"/>
          </p:nvPr>
        </p:nvSpPr>
        <p:spPr/>
        <p:txBody>
          <a:bodyPr/>
          <a:lstStyle/>
          <a:p>
            <a:r>
              <a:rPr lang="en-US" dirty="0"/>
              <a:t>A Winning Combination</a:t>
            </a:r>
          </a:p>
        </p:txBody>
      </p:sp>
      <p:sp>
        <p:nvSpPr>
          <p:cNvPr id="3" name="Content Placeholder 2">
            <a:extLst>
              <a:ext uri="{FF2B5EF4-FFF2-40B4-BE49-F238E27FC236}">
                <a16:creationId xmlns:a16="http://schemas.microsoft.com/office/drawing/2014/main" xmlns="" id="{5EED47C4-E729-459D-A095-B2E8CA92A30E}"/>
              </a:ext>
            </a:extLst>
          </p:cNvPr>
          <p:cNvSpPr>
            <a:spLocks noGrp="1"/>
          </p:cNvSpPr>
          <p:nvPr>
            <p:ph idx="1"/>
          </p:nvPr>
        </p:nvSpPr>
        <p:spPr>
          <a:xfrm>
            <a:off x="648680" y="1844824"/>
            <a:ext cx="7846640" cy="4400128"/>
          </a:xfrm>
        </p:spPr>
        <p:txBody>
          <a:bodyPr/>
          <a:lstStyle/>
          <a:p>
            <a:r>
              <a:rPr lang="en-US" dirty="0"/>
              <a:t>Since the acquisition, China has emerged as a major market for Volvo cars, where the brand is valued for its safety and elegance.</a:t>
            </a:r>
          </a:p>
        </p:txBody>
      </p:sp>
      <p:pic>
        <p:nvPicPr>
          <p:cNvPr id="7" name="Picture 6">
            <a:extLst>
              <a:ext uri="{FF2B5EF4-FFF2-40B4-BE49-F238E27FC236}">
                <a16:creationId xmlns:a16="http://schemas.microsoft.com/office/drawing/2014/main" xmlns="" id="{B5D89F3D-459B-46C7-BFD7-04F79594E82D}"/>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4556452" y="3171403"/>
            <a:ext cx="4438650" cy="3209925"/>
          </a:xfrm>
          <a:prstGeom prst="rect">
            <a:avLst/>
          </a:prstGeom>
        </p:spPr>
      </p:pic>
      <p:sp>
        <p:nvSpPr>
          <p:cNvPr id="4" name="Footer Placeholder 3">
            <a:extLst>
              <a:ext uri="{FF2B5EF4-FFF2-40B4-BE49-F238E27FC236}">
                <a16:creationId xmlns:a16="http://schemas.microsoft.com/office/drawing/2014/main" xmlns="" id="{55FDB9E5-14D6-2FAD-A671-25A792EF92D8}"/>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155D44DB-B45A-3D6E-293D-104BFFA014E5}"/>
              </a:ext>
            </a:extLst>
          </p:cNvPr>
          <p:cNvSpPr>
            <a:spLocks noGrp="1"/>
          </p:cNvSpPr>
          <p:nvPr>
            <p:ph type="sldNum" sz="quarter" idx="11"/>
          </p:nvPr>
        </p:nvSpPr>
        <p:spPr/>
        <p:txBody>
          <a:bodyPr/>
          <a:lstStyle/>
          <a:p>
            <a:pPr>
              <a:defRPr/>
            </a:pPr>
            <a:fld id="{8051E318-B1D2-7B42-9F7E-D2ACA69D6599}" type="slidenum">
              <a:rPr lang="en-US" altLang="zh-TW" smtClean="0"/>
              <a:pPr>
                <a:defRPr/>
              </a:pPr>
              <a:t>3</a:t>
            </a:fld>
            <a:endParaRPr lang="en-US" altLang="zh-TW"/>
          </a:p>
        </p:txBody>
      </p:sp>
    </p:spTree>
    <p:extLst>
      <p:ext uri="{BB962C8B-B14F-4D97-AF65-F5344CB8AC3E}">
        <p14:creationId xmlns:p14="http://schemas.microsoft.com/office/powerpoint/2010/main" val="350844649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B7E09-8823-4151-A85B-08BBA0DF0A7A}"/>
              </a:ext>
            </a:extLst>
          </p:cNvPr>
          <p:cNvSpPr>
            <a:spLocks noGrp="1"/>
          </p:cNvSpPr>
          <p:nvPr>
            <p:ph type="title"/>
          </p:nvPr>
        </p:nvSpPr>
        <p:spPr/>
        <p:txBody>
          <a:bodyPr/>
          <a:lstStyle/>
          <a:p>
            <a:r>
              <a:rPr lang="en-US" sz="3200" dirty="0"/>
              <a:t>Figure 12.9 Four Basic Strategies</a:t>
            </a:r>
          </a:p>
        </p:txBody>
      </p:sp>
      <p:pic>
        <p:nvPicPr>
          <p:cNvPr id="6" name="Picture 5" descr="A diagram illustrates how pressures for cost reductions and pressures for local responsiveness influence which strategy a firm uses.">
            <a:extLst>
              <a:ext uri="{FF2B5EF4-FFF2-40B4-BE49-F238E27FC236}">
                <a16:creationId xmlns:a16="http://schemas.microsoft.com/office/drawing/2014/main" xmlns="" id="{FD9C2238-A589-435C-B945-AF2ABD5E8A3A}"/>
              </a:ext>
            </a:extLst>
          </p:cNvPr>
          <p:cNvPicPr>
            <a:picLocks noChangeAspect="1"/>
          </p:cNvPicPr>
          <p:nvPr/>
        </p:nvPicPr>
        <p:blipFill>
          <a:blip r:embed="rId3"/>
          <a:stretch>
            <a:fillRect/>
          </a:stretch>
        </p:blipFill>
        <p:spPr>
          <a:xfrm>
            <a:off x="1691680" y="1687585"/>
            <a:ext cx="5941041" cy="4630692"/>
          </a:xfrm>
          <a:prstGeom prst="rect">
            <a:avLst/>
          </a:prstGeom>
        </p:spPr>
      </p:pic>
      <p:sp>
        <p:nvSpPr>
          <p:cNvPr id="3" name="Footer Placeholder 2">
            <a:extLst>
              <a:ext uri="{FF2B5EF4-FFF2-40B4-BE49-F238E27FC236}">
                <a16:creationId xmlns:a16="http://schemas.microsoft.com/office/drawing/2014/main" xmlns="" id="{DEE685A6-B1BF-20C9-6A64-7301CBCF5184}"/>
              </a:ext>
            </a:extLst>
          </p:cNvPr>
          <p:cNvSpPr>
            <a:spLocks noGrp="1"/>
          </p:cNvSpPr>
          <p:nvPr>
            <p:ph type="ftr" sz="quarter" idx="10"/>
          </p:nvPr>
        </p:nvSpPr>
        <p:spPr/>
        <p:txBody>
          <a:bodyPr/>
          <a:lstStyle/>
          <a:p>
            <a:pPr>
              <a:defRPr/>
            </a:pPr>
            <a:r>
              <a:rPr lang="en-US" altLang="zh-TW"/>
              <a:t>CYCU— Prof CK Farn</a:t>
            </a:r>
          </a:p>
        </p:txBody>
      </p:sp>
      <p:sp>
        <p:nvSpPr>
          <p:cNvPr id="4" name="Slide Number Placeholder 3">
            <a:extLst>
              <a:ext uri="{FF2B5EF4-FFF2-40B4-BE49-F238E27FC236}">
                <a16:creationId xmlns:a16="http://schemas.microsoft.com/office/drawing/2014/main" xmlns="" id="{65EA4145-9054-6BB6-9073-470FDCD1742C}"/>
              </a:ext>
            </a:extLst>
          </p:cNvPr>
          <p:cNvSpPr>
            <a:spLocks noGrp="1"/>
          </p:cNvSpPr>
          <p:nvPr>
            <p:ph type="sldNum" sz="quarter" idx="11"/>
          </p:nvPr>
        </p:nvSpPr>
        <p:spPr/>
        <p:txBody>
          <a:bodyPr/>
          <a:lstStyle/>
          <a:p>
            <a:pPr>
              <a:defRPr/>
            </a:pPr>
            <a:fld id="{8051E318-B1D2-7B42-9F7E-D2ACA69D6599}" type="slidenum">
              <a:rPr lang="en-US" altLang="zh-TW" smtClean="0"/>
              <a:pPr>
                <a:defRPr/>
              </a:pPr>
              <a:t>30</a:t>
            </a:fld>
            <a:endParaRPr lang="en-US" altLang="zh-TW"/>
          </a:p>
        </p:txBody>
      </p:sp>
    </p:spTree>
    <p:extLst>
      <p:ext uri="{BB962C8B-B14F-4D97-AF65-F5344CB8AC3E}">
        <p14:creationId xmlns:p14="http://schemas.microsoft.com/office/powerpoint/2010/main" val="309472151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sz="3600" dirty="0"/>
              <a:t>Global Standardization Strategy</a:t>
            </a:r>
            <a:endParaRPr lang="en-US" sz="3600" baseline="-25000" dirty="0"/>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pPr lvl="1"/>
            <a:r>
              <a:rPr lang="en-US" dirty="0"/>
              <a:t>Focuses on increasing profitability and profit growth by reaping the cost reductions that come from economies of scale, learning effects, and location economies.</a:t>
            </a:r>
          </a:p>
          <a:p>
            <a:pPr lvl="1"/>
            <a:r>
              <a:rPr lang="en-US" dirty="0"/>
              <a:t>Goal is to pursue a low-cost strategy on a global scale.</a:t>
            </a:r>
          </a:p>
          <a:p>
            <a:pPr lvl="1"/>
            <a:r>
              <a:rPr lang="en-US" dirty="0"/>
              <a:t>Makes sense when there are strong pressures for cost reductions and demands for local responsiveness are minimal.</a:t>
            </a:r>
          </a:p>
        </p:txBody>
      </p:sp>
      <p:sp>
        <p:nvSpPr>
          <p:cNvPr id="4" name="Footer Placeholder 3">
            <a:extLst>
              <a:ext uri="{FF2B5EF4-FFF2-40B4-BE49-F238E27FC236}">
                <a16:creationId xmlns:a16="http://schemas.microsoft.com/office/drawing/2014/main" xmlns="" id="{E8FFF2FB-4503-F4E9-AC99-41C6FF39D8F4}"/>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4647B0EF-C254-AFE1-714E-7DD5158EC451}"/>
              </a:ext>
            </a:extLst>
          </p:cNvPr>
          <p:cNvSpPr>
            <a:spLocks noGrp="1"/>
          </p:cNvSpPr>
          <p:nvPr>
            <p:ph type="sldNum" sz="quarter" idx="11"/>
          </p:nvPr>
        </p:nvSpPr>
        <p:spPr/>
        <p:txBody>
          <a:bodyPr/>
          <a:lstStyle/>
          <a:p>
            <a:pPr>
              <a:defRPr/>
            </a:pPr>
            <a:fld id="{8051E318-B1D2-7B42-9F7E-D2ACA69D6599}" type="slidenum">
              <a:rPr lang="en-US" altLang="zh-TW" smtClean="0"/>
              <a:pPr>
                <a:defRPr/>
              </a:pPr>
              <a:t>31</a:t>
            </a:fld>
            <a:endParaRPr lang="en-US" altLang="zh-TW"/>
          </a:p>
        </p:txBody>
      </p:sp>
    </p:spTree>
    <p:extLst>
      <p:ext uri="{BB962C8B-B14F-4D97-AF65-F5344CB8AC3E}">
        <p14:creationId xmlns:p14="http://schemas.microsoft.com/office/powerpoint/2010/main" val="323521676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sz="3600" dirty="0"/>
              <a:t>Localization Strategy</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pPr lvl="1"/>
            <a:r>
              <a:rPr lang="en-US" dirty="0"/>
              <a:t>Focuses on increasing profitability by customizing the firm’s goods or services to match the tastes and preferences in different national markets.</a:t>
            </a:r>
          </a:p>
          <a:p>
            <a:pPr lvl="1"/>
            <a:r>
              <a:rPr lang="en-US" dirty="0"/>
              <a:t>Makes sense when there are substantial differences across nations with regard to consumer tastes and preferences, and where cost pressures are not too intense.</a:t>
            </a:r>
          </a:p>
        </p:txBody>
      </p:sp>
      <p:sp>
        <p:nvSpPr>
          <p:cNvPr id="4" name="Footer Placeholder 3">
            <a:extLst>
              <a:ext uri="{FF2B5EF4-FFF2-40B4-BE49-F238E27FC236}">
                <a16:creationId xmlns:a16="http://schemas.microsoft.com/office/drawing/2014/main" xmlns="" id="{A7FCD26C-D66F-581E-44FD-4536CE0C440C}"/>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F9C997D4-0BEF-E4F4-F068-A2832FE71900}"/>
              </a:ext>
            </a:extLst>
          </p:cNvPr>
          <p:cNvSpPr>
            <a:spLocks noGrp="1"/>
          </p:cNvSpPr>
          <p:nvPr>
            <p:ph type="sldNum" sz="quarter" idx="11"/>
          </p:nvPr>
        </p:nvSpPr>
        <p:spPr/>
        <p:txBody>
          <a:bodyPr/>
          <a:lstStyle/>
          <a:p>
            <a:pPr>
              <a:defRPr/>
            </a:pPr>
            <a:fld id="{8051E318-B1D2-7B42-9F7E-D2ACA69D6599}" type="slidenum">
              <a:rPr lang="en-US" altLang="zh-TW" smtClean="0"/>
              <a:pPr>
                <a:defRPr/>
              </a:pPr>
              <a:t>32</a:t>
            </a:fld>
            <a:endParaRPr lang="en-US" altLang="zh-TW"/>
          </a:p>
        </p:txBody>
      </p:sp>
    </p:spTree>
    <p:extLst>
      <p:ext uri="{BB962C8B-B14F-4D97-AF65-F5344CB8AC3E}">
        <p14:creationId xmlns:p14="http://schemas.microsoft.com/office/powerpoint/2010/main" val="96693231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0DE46-55CB-4E99-8CF9-1BD9F96B7E29}"/>
              </a:ext>
            </a:extLst>
          </p:cNvPr>
          <p:cNvSpPr>
            <a:spLocks noGrp="1"/>
          </p:cNvSpPr>
          <p:nvPr>
            <p:ph type="title"/>
          </p:nvPr>
        </p:nvSpPr>
        <p:spPr/>
        <p:txBody>
          <a:bodyPr/>
          <a:lstStyle/>
          <a:p>
            <a:r>
              <a:rPr lang="en-US" dirty="0"/>
              <a:t>Transnational Strategy</a:t>
            </a:r>
          </a:p>
        </p:txBody>
      </p:sp>
      <p:sp>
        <p:nvSpPr>
          <p:cNvPr id="3" name="Content Placeholder 2">
            <a:extLst>
              <a:ext uri="{FF2B5EF4-FFF2-40B4-BE49-F238E27FC236}">
                <a16:creationId xmlns:a16="http://schemas.microsoft.com/office/drawing/2014/main" xmlns="" id="{375BD0A3-9FCB-4E23-8EA4-5FC2217A83A8}"/>
              </a:ext>
            </a:extLst>
          </p:cNvPr>
          <p:cNvSpPr>
            <a:spLocks noGrp="1"/>
          </p:cNvSpPr>
          <p:nvPr>
            <p:ph idx="1"/>
          </p:nvPr>
        </p:nvSpPr>
        <p:spPr/>
        <p:txBody>
          <a:bodyPr/>
          <a:lstStyle/>
          <a:p>
            <a:pPr lvl="1"/>
            <a:r>
              <a:rPr lang="en-US" dirty="0"/>
              <a:t>Firm simultaneously faces both strong cost pressures and strong pressures for local responsiveness.</a:t>
            </a:r>
          </a:p>
          <a:p>
            <a:pPr lvl="1"/>
            <a:r>
              <a:rPr lang="en-US" dirty="0"/>
              <a:t>Attempts to simultaneously:</a:t>
            </a:r>
          </a:p>
          <a:p>
            <a:pPr lvl="2"/>
            <a:r>
              <a:rPr lang="en-US" dirty="0"/>
              <a:t>Achieve low costs through location economies, economies of scale, and learning effects.</a:t>
            </a:r>
          </a:p>
          <a:p>
            <a:pPr lvl="2"/>
            <a:r>
              <a:rPr lang="en-US" dirty="0"/>
              <a:t>Differentiate the product offering across geographic markets to account for local differences.</a:t>
            </a:r>
          </a:p>
          <a:p>
            <a:pPr lvl="2"/>
            <a:r>
              <a:rPr lang="en-US" dirty="0"/>
              <a:t>Foster a multidirectional flow of skills between different subsidiaries.</a:t>
            </a:r>
          </a:p>
        </p:txBody>
      </p:sp>
      <p:sp>
        <p:nvSpPr>
          <p:cNvPr id="4" name="Content Placeholder 3">
            <a:extLst>
              <a:ext uri="{FF2B5EF4-FFF2-40B4-BE49-F238E27FC236}">
                <a16:creationId xmlns:a16="http://schemas.microsoft.com/office/drawing/2014/main" xmlns="" id="{2A2AC57B-8489-47F4-A6E4-1175A11C7180}"/>
              </a:ext>
            </a:extLst>
          </p:cNvPr>
          <p:cNvSpPr>
            <a:spLocks noGrp="1"/>
          </p:cNvSpPr>
          <p:nvPr>
            <p:ph sz="quarter" idx="4294967295"/>
          </p:nvPr>
        </p:nvSpPr>
        <p:spPr>
          <a:xfrm>
            <a:off x="539552" y="5565775"/>
            <a:ext cx="8458200" cy="911225"/>
          </a:xfrm>
        </p:spPr>
        <p:txBody>
          <a:bodyPr>
            <a:normAutofit/>
          </a:bodyPr>
          <a:lstStyle/>
          <a:p>
            <a:pPr marL="0" lvl="2" indent="0">
              <a:buNone/>
            </a:pPr>
            <a:r>
              <a:rPr lang="en-US" altLang="en-US" dirty="0">
                <a:solidFill>
                  <a:srgbClr val="C00000"/>
                </a:solidFill>
              </a:rPr>
              <a:t>Implementing an effective transnational strategy is complex.</a:t>
            </a:r>
          </a:p>
        </p:txBody>
      </p:sp>
      <p:sp>
        <p:nvSpPr>
          <p:cNvPr id="5" name="Footer Placeholder 4">
            <a:extLst>
              <a:ext uri="{FF2B5EF4-FFF2-40B4-BE49-F238E27FC236}">
                <a16:creationId xmlns:a16="http://schemas.microsoft.com/office/drawing/2014/main" xmlns="" id="{15F301F1-EC67-A70D-D107-8CD3758B4F7D}"/>
              </a:ext>
            </a:extLst>
          </p:cNvPr>
          <p:cNvSpPr>
            <a:spLocks noGrp="1"/>
          </p:cNvSpPr>
          <p:nvPr>
            <p:ph type="ftr" sz="quarter" idx="10"/>
          </p:nvPr>
        </p:nvSpPr>
        <p:spPr/>
        <p:txBody>
          <a:bodyPr/>
          <a:lstStyle/>
          <a:p>
            <a:pPr>
              <a:defRPr/>
            </a:pPr>
            <a:r>
              <a:rPr lang="en-US" altLang="zh-TW"/>
              <a:t>CYCU— Prof CK Farn</a:t>
            </a:r>
          </a:p>
        </p:txBody>
      </p:sp>
      <p:sp>
        <p:nvSpPr>
          <p:cNvPr id="6" name="Slide Number Placeholder 5">
            <a:extLst>
              <a:ext uri="{FF2B5EF4-FFF2-40B4-BE49-F238E27FC236}">
                <a16:creationId xmlns:a16="http://schemas.microsoft.com/office/drawing/2014/main" xmlns="" id="{9937187D-A2A6-FC07-F5D5-E31080F8BCDF}"/>
              </a:ext>
            </a:extLst>
          </p:cNvPr>
          <p:cNvSpPr>
            <a:spLocks noGrp="1"/>
          </p:cNvSpPr>
          <p:nvPr>
            <p:ph type="sldNum" sz="quarter" idx="11"/>
          </p:nvPr>
        </p:nvSpPr>
        <p:spPr/>
        <p:txBody>
          <a:bodyPr/>
          <a:lstStyle/>
          <a:p>
            <a:pPr>
              <a:defRPr/>
            </a:pPr>
            <a:fld id="{8051E318-B1D2-7B42-9F7E-D2ACA69D6599}" type="slidenum">
              <a:rPr lang="en-US" altLang="zh-TW" smtClean="0"/>
              <a:pPr>
                <a:defRPr/>
              </a:pPr>
              <a:t>33</a:t>
            </a:fld>
            <a:endParaRPr lang="en-US" altLang="zh-TW"/>
          </a:p>
        </p:txBody>
      </p:sp>
    </p:spTree>
    <p:extLst>
      <p:ext uri="{BB962C8B-B14F-4D97-AF65-F5344CB8AC3E}">
        <p14:creationId xmlns:p14="http://schemas.microsoft.com/office/powerpoint/2010/main" val="24780259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dirty="0"/>
              <a:t>International Strategy</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pPr lvl="1"/>
            <a:r>
              <a:rPr lang="en-US" dirty="0"/>
              <a:t>Involves taking products first produced for the domestic market and then selling them internationally with only minimal local customization.</a:t>
            </a:r>
          </a:p>
          <a:p>
            <a:pPr lvl="1"/>
            <a:r>
              <a:rPr lang="en-US" dirty="0"/>
              <a:t>Makes sense when there are low cost pressures and low pressures for local responsiveness.</a:t>
            </a:r>
          </a:p>
        </p:txBody>
      </p:sp>
      <p:sp>
        <p:nvSpPr>
          <p:cNvPr id="4" name="Footer Placeholder 3">
            <a:extLst>
              <a:ext uri="{FF2B5EF4-FFF2-40B4-BE49-F238E27FC236}">
                <a16:creationId xmlns:a16="http://schemas.microsoft.com/office/drawing/2014/main" xmlns="" id="{ED7659CC-4A25-CCA1-86AB-5337A54F73E9}"/>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31318E57-BADF-DB60-AA58-EB79CB47CCC9}"/>
              </a:ext>
            </a:extLst>
          </p:cNvPr>
          <p:cNvSpPr>
            <a:spLocks noGrp="1"/>
          </p:cNvSpPr>
          <p:nvPr>
            <p:ph type="sldNum" sz="quarter" idx="11"/>
          </p:nvPr>
        </p:nvSpPr>
        <p:spPr/>
        <p:txBody>
          <a:bodyPr/>
          <a:lstStyle/>
          <a:p>
            <a:pPr>
              <a:defRPr/>
            </a:pPr>
            <a:fld id="{8051E318-B1D2-7B42-9F7E-D2ACA69D6599}" type="slidenum">
              <a:rPr lang="en-US" altLang="zh-TW" smtClean="0"/>
              <a:pPr>
                <a:defRPr/>
              </a:pPr>
              <a:t>34</a:t>
            </a:fld>
            <a:endParaRPr lang="en-US" altLang="zh-TW"/>
          </a:p>
        </p:txBody>
      </p:sp>
    </p:spTree>
    <p:extLst>
      <p:ext uri="{BB962C8B-B14F-4D97-AF65-F5344CB8AC3E}">
        <p14:creationId xmlns:p14="http://schemas.microsoft.com/office/powerpoint/2010/main" val="427406222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dirty="0"/>
              <a:t>The Evolution of Strategy</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pPr lvl="1"/>
            <a:r>
              <a:rPr lang="en-US" dirty="0"/>
              <a:t>As competition increases, international and localization strategies become less viable.</a:t>
            </a:r>
          </a:p>
          <a:p>
            <a:pPr lvl="1"/>
            <a:r>
              <a:rPr lang="en-US" dirty="0"/>
              <a:t>To survive, firms may need to shift to a global standardization strategy or a transnational strategy in advance of competitors.</a:t>
            </a:r>
          </a:p>
        </p:txBody>
      </p:sp>
      <p:sp>
        <p:nvSpPr>
          <p:cNvPr id="4" name="Footer Placeholder 3">
            <a:extLst>
              <a:ext uri="{FF2B5EF4-FFF2-40B4-BE49-F238E27FC236}">
                <a16:creationId xmlns:a16="http://schemas.microsoft.com/office/drawing/2014/main" xmlns="" id="{645D29B9-590C-DCBD-2BC6-CEC93035D2E1}"/>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89193A4B-1991-4BD5-A3C6-3A2BE39A70D5}"/>
              </a:ext>
            </a:extLst>
          </p:cNvPr>
          <p:cNvSpPr>
            <a:spLocks noGrp="1"/>
          </p:cNvSpPr>
          <p:nvPr>
            <p:ph type="sldNum" sz="quarter" idx="11"/>
          </p:nvPr>
        </p:nvSpPr>
        <p:spPr/>
        <p:txBody>
          <a:bodyPr/>
          <a:lstStyle/>
          <a:p>
            <a:pPr>
              <a:defRPr/>
            </a:pPr>
            <a:fld id="{8051E318-B1D2-7B42-9F7E-D2ACA69D6599}" type="slidenum">
              <a:rPr lang="en-US" altLang="zh-TW" smtClean="0"/>
              <a:pPr>
                <a:defRPr/>
              </a:pPr>
              <a:t>35</a:t>
            </a:fld>
            <a:endParaRPr lang="en-US" altLang="zh-TW"/>
          </a:p>
        </p:txBody>
      </p:sp>
    </p:spTree>
    <p:extLst>
      <p:ext uri="{BB962C8B-B14F-4D97-AF65-F5344CB8AC3E}">
        <p14:creationId xmlns:p14="http://schemas.microsoft.com/office/powerpoint/2010/main" val="119757648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B7E09-8823-4151-A85B-08BBA0DF0A7A}"/>
              </a:ext>
            </a:extLst>
          </p:cNvPr>
          <p:cNvSpPr>
            <a:spLocks noGrp="1"/>
          </p:cNvSpPr>
          <p:nvPr>
            <p:ph type="title"/>
          </p:nvPr>
        </p:nvSpPr>
        <p:spPr/>
        <p:txBody>
          <a:bodyPr/>
          <a:lstStyle/>
          <a:p>
            <a:r>
              <a:rPr lang="en-US" sz="3200" dirty="0"/>
              <a:t>Figure 12.10 </a:t>
            </a:r>
            <a:br>
              <a:rPr lang="en-US" sz="3200" dirty="0"/>
            </a:br>
            <a:r>
              <a:rPr lang="en-US" sz="3200" dirty="0"/>
              <a:t>Changes in Strategy over Time</a:t>
            </a:r>
          </a:p>
        </p:txBody>
      </p:sp>
      <p:pic>
        <p:nvPicPr>
          <p:cNvPr id="4" name="Picture 3" descr="A graph reflects how firms shift strategies when competitors enter market.">
            <a:extLst>
              <a:ext uri="{FF2B5EF4-FFF2-40B4-BE49-F238E27FC236}">
                <a16:creationId xmlns:a16="http://schemas.microsoft.com/office/drawing/2014/main" xmlns="" id="{54195196-2D06-47BB-90A0-5DAB4B78C0CF}"/>
              </a:ext>
            </a:extLst>
          </p:cNvPr>
          <p:cNvPicPr>
            <a:picLocks noChangeAspect="1"/>
          </p:cNvPicPr>
          <p:nvPr/>
        </p:nvPicPr>
        <p:blipFill>
          <a:blip r:embed="rId3"/>
          <a:stretch>
            <a:fillRect/>
          </a:stretch>
        </p:blipFill>
        <p:spPr>
          <a:xfrm>
            <a:off x="2123728" y="1628800"/>
            <a:ext cx="5128354" cy="4637818"/>
          </a:xfrm>
          <a:prstGeom prst="rect">
            <a:avLst/>
          </a:prstGeom>
        </p:spPr>
      </p:pic>
      <p:sp>
        <p:nvSpPr>
          <p:cNvPr id="3" name="Footer Placeholder 2">
            <a:extLst>
              <a:ext uri="{FF2B5EF4-FFF2-40B4-BE49-F238E27FC236}">
                <a16:creationId xmlns:a16="http://schemas.microsoft.com/office/drawing/2014/main" xmlns="" id="{15C67302-6EED-4AD0-9742-34A553E5FA5C}"/>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E44B0EDF-BA1A-434A-03C1-620A4C80412B}"/>
              </a:ext>
            </a:extLst>
          </p:cNvPr>
          <p:cNvSpPr>
            <a:spLocks noGrp="1"/>
          </p:cNvSpPr>
          <p:nvPr>
            <p:ph type="sldNum" sz="quarter" idx="11"/>
          </p:nvPr>
        </p:nvSpPr>
        <p:spPr/>
        <p:txBody>
          <a:bodyPr/>
          <a:lstStyle/>
          <a:p>
            <a:pPr>
              <a:defRPr/>
            </a:pPr>
            <a:fld id="{8051E318-B1D2-7B42-9F7E-D2ACA69D6599}" type="slidenum">
              <a:rPr lang="en-US" altLang="zh-TW" smtClean="0"/>
              <a:pPr>
                <a:defRPr/>
              </a:pPr>
              <a:t>36</a:t>
            </a:fld>
            <a:endParaRPr lang="en-US" altLang="zh-TW"/>
          </a:p>
        </p:txBody>
      </p:sp>
    </p:spTree>
    <p:extLst>
      <p:ext uri="{BB962C8B-B14F-4D97-AF65-F5344CB8AC3E}">
        <p14:creationId xmlns:p14="http://schemas.microsoft.com/office/powerpoint/2010/main" val="214771168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0DE46-55CB-4E99-8CF9-1BD9F96B7E29}"/>
              </a:ext>
            </a:extLst>
          </p:cNvPr>
          <p:cNvSpPr>
            <a:spLocks noGrp="1"/>
          </p:cNvSpPr>
          <p:nvPr>
            <p:ph type="title"/>
          </p:nvPr>
        </p:nvSpPr>
        <p:spPr/>
        <p:txBody>
          <a:bodyPr/>
          <a:lstStyle/>
          <a:p>
            <a:r>
              <a:rPr lang="en-US" dirty="0"/>
              <a:t>Strategic Alliances 1</a:t>
            </a:r>
          </a:p>
        </p:txBody>
      </p:sp>
      <p:sp>
        <p:nvSpPr>
          <p:cNvPr id="3" name="Content Placeholder 2">
            <a:extLst>
              <a:ext uri="{FF2B5EF4-FFF2-40B4-BE49-F238E27FC236}">
                <a16:creationId xmlns:a16="http://schemas.microsoft.com/office/drawing/2014/main" xmlns="" id="{375BD0A3-9FCB-4E23-8EA4-5FC2217A83A8}"/>
              </a:ext>
            </a:extLst>
          </p:cNvPr>
          <p:cNvSpPr>
            <a:spLocks noGrp="1"/>
          </p:cNvSpPr>
          <p:nvPr>
            <p:ph idx="1"/>
          </p:nvPr>
        </p:nvSpPr>
        <p:spPr/>
        <p:txBody>
          <a:bodyPr/>
          <a:lstStyle/>
          <a:p>
            <a:r>
              <a:rPr lang="en-US" dirty="0"/>
              <a:t>Strategic Alliances</a:t>
            </a:r>
          </a:p>
          <a:p>
            <a:pPr lvl="1"/>
            <a:r>
              <a:rPr lang="en-US" dirty="0"/>
              <a:t>Cooperative agreements between potential or actual competitors.</a:t>
            </a:r>
          </a:p>
          <a:p>
            <a:pPr lvl="1"/>
            <a:r>
              <a:rPr lang="en-US" altLang="en-US" sz="2400" dirty="0"/>
              <a:t>The number of international strategic alliances has risen significantly in recent decades.</a:t>
            </a:r>
          </a:p>
          <a:p>
            <a:pPr lvl="2"/>
            <a:r>
              <a:rPr lang="en-US" dirty="0"/>
              <a:t>Examples include formal joint ventures and short-term contractual arrangements</a:t>
            </a:r>
            <a:endParaRPr lang="en-US" altLang="en-US" dirty="0"/>
          </a:p>
          <a:p>
            <a:pPr marL="663575" lvl="1" indent="0">
              <a:buNone/>
            </a:pPr>
            <a:endParaRPr lang="en-US" dirty="0"/>
          </a:p>
        </p:txBody>
      </p:sp>
      <p:sp>
        <p:nvSpPr>
          <p:cNvPr id="4" name="Footer Placeholder 3">
            <a:extLst>
              <a:ext uri="{FF2B5EF4-FFF2-40B4-BE49-F238E27FC236}">
                <a16:creationId xmlns:a16="http://schemas.microsoft.com/office/drawing/2014/main" xmlns="" id="{06CBAD31-8B4C-34A9-2356-B89BA497A9EB}"/>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30ABD7A7-B034-7792-7DBF-469641F96998}"/>
              </a:ext>
            </a:extLst>
          </p:cNvPr>
          <p:cNvSpPr>
            <a:spLocks noGrp="1"/>
          </p:cNvSpPr>
          <p:nvPr>
            <p:ph type="sldNum" sz="quarter" idx="11"/>
          </p:nvPr>
        </p:nvSpPr>
        <p:spPr/>
        <p:txBody>
          <a:bodyPr/>
          <a:lstStyle/>
          <a:p>
            <a:pPr>
              <a:defRPr/>
            </a:pPr>
            <a:fld id="{8051E318-B1D2-7B42-9F7E-D2ACA69D6599}" type="slidenum">
              <a:rPr lang="en-US" altLang="zh-TW" smtClean="0"/>
              <a:pPr>
                <a:defRPr/>
              </a:pPr>
              <a:t>37</a:t>
            </a:fld>
            <a:endParaRPr lang="en-US" altLang="zh-TW"/>
          </a:p>
        </p:txBody>
      </p:sp>
    </p:spTree>
    <p:extLst>
      <p:ext uri="{BB962C8B-B14F-4D97-AF65-F5344CB8AC3E}">
        <p14:creationId xmlns:p14="http://schemas.microsoft.com/office/powerpoint/2010/main" val="356392138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EFE0F-A6D8-4DA3-AEBE-ADD7A21DDEC8}"/>
              </a:ext>
            </a:extLst>
          </p:cNvPr>
          <p:cNvSpPr>
            <a:spLocks noGrp="1"/>
          </p:cNvSpPr>
          <p:nvPr>
            <p:ph type="title"/>
          </p:nvPr>
        </p:nvSpPr>
        <p:spPr/>
        <p:txBody>
          <a:bodyPr/>
          <a:lstStyle/>
          <a:p>
            <a:r>
              <a:rPr lang="en-US" dirty="0"/>
              <a:t>Strategic Alliances </a:t>
            </a:r>
            <a:r>
              <a:rPr lang="en-US" baseline="-25000" dirty="0"/>
              <a:t>2</a:t>
            </a:r>
          </a:p>
        </p:txBody>
      </p:sp>
      <p:sp>
        <p:nvSpPr>
          <p:cNvPr id="3" name="Content Placeholder 2">
            <a:extLst>
              <a:ext uri="{FF2B5EF4-FFF2-40B4-BE49-F238E27FC236}">
                <a16:creationId xmlns:a16="http://schemas.microsoft.com/office/drawing/2014/main" xmlns="" id="{86F17276-7DAC-4572-99F1-7E41160FB295}"/>
              </a:ext>
            </a:extLst>
          </p:cNvPr>
          <p:cNvSpPr>
            <a:spLocks noGrp="1"/>
          </p:cNvSpPr>
          <p:nvPr>
            <p:ph idx="1"/>
          </p:nvPr>
        </p:nvSpPr>
        <p:spPr/>
        <p:txBody>
          <a:bodyPr/>
          <a:lstStyle/>
          <a:p>
            <a:r>
              <a:rPr lang="en-US" dirty="0"/>
              <a:t>The Advantages of Strategic Alliances</a:t>
            </a:r>
          </a:p>
          <a:p>
            <a:pPr lvl="1"/>
            <a:r>
              <a:rPr lang="en-US" dirty="0"/>
              <a:t>Facilitate entry into a foreign market.</a:t>
            </a:r>
          </a:p>
          <a:p>
            <a:pPr lvl="1"/>
            <a:r>
              <a:rPr lang="en-US" dirty="0"/>
              <a:t>Allow firms to share the fixed costs and risks of developing new products or processes.</a:t>
            </a:r>
          </a:p>
          <a:p>
            <a:pPr lvl="1"/>
            <a:r>
              <a:rPr lang="en-US" dirty="0"/>
              <a:t>Bring together complementary skills and assets that neither partner could easily develop on its own.</a:t>
            </a:r>
          </a:p>
          <a:p>
            <a:pPr lvl="1"/>
            <a:r>
              <a:rPr lang="en-US" dirty="0"/>
              <a:t>Can help establish technological standards for the industry that will benefit the firm.</a:t>
            </a:r>
          </a:p>
        </p:txBody>
      </p:sp>
      <p:sp>
        <p:nvSpPr>
          <p:cNvPr id="4" name="Footer Placeholder 3">
            <a:extLst>
              <a:ext uri="{FF2B5EF4-FFF2-40B4-BE49-F238E27FC236}">
                <a16:creationId xmlns:a16="http://schemas.microsoft.com/office/drawing/2014/main" xmlns="" id="{FC9B7342-DBDA-B137-366F-3426F4257292}"/>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F2F71F3C-6A99-451E-8E28-AE070310556A}"/>
              </a:ext>
            </a:extLst>
          </p:cNvPr>
          <p:cNvSpPr>
            <a:spLocks noGrp="1"/>
          </p:cNvSpPr>
          <p:nvPr>
            <p:ph type="sldNum" sz="quarter" idx="11"/>
          </p:nvPr>
        </p:nvSpPr>
        <p:spPr/>
        <p:txBody>
          <a:bodyPr/>
          <a:lstStyle/>
          <a:p>
            <a:pPr>
              <a:defRPr/>
            </a:pPr>
            <a:fld id="{8051E318-B1D2-7B42-9F7E-D2ACA69D6599}" type="slidenum">
              <a:rPr lang="en-US" altLang="zh-TW" smtClean="0"/>
              <a:pPr>
                <a:defRPr/>
              </a:pPr>
              <a:t>38</a:t>
            </a:fld>
            <a:endParaRPr lang="en-US" altLang="zh-TW"/>
          </a:p>
        </p:txBody>
      </p:sp>
    </p:spTree>
    <p:extLst>
      <p:ext uri="{BB962C8B-B14F-4D97-AF65-F5344CB8AC3E}">
        <p14:creationId xmlns:p14="http://schemas.microsoft.com/office/powerpoint/2010/main" val="84183550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EFE0F-A6D8-4DA3-AEBE-ADD7A21DDEC8}"/>
              </a:ext>
            </a:extLst>
          </p:cNvPr>
          <p:cNvSpPr>
            <a:spLocks noGrp="1"/>
          </p:cNvSpPr>
          <p:nvPr>
            <p:ph type="title"/>
          </p:nvPr>
        </p:nvSpPr>
        <p:spPr/>
        <p:txBody>
          <a:bodyPr/>
          <a:lstStyle/>
          <a:p>
            <a:r>
              <a:rPr lang="en-US" dirty="0"/>
              <a:t>Strategic Alliances </a:t>
            </a:r>
            <a:r>
              <a:rPr lang="en-US" baseline="-25000" dirty="0"/>
              <a:t>3</a:t>
            </a:r>
          </a:p>
        </p:txBody>
      </p:sp>
      <p:sp>
        <p:nvSpPr>
          <p:cNvPr id="3" name="Content Placeholder 2">
            <a:extLst>
              <a:ext uri="{FF2B5EF4-FFF2-40B4-BE49-F238E27FC236}">
                <a16:creationId xmlns:a16="http://schemas.microsoft.com/office/drawing/2014/main" xmlns="" id="{86F17276-7DAC-4572-99F1-7E41160FB295}"/>
              </a:ext>
            </a:extLst>
          </p:cNvPr>
          <p:cNvSpPr>
            <a:spLocks noGrp="1"/>
          </p:cNvSpPr>
          <p:nvPr>
            <p:ph idx="1"/>
          </p:nvPr>
        </p:nvSpPr>
        <p:spPr/>
        <p:txBody>
          <a:bodyPr/>
          <a:lstStyle/>
          <a:p>
            <a:r>
              <a:rPr lang="en-US" dirty="0"/>
              <a:t>The Disadvantages of Strategic Alliances</a:t>
            </a:r>
          </a:p>
          <a:p>
            <a:pPr lvl="1"/>
            <a:r>
              <a:rPr lang="en-US" dirty="0"/>
              <a:t>Can give competitors low-cost routes to new technology and markets.</a:t>
            </a:r>
          </a:p>
          <a:p>
            <a:pPr lvl="1"/>
            <a:r>
              <a:rPr lang="en-US" dirty="0"/>
              <a:t>Can give away more in a strategic alliance than it receives.</a:t>
            </a:r>
          </a:p>
        </p:txBody>
      </p:sp>
      <p:sp>
        <p:nvSpPr>
          <p:cNvPr id="4" name="Footer Placeholder 3">
            <a:extLst>
              <a:ext uri="{FF2B5EF4-FFF2-40B4-BE49-F238E27FC236}">
                <a16:creationId xmlns:a16="http://schemas.microsoft.com/office/drawing/2014/main" xmlns="" id="{70B17490-E570-7793-A6BE-E0410FFE4605}"/>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510745E0-992A-0F35-5B3B-EE6718EFC4B6}"/>
              </a:ext>
            </a:extLst>
          </p:cNvPr>
          <p:cNvSpPr>
            <a:spLocks noGrp="1"/>
          </p:cNvSpPr>
          <p:nvPr>
            <p:ph type="sldNum" sz="quarter" idx="11"/>
          </p:nvPr>
        </p:nvSpPr>
        <p:spPr/>
        <p:txBody>
          <a:bodyPr/>
          <a:lstStyle/>
          <a:p>
            <a:pPr>
              <a:defRPr/>
            </a:pPr>
            <a:fld id="{8051E318-B1D2-7B42-9F7E-D2ACA69D6599}" type="slidenum">
              <a:rPr lang="en-US" altLang="zh-TW" smtClean="0"/>
              <a:pPr>
                <a:defRPr/>
              </a:pPr>
              <a:t>39</a:t>
            </a:fld>
            <a:endParaRPr lang="en-US" altLang="zh-TW"/>
          </a:p>
        </p:txBody>
      </p:sp>
    </p:spTree>
    <p:extLst>
      <p:ext uri="{BB962C8B-B14F-4D97-AF65-F5344CB8AC3E}">
        <p14:creationId xmlns:p14="http://schemas.microsoft.com/office/powerpoint/2010/main" val="19997146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sz="3600" dirty="0">
                <a:solidFill>
                  <a:schemeClr val="bg1"/>
                </a:solidFill>
              </a:rPr>
              <a:t>Introduction:  </a:t>
            </a:r>
            <a:br>
              <a:rPr lang="en-US" sz="3600" dirty="0">
                <a:solidFill>
                  <a:schemeClr val="bg1"/>
                </a:solidFill>
              </a:rPr>
            </a:br>
            <a:r>
              <a:rPr lang="en-US" sz="3600" dirty="0"/>
              <a:t>Considerations for Managers</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r>
              <a:rPr lang="en-US" dirty="0"/>
              <a:t>Benefits of expanding into foreign markets.</a:t>
            </a:r>
          </a:p>
          <a:p>
            <a:r>
              <a:rPr lang="en-US" dirty="0"/>
              <a:t>Which strategies to pursue in foreign markets.</a:t>
            </a:r>
          </a:p>
          <a:p>
            <a:r>
              <a:rPr lang="en-US" dirty="0"/>
              <a:t>Value of collaboration with global competitors.</a:t>
            </a:r>
          </a:p>
          <a:p>
            <a:r>
              <a:rPr lang="en-US" dirty="0"/>
              <a:t>Benefits, costs, and risks of strategic alliances.</a:t>
            </a:r>
          </a:p>
        </p:txBody>
      </p:sp>
      <p:sp>
        <p:nvSpPr>
          <p:cNvPr id="4" name="Footer Placeholder 3">
            <a:extLst>
              <a:ext uri="{FF2B5EF4-FFF2-40B4-BE49-F238E27FC236}">
                <a16:creationId xmlns:a16="http://schemas.microsoft.com/office/drawing/2014/main" xmlns="" id="{B3728C10-1540-84D4-2A04-39D857BD9ADB}"/>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DDD7F1ED-974B-9FBB-B4F9-DCD3AD744601}"/>
              </a:ext>
            </a:extLst>
          </p:cNvPr>
          <p:cNvSpPr>
            <a:spLocks noGrp="1"/>
          </p:cNvSpPr>
          <p:nvPr>
            <p:ph type="sldNum" sz="quarter" idx="11"/>
          </p:nvPr>
        </p:nvSpPr>
        <p:spPr/>
        <p:txBody>
          <a:bodyPr/>
          <a:lstStyle/>
          <a:p>
            <a:pPr>
              <a:defRPr/>
            </a:pPr>
            <a:fld id="{8051E318-B1D2-7B42-9F7E-D2ACA69D6599}" type="slidenum">
              <a:rPr lang="en-US" altLang="zh-TW" smtClean="0"/>
              <a:pPr>
                <a:defRPr/>
              </a:pPr>
              <a:t>4</a:t>
            </a:fld>
            <a:endParaRPr lang="en-US" altLang="zh-TW"/>
          </a:p>
        </p:txBody>
      </p:sp>
    </p:spTree>
    <p:extLst>
      <p:ext uri="{BB962C8B-B14F-4D97-AF65-F5344CB8AC3E}">
        <p14:creationId xmlns:p14="http://schemas.microsoft.com/office/powerpoint/2010/main" val="410637404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0DE46-55CB-4E99-8CF9-1BD9F96B7E29}"/>
              </a:ext>
            </a:extLst>
          </p:cNvPr>
          <p:cNvSpPr>
            <a:spLocks noGrp="1"/>
          </p:cNvSpPr>
          <p:nvPr>
            <p:ph type="title"/>
          </p:nvPr>
        </p:nvSpPr>
        <p:spPr/>
        <p:txBody>
          <a:bodyPr/>
          <a:lstStyle/>
          <a:p>
            <a:r>
              <a:rPr lang="en-US" dirty="0"/>
              <a:t>Strategic Alliances </a:t>
            </a:r>
            <a:r>
              <a:rPr lang="en-US" baseline="-25000" dirty="0"/>
              <a:t>4</a:t>
            </a:r>
          </a:p>
        </p:txBody>
      </p:sp>
      <p:sp>
        <p:nvSpPr>
          <p:cNvPr id="3" name="Content Placeholder 2">
            <a:extLst>
              <a:ext uri="{FF2B5EF4-FFF2-40B4-BE49-F238E27FC236}">
                <a16:creationId xmlns:a16="http://schemas.microsoft.com/office/drawing/2014/main" xmlns="" id="{375BD0A3-9FCB-4E23-8EA4-5FC2217A83A8}"/>
              </a:ext>
            </a:extLst>
          </p:cNvPr>
          <p:cNvSpPr>
            <a:spLocks noGrp="1"/>
          </p:cNvSpPr>
          <p:nvPr>
            <p:ph idx="1"/>
          </p:nvPr>
        </p:nvSpPr>
        <p:spPr>
          <a:xfrm>
            <a:off x="706037" y="1844824"/>
            <a:ext cx="7772400" cy="4114800"/>
          </a:xfrm>
        </p:spPr>
        <p:txBody>
          <a:bodyPr/>
          <a:lstStyle/>
          <a:p>
            <a:r>
              <a:rPr lang="en-US" dirty="0"/>
              <a:t>Making Alliances Work</a:t>
            </a:r>
          </a:p>
          <a:p>
            <a:pPr lvl="1"/>
            <a:r>
              <a:rPr lang="en-US" dirty="0"/>
              <a:t>Partner Selection.</a:t>
            </a:r>
          </a:p>
          <a:p>
            <a:pPr lvl="2"/>
            <a:r>
              <a:rPr lang="en-US" dirty="0"/>
              <a:t>Collect as much information as possible.</a:t>
            </a:r>
          </a:p>
          <a:p>
            <a:pPr lvl="2"/>
            <a:r>
              <a:rPr lang="en-US" dirty="0"/>
              <a:t>Gather data from informed third parties.</a:t>
            </a:r>
          </a:p>
          <a:p>
            <a:pPr lvl="2"/>
            <a:r>
              <a:rPr lang="en-US" dirty="0"/>
              <a:t>Get to know the potential partner well before committing.</a:t>
            </a:r>
          </a:p>
          <a:p>
            <a:pPr lvl="1"/>
            <a:r>
              <a:rPr lang="en-US" dirty="0"/>
              <a:t>Alliance Structure.</a:t>
            </a:r>
          </a:p>
          <a:p>
            <a:pPr lvl="2"/>
            <a:r>
              <a:rPr lang="en-US" dirty="0"/>
              <a:t>Can be designed to make it difficult to transfer technology not meant to be transferred.</a:t>
            </a:r>
          </a:p>
          <a:p>
            <a:pPr lvl="2"/>
            <a:r>
              <a:rPr lang="en-US" dirty="0"/>
              <a:t>Can write contractual safeguards into alliance agreement to guard against risk of opportunism.</a:t>
            </a:r>
          </a:p>
          <a:p>
            <a:pPr lvl="2"/>
            <a:r>
              <a:rPr lang="en-US" dirty="0"/>
              <a:t>Both parties can agree in advance to swap skills and technologies that the other covets.</a:t>
            </a:r>
            <a:endParaRPr lang="en-US" altLang="en-US" dirty="0"/>
          </a:p>
          <a:p>
            <a:pPr lvl="1"/>
            <a:endParaRPr lang="en-US" dirty="0"/>
          </a:p>
        </p:txBody>
      </p:sp>
      <p:sp>
        <p:nvSpPr>
          <p:cNvPr id="4" name="Footer Placeholder 3">
            <a:extLst>
              <a:ext uri="{FF2B5EF4-FFF2-40B4-BE49-F238E27FC236}">
                <a16:creationId xmlns:a16="http://schemas.microsoft.com/office/drawing/2014/main" xmlns="" id="{A565245D-1449-9C76-1104-FFE368EFDBD6}"/>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E359F188-CD28-1602-9CBB-172F1389687C}"/>
              </a:ext>
            </a:extLst>
          </p:cNvPr>
          <p:cNvSpPr>
            <a:spLocks noGrp="1"/>
          </p:cNvSpPr>
          <p:nvPr>
            <p:ph type="sldNum" sz="quarter" idx="11"/>
          </p:nvPr>
        </p:nvSpPr>
        <p:spPr/>
        <p:txBody>
          <a:bodyPr/>
          <a:lstStyle/>
          <a:p>
            <a:pPr>
              <a:defRPr/>
            </a:pPr>
            <a:fld id="{8051E318-B1D2-7B42-9F7E-D2ACA69D6599}" type="slidenum">
              <a:rPr lang="en-US" altLang="zh-TW" smtClean="0"/>
              <a:pPr>
                <a:defRPr/>
              </a:pPr>
              <a:t>40</a:t>
            </a:fld>
            <a:endParaRPr lang="en-US" altLang="zh-TW"/>
          </a:p>
        </p:txBody>
      </p:sp>
    </p:spTree>
    <p:extLst>
      <p:ext uri="{BB962C8B-B14F-4D97-AF65-F5344CB8AC3E}">
        <p14:creationId xmlns:p14="http://schemas.microsoft.com/office/powerpoint/2010/main" val="6158038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EFE0F-A6D8-4DA3-AEBE-ADD7A21DDEC8}"/>
              </a:ext>
            </a:extLst>
          </p:cNvPr>
          <p:cNvSpPr>
            <a:spLocks noGrp="1"/>
          </p:cNvSpPr>
          <p:nvPr>
            <p:ph type="title"/>
          </p:nvPr>
        </p:nvSpPr>
        <p:spPr/>
        <p:txBody>
          <a:bodyPr/>
          <a:lstStyle/>
          <a:p>
            <a:r>
              <a:rPr lang="en-US" dirty="0"/>
              <a:t>Strategic Alliances </a:t>
            </a:r>
            <a:r>
              <a:rPr lang="en-US" baseline="-25000" dirty="0"/>
              <a:t>5</a:t>
            </a:r>
          </a:p>
        </p:txBody>
      </p:sp>
      <p:sp>
        <p:nvSpPr>
          <p:cNvPr id="3" name="Content Placeholder 2">
            <a:extLst>
              <a:ext uri="{FF2B5EF4-FFF2-40B4-BE49-F238E27FC236}">
                <a16:creationId xmlns:a16="http://schemas.microsoft.com/office/drawing/2014/main" xmlns="" id="{86F17276-7DAC-4572-99F1-7E41160FB295}"/>
              </a:ext>
            </a:extLst>
          </p:cNvPr>
          <p:cNvSpPr>
            <a:spLocks noGrp="1"/>
          </p:cNvSpPr>
          <p:nvPr>
            <p:ph idx="1"/>
          </p:nvPr>
        </p:nvSpPr>
        <p:spPr/>
        <p:txBody>
          <a:bodyPr/>
          <a:lstStyle/>
          <a:p>
            <a:r>
              <a:rPr lang="en-US" dirty="0"/>
              <a:t>Making Alliances Work </a:t>
            </a:r>
            <a:r>
              <a:rPr lang="en-US" sz="2000" dirty="0"/>
              <a:t>continued</a:t>
            </a:r>
            <a:endParaRPr lang="en-US" dirty="0"/>
          </a:p>
          <a:p>
            <a:pPr lvl="1"/>
            <a:r>
              <a:rPr lang="en-US" dirty="0"/>
              <a:t>Managing the Alliance.</a:t>
            </a:r>
          </a:p>
          <a:p>
            <a:pPr lvl="2"/>
            <a:r>
              <a:rPr lang="en-US" dirty="0"/>
              <a:t>Requires managers from both companies to build interpersonal relationships (relational capital).</a:t>
            </a:r>
          </a:p>
          <a:p>
            <a:pPr lvl="2"/>
            <a:r>
              <a:rPr lang="en-US" dirty="0"/>
              <a:t>Should promote learning from alliance partners.</a:t>
            </a:r>
          </a:p>
          <a:p>
            <a:pPr lvl="2"/>
            <a:r>
              <a:rPr lang="en-US" dirty="0"/>
              <a:t>Should promote the diffusion of learned knowledge throughout the organization.</a:t>
            </a:r>
          </a:p>
        </p:txBody>
      </p:sp>
      <p:sp>
        <p:nvSpPr>
          <p:cNvPr id="4" name="Footer Placeholder 3">
            <a:extLst>
              <a:ext uri="{FF2B5EF4-FFF2-40B4-BE49-F238E27FC236}">
                <a16:creationId xmlns:a16="http://schemas.microsoft.com/office/drawing/2014/main" xmlns="" id="{89BC7DC9-3B8C-37A7-04D4-65CEB7F4D25B}"/>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FA69075F-E450-1A79-C36D-E9F156061C98}"/>
              </a:ext>
            </a:extLst>
          </p:cNvPr>
          <p:cNvSpPr>
            <a:spLocks noGrp="1"/>
          </p:cNvSpPr>
          <p:nvPr>
            <p:ph type="sldNum" sz="quarter" idx="11"/>
          </p:nvPr>
        </p:nvSpPr>
        <p:spPr/>
        <p:txBody>
          <a:bodyPr/>
          <a:lstStyle/>
          <a:p>
            <a:pPr>
              <a:defRPr/>
            </a:pPr>
            <a:fld id="{8051E318-B1D2-7B42-9F7E-D2ACA69D6599}" type="slidenum">
              <a:rPr lang="en-US" altLang="zh-TW" smtClean="0"/>
              <a:pPr>
                <a:defRPr/>
              </a:pPr>
              <a:t>41</a:t>
            </a:fld>
            <a:endParaRPr lang="en-US" altLang="zh-TW"/>
          </a:p>
        </p:txBody>
      </p:sp>
    </p:spTree>
    <p:extLst>
      <p:ext uri="{BB962C8B-B14F-4D97-AF65-F5344CB8AC3E}">
        <p14:creationId xmlns:p14="http://schemas.microsoft.com/office/powerpoint/2010/main" val="1143477254"/>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Assignment (team)</a:t>
            </a:r>
            <a:endParaRPr lang="zh-TW" altLang="en-US" dirty="0"/>
          </a:p>
        </p:txBody>
      </p:sp>
      <p:sp>
        <p:nvSpPr>
          <p:cNvPr id="6" name="內容版面配置區 5"/>
          <p:cNvSpPr>
            <a:spLocks noGrp="1"/>
          </p:cNvSpPr>
          <p:nvPr>
            <p:ph idx="1"/>
          </p:nvPr>
        </p:nvSpPr>
        <p:spPr>
          <a:xfrm>
            <a:off x="685800" y="1981200"/>
            <a:ext cx="8206680" cy="4114800"/>
          </a:xfrm>
        </p:spPr>
        <p:txBody>
          <a:bodyPr/>
          <a:lstStyle/>
          <a:p>
            <a:r>
              <a:rPr lang="en-US" altLang="zh-TW" sz="2400" dirty="0" smtClean="0">
                <a:solidFill>
                  <a:srgbClr val="FF0000"/>
                </a:solidFill>
              </a:rPr>
              <a:t>Resilient Supply Chain </a:t>
            </a:r>
            <a:r>
              <a:rPr lang="en-US" altLang="zh-TW" sz="2400" dirty="0" smtClean="0"/>
              <a:t>has been an important topic of concern lately.</a:t>
            </a:r>
          </a:p>
          <a:p>
            <a:r>
              <a:rPr lang="en-US" altLang="zh-TW" sz="2400" dirty="0" smtClean="0"/>
              <a:t>Conduct a study and on the topic, and provide an account of its background, reasoning, content, etc.</a:t>
            </a:r>
          </a:p>
          <a:p>
            <a:r>
              <a:rPr lang="en-US" altLang="zh-TW" sz="2400" dirty="0" smtClean="0"/>
              <a:t>Try to analyze its impact on Taiwanese manufacturers.</a:t>
            </a:r>
          </a:p>
          <a:p>
            <a:r>
              <a:rPr lang="en-US" altLang="zh-TW" sz="2400" dirty="0" smtClean="0"/>
              <a:t>Prepare a </a:t>
            </a:r>
            <a:r>
              <a:rPr lang="en-US" altLang="zh-TW" sz="2400" dirty="0" err="1" smtClean="0"/>
              <a:t>ppt</a:t>
            </a:r>
            <a:r>
              <a:rPr lang="en-US" altLang="zh-TW" sz="2400" dirty="0" smtClean="0"/>
              <a:t> to make a presentation for 10 mins.</a:t>
            </a:r>
          </a:p>
          <a:p>
            <a:r>
              <a:rPr lang="en-US" altLang="zh-TW" sz="2400" dirty="0" smtClean="0"/>
              <a:t>Due Jan 6</a:t>
            </a:r>
            <a:r>
              <a:rPr lang="en-US" altLang="zh-TW" sz="2400" smtClean="0"/>
              <a:t>, 2023.</a:t>
            </a:r>
            <a:endParaRPr lang="zh-TW" altLang="en-US" sz="2400" dirty="0"/>
          </a:p>
        </p:txBody>
      </p:sp>
      <p:sp>
        <p:nvSpPr>
          <p:cNvPr id="4" name="頁尾版面配置區 3"/>
          <p:cNvSpPr>
            <a:spLocks noGrp="1"/>
          </p:cNvSpPr>
          <p:nvPr>
            <p:ph type="ftr" sz="quarter" idx="10"/>
          </p:nvPr>
        </p:nvSpPr>
        <p:spPr/>
        <p:txBody>
          <a:bodyPr/>
          <a:lstStyle/>
          <a:p>
            <a:pPr>
              <a:defRPr/>
            </a:pPr>
            <a:r>
              <a:rPr lang="en-US" altLang="zh-TW" smtClean="0"/>
              <a:t>CYCU— Prof CK Farn</a:t>
            </a:r>
            <a:endParaRPr lang="en-US" altLang="zh-TW" dirty="0"/>
          </a:p>
        </p:txBody>
      </p:sp>
      <p:sp>
        <p:nvSpPr>
          <p:cNvPr id="5" name="投影片編號版面配置區 4"/>
          <p:cNvSpPr>
            <a:spLocks noGrp="1"/>
          </p:cNvSpPr>
          <p:nvPr>
            <p:ph type="sldNum" sz="quarter" idx="11"/>
          </p:nvPr>
        </p:nvSpPr>
        <p:spPr/>
        <p:txBody>
          <a:bodyPr/>
          <a:lstStyle/>
          <a:p>
            <a:pPr>
              <a:defRPr/>
            </a:pPr>
            <a:fld id="{1FAB9328-62C2-FB47-8F59-6908C24762C7}" type="slidenum">
              <a:rPr lang="en-US" altLang="zh-TW" smtClean="0"/>
              <a:pPr>
                <a:defRPr/>
              </a:pPr>
              <a:t>42</a:t>
            </a:fld>
            <a:endParaRPr lang="en-US" altLang="zh-TW"/>
          </a:p>
        </p:txBody>
      </p:sp>
    </p:spTree>
    <p:extLst>
      <p:ext uri="{BB962C8B-B14F-4D97-AF65-F5344CB8AC3E}">
        <p14:creationId xmlns:p14="http://schemas.microsoft.com/office/powerpoint/2010/main" val="98642650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22A6D-A065-4975-B4B1-C0D9979B3F4F}"/>
              </a:ext>
            </a:extLst>
          </p:cNvPr>
          <p:cNvSpPr>
            <a:spLocks noGrp="1"/>
          </p:cNvSpPr>
          <p:nvPr>
            <p:ph type="title"/>
          </p:nvPr>
        </p:nvSpPr>
        <p:spPr/>
        <p:txBody>
          <a:bodyPr/>
          <a:lstStyle/>
          <a:p>
            <a:r>
              <a:rPr lang="en-US" dirty="0"/>
              <a:t>Strategy and the Firm </a:t>
            </a:r>
            <a:r>
              <a:rPr lang="en-US" baseline="-25000" dirty="0"/>
              <a:t>1</a:t>
            </a:r>
          </a:p>
        </p:txBody>
      </p:sp>
      <p:sp>
        <p:nvSpPr>
          <p:cNvPr id="3" name="Content Placeholder 2">
            <a:extLst>
              <a:ext uri="{FF2B5EF4-FFF2-40B4-BE49-F238E27FC236}">
                <a16:creationId xmlns:a16="http://schemas.microsoft.com/office/drawing/2014/main" xmlns="" id="{57831BD3-F04E-4DD4-9D72-5A3D95EFFF63}"/>
              </a:ext>
            </a:extLst>
          </p:cNvPr>
          <p:cNvSpPr>
            <a:spLocks noGrp="1"/>
          </p:cNvSpPr>
          <p:nvPr>
            <p:ph idx="1"/>
          </p:nvPr>
        </p:nvSpPr>
        <p:spPr/>
        <p:txBody>
          <a:bodyPr/>
          <a:lstStyle/>
          <a:p>
            <a:r>
              <a:rPr lang="en-US" dirty="0"/>
              <a:t>Strategy</a:t>
            </a:r>
          </a:p>
          <a:p>
            <a:pPr lvl="1"/>
            <a:r>
              <a:rPr lang="en-US" dirty="0"/>
              <a:t>The actions taken by managers to attain the goals of the firm.</a:t>
            </a:r>
          </a:p>
          <a:p>
            <a:pPr lvl="1"/>
            <a:r>
              <a:rPr lang="en-US" dirty="0"/>
              <a:t>Managers must pursue strategies that increase the profitability of the enterprise and its rate of profit growth over time.</a:t>
            </a:r>
          </a:p>
          <a:p>
            <a:pPr lvl="2"/>
            <a:r>
              <a:rPr lang="en-US" dirty="0"/>
              <a:t>Profitability: the rate of return the firm makes on its invested capital.</a:t>
            </a:r>
          </a:p>
          <a:p>
            <a:pPr lvl="2"/>
            <a:r>
              <a:rPr lang="en-US" dirty="0"/>
              <a:t>Profit growth: the percentage increase in net profits over time.</a:t>
            </a:r>
          </a:p>
        </p:txBody>
      </p:sp>
      <p:sp>
        <p:nvSpPr>
          <p:cNvPr id="4" name="Footer Placeholder 3">
            <a:extLst>
              <a:ext uri="{FF2B5EF4-FFF2-40B4-BE49-F238E27FC236}">
                <a16:creationId xmlns:a16="http://schemas.microsoft.com/office/drawing/2014/main" xmlns="" id="{6A39CF2A-A897-E368-A067-2132C41341D4}"/>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9E1D6FF3-5FFA-0BAC-95D1-D6187056635D}"/>
              </a:ext>
            </a:extLst>
          </p:cNvPr>
          <p:cNvSpPr>
            <a:spLocks noGrp="1"/>
          </p:cNvSpPr>
          <p:nvPr>
            <p:ph type="sldNum" sz="quarter" idx="11"/>
          </p:nvPr>
        </p:nvSpPr>
        <p:spPr/>
        <p:txBody>
          <a:bodyPr/>
          <a:lstStyle/>
          <a:p>
            <a:pPr>
              <a:defRPr/>
            </a:pPr>
            <a:fld id="{8051E318-B1D2-7B42-9F7E-D2ACA69D6599}" type="slidenum">
              <a:rPr lang="en-US" altLang="zh-TW" smtClean="0"/>
              <a:pPr>
                <a:defRPr/>
              </a:pPr>
              <a:t>5</a:t>
            </a:fld>
            <a:endParaRPr lang="en-US" altLang="zh-TW"/>
          </a:p>
        </p:txBody>
      </p:sp>
    </p:spTree>
    <p:extLst>
      <p:ext uri="{BB962C8B-B14F-4D97-AF65-F5344CB8AC3E}">
        <p14:creationId xmlns:p14="http://schemas.microsoft.com/office/powerpoint/2010/main" val="28143832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B7E09-8823-4151-A85B-08BBA0DF0A7A}"/>
              </a:ext>
            </a:extLst>
          </p:cNvPr>
          <p:cNvSpPr>
            <a:spLocks noGrp="1"/>
          </p:cNvSpPr>
          <p:nvPr>
            <p:ph type="title"/>
          </p:nvPr>
        </p:nvSpPr>
        <p:spPr/>
        <p:txBody>
          <a:bodyPr/>
          <a:lstStyle/>
          <a:p>
            <a:r>
              <a:rPr lang="en-US" sz="3200" dirty="0">
                <a:solidFill>
                  <a:schemeClr val="bg1"/>
                </a:solidFill>
              </a:rPr>
              <a:t>Figure 12.1 </a:t>
            </a:r>
            <a:br>
              <a:rPr lang="en-US" sz="3200" dirty="0">
                <a:solidFill>
                  <a:schemeClr val="bg1"/>
                </a:solidFill>
              </a:rPr>
            </a:br>
            <a:r>
              <a:rPr lang="en-US" sz="3200" dirty="0"/>
              <a:t>Determinants of Enterprise Value</a:t>
            </a:r>
          </a:p>
        </p:txBody>
      </p:sp>
      <p:sp>
        <p:nvSpPr>
          <p:cNvPr id="6" name="Content Placeholder 5">
            <a:extLst>
              <a:ext uri="{FF2B5EF4-FFF2-40B4-BE49-F238E27FC236}">
                <a16:creationId xmlns:a16="http://schemas.microsoft.com/office/drawing/2014/main" xmlns="" id="{BD61D96C-3A56-46EF-B29E-4EA99F5FE347}"/>
              </a:ext>
            </a:extLst>
          </p:cNvPr>
          <p:cNvSpPr>
            <a:spLocks noGrp="1"/>
          </p:cNvSpPr>
          <p:nvPr>
            <p:ph idx="1"/>
          </p:nvPr>
        </p:nvSpPr>
        <p:spPr/>
        <p:txBody>
          <a:bodyPr/>
          <a:lstStyle/>
          <a:p>
            <a:endParaRPr lang="x-none"/>
          </a:p>
        </p:txBody>
      </p:sp>
      <p:pic>
        <p:nvPicPr>
          <p:cNvPr id="8" name="Picture 7" descr="A flow chart shows the determinants of enterprise value.">
            <a:extLst>
              <a:ext uri="{FF2B5EF4-FFF2-40B4-BE49-F238E27FC236}">
                <a16:creationId xmlns:a16="http://schemas.microsoft.com/office/drawing/2014/main" xmlns="" id="{A2A98742-2F63-44C9-9592-F66647954870}"/>
              </a:ext>
            </a:extLst>
          </p:cNvPr>
          <p:cNvPicPr>
            <a:picLocks noChangeAspect="1"/>
          </p:cNvPicPr>
          <p:nvPr/>
        </p:nvPicPr>
        <p:blipFill>
          <a:blip r:embed="rId3"/>
          <a:stretch>
            <a:fillRect/>
          </a:stretch>
        </p:blipFill>
        <p:spPr>
          <a:xfrm>
            <a:off x="462940" y="1628800"/>
            <a:ext cx="8218120" cy="4499238"/>
          </a:xfrm>
          <a:prstGeom prst="rect">
            <a:avLst/>
          </a:prstGeom>
        </p:spPr>
      </p:pic>
      <p:sp>
        <p:nvSpPr>
          <p:cNvPr id="3" name="Footer Placeholder 2">
            <a:extLst>
              <a:ext uri="{FF2B5EF4-FFF2-40B4-BE49-F238E27FC236}">
                <a16:creationId xmlns:a16="http://schemas.microsoft.com/office/drawing/2014/main" xmlns="" id="{D8F4C27F-A289-7E8B-A408-C94C7C2F7F32}"/>
              </a:ext>
            </a:extLst>
          </p:cNvPr>
          <p:cNvSpPr>
            <a:spLocks noGrp="1"/>
          </p:cNvSpPr>
          <p:nvPr>
            <p:ph type="ftr" sz="quarter" idx="10"/>
          </p:nvPr>
        </p:nvSpPr>
        <p:spPr/>
        <p:txBody>
          <a:bodyPr/>
          <a:lstStyle/>
          <a:p>
            <a:pPr>
              <a:defRPr/>
            </a:pPr>
            <a:r>
              <a:rPr lang="en-US" altLang="zh-TW"/>
              <a:t>CYCU— Prof CK Farn</a:t>
            </a:r>
          </a:p>
        </p:txBody>
      </p:sp>
      <p:sp>
        <p:nvSpPr>
          <p:cNvPr id="4" name="Slide Number Placeholder 3">
            <a:extLst>
              <a:ext uri="{FF2B5EF4-FFF2-40B4-BE49-F238E27FC236}">
                <a16:creationId xmlns:a16="http://schemas.microsoft.com/office/drawing/2014/main" xmlns="" id="{8DC0C409-A4EE-5129-66D0-520AAA99FED3}"/>
              </a:ext>
            </a:extLst>
          </p:cNvPr>
          <p:cNvSpPr>
            <a:spLocks noGrp="1"/>
          </p:cNvSpPr>
          <p:nvPr>
            <p:ph type="sldNum" sz="quarter" idx="11"/>
          </p:nvPr>
        </p:nvSpPr>
        <p:spPr/>
        <p:txBody>
          <a:bodyPr/>
          <a:lstStyle/>
          <a:p>
            <a:pPr>
              <a:defRPr/>
            </a:pPr>
            <a:fld id="{8051E318-B1D2-7B42-9F7E-D2ACA69D6599}" type="slidenum">
              <a:rPr lang="en-US" altLang="zh-TW" smtClean="0"/>
              <a:pPr>
                <a:defRPr/>
              </a:pPr>
              <a:t>6</a:t>
            </a:fld>
            <a:endParaRPr lang="en-US" altLang="zh-TW"/>
          </a:p>
        </p:txBody>
      </p:sp>
    </p:spTree>
    <p:extLst>
      <p:ext uri="{BB962C8B-B14F-4D97-AF65-F5344CB8AC3E}">
        <p14:creationId xmlns:p14="http://schemas.microsoft.com/office/powerpoint/2010/main" val="7694219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0DF34-12D4-4C95-B23F-C3EF90E88CBC}"/>
              </a:ext>
            </a:extLst>
          </p:cNvPr>
          <p:cNvSpPr>
            <a:spLocks noGrp="1"/>
          </p:cNvSpPr>
          <p:nvPr>
            <p:ph type="title"/>
          </p:nvPr>
        </p:nvSpPr>
        <p:spPr/>
        <p:txBody>
          <a:bodyPr/>
          <a:lstStyle/>
          <a:p>
            <a:r>
              <a:rPr lang="en-US" dirty="0"/>
              <a:t>Strategy and the Firm 2</a:t>
            </a:r>
          </a:p>
        </p:txBody>
      </p:sp>
      <p:sp>
        <p:nvSpPr>
          <p:cNvPr id="3" name="Content Placeholder 2">
            <a:extLst>
              <a:ext uri="{FF2B5EF4-FFF2-40B4-BE49-F238E27FC236}">
                <a16:creationId xmlns:a16="http://schemas.microsoft.com/office/drawing/2014/main" xmlns="" id="{25F17160-FA19-4FA1-A9BD-CE72B55821D9}"/>
              </a:ext>
            </a:extLst>
          </p:cNvPr>
          <p:cNvSpPr>
            <a:spLocks noGrp="1"/>
          </p:cNvSpPr>
          <p:nvPr>
            <p:ph idx="1"/>
          </p:nvPr>
        </p:nvSpPr>
        <p:spPr/>
        <p:txBody>
          <a:bodyPr/>
          <a:lstStyle/>
          <a:p>
            <a:r>
              <a:rPr lang="en-US" dirty="0"/>
              <a:t>Value Creation</a:t>
            </a:r>
          </a:p>
          <a:p>
            <a:pPr lvl="1"/>
            <a:r>
              <a:rPr lang="en-US" dirty="0"/>
              <a:t>Activities that increase the value of goods or services to consumers.</a:t>
            </a:r>
          </a:p>
          <a:p>
            <a:pPr lvl="1"/>
            <a:r>
              <a:rPr lang="en-US" dirty="0"/>
              <a:t>Measured as the difference between V (the price the firm can charge for that product given competitive pressures) and C (the costs of producing that product).</a:t>
            </a:r>
          </a:p>
          <a:p>
            <a:r>
              <a:rPr lang="en-US" dirty="0"/>
              <a:t>Two basic strategies:</a:t>
            </a:r>
          </a:p>
          <a:p>
            <a:pPr lvl="1"/>
            <a:r>
              <a:rPr lang="en-US" dirty="0"/>
              <a:t>Differentiation.</a:t>
            </a:r>
          </a:p>
          <a:p>
            <a:pPr lvl="1"/>
            <a:r>
              <a:rPr lang="en-US" dirty="0"/>
              <a:t>Low cost.</a:t>
            </a:r>
          </a:p>
          <a:p>
            <a:pPr lvl="1"/>
            <a:endParaRPr lang="en-US" dirty="0"/>
          </a:p>
          <a:p>
            <a:endParaRPr lang="en-US" dirty="0"/>
          </a:p>
        </p:txBody>
      </p:sp>
      <p:sp>
        <p:nvSpPr>
          <p:cNvPr id="4" name="Footer Placeholder 3">
            <a:extLst>
              <a:ext uri="{FF2B5EF4-FFF2-40B4-BE49-F238E27FC236}">
                <a16:creationId xmlns:a16="http://schemas.microsoft.com/office/drawing/2014/main" xmlns="" id="{9F481A04-AC8E-6DC8-E78D-9AD5CF187181}"/>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F5F2446C-89AA-C43E-31F3-FF268E912C7D}"/>
              </a:ext>
            </a:extLst>
          </p:cNvPr>
          <p:cNvSpPr>
            <a:spLocks noGrp="1"/>
          </p:cNvSpPr>
          <p:nvPr>
            <p:ph type="sldNum" sz="quarter" idx="11"/>
          </p:nvPr>
        </p:nvSpPr>
        <p:spPr/>
        <p:txBody>
          <a:bodyPr/>
          <a:lstStyle/>
          <a:p>
            <a:pPr>
              <a:defRPr/>
            </a:pPr>
            <a:fld id="{8051E318-B1D2-7B42-9F7E-D2ACA69D6599}" type="slidenum">
              <a:rPr lang="en-US" altLang="zh-TW" smtClean="0"/>
              <a:pPr>
                <a:defRPr/>
              </a:pPr>
              <a:t>7</a:t>
            </a:fld>
            <a:endParaRPr lang="en-US" altLang="zh-TW"/>
          </a:p>
        </p:txBody>
      </p:sp>
    </p:spTree>
    <p:extLst>
      <p:ext uri="{BB962C8B-B14F-4D97-AF65-F5344CB8AC3E}">
        <p14:creationId xmlns:p14="http://schemas.microsoft.com/office/powerpoint/2010/main" val="23760119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F509BBD-AD4E-4954-F8BC-E47D8FC17BE4}"/>
              </a:ext>
            </a:extLst>
          </p:cNvPr>
          <p:cNvSpPr>
            <a:spLocks noGrp="1"/>
          </p:cNvSpPr>
          <p:nvPr>
            <p:ph type="title"/>
          </p:nvPr>
        </p:nvSpPr>
        <p:spPr/>
        <p:txBody>
          <a:bodyPr/>
          <a:lstStyle/>
          <a:p>
            <a:r>
              <a:rPr lang="en-US" sz="3200" dirty="0"/>
              <a:t>Michael Porter’s two basic strategies</a:t>
            </a:r>
            <a:endParaRPr lang="x-none" sz="3200" dirty="0"/>
          </a:p>
        </p:txBody>
      </p:sp>
      <p:sp>
        <p:nvSpPr>
          <p:cNvPr id="4" name="Footer Placeholder 3">
            <a:extLst>
              <a:ext uri="{FF2B5EF4-FFF2-40B4-BE49-F238E27FC236}">
                <a16:creationId xmlns:a16="http://schemas.microsoft.com/office/drawing/2014/main" xmlns="" id="{7E358676-4263-CC8B-F04D-28CEF96CB9CB}"/>
              </a:ext>
            </a:extLst>
          </p:cNvPr>
          <p:cNvSpPr>
            <a:spLocks noGrp="1"/>
          </p:cNvSpPr>
          <p:nvPr>
            <p:ph type="ftr" sz="quarter" idx="10"/>
          </p:nvPr>
        </p:nvSpPr>
        <p:spPr/>
        <p:txBody>
          <a:bodyPr/>
          <a:lstStyle/>
          <a:p>
            <a:pPr>
              <a:defRPr/>
            </a:pPr>
            <a:r>
              <a:rPr lang="en-US" altLang="zh-TW"/>
              <a:t>CYCU— Prof CK Farn</a:t>
            </a:r>
            <a:endParaRPr lang="en-US" altLang="zh-TW" dirty="0"/>
          </a:p>
        </p:txBody>
      </p:sp>
      <p:sp>
        <p:nvSpPr>
          <p:cNvPr id="5" name="Slide Number Placeholder 4">
            <a:extLst>
              <a:ext uri="{FF2B5EF4-FFF2-40B4-BE49-F238E27FC236}">
                <a16:creationId xmlns:a16="http://schemas.microsoft.com/office/drawing/2014/main" xmlns="" id="{BB9FB4DF-8CE0-C662-6A52-46965AB7EC4B}"/>
              </a:ext>
            </a:extLst>
          </p:cNvPr>
          <p:cNvSpPr>
            <a:spLocks noGrp="1"/>
          </p:cNvSpPr>
          <p:nvPr>
            <p:ph type="sldNum" sz="quarter" idx="11"/>
          </p:nvPr>
        </p:nvSpPr>
        <p:spPr/>
        <p:txBody>
          <a:bodyPr/>
          <a:lstStyle/>
          <a:p>
            <a:pPr>
              <a:defRPr/>
            </a:pPr>
            <a:fld id="{1FAB9328-62C2-FB47-8F59-6908C24762C7}" type="slidenum">
              <a:rPr lang="en-US" altLang="zh-TW" smtClean="0"/>
              <a:pPr>
                <a:defRPr/>
              </a:pPr>
              <a:t>8</a:t>
            </a:fld>
            <a:endParaRPr lang="en-US" altLang="zh-TW"/>
          </a:p>
        </p:txBody>
      </p:sp>
      <p:pic>
        <p:nvPicPr>
          <p:cNvPr id="114692" name="Picture 4" descr="Generic Strategies - Meaning &amp; Definition | MBA Skool">
            <a:extLst>
              <a:ext uri="{FF2B5EF4-FFF2-40B4-BE49-F238E27FC236}">
                <a16:creationId xmlns:a16="http://schemas.microsoft.com/office/drawing/2014/main" xmlns="" id="{533C839B-DA5B-1A82-33A6-4F71CD2B4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82749"/>
            <a:ext cx="5904656" cy="449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0145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B7E09-8823-4151-A85B-08BBA0DF0A7A}"/>
              </a:ext>
            </a:extLst>
          </p:cNvPr>
          <p:cNvSpPr>
            <a:spLocks noGrp="1"/>
          </p:cNvSpPr>
          <p:nvPr>
            <p:ph type="title"/>
          </p:nvPr>
        </p:nvSpPr>
        <p:spPr/>
        <p:txBody>
          <a:bodyPr/>
          <a:lstStyle/>
          <a:p>
            <a:r>
              <a:rPr lang="en-US" sz="3600" dirty="0"/>
              <a:t>Figure 12.2 Value Creation</a:t>
            </a:r>
          </a:p>
        </p:txBody>
      </p:sp>
      <p:pic>
        <p:nvPicPr>
          <p:cNvPr id="3" name="Picture 2" descr="A diagram illustrates value creation.">
            <a:extLst>
              <a:ext uri="{FF2B5EF4-FFF2-40B4-BE49-F238E27FC236}">
                <a16:creationId xmlns:a16="http://schemas.microsoft.com/office/drawing/2014/main" xmlns="" id="{935F2709-42DE-41EA-BD23-D02208DC8333}"/>
              </a:ext>
            </a:extLst>
          </p:cNvPr>
          <p:cNvPicPr>
            <a:picLocks noChangeAspect="1"/>
          </p:cNvPicPr>
          <p:nvPr/>
        </p:nvPicPr>
        <p:blipFill>
          <a:blip r:embed="rId3"/>
          <a:stretch>
            <a:fillRect/>
          </a:stretch>
        </p:blipFill>
        <p:spPr>
          <a:xfrm>
            <a:off x="539552" y="2276872"/>
            <a:ext cx="8277944" cy="3744416"/>
          </a:xfrm>
          <a:prstGeom prst="rect">
            <a:avLst/>
          </a:prstGeom>
        </p:spPr>
      </p:pic>
      <p:sp>
        <p:nvSpPr>
          <p:cNvPr id="4" name="Footer Placeholder 3">
            <a:extLst>
              <a:ext uri="{FF2B5EF4-FFF2-40B4-BE49-F238E27FC236}">
                <a16:creationId xmlns:a16="http://schemas.microsoft.com/office/drawing/2014/main" xmlns="" id="{4F37D152-FF68-892A-DA8F-19750CFC63D6}"/>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xmlns="" id="{2270CFF6-B352-E098-8D2B-D3638D1D2C17}"/>
              </a:ext>
            </a:extLst>
          </p:cNvPr>
          <p:cNvSpPr>
            <a:spLocks noGrp="1"/>
          </p:cNvSpPr>
          <p:nvPr>
            <p:ph type="sldNum" sz="quarter" idx="11"/>
          </p:nvPr>
        </p:nvSpPr>
        <p:spPr/>
        <p:txBody>
          <a:bodyPr/>
          <a:lstStyle/>
          <a:p>
            <a:pPr>
              <a:defRPr/>
            </a:pPr>
            <a:fld id="{8051E318-B1D2-7B42-9F7E-D2ACA69D6599}" type="slidenum">
              <a:rPr lang="en-US" altLang="zh-TW" smtClean="0"/>
              <a:pPr>
                <a:defRPr/>
              </a:pPr>
              <a:t>9</a:t>
            </a:fld>
            <a:endParaRPr lang="en-US" altLang="zh-TW"/>
          </a:p>
        </p:txBody>
      </p:sp>
    </p:spTree>
    <p:extLst>
      <p:ext uri="{BB962C8B-B14F-4D97-AF65-F5344CB8AC3E}">
        <p14:creationId xmlns:p14="http://schemas.microsoft.com/office/powerpoint/2010/main" val="2595595198"/>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2941</TotalTime>
  <Words>4875</Words>
  <Application>Microsoft Office PowerPoint</Application>
  <PresentationFormat>如螢幕大小 (4:3)</PresentationFormat>
  <Paragraphs>397</Paragraphs>
  <Slides>42</Slides>
  <Notes>39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42</vt:i4>
      </vt:variant>
    </vt:vector>
  </HeadingPairs>
  <TitlesOfParts>
    <vt:vector size="51" baseType="lpstr">
      <vt:lpstr>微軟正黑體</vt:lpstr>
      <vt:lpstr>新細明體</vt:lpstr>
      <vt:lpstr>標楷體</vt:lpstr>
      <vt:lpstr>Arial</vt:lpstr>
      <vt:lpstr>Calibri</vt:lpstr>
      <vt:lpstr>Times New Roman</vt:lpstr>
      <vt:lpstr>Webdings</vt:lpstr>
      <vt:lpstr>Wingdings</vt:lpstr>
      <vt:lpstr>0ckf</vt:lpstr>
      <vt:lpstr>The Strategy of International Business</vt:lpstr>
      <vt:lpstr>Opening Case Geely: China’s First Global Car Company</vt:lpstr>
      <vt:lpstr>A Winning Combination</vt:lpstr>
      <vt:lpstr>Introduction:   Considerations for Managers</vt:lpstr>
      <vt:lpstr>Strategy and the Firm 1</vt:lpstr>
      <vt:lpstr>Figure 12.1  Determinants of Enterprise Value</vt:lpstr>
      <vt:lpstr>Strategy and the Firm 2</vt:lpstr>
      <vt:lpstr>Michael Porter’s two basic strategies</vt:lpstr>
      <vt:lpstr>Figure 12.2 Value Creation</vt:lpstr>
      <vt:lpstr>Strategy and the Firm 3</vt:lpstr>
      <vt:lpstr>Figure 12.3 Strategic Choice in the International Hotel Industry</vt:lpstr>
      <vt:lpstr>Strategy and the Firm 4</vt:lpstr>
      <vt:lpstr>Figure 12.4 The Value Chain</vt:lpstr>
      <vt:lpstr>Strategy and the Firm 5   The Implementation of Strategy</vt:lpstr>
      <vt:lpstr>Figure 12.5 Organization Architecture</vt:lpstr>
      <vt:lpstr>Strategy and the Firm 6</vt:lpstr>
      <vt:lpstr>Strategy and the Firm 7</vt:lpstr>
      <vt:lpstr>Figure 12.6 Strategic Fit</vt:lpstr>
      <vt:lpstr>Global Expansion, Profitability, and Profit Growth 1</vt:lpstr>
      <vt:lpstr>Global Expansion, Profitability, and Profit Growth 2</vt:lpstr>
      <vt:lpstr>Global Expansion, Profitability, and Profit Growth 3</vt:lpstr>
      <vt:lpstr>Figure 12.7 The Experience Curve</vt:lpstr>
      <vt:lpstr>Global Expansion, Profitability, and Profit Growth 6</vt:lpstr>
      <vt:lpstr>Global Expansion, Profitability, and Profit Growth 7</vt:lpstr>
      <vt:lpstr>Global Expansion, Profitability, and Profit Growth 8</vt:lpstr>
      <vt:lpstr>Cost Pressures and Pressures for Local Responsiveness 1</vt:lpstr>
      <vt:lpstr>Cost Pressures and Pressures for Local Responsiveness 2</vt:lpstr>
      <vt:lpstr>Cost Pressures and Pressures for Local Responsiveness 5</vt:lpstr>
      <vt:lpstr>Choosing a Strategy 1</vt:lpstr>
      <vt:lpstr>Figure 12.9 Four Basic Strategies</vt:lpstr>
      <vt:lpstr>Global Standardization Strategy</vt:lpstr>
      <vt:lpstr>Localization Strategy</vt:lpstr>
      <vt:lpstr>Transnational Strategy</vt:lpstr>
      <vt:lpstr>International Strategy</vt:lpstr>
      <vt:lpstr>The Evolution of Strategy</vt:lpstr>
      <vt:lpstr>Figure 12.10  Changes in Strategy over Time</vt:lpstr>
      <vt:lpstr>Strategic Alliances 1</vt:lpstr>
      <vt:lpstr>Strategic Alliances 2</vt:lpstr>
      <vt:lpstr>Strategic Alliances 3</vt:lpstr>
      <vt:lpstr>Strategic Alliances 4</vt:lpstr>
      <vt:lpstr>Strategic Alliances 5</vt:lpstr>
      <vt:lpstr>Assignment (team)</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CKFarn</cp:lastModifiedBy>
  <cp:revision>207</cp:revision>
  <dcterms:created xsi:type="dcterms:W3CDTF">1999-04-05T16:45:56Z</dcterms:created>
  <dcterms:modified xsi:type="dcterms:W3CDTF">2022-12-21T07:04:00Z</dcterms:modified>
</cp:coreProperties>
</file>