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565" r:id="rId2"/>
    <p:sldId id="923" r:id="rId3"/>
    <p:sldId id="924" r:id="rId4"/>
    <p:sldId id="925" r:id="rId5"/>
    <p:sldId id="926" r:id="rId6"/>
    <p:sldId id="927" r:id="rId7"/>
    <p:sldId id="928" r:id="rId8"/>
    <p:sldId id="929" r:id="rId9"/>
    <p:sldId id="930" r:id="rId10"/>
    <p:sldId id="931" r:id="rId11"/>
    <p:sldId id="932" r:id="rId12"/>
    <p:sldId id="935" r:id="rId13"/>
    <p:sldId id="936" r:id="rId14"/>
    <p:sldId id="937" r:id="rId15"/>
    <p:sldId id="939" r:id="rId16"/>
    <p:sldId id="940" r:id="rId17"/>
    <p:sldId id="941" r:id="rId18"/>
    <p:sldId id="942" r:id="rId19"/>
    <p:sldId id="943" r:id="rId20"/>
    <p:sldId id="944" r:id="rId21"/>
    <p:sldId id="945" r:id="rId22"/>
    <p:sldId id="946" r:id="rId23"/>
    <p:sldId id="947" r:id="rId24"/>
    <p:sldId id="948" r:id="rId25"/>
    <p:sldId id="949" r:id="rId26"/>
    <p:sldId id="950" r:id="rId27"/>
    <p:sldId id="951" r:id="rId28"/>
    <p:sldId id="952" r:id="rId29"/>
    <p:sldId id="953" r:id="rId30"/>
    <p:sldId id="954" r:id="rId31"/>
    <p:sldId id="955" r:id="rId32"/>
    <p:sldId id="956" r:id="rId33"/>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1611"/>
  </p:normalViewPr>
  <p:slideViewPr>
    <p:cSldViewPr>
      <p:cViewPr varScale="1">
        <p:scale>
          <a:sx n="120" d="100"/>
          <a:sy n="120" d="100"/>
        </p:scale>
        <p:origin x="21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63E9639-981F-0720-8B8B-46FA1CA147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B493CA22-9E53-C773-B9D7-51167740AE3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403C926-254C-CE4C-8E1F-E05C580F0E9B}" type="datetimeFigureOut">
              <a:rPr lang="zh-TW" altLang="en-US"/>
              <a:pPr>
                <a:defRPr/>
              </a:pPr>
              <a:t>2022/12/28</a:t>
            </a:fld>
            <a:endParaRPr lang="zh-TW" altLang="en-US"/>
          </a:p>
        </p:txBody>
      </p:sp>
      <p:sp>
        <p:nvSpPr>
          <p:cNvPr id="4" name="頁尾版面配置區 3">
            <a:extLst>
              <a:ext uri="{FF2B5EF4-FFF2-40B4-BE49-F238E27FC236}">
                <a16:creationId xmlns:a16="http://schemas.microsoft.com/office/drawing/2014/main" id="{BB21AACB-D645-32BD-43C6-3EA886F7BAA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ED30F17B-F568-B033-CA61-D67463A8894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31E3C9D-0591-0040-B09D-978E5EDC5F62}"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98770E8-39BE-C818-74BD-2B59B8378B7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A1EA5643-FE66-47AF-487F-92BC9A77851E}"/>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22532" name="Rectangle 4">
            <a:extLst>
              <a:ext uri="{FF2B5EF4-FFF2-40B4-BE49-F238E27FC236}">
                <a16:creationId xmlns:a16="http://schemas.microsoft.com/office/drawing/2014/main" id="{8706EE43-94F5-E6A9-4CF7-39CAE4AA9C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C537675-F960-7007-12EE-76E8048EFC8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01A35CA5-C371-CBB7-4480-E03E6BE470B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B1E32115-BA0A-7C9F-D129-429A2657E78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C219EA6-6A63-4E4F-BCC3-D2ED4026BE70}" type="slidenum">
              <a:rPr lang="en-US" altLang="zh-TW"/>
              <a:pPr>
                <a:defRPr/>
              </a:pPr>
              <a:t>‹#›</a:t>
            </a:fld>
            <a:endParaRPr lang="en-US" altLang="zh-TW"/>
          </a:p>
        </p:txBody>
      </p:sp>
    </p:spTree>
    <p:extLst>
      <p:ext uri="{BB962C8B-B14F-4D97-AF65-F5344CB8AC3E}">
        <p14:creationId xmlns:p14="http://schemas.microsoft.com/office/powerpoint/2010/main" val="39179422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9D67C6C-5D9B-9413-8FA1-FC4B9D5C12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0DCF174-EDC1-754C-B532-6950385A497A}" type="slidenum">
              <a:rPr lang="en-US" altLang="zh-TW" sz="1200"/>
              <a:pPr/>
              <a:t>1</a:t>
            </a:fld>
            <a:endParaRPr lang="en-US" altLang="zh-TW" sz="1200"/>
          </a:p>
        </p:txBody>
      </p:sp>
      <p:sp>
        <p:nvSpPr>
          <p:cNvPr id="25602" name="Rectangle 2">
            <a:extLst>
              <a:ext uri="{FF2B5EF4-FFF2-40B4-BE49-F238E27FC236}">
                <a16:creationId xmlns:a16="http://schemas.microsoft.com/office/drawing/2014/main" id="{02D0C269-0709-96E8-98DF-BE052297773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F9DB27B-9FC2-4C67-A01C-1911130142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315224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type of technology used in manufacturing can affect location decisions.</a:t>
            </a:r>
          </a:p>
          <a:p>
            <a:endParaRPr lang="en-US" altLang="en-US" dirty="0"/>
          </a:p>
          <a:p>
            <a:r>
              <a:rPr lang="en-US" dirty="0"/>
              <a:t>As in the case of low fixed costs, the advantages of a low minimum efficient scale include allowing the firm to accommodate demands for local responsiveness or to hedge against currency risk by manufacturing the same product in several locations.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10</a:t>
            </a:fld>
            <a:endParaRPr lang="en-US"/>
          </a:p>
        </p:txBody>
      </p:sp>
    </p:spTree>
    <p:extLst>
      <p:ext uri="{BB962C8B-B14F-4D97-AF65-F5344CB8AC3E}">
        <p14:creationId xmlns:p14="http://schemas.microsoft.com/office/powerpoint/2010/main" val="222124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level of output at which most plant-level scale economies are exhausted is referred to as the minimum efficient scale of output. This is the scale of output a plant must operate to realize all major plant-level scale economies (see Figure 15.2).</a:t>
            </a:r>
          </a:p>
        </p:txBody>
      </p:sp>
      <p:sp>
        <p:nvSpPr>
          <p:cNvPr id="4" name="Slide Number Placeholder 3"/>
          <p:cNvSpPr>
            <a:spLocks noGrp="1"/>
          </p:cNvSpPr>
          <p:nvPr>
            <p:ph type="sldNum" sz="quarter" idx="5"/>
          </p:nvPr>
        </p:nvSpPr>
        <p:spPr/>
        <p:txBody>
          <a:bodyPr/>
          <a:lstStyle/>
          <a:p>
            <a:fld id="{CD9A7A27-C7DA-4E20-8877-F9D8D7F61956}" type="slidenum">
              <a:rPr lang="en-US" smtClean="0"/>
              <a:t>11</a:t>
            </a:fld>
            <a:endParaRPr lang="en-US"/>
          </a:p>
        </p:txBody>
      </p:sp>
    </p:spTree>
    <p:extLst>
      <p:ext uri="{BB962C8B-B14F-4D97-AF65-F5344CB8AC3E}">
        <p14:creationId xmlns:p14="http://schemas.microsoft.com/office/powerpoint/2010/main" val="421482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 15-3 </a:t>
            </a:r>
            <a:r>
              <a:rPr lang="en-US" dirty="0"/>
              <a:t>Recognize how the role of foreign subsidiaries in production can be enhanced over time as they accumulate knowledge.</a:t>
            </a:r>
          </a:p>
          <a:p>
            <a:endParaRPr lang="en-US" altLang="en-US" dirty="0"/>
          </a:p>
          <a:p>
            <a:pPr marL="285750" lvl="1" indent="-285750" eaLnBrk="1" fontAlgn="auto" hangingPunct="1">
              <a:spcAft>
                <a:spcPts val="0"/>
              </a:spcAft>
              <a:buFont typeface="Arial" panose="020B0604020202020204" pitchFamily="34" charset="0"/>
              <a:buChar char="•"/>
              <a:defRPr/>
            </a:pPr>
            <a:r>
              <a:rPr lang="en-US" dirty="0"/>
              <a:t>If the value-to-weight ratio is high, produce the product in a single location and export it.</a:t>
            </a:r>
          </a:p>
          <a:p>
            <a:pPr marL="285750" lvl="1" indent="-285750" eaLnBrk="1" fontAlgn="auto" hangingPunct="1">
              <a:spcAft>
                <a:spcPts val="0"/>
              </a:spcAft>
              <a:buFont typeface="Arial" panose="020B0604020202020204" pitchFamily="34" charset="0"/>
              <a:buChar char="•"/>
              <a:defRPr/>
            </a:pPr>
            <a:r>
              <a:rPr lang="en-US" dirty="0"/>
              <a:t>If the value-to-weight ratio is low, manufacture the product in multiple locations across the world.</a:t>
            </a:r>
          </a:p>
          <a:p>
            <a:pPr marL="0" lvl="1" eaLnBrk="1" fontAlgn="auto" hangingPunct="1">
              <a:spcAft>
                <a:spcPts val="0"/>
              </a:spcAft>
              <a:defRPr/>
            </a:pPr>
            <a:endParaRPr lang="en-US" dirty="0"/>
          </a:p>
          <a:p>
            <a:pPr marL="0" lvl="1" eaLnBrk="1" fontAlgn="auto" hangingPunct="1">
              <a:spcAft>
                <a:spcPts val="0"/>
              </a:spcAft>
              <a:defRPr/>
            </a:pPr>
            <a:r>
              <a:rPr lang="en-US" dirty="0"/>
              <a:t>Universal needs are needs that are the same all over the world. If the product serves universal needs, the need for local responsiveness is reduced and concentrating production in an optimal location becomes attractive.</a:t>
            </a:r>
          </a:p>
        </p:txBody>
      </p:sp>
      <p:sp>
        <p:nvSpPr>
          <p:cNvPr id="4" name="Slide Number Placeholder 3"/>
          <p:cNvSpPr>
            <a:spLocks noGrp="1"/>
          </p:cNvSpPr>
          <p:nvPr>
            <p:ph type="sldNum" sz="quarter" idx="5"/>
          </p:nvPr>
        </p:nvSpPr>
        <p:spPr/>
        <p:txBody>
          <a:bodyPr/>
          <a:lstStyle/>
          <a:p>
            <a:fld id="{CD9A7A27-C7DA-4E20-8877-F9D8D7F61956}" type="slidenum">
              <a:rPr lang="en-US" smtClean="0"/>
              <a:t>12</a:t>
            </a:fld>
            <a:endParaRPr lang="en-US"/>
          </a:p>
        </p:txBody>
      </p:sp>
    </p:spTree>
    <p:extLst>
      <p:ext uri="{BB962C8B-B14F-4D97-AF65-F5344CB8AC3E}">
        <p14:creationId xmlns:p14="http://schemas.microsoft.com/office/powerpoint/2010/main" val="353272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 New Roman" panose="02020603050405020304" pitchFamily="18" charset="0"/>
                <a:cs typeface="Times New Roman" panose="02020603050405020304" pitchFamily="18" charset="0"/>
              </a:rPr>
              <a:t>The appropriate strategic choice for locating production facilities is determined by the various country-specific, technological, and product factors that are summarized in Table 15.1.</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13</a:t>
            </a:fld>
            <a:endParaRPr lang="en-US"/>
          </a:p>
        </p:txBody>
      </p:sp>
    </p:spTree>
    <p:extLst>
      <p:ext uri="{BB962C8B-B14F-4D97-AF65-F5344CB8AC3E}">
        <p14:creationId xmlns:p14="http://schemas.microsoft.com/office/powerpoint/2010/main" val="339563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14</a:t>
            </a:fld>
            <a:endParaRPr lang="en-US"/>
          </a:p>
        </p:txBody>
      </p:sp>
    </p:spTree>
    <p:extLst>
      <p:ext uri="{BB962C8B-B14F-4D97-AF65-F5344CB8AC3E}">
        <p14:creationId xmlns:p14="http://schemas.microsoft.com/office/powerpoint/2010/main" val="237805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Microsoft, for example, established a major facility in Hyderabad, India. However, the company found that the turnover rate among its Indian employees is higher than in the United States. Demand for software programmers in India is high, and many employees are prone to switch jobs to get better pay. Although Microsoft has tried to limit turnover by offering good benefits and long-term incentive pay, such as stock grants to high performers who stay with the company, many of the Indians who were hired locally apparently place little value on long-term incentives and prefer higher current pay. High employee turnover, of course, has a negative impact on productivity. One Microsoft manager in India noted that 40 percent of his core team had left within the past 12 months, making it very difficult to stay on track with development projects.</a:t>
            </a:r>
          </a:p>
        </p:txBody>
      </p:sp>
      <p:sp>
        <p:nvSpPr>
          <p:cNvPr id="4" name="Slide Number Placeholder 3"/>
          <p:cNvSpPr>
            <a:spLocks noGrp="1"/>
          </p:cNvSpPr>
          <p:nvPr>
            <p:ph type="sldNum" sz="quarter" idx="5"/>
          </p:nvPr>
        </p:nvSpPr>
        <p:spPr/>
        <p:txBody>
          <a:bodyPr/>
          <a:lstStyle/>
          <a:p>
            <a:fld id="{CD9A7A27-C7DA-4E20-8877-F9D8D7F61956}" type="slidenum">
              <a:rPr lang="en-US" smtClean="0"/>
              <a:t>15</a:t>
            </a:fld>
            <a:endParaRPr lang="en-US"/>
          </a:p>
        </p:txBody>
      </p:sp>
    </p:spTree>
    <p:extLst>
      <p:ext uri="{BB962C8B-B14F-4D97-AF65-F5344CB8AC3E}">
        <p14:creationId xmlns:p14="http://schemas.microsoft.com/office/powerpoint/2010/main" val="149029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LO 15-4 </a:t>
            </a:r>
            <a:r>
              <a:rPr lang="en-US" dirty="0"/>
              <a:t>Identify the factors that influence a firm's decision of whether to source supplies from within the company or from foreign suppliers.</a:t>
            </a:r>
          </a:p>
          <a:p>
            <a:pPr eaLnBrk="1" hangingPunct="1"/>
            <a:endParaRPr lang="en-US" altLang="en-US" dirty="0"/>
          </a:p>
          <a:p>
            <a:pPr eaLnBrk="1" hangingPunct="1"/>
            <a:r>
              <a:rPr lang="en-US" dirty="0"/>
              <a:t>Make-or-buy decisions are made at both the strategic and operational levels, with the strategic level being focused on the long term and the operational level being more focused on the short term. The decision of whether to buy or make a product is a much more complex and research-intensive process than the typical global firm may expect.</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16</a:t>
            </a:fld>
            <a:endParaRPr lang="en-US"/>
          </a:p>
        </p:txBody>
      </p:sp>
    </p:spTree>
    <p:extLst>
      <p:ext uri="{BB962C8B-B14F-4D97-AF65-F5344CB8AC3E}">
        <p14:creationId xmlns:p14="http://schemas.microsoft.com/office/powerpoint/2010/main" val="144108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elements that favor a make decision—beyond the core elements of cost and production capacity—include quality control, proprietary technology, having control, excess capacity, limited suppliers, assurance of continual supply, and industry drivers. After the cost and production capacity decisions have been explored and made (really, after the cost and production hurdles have been overcome), the next set of decisions follows logically from the path in Figure 15.3.</a:t>
            </a:r>
          </a:p>
        </p:txBody>
      </p:sp>
      <p:sp>
        <p:nvSpPr>
          <p:cNvPr id="4" name="Slide Number Placeholder 3"/>
          <p:cNvSpPr>
            <a:spLocks noGrp="1"/>
          </p:cNvSpPr>
          <p:nvPr>
            <p:ph type="sldNum" sz="quarter" idx="5"/>
          </p:nvPr>
        </p:nvSpPr>
        <p:spPr/>
        <p:txBody>
          <a:bodyPr/>
          <a:lstStyle/>
          <a:p>
            <a:fld id="{CD9A7A27-C7DA-4E20-8877-F9D8D7F61956}" type="slidenum">
              <a:rPr lang="en-US" smtClean="0"/>
              <a:t>17</a:t>
            </a:fld>
            <a:endParaRPr lang="en-US"/>
          </a:p>
        </p:txBody>
      </p:sp>
    </p:spTree>
    <p:extLst>
      <p:ext uri="{BB962C8B-B14F-4D97-AF65-F5344CB8AC3E}">
        <p14:creationId xmlns:p14="http://schemas.microsoft.com/office/powerpoint/2010/main" val="4107054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the make decision, after the cost and production capacity decisions have been considered and made, the next set of decisions for the buy choice follow logically from the path in Figure 15.4.</a:t>
            </a:r>
          </a:p>
        </p:txBody>
      </p:sp>
      <p:sp>
        <p:nvSpPr>
          <p:cNvPr id="4" name="Slide Number Placeholder 3"/>
          <p:cNvSpPr>
            <a:spLocks noGrp="1"/>
          </p:cNvSpPr>
          <p:nvPr>
            <p:ph type="sldNum" sz="quarter" idx="5"/>
          </p:nvPr>
        </p:nvSpPr>
        <p:spPr/>
        <p:txBody>
          <a:bodyPr/>
          <a:lstStyle/>
          <a:p>
            <a:fld id="{CD9A7A27-C7DA-4E20-8877-F9D8D7F61956}" type="slidenum">
              <a:rPr lang="en-US" smtClean="0"/>
              <a:t>18</a:t>
            </a:fld>
            <a:endParaRPr lang="en-US"/>
          </a:p>
        </p:txBody>
      </p:sp>
    </p:spTree>
    <p:extLst>
      <p:ext uri="{BB962C8B-B14F-4D97-AF65-F5344CB8AC3E}">
        <p14:creationId xmlns:p14="http://schemas.microsoft.com/office/powerpoint/2010/main" val="2789163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15-5 </a:t>
            </a:r>
            <a:r>
              <a:rPr lang="en-US" dirty="0"/>
              <a:t>Understand the functions of logistics and purchasing (sourcing) within global supply chains.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19</a:t>
            </a:fld>
            <a:endParaRPr lang="en-US"/>
          </a:p>
        </p:txBody>
      </p:sp>
    </p:spTree>
    <p:extLst>
      <p:ext uri="{BB962C8B-B14F-4D97-AF65-F5344CB8AC3E}">
        <p14:creationId xmlns:p14="http://schemas.microsoft.com/office/powerpoint/2010/main" val="252958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a:t>
            </a:fld>
            <a:endParaRPr lang="en-US"/>
          </a:p>
        </p:txBody>
      </p:sp>
    </p:spTree>
    <p:extLst>
      <p:ext uri="{BB962C8B-B14F-4D97-AF65-F5344CB8AC3E}">
        <p14:creationId xmlns:p14="http://schemas.microsoft.com/office/powerpoint/2010/main" val="2097102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4"/>
              </a:spcBef>
            </a:pPr>
            <a:r>
              <a:rPr lang="en-US" altLang="en-US" dirty="0"/>
              <a:t>Distribution centers (DCs) are used by manufacturers, importers, exporters, wholesalers, retailers, transportation companies, and customs agencies to store products and provide a location where customization can be facilitated.</a:t>
            </a:r>
          </a:p>
          <a:p>
            <a:pPr>
              <a:spcBef>
                <a:spcPts val="504"/>
              </a:spcBef>
            </a:pPr>
            <a:endParaRPr lang="en-US" altLang="en-US" dirty="0"/>
          </a:p>
          <a:p>
            <a:pPr>
              <a:spcBef>
                <a:spcPts val="504"/>
              </a:spcBef>
            </a:pPr>
            <a:r>
              <a:rPr lang="en-US" altLang="en-US" dirty="0"/>
              <a:t>Examining the largest 20,910 global companies with headquarters in 105 countries, we find that these companies, on average across all industries, carry 14.41 percent of their total assets in some form of inventory. These companies have 32 percent of their inventory in raw materials, 18 percent of their inventory in work-in-process, and 50 percent of their inventory in finished goods.</a:t>
            </a:r>
          </a:p>
        </p:txBody>
      </p:sp>
      <p:sp>
        <p:nvSpPr>
          <p:cNvPr id="4" name="Slide Number Placeholder 3"/>
          <p:cNvSpPr>
            <a:spLocks noGrp="1"/>
          </p:cNvSpPr>
          <p:nvPr>
            <p:ph type="sldNum" sz="quarter" idx="5"/>
          </p:nvPr>
        </p:nvSpPr>
        <p:spPr/>
        <p:txBody>
          <a:bodyPr/>
          <a:lstStyle/>
          <a:p>
            <a:fld id="{CD9A7A27-C7DA-4E20-8877-F9D8D7F61956}" type="slidenum">
              <a:rPr lang="en-US" smtClean="0"/>
              <a:t>20</a:t>
            </a:fld>
            <a:endParaRPr lang="en-US"/>
          </a:p>
        </p:txBody>
      </p:sp>
    </p:spTree>
    <p:extLst>
      <p:ext uri="{BB962C8B-B14F-4D97-AF65-F5344CB8AC3E}">
        <p14:creationId xmlns:p14="http://schemas.microsoft.com/office/powerpoint/2010/main" val="222798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504"/>
              </a:spcBef>
              <a:buFont typeface="Arial" panose="020B0604020202020204" pitchFamily="34" charset="0"/>
              <a:buChar char="•"/>
            </a:pPr>
            <a:r>
              <a:rPr lang="en-US" i="1" dirty="0"/>
              <a:t>Perform</a:t>
            </a:r>
            <a:r>
              <a:rPr lang="en-US" dirty="0"/>
              <a:t> refers to (1) the ability of the product in the package to handle being transported between nodes in the global supply chain, (2) the ability of the product to be stored for typical lengths of time for a particular product category, and (3) the package providing the convenience expected by both the supply chain partners and the end-customers.</a:t>
            </a:r>
          </a:p>
          <a:p>
            <a:pPr marL="228600" indent="-228600">
              <a:spcBef>
                <a:spcPts val="504"/>
              </a:spcBef>
              <a:buFont typeface="Arial" panose="020B0604020202020204" pitchFamily="34" charset="0"/>
              <a:buChar char="•"/>
            </a:pPr>
            <a:r>
              <a:rPr lang="en-US" i="1" dirty="0"/>
              <a:t>Protect</a:t>
            </a:r>
            <a:r>
              <a:rPr lang="en-US" dirty="0"/>
              <a:t> refers to the package’s ability to (1) contain the products properly, (2) preserve the products to maintain their freshness or newness, and (3) provide the necessary security and safety to ensure that the products reach their end destination in their intended shape.</a:t>
            </a:r>
          </a:p>
          <a:p>
            <a:pPr marL="228600" indent="-228600">
              <a:spcBef>
                <a:spcPts val="504"/>
              </a:spcBef>
              <a:buFont typeface="Arial" panose="020B0604020202020204" pitchFamily="34" charset="0"/>
              <a:buChar char="•"/>
            </a:pPr>
            <a:r>
              <a:rPr lang="en-US" i="1" dirty="0"/>
              <a:t>Inform</a:t>
            </a:r>
            <a:r>
              <a:rPr lang="en-US" dirty="0"/>
              <a:t> refers to the package’s inclusion of (1) logical and sufficient instructions for the use of the products inside the package, including specific requirements to satisfy local regulations; (2) a statement of a compelling product guarantee; and (3) information about service for the product if and when it is needed.</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333025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4"/>
              </a:spcBef>
            </a:pPr>
            <a:r>
              <a:rPr lang="en-US" altLang="en-US" dirty="0"/>
              <a:t>Transportation rates are heavily influenced by economies of scale, so larger shipments are typically relatively less expensive than smaller shipments. The characteristics of the shipment </a:t>
            </a:r>
            <a:r>
              <a:rPr lang="en-US" altLang="en-US" dirty="0" err="1"/>
              <a:t>lso</a:t>
            </a:r>
            <a:r>
              <a:rPr lang="en-US" altLang="en-US" dirty="0"/>
              <a:t> influence transportation rates through such factors as product density, value, perishability, the potential for damage, and other such factors. Finally, oil prices have a major impact on transportation rates because anywhere from 10 to 40 percent of most carrier costs, depending on the mode, are related to fuel.</a:t>
            </a:r>
          </a:p>
        </p:txBody>
      </p:sp>
      <p:sp>
        <p:nvSpPr>
          <p:cNvPr id="4" name="Slide Number Placeholder 3"/>
          <p:cNvSpPr>
            <a:spLocks noGrp="1"/>
          </p:cNvSpPr>
          <p:nvPr>
            <p:ph type="sldNum" sz="quarter" idx="5"/>
          </p:nvPr>
        </p:nvSpPr>
        <p:spPr/>
        <p:txBody>
          <a:bodyPr/>
          <a:lstStyle/>
          <a:p>
            <a:fld id="{CD9A7A27-C7DA-4E20-8877-F9D8D7F61956}" type="slidenum">
              <a:rPr lang="en-US" smtClean="0"/>
              <a:t>22</a:t>
            </a:fld>
            <a:endParaRPr lang="en-US"/>
          </a:p>
        </p:txBody>
      </p:sp>
    </p:spTree>
    <p:extLst>
      <p:ext uri="{BB962C8B-B14F-4D97-AF65-F5344CB8AC3E}">
        <p14:creationId xmlns:p14="http://schemas.microsoft.com/office/powerpoint/2010/main" val="12469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Beyond the domestic, international, and global purchasing strategies in levels I through V, purchasing includes a number of basic choices that companies make in deciding how to engage with markets. The starting point is a choice of internal purchasing versus external purchasing—in other words, “how to purchase.” The next decision, in both internal and external purchasing, is to figure out “where to purchase” (domestically or globally). This takes us ultimately to the “types of purchasing” (where and how) and the four choices for purchasing strategy: domestic internal purchasing, global internal purchasing, domestic external purchasing, and global external purchasing.</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23</a:t>
            </a:fld>
            <a:endParaRPr lang="en-US"/>
          </a:p>
        </p:txBody>
      </p:sp>
    </p:spTree>
    <p:extLst>
      <p:ext uri="{BB962C8B-B14F-4D97-AF65-F5344CB8AC3E}">
        <p14:creationId xmlns:p14="http://schemas.microsoft.com/office/powerpoint/2010/main" val="3703067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15.2 outlines the outsourcing-related terms and options that companies have, especially the following terms that are often confusing to understand, develop strategy around, and implement: outsourcing, insourcing, offshoring, offshore outsourcing, nearshoring, and co-sourcing.</a:t>
            </a:r>
          </a:p>
        </p:txBody>
      </p:sp>
      <p:sp>
        <p:nvSpPr>
          <p:cNvPr id="4" name="Slide Number Placeholder 3"/>
          <p:cNvSpPr>
            <a:spLocks noGrp="1"/>
          </p:cNvSpPr>
          <p:nvPr>
            <p:ph type="sldNum" sz="quarter" idx="5"/>
          </p:nvPr>
        </p:nvSpPr>
        <p:spPr/>
        <p:txBody>
          <a:bodyPr/>
          <a:lstStyle/>
          <a:p>
            <a:fld id="{CD9A7A27-C7DA-4E20-8877-F9D8D7F61956}" type="slidenum">
              <a:rPr lang="en-US" smtClean="0"/>
              <a:t>24</a:t>
            </a:fld>
            <a:endParaRPr lang="en-US"/>
          </a:p>
        </p:txBody>
      </p:sp>
    </p:spTree>
    <p:extLst>
      <p:ext uri="{BB962C8B-B14F-4D97-AF65-F5344CB8AC3E}">
        <p14:creationId xmlns:p14="http://schemas.microsoft.com/office/powerpoint/2010/main" val="3287660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4"/>
              </a:spcBef>
            </a:pPr>
            <a:r>
              <a:rPr lang="en-US" altLang="en-US" dirty="0"/>
              <a:t>LO 15-6 </a:t>
            </a:r>
            <a:r>
              <a:rPr lang="en-US" dirty="0"/>
              <a:t>Describe what is required to efficiently manage a global supply chain.</a:t>
            </a:r>
          </a:p>
          <a:p>
            <a:pPr>
              <a:spcBef>
                <a:spcPts val="504"/>
              </a:spcBef>
            </a:pPr>
            <a:endParaRPr lang="en-US" altLang="en-US" dirty="0"/>
          </a:p>
          <a:p>
            <a:pPr>
              <a:spcBef>
                <a:spcPts val="504"/>
              </a:spcBef>
            </a:pPr>
            <a:r>
              <a:rPr lang="en-US" altLang="en-US" dirty="0"/>
              <a:t>For the typical manufacturing enterprise, material costs account for between 50 and 70 percent of revenues, depending on the industry. Even a small reduction in these costs can have a substantial impact on profitability.</a:t>
            </a:r>
          </a:p>
        </p:txBody>
      </p:sp>
      <p:sp>
        <p:nvSpPr>
          <p:cNvPr id="4" name="Slide Number Placeholder 3"/>
          <p:cNvSpPr>
            <a:spLocks noGrp="1"/>
          </p:cNvSpPr>
          <p:nvPr>
            <p:ph type="sldNum" sz="quarter" idx="5"/>
          </p:nvPr>
        </p:nvSpPr>
        <p:spPr/>
        <p:txBody>
          <a:bodyPr/>
          <a:lstStyle/>
          <a:p>
            <a:fld id="{CD9A7A27-C7DA-4E20-8877-F9D8D7F61956}" type="slidenum">
              <a:rPr lang="en-US" smtClean="0"/>
              <a:t>25</a:t>
            </a:fld>
            <a:endParaRPr lang="en-US"/>
          </a:p>
        </p:txBody>
      </p:sp>
    </p:spTree>
    <p:extLst>
      <p:ext uri="{BB962C8B-B14F-4D97-AF65-F5344CB8AC3E}">
        <p14:creationId xmlns:p14="http://schemas.microsoft.com/office/powerpoint/2010/main" val="59249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04"/>
              </a:spcBef>
              <a:spcAft>
                <a:spcPts val="0"/>
              </a:spcAft>
              <a:buClrTx/>
              <a:buSzTx/>
              <a:buFontTx/>
              <a:buNone/>
              <a:tabLst/>
              <a:defRPr/>
            </a:pPr>
            <a:r>
              <a:rPr lang="en-US" dirty="0"/>
              <a:t>To reduce the risks associated with depending on one supplier for an important input, some firms source these inputs from several suppliers located in different countries. While this may not help in the case of an event with global ramifications—such as September 11, 2001, in the United States, or the 2020 COVID19 pandemic—it does help manage country-specific supply disruptions, which are more common. Strategically, all global companies need to build in some degree of redundancy in supply chains by having multiple options for suppliers.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26</a:t>
            </a:fld>
            <a:endParaRPr lang="en-US"/>
          </a:p>
        </p:txBody>
      </p:sp>
    </p:spTree>
    <p:extLst>
      <p:ext uri="{BB962C8B-B14F-4D97-AF65-F5344CB8AC3E}">
        <p14:creationId xmlns:p14="http://schemas.microsoft.com/office/powerpoint/2010/main" val="2571634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data interchange (EDI) refers to the electronic interchange of data between two or more companies.</a:t>
            </a:r>
          </a:p>
          <a:p>
            <a:pPr marL="285750" indent="-285750">
              <a:buFont typeface="Arial" panose="020B0604020202020204" pitchFamily="34" charset="0"/>
              <a:buChar char="•"/>
            </a:pPr>
            <a:r>
              <a:rPr lang="en-US" altLang="en-US" dirty="0"/>
              <a:t>Enterprise resource planning (ERP) is a wide-ranging business planning and control system that includes supply chain-related subsystems (e.g., materials requirements planning, or MRP).</a:t>
            </a:r>
          </a:p>
          <a:p>
            <a:pPr marL="285750" indent="-285750">
              <a:buFont typeface="Arial" panose="020B0604020202020204" pitchFamily="34" charset="0"/>
              <a:buChar char="•"/>
            </a:pPr>
            <a:r>
              <a:rPr lang="en-US" altLang="en-US" dirty="0"/>
              <a:t>Collaborative planning, forecasting, and replenishment (CPFR) was developed to fill the inter-organizational connections that ERP cannot fill. Vendor management of inventory (VMI) allows for a holistic overview of the supply chain with a single point of control for all inventory management.</a:t>
            </a:r>
          </a:p>
          <a:p>
            <a:pPr marL="285750" indent="-285750">
              <a:buFont typeface="Arial" panose="020B0604020202020204" pitchFamily="34" charset="0"/>
              <a:buChar char="•"/>
            </a:pPr>
            <a:r>
              <a:rPr lang="en-US" altLang="en-US" dirty="0"/>
              <a:t>A warehouse management system (WMS) often operates in concert with ERP systems; for example, an ERP system defines material requirements, and these are transmitted to a distribution center for a WMS.</a:t>
            </a:r>
          </a:p>
          <a:p>
            <a:pPr marL="0" indent="0">
              <a:buFont typeface="Arial" panose="020B0604020202020204" pitchFamily="34" charset="0"/>
              <a:buNone/>
            </a:pPr>
            <a:r>
              <a:rPr lang="en-US" altLang="en-US" dirty="0"/>
              <a:t>Blockchain technology makes it possible for ecosystems of supply chain partners (or any business partners) to share and agree upon key pieces of information. Blockchain technology refers to a distributed electronic ledger that has the capacity to record a variety of transaction types, such as those that occur within a supply chain.</a:t>
            </a:r>
          </a:p>
        </p:txBody>
      </p:sp>
      <p:sp>
        <p:nvSpPr>
          <p:cNvPr id="4" name="Slide Number Placeholder 3"/>
          <p:cNvSpPr>
            <a:spLocks noGrp="1"/>
          </p:cNvSpPr>
          <p:nvPr>
            <p:ph type="sldNum" sz="quarter" idx="5"/>
          </p:nvPr>
        </p:nvSpPr>
        <p:spPr/>
        <p:txBody>
          <a:bodyPr/>
          <a:lstStyle/>
          <a:p>
            <a:fld id="{CD9A7A27-C7DA-4E20-8877-F9D8D7F61956}" type="slidenum">
              <a:rPr lang="en-US" smtClean="0"/>
              <a:t>27</a:t>
            </a:fld>
            <a:endParaRPr lang="en-US"/>
          </a:p>
        </p:txBody>
      </p:sp>
    </p:spTree>
    <p:extLst>
      <p:ext uri="{BB962C8B-B14F-4D97-AF65-F5344CB8AC3E}">
        <p14:creationId xmlns:p14="http://schemas.microsoft.com/office/powerpoint/2010/main" val="4161437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i="1" dirty="0"/>
              <a:t>Responsiveness</a:t>
            </a:r>
            <a:r>
              <a:rPr lang="en-US" dirty="0"/>
              <a:t> refers to a global firm’s ability to satisfy customers’ requirements across global supply chain functions in a timely manner.</a:t>
            </a:r>
          </a:p>
          <a:p>
            <a:pPr marL="228600" indent="-228600">
              <a:buFont typeface="Arial" panose="020B0604020202020204" pitchFamily="34" charset="0"/>
              <a:buChar char="•"/>
            </a:pPr>
            <a:r>
              <a:rPr lang="en-US" i="1" dirty="0"/>
              <a:t>Variance reduction</a:t>
            </a:r>
            <a:r>
              <a:rPr lang="en-US" dirty="0"/>
              <a:t> refers to integrating a control system across global supply chain functions to eliminate global supply chain disruptions.</a:t>
            </a:r>
          </a:p>
          <a:p>
            <a:pPr marL="228600" indent="-228600">
              <a:buFont typeface="Arial" panose="020B0604020202020204" pitchFamily="34" charset="0"/>
              <a:buChar char="•"/>
            </a:pPr>
            <a:r>
              <a:rPr lang="en-US" i="1" dirty="0"/>
              <a:t>Inventory reduction</a:t>
            </a:r>
            <a:r>
              <a:rPr lang="en-US" dirty="0"/>
              <a:t> refers to integrating an inventory system, controlling asset commitment, and turning velocity across global supply chain functions.</a:t>
            </a:r>
          </a:p>
          <a:p>
            <a:pPr marL="228600" indent="-228600">
              <a:buFont typeface="Arial" panose="020B0604020202020204" pitchFamily="34" charset="0"/>
              <a:buChar char="•"/>
            </a:pPr>
            <a:r>
              <a:rPr lang="en-US" i="1" dirty="0"/>
              <a:t>Shipment consolidation</a:t>
            </a:r>
            <a:r>
              <a:rPr lang="en-US" dirty="0"/>
              <a:t> refers to using various programs to combine small shipments and provide timely, consolidated movement. This includes multiunit coordination across global supply chain functions.</a:t>
            </a:r>
          </a:p>
          <a:p>
            <a:pPr marL="228600" indent="-228600">
              <a:buFont typeface="Arial" panose="020B0604020202020204" pitchFamily="34" charset="0"/>
              <a:buChar char="•"/>
            </a:pPr>
            <a:r>
              <a:rPr lang="en-US" i="1" dirty="0"/>
              <a:t>Quality</a:t>
            </a:r>
            <a:r>
              <a:rPr lang="en-US" dirty="0"/>
              <a:t> refers to integrating a system so that it achieves zero defects throughout global supply chains.</a:t>
            </a:r>
          </a:p>
          <a:p>
            <a:pPr marL="228600" indent="-228600">
              <a:buFont typeface="Arial" panose="020B0604020202020204" pitchFamily="34" charset="0"/>
              <a:buChar char="•"/>
            </a:pPr>
            <a:r>
              <a:rPr lang="en-US" i="1" dirty="0"/>
              <a:t>Life-cycle support</a:t>
            </a:r>
            <a:r>
              <a:rPr lang="en-US" dirty="0"/>
              <a:t> refers to integrating the activities of reverse logistics, recycling, after-market service, product recall, and product disposal across global supply chain functions.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28</a:t>
            </a:fld>
            <a:endParaRPr lang="en-US"/>
          </a:p>
        </p:txBody>
      </p:sp>
    </p:spTree>
    <p:extLst>
      <p:ext uri="{BB962C8B-B14F-4D97-AF65-F5344CB8AC3E}">
        <p14:creationId xmlns:p14="http://schemas.microsoft.com/office/powerpoint/2010/main" val="2817172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Interorganizational relationships have been studied and talked about in various contexts for decades. The two keys are trust and commitment. If we always had 100 percent trust in relationships and 100 percent commitment to them, most global supply chains would ultimately be efficient and effective.</a:t>
            </a:r>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157393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recent events, some redundancy is usually the best approach in both global production and supply chain management practices, and such redundancy often demands that a company spreads its production and supply chains across countries.</a:t>
            </a:r>
          </a:p>
          <a:p>
            <a:endParaRPr lang="en-US" dirty="0"/>
          </a:p>
          <a:p>
            <a:r>
              <a:rPr lang="en-US" dirty="0"/>
              <a:t>One important aspect of how successful companies run their global supply chains is that they constantly think about the total costs of their chains. A total cost focus of a global supply chain ensures that the goal is not necessarily to strive for the lowest cost possible at each stage of the supply chain (each node in the chain), but to instead strive for the lowest total cost to the customer—and, by extension, the greatest value—at the end of the product supply chain. This means that all aspects of cost—including integration and coordination of companies in the supply chain—have been incorporated in addition to the cost of raw material, component parts, and assembly worldwide.</a:t>
            </a:r>
          </a:p>
        </p:txBody>
      </p:sp>
      <p:sp>
        <p:nvSpPr>
          <p:cNvPr id="4" name="Slide Number Placeholder 3"/>
          <p:cNvSpPr>
            <a:spLocks noGrp="1"/>
          </p:cNvSpPr>
          <p:nvPr>
            <p:ph type="sldNum" sz="quarter" idx="5"/>
          </p:nvPr>
        </p:nvSpPr>
        <p:spPr/>
        <p:txBody>
          <a:bodyPr/>
          <a:lstStyle/>
          <a:p>
            <a:fld id="{CD9A7A27-C7DA-4E20-8877-F9D8D7F61956}" type="slidenum">
              <a:rPr lang="en-US" smtClean="0"/>
              <a:t>3</a:t>
            </a:fld>
            <a:endParaRPr lang="en-US"/>
          </a:p>
        </p:txBody>
      </p:sp>
    </p:spTree>
    <p:extLst>
      <p:ext uri="{BB962C8B-B14F-4D97-AF65-F5344CB8AC3E}">
        <p14:creationId xmlns:p14="http://schemas.microsoft.com/office/powerpoint/2010/main" val="3657819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upstream/inbound portion of the global supply chain, the three logical scenarios of interacting organizations are labeled as vendors, suppliers, and partners. Each scenario is based on the degree of coordination, integration, and transactional versus relationship emphasis that the firm should adopt in partnering with other entities in the global supply chain.</a:t>
            </a:r>
          </a:p>
        </p:txBody>
      </p:sp>
      <p:sp>
        <p:nvSpPr>
          <p:cNvPr id="4" name="Slide Number Placeholder 3"/>
          <p:cNvSpPr>
            <a:spLocks noGrp="1"/>
          </p:cNvSpPr>
          <p:nvPr>
            <p:ph type="sldNum" sz="quarter" idx="5"/>
          </p:nvPr>
        </p:nvSpPr>
        <p:spPr/>
        <p:txBody>
          <a:bodyPr/>
          <a:lstStyle/>
          <a:p>
            <a:fld id="{CD9A7A27-C7DA-4E20-8877-F9D8D7F61956}" type="slidenum">
              <a:rPr lang="en-US" smtClean="0"/>
              <a:t>30</a:t>
            </a:fld>
            <a:endParaRPr lang="en-US"/>
          </a:p>
        </p:txBody>
      </p:sp>
    </p:spTree>
    <p:extLst>
      <p:ext uri="{BB962C8B-B14F-4D97-AF65-F5344CB8AC3E}">
        <p14:creationId xmlns:p14="http://schemas.microsoft.com/office/powerpoint/2010/main" val="3265508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downstream/outbound portion of the global supply chain, the three logical scenarios of interacting organizations are labeled as buyers, customers, and clients. As with the upstream/inbound examples, each downstream/outbound scenario is based on the degree of coordination, integration, and transactional versus relationship focus that the firm should adopt in partnering with other entities in the global supply chain.</a:t>
            </a:r>
          </a:p>
        </p:txBody>
      </p:sp>
      <p:sp>
        <p:nvSpPr>
          <p:cNvPr id="4" name="Slide Number Placeholder 3"/>
          <p:cNvSpPr>
            <a:spLocks noGrp="1"/>
          </p:cNvSpPr>
          <p:nvPr>
            <p:ph type="sldNum" sz="quarter" idx="5"/>
          </p:nvPr>
        </p:nvSpPr>
        <p:spPr/>
        <p:txBody>
          <a:bodyPr/>
          <a:lstStyle/>
          <a:p>
            <a:fld id="{CD9A7A27-C7DA-4E20-8877-F9D8D7F61956}" type="slidenum">
              <a:rPr lang="en-US" smtClean="0"/>
              <a:t>31</a:t>
            </a:fld>
            <a:endParaRPr lang="en-US"/>
          </a:p>
        </p:txBody>
      </p:sp>
    </p:spTree>
    <p:extLst>
      <p:ext uri="{BB962C8B-B14F-4D97-AF65-F5344CB8AC3E}">
        <p14:creationId xmlns:p14="http://schemas.microsoft.com/office/powerpoint/2010/main" val="4246442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turmoil of the last few years has highlighted how difficult it can be to predict the future and has increased the attractiveness of a real hedging strategy where a company decides to produce and/or source products from several different nations, as opposed to a single nation, even though at any given point in time, one nation may seem to be significantly more attractive than the others.</a:t>
            </a:r>
          </a:p>
          <a:p>
            <a:endParaRPr lang="en-US" dirty="0"/>
          </a:p>
          <a:p>
            <a:r>
              <a:rPr lang="en-US" dirty="0"/>
              <a:t>Redundancy in supply chains can have a strategic value that goes beyond apparent cost advantages at any one point in time, allowing an enterprise to create a hedge against future changes in the attractiveness of different nations. Thus, while a few years ago it might have seemed somewhat inefficient to simultaneously source from India, Brazil, and Poland, in addition to China, today such a strategy might seem prescient.</a:t>
            </a:r>
          </a:p>
        </p:txBody>
      </p:sp>
      <p:sp>
        <p:nvSpPr>
          <p:cNvPr id="4" name="Slide Number Placeholder 3"/>
          <p:cNvSpPr>
            <a:spLocks noGrp="1"/>
          </p:cNvSpPr>
          <p:nvPr>
            <p:ph type="sldNum" sz="quarter" idx="5"/>
          </p:nvPr>
        </p:nvSpPr>
        <p:spPr/>
        <p:txBody>
          <a:bodyPr/>
          <a:lstStyle/>
          <a:p>
            <a:fld id="{CD9A7A27-C7DA-4E20-8877-F9D8D7F61956}" type="slidenum">
              <a:rPr lang="en-US" smtClean="0"/>
              <a:t>32</a:t>
            </a:fld>
            <a:endParaRPr lang="en-US"/>
          </a:p>
        </p:txBody>
      </p:sp>
    </p:spTree>
    <p:extLst>
      <p:ext uri="{BB962C8B-B14F-4D97-AF65-F5344CB8AC3E}">
        <p14:creationId xmlns:p14="http://schemas.microsoft.com/office/powerpoint/2010/main" val="225768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504"/>
              </a:spcBef>
              <a:spcAft>
                <a:spcPts val="0"/>
              </a:spcAft>
              <a:defRPr/>
            </a:pPr>
            <a:r>
              <a:rPr lang="en-US" dirty="0">
                <a:solidFill>
                  <a:schemeClr val="accent4">
                    <a:lumMod val="75000"/>
                  </a:schemeClr>
                </a:solidFill>
              </a:rPr>
              <a:t>LO 15-1 </a:t>
            </a:r>
            <a:r>
              <a:rPr lang="en-US" dirty="0"/>
              <a:t>Explain why global production and supply chain management decisions are of central importance to many global companies.</a:t>
            </a:r>
            <a:endParaRPr lang="en-US" dirty="0">
              <a:solidFill>
                <a:schemeClr val="accent4">
                  <a:lumMod val="75000"/>
                </a:schemeClr>
              </a:solidFill>
            </a:endParaRPr>
          </a:p>
          <a:p>
            <a:pPr eaLnBrk="1" fontAlgn="auto" hangingPunct="1">
              <a:spcBef>
                <a:spcPts val="504"/>
              </a:spcBef>
              <a:spcAft>
                <a:spcPts val="0"/>
              </a:spcAft>
              <a:defRPr/>
            </a:pPr>
            <a:endParaRPr lang="en-US" dirty="0">
              <a:solidFill>
                <a:schemeClr val="accent4">
                  <a:lumMod val="75000"/>
                </a:schemeClr>
              </a:solidFill>
            </a:endParaRPr>
          </a:p>
          <a:p>
            <a:pPr eaLnBrk="1" fontAlgn="auto" hangingPunct="1">
              <a:spcBef>
                <a:spcPts val="504"/>
              </a:spcBef>
              <a:spcAft>
                <a:spcPts val="0"/>
              </a:spcAft>
              <a:defRPr/>
            </a:pPr>
            <a:r>
              <a:rPr lang="en-US" dirty="0">
                <a:solidFill>
                  <a:schemeClr val="accent4">
                    <a:lumMod val="75000"/>
                  </a:schemeClr>
                </a:solidFill>
              </a:rPr>
              <a:t>This chapter focuses on two of these value creation activities—production and supply chain management—and attempts to clarify how they might be performed internationally to (1) lower the costs of value creation and (2) add value by better serving customer needs.</a:t>
            </a:r>
          </a:p>
          <a:p>
            <a:pPr eaLnBrk="1" fontAlgn="auto" hangingPunct="1">
              <a:spcBef>
                <a:spcPts val="504"/>
              </a:spcBef>
              <a:spcAft>
                <a:spcPts val="0"/>
              </a:spcAft>
              <a:defRPr/>
            </a:pPr>
            <a:endParaRPr lang="en-US" dirty="0">
              <a:solidFill>
                <a:schemeClr val="accent4">
                  <a:lumMod val="75000"/>
                </a:schemeClr>
              </a:solidFill>
            </a:endParaRPr>
          </a:p>
          <a:p>
            <a:pPr eaLnBrk="1" fontAlgn="auto" hangingPunct="1">
              <a:spcBef>
                <a:spcPts val="504"/>
              </a:spcBef>
              <a:spcAft>
                <a:spcPts val="0"/>
              </a:spcAft>
              <a:defRPr/>
            </a:pPr>
            <a:r>
              <a:rPr lang="en-US" dirty="0">
                <a:solidFill>
                  <a:schemeClr val="accent4">
                    <a:lumMod val="75000"/>
                  </a:schemeClr>
                </a:solidFill>
              </a:rPr>
              <a:t>Purchasing: worldwide buying of raw material, component parts, and products used in manufacturing the product or service.</a:t>
            </a:r>
          </a:p>
          <a:p>
            <a:pPr eaLnBrk="1" fontAlgn="auto" hangingPunct="1">
              <a:spcBef>
                <a:spcPts val="504"/>
              </a:spcBef>
              <a:spcAft>
                <a:spcPts val="0"/>
              </a:spcAft>
              <a:defRPr/>
            </a:pPr>
            <a:r>
              <a:rPr lang="en-US" dirty="0">
                <a:solidFill>
                  <a:schemeClr val="accent4">
                    <a:lumMod val="75000"/>
                  </a:schemeClr>
                </a:solidFill>
              </a:rPr>
              <a:t>Logistics: plans, implements, and controls the effective flows and inventory of raw material, component parts, and products used in manufacturing.</a:t>
            </a:r>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a:t>
            </a:fld>
            <a:endParaRPr lang="en-US"/>
          </a:p>
        </p:txBody>
      </p:sp>
    </p:spTree>
    <p:extLst>
      <p:ext uri="{BB962C8B-B14F-4D97-AF65-F5344CB8AC3E}">
        <p14:creationId xmlns:p14="http://schemas.microsoft.com/office/powerpoint/2010/main" val="181297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04"/>
              </a:spcBef>
              <a:spcAft>
                <a:spcPts val="0"/>
              </a:spcAft>
              <a:buClrTx/>
              <a:buSzTx/>
              <a:buFontTx/>
              <a:buNone/>
              <a:tabLst/>
              <a:defRPr/>
            </a:pPr>
            <a:r>
              <a:rPr lang="en-US" dirty="0"/>
              <a:t>The upstream supply chain includes all of the organizations (e.g., suppliers) and resources that are involved in the portion of the supply chain from raw materials to the production facility (this is sometimes also called the inbound supply chain). The downstream supply chain includes all of the organizations (e.g., wholesaler, retailer) that are involved in the portion of the supply chain from the production facility to the end-customer (this is also sometimes called the outbound supply chain).</a:t>
            </a:r>
          </a:p>
        </p:txBody>
      </p:sp>
      <p:sp>
        <p:nvSpPr>
          <p:cNvPr id="4" name="Slide Number Placeholder 3"/>
          <p:cNvSpPr>
            <a:spLocks noGrp="1"/>
          </p:cNvSpPr>
          <p:nvPr>
            <p:ph type="sldNum" sz="quarter" idx="5"/>
          </p:nvPr>
        </p:nvSpPr>
        <p:spPr/>
        <p:txBody>
          <a:bodyPr/>
          <a:lstStyle/>
          <a:p>
            <a:fld id="{CD9A7A27-C7DA-4E20-8877-F9D8D7F61956}" type="slidenum">
              <a:rPr lang="en-US" smtClean="0"/>
              <a:t>5</a:t>
            </a:fld>
            <a:endParaRPr lang="en-US"/>
          </a:p>
        </p:txBody>
      </p:sp>
    </p:spTree>
    <p:extLst>
      <p:ext uri="{BB962C8B-B14F-4D97-AF65-F5344CB8AC3E}">
        <p14:creationId xmlns:p14="http://schemas.microsoft.com/office/powerpoint/2010/main" val="254954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in Figure 15.1, the firm that improves its quality control will also reduce its costs of value creation. Improved quality control reduces costs by:</a:t>
            </a:r>
          </a:p>
          <a:p>
            <a:pPr marL="285750" lvl="0" indent="-285750">
              <a:buFont typeface="Arial" panose="020B0604020202020204" pitchFamily="34" charset="0"/>
              <a:buChar char="•"/>
            </a:pPr>
            <a:r>
              <a:rPr lang="en-US" dirty="0"/>
              <a:t>Increasing productivity because time is not wasted producing poor-quality products that cannot be sold, leading to a direct reduction in unit costs.</a:t>
            </a:r>
          </a:p>
          <a:p>
            <a:pPr marL="285750" lvl="0" indent="-285750">
              <a:buFont typeface="Arial" panose="020B0604020202020204" pitchFamily="34" charset="0"/>
              <a:buChar char="•"/>
            </a:pPr>
            <a:r>
              <a:rPr lang="en-US" dirty="0"/>
              <a:t>Lowering rework and scrap costs associated with defective products.</a:t>
            </a:r>
          </a:p>
          <a:p>
            <a:pPr marL="285750" lvl="0" indent="-285750">
              <a:buFont typeface="Arial" panose="020B0604020202020204" pitchFamily="34" charset="0"/>
              <a:buChar char="•"/>
            </a:pPr>
            <a:r>
              <a:rPr lang="en-US" dirty="0"/>
              <a:t>Reducing the warranty costs and time associated with fixing defective products.</a:t>
            </a:r>
          </a:p>
        </p:txBody>
      </p:sp>
      <p:sp>
        <p:nvSpPr>
          <p:cNvPr id="4" name="Slide Number Placeholder 3"/>
          <p:cNvSpPr>
            <a:spLocks noGrp="1"/>
          </p:cNvSpPr>
          <p:nvPr>
            <p:ph type="sldNum" sz="quarter" idx="5"/>
          </p:nvPr>
        </p:nvSpPr>
        <p:spPr/>
        <p:txBody>
          <a:bodyPr/>
          <a:lstStyle/>
          <a:p>
            <a:fld id="{CD9A7A27-C7DA-4E20-8877-F9D8D7F61956}" type="slidenum">
              <a:rPr lang="en-US" smtClean="0"/>
              <a:t>6</a:t>
            </a:fld>
            <a:endParaRPr lang="en-US"/>
          </a:p>
        </p:txBody>
      </p:sp>
    </p:spTree>
    <p:extLst>
      <p:ext uri="{BB962C8B-B14F-4D97-AF65-F5344CB8AC3E}">
        <p14:creationId xmlns:p14="http://schemas.microsoft.com/office/powerpoint/2010/main" val="46551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TQM philosophy was developed by a number of American consultants such as W. Edwards Deming, Joseph </a:t>
            </a:r>
            <a:r>
              <a:rPr lang="en-US" dirty="0" err="1"/>
              <a:t>Juran</a:t>
            </a:r>
            <a:r>
              <a:rPr lang="en-US" dirty="0"/>
              <a:t>, and A. V. Feigenbaum. Deming identified a number of steps that should be part of any TQM program. He argued that management should embrace the philosophy that mistakes, defects, and poor-quality materials are not acceptable and should be eliminated.</a:t>
            </a:r>
          </a:p>
          <a:p>
            <a:endParaRPr lang="en-US" dirty="0"/>
          </a:p>
          <a:p>
            <a:r>
              <a:rPr lang="en-US" dirty="0"/>
              <a:t>The European Union requires that the quality of a firm’s manufacturing processes and products be certified under a quality standard known as ISO 9000 before the firm is allowed access to the EU marketplace.</a:t>
            </a:r>
          </a:p>
        </p:txBody>
      </p:sp>
      <p:sp>
        <p:nvSpPr>
          <p:cNvPr id="4" name="Slide Number Placeholder 3"/>
          <p:cNvSpPr>
            <a:spLocks noGrp="1"/>
          </p:cNvSpPr>
          <p:nvPr>
            <p:ph type="sldNum" sz="quarter" idx="5"/>
          </p:nvPr>
        </p:nvSpPr>
        <p:spPr/>
        <p:txBody>
          <a:bodyPr/>
          <a:lstStyle/>
          <a:p>
            <a:fld id="{CD9A7A27-C7DA-4E20-8877-F9D8D7F61956}" type="slidenum">
              <a:rPr lang="en-US" smtClean="0"/>
              <a:t>7</a:t>
            </a:fld>
            <a:endParaRPr lang="en-US"/>
          </a:p>
        </p:txBody>
      </p:sp>
    </p:spTree>
    <p:extLst>
      <p:ext uri="{BB962C8B-B14F-4D97-AF65-F5344CB8AC3E}">
        <p14:creationId xmlns:p14="http://schemas.microsoft.com/office/powerpoint/2010/main" val="91828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Demands for local responsiveness create pressures to decentralize production activities to the major national or regional markets in which the firm does business or to implement flexible manufacturing processes that enable the firm to customize the product coming out of a factory according to the market in which it is to be sold.</a:t>
            </a:r>
          </a:p>
        </p:txBody>
      </p:sp>
      <p:sp>
        <p:nvSpPr>
          <p:cNvPr id="4" name="Slide Number Placeholder 3"/>
          <p:cNvSpPr>
            <a:spLocks noGrp="1"/>
          </p:cNvSpPr>
          <p:nvPr>
            <p:ph type="sldNum" sz="quarter" idx="5"/>
          </p:nvPr>
        </p:nvSpPr>
        <p:spPr/>
        <p:txBody>
          <a:bodyPr/>
          <a:lstStyle/>
          <a:p>
            <a:fld id="{CD9A7A27-C7DA-4E20-8877-F9D8D7F61956}" type="slidenum">
              <a:rPr lang="en-US" smtClean="0"/>
              <a:t>8</a:t>
            </a:fld>
            <a:endParaRPr lang="en-US"/>
          </a:p>
        </p:txBody>
      </p:sp>
    </p:spTree>
    <p:extLst>
      <p:ext uri="{BB962C8B-B14F-4D97-AF65-F5344CB8AC3E}">
        <p14:creationId xmlns:p14="http://schemas.microsoft.com/office/powerpoint/2010/main" val="139120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spcBef>
                <a:spcPct val="30000"/>
              </a:spcBef>
              <a:spcAft>
                <a:spcPct val="0"/>
              </a:spcAft>
              <a:buClrTx/>
              <a:buSzTx/>
              <a:buFontTx/>
              <a:buNone/>
              <a:tabLst/>
              <a:defRPr/>
            </a:pPr>
            <a:r>
              <a:rPr lang="en-US" altLang="en-US" dirty="0"/>
              <a:t>LO</a:t>
            </a:r>
            <a:r>
              <a:rPr lang="en-US" altLang="en-US" baseline="0" dirty="0"/>
              <a:t> 15-2 </a:t>
            </a:r>
            <a:r>
              <a:rPr lang="en-US" dirty="0"/>
              <a:t>Explain how country differences, production technology, and production factors all affect the choice of where to locate production activities.</a:t>
            </a:r>
          </a:p>
          <a:p>
            <a:pPr marL="0" marR="0" indent="0" algn="l" defTabSz="914400" rtl="0" eaLnBrk="1" fontAlgn="base" latinLnBrk="0" hangingPunct="1">
              <a:spcBef>
                <a:spcPct val="30000"/>
              </a:spcBef>
              <a:spcAft>
                <a:spcPct val="0"/>
              </a:spcAft>
              <a:buClrTx/>
              <a:buSzTx/>
              <a:buFontTx/>
              <a:buNone/>
              <a:tabLst/>
              <a:defRPr/>
            </a:pPr>
            <a:endParaRPr lang="en-US" altLang="en-US" dirty="0"/>
          </a:p>
          <a:p>
            <a:pPr marL="0" marR="0" indent="0" algn="l" defTabSz="914400" rtl="0" eaLnBrk="1" fontAlgn="base" latinLnBrk="0" hangingPunct="1">
              <a:spcBef>
                <a:spcPct val="30000"/>
              </a:spcBef>
              <a:spcAft>
                <a:spcPct val="0"/>
              </a:spcAft>
              <a:buClrTx/>
              <a:buSzTx/>
              <a:buFontTx/>
              <a:buNone/>
              <a:tabLst/>
              <a:defRPr/>
            </a:pPr>
            <a:r>
              <a:rPr lang="en-US" altLang="en-US" dirty="0"/>
              <a:t>Although relative factor costs may make a country look attractive as a location for performing a manufacturing activity, regulations prohibiting foreign direct investment may eliminate this option. Similarly, consideration of factor costs might suggest that a firm should source production of a certain component from a particular country, but trade barriers could make this uneconomical.</a:t>
            </a:r>
          </a:p>
        </p:txBody>
      </p:sp>
      <p:sp>
        <p:nvSpPr>
          <p:cNvPr id="4" name="Slide Number Placeholder 3"/>
          <p:cNvSpPr>
            <a:spLocks noGrp="1"/>
          </p:cNvSpPr>
          <p:nvPr>
            <p:ph type="sldNum" sz="quarter" idx="5"/>
          </p:nvPr>
        </p:nvSpPr>
        <p:spPr/>
        <p:txBody>
          <a:bodyPr/>
          <a:lstStyle/>
          <a:p>
            <a:fld id="{CD9A7A27-C7DA-4E20-8877-F9D8D7F61956}" type="slidenum">
              <a:rPr lang="en-US" smtClean="0"/>
              <a:t>9</a:t>
            </a:fld>
            <a:endParaRPr lang="en-US"/>
          </a:p>
        </p:txBody>
      </p:sp>
    </p:spTree>
    <p:extLst>
      <p:ext uri="{BB962C8B-B14F-4D97-AF65-F5344CB8AC3E}">
        <p14:creationId xmlns:p14="http://schemas.microsoft.com/office/powerpoint/2010/main" val="440062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2B5200BA-1F55-6BDD-D7E3-50E147D04CF5}"/>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D8A7C4BF-7536-61C3-82A0-7816A567B706}"/>
              </a:ext>
            </a:extLst>
          </p:cNvPr>
          <p:cNvSpPr>
            <a:spLocks noGrp="1" noChangeArrowheads="1"/>
          </p:cNvSpPr>
          <p:nvPr>
            <p:ph type="sldNum" sz="quarter" idx="11"/>
          </p:nvPr>
        </p:nvSpPr>
        <p:spPr/>
        <p:txBody>
          <a:bodyPr/>
          <a:lstStyle>
            <a:lvl1pPr>
              <a:defRPr smtClean="0"/>
            </a:lvl1pPr>
          </a:lstStyle>
          <a:p>
            <a:pPr>
              <a:defRPr/>
            </a:pPr>
            <a:fld id="{8051E318-B1D2-7B42-9F7E-D2ACA69D6599}" type="slidenum">
              <a:rPr lang="en-US" altLang="zh-TW"/>
              <a:pPr>
                <a:defRPr/>
              </a:pPr>
              <a:t>‹#›</a:t>
            </a:fld>
            <a:endParaRPr lang="en-US" altLang="zh-TW"/>
          </a:p>
        </p:txBody>
      </p:sp>
    </p:spTree>
    <p:extLst>
      <p:ext uri="{BB962C8B-B14F-4D97-AF65-F5344CB8AC3E}">
        <p14:creationId xmlns:p14="http://schemas.microsoft.com/office/powerpoint/2010/main" val="20832968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A00D4FBC-C0E2-3820-B46A-1CB45B2E7C4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5BC3F912-3E97-481E-E1A9-9AF157EA839F}"/>
              </a:ext>
            </a:extLst>
          </p:cNvPr>
          <p:cNvSpPr>
            <a:spLocks noGrp="1" noChangeArrowheads="1"/>
          </p:cNvSpPr>
          <p:nvPr>
            <p:ph type="sldNum" sz="quarter" idx="11"/>
          </p:nvPr>
        </p:nvSpPr>
        <p:spPr>
          <a:ln/>
        </p:spPr>
        <p:txBody>
          <a:bodyPr/>
          <a:lstStyle>
            <a:lvl1pPr>
              <a:defRPr/>
            </a:lvl1pPr>
          </a:lstStyle>
          <a:p>
            <a:pPr>
              <a:defRPr/>
            </a:pPr>
            <a:fld id="{F9320296-3A62-F94F-B3A2-8CB50331D7CF}" type="slidenum">
              <a:rPr lang="en-US" altLang="zh-TW"/>
              <a:pPr>
                <a:defRPr/>
              </a:pPr>
              <a:t>‹#›</a:t>
            </a:fld>
            <a:endParaRPr lang="en-US" altLang="zh-TW"/>
          </a:p>
        </p:txBody>
      </p:sp>
    </p:spTree>
    <p:extLst>
      <p:ext uri="{BB962C8B-B14F-4D97-AF65-F5344CB8AC3E}">
        <p14:creationId xmlns:p14="http://schemas.microsoft.com/office/powerpoint/2010/main" val="17141830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CA9EC7F3-D6BA-3A0D-7039-850A0134EE6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06E2E810-F70A-82C2-859A-550B0B233C09}"/>
              </a:ext>
            </a:extLst>
          </p:cNvPr>
          <p:cNvSpPr>
            <a:spLocks noGrp="1" noChangeArrowheads="1"/>
          </p:cNvSpPr>
          <p:nvPr>
            <p:ph type="sldNum" sz="quarter" idx="11"/>
          </p:nvPr>
        </p:nvSpPr>
        <p:spPr>
          <a:ln/>
        </p:spPr>
        <p:txBody>
          <a:bodyPr/>
          <a:lstStyle>
            <a:lvl1pPr>
              <a:defRPr/>
            </a:lvl1pPr>
          </a:lstStyle>
          <a:p>
            <a:pPr>
              <a:defRPr/>
            </a:pPr>
            <a:fld id="{529DAEAB-A5BA-3749-B3E4-57B795362B2B}" type="slidenum">
              <a:rPr lang="en-US" altLang="zh-TW"/>
              <a:pPr>
                <a:defRPr/>
              </a:pPr>
              <a:t>‹#›</a:t>
            </a:fld>
            <a:endParaRPr lang="en-US" altLang="zh-TW"/>
          </a:p>
        </p:txBody>
      </p:sp>
    </p:spTree>
    <p:extLst>
      <p:ext uri="{BB962C8B-B14F-4D97-AF65-F5344CB8AC3E}">
        <p14:creationId xmlns:p14="http://schemas.microsoft.com/office/powerpoint/2010/main" val="29114349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DD50C6B9-E1A2-6619-08DF-263510897732}"/>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87FE2C72-2666-A15A-51F6-F0FF548F7451}"/>
              </a:ext>
            </a:extLst>
          </p:cNvPr>
          <p:cNvSpPr>
            <a:spLocks noGrp="1" noChangeArrowheads="1"/>
          </p:cNvSpPr>
          <p:nvPr>
            <p:ph type="sldNum" sz="quarter" idx="11"/>
          </p:nvPr>
        </p:nvSpPr>
        <p:spPr>
          <a:ln/>
        </p:spPr>
        <p:txBody>
          <a:bodyPr/>
          <a:lstStyle>
            <a:lvl1pPr>
              <a:defRPr/>
            </a:lvl1pPr>
          </a:lstStyle>
          <a:p>
            <a:pPr>
              <a:defRPr/>
            </a:pPr>
            <a:fld id="{E3487987-CF0C-E842-9665-C30E3FFAB63D}" type="slidenum">
              <a:rPr lang="en-US" altLang="zh-TW"/>
              <a:pPr>
                <a:defRPr/>
              </a:pPr>
              <a:t>‹#›</a:t>
            </a:fld>
            <a:endParaRPr lang="en-US" altLang="zh-TW"/>
          </a:p>
        </p:txBody>
      </p:sp>
    </p:spTree>
    <p:extLst>
      <p:ext uri="{BB962C8B-B14F-4D97-AF65-F5344CB8AC3E}">
        <p14:creationId xmlns:p14="http://schemas.microsoft.com/office/powerpoint/2010/main" val="3568090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34534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id="{E0568E16-DACC-C420-871A-03C5445CEB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id="{D7D6C9FC-BA75-532F-6FF4-5DC9510F4249}"/>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id="{7DC81CDA-9714-0F81-8740-CB399DD526C2}"/>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id="{F8D4F67D-C010-D725-2A19-15D5F70CDC62}"/>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30323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C30DB08B-648F-6856-64E0-D07FB07D2FB6}"/>
              </a:ext>
            </a:extLst>
          </p:cNvPr>
          <p:cNvSpPr>
            <a:spLocks noGrp="1"/>
          </p:cNvSpPr>
          <p:nvPr>
            <p:ph type="sldNum" sz="quarter" idx="15"/>
          </p:nvPr>
        </p:nvSpPr>
        <p:spPr>
          <a:xfrm>
            <a:off x="8626475" y="6673850"/>
            <a:ext cx="355600" cy="160338"/>
          </a:xfrm>
        </p:spPr>
        <p:txBody>
          <a:bodyPr/>
          <a:lstStyle>
            <a:lvl1pPr>
              <a:defRPr smtClean="0"/>
            </a:lvl1pPr>
          </a:lstStyle>
          <a:p>
            <a:pPr>
              <a:defRPr/>
            </a:pPr>
            <a:fld id="{CB290BA2-D248-EF4B-8D01-F189E9BBAE55}" type="slidenum">
              <a:rPr lang="en-US" altLang="zh-TW"/>
              <a:pPr>
                <a:defRPr/>
              </a:pPr>
              <a:t>‹#›</a:t>
            </a:fld>
            <a:endParaRPr lang="en-US" altLang="zh-TW"/>
          </a:p>
        </p:txBody>
      </p:sp>
    </p:spTree>
    <p:extLst>
      <p:ext uri="{BB962C8B-B14F-4D97-AF65-F5344CB8AC3E}">
        <p14:creationId xmlns:p14="http://schemas.microsoft.com/office/powerpoint/2010/main" val="188526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81CC1E1A-EC2F-D68E-9CFD-6E93AD1F0966}"/>
              </a:ext>
            </a:extLst>
          </p:cNvPr>
          <p:cNvSpPr>
            <a:spLocks noGrp="1"/>
          </p:cNvSpPr>
          <p:nvPr>
            <p:ph type="sldNum" sz="quarter" idx="16"/>
          </p:nvPr>
        </p:nvSpPr>
        <p:spPr>
          <a:xfrm>
            <a:off x="8626475" y="6673850"/>
            <a:ext cx="355600" cy="160338"/>
          </a:xfrm>
        </p:spPr>
        <p:txBody>
          <a:bodyPr/>
          <a:lstStyle>
            <a:lvl1pPr>
              <a:defRPr smtClean="0"/>
            </a:lvl1pPr>
          </a:lstStyle>
          <a:p>
            <a:pPr>
              <a:defRPr/>
            </a:pPr>
            <a:fld id="{E30FC593-486A-2A46-8224-D7A1F5F11873}" type="slidenum">
              <a:rPr lang="en-US" altLang="zh-TW"/>
              <a:pPr>
                <a:defRPr/>
              </a:pPr>
              <a:t>‹#›</a:t>
            </a:fld>
            <a:endParaRPr lang="en-US" altLang="zh-TW"/>
          </a:p>
        </p:txBody>
      </p:sp>
    </p:spTree>
    <p:extLst>
      <p:ext uri="{BB962C8B-B14F-4D97-AF65-F5344CB8AC3E}">
        <p14:creationId xmlns:p14="http://schemas.microsoft.com/office/powerpoint/2010/main" val="2649291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82836632-EFB4-D1DA-B144-641A65C045F6}"/>
              </a:ext>
            </a:extLst>
          </p:cNvPr>
          <p:cNvSpPr>
            <a:spLocks noGrp="1"/>
          </p:cNvSpPr>
          <p:nvPr>
            <p:ph type="sldNum" sz="quarter" idx="25"/>
          </p:nvPr>
        </p:nvSpPr>
        <p:spPr>
          <a:xfrm>
            <a:off x="8626475" y="6673850"/>
            <a:ext cx="355600" cy="160338"/>
          </a:xfrm>
        </p:spPr>
        <p:txBody>
          <a:bodyPr/>
          <a:lstStyle>
            <a:lvl1pPr>
              <a:defRPr smtClean="0"/>
            </a:lvl1pPr>
          </a:lstStyle>
          <a:p>
            <a:pPr>
              <a:defRPr/>
            </a:pPr>
            <a:fld id="{40030865-2D47-A544-B911-5E514316C793}" type="slidenum">
              <a:rPr lang="en-US" altLang="zh-TW"/>
              <a:pPr>
                <a:defRPr/>
              </a:pPr>
              <a:t>‹#›</a:t>
            </a:fld>
            <a:endParaRPr lang="en-US" altLang="zh-TW"/>
          </a:p>
        </p:txBody>
      </p:sp>
    </p:spTree>
    <p:extLst>
      <p:ext uri="{BB962C8B-B14F-4D97-AF65-F5344CB8AC3E}">
        <p14:creationId xmlns:p14="http://schemas.microsoft.com/office/powerpoint/2010/main" val="123577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zh-TW" altLang="en-US"/>
              <a:t>編輯母片文字樣式</a:t>
            </a:r>
          </a:p>
          <a:p>
            <a:pPr lvl="1"/>
            <a:r>
              <a:rPr lang="zh-TW" altLang="en-US"/>
              <a:t>第二層</a:t>
            </a:r>
          </a:p>
          <a:p>
            <a:pPr lvl="2"/>
            <a:r>
              <a:rPr lang="zh-TW" altLang="en-US"/>
              <a:t>第三層</a:t>
            </a:r>
          </a:p>
        </p:txBody>
      </p:sp>
      <p:sp>
        <p:nvSpPr>
          <p:cNvPr id="7"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9"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3" name="Slide Number Placeholder">
            <a:extLst>
              <a:ext uri="{FF2B5EF4-FFF2-40B4-BE49-F238E27FC236}">
                <a16:creationId xmlns:a16="http://schemas.microsoft.com/office/drawing/2014/main" id="{3EF0FD46-FB4F-C620-05C9-5A7B95AB8B30}"/>
              </a:ext>
            </a:extLst>
          </p:cNvPr>
          <p:cNvSpPr>
            <a:spLocks noGrp="1"/>
          </p:cNvSpPr>
          <p:nvPr>
            <p:ph type="sldNum" sz="quarter" idx="14"/>
          </p:nvPr>
        </p:nvSpPr>
        <p:spPr>
          <a:xfrm>
            <a:off x="8626475" y="6673850"/>
            <a:ext cx="355600" cy="160338"/>
          </a:xfrm>
        </p:spPr>
        <p:txBody>
          <a:bodyPr/>
          <a:lstStyle>
            <a:lvl1pPr>
              <a:defRPr smtClean="0"/>
            </a:lvl1pPr>
          </a:lstStyle>
          <a:p>
            <a:pPr>
              <a:defRPr/>
            </a:pPr>
            <a:fld id="{4F368C4D-6168-0E4F-9E19-6026B483EF39}" type="slidenum">
              <a:rPr lang="en-US" altLang="zh-TW"/>
              <a:pPr>
                <a:defRPr/>
              </a:pPr>
              <a:t>‹#›</a:t>
            </a:fld>
            <a:endParaRPr lang="en-US" altLang="zh-TW"/>
          </a:p>
        </p:txBody>
      </p:sp>
    </p:spTree>
    <p:extLst>
      <p:ext uri="{BB962C8B-B14F-4D97-AF65-F5344CB8AC3E}">
        <p14:creationId xmlns:p14="http://schemas.microsoft.com/office/powerpoint/2010/main" val="213370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7A748110-7C6B-5C0C-8161-05F2FF3969A5}"/>
              </a:ext>
            </a:extLst>
          </p:cNvPr>
          <p:cNvSpPr>
            <a:spLocks noGrp="1"/>
          </p:cNvSpPr>
          <p:nvPr>
            <p:ph type="sldNum" sz="quarter" idx="25"/>
          </p:nvPr>
        </p:nvSpPr>
        <p:spPr>
          <a:xfrm>
            <a:off x="8626475" y="6673850"/>
            <a:ext cx="355600" cy="160338"/>
          </a:xfrm>
        </p:spPr>
        <p:txBody>
          <a:bodyPr/>
          <a:lstStyle>
            <a:lvl1pPr>
              <a:defRPr smtClean="0"/>
            </a:lvl1pPr>
          </a:lstStyle>
          <a:p>
            <a:pPr>
              <a:defRPr/>
            </a:pPr>
            <a:fld id="{1EC21698-B3F1-AF45-A5F9-43E91FD129F2}" type="slidenum">
              <a:rPr lang="en-US" altLang="zh-TW"/>
              <a:pPr>
                <a:defRPr/>
              </a:pPr>
              <a:t>‹#›</a:t>
            </a:fld>
            <a:endParaRPr lang="en-US" altLang="zh-TW"/>
          </a:p>
        </p:txBody>
      </p:sp>
    </p:spTree>
    <p:extLst>
      <p:ext uri="{BB962C8B-B14F-4D97-AF65-F5344CB8AC3E}">
        <p14:creationId xmlns:p14="http://schemas.microsoft.com/office/powerpoint/2010/main" val="114300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41489538-88DF-5788-D48D-6F233A88ED2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F3B82B63-5AFC-B345-28FD-924EF8940459}"/>
              </a:ext>
            </a:extLst>
          </p:cNvPr>
          <p:cNvSpPr>
            <a:spLocks noGrp="1" noChangeArrowheads="1"/>
          </p:cNvSpPr>
          <p:nvPr>
            <p:ph type="sldNum" sz="quarter" idx="11"/>
          </p:nvPr>
        </p:nvSpPr>
        <p:spPr>
          <a:ln/>
        </p:spPr>
        <p:txBody>
          <a:bodyPr/>
          <a:lstStyle>
            <a:lvl1pPr>
              <a:defRPr/>
            </a:lvl1pPr>
          </a:lstStyle>
          <a:p>
            <a:pPr>
              <a:defRPr/>
            </a:pPr>
            <a:fld id="{1FAB9328-62C2-FB47-8F59-6908C24762C7}" type="slidenum">
              <a:rPr lang="en-US" altLang="zh-TW"/>
              <a:pPr>
                <a:defRPr/>
              </a:pPr>
              <a:t>‹#›</a:t>
            </a:fld>
            <a:endParaRPr lang="en-US" altLang="zh-TW"/>
          </a:p>
        </p:txBody>
      </p:sp>
    </p:spTree>
    <p:extLst>
      <p:ext uri="{BB962C8B-B14F-4D97-AF65-F5344CB8AC3E}">
        <p14:creationId xmlns:p14="http://schemas.microsoft.com/office/powerpoint/2010/main" val="2502824394"/>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0E8983CA-7565-4832-AEB6-43019C690817}"/>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Appendix Link">
            <a:extLst>
              <a:ext uri="{FF2B5EF4-FFF2-40B4-BE49-F238E27FC236}">
                <a16:creationId xmlns:a16="http://schemas.microsoft.com/office/drawing/2014/main" id="{C5EF4C7E-E3EA-4A51-AD02-0D44BC45482F}"/>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id="{4D1E5D3D-B35C-4CCC-8033-D6BFD87670D4}"/>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9499536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85E2405E-D0C3-EC33-FAE9-278612724CB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56F7AC1D-9C6F-B79F-3377-208FF8C236C2}"/>
              </a:ext>
            </a:extLst>
          </p:cNvPr>
          <p:cNvSpPr>
            <a:spLocks noGrp="1" noChangeArrowheads="1"/>
          </p:cNvSpPr>
          <p:nvPr>
            <p:ph type="sldNum" sz="quarter" idx="11"/>
          </p:nvPr>
        </p:nvSpPr>
        <p:spPr>
          <a:ln/>
        </p:spPr>
        <p:txBody>
          <a:bodyPr/>
          <a:lstStyle>
            <a:lvl1pPr>
              <a:defRPr/>
            </a:lvl1pPr>
          </a:lstStyle>
          <a:p>
            <a:pPr>
              <a:defRPr/>
            </a:pPr>
            <a:fld id="{A9010E89-A6D5-684F-B41B-635011A6C46C}" type="slidenum">
              <a:rPr lang="en-US" altLang="zh-TW"/>
              <a:pPr>
                <a:defRPr/>
              </a:pPr>
              <a:t>‹#›</a:t>
            </a:fld>
            <a:endParaRPr lang="en-US" altLang="zh-TW"/>
          </a:p>
        </p:txBody>
      </p:sp>
    </p:spTree>
    <p:extLst>
      <p:ext uri="{BB962C8B-B14F-4D97-AF65-F5344CB8AC3E}">
        <p14:creationId xmlns:p14="http://schemas.microsoft.com/office/powerpoint/2010/main" val="35274287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A562995-3762-9514-1155-98CC03A0EA0D}"/>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92DA227F-6C03-FE11-4446-23A66E59F742}"/>
              </a:ext>
            </a:extLst>
          </p:cNvPr>
          <p:cNvSpPr>
            <a:spLocks noGrp="1" noChangeArrowheads="1"/>
          </p:cNvSpPr>
          <p:nvPr>
            <p:ph type="sldNum" sz="quarter" idx="11"/>
          </p:nvPr>
        </p:nvSpPr>
        <p:spPr>
          <a:ln/>
        </p:spPr>
        <p:txBody>
          <a:bodyPr/>
          <a:lstStyle>
            <a:lvl1pPr>
              <a:defRPr/>
            </a:lvl1pPr>
          </a:lstStyle>
          <a:p>
            <a:pPr>
              <a:defRPr/>
            </a:pPr>
            <a:fld id="{00294E28-48A4-6D4D-AFE6-BED98195DFF0}" type="slidenum">
              <a:rPr lang="en-US" altLang="zh-TW"/>
              <a:pPr>
                <a:defRPr/>
              </a:pPr>
              <a:t>‹#›</a:t>
            </a:fld>
            <a:endParaRPr lang="en-US" altLang="zh-TW"/>
          </a:p>
        </p:txBody>
      </p:sp>
    </p:spTree>
    <p:extLst>
      <p:ext uri="{BB962C8B-B14F-4D97-AF65-F5344CB8AC3E}">
        <p14:creationId xmlns:p14="http://schemas.microsoft.com/office/powerpoint/2010/main" val="21934615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5FB7EEC0-3B19-9306-5DF0-737B3D2653C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6B9F4549-9C7D-41CC-BE95-7299A57E8CC5}"/>
              </a:ext>
            </a:extLst>
          </p:cNvPr>
          <p:cNvSpPr>
            <a:spLocks noGrp="1" noChangeArrowheads="1"/>
          </p:cNvSpPr>
          <p:nvPr>
            <p:ph type="sldNum" sz="quarter" idx="11"/>
          </p:nvPr>
        </p:nvSpPr>
        <p:spPr>
          <a:ln/>
        </p:spPr>
        <p:txBody>
          <a:bodyPr/>
          <a:lstStyle>
            <a:lvl1pPr>
              <a:defRPr/>
            </a:lvl1pPr>
          </a:lstStyle>
          <a:p>
            <a:pPr>
              <a:defRPr/>
            </a:pPr>
            <a:fld id="{1A068760-D10B-824F-ACAF-D28A78B9AAA5}" type="slidenum">
              <a:rPr lang="en-US" altLang="zh-TW"/>
              <a:pPr>
                <a:defRPr/>
              </a:pPr>
              <a:t>‹#›</a:t>
            </a:fld>
            <a:endParaRPr lang="en-US" altLang="zh-TW"/>
          </a:p>
        </p:txBody>
      </p:sp>
    </p:spTree>
    <p:extLst>
      <p:ext uri="{BB962C8B-B14F-4D97-AF65-F5344CB8AC3E}">
        <p14:creationId xmlns:p14="http://schemas.microsoft.com/office/powerpoint/2010/main" val="6260502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54D311CC-1F79-F51A-7706-0A5645822C91}"/>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id="{B49105F4-B0BC-8F2F-A020-C733204CF515}"/>
              </a:ext>
            </a:extLst>
          </p:cNvPr>
          <p:cNvSpPr>
            <a:spLocks noGrp="1" noChangeArrowheads="1"/>
          </p:cNvSpPr>
          <p:nvPr>
            <p:ph type="sldNum" sz="quarter" idx="11"/>
          </p:nvPr>
        </p:nvSpPr>
        <p:spPr>
          <a:ln/>
        </p:spPr>
        <p:txBody>
          <a:bodyPr/>
          <a:lstStyle>
            <a:lvl1pPr>
              <a:defRPr/>
            </a:lvl1pPr>
          </a:lstStyle>
          <a:p>
            <a:pPr>
              <a:defRPr/>
            </a:pPr>
            <a:fld id="{BAB872C0-8E42-C741-9223-B6DBAA7D8830}" type="slidenum">
              <a:rPr lang="en-US" altLang="zh-TW"/>
              <a:pPr>
                <a:defRPr/>
              </a:pPr>
              <a:t>‹#›</a:t>
            </a:fld>
            <a:endParaRPr lang="en-US" altLang="zh-TW"/>
          </a:p>
        </p:txBody>
      </p:sp>
    </p:spTree>
    <p:extLst>
      <p:ext uri="{BB962C8B-B14F-4D97-AF65-F5344CB8AC3E}">
        <p14:creationId xmlns:p14="http://schemas.microsoft.com/office/powerpoint/2010/main" val="18888239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65226908-1296-3E74-CADD-0B3561E9A10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13D3AAB5-346B-2E4A-178B-7E1621A962D5}"/>
              </a:ext>
            </a:extLst>
          </p:cNvPr>
          <p:cNvSpPr>
            <a:spLocks noGrp="1" noChangeArrowheads="1"/>
          </p:cNvSpPr>
          <p:nvPr>
            <p:ph type="sldNum" sz="quarter" idx="11"/>
          </p:nvPr>
        </p:nvSpPr>
        <p:spPr>
          <a:ln/>
        </p:spPr>
        <p:txBody>
          <a:bodyPr/>
          <a:lstStyle>
            <a:lvl1pPr>
              <a:defRPr/>
            </a:lvl1pPr>
          </a:lstStyle>
          <a:p>
            <a:pPr>
              <a:defRPr/>
            </a:pPr>
            <a:fld id="{2C03F4B8-52F2-7B49-A6F3-DDE9D5454D00}" type="slidenum">
              <a:rPr lang="en-US" altLang="zh-TW"/>
              <a:pPr>
                <a:defRPr/>
              </a:pPr>
              <a:t>‹#›</a:t>
            </a:fld>
            <a:endParaRPr lang="en-US" altLang="zh-TW"/>
          </a:p>
        </p:txBody>
      </p:sp>
    </p:spTree>
    <p:extLst>
      <p:ext uri="{BB962C8B-B14F-4D97-AF65-F5344CB8AC3E}">
        <p14:creationId xmlns:p14="http://schemas.microsoft.com/office/powerpoint/2010/main" val="5642575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7B18EF68-DFE6-8834-BB0E-A760B6ECA36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id="{B81E3ABE-582E-5BBE-B770-E72F239CB20B}"/>
              </a:ext>
            </a:extLst>
          </p:cNvPr>
          <p:cNvSpPr>
            <a:spLocks noGrp="1" noChangeArrowheads="1"/>
          </p:cNvSpPr>
          <p:nvPr>
            <p:ph type="sldNum" sz="quarter" idx="11"/>
          </p:nvPr>
        </p:nvSpPr>
        <p:spPr>
          <a:ln/>
        </p:spPr>
        <p:txBody>
          <a:bodyPr/>
          <a:lstStyle>
            <a:lvl1pPr>
              <a:defRPr/>
            </a:lvl1pPr>
          </a:lstStyle>
          <a:p>
            <a:pPr>
              <a:defRPr/>
            </a:pPr>
            <a:fld id="{0E6ADDA8-1924-D147-8511-AF3DDCF0DD7B}" type="slidenum">
              <a:rPr lang="en-US" altLang="zh-TW"/>
              <a:pPr>
                <a:defRPr/>
              </a:pPr>
              <a:t>‹#›</a:t>
            </a:fld>
            <a:endParaRPr lang="en-US" altLang="zh-TW"/>
          </a:p>
        </p:txBody>
      </p:sp>
    </p:spTree>
    <p:extLst>
      <p:ext uri="{BB962C8B-B14F-4D97-AF65-F5344CB8AC3E}">
        <p14:creationId xmlns:p14="http://schemas.microsoft.com/office/powerpoint/2010/main" val="14968852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0DEF049E-5E9E-B546-0C1B-4772454DB5C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E61E6F4A-0022-1E40-287D-C3EA1C08918F}"/>
              </a:ext>
            </a:extLst>
          </p:cNvPr>
          <p:cNvSpPr>
            <a:spLocks noGrp="1" noChangeArrowheads="1"/>
          </p:cNvSpPr>
          <p:nvPr>
            <p:ph type="sldNum" sz="quarter" idx="11"/>
          </p:nvPr>
        </p:nvSpPr>
        <p:spPr>
          <a:ln/>
        </p:spPr>
        <p:txBody>
          <a:bodyPr/>
          <a:lstStyle>
            <a:lvl1pPr>
              <a:defRPr/>
            </a:lvl1pPr>
          </a:lstStyle>
          <a:p>
            <a:pPr>
              <a:defRPr/>
            </a:pPr>
            <a:fld id="{8D841A16-E822-924D-B08F-3BFCED7C10E4}" type="slidenum">
              <a:rPr lang="en-US" altLang="zh-TW"/>
              <a:pPr>
                <a:defRPr/>
              </a:pPr>
              <a:t>‹#›</a:t>
            </a:fld>
            <a:endParaRPr lang="en-US" altLang="zh-TW"/>
          </a:p>
        </p:txBody>
      </p:sp>
    </p:spTree>
    <p:extLst>
      <p:ext uri="{BB962C8B-B14F-4D97-AF65-F5344CB8AC3E}">
        <p14:creationId xmlns:p14="http://schemas.microsoft.com/office/powerpoint/2010/main" val="42897868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BDDBEB92-2431-B156-8ABC-1260B3F2CB79}"/>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91D4348C-51CB-621D-C69A-8BE1388D183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id="{0DF74222-67B9-A01A-F451-69B28F770E2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4041FBA1-CFB9-CD81-311A-DF1F4D8470DF}"/>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id="{70543D4C-DBE9-9247-EFB7-FD2DF05F7A12}"/>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C5FF5DC0-2EF4-5B47-B878-9001B4BF8704}" type="slidenum">
              <a:rPr lang="en-US" altLang="zh-TW"/>
              <a:pPr>
                <a:defRPr/>
              </a:pPr>
              <a:t>‹#›</a:t>
            </a:fld>
            <a:endParaRPr lang="en-US" altLang="zh-TW"/>
          </a:p>
        </p:txBody>
      </p:sp>
      <p:sp>
        <p:nvSpPr>
          <p:cNvPr id="1031" name="AutoShape 1031">
            <a:extLst>
              <a:ext uri="{FF2B5EF4-FFF2-40B4-BE49-F238E27FC236}">
                <a16:creationId xmlns:a16="http://schemas.microsoft.com/office/drawing/2014/main" id="{9E98894F-0299-D9BC-ED1B-5E060F9E8780}"/>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B2431D28-DF19-8881-6734-E68269648C3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x-none"/>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 id="2147483939" r:id="rId15"/>
    <p:sldLayoutId id="2147483940" r:id="rId16"/>
    <p:sldLayoutId id="2147483941" r:id="rId17"/>
    <p:sldLayoutId id="2147483942" r:id="rId18"/>
    <p:sldLayoutId id="2147483943" r:id="rId19"/>
    <p:sldLayoutId id="2147483944" r:id="rId20"/>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22"/>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3"/>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4"/>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4"/>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FB2D5474-CD94-D409-4AE0-A0A602A1CD7C}"/>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4578" name="Rectangle 2">
            <a:extLst>
              <a:ext uri="{FF2B5EF4-FFF2-40B4-BE49-F238E27FC236}">
                <a16:creationId xmlns:a16="http://schemas.microsoft.com/office/drawing/2014/main" id="{8390D0D4-0A45-D093-D925-8614C5435CB6}"/>
              </a:ext>
            </a:extLst>
          </p:cNvPr>
          <p:cNvSpPr>
            <a:spLocks noGrp="1" noChangeArrowheads="1"/>
          </p:cNvSpPr>
          <p:nvPr>
            <p:ph type="ctrTitle"/>
          </p:nvPr>
        </p:nvSpPr>
        <p:spPr>
          <a:xfrm>
            <a:off x="1781175" y="581025"/>
            <a:ext cx="6319838" cy="2449513"/>
          </a:xfrm>
        </p:spPr>
        <p:txBody>
          <a:bodyPr/>
          <a:lstStyle/>
          <a:p>
            <a:r>
              <a:rPr lang="en-US" altLang="zh-TW" sz="4400" dirty="0">
                <a:ea typeface="微軟正黑體" panose="020B0604030504040204" pitchFamily="34" charset="-120"/>
              </a:rPr>
              <a:t>Global Supply Chain</a:t>
            </a:r>
            <a:br>
              <a:rPr lang="en-US" altLang="zh-TW" sz="4400" dirty="0">
                <a:ea typeface="微軟正黑體" panose="020B0604030504040204" pitchFamily="34" charset="-120"/>
              </a:rPr>
            </a:br>
            <a:r>
              <a:rPr lang="en-US" altLang="zh-TW" sz="4400" baseline="-25000" dirty="0">
                <a:ea typeface="微軟正黑體" panose="020B0604030504040204" pitchFamily="34" charset="-120"/>
              </a:rPr>
              <a:t>(Ch. 15)</a:t>
            </a:r>
            <a:endParaRPr lang="zh-TW" altLang="en-US" baseline="-25000" dirty="0">
              <a:solidFill>
                <a:schemeClr val="bg1"/>
              </a:solidFill>
              <a:ea typeface="微軟正黑體" panose="020B0604030504040204" pitchFamily="34" charset="-120"/>
            </a:endParaRPr>
          </a:p>
        </p:txBody>
      </p:sp>
      <p:sp>
        <p:nvSpPr>
          <p:cNvPr id="24579" name="Rectangle 3">
            <a:extLst>
              <a:ext uri="{FF2B5EF4-FFF2-40B4-BE49-F238E27FC236}">
                <a16:creationId xmlns:a16="http://schemas.microsoft.com/office/drawing/2014/main" id="{AC008121-9571-2FD1-BC32-363B1B13826A}"/>
              </a:ext>
            </a:extLst>
          </p:cNvPr>
          <p:cNvSpPr>
            <a:spLocks noGrp="1" noChangeArrowheads="1"/>
          </p:cNvSpPr>
          <p:nvPr>
            <p:ph type="subTitle" idx="1"/>
          </p:nvPr>
        </p:nvSpPr>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2022.12</a:t>
            </a:r>
          </a:p>
        </p:txBody>
      </p:sp>
      <p:sp>
        <p:nvSpPr>
          <p:cNvPr id="24580" name="Text Box 5">
            <a:extLst>
              <a:ext uri="{FF2B5EF4-FFF2-40B4-BE49-F238E27FC236}">
                <a16:creationId xmlns:a16="http://schemas.microsoft.com/office/drawing/2014/main" id="{889AADB0-DC38-7C30-D7C9-B2F3E506508C}"/>
              </a:ext>
            </a:extLst>
          </p:cNvPr>
          <p:cNvSpPr txBox="1">
            <a:spLocks noChangeArrowheads="1"/>
          </p:cNvSpPr>
          <p:nvPr/>
        </p:nvSpPr>
        <p:spPr bwMode="auto">
          <a:xfrm>
            <a:off x="60325" y="117475"/>
            <a:ext cx="1199307"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11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Where to Produce </a:t>
            </a:r>
            <a:r>
              <a:rPr lang="en-US" baseline="-25000" dirty="0"/>
              <a:t>2</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Technological Factors</a:t>
            </a:r>
          </a:p>
          <a:p>
            <a:pPr lvl="1"/>
            <a:r>
              <a:rPr lang="en-US" dirty="0"/>
              <a:t>Fixed Costs.</a:t>
            </a:r>
          </a:p>
          <a:p>
            <a:pPr lvl="2"/>
            <a:r>
              <a:rPr lang="en-US" dirty="0"/>
              <a:t>If costs are very high, a firm might serve the world market from a single location or from very few locations.</a:t>
            </a:r>
          </a:p>
          <a:p>
            <a:pPr lvl="2"/>
            <a:r>
              <a:rPr lang="en-US" dirty="0"/>
              <a:t>If costs are very low, a firm might serve the world market from several locations at once.</a:t>
            </a:r>
          </a:p>
          <a:p>
            <a:pPr lvl="1"/>
            <a:r>
              <a:rPr lang="en-US" dirty="0"/>
              <a:t>Minimum Efficient Scale.</a:t>
            </a:r>
          </a:p>
          <a:p>
            <a:pPr lvl="2"/>
            <a:r>
              <a:rPr lang="en-US" dirty="0"/>
              <a:t>The level of output at which most plant-level scale economies are exhausted.</a:t>
            </a:r>
          </a:p>
          <a:p>
            <a:pPr lvl="2"/>
            <a:r>
              <a:rPr lang="en-US" dirty="0"/>
              <a:t>The larger the minimum efficient scale, the more likely centralized production makes sense.</a:t>
            </a:r>
          </a:p>
          <a:p>
            <a:pPr lvl="2"/>
            <a:endParaRPr lang="en-US" dirty="0"/>
          </a:p>
        </p:txBody>
      </p:sp>
    </p:spTree>
    <p:extLst>
      <p:ext uri="{BB962C8B-B14F-4D97-AF65-F5344CB8AC3E}">
        <p14:creationId xmlns:p14="http://schemas.microsoft.com/office/powerpoint/2010/main" val="16229056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solidFill>
                  <a:schemeClr val="bg1"/>
                </a:solidFill>
              </a:rPr>
              <a:t>Figure 15.2 </a:t>
            </a:r>
            <a:r>
              <a:rPr lang="en-US" sz="2800" dirty="0"/>
              <a:t>Typical Unit Cost Curve</a:t>
            </a:r>
          </a:p>
        </p:txBody>
      </p:sp>
      <p:pic>
        <p:nvPicPr>
          <p:cNvPr id="3" name="Picture 2" descr="A graph illustrates a typical unit cost curve.">
            <a:extLst>
              <a:ext uri="{FF2B5EF4-FFF2-40B4-BE49-F238E27FC236}">
                <a16:creationId xmlns:a16="http://schemas.microsoft.com/office/drawing/2014/main" id="{499988F6-5ADE-4804-A06A-E4413ECCBF69}"/>
              </a:ext>
            </a:extLst>
          </p:cNvPr>
          <p:cNvPicPr>
            <a:picLocks noChangeAspect="1"/>
          </p:cNvPicPr>
          <p:nvPr/>
        </p:nvPicPr>
        <p:blipFill>
          <a:blip r:embed="rId3"/>
          <a:stretch>
            <a:fillRect/>
          </a:stretch>
        </p:blipFill>
        <p:spPr>
          <a:xfrm>
            <a:off x="899592" y="1772816"/>
            <a:ext cx="7796056" cy="4553501"/>
          </a:xfrm>
          <a:prstGeom prst="rect">
            <a:avLst/>
          </a:prstGeom>
        </p:spPr>
      </p:pic>
    </p:spTree>
    <p:extLst>
      <p:ext uri="{BB962C8B-B14F-4D97-AF65-F5344CB8AC3E}">
        <p14:creationId xmlns:p14="http://schemas.microsoft.com/office/powerpoint/2010/main" val="42132841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D98F-8A2D-4079-88B0-839A9C7A239C}"/>
              </a:ext>
            </a:extLst>
          </p:cNvPr>
          <p:cNvSpPr>
            <a:spLocks noGrp="1"/>
          </p:cNvSpPr>
          <p:nvPr>
            <p:ph type="title"/>
          </p:nvPr>
        </p:nvSpPr>
        <p:spPr/>
        <p:txBody>
          <a:bodyPr/>
          <a:lstStyle/>
          <a:p>
            <a:r>
              <a:rPr lang="en-US" dirty="0"/>
              <a:t>Where to Produce </a:t>
            </a:r>
            <a:r>
              <a:rPr lang="en-US" baseline="-25000" dirty="0"/>
              <a:t>3</a:t>
            </a:r>
          </a:p>
        </p:txBody>
      </p:sp>
      <p:sp>
        <p:nvSpPr>
          <p:cNvPr id="3" name="Content Placeholder 2">
            <a:extLst>
              <a:ext uri="{FF2B5EF4-FFF2-40B4-BE49-F238E27FC236}">
                <a16:creationId xmlns:a16="http://schemas.microsoft.com/office/drawing/2014/main" id="{7FB10E69-E315-4FED-8E61-E5B303C68FBF}"/>
              </a:ext>
            </a:extLst>
          </p:cNvPr>
          <p:cNvSpPr>
            <a:spLocks noGrp="1"/>
          </p:cNvSpPr>
          <p:nvPr>
            <p:ph idx="1"/>
          </p:nvPr>
        </p:nvSpPr>
        <p:spPr/>
        <p:txBody>
          <a:bodyPr/>
          <a:lstStyle/>
          <a:p>
            <a:r>
              <a:rPr lang="en-US" sz="2400" dirty="0"/>
              <a:t>Production Factors</a:t>
            </a:r>
          </a:p>
          <a:p>
            <a:pPr lvl="1"/>
            <a:r>
              <a:rPr lang="en-US" sz="2000" dirty="0"/>
              <a:t>Product Features.</a:t>
            </a:r>
          </a:p>
          <a:p>
            <a:pPr lvl="2"/>
            <a:r>
              <a:rPr lang="en-US" sz="1800" dirty="0"/>
              <a:t>Value-to-weight ratio.</a:t>
            </a:r>
          </a:p>
          <a:p>
            <a:pPr lvl="2"/>
            <a:r>
              <a:rPr lang="en-US" sz="1800" dirty="0"/>
              <a:t>Universal needs.</a:t>
            </a:r>
          </a:p>
          <a:p>
            <a:pPr lvl="1"/>
            <a:r>
              <a:rPr lang="en-US" sz="2000" dirty="0"/>
              <a:t>Locating Production Facilities.</a:t>
            </a:r>
          </a:p>
          <a:p>
            <a:pPr lvl="2"/>
            <a:r>
              <a:rPr lang="en-US" sz="1800" dirty="0"/>
              <a:t>Centralized location.</a:t>
            </a:r>
          </a:p>
          <a:p>
            <a:pPr lvl="3"/>
            <a:r>
              <a:rPr lang="en-US" sz="1600" dirty="0"/>
              <a:t>Fixed costs are substantial.</a:t>
            </a:r>
          </a:p>
          <a:p>
            <a:pPr lvl="3"/>
            <a:r>
              <a:rPr lang="en-US" sz="1600" dirty="0"/>
              <a:t>Minimum efficient scale is high.</a:t>
            </a:r>
          </a:p>
          <a:p>
            <a:pPr lvl="3"/>
            <a:r>
              <a:rPr lang="en-US" sz="1600" dirty="0"/>
              <a:t>Flexible manufacturing technologies are available.</a:t>
            </a:r>
          </a:p>
          <a:p>
            <a:pPr lvl="2"/>
            <a:r>
              <a:rPr lang="en-US" sz="1800" dirty="0"/>
              <a:t>Decentralizing close to major markets.</a:t>
            </a:r>
          </a:p>
          <a:p>
            <a:pPr lvl="3"/>
            <a:r>
              <a:rPr lang="en-US" sz="1600" dirty="0"/>
              <a:t>Fixed costs and the minimum efficient scale of production are low.</a:t>
            </a:r>
          </a:p>
          <a:p>
            <a:pPr lvl="3"/>
            <a:r>
              <a:rPr lang="en-US" sz="1600" dirty="0"/>
              <a:t>Appropriate flexible manufacturing technologies are not available.</a:t>
            </a:r>
          </a:p>
        </p:txBody>
      </p:sp>
    </p:spTree>
    <p:extLst>
      <p:ext uri="{BB962C8B-B14F-4D97-AF65-F5344CB8AC3E}">
        <p14:creationId xmlns:p14="http://schemas.microsoft.com/office/powerpoint/2010/main" val="6366796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48B1-A689-464F-9E7A-CB9F2A09FDF7}"/>
              </a:ext>
            </a:extLst>
          </p:cNvPr>
          <p:cNvSpPr>
            <a:spLocks noGrp="1"/>
          </p:cNvSpPr>
          <p:nvPr>
            <p:ph type="title"/>
          </p:nvPr>
        </p:nvSpPr>
        <p:spPr/>
        <p:txBody>
          <a:bodyPr>
            <a:normAutofit/>
          </a:bodyPr>
          <a:lstStyle/>
          <a:p>
            <a:r>
              <a:rPr lang="en-US" sz="2800" dirty="0"/>
              <a:t>Table 15.1 Location Strategy and Production </a:t>
            </a:r>
            <a:r>
              <a:rPr lang="en-US" sz="800" b="0" dirty="0"/>
              <a:t>1</a:t>
            </a:r>
          </a:p>
        </p:txBody>
      </p:sp>
      <p:graphicFrame>
        <p:nvGraphicFramePr>
          <p:cNvPr id="8" name="Table 8">
            <a:extLst>
              <a:ext uri="{FF2B5EF4-FFF2-40B4-BE49-F238E27FC236}">
                <a16:creationId xmlns:a16="http://schemas.microsoft.com/office/drawing/2014/main" id="{12E3FF2A-2307-4877-979D-0731B003BB79}"/>
              </a:ext>
            </a:extLst>
          </p:cNvPr>
          <p:cNvGraphicFramePr>
            <a:graphicFrameLocks noGrp="1"/>
          </p:cNvGraphicFramePr>
          <p:nvPr>
            <p:extLst>
              <p:ext uri="{D42A27DB-BD31-4B8C-83A1-F6EECF244321}">
                <p14:modId xmlns:p14="http://schemas.microsoft.com/office/powerpoint/2010/main" val="1432622984"/>
              </p:ext>
            </p:extLst>
          </p:nvPr>
        </p:nvGraphicFramePr>
        <p:xfrm>
          <a:off x="405222" y="1988840"/>
          <a:ext cx="8333556" cy="3456381"/>
        </p:xfrm>
        <a:graphic>
          <a:graphicData uri="http://schemas.openxmlformats.org/drawingml/2006/table">
            <a:tbl>
              <a:tblPr firstRow="1" bandRow="1">
                <a:tableStyleId>{5C22544A-7EE6-4342-B048-85BDC9FD1C3A}</a:tableStyleId>
              </a:tblPr>
              <a:tblGrid>
                <a:gridCol w="2777852">
                  <a:extLst>
                    <a:ext uri="{9D8B030D-6E8A-4147-A177-3AD203B41FA5}">
                      <a16:colId xmlns:a16="http://schemas.microsoft.com/office/drawing/2014/main" val="2883626952"/>
                    </a:ext>
                  </a:extLst>
                </a:gridCol>
                <a:gridCol w="2777852">
                  <a:extLst>
                    <a:ext uri="{9D8B030D-6E8A-4147-A177-3AD203B41FA5}">
                      <a16:colId xmlns:a16="http://schemas.microsoft.com/office/drawing/2014/main" val="206270274"/>
                    </a:ext>
                  </a:extLst>
                </a:gridCol>
                <a:gridCol w="2777852">
                  <a:extLst>
                    <a:ext uri="{9D8B030D-6E8A-4147-A177-3AD203B41FA5}">
                      <a16:colId xmlns:a16="http://schemas.microsoft.com/office/drawing/2014/main" val="2877022289"/>
                    </a:ext>
                  </a:extLst>
                </a:gridCol>
              </a:tblGrid>
              <a:tr h="711608">
                <a:tc>
                  <a:txBody>
                    <a:bodyPr/>
                    <a:lstStyle/>
                    <a:p>
                      <a:r>
                        <a:rPr lang="en-US" sz="1800" dirty="0"/>
                        <a:t>Country Factors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Concentrated Production Favored</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Decentralized Production Favored</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310081"/>
                  </a:ext>
                </a:extLst>
              </a:tr>
              <a:tr h="711608">
                <a:tc>
                  <a:txBody>
                    <a:bodyPr/>
                    <a:lstStyle/>
                    <a:p>
                      <a:r>
                        <a:rPr lang="en-US" sz="1800" u="none" strike="noStrike" kern="1200" baseline="0" dirty="0"/>
                        <a:t>Differences in political economy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Substantial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978151"/>
                  </a:ext>
                </a:extLst>
              </a:tr>
              <a:tr h="406633">
                <a:tc>
                  <a:txBody>
                    <a:bodyPr/>
                    <a:lstStyle/>
                    <a:p>
                      <a:r>
                        <a:rPr lang="en-US" sz="1800" u="none" strike="noStrike" kern="1200" baseline="0" dirty="0"/>
                        <a:t>Differences in culture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Substantial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772723"/>
                  </a:ext>
                </a:extLst>
              </a:tr>
              <a:tr h="406633">
                <a:tc>
                  <a:txBody>
                    <a:bodyPr/>
                    <a:lstStyle/>
                    <a:p>
                      <a:r>
                        <a:rPr lang="en-US" sz="1800" u="none" strike="noStrike" kern="1200" baseline="0" dirty="0"/>
                        <a:t>Differences in factor costs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Substantial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579986"/>
                  </a:ext>
                </a:extLst>
              </a:tr>
              <a:tr h="406633">
                <a:tc>
                  <a:txBody>
                    <a:bodyPr/>
                    <a:lstStyle/>
                    <a:p>
                      <a:r>
                        <a:rPr lang="en-US" sz="1800" u="none" strike="noStrike" kern="1200" baseline="0" dirty="0"/>
                        <a:t>Trade barriers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Substantial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716819"/>
                  </a:ext>
                </a:extLst>
              </a:tr>
              <a:tr h="406633">
                <a:tc>
                  <a:txBody>
                    <a:bodyPr/>
                    <a:lstStyle/>
                    <a:p>
                      <a:r>
                        <a:rPr lang="en-US" sz="1800" u="none" strike="noStrike" kern="1200" baseline="0" dirty="0"/>
                        <a:t>Location externalities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Important in industry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Not important in industry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191608"/>
                  </a:ext>
                </a:extLst>
              </a:tr>
              <a:tr h="406633">
                <a:tc>
                  <a:txBody>
                    <a:bodyPr/>
                    <a:lstStyle/>
                    <a:p>
                      <a:r>
                        <a:rPr lang="en-US" sz="1800" u="none" strike="noStrike" kern="1200" baseline="0" dirty="0"/>
                        <a:t>Exchange rates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Stable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Volatile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028246"/>
                  </a:ext>
                </a:extLst>
              </a:tr>
            </a:tbl>
          </a:graphicData>
        </a:graphic>
      </p:graphicFrame>
    </p:spTree>
    <p:extLst>
      <p:ext uri="{BB962C8B-B14F-4D97-AF65-F5344CB8AC3E}">
        <p14:creationId xmlns:p14="http://schemas.microsoft.com/office/powerpoint/2010/main" val="38134147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48B1-A689-464F-9E7A-CB9F2A09FDF7}"/>
              </a:ext>
            </a:extLst>
          </p:cNvPr>
          <p:cNvSpPr>
            <a:spLocks noGrp="1"/>
          </p:cNvSpPr>
          <p:nvPr>
            <p:ph type="title"/>
          </p:nvPr>
        </p:nvSpPr>
        <p:spPr/>
        <p:txBody>
          <a:bodyPr>
            <a:normAutofit fontScale="90000"/>
          </a:bodyPr>
          <a:lstStyle/>
          <a:p>
            <a:r>
              <a:rPr lang="en-US" dirty="0"/>
              <a:t>Table 15.1 Location Strategy and Production </a:t>
            </a:r>
            <a:r>
              <a:rPr lang="en-US" sz="1100" b="0" dirty="0"/>
              <a:t>2</a:t>
            </a:r>
          </a:p>
        </p:txBody>
      </p:sp>
      <p:sp>
        <p:nvSpPr>
          <p:cNvPr id="3" name="Content Placeholder 2">
            <a:extLst>
              <a:ext uri="{FF2B5EF4-FFF2-40B4-BE49-F238E27FC236}">
                <a16:creationId xmlns:a16="http://schemas.microsoft.com/office/drawing/2014/main" id="{7175B964-80F2-4921-A590-BD2B79B75C31}"/>
              </a:ext>
            </a:extLst>
          </p:cNvPr>
          <p:cNvSpPr>
            <a:spLocks noGrp="1"/>
          </p:cNvSpPr>
          <p:nvPr>
            <p:ph sz="quarter" idx="4294967295"/>
          </p:nvPr>
        </p:nvSpPr>
        <p:spPr>
          <a:xfrm>
            <a:off x="26469" y="1801862"/>
            <a:ext cx="2719388" cy="384175"/>
          </a:xfrm>
        </p:spPr>
        <p:txBody>
          <a:bodyPr>
            <a:normAutofit fontScale="85000" lnSpcReduction="10000"/>
          </a:bodyPr>
          <a:lstStyle/>
          <a:p>
            <a:r>
              <a:rPr lang="en-US" sz="1800" b="1" dirty="0">
                <a:solidFill>
                  <a:schemeClr val="tx1"/>
                </a:solidFill>
              </a:rPr>
              <a:t>Technological Factors</a:t>
            </a:r>
            <a:endParaRPr lang="en-US" sz="1800" b="1" dirty="0"/>
          </a:p>
        </p:txBody>
      </p:sp>
      <p:sp>
        <p:nvSpPr>
          <p:cNvPr id="4" name="Content Placeholder 3">
            <a:extLst>
              <a:ext uri="{FF2B5EF4-FFF2-40B4-BE49-F238E27FC236}">
                <a16:creationId xmlns:a16="http://schemas.microsoft.com/office/drawing/2014/main" id="{46D4B9C3-F10E-4240-B79A-E569FA750C6B}"/>
              </a:ext>
            </a:extLst>
          </p:cNvPr>
          <p:cNvSpPr>
            <a:spLocks noGrp="1"/>
          </p:cNvSpPr>
          <p:nvPr>
            <p:ph sz="quarter" idx="4294967295"/>
          </p:nvPr>
        </p:nvSpPr>
        <p:spPr>
          <a:xfrm>
            <a:off x="62178" y="4129039"/>
            <a:ext cx="2035175" cy="441325"/>
          </a:xfrm>
        </p:spPr>
        <p:txBody>
          <a:bodyPr>
            <a:normAutofit fontScale="77500" lnSpcReduction="20000"/>
          </a:bodyPr>
          <a:lstStyle/>
          <a:p>
            <a:r>
              <a:rPr lang="en-US" sz="1800" b="1" dirty="0">
                <a:solidFill>
                  <a:schemeClr val="tx1"/>
                </a:solidFill>
              </a:rPr>
              <a:t>Product Factors</a:t>
            </a:r>
            <a:endParaRPr lang="en-US" sz="1800" b="1" dirty="0"/>
          </a:p>
        </p:txBody>
      </p:sp>
      <p:graphicFrame>
        <p:nvGraphicFramePr>
          <p:cNvPr id="8" name="Table 8">
            <a:extLst>
              <a:ext uri="{FF2B5EF4-FFF2-40B4-BE49-F238E27FC236}">
                <a16:creationId xmlns:a16="http://schemas.microsoft.com/office/drawing/2014/main" id="{12E3FF2A-2307-4877-979D-0731B003BB79}"/>
              </a:ext>
            </a:extLst>
          </p:cNvPr>
          <p:cNvGraphicFramePr>
            <a:graphicFrameLocks noGrp="1"/>
          </p:cNvGraphicFramePr>
          <p:nvPr>
            <p:extLst>
              <p:ext uri="{D42A27DB-BD31-4B8C-83A1-F6EECF244321}">
                <p14:modId xmlns:p14="http://schemas.microsoft.com/office/powerpoint/2010/main" val="2131710108"/>
              </p:ext>
            </p:extLst>
          </p:nvPr>
        </p:nvGraphicFramePr>
        <p:xfrm>
          <a:off x="407469" y="2288272"/>
          <a:ext cx="8420100" cy="1381760"/>
        </p:xfrm>
        <a:graphic>
          <a:graphicData uri="http://schemas.openxmlformats.org/drawingml/2006/table">
            <a:tbl>
              <a:tblPr firstRow="1" bandRow="1">
                <a:tableStyleId>{3B4B98B0-60AC-42C2-AFA5-B58CD77FA1E5}</a:tableStyleId>
              </a:tblPr>
              <a:tblGrid>
                <a:gridCol w="2806700">
                  <a:extLst>
                    <a:ext uri="{9D8B030D-6E8A-4147-A177-3AD203B41FA5}">
                      <a16:colId xmlns:a16="http://schemas.microsoft.com/office/drawing/2014/main" val="2883626952"/>
                    </a:ext>
                  </a:extLst>
                </a:gridCol>
                <a:gridCol w="2806700">
                  <a:extLst>
                    <a:ext uri="{9D8B030D-6E8A-4147-A177-3AD203B41FA5}">
                      <a16:colId xmlns:a16="http://schemas.microsoft.com/office/drawing/2014/main" val="206270274"/>
                    </a:ext>
                  </a:extLst>
                </a:gridCol>
                <a:gridCol w="2806700">
                  <a:extLst>
                    <a:ext uri="{9D8B030D-6E8A-4147-A177-3AD203B41FA5}">
                      <a16:colId xmlns:a16="http://schemas.microsoft.com/office/drawing/2014/main" val="2877022289"/>
                    </a:ext>
                  </a:extLst>
                </a:gridCol>
              </a:tblGrid>
              <a:tr h="370840">
                <a:tc>
                  <a:txBody>
                    <a:bodyPr/>
                    <a:lstStyle/>
                    <a:p>
                      <a:r>
                        <a:rPr lang="en-US" sz="1800" b="0" i="0" u="none" strike="noStrike" kern="1200" baseline="0" dirty="0">
                          <a:solidFill>
                            <a:schemeClr val="tx1"/>
                          </a:solidFill>
                          <a:latin typeface="+mn-lt"/>
                          <a:ea typeface="+mn-ea"/>
                          <a:cs typeface="+mn-cs"/>
                        </a:rPr>
                        <a:t>Fixed costs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High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Low</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716819"/>
                  </a:ext>
                </a:extLst>
              </a:tr>
              <a:tr h="370840">
                <a:tc>
                  <a:txBody>
                    <a:bodyPr/>
                    <a:lstStyle/>
                    <a:p>
                      <a:r>
                        <a:rPr lang="en-US" sz="1800" b="0" i="0" u="none" strike="noStrike" kern="1200" baseline="0" dirty="0">
                          <a:solidFill>
                            <a:schemeClr val="tx1"/>
                          </a:solidFill>
                          <a:latin typeface="+mn-lt"/>
                          <a:ea typeface="+mn-ea"/>
                          <a:cs typeface="+mn-cs"/>
                        </a:rPr>
                        <a:t>Minimum efficient scale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High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Low</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191608"/>
                  </a:ext>
                </a:extLst>
              </a:tr>
              <a:tr h="370840">
                <a:tc>
                  <a:txBody>
                    <a:bodyPr/>
                    <a:lstStyle/>
                    <a:p>
                      <a:r>
                        <a:rPr lang="en-US" sz="1800" b="0" i="0" u="none" strike="noStrike" kern="1200" baseline="0" dirty="0">
                          <a:solidFill>
                            <a:schemeClr val="tx1"/>
                          </a:solidFill>
                          <a:latin typeface="+mn-lt"/>
                          <a:ea typeface="+mn-ea"/>
                          <a:cs typeface="+mn-cs"/>
                        </a:rPr>
                        <a:t>Flexible manufacturing technology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Available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Not available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028246"/>
                  </a:ext>
                </a:extLst>
              </a:tr>
            </a:tbl>
          </a:graphicData>
        </a:graphic>
      </p:graphicFrame>
      <p:graphicFrame>
        <p:nvGraphicFramePr>
          <p:cNvPr id="5" name="Table 5">
            <a:extLst>
              <a:ext uri="{FF2B5EF4-FFF2-40B4-BE49-F238E27FC236}">
                <a16:creationId xmlns:a16="http://schemas.microsoft.com/office/drawing/2014/main" id="{066E32CD-EA8B-4FEB-A40C-29DFFAD77270}"/>
              </a:ext>
            </a:extLst>
          </p:cNvPr>
          <p:cNvGraphicFramePr>
            <a:graphicFrameLocks noGrp="1"/>
          </p:cNvGraphicFramePr>
          <p:nvPr>
            <p:extLst>
              <p:ext uri="{D42A27DB-BD31-4B8C-83A1-F6EECF244321}">
                <p14:modId xmlns:p14="http://schemas.microsoft.com/office/powerpoint/2010/main" val="3693354202"/>
              </p:ext>
            </p:extLst>
          </p:nvPr>
        </p:nvGraphicFramePr>
        <p:xfrm>
          <a:off x="405078" y="4671964"/>
          <a:ext cx="8458200" cy="1112520"/>
        </p:xfrm>
        <a:graphic>
          <a:graphicData uri="http://schemas.openxmlformats.org/drawingml/2006/table">
            <a:tbl>
              <a:tblPr firstRow="1" bandRow="1">
                <a:tableStyleId>{3B4B98B0-60AC-42C2-AFA5-B58CD77FA1E5}</a:tableStyleId>
              </a:tblPr>
              <a:tblGrid>
                <a:gridCol w="2819400">
                  <a:extLst>
                    <a:ext uri="{9D8B030D-6E8A-4147-A177-3AD203B41FA5}">
                      <a16:colId xmlns:a16="http://schemas.microsoft.com/office/drawing/2014/main" val="450997749"/>
                    </a:ext>
                  </a:extLst>
                </a:gridCol>
                <a:gridCol w="2819400">
                  <a:extLst>
                    <a:ext uri="{9D8B030D-6E8A-4147-A177-3AD203B41FA5}">
                      <a16:colId xmlns:a16="http://schemas.microsoft.com/office/drawing/2014/main" val="3612979570"/>
                    </a:ext>
                  </a:extLst>
                </a:gridCol>
                <a:gridCol w="2819400">
                  <a:extLst>
                    <a:ext uri="{9D8B030D-6E8A-4147-A177-3AD203B41FA5}">
                      <a16:colId xmlns:a16="http://schemas.microsoft.com/office/drawing/2014/main" val="790611554"/>
                    </a:ext>
                  </a:extLst>
                </a:gridCol>
              </a:tblGrid>
              <a:tr h="370840">
                <a:tc>
                  <a:txBody>
                    <a:bodyPr/>
                    <a:lstStyle/>
                    <a:p>
                      <a:r>
                        <a:rPr lang="en-US" sz="1800" b="0" i="0" u="none" strike="noStrike" kern="1200" baseline="0" dirty="0">
                          <a:solidFill>
                            <a:schemeClr val="tx1"/>
                          </a:solidFill>
                          <a:latin typeface="+mn-lt"/>
                          <a:ea typeface="+mn-ea"/>
                          <a:cs typeface="+mn-cs"/>
                        </a:rPr>
                        <a:t>Value-to-weight ratio</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High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Low</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107324"/>
                  </a:ext>
                </a:extLst>
              </a:tr>
              <a:tr h="370840">
                <a:tc>
                  <a:txBody>
                    <a:bodyPr/>
                    <a:lstStyle/>
                    <a:p>
                      <a:r>
                        <a:rPr lang="en-US" sz="1800" b="0" i="0" u="none" strike="noStrike" kern="1200" baseline="0" dirty="0">
                          <a:solidFill>
                            <a:schemeClr val="tx1"/>
                          </a:solidFill>
                          <a:latin typeface="+mn-lt"/>
                          <a:ea typeface="+mn-ea"/>
                          <a:cs typeface="+mn-cs"/>
                        </a:rPr>
                        <a:t>Serves universal needs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980628"/>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2928438"/>
                  </a:ext>
                </a:extLst>
              </a:tr>
            </a:tbl>
          </a:graphicData>
        </a:graphic>
      </p:graphicFrame>
    </p:spTree>
    <p:extLst>
      <p:ext uri="{BB962C8B-B14F-4D97-AF65-F5344CB8AC3E}">
        <p14:creationId xmlns:p14="http://schemas.microsoft.com/office/powerpoint/2010/main" val="8368926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Where to Produce </a:t>
            </a:r>
            <a:r>
              <a:rPr lang="en-US" baseline="-25000" dirty="0"/>
              <a:t>4</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altLang="en-US" dirty="0"/>
              <a:t>The Hidden Costs of Foreign Locations</a:t>
            </a:r>
          </a:p>
          <a:p>
            <a:pPr lvl="1"/>
            <a:r>
              <a:rPr lang="en-US" altLang="en-US" dirty="0"/>
              <a:t>High employee turnover.</a:t>
            </a:r>
          </a:p>
          <a:p>
            <a:pPr lvl="1"/>
            <a:r>
              <a:rPr lang="en-US" altLang="en-US" dirty="0"/>
              <a:t>Shoddy workmanship.</a:t>
            </a:r>
          </a:p>
          <a:p>
            <a:pPr lvl="1"/>
            <a:r>
              <a:rPr lang="en-US" altLang="en-US" dirty="0"/>
              <a:t>Poor product quality.</a:t>
            </a:r>
          </a:p>
          <a:p>
            <a:pPr lvl="1"/>
            <a:r>
              <a:rPr lang="en-US" altLang="en-US" dirty="0"/>
              <a:t>Low productivity.</a:t>
            </a:r>
          </a:p>
        </p:txBody>
      </p:sp>
    </p:spTree>
    <p:extLst>
      <p:ext uri="{BB962C8B-B14F-4D97-AF65-F5344CB8AC3E}">
        <p14:creationId xmlns:p14="http://schemas.microsoft.com/office/powerpoint/2010/main" val="39775786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Make-or-Buy Decisions</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a:xfrm>
            <a:off x="672384" y="1700808"/>
            <a:ext cx="7772400" cy="4114800"/>
          </a:xfrm>
        </p:spPr>
        <p:txBody>
          <a:bodyPr/>
          <a:lstStyle/>
          <a:p>
            <a:r>
              <a:rPr lang="en-US" sz="2400" dirty="0"/>
              <a:t>Make-or-Buy Decisions</a:t>
            </a:r>
          </a:p>
          <a:p>
            <a:pPr lvl="1"/>
            <a:r>
              <a:rPr lang="en-US" sz="2000" dirty="0"/>
              <a:t>Decisions about whether to perform a certain value creation activity in-house or outsource it to another firm.</a:t>
            </a:r>
          </a:p>
          <a:p>
            <a:pPr lvl="1"/>
            <a:r>
              <a:rPr lang="en-US" sz="2000" dirty="0"/>
              <a:t>Main factors in the decision are cost and production capacity.</a:t>
            </a:r>
          </a:p>
          <a:p>
            <a:pPr lvl="1"/>
            <a:r>
              <a:rPr lang="en-US" sz="2000" dirty="0"/>
              <a:t>Other factors include:</a:t>
            </a:r>
          </a:p>
          <a:p>
            <a:pPr lvl="2"/>
            <a:r>
              <a:rPr lang="en-US" sz="1800" dirty="0"/>
              <a:t>Product success.</a:t>
            </a:r>
          </a:p>
          <a:p>
            <a:pPr lvl="2"/>
            <a:r>
              <a:rPr lang="en-US" sz="1800" dirty="0"/>
              <a:t>Specialized knowledge.</a:t>
            </a:r>
          </a:p>
          <a:p>
            <a:pPr lvl="2"/>
            <a:r>
              <a:rPr lang="en-US" sz="1800" dirty="0"/>
              <a:t>Strategic fit.</a:t>
            </a:r>
          </a:p>
          <a:p>
            <a:pPr lvl="2"/>
            <a:r>
              <a:rPr lang="en-US" sz="1800" dirty="0"/>
              <a:t>Cost and production capacity.</a:t>
            </a:r>
          </a:p>
          <a:p>
            <a:pPr lvl="2"/>
            <a:r>
              <a:rPr lang="en-US" sz="1800" dirty="0"/>
              <a:t>Supplier competencies.</a:t>
            </a:r>
          </a:p>
          <a:p>
            <a:pPr lvl="2"/>
            <a:r>
              <a:rPr lang="en-US" sz="1800" dirty="0"/>
              <a:t>Inventory planning.</a:t>
            </a:r>
          </a:p>
        </p:txBody>
      </p:sp>
    </p:spTree>
    <p:extLst>
      <p:ext uri="{BB962C8B-B14F-4D97-AF65-F5344CB8AC3E}">
        <p14:creationId xmlns:p14="http://schemas.microsoft.com/office/powerpoint/2010/main" val="248943760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t>Figure 15.3 Operationally Favoring a Make Decision</a:t>
            </a:r>
          </a:p>
        </p:txBody>
      </p:sp>
      <p:pic>
        <p:nvPicPr>
          <p:cNvPr id="5" name="Picture 4" descr="A diagram showing the factors in a make decision.">
            <a:extLst>
              <a:ext uri="{FF2B5EF4-FFF2-40B4-BE49-F238E27FC236}">
                <a16:creationId xmlns:a16="http://schemas.microsoft.com/office/drawing/2014/main" id="{EB92B579-669A-41C2-BEA8-5DE227739649}"/>
              </a:ext>
            </a:extLst>
          </p:cNvPr>
          <p:cNvPicPr>
            <a:picLocks noChangeAspect="1"/>
          </p:cNvPicPr>
          <p:nvPr/>
        </p:nvPicPr>
        <p:blipFill>
          <a:blip r:embed="rId3"/>
          <a:stretch>
            <a:fillRect/>
          </a:stretch>
        </p:blipFill>
        <p:spPr>
          <a:xfrm>
            <a:off x="2348340" y="1628800"/>
            <a:ext cx="4447319" cy="4687319"/>
          </a:xfrm>
          <a:prstGeom prst="rect">
            <a:avLst/>
          </a:prstGeom>
        </p:spPr>
      </p:pic>
    </p:spTree>
    <p:extLst>
      <p:ext uri="{BB962C8B-B14F-4D97-AF65-F5344CB8AC3E}">
        <p14:creationId xmlns:p14="http://schemas.microsoft.com/office/powerpoint/2010/main" val="18041402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t>Figure 15.4 Operationally Favoring a Buy Decision</a:t>
            </a:r>
          </a:p>
        </p:txBody>
      </p:sp>
      <p:pic>
        <p:nvPicPr>
          <p:cNvPr id="4" name="Picture 3" descr="A diagram showing the factors in a buy decision.">
            <a:extLst>
              <a:ext uri="{FF2B5EF4-FFF2-40B4-BE49-F238E27FC236}">
                <a16:creationId xmlns:a16="http://schemas.microsoft.com/office/drawing/2014/main" id="{8759531F-54E1-4FBC-8DB2-A6F4DDE77332}"/>
              </a:ext>
            </a:extLst>
          </p:cNvPr>
          <p:cNvPicPr>
            <a:picLocks noChangeAspect="1"/>
          </p:cNvPicPr>
          <p:nvPr/>
        </p:nvPicPr>
        <p:blipFill>
          <a:blip r:embed="rId3"/>
          <a:stretch>
            <a:fillRect/>
          </a:stretch>
        </p:blipFill>
        <p:spPr>
          <a:xfrm>
            <a:off x="2316210" y="1628800"/>
            <a:ext cx="4511579" cy="4734192"/>
          </a:xfrm>
          <a:prstGeom prst="rect">
            <a:avLst/>
          </a:prstGeom>
        </p:spPr>
      </p:pic>
    </p:spTree>
    <p:extLst>
      <p:ext uri="{BB962C8B-B14F-4D97-AF65-F5344CB8AC3E}">
        <p14:creationId xmlns:p14="http://schemas.microsoft.com/office/powerpoint/2010/main" val="5065035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74F5-AEF6-469F-B08C-D6CB08D6E1EF}"/>
              </a:ext>
            </a:extLst>
          </p:cNvPr>
          <p:cNvSpPr>
            <a:spLocks noGrp="1"/>
          </p:cNvSpPr>
          <p:nvPr>
            <p:ph type="title"/>
          </p:nvPr>
        </p:nvSpPr>
        <p:spPr/>
        <p:txBody>
          <a:bodyPr/>
          <a:lstStyle/>
          <a:p>
            <a:r>
              <a:rPr lang="en-US" sz="3600" dirty="0"/>
              <a:t>Global Supply Chain Functions </a:t>
            </a:r>
            <a:r>
              <a:rPr lang="en-US" sz="3600" baseline="-25000" dirty="0"/>
              <a:t>1</a:t>
            </a:r>
          </a:p>
        </p:txBody>
      </p:sp>
      <p:sp>
        <p:nvSpPr>
          <p:cNvPr id="3" name="Content Placeholder 2">
            <a:extLst>
              <a:ext uri="{FF2B5EF4-FFF2-40B4-BE49-F238E27FC236}">
                <a16:creationId xmlns:a16="http://schemas.microsoft.com/office/drawing/2014/main" id="{4D5794B9-E8B2-47CD-9EA7-840317D4A1BB}"/>
              </a:ext>
            </a:extLst>
          </p:cNvPr>
          <p:cNvSpPr>
            <a:spLocks noGrp="1"/>
          </p:cNvSpPr>
          <p:nvPr>
            <p:ph idx="1"/>
          </p:nvPr>
        </p:nvSpPr>
        <p:spPr/>
        <p:txBody>
          <a:bodyPr/>
          <a:lstStyle/>
          <a:p>
            <a:r>
              <a:rPr lang="en-US" dirty="0"/>
              <a:t>Global Logistics</a:t>
            </a:r>
          </a:p>
          <a:p>
            <a:pPr lvl="1"/>
            <a:r>
              <a:rPr lang="en-US" dirty="0"/>
              <a:t>Core activities:</a:t>
            </a:r>
          </a:p>
          <a:p>
            <a:pPr marL="1698625" lvl="2" indent="-457200">
              <a:buFont typeface="+mj-lt"/>
              <a:buAutoNum type="arabicPeriod"/>
            </a:pPr>
            <a:r>
              <a:rPr lang="en-US" dirty="0"/>
              <a:t>Global distribution center management.</a:t>
            </a:r>
          </a:p>
          <a:p>
            <a:pPr marL="1698625" lvl="2" indent="-457200">
              <a:buFont typeface="+mj-lt"/>
              <a:buAutoNum type="arabicPeriod"/>
            </a:pPr>
            <a:r>
              <a:rPr lang="en-US" dirty="0"/>
              <a:t>Inventory management.</a:t>
            </a:r>
          </a:p>
          <a:p>
            <a:pPr marL="1698625" lvl="2" indent="-457200">
              <a:buFont typeface="+mj-lt"/>
              <a:buAutoNum type="arabicPeriod"/>
            </a:pPr>
            <a:r>
              <a:rPr lang="en-US" dirty="0"/>
              <a:t>Packaging and materials handling.</a:t>
            </a:r>
          </a:p>
          <a:p>
            <a:pPr marL="1698625" lvl="2" indent="-457200">
              <a:buFont typeface="+mj-lt"/>
              <a:buAutoNum type="arabicPeriod"/>
            </a:pPr>
            <a:r>
              <a:rPr lang="en-US" dirty="0"/>
              <a:t>Transportation.</a:t>
            </a:r>
          </a:p>
          <a:p>
            <a:pPr marL="1698625" lvl="2" indent="-457200">
              <a:buFont typeface="+mj-lt"/>
              <a:buAutoNum type="arabicPeriod"/>
            </a:pPr>
            <a:r>
              <a:rPr lang="en-US" dirty="0"/>
              <a:t>Reverse logistics.</a:t>
            </a:r>
          </a:p>
        </p:txBody>
      </p:sp>
    </p:spTree>
    <p:extLst>
      <p:ext uri="{BB962C8B-B14F-4D97-AF65-F5344CB8AC3E}">
        <p14:creationId xmlns:p14="http://schemas.microsoft.com/office/powerpoint/2010/main" val="12294318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Global Supply Chain</a:t>
            </a:r>
            <a:endParaRPr lang="en-US" sz="1000" b="0" dirty="0"/>
          </a:p>
        </p:txBody>
      </p:sp>
      <p:sp>
        <p:nvSpPr>
          <p:cNvPr id="3" name="Content Placeholder 2">
            <a:extLst>
              <a:ext uri="{FF2B5EF4-FFF2-40B4-BE49-F238E27FC236}">
                <a16:creationId xmlns:a16="http://schemas.microsoft.com/office/drawing/2014/main" id="{5EED47C4-E729-459D-A095-B2E8CA92A30E}"/>
              </a:ext>
            </a:extLst>
          </p:cNvPr>
          <p:cNvSpPr>
            <a:spLocks noGrp="1"/>
          </p:cNvSpPr>
          <p:nvPr>
            <p:ph sz="quarter" idx="4294967295"/>
          </p:nvPr>
        </p:nvSpPr>
        <p:spPr>
          <a:xfrm>
            <a:off x="827584" y="5884607"/>
            <a:ext cx="3473177" cy="432048"/>
          </a:xfrm>
        </p:spPr>
        <p:txBody>
          <a:bodyPr>
            <a:normAutofit/>
          </a:bodyPr>
          <a:lstStyle/>
          <a:p>
            <a:pPr marL="0" indent="0">
              <a:lnSpc>
                <a:spcPct val="110000"/>
              </a:lnSpc>
              <a:buNone/>
            </a:pPr>
            <a:r>
              <a:rPr lang="en-US" sz="1800" dirty="0"/>
              <a:t>Container ships docked at port.</a:t>
            </a:r>
          </a:p>
        </p:txBody>
      </p:sp>
      <p:pic>
        <p:nvPicPr>
          <p:cNvPr id="7" name="Picture 6">
            <a:extLst>
              <a:ext uri="{FF2B5EF4-FFF2-40B4-BE49-F238E27FC236}">
                <a16:creationId xmlns:a16="http://schemas.microsoft.com/office/drawing/2014/main" id="{5A5D6864-4AA1-41B0-BC4E-8D74CEEF41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43808" y="1628800"/>
            <a:ext cx="6043634" cy="4255807"/>
          </a:xfrm>
          <a:prstGeom prst="rect">
            <a:avLst/>
          </a:prstGeom>
        </p:spPr>
      </p:pic>
    </p:spTree>
    <p:extLst>
      <p:ext uri="{BB962C8B-B14F-4D97-AF65-F5344CB8AC3E}">
        <p14:creationId xmlns:p14="http://schemas.microsoft.com/office/powerpoint/2010/main" val="52713260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sz="3600" dirty="0"/>
              <a:t>Global Supply Chain Functions </a:t>
            </a:r>
            <a:r>
              <a:rPr lang="en-US" sz="3600" baseline="-25000" dirty="0"/>
              <a:t>2</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Global Logistics continued</a:t>
            </a:r>
          </a:p>
          <a:p>
            <a:pPr lvl="1"/>
            <a:r>
              <a:rPr lang="en-US" dirty="0"/>
              <a:t>Global distribution center.</a:t>
            </a:r>
          </a:p>
          <a:p>
            <a:pPr lvl="2"/>
            <a:r>
              <a:rPr lang="en-US" dirty="0"/>
              <a:t>A facility that positions and allows customization of products for delivery to worldwide wholesalers, retailers, or directly to consumers anywhere in the world.</a:t>
            </a:r>
          </a:p>
          <a:p>
            <a:pPr lvl="2"/>
            <a:r>
              <a:rPr lang="en-US" dirty="0"/>
              <a:t>The foundation of a global supply network.</a:t>
            </a:r>
          </a:p>
          <a:p>
            <a:pPr lvl="1"/>
            <a:r>
              <a:rPr lang="en-US" dirty="0"/>
              <a:t>Global inventory management.</a:t>
            </a:r>
          </a:p>
          <a:p>
            <a:pPr lvl="2"/>
            <a:r>
              <a:rPr lang="en-US" dirty="0"/>
              <a:t>The decision-making process regarding the raw materials, work-in-process, and finished goods inventory for an MNC.</a:t>
            </a:r>
          </a:p>
          <a:p>
            <a:pPr lvl="2"/>
            <a:endParaRPr lang="en-US" dirty="0"/>
          </a:p>
        </p:txBody>
      </p:sp>
    </p:spTree>
    <p:extLst>
      <p:ext uri="{BB962C8B-B14F-4D97-AF65-F5344CB8AC3E}">
        <p14:creationId xmlns:p14="http://schemas.microsoft.com/office/powerpoint/2010/main" val="54601147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sz="3600" dirty="0"/>
              <a:t>Global Supply Chain Functions </a:t>
            </a:r>
            <a:r>
              <a:rPr lang="en-US" sz="3600" baseline="-25000" dirty="0"/>
              <a:t>3</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Global Logistics continued</a:t>
            </a:r>
          </a:p>
          <a:p>
            <a:pPr lvl="1"/>
            <a:r>
              <a:rPr lang="en-US" dirty="0"/>
              <a:t>Packaging: three different categories.</a:t>
            </a:r>
          </a:p>
          <a:p>
            <a:pPr marL="1698625" lvl="2" indent="-457200">
              <a:buFont typeface="+mj-lt"/>
              <a:buAutoNum type="arabicPeriod"/>
            </a:pPr>
            <a:r>
              <a:rPr lang="en-US" dirty="0"/>
              <a:t>Primary packaging holds the product itself.</a:t>
            </a:r>
          </a:p>
          <a:p>
            <a:pPr marL="1698625" lvl="2" indent="-457200">
              <a:buFont typeface="+mj-lt"/>
              <a:buAutoNum type="arabicPeriod"/>
            </a:pPr>
            <a:r>
              <a:rPr lang="en-US" dirty="0"/>
              <a:t>Secondary packaging contains several primary packages.</a:t>
            </a:r>
          </a:p>
          <a:p>
            <a:pPr marL="1698625" lvl="2" indent="-457200">
              <a:buFont typeface="+mj-lt"/>
              <a:buAutoNum type="arabicPeriod"/>
            </a:pPr>
            <a:r>
              <a:rPr lang="en-US" dirty="0"/>
              <a:t>Transit packaging is used to transport primary and secondary packages.</a:t>
            </a:r>
          </a:p>
          <a:p>
            <a:pPr lvl="1"/>
            <a:r>
              <a:rPr lang="en-US" dirty="0"/>
              <a:t>The functions of packaging are to perform, protect, and inform.</a:t>
            </a:r>
          </a:p>
          <a:p>
            <a:pPr lvl="2"/>
            <a:endParaRPr lang="en-US" dirty="0"/>
          </a:p>
        </p:txBody>
      </p:sp>
    </p:spTree>
    <p:extLst>
      <p:ext uri="{BB962C8B-B14F-4D97-AF65-F5344CB8AC3E}">
        <p14:creationId xmlns:p14="http://schemas.microsoft.com/office/powerpoint/2010/main" val="26202408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sz="3600" dirty="0"/>
              <a:t>Global Supply Chain Functions </a:t>
            </a:r>
            <a:r>
              <a:rPr lang="en-US" sz="3600" baseline="-25000" dirty="0"/>
              <a:t>4</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a:xfrm>
            <a:off x="685800" y="1916832"/>
            <a:ext cx="7772400" cy="4114800"/>
          </a:xfrm>
        </p:spPr>
        <p:txBody>
          <a:bodyPr/>
          <a:lstStyle/>
          <a:p>
            <a:r>
              <a:rPr lang="en-US" dirty="0"/>
              <a:t>Global Logistics continued</a:t>
            </a:r>
          </a:p>
          <a:p>
            <a:pPr lvl="1"/>
            <a:r>
              <a:rPr lang="en-US" dirty="0"/>
              <a:t>Transportation.</a:t>
            </a:r>
          </a:p>
          <a:p>
            <a:pPr lvl="2"/>
            <a:r>
              <a:rPr lang="en-US" dirty="0"/>
              <a:t>Movement of raw material, component parts, and finished goods throughout the global supply chain.</a:t>
            </a:r>
          </a:p>
          <a:p>
            <a:pPr lvl="2"/>
            <a:r>
              <a:rPr lang="en-US" dirty="0"/>
              <a:t>Largest percentage of any logistics budget.</a:t>
            </a:r>
          </a:p>
          <a:p>
            <a:pPr lvl="2"/>
            <a:r>
              <a:rPr lang="en-US" dirty="0"/>
              <a:t>Ocean is the least expensive and air is the most expensive.</a:t>
            </a:r>
          </a:p>
          <a:p>
            <a:pPr lvl="1"/>
            <a:r>
              <a:rPr lang="en-US" dirty="0"/>
              <a:t>Reverse logistics.</a:t>
            </a:r>
          </a:p>
          <a:p>
            <a:pPr lvl="2"/>
            <a:r>
              <a:rPr lang="en-US" dirty="0"/>
              <a:t>Process of moving inventory from point of consumption to point of origin for the purpose of recapturing value or proper disposal.</a:t>
            </a:r>
          </a:p>
          <a:p>
            <a:pPr lvl="2"/>
            <a:r>
              <a:rPr lang="en-US" dirty="0"/>
              <a:t>Ultimate goal is to optimize the after-market activity or make it more efficient.</a:t>
            </a:r>
          </a:p>
          <a:p>
            <a:pPr lvl="2"/>
            <a:endParaRPr lang="en-US" dirty="0"/>
          </a:p>
        </p:txBody>
      </p:sp>
    </p:spTree>
    <p:extLst>
      <p:ext uri="{BB962C8B-B14F-4D97-AF65-F5344CB8AC3E}">
        <p14:creationId xmlns:p14="http://schemas.microsoft.com/office/powerpoint/2010/main" val="34097891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74F5-AEF6-469F-B08C-D6CB08D6E1EF}"/>
              </a:ext>
            </a:extLst>
          </p:cNvPr>
          <p:cNvSpPr>
            <a:spLocks noGrp="1"/>
          </p:cNvSpPr>
          <p:nvPr>
            <p:ph type="title"/>
          </p:nvPr>
        </p:nvSpPr>
        <p:spPr/>
        <p:txBody>
          <a:bodyPr/>
          <a:lstStyle/>
          <a:p>
            <a:r>
              <a:rPr lang="en-US" sz="3600" dirty="0"/>
              <a:t>Global Supply Chain Functions </a:t>
            </a:r>
            <a:r>
              <a:rPr lang="en-US" sz="3600" baseline="-25000" dirty="0"/>
              <a:t>5</a:t>
            </a:r>
          </a:p>
        </p:txBody>
      </p:sp>
      <p:sp>
        <p:nvSpPr>
          <p:cNvPr id="3" name="Content Placeholder 2">
            <a:extLst>
              <a:ext uri="{FF2B5EF4-FFF2-40B4-BE49-F238E27FC236}">
                <a16:creationId xmlns:a16="http://schemas.microsoft.com/office/drawing/2014/main" id="{4D5794B9-E8B2-47CD-9EA7-840317D4A1BB}"/>
              </a:ext>
            </a:extLst>
          </p:cNvPr>
          <p:cNvSpPr>
            <a:spLocks noGrp="1"/>
          </p:cNvSpPr>
          <p:nvPr>
            <p:ph idx="1"/>
          </p:nvPr>
        </p:nvSpPr>
        <p:spPr/>
        <p:txBody>
          <a:bodyPr/>
          <a:lstStyle/>
          <a:p>
            <a:r>
              <a:rPr lang="en-US" dirty="0"/>
              <a:t>Global Purchasing</a:t>
            </a:r>
          </a:p>
          <a:p>
            <a:pPr lvl="1"/>
            <a:r>
              <a:rPr lang="en-US" dirty="0"/>
              <a:t>Five strategic levels:</a:t>
            </a:r>
          </a:p>
          <a:p>
            <a:pPr lvl="2"/>
            <a:r>
              <a:rPr lang="en-US" dirty="0"/>
              <a:t>Level I: domestic purchasing activities only.</a:t>
            </a:r>
          </a:p>
          <a:p>
            <a:pPr lvl="2"/>
            <a:r>
              <a:rPr lang="en-US" dirty="0"/>
              <a:t>Level I I: international purchasing only as needed.</a:t>
            </a:r>
          </a:p>
          <a:p>
            <a:pPr lvl="2"/>
            <a:r>
              <a:rPr lang="en-US" dirty="0"/>
              <a:t>Level I </a:t>
            </a:r>
            <a:r>
              <a:rPr lang="en-US" dirty="0" err="1"/>
              <a:t>I</a:t>
            </a:r>
            <a:r>
              <a:rPr lang="en-US" dirty="0"/>
              <a:t> I: international purchasing as part of firm’s overall supply chain management strategy.</a:t>
            </a:r>
          </a:p>
          <a:p>
            <a:pPr lvl="2"/>
            <a:r>
              <a:rPr lang="en-US" dirty="0"/>
              <a:t>Level I V: global purchasing activities that are integrated across the firm’s locations worldwide.</a:t>
            </a:r>
          </a:p>
          <a:p>
            <a:pPr lvl="2"/>
            <a:r>
              <a:rPr lang="en-US" dirty="0"/>
              <a:t>Level V: global purchasing activities that are integrated across worldwide locations and functional groups.</a:t>
            </a:r>
          </a:p>
        </p:txBody>
      </p:sp>
    </p:spTree>
    <p:extLst>
      <p:ext uri="{BB962C8B-B14F-4D97-AF65-F5344CB8AC3E}">
        <p14:creationId xmlns:p14="http://schemas.microsoft.com/office/powerpoint/2010/main" val="304507784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D7C7-21EF-4A41-B786-5CDAAECC6A1D}"/>
              </a:ext>
            </a:extLst>
          </p:cNvPr>
          <p:cNvSpPr>
            <a:spLocks noGrp="1"/>
          </p:cNvSpPr>
          <p:nvPr>
            <p:ph type="title"/>
          </p:nvPr>
        </p:nvSpPr>
        <p:spPr/>
        <p:txBody>
          <a:bodyPr>
            <a:normAutofit/>
          </a:bodyPr>
          <a:lstStyle/>
          <a:p>
            <a:r>
              <a:rPr lang="en-US" sz="2800" dirty="0"/>
              <a:t>Table 15.2 Outsourcing Terms and Options</a:t>
            </a:r>
          </a:p>
        </p:txBody>
      </p:sp>
      <p:graphicFrame>
        <p:nvGraphicFramePr>
          <p:cNvPr id="7" name="Table 7">
            <a:extLst>
              <a:ext uri="{FF2B5EF4-FFF2-40B4-BE49-F238E27FC236}">
                <a16:creationId xmlns:a16="http://schemas.microsoft.com/office/drawing/2014/main" id="{3047F6FF-0040-4AEC-A697-E295774AC25E}"/>
              </a:ext>
            </a:extLst>
          </p:cNvPr>
          <p:cNvGraphicFramePr>
            <a:graphicFrameLocks noGrp="1"/>
          </p:cNvGraphicFramePr>
          <p:nvPr>
            <p:extLst>
              <p:ext uri="{D42A27DB-BD31-4B8C-83A1-F6EECF244321}">
                <p14:modId xmlns:p14="http://schemas.microsoft.com/office/powerpoint/2010/main" val="176849514"/>
              </p:ext>
            </p:extLst>
          </p:nvPr>
        </p:nvGraphicFramePr>
        <p:xfrm>
          <a:off x="431540" y="1772816"/>
          <a:ext cx="8280920" cy="4450080"/>
        </p:xfrm>
        <a:graphic>
          <a:graphicData uri="http://schemas.openxmlformats.org/drawingml/2006/table">
            <a:tbl>
              <a:tblPr firstRow="1" bandRow="1">
                <a:tableStyleId>{2D5ABB26-0587-4C30-8999-92F81FD0307C}</a:tableStyleId>
              </a:tblPr>
              <a:tblGrid>
                <a:gridCol w="1604886">
                  <a:extLst>
                    <a:ext uri="{9D8B030D-6E8A-4147-A177-3AD203B41FA5}">
                      <a16:colId xmlns:a16="http://schemas.microsoft.com/office/drawing/2014/main" val="2610322139"/>
                    </a:ext>
                  </a:extLst>
                </a:gridCol>
                <a:gridCol w="6676034">
                  <a:extLst>
                    <a:ext uri="{9D8B030D-6E8A-4147-A177-3AD203B41FA5}">
                      <a16:colId xmlns:a16="http://schemas.microsoft.com/office/drawing/2014/main" val="1430614411"/>
                    </a:ext>
                  </a:extLst>
                </a:gridCol>
              </a:tblGrid>
              <a:tr h="370840">
                <a:tc>
                  <a:txBody>
                    <a:bodyPr/>
                    <a:lstStyle/>
                    <a:p>
                      <a:r>
                        <a:rPr lang="en-US" sz="1600" b="1" dirty="0"/>
                        <a:t>Outsourcing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t>A multinational corporation buys products or services from one of its suppliers that produces them somewhere else, whether domestically or globally.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381835"/>
                  </a:ext>
                </a:extLst>
              </a:tr>
              <a:tr h="370840">
                <a:tc>
                  <a:txBody>
                    <a:bodyPr/>
                    <a:lstStyle/>
                    <a:p>
                      <a:r>
                        <a:rPr lang="en-US" sz="1600" b="1" dirty="0"/>
                        <a:t>Insourcing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decides to stop outsourcing products or services and instead starts to produce them internally; insourcing is the opposite of outsourcing.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597406"/>
                  </a:ext>
                </a:extLst>
              </a:tr>
              <a:tr h="370840">
                <a:tc>
                  <a:txBody>
                    <a:bodyPr/>
                    <a:lstStyle/>
                    <a:p>
                      <a:r>
                        <a:rPr lang="en-US" sz="1600" b="1" dirty="0"/>
                        <a:t>Offshoring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buys products or services from one of its suppliers that produces them somewhere globally (outside the MNCs home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514544"/>
                  </a:ext>
                </a:extLst>
              </a:tr>
              <a:tr h="370840">
                <a:tc>
                  <a:txBody>
                    <a:bodyPr/>
                    <a:lstStyle/>
                    <a:p>
                      <a:r>
                        <a:rPr lang="en-US" sz="1600" b="1" dirty="0"/>
                        <a:t>Offshore outsourcing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buys products or services from one of its suppliers in a country other than the one in which the product is manufactured or the service is developed.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052017"/>
                  </a:ext>
                </a:extLst>
              </a:tr>
              <a:tr h="370840">
                <a:tc>
                  <a:txBody>
                    <a:bodyPr/>
                    <a:lstStyle/>
                    <a:p>
                      <a:r>
                        <a:rPr lang="en-US" sz="1600" b="1" dirty="0"/>
                        <a:t>Nearshoring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transfers business or information technology processes to suppliers in a nearby country, often one that shares a border with the firm’s own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860325"/>
                  </a:ext>
                </a:extLst>
              </a:tr>
              <a:tr h="370840">
                <a:tc>
                  <a:txBody>
                    <a:bodyPr/>
                    <a:lstStyle/>
                    <a:p>
                      <a:r>
                        <a:rPr lang="en-US" sz="1600" b="1" dirty="0"/>
                        <a:t>Co-sourcing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uses both its own employees from inside the firm and an external supplier to perform certain tasks, often in concert with each other. This applies to all four forms of purchasing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124075"/>
                  </a:ext>
                </a:extLst>
              </a:tr>
            </a:tbl>
          </a:graphicData>
        </a:graphic>
      </p:graphicFrame>
    </p:spTree>
    <p:extLst>
      <p:ext uri="{BB962C8B-B14F-4D97-AF65-F5344CB8AC3E}">
        <p14:creationId xmlns:p14="http://schemas.microsoft.com/office/powerpoint/2010/main" val="38146399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a:xfrm>
            <a:off x="1524000" y="381000"/>
            <a:ext cx="7296472" cy="1247800"/>
          </a:xfrm>
        </p:spPr>
        <p:txBody>
          <a:bodyPr/>
          <a:lstStyle/>
          <a:p>
            <a:r>
              <a:rPr lang="en-US" sz="3600" dirty="0"/>
              <a:t>Managing a Global Supply Chain </a:t>
            </a:r>
            <a:r>
              <a:rPr lang="en-US" sz="3600" baseline="-25000" dirty="0"/>
              <a:t>1</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Efficient Supply Chain Management</a:t>
            </a:r>
          </a:p>
          <a:p>
            <a:pPr lvl="1"/>
            <a:r>
              <a:rPr lang="en-US" dirty="0"/>
              <a:t>Can have a substantial impact on a firm’s profitability.</a:t>
            </a:r>
          </a:p>
          <a:p>
            <a:pPr lvl="1"/>
            <a:r>
              <a:rPr lang="en-US" dirty="0"/>
              <a:t>Four important areas:</a:t>
            </a:r>
          </a:p>
          <a:p>
            <a:pPr lvl="2"/>
            <a:r>
              <a:rPr lang="en-US" dirty="0"/>
              <a:t>Just-in-time inventory.</a:t>
            </a:r>
          </a:p>
          <a:p>
            <a:pPr lvl="2"/>
            <a:r>
              <a:rPr lang="en-US" dirty="0"/>
              <a:t>Information technology.</a:t>
            </a:r>
          </a:p>
          <a:p>
            <a:pPr lvl="2"/>
            <a:r>
              <a:rPr lang="en-US" dirty="0"/>
              <a:t>Coordination.</a:t>
            </a:r>
          </a:p>
          <a:p>
            <a:pPr lvl="2"/>
            <a:r>
              <a:rPr lang="en-US" dirty="0"/>
              <a:t>Interorganizational relationships.</a:t>
            </a:r>
          </a:p>
        </p:txBody>
      </p:sp>
    </p:spTree>
    <p:extLst>
      <p:ext uri="{BB962C8B-B14F-4D97-AF65-F5344CB8AC3E}">
        <p14:creationId xmlns:p14="http://schemas.microsoft.com/office/powerpoint/2010/main" val="34606542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a:xfrm>
            <a:off x="1524000" y="381000"/>
            <a:ext cx="7368480" cy="1143000"/>
          </a:xfrm>
        </p:spPr>
        <p:txBody>
          <a:bodyPr/>
          <a:lstStyle/>
          <a:p>
            <a:r>
              <a:rPr lang="en-US" altLang="en-US" sz="3600" dirty="0"/>
              <a:t>Managing a Global Supply Chain </a:t>
            </a:r>
            <a:r>
              <a:rPr lang="en-US" altLang="en-US" sz="3600" baseline="-25000" dirty="0"/>
              <a:t>2</a:t>
            </a:r>
            <a:endParaRPr lang="en-US" sz="3600" baseline="-25000" dirty="0"/>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Role of Just-in-Time (JIT) Inventory</a:t>
            </a:r>
          </a:p>
          <a:p>
            <a:pPr lvl="1"/>
            <a:r>
              <a:rPr lang="en-US" dirty="0"/>
              <a:t>Economizes on inventory holding costs by having materials arrive at a manufacturing plant just in time to enter the production process, and not before.</a:t>
            </a:r>
          </a:p>
          <a:p>
            <a:pPr lvl="2"/>
            <a:r>
              <a:rPr lang="en-US" dirty="0"/>
              <a:t>Can result in major cost savings from reduced warehousing and inventory holding costs.</a:t>
            </a:r>
          </a:p>
          <a:p>
            <a:pPr lvl="2"/>
            <a:r>
              <a:rPr lang="en-US" dirty="0"/>
              <a:t>Can help firms spot defective parts, take them out of the manufacturing process, and boost product quality.</a:t>
            </a:r>
          </a:p>
        </p:txBody>
      </p:sp>
      <p:sp>
        <p:nvSpPr>
          <p:cNvPr id="4" name="Content Placeholder 3">
            <a:extLst>
              <a:ext uri="{FF2B5EF4-FFF2-40B4-BE49-F238E27FC236}">
                <a16:creationId xmlns:a16="http://schemas.microsoft.com/office/drawing/2014/main" id="{42B79C2A-FDD7-443D-92CF-806BA43FA004}"/>
              </a:ext>
            </a:extLst>
          </p:cNvPr>
          <p:cNvSpPr>
            <a:spLocks noGrp="1"/>
          </p:cNvSpPr>
          <p:nvPr>
            <p:ph sz="quarter" idx="4294967295"/>
          </p:nvPr>
        </p:nvSpPr>
        <p:spPr>
          <a:xfrm>
            <a:off x="971600" y="5364162"/>
            <a:ext cx="7772400" cy="873150"/>
          </a:xfrm>
        </p:spPr>
        <p:txBody>
          <a:bodyPr>
            <a:normAutofit/>
          </a:bodyPr>
          <a:lstStyle/>
          <a:p>
            <a:pPr marL="0" lvl="1" indent="0">
              <a:buNone/>
              <a:defRPr/>
            </a:pPr>
            <a:r>
              <a:rPr lang="en-US" sz="2400" dirty="0"/>
              <a:t>But leaves firms without a buffer stock of inventory, which makes it difficult to respond quickly to problems.</a:t>
            </a:r>
          </a:p>
        </p:txBody>
      </p:sp>
    </p:spTree>
    <p:extLst>
      <p:ext uri="{BB962C8B-B14F-4D97-AF65-F5344CB8AC3E}">
        <p14:creationId xmlns:p14="http://schemas.microsoft.com/office/powerpoint/2010/main" val="15650908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a:xfrm>
            <a:off x="1523999" y="381000"/>
            <a:ext cx="7406765" cy="1143000"/>
          </a:xfrm>
        </p:spPr>
        <p:txBody>
          <a:bodyPr/>
          <a:lstStyle/>
          <a:p>
            <a:r>
              <a:rPr lang="en-US" sz="3600" dirty="0"/>
              <a:t>Managing a Global Supply Chain </a:t>
            </a:r>
            <a:r>
              <a:rPr lang="en-US" sz="3600" baseline="-25000" dirty="0"/>
              <a:t>3</a:t>
            </a:r>
          </a:p>
        </p:txBody>
      </p:sp>
      <p:sp>
        <p:nvSpPr>
          <p:cNvPr id="3" name="Content Placeholder 2">
            <a:extLst>
              <a:ext uri="{FF2B5EF4-FFF2-40B4-BE49-F238E27FC236}">
                <a16:creationId xmlns:a16="http://schemas.microsoft.com/office/drawing/2014/main" id="{5EED47C4-E729-459D-A095-B2E8CA92A30E}"/>
              </a:ext>
            </a:extLst>
          </p:cNvPr>
          <p:cNvSpPr>
            <a:spLocks noGrp="1"/>
          </p:cNvSpPr>
          <p:nvPr>
            <p:ph idx="1"/>
          </p:nvPr>
        </p:nvSpPr>
        <p:spPr>
          <a:xfrm>
            <a:off x="685800" y="1981200"/>
            <a:ext cx="6694512" cy="4184104"/>
          </a:xfrm>
        </p:spPr>
        <p:txBody>
          <a:bodyPr/>
          <a:lstStyle/>
          <a:p>
            <a:r>
              <a:rPr lang="en-US" dirty="0"/>
              <a:t>Role of Information Technology</a:t>
            </a:r>
          </a:p>
          <a:p>
            <a:pPr lvl="1"/>
            <a:r>
              <a:rPr lang="en-US" dirty="0"/>
              <a:t>Information systems allow firms to optimize production scheduling.</a:t>
            </a:r>
          </a:p>
          <a:p>
            <a:pPr lvl="1"/>
            <a:r>
              <a:rPr lang="en-US" dirty="0"/>
              <a:t>Electronic Data Interchange (EDI).</a:t>
            </a:r>
          </a:p>
          <a:p>
            <a:pPr lvl="1"/>
            <a:r>
              <a:rPr lang="en-US" dirty="0"/>
              <a:t>Less expensive systems now exist, making it easier for companies of all sizes to access.</a:t>
            </a:r>
          </a:p>
          <a:p>
            <a:pPr lvl="1"/>
            <a:r>
              <a:rPr lang="en-US" dirty="0"/>
              <a:t>Blockchain technology is an additional layer in the system.</a:t>
            </a:r>
          </a:p>
        </p:txBody>
      </p:sp>
    </p:spTree>
    <p:extLst>
      <p:ext uri="{BB962C8B-B14F-4D97-AF65-F5344CB8AC3E}">
        <p14:creationId xmlns:p14="http://schemas.microsoft.com/office/powerpoint/2010/main" val="4594187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a:xfrm>
            <a:off x="1524000" y="381000"/>
            <a:ext cx="7296472" cy="1143000"/>
          </a:xfrm>
        </p:spPr>
        <p:txBody>
          <a:bodyPr/>
          <a:lstStyle/>
          <a:p>
            <a:r>
              <a:rPr lang="en-US" altLang="en-US" sz="3600" dirty="0"/>
              <a:t>Managing a Global Supply Chain </a:t>
            </a:r>
            <a:r>
              <a:rPr lang="en-US" altLang="en-US" sz="3600" baseline="-25000" dirty="0"/>
              <a:t>4</a:t>
            </a:r>
            <a:endParaRPr lang="en-US" sz="3600" baseline="-25000" dirty="0"/>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sz="2400" dirty="0"/>
              <a:t>Coordination in Global Supply Chains</a:t>
            </a:r>
          </a:p>
          <a:p>
            <a:pPr lvl="1"/>
            <a:r>
              <a:rPr lang="en-US" sz="2000" dirty="0"/>
              <a:t>Global supply chain coordination: the shared decision-making opportunities and operational collaboration of key global supply chain activities.</a:t>
            </a:r>
          </a:p>
          <a:p>
            <a:pPr lvl="2"/>
            <a:r>
              <a:rPr lang="en-US" sz="1800" dirty="0"/>
              <a:t>A more integrated, coherent, efficient, and effective supply chain.</a:t>
            </a:r>
          </a:p>
          <a:p>
            <a:pPr lvl="1"/>
            <a:r>
              <a:rPr lang="en-US" sz="2000" dirty="0"/>
              <a:t>Operational objectives:</a:t>
            </a:r>
          </a:p>
          <a:p>
            <a:pPr lvl="2"/>
            <a:r>
              <a:rPr lang="en-US" sz="1800" dirty="0"/>
              <a:t>Responsiveness.</a:t>
            </a:r>
          </a:p>
          <a:p>
            <a:pPr lvl="2"/>
            <a:r>
              <a:rPr lang="en-US" sz="1800" dirty="0"/>
              <a:t>Variance reduction.</a:t>
            </a:r>
          </a:p>
          <a:p>
            <a:pPr lvl="2"/>
            <a:r>
              <a:rPr lang="en-US" sz="1800" dirty="0"/>
              <a:t>Inventory reduction.</a:t>
            </a:r>
          </a:p>
          <a:p>
            <a:pPr lvl="2"/>
            <a:r>
              <a:rPr lang="en-US" sz="1800" dirty="0"/>
              <a:t>Shipment consolidation.</a:t>
            </a:r>
          </a:p>
          <a:p>
            <a:pPr lvl="2"/>
            <a:r>
              <a:rPr lang="en-US" sz="1800" dirty="0"/>
              <a:t>Quality.</a:t>
            </a:r>
          </a:p>
          <a:p>
            <a:pPr lvl="2"/>
            <a:r>
              <a:rPr lang="en-US" sz="1800" dirty="0"/>
              <a:t>Life-cycle support.</a:t>
            </a:r>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73857983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a:xfrm>
            <a:off x="1524000" y="381000"/>
            <a:ext cx="7440488" cy="1143000"/>
          </a:xfrm>
        </p:spPr>
        <p:txBody>
          <a:bodyPr/>
          <a:lstStyle/>
          <a:p>
            <a:r>
              <a:rPr lang="en-US" sz="3600" dirty="0"/>
              <a:t>Managing a Global Supply Chain </a:t>
            </a:r>
            <a:r>
              <a:rPr lang="en-US" sz="3200" baseline="-25000" dirty="0"/>
              <a:t>5</a:t>
            </a:r>
            <a:endParaRPr lang="en-US" sz="3600" baseline="-25000" dirty="0"/>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Interorganizational Relationships</a:t>
            </a:r>
          </a:p>
          <a:p>
            <a:pPr lvl="1"/>
            <a:r>
              <a:rPr lang="en-US" dirty="0"/>
              <a:t>Trust and commitment between interacting organizations are important to an efficient and effective global supply chain.</a:t>
            </a:r>
          </a:p>
        </p:txBody>
      </p:sp>
    </p:spTree>
    <p:extLst>
      <p:ext uri="{BB962C8B-B14F-4D97-AF65-F5344CB8AC3E}">
        <p14:creationId xmlns:p14="http://schemas.microsoft.com/office/powerpoint/2010/main" val="16667979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634-26D5-4E59-A11A-F0205FAB54C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DC5BA84-590B-435A-BA82-7C3BCE975951}"/>
              </a:ext>
            </a:extLst>
          </p:cNvPr>
          <p:cNvSpPr>
            <a:spLocks noGrp="1"/>
          </p:cNvSpPr>
          <p:nvPr>
            <p:ph idx="1"/>
          </p:nvPr>
        </p:nvSpPr>
        <p:spPr>
          <a:xfrm>
            <a:off x="685800" y="1700808"/>
            <a:ext cx="7772400" cy="4114800"/>
          </a:xfrm>
        </p:spPr>
        <p:txBody>
          <a:bodyPr/>
          <a:lstStyle/>
          <a:p>
            <a:r>
              <a:rPr lang="en-US" altLang="en-US" dirty="0"/>
              <a:t>Interrelated Issues in Global Economy</a:t>
            </a:r>
          </a:p>
          <a:p>
            <a:pPr lvl="1"/>
            <a:r>
              <a:rPr lang="en-US" altLang="en-US" dirty="0"/>
              <a:t>Where to locate production activities.</a:t>
            </a:r>
          </a:p>
          <a:p>
            <a:pPr lvl="1"/>
            <a:r>
              <a:rPr lang="en-US" altLang="en-US" dirty="0"/>
              <a:t>What the long-term strategic role of foreign production sites should be.</a:t>
            </a:r>
          </a:p>
          <a:p>
            <a:pPr lvl="1"/>
            <a:r>
              <a:rPr lang="en-US" altLang="en-US" dirty="0"/>
              <a:t>Whether to own or outsource foreign production activities.</a:t>
            </a:r>
          </a:p>
          <a:p>
            <a:pPr lvl="1"/>
            <a:r>
              <a:rPr lang="en-US" altLang="en-US" dirty="0"/>
              <a:t>How to manage a globally dispersed supply chain and what the role of Internet-based information technology should be in the management of global logistics.</a:t>
            </a:r>
          </a:p>
          <a:p>
            <a:pPr lvl="1"/>
            <a:r>
              <a:rPr lang="en-US" altLang="en-US" dirty="0"/>
              <a:t>Whether to manage global logistics or outsource.</a:t>
            </a:r>
            <a:endParaRPr lang="en-US" dirty="0"/>
          </a:p>
        </p:txBody>
      </p:sp>
    </p:spTree>
    <p:extLst>
      <p:ext uri="{BB962C8B-B14F-4D97-AF65-F5344CB8AC3E}">
        <p14:creationId xmlns:p14="http://schemas.microsoft.com/office/powerpoint/2010/main" val="350965048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a:xfrm>
            <a:off x="1524000" y="381000"/>
            <a:ext cx="7368480" cy="1143000"/>
          </a:xfrm>
        </p:spPr>
        <p:txBody>
          <a:bodyPr>
            <a:normAutofit/>
          </a:bodyPr>
          <a:lstStyle/>
          <a:p>
            <a:r>
              <a:rPr lang="en-US" sz="2800" dirty="0"/>
              <a:t>Figure 15.5 Upstream/Inbound Relationships</a:t>
            </a:r>
          </a:p>
        </p:txBody>
      </p:sp>
      <p:pic>
        <p:nvPicPr>
          <p:cNvPr id="4" name="Picture 3" descr="A diagram shows the upstream or inbound supply chain relationships.">
            <a:extLst>
              <a:ext uri="{FF2B5EF4-FFF2-40B4-BE49-F238E27FC236}">
                <a16:creationId xmlns:a16="http://schemas.microsoft.com/office/drawing/2014/main" id="{523C42BE-EF20-45DF-9DBD-08A25ECDC6E0}"/>
              </a:ext>
            </a:extLst>
          </p:cNvPr>
          <p:cNvPicPr>
            <a:picLocks noChangeAspect="1"/>
          </p:cNvPicPr>
          <p:nvPr/>
        </p:nvPicPr>
        <p:blipFill>
          <a:blip r:embed="rId3"/>
          <a:stretch>
            <a:fillRect/>
          </a:stretch>
        </p:blipFill>
        <p:spPr>
          <a:xfrm>
            <a:off x="743380" y="2132856"/>
            <a:ext cx="7657240" cy="3499407"/>
          </a:xfrm>
          <a:prstGeom prst="rect">
            <a:avLst/>
          </a:prstGeom>
        </p:spPr>
      </p:pic>
    </p:spTree>
    <p:extLst>
      <p:ext uri="{BB962C8B-B14F-4D97-AF65-F5344CB8AC3E}">
        <p14:creationId xmlns:p14="http://schemas.microsoft.com/office/powerpoint/2010/main" val="32270894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a:xfrm>
            <a:off x="1524000" y="381000"/>
            <a:ext cx="6144344" cy="1143000"/>
          </a:xfrm>
        </p:spPr>
        <p:txBody>
          <a:bodyPr>
            <a:normAutofit/>
          </a:bodyPr>
          <a:lstStyle/>
          <a:p>
            <a:r>
              <a:rPr lang="en-US" sz="2800" dirty="0"/>
              <a:t>Figure 15.6 Downstream/Outbound Relationships</a:t>
            </a:r>
          </a:p>
        </p:txBody>
      </p:sp>
      <p:pic>
        <p:nvPicPr>
          <p:cNvPr id="7" name="Picture 6" descr="A diagram of downstream/outbound relationships.">
            <a:extLst>
              <a:ext uri="{FF2B5EF4-FFF2-40B4-BE49-F238E27FC236}">
                <a16:creationId xmlns:a16="http://schemas.microsoft.com/office/drawing/2014/main" id="{24135408-7541-449B-84FA-6E4AD333D983}"/>
              </a:ext>
            </a:extLst>
          </p:cNvPr>
          <p:cNvPicPr>
            <a:picLocks noChangeAspect="1"/>
          </p:cNvPicPr>
          <p:nvPr/>
        </p:nvPicPr>
        <p:blipFill>
          <a:blip r:embed="rId3"/>
          <a:stretch>
            <a:fillRect/>
          </a:stretch>
        </p:blipFill>
        <p:spPr>
          <a:xfrm>
            <a:off x="645019" y="2060848"/>
            <a:ext cx="7853961" cy="3571711"/>
          </a:xfrm>
          <a:prstGeom prst="rect">
            <a:avLst/>
          </a:prstGeom>
        </p:spPr>
      </p:pic>
    </p:spTree>
    <p:extLst>
      <p:ext uri="{BB962C8B-B14F-4D97-AF65-F5344CB8AC3E}">
        <p14:creationId xmlns:p14="http://schemas.microsoft.com/office/powerpoint/2010/main" val="122728260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sz="3200" dirty="0"/>
              <a:t>Impact of the Macro Environment</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a:xfrm>
            <a:off x="685800" y="1844824"/>
            <a:ext cx="7772400" cy="4114800"/>
          </a:xfrm>
        </p:spPr>
        <p:txBody>
          <a:bodyPr/>
          <a:lstStyle/>
          <a:p>
            <a:r>
              <a:rPr lang="en-US" sz="2400" dirty="0"/>
              <a:t>Stresses on Global Supply Chain</a:t>
            </a:r>
          </a:p>
          <a:p>
            <a:pPr lvl="1"/>
            <a:r>
              <a:rPr lang="en-US" sz="2000" dirty="0"/>
              <a:t>Rising tariff barriers.</a:t>
            </a:r>
          </a:p>
          <a:p>
            <a:pPr lvl="1"/>
            <a:r>
              <a:rPr lang="en-US" sz="2000" dirty="0"/>
              <a:t>Trade war between U.S. and China.</a:t>
            </a:r>
          </a:p>
          <a:p>
            <a:pPr lvl="1"/>
            <a:r>
              <a:rPr lang="en-US" sz="2000" dirty="0"/>
              <a:t>Britain’s exit from the European Union.</a:t>
            </a:r>
          </a:p>
          <a:p>
            <a:pPr lvl="1"/>
            <a:r>
              <a:rPr lang="en-US" sz="2000" dirty="0"/>
              <a:t>America’s retreat from proposed regional trade agreements (Trans-Pacific Partnership).</a:t>
            </a:r>
          </a:p>
          <a:p>
            <a:pPr lvl="1"/>
            <a:r>
              <a:rPr lang="en-US" sz="2000" dirty="0"/>
              <a:t>Emergence of virus responsible for COVID-19 disease.</a:t>
            </a:r>
          </a:p>
          <a:p>
            <a:pPr lvl="1"/>
            <a:r>
              <a:rPr lang="en-US" sz="2000" dirty="0"/>
              <a:t>Recent turmoil has increased attractiveness of a real hedging strategy.</a:t>
            </a:r>
          </a:p>
          <a:p>
            <a:pPr lvl="2"/>
            <a:r>
              <a:rPr lang="en-US" sz="1800" dirty="0"/>
              <a:t>Other changes also impact supply chain decisions.</a:t>
            </a:r>
          </a:p>
          <a:p>
            <a:pPr lvl="2"/>
            <a:r>
              <a:rPr lang="en-US" sz="1800" dirty="0"/>
              <a:t>Managers must continually scan global environment.</a:t>
            </a:r>
          </a:p>
        </p:txBody>
      </p:sp>
    </p:spTree>
    <p:extLst>
      <p:ext uri="{BB962C8B-B14F-4D97-AF65-F5344CB8AC3E}">
        <p14:creationId xmlns:p14="http://schemas.microsoft.com/office/powerpoint/2010/main" val="11672609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634-26D5-4E59-A11A-F0205FAB54C2}"/>
              </a:ext>
            </a:extLst>
          </p:cNvPr>
          <p:cNvSpPr>
            <a:spLocks noGrp="1"/>
          </p:cNvSpPr>
          <p:nvPr>
            <p:ph type="title"/>
          </p:nvPr>
        </p:nvSpPr>
        <p:spPr/>
        <p:txBody>
          <a:bodyPr/>
          <a:lstStyle/>
          <a:p>
            <a:r>
              <a:rPr lang="en-US" sz="3600" dirty="0"/>
              <a:t>Strategy, Production, and Supply Chain Management </a:t>
            </a:r>
            <a:r>
              <a:rPr lang="en-US" sz="3600" baseline="-25000" dirty="0"/>
              <a:t>1</a:t>
            </a:r>
          </a:p>
        </p:txBody>
      </p:sp>
      <p:sp>
        <p:nvSpPr>
          <p:cNvPr id="3" name="Content Placeholder 2">
            <a:extLst>
              <a:ext uri="{FF2B5EF4-FFF2-40B4-BE49-F238E27FC236}">
                <a16:creationId xmlns:a16="http://schemas.microsoft.com/office/drawing/2014/main" id="{8DC5BA84-590B-435A-BA82-7C3BCE975951}"/>
              </a:ext>
            </a:extLst>
          </p:cNvPr>
          <p:cNvSpPr>
            <a:spLocks noGrp="1"/>
          </p:cNvSpPr>
          <p:nvPr>
            <p:ph idx="1"/>
          </p:nvPr>
        </p:nvSpPr>
        <p:spPr/>
        <p:txBody>
          <a:bodyPr/>
          <a:lstStyle/>
          <a:p>
            <a:r>
              <a:rPr lang="en-US" dirty="0"/>
              <a:t>Value Creation Activities</a:t>
            </a:r>
          </a:p>
          <a:p>
            <a:pPr lvl="1"/>
            <a:r>
              <a:rPr lang="en-US" dirty="0"/>
              <a:t>Production: activities involved in creating a product or service.</a:t>
            </a:r>
          </a:p>
          <a:p>
            <a:pPr lvl="1"/>
            <a:r>
              <a:rPr lang="en-US" dirty="0"/>
              <a:t>Supply chain management: the procurement and physical transmission of material through the supply chain, from suppliers to customers.</a:t>
            </a:r>
          </a:p>
          <a:p>
            <a:pPr lvl="2"/>
            <a:r>
              <a:rPr lang="en-US" dirty="0"/>
              <a:t>Purchasing.</a:t>
            </a:r>
          </a:p>
          <a:p>
            <a:pPr lvl="2"/>
            <a:r>
              <a:rPr lang="en-US" dirty="0"/>
              <a:t>Logistics.</a:t>
            </a:r>
          </a:p>
        </p:txBody>
      </p:sp>
    </p:spTree>
    <p:extLst>
      <p:ext uri="{BB962C8B-B14F-4D97-AF65-F5344CB8AC3E}">
        <p14:creationId xmlns:p14="http://schemas.microsoft.com/office/powerpoint/2010/main" val="31259081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634-26D5-4E59-A11A-F0205FAB54C2}"/>
              </a:ext>
            </a:extLst>
          </p:cNvPr>
          <p:cNvSpPr>
            <a:spLocks noGrp="1"/>
          </p:cNvSpPr>
          <p:nvPr>
            <p:ph type="title"/>
          </p:nvPr>
        </p:nvSpPr>
        <p:spPr/>
        <p:txBody>
          <a:bodyPr/>
          <a:lstStyle/>
          <a:p>
            <a:r>
              <a:rPr lang="en-US" sz="3600" dirty="0"/>
              <a:t>Strategy, Production, and Supply Chain Management </a:t>
            </a:r>
            <a:r>
              <a:rPr lang="en-US" sz="3600" baseline="-25000" dirty="0"/>
              <a:t>2</a:t>
            </a:r>
          </a:p>
        </p:txBody>
      </p:sp>
      <p:sp>
        <p:nvSpPr>
          <p:cNvPr id="3" name="Content Placeholder 2">
            <a:extLst>
              <a:ext uri="{FF2B5EF4-FFF2-40B4-BE49-F238E27FC236}">
                <a16:creationId xmlns:a16="http://schemas.microsoft.com/office/drawing/2014/main" id="{8DC5BA84-590B-435A-BA82-7C3BCE975951}"/>
              </a:ext>
            </a:extLst>
          </p:cNvPr>
          <p:cNvSpPr>
            <a:spLocks noGrp="1"/>
          </p:cNvSpPr>
          <p:nvPr>
            <p:ph idx="1"/>
          </p:nvPr>
        </p:nvSpPr>
        <p:spPr/>
        <p:txBody>
          <a:bodyPr/>
          <a:lstStyle/>
          <a:p>
            <a:r>
              <a:rPr lang="en-US" altLang="en-US" dirty="0"/>
              <a:t>Strategic Objectives of the Production and Logistics Function</a:t>
            </a:r>
          </a:p>
          <a:p>
            <a:pPr lvl="1"/>
            <a:r>
              <a:rPr lang="en-US" altLang="en-US" dirty="0"/>
              <a:t>To lower costs.</a:t>
            </a:r>
          </a:p>
          <a:p>
            <a:pPr lvl="1"/>
            <a:r>
              <a:rPr lang="en-US" altLang="en-US" dirty="0"/>
              <a:t>To increase product quality by eliminating defective products from the upstream and downstream supply chain and manufacturing process.</a:t>
            </a:r>
          </a:p>
          <a:p>
            <a:pPr lvl="2"/>
            <a:r>
              <a:rPr lang="en-US" altLang="en-US" dirty="0"/>
              <a:t>Quality refers to reliability.</a:t>
            </a:r>
            <a:endParaRPr lang="en-US" dirty="0"/>
          </a:p>
        </p:txBody>
      </p:sp>
    </p:spTree>
    <p:extLst>
      <p:ext uri="{BB962C8B-B14F-4D97-AF65-F5344CB8AC3E}">
        <p14:creationId xmlns:p14="http://schemas.microsoft.com/office/powerpoint/2010/main" val="24758558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3200" dirty="0">
                <a:solidFill>
                  <a:schemeClr val="bg1"/>
                </a:solidFill>
              </a:rPr>
              <a:t>Figure 15.1 </a:t>
            </a:r>
            <a:r>
              <a:rPr lang="en-US" sz="3200" dirty="0"/>
              <a:t>The Relationship Between Quality and Costs</a:t>
            </a:r>
          </a:p>
        </p:txBody>
      </p:sp>
      <p:pic>
        <p:nvPicPr>
          <p:cNvPr id="5" name="Picture 4" descr="A flow chart demonstrates the relationship between quality and costs.">
            <a:extLst>
              <a:ext uri="{FF2B5EF4-FFF2-40B4-BE49-F238E27FC236}">
                <a16:creationId xmlns:a16="http://schemas.microsoft.com/office/drawing/2014/main" id="{BC80EFF1-D983-44AF-894F-6E2D6DA22139}"/>
              </a:ext>
            </a:extLst>
          </p:cNvPr>
          <p:cNvPicPr>
            <a:picLocks noChangeAspect="1"/>
          </p:cNvPicPr>
          <p:nvPr/>
        </p:nvPicPr>
        <p:blipFill>
          <a:blip r:embed="rId3"/>
          <a:stretch>
            <a:fillRect/>
          </a:stretch>
        </p:blipFill>
        <p:spPr>
          <a:xfrm>
            <a:off x="611560" y="1772816"/>
            <a:ext cx="8223530" cy="4332892"/>
          </a:xfrm>
          <a:prstGeom prst="rect">
            <a:avLst/>
          </a:prstGeom>
        </p:spPr>
      </p:pic>
    </p:spTree>
    <p:extLst>
      <p:ext uri="{BB962C8B-B14F-4D97-AF65-F5344CB8AC3E}">
        <p14:creationId xmlns:p14="http://schemas.microsoft.com/office/powerpoint/2010/main" val="21615692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Strategy, Production, and Supply Chain Management 3</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sz="2400" dirty="0"/>
              <a:t>Quality Improvement</a:t>
            </a:r>
          </a:p>
          <a:p>
            <a:pPr lvl="1"/>
            <a:r>
              <a:rPr lang="en-US" sz="2000" dirty="0"/>
              <a:t>Total quality management (TQM) is a management philosophy with a central focus on the need to improve the quality of a company’s products and services.</a:t>
            </a:r>
          </a:p>
          <a:p>
            <a:pPr lvl="1"/>
            <a:r>
              <a:rPr lang="en-US" sz="2000" dirty="0"/>
              <a:t>Six Sigma aims to reduce defects, boost productivity, eliminate waste, and cut costs throughout a company.</a:t>
            </a:r>
          </a:p>
          <a:p>
            <a:pPr lvl="2"/>
            <a:r>
              <a:rPr lang="en-US" sz="1800" dirty="0"/>
              <a:t>Direct descendant of total quality management (TQM).</a:t>
            </a:r>
          </a:p>
          <a:p>
            <a:pPr lvl="2"/>
            <a:r>
              <a:rPr lang="en-US" sz="1800" dirty="0"/>
              <a:t>At six </a:t>
            </a:r>
            <a:r>
              <a:rPr lang="en-US" sz="1800" dirty="0" err="1"/>
              <a:t>sigmas</a:t>
            </a:r>
            <a:r>
              <a:rPr lang="en-US" sz="1800" dirty="0"/>
              <a:t>, a production process would be 99.99966 percent accurate.</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1115616" y="5229200"/>
            <a:ext cx="7200800" cy="792162"/>
          </a:xfrm>
        </p:spPr>
        <p:txBody>
          <a:bodyPr>
            <a:normAutofit fontScale="92500" lnSpcReduction="20000"/>
          </a:bodyPr>
          <a:lstStyle/>
          <a:p>
            <a:pPr marL="0" lvl="1" indent="0">
              <a:buNone/>
            </a:pPr>
            <a:r>
              <a:rPr lang="en-US" dirty="0"/>
              <a:t>Some countries have also promoted specific quality guidelines, like the E</a:t>
            </a:r>
            <a:r>
              <a:rPr lang="en-US" sz="100" dirty="0"/>
              <a:t> </a:t>
            </a:r>
            <a:r>
              <a:rPr lang="en-US" dirty="0"/>
              <a:t>U’s </a:t>
            </a:r>
            <a:r>
              <a:rPr lang="en-US" b="1" dirty="0"/>
              <a:t>I</a:t>
            </a:r>
            <a:r>
              <a:rPr lang="en-US" sz="100" b="1" dirty="0"/>
              <a:t> </a:t>
            </a:r>
            <a:r>
              <a:rPr lang="en-US" b="1" dirty="0"/>
              <a:t>S</a:t>
            </a:r>
            <a:r>
              <a:rPr lang="en-US" sz="100" b="1" dirty="0"/>
              <a:t> </a:t>
            </a:r>
            <a:r>
              <a:rPr lang="en-US" b="1" dirty="0"/>
              <a:t>O 9000.</a:t>
            </a:r>
          </a:p>
        </p:txBody>
      </p:sp>
    </p:spTree>
    <p:extLst>
      <p:ext uri="{BB962C8B-B14F-4D97-AF65-F5344CB8AC3E}">
        <p14:creationId xmlns:p14="http://schemas.microsoft.com/office/powerpoint/2010/main" val="27687444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634-26D5-4E59-A11A-F0205FAB54C2}"/>
              </a:ext>
            </a:extLst>
          </p:cNvPr>
          <p:cNvSpPr>
            <a:spLocks noGrp="1"/>
          </p:cNvSpPr>
          <p:nvPr>
            <p:ph type="title"/>
          </p:nvPr>
        </p:nvSpPr>
        <p:spPr/>
        <p:txBody>
          <a:bodyPr/>
          <a:lstStyle/>
          <a:p>
            <a:r>
              <a:rPr lang="en-US" sz="3600" dirty="0"/>
              <a:t>Strategy, Production, and Supply Chain Management </a:t>
            </a:r>
            <a:r>
              <a:rPr lang="en-US" sz="3600" baseline="-25000" dirty="0"/>
              <a:t>4</a:t>
            </a:r>
          </a:p>
        </p:txBody>
      </p:sp>
      <p:sp>
        <p:nvSpPr>
          <p:cNvPr id="3" name="Content Placeholder 2">
            <a:extLst>
              <a:ext uri="{FF2B5EF4-FFF2-40B4-BE49-F238E27FC236}">
                <a16:creationId xmlns:a16="http://schemas.microsoft.com/office/drawing/2014/main" id="{8DC5BA84-590B-435A-BA82-7C3BCE975951}"/>
              </a:ext>
            </a:extLst>
          </p:cNvPr>
          <p:cNvSpPr>
            <a:spLocks noGrp="1"/>
          </p:cNvSpPr>
          <p:nvPr>
            <p:ph idx="1"/>
          </p:nvPr>
        </p:nvSpPr>
        <p:spPr/>
        <p:txBody>
          <a:bodyPr/>
          <a:lstStyle/>
          <a:p>
            <a:r>
              <a:rPr lang="en-US" altLang="en-US" dirty="0"/>
              <a:t>Two Other Objectives for International Companies</a:t>
            </a:r>
          </a:p>
          <a:p>
            <a:pPr marL="1120775" lvl="1" indent="-457200">
              <a:buFont typeface="+mj-lt"/>
              <a:buAutoNum type="arabicPeriod"/>
            </a:pPr>
            <a:r>
              <a:rPr lang="en-US" altLang="en-US" dirty="0"/>
              <a:t>Production and logistics functions must accommodate demands for local responsiveness.</a:t>
            </a:r>
          </a:p>
          <a:p>
            <a:pPr marL="1120775" lvl="1" indent="-457200">
              <a:buFont typeface="+mj-lt"/>
              <a:buAutoNum type="arabicPeriod"/>
            </a:pPr>
            <a:r>
              <a:rPr lang="en-US" altLang="en-US" dirty="0"/>
              <a:t>Production and supply chain management must respond quickly to shifts in customer demand.</a:t>
            </a:r>
          </a:p>
        </p:txBody>
      </p:sp>
    </p:spTree>
    <p:extLst>
      <p:ext uri="{BB962C8B-B14F-4D97-AF65-F5344CB8AC3E}">
        <p14:creationId xmlns:p14="http://schemas.microsoft.com/office/powerpoint/2010/main" val="42832681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Where to Produce 1</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Country Factors</a:t>
            </a:r>
          </a:p>
          <a:p>
            <a:pPr lvl="1"/>
            <a:r>
              <a:rPr lang="en-US" dirty="0"/>
              <a:t>Location economies.</a:t>
            </a:r>
          </a:p>
          <a:p>
            <a:pPr lvl="1"/>
            <a:r>
              <a:rPr lang="en-US" dirty="0"/>
              <a:t>Location externalities.</a:t>
            </a:r>
          </a:p>
          <a:p>
            <a:pPr lvl="2"/>
            <a:r>
              <a:rPr lang="en-US" dirty="0"/>
              <a:t>Presence of global concentrations of activities.</a:t>
            </a:r>
          </a:p>
          <a:p>
            <a:r>
              <a:rPr lang="en-US" dirty="0"/>
              <a:t>Issues to consider</a:t>
            </a:r>
          </a:p>
          <a:p>
            <a:pPr lvl="1"/>
            <a:r>
              <a:rPr lang="en-US" dirty="0"/>
              <a:t>Formal and informal trade barriers.</a:t>
            </a:r>
          </a:p>
          <a:p>
            <a:pPr lvl="1"/>
            <a:r>
              <a:rPr lang="en-US" dirty="0"/>
              <a:t>Transportation costs.</a:t>
            </a:r>
          </a:p>
          <a:p>
            <a:pPr lvl="1"/>
            <a:r>
              <a:rPr lang="en-US" dirty="0"/>
              <a:t>Regulations affecting FDI.</a:t>
            </a:r>
          </a:p>
          <a:p>
            <a:pPr lvl="1"/>
            <a:r>
              <a:rPr lang="en-US" dirty="0"/>
              <a:t>Expected future movements in exchange rates.</a:t>
            </a:r>
          </a:p>
          <a:p>
            <a:pPr lvl="1"/>
            <a:endParaRPr lang="en-US" dirty="0"/>
          </a:p>
        </p:txBody>
      </p:sp>
    </p:spTree>
    <p:extLst>
      <p:ext uri="{BB962C8B-B14F-4D97-AF65-F5344CB8AC3E}">
        <p14:creationId xmlns:p14="http://schemas.microsoft.com/office/powerpoint/2010/main" val="1999489043"/>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2969</TotalTime>
  <Words>4240</Words>
  <Application>Microsoft Macintosh PowerPoint</Application>
  <PresentationFormat>On-screen Show (4:3)</PresentationFormat>
  <Paragraphs>332</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Webdings</vt:lpstr>
      <vt:lpstr>Wingdings</vt:lpstr>
      <vt:lpstr>0ckf</vt:lpstr>
      <vt:lpstr>Global Supply Chain (Ch. 15)</vt:lpstr>
      <vt:lpstr>Global Supply Chain</vt:lpstr>
      <vt:lpstr>Introduction</vt:lpstr>
      <vt:lpstr>Strategy, Production, and Supply Chain Management 1</vt:lpstr>
      <vt:lpstr>Strategy, Production, and Supply Chain Management 2</vt:lpstr>
      <vt:lpstr>Figure 15.1 The Relationship Between Quality and Costs</vt:lpstr>
      <vt:lpstr>Strategy, Production, and Supply Chain Management 3</vt:lpstr>
      <vt:lpstr>Strategy, Production, and Supply Chain Management 4</vt:lpstr>
      <vt:lpstr>Where to Produce 1</vt:lpstr>
      <vt:lpstr>Where to Produce 2</vt:lpstr>
      <vt:lpstr>Figure 15.2 Typical Unit Cost Curve</vt:lpstr>
      <vt:lpstr>Where to Produce 3</vt:lpstr>
      <vt:lpstr>Table 15.1 Location Strategy and Production 1</vt:lpstr>
      <vt:lpstr>Table 15.1 Location Strategy and Production 2</vt:lpstr>
      <vt:lpstr>Where to Produce 4</vt:lpstr>
      <vt:lpstr>Make-or-Buy Decisions</vt:lpstr>
      <vt:lpstr>Figure 15.3 Operationally Favoring a Make Decision</vt:lpstr>
      <vt:lpstr>Figure 15.4 Operationally Favoring a Buy Decision</vt:lpstr>
      <vt:lpstr>Global Supply Chain Functions 1</vt:lpstr>
      <vt:lpstr>Global Supply Chain Functions 2</vt:lpstr>
      <vt:lpstr>Global Supply Chain Functions 3</vt:lpstr>
      <vt:lpstr>Global Supply Chain Functions 4</vt:lpstr>
      <vt:lpstr>Global Supply Chain Functions 5</vt:lpstr>
      <vt:lpstr>Table 15.2 Outsourcing Terms and Options</vt:lpstr>
      <vt:lpstr>Managing a Global Supply Chain 1</vt:lpstr>
      <vt:lpstr>Managing a Global Supply Chain 2</vt:lpstr>
      <vt:lpstr>Managing a Global Supply Chain 3</vt:lpstr>
      <vt:lpstr>Managing a Global Supply Chain 4</vt:lpstr>
      <vt:lpstr>Managing a Global Supply Chain 5</vt:lpstr>
      <vt:lpstr>Figure 15.5 Upstream/Inbound Relationships</vt:lpstr>
      <vt:lpstr>Figure 15.6 Downstream/Outbound Relationships</vt:lpstr>
      <vt:lpstr>Impact of the Macro Environment</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 (ckfarn)</cp:lastModifiedBy>
  <cp:revision>209</cp:revision>
  <dcterms:created xsi:type="dcterms:W3CDTF">1999-04-05T16:45:56Z</dcterms:created>
  <dcterms:modified xsi:type="dcterms:W3CDTF">2022-12-28T15:06:02Z</dcterms:modified>
</cp:coreProperties>
</file>