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565" r:id="rId2"/>
    <p:sldId id="958" r:id="rId3"/>
    <p:sldId id="922" r:id="rId4"/>
    <p:sldId id="960" r:id="rId5"/>
    <p:sldId id="961" r:id="rId6"/>
    <p:sldId id="962" r:id="rId7"/>
    <p:sldId id="963" r:id="rId8"/>
    <p:sldId id="964" r:id="rId9"/>
    <p:sldId id="965" r:id="rId10"/>
    <p:sldId id="966" r:id="rId11"/>
    <p:sldId id="967" r:id="rId12"/>
    <p:sldId id="968" r:id="rId13"/>
    <p:sldId id="969" r:id="rId14"/>
    <p:sldId id="970" r:id="rId15"/>
    <p:sldId id="971" r:id="rId16"/>
    <p:sldId id="972" r:id="rId17"/>
    <p:sldId id="973" r:id="rId18"/>
    <p:sldId id="974" r:id="rId19"/>
    <p:sldId id="975" r:id="rId20"/>
    <p:sldId id="976" r:id="rId21"/>
    <p:sldId id="977" r:id="rId22"/>
    <p:sldId id="978" r:id="rId23"/>
    <p:sldId id="979" r:id="rId24"/>
    <p:sldId id="985" r:id="rId25"/>
    <p:sldId id="986" r:id="rId26"/>
    <p:sldId id="987" r:id="rId27"/>
    <p:sldId id="988" r:id="rId28"/>
    <p:sldId id="991" r:id="rId29"/>
    <p:sldId id="959" r:id="rId30"/>
    <p:sldId id="996" r:id="rId31"/>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1611"/>
  </p:normalViewPr>
  <p:slideViewPr>
    <p:cSldViewPr>
      <p:cViewPr varScale="1">
        <p:scale>
          <a:sx n="120" d="100"/>
          <a:sy n="120" d="100"/>
        </p:scale>
        <p:origin x="212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563E9639-981F-0720-8B8B-46FA1CA1476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a16="http://schemas.microsoft.com/office/drawing/2014/main" id="{B493CA22-9E53-C773-B9D7-51167740AE3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403C926-254C-CE4C-8E1F-E05C580F0E9B}" type="datetimeFigureOut">
              <a:rPr lang="zh-TW" altLang="en-US"/>
              <a:pPr>
                <a:defRPr/>
              </a:pPr>
              <a:t>2022/12/28</a:t>
            </a:fld>
            <a:endParaRPr lang="zh-TW" altLang="en-US"/>
          </a:p>
        </p:txBody>
      </p:sp>
      <p:sp>
        <p:nvSpPr>
          <p:cNvPr id="4" name="頁尾版面配置區 3">
            <a:extLst>
              <a:ext uri="{FF2B5EF4-FFF2-40B4-BE49-F238E27FC236}">
                <a16:creationId xmlns:a16="http://schemas.microsoft.com/office/drawing/2014/main" id="{BB21AACB-D645-32BD-43C6-3EA886F7BAA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ED30F17B-F568-B033-CA61-D67463A8894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331E3C9D-0591-0040-B09D-978E5EDC5F62}"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98770E8-39BE-C818-74BD-2B59B8378B7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a16="http://schemas.microsoft.com/office/drawing/2014/main" id="{A1EA5643-FE66-47AF-487F-92BC9A77851E}"/>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22532" name="Rectangle 4">
            <a:extLst>
              <a:ext uri="{FF2B5EF4-FFF2-40B4-BE49-F238E27FC236}">
                <a16:creationId xmlns:a16="http://schemas.microsoft.com/office/drawing/2014/main" id="{8706EE43-94F5-E6A9-4CF7-39CAE4AA9CC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7C537675-F960-7007-12EE-76E8048EFC84}"/>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id="{01A35CA5-C371-CBB7-4480-E03E6BE470B0}"/>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a16="http://schemas.microsoft.com/office/drawing/2014/main" id="{B1E32115-BA0A-7C9F-D129-429A2657E786}"/>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C219EA6-6A63-4E4F-BCC3-D2ED4026BE70}" type="slidenum">
              <a:rPr lang="en-US" altLang="zh-TW"/>
              <a:pPr>
                <a:defRPr/>
              </a:pPr>
              <a:t>‹#›</a:t>
            </a:fld>
            <a:endParaRPr lang="en-US" altLang="zh-TW"/>
          </a:p>
        </p:txBody>
      </p:sp>
    </p:spTree>
    <p:extLst>
      <p:ext uri="{BB962C8B-B14F-4D97-AF65-F5344CB8AC3E}">
        <p14:creationId xmlns:p14="http://schemas.microsoft.com/office/powerpoint/2010/main" val="39179422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99D67C6C-5D9B-9413-8FA1-FC4B9D5C12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0DCF174-EDC1-754C-B532-6950385A497A}" type="slidenum">
              <a:rPr lang="en-US" altLang="zh-TW" sz="1200"/>
              <a:pPr/>
              <a:t>1</a:t>
            </a:fld>
            <a:endParaRPr lang="en-US" altLang="zh-TW" sz="1200"/>
          </a:p>
        </p:txBody>
      </p:sp>
      <p:sp>
        <p:nvSpPr>
          <p:cNvPr id="25602" name="Rectangle 2">
            <a:extLst>
              <a:ext uri="{FF2B5EF4-FFF2-40B4-BE49-F238E27FC236}">
                <a16:creationId xmlns:a16="http://schemas.microsoft.com/office/drawing/2014/main" id="{02D0C269-0709-96E8-98DF-BE052297773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F9DB27B-9FC2-4C67-A01C-19111301428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extLst>
      <p:ext uri="{BB962C8B-B14F-4D97-AF65-F5344CB8AC3E}">
        <p14:creationId xmlns:p14="http://schemas.microsoft.com/office/powerpoint/2010/main" val="315224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i="1" dirty="0"/>
              <a:t>Defining the research objectives</a:t>
            </a:r>
            <a:r>
              <a:rPr lang="en-US" sz="1200" dirty="0"/>
              <a:t> includes both (1) defining the research problem and (2) setting objectives for the international market research.</a:t>
            </a:r>
          </a:p>
          <a:p>
            <a:pPr marL="228600" indent="-228600">
              <a:buFont typeface="+mj-lt"/>
              <a:buAutoNum type="arabicPeriod"/>
            </a:pPr>
            <a:r>
              <a:rPr lang="en-US" sz="1200" i="1" dirty="0"/>
              <a:t>Determining the data sources</a:t>
            </a:r>
            <a:r>
              <a:rPr lang="en-US" sz="1200" dirty="0"/>
              <a:t> that will address specific research problems and ultimately achieve the objectives is often not an easy task, especially if the international market research spans more than one country market. In market research, we talk about two forms of data that can be used: primary and secondary data.</a:t>
            </a:r>
          </a:p>
          <a:p>
            <a:pPr marL="228600" indent="-228600">
              <a:buFont typeface="+mj-lt"/>
              <a:buAutoNum type="arabicPeriod"/>
            </a:pPr>
            <a:r>
              <a:rPr lang="en-US" sz="1200" i="1" dirty="0"/>
              <a:t>Assessing the costs and benefits of the research</a:t>
            </a:r>
            <a:r>
              <a:rPr lang="en-US" sz="1200" dirty="0"/>
              <a:t> often relates to the cost of collecting primary data that can address the research problem and objectives directly versus using available secondary data. If secondary data are available, such data are typically available as a less costly alternative to collecting primary data.</a:t>
            </a:r>
          </a:p>
          <a:p>
            <a:pPr marL="228600" indent="-228600">
              <a:buFont typeface="+mj-lt"/>
              <a:buAutoNum type="arabicPeriod"/>
            </a:pPr>
            <a:r>
              <a:rPr lang="en-US" sz="1200" i="1" dirty="0"/>
              <a:t>Collecting the data</a:t>
            </a:r>
            <a:r>
              <a:rPr lang="en-US" sz="1200" dirty="0"/>
              <a:t> simply refers to gathering data via primary or secondary methods that address the research problem and objectives that the global company has established.</a:t>
            </a:r>
          </a:p>
          <a:p>
            <a:pPr marL="228600" indent="-228600">
              <a:buFont typeface="+mj-lt"/>
              <a:buAutoNum type="arabicPeriod"/>
            </a:pPr>
            <a:r>
              <a:rPr lang="en-US" sz="1200" i="1" dirty="0"/>
              <a:t>Analyzing and interpreting the research</a:t>
            </a:r>
            <a:r>
              <a:rPr lang="en-US" sz="1200" dirty="0"/>
              <a:t> begins when the data have been collected.</a:t>
            </a:r>
          </a:p>
          <a:p>
            <a:pPr marL="228600" indent="-228600">
              <a:buFont typeface="+mj-lt"/>
              <a:buAutoNum type="arabicPeriod"/>
            </a:pPr>
            <a:r>
              <a:rPr lang="en-US" sz="1200" i="1" dirty="0"/>
              <a:t>Reporting the research findings</a:t>
            </a:r>
            <a:r>
              <a:rPr lang="en-US" sz="1200" dirty="0"/>
              <a:t> is a way to communicate the overall results of the international market research project.</a:t>
            </a:r>
          </a:p>
        </p:txBody>
      </p:sp>
      <p:sp>
        <p:nvSpPr>
          <p:cNvPr id="4" name="Slide Number Placeholder 3"/>
          <p:cNvSpPr>
            <a:spLocks noGrp="1"/>
          </p:cNvSpPr>
          <p:nvPr>
            <p:ph type="sldNum" sz="quarter" idx="5"/>
          </p:nvPr>
        </p:nvSpPr>
        <p:spPr/>
        <p:txBody>
          <a:bodyPr/>
          <a:lstStyle/>
          <a:p>
            <a:fld id="{CD9A7A27-C7DA-4E20-8877-F9D8D7F61956}" type="slidenum">
              <a:rPr lang="en-US" smtClean="0"/>
              <a:t>10</a:t>
            </a:fld>
            <a:endParaRPr lang="en-US"/>
          </a:p>
        </p:txBody>
      </p:sp>
    </p:spTree>
    <p:extLst>
      <p:ext uri="{BB962C8B-B14F-4D97-AF65-F5344CB8AC3E}">
        <p14:creationId xmlns:p14="http://schemas.microsoft.com/office/powerpoint/2010/main" val="237011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LO 16-2 Explain why it might make sense to vary the attributes of a product from country to country.</a:t>
            </a:r>
          </a:p>
          <a:p>
            <a:endParaRPr lang="en-US" sz="1100" dirty="0"/>
          </a:p>
          <a:p>
            <a:r>
              <a:rPr lang="en-US" sz="1100" dirty="0"/>
              <a:t>A product can be viewed as a bundle of attributes. For example, the attributes that make up a car include power, design, quality, performance, fuel consumption, and comfort; the attributes of a hamburger include taste, texture, and size; a hotel’s attributes include atmosphere, quality, comfort, and service.</a:t>
            </a:r>
          </a:p>
        </p:txBody>
      </p:sp>
      <p:sp>
        <p:nvSpPr>
          <p:cNvPr id="4" name="Slide Number Placeholder 3"/>
          <p:cNvSpPr>
            <a:spLocks noGrp="1"/>
          </p:cNvSpPr>
          <p:nvPr>
            <p:ph type="sldNum" sz="quarter" idx="5"/>
          </p:nvPr>
        </p:nvSpPr>
        <p:spPr/>
        <p:txBody>
          <a:bodyPr/>
          <a:lstStyle/>
          <a:p>
            <a:fld id="{CD9A7A27-C7DA-4E20-8877-F9D8D7F61956}" type="slidenum">
              <a:rPr lang="en-US" smtClean="0"/>
              <a:t>11</a:t>
            </a:fld>
            <a:endParaRPr lang="en-US"/>
          </a:p>
        </p:txBody>
      </p:sp>
    </p:spTree>
    <p:extLst>
      <p:ext uri="{BB962C8B-B14F-4D97-AF65-F5344CB8AC3E}">
        <p14:creationId xmlns:p14="http://schemas.microsoft.com/office/powerpoint/2010/main" val="2881521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Tradition is particularly important in foodstuffs and beverages.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12</a:t>
            </a:fld>
            <a:endParaRPr lang="en-US"/>
          </a:p>
        </p:txBody>
      </p:sp>
    </p:spTree>
    <p:extLst>
      <p:ext uri="{BB962C8B-B14F-4D97-AF65-F5344CB8AC3E}">
        <p14:creationId xmlns:p14="http://schemas.microsoft.com/office/powerpoint/2010/main" val="3015534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Consumers in the most advanced countries often shun globally standardized products that have been developed with the lowest common denominator in mind. They are willing to pay more for products that have additional features and attributes customized to their tastes and preferences. For example, demand for top-of-the-line four-wheel-drive sport-utility vehicles—such as Chrysler’s Jeep, Ford’s Explorer, and Toyota’s Land Cruiser—has been largely restricted to the United States.</a:t>
            </a:r>
          </a:p>
        </p:txBody>
      </p:sp>
      <p:sp>
        <p:nvSpPr>
          <p:cNvPr id="4" name="Slide Number Placeholder 3"/>
          <p:cNvSpPr>
            <a:spLocks noGrp="1"/>
          </p:cNvSpPr>
          <p:nvPr>
            <p:ph type="sldNum" sz="quarter" idx="5"/>
          </p:nvPr>
        </p:nvSpPr>
        <p:spPr/>
        <p:txBody>
          <a:bodyPr/>
          <a:lstStyle/>
          <a:p>
            <a:fld id="{CD9A7A27-C7DA-4E20-8877-F9D8D7F61956}" type="slidenum">
              <a:rPr lang="en-US" smtClean="0"/>
              <a:t>13</a:t>
            </a:fld>
            <a:endParaRPr lang="en-US"/>
          </a:p>
        </p:txBody>
      </p:sp>
    </p:spTree>
    <p:extLst>
      <p:ext uri="{BB962C8B-B14F-4D97-AF65-F5344CB8AC3E}">
        <p14:creationId xmlns:p14="http://schemas.microsoft.com/office/powerpoint/2010/main" val="80211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Even with the forces that are creating some convergence of consumer tastes and preferences among advanced, industrialized nations, Levitt’s vision of global markets may still be a long way off.</a:t>
            </a:r>
          </a:p>
        </p:txBody>
      </p:sp>
      <p:sp>
        <p:nvSpPr>
          <p:cNvPr id="4" name="Slide Number Placeholder 3"/>
          <p:cNvSpPr>
            <a:spLocks noGrp="1"/>
          </p:cNvSpPr>
          <p:nvPr>
            <p:ph type="sldNum" sz="quarter" idx="5"/>
          </p:nvPr>
        </p:nvSpPr>
        <p:spPr/>
        <p:txBody>
          <a:bodyPr/>
          <a:lstStyle/>
          <a:p>
            <a:fld id="{CD9A7A27-C7DA-4E20-8877-F9D8D7F61956}" type="slidenum">
              <a:rPr lang="en-US" smtClean="0"/>
              <a:t>14</a:t>
            </a:fld>
            <a:endParaRPr lang="en-US"/>
          </a:p>
        </p:txBody>
      </p:sp>
    </p:spTree>
    <p:extLst>
      <p:ext uri="{BB962C8B-B14F-4D97-AF65-F5344CB8AC3E}">
        <p14:creationId xmlns:p14="http://schemas.microsoft.com/office/powerpoint/2010/main" val="4269993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Figure 16.2 illustrates a typical distribution system consisting of a channel that includes a wholesale distributor and a retailer.</a:t>
            </a:r>
          </a:p>
          <a:p>
            <a:endParaRPr lang="en-US" altLang="en-US" dirty="0"/>
          </a:p>
          <a:p>
            <a:r>
              <a:rPr lang="en-US" altLang="en-US" dirty="0"/>
              <a:t>A firm’s distribution strategy (the means it chooses for delivering the product to the consumer) is a critical element of the marketing mix. If the firm manufacturers its product in the particular country, it can sell directly to the consumer, to the retailer, or to the wholesaler. The same options are available to a firm that manufactures outside the country, or the firm could sell to an import agent.</a:t>
            </a:r>
          </a:p>
        </p:txBody>
      </p:sp>
      <p:sp>
        <p:nvSpPr>
          <p:cNvPr id="4" name="Slide Number Placeholder 3"/>
          <p:cNvSpPr>
            <a:spLocks noGrp="1"/>
          </p:cNvSpPr>
          <p:nvPr>
            <p:ph type="sldNum" sz="quarter" idx="5"/>
          </p:nvPr>
        </p:nvSpPr>
        <p:spPr/>
        <p:txBody>
          <a:bodyPr/>
          <a:lstStyle/>
          <a:p>
            <a:fld id="{CD9A7A27-C7DA-4E20-8877-F9D8D7F61956}" type="slidenum">
              <a:rPr lang="en-US" smtClean="0"/>
              <a:t>15</a:t>
            </a:fld>
            <a:endParaRPr lang="en-US"/>
          </a:p>
        </p:txBody>
      </p:sp>
    </p:spTree>
    <p:extLst>
      <p:ext uri="{BB962C8B-B14F-4D97-AF65-F5344CB8AC3E}">
        <p14:creationId xmlns:p14="http://schemas.microsoft.com/office/powerpoint/2010/main" val="146341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16-3 Recognize why and how a firm’s distribution strategy might vary among countries.</a:t>
            </a:r>
          </a:p>
          <a:p>
            <a:endParaRPr lang="en-US" dirty="0"/>
          </a:p>
          <a:p>
            <a:r>
              <a:rPr lang="en-US" dirty="0"/>
              <a:t>There is a tendency for greater retail concentration in developed countries. Three factors that contribute to this are the increases in car ownership, the number of households with refrigerators and freezers, and the number of two-income households.</a:t>
            </a:r>
          </a:p>
          <a:p>
            <a:endParaRPr lang="en-US" altLang="en-US" dirty="0"/>
          </a:p>
          <a:p>
            <a:r>
              <a:rPr lang="en-US" dirty="0"/>
              <a:t>In contrast, retail systems are very fragmented in many developing countries, which can make for interesting distribution challenges.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16</a:t>
            </a:fld>
            <a:endParaRPr lang="en-US"/>
          </a:p>
        </p:txBody>
      </p:sp>
    </p:spTree>
    <p:extLst>
      <p:ext uri="{BB962C8B-B14F-4D97-AF65-F5344CB8AC3E}">
        <p14:creationId xmlns:p14="http://schemas.microsoft.com/office/powerpoint/2010/main" val="1876853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When the retail sector is very concentrated, it makes sense for the firm to deal directly with retailers, cutting out wholesalers. A relatively small sales force is required to deal with a concentrated retail sector, and the orders generated from each sales call can be large. Such circumstances tend to prevail in the United States, where large food companies may sell directly to supermarkets rather than going through wholesale distributors.</a:t>
            </a:r>
          </a:p>
        </p:txBody>
      </p:sp>
      <p:sp>
        <p:nvSpPr>
          <p:cNvPr id="4" name="Slide Number Placeholder 3"/>
          <p:cNvSpPr>
            <a:spLocks noGrp="1"/>
          </p:cNvSpPr>
          <p:nvPr>
            <p:ph type="sldNum" sz="quarter" idx="5"/>
          </p:nvPr>
        </p:nvSpPr>
        <p:spPr/>
        <p:txBody>
          <a:bodyPr/>
          <a:lstStyle/>
          <a:p>
            <a:fld id="{CD9A7A27-C7DA-4E20-8877-F9D8D7F61956}" type="slidenum">
              <a:rPr lang="en-US" smtClean="0"/>
              <a:t>17</a:t>
            </a:fld>
            <a:endParaRPr lang="en-US"/>
          </a:p>
        </p:txBody>
      </p:sp>
    </p:spTree>
    <p:extLst>
      <p:ext uri="{BB962C8B-B14F-4D97-AF65-F5344CB8AC3E}">
        <p14:creationId xmlns:p14="http://schemas.microsoft.com/office/powerpoint/2010/main" val="1113349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Japan, relationships among manufacturers, wholesalers, and retailers often go back decades. Many of these relationships are based on the understanding that distributors will not carry the products of competing firms.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18</a:t>
            </a:fld>
            <a:endParaRPr lang="en-US"/>
          </a:p>
        </p:txBody>
      </p:sp>
    </p:spTree>
    <p:extLst>
      <p:ext uri="{BB962C8B-B14F-4D97-AF65-F5344CB8AC3E}">
        <p14:creationId xmlns:p14="http://schemas.microsoft.com/office/powerpoint/2010/main" val="4287548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channel quality is poor, an international business may have to devote considerable attention to upgrading the channel, for example, by providing extensive education and support to existing retailers and, in extreme cases, by establishing its own channel.</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19</a:t>
            </a:fld>
            <a:endParaRPr lang="en-US"/>
          </a:p>
        </p:txBody>
      </p:sp>
    </p:spTree>
    <p:extLst>
      <p:ext uri="{BB962C8B-B14F-4D97-AF65-F5344CB8AC3E}">
        <p14:creationId xmlns:p14="http://schemas.microsoft.com/office/powerpoint/2010/main" val="16299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Coca-Cola is one of the most recognizable brands in the world. Coca-Cola is the iconic American drink that has become a global staple. The company sells its flagship brand in more than 200 countries worldwide across six operating regions: Asia Pacific, Europe, Africa, Middle East, Latin America, and North America. A significant part of Coca-Cola’s success has always been its emphasis on brand over product. Coke doesn’t sell a drink in a bottle, it sells “happiness” in a bottle. Coke sells consumers the experience and lifestyle associated with its brand.</a:t>
            </a:r>
          </a:p>
          <a:p>
            <a:r>
              <a:rPr lang="en-US" dirty="0"/>
              <a:t>The great strength of the “Share a Coke” campaign? It gave consumers the opportunity to express themselves through a bottle of Coke, and to share that experience with someone else.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Sources: “How a Groundbreaking Campaign Got Its Start Down Under,” The Coca-Cola Company, September 24, 2014; Daniel </a:t>
            </a:r>
            <a:r>
              <a:rPr lang="en-US" dirty="0" err="1"/>
              <a:t>Codella</a:t>
            </a:r>
            <a:r>
              <a:rPr lang="en-US" dirty="0"/>
              <a:t>, “The Winning Coca-Cola Formula for a Successful Campaign,” </a:t>
            </a:r>
            <a:r>
              <a:rPr lang="en-US" i="1" dirty="0"/>
              <a:t>Business 2 Community</a:t>
            </a:r>
            <a:r>
              <a:rPr lang="en-US" dirty="0"/>
              <a:t>, May 7, 2019; Nathalie </a:t>
            </a:r>
            <a:r>
              <a:rPr lang="en-US" dirty="0" err="1"/>
              <a:t>Tadena</a:t>
            </a:r>
            <a:r>
              <a:rPr lang="en-US" dirty="0"/>
              <a:t>, “Coke’s Personalized Marketing Campaign Gains Online Buzz,” </a:t>
            </a:r>
            <a:r>
              <a:rPr lang="en-US" i="1" dirty="0"/>
              <a:t>The Wall Street Journal</a:t>
            </a:r>
            <a:r>
              <a:rPr lang="en-US" dirty="0"/>
              <a:t>, July 15, 2014.</a:t>
            </a:r>
          </a:p>
        </p:txBody>
      </p:sp>
      <p:sp>
        <p:nvSpPr>
          <p:cNvPr id="4" name="Slide Number Placeholder 3"/>
          <p:cNvSpPr>
            <a:spLocks noGrp="1"/>
          </p:cNvSpPr>
          <p:nvPr>
            <p:ph type="sldNum" sz="quarter" idx="5"/>
          </p:nvPr>
        </p:nvSpPr>
        <p:spPr/>
        <p:txBody>
          <a:bodyPr/>
          <a:lstStyle/>
          <a:p>
            <a:fld id="{CD9A7A27-C7DA-4E20-8877-F9D8D7F61956}" type="slidenum">
              <a:rPr lang="en-US" smtClean="0"/>
              <a:t>2</a:t>
            </a:fld>
            <a:endParaRPr lang="en-US"/>
          </a:p>
        </p:txBody>
      </p:sp>
    </p:spTree>
    <p:extLst>
      <p:ext uri="{BB962C8B-B14F-4D97-AF65-F5344CB8AC3E}">
        <p14:creationId xmlns:p14="http://schemas.microsoft.com/office/powerpoint/2010/main" val="4164665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A choice of distribution strategy determines which channel the firm will use to reach potential consumers. The optimal strategy is determined by the relative costs and benefits of each alternative, which vary from country to country, depending on the four factors just discussed.</a:t>
            </a:r>
          </a:p>
          <a:p>
            <a:endParaRPr lang="en-US" altLang="en-US" sz="1100" dirty="0"/>
          </a:p>
          <a:p>
            <a:r>
              <a:rPr lang="en-US" altLang="en-US" sz="1100" dirty="0"/>
              <a:t>Firms might want to consider other, less traditional alternatives to gaining market access. For example, frustrated by channel exclusivity in Japan, some foreign manufacturers of consumer goods have attempted to sell directly to Japanese consumers using direct mail and catalogs. If channel quality is poor, a firm should consider what steps it could take to upgrade the quality of the channel, including establishing its own distribution channel.</a:t>
            </a:r>
          </a:p>
        </p:txBody>
      </p:sp>
      <p:sp>
        <p:nvSpPr>
          <p:cNvPr id="4" name="Slide Number Placeholder 3"/>
          <p:cNvSpPr>
            <a:spLocks noGrp="1"/>
          </p:cNvSpPr>
          <p:nvPr>
            <p:ph type="sldNum" sz="quarter" idx="5"/>
          </p:nvPr>
        </p:nvSpPr>
        <p:spPr/>
        <p:txBody>
          <a:bodyPr/>
          <a:lstStyle/>
          <a:p>
            <a:fld id="{CD9A7A27-C7DA-4E20-8877-F9D8D7F61956}" type="slidenum">
              <a:rPr lang="en-US" smtClean="0"/>
              <a:t>20</a:t>
            </a:fld>
            <a:endParaRPr lang="en-US"/>
          </a:p>
        </p:txBody>
      </p:sp>
    </p:spTree>
    <p:extLst>
      <p:ext uri="{BB962C8B-B14F-4D97-AF65-F5344CB8AC3E}">
        <p14:creationId xmlns:p14="http://schemas.microsoft.com/office/powerpoint/2010/main" val="585541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LO 16-4 </a:t>
            </a:r>
            <a:r>
              <a:rPr lang="en-US" dirty="0"/>
              <a:t>Identify why and how advertising and promotional strategies might vary among countries.</a:t>
            </a:r>
          </a:p>
          <a:p>
            <a:pPr eaLnBrk="1" hangingPunct="1"/>
            <a:endParaRPr lang="en-US" altLang="en-US" dirty="0"/>
          </a:p>
          <a:p>
            <a:pPr eaLnBrk="1" hangingPunct="1"/>
            <a:r>
              <a:rPr lang="en-US" dirty="0"/>
              <a:t>Prior to social media, firms were able to “signal” what type of product or service they offered in the global marketplace. Today, that messaging is collectively done by customers and the companies.</a:t>
            </a:r>
          </a:p>
          <a:p>
            <a:pPr eaLnBrk="1" hangingPunct="1"/>
            <a:endParaRPr lang="en-US" dirty="0"/>
          </a:p>
          <a:p>
            <a:pPr eaLnBrk="1" hangingPunct="1"/>
            <a:r>
              <a:rPr lang="en-US" dirty="0"/>
              <a:t>Consequently, multinational corporations need to have active, interactive social media platforms to go along with the more traditional direct selling, sales promotion, and various forms of advertising that they use.</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21</a:t>
            </a:fld>
            <a:endParaRPr lang="en-US"/>
          </a:p>
        </p:txBody>
      </p:sp>
    </p:spTree>
    <p:extLst>
      <p:ext uri="{BB962C8B-B14F-4D97-AF65-F5344CB8AC3E}">
        <p14:creationId xmlns:p14="http://schemas.microsoft.com/office/powerpoint/2010/main" val="1609801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effects and country of origin effects are not always negative. French wine, Italian clothes, and German luxury cars benefit from nearly universal positive source effects. In such cases, it may pay a firm to emphasize its foreign origins.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22</a:t>
            </a:fld>
            <a:endParaRPr lang="en-US"/>
          </a:p>
        </p:txBody>
      </p:sp>
    </p:spTree>
    <p:extLst>
      <p:ext uri="{BB962C8B-B14F-4D97-AF65-F5344CB8AC3E}">
        <p14:creationId xmlns:p14="http://schemas.microsoft.com/office/powerpoint/2010/main" val="3032548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Although some firms employ only a pull strategy and others only a push strategy, still other firms combine direct selling with mass advertising to maximize communication effectiveness.</a:t>
            </a:r>
          </a:p>
        </p:txBody>
      </p:sp>
      <p:sp>
        <p:nvSpPr>
          <p:cNvPr id="4" name="Slide Number Placeholder 3"/>
          <p:cNvSpPr>
            <a:spLocks noGrp="1"/>
          </p:cNvSpPr>
          <p:nvPr>
            <p:ph type="sldNum" sz="quarter" idx="5"/>
          </p:nvPr>
        </p:nvSpPr>
        <p:spPr/>
        <p:txBody>
          <a:bodyPr/>
          <a:lstStyle/>
          <a:p>
            <a:fld id="{CD9A7A27-C7DA-4E20-8877-F9D8D7F61956}" type="slidenum">
              <a:rPr lang="en-US" smtClean="0"/>
              <a:t>23</a:t>
            </a:fld>
            <a:endParaRPr lang="en-US"/>
          </a:p>
        </p:txBody>
      </p:sp>
    </p:spTree>
    <p:extLst>
      <p:ext uri="{BB962C8B-B14F-4D97-AF65-F5344CB8AC3E}">
        <p14:creationId xmlns:p14="http://schemas.microsoft.com/office/powerpoint/2010/main" val="898213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LO 16-5 </a:t>
            </a:r>
            <a:r>
              <a:rPr lang="en-US" dirty="0"/>
              <a:t>Explain why and how a firm's pricing strategy might vary among countries.</a:t>
            </a:r>
          </a:p>
          <a:p>
            <a:endParaRPr lang="en-US" altLang="en-US" dirty="0"/>
          </a:p>
          <a:p>
            <a:r>
              <a:rPr lang="en-US" altLang="en-US" dirty="0"/>
              <a:t>International pricing strategy is an important component of the overall international marketing mix. Price discrimination involves charging whatever the market will bear; in a competitive market, prices may have to be lower than in a market where the firm has a monopoly.</a:t>
            </a:r>
          </a:p>
        </p:txBody>
      </p:sp>
      <p:sp>
        <p:nvSpPr>
          <p:cNvPr id="4" name="Slide Number Placeholder 3"/>
          <p:cNvSpPr>
            <a:spLocks noGrp="1"/>
          </p:cNvSpPr>
          <p:nvPr>
            <p:ph type="sldNum" sz="quarter" idx="5"/>
          </p:nvPr>
        </p:nvSpPr>
        <p:spPr/>
        <p:txBody>
          <a:bodyPr/>
          <a:lstStyle/>
          <a:p>
            <a:fld id="{CD9A7A27-C7DA-4E20-8877-F9D8D7F61956}" type="slidenum">
              <a:rPr lang="en-US" smtClean="0"/>
              <a:t>24</a:t>
            </a:fld>
            <a:endParaRPr lang="en-US"/>
          </a:p>
        </p:txBody>
      </p:sp>
    </p:spTree>
    <p:extLst>
      <p:ext uri="{BB962C8B-B14F-4D97-AF65-F5344CB8AC3E}">
        <p14:creationId xmlns:p14="http://schemas.microsoft.com/office/powerpoint/2010/main" val="1431699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general, the more competitors there are, the greater consumers’ bargaining power will be, and the more likely consumers will be to buy from the firm that charges the lowest price.</a:t>
            </a:r>
          </a:p>
        </p:txBody>
      </p:sp>
      <p:sp>
        <p:nvSpPr>
          <p:cNvPr id="4" name="Slide Number Placeholder 3"/>
          <p:cNvSpPr>
            <a:spLocks noGrp="1"/>
          </p:cNvSpPr>
          <p:nvPr>
            <p:ph type="sldNum" sz="quarter" idx="5"/>
          </p:nvPr>
        </p:nvSpPr>
        <p:spPr/>
        <p:txBody>
          <a:bodyPr/>
          <a:lstStyle/>
          <a:p>
            <a:fld id="{CD9A7A27-C7DA-4E20-8877-F9D8D7F61956}" type="slidenum">
              <a:rPr lang="en-US" smtClean="0"/>
              <a:t>25</a:t>
            </a:fld>
            <a:endParaRPr lang="en-US"/>
          </a:p>
        </p:txBody>
      </p:sp>
    </p:spTree>
    <p:extLst>
      <p:ext uri="{BB962C8B-B14F-4D97-AF65-F5344CB8AC3E}">
        <p14:creationId xmlns:p14="http://schemas.microsoft.com/office/powerpoint/2010/main" val="1964075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16.3 illustrates elastic and inelastic demand curves. Generally, a firm can charge a higher price in a country where demand is inelastic.</a:t>
            </a:r>
          </a:p>
        </p:txBody>
      </p:sp>
      <p:sp>
        <p:nvSpPr>
          <p:cNvPr id="4" name="Slide Number Placeholder 3"/>
          <p:cNvSpPr>
            <a:spLocks noGrp="1"/>
          </p:cNvSpPr>
          <p:nvPr>
            <p:ph type="sldNum" sz="quarter" idx="5"/>
          </p:nvPr>
        </p:nvSpPr>
        <p:spPr/>
        <p:txBody>
          <a:bodyPr/>
          <a:lstStyle/>
          <a:p>
            <a:fld id="{CD9A7A27-C7DA-4E20-8877-F9D8D7F61956}" type="slidenum">
              <a:rPr lang="en-US" smtClean="0"/>
              <a:t>26</a:t>
            </a:fld>
            <a:endParaRPr lang="en-US"/>
          </a:p>
        </p:txBody>
      </p:sp>
    </p:spTree>
    <p:extLst>
      <p:ext uri="{BB962C8B-B14F-4D97-AF65-F5344CB8AC3E}">
        <p14:creationId xmlns:p14="http://schemas.microsoft.com/office/powerpoint/2010/main" val="355642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t>Strategic pricing involves pricing aimed at giving a company a competitive advantage over its rivals.</a:t>
            </a:r>
          </a:p>
        </p:txBody>
      </p:sp>
      <p:sp>
        <p:nvSpPr>
          <p:cNvPr id="4" name="Slide Number Placeholder 3"/>
          <p:cNvSpPr>
            <a:spLocks noGrp="1"/>
          </p:cNvSpPr>
          <p:nvPr>
            <p:ph type="sldNum" sz="quarter" idx="5"/>
          </p:nvPr>
        </p:nvSpPr>
        <p:spPr/>
        <p:txBody>
          <a:bodyPr/>
          <a:lstStyle/>
          <a:p>
            <a:fld id="{CD9A7A27-C7DA-4E20-8877-F9D8D7F61956}" type="slidenum">
              <a:rPr lang="en-US" smtClean="0"/>
              <a:t>27</a:t>
            </a:fld>
            <a:endParaRPr lang="en-US"/>
          </a:p>
        </p:txBody>
      </p:sp>
    </p:spTree>
    <p:extLst>
      <p:ext uri="{BB962C8B-B14F-4D97-AF65-F5344CB8AC3E}">
        <p14:creationId xmlns:p14="http://schemas.microsoft.com/office/powerpoint/2010/main" val="3926036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100" dirty="0"/>
              <a:t>LO 16-6 </a:t>
            </a:r>
            <a:r>
              <a:rPr lang="en-US" sz="1100" dirty="0"/>
              <a:t>Understand how to configure the marketing mix globally.</a:t>
            </a:r>
          </a:p>
          <a:p>
            <a:pPr eaLnBrk="1" hangingPunct="1"/>
            <a:endParaRPr lang="en-US" altLang="en-US" sz="1100" dirty="0"/>
          </a:p>
          <a:p>
            <a:pPr eaLnBrk="1" hangingPunct="1"/>
            <a:r>
              <a:rPr lang="en-US" altLang="en-US" sz="1100" dirty="0"/>
              <a:t>The movie industry and the financial services industry are often thought of as industries in which global standardization of the marketing mix is the norm. A financial services company such as American Express sells the same basic charge card service worldwide, utilizes the same basic fee structure for that product, and adopts the same basic global advertising message (“Don’t leave home without it”). That said, Amex also runs into differences in national regulations, which means that it still has to vary aspects of its communication strategy from country to country.</a:t>
            </a:r>
          </a:p>
        </p:txBody>
      </p:sp>
      <p:sp>
        <p:nvSpPr>
          <p:cNvPr id="4" name="Slide Number Placeholder 3"/>
          <p:cNvSpPr>
            <a:spLocks noGrp="1"/>
          </p:cNvSpPr>
          <p:nvPr>
            <p:ph type="sldNum" sz="quarter" idx="5"/>
          </p:nvPr>
        </p:nvSpPr>
        <p:spPr/>
        <p:txBody>
          <a:bodyPr/>
          <a:lstStyle/>
          <a:p>
            <a:fld id="{CD9A7A27-C7DA-4E20-8877-F9D8D7F61956}" type="slidenum">
              <a:rPr lang="en-US" smtClean="0"/>
              <a:t>28</a:t>
            </a:fld>
            <a:endParaRPr lang="en-US"/>
          </a:p>
        </p:txBody>
      </p:sp>
    </p:spTree>
    <p:extLst>
      <p:ext uri="{BB962C8B-B14F-4D97-AF65-F5344CB8AC3E}">
        <p14:creationId xmlns:p14="http://schemas.microsoft.com/office/powerpoint/2010/main" val="1844326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LO 16-7 </a:t>
            </a:r>
            <a:r>
              <a:rPr lang="en-US" dirty="0"/>
              <a:t>Describe how globalization is affecting product development.</a:t>
            </a:r>
            <a:endParaRPr lang="en-US" altLang="en-US" dirty="0"/>
          </a:p>
          <a:p>
            <a:endParaRPr lang="en-US" altLang="en-US" dirty="0"/>
          </a:p>
          <a:p>
            <a:r>
              <a:rPr lang="en-US" altLang="en-US" dirty="0"/>
              <a:t>Firms need to invest in R&amp;D and apply the technology to developing products that meet consumer needs and that can be manufactured in a cost-effective way.</a:t>
            </a:r>
          </a:p>
        </p:txBody>
      </p:sp>
      <p:sp>
        <p:nvSpPr>
          <p:cNvPr id="4" name="Slide Number Placeholder 3"/>
          <p:cNvSpPr>
            <a:spLocks noGrp="1"/>
          </p:cNvSpPr>
          <p:nvPr>
            <p:ph type="sldNum" sz="quarter" idx="5"/>
          </p:nvPr>
        </p:nvSpPr>
        <p:spPr/>
        <p:txBody>
          <a:bodyPr/>
          <a:lstStyle/>
          <a:p>
            <a:fld id="{CD9A7A27-C7DA-4E20-8877-F9D8D7F61956}" type="slidenum">
              <a:rPr lang="en-US" smtClean="0"/>
              <a:t>29</a:t>
            </a:fld>
            <a:endParaRPr lang="en-US"/>
          </a:p>
        </p:txBody>
      </p:sp>
    </p:spTree>
    <p:extLst>
      <p:ext uri="{BB962C8B-B14F-4D97-AF65-F5344CB8AC3E}">
        <p14:creationId xmlns:p14="http://schemas.microsoft.com/office/powerpoint/2010/main" val="342160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 global marketing strategy that views the world’s consumers as similar in their tastes and preferences is consistent with the mass production of a standardized output. By mass-producing a standardized output—whether it be soap, semiconductor chips, Coca-Cola, or high-end apparel—the firm can realize substantial unit cost reductions from experience curve effects and other economies of scale. At the same time, ignoring country differences in consumer tastes and preferences can lead to failure.</a:t>
            </a:r>
          </a:p>
        </p:txBody>
      </p:sp>
      <p:sp>
        <p:nvSpPr>
          <p:cNvPr id="4" name="Slide Number Placeholder 3"/>
          <p:cNvSpPr>
            <a:spLocks noGrp="1"/>
          </p:cNvSpPr>
          <p:nvPr>
            <p:ph type="sldNum" sz="quarter" idx="5"/>
          </p:nvPr>
        </p:nvSpPr>
        <p:spPr/>
        <p:txBody>
          <a:bodyPr/>
          <a:lstStyle/>
          <a:p>
            <a:fld id="{CD9A7A27-C7DA-4E20-8877-F9D8D7F61956}" type="slidenum">
              <a:rPr lang="en-US" smtClean="0"/>
              <a:t>3</a:t>
            </a:fld>
            <a:endParaRPr lang="en-US"/>
          </a:p>
        </p:txBody>
      </p:sp>
    </p:spTree>
    <p:extLst>
      <p:ext uri="{BB962C8B-B14F-4D97-AF65-F5344CB8AC3E}">
        <p14:creationId xmlns:p14="http://schemas.microsoft.com/office/powerpoint/2010/main" val="1670490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Over the past 25 years, things have been changing quickly. The U.S. monopoly on new product development has weakened considerably. Although U.S. firms are still at the leading edge of many new technologies, Asian and European firms are also strong players. As a result, it is often no longer appropriate to consider the United States as the lead market. Because leading-edge research is now carried out in many locations around the world, the argument for centralizing R&amp;D activity in the United States is not as strong as it was three decades ago.</a:t>
            </a:r>
            <a:endParaRPr lang="en-US" altLang="en-US" sz="1100" dirty="0"/>
          </a:p>
        </p:txBody>
      </p:sp>
      <p:sp>
        <p:nvSpPr>
          <p:cNvPr id="4" name="Slide Number Placeholder 3"/>
          <p:cNvSpPr>
            <a:spLocks noGrp="1"/>
          </p:cNvSpPr>
          <p:nvPr>
            <p:ph type="sldNum" sz="quarter" idx="5"/>
          </p:nvPr>
        </p:nvSpPr>
        <p:spPr/>
        <p:txBody>
          <a:bodyPr/>
          <a:lstStyle/>
          <a:p>
            <a:fld id="{CD9A7A27-C7DA-4E20-8877-F9D8D7F61956}" type="slidenum">
              <a:rPr lang="en-US" smtClean="0"/>
              <a:t>30</a:t>
            </a:fld>
            <a:endParaRPr lang="en-US"/>
          </a:p>
        </p:txBody>
      </p:sp>
    </p:spTree>
    <p:extLst>
      <p:ext uri="{BB962C8B-B14F-4D97-AF65-F5344CB8AC3E}">
        <p14:creationId xmlns:p14="http://schemas.microsoft.com/office/powerpoint/2010/main" val="142863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best way to think about the marketing mix is that it represents the tactical activities and behaviors that are implemented by a global company based on its international marketing strategy to offer the best possible “mix” of product, distribution, communication, and price to a specific target market in a country or region.</a:t>
            </a:r>
          </a:p>
        </p:txBody>
      </p:sp>
      <p:sp>
        <p:nvSpPr>
          <p:cNvPr id="4" name="Slide Number Placeholder 3"/>
          <p:cNvSpPr>
            <a:spLocks noGrp="1"/>
          </p:cNvSpPr>
          <p:nvPr>
            <p:ph type="sldNum" sz="quarter" idx="5"/>
          </p:nvPr>
        </p:nvSpPr>
        <p:spPr/>
        <p:txBody>
          <a:bodyPr/>
          <a:lstStyle/>
          <a:p>
            <a:fld id="{CD9A7A27-C7DA-4E20-8877-F9D8D7F61956}" type="slidenum">
              <a:rPr lang="en-US" smtClean="0"/>
              <a:t>4</a:t>
            </a:fld>
            <a:endParaRPr lang="en-US"/>
          </a:p>
        </p:txBody>
      </p:sp>
    </p:spTree>
    <p:extLst>
      <p:ext uri="{BB962C8B-B14F-4D97-AF65-F5344CB8AC3E}">
        <p14:creationId xmlns:p14="http://schemas.microsoft.com/office/powerpoint/2010/main" val="78855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eaLnBrk="1" hangingPunct="1"/>
            <a:r>
              <a:rPr lang="en-US" altLang="en-US" dirty="0"/>
              <a:t>Levitt’s remarks have become a lightening rod in the debate about globalization. However, many academics feel that Levitt overstates his case. Although he may have a point when it comes to many basic industrial products, such as steel, bulk chemicals, and semiconductors, globalization in the sense used by Levitt seems to be the exception rather than the rule in many consumer goods markets and industrial markets.</a:t>
            </a:r>
          </a:p>
          <a:p>
            <a:pPr marL="0" lvl="1" eaLnBrk="1" hangingPunct="1"/>
            <a:endParaRPr lang="en-US" altLang="en-US" dirty="0">
              <a:solidFill>
                <a:srgbClr val="336699"/>
              </a:solidFill>
            </a:endParaRPr>
          </a:p>
          <a:p>
            <a:pPr marL="0" lvl="1" eaLnBrk="1" hangingPunct="1"/>
            <a:r>
              <a:rPr lang="en-US" altLang="en-US" dirty="0"/>
              <a:t>While we clearly see more homogenization and standardization of needs and wants among younger people, typically 40 years and younger, there are still wide gaps in tastes among older people. What will be interesting to find out is if this increased homogenization among younger people will remain when they become older.</a:t>
            </a:r>
          </a:p>
        </p:txBody>
      </p:sp>
      <p:sp>
        <p:nvSpPr>
          <p:cNvPr id="4" name="Slide Number Placeholder 3"/>
          <p:cNvSpPr>
            <a:spLocks noGrp="1"/>
          </p:cNvSpPr>
          <p:nvPr>
            <p:ph type="sldNum" sz="quarter" idx="5"/>
          </p:nvPr>
        </p:nvSpPr>
        <p:spPr/>
        <p:txBody>
          <a:bodyPr/>
          <a:lstStyle/>
          <a:p>
            <a:fld id="{CD9A7A27-C7DA-4E20-8877-F9D8D7F61956}" type="slidenum">
              <a:rPr lang="en-US" smtClean="0"/>
              <a:t>5</a:t>
            </a:fld>
            <a:endParaRPr lang="en-US"/>
          </a:p>
        </p:txBody>
      </p:sp>
    </p:spTree>
    <p:extLst>
      <p:ext uri="{BB962C8B-B14F-4D97-AF65-F5344CB8AC3E}">
        <p14:creationId xmlns:p14="http://schemas.microsoft.com/office/powerpoint/2010/main" val="3900564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t>Because different segments exhibit different needs, wants, and patterns of purchasing behavior, firms often adjust their marketing mix from segment to segment. Thus, the precise design of a product, the pricing strategy, the distribution channels used, and the choice of communication strategy may all be varied from segment to segment.</a:t>
            </a:r>
          </a:p>
        </p:txBody>
      </p:sp>
      <p:sp>
        <p:nvSpPr>
          <p:cNvPr id="4" name="Slide Number Placeholder 3"/>
          <p:cNvSpPr>
            <a:spLocks noGrp="1"/>
          </p:cNvSpPr>
          <p:nvPr>
            <p:ph type="sldNum" sz="quarter" idx="5"/>
          </p:nvPr>
        </p:nvSpPr>
        <p:spPr/>
        <p:txBody>
          <a:bodyPr/>
          <a:lstStyle/>
          <a:p>
            <a:fld id="{CD9A7A27-C7DA-4E20-8877-F9D8D7F61956}" type="slidenum">
              <a:rPr lang="en-US" smtClean="0"/>
              <a:t>6</a:t>
            </a:fld>
            <a:endParaRPr lang="en-US"/>
          </a:p>
        </p:txBody>
      </p:sp>
    </p:spTree>
    <p:extLst>
      <p:ext uri="{BB962C8B-B14F-4D97-AF65-F5344CB8AC3E}">
        <p14:creationId xmlns:p14="http://schemas.microsoft.com/office/powerpoint/2010/main" val="202553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Strategically, marketing managers have marketing mix options with these two choices. Targeting one country and its multiple potential market segments with multiple marketing mixes allows a company to focus on the cultural characteristics of one country (or the characteristics of a manageable set of countries). Targeting many countries and the intermarket segment that has characteristics that are largely the same across countries allows a company to focus on the cultural characteristics that are universal for certain customers across countries.</a:t>
            </a:r>
          </a:p>
        </p:txBody>
      </p:sp>
      <p:sp>
        <p:nvSpPr>
          <p:cNvPr id="4" name="Slide Number Placeholder 3"/>
          <p:cNvSpPr>
            <a:spLocks noGrp="1"/>
          </p:cNvSpPr>
          <p:nvPr>
            <p:ph type="sldNum" sz="quarter" idx="5"/>
          </p:nvPr>
        </p:nvSpPr>
        <p:spPr/>
        <p:txBody>
          <a:bodyPr/>
          <a:lstStyle/>
          <a:p>
            <a:fld id="{CD9A7A27-C7DA-4E20-8877-F9D8D7F61956}" type="slidenum">
              <a:rPr lang="en-US" smtClean="0"/>
              <a:t>7</a:t>
            </a:fld>
            <a:endParaRPr lang="en-US"/>
          </a:p>
        </p:txBody>
      </p:sp>
    </p:spTree>
    <p:extLst>
      <p:ext uri="{BB962C8B-B14F-4D97-AF65-F5344CB8AC3E}">
        <p14:creationId xmlns:p14="http://schemas.microsoft.com/office/powerpoint/2010/main" val="12252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LO 16-1 Understand the importance of business analytics and international market research.</a:t>
            </a:r>
          </a:p>
          <a:p>
            <a:endParaRPr lang="en-US" sz="1100" dirty="0"/>
          </a:p>
          <a:p>
            <a:pPr marL="285750" indent="-285750">
              <a:buFont typeface="Arial" panose="020B0604020202020204" pitchFamily="34" charset="0"/>
              <a:buChar char="•"/>
            </a:pPr>
            <a:r>
              <a:rPr lang="en-US" sz="1100" dirty="0"/>
              <a:t>Descriptive analytics refers to the use of relatively simple statistical techniques to describe what is contained in a dataset.</a:t>
            </a:r>
          </a:p>
          <a:p>
            <a:pPr marL="285750" indent="-285750">
              <a:buFont typeface="Arial" panose="020B0604020202020204" pitchFamily="34" charset="0"/>
              <a:buChar char="•"/>
            </a:pPr>
            <a:r>
              <a:rPr lang="en-US" sz="1100" dirty="0"/>
              <a:t>Predictive analytics can be defined as the use of advanced statistical techniques (and software) to identify and build predictive models that can help to identify trends and relationships not readily observed in descriptive analyses.</a:t>
            </a:r>
          </a:p>
          <a:p>
            <a:pPr marL="285750" indent="-285750">
              <a:buFont typeface="Arial" panose="020B0604020202020204" pitchFamily="34" charset="0"/>
              <a:buChar char="•"/>
            </a:pPr>
            <a:r>
              <a:rPr lang="en-US" sz="1100" dirty="0"/>
              <a:t>Prescriptive analytics can be defined as the use of management science methodologies (i.e., applied mathematical techniques) to guide a company in its endeavors to best use allocable resources.</a:t>
            </a:r>
          </a:p>
        </p:txBody>
      </p:sp>
      <p:sp>
        <p:nvSpPr>
          <p:cNvPr id="4" name="Slide Number Placeholder 3"/>
          <p:cNvSpPr>
            <a:spLocks noGrp="1"/>
          </p:cNvSpPr>
          <p:nvPr>
            <p:ph type="sldNum" sz="quarter" idx="5"/>
          </p:nvPr>
        </p:nvSpPr>
        <p:spPr/>
        <p:txBody>
          <a:bodyPr/>
          <a:lstStyle/>
          <a:p>
            <a:fld id="{CD9A7A27-C7DA-4E20-8877-F9D8D7F61956}" type="slidenum">
              <a:rPr lang="en-US" smtClean="0"/>
              <a:t>8</a:t>
            </a:fld>
            <a:endParaRPr lang="en-US"/>
          </a:p>
        </p:txBody>
      </p:sp>
    </p:spTree>
    <p:extLst>
      <p:ext uri="{BB962C8B-B14F-4D97-AF65-F5344CB8AC3E}">
        <p14:creationId xmlns:p14="http://schemas.microsoft.com/office/powerpoint/2010/main" val="343531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Compared with market research that is domestic only, international market research involves additional issues such as (1) translation of questionnaires and reports into appropriate foreign languages and (2) accounting for cultural and environmental differences in data collection.</a:t>
            </a:r>
          </a:p>
          <a:p>
            <a:endParaRPr lang="en-US" sz="1100" dirty="0"/>
          </a:p>
          <a:p>
            <a:r>
              <a:rPr lang="en-US" sz="1100" dirty="0"/>
              <a:t>A sample of prominent international market research firms includes Nielsen, Kantar, Ipsos, and the NPD Group.</a:t>
            </a:r>
          </a:p>
        </p:txBody>
      </p:sp>
      <p:sp>
        <p:nvSpPr>
          <p:cNvPr id="4" name="Slide Number Placeholder 3"/>
          <p:cNvSpPr>
            <a:spLocks noGrp="1"/>
          </p:cNvSpPr>
          <p:nvPr>
            <p:ph type="sldNum" sz="quarter" idx="5"/>
          </p:nvPr>
        </p:nvSpPr>
        <p:spPr/>
        <p:txBody>
          <a:bodyPr/>
          <a:lstStyle/>
          <a:p>
            <a:fld id="{CD9A7A27-C7DA-4E20-8877-F9D8D7F61956}" type="slidenum">
              <a:rPr lang="en-US" smtClean="0"/>
              <a:t>9</a:t>
            </a:fld>
            <a:endParaRPr lang="en-US"/>
          </a:p>
        </p:txBody>
      </p:sp>
    </p:spTree>
    <p:extLst>
      <p:ext uri="{BB962C8B-B14F-4D97-AF65-F5344CB8AC3E}">
        <p14:creationId xmlns:p14="http://schemas.microsoft.com/office/powerpoint/2010/main" val="92639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a16="http://schemas.microsoft.com/office/drawing/2014/main" id="{2B5200BA-1F55-6BDD-D7E3-50E147D04CF5}"/>
              </a:ext>
            </a:extLst>
          </p:cNvPr>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a:extLst>
              <a:ext uri="{FF2B5EF4-FFF2-40B4-BE49-F238E27FC236}">
                <a16:creationId xmlns:a16="http://schemas.microsoft.com/office/drawing/2014/main" id="{D8A7C4BF-7536-61C3-82A0-7816A567B706}"/>
              </a:ext>
            </a:extLst>
          </p:cNvPr>
          <p:cNvSpPr>
            <a:spLocks noGrp="1" noChangeArrowheads="1"/>
          </p:cNvSpPr>
          <p:nvPr>
            <p:ph type="sldNum" sz="quarter" idx="11"/>
          </p:nvPr>
        </p:nvSpPr>
        <p:spPr/>
        <p:txBody>
          <a:bodyPr/>
          <a:lstStyle>
            <a:lvl1pPr>
              <a:defRPr smtClean="0"/>
            </a:lvl1pPr>
          </a:lstStyle>
          <a:p>
            <a:pPr>
              <a:defRPr/>
            </a:pPr>
            <a:fld id="{8051E318-B1D2-7B42-9F7E-D2ACA69D6599}" type="slidenum">
              <a:rPr lang="en-US" altLang="zh-TW"/>
              <a:pPr>
                <a:defRPr/>
              </a:pPr>
              <a:t>‹#›</a:t>
            </a:fld>
            <a:endParaRPr lang="en-US" altLang="zh-TW"/>
          </a:p>
        </p:txBody>
      </p:sp>
    </p:spTree>
    <p:extLst>
      <p:ext uri="{BB962C8B-B14F-4D97-AF65-F5344CB8AC3E}">
        <p14:creationId xmlns:p14="http://schemas.microsoft.com/office/powerpoint/2010/main" val="208329685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A00D4FBC-C0E2-3820-B46A-1CB45B2E7C4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5BC3F912-3E97-481E-E1A9-9AF157EA839F}"/>
              </a:ext>
            </a:extLst>
          </p:cNvPr>
          <p:cNvSpPr>
            <a:spLocks noGrp="1" noChangeArrowheads="1"/>
          </p:cNvSpPr>
          <p:nvPr>
            <p:ph type="sldNum" sz="quarter" idx="11"/>
          </p:nvPr>
        </p:nvSpPr>
        <p:spPr>
          <a:ln/>
        </p:spPr>
        <p:txBody>
          <a:bodyPr/>
          <a:lstStyle>
            <a:lvl1pPr>
              <a:defRPr/>
            </a:lvl1pPr>
          </a:lstStyle>
          <a:p>
            <a:pPr>
              <a:defRPr/>
            </a:pPr>
            <a:fld id="{F9320296-3A62-F94F-B3A2-8CB50331D7CF}" type="slidenum">
              <a:rPr lang="en-US" altLang="zh-TW"/>
              <a:pPr>
                <a:defRPr/>
              </a:pPr>
              <a:t>‹#›</a:t>
            </a:fld>
            <a:endParaRPr lang="en-US" altLang="zh-TW"/>
          </a:p>
        </p:txBody>
      </p:sp>
    </p:spTree>
    <p:extLst>
      <p:ext uri="{BB962C8B-B14F-4D97-AF65-F5344CB8AC3E}">
        <p14:creationId xmlns:p14="http://schemas.microsoft.com/office/powerpoint/2010/main" val="171418304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CA9EC7F3-D6BA-3A0D-7039-850A0134EE66}"/>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06E2E810-F70A-82C2-859A-550B0B233C09}"/>
              </a:ext>
            </a:extLst>
          </p:cNvPr>
          <p:cNvSpPr>
            <a:spLocks noGrp="1" noChangeArrowheads="1"/>
          </p:cNvSpPr>
          <p:nvPr>
            <p:ph type="sldNum" sz="quarter" idx="11"/>
          </p:nvPr>
        </p:nvSpPr>
        <p:spPr>
          <a:ln/>
        </p:spPr>
        <p:txBody>
          <a:bodyPr/>
          <a:lstStyle>
            <a:lvl1pPr>
              <a:defRPr/>
            </a:lvl1pPr>
          </a:lstStyle>
          <a:p>
            <a:pPr>
              <a:defRPr/>
            </a:pPr>
            <a:fld id="{529DAEAB-A5BA-3749-B3E4-57B795362B2B}" type="slidenum">
              <a:rPr lang="en-US" altLang="zh-TW"/>
              <a:pPr>
                <a:defRPr/>
              </a:pPr>
              <a:t>‹#›</a:t>
            </a:fld>
            <a:endParaRPr lang="en-US" altLang="zh-TW"/>
          </a:p>
        </p:txBody>
      </p:sp>
    </p:spTree>
    <p:extLst>
      <p:ext uri="{BB962C8B-B14F-4D97-AF65-F5344CB8AC3E}">
        <p14:creationId xmlns:p14="http://schemas.microsoft.com/office/powerpoint/2010/main" val="291143495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DD50C6B9-E1A2-6619-08DF-263510897732}"/>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87FE2C72-2666-A15A-51F6-F0FF548F7451}"/>
              </a:ext>
            </a:extLst>
          </p:cNvPr>
          <p:cNvSpPr>
            <a:spLocks noGrp="1" noChangeArrowheads="1"/>
          </p:cNvSpPr>
          <p:nvPr>
            <p:ph type="sldNum" sz="quarter" idx="11"/>
          </p:nvPr>
        </p:nvSpPr>
        <p:spPr>
          <a:ln/>
        </p:spPr>
        <p:txBody>
          <a:bodyPr/>
          <a:lstStyle>
            <a:lvl1pPr>
              <a:defRPr/>
            </a:lvl1pPr>
          </a:lstStyle>
          <a:p>
            <a:pPr>
              <a:defRPr/>
            </a:pPr>
            <a:fld id="{E3487987-CF0C-E842-9665-C30E3FFAB63D}" type="slidenum">
              <a:rPr lang="en-US" altLang="zh-TW"/>
              <a:pPr>
                <a:defRPr/>
              </a:pPr>
              <a:t>‹#›</a:t>
            </a:fld>
            <a:endParaRPr lang="en-US" altLang="zh-TW"/>
          </a:p>
        </p:txBody>
      </p:sp>
    </p:spTree>
    <p:extLst>
      <p:ext uri="{BB962C8B-B14F-4D97-AF65-F5344CB8AC3E}">
        <p14:creationId xmlns:p14="http://schemas.microsoft.com/office/powerpoint/2010/main" val="35680906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733425"/>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4"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2345348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Slide">
    <p:spTree>
      <p:nvGrpSpPr>
        <p:cNvPr id="1" name=""/>
        <p:cNvGrpSpPr/>
        <p:nvPr/>
      </p:nvGrpSpPr>
      <p:grpSpPr>
        <a:xfrm>
          <a:off x="0" y="0"/>
          <a:ext cx="0" cy="0"/>
          <a:chOff x="0" y="0"/>
          <a:chExt cx="0" cy="0"/>
        </a:xfrm>
      </p:grpSpPr>
      <p:pic>
        <p:nvPicPr>
          <p:cNvPr id="3" name="MGH Logo">
            <a:extLst>
              <a:ext uri="{FF2B5EF4-FFF2-40B4-BE49-F238E27FC236}">
                <a16:creationId xmlns:a16="http://schemas.microsoft.com/office/drawing/2014/main" id="{E0568E16-DACC-C420-871A-03C5445CEB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9625" y="1006475"/>
            <a:ext cx="24447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GH Tagline">
            <a:extLst>
              <a:ext uri="{FF2B5EF4-FFF2-40B4-BE49-F238E27FC236}">
                <a16:creationId xmlns:a16="http://schemas.microsoft.com/office/drawing/2014/main" id="{D7D6C9FC-BA75-532F-6FF4-5DC9510F4249}"/>
              </a:ext>
            </a:extLst>
          </p:cNvPr>
          <p:cNvSpPr txBox="1"/>
          <p:nvPr userDrawn="1"/>
        </p:nvSpPr>
        <p:spPr>
          <a:xfrm>
            <a:off x="1730375" y="3797300"/>
            <a:ext cx="5683250" cy="468313"/>
          </a:xfrm>
          <a:prstGeom prst="rect">
            <a:avLst/>
          </a:prstGeom>
          <a:noFill/>
        </p:spPr>
        <p:txBody>
          <a:bodyPr>
            <a:spAutoFit/>
          </a:bodyPr>
          <a:lstStyle/>
          <a:p>
            <a:pPr algn="ctr" eaLnBrk="1" fontAlgn="auto" hangingPunct="1">
              <a:spcBef>
                <a:spcPts val="0"/>
              </a:spcBef>
              <a:spcAft>
                <a:spcPts val="0"/>
              </a:spcAft>
              <a:defRPr/>
            </a:pPr>
            <a:r>
              <a:rPr kumimoji="0" lang="en-US" spc="40" dirty="0">
                <a:solidFill>
                  <a:srgbClr val="000000"/>
                </a:solidFill>
                <a:latin typeface="Arial" panose="020B0604020202020204" pitchFamily="34" charset="0"/>
                <a:ea typeface="Calibri" panose="020F0502020204030204" pitchFamily="34" charset="0"/>
              </a:rPr>
              <a:t>Because learning changes everything.</a:t>
            </a:r>
            <a:r>
              <a:rPr kumimoji="0" lang="en-US" sz="1400" spc="40" baseline="60000" dirty="0">
                <a:solidFill>
                  <a:srgbClr val="000000"/>
                </a:solidFill>
                <a:latin typeface="Arial" panose="020B0604020202020204" pitchFamily="34" charset="0"/>
                <a:ea typeface="Calibri" panose="020F0502020204030204" pitchFamily="34" charset="0"/>
              </a:rPr>
              <a:t>®</a:t>
            </a:r>
            <a:endParaRPr kumimoji="0" lang="en-US" spc="40" baseline="60000" dirty="0">
              <a:solidFill>
                <a:srgbClr val="000000"/>
              </a:solidFill>
              <a:latin typeface="+mn-lt"/>
              <a:ea typeface="+mn-ea"/>
            </a:endParaRPr>
          </a:p>
        </p:txBody>
      </p:sp>
      <p:sp>
        <p:nvSpPr>
          <p:cNvPr id="5" name="MGH URL">
            <a:extLst>
              <a:ext uri="{FF2B5EF4-FFF2-40B4-BE49-F238E27FC236}">
                <a16:creationId xmlns:a16="http://schemas.microsoft.com/office/drawing/2014/main" id="{7DC81CDA-9714-0F81-8740-CB399DD526C2}"/>
              </a:ext>
            </a:extLst>
          </p:cNvPr>
          <p:cNvSpPr txBox="1">
            <a:spLocks noChangeArrowheads="1"/>
          </p:cNvSpPr>
          <p:nvPr userDrawn="1"/>
        </p:nvSpPr>
        <p:spPr bwMode="auto">
          <a:xfrm>
            <a:off x="3268663" y="5329238"/>
            <a:ext cx="2606675" cy="338137"/>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kumimoji="0" lang="en-US" altLang="zh-TW" sz="1600">
                <a:solidFill>
                  <a:srgbClr val="000000"/>
                </a:solidFill>
                <a:ea typeface="標楷體" panose="03000509000000000000" pitchFamily="49" charset="-120"/>
              </a:rPr>
              <a:t>www.mheducation.com</a:t>
            </a:r>
            <a:endParaRPr kumimoji="0" lang="en-US" altLang="zh-TW" sz="2000">
              <a:solidFill>
                <a:srgbClr val="000000"/>
              </a:solidFill>
              <a:ea typeface="標楷體" panose="03000509000000000000" pitchFamily="49" charset="-120"/>
            </a:endParaRPr>
          </a:p>
        </p:txBody>
      </p:sp>
      <p:sp>
        <p:nvSpPr>
          <p:cNvPr id="2" name="Hidden Slide Title"/>
          <p:cNvSpPr>
            <a:spLocks noGrp="1"/>
          </p:cNvSpPr>
          <p:nvPr>
            <p:ph type="title"/>
          </p:nvPr>
        </p:nvSpPr>
        <p:spPr>
          <a:xfrm>
            <a:off x="3425949" y="418391"/>
            <a:ext cx="2292103" cy="291823"/>
          </a:xfrm>
          <a:prstGeom prst="rect">
            <a:avLst/>
          </a:prstGeom>
        </p:spPr>
        <p:txBody>
          <a:bodyPr/>
          <a:lstStyle>
            <a:lvl1pPr>
              <a:defRPr>
                <a:solidFill>
                  <a:schemeClr val="tx1"/>
                </a:solidFill>
                <a:latin typeface="Calibri" panose="020F0502020204030204" pitchFamily="34" charset="0"/>
                <a:cs typeface="Calibri" panose="020F0502020204030204" pitchFamily="34" charset="0"/>
              </a:defRPr>
            </a:lvl1pPr>
          </a:lstStyle>
          <a:p>
            <a:r>
              <a:rPr lang="zh-TW" altLang="en-US"/>
              <a:t>按一下以編輯母片標題樣式</a:t>
            </a:r>
            <a:endParaRPr lang="en-US" dirty="0"/>
          </a:p>
        </p:txBody>
      </p:sp>
      <p:sp>
        <p:nvSpPr>
          <p:cNvPr id="6" name="Long Copyright">
            <a:extLst>
              <a:ext uri="{FF2B5EF4-FFF2-40B4-BE49-F238E27FC236}">
                <a16:creationId xmlns:a16="http://schemas.microsoft.com/office/drawing/2014/main" id="{F8D4F67D-C010-D725-2A19-15D5F70CDC62}"/>
              </a:ext>
            </a:extLst>
          </p:cNvPr>
          <p:cNvSpPr>
            <a:spLocks noGrp="1"/>
          </p:cNvSpPr>
          <p:nvPr>
            <p:ph type="ftr" sz="quarter" idx="10"/>
          </p:nvPr>
        </p:nvSpPr>
        <p:spPr>
          <a:xfrm>
            <a:off x="0" y="6486525"/>
            <a:ext cx="9144000" cy="371475"/>
          </a:xfrm>
        </p:spPr>
        <p:txBody>
          <a:bodyPr/>
          <a:lstStyle>
            <a:lvl1pPr algn="ctr" defTabSz="457200">
              <a:spcBef>
                <a:spcPct val="20000"/>
              </a:spcBef>
              <a:defRPr/>
            </a:lvl1pPr>
          </a:lstStyle>
          <a:p>
            <a:pPr>
              <a:defRPr/>
            </a:pPr>
            <a:r>
              <a:rPr lang="en-US"/>
              <a:t>CYCU— Prof CK Farn</a:t>
            </a:r>
            <a:endParaRPr lang="en-US" dirty="0"/>
          </a:p>
        </p:txBody>
      </p:sp>
    </p:spTree>
    <p:extLst>
      <p:ext uri="{BB962C8B-B14F-4D97-AF65-F5344CB8AC3E}">
        <p14:creationId xmlns:p14="http://schemas.microsoft.com/office/powerpoint/2010/main" val="303232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mparison Placeholders">
    <p:spTree>
      <p:nvGrpSpPr>
        <p:cNvPr id="1" name=""/>
        <p:cNvGrpSpPr/>
        <p:nvPr/>
      </p:nvGrpSpPr>
      <p:grpSpPr>
        <a:xfrm>
          <a:off x="0" y="0"/>
          <a:ext cx="0" cy="0"/>
          <a:chOff x="0" y="0"/>
          <a:chExt cx="0" cy="0"/>
        </a:xfrm>
      </p:grpSpPr>
      <p:sp>
        <p:nvSpPr>
          <p:cNvPr id="11"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4076700" cy="4594702"/>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4724400" y="1257300"/>
            <a:ext cx="4076700" cy="4612639"/>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0"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C30DB08B-648F-6856-64E0-D07FB07D2FB6}"/>
              </a:ext>
            </a:extLst>
          </p:cNvPr>
          <p:cNvSpPr>
            <a:spLocks noGrp="1"/>
          </p:cNvSpPr>
          <p:nvPr>
            <p:ph type="sldNum" sz="quarter" idx="15"/>
          </p:nvPr>
        </p:nvSpPr>
        <p:spPr>
          <a:xfrm>
            <a:off x="8626475" y="6673850"/>
            <a:ext cx="355600" cy="160338"/>
          </a:xfrm>
        </p:spPr>
        <p:txBody>
          <a:bodyPr/>
          <a:lstStyle>
            <a:lvl1pPr>
              <a:defRPr smtClean="0"/>
            </a:lvl1pPr>
          </a:lstStyle>
          <a:p>
            <a:pPr>
              <a:defRPr/>
            </a:pPr>
            <a:fld id="{CB290BA2-D248-EF4B-8D01-F189E9BBAE55}" type="slidenum">
              <a:rPr lang="en-US" altLang="zh-TW"/>
              <a:pPr>
                <a:defRPr/>
              </a:pPr>
              <a:t>‹#›</a:t>
            </a:fld>
            <a:endParaRPr lang="en-US" altLang="zh-TW"/>
          </a:p>
        </p:txBody>
      </p:sp>
    </p:spTree>
    <p:extLst>
      <p:ext uri="{BB962C8B-B14F-4D97-AF65-F5344CB8AC3E}">
        <p14:creationId xmlns:p14="http://schemas.microsoft.com/office/powerpoint/2010/main" val="1885262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id="{82836632-EFB4-D1DA-B144-641A65C045F6}"/>
              </a:ext>
            </a:extLst>
          </p:cNvPr>
          <p:cNvSpPr>
            <a:spLocks noGrp="1"/>
          </p:cNvSpPr>
          <p:nvPr>
            <p:ph type="sldNum" sz="quarter" idx="25"/>
          </p:nvPr>
        </p:nvSpPr>
        <p:spPr>
          <a:xfrm>
            <a:off x="8626475" y="6673850"/>
            <a:ext cx="355600" cy="160338"/>
          </a:xfrm>
        </p:spPr>
        <p:txBody>
          <a:bodyPr/>
          <a:lstStyle>
            <a:lvl1pPr>
              <a:defRPr smtClean="0"/>
            </a:lvl1pPr>
          </a:lstStyle>
          <a:p>
            <a:pPr>
              <a:defRPr/>
            </a:pPr>
            <a:fld id="{40030865-2D47-A544-B911-5E514316C793}" type="slidenum">
              <a:rPr lang="en-US" altLang="zh-TW"/>
              <a:pPr>
                <a:defRPr/>
              </a:pPr>
              <a:t>‹#›</a:t>
            </a:fld>
            <a:endParaRPr lang="en-US" altLang="zh-TW"/>
          </a:p>
        </p:txBody>
      </p:sp>
    </p:spTree>
    <p:extLst>
      <p:ext uri="{BB962C8B-B14F-4D97-AF65-F5344CB8AC3E}">
        <p14:creationId xmlns:p14="http://schemas.microsoft.com/office/powerpoint/2010/main" val="1235778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id="{7A748110-7C6B-5C0C-8161-05F2FF3969A5}"/>
              </a:ext>
            </a:extLst>
          </p:cNvPr>
          <p:cNvSpPr>
            <a:spLocks noGrp="1"/>
          </p:cNvSpPr>
          <p:nvPr>
            <p:ph type="sldNum" sz="quarter" idx="25"/>
          </p:nvPr>
        </p:nvSpPr>
        <p:spPr>
          <a:xfrm>
            <a:off x="8626475" y="6673850"/>
            <a:ext cx="355600" cy="160338"/>
          </a:xfrm>
        </p:spPr>
        <p:txBody>
          <a:bodyPr/>
          <a:lstStyle>
            <a:lvl1pPr>
              <a:defRPr smtClean="0"/>
            </a:lvl1pPr>
          </a:lstStyle>
          <a:p>
            <a:pPr>
              <a:defRPr/>
            </a:pPr>
            <a:fld id="{1EC21698-B3F1-AF45-A5F9-43E91FD129F2}" type="slidenum">
              <a:rPr lang="en-US" altLang="zh-TW"/>
              <a:pPr>
                <a:defRPr/>
              </a:pPr>
              <a:t>‹#›</a:t>
            </a:fld>
            <a:endParaRPr lang="en-US" altLang="zh-TW"/>
          </a:p>
        </p:txBody>
      </p:sp>
    </p:spTree>
    <p:extLst>
      <p:ext uri="{BB962C8B-B14F-4D97-AF65-F5344CB8AC3E}">
        <p14:creationId xmlns:p14="http://schemas.microsoft.com/office/powerpoint/2010/main" val="114300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2" name="Rectangle 1029">
            <a:extLst>
              <a:ext uri="{FF2B5EF4-FFF2-40B4-BE49-F238E27FC236}">
                <a16:creationId xmlns:a16="http://schemas.microsoft.com/office/drawing/2014/main" id="{41489538-88DF-5788-D48D-6F233A88ED2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F3B82B63-5AFC-B345-28FD-924EF8940459}"/>
              </a:ext>
            </a:extLst>
          </p:cNvPr>
          <p:cNvSpPr>
            <a:spLocks noGrp="1" noChangeArrowheads="1"/>
          </p:cNvSpPr>
          <p:nvPr>
            <p:ph type="sldNum" sz="quarter" idx="11"/>
          </p:nvPr>
        </p:nvSpPr>
        <p:spPr>
          <a:ln/>
        </p:spPr>
        <p:txBody>
          <a:bodyPr/>
          <a:lstStyle>
            <a:lvl1pPr>
              <a:defRPr/>
            </a:lvl1pPr>
          </a:lstStyle>
          <a:p>
            <a:pPr>
              <a:defRPr/>
            </a:pPr>
            <a:fld id="{1FAB9328-62C2-FB47-8F59-6908C24762C7}" type="slidenum">
              <a:rPr lang="en-US" altLang="zh-TW"/>
              <a:pPr>
                <a:defRPr/>
              </a:pPr>
              <a:t>‹#›</a:t>
            </a:fld>
            <a:endParaRPr lang="en-US" altLang="zh-TW"/>
          </a:p>
        </p:txBody>
      </p:sp>
    </p:spTree>
    <p:extLst>
      <p:ext uri="{BB962C8B-B14F-4D97-AF65-F5344CB8AC3E}">
        <p14:creationId xmlns:p14="http://schemas.microsoft.com/office/powerpoint/2010/main" val="250282439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85E2405E-D0C3-EC33-FAE9-278612724CB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56F7AC1D-9C6F-B79F-3377-208FF8C236C2}"/>
              </a:ext>
            </a:extLst>
          </p:cNvPr>
          <p:cNvSpPr>
            <a:spLocks noGrp="1" noChangeArrowheads="1"/>
          </p:cNvSpPr>
          <p:nvPr>
            <p:ph type="sldNum" sz="quarter" idx="11"/>
          </p:nvPr>
        </p:nvSpPr>
        <p:spPr>
          <a:ln/>
        </p:spPr>
        <p:txBody>
          <a:bodyPr/>
          <a:lstStyle>
            <a:lvl1pPr>
              <a:defRPr/>
            </a:lvl1pPr>
          </a:lstStyle>
          <a:p>
            <a:pPr>
              <a:defRPr/>
            </a:pPr>
            <a:fld id="{A9010E89-A6D5-684F-B41B-635011A6C46C}" type="slidenum">
              <a:rPr lang="en-US" altLang="zh-TW"/>
              <a:pPr>
                <a:defRPr/>
              </a:pPr>
              <a:t>‹#›</a:t>
            </a:fld>
            <a:endParaRPr lang="en-US" altLang="zh-TW"/>
          </a:p>
        </p:txBody>
      </p:sp>
    </p:spTree>
    <p:extLst>
      <p:ext uri="{BB962C8B-B14F-4D97-AF65-F5344CB8AC3E}">
        <p14:creationId xmlns:p14="http://schemas.microsoft.com/office/powerpoint/2010/main" val="352742875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a16="http://schemas.microsoft.com/office/drawing/2014/main" id="{CA562995-3762-9514-1155-98CC03A0EA0D}"/>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92DA227F-6C03-FE11-4446-23A66E59F742}"/>
              </a:ext>
            </a:extLst>
          </p:cNvPr>
          <p:cNvSpPr>
            <a:spLocks noGrp="1" noChangeArrowheads="1"/>
          </p:cNvSpPr>
          <p:nvPr>
            <p:ph type="sldNum" sz="quarter" idx="11"/>
          </p:nvPr>
        </p:nvSpPr>
        <p:spPr>
          <a:ln/>
        </p:spPr>
        <p:txBody>
          <a:bodyPr/>
          <a:lstStyle>
            <a:lvl1pPr>
              <a:defRPr/>
            </a:lvl1pPr>
          </a:lstStyle>
          <a:p>
            <a:pPr>
              <a:defRPr/>
            </a:pPr>
            <a:fld id="{00294E28-48A4-6D4D-AFE6-BED98195DFF0}" type="slidenum">
              <a:rPr lang="en-US" altLang="zh-TW"/>
              <a:pPr>
                <a:defRPr/>
              </a:pPr>
              <a:t>‹#›</a:t>
            </a:fld>
            <a:endParaRPr lang="en-US" altLang="zh-TW"/>
          </a:p>
        </p:txBody>
      </p:sp>
    </p:spTree>
    <p:extLst>
      <p:ext uri="{BB962C8B-B14F-4D97-AF65-F5344CB8AC3E}">
        <p14:creationId xmlns:p14="http://schemas.microsoft.com/office/powerpoint/2010/main" val="219346151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a16="http://schemas.microsoft.com/office/drawing/2014/main" id="{5FB7EEC0-3B19-9306-5DF0-737B3D2653C6}"/>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6B9F4549-9C7D-41CC-BE95-7299A57E8CC5}"/>
              </a:ext>
            </a:extLst>
          </p:cNvPr>
          <p:cNvSpPr>
            <a:spLocks noGrp="1" noChangeArrowheads="1"/>
          </p:cNvSpPr>
          <p:nvPr>
            <p:ph type="sldNum" sz="quarter" idx="11"/>
          </p:nvPr>
        </p:nvSpPr>
        <p:spPr>
          <a:ln/>
        </p:spPr>
        <p:txBody>
          <a:bodyPr/>
          <a:lstStyle>
            <a:lvl1pPr>
              <a:defRPr/>
            </a:lvl1pPr>
          </a:lstStyle>
          <a:p>
            <a:pPr>
              <a:defRPr/>
            </a:pPr>
            <a:fld id="{1A068760-D10B-824F-ACAF-D28A78B9AAA5}" type="slidenum">
              <a:rPr lang="en-US" altLang="zh-TW"/>
              <a:pPr>
                <a:defRPr/>
              </a:pPr>
              <a:t>‹#›</a:t>
            </a:fld>
            <a:endParaRPr lang="en-US" altLang="zh-TW"/>
          </a:p>
        </p:txBody>
      </p:sp>
    </p:spTree>
    <p:extLst>
      <p:ext uri="{BB962C8B-B14F-4D97-AF65-F5344CB8AC3E}">
        <p14:creationId xmlns:p14="http://schemas.microsoft.com/office/powerpoint/2010/main" val="62605025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a16="http://schemas.microsoft.com/office/drawing/2014/main" id="{54D311CC-1F79-F51A-7706-0A5645822C91}"/>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8" name="Rectangle 1030">
            <a:extLst>
              <a:ext uri="{FF2B5EF4-FFF2-40B4-BE49-F238E27FC236}">
                <a16:creationId xmlns:a16="http://schemas.microsoft.com/office/drawing/2014/main" id="{B49105F4-B0BC-8F2F-A020-C733204CF515}"/>
              </a:ext>
            </a:extLst>
          </p:cNvPr>
          <p:cNvSpPr>
            <a:spLocks noGrp="1" noChangeArrowheads="1"/>
          </p:cNvSpPr>
          <p:nvPr>
            <p:ph type="sldNum" sz="quarter" idx="11"/>
          </p:nvPr>
        </p:nvSpPr>
        <p:spPr>
          <a:ln/>
        </p:spPr>
        <p:txBody>
          <a:bodyPr/>
          <a:lstStyle>
            <a:lvl1pPr>
              <a:defRPr/>
            </a:lvl1pPr>
          </a:lstStyle>
          <a:p>
            <a:pPr>
              <a:defRPr/>
            </a:pPr>
            <a:fld id="{BAB872C0-8E42-C741-9223-B6DBAA7D8830}" type="slidenum">
              <a:rPr lang="en-US" altLang="zh-TW"/>
              <a:pPr>
                <a:defRPr/>
              </a:pPr>
              <a:t>‹#›</a:t>
            </a:fld>
            <a:endParaRPr lang="en-US" altLang="zh-TW"/>
          </a:p>
        </p:txBody>
      </p:sp>
    </p:spTree>
    <p:extLst>
      <p:ext uri="{BB962C8B-B14F-4D97-AF65-F5344CB8AC3E}">
        <p14:creationId xmlns:p14="http://schemas.microsoft.com/office/powerpoint/2010/main" val="188882392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65226908-1296-3E74-CADD-0B3561E9A107}"/>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13D3AAB5-346B-2E4A-178B-7E1621A962D5}"/>
              </a:ext>
            </a:extLst>
          </p:cNvPr>
          <p:cNvSpPr>
            <a:spLocks noGrp="1" noChangeArrowheads="1"/>
          </p:cNvSpPr>
          <p:nvPr>
            <p:ph type="sldNum" sz="quarter" idx="11"/>
          </p:nvPr>
        </p:nvSpPr>
        <p:spPr>
          <a:ln/>
        </p:spPr>
        <p:txBody>
          <a:bodyPr/>
          <a:lstStyle>
            <a:lvl1pPr>
              <a:defRPr/>
            </a:lvl1pPr>
          </a:lstStyle>
          <a:p>
            <a:pPr>
              <a:defRPr/>
            </a:pPr>
            <a:fld id="{2C03F4B8-52F2-7B49-A6F3-DDE9D5454D00}" type="slidenum">
              <a:rPr lang="en-US" altLang="zh-TW"/>
              <a:pPr>
                <a:defRPr/>
              </a:pPr>
              <a:t>‹#›</a:t>
            </a:fld>
            <a:endParaRPr lang="en-US" altLang="zh-TW"/>
          </a:p>
        </p:txBody>
      </p:sp>
    </p:spTree>
    <p:extLst>
      <p:ext uri="{BB962C8B-B14F-4D97-AF65-F5344CB8AC3E}">
        <p14:creationId xmlns:p14="http://schemas.microsoft.com/office/powerpoint/2010/main" val="56425757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7B18EF68-DFE6-8834-BB0E-A760B6ECA36B}"/>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3" name="Rectangle 1030">
            <a:extLst>
              <a:ext uri="{FF2B5EF4-FFF2-40B4-BE49-F238E27FC236}">
                <a16:creationId xmlns:a16="http://schemas.microsoft.com/office/drawing/2014/main" id="{B81E3ABE-582E-5BBE-B770-E72F239CB20B}"/>
              </a:ext>
            </a:extLst>
          </p:cNvPr>
          <p:cNvSpPr>
            <a:spLocks noGrp="1" noChangeArrowheads="1"/>
          </p:cNvSpPr>
          <p:nvPr>
            <p:ph type="sldNum" sz="quarter" idx="11"/>
          </p:nvPr>
        </p:nvSpPr>
        <p:spPr>
          <a:ln/>
        </p:spPr>
        <p:txBody>
          <a:bodyPr/>
          <a:lstStyle>
            <a:lvl1pPr>
              <a:defRPr/>
            </a:lvl1pPr>
          </a:lstStyle>
          <a:p>
            <a:pPr>
              <a:defRPr/>
            </a:pPr>
            <a:fld id="{0E6ADDA8-1924-D147-8511-AF3DDCF0DD7B}" type="slidenum">
              <a:rPr lang="en-US" altLang="zh-TW"/>
              <a:pPr>
                <a:defRPr/>
              </a:pPr>
              <a:t>‹#›</a:t>
            </a:fld>
            <a:endParaRPr lang="en-US" altLang="zh-TW"/>
          </a:p>
        </p:txBody>
      </p:sp>
    </p:spTree>
    <p:extLst>
      <p:ext uri="{BB962C8B-B14F-4D97-AF65-F5344CB8AC3E}">
        <p14:creationId xmlns:p14="http://schemas.microsoft.com/office/powerpoint/2010/main" val="149688525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0DEF049E-5E9E-B546-0C1B-4772454DB5C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E61E6F4A-0022-1E40-287D-C3EA1C08918F}"/>
              </a:ext>
            </a:extLst>
          </p:cNvPr>
          <p:cNvSpPr>
            <a:spLocks noGrp="1" noChangeArrowheads="1"/>
          </p:cNvSpPr>
          <p:nvPr>
            <p:ph type="sldNum" sz="quarter" idx="11"/>
          </p:nvPr>
        </p:nvSpPr>
        <p:spPr>
          <a:ln/>
        </p:spPr>
        <p:txBody>
          <a:bodyPr/>
          <a:lstStyle>
            <a:lvl1pPr>
              <a:defRPr/>
            </a:lvl1pPr>
          </a:lstStyle>
          <a:p>
            <a:pPr>
              <a:defRPr/>
            </a:pPr>
            <a:fld id="{8D841A16-E822-924D-B08F-3BFCED7C10E4}" type="slidenum">
              <a:rPr lang="en-US" altLang="zh-TW"/>
              <a:pPr>
                <a:defRPr/>
              </a:pPr>
              <a:t>‹#›</a:t>
            </a:fld>
            <a:endParaRPr lang="en-US" altLang="zh-TW"/>
          </a:p>
        </p:txBody>
      </p:sp>
    </p:spTree>
    <p:extLst>
      <p:ext uri="{BB962C8B-B14F-4D97-AF65-F5344CB8AC3E}">
        <p14:creationId xmlns:p14="http://schemas.microsoft.com/office/powerpoint/2010/main" val="428978680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BDDBEB92-2431-B156-8ABC-1260B3F2CB79}"/>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1027">
            <a:extLst>
              <a:ext uri="{FF2B5EF4-FFF2-40B4-BE49-F238E27FC236}">
                <a16:creationId xmlns:a16="http://schemas.microsoft.com/office/drawing/2014/main" id="{91D4348C-51CB-621D-C69A-8BE1388D1836}"/>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1028">
            <a:extLst>
              <a:ext uri="{FF2B5EF4-FFF2-40B4-BE49-F238E27FC236}">
                <a16:creationId xmlns:a16="http://schemas.microsoft.com/office/drawing/2014/main" id="{0DF74222-67B9-A01A-F451-69B28F770E2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95269" name="Rectangle 1029">
            <a:extLst>
              <a:ext uri="{FF2B5EF4-FFF2-40B4-BE49-F238E27FC236}">
                <a16:creationId xmlns:a16="http://schemas.microsoft.com/office/drawing/2014/main" id="{4041FBA1-CFB9-CD81-311A-DF1F4D8470DF}"/>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endParaRPr lang="en-US" altLang="zh-TW" dirty="0"/>
          </a:p>
        </p:txBody>
      </p:sp>
      <p:sp>
        <p:nvSpPr>
          <p:cNvPr id="395270" name="Rectangle 1030">
            <a:extLst>
              <a:ext uri="{FF2B5EF4-FFF2-40B4-BE49-F238E27FC236}">
                <a16:creationId xmlns:a16="http://schemas.microsoft.com/office/drawing/2014/main" id="{70543D4C-DBE9-9247-EFB7-FD2DF05F7A12}"/>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C5FF5DC0-2EF4-5B47-B878-9001B4BF8704}" type="slidenum">
              <a:rPr lang="en-US" altLang="zh-TW"/>
              <a:pPr>
                <a:defRPr/>
              </a:pPr>
              <a:t>‹#›</a:t>
            </a:fld>
            <a:endParaRPr lang="en-US" altLang="zh-TW"/>
          </a:p>
        </p:txBody>
      </p:sp>
      <p:sp>
        <p:nvSpPr>
          <p:cNvPr id="1031" name="AutoShape 1031">
            <a:extLst>
              <a:ext uri="{FF2B5EF4-FFF2-40B4-BE49-F238E27FC236}">
                <a16:creationId xmlns:a16="http://schemas.microsoft.com/office/drawing/2014/main" id="{9E98894F-0299-D9BC-ED1B-5E060F9E8780}"/>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32" name="Line 1032">
            <a:extLst>
              <a:ext uri="{FF2B5EF4-FFF2-40B4-BE49-F238E27FC236}">
                <a16:creationId xmlns:a16="http://schemas.microsoft.com/office/drawing/2014/main" id="{B2431D28-DF19-8881-6734-E68269648C3A}"/>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x-none"/>
          </a:p>
        </p:txBody>
      </p:sp>
    </p:spTree>
  </p:cSld>
  <p:clrMap bg1="lt1" tx1="dk1" bg2="lt2" tx2="dk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6" r:id="rId13"/>
    <p:sldLayoutId id="2147483937" r:id="rId14"/>
    <p:sldLayoutId id="2147483939" r:id="rId15"/>
    <p:sldLayoutId id="2147483941" r:id="rId16"/>
    <p:sldLayoutId id="2147483943" r:id="rId17"/>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19"/>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itchFamily="2" charset="2"/>
        <a:buBlip>
          <a:blip r:embed="rId20"/>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itchFamily="2" charset="2"/>
        <a:buBlip>
          <a:blip r:embed="rId21"/>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21"/>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4">
            <a:extLst>
              <a:ext uri="{FF2B5EF4-FFF2-40B4-BE49-F238E27FC236}">
                <a16:creationId xmlns:a16="http://schemas.microsoft.com/office/drawing/2014/main" id="{FB2D5474-CD94-D409-4AE0-A0A602A1CD7C}"/>
              </a:ext>
            </a:extLst>
          </p:cNvPr>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4578" name="Rectangle 2">
            <a:extLst>
              <a:ext uri="{FF2B5EF4-FFF2-40B4-BE49-F238E27FC236}">
                <a16:creationId xmlns:a16="http://schemas.microsoft.com/office/drawing/2014/main" id="{8390D0D4-0A45-D093-D925-8614C5435CB6}"/>
              </a:ext>
            </a:extLst>
          </p:cNvPr>
          <p:cNvSpPr>
            <a:spLocks noGrp="1" noChangeArrowheads="1"/>
          </p:cNvSpPr>
          <p:nvPr>
            <p:ph type="ctrTitle"/>
          </p:nvPr>
        </p:nvSpPr>
        <p:spPr>
          <a:xfrm>
            <a:off x="1781175" y="581025"/>
            <a:ext cx="6319838" cy="2449513"/>
          </a:xfrm>
        </p:spPr>
        <p:txBody>
          <a:bodyPr/>
          <a:lstStyle/>
          <a:p>
            <a:r>
              <a:rPr lang="en-US" altLang="zh-TW" sz="4400" dirty="0">
                <a:ea typeface="微軟正黑體" panose="020B0604030504040204" pitchFamily="34" charset="-120"/>
              </a:rPr>
              <a:t>Global Marketing</a:t>
            </a:r>
            <a:br>
              <a:rPr lang="en-US" altLang="zh-TW" sz="4400" dirty="0">
                <a:ea typeface="微軟正黑體" panose="020B0604030504040204" pitchFamily="34" charset="-120"/>
              </a:rPr>
            </a:br>
            <a:r>
              <a:rPr lang="en-US" altLang="zh-TW" sz="4400" baseline="-25000" dirty="0">
                <a:ea typeface="微軟正黑體" panose="020B0604030504040204" pitchFamily="34" charset="-120"/>
              </a:rPr>
              <a:t>(Ch. 16)</a:t>
            </a:r>
            <a:endParaRPr lang="zh-TW" altLang="en-US" baseline="-25000" dirty="0">
              <a:solidFill>
                <a:schemeClr val="bg1"/>
              </a:solidFill>
              <a:ea typeface="微軟正黑體" panose="020B0604030504040204" pitchFamily="34" charset="-120"/>
            </a:endParaRPr>
          </a:p>
        </p:txBody>
      </p:sp>
      <p:sp>
        <p:nvSpPr>
          <p:cNvPr id="24579" name="Rectangle 3">
            <a:extLst>
              <a:ext uri="{FF2B5EF4-FFF2-40B4-BE49-F238E27FC236}">
                <a16:creationId xmlns:a16="http://schemas.microsoft.com/office/drawing/2014/main" id="{AC008121-9571-2FD1-BC32-363B1B13826A}"/>
              </a:ext>
            </a:extLst>
          </p:cNvPr>
          <p:cNvSpPr>
            <a:spLocks noGrp="1" noChangeArrowheads="1"/>
          </p:cNvSpPr>
          <p:nvPr>
            <p:ph type="subTitle" idx="1"/>
          </p:nvPr>
        </p:nvSpPr>
        <p:spPr/>
        <p:txBody>
          <a:bodyPr/>
          <a:lstStyle/>
          <a:p>
            <a:pPr lvl="1"/>
            <a:r>
              <a:rPr lang="en-US" altLang="en-US" dirty="0"/>
              <a:t>CYCU</a:t>
            </a:r>
            <a:endParaRPr lang="en-US" altLang="zh-TW" dirty="0"/>
          </a:p>
          <a:p>
            <a:pPr lvl="1"/>
            <a:r>
              <a:rPr lang="en-US" altLang="en-US" dirty="0"/>
              <a:t>Prof. CK </a:t>
            </a:r>
            <a:r>
              <a:rPr lang="en-US" altLang="en-US" dirty="0" err="1"/>
              <a:t>Farn</a:t>
            </a:r>
            <a:endParaRPr lang="en-US" altLang="zh-TW" dirty="0"/>
          </a:p>
          <a:p>
            <a:endParaRPr lang="en-US" altLang="zh-TW" dirty="0"/>
          </a:p>
          <a:p>
            <a:r>
              <a:rPr lang="en-US" altLang="zh-TW" sz="1600" dirty="0" err="1"/>
              <a:t>mailto</a:t>
            </a:r>
            <a:r>
              <a:rPr lang="en-US" altLang="zh-TW" sz="1600" dirty="0"/>
              <a:t>: </a:t>
            </a:r>
            <a:r>
              <a:rPr lang="en-US" altLang="zh-TW" sz="1600" dirty="0" err="1"/>
              <a:t>ckfarn@gmail.com</a:t>
            </a:r>
            <a:endParaRPr lang="en-US" altLang="zh-TW" sz="1600" dirty="0"/>
          </a:p>
          <a:p>
            <a:r>
              <a:rPr lang="en-US" altLang="zh-TW" sz="1600" dirty="0"/>
              <a:t>http://</a:t>
            </a:r>
            <a:r>
              <a:rPr lang="en-US" altLang="zh-TW" sz="1600" dirty="0" err="1"/>
              <a:t>www.mgt.ncu.edu.tw</a:t>
            </a:r>
            <a:r>
              <a:rPr lang="en-US" altLang="zh-TW" sz="1600" dirty="0"/>
              <a:t>/~</a:t>
            </a:r>
            <a:r>
              <a:rPr lang="en-US" altLang="zh-TW" sz="1600" dirty="0" err="1"/>
              <a:t>ckfarn</a:t>
            </a:r>
            <a:r>
              <a:rPr lang="en-US" altLang="zh-TW" sz="1600" dirty="0"/>
              <a:t>/</a:t>
            </a:r>
            <a:r>
              <a:rPr lang="en-US" altLang="zh-TW" sz="1600" dirty="0" err="1"/>
              <a:t>cycu</a:t>
            </a:r>
            <a:endParaRPr lang="en-US" altLang="zh-TW" sz="1600" dirty="0"/>
          </a:p>
          <a:p>
            <a:pPr lvl="1"/>
            <a:endParaRPr lang="en-US" altLang="zh-TW" dirty="0"/>
          </a:p>
          <a:p>
            <a:pPr lvl="1"/>
            <a:r>
              <a:rPr lang="en-US" altLang="zh-TW" dirty="0"/>
              <a:t>2022.12</a:t>
            </a:r>
          </a:p>
        </p:txBody>
      </p:sp>
      <p:sp>
        <p:nvSpPr>
          <p:cNvPr id="24580" name="Text Box 5">
            <a:extLst>
              <a:ext uri="{FF2B5EF4-FFF2-40B4-BE49-F238E27FC236}">
                <a16:creationId xmlns:a16="http://schemas.microsoft.com/office/drawing/2014/main" id="{889AADB0-DC38-7C30-D7C9-B2F3E506508C}"/>
              </a:ext>
            </a:extLst>
          </p:cNvPr>
          <p:cNvSpPr txBox="1">
            <a:spLocks noChangeArrowheads="1"/>
          </p:cNvSpPr>
          <p:nvPr/>
        </p:nvSpPr>
        <p:spPr bwMode="auto">
          <a:xfrm>
            <a:off x="60325" y="117475"/>
            <a:ext cx="1199307" cy="1107996"/>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dirty="0">
                <a:solidFill>
                  <a:schemeClr val="bg1"/>
                </a:solidFill>
                <a:latin typeface="Arial" panose="020B0604020202020204" pitchFamily="34" charset="0"/>
              </a:rPr>
              <a:t>12</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normAutofit/>
          </a:bodyPr>
          <a:lstStyle/>
          <a:p>
            <a:r>
              <a:rPr lang="en-US" sz="2800" dirty="0"/>
              <a:t>Figure 16.1 </a:t>
            </a:r>
            <a:br>
              <a:rPr lang="en-US" sz="2800" dirty="0"/>
            </a:br>
            <a:r>
              <a:rPr lang="en-US" sz="2800" dirty="0"/>
              <a:t>International Market Research Steps</a:t>
            </a:r>
          </a:p>
        </p:txBody>
      </p:sp>
      <p:pic>
        <p:nvPicPr>
          <p:cNvPr id="4" name="Picture 3" descr="A process diagram indicates International market research steps.">
            <a:extLst>
              <a:ext uri="{FF2B5EF4-FFF2-40B4-BE49-F238E27FC236}">
                <a16:creationId xmlns:a16="http://schemas.microsoft.com/office/drawing/2014/main" id="{3EAC0504-91EF-4EEE-837F-B8C2A446C185}"/>
              </a:ext>
            </a:extLst>
          </p:cNvPr>
          <p:cNvPicPr>
            <a:picLocks noChangeAspect="1"/>
          </p:cNvPicPr>
          <p:nvPr/>
        </p:nvPicPr>
        <p:blipFill>
          <a:blip r:embed="rId3"/>
          <a:stretch>
            <a:fillRect/>
          </a:stretch>
        </p:blipFill>
        <p:spPr>
          <a:xfrm>
            <a:off x="323528" y="3429000"/>
            <a:ext cx="8360723" cy="992140"/>
          </a:xfrm>
          <a:prstGeom prst="rect">
            <a:avLst/>
          </a:prstGeom>
        </p:spPr>
      </p:pic>
    </p:spTree>
    <p:extLst>
      <p:ext uri="{BB962C8B-B14F-4D97-AF65-F5344CB8AC3E}">
        <p14:creationId xmlns:p14="http://schemas.microsoft.com/office/powerpoint/2010/main" val="40962250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Product Attributes 1</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Product Attributes</a:t>
            </a:r>
          </a:p>
          <a:p>
            <a:pPr lvl="1"/>
            <a:r>
              <a:rPr lang="en-US" dirty="0"/>
              <a:t>Products can be viewed as a bundle of attributes.</a:t>
            </a:r>
          </a:p>
          <a:p>
            <a:pPr lvl="1"/>
            <a:r>
              <a:rPr lang="en-US" dirty="0"/>
              <a:t>Products sell well when attributes match consumer needs.</a:t>
            </a:r>
          </a:p>
          <a:p>
            <a:pPr lvl="1"/>
            <a:r>
              <a:rPr lang="en-US" dirty="0"/>
              <a:t>Consumer needs vary from country to country.</a:t>
            </a:r>
          </a:p>
          <a:p>
            <a:pPr lvl="2"/>
            <a:r>
              <a:rPr lang="en-US" dirty="0"/>
              <a:t>Culture.</a:t>
            </a:r>
          </a:p>
          <a:p>
            <a:pPr lvl="2"/>
            <a:r>
              <a:rPr lang="en-US" dirty="0"/>
              <a:t>Levels of economic development.</a:t>
            </a:r>
          </a:p>
        </p:txBody>
      </p:sp>
      <p:sp>
        <p:nvSpPr>
          <p:cNvPr id="4" name="Content Placeholder 3">
            <a:extLst>
              <a:ext uri="{FF2B5EF4-FFF2-40B4-BE49-F238E27FC236}">
                <a16:creationId xmlns:a16="http://schemas.microsoft.com/office/drawing/2014/main" id="{43B69052-98EB-4901-89D1-C4EF2A966852}"/>
              </a:ext>
            </a:extLst>
          </p:cNvPr>
          <p:cNvSpPr>
            <a:spLocks noGrp="1"/>
          </p:cNvSpPr>
          <p:nvPr>
            <p:ph sz="quarter" idx="4294967295"/>
          </p:nvPr>
        </p:nvSpPr>
        <p:spPr>
          <a:xfrm>
            <a:off x="539552" y="5173145"/>
            <a:ext cx="8458200" cy="933450"/>
          </a:xfrm>
        </p:spPr>
        <p:txBody>
          <a:bodyPr>
            <a:normAutofit/>
          </a:bodyPr>
          <a:lstStyle/>
          <a:p>
            <a:pPr marL="0" lvl="1" indent="0">
              <a:buNone/>
            </a:pPr>
            <a:r>
              <a:rPr lang="en-US" dirty="0"/>
              <a:t>Ability to sell the same product worldwide is limited.</a:t>
            </a:r>
          </a:p>
        </p:txBody>
      </p:sp>
    </p:spTree>
    <p:extLst>
      <p:ext uri="{BB962C8B-B14F-4D97-AF65-F5344CB8AC3E}">
        <p14:creationId xmlns:p14="http://schemas.microsoft.com/office/powerpoint/2010/main" val="12276591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7EC7-C091-4AA6-9231-A5FA51ACF8C2}"/>
              </a:ext>
            </a:extLst>
          </p:cNvPr>
          <p:cNvSpPr>
            <a:spLocks noGrp="1"/>
          </p:cNvSpPr>
          <p:nvPr>
            <p:ph type="title"/>
          </p:nvPr>
        </p:nvSpPr>
        <p:spPr/>
        <p:txBody>
          <a:bodyPr/>
          <a:lstStyle/>
          <a:p>
            <a:r>
              <a:rPr lang="en-US" dirty="0"/>
              <a:t>Product Attributes </a:t>
            </a:r>
            <a:r>
              <a:rPr lang="en-US" sz="1000" b="0" dirty="0"/>
              <a:t>2</a:t>
            </a:r>
          </a:p>
        </p:txBody>
      </p:sp>
      <p:sp>
        <p:nvSpPr>
          <p:cNvPr id="3" name="Content Placeholder 2">
            <a:extLst>
              <a:ext uri="{FF2B5EF4-FFF2-40B4-BE49-F238E27FC236}">
                <a16:creationId xmlns:a16="http://schemas.microsoft.com/office/drawing/2014/main" id="{BAC1B258-7771-48AC-B865-137D5DE1EFEB}"/>
              </a:ext>
            </a:extLst>
          </p:cNvPr>
          <p:cNvSpPr>
            <a:spLocks noGrp="1"/>
          </p:cNvSpPr>
          <p:nvPr>
            <p:ph sz="quarter" idx="4294967295"/>
          </p:nvPr>
        </p:nvSpPr>
        <p:spPr>
          <a:xfrm>
            <a:off x="680425" y="1856431"/>
            <a:ext cx="3021013" cy="2838450"/>
          </a:xfrm>
        </p:spPr>
        <p:txBody>
          <a:bodyPr/>
          <a:lstStyle/>
          <a:p>
            <a:pPr>
              <a:defRPr/>
            </a:pPr>
            <a:r>
              <a:rPr lang="en-US" sz="2800" dirty="0"/>
              <a:t>Cultural Differences</a:t>
            </a:r>
          </a:p>
          <a:p>
            <a:pPr marL="292608" lvl="1" indent="-292608">
              <a:defRPr/>
            </a:pPr>
            <a:r>
              <a:rPr lang="en-US" sz="2400" dirty="0"/>
              <a:t>Tradition.</a:t>
            </a:r>
          </a:p>
          <a:p>
            <a:pPr marL="292608" lvl="1" indent="-292608">
              <a:defRPr/>
            </a:pPr>
            <a:r>
              <a:rPr lang="en-US" sz="2400" dirty="0"/>
              <a:t>Social structure.</a:t>
            </a:r>
          </a:p>
          <a:p>
            <a:pPr marL="292608" lvl="1" indent="-292608">
              <a:defRPr/>
            </a:pPr>
            <a:r>
              <a:rPr lang="en-US" sz="2400" dirty="0"/>
              <a:t>Language.</a:t>
            </a:r>
          </a:p>
          <a:p>
            <a:pPr marL="292608" lvl="1" indent="-292608">
              <a:defRPr/>
            </a:pPr>
            <a:r>
              <a:rPr lang="en-US" sz="2400" dirty="0"/>
              <a:t>Religion.</a:t>
            </a:r>
          </a:p>
          <a:p>
            <a:pPr marL="292608" lvl="1" indent="-292608">
              <a:defRPr/>
            </a:pPr>
            <a:r>
              <a:rPr lang="en-US" sz="2400" dirty="0"/>
              <a:t>Education.</a:t>
            </a:r>
          </a:p>
        </p:txBody>
      </p:sp>
      <p:sp>
        <p:nvSpPr>
          <p:cNvPr id="4" name="Content Placeholder 3">
            <a:extLst>
              <a:ext uri="{FF2B5EF4-FFF2-40B4-BE49-F238E27FC236}">
                <a16:creationId xmlns:a16="http://schemas.microsoft.com/office/drawing/2014/main" id="{59BCC9E6-5EFC-472F-B12C-37707E6A4ED0}"/>
              </a:ext>
            </a:extLst>
          </p:cNvPr>
          <p:cNvSpPr>
            <a:spLocks noGrp="1"/>
          </p:cNvSpPr>
          <p:nvPr>
            <p:ph sz="quarter" idx="4294967295"/>
          </p:nvPr>
        </p:nvSpPr>
        <p:spPr>
          <a:xfrm>
            <a:off x="3701438" y="5689600"/>
            <a:ext cx="5145087" cy="422275"/>
          </a:xfrm>
        </p:spPr>
        <p:txBody>
          <a:bodyPr>
            <a:normAutofit fontScale="92500"/>
          </a:bodyPr>
          <a:lstStyle/>
          <a:p>
            <a:r>
              <a:rPr lang="en-US" sz="1800" dirty="0"/>
              <a:t>Takayama vending machine coffee in Japan.</a:t>
            </a:r>
          </a:p>
        </p:txBody>
      </p:sp>
      <p:sp>
        <p:nvSpPr>
          <p:cNvPr id="7" name="Text Placeholder 6">
            <a:extLst>
              <a:ext uri="{FF2B5EF4-FFF2-40B4-BE49-F238E27FC236}">
                <a16:creationId xmlns:a16="http://schemas.microsoft.com/office/drawing/2014/main" id="{0937E612-FBD5-4143-A6BE-CDEA5386B734}"/>
              </a:ext>
            </a:extLst>
          </p:cNvPr>
          <p:cNvSpPr>
            <a:spLocks noGrp="1"/>
          </p:cNvSpPr>
          <p:nvPr>
            <p:ph type="body" sz="quarter" idx="4294967295"/>
          </p:nvPr>
        </p:nvSpPr>
        <p:spPr>
          <a:xfrm>
            <a:off x="6273982" y="5281504"/>
            <a:ext cx="2832348" cy="173037"/>
          </a:xfrm>
        </p:spPr>
        <p:txBody>
          <a:bodyPr/>
          <a:lstStyle/>
          <a:p>
            <a:pPr marL="0" indent="0">
              <a:buNone/>
            </a:pPr>
            <a:r>
              <a:rPr lang="en-US" sz="1200" dirty="0"/>
              <a:t>Phillip </a:t>
            </a:r>
            <a:r>
              <a:rPr lang="en-US" sz="1200" dirty="0" err="1"/>
              <a:t>Augustavo</a:t>
            </a:r>
            <a:r>
              <a:rPr lang="en-US" sz="1200" dirty="0"/>
              <a:t>/</a:t>
            </a:r>
            <a:r>
              <a:rPr lang="en-US" sz="1200" dirty="0" err="1"/>
              <a:t>Alamy</a:t>
            </a:r>
            <a:r>
              <a:rPr lang="en-US" sz="1200" dirty="0"/>
              <a:t> Stock Photo</a:t>
            </a:r>
          </a:p>
        </p:txBody>
      </p:sp>
      <p:pic>
        <p:nvPicPr>
          <p:cNvPr id="8" name="Picture 7" descr="A coffee vending machine in Japan.">
            <a:extLst>
              <a:ext uri="{FF2B5EF4-FFF2-40B4-BE49-F238E27FC236}">
                <a16:creationId xmlns:a16="http://schemas.microsoft.com/office/drawing/2014/main" id="{88742E1C-AB57-4F52-867E-E12459A66733}"/>
              </a:ext>
            </a:extLst>
          </p:cNvPr>
          <p:cNvPicPr>
            <a:picLocks noChangeAspect="1"/>
          </p:cNvPicPr>
          <p:nvPr/>
        </p:nvPicPr>
        <p:blipFill>
          <a:blip r:embed="rId3"/>
          <a:stretch>
            <a:fillRect/>
          </a:stretch>
        </p:blipFill>
        <p:spPr>
          <a:xfrm>
            <a:off x="3881844" y="2009775"/>
            <a:ext cx="5030225" cy="3358248"/>
          </a:xfrm>
          <a:prstGeom prst="rect">
            <a:avLst/>
          </a:prstGeom>
        </p:spPr>
      </p:pic>
    </p:spTree>
    <p:extLst>
      <p:ext uri="{BB962C8B-B14F-4D97-AF65-F5344CB8AC3E}">
        <p14:creationId xmlns:p14="http://schemas.microsoft.com/office/powerpoint/2010/main" val="167414053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Product Attributes </a:t>
            </a:r>
            <a:r>
              <a:rPr lang="en-US" baseline="-25000" dirty="0"/>
              <a:t>3</a:t>
            </a:r>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Economic Development</a:t>
            </a:r>
          </a:p>
          <a:p>
            <a:pPr lvl="1"/>
            <a:r>
              <a:rPr lang="en-US" dirty="0"/>
              <a:t>Consumers in highly developed countries tend to demand a lot of extra performance attributes in their products.</a:t>
            </a:r>
          </a:p>
          <a:p>
            <a:pPr lvl="1"/>
            <a:r>
              <a:rPr lang="en-US" dirty="0"/>
              <a:t>Consumers in less developed nations tend to prefer more basic products.</a:t>
            </a:r>
          </a:p>
          <a:p>
            <a:pPr lvl="1"/>
            <a:r>
              <a:rPr lang="en-US" dirty="0"/>
              <a:t>Contrary to Levitt’s suggestions, consumers in most developed countries are not willing to sacrifice preferred attributes for lower prices.</a:t>
            </a:r>
          </a:p>
        </p:txBody>
      </p:sp>
    </p:spTree>
    <p:extLst>
      <p:ext uri="{BB962C8B-B14F-4D97-AF65-F5344CB8AC3E}">
        <p14:creationId xmlns:p14="http://schemas.microsoft.com/office/powerpoint/2010/main" val="199441460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Product Attributes </a:t>
            </a:r>
            <a:r>
              <a:rPr lang="en-US" baseline="-25000" dirty="0"/>
              <a:t>4</a:t>
            </a:r>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Product and Technical Standards</a:t>
            </a:r>
          </a:p>
          <a:p>
            <a:pPr lvl="1"/>
            <a:r>
              <a:rPr lang="en-US" dirty="0"/>
              <a:t>Regional trade agreements may influence certain regional markets to become more globalized.</a:t>
            </a:r>
          </a:p>
          <a:p>
            <a:pPr lvl="1"/>
            <a:r>
              <a:rPr lang="en-US" dirty="0"/>
              <a:t>Differing government-mandated standards can force companies to rule out mass production and constrain globalization of markets.</a:t>
            </a:r>
          </a:p>
          <a:p>
            <a:pPr lvl="1"/>
            <a:r>
              <a:rPr lang="en-US" dirty="0"/>
              <a:t>Differing technical standards limit the globalization of markets.</a:t>
            </a:r>
          </a:p>
        </p:txBody>
      </p:sp>
    </p:spTree>
    <p:extLst>
      <p:ext uri="{BB962C8B-B14F-4D97-AF65-F5344CB8AC3E}">
        <p14:creationId xmlns:p14="http://schemas.microsoft.com/office/powerpoint/2010/main" val="300975232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normAutofit/>
          </a:bodyPr>
          <a:lstStyle/>
          <a:p>
            <a:r>
              <a:rPr lang="en-US" sz="2800" dirty="0"/>
              <a:t>Figure 16.2 A Typical Distribution System</a:t>
            </a:r>
          </a:p>
        </p:txBody>
      </p:sp>
      <p:pic>
        <p:nvPicPr>
          <p:cNvPr id="5" name="Picture 4" descr="A flow chart shows the components of a typical distribution system.">
            <a:extLst>
              <a:ext uri="{FF2B5EF4-FFF2-40B4-BE49-F238E27FC236}">
                <a16:creationId xmlns:a16="http://schemas.microsoft.com/office/drawing/2014/main" id="{A5345D9C-2331-4B28-9A6C-F557889FDE03}"/>
              </a:ext>
            </a:extLst>
          </p:cNvPr>
          <p:cNvPicPr>
            <a:picLocks noChangeAspect="1"/>
          </p:cNvPicPr>
          <p:nvPr/>
        </p:nvPicPr>
        <p:blipFill>
          <a:blip r:embed="rId3"/>
          <a:stretch>
            <a:fillRect/>
          </a:stretch>
        </p:blipFill>
        <p:spPr>
          <a:xfrm>
            <a:off x="1336471" y="1628800"/>
            <a:ext cx="6471057" cy="4617310"/>
          </a:xfrm>
          <a:prstGeom prst="rect">
            <a:avLst/>
          </a:prstGeom>
        </p:spPr>
      </p:pic>
    </p:spTree>
    <p:extLst>
      <p:ext uri="{BB962C8B-B14F-4D97-AF65-F5344CB8AC3E}">
        <p14:creationId xmlns:p14="http://schemas.microsoft.com/office/powerpoint/2010/main" val="244105573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Distribution Strategy </a:t>
            </a:r>
            <a:r>
              <a:rPr lang="en-US" baseline="-25000" dirty="0"/>
              <a:t>1</a:t>
            </a:r>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Differences between Countries</a:t>
            </a:r>
          </a:p>
          <a:p>
            <a:pPr lvl="1"/>
            <a:r>
              <a:rPr lang="en-US" dirty="0"/>
              <a:t>Retail Concentration.</a:t>
            </a:r>
          </a:p>
          <a:p>
            <a:pPr lvl="2"/>
            <a:r>
              <a:rPr lang="en-US" dirty="0"/>
              <a:t>In a concentrated system, a few retailers supply most of the market.</a:t>
            </a:r>
          </a:p>
          <a:p>
            <a:pPr lvl="2"/>
            <a:r>
              <a:rPr lang="en-US" dirty="0"/>
              <a:t>In a fragmented system, there are many retailers, none of which has a major share of the market.</a:t>
            </a:r>
          </a:p>
        </p:txBody>
      </p:sp>
    </p:spTree>
    <p:extLst>
      <p:ext uri="{BB962C8B-B14F-4D97-AF65-F5344CB8AC3E}">
        <p14:creationId xmlns:p14="http://schemas.microsoft.com/office/powerpoint/2010/main" val="250898010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Distribution Strategy </a:t>
            </a:r>
            <a:r>
              <a:rPr lang="en-US" baseline="-25000" dirty="0"/>
              <a:t>2</a:t>
            </a:r>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Differences between Countries </a:t>
            </a:r>
            <a:r>
              <a:rPr lang="en-US" baseline="-25000" dirty="0"/>
              <a:t>continued</a:t>
            </a:r>
          </a:p>
          <a:p>
            <a:pPr lvl="1"/>
            <a:r>
              <a:rPr lang="en-US" dirty="0"/>
              <a:t>Channel Length.</a:t>
            </a:r>
          </a:p>
          <a:p>
            <a:pPr lvl="2"/>
            <a:r>
              <a:rPr lang="en-US" dirty="0"/>
              <a:t>The number of intermediaries between the producer and the consumer.</a:t>
            </a:r>
          </a:p>
          <a:p>
            <a:pPr lvl="3"/>
            <a:r>
              <a:rPr lang="en-US" dirty="0"/>
              <a:t>When the producer sells directly to the consumer, the channel is very short.</a:t>
            </a:r>
          </a:p>
          <a:p>
            <a:pPr lvl="3"/>
            <a:r>
              <a:rPr lang="en-US" dirty="0"/>
              <a:t>When the producer sells through an import agent, a wholesaler, and a retailer, a long channel exists.</a:t>
            </a:r>
          </a:p>
          <a:p>
            <a:pPr lvl="2"/>
            <a:r>
              <a:rPr lang="en-US" dirty="0"/>
              <a:t>Fragmented retail systems tend to have longer channels.</a:t>
            </a:r>
          </a:p>
          <a:p>
            <a:pPr lvl="3"/>
            <a:r>
              <a:rPr lang="en-US" dirty="0"/>
              <a:t>Example: Japan.</a:t>
            </a:r>
          </a:p>
          <a:p>
            <a:pPr lvl="2"/>
            <a:r>
              <a:rPr lang="en-US" dirty="0"/>
              <a:t>Entry of large discount superstores is shortening channel length in some countries.</a:t>
            </a:r>
          </a:p>
        </p:txBody>
      </p:sp>
    </p:spTree>
    <p:extLst>
      <p:ext uri="{BB962C8B-B14F-4D97-AF65-F5344CB8AC3E}">
        <p14:creationId xmlns:p14="http://schemas.microsoft.com/office/powerpoint/2010/main" val="307771857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Distribution Strategy </a:t>
            </a:r>
            <a:r>
              <a:rPr lang="en-US" baseline="-25000" dirty="0"/>
              <a:t>3</a:t>
            </a:r>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Differences between Countries continued</a:t>
            </a:r>
          </a:p>
          <a:p>
            <a:pPr lvl="1"/>
            <a:r>
              <a:rPr lang="en-US" dirty="0"/>
              <a:t>Channel Exclusivity.</a:t>
            </a:r>
          </a:p>
          <a:p>
            <a:pPr lvl="2"/>
            <a:r>
              <a:rPr lang="en-US" dirty="0"/>
              <a:t>An exclusive distribution channel is one that is difficult for outsiders to access.</a:t>
            </a:r>
          </a:p>
          <a:p>
            <a:pPr lvl="2"/>
            <a:r>
              <a:rPr lang="en-US" dirty="0"/>
              <a:t>Retailers usually prefer to carry products from established manufacturers.</a:t>
            </a:r>
          </a:p>
          <a:p>
            <a:pPr lvl="3"/>
            <a:r>
              <a:rPr lang="en-US" dirty="0"/>
              <a:t>Japan's system is an example of a very exclusive system.</a:t>
            </a:r>
          </a:p>
        </p:txBody>
      </p:sp>
    </p:spTree>
    <p:extLst>
      <p:ext uri="{BB962C8B-B14F-4D97-AF65-F5344CB8AC3E}">
        <p14:creationId xmlns:p14="http://schemas.microsoft.com/office/powerpoint/2010/main" val="333928966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Distribution Strategy </a:t>
            </a:r>
            <a:r>
              <a:rPr lang="en-US" baseline="-25000" dirty="0"/>
              <a:t>4</a:t>
            </a:r>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Differences between Countries </a:t>
            </a:r>
            <a:r>
              <a:rPr lang="en-US" baseline="-25000" dirty="0"/>
              <a:t>continued</a:t>
            </a:r>
          </a:p>
          <a:p>
            <a:pPr lvl="1"/>
            <a:r>
              <a:rPr lang="en-US" dirty="0"/>
              <a:t>Channel Quality.</a:t>
            </a:r>
          </a:p>
          <a:p>
            <a:pPr lvl="1"/>
            <a:r>
              <a:rPr lang="en-US" dirty="0"/>
              <a:t>The expertise, competencies, and skills of established retailers in a nation and their ability to sell and support the products of international businesses.</a:t>
            </a:r>
          </a:p>
          <a:p>
            <a:pPr lvl="1"/>
            <a:r>
              <a:rPr lang="en-US" dirty="0"/>
              <a:t>The quality of retailers is good in most developed countries but is variable at best in emerging markets and less developed countries.</a:t>
            </a:r>
          </a:p>
          <a:p>
            <a:pPr lvl="1"/>
            <a:r>
              <a:rPr lang="en-US" dirty="0"/>
              <a:t>Poor quality channel can impede market entry.</a:t>
            </a:r>
          </a:p>
        </p:txBody>
      </p:sp>
    </p:spTree>
    <p:extLst>
      <p:ext uri="{BB962C8B-B14F-4D97-AF65-F5344CB8AC3E}">
        <p14:creationId xmlns:p14="http://schemas.microsoft.com/office/powerpoint/2010/main" val="14787978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913D-0604-4583-B955-C17E6C7524DB}"/>
              </a:ext>
            </a:extLst>
          </p:cNvPr>
          <p:cNvSpPr>
            <a:spLocks noGrp="1"/>
          </p:cNvSpPr>
          <p:nvPr>
            <p:ph type="title"/>
          </p:nvPr>
        </p:nvSpPr>
        <p:spPr/>
        <p:txBody>
          <a:bodyPr/>
          <a:lstStyle/>
          <a:p>
            <a:r>
              <a:rPr lang="en-US" dirty="0"/>
              <a:t>Opening Case</a:t>
            </a:r>
          </a:p>
        </p:txBody>
      </p:sp>
      <p:sp>
        <p:nvSpPr>
          <p:cNvPr id="3" name="Content Placeholder 2">
            <a:extLst>
              <a:ext uri="{FF2B5EF4-FFF2-40B4-BE49-F238E27FC236}">
                <a16:creationId xmlns:a16="http://schemas.microsoft.com/office/drawing/2014/main" id="{3E07D163-D2EB-47CC-94C6-5BE538C95272}"/>
              </a:ext>
            </a:extLst>
          </p:cNvPr>
          <p:cNvSpPr>
            <a:spLocks noGrp="1"/>
          </p:cNvSpPr>
          <p:nvPr>
            <p:ph idx="1"/>
          </p:nvPr>
        </p:nvSpPr>
        <p:spPr>
          <a:xfrm>
            <a:off x="234722" y="1809750"/>
            <a:ext cx="5561414" cy="4114800"/>
          </a:xfrm>
        </p:spPr>
        <p:txBody>
          <a:bodyPr/>
          <a:lstStyle/>
          <a:p>
            <a:r>
              <a:rPr lang="en-US" sz="2400" dirty="0"/>
              <a:t>Share a Coke</a:t>
            </a:r>
          </a:p>
          <a:p>
            <a:pPr lvl="1"/>
            <a:r>
              <a:rPr lang="en-US" sz="2000" dirty="0"/>
              <a:t>Coca-Cola is one of the most recognizable brands in the world.</a:t>
            </a:r>
          </a:p>
          <a:p>
            <a:pPr lvl="2"/>
            <a:r>
              <a:rPr lang="en-US" sz="1800" dirty="0"/>
              <a:t>Sold in over 200 countries worldwide.</a:t>
            </a:r>
          </a:p>
          <a:p>
            <a:pPr lvl="2"/>
            <a:r>
              <a:rPr lang="en-US" sz="1800" dirty="0"/>
              <a:t>Brand emphasis—selling “happiness” in a bottle.</a:t>
            </a:r>
          </a:p>
        </p:txBody>
      </p:sp>
      <p:sp>
        <p:nvSpPr>
          <p:cNvPr id="4" name="Content Placeholder 3">
            <a:extLst>
              <a:ext uri="{FF2B5EF4-FFF2-40B4-BE49-F238E27FC236}">
                <a16:creationId xmlns:a16="http://schemas.microsoft.com/office/drawing/2014/main" id="{E1F3D8AB-DB5A-4756-BDFB-C4592644BE84}"/>
              </a:ext>
            </a:extLst>
          </p:cNvPr>
          <p:cNvSpPr>
            <a:spLocks noGrp="1"/>
          </p:cNvSpPr>
          <p:nvPr>
            <p:ph sz="quarter" idx="4294967295"/>
          </p:nvPr>
        </p:nvSpPr>
        <p:spPr>
          <a:xfrm>
            <a:off x="412011" y="4150161"/>
            <a:ext cx="5402263" cy="1433512"/>
          </a:xfrm>
        </p:spPr>
        <p:txBody>
          <a:bodyPr/>
          <a:lstStyle/>
          <a:p>
            <a:pPr marL="0" lvl="1" indent="0">
              <a:buNone/>
            </a:pPr>
            <a:r>
              <a:rPr lang="en-US" sz="2000" dirty="0"/>
              <a:t>“Share a Coke” campaign developed in Australia to increase sales to millennials.</a:t>
            </a:r>
          </a:p>
          <a:p>
            <a:pPr marL="292608" lvl="2" indent="-292608"/>
            <a:r>
              <a:rPr lang="en-US" sz="1800" dirty="0"/>
              <a:t>Campaign hugely successful, increased demand.</a:t>
            </a:r>
          </a:p>
        </p:txBody>
      </p:sp>
      <p:sp>
        <p:nvSpPr>
          <p:cNvPr id="5" name="Content Placeholder 4">
            <a:extLst>
              <a:ext uri="{FF2B5EF4-FFF2-40B4-BE49-F238E27FC236}">
                <a16:creationId xmlns:a16="http://schemas.microsoft.com/office/drawing/2014/main" id="{1F3BACF4-06F5-4B51-8C82-DCE0BC1731B8}"/>
              </a:ext>
            </a:extLst>
          </p:cNvPr>
          <p:cNvSpPr>
            <a:spLocks noGrp="1"/>
          </p:cNvSpPr>
          <p:nvPr>
            <p:ph sz="quarter" idx="4294967295"/>
          </p:nvPr>
        </p:nvSpPr>
        <p:spPr>
          <a:xfrm>
            <a:off x="288757" y="5708824"/>
            <a:ext cx="8315692" cy="436389"/>
          </a:xfrm>
        </p:spPr>
        <p:txBody>
          <a:bodyPr/>
          <a:lstStyle/>
          <a:p>
            <a:pPr marL="0" indent="0">
              <a:buNone/>
            </a:pPr>
            <a:r>
              <a:rPr lang="en-US" sz="2000" dirty="0"/>
              <a:t>Localized “Share a Coke” ads reach over 80 countries in 7 years.</a:t>
            </a:r>
          </a:p>
        </p:txBody>
      </p:sp>
      <p:sp>
        <p:nvSpPr>
          <p:cNvPr id="8" name="Text Placeholder 7">
            <a:extLst>
              <a:ext uri="{FF2B5EF4-FFF2-40B4-BE49-F238E27FC236}">
                <a16:creationId xmlns:a16="http://schemas.microsoft.com/office/drawing/2014/main" id="{C743D8B7-3FF9-4153-A634-3657AAC8505A}"/>
              </a:ext>
            </a:extLst>
          </p:cNvPr>
          <p:cNvSpPr>
            <a:spLocks noGrp="1"/>
          </p:cNvSpPr>
          <p:nvPr>
            <p:ph type="body" sz="quarter" idx="4294967295"/>
          </p:nvPr>
        </p:nvSpPr>
        <p:spPr>
          <a:xfrm>
            <a:off x="6663479" y="5373819"/>
            <a:ext cx="2544316" cy="272429"/>
          </a:xfrm>
        </p:spPr>
        <p:txBody>
          <a:bodyPr/>
          <a:lstStyle/>
          <a:p>
            <a:pPr marL="0" indent="0">
              <a:buNone/>
            </a:pPr>
            <a:r>
              <a:rPr lang="en-US" sz="1200" dirty="0" err="1"/>
              <a:t>Chayut</a:t>
            </a:r>
            <a:r>
              <a:rPr lang="en-US" sz="1200" dirty="0"/>
              <a:t> </a:t>
            </a:r>
            <a:r>
              <a:rPr lang="en-US" sz="1200" dirty="0" err="1"/>
              <a:t>Orapinpatipat</a:t>
            </a:r>
            <a:r>
              <a:rPr lang="en-US" sz="1200" dirty="0"/>
              <a:t>/Shutterstock</a:t>
            </a:r>
          </a:p>
        </p:txBody>
      </p:sp>
      <p:pic>
        <p:nvPicPr>
          <p:cNvPr id="9" name="Picture 8" descr="A stall for the &quot;share a coke campaign. A person holds two cans of coke with names on it.">
            <a:extLst>
              <a:ext uri="{FF2B5EF4-FFF2-40B4-BE49-F238E27FC236}">
                <a16:creationId xmlns:a16="http://schemas.microsoft.com/office/drawing/2014/main" id="{A56B35D8-35EE-43CA-A2C5-B2DF2BA12611}"/>
              </a:ext>
            </a:extLst>
          </p:cNvPr>
          <p:cNvPicPr>
            <a:picLocks noChangeAspect="1"/>
          </p:cNvPicPr>
          <p:nvPr/>
        </p:nvPicPr>
        <p:blipFill>
          <a:blip r:embed="rId3"/>
          <a:stretch>
            <a:fillRect/>
          </a:stretch>
        </p:blipFill>
        <p:spPr>
          <a:xfrm>
            <a:off x="6030858" y="1399477"/>
            <a:ext cx="3043117" cy="4059045"/>
          </a:xfrm>
          <a:prstGeom prst="rect">
            <a:avLst/>
          </a:prstGeom>
        </p:spPr>
      </p:pic>
    </p:spTree>
    <p:extLst>
      <p:ext uri="{BB962C8B-B14F-4D97-AF65-F5344CB8AC3E}">
        <p14:creationId xmlns:p14="http://schemas.microsoft.com/office/powerpoint/2010/main" val="6646817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Distribution Strategy </a:t>
            </a:r>
            <a:r>
              <a:rPr lang="en-US" baseline="-25000" dirty="0"/>
              <a:t>5</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Choosing a Distribution Strategy</a:t>
            </a:r>
          </a:p>
          <a:p>
            <a:pPr lvl="1"/>
            <a:r>
              <a:rPr lang="en-US" dirty="0"/>
              <a:t>The choice depends on the relative costs and benefits of each alternative.</a:t>
            </a:r>
          </a:p>
          <a:p>
            <a:pPr lvl="1"/>
            <a:r>
              <a:rPr lang="en-US" dirty="0"/>
              <a:t>Each intermediary adds its own markup to the products—there is a link between channel length, final selling price, and profit margin.</a:t>
            </a:r>
          </a:p>
          <a:p>
            <a:pPr lvl="2"/>
            <a:r>
              <a:rPr lang="en-US" dirty="0"/>
              <a:t>If price is important, a shorter channel is better.</a:t>
            </a:r>
          </a:p>
          <a:p>
            <a:pPr lvl="2"/>
            <a:r>
              <a:rPr lang="en-US" dirty="0"/>
              <a:t>If a retail sector is very fragmented, a long channel is better.</a:t>
            </a:r>
          </a:p>
        </p:txBody>
      </p:sp>
      <p:sp>
        <p:nvSpPr>
          <p:cNvPr id="4" name="Content Placeholder 3">
            <a:extLst>
              <a:ext uri="{FF2B5EF4-FFF2-40B4-BE49-F238E27FC236}">
                <a16:creationId xmlns:a16="http://schemas.microsoft.com/office/drawing/2014/main" id="{43B69052-98EB-4901-89D1-C4EF2A966852}"/>
              </a:ext>
            </a:extLst>
          </p:cNvPr>
          <p:cNvSpPr>
            <a:spLocks noGrp="1"/>
          </p:cNvSpPr>
          <p:nvPr>
            <p:ph sz="quarter" idx="4294967295"/>
          </p:nvPr>
        </p:nvSpPr>
        <p:spPr>
          <a:xfrm>
            <a:off x="1257400" y="5616891"/>
            <a:ext cx="7200800" cy="837778"/>
          </a:xfrm>
        </p:spPr>
        <p:txBody>
          <a:bodyPr>
            <a:normAutofit fontScale="92500" lnSpcReduction="10000"/>
          </a:bodyPr>
          <a:lstStyle/>
          <a:p>
            <a:pPr marL="0" lvl="1" indent="0">
              <a:buNone/>
            </a:pPr>
            <a:r>
              <a:rPr lang="en-US" dirty="0"/>
              <a:t>Consider less traditional alternatives to gain market access.</a:t>
            </a:r>
          </a:p>
        </p:txBody>
      </p:sp>
    </p:spTree>
    <p:extLst>
      <p:ext uri="{BB962C8B-B14F-4D97-AF65-F5344CB8AC3E}">
        <p14:creationId xmlns:p14="http://schemas.microsoft.com/office/powerpoint/2010/main" val="19788413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Communication Strategy </a:t>
            </a:r>
            <a:r>
              <a:rPr lang="en-US" baseline="-25000" dirty="0"/>
              <a:t>1</a:t>
            </a:r>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Communication Channels</a:t>
            </a:r>
          </a:p>
          <a:p>
            <a:pPr lvl="1"/>
            <a:r>
              <a:rPr lang="en-US" dirty="0"/>
              <a:t>Social media.</a:t>
            </a:r>
          </a:p>
          <a:p>
            <a:pPr lvl="1"/>
            <a:r>
              <a:rPr lang="en-US" dirty="0"/>
              <a:t>Direct selling.</a:t>
            </a:r>
          </a:p>
          <a:p>
            <a:pPr lvl="1"/>
            <a:r>
              <a:rPr lang="en-US" dirty="0"/>
              <a:t>Sales promotion.</a:t>
            </a:r>
          </a:p>
          <a:p>
            <a:pPr lvl="1"/>
            <a:r>
              <a:rPr lang="en-US" dirty="0"/>
              <a:t>Forms of advertising.</a:t>
            </a:r>
          </a:p>
        </p:txBody>
      </p:sp>
    </p:spTree>
    <p:extLst>
      <p:ext uri="{BB962C8B-B14F-4D97-AF65-F5344CB8AC3E}">
        <p14:creationId xmlns:p14="http://schemas.microsoft.com/office/powerpoint/2010/main" val="143187983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D428-F145-4FAD-BD6E-1042CF7333AC}"/>
              </a:ext>
            </a:extLst>
          </p:cNvPr>
          <p:cNvSpPr>
            <a:spLocks noGrp="1"/>
          </p:cNvSpPr>
          <p:nvPr>
            <p:ph type="title"/>
          </p:nvPr>
        </p:nvSpPr>
        <p:spPr/>
        <p:txBody>
          <a:bodyPr/>
          <a:lstStyle/>
          <a:p>
            <a:r>
              <a:rPr lang="en-US" dirty="0"/>
              <a:t>Communication Strategy </a:t>
            </a:r>
            <a:r>
              <a:rPr lang="en-US" baseline="-25000" dirty="0"/>
              <a:t>2</a:t>
            </a:r>
          </a:p>
        </p:txBody>
      </p:sp>
      <p:sp>
        <p:nvSpPr>
          <p:cNvPr id="3" name="Content Placeholder 2">
            <a:extLst>
              <a:ext uri="{FF2B5EF4-FFF2-40B4-BE49-F238E27FC236}">
                <a16:creationId xmlns:a16="http://schemas.microsoft.com/office/drawing/2014/main" id="{F7C8F75A-B46C-4902-8832-80EA37D1E498}"/>
              </a:ext>
            </a:extLst>
          </p:cNvPr>
          <p:cNvSpPr>
            <a:spLocks noGrp="1"/>
          </p:cNvSpPr>
          <p:nvPr>
            <p:ph idx="1"/>
          </p:nvPr>
        </p:nvSpPr>
        <p:spPr>
          <a:xfrm>
            <a:off x="700863" y="1844824"/>
            <a:ext cx="7772400" cy="4114800"/>
          </a:xfrm>
        </p:spPr>
        <p:txBody>
          <a:bodyPr/>
          <a:lstStyle/>
          <a:p>
            <a:r>
              <a:rPr lang="en-US" sz="2400" dirty="0"/>
              <a:t>Barriers to International Communication</a:t>
            </a:r>
          </a:p>
          <a:p>
            <a:pPr lvl="1"/>
            <a:r>
              <a:rPr lang="en-US" sz="2000" dirty="0"/>
              <a:t>Cultural Barriers.</a:t>
            </a:r>
          </a:p>
          <a:p>
            <a:pPr lvl="2"/>
            <a:r>
              <a:rPr lang="en-US" sz="1800" dirty="0"/>
              <a:t>Can make it difficult to communicate messages across cultures.</a:t>
            </a:r>
          </a:p>
          <a:p>
            <a:pPr lvl="2"/>
            <a:r>
              <a:rPr lang="en-US" sz="1800" dirty="0"/>
              <a:t>Develop cross-cultural literacy to combat this.</a:t>
            </a:r>
          </a:p>
          <a:p>
            <a:pPr lvl="1"/>
            <a:r>
              <a:rPr lang="en-US" sz="2000" dirty="0"/>
              <a:t>Source and Country of Origin Effects.</a:t>
            </a:r>
          </a:p>
          <a:p>
            <a:pPr lvl="2"/>
            <a:r>
              <a:rPr lang="en-US" sz="1800" dirty="0"/>
              <a:t>Source effects: when receiver of message evaluates it based on status or image of sender.</a:t>
            </a:r>
          </a:p>
          <a:p>
            <a:pPr lvl="2"/>
            <a:r>
              <a:rPr lang="en-US" sz="1800" dirty="0"/>
              <a:t>Country of origin effects: the extent to which the place of manufacturing influences product evaluations.</a:t>
            </a:r>
          </a:p>
          <a:p>
            <a:pPr lvl="1"/>
            <a:r>
              <a:rPr lang="en-US" sz="2000" dirty="0"/>
              <a:t>Noise Levels.</a:t>
            </a:r>
          </a:p>
          <a:p>
            <a:pPr lvl="2"/>
            <a:r>
              <a:rPr lang="en-US" sz="1800" dirty="0"/>
              <a:t>Number of other messages competing for potential consumer’s attention.</a:t>
            </a:r>
          </a:p>
          <a:p>
            <a:pPr lvl="2"/>
            <a:endParaRPr lang="en-US" sz="1800" dirty="0"/>
          </a:p>
          <a:p>
            <a:pPr lvl="2"/>
            <a:endParaRPr lang="en-US" sz="18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345864235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Communication Strategy 3</a:t>
            </a:r>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Push versus Pull Strategies</a:t>
            </a:r>
          </a:p>
          <a:p>
            <a:pPr lvl="1"/>
            <a:r>
              <a:rPr lang="en-US" dirty="0"/>
              <a:t>Push strategy emphasizes personal selling.</a:t>
            </a:r>
          </a:p>
          <a:p>
            <a:pPr lvl="1"/>
            <a:r>
              <a:rPr lang="en-US" dirty="0"/>
              <a:t>Pull strategy emphasizes mass media advertising.</a:t>
            </a:r>
          </a:p>
          <a:p>
            <a:pPr lvl="1"/>
            <a:r>
              <a:rPr lang="en-US" dirty="0"/>
              <a:t>Factors that affect this decision:</a:t>
            </a:r>
          </a:p>
          <a:p>
            <a:pPr lvl="2"/>
            <a:r>
              <a:rPr lang="en-US" dirty="0"/>
              <a:t>Product type and consumer sophistication.</a:t>
            </a:r>
          </a:p>
          <a:p>
            <a:pPr lvl="2"/>
            <a:r>
              <a:rPr lang="en-US" dirty="0"/>
              <a:t>Channel length.</a:t>
            </a:r>
          </a:p>
          <a:p>
            <a:pPr lvl="2"/>
            <a:r>
              <a:rPr lang="en-US" dirty="0"/>
              <a:t>Media availability.</a:t>
            </a:r>
          </a:p>
        </p:txBody>
      </p:sp>
    </p:spTree>
    <p:extLst>
      <p:ext uri="{BB962C8B-B14F-4D97-AF65-F5344CB8AC3E}">
        <p14:creationId xmlns:p14="http://schemas.microsoft.com/office/powerpoint/2010/main" val="333830248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Pricing Strategy </a:t>
            </a:r>
            <a:r>
              <a:rPr lang="en-US" sz="3600" dirty="0"/>
              <a:t>1</a:t>
            </a:r>
            <a:endParaRPr lang="en-US" dirty="0"/>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Price Discrimination</a:t>
            </a:r>
          </a:p>
          <a:p>
            <a:pPr lvl="1"/>
            <a:r>
              <a:rPr lang="en-US" dirty="0"/>
              <a:t>Firms can maximize profits through price discrimination.</a:t>
            </a:r>
          </a:p>
          <a:p>
            <a:pPr lvl="2"/>
            <a:r>
              <a:rPr lang="en-US" dirty="0"/>
              <a:t>Consumers in different countries are charged different prices for the same product or for slightly different variations of the product.</a:t>
            </a:r>
          </a:p>
          <a:p>
            <a:pPr lvl="2"/>
            <a:r>
              <a:rPr lang="en-US" dirty="0"/>
              <a:t>The firm must be able to keep national markets separate.</a:t>
            </a:r>
          </a:p>
          <a:p>
            <a:pPr lvl="2"/>
            <a:r>
              <a:rPr lang="en-US" dirty="0"/>
              <a:t>Different price elasticities of demand must exist in different countries.</a:t>
            </a:r>
          </a:p>
        </p:txBody>
      </p:sp>
    </p:spTree>
    <p:extLst>
      <p:ext uri="{BB962C8B-B14F-4D97-AF65-F5344CB8AC3E}">
        <p14:creationId xmlns:p14="http://schemas.microsoft.com/office/powerpoint/2010/main" val="147968182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Pricing Strategy </a:t>
            </a:r>
            <a:r>
              <a:rPr lang="en-US" sz="3600" baseline="-25000" dirty="0"/>
              <a:t>2</a:t>
            </a:r>
            <a:endParaRPr lang="en-US" baseline="-25000" dirty="0"/>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Price Discrimination continued</a:t>
            </a:r>
          </a:p>
          <a:p>
            <a:pPr lvl="1"/>
            <a:r>
              <a:rPr lang="en-US" dirty="0"/>
              <a:t>Price elasticity of demand: measures how responsive demand for a product is to changes in price.</a:t>
            </a:r>
          </a:p>
          <a:p>
            <a:pPr lvl="2"/>
            <a:r>
              <a:rPr lang="en-US" dirty="0"/>
              <a:t>Demand is elastic when a small change in price produces a large change in demand.</a:t>
            </a:r>
          </a:p>
          <a:p>
            <a:pPr lvl="2"/>
            <a:r>
              <a:rPr lang="en-US" dirty="0"/>
              <a:t>Demand is inelastic when a large change in price produces only a small change in demand.</a:t>
            </a:r>
          </a:p>
          <a:p>
            <a:pPr lvl="2"/>
            <a:r>
              <a:rPr lang="en-US" dirty="0"/>
              <a:t>Elasticity of demand is determined by income level and competitive conditions.</a:t>
            </a:r>
          </a:p>
          <a:p>
            <a:pPr lvl="3"/>
            <a:r>
              <a:rPr lang="en-US" dirty="0"/>
              <a:t>Price elasticities tend to be greater in countries with lower income levels and more competitors.</a:t>
            </a:r>
          </a:p>
        </p:txBody>
      </p:sp>
    </p:spTree>
    <p:extLst>
      <p:ext uri="{BB962C8B-B14F-4D97-AF65-F5344CB8AC3E}">
        <p14:creationId xmlns:p14="http://schemas.microsoft.com/office/powerpoint/2010/main" val="23289312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normAutofit/>
          </a:bodyPr>
          <a:lstStyle/>
          <a:p>
            <a:r>
              <a:rPr lang="en-US" sz="2800" dirty="0">
                <a:solidFill>
                  <a:schemeClr val="bg1"/>
                </a:solidFill>
              </a:rPr>
              <a:t>Figure 16.3 </a:t>
            </a:r>
            <a:r>
              <a:rPr lang="en-US" sz="2800" dirty="0"/>
              <a:t>Elastic and Inelastic Demand Curves</a:t>
            </a:r>
          </a:p>
        </p:txBody>
      </p:sp>
      <p:pic>
        <p:nvPicPr>
          <p:cNvPr id="3" name="Picture 2" descr="A graph displays Elastic and inelastic demand curves.">
            <a:extLst>
              <a:ext uri="{FF2B5EF4-FFF2-40B4-BE49-F238E27FC236}">
                <a16:creationId xmlns:a16="http://schemas.microsoft.com/office/drawing/2014/main" id="{BD853378-6EF6-43F9-AD1F-6FDD2E2A3EAA}"/>
              </a:ext>
            </a:extLst>
          </p:cNvPr>
          <p:cNvPicPr>
            <a:picLocks noChangeAspect="1"/>
          </p:cNvPicPr>
          <p:nvPr/>
        </p:nvPicPr>
        <p:blipFill>
          <a:blip r:embed="rId3"/>
          <a:stretch>
            <a:fillRect/>
          </a:stretch>
        </p:blipFill>
        <p:spPr>
          <a:xfrm>
            <a:off x="1403648" y="1700808"/>
            <a:ext cx="6746375" cy="4545317"/>
          </a:xfrm>
          <a:prstGeom prst="rect">
            <a:avLst/>
          </a:prstGeom>
        </p:spPr>
      </p:pic>
    </p:spTree>
    <p:extLst>
      <p:ext uri="{BB962C8B-B14F-4D97-AF65-F5344CB8AC3E}">
        <p14:creationId xmlns:p14="http://schemas.microsoft.com/office/powerpoint/2010/main" val="135394419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altLang="en-US" dirty="0"/>
              <a:t>Pricing Strategy 3</a:t>
            </a:r>
            <a:endParaRPr lang="en-US" dirty="0"/>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Strategic Pricing</a:t>
            </a:r>
          </a:p>
          <a:p>
            <a:pPr lvl="1"/>
            <a:r>
              <a:rPr lang="en-US" dirty="0"/>
              <a:t>Predatory Pricing.</a:t>
            </a:r>
          </a:p>
          <a:p>
            <a:pPr lvl="2"/>
            <a:r>
              <a:rPr lang="en-US" dirty="0"/>
              <a:t>Profit gained in one market is used to support aggressive pricing designed to drive competitors out in another market.</a:t>
            </a:r>
          </a:p>
          <a:p>
            <a:pPr lvl="1"/>
            <a:r>
              <a:rPr lang="en-US" dirty="0"/>
              <a:t>Multipoint Pricing.</a:t>
            </a:r>
          </a:p>
          <a:p>
            <a:pPr lvl="2"/>
            <a:r>
              <a:rPr lang="en-US" dirty="0"/>
              <a:t>A firm’s pricing strategy in one market may have an impact on a rival’s pricing strategy in another market.</a:t>
            </a:r>
          </a:p>
          <a:p>
            <a:pPr lvl="2"/>
            <a:r>
              <a:rPr lang="en-US" dirty="0"/>
              <a:t>Aggressive pricing in one market can prompt a competitive response from a rival in another market.</a:t>
            </a:r>
          </a:p>
          <a:p>
            <a:pPr lvl="2"/>
            <a:r>
              <a:rPr lang="en-US" dirty="0"/>
              <a:t>Central monitoring of pricing decisions around the world is important.</a:t>
            </a:r>
          </a:p>
          <a:p>
            <a:pPr lvl="2"/>
            <a:endParaRPr lang="en-US" dirty="0"/>
          </a:p>
        </p:txBody>
      </p:sp>
    </p:spTree>
    <p:extLst>
      <p:ext uri="{BB962C8B-B14F-4D97-AF65-F5344CB8AC3E}">
        <p14:creationId xmlns:p14="http://schemas.microsoft.com/office/powerpoint/2010/main" val="57441134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altLang="en-US" sz="3600" dirty="0"/>
              <a:t>Configuring the Marketing Mix</a:t>
            </a:r>
            <a:endParaRPr lang="en-US" sz="3600" dirty="0"/>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The Marketing Mix</a:t>
            </a:r>
          </a:p>
          <a:p>
            <a:pPr lvl="1"/>
            <a:r>
              <a:rPr lang="en-US" dirty="0"/>
              <a:t>Today, younger customers are more willing to engage in a “global” way.</a:t>
            </a:r>
          </a:p>
          <a:p>
            <a:pPr lvl="1"/>
            <a:r>
              <a:rPr lang="en-US" dirty="0"/>
              <a:t>Standardization of marketing mix is the norm in some industries.</a:t>
            </a:r>
          </a:p>
          <a:p>
            <a:pPr lvl="2"/>
            <a:r>
              <a:rPr lang="en-US" dirty="0"/>
              <a:t>McDonald’s might seem standardized worldwide, but its menu varies from country to country.</a:t>
            </a:r>
          </a:p>
        </p:txBody>
      </p:sp>
      <p:sp>
        <p:nvSpPr>
          <p:cNvPr id="4" name="Content Placeholder 3">
            <a:extLst>
              <a:ext uri="{FF2B5EF4-FFF2-40B4-BE49-F238E27FC236}">
                <a16:creationId xmlns:a16="http://schemas.microsoft.com/office/drawing/2014/main" id="{43B69052-98EB-4901-89D1-C4EF2A966852}"/>
              </a:ext>
            </a:extLst>
          </p:cNvPr>
          <p:cNvSpPr>
            <a:spLocks noGrp="1"/>
          </p:cNvSpPr>
          <p:nvPr>
            <p:ph sz="quarter" idx="4294967295"/>
          </p:nvPr>
        </p:nvSpPr>
        <p:spPr>
          <a:xfrm>
            <a:off x="1187624" y="5121326"/>
            <a:ext cx="7344816" cy="1354683"/>
          </a:xfrm>
        </p:spPr>
        <p:txBody>
          <a:bodyPr>
            <a:normAutofit/>
          </a:bodyPr>
          <a:lstStyle/>
          <a:p>
            <a:pPr marL="0" lvl="1" indent="0">
              <a:buNone/>
              <a:defRPr/>
            </a:pPr>
            <a:r>
              <a:rPr lang="en-US" sz="2000" dirty="0"/>
              <a:t>Customization versus standardization is not an all-or-nothing issue.</a:t>
            </a:r>
          </a:p>
          <a:p>
            <a:pPr marL="0" lvl="1" indent="0">
              <a:buNone/>
              <a:defRPr/>
            </a:pPr>
            <a:r>
              <a:rPr lang="en-US" sz="2000" dirty="0"/>
              <a:t>A truly “globalized” product is generally an illusion.</a:t>
            </a:r>
          </a:p>
        </p:txBody>
      </p:sp>
    </p:spTree>
    <p:extLst>
      <p:ext uri="{BB962C8B-B14F-4D97-AF65-F5344CB8AC3E}">
        <p14:creationId xmlns:p14="http://schemas.microsoft.com/office/powerpoint/2010/main" val="14877007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A896-ABAC-4870-A2C2-58802C2F805C}"/>
              </a:ext>
            </a:extLst>
          </p:cNvPr>
          <p:cNvSpPr>
            <a:spLocks noGrp="1"/>
          </p:cNvSpPr>
          <p:nvPr>
            <p:ph type="title"/>
          </p:nvPr>
        </p:nvSpPr>
        <p:spPr/>
        <p:txBody>
          <a:bodyPr/>
          <a:lstStyle/>
          <a:p>
            <a:r>
              <a:rPr lang="en-US" sz="3600" dirty="0"/>
              <a:t>Product Development and R&amp;D </a:t>
            </a:r>
            <a:r>
              <a:rPr lang="en-US" sz="3600" baseline="-25000" dirty="0"/>
              <a:t>1</a:t>
            </a:r>
          </a:p>
        </p:txBody>
      </p:sp>
      <p:sp>
        <p:nvSpPr>
          <p:cNvPr id="3" name="Content Placeholder 2">
            <a:extLst>
              <a:ext uri="{FF2B5EF4-FFF2-40B4-BE49-F238E27FC236}">
                <a16:creationId xmlns:a16="http://schemas.microsoft.com/office/drawing/2014/main" id="{839D6619-F1FA-435C-B8E3-AC92000B4385}"/>
              </a:ext>
            </a:extLst>
          </p:cNvPr>
          <p:cNvSpPr>
            <a:spLocks noGrp="1"/>
          </p:cNvSpPr>
          <p:nvPr>
            <p:ph idx="1"/>
          </p:nvPr>
        </p:nvSpPr>
        <p:spPr/>
        <p:txBody>
          <a:bodyPr/>
          <a:lstStyle/>
          <a:p>
            <a:r>
              <a:rPr lang="en-US" altLang="en-US" dirty="0"/>
              <a:t>International Marketing, R&amp;D, and Manufacturing</a:t>
            </a:r>
          </a:p>
          <a:p>
            <a:pPr lvl="1"/>
            <a:r>
              <a:rPr lang="en-US" altLang="en-US" dirty="0"/>
              <a:t>Firms need to develop and market new products.</a:t>
            </a:r>
          </a:p>
          <a:p>
            <a:pPr lvl="1"/>
            <a:r>
              <a:rPr lang="en-US" altLang="en-US" dirty="0"/>
              <a:t>Technological innovation is important in new product development.</a:t>
            </a:r>
          </a:p>
          <a:p>
            <a:pPr lvl="2"/>
            <a:r>
              <a:rPr lang="en-US" altLang="en-US" dirty="0"/>
              <a:t>Technology can make a host of new products available.</a:t>
            </a:r>
          </a:p>
          <a:p>
            <a:pPr lvl="2"/>
            <a:r>
              <a:rPr lang="en-US" altLang="en-US" dirty="0"/>
              <a:t>Technology can make established products obsolete overnight.</a:t>
            </a:r>
          </a:p>
          <a:p>
            <a:pPr lvl="2"/>
            <a:r>
              <a:rPr lang="en-US" altLang="en-US" dirty="0"/>
              <a:t>Product life cycles are shorter than in the past because technological innovation generates “creative destruction.”</a:t>
            </a:r>
          </a:p>
        </p:txBody>
      </p:sp>
    </p:spTree>
    <p:extLst>
      <p:ext uri="{BB962C8B-B14F-4D97-AF65-F5344CB8AC3E}">
        <p14:creationId xmlns:p14="http://schemas.microsoft.com/office/powerpoint/2010/main" val="37875734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Introduction </a:t>
            </a:r>
            <a:r>
              <a:rPr lang="en-US" baseline="-25000" dirty="0"/>
              <a:t>1</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Global Marketing, Business Analytics, and R&amp;D</a:t>
            </a:r>
          </a:p>
          <a:p>
            <a:pPr lvl="1"/>
            <a:r>
              <a:rPr lang="en-US" dirty="0"/>
              <a:t>Can reduce costs of value creation and add value by better serving customer needs in the global marketplace.</a:t>
            </a:r>
          </a:p>
          <a:p>
            <a:pPr lvl="2"/>
            <a:r>
              <a:rPr lang="en-US" dirty="0"/>
              <a:t>Includes distribution strategy.</a:t>
            </a:r>
          </a:p>
          <a:p>
            <a:pPr lvl="1"/>
            <a:r>
              <a:rPr lang="en-US" dirty="0"/>
              <a:t>Mass production of a standardized product can generate unit cost reductions, but ignoring country differences in consumer tastes can lead to failure.</a:t>
            </a:r>
          </a:p>
          <a:p>
            <a:pPr lvl="2"/>
            <a:endParaRPr lang="en-US" dirty="0"/>
          </a:p>
        </p:txBody>
      </p:sp>
    </p:spTree>
    <p:extLst>
      <p:ext uri="{BB962C8B-B14F-4D97-AF65-F5344CB8AC3E}">
        <p14:creationId xmlns:p14="http://schemas.microsoft.com/office/powerpoint/2010/main" val="42648622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altLang="en-US" sz="3600" dirty="0"/>
              <a:t>Product Development and R&amp;D </a:t>
            </a:r>
            <a:r>
              <a:rPr lang="en-US" altLang="en-US" sz="3600" baseline="-25000" dirty="0"/>
              <a:t>2</a:t>
            </a:r>
            <a:endParaRPr lang="en-US" sz="3600" baseline="-25000" dirty="0"/>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The Location of R&amp;D</a:t>
            </a:r>
          </a:p>
          <a:p>
            <a:pPr lvl="1"/>
            <a:r>
              <a:rPr lang="en-US" dirty="0"/>
              <a:t>New product ideas come from the interactions of scientific research, demand conditions, and competitive conditions.</a:t>
            </a:r>
          </a:p>
          <a:p>
            <a:pPr lvl="1"/>
            <a:r>
              <a:rPr lang="en-US" dirty="0"/>
              <a:t>New product development is greater when:</a:t>
            </a:r>
          </a:p>
          <a:p>
            <a:pPr lvl="2"/>
            <a:r>
              <a:rPr lang="en-US" dirty="0"/>
              <a:t>More is spent on basic and applied research and development.</a:t>
            </a:r>
          </a:p>
          <a:p>
            <a:pPr lvl="2"/>
            <a:r>
              <a:rPr lang="en-US" dirty="0"/>
              <a:t>Demand is strong.</a:t>
            </a:r>
          </a:p>
          <a:p>
            <a:pPr lvl="2"/>
            <a:r>
              <a:rPr lang="en-US" dirty="0"/>
              <a:t>Consumers are affluent.</a:t>
            </a:r>
          </a:p>
          <a:p>
            <a:pPr lvl="2"/>
            <a:r>
              <a:rPr lang="en-US" dirty="0"/>
              <a:t>Competition is intense.</a:t>
            </a:r>
          </a:p>
        </p:txBody>
      </p:sp>
      <p:sp>
        <p:nvSpPr>
          <p:cNvPr id="4" name="Content Placeholder 3">
            <a:extLst>
              <a:ext uri="{FF2B5EF4-FFF2-40B4-BE49-F238E27FC236}">
                <a16:creationId xmlns:a16="http://schemas.microsoft.com/office/drawing/2014/main" id="{43B69052-98EB-4901-89D1-C4EF2A966852}"/>
              </a:ext>
            </a:extLst>
          </p:cNvPr>
          <p:cNvSpPr>
            <a:spLocks noGrp="1"/>
          </p:cNvSpPr>
          <p:nvPr>
            <p:ph sz="quarter" idx="4294967295"/>
          </p:nvPr>
        </p:nvSpPr>
        <p:spPr>
          <a:xfrm>
            <a:off x="899592" y="5832829"/>
            <a:ext cx="7558608" cy="526342"/>
          </a:xfrm>
        </p:spPr>
        <p:txBody>
          <a:bodyPr>
            <a:normAutofit/>
          </a:bodyPr>
          <a:lstStyle/>
          <a:p>
            <a:pPr marL="0" lvl="1" indent="0">
              <a:buNone/>
              <a:defRPr/>
            </a:pPr>
            <a:r>
              <a:rPr lang="en-US" dirty="0"/>
              <a:t>U.S. no longer always considered the lead market.</a:t>
            </a:r>
          </a:p>
        </p:txBody>
      </p:sp>
    </p:spTree>
    <p:extLst>
      <p:ext uri="{BB962C8B-B14F-4D97-AF65-F5344CB8AC3E}">
        <p14:creationId xmlns:p14="http://schemas.microsoft.com/office/powerpoint/2010/main" val="42723849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Introduction </a:t>
            </a:r>
            <a:r>
              <a:rPr lang="en-US" sz="3600" baseline="-25000" dirty="0"/>
              <a:t>2</a:t>
            </a:r>
            <a:endParaRPr lang="en-US" baseline="-25000" dirty="0"/>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Marketing Function</a:t>
            </a:r>
          </a:p>
          <a:p>
            <a:pPr lvl="1"/>
            <a:r>
              <a:rPr lang="en-US" dirty="0"/>
              <a:t>Identifies gaps in the market so firm can develop new products to fill those gaps.</a:t>
            </a:r>
          </a:p>
          <a:p>
            <a:pPr lvl="1"/>
            <a:r>
              <a:rPr lang="en-US" dirty="0"/>
              <a:t>Marketing mix: the choices the firm offers to its targeted market.</a:t>
            </a:r>
          </a:p>
          <a:p>
            <a:pPr lvl="2"/>
            <a:r>
              <a:rPr lang="en-US" dirty="0"/>
              <a:t>Product attributes.</a:t>
            </a:r>
          </a:p>
          <a:p>
            <a:pPr lvl="2"/>
            <a:r>
              <a:rPr lang="en-US" dirty="0"/>
              <a:t>Distribution strategy (place).</a:t>
            </a:r>
          </a:p>
          <a:p>
            <a:pPr lvl="2"/>
            <a:r>
              <a:rPr lang="en-US" dirty="0"/>
              <a:t>Communication strategy (promotion).</a:t>
            </a:r>
          </a:p>
          <a:p>
            <a:pPr lvl="2"/>
            <a:r>
              <a:rPr lang="en-US" dirty="0"/>
              <a:t>Pricing strategy.</a:t>
            </a:r>
          </a:p>
        </p:txBody>
      </p:sp>
    </p:spTree>
    <p:extLst>
      <p:ext uri="{BB962C8B-B14F-4D97-AF65-F5344CB8AC3E}">
        <p14:creationId xmlns:p14="http://schemas.microsoft.com/office/powerpoint/2010/main" val="42550246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a:xfrm>
            <a:off x="1524000" y="381000"/>
            <a:ext cx="7152456" cy="1143000"/>
          </a:xfrm>
        </p:spPr>
        <p:txBody>
          <a:bodyPr/>
          <a:lstStyle/>
          <a:p>
            <a:r>
              <a:rPr lang="en-US" sz="3200" dirty="0"/>
              <a:t>Globalization of Markets and Brands</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a:xfrm>
            <a:off x="685800" y="1844824"/>
            <a:ext cx="7772400" cy="4114800"/>
          </a:xfrm>
        </p:spPr>
        <p:txBody>
          <a:bodyPr/>
          <a:lstStyle/>
          <a:p>
            <a:r>
              <a:rPr lang="en-US" dirty="0"/>
              <a:t>Globalization of World Markets</a:t>
            </a:r>
          </a:p>
          <a:p>
            <a:pPr lvl="1"/>
            <a:r>
              <a:rPr lang="en-US" dirty="0"/>
              <a:t>Theodore Levitt: world markets are becoming increasingly similar, making it unnecessary to localize the marketing mix.</a:t>
            </a:r>
          </a:p>
          <a:p>
            <a:pPr lvl="1"/>
            <a:r>
              <a:rPr lang="en-US" dirty="0"/>
              <a:t>May be true for bulk industrial products, but not necessarily for consumer products.</a:t>
            </a:r>
          </a:p>
          <a:p>
            <a:pPr lvl="2"/>
            <a:r>
              <a:rPr lang="en-US" dirty="0"/>
              <a:t>Consumers may prefer local options if they exist.</a:t>
            </a:r>
          </a:p>
          <a:p>
            <a:pPr lvl="1"/>
            <a:r>
              <a:rPr lang="en-US" dirty="0"/>
              <a:t>Trade barriers and differences in product and technical standards also limit the ability of firms to sell a standardized product to a global market.</a:t>
            </a:r>
          </a:p>
          <a:p>
            <a:pPr marL="0" indent="0">
              <a:buNone/>
            </a:pPr>
            <a:endParaRPr lang="en-US" dirty="0"/>
          </a:p>
        </p:txBody>
      </p:sp>
    </p:spTree>
    <p:extLst>
      <p:ext uri="{BB962C8B-B14F-4D97-AF65-F5344CB8AC3E}">
        <p14:creationId xmlns:p14="http://schemas.microsoft.com/office/powerpoint/2010/main" val="24030717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Market Segmentation</a:t>
            </a:r>
            <a:endParaRPr lang="en-US" baseline="-25000" dirty="0"/>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a:xfrm>
            <a:off x="685800" y="1981200"/>
            <a:ext cx="7990656" cy="4114800"/>
          </a:xfrm>
        </p:spPr>
        <p:txBody>
          <a:bodyPr/>
          <a:lstStyle/>
          <a:p>
            <a:r>
              <a:rPr lang="en-US" dirty="0"/>
              <a:t>Identifying distinct groups of consumers whose needs, wants, and purchasing behavior differs from others in important ways.</a:t>
            </a:r>
          </a:p>
          <a:p>
            <a:pPr lvl="1"/>
            <a:r>
              <a:rPr lang="en-US" dirty="0"/>
              <a:t>Geography.</a:t>
            </a:r>
          </a:p>
          <a:p>
            <a:pPr lvl="1"/>
            <a:r>
              <a:rPr lang="en-US" dirty="0"/>
              <a:t>Demography.</a:t>
            </a:r>
          </a:p>
          <a:p>
            <a:pPr lvl="1"/>
            <a:r>
              <a:rPr lang="en-US" dirty="0"/>
              <a:t>Sociocultural factors.</a:t>
            </a:r>
          </a:p>
          <a:p>
            <a:pPr lvl="1"/>
            <a:r>
              <a:rPr lang="en-US" dirty="0"/>
              <a:t>Psychological factors.</a:t>
            </a:r>
          </a:p>
        </p:txBody>
      </p:sp>
    </p:spTree>
    <p:extLst>
      <p:ext uri="{BB962C8B-B14F-4D97-AF65-F5344CB8AC3E}">
        <p14:creationId xmlns:p14="http://schemas.microsoft.com/office/powerpoint/2010/main" val="223722504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altLang="en-US" sz="3200" dirty="0"/>
              <a:t>Market Segmentation in Foreign Countries</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a:xfrm>
            <a:off x="655883" y="1772816"/>
            <a:ext cx="7772400" cy="4114800"/>
          </a:xfrm>
        </p:spPr>
        <p:txBody>
          <a:bodyPr/>
          <a:lstStyle/>
          <a:p>
            <a:r>
              <a:rPr lang="en-US" altLang="en-US" dirty="0"/>
              <a:t>Firms must:</a:t>
            </a:r>
          </a:p>
          <a:p>
            <a:pPr lvl="1"/>
            <a:r>
              <a:rPr lang="en-US" altLang="en-US" dirty="0"/>
              <a:t>Adjust their marketing mix from segment to segment.</a:t>
            </a:r>
          </a:p>
          <a:p>
            <a:pPr lvl="1"/>
            <a:r>
              <a:rPr lang="en-US" altLang="en-US" dirty="0"/>
              <a:t>Be aware of differences between countries in the structure of market segments.</a:t>
            </a:r>
          </a:p>
          <a:p>
            <a:pPr lvl="1"/>
            <a:r>
              <a:rPr lang="en-US" altLang="en-US" dirty="0"/>
              <a:t>Consider intermarket segments that transcend national borders.</a:t>
            </a:r>
          </a:p>
          <a:p>
            <a:pPr lvl="2"/>
            <a:r>
              <a:rPr lang="en-US" altLang="en-US" dirty="0"/>
              <a:t>Predicted to become more common.</a:t>
            </a:r>
          </a:p>
          <a:p>
            <a:pPr lvl="2"/>
            <a:r>
              <a:rPr lang="en-US" altLang="en-US" dirty="0"/>
              <a:t>Global youth segment suggests there are common values among teens around the world.</a:t>
            </a:r>
          </a:p>
        </p:txBody>
      </p:sp>
    </p:spTree>
    <p:extLst>
      <p:ext uri="{BB962C8B-B14F-4D97-AF65-F5344CB8AC3E}">
        <p14:creationId xmlns:p14="http://schemas.microsoft.com/office/powerpoint/2010/main" val="14039738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Business Analytics </a:t>
            </a:r>
            <a:r>
              <a:rPr lang="en-US" baseline="-25000" dirty="0"/>
              <a:t>1</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Business Analytics</a:t>
            </a:r>
          </a:p>
          <a:p>
            <a:pPr lvl="1"/>
            <a:r>
              <a:rPr lang="en-US" dirty="0"/>
              <a:t>Knowledge, skills, and technology that allow for exploration of a company’s international strategies to drive future development and implementation.</a:t>
            </a:r>
          </a:p>
          <a:p>
            <a:pPr lvl="2"/>
            <a:r>
              <a:rPr lang="en-US" dirty="0"/>
              <a:t>Begins with a dataset.</a:t>
            </a:r>
          </a:p>
          <a:p>
            <a:pPr lvl="2"/>
            <a:r>
              <a:rPr lang="en-US" dirty="0"/>
              <a:t>Big data stored on large-scale server.</a:t>
            </a:r>
          </a:p>
          <a:p>
            <a:pPr lvl="1"/>
            <a:r>
              <a:rPr lang="en-US" dirty="0"/>
              <a:t>Three core applications:</a:t>
            </a:r>
          </a:p>
          <a:p>
            <a:pPr lvl="2"/>
            <a:r>
              <a:rPr lang="en-US" dirty="0"/>
              <a:t>Descriptive analytics.</a:t>
            </a:r>
          </a:p>
          <a:p>
            <a:pPr lvl="2"/>
            <a:r>
              <a:rPr lang="en-US" dirty="0"/>
              <a:t>Predictive analytics.</a:t>
            </a:r>
          </a:p>
          <a:p>
            <a:pPr lvl="2"/>
            <a:r>
              <a:rPr lang="en-US" dirty="0"/>
              <a:t>Prescriptive analytics.</a:t>
            </a:r>
          </a:p>
        </p:txBody>
      </p:sp>
    </p:spTree>
    <p:extLst>
      <p:ext uri="{BB962C8B-B14F-4D97-AF65-F5344CB8AC3E}">
        <p14:creationId xmlns:p14="http://schemas.microsoft.com/office/powerpoint/2010/main" val="38155572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Business Analytics </a:t>
            </a:r>
            <a:r>
              <a:rPr lang="en-US" baseline="-25000" dirty="0"/>
              <a:t>2</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International Marketing Research</a:t>
            </a:r>
          </a:p>
          <a:p>
            <a:pPr lvl="1"/>
            <a:r>
              <a:rPr lang="en-US" dirty="0"/>
              <a:t>International market research: systematic collection, recording, analysis, and interpretation of data.</a:t>
            </a:r>
          </a:p>
          <a:p>
            <a:pPr lvl="1"/>
            <a:r>
              <a:rPr lang="en-US" dirty="0"/>
              <a:t>All firms want basic data.</a:t>
            </a:r>
          </a:p>
          <a:p>
            <a:pPr lvl="2"/>
            <a:r>
              <a:rPr lang="en-US" dirty="0"/>
              <a:t>Data on country and potential market segments.</a:t>
            </a:r>
          </a:p>
          <a:p>
            <a:pPr lvl="2"/>
            <a:r>
              <a:rPr lang="en-US" dirty="0"/>
              <a:t>Data to forecast customer demands within specific area.</a:t>
            </a:r>
          </a:p>
          <a:p>
            <a:pPr lvl="2"/>
            <a:r>
              <a:rPr lang="en-US" dirty="0"/>
              <a:t>Data to make marketing mix decisions.</a:t>
            </a:r>
          </a:p>
        </p:txBody>
      </p:sp>
    </p:spTree>
    <p:extLst>
      <p:ext uri="{BB962C8B-B14F-4D97-AF65-F5344CB8AC3E}">
        <p14:creationId xmlns:p14="http://schemas.microsoft.com/office/powerpoint/2010/main" val="603201590"/>
      </p:ext>
    </p:extLst>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2998</TotalTime>
  <Words>3801</Words>
  <Application>Microsoft Macintosh PowerPoint</Application>
  <PresentationFormat>On-screen Show (4:3)</PresentationFormat>
  <Paragraphs>294</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Times New Roman</vt:lpstr>
      <vt:lpstr>Webdings</vt:lpstr>
      <vt:lpstr>Wingdings</vt:lpstr>
      <vt:lpstr>0ckf</vt:lpstr>
      <vt:lpstr>Global Marketing (Ch. 16)</vt:lpstr>
      <vt:lpstr>Opening Case</vt:lpstr>
      <vt:lpstr>Introduction 1</vt:lpstr>
      <vt:lpstr>Introduction 2</vt:lpstr>
      <vt:lpstr>Globalization of Markets and Brands</vt:lpstr>
      <vt:lpstr>Market Segmentation</vt:lpstr>
      <vt:lpstr>Market Segmentation in Foreign Countries</vt:lpstr>
      <vt:lpstr>Business Analytics 1</vt:lpstr>
      <vt:lpstr>Business Analytics 2</vt:lpstr>
      <vt:lpstr>Figure 16.1  International Market Research Steps</vt:lpstr>
      <vt:lpstr>Product Attributes 1</vt:lpstr>
      <vt:lpstr>Product Attributes 2</vt:lpstr>
      <vt:lpstr>Product Attributes 3</vt:lpstr>
      <vt:lpstr>Product Attributes 4</vt:lpstr>
      <vt:lpstr>Figure 16.2 A Typical Distribution System</vt:lpstr>
      <vt:lpstr>Distribution Strategy 1</vt:lpstr>
      <vt:lpstr>Distribution Strategy 2</vt:lpstr>
      <vt:lpstr>Distribution Strategy 3</vt:lpstr>
      <vt:lpstr>Distribution Strategy 4</vt:lpstr>
      <vt:lpstr>Distribution Strategy 5</vt:lpstr>
      <vt:lpstr>Communication Strategy 1</vt:lpstr>
      <vt:lpstr>Communication Strategy 2</vt:lpstr>
      <vt:lpstr>Communication Strategy 3</vt:lpstr>
      <vt:lpstr>Pricing Strategy 1</vt:lpstr>
      <vt:lpstr>Pricing Strategy 2</vt:lpstr>
      <vt:lpstr>Figure 16.3 Elastic and Inelastic Demand Curves</vt:lpstr>
      <vt:lpstr>Pricing Strategy 3</vt:lpstr>
      <vt:lpstr>Configuring the Marketing Mix</vt:lpstr>
      <vt:lpstr>Product Development and R&amp;D 1</vt:lpstr>
      <vt:lpstr>Product Development and R&amp;D 2</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范錚強 (ckfarn)</cp:lastModifiedBy>
  <cp:revision>210</cp:revision>
  <dcterms:created xsi:type="dcterms:W3CDTF">1999-04-05T16:45:56Z</dcterms:created>
  <dcterms:modified xsi:type="dcterms:W3CDTF">2022-12-28T15:32:36Z</dcterms:modified>
</cp:coreProperties>
</file>