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64" r:id="rId2"/>
    <p:sldId id="926" r:id="rId3"/>
    <p:sldId id="911" r:id="rId4"/>
    <p:sldId id="803" r:id="rId5"/>
    <p:sldId id="912" r:id="rId6"/>
    <p:sldId id="913" r:id="rId7"/>
    <p:sldId id="914" r:id="rId8"/>
    <p:sldId id="915" r:id="rId9"/>
    <p:sldId id="916" r:id="rId10"/>
    <p:sldId id="918" r:id="rId11"/>
    <p:sldId id="919" r:id="rId12"/>
    <p:sldId id="819" r:id="rId13"/>
    <p:sldId id="920" r:id="rId14"/>
    <p:sldId id="921" r:id="rId15"/>
    <p:sldId id="922" r:id="rId16"/>
    <p:sldId id="809" r:id="rId17"/>
    <p:sldId id="814" r:id="rId18"/>
    <p:sldId id="907" r:id="rId19"/>
    <p:sldId id="925" r:id="rId20"/>
  </p:sldIdLst>
  <p:sldSz cx="9144000" cy="6858000" type="screen4x3"/>
  <p:notesSz cx="6858000" cy="9144000"/>
  <p:defaultTextStyle>
    <a:defPPr>
      <a:defRPr lang="zh-TW"/>
    </a:defPPr>
    <a:lvl1pPr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 autoAdjust="0"/>
    <p:restoredTop sz="94674" autoAdjust="0"/>
  </p:normalViewPr>
  <p:slideViewPr>
    <p:cSldViewPr>
      <p:cViewPr varScale="1">
        <p:scale>
          <a:sx n="109" d="100"/>
          <a:sy n="109" d="100"/>
        </p:scale>
        <p:origin x="1674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443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xmlns="" id="{B4E638DD-5125-41A0-C900-0D45AA9222AC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xmlns="" id="{68D2E7C4-0306-08CE-B364-E76ED6FF206C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4340" name="Rectangle 4">
            <a:extLst>
              <a:ext uri="{FF2B5EF4-FFF2-40B4-BE49-F238E27FC236}">
                <a16:creationId xmlns:a16="http://schemas.microsoft.com/office/drawing/2014/main" xmlns="" id="{EDBF82F9-26F0-38E3-E3E9-4823FD5C7B13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xmlns="" id="{E423A6F4-F7D7-9975-40C6-A335C25AE5E8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/>
              <a:t>按一下以編輯母片文字樣式</a:t>
            </a:r>
          </a:p>
          <a:p>
            <a:pPr lvl="1"/>
            <a:r>
              <a:rPr lang="zh-TW" altLang="en-US" noProof="0"/>
              <a:t>第二層</a:t>
            </a:r>
          </a:p>
          <a:p>
            <a:pPr lvl="2"/>
            <a:r>
              <a:rPr lang="zh-TW" altLang="en-US" noProof="0"/>
              <a:t>第三層</a:t>
            </a:r>
          </a:p>
          <a:p>
            <a:pPr lvl="3"/>
            <a:r>
              <a:rPr lang="zh-TW" altLang="en-US" noProof="0"/>
              <a:t>第四層</a:t>
            </a:r>
          </a:p>
          <a:p>
            <a:pPr lvl="4"/>
            <a:r>
              <a:rPr lang="zh-TW" altLang="en-US" noProof="0"/>
              <a:t>第五層</a:t>
            </a:r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xmlns="" id="{4FCC7395-7B64-B237-0C52-1874D7334403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079" name="Rectangle 7">
            <a:extLst>
              <a:ext uri="{FF2B5EF4-FFF2-40B4-BE49-F238E27FC236}">
                <a16:creationId xmlns:a16="http://schemas.microsoft.com/office/drawing/2014/main" xmlns="" id="{E57FBF53-EAB6-8B85-12EF-735D3AE1A41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FF32A5E5-AE97-654F-94DD-CAC9F65EDCA2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30405659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7">
            <a:extLst>
              <a:ext uri="{FF2B5EF4-FFF2-40B4-BE49-F238E27FC236}">
                <a16:creationId xmlns:a16="http://schemas.microsoft.com/office/drawing/2014/main" xmlns="" id="{50624D5D-CB54-DFFB-DE9C-34430A211ED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FE276DB2-5E5A-734A-8C24-987B108D538E}" type="slidenum">
              <a:rPr lang="en-US" altLang="zh-TW" sz="1200"/>
              <a:pPr/>
              <a:t>1</a:t>
            </a:fld>
            <a:endParaRPr lang="en-US" altLang="zh-TW" sz="1200"/>
          </a:p>
        </p:txBody>
      </p:sp>
      <p:sp>
        <p:nvSpPr>
          <p:cNvPr id="16386" name="Rectangle 2">
            <a:extLst>
              <a:ext uri="{FF2B5EF4-FFF2-40B4-BE49-F238E27FC236}">
                <a16:creationId xmlns:a16="http://schemas.microsoft.com/office/drawing/2014/main" xmlns="" id="{71E1FB35-E0A0-1578-7102-233E7E96F80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xmlns="" id="{E5C63494-6722-7ED1-FE21-39708477814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1490133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09" name="Rectangle 7">
            <a:extLst>
              <a:ext uri="{FF2B5EF4-FFF2-40B4-BE49-F238E27FC236}">
                <a16:creationId xmlns:a16="http://schemas.microsoft.com/office/drawing/2014/main" xmlns="" id="{EE93E92D-E058-AA04-0F51-EF46432B84D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01DEDE42-9E25-D948-AC1D-163813E9DC2A}" type="slidenum">
              <a:rPr lang="en-US" altLang="zh-TW" sz="1200"/>
              <a:pPr/>
              <a:t>17</a:t>
            </a:fld>
            <a:endParaRPr lang="en-US" altLang="zh-TW" sz="1200"/>
          </a:p>
        </p:txBody>
      </p:sp>
      <p:sp>
        <p:nvSpPr>
          <p:cNvPr id="145410" name="Rectangle 2">
            <a:extLst>
              <a:ext uri="{FF2B5EF4-FFF2-40B4-BE49-F238E27FC236}">
                <a16:creationId xmlns:a16="http://schemas.microsoft.com/office/drawing/2014/main" xmlns="" id="{029D533D-885A-3320-A483-94E117FA4F4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5411" name="Rectangle 3">
            <a:extLst>
              <a:ext uri="{FF2B5EF4-FFF2-40B4-BE49-F238E27FC236}">
                <a16:creationId xmlns:a16="http://schemas.microsoft.com/office/drawing/2014/main" xmlns="" id="{3D35DF56-C49F-D6EF-554C-62720857C41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31740837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 baseline="0">
                <a:latin typeface="Arial" panose="020B0604020202020204" pitchFamily="34" charset="0"/>
                <a:ea typeface="微軟正黑體" panose="020B0604030504040204" pitchFamily="34" charset="-120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xmlns="" id="{E43F6556-C0E3-6FCC-162D-FD495267A930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 smtClean="0"/>
              <a:t>中原大學。范錚強</a:t>
            </a:r>
            <a:endParaRPr lang="en-US" altLang="zh-TW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xmlns="" id="{F8B4D091-38DD-75BD-8B7E-DA05440FCD11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0E4346-47A3-1248-B943-A9A3AEF257B2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071184564"/>
      </p:ext>
    </p:extLst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xmlns="" id="{948CB46F-73B1-812F-B93D-54E6285459E4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 smtClean="0"/>
              <a:t>中原大學。范錚強</a:t>
            </a:r>
            <a:endParaRPr lang="en-US" altLang="zh-TW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xmlns="" id="{7B9C10F2-BDE9-7BC7-4AEC-4F8833D2F15B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56477D-5FF0-8B4B-BF52-0C860FDD53D2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576916759"/>
      </p:ext>
    </p:extLst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515100" y="381000"/>
            <a:ext cx="1943100" cy="5715000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685800" y="381000"/>
            <a:ext cx="5676900" cy="571500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xmlns="" id="{8E28D4D1-8557-61BC-AE76-7D8DFE70772D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 smtClean="0"/>
              <a:t>中原大學。范錚強</a:t>
            </a:r>
            <a:endParaRPr lang="en-US" altLang="zh-TW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xmlns="" id="{D8D068E0-1D9D-5792-04A8-329239ADA829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6981E0-2C72-F34B-942F-2904519FF21C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420098496"/>
      </p:ext>
    </p:extLst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標題，文字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4000" y="381000"/>
            <a:ext cx="6934200" cy="11430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0750DEF7-E473-15B3-4A01-48005B0A55D2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 smtClean="0"/>
              <a:t>中原大學。范錚強</a:t>
            </a: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135C0EFD-1E72-C158-A54F-119AD315FA4F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1322E2-06E2-D747-BA46-022DF9B8F607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783102021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  <a:ea typeface="微軟正黑體" panose="020B0604030504040204" pitchFamily="34" charset="-120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xmlns="" id="{8E667768-2641-5002-C9E2-C04F71ECDE38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 smtClean="0"/>
              <a:t>中原大學。范錚強</a:t>
            </a:r>
            <a:endParaRPr lang="en-US" altLang="zh-TW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xmlns="" id="{ABF6272F-2F1A-2016-71D3-0B5E41A0A60D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5370F2-0E44-304D-86DB-2ECC416CAAE4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29507975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 baseline="0">
                <a:latin typeface="Arial" panose="020B0604020202020204" pitchFamily="34" charset="0"/>
                <a:ea typeface="微軟正黑體" panose="020B0604030504040204" pitchFamily="34" charset="-120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xmlns="" id="{23BF1254-1116-B634-EE75-15B599A7D2E1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 smtClean="0"/>
              <a:t>中原大學。范錚強</a:t>
            </a:r>
            <a:endParaRPr lang="en-US" altLang="zh-TW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xmlns="" id="{857DA0C1-482F-B960-1209-8B83FCE4497B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D2259D-C6D3-C14B-B95C-A0374FBA3E31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313349557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  <a:ea typeface="微軟正黑體" panose="020B0604030504040204" pitchFamily="34" charset="-120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D2D0ED8B-DB18-5C68-0341-D1F365B4F809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 smtClean="0"/>
              <a:t>中原大學。范錚強</a:t>
            </a: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F1F2B1F8-66A6-2170-BD26-8C55B0281293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600E58-44BC-5944-913A-A926BF1881FB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139175440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xmlns="" id="{93DBA36F-B6F5-B731-B499-C46670EFC162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 smtClean="0"/>
              <a:t>中原大學。范錚強</a:t>
            </a:r>
            <a:endParaRPr lang="en-US" altLang="zh-TW"/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xmlns="" id="{4C086640-4B0C-EDDC-B5F9-498D1291CD6B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7C70F4-8C8F-834F-B650-218C78CE670F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660917353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xmlns="" id="{12BEDF34-9346-3064-AA91-08DD2DB86FFE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 smtClean="0"/>
              <a:t>中原大學。范錚強</a:t>
            </a:r>
            <a:endParaRPr lang="en-US" altLang="zh-TW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xmlns="" id="{C04DB13F-B56F-36D9-50BF-CE158D478EB0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AD2A2D-04BA-9A43-A27B-FB1B8F8C3058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849159083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>
            <a:extLst>
              <a:ext uri="{FF2B5EF4-FFF2-40B4-BE49-F238E27FC236}">
                <a16:creationId xmlns:a16="http://schemas.microsoft.com/office/drawing/2014/main" xmlns="" id="{D1FAAD5B-877E-F131-48F3-0ADE89F07A1B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 smtClean="0"/>
              <a:t>中原大學。范錚強</a:t>
            </a:r>
            <a:endParaRPr lang="en-US" altLang="zh-TW"/>
          </a:p>
        </p:txBody>
      </p:sp>
      <p:sp>
        <p:nvSpPr>
          <p:cNvPr id="3" name="Rectangle 6">
            <a:extLst>
              <a:ext uri="{FF2B5EF4-FFF2-40B4-BE49-F238E27FC236}">
                <a16:creationId xmlns:a16="http://schemas.microsoft.com/office/drawing/2014/main" xmlns="" id="{BF02F7F8-55E3-46BA-9C60-4112E1848E15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9FFDDF-2CC0-B842-BD0E-D3C34E61C25E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365895822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C4187D39-77CD-B857-D6D3-69FA8C0F2362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 smtClean="0"/>
              <a:t>中原大學。范錚強</a:t>
            </a: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0ABF9311-8643-39AE-84F7-763E812AD284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48434C-6AD2-5649-BD33-3CD619ED2C68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903909130"/>
      </p:ext>
    </p:extLst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50713293-4D69-1330-5D42-40E08805E819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 smtClean="0"/>
              <a:t>中原大學。范錚強</a:t>
            </a: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C6038447-5460-2F45-3423-A2A7ABCDFEFE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ACDE70-D624-7B4C-8DE9-FF4CF6432F5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34108990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5">
            <a:extLst>
              <a:ext uri="{FF2B5EF4-FFF2-40B4-BE49-F238E27FC236}">
                <a16:creationId xmlns:a16="http://schemas.microsoft.com/office/drawing/2014/main" xmlns="" id="{87DBF69B-8D19-23C1-6ED7-034BFC87CB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600200"/>
          </a:xfrm>
          <a:prstGeom prst="rect">
            <a:avLst/>
          </a:prstGeom>
          <a:solidFill>
            <a:srgbClr val="333399"/>
          </a:solidFill>
          <a:ln>
            <a:noFill/>
          </a:ln>
          <a:effectLst/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defRPr/>
            </a:pPr>
            <a:endParaRPr lang="zh-TW" altLang="en-US"/>
          </a:p>
        </p:txBody>
      </p:sp>
      <p:sp>
        <p:nvSpPr>
          <p:cNvPr id="1027" name="Rectangle 2">
            <a:extLst>
              <a:ext uri="{FF2B5EF4-FFF2-40B4-BE49-F238E27FC236}">
                <a16:creationId xmlns:a16="http://schemas.microsoft.com/office/drawing/2014/main" xmlns="" id="{FC8E85B8-8210-CEAF-9E97-6CF79732E0E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524000" y="381000"/>
            <a:ext cx="69342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1028" name="Rectangle 3">
            <a:extLst>
              <a:ext uri="{FF2B5EF4-FFF2-40B4-BE49-F238E27FC236}">
                <a16:creationId xmlns:a16="http://schemas.microsoft.com/office/drawing/2014/main" xmlns="" id="{FF43F612-9281-EB53-9AB5-6B56762FB67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xmlns="" id="{36A87174-0696-09DF-6326-14A6E3ADF4C3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81400" y="6400800"/>
            <a:ext cx="2895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solidFill>
                  <a:srgbClr val="333399"/>
                </a:solidFill>
              </a:defRPr>
            </a:lvl1pPr>
          </a:lstStyle>
          <a:p>
            <a:pPr>
              <a:defRPr/>
            </a:pPr>
            <a:r>
              <a:rPr lang="zh-TW" altLang="en-US" smtClean="0"/>
              <a:t>中原大學。范錚強</a:t>
            </a:r>
            <a:endParaRPr lang="en-US" altLang="zh-TW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xmlns="" id="{EC3528EE-55B9-1572-8EC1-4D13BEE64E1B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400800"/>
            <a:ext cx="19050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>
                <a:solidFill>
                  <a:srgbClr val="333399"/>
                </a:solidFill>
              </a:defRPr>
            </a:lvl1pPr>
          </a:lstStyle>
          <a:p>
            <a:pPr>
              <a:defRPr/>
            </a:pPr>
            <a:fld id="{9170153A-36DF-A44D-B906-65A07A57E7B9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sp>
        <p:nvSpPr>
          <p:cNvPr id="1031" name="AutoShape 10">
            <a:extLst>
              <a:ext uri="{FF2B5EF4-FFF2-40B4-BE49-F238E27FC236}">
                <a16:creationId xmlns:a16="http://schemas.microsoft.com/office/drawing/2014/main" xmlns="" id="{4952454C-2940-8A4F-2101-BE153585CA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685800"/>
            <a:ext cx="609600" cy="685800"/>
          </a:xfrm>
          <a:prstGeom prst="rightArrow">
            <a:avLst>
              <a:gd name="adj1" fmla="val 38426"/>
              <a:gd name="adj2" fmla="val 100000"/>
            </a:avLst>
          </a:prstGeom>
          <a:solidFill>
            <a:srgbClr val="FFFF66"/>
          </a:solidFill>
          <a:ln>
            <a:noFill/>
          </a:ln>
          <a:effectLst>
            <a:outerShdw dist="107763" dir="2700000" algn="ctr" rotWithShape="0">
              <a:schemeClr val="bg1"/>
            </a:outerShdw>
          </a:effec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defRPr/>
            </a:pPr>
            <a:endParaRPr lang="zh-TW" altLang="en-US"/>
          </a:p>
        </p:txBody>
      </p:sp>
      <p:sp>
        <p:nvSpPr>
          <p:cNvPr id="1032" name="Line 13">
            <a:extLst>
              <a:ext uri="{FF2B5EF4-FFF2-40B4-BE49-F238E27FC236}">
                <a16:creationId xmlns:a16="http://schemas.microsoft.com/office/drawing/2014/main" xmlns="" id="{36994C18-878F-2751-1741-72864E0C6C45}"/>
              </a:ext>
            </a:extLst>
          </p:cNvPr>
          <p:cNvSpPr>
            <a:spLocks noChangeShapeType="1"/>
          </p:cNvSpPr>
          <p:nvPr/>
        </p:nvSpPr>
        <p:spPr bwMode="auto">
          <a:xfrm>
            <a:off x="533400" y="6400800"/>
            <a:ext cx="8305800" cy="0"/>
          </a:xfrm>
          <a:prstGeom prst="line">
            <a:avLst/>
          </a:prstGeom>
          <a:noFill/>
          <a:ln w="38100" cmpd="dbl">
            <a:solidFill>
              <a:srgbClr val="3333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 spd="med"/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4000" kern="1200">
          <a:solidFill>
            <a:srgbClr val="FFFF66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SimHei" panose="02010609060101010101" pitchFamily="49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SimHei" panose="02010609060101010101" pitchFamily="49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SimHei" panose="02010609060101010101" pitchFamily="49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SimHei" panose="02010609060101010101" pitchFamily="49" charset="-122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SimHei" panose="02010609060101010101" pitchFamily="49" charset="-122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SimHei" panose="02010609060101010101" pitchFamily="49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SimHei" panose="02010609060101010101" pitchFamily="49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SimHei" panose="02010609060101010101" pitchFamily="49" charset="-122"/>
        </a:defRPr>
      </a:lvl9pPr>
    </p:titleStyle>
    <p:bodyStyle>
      <a:lvl1pPr marL="473075" indent="-473075" algn="l" rtl="0" eaLnBrk="0" fontAlgn="base" hangingPunct="0">
        <a:spcBef>
          <a:spcPct val="30000"/>
        </a:spcBef>
        <a:spcAft>
          <a:spcPct val="0"/>
        </a:spcAft>
        <a:buClr>
          <a:schemeClr val="accent2"/>
        </a:buClr>
        <a:buFont typeface="Wingdings" pitchFamily="2" charset="2"/>
        <a:buBlip>
          <a:blip r:embed="rId14"/>
        </a:buBlip>
        <a:defRPr kumimoji="1" sz="3200" kern="1200">
          <a:solidFill>
            <a:srgbClr val="000099"/>
          </a:solidFill>
          <a:latin typeface="+mn-lt"/>
          <a:ea typeface="+mn-ea"/>
          <a:cs typeface="+mn-cs"/>
        </a:defRPr>
      </a:lvl1pPr>
      <a:lvl2pPr marL="1050925" indent="-3873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ebdings" pitchFamily="2" charset="2"/>
        <a:buBlip>
          <a:blip r:embed="rId15"/>
        </a:buBlip>
        <a:defRPr kumimoji="1" sz="2800" kern="1200">
          <a:solidFill>
            <a:schemeClr val="tx1"/>
          </a:solidFill>
          <a:latin typeface="Times New Roman" panose="02020603050405020304" pitchFamily="18" charset="0"/>
          <a:ea typeface="新細明體" panose="02020500000000000000" pitchFamily="18" charset="-120"/>
          <a:cs typeface="+mn-cs"/>
        </a:defRPr>
      </a:lvl2pPr>
      <a:lvl3pPr marL="1616075" indent="-37465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Blip>
          <a:blip r:embed="rId16"/>
        </a:buBlip>
        <a:defRPr kumimoji="1" sz="2400" kern="1200">
          <a:solidFill>
            <a:srgbClr val="336600"/>
          </a:solidFill>
          <a:latin typeface="Times New Roman" panose="02020603050405020304" pitchFamily="18" charset="0"/>
          <a:ea typeface="新細明體" panose="02020500000000000000" pitchFamily="18" charset="-120"/>
          <a:cs typeface="+mn-cs"/>
        </a:defRPr>
      </a:lvl3pPr>
      <a:lvl4pPr marL="2193925" indent="-38735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q"/>
        <a:defRPr kumimoji="1" sz="2000" kern="1200">
          <a:solidFill>
            <a:srgbClr val="CC0000"/>
          </a:solidFill>
          <a:latin typeface="Times New Roman" panose="02020603050405020304" pitchFamily="18" charset="0"/>
          <a:ea typeface="新細明體" panose="02020500000000000000" pitchFamily="18" charset="-120"/>
          <a:cs typeface="+mn-cs"/>
        </a:defRPr>
      </a:lvl4pPr>
      <a:lvl5pPr marL="2613025" indent="-228600" algn="l" rtl="0" eaLnBrk="0" fontAlgn="base" hangingPunct="0">
        <a:spcBef>
          <a:spcPct val="20000"/>
        </a:spcBef>
        <a:spcAft>
          <a:spcPct val="0"/>
        </a:spcAft>
        <a:buBlip>
          <a:blip r:embed="rId16"/>
        </a:buBlip>
        <a:defRPr kumimoji="1" sz="2000" kern="1200">
          <a:solidFill>
            <a:schemeClr val="folHlink"/>
          </a:solidFill>
          <a:latin typeface="Times New Roman" panose="02020603050405020304" pitchFamily="18" charset="0"/>
          <a:ea typeface="新細明體" panose="02020500000000000000" pitchFamily="18" charset="-120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e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4">
            <a:extLst>
              <a:ext uri="{FF2B5EF4-FFF2-40B4-BE49-F238E27FC236}">
                <a16:creationId xmlns:a16="http://schemas.microsoft.com/office/drawing/2014/main" xmlns="" id="{E9078F39-BEE4-A3AD-5A53-AA0163D8CC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2971800"/>
          </a:xfrm>
          <a:prstGeom prst="rect">
            <a:avLst/>
          </a:prstGeom>
          <a:solidFill>
            <a:srgbClr val="3333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zh-TW" altLang="zh-TW">
              <a:solidFill>
                <a:schemeClr val="bg1"/>
              </a:solidFill>
            </a:endParaRPr>
          </a:p>
        </p:txBody>
      </p:sp>
      <p:sp>
        <p:nvSpPr>
          <p:cNvPr id="15362" name="Rectangle 2">
            <a:extLst>
              <a:ext uri="{FF2B5EF4-FFF2-40B4-BE49-F238E27FC236}">
                <a16:creationId xmlns:a16="http://schemas.microsoft.com/office/drawing/2014/main" xmlns="" id="{C809D9E2-154D-9DA2-6CDC-518BF2D90908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258888" y="1125538"/>
            <a:ext cx="7489576" cy="1143000"/>
          </a:xfrm>
        </p:spPr>
        <p:txBody>
          <a:bodyPr anchor="ctr"/>
          <a:lstStyle/>
          <a:p>
            <a:pPr algn="l" eaLnBrk="1" hangingPunct="1">
              <a:lnSpc>
                <a:spcPct val="130000"/>
              </a:lnSpc>
            </a:pPr>
            <a:r>
              <a:rPr lang="zh-TW" altLang="en-US" sz="4000" dirty="0">
                <a:latin typeface="標楷體" panose="03000509000000000000" pitchFamily="49" charset="-120"/>
              </a:rPr>
              <a:t>達爾文教我們的事</a:t>
            </a:r>
            <a:endParaRPr lang="zh-TW" altLang="en-US" sz="4000" dirty="0">
              <a:solidFill>
                <a:schemeClr val="bg1"/>
              </a:solidFill>
              <a:latin typeface="Times New Roman" panose="02020603050405020304" pitchFamily="18" charset="0"/>
            </a:endParaRPr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xmlns="" id="{BE0F865F-2B5C-B12D-B7E0-A5088CF80DF7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388938" y="4076700"/>
            <a:ext cx="8208962" cy="1944688"/>
          </a:xfrm>
        </p:spPr>
        <p:txBody>
          <a:bodyPr/>
          <a:lstStyle/>
          <a:p>
            <a:pPr marL="190500" lvl="1" eaLnBrk="1" hangingPunct="1">
              <a:buFont typeface="Webdings" panose="05030102010509060703" pitchFamily="18" charset="2"/>
              <a:buNone/>
              <a:defRPr/>
            </a:pPr>
            <a:r>
              <a:rPr lang="en-US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中</a:t>
            </a: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原</a:t>
            </a:r>
            <a:r>
              <a:rPr lang="en-US" altLang="en-US" sz="2800" dirty="0" err="1" smtClean="0">
                <a:latin typeface="標楷體" panose="03000509000000000000" pitchFamily="65" charset="-120"/>
                <a:ea typeface="標楷體" panose="03000509000000000000" pitchFamily="65" charset="-120"/>
              </a:rPr>
              <a:t>大學</a:t>
            </a:r>
            <a:r>
              <a:rPr lang="en-US" altLang="zh-TW" sz="2800" dirty="0" err="1">
                <a:latin typeface="標楷體" panose="03000509000000000000" pitchFamily="65" charset="-120"/>
                <a:ea typeface="標楷體" panose="03000509000000000000" pitchFamily="65" charset="-120"/>
              </a:rPr>
              <a:t>.</a:t>
            </a:r>
            <a:r>
              <a:rPr lang="en-US" altLang="en-US" sz="2800" dirty="0" err="1">
                <a:latin typeface="標楷體" panose="03000509000000000000" pitchFamily="65" charset="-120"/>
                <a:ea typeface="標楷體" panose="03000509000000000000" pitchFamily="65" charset="-120"/>
              </a:rPr>
              <a:t>資訊管理系</a:t>
            </a:r>
            <a:endParaRPr lang="en-US" altLang="en-US" sz="2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190500" lvl="1" eaLnBrk="1" hangingPunct="1">
              <a:buFont typeface="Webdings" panose="05030102010509060703" pitchFamily="18" charset="2"/>
              <a:buNone/>
              <a:defRPr/>
            </a:pPr>
            <a:r>
              <a:rPr lang="en-US" altLang="en-US" sz="2800" dirty="0" err="1">
                <a:latin typeface="標楷體" panose="03000509000000000000" pitchFamily="65" charset="-120"/>
                <a:ea typeface="標楷體" panose="03000509000000000000" pitchFamily="65" charset="-120"/>
              </a:rPr>
              <a:t>范錚強</a:t>
            </a:r>
            <a:endParaRPr lang="en-US" altLang="en-US" sz="24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190500" lvl="1" eaLnBrk="1" hangingPunct="1">
              <a:buFont typeface="Webdings" panose="05030102010509060703" pitchFamily="18" charset="2"/>
              <a:buNone/>
              <a:defRPr/>
            </a:pPr>
            <a:endParaRPr lang="zh-TW" altLang="en-US" dirty="0"/>
          </a:p>
          <a:p>
            <a:pPr lvl="1" indent="206375" eaLnBrk="1" hangingPunct="1">
              <a:lnSpc>
                <a:spcPct val="80000"/>
              </a:lnSpc>
              <a:buFont typeface="Webdings" panose="05030102010509060703" pitchFamily="18" charset="2"/>
              <a:buNone/>
              <a:defRPr/>
            </a:pPr>
            <a:r>
              <a:rPr lang="en-US" altLang="zh-TW" dirty="0" smtClean="0"/>
              <a:t>2022.10</a:t>
            </a:r>
            <a:endParaRPr lang="en-US" altLang="zh-TW" dirty="0"/>
          </a:p>
        </p:txBody>
      </p:sp>
      <p:sp>
        <p:nvSpPr>
          <p:cNvPr id="15364" name="Text Box 5">
            <a:extLst>
              <a:ext uri="{FF2B5EF4-FFF2-40B4-BE49-F238E27FC236}">
                <a16:creationId xmlns:a16="http://schemas.microsoft.com/office/drawing/2014/main" xmlns="" id="{4F5810D9-9148-82BF-EDF2-C2739EC499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325" y="117475"/>
            <a:ext cx="701675" cy="1136650"/>
          </a:xfrm>
          <a:prstGeom prst="rect">
            <a:avLst/>
          </a:prstGeom>
          <a:noFill/>
          <a:ln w="38100" cmpd="dbl">
            <a:solidFill>
              <a:schemeClr val="bg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6600" dirty="0" smtClean="0">
                <a:solidFill>
                  <a:schemeClr val="bg1"/>
                </a:solidFill>
                <a:latin typeface="Arial" panose="020B0604020202020204" pitchFamily="34" charset="0"/>
              </a:rPr>
              <a:t>4</a:t>
            </a:r>
            <a:endParaRPr lang="en-US" altLang="zh-TW" sz="6600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15365" name="頁尾版面配置區 1">
            <a:extLst>
              <a:ext uri="{FF2B5EF4-FFF2-40B4-BE49-F238E27FC236}">
                <a16:creationId xmlns:a16="http://schemas.microsoft.com/office/drawing/2014/main" xmlns="" id="{169360A1-5393-7A07-A42F-10AAF7AD754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 dirty="0" smtClean="0">
                <a:solidFill>
                  <a:srgbClr val="333399"/>
                </a:solidFill>
              </a:rPr>
              <a:t>中原大學。范錚強</a:t>
            </a:r>
            <a:endParaRPr lang="en-US" altLang="zh-TW" sz="1400" dirty="0">
              <a:solidFill>
                <a:srgbClr val="333399"/>
              </a:solidFill>
            </a:endParaRPr>
          </a:p>
        </p:txBody>
      </p:sp>
      <p:sp>
        <p:nvSpPr>
          <p:cNvPr id="15366" name="投影片編號版面配置區 2">
            <a:extLst>
              <a:ext uri="{FF2B5EF4-FFF2-40B4-BE49-F238E27FC236}">
                <a16:creationId xmlns:a16="http://schemas.microsoft.com/office/drawing/2014/main" xmlns="" id="{E9A65881-421C-5C00-BE20-D902CD40FB5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4FEB2E40-6A7B-6B4B-A787-5DF68939D12E}" type="slidenum">
              <a:rPr lang="en-US" altLang="zh-TW" sz="1400">
                <a:solidFill>
                  <a:srgbClr val="333399"/>
                </a:solidFill>
              </a:rPr>
              <a:pPr/>
              <a:t>1</a:t>
            </a:fld>
            <a:endParaRPr lang="en-US" altLang="zh-TW" sz="1400">
              <a:solidFill>
                <a:srgbClr val="333399"/>
              </a:solidFill>
            </a:endParaRPr>
          </a:p>
        </p:txBody>
      </p:sp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7" name="頁尾版面配置區 3">
            <a:extLst>
              <a:ext uri="{FF2B5EF4-FFF2-40B4-BE49-F238E27FC236}">
                <a16:creationId xmlns:a16="http://schemas.microsoft.com/office/drawing/2014/main" xmlns="" id="{2EFFEBBF-B343-5A31-2CC7-6A9CC603542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 smtClean="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37218" name="投影片編號版面配置區 4">
            <a:extLst>
              <a:ext uri="{FF2B5EF4-FFF2-40B4-BE49-F238E27FC236}">
                <a16:creationId xmlns:a16="http://schemas.microsoft.com/office/drawing/2014/main" xmlns="" id="{6D4B7BA7-9CB3-DBED-81CE-CFA1CA531DE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B7E7119E-AB00-7442-B155-0E06569DC37A}" type="slidenum">
              <a:rPr lang="en-US" altLang="zh-TW" sz="1400">
                <a:solidFill>
                  <a:srgbClr val="333399"/>
                </a:solidFill>
              </a:rPr>
              <a:pPr/>
              <a:t>10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37219" name="Rectangle 2">
            <a:extLst>
              <a:ext uri="{FF2B5EF4-FFF2-40B4-BE49-F238E27FC236}">
                <a16:creationId xmlns:a16="http://schemas.microsoft.com/office/drawing/2014/main" xmlns="" id="{A7C2C4B4-1ECA-8A19-171D-21F3CAC9422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24000" y="381000"/>
            <a:ext cx="6934200" cy="1031875"/>
          </a:xfrm>
          <a:noFill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 anchor="b"/>
          <a:lstStyle/>
          <a:p>
            <a:pPr eaLnBrk="1" hangingPunct="1"/>
            <a:r>
              <a:rPr lang="zh-TW" altLang="en-US" sz="3600"/>
              <a:t>物種繁殖的策略</a:t>
            </a:r>
            <a:endParaRPr lang="zh-TW" altLang="en-US" baseline="-25000"/>
          </a:p>
        </p:txBody>
      </p:sp>
      <p:sp>
        <p:nvSpPr>
          <p:cNvPr id="137220" name="Rectangle 3">
            <a:extLst>
              <a:ext uri="{FF2B5EF4-FFF2-40B4-BE49-F238E27FC236}">
                <a16:creationId xmlns:a16="http://schemas.microsoft.com/office/drawing/2014/main" xmlns="" id="{1684EADE-D31B-4B48-8FCA-1F076D0F8EE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/>
          <a:p>
            <a:pPr eaLnBrk="1" hangingPunct="1"/>
            <a:r>
              <a:rPr lang="zh-TW" altLang="en-US" sz="2800"/>
              <a:t>環境決定「正確的」繁殖策略</a:t>
            </a:r>
          </a:p>
          <a:p>
            <a:pPr eaLnBrk="1" hangingPunct="1"/>
            <a:r>
              <a:rPr lang="zh-TW" altLang="en-US" sz="2800"/>
              <a:t>魚的 </a:t>
            </a:r>
            <a:r>
              <a:rPr lang="en-US" altLang="zh-TW" sz="2800">
                <a:latin typeface="Times" pitchFamily="2" charset="0"/>
              </a:rPr>
              <a:t>r </a:t>
            </a:r>
            <a:r>
              <a:rPr lang="zh-TW" altLang="en-US" sz="2800"/>
              <a:t>策略</a:t>
            </a:r>
          </a:p>
          <a:p>
            <a:pPr lvl="1" eaLnBrk="1" hangingPunct="1"/>
            <a:r>
              <a:rPr lang="zh-TW" altLang="en-US" sz="2400"/>
              <a:t>環境不確定、存活率低、大量繁殖、依賴或然率存活</a:t>
            </a:r>
          </a:p>
          <a:p>
            <a:pPr eaLnBrk="1" hangingPunct="1"/>
            <a:r>
              <a:rPr lang="zh-TW" altLang="en-US" sz="2800"/>
              <a:t>老虎的 </a:t>
            </a:r>
            <a:r>
              <a:rPr lang="en-US" altLang="zh-TW" sz="2800">
                <a:latin typeface="Times" pitchFamily="2" charset="0"/>
              </a:rPr>
              <a:t>K </a:t>
            </a:r>
            <a:r>
              <a:rPr lang="zh-TW" altLang="en-US" sz="2800"/>
              <a:t>策略</a:t>
            </a:r>
          </a:p>
          <a:p>
            <a:pPr lvl="1" eaLnBrk="1" hangingPunct="1"/>
            <a:r>
              <a:rPr lang="zh-TW" altLang="en-US" sz="2400"/>
              <a:t>環境穩定、存活率高、重點資源分配、排擠其他物種</a:t>
            </a:r>
          </a:p>
        </p:txBody>
      </p:sp>
    </p:spTree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1" name="頁尾版面配置區 3">
            <a:extLst>
              <a:ext uri="{FF2B5EF4-FFF2-40B4-BE49-F238E27FC236}">
                <a16:creationId xmlns:a16="http://schemas.microsoft.com/office/drawing/2014/main" xmlns="" id="{CD6FEBB1-76B5-082C-FB27-14B82DFE494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 smtClean="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38242" name="投影片編號版面配置區 4">
            <a:extLst>
              <a:ext uri="{FF2B5EF4-FFF2-40B4-BE49-F238E27FC236}">
                <a16:creationId xmlns:a16="http://schemas.microsoft.com/office/drawing/2014/main" xmlns="" id="{DDBC4D2E-1420-C366-7A84-3FE8ADACD88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29068D4E-9E77-814B-BD4B-081AD6552664}" type="slidenum">
              <a:rPr lang="en-US" altLang="zh-TW" sz="1400">
                <a:solidFill>
                  <a:srgbClr val="333399"/>
                </a:solidFill>
              </a:rPr>
              <a:pPr/>
              <a:t>11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38243" name="Rectangle 2">
            <a:extLst>
              <a:ext uri="{FF2B5EF4-FFF2-40B4-BE49-F238E27FC236}">
                <a16:creationId xmlns:a16="http://schemas.microsoft.com/office/drawing/2014/main" xmlns="" id="{0662C8C0-9297-B844-7694-6507A0BDC7B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網際網路公司</a:t>
            </a:r>
          </a:p>
        </p:txBody>
      </p:sp>
      <p:sp>
        <p:nvSpPr>
          <p:cNvPr id="138244" name="Rectangle 3">
            <a:extLst>
              <a:ext uri="{FF2B5EF4-FFF2-40B4-BE49-F238E27FC236}">
                <a16:creationId xmlns:a16="http://schemas.microsoft.com/office/drawing/2014/main" xmlns="" id="{076BEA69-5EDA-9306-EA4D-5B0A1288CC2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/>
              <a:t>1995-2000</a:t>
            </a:r>
            <a:r>
              <a:rPr lang="zh-TW" altLang="en-US"/>
              <a:t>年，當時的創投公司</a:t>
            </a:r>
            <a:r>
              <a:rPr lang="en-US" altLang="zh-TW"/>
              <a:t>(VC)</a:t>
            </a:r>
            <a:r>
              <a:rPr lang="zh-TW" altLang="en-US"/>
              <a:t>，對眾多 </a:t>
            </a:r>
            <a:r>
              <a:rPr lang="en-US" altLang="zh-TW"/>
              <a:t>start-up</a:t>
            </a:r>
            <a:r>
              <a:rPr lang="zh-TW" altLang="en-US"/>
              <a:t>，採取什麼投資策略？</a:t>
            </a:r>
          </a:p>
          <a:p>
            <a:pPr eaLnBrk="1" hangingPunct="1"/>
            <a:r>
              <a:rPr lang="zh-TW" altLang="en-US"/>
              <a:t>今天 </a:t>
            </a:r>
            <a:r>
              <a:rPr lang="en-US" altLang="zh-TW"/>
              <a:t>Google </a:t>
            </a:r>
            <a:r>
              <a:rPr lang="zh-TW" altLang="en-US"/>
              <a:t>投入 </a:t>
            </a:r>
            <a:r>
              <a:rPr lang="en-US" altLang="zh-TW"/>
              <a:t>Android </a:t>
            </a:r>
            <a:r>
              <a:rPr lang="zh-TW" altLang="en-US"/>
              <a:t>手機， </a:t>
            </a:r>
            <a:r>
              <a:rPr lang="en-US" altLang="zh-TW"/>
              <a:t>Apple </a:t>
            </a:r>
            <a:r>
              <a:rPr lang="zh-TW" altLang="en-US"/>
              <a:t>投入 </a:t>
            </a:r>
            <a:r>
              <a:rPr lang="en-US" altLang="zh-TW"/>
              <a:t>iPad</a:t>
            </a:r>
            <a:r>
              <a:rPr lang="zh-TW" altLang="en-US"/>
              <a:t>，採取什麼策略？</a:t>
            </a:r>
          </a:p>
        </p:txBody>
      </p:sp>
    </p:spTree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5" name="頁尾版面配置區 3">
            <a:extLst>
              <a:ext uri="{FF2B5EF4-FFF2-40B4-BE49-F238E27FC236}">
                <a16:creationId xmlns:a16="http://schemas.microsoft.com/office/drawing/2014/main" xmlns="" id="{4122BAE6-6ABE-B582-CDBC-C4BF747F042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 smtClean="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39266" name="投影片編號版面配置區 4">
            <a:extLst>
              <a:ext uri="{FF2B5EF4-FFF2-40B4-BE49-F238E27FC236}">
                <a16:creationId xmlns:a16="http://schemas.microsoft.com/office/drawing/2014/main" xmlns="" id="{874D727B-C323-5263-BB5D-856E0585BA9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F3521D45-F728-A841-B4F0-DF4FB5402C41}" type="slidenum">
              <a:rPr lang="en-US" altLang="zh-TW" sz="1400">
                <a:solidFill>
                  <a:srgbClr val="333399"/>
                </a:solidFill>
              </a:rPr>
              <a:pPr/>
              <a:t>12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39267" name="Rectangle 2">
            <a:extLst>
              <a:ext uri="{FF2B5EF4-FFF2-40B4-BE49-F238E27FC236}">
                <a16:creationId xmlns:a16="http://schemas.microsoft.com/office/drawing/2014/main" xmlns="" id="{E73B0DE2-BB80-4988-064D-B537BED533A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z="3600"/>
              <a:t>利基寬度</a:t>
            </a:r>
          </a:p>
        </p:txBody>
      </p:sp>
      <p:sp>
        <p:nvSpPr>
          <p:cNvPr id="139268" name="Rectangle 3">
            <a:extLst>
              <a:ext uri="{FF2B5EF4-FFF2-40B4-BE49-F238E27FC236}">
                <a16:creationId xmlns:a16="http://schemas.microsoft.com/office/drawing/2014/main" xmlns="" id="{D9429465-280C-8A66-7790-75AA0C8D1A3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TW" altLang="en-US" sz="2800"/>
              <a:t>資源的分配影響利基寬度</a:t>
            </a:r>
          </a:p>
          <a:p>
            <a:pPr eaLnBrk="1" hangingPunct="1"/>
            <a:r>
              <a:rPr lang="zh-TW" altLang="en-US" sz="2800"/>
              <a:t>專才</a:t>
            </a:r>
            <a:r>
              <a:rPr lang="en-US" altLang="zh-TW" sz="2800">
                <a:latin typeface="Times" pitchFamily="2" charset="0"/>
              </a:rPr>
              <a:t>specialist</a:t>
            </a:r>
          </a:p>
          <a:p>
            <a:pPr eaLnBrk="1" hangingPunct="1"/>
            <a:r>
              <a:rPr lang="zh-TW" altLang="en-US" sz="2800"/>
              <a:t>通才</a:t>
            </a:r>
            <a:r>
              <a:rPr lang="en-US" altLang="zh-TW" sz="2800">
                <a:latin typeface="Times" pitchFamily="2" charset="0"/>
              </a:rPr>
              <a:t>generalist</a:t>
            </a:r>
            <a:endParaRPr lang="en-US" altLang="zh-TW" sz="2800"/>
          </a:p>
          <a:p>
            <a:pPr eaLnBrk="1" hangingPunct="1"/>
            <a:r>
              <a:rPr lang="zh-TW" altLang="en-US" sz="2800"/>
              <a:t>固定資源、在不同的環境下、利基寬度影響存活率</a:t>
            </a:r>
          </a:p>
        </p:txBody>
      </p:sp>
    </p:spTree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89" name="頁尾版面配置區 3">
            <a:extLst>
              <a:ext uri="{FF2B5EF4-FFF2-40B4-BE49-F238E27FC236}">
                <a16:creationId xmlns:a16="http://schemas.microsoft.com/office/drawing/2014/main" xmlns="" id="{0D8C1776-4BBC-601D-A12A-1060BF86C44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 smtClean="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40290" name="投影片編號版面配置區 4">
            <a:extLst>
              <a:ext uri="{FF2B5EF4-FFF2-40B4-BE49-F238E27FC236}">
                <a16:creationId xmlns:a16="http://schemas.microsoft.com/office/drawing/2014/main" xmlns="" id="{D3947B75-BD97-6ADF-359F-6B9A1F2B96A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74C099BA-4548-FC4F-8BB8-7AAB21A036F8}" type="slidenum">
              <a:rPr lang="en-US" altLang="zh-TW" sz="1400">
                <a:solidFill>
                  <a:srgbClr val="333399"/>
                </a:solidFill>
              </a:rPr>
              <a:pPr/>
              <a:t>13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911362" name="Rectangle 2">
            <a:extLst>
              <a:ext uri="{FF2B5EF4-FFF2-40B4-BE49-F238E27FC236}">
                <a16:creationId xmlns:a16="http://schemas.microsoft.com/office/drawing/2014/main" xmlns="" id="{63B7DB2B-948F-5680-415B-3E428D7C57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63938" y="3500438"/>
            <a:ext cx="484187" cy="2209800"/>
          </a:xfrm>
          <a:prstGeom prst="rect">
            <a:avLst/>
          </a:prstGeom>
          <a:solidFill>
            <a:srgbClr val="B3E9E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rgbClr val="3333CC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911363" name="Rectangle 3">
            <a:extLst>
              <a:ext uri="{FF2B5EF4-FFF2-40B4-BE49-F238E27FC236}">
                <a16:creationId xmlns:a16="http://schemas.microsoft.com/office/drawing/2014/main" xmlns="" id="{85E3F303-1A6E-14DD-125A-2B0980E961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63938" y="4652963"/>
            <a:ext cx="2303462" cy="1057275"/>
          </a:xfrm>
          <a:prstGeom prst="rect">
            <a:avLst/>
          </a:prstGeom>
          <a:gradFill rotWithShape="1">
            <a:gsLst>
              <a:gs pos="0">
                <a:srgbClr val="FF9900">
                  <a:alpha val="39998"/>
                </a:srgbClr>
              </a:gs>
              <a:gs pos="100000">
                <a:srgbClr val="764700">
                  <a:alpha val="40999"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rgbClr val="3333CC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140293" name="Line 4">
            <a:extLst>
              <a:ext uri="{FF2B5EF4-FFF2-40B4-BE49-F238E27FC236}">
                <a16:creationId xmlns:a16="http://schemas.microsoft.com/office/drawing/2014/main" xmlns="" id="{7582AD56-D0A4-144F-5857-A9239A4F00DD}"/>
              </a:ext>
            </a:extLst>
          </p:cNvPr>
          <p:cNvSpPr>
            <a:spLocks noChangeShapeType="1"/>
          </p:cNvSpPr>
          <p:nvPr/>
        </p:nvSpPr>
        <p:spPr bwMode="auto">
          <a:xfrm>
            <a:off x="2884488" y="4267200"/>
            <a:ext cx="0" cy="1066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40294" name="Line 5">
            <a:extLst>
              <a:ext uri="{FF2B5EF4-FFF2-40B4-BE49-F238E27FC236}">
                <a16:creationId xmlns:a16="http://schemas.microsoft.com/office/drawing/2014/main" xmlns="" id="{7D3757B1-73F3-2C5B-FD43-9EA9DC4D811F}"/>
              </a:ext>
            </a:extLst>
          </p:cNvPr>
          <p:cNvSpPr>
            <a:spLocks noChangeShapeType="1"/>
          </p:cNvSpPr>
          <p:nvPr/>
        </p:nvSpPr>
        <p:spPr bwMode="auto">
          <a:xfrm>
            <a:off x="3516313" y="6248400"/>
            <a:ext cx="1900237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40295" name="Rectangle 6">
            <a:extLst>
              <a:ext uri="{FF2B5EF4-FFF2-40B4-BE49-F238E27FC236}">
                <a16:creationId xmlns:a16="http://schemas.microsoft.com/office/drawing/2014/main" xmlns="" id="{55E93E9F-224D-A1E7-7117-5EA696B2907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專才或通才？</a:t>
            </a:r>
          </a:p>
        </p:txBody>
      </p:sp>
      <p:sp>
        <p:nvSpPr>
          <p:cNvPr id="140296" name="Rectangle 7">
            <a:extLst>
              <a:ext uri="{FF2B5EF4-FFF2-40B4-BE49-F238E27FC236}">
                <a16:creationId xmlns:a16="http://schemas.microsoft.com/office/drawing/2014/main" xmlns="" id="{B2299047-8D6B-53E2-D21D-51E0E2C5B60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環境的變動</a:t>
            </a:r>
          </a:p>
          <a:p>
            <a:pPr lvl="1" eaLnBrk="1" hangingPunct="1"/>
            <a:r>
              <a:rPr lang="zh-TW" altLang="en-US"/>
              <a:t>變動幅度、變動頻率、穩定性	</a:t>
            </a:r>
          </a:p>
          <a:p>
            <a:pPr eaLnBrk="1" hangingPunct="1"/>
            <a:r>
              <a:rPr lang="zh-TW" altLang="en-US"/>
              <a:t>適度曲線</a:t>
            </a:r>
          </a:p>
        </p:txBody>
      </p:sp>
      <p:grpSp>
        <p:nvGrpSpPr>
          <p:cNvPr id="140297" name="Group 8">
            <a:extLst>
              <a:ext uri="{FF2B5EF4-FFF2-40B4-BE49-F238E27FC236}">
                <a16:creationId xmlns:a16="http://schemas.microsoft.com/office/drawing/2014/main" xmlns="" id="{B37561CA-50E2-65C5-FAFA-5A73822C9FD7}"/>
              </a:ext>
            </a:extLst>
          </p:cNvPr>
          <p:cNvGrpSpPr>
            <a:grpSpLocks/>
          </p:cNvGrpSpPr>
          <p:nvPr/>
        </p:nvGrpSpPr>
        <p:grpSpPr bwMode="auto">
          <a:xfrm>
            <a:off x="3446463" y="5257800"/>
            <a:ext cx="2533650" cy="382588"/>
            <a:chOff x="2352" y="3072"/>
            <a:chExt cx="1729" cy="241"/>
          </a:xfrm>
        </p:grpSpPr>
        <p:sp>
          <p:nvSpPr>
            <p:cNvPr id="140313" name="Freeform 9">
              <a:extLst>
                <a:ext uri="{FF2B5EF4-FFF2-40B4-BE49-F238E27FC236}">
                  <a16:creationId xmlns:a16="http://schemas.microsoft.com/office/drawing/2014/main" xmlns="" id="{20DCB14E-198F-5D68-89E6-B93BD6B58E32}"/>
                </a:ext>
              </a:extLst>
            </p:cNvPr>
            <p:cNvSpPr>
              <a:spLocks/>
            </p:cNvSpPr>
            <p:nvPr/>
          </p:nvSpPr>
          <p:spPr bwMode="auto">
            <a:xfrm>
              <a:off x="2352" y="3072"/>
              <a:ext cx="865" cy="235"/>
            </a:xfrm>
            <a:custGeom>
              <a:avLst/>
              <a:gdLst>
                <a:gd name="T0" fmla="*/ 0 w 865"/>
                <a:gd name="T1" fmla="*/ 234 h 235"/>
                <a:gd name="T2" fmla="*/ 199 w 865"/>
                <a:gd name="T3" fmla="*/ 226 h 235"/>
                <a:gd name="T4" fmla="*/ 354 w 865"/>
                <a:gd name="T5" fmla="*/ 195 h 235"/>
                <a:gd name="T6" fmla="*/ 443 w 865"/>
                <a:gd name="T7" fmla="*/ 164 h 235"/>
                <a:gd name="T8" fmla="*/ 532 w 865"/>
                <a:gd name="T9" fmla="*/ 94 h 235"/>
                <a:gd name="T10" fmla="*/ 620 w 865"/>
                <a:gd name="T11" fmla="*/ 39 h 235"/>
                <a:gd name="T12" fmla="*/ 731 w 865"/>
                <a:gd name="T13" fmla="*/ 8 h 235"/>
                <a:gd name="T14" fmla="*/ 864 w 865"/>
                <a:gd name="T15" fmla="*/ 0 h 235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865" h="235">
                  <a:moveTo>
                    <a:pt x="0" y="234"/>
                  </a:moveTo>
                  <a:lnTo>
                    <a:pt x="199" y="226"/>
                  </a:lnTo>
                  <a:lnTo>
                    <a:pt x="354" y="195"/>
                  </a:lnTo>
                  <a:lnTo>
                    <a:pt x="443" y="164"/>
                  </a:lnTo>
                  <a:lnTo>
                    <a:pt x="532" y="94"/>
                  </a:lnTo>
                  <a:lnTo>
                    <a:pt x="620" y="39"/>
                  </a:lnTo>
                  <a:lnTo>
                    <a:pt x="731" y="8"/>
                  </a:lnTo>
                  <a:lnTo>
                    <a:pt x="864" y="0"/>
                  </a:lnTo>
                </a:path>
              </a:pathLst>
            </a:custGeom>
            <a:noFill/>
            <a:ln w="38100" cap="rnd" cmpd="sng">
              <a:solidFill>
                <a:srgbClr val="CC0000"/>
              </a:solidFill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40314" name="Freeform 10">
              <a:extLst>
                <a:ext uri="{FF2B5EF4-FFF2-40B4-BE49-F238E27FC236}">
                  <a16:creationId xmlns:a16="http://schemas.microsoft.com/office/drawing/2014/main" xmlns="" id="{E6B5C51D-0017-874A-FC43-D161FB00A7C7}"/>
                </a:ext>
              </a:extLst>
            </p:cNvPr>
            <p:cNvSpPr>
              <a:spLocks/>
            </p:cNvSpPr>
            <p:nvPr/>
          </p:nvSpPr>
          <p:spPr bwMode="auto">
            <a:xfrm>
              <a:off x="3216" y="3072"/>
              <a:ext cx="865" cy="235"/>
            </a:xfrm>
            <a:custGeom>
              <a:avLst/>
              <a:gdLst>
                <a:gd name="T0" fmla="*/ 864 w 865"/>
                <a:gd name="T1" fmla="*/ 234 h 235"/>
                <a:gd name="T2" fmla="*/ 665 w 865"/>
                <a:gd name="T3" fmla="*/ 226 h 235"/>
                <a:gd name="T4" fmla="*/ 510 w 865"/>
                <a:gd name="T5" fmla="*/ 195 h 235"/>
                <a:gd name="T6" fmla="*/ 421 w 865"/>
                <a:gd name="T7" fmla="*/ 164 h 235"/>
                <a:gd name="T8" fmla="*/ 332 w 865"/>
                <a:gd name="T9" fmla="*/ 94 h 235"/>
                <a:gd name="T10" fmla="*/ 244 w 865"/>
                <a:gd name="T11" fmla="*/ 39 h 235"/>
                <a:gd name="T12" fmla="*/ 133 w 865"/>
                <a:gd name="T13" fmla="*/ 8 h 235"/>
                <a:gd name="T14" fmla="*/ 0 w 865"/>
                <a:gd name="T15" fmla="*/ 0 h 235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865" h="235">
                  <a:moveTo>
                    <a:pt x="864" y="234"/>
                  </a:moveTo>
                  <a:lnTo>
                    <a:pt x="665" y="226"/>
                  </a:lnTo>
                  <a:lnTo>
                    <a:pt x="510" y="195"/>
                  </a:lnTo>
                  <a:lnTo>
                    <a:pt x="421" y="164"/>
                  </a:lnTo>
                  <a:lnTo>
                    <a:pt x="332" y="94"/>
                  </a:lnTo>
                  <a:lnTo>
                    <a:pt x="244" y="39"/>
                  </a:lnTo>
                  <a:lnTo>
                    <a:pt x="133" y="8"/>
                  </a:lnTo>
                  <a:lnTo>
                    <a:pt x="0" y="0"/>
                  </a:lnTo>
                </a:path>
              </a:pathLst>
            </a:custGeom>
            <a:noFill/>
            <a:ln w="38100" cap="rnd" cmpd="sng">
              <a:solidFill>
                <a:srgbClr val="CC0000"/>
              </a:solidFill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40315" name="Freeform 11">
              <a:extLst>
                <a:ext uri="{FF2B5EF4-FFF2-40B4-BE49-F238E27FC236}">
                  <a16:creationId xmlns:a16="http://schemas.microsoft.com/office/drawing/2014/main" xmlns="" id="{4E5819FE-8040-1DDB-3132-B4F27679977A}"/>
                </a:ext>
              </a:extLst>
            </p:cNvPr>
            <p:cNvSpPr>
              <a:spLocks/>
            </p:cNvSpPr>
            <p:nvPr/>
          </p:nvSpPr>
          <p:spPr bwMode="auto">
            <a:xfrm>
              <a:off x="2352" y="3072"/>
              <a:ext cx="865" cy="241"/>
            </a:xfrm>
            <a:custGeom>
              <a:avLst/>
              <a:gdLst>
                <a:gd name="T0" fmla="*/ 0 w 865"/>
                <a:gd name="T1" fmla="*/ 240 h 241"/>
                <a:gd name="T2" fmla="*/ 216 w 865"/>
                <a:gd name="T3" fmla="*/ 232 h 241"/>
                <a:gd name="T4" fmla="*/ 353 w 865"/>
                <a:gd name="T5" fmla="*/ 209 h 241"/>
                <a:gd name="T6" fmla="*/ 432 w 865"/>
                <a:gd name="T7" fmla="*/ 178 h 241"/>
                <a:gd name="T8" fmla="*/ 530 w 865"/>
                <a:gd name="T9" fmla="*/ 108 h 241"/>
                <a:gd name="T10" fmla="*/ 609 w 865"/>
                <a:gd name="T11" fmla="*/ 46 h 241"/>
                <a:gd name="T12" fmla="*/ 727 w 865"/>
                <a:gd name="T13" fmla="*/ 15 h 241"/>
                <a:gd name="T14" fmla="*/ 864 w 865"/>
                <a:gd name="T15" fmla="*/ 0 h 24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865" h="241">
                  <a:moveTo>
                    <a:pt x="0" y="240"/>
                  </a:moveTo>
                  <a:lnTo>
                    <a:pt x="216" y="232"/>
                  </a:lnTo>
                  <a:lnTo>
                    <a:pt x="353" y="209"/>
                  </a:lnTo>
                  <a:lnTo>
                    <a:pt x="432" y="178"/>
                  </a:lnTo>
                  <a:lnTo>
                    <a:pt x="530" y="108"/>
                  </a:lnTo>
                  <a:lnTo>
                    <a:pt x="609" y="46"/>
                  </a:lnTo>
                  <a:lnTo>
                    <a:pt x="727" y="15"/>
                  </a:lnTo>
                  <a:lnTo>
                    <a:pt x="864" y="0"/>
                  </a:lnTo>
                </a:path>
              </a:pathLst>
            </a:custGeom>
            <a:noFill/>
            <a:ln w="38100" cap="rnd" cmpd="sng">
              <a:solidFill>
                <a:srgbClr val="CC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40316" name="Freeform 12">
              <a:extLst>
                <a:ext uri="{FF2B5EF4-FFF2-40B4-BE49-F238E27FC236}">
                  <a16:creationId xmlns:a16="http://schemas.microsoft.com/office/drawing/2014/main" xmlns="" id="{AA141856-7FC7-643F-E766-80A8B1DAD840}"/>
                </a:ext>
              </a:extLst>
            </p:cNvPr>
            <p:cNvSpPr>
              <a:spLocks/>
            </p:cNvSpPr>
            <p:nvPr/>
          </p:nvSpPr>
          <p:spPr bwMode="auto">
            <a:xfrm>
              <a:off x="3216" y="3072"/>
              <a:ext cx="865" cy="241"/>
            </a:xfrm>
            <a:custGeom>
              <a:avLst/>
              <a:gdLst>
                <a:gd name="T0" fmla="*/ 864 w 865"/>
                <a:gd name="T1" fmla="*/ 240 h 241"/>
                <a:gd name="T2" fmla="*/ 648 w 865"/>
                <a:gd name="T3" fmla="*/ 232 h 241"/>
                <a:gd name="T4" fmla="*/ 511 w 865"/>
                <a:gd name="T5" fmla="*/ 209 h 241"/>
                <a:gd name="T6" fmla="*/ 432 w 865"/>
                <a:gd name="T7" fmla="*/ 178 h 241"/>
                <a:gd name="T8" fmla="*/ 334 w 865"/>
                <a:gd name="T9" fmla="*/ 108 h 241"/>
                <a:gd name="T10" fmla="*/ 255 w 865"/>
                <a:gd name="T11" fmla="*/ 46 h 241"/>
                <a:gd name="T12" fmla="*/ 137 w 865"/>
                <a:gd name="T13" fmla="*/ 15 h 241"/>
                <a:gd name="T14" fmla="*/ 0 w 865"/>
                <a:gd name="T15" fmla="*/ 0 h 24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865" h="241">
                  <a:moveTo>
                    <a:pt x="864" y="240"/>
                  </a:moveTo>
                  <a:lnTo>
                    <a:pt x="648" y="232"/>
                  </a:lnTo>
                  <a:lnTo>
                    <a:pt x="511" y="209"/>
                  </a:lnTo>
                  <a:lnTo>
                    <a:pt x="432" y="178"/>
                  </a:lnTo>
                  <a:lnTo>
                    <a:pt x="334" y="108"/>
                  </a:lnTo>
                  <a:lnTo>
                    <a:pt x="255" y="46"/>
                  </a:lnTo>
                  <a:lnTo>
                    <a:pt x="137" y="15"/>
                  </a:lnTo>
                  <a:lnTo>
                    <a:pt x="0" y="0"/>
                  </a:lnTo>
                </a:path>
              </a:pathLst>
            </a:custGeom>
            <a:noFill/>
            <a:ln w="38100" cap="rnd" cmpd="sng">
              <a:solidFill>
                <a:srgbClr val="CC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</p:grpSp>
      <p:grpSp>
        <p:nvGrpSpPr>
          <p:cNvPr id="140298" name="Group 13">
            <a:extLst>
              <a:ext uri="{FF2B5EF4-FFF2-40B4-BE49-F238E27FC236}">
                <a16:creationId xmlns:a16="http://schemas.microsoft.com/office/drawing/2014/main" xmlns="" id="{51D84C6C-8979-59C7-B32B-3819E86412C6}"/>
              </a:ext>
            </a:extLst>
          </p:cNvPr>
          <p:cNvGrpSpPr>
            <a:grpSpLocks/>
          </p:cNvGrpSpPr>
          <p:nvPr/>
        </p:nvGrpSpPr>
        <p:grpSpPr bwMode="auto">
          <a:xfrm>
            <a:off x="4713288" y="4191000"/>
            <a:ext cx="1055687" cy="1476375"/>
            <a:chOff x="3216" y="2400"/>
            <a:chExt cx="721" cy="930"/>
          </a:xfrm>
        </p:grpSpPr>
        <p:sp>
          <p:nvSpPr>
            <p:cNvPr id="140311" name="Freeform 14">
              <a:extLst>
                <a:ext uri="{FF2B5EF4-FFF2-40B4-BE49-F238E27FC236}">
                  <a16:creationId xmlns:a16="http://schemas.microsoft.com/office/drawing/2014/main" xmlns="" id="{33C4F748-116B-C2B3-9A68-625A73759AAF}"/>
                </a:ext>
              </a:extLst>
            </p:cNvPr>
            <p:cNvSpPr>
              <a:spLocks/>
            </p:cNvSpPr>
            <p:nvPr/>
          </p:nvSpPr>
          <p:spPr bwMode="auto">
            <a:xfrm>
              <a:off x="3216" y="2400"/>
              <a:ext cx="361" cy="930"/>
            </a:xfrm>
            <a:custGeom>
              <a:avLst/>
              <a:gdLst>
                <a:gd name="T0" fmla="*/ 0 w 361"/>
                <a:gd name="T1" fmla="*/ 929 h 930"/>
                <a:gd name="T2" fmla="*/ 83 w 361"/>
                <a:gd name="T3" fmla="*/ 898 h 930"/>
                <a:gd name="T4" fmla="*/ 148 w 361"/>
                <a:gd name="T5" fmla="*/ 774 h 930"/>
                <a:gd name="T6" fmla="*/ 185 w 361"/>
                <a:gd name="T7" fmla="*/ 650 h 930"/>
                <a:gd name="T8" fmla="*/ 222 w 361"/>
                <a:gd name="T9" fmla="*/ 372 h 930"/>
                <a:gd name="T10" fmla="*/ 258 w 361"/>
                <a:gd name="T11" fmla="*/ 155 h 930"/>
                <a:gd name="T12" fmla="*/ 305 w 361"/>
                <a:gd name="T13" fmla="*/ 31 h 930"/>
                <a:gd name="T14" fmla="*/ 360 w 361"/>
                <a:gd name="T15" fmla="*/ 0 h 93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361" h="930">
                  <a:moveTo>
                    <a:pt x="0" y="929"/>
                  </a:moveTo>
                  <a:lnTo>
                    <a:pt x="83" y="898"/>
                  </a:lnTo>
                  <a:lnTo>
                    <a:pt x="148" y="774"/>
                  </a:lnTo>
                  <a:lnTo>
                    <a:pt x="185" y="650"/>
                  </a:lnTo>
                  <a:lnTo>
                    <a:pt x="222" y="372"/>
                  </a:lnTo>
                  <a:lnTo>
                    <a:pt x="258" y="155"/>
                  </a:lnTo>
                  <a:lnTo>
                    <a:pt x="305" y="31"/>
                  </a:lnTo>
                  <a:lnTo>
                    <a:pt x="360" y="0"/>
                  </a:lnTo>
                </a:path>
              </a:pathLst>
            </a:custGeom>
            <a:noFill/>
            <a:ln w="38100" cap="rnd" cmpd="sng">
              <a:solidFill>
                <a:schemeClr val="folHlink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40312" name="Freeform 15">
              <a:extLst>
                <a:ext uri="{FF2B5EF4-FFF2-40B4-BE49-F238E27FC236}">
                  <a16:creationId xmlns:a16="http://schemas.microsoft.com/office/drawing/2014/main" xmlns="" id="{23206CF5-7F5D-315B-2BCB-605D9DC76671}"/>
                </a:ext>
              </a:extLst>
            </p:cNvPr>
            <p:cNvSpPr>
              <a:spLocks/>
            </p:cNvSpPr>
            <p:nvPr/>
          </p:nvSpPr>
          <p:spPr bwMode="auto">
            <a:xfrm>
              <a:off x="3576" y="2400"/>
              <a:ext cx="361" cy="930"/>
            </a:xfrm>
            <a:custGeom>
              <a:avLst/>
              <a:gdLst>
                <a:gd name="T0" fmla="*/ 360 w 361"/>
                <a:gd name="T1" fmla="*/ 929 h 930"/>
                <a:gd name="T2" fmla="*/ 277 w 361"/>
                <a:gd name="T3" fmla="*/ 898 h 930"/>
                <a:gd name="T4" fmla="*/ 212 w 361"/>
                <a:gd name="T5" fmla="*/ 774 h 930"/>
                <a:gd name="T6" fmla="*/ 175 w 361"/>
                <a:gd name="T7" fmla="*/ 650 h 930"/>
                <a:gd name="T8" fmla="*/ 138 w 361"/>
                <a:gd name="T9" fmla="*/ 372 h 930"/>
                <a:gd name="T10" fmla="*/ 102 w 361"/>
                <a:gd name="T11" fmla="*/ 155 h 930"/>
                <a:gd name="T12" fmla="*/ 55 w 361"/>
                <a:gd name="T13" fmla="*/ 31 h 930"/>
                <a:gd name="T14" fmla="*/ 0 w 361"/>
                <a:gd name="T15" fmla="*/ 0 h 93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361" h="930">
                  <a:moveTo>
                    <a:pt x="360" y="929"/>
                  </a:moveTo>
                  <a:lnTo>
                    <a:pt x="277" y="898"/>
                  </a:lnTo>
                  <a:lnTo>
                    <a:pt x="212" y="774"/>
                  </a:lnTo>
                  <a:lnTo>
                    <a:pt x="175" y="650"/>
                  </a:lnTo>
                  <a:lnTo>
                    <a:pt x="138" y="372"/>
                  </a:lnTo>
                  <a:lnTo>
                    <a:pt x="102" y="155"/>
                  </a:lnTo>
                  <a:lnTo>
                    <a:pt x="55" y="31"/>
                  </a:lnTo>
                  <a:lnTo>
                    <a:pt x="0" y="0"/>
                  </a:lnTo>
                </a:path>
              </a:pathLst>
            </a:custGeom>
            <a:noFill/>
            <a:ln w="38100" cap="rnd" cmpd="sng">
              <a:solidFill>
                <a:schemeClr val="folHlink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</p:grpSp>
      <p:sp>
        <p:nvSpPr>
          <p:cNvPr id="140299" name="Line 16">
            <a:extLst>
              <a:ext uri="{FF2B5EF4-FFF2-40B4-BE49-F238E27FC236}">
                <a16:creationId xmlns:a16="http://schemas.microsoft.com/office/drawing/2014/main" xmlns="" id="{77804D15-AF2C-4481-AF06-E0FF0414A110}"/>
              </a:ext>
            </a:extLst>
          </p:cNvPr>
          <p:cNvSpPr>
            <a:spLocks noChangeShapeType="1"/>
          </p:cNvSpPr>
          <p:nvPr/>
        </p:nvSpPr>
        <p:spPr bwMode="auto">
          <a:xfrm>
            <a:off x="3165475" y="5715000"/>
            <a:ext cx="28829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40300" name="Rectangle 17">
            <a:extLst>
              <a:ext uri="{FF2B5EF4-FFF2-40B4-BE49-F238E27FC236}">
                <a16:creationId xmlns:a16="http://schemas.microsoft.com/office/drawing/2014/main" xmlns="" id="{773740B4-09D5-6E27-73AC-811FB140CA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47925" y="4625975"/>
            <a:ext cx="800100" cy="36353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800">
                <a:latin typeface="GE Ming" charset="-120"/>
                <a:ea typeface="GE Ming" charset="-120"/>
              </a:rPr>
              <a:t>適應性</a:t>
            </a:r>
          </a:p>
        </p:txBody>
      </p:sp>
      <p:sp>
        <p:nvSpPr>
          <p:cNvPr id="140301" name="Rectangle 18">
            <a:extLst>
              <a:ext uri="{FF2B5EF4-FFF2-40B4-BE49-F238E27FC236}">
                <a16:creationId xmlns:a16="http://schemas.microsoft.com/office/drawing/2014/main" xmlns="" id="{7C09EEDA-0FC2-48B1-8F19-1E058552CB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25888" y="6073775"/>
            <a:ext cx="1011237" cy="36353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800">
                <a:latin typeface="GE Ming+N" charset="-120"/>
                <a:ea typeface="GE Ming+N" charset="-120"/>
              </a:rPr>
              <a:t>環境變動</a:t>
            </a:r>
          </a:p>
        </p:txBody>
      </p:sp>
      <p:sp>
        <p:nvSpPr>
          <p:cNvPr id="140302" name="Line 19">
            <a:extLst>
              <a:ext uri="{FF2B5EF4-FFF2-40B4-BE49-F238E27FC236}">
                <a16:creationId xmlns:a16="http://schemas.microsoft.com/office/drawing/2014/main" xmlns="" id="{4F1F11AA-3B9F-78A4-C7C5-E02F525854CD}"/>
              </a:ext>
            </a:extLst>
          </p:cNvPr>
          <p:cNvSpPr>
            <a:spLocks noChangeShapeType="1"/>
          </p:cNvSpPr>
          <p:nvPr/>
        </p:nvSpPr>
        <p:spPr bwMode="auto">
          <a:xfrm>
            <a:off x="3727450" y="3733800"/>
            <a:ext cx="0" cy="1981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40303" name="Rectangle 20">
            <a:extLst>
              <a:ext uri="{FF2B5EF4-FFF2-40B4-BE49-F238E27FC236}">
                <a16:creationId xmlns:a16="http://schemas.microsoft.com/office/drawing/2014/main" xmlns="" id="{1232275E-4319-8499-6D9C-0284955F7F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46813" y="5464175"/>
            <a:ext cx="1855787" cy="638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800">
                <a:latin typeface="GE Kai+N" charset="-120"/>
                <a:ea typeface="GE Kai+N" charset="-120"/>
              </a:rPr>
              <a:t>在曲線下的面積為</a:t>
            </a:r>
          </a:p>
          <a:p>
            <a:r>
              <a:rPr lang="zh-TW" altLang="en-US" sz="1800">
                <a:latin typeface="GE Kai+N" charset="-120"/>
                <a:ea typeface="GE Kai+N" charset="-120"/>
              </a:rPr>
              <a:t>投入的資源</a:t>
            </a:r>
          </a:p>
        </p:txBody>
      </p:sp>
      <p:sp>
        <p:nvSpPr>
          <p:cNvPr id="140304" name="Rectangle 21">
            <a:extLst>
              <a:ext uri="{FF2B5EF4-FFF2-40B4-BE49-F238E27FC236}">
                <a16:creationId xmlns:a16="http://schemas.microsoft.com/office/drawing/2014/main" xmlns="" id="{643D7BD8-1329-3B76-9ABE-D2B694D243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95975" y="3482975"/>
            <a:ext cx="588963" cy="363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800">
                <a:latin typeface="GE Kai+N" charset="-120"/>
                <a:ea typeface="GE Kai+N" charset="-120"/>
              </a:rPr>
              <a:t>通才</a:t>
            </a:r>
          </a:p>
        </p:txBody>
      </p:sp>
      <p:sp>
        <p:nvSpPr>
          <p:cNvPr id="140305" name="Rectangle 22">
            <a:extLst>
              <a:ext uri="{FF2B5EF4-FFF2-40B4-BE49-F238E27FC236}">
                <a16:creationId xmlns:a16="http://schemas.microsoft.com/office/drawing/2014/main" xmlns="" id="{3EAFF70E-697F-2E86-EAC3-DDC545870F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98888" y="3048000"/>
            <a:ext cx="588962" cy="363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800">
                <a:latin typeface="GE Kai+N" charset="-120"/>
                <a:ea typeface="GE Kai+N" charset="-120"/>
              </a:rPr>
              <a:t>專才</a:t>
            </a:r>
          </a:p>
        </p:txBody>
      </p:sp>
      <p:sp>
        <p:nvSpPr>
          <p:cNvPr id="140306" name="Line 23">
            <a:extLst>
              <a:ext uri="{FF2B5EF4-FFF2-40B4-BE49-F238E27FC236}">
                <a16:creationId xmlns:a16="http://schemas.microsoft.com/office/drawing/2014/main" xmlns="" id="{67E9CFCF-0F86-AE01-130D-96CB218E886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868738" y="3429000"/>
            <a:ext cx="141287" cy="838200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40307" name="Line 24">
            <a:extLst>
              <a:ext uri="{FF2B5EF4-FFF2-40B4-BE49-F238E27FC236}">
                <a16:creationId xmlns:a16="http://schemas.microsoft.com/office/drawing/2014/main" xmlns="" id="{79F08A03-EB31-A8CE-25E9-3E342201619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345113" y="3733800"/>
            <a:ext cx="844550" cy="1828800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grpSp>
        <p:nvGrpSpPr>
          <p:cNvPr id="140308" name="Group 25">
            <a:extLst>
              <a:ext uri="{FF2B5EF4-FFF2-40B4-BE49-F238E27FC236}">
                <a16:creationId xmlns:a16="http://schemas.microsoft.com/office/drawing/2014/main" xmlns="" id="{7822C3F0-DD0B-0134-7F08-2CBCEEEC5A06}"/>
              </a:ext>
            </a:extLst>
          </p:cNvPr>
          <p:cNvGrpSpPr>
            <a:grpSpLocks/>
          </p:cNvGrpSpPr>
          <p:nvPr/>
        </p:nvGrpSpPr>
        <p:grpSpPr bwMode="auto">
          <a:xfrm>
            <a:off x="3132138" y="4149725"/>
            <a:ext cx="1055687" cy="1476375"/>
            <a:chOff x="3216" y="2400"/>
            <a:chExt cx="721" cy="930"/>
          </a:xfrm>
        </p:grpSpPr>
        <p:sp>
          <p:nvSpPr>
            <p:cNvPr id="140309" name="Freeform 26">
              <a:extLst>
                <a:ext uri="{FF2B5EF4-FFF2-40B4-BE49-F238E27FC236}">
                  <a16:creationId xmlns:a16="http://schemas.microsoft.com/office/drawing/2014/main" xmlns="" id="{BD21F924-417D-844D-EEB1-7EE311529539}"/>
                </a:ext>
              </a:extLst>
            </p:cNvPr>
            <p:cNvSpPr>
              <a:spLocks/>
            </p:cNvSpPr>
            <p:nvPr/>
          </p:nvSpPr>
          <p:spPr bwMode="auto">
            <a:xfrm>
              <a:off x="3216" y="2400"/>
              <a:ext cx="361" cy="930"/>
            </a:xfrm>
            <a:custGeom>
              <a:avLst/>
              <a:gdLst>
                <a:gd name="T0" fmla="*/ 0 w 361"/>
                <a:gd name="T1" fmla="*/ 929 h 930"/>
                <a:gd name="T2" fmla="*/ 83 w 361"/>
                <a:gd name="T3" fmla="*/ 898 h 930"/>
                <a:gd name="T4" fmla="*/ 148 w 361"/>
                <a:gd name="T5" fmla="*/ 774 h 930"/>
                <a:gd name="T6" fmla="*/ 185 w 361"/>
                <a:gd name="T7" fmla="*/ 650 h 930"/>
                <a:gd name="T8" fmla="*/ 222 w 361"/>
                <a:gd name="T9" fmla="*/ 372 h 930"/>
                <a:gd name="T10" fmla="*/ 258 w 361"/>
                <a:gd name="T11" fmla="*/ 155 h 930"/>
                <a:gd name="T12" fmla="*/ 305 w 361"/>
                <a:gd name="T13" fmla="*/ 31 h 930"/>
                <a:gd name="T14" fmla="*/ 360 w 361"/>
                <a:gd name="T15" fmla="*/ 0 h 93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361" h="930">
                  <a:moveTo>
                    <a:pt x="0" y="929"/>
                  </a:moveTo>
                  <a:lnTo>
                    <a:pt x="83" y="898"/>
                  </a:lnTo>
                  <a:lnTo>
                    <a:pt x="148" y="774"/>
                  </a:lnTo>
                  <a:lnTo>
                    <a:pt x="185" y="650"/>
                  </a:lnTo>
                  <a:lnTo>
                    <a:pt x="222" y="372"/>
                  </a:lnTo>
                  <a:lnTo>
                    <a:pt x="258" y="155"/>
                  </a:lnTo>
                  <a:lnTo>
                    <a:pt x="305" y="31"/>
                  </a:lnTo>
                  <a:lnTo>
                    <a:pt x="360" y="0"/>
                  </a:lnTo>
                </a:path>
              </a:pathLst>
            </a:custGeom>
            <a:noFill/>
            <a:ln w="38100" cap="rnd" cmpd="sng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40310" name="Freeform 27">
              <a:extLst>
                <a:ext uri="{FF2B5EF4-FFF2-40B4-BE49-F238E27FC236}">
                  <a16:creationId xmlns:a16="http://schemas.microsoft.com/office/drawing/2014/main" xmlns="" id="{E85D19EC-FCEB-AB81-A936-0B6104B6643B}"/>
                </a:ext>
              </a:extLst>
            </p:cNvPr>
            <p:cNvSpPr>
              <a:spLocks/>
            </p:cNvSpPr>
            <p:nvPr/>
          </p:nvSpPr>
          <p:spPr bwMode="auto">
            <a:xfrm>
              <a:off x="3576" y="2400"/>
              <a:ext cx="361" cy="930"/>
            </a:xfrm>
            <a:custGeom>
              <a:avLst/>
              <a:gdLst>
                <a:gd name="T0" fmla="*/ 360 w 361"/>
                <a:gd name="T1" fmla="*/ 929 h 930"/>
                <a:gd name="T2" fmla="*/ 277 w 361"/>
                <a:gd name="T3" fmla="*/ 898 h 930"/>
                <a:gd name="T4" fmla="*/ 212 w 361"/>
                <a:gd name="T5" fmla="*/ 774 h 930"/>
                <a:gd name="T6" fmla="*/ 175 w 361"/>
                <a:gd name="T7" fmla="*/ 650 h 930"/>
                <a:gd name="T8" fmla="*/ 138 w 361"/>
                <a:gd name="T9" fmla="*/ 372 h 930"/>
                <a:gd name="T10" fmla="*/ 102 w 361"/>
                <a:gd name="T11" fmla="*/ 155 h 930"/>
                <a:gd name="T12" fmla="*/ 55 w 361"/>
                <a:gd name="T13" fmla="*/ 31 h 930"/>
                <a:gd name="T14" fmla="*/ 0 w 361"/>
                <a:gd name="T15" fmla="*/ 0 h 93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361" h="930">
                  <a:moveTo>
                    <a:pt x="360" y="929"/>
                  </a:moveTo>
                  <a:lnTo>
                    <a:pt x="277" y="898"/>
                  </a:lnTo>
                  <a:lnTo>
                    <a:pt x="212" y="774"/>
                  </a:lnTo>
                  <a:lnTo>
                    <a:pt x="175" y="650"/>
                  </a:lnTo>
                  <a:lnTo>
                    <a:pt x="138" y="372"/>
                  </a:lnTo>
                  <a:lnTo>
                    <a:pt x="102" y="155"/>
                  </a:lnTo>
                  <a:lnTo>
                    <a:pt x="55" y="31"/>
                  </a:lnTo>
                  <a:lnTo>
                    <a:pt x="0" y="0"/>
                  </a:lnTo>
                </a:path>
              </a:pathLst>
            </a:custGeom>
            <a:noFill/>
            <a:ln w="38100" cap="rnd" cmpd="sng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911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9113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11362" grpId="0" animBg="1"/>
      <p:bldP spid="91136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3" name="頁尾版面配置區 3">
            <a:extLst>
              <a:ext uri="{FF2B5EF4-FFF2-40B4-BE49-F238E27FC236}">
                <a16:creationId xmlns:a16="http://schemas.microsoft.com/office/drawing/2014/main" xmlns="" id="{AEBF9746-B8E3-C71E-BB36-2897DF94530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 smtClean="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41314" name="投影片編號版面配置區 4">
            <a:extLst>
              <a:ext uri="{FF2B5EF4-FFF2-40B4-BE49-F238E27FC236}">
                <a16:creationId xmlns:a16="http://schemas.microsoft.com/office/drawing/2014/main" xmlns="" id="{CA015388-8BAD-97BA-6E48-343B96FC47E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F7D8F930-6723-2441-8DB9-356DA1E0DEE9}" type="slidenum">
              <a:rPr lang="en-US" altLang="zh-TW" sz="1400">
                <a:solidFill>
                  <a:srgbClr val="333399"/>
                </a:solidFill>
              </a:rPr>
              <a:pPr/>
              <a:t>14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41315" name="Rectangle 2">
            <a:extLst>
              <a:ext uri="{FF2B5EF4-FFF2-40B4-BE49-F238E27FC236}">
                <a16:creationId xmlns:a16="http://schemas.microsoft.com/office/drawing/2014/main" xmlns="" id="{2A3065F4-277D-5601-9E07-CC37F482BEF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台灣的軟體業</a:t>
            </a:r>
          </a:p>
        </p:txBody>
      </p:sp>
      <p:sp>
        <p:nvSpPr>
          <p:cNvPr id="912387" name="Rectangle 3">
            <a:extLst>
              <a:ext uri="{FF2B5EF4-FFF2-40B4-BE49-F238E27FC236}">
                <a16:creationId xmlns:a16="http://schemas.microsoft.com/office/drawing/2014/main" xmlns="" id="{20D852A0-B45C-2907-88F6-74DDC9AEA27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zh-TW" altLang="en-US"/>
              <a:t>為什麼三十年前，台灣軟體公司大部分什麼都做？</a:t>
            </a:r>
          </a:p>
          <a:p>
            <a:pPr eaLnBrk="1" hangingPunct="1">
              <a:lnSpc>
                <a:spcPct val="90000"/>
              </a:lnSpc>
            </a:pPr>
            <a:r>
              <a:rPr lang="zh-TW" altLang="en-US"/>
              <a:t>為什麼十年前開始，聚焦者勝出？</a:t>
            </a:r>
          </a:p>
          <a:p>
            <a:pPr lvl="1" eaLnBrk="1" hangingPunct="1">
              <a:lnSpc>
                <a:spcPct val="90000"/>
              </a:lnSpc>
            </a:pPr>
            <a:r>
              <a:rPr lang="zh-TW" altLang="en-US"/>
              <a:t>只有專門聚焦在特定領域的穩定發展</a:t>
            </a:r>
          </a:p>
          <a:p>
            <a:pPr lvl="1" eaLnBrk="1" hangingPunct="1">
              <a:lnSpc>
                <a:spcPct val="90000"/>
              </a:lnSpc>
            </a:pPr>
            <a:r>
              <a:rPr lang="zh-TW" altLang="en-US"/>
              <a:t>如：鼎新、趨勢科技等</a:t>
            </a:r>
          </a:p>
          <a:p>
            <a:pPr eaLnBrk="1" hangingPunct="1">
              <a:lnSpc>
                <a:spcPct val="90000"/>
              </a:lnSpc>
            </a:pPr>
            <a:r>
              <a:rPr lang="zh-TW" altLang="en-US"/>
              <a:t>為什麼一些美國大軟體公司在好幾個領域經營？</a:t>
            </a:r>
          </a:p>
          <a:p>
            <a:pPr eaLnBrk="1" hangingPunct="1">
              <a:lnSpc>
                <a:spcPct val="90000"/>
              </a:lnSpc>
            </a:pPr>
            <a:r>
              <a:rPr lang="zh-TW" altLang="en-US">
                <a:solidFill>
                  <a:srgbClr val="CC0000"/>
                </a:solidFill>
              </a:rPr>
              <a:t>還有「多模」</a:t>
            </a:r>
            <a:r>
              <a:rPr lang="en-US" altLang="zh-TW">
                <a:solidFill>
                  <a:srgbClr val="CC0000"/>
                </a:solidFill>
              </a:rPr>
              <a:t>multi-mode </a:t>
            </a:r>
            <a:r>
              <a:rPr lang="zh-TW" altLang="en-US">
                <a:solidFill>
                  <a:srgbClr val="CC0000"/>
                </a:solidFill>
              </a:rPr>
              <a:t>方式！！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2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12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7" name="頁尾版面配置區 3">
            <a:extLst>
              <a:ext uri="{FF2B5EF4-FFF2-40B4-BE49-F238E27FC236}">
                <a16:creationId xmlns:a16="http://schemas.microsoft.com/office/drawing/2014/main" xmlns="" id="{304DA478-99CB-ADC5-BAFC-A582EA67832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 smtClean="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42338" name="投影片編號版面配置區 4">
            <a:extLst>
              <a:ext uri="{FF2B5EF4-FFF2-40B4-BE49-F238E27FC236}">
                <a16:creationId xmlns:a16="http://schemas.microsoft.com/office/drawing/2014/main" xmlns="" id="{A5AAEDB3-FC53-2DCB-F9ED-5F9F8CADE95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DD9AE98E-5B6B-F14A-9CEA-6CBDD6F170DB}" type="slidenum">
              <a:rPr lang="en-US" altLang="zh-TW" sz="1400">
                <a:solidFill>
                  <a:srgbClr val="333399"/>
                </a:solidFill>
              </a:rPr>
              <a:pPr/>
              <a:t>15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42339" name="Rectangle 2">
            <a:extLst>
              <a:ext uri="{FF2B5EF4-FFF2-40B4-BE49-F238E27FC236}">
                <a16:creationId xmlns:a16="http://schemas.microsoft.com/office/drawing/2014/main" xmlns="" id="{A736E8B7-512C-ADD7-A6AB-9C569BE1FA1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z="3600"/>
              <a:t>萬一洪水都不退呢？</a:t>
            </a:r>
          </a:p>
        </p:txBody>
      </p:sp>
      <p:sp>
        <p:nvSpPr>
          <p:cNvPr id="913411" name="Rectangle 3">
            <a:extLst>
              <a:ext uri="{FF2B5EF4-FFF2-40B4-BE49-F238E27FC236}">
                <a16:creationId xmlns:a16="http://schemas.microsoft.com/office/drawing/2014/main" xmlns="" id="{E4AF895D-F67D-4E6F-73FD-97E7DC83FAA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zh-TW" altLang="en-US" sz="2800"/>
              <a:t>環境改變，如果是短期現象，肺活量大就撐過去了</a:t>
            </a:r>
          </a:p>
          <a:p>
            <a:pPr eaLnBrk="1" hangingPunct="1">
              <a:lnSpc>
                <a:spcPct val="90000"/>
              </a:lnSpc>
            </a:pPr>
            <a:r>
              <a:rPr lang="zh-TW" altLang="en-US" sz="2800"/>
              <a:t>但是，積水都不退呢？</a:t>
            </a:r>
          </a:p>
          <a:p>
            <a:pPr eaLnBrk="1" hangingPunct="1"/>
            <a:r>
              <a:rPr lang="zh-TW" altLang="en-US" sz="2800">
                <a:solidFill>
                  <a:srgbClr val="CC0000"/>
                </a:solidFill>
              </a:rPr>
              <a:t>長鰓！</a:t>
            </a:r>
            <a:r>
              <a:rPr lang="zh-TW" altLang="en-US" sz="2800"/>
              <a:t>變成魚就不怕了</a:t>
            </a:r>
          </a:p>
          <a:p>
            <a:pPr lvl="1" eaLnBrk="1" hangingPunct="1"/>
            <a:r>
              <a:rPr lang="zh-TW" altLang="en-US" sz="2400"/>
              <a:t>企業經由投資改變型態投資</a:t>
            </a:r>
          </a:p>
          <a:p>
            <a:pPr eaLnBrk="1" hangingPunct="1">
              <a:lnSpc>
                <a:spcPct val="90000"/>
              </a:lnSpc>
            </a:pPr>
            <a:r>
              <a:rPr lang="zh-TW" altLang="en-US" sz="2800"/>
              <a:t>低地叢林變成沼澤</a:t>
            </a:r>
          </a:p>
          <a:p>
            <a:pPr lvl="1" eaLnBrk="1" hangingPunct="1">
              <a:lnSpc>
                <a:spcPct val="90000"/>
              </a:lnSpc>
            </a:pPr>
            <a:r>
              <a:rPr lang="zh-TW" altLang="en-US" sz="2400"/>
              <a:t>原來的老虎、兔子無法存活</a:t>
            </a:r>
          </a:p>
          <a:p>
            <a:pPr lvl="1" eaLnBrk="1" hangingPunct="1">
              <a:lnSpc>
                <a:spcPct val="90000"/>
              </a:lnSpc>
            </a:pPr>
            <a:r>
              <a:rPr lang="zh-TW" altLang="en-US" sz="2400"/>
              <a:t>很快的就會繁衍一些魚、青蛙和烏龜</a:t>
            </a:r>
          </a:p>
        </p:txBody>
      </p:sp>
      <p:sp>
        <p:nvSpPr>
          <p:cNvPr id="913412" name="WordArt 4">
            <a:extLst>
              <a:ext uri="{FF2B5EF4-FFF2-40B4-BE49-F238E27FC236}">
                <a16:creationId xmlns:a16="http://schemas.microsoft.com/office/drawing/2014/main" xmlns="" id="{F68071E4-8685-B678-150A-57205EB14CDC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3200400" y="3778250"/>
            <a:ext cx="5257800" cy="2325688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</a:bodyPr>
          <a:lstStyle/>
          <a:p>
            <a:pPr algn="ctr"/>
            <a:r>
              <a:rPr lang="zh-TW" altLang="en-US" sz="3600" kern="10">
                <a:ln w="9525">
                  <a:solidFill>
                    <a:srgbClr val="CC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9900"/>
                    </a:gs>
                    <a:gs pos="100000">
                      <a:srgbClr val="CC0000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SimHei" panose="02010609060101010101" pitchFamily="49" charset="-122"/>
                <a:ea typeface="SimHei" panose="02010609060101010101" pitchFamily="49" charset="-122"/>
              </a:rPr>
              <a:t>產業秩序重組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3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13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3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913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3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913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3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913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3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913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34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9134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3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913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1" name="頁尾版面配置區 3">
            <a:extLst>
              <a:ext uri="{FF2B5EF4-FFF2-40B4-BE49-F238E27FC236}">
                <a16:creationId xmlns:a16="http://schemas.microsoft.com/office/drawing/2014/main" xmlns="" id="{71EE5218-AE19-355C-5ADA-5854E8C8EDC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 smtClean="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43362" name="投影片編號版面配置區 4">
            <a:extLst>
              <a:ext uri="{FF2B5EF4-FFF2-40B4-BE49-F238E27FC236}">
                <a16:creationId xmlns:a16="http://schemas.microsoft.com/office/drawing/2014/main" xmlns="" id="{DE7B6CBB-8ABD-0C8C-13CA-EB4644BEEF6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1BCEA9A1-40E4-B64F-B4CA-3722A36FECE8}" type="slidenum">
              <a:rPr lang="en-US" altLang="zh-TW" sz="1400">
                <a:solidFill>
                  <a:srgbClr val="333399"/>
                </a:solidFill>
              </a:rPr>
              <a:pPr/>
              <a:t>16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43363" name="Rectangle 2">
            <a:extLst>
              <a:ext uri="{FF2B5EF4-FFF2-40B4-BE49-F238E27FC236}">
                <a16:creationId xmlns:a16="http://schemas.microsoft.com/office/drawing/2014/main" xmlns="" id="{7D7EAC6C-EDF3-9C79-0A20-08D00F6DF76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企業轉型</a:t>
            </a:r>
          </a:p>
        </p:txBody>
      </p:sp>
      <p:sp>
        <p:nvSpPr>
          <p:cNvPr id="726019" name="Rectangle 3">
            <a:extLst>
              <a:ext uri="{FF2B5EF4-FFF2-40B4-BE49-F238E27FC236}">
                <a16:creationId xmlns:a16="http://schemas.microsoft.com/office/drawing/2014/main" xmlns="" id="{701DA0F7-03DC-B5C6-4F87-872407F5C7F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zh-TW" altLang="en-US"/>
              <a:t>環境激變，單個企業轉不轉型：</a:t>
            </a:r>
          </a:p>
          <a:p>
            <a:pPr lvl="1" eaLnBrk="1" hangingPunct="1">
              <a:lnSpc>
                <a:spcPct val="90000"/>
              </a:lnSpc>
            </a:pPr>
            <a:r>
              <a:rPr lang="zh-TW" altLang="en-US"/>
              <a:t>不影響大局</a:t>
            </a:r>
          </a:p>
          <a:p>
            <a:pPr lvl="1" eaLnBrk="1" hangingPunct="1">
              <a:lnSpc>
                <a:spcPct val="90000"/>
              </a:lnSpc>
            </a:pPr>
            <a:r>
              <a:rPr lang="zh-TW" altLang="en-US"/>
              <a:t>只影響自身的存活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/>
              <a:t>PC </a:t>
            </a:r>
            <a:r>
              <a:rPr lang="en-US" altLang="zh-TW">
                <a:sym typeface="Wingdings" pitchFamily="2" charset="2"/>
              </a:rPr>
              <a:t> Internet</a:t>
            </a:r>
            <a:endParaRPr lang="en-US" altLang="zh-TW"/>
          </a:p>
          <a:p>
            <a:pPr lvl="1" eaLnBrk="1" hangingPunct="1">
              <a:lnSpc>
                <a:spcPct val="90000"/>
              </a:lnSpc>
            </a:pPr>
            <a:r>
              <a:rPr lang="zh-TW" altLang="en-US"/>
              <a:t>台灣電子業發展</a:t>
            </a:r>
          </a:p>
        </p:txBody>
      </p:sp>
      <p:sp>
        <p:nvSpPr>
          <p:cNvPr id="726020" name="WordArt 4" descr="紙草">
            <a:extLst>
              <a:ext uri="{FF2B5EF4-FFF2-40B4-BE49-F238E27FC236}">
                <a16:creationId xmlns:a16="http://schemas.microsoft.com/office/drawing/2014/main" xmlns="" id="{22DEA79A-6FC9-4F37-E89E-CA984DD3FCF2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 rot="338728">
            <a:off x="4787900" y="3644900"/>
            <a:ext cx="3722688" cy="2295525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scene3d>
              <a:camera prst="legacyPerspectiveTopLeft">
                <a:rot lat="0" lon="20519971" rev="0"/>
              </a:camera>
              <a:lightRig rig="legacyHarsh3" dir="r"/>
            </a:scene3d>
            <a:sp3d extrusionH="430200" prstMaterial="legacyMatte">
              <a:extrusionClr>
                <a:srgbClr val="006600"/>
              </a:extrusionClr>
              <a:contourClr>
                <a:srgbClr val="FFFFFF"/>
              </a:contourClr>
            </a:sp3d>
          </a:bodyPr>
          <a:lstStyle/>
          <a:p>
            <a:pPr algn="ctr"/>
            <a:r>
              <a:rPr lang="zh-TW" altLang="en-US" sz="3600" kern="10">
                <a:ln w="9525">
                  <a:round/>
                  <a:headEnd/>
                  <a:tailEnd/>
                </a:ln>
                <a:blipFill dpi="0" rotWithShape="0">
                  <a:blip r:embed="rId2"/>
                  <a:srcRect/>
                  <a:tile tx="0" ty="0" sx="100000" sy="100000" flip="none" algn="tl"/>
                </a:blipFill>
                <a:latin typeface="SimHei" panose="02010609060101010101" pitchFamily="49" charset="-122"/>
                <a:ea typeface="SimHei" panose="02010609060101010101" pitchFamily="49" charset="-122"/>
              </a:rPr>
              <a:t>重新洗牌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60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260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60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7260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60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7260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60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7260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60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7260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60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260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260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5" name="頁尾版面配置區 3">
            <a:extLst>
              <a:ext uri="{FF2B5EF4-FFF2-40B4-BE49-F238E27FC236}">
                <a16:creationId xmlns:a16="http://schemas.microsoft.com/office/drawing/2014/main" xmlns="" id="{C2BF0915-47B2-9863-4C27-6A383D196C0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 smtClean="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44386" name="投影片編號版面配置區 4">
            <a:extLst>
              <a:ext uri="{FF2B5EF4-FFF2-40B4-BE49-F238E27FC236}">
                <a16:creationId xmlns:a16="http://schemas.microsoft.com/office/drawing/2014/main" xmlns="" id="{C8C95C7F-1CA6-7BC1-5F3F-316575D5717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5883274B-46A2-D64C-B658-6B60F0CE3E46}" type="slidenum">
              <a:rPr lang="en-US" altLang="zh-TW" sz="1400">
                <a:solidFill>
                  <a:srgbClr val="333399"/>
                </a:solidFill>
              </a:rPr>
              <a:pPr/>
              <a:t>17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44387" name="Rectangle 2">
            <a:extLst>
              <a:ext uri="{FF2B5EF4-FFF2-40B4-BE49-F238E27FC236}">
                <a16:creationId xmlns:a16="http://schemas.microsoft.com/office/drawing/2014/main" xmlns="" id="{91ADBC88-4F22-DC0A-B09D-EAAAC0D69E7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整合：歷史的教訓</a:t>
            </a:r>
          </a:p>
        </p:txBody>
      </p:sp>
      <p:sp>
        <p:nvSpPr>
          <p:cNvPr id="144388" name="Rectangle 3">
            <a:extLst>
              <a:ext uri="{FF2B5EF4-FFF2-40B4-BE49-F238E27FC236}">
                <a16:creationId xmlns:a16="http://schemas.microsoft.com/office/drawing/2014/main" xmlns="" id="{12332430-F361-AB55-5DDF-94B781378F8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東周：春秋時代</a:t>
            </a:r>
            <a:r>
              <a:rPr lang="zh-TW" altLang="en-US">
                <a:sym typeface="Wingdings" pitchFamily="2" charset="2"/>
              </a:rPr>
              <a:t>戰國七雄秦皇朝</a:t>
            </a:r>
          </a:p>
          <a:p>
            <a:pPr eaLnBrk="1" hangingPunct="1"/>
            <a:r>
              <a:rPr lang="zh-TW" altLang="en-US">
                <a:sym typeface="Wingdings" pitchFamily="2" charset="2"/>
              </a:rPr>
              <a:t>東漢： 群雄並起三國鼎立晉朝</a:t>
            </a:r>
          </a:p>
          <a:p>
            <a:pPr eaLnBrk="1" hangingPunct="1"/>
            <a:r>
              <a:rPr lang="zh-TW" altLang="en-US">
                <a:sym typeface="Wingdings" pitchFamily="2" charset="2"/>
              </a:rPr>
              <a:t>新條件促成新的競爭環境</a:t>
            </a:r>
          </a:p>
          <a:p>
            <a:pPr lvl="1" eaLnBrk="1" hangingPunct="1"/>
            <a:r>
              <a:rPr lang="zh-TW" altLang="en-US">
                <a:sym typeface="Wingdings" pitchFamily="2" charset="2"/>
              </a:rPr>
              <a:t>舊勢力崩潰</a:t>
            </a:r>
          </a:p>
          <a:p>
            <a:pPr lvl="1" eaLnBrk="1" hangingPunct="1"/>
            <a:r>
              <a:rPr lang="zh-TW" altLang="en-US">
                <a:sym typeface="Wingdings" pitchFamily="2" charset="2"/>
              </a:rPr>
              <a:t>新的競爭者</a:t>
            </a:r>
          </a:p>
          <a:p>
            <a:pPr lvl="1" eaLnBrk="1" hangingPunct="1"/>
            <a:r>
              <a:rPr lang="zh-TW" altLang="en-US">
                <a:sym typeface="Wingdings" pitchFamily="2" charset="2"/>
              </a:rPr>
              <a:t>穩定</a:t>
            </a:r>
          </a:p>
          <a:p>
            <a:pPr lvl="1" eaLnBrk="1" hangingPunct="1"/>
            <a:r>
              <a:rPr lang="zh-TW" altLang="en-US">
                <a:sym typeface="Wingdings" pitchFamily="2" charset="2"/>
              </a:rPr>
              <a:t>新條件顛覆穩定，重新開始</a:t>
            </a:r>
          </a:p>
        </p:txBody>
      </p:sp>
    </p:spTree>
  </p:cSld>
  <p:clrMapOvr>
    <a:masterClrMapping/>
  </p:clrMapOvr>
  <p:transition spd="med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3" name="頁尾版面配置區 3">
            <a:extLst>
              <a:ext uri="{FF2B5EF4-FFF2-40B4-BE49-F238E27FC236}">
                <a16:creationId xmlns:a16="http://schemas.microsoft.com/office/drawing/2014/main" xmlns="" id="{55EA7C1C-3A0A-C4CD-DC25-5AD1CB509D2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 smtClean="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46434" name="投影片編號版面配置區 4">
            <a:extLst>
              <a:ext uri="{FF2B5EF4-FFF2-40B4-BE49-F238E27FC236}">
                <a16:creationId xmlns:a16="http://schemas.microsoft.com/office/drawing/2014/main" xmlns="" id="{5C97B714-2CEF-2563-DB49-EAFA7A9E867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7DE93990-228A-0C49-B0C1-8481008BAC35}" type="slidenum">
              <a:rPr lang="en-US" altLang="zh-TW" sz="1400">
                <a:solidFill>
                  <a:srgbClr val="333399"/>
                </a:solidFill>
              </a:rPr>
              <a:pPr/>
              <a:t>18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46435" name="Rectangle 2">
            <a:extLst>
              <a:ext uri="{FF2B5EF4-FFF2-40B4-BE49-F238E27FC236}">
                <a16:creationId xmlns:a16="http://schemas.microsoft.com/office/drawing/2014/main" xmlns="" id="{37B73223-B900-5984-3F22-266D05E1FCC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結論</a:t>
            </a:r>
          </a:p>
        </p:txBody>
      </p:sp>
      <p:sp>
        <p:nvSpPr>
          <p:cNvPr id="146436" name="Rectangle 3">
            <a:extLst>
              <a:ext uri="{FF2B5EF4-FFF2-40B4-BE49-F238E27FC236}">
                <a16:creationId xmlns:a16="http://schemas.microsoft.com/office/drawing/2014/main" xmlns="" id="{D97B333B-2FBD-805B-04D4-DBF3EE763B4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資訊管理不是在幫助企業將現有的營運活動更快的達成</a:t>
            </a:r>
          </a:p>
          <a:p>
            <a:pPr eaLnBrk="1" hangingPunct="1"/>
            <a:r>
              <a:rPr lang="zh-TW" altLang="en-US"/>
              <a:t>必須思考新的策略性機會</a:t>
            </a:r>
          </a:p>
          <a:p>
            <a:pPr eaLnBrk="1" hangingPunct="1"/>
            <a:r>
              <a:rPr lang="zh-TW" altLang="en-US"/>
              <a:t>有一個很強勢的顧客：恭喜你</a:t>
            </a:r>
          </a:p>
          <a:p>
            <a:pPr eaLnBrk="1" hangingPunct="1"/>
            <a:r>
              <a:rPr lang="zh-TW" altLang="en-US"/>
              <a:t>有一個很有創新性的老闆：恭喜你</a:t>
            </a:r>
          </a:p>
          <a:p>
            <a:pPr eaLnBrk="1" hangingPunct="1"/>
            <a:r>
              <a:rPr lang="zh-TW" altLang="en-US"/>
              <a:t>否則，你能否有自己的意見？</a:t>
            </a:r>
          </a:p>
        </p:txBody>
      </p:sp>
    </p:spTree>
  </p:cSld>
  <p:clrMapOvr>
    <a:masterClrMapping/>
  </p:clrMapOvr>
  <p:transition spd="med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7" name="標題 1">
            <a:extLst>
              <a:ext uri="{FF2B5EF4-FFF2-40B4-BE49-F238E27FC236}">
                <a16:creationId xmlns:a16="http://schemas.microsoft.com/office/drawing/2014/main" xmlns="" id="{9DA15E20-71C1-0728-24CB-B88EC292C48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回去想想───</a:t>
            </a:r>
          </a:p>
        </p:txBody>
      </p:sp>
      <p:sp>
        <p:nvSpPr>
          <p:cNvPr id="147458" name="內容版面配置區 2">
            <a:extLst>
              <a:ext uri="{FF2B5EF4-FFF2-40B4-BE49-F238E27FC236}">
                <a16:creationId xmlns:a16="http://schemas.microsoft.com/office/drawing/2014/main" xmlns="" id="{A0FC1127-F20E-C4AC-7A08-B86C31364218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755650" y="1773238"/>
            <a:ext cx="7772400" cy="4114800"/>
          </a:xfrm>
        </p:spPr>
        <p:txBody>
          <a:bodyPr/>
          <a:lstStyle/>
          <a:p>
            <a:r>
              <a:rPr lang="en-US" altLang="zh-TW"/>
              <a:t>2019-2022</a:t>
            </a:r>
            <a:r>
              <a:rPr lang="zh-TW" altLang="en-US"/>
              <a:t>年發生的大事</a:t>
            </a:r>
            <a:endParaRPr lang="en-US" altLang="zh-TW"/>
          </a:p>
          <a:p>
            <a:pPr lvl="1"/>
            <a:r>
              <a:rPr lang="zh-TW" altLang="en-US"/>
              <a:t>中美貿易戰爭</a:t>
            </a:r>
            <a:endParaRPr lang="en-US" altLang="zh-TW"/>
          </a:p>
          <a:p>
            <a:pPr lvl="1"/>
            <a:r>
              <a:rPr lang="zh-TW" altLang="en-US"/>
              <a:t>武漢肺炎</a:t>
            </a:r>
            <a:endParaRPr lang="en-US" altLang="zh-TW"/>
          </a:p>
          <a:p>
            <a:pPr lvl="1"/>
            <a:r>
              <a:rPr lang="zh-TW" altLang="en-US"/>
              <a:t>俄國入侵烏克蘭</a:t>
            </a:r>
            <a:endParaRPr lang="en-US" altLang="zh-TW"/>
          </a:p>
          <a:p>
            <a:pPr lvl="1"/>
            <a:r>
              <a:rPr lang="zh-TW" altLang="en-US"/>
              <a:t>美國成為石油淨出口國</a:t>
            </a:r>
            <a:endParaRPr lang="en-US" altLang="zh-TW"/>
          </a:p>
          <a:p>
            <a:r>
              <a:rPr lang="zh-TW" altLang="en-US"/>
              <a:t>這些對產業的可能影響？</a:t>
            </a:r>
            <a:endParaRPr lang="en-US" altLang="zh-TW"/>
          </a:p>
          <a:p>
            <a:r>
              <a:rPr lang="zh-TW" altLang="en-US"/>
              <a:t>這些對公司的影響？</a:t>
            </a:r>
            <a:endParaRPr lang="en-US" altLang="zh-TW"/>
          </a:p>
          <a:p>
            <a:r>
              <a:rPr lang="zh-TW" altLang="en-US"/>
              <a:t>你可以做什麼？</a:t>
            </a:r>
          </a:p>
        </p:txBody>
      </p:sp>
      <p:sp>
        <p:nvSpPr>
          <p:cNvPr id="147459" name="頁尾版面配置區 3">
            <a:extLst>
              <a:ext uri="{FF2B5EF4-FFF2-40B4-BE49-F238E27FC236}">
                <a16:creationId xmlns:a16="http://schemas.microsoft.com/office/drawing/2014/main" xmlns="" id="{A7F1D537-68E5-8853-283B-FAFC7F493D0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 smtClean="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47460" name="投影片編號版面配置區 4">
            <a:extLst>
              <a:ext uri="{FF2B5EF4-FFF2-40B4-BE49-F238E27FC236}">
                <a16:creationId xmlns:a16="http://schemas.microsoft.com/office/drawing/2014/main" xmlns="" id="{2D2B70FA-D1BC-81E6-5C44-C0C91B89804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A55051D5-5E01-754F-86FB-3FCCCEFD442E}" type="slidenum">
              <a:rPr lang="en-US" altLang="zh-TW" sz="1400">
                <a:solidFill>
                  <a:srgbClr val="333399"/>
                </a:solidFill>
              </a:rPr>
              <a:pPr/>
              <a:t>19</a:t>
            </a:fld>
            <a:endParaRPr lang="en-US" altLang="zh-TW" sz="1400">
              <a:solidFill>
                <a:srgbClr val="333399"/>
              </a:solidFill>
            </a:endParaRPr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5" name="頁尾版面配置區 3">
            <a:extLst>
              <a:ext uri="{FF2B5EF4-FFF2-40B4-BE49-F238E27FC236}">
                <a16:creationId xmlns="" xmlns:a16="http://schemas.microsoft.com/office/drawing/2014/main" id="{A7753034-E0CA-1F1F-C9C2-22F83FCF0B4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 smtClean="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29026" name="投影片編號版面配置區 4">
            <a:extLst>
              <a:ext uri="{FF2B5EF4-FFF2-40B4-BE49-F238E27FC236}">
                <a16:creationId xmlns="" xmlns:a16="http://schemas.microsoft.com/office/drawing/2014/main" id="{CFA90A1D-EF51-E3A5-6CF0-4D619B512ED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F6A41642-2987-514B-8D45-6A635A82752A}" type="slidenum">
              <a:rPr lang="en-US" altLang="zh-TW" sz="1400">
                <a:solidFill>
                  <a:srgbClr val="333399"/>
                </a:solidFill>
              </a:rPr>
              <a:pPr/>
              <a:t>2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29027" name="Rectangle 2">
            <a:extLst>
              <a:ext uri="{FF2B5EF4-FFF2-40B4-BE49-F238E27FC236}">
                <a16:creationId xmlns="" xmlns:a16="http://schemas.microsoft.com/office/drawing/2014/main" id="{D8541028-9E5E-38F7-017A-0A94178324F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經營典範轉移</a:t>
            </a:r>
          </a:p>
        </p:txBody>
      </p:sp>
      <p:sp>
        <p:nvSpPr>
          <p:cNvPr id="129028" name="Rectangle 3">
            <a:extLst>
              <a:ext uri="{FF2B5EF4-FFF2-40B4-BE49-F238E27FC236}">
                <a16:creationId xmlns="" xmlns:a16="http://schemas.microsoft.com/office/drawing/2014/main" id="{BE159423-E7D0-2597-E118-F46819138D2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zh-TW" altLang="en-US"/>
              <a:t>許多被解聘的</a:t>
            </a:r>
            <a:r>
              <a:rPr lang="en-US" altLang="zh-TW"/>
              <a:t>CIO</a:t>
            </a:r>
            <a:r>
              <a:rPr lang="zh-TW" altLang="en-US"/>
              <a:t>都不解的問：</a:t>
            </a:r>
          </a:p>
          <a:p>
            <a:pPr lvl="1" eaLnBrk="1" hangingPunct="1">
              <a:lnSpc>
                <a:spcPct val="90000"/>
              </a:lnSpc>
            </a:pPr>
            <a:r>
              <a:rPr lang="zh-TW" altLang="en-US"/>
              <a:t>「我一向非常重視創新、大力投入研發、積極的引進新科技、開發新系統、努力的降低成本、不斷的提昇服務品質，但為何仍然招致失敗？」 </a:t>
            </a:r>
          </a:p>
          <a:p>
            <a:pPr eaLnBrk="1" hangingPunct="1">
              <a:lnSpc>
                <a:spcPct val="90000"/>
              </a:lnSpc>
            </a:pPr>
            <a:r>
              <a:rPr lang="zh-TW" altLang="en-US"/>
              <a:t>他們不瞭解的是，產業消失了、或者產業秩序轉移了</a:t>
            </a:r>
          </a:p>
          <a:p>
            <a:pPr lvl="1" eaLnBrk="1" hangingPunct="1">
              <a:lnSpc>
                <a:spcPct val="90000"/>
              </a:lnSpc>
            </a:pPr>
            <a:r>
              <a:rPr lang="zh-TW" altLang="en-US"/>
              <a:t>當叢林長期淹水，老虎兔子都無法存活，魚和青蛙就會進駐</a:t>
            </a:r>
          </a:p>
        </p:txBody>
      </p:sp>
    </p:spTree>
    <p:extLst>
      <p:ext uri="{BB962C8B-B14F-4D97-AF65-F5344CB8AC3E}">
        <p14:creationId xmlns:p14="http://schemas.microsoft.com/office/powerpoint/2010/main" val="635779739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49" name="頁尾版面配置區 3">
            <a:extLst>
              <a:ext uri="{FF2B5EF4-FFF2-40B4-BE49-F238E27FC236}">
                <a16:creationId xmlns:a16="http://schemas.microsoft.com/office/drawing/2014/main" xmlns="" id="{BA591564-68DF-6D50-8BFF-264293258E9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 smtClean="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30050" name="投影片編號版面配置區 4">
            <a:extLst>
              <a:ext uri="{FF2B5EF4-FFF2-40B4-BE49-F238E27FC236}">
                <a16:creationId xmlns:a16="http://schemas.microsoft.com/office/drawing/2014/main" xmlns="" id="{B990B91B-64BF-D387-40C4-A5EE55C2511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4D47DD3A-8A68-514D-BBFA-AE9D90B43DED}" type="slidenum">
              <a:rPr lang="en-US" altLang="zh-TW" sz="1400">
                <a:solidFill>
                  <a:srgbClr val="333399"/>
                </a:solidFill>
              </a:rPr>
              <a:pPr/>
              <a:t>3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30051" name="Rectangle 2">
            <a:extLst>
              <a:ext uri="{FF2B5EF4-FFF2-40B4-BE49-F238E27FC236}">
                <a16:creationId xmlns:a16="http://schemas.microsoft.com/office/drawing/2014/main" xmlns="" id="{3169F6B7-7EE3-10A0-7916-0FA8CC79D16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洪水來了，活命的條件</a:t>
            </a:r>
          </a:p>
        </p:txBody>
      </p:sp>
      <p:sp>
        <p:nvSpPr>
          <p:cNvPr id="902147" name="Rectangle 3">
            <a:extLst>
              <a:ext uri="{FF2B5EF4-FFF2-40B4-BE49-F238E27FC236}">
                <a16:creationId xmlns:a16="http://schemas.microsoft.com/office/drawing/2014/main" xmlns="" id="{97DADBCB-9A8B-D489-5F46-667D1B4C65E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站在高處</a:t>
            </a:r>
          </a:p>
          <a:p>
            <a:pPr lvl="1" eaLnBrk="1" hangingPunct="1"/>
            <a:r>
              <a:rPr lang="zh-TW" altLang="en-US"/>
              <a:t>不是誰都有辦法站在高處啊！</a:t>
            </a:r>
          </a:p>
          <a:p>
            <a:pPr eaLnBrk="1" hangingPunct="1"/>
            <a:r>
              <a:rPr lang="zh-TW" altLang="en-US"/>
              <a:t>準備救生圈</a:t>
            </a:r>
          </a:p>
          <a:p>
            <a:pPr lvl="1" eaLnBrk="1" hangingPunct="1"/>
            <a:r>
              <a:rPr lang="zh-TW" altLang="en-US"/>
              <a:t>經營特色</a:t>
            </a:r>
          </a:p>
          <a:p>
            <a:pPr eaLnBrk="1" hangingPunct="1"/>
            <a:r>
              <a:rPr lang="zh-TW" altLang="en-US"/>
              <a:t>比肺活量</a:t>
            </a:r>
          </a:p>
          <a:p>
            <a:pPr lvl="1" eaLnBrk="1" hangingPunct="1"/>
            <a:r>
              <a:rPr lang="zh-TW" altLang="en-US"/>
              <a:t>冬眠</a:t>
            </a:r>
          </a:p>
        </p:txBody>
      </p:sp>
      <p:sp>
        <p:nvSpPr>
          <p:cNvPr id="902148" name="WordArt 4">
            <a:extLst>
              <a:ext uri="{FF2B5EF4-FFF2-40B4-BE49-F238E27FC236}">
                <a16:creationId xmlns:a16="http://schemas.microsoft.com/office/drawing/2014/main" xmlns="" id="{3DDCB460-BAC2-2654-4B77-4B6EBF87DA31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 rot="-679033">
            <a:off x="2843213" y="3644900"/>
            <a:ext cx="5988050" cy="1655763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scene3d>
              <a:camera prst="legacyPerspectiveFront">
                <a:rot lat="20519971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  <a:contourClr>
                <a:srgbClr val="FFE701"/>
              </a:contourClr>
            </a:sp3d>
          </a:bodyPr>
          <a:lstStyle/>
          <a:p>
            <a:pPr algn="ctr"/>
            <a:r>
              <a:rPr lang="zh-TW" altLang="en-US" sz="3600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6060000" scaled="1"/>
                </a:gradFill>
                <a:latin typeface="新細明體" panose="02020500000000000000" pitchFamily="18" charset="-120"/>
              </a:rPr>
              <a:t>萬一洪水都不退呢？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2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02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2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902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2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902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2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902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2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902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2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902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2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902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902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3" name="頁尾版面配置區 3">
            <a:extLst>
              <a:ext uri="{FF2B5EF4-FFF2-40B4-BE49-F238E27FC236}">
                <a16:creationId xmlns:a16="http://schemas.microsoft.com/office/drawing/2014/main" xmlns="" id="{0CBE5BA4-7449-848A-CC40-CF3B1DAF14B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 smtClean="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31074" name="投影片編號版面配置區 4">
            <a:extLst>
              <a:ext uri="{FF2B5EF4-FFF2-40B4-BE49-F238E27FC236}">
                <a16:creationId xmlns:a16="http://schemas.microsoft.com/office/drawing/2014/main" xmlns="" id="{56CB7EE6-7866-4305-814C-32E1D0FCBCF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33EBC305-B6B9-D24F-B657-49B54CBFCDCE}" type="slidenum">
              <a:rPr lang="en-US" altLang="zh-TW" sz="1400">
                <a:solidFill>
                  <a:srgbClr val="333399"/>
                </a:solidFill>
              </a:rPr>
              <a:pPr/>
              <a:t>4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31075" name="Rectangle 2">
            <a:extLst>
              <a:ext uri="{FF2B5EF4-FFF2-40B4-BE49-F238E27FC236}">
                <a16:creationId xmlns:a16="http://schemas.microsoft.com/office/drawing/2014/main" xmlns="" id="{F41996BD-443E-EE0D-608F-4BDCD43E54E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環境的決定性影響：</a:t>
            </a:r>
            <a:r>
              <a:rPr lang="zh-TW" altLang="en-US">
                <a:solidFill>
                  <a:schemeClr val="bg1"/>
                </a:solidFill>
              </a:rPr>
              <a:t>演化論</a:t>
            </a:r>
          </a:p>
        </p:txBody>
      </p:sp>
      <p:sp>
        <p:nvSpPr>
          <p:cNvPr id="131076" name="Rectangle 3">
            <a:extLst>
              <a:ext uri="{FF2B5EF4-FFF2-40B4-BE49-F238E27FC236}">
                <a16:creationId xmlns:a16="http://schemas.microsoft.com/office/drawing/2014/main" xmlns="" id="{A580F4AE-26D1-AC1E-2CB6-6E6EBBA5423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90600" y="4114800"/>
            <a:ext cx="7848600" cy="1447800"/>
          </a:xfrm>
          <a:solidFill>
            <a:srgbClr val="CCFFCC"/>
          </a:solidFill>
        </p:spPr>
        <p:txBody>
          <a:bodyPr/>
          <a:lstStyle/>
          <a:p>
            <a:pPr algn="r">
              <a:spcBef>
                <a:spcPct val="5000"/>
              </a:spcBef>
              <a:buClrTx/>
              <a:buFontTx/>
              <a:buNone/>
            </a:pPr>
            <a:r>
              <a:rPr lang="zh-TW" altLang="en-US">
                <a:solidFill>
                  <a:srgbClr val="CC3300"/>
                </a:solidFill>
                <a:latin typeface="標楷體" panose="03000509000000000000" pitchFamily="49" charset="-120"/>
              </a:rPr>
              <a:t>物競天擇，適者生存</a:t>
            </a:r>
          </a:p>
          <a:p>
            <a:pPr algn="r">
              <a:spcBef>
                <a:spcPct val="5000"/>
              </a:spcBef>
              <a:buClrTx/>
              <a:buFontTx/>
              <a:buNone/>
            </a:pPr>
            <a:r>
              <a:rPr lang="zh-TW" altLang="en-US" sz="2000">
                <a:solidFill>
                  <a:srgbClr val="CC3300"/>
                </a:solidFill>
                <a:latin typeface="標楷體" panose="03000509000000000000" pitchFamily="49" charset="-120"/>
              </a:rPr>
              <a:t>－</a:t>
            </a:r>
            <a:r>
              <a:rPr lang="zh-TW" altLang="en-US" sz="1800">
                <a:solidFill>
                  <a:srgbClr val="CC3300"/>
                </a:solidFill>
                <a:latin typeface="標楷體" panose="03000509000000000000" pitchFamily="49" charset="-120"/>
              </a:rPr>
              <a:t>達爾文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US" altLang="zh-TW" sz="1800">
              <a:solidFill>
                <a:srgbClr val="CC3300"/>
              </a:solidFill>
              <a:latin typeface="標楷體" panose="03000509000000000000" pitchFamily="49" charset="-120"/>
            </a:endParaRPr>
          </a:p>
        </p:txBody>
      </p:sp>
      <p:pic>
        <p:nvPicPr>
          <p:cNvPr id="131077" name="Picture 4" descr="AN01124_">
            <a:extLst>
              <a:ext uri="{FF2B5EF4-FFF2-40B4-BE49-F238E27FC236}">
                <a16:creationId xmlns:a16="http://schemas.microsoft.com/office/drawing/2014/main" xmlns="" id="{837A139A-D73A-1D91-F5C8-FCB1CDA12A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1905000"/>
            <a:ext cx="1409700" cy="1716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9879" name="Rectangle 7">
            <a:extLst>
              <a:ext uri="{FF2B5EF4-FFF2-40B4-BE49-F238E27FC236}">
                <a16:creationId xmlns:a16="http://schemas.microsoft.com/office/drawing/2014/main" xmlns="" id="{FE007EA6-C37D-49C9-8B3D-0736A72FF0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1550" y="4149725"/>
            <a:ext cx="7885113" cy="1403350"/>
          </a:xfrm>
          <a:prstGeom prst="rect">
            <a:avLst/>
          </a:prstGeom>
          <a:solidFill>
            <a:srgbClr val="CC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r>
              <a:rPr lang="zh-TW" altLang="en-US" sz="3200">
                <a:solidFill>
                  <a:srgbClr val="CC3300"/>
                </a:solidFill>
                <a:ea typeface="標楷體" panose="03000509000000000000" pitchFamily="49" charset="-120"/>
              </a:rPr>
              <a:t>業競天擇，適者生存</a:t>
            </a:r>
          </a:p>
          <a:p>
            <a:pPr algn="r" eaLnBrk="1" hangingPunct="1"/>
            <a:r>
              <a:rPr lang="zh-TW" altLang="en-US" sz="1800">
                <a:solidFill>
                  <a:srgbClr val="CC3300"/>
                </a:solidFill>
                <a:ea typeface="標楷體" panose="03000509000000000000" pitchFamily="49" charset="-120"/>
              </a:rPr>
              <a:t>－范錚強</a:t>
            </a:r>
          </a:p>
          <a:p>
            <a:pPr algn="r" eaLnBrk="1" hangingPunct="1"/>
            <a:endParaRPr lang="zh-TW" altLang="en-US" sz="1800">
              <a:solidFill>
                <a:srgbClr val="CC3300"/>
              </a:solidFill>
              <a:ea typeface="標楷體" panose="03000509000000000000" pitchFamily="49" charset="-120"/>
            </a:endParaRPr>
          </a:p>
          <a:p>
            <a:pPr algn="r" eaLnBrk="1" hangingPunct="1"/>
            <a:endParaRPr lang="en-US" altLang="zh-TW" sz="1800">
              <a:solidFill>
                <a:srgbClr val="CC3300"/>
              </a:solidFill>
              <a:ea typeface="標楷體" panose="03000509000000000000" pitchFamily="49" charset="-120"/>
            </a:endParaRPr>
          </a:p>
        </p:txBody>
      </p:sp>
      <p:pic>
        <p:nvPicPr>
          <p:cNvPr id="131079" name="Picture 5" descr="AN02097_">
            <a:extLst>
              <a:ext uri="{FF2B5EF4-FFF2-40B4-BE49-F238E27FC236}">
                <a16:creationId xmlns:a16="http://schemas.microsoft.com/office/drawing/2014/main" xmlns="" id="{9AA73A3B-1811-13FE-891C-78F27E0183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2800" y="3048000"/>
            <a:ext cx="1547813" cy="180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1080" name="Picture 6" descr="AN02542_">
            <a:extLst>
              <a:ext uri="{FF2B5EF4-FFF2-40B4-BE49-F238E27FC236}">
                <a16:creationId xmlns:a16="http://schemas.microsoft.com/office/drawing/2014/main" xmlns="" id="{7426716F-CB0A-BD15-DCF1-272659C5E60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4876800"/>
            <a:ext cx="1565275" cy="1512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8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198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198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987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7" name="頁尾版面配置區 3">
            <a:extLst>
              <a:ext uri="{FF2B5EF4-FFF2-40B4-BE49-F238E27FC236}">
                <a16:creationId xmlns:a16="http://schemas.microsoft.com/office/drawing/2014/main" xmlns="" id="{1DD3DCA1-78E9-3CAB-6FC4-FE630CA50E0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 smtClean="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32098" name="投影片編號版面配置區 4">
            <a:extLst>
              <a:ext uri="{FF2B5EF4-FFF2-40B4-BE49-F238E27FC236}">
                <a16:creationId xmlns:a16="http://schemas.microsoft.com/office/drawing/2014/main" xmlns="" id="{8834671E-A68A-0E48-5EC4-244B2EBAC9F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DC5F730F-132F-314C-ADE8-8732A9C72377}" type="slidenum">
              <a:rPr lang="en-US" altLang="zh-TW" sz="1400">
                <a:solidFill>
                  <a:srgbClr val="333399"/>
                </a:solidFill>
              </a:rPr>
              <a:pPr/>
              <a:t>5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32099" name="Rectangle 2">
            <a:extLst>
              <a:ext uri="{FF2B5EF4-FFF2-40B4-BE49-F238E27FC236}">
                <a16:creationId xmlns:a16="http://schemas.microsoft.com/office/drawing/2014/main" xmlns="" id="{AEC5C804-EE78-5247-B61F-6A312CC5D23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24000" y="381000"/>
            <a:ext cx="6934200" cy="887413"/>
          </a:xfrm>
          <a:noFill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 anchor="b"/>
          <a:lstStyle/>
          <a:p>
            <a:pPr eaLnBrk="1" hangingPunct="1"/>
            <a:r>
              <a:rPr lang="zh-TW" altLang="en-US"/>
              <a:t>生態理論</a:t>
            </a:r>
            <a:r>
              <a:rPr lang="en-US" altLang="zh-TW" baseline="-25000"/>
              <a:t>1</a:t>
            </a:r>
          </a:p>
        </p:txBody>
      </p:sp>
      <p:sp>
        <p:nvSpPr>
          <p:cNvPr id="132100" name="Rectangle 3">
            <a:extLst>
              <a:ext uri="{FF2B5EF4-FFF2-40B4-BE49-F238E27FC236}">
                <a16:creationId xmlns:a16="http://schemas.microsoft.com/office/drawing/2014/main" xmlns="" id="{8662261E-85A6-D29A-3A70-99EAEB665E8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802563" cy="4365625"/>
          </a:xfrm>
          <a:noFill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/>
          <a:p>
            <a:pPr eaLnBrk="1" hangingPunct="1">
              <a:lnSpc>
                <a:spcPct val="90000"/>
              </a:lnSpc>
            </a:pPr>
            <a:r>
              <a:rPr lang="zh-TW" altLang="en-US"/>
              <a:t>生物</a:t>
            </a:r>
          </a:p>
          <a:p>
            <a:pPr lvl="1" eaLnBrk="1" hangingPunct="1">
              <a:lnSpc>
                <a:spcPct val="90000"/>
              </a:lnSpc>
            </a:pPr>
            <a:r>
              <a:rPr lang="zh-TW" altLang="en-US"/>
              <a:t>基本的「選擇」論</a:t>
            </a:r>
          </a:p>
          <a:p>
            <a:pPr lvl="1" eaLnBrk="1" hangingPunct="1">
              <a:lnSpc>
                <a:spcPct val="90000"/>
              </a:lnSpc>
            </a:pPr>
            <a:r>
              <a:rPr lang="zh-TW" altLang="en-US"/>
              <a:t>品種特性不易改變</a:t>
            </a:r>
          </a:p>
          <a:p>
            <a:pPr lvl="1" eaLnBrk="1" hangingPunct="1">
              <a:lnSpc>
                <a:spcPct val="90000"/>
              </a:lnSpc>
            </a:pPr>
            <a:r>
              <a:rPr lang="zh-TW" altLang="en-US"/>
              <a:t>依賴突變和混種</a:t>
            </a:r>
          </a:p>
          <a:p>
            <a:pPr eaLnBrk="1" hangingPunct="1">
              <a:lnSpc>
                <a:spcPct val="90000"/>
              </a:lnSpc>
            </a:pPr>
            <a:r>
              <a:rPr lang="zh-TW" altLang="en-US"/>
              <a:t>企業組織</a:t>
            </a:r>
          </a:p>
          <a:p>
            <a:pPr lvl="1" eaLnBrk="1" hangingPunct="1">
              <a:lnSpc>
                <a:spcPct val="90000"/>
              </a:lnSpc>
            </a:pPr>
            <a:r>
              <a:rPr lang="zh-TW" altLang="en-US"/>
              <a:t>可依賴資源的分配做到體質的改變</a:t>
            </a:r>
          </a:p>
          <a:p>
            <a:pPr lvl="1" eaLnBrk="1" hangingPunct="1">
              <a:lnSpc>
                <a:spcPct val="90000"/>
              </a:lnSpc>
            </a:pPr>
            <a:r>
              <a:rPr lang="zh-TW" altLang="en-US"/>
              <a:t>可採取「適應」論</a:t>
            </a:r>
          </a:p>
          <a:p>
            <a:pPr lvl="2" eaLnBrk="1" hangingPunct="1">
              <a:lnSpc>
                <a:spcPct val="90000"/>
              </a:lnSpc>
            </a:pPr>
            <a:r>
              <a:rPr lang="zh-TW" altLang="en-US"/>
              <a:t>為什麼寒帶地區和熱帶的房子，都有斜屋頂？</a:t>
            </a:r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1" name="頁尾版面配置區 3">
            <a:extLst>
              <a:ext uri="{FF2B5EF4-FFF2-40B4-BE49-F238E27FC236}">
                <a16:creationId xmlns:a16="http://schemas.microsoft.com/office/drawing/2014/main" xmlns="" id="{EE5F10B7-1FF1-FA30-1C40-3D27F9E2957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 smtClean="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33122" name="投影片編號版面配置區 4">
            <a:extLst>
              <a:ext uri="{FF2B5EF4-FFF2-40B4-BE49-F238E27FC236}">
                <a16:creationId xmlns:a16="http://schemas.microsoft.com/office/drawing/2014/main" xmlns="" id="{79954A75-3CEA-A6FE-5ACF-6E48217BF75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D9C06BE6-3663-564E-B539-24860C864212}" type="slidenum">
              <a:rPr lang="en-US" altLang="zh-TW" sz="1400">
                <a:solidFill>
                  <a:srgbClr val="333399"/>
                </a:solidFill>
              </a:rPr>
              <a:pPr/>
              <a:t>6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33123" name="Rectangle 2">
            <a:extLst>
              <a:ext uri="{FF2B5EF4-FFF2-40B4-BE49-F238E27FC236}">
                <a16:creationId xmlns:a16="http://schemas.microsoft.com/office/drawing/2014/main" xmlns="" id="{ACF77E74-E17A-7624-9387-D3EB68B0594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環境變動</a:t>
            </a:r>
            <a:r>
              <a:rPr lang="en-US" altLang="zh-TW"/>
              <a:t>?</a:t>
            </a:r>
          </a:p>
        </p:txBody>
      </p:sp>
      <p:sp>
        <p:nvSpPr>
          <p:cNvPr id="133124" name="Rectangle 3">
            <a:extLst>
              <a:ext uri="{FF2B5EF4-FFF2-40B4-BE49-F238E27FC236}">
                <a16:creationId xmlns:a16="http://schemas.microsoft.com/office/drawing/2014/main" xmlns="" id="{1739708A-9A43-DCFC-A421-C2C34503C58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溫度</a:t>
            </a:r>
          </a:p>
          <a:p>
            <a:pPr lvl="1" eaLnBrk="1" hangingPunct="1"/>
            <a:r>
              <a:rPr lang="zh-TW" altLang="en-US"/>
              <a:t>日溫差</a:t>
            </a:r>
          </a:p>
          <a:p>
            <a:pPr lvl="2" eaLnBrk="1" hangingPunct="1"/>
            <a:r>
              <a:rPr lang="zh-TW" altLang="en-US"/>
              <a:t>溫差攝氏</a:t>
            </a:r>
            <a:r>
              <a:rPr lang="en-US" altLang="zh-TW"/>
              <a:t>10</a:t>
            </a:r>
            <a:r>
              <a:rPr lang="zh-TW" altLang="en-US"/>
              <a:t>度之內，怎樣的物種會存活？</a:t>
            </a:r>
          </a:p>
          <a:p>
            <a:pPr lvl="2" eaLnBrk="1" hangingPunct="1"/>
            <a:r>
              <a:rPr lang="zh-TW" altLang="en-US"/>
              <a:t>溫差攝氏</a:t>
            </a:r>
            <a:r>
              <a:rPr lang="en-US" altLang="zh-TW"/>
              <a:t>50</a:t>
            </a:r>
            <a:r>
              <a:rPr lang="zh-TW" altLang="en-US"/>
              <a:t>度以上，怎樣的物種會存活？</a:t>
            </a:r>
          </a:p>
          <a:p>
            <a:pPr lvl="1" eaLnBrk="1" hangingPunct="1"/>
            <a:r>
              <a:rPr lang="zh-TW" altLang="en-US"/>
              <a:t>年溫差</a:t>
            </a:r>
          </a:p>
          <a:p>
            <a:pPr lvl="2" eaLnBrk="1" hangingPunct="1"/>
            <a:r>
              <a:rPr lang="zh-TW" altLang="en-US"/>
              <a:t>熱帶和溫帶適應的物種相同嗎？</a:t>
            </a:r>
          </a:p>
          <a:p>
            <a:pPr lvl="1" eaLnBrk="1" hangingPunct="1"/>
            <a:r>
              <a:rPr lang="zh-TW" altLang="en-US"/>
              <a:t>地球氣候變遷？</a:t>
            </a:r>
          </a:p>
        </p:txBody>
      </p:sp>
    </p:spTree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5" name="頁尾版面配置區 3">
            <a:extLst>
              <a:ext uri="{FF2B5EF4-FFF2-40B4-BE49-F238E27FC236}">
                <a16:creationId xmlns:a16="http://schemas.microsoft.com/office/drawing/2014/main" xmlns="" id="{9467D7CA-259A-CBA0-998E-0AEB31FBA96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 smtClean="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34146" name="投影片編號版面配置區 4">
            <a:extLst>
              <a:ext uri="{FF2B5EF4-FFF2-40B4-BE49-F238E27FC236}">
                <a16:creationId xmlns:a16="http://schemas.microsoft.com/office/drawing/2014/main" xmlns="" id="{C5E25C0D-BF1D-60A3-EF36-B20C9D3731F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F0252316-8714-1F4A-9A36-673227299BF8}" type="slidenum">
              <a:rPr lang="en-US" altLang="zh-TW" sz="1400">
                <a:solidFill>
                  <a:srgbClr val="333399"/>
                </a:solidFill>
              </a:rPr>
              <a:pPr/>
              <a:t>7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34147" name="Rectangle 2">
            <a:extLst>
              <a:ext uri="{FF2B5EF4-FFF2-40B4-BE49-F238E27FC236}">
                <a16:creationId xmlns:a16="http://schemas.microsoft.com/office/drawing/2014/main" xmlns="" id="{EEB1C886-2EDD-5381-3EC2-316EB70F0AB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環境變動的狀況</a:t>
            </a:r>
          </a:p>
        </p:txBody>
      </p:sp>
      <p:sp>
        <p:nvSpPr>
          <p:cNvPr id="134148" name="Rectangle 3">
            <a:extLst>
              <a:ext uri="{FF2B5EF4-FFF2-40B4-BE49-F238E27FC236}">
                <a16:creationId xmlns:a16="http://schemas.microsoft.com/office/drawing/2014/main" xmlns="" id="{B8BAE217-C6E9-8CCF-830D-1DD6F9FA3A9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918450" cy="1303338"/>
          </a:xfrm>
        </p:spPr>
        <p:txBody>
          <a:bodyPr/>
          <a:lstStyle/>
          <a:p>
            <a:pPr eaLnBrk="1" hangingPunct="1"/>
            <a:r>
              <a:rPr lang="zh-TW" altLang="en-US"/>
              <a:t>環境變動的激烈程度（幅度、穩定性）</a:t>
            </a:r>
          </a:p>
          <a:p>
            <a:pPr eaLnBrk="1" hangingPunct="1"/>
            <a:r>
              <a:rPr lang="zh-TW" altLang="en-US"/>
              <a:t>週期（環境週期、個體週期）</a:t>
            </a:r>
          </a:p>
          <a:p>
            <a:pPr eaLnBrk="1" hangingPunct="1"/>
            <a:endParaRPr lang="en-US" altLang="zh-TW"/>
          </a:p>
        </p:txBody>
      </p:sp>
      <p:sp>
        <p:nvSpPr>
          <p:cNvPr id="134149" name="Rectangle 4">
            <a:extLst>
              <a:ext uri="{FF2B5EF4-FFF2-40B4-BE49-F238E27FC236}">
                <a16:creationId xmlns:a16="http://schemas.microsoft.com/office/drawing/2014/main" xmlns="" id="{17CC9947-9EAB-CD96-19FE-0930537DE5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19250" y="3500438"/>
            <a:ext cx="6840538" cy="2305050"/>
          </a:xfrm>
          <a:prstGeom prst="rect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134150" name="Freeform 5">
            <a:extLst>
              <a:ext uri="{FF2B5EF4-FFF2-40B4-BE49-F238E27FC236}">
                <a16:creationId xmlns:a16="http://schemas.microsoft.com/office/drawing/2014/main" xmlns="" id="{984E7A86-EBA5-7125-B8C9-ABDB2FF13C43}"/>
              </a:ext>
            </a:extLst>
          </p:cNvPr>
          <p:cNvSpPr>
            <a:spLocks/>
          </p:cNvSpPr>
          <p:nvPr/>
        </p:nvSpPr>
        <p:spPr bwMode="auto">
          <a:xfrm>
            <a:off x="1835150" y="3933825"/>
            <a:ext cx="6121400" cy="1644650"/>
          </a:xfrm>
          <a:custGeom>
            <a:avLst/>
            <a:gdLst>
              <a:gd name="T0" fmla="*/ 0 w 3856"/>
              <a:gd name="T1" fmla="*/ 2147483646 h 1036"/>
              <a:gd name="T2" fmla="*/ 2147483646 w 3856"/>
              <a:gd name="T3" fmla="*/ 2147483646 h 1036"/>
              <a:gd name="T4" fmla="*/ 2147483646 w 3856"/>
              <a:gd name="T5" fmla="*/ 2147483646 h 1036"/>
              <a:gd name="T6" fmla="*/ 2147483646 w 3856"/>
              <a:gd name="T7" fmla="*/ 2147483646 h 1036"/>
              <a:gd name="T8" fmla="*/ 2147483646 w 3856"/>
              <a:gd name="T9" fmla="*/ 2147483646 h 1036"/>
              <a:gd name="T10" fmla="*/ 2147483646 w 3856"/>
              <a:gd name="T11" fmla="*/ 2147483646 h 1036"/>
              <a:gd name="T12" fmla="*/ 2147483646 w 3856"/>
              <a:gd name="T13" fmla="*/ 2147483646 h 1036"/>
              <a:gd name="T14" fmla="*/ 2147483646 w 3856"/>
              <a:gd name="T15" fmla="*/ 2147483646 h 1036"/>
              <a:gd name="T16" fmla="*/ 2147483646 w 3856"/>
              <a:gd name="T17" fmla="*/ 2147483646 h 1036"/>
              <a:gd name="T18" fmla="*/ 2147483646 w 3856"/>
              <a:gd name="T19" fmla="*/ 2147483646 h 1036"/>
              <a:gd name="T20" fmla="*/ 2147483646 w 3856"/>
              <a:gd name="T21" fmla="*/ 2147483646 h 1036"/>
              <a:gd name="T22" fmla="*/ 2147483646 w 3856"/>
              <a:gd name="T23" fmla="*/ 2147483646 h 1036"/>
              <a:gd name="T24" fmla="*/ 2147483646 w 3856"/>
              <a:gd name="T25" fmla="*/ 2147483646 h 1036"/>
              <a:gd name="T26" fmla="*/ 2147483646 w 3856"/>
              <a:gd name="T27" fmla="*/ 2147483646 h 1036"/>
              <a:gd name="T28" fmla="*/ 2147483646 w 3856"/>
              <a:gd name="T29" fmla="*/ 2147483646 h 1036"/>
              <a:gd name="T30" fmla="*/ 2147483646 w 3856"/>
              <a:gd name="T31" fmla="*/ 2147483646 h 1036"/>
              <a:gd name="T32" fmla="*/ 2147483646 w 3856"/>
              <a:gd name="T33" fmla="*/ 2147483646 h 1036"/>
              <a:gd name="T34" fmla="*/ 2147483646 w 3856"/>
              <a:gd name="T35" fmla="*/ 2147483646 h 1036"/>
              <a:gd name="T36" fmla="*/ 2147483646 w 3856"/>
              <a:gd name="T37" fmla="*/ 2147483646 h 1036"/>
              <a:gd name="T38" fmla="*/ 2147483646 w 3856"/>
              <a:gd name="T39" fmla="*/ 2147483646 h 1036"/>
              <a:gd name="T40" fmla="*/ 2147483646 w 3856"/>
              <a:gd name="T41" fmla="*/ 2147483646 h 1036"/>
              <a:gd name="T42" fmla="*/ 2147483646 w 3856"/>
              <a:gd name="T43" fmla="*/ 2147483646 h 1036"/>
              <a:gd name="T44" fmla="*/ 2147483646 w 3856"/>
              <a:gd name="T45" fmla="*/ 2147483646 h 1036"/>
              <a:gd name="T46" fmla="*/ 2147483646 w 3856"/>
              <a:gd name="T47" fmla="*/ 2147483646 h 1036"/>
              <a:gd name="T48" fmla="*/ 2147483646 w 3856"/>
              <a:gd name="T49" fmla="*/ 2147483646 h 10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</a:gdLst>
            <a:ahLst/>
            <a:cxnLst>
              <a:cxn ang="T50">
                <a:pos x="T0" y="T1"/>
              </a:cxn>
              <a:cxn ang="T51">
                <a:pos x="T2" y="T3"/>
              </a:cxn>
              <a:cxn ang="T52">
                <a:pos x="T4" y="T5"/>
              </a:cxn>
              <a:cxn ang="T53">
                <a:pos x="T6" y="T7"/>
              </a:cxn>
              <a:cxn ang="T54">
                <a:pos x="T8" y="T9"/>
              </a:cxn>
              <a:cxn ang="T55">
                <a:pos x="T10" y="T11"/>
              </a:cxn>
              <a:cxn ang="T56">
                <a:pos x="T12" y="T13"/>
              </a:cxn>
              <a:cxn ang="T57">
                <a:pos x="T14" y="T15"/>
              </a:cxn>
              <a:cxn ang="T58">
                <a:pos x="T16" y="T17"/>
              </a:cxn>
              <a:cxn ang="T59">
                <a:pos x="T18" y="T19"/>
              </a:cxn>
              <a:cxn ang="T60">
                <a:pos x="T20" y="T21"/>
              </a:cxn>
              <a:cxn ang="T61">
                <a:pos x="T22" y="T23"/>
              </a:cxn>
              <a:cxn ang="T62">
                <a:pos x="T24" y="T25"/>
              </a:cxn>
              <a:cxn ang="T63">
                <a:pos x="T26" y="T27"/>
              </a:cxn>
              <a:cxn ang="T64">
                <a:pos x="T28" y="T29"/>
              </a:cxn>
              <a:cxn ang="T65">
                <a:pos x="T30" y="T31"/>
              </a:cxn>
              <a:cxn ang="T66">
                <a:pos x="T32" y="T33"/>
              </a:cxn>
              <a:cxn ang="T67">
                <a:pos x="T34" y="T35"/>
              </a:cxn>
              <a:cxn ang="T68">
                <a:pos x="T36" y="T37"/>
              </a:cxn>
              <a:cxn ang="T69">
                <a:pos x="T38" y="T39"/>
              </a:cxn>
              <a:cxn ang="T70">
                <a:pos x="T40" y="T41"/>
              </a:cxn>
              <a:cxn ang="T71">
                <a:pos x="T42" y="T43"/>
              </a:cxn>
              <a:cxn ang="T72">
                <a:pos x="T44" y="T45"/>
              </a:cxn>
              <a:cxn ang="T73">
                <a:pos x="T46" y="T47"/>
              </a:cxn>
              <a:cxn ang="T74">
                <a:pos x="T48" y="T49"/>
              </a:cxn>
            </a:cxnLst>
            <a:rect l="0" t="0" r="r" b="b"/>
            <a:pathLst>
              <a:path w="3856" h="1036">
                <a:moveTo>
                  <a:pt x="0" y="862"/>
                </a:moveTo>
                <a:cubicBezTo>
                  <a:pt x="38" y="733"/>
                  <a:pt x="76" y="604"/>
                  <a:pt x="136" y="544"/>
                </a:cubicBezTo>
                <a:cubicBezTo>
                  <a:pt x="196" y="484"/>
                  <a:pt x="303" y="446"/>
                  <a:pt x="363" y="499"/>
                </a:cubicBezTo>
                <a:cubicBezTo>
                  <a:pt x="423" y="552"/>
                  <a:pt x="431" y="801"/>
                  <a:pt x="499" y="862"/>
                </a:cubicBezTo>
                <a:cubicBezTo>
                  <a:pt x="567" y="923"/>
                  <a:pt x="703" y="915"/>
                  <a:pt x="771" y="862"/>
                </a:cubicBezTo>
                <a:cubicBezTo>
                  <a:pt x="839" y="809"/>
                  <a:pt x="855" y="619"/>
                  <a:pt x="908" y="544"/>
                </a:cubicBezTo>
                <a:cubicBezTo>
                  <a:pt x="961" y="469"/>
                  <a:pt x="1021" y="347"/>
                  <a:pt x="1089" y="408"/>
                </a:cubicBezTo>
                <a:cubicBezTo>
                  <a:pt x="1157" y="469"/>
                  <a:pt x="1248" y="809"/>
                  <a:pt x="1316" y="907"/>
                </a:cubicBezTo>
                <a:cubicBezTo>
                  <a:pt x="1384" y="1005"/>
                  <a:pt x="1444" y="1036"/>
                  <a:pt x="1497" y="998"/>
                </a:cubicBezTo>
                <a:cubicBezTo>
                  <a:pt x="1550" y="960"/>
                  <a:pt x="1580" y="808"/>
                  <a:pt x="1633" y="680"/>
                </a:cubicBezTo>
                <a:cubicBezTo>
                  <a:pt x="1686" y="552"/>
                  <a:pt x="1747" y="333"/>
                  <a:pt x="1815" y="227"/>
                </a:cubicBezTo>
                <a:cubicBezTo>
                  <a:pt x="1883" y="121"/>
                  <a:pt x="1974" y="0"/>
                  <a:pt x="2042" y="45"/>
                </a:cubicBezTo>
                <a:cubicBezTo>
                  <a:pt x="2110" y="90"/>
                  <a:pt x="2170" y="378"/>
                  <a:pt x="2223" y="499"/>
                </a:cubicBezTo>
                <a:cubicBezTo>
                  <a:pt x="2276" y="620"/>
                  <a:pt x="2314" y="703"/>
                  <a:pt x="2359" y="771"/>
                </a:cubicBezTo>
                <a:cubicBezTo>
                  <a:pt x="2404" y="839"/>
                  <a:pt x="2434" y="899"/>
                  <a:pt x="2495" y="907"/>
                </a:cubicBezTo>
                <a:cubicBezTo>
                  <a:pt x="2556" y="915"/>
                  <a:pt x="2677" y="861"/>
                  <a:pt x="2722" y="816"/>
                </a:cubicBezTo>
                <a:cubicBezTo>
                  <a:pt x="2767" y="771"/>
                  <a:pt x="2752" y="703"/>
                  <a:pt x="2767" y="635"/>
                </a:cubicBezTo>
                <a:cubicBezTo>
                  <a:pt x="2782" y="567"/>
                  <a:pt x="2775" y="468"/>
                  <a:pt x="2813" y="408"/>
                </a:cubicBezTo>
                <a:cubicBezTo>
                  <a:pt x="2851" y="348"/>
                  <a:pt x="2934" y="257"/>
                  <a:pt x="2994" y="272"/>
                </a:cubicBezTo>
                <a:cubicBezTo>
                  <a:pt x="3054" y="287"/>
                  <a:pt x="3131" y="431"/>
                  <a:pt x="3176" y="499"/>
                </a:cubicBezTo>
                <a:cubicBezTo>
                  <a:pt x="3221" y="567"/>
                  <a:pt x="3236" y="612"/>
                  <a:pt x="3266" y="680"/>
                </a:cubicBezTo>
                <a:cubicBezTo>
                  <a:pt x="3296" y="748"/>
                  <a:pt x="3296" y="861"/>
                  <a:pt x="3357" y="907"/>
                </a:cubicBezTo>
                <a:cubicBezTo>
                  <a:pt x="3418" y="953"/>
                  <a:pt x="3561" y="976"/>
                  <a:pt x="3629" y="953"/>
                </a:cubicBezTo>
                <a:cubicBezTo>
                  <a:pt x="3697" y="930"/>
                  <a:pt x="3727" y="831"/>
                  <a:pt x="3765" y="771"/>
                </a:cubicBezTo>
                <a:cubicBezTo>
                  <a:pt x="3803" y="711"/>
                  <a:pt x="3829" y="650"/>
                  <a:pt x="3856" y="590"/>
                </a:cubicBezTo>
              </a:path>
            </a:pathLst>
          </a:cu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34151" name="Text Box 6">
            <a:extLst>
              <a:ext uri="{FF2B5EF4-FFF2-40B4-BE49-F238E27FC236}">
                <a16:creationId xmlns:a16="http://schemas.microsoft.com/office/drawing/2014/main" xmlns="" id="{BA9862CF-CF85-74C6-BC8A-2F354F675C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08488" y="5827713"/>
            <a:ext cx="793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/>
              <a:t>時間</a:t>
            </a:r>
          </a:p>
        </p:txBody>
      </p:sp>
      <p:sp>
        <p:nvSpPr>
          <p:cNvPr id="134152" name="Line 7">
            <a:extLst>
              <a:ext uri="{FF2B5EF4-FFF2-40B4-BE49-F238E27FC236}">
                <a16:creationId xmlns:a16="http://schemas.microsoft.com/office/drawing/2014/main" xmlns="" id="{7AAE3BE4-1986-45BF-DA0D-338B78FF6017}"/>
              </a:ext>
            </a:extLst>
          </p:cNvPr>
          <p:cNvSpPr>
            <a:spLocks noChangeShapeType="1"/>
          </p:cNvSpPr>
          <p:nvPr/>
        </p:nvSpPr>
        <p:spPr bwMode="auto">
          <a:xfrm>
            <a:off x="323850" y="4005263"/>
            <a:ext cx="719138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34153" name="Text Box 8">
            <a:extLst>
              <a:ext uri="{FF2B5EF4-FFF2-40B4-BE49-F238E27FC236}">
                <a16:creationId xmlns:a16="http://schemas.microsoft.com/office/drawing/2014/main" xmlns="" id="{D32D2938-1EF8-A22B-2213-35F9E5FF29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4076700"/>
            <a:ext cx="793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/>
              <a:t>環境</a:t>
            </a:r>
          </a:p>
        </p:txBody>
      </p:sp>
      <p:sp>
        <p:nvSpPr>
          <p:cNvPr id="134154" name="Freeform 9">
            <a:extLst>
              <a:ext uri="{FF2B5EF4-FFF2-40B4-BE49-F238E27FC236}">
                <a16:creationId xmlns:a16="http://schemas.microsoft.com/office/drawing/2014/main" xmlns="" id="{65F93663-79C9-368A-EDA9-71BAD274761D}"/>
              </a:ext>
            </a:extLst>
          </p:cNvPr>
          <p:cNvSpPr>
            <a:spLocks/>
          </p:cNvSpPr>
          <p:nvPr/>
        </p:nvSpPr>
        <p:spPr bwMode="auto">
          <a:xfrm>
            <a:off x="1692275" y="4076700"/>
            <a:ext cx="6696075" cy="1573213"/>
          </a:xfrm>
          <a:custGeom>
            <a:avLst/>
            <a:gdLst>
              <a:gd name="T0" fmla="*/ 0 w 4218"/>
              <a:gd name="T1" fmla="*/ 2147483646 h 991"/>
              <a:gd name="T2" fmla="*/ 2147483646 w 4218"/>
              <a:gd name="T3" fmla="*/ 2147483646 h 991"/>
              <a:gd name="T4" fmla="*/ 2147483646 w 4218"/>
              <a:gd name="T5" fmla="*/ 2147483646 h 991"/>
              <a:gd name="T6" fmla="*/ 2147483646 w 4218"/>
              <a:gd name="T7" fmla="*/ 2147483646 h 991"/>
              <a:gd name="T8" fmla="*/ 2147483646 w 4218"/>
              <a:gd name="T9" fmla="*/ 2147483646 h 991"/>
              <a:gd name="T10" fmla="*/ 2147483646 w 4218"/>
              <a:gd name="T11" fmla="*/ 2147483646 h 991"/>
              <a:gd name="T12" fmla="*/ 2147483646 w 4218"/>
              <a:gd name="T13" fmla="*/ 2147483646 h 991"/>
              <a:gd name="T14" fmla="*/ 2147483646 w 4218"/>
              <a:gd name="T15" fmla="*/ 2147483646 h 991"/>
              <a:gd name="T16" fmla="*/ 2147483646 w 4218"/>
              <a:gd name="T17" fmla="*/ 2147483646 h 991"/>
              <a:gd name="T18" fmla="*/ 2147483646 w 4218"/>
              <a:gd name="T19" fmla="*/ 2147483646 h 991"/>
              <a:gd name="T20" fmla="*/ 2147483646 w 4218"/>
              <a:gd name="T21" fmla="*/ 2147483646 h 991"/>
              <a:gd name="T22" fmla="*/ 2147483646 w 4218"/>
              <a:gd name="T23" fmla="*/ 2147483646 h 991"/>
              <a:gd name="T24" fmla="*/ 2147483646 w 4218"/>
              <a:gd name="T25" fmla="*/ 2147483646 h 991"/>
              <a:gd name="T26" fmla="*/ 2147483646 w 4218"/>
              <a:gd name="T27" fmla="*/ 2147483646 h 991"/>
              <a:gd name="T28" fmla="*/ 2147483646 w 4218"/>
              <a:gd name="T29" fmla="*/ 2147483646 h 991"/>
              <a:gd name="T30" fmla="*/ 2147483646 w 4218"/>
              <a:gd name="T31" fmla="*/ 2147483646 h 991"/>
              <a:gd name="T32" fmla="*/ 2147483646 w 4218"/>
              <a:gd name="T33" fmla="*/ 2147483646 h 991"/>
              <a:gd name="T34" fmla="*/ 2147483646 w 4218"/>
              <a:gd name="T35" fmla="*/ 2147483646 h 991"/>
              <a:gd name="T36" fmla="*/ 2147483646 w 4218"/>
              <a:gd name="T37" fmla="*/ 2147483646 h 991"/>
              <a:gd name="T38" fmla="*/ 2147483646 w 4218"/>
              <a:gd name="T39" fmla="*/ 2147483646 h 991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0" t="0" r="r" b="b"/>
            <a:pathLst>
              <a:path w="4218" h="991">
                <a:moveTo>
                  <a:pt x="0" y="991"/>
                </a:moveTo>
                <a:cubicBezTo>
                  <a:pt x="34" y="968"/>
                  <a:pt x="68" y="945"/>
                  <a:pt x="136" y="900"/>
                </a:cubicBezTo>
                <a:cubicBezTo>
                  <a:pt x="204" y="855"/>
                  <a:pt x="317" y="778"/>
                  <a:pt x="408" y="718"/>
                </a:cubicBezTo>
                <a:cubicBezTo>
                  <a:pt x="499" y="658"/>
                  <a:pt x="582" y="613"/>
                  <a:pt x="680" y="537"/>
                </a:cubicBezTo>
                <a:cubicBezTo>
                  <a:pt x="778" y="461"/>
                  <a:pt x="892" y="348"/>
                  <a:pt x="998" y="265"/>
                </a:cubicBezTo>
                <a:cubicBezTo>
                  <a:pt x="1104" y="182"/>
                  <a:pt x="1202" y="76"/>
                  <a:pt x="1315" y="38"/>
                </a:cubicBezTo>
                <a:cubicBezTo>
                  <a:pt x="1428" y="0"/>
                  <a:pt x="1580" y="23"/>
                  <a:pt x="1678" y="38"/>
                </a:cubicBezTo>
                <a:cubicBezTo>
                  <a:pt x="1776" y="53"/>
                  <a:pt x="1829" y="99"/>
                  <a:pt x="1905" y="129"/>
                </a:cubicBezTo>
                <a:cubicBezTo>
                  <a:pt x="1981" y="159"/>
                  <a:pt x="2072" y="190"/>
                  <a:pt x="2132" y="220"/>
                </a:cubicBezTo>
                <a:cubicBezTo>
                  <a:pt x="2192" y="250"/>
                  <a:pt x="2223" y="295"/>
                  <a:pt x="2268" y="310"/>
                </a:cubicBezTo>
                <a:cubicBezTo>
                  <a:pt x="2313" y="325"/>
                  <a:pt x="2344" y="310"/>
                  <a:pt x="2404" y="310"/>
                </a:cubicBezTo>
                <a:cubicBezTo>
                  <a:pt x="2464" y="310"/>
                  <a:pt x="2539" y="310"/>
                  <a:pt x="2630" y="310"/>
                </a:cubicBezTo>
                <a:cubicBezTo>
                  <a:pt x="2721" y="310"/>
                  <a:pt x="2850" y="333"/>
                  <a:pt x="2948" y="310"/>
                </a:cubicBezTo>
                <a:cubicBezTo>
                  <a:pt x="3046" y="287"/>
                  <a:pt x="3145" y="212"/>
                  <a:pt x="3220" y="174"/>
                </a:cubicBezTo>
                <a:cubicBezTo>
                  <a:pt x="3295" y="136"/>
                  <a:pt x="3342" y="90"/>
                  <a:pt x="3402" y="83"/>
                </a:cubicBezTo>
                <a:cubicBezTo>
                  <a:pt x="3462" y="76"/>
                  <a:pt x="3530" y="114"/>
                  <a:pt x="3583" y="129"/>
                </a:cubicBezTo>
                <a:cubicBezTo>
                  <a:pt x="3636" y="144"/>
                  <a:pt x="3666" y="159"/>
                  <a:pt x="3719" y="174"/>
                </a:cubicBezTo>
                <a:cubicBezTo>
                  <a:pt x="3772" y="189"/>
                  <a:pt x="3856" y="205"/>
                  <a:pt x="3901" y="220"/>
                </a:cubicBezTo>
                <a:cubicBezTo>
                  <a:pt x="3946" y="235"/>
                  <a:pt x="3938" y="265"/>
                  <a:pt x="3991" y="265"/>
                </a:cubicBezTo>
                <a:cubicBezTo>
                  <a:pt x="4044" y="265"/>
                  <a:pt x="4180" y="235"/>
                  <a:pt x="4218" y="220"/>
                </a:cubicBezTo>
              </a:path>
            </a:pathLst>
          </a:custGeom>
          <a:noFill/>
          <a:ln w="25400">
            <a:solidFill>
              <a:srgbClr val="CC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34155" name="Line 10">
            <a:extLst>
              <a:ext uri="{FF2B5EF4-FFF2-40B4-BE49-F238E27FC236}">
                <a16:creationId xmlns:a16="http://schemas.microsoft.com/office/drawing/2014/main" xmlns="" id="{47860460-3367-D712-77A0-CECFFC785743}"/>
              </a:ext>
            </a:extLst>
          </p:cNvPr>
          <p:cNvSpPr>
            <a:spLocks noChangeShapeType="1"/>
          </p:cNvSpPr>
          <p:nvPr/>
        </p:nvSpPr>
        <p:spPr bwMode="auto">
          <a:xfrm>
            <a:off x="395288" y="4797425"/>
            <a:ext cx="647700" cy="0"/>
          </a:xfrm>
          <a:prstGeom prst="line">
            <a:avLst/>
          </a:prstGeom>
          <a:noFill/>
          <a:ln w="25400">
            <a:solidFill>
              <a:srgbClr val="CC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34156" name="Text Box 11">
            <a:extLst>
              <a:ext uri="{FF2B5EF4-FFF2-40B4-BE49-F238E27FC236}">
                <a16:creationId xmlns:a16="http://schemas.microsoft.com/office/drawing/2014/main" xmlns="" id="{2F56944C-E0E6-EEB7-CDCD-4A0A7D9BA3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388" y="4868863"/>
            <a:ext cx="1098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/>
              <a:t>企業甲</a:t>
            </a:r>
          </a:p>
        </p:txBody>
      </p:sp>
    </p:spTree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69" name="頁尾版面配置區 3">
            <a:extLst>
              <a:ext uri="{FF2B5EF4-FFF2-40B4-BE49-F238E27FC236}">
                <a16:creationId xmlns:a16="http://schemas.microsoft.com/office/drawing/2014/main" xmlns="" id="{80242B27-C15F-D8B3-B166-95C4EB9B79E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 smtClean="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35170" name="投影片編號版面配置區 4">
            <a:extLst>
              <a:ext uri="{FF2B5EF4-FFF2-40B4-BE49-F238E27FC236}">
                <a16:creationId xmlns:a16="http://schemas.microsoft.com/office/drawing/2014/main" xmlns="" id="{CE263533-CB65-0D00-604E-25E9D81196D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32433A1B-10A5-F746-9340-A58E56EDA853}" type="slidenum">
              <a:rPr lang="en-US" altLang="zh-TW" sz="1400">
                <a:solidFill>
                  <a:srgbClr val="333399"/>
                </a:solidFill>
              </a:rPr>
              <a:pPr/>
              <a:t>8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35171" name="Rectangle 2">
            <a:extLst>
              <a:ext uri="{FF2B5EF4-FFF2-40B4-BE49-F238E27FC236}">
                <a16:creationId xmlns:a16="http://schemas.microsoft.com/office/drawing/2014/main" xmlns="" id="{D55B2D02-3B2F-D34B-E654-6BB501ACAB6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動物世界</a:t>
            </a:r>
          </a:p>
        </p:txBody>
      </p:sp>
      <p:sp>
        <p:nvSpPr>
          <p:cNvPr id="135172" name="Rectangle 3">
            <a:extLst>
              <a:ext uri="{FF2B5EF4-FFF2-40B4-BE49-F238E27FC236}">
                <a16:creationId xmlns:a16="http://schemas.microsoft.com/office/drawing/2014/main" xmlns="" id="{5D069073-760E-2D6A-DAF0-C609FCC3F9E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zh-TW" altLang="en-US"/>
              <a:t>冬天對熊的壽命來說，並不長</a:t>
            </a:r>
          </a:p>
          <a:p>
            <a:pPr lvl="1" eaLnBrk="1" hangingPunct="1">
              <a:lnSpc>
                <a:spcPct val="90000"/>
              </a:lnSpc>
            </a:pPr>
            <a:r>
              <a:rPr lang="zh-TW" altLang="en-US"/>
              <a:t>熊利用冬眠避開對他不利的環境</a:t>
            </a:r>
          </a:p>
          <a:p>
            <a:pPr eaLnBrk="1" hangingPunct="1">
              <a:lnSpc>
                <a:spcPct val="90000"/>
              </a:lnSpc>
            </a:pPr>
            <a:r>
              <a:rPr lang="zh-TW" altLang="en-US"/>
              <a:t>天氣一冷，蚊子都不見了</a:t>
            </a:r>
          </a:p>
          <a:p>
            <a:pPr lvl="1" eaLnBrk="1" hangingPunct="1">
              <a:lnSpc>
                <a:spcPct val="90000"/>
              </a:lnSpc>
            </a:pPr>
            <a:r>
              <a:rPr lang="zh-TW" altLang="en-US"/>
              <a:t>天氣轉暖，蚊子又出現了</a:t>
            </a:r>
          </a:p>
          <a:p>
            <a:pPr lvl="1" eaLnBrk="1" hangingPunct="1">
              <a:lnSpc>
                <a:spcPct val="90000"/>
              </a:lnSpc>
            </a:pPr>
            <a:endParaRPr lang="zh-TW" altLang="en-US"/>
          </a:p>
          <a:p>
            <a:pPr eaLnBrk="1" hangingPunct="1">
              <a:lnSpc>
                <a:spcPct val="90000"/>
              </a:lnSpc>
            </a:pPr>
            <a:r>
              <a:rPr lang="zh-TW" altLang="en-US"/>
              <a:t>黑暗的山洞，對蝙蝠的壽命來說更長久</a:t>
            </a:r>
          </a:p>
          <a:p>
            <a:pPr lvl="1" eaLnBrk="1" hangingPunct="1">
              <a:lnSpc>
                <a:spcPct val="90000"/>
              </a:lnSpc>
            </a:pPr>
            <a:r>
              <a:rPr lang="zh-TW" altLang="en-US"/>
              <a:t>蝙蝠歷經世代交替發展出，發展出微波導航</a:t>
            </a:r>
          </a:p>
        </p:txBody>
      </p:sp>
    </p:spTree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3" name="頁尾版面配置區 3">
            <a:extLst>
              <a:ext uri="{FF2B5EF4-FFF2-40B4-BE49-F238E27FC236}">
                <a16:creationId xmlns:a16="http://schemas.microsoft.com/office/drawing/2014/main" xmlns="" id="{5230F19E-0D63-94AC-641D-5BD756FC7A5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 smtClean="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36194" name="投影片編號版面配置區 4">
            <a:extLst>
              <a:ext uri="{FF2B5EF4-FFF2-40B4-BE49-F238E27FC236}">
                <a16:creationId xmlns:a16="http://schemas.microsoft.com/office/drawing/2014/main" xmlns="" id="{68002B55-B409-FF21-ADAF-F9D770F51E6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70601E24-22D3-9744-91F3-F3A8502C6B2F}" type="slidenum">
              <a:rPr lang="en-US" altLang="zh-TW" sz="1400">
                <a:solidFill>
                  <a:srgbClr val="333399"/>
                </a:solidFill>
              </a:rPr>
              <a:pPr/>
              <a:t>9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36195" name="Rectangle 2">
            <a:extLst>
              <a:ext uri="{FF2B5EF4-FFF2-40B4-BE49-F238E27FC236}">
                <a16:creationId xmlns:a16="http://schemas.microsoft.com/office/drawing/2014/main" xmlns="" id="{30EF7C61-0F5D-CEC4-2E14-8829FF8F705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環境變動的狀況</a:t>
            </a:r>
          </a:p>
        </p:txBody>
      </p:sp>
      <p:sp>
        <p:nvSpPr>
          <p:cNvPr id="907267" name="Rectangle 3">
            <a:extLst>
              <a:ext uri="{FF2B5EF4-FFF2-40B4-BE49-F238E27FC236}">
                <a16:creationId xmlns:a16="http://schemas.microsoft.com/office/drawing/2014/main" xmlns="" id="{5B9ED62B-20E9-936E-6FA5-1164A6BD1C8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918450" cy="1303338"/>
          </a:xfrm>
        </p:spPr>
        <p:txBody>
          <a:bodyPr/>
          <a:lstStyle/>
          <a:p>
            <a:pPr eaLnBrk="1" hangingPunct="1"/>
            <a:r>
              <a:rPr lang="zh-TW" altLang="en-US" sz="2800"/>
              <a:t>相對於人的壽命，環境變動是春夏秋冬？</a:t>
            </a:r>
          </a:p>
          <a:p>
            <a:pPr eaLnBrk="1" hangingPunct="1"/>
            <a:r>
              <a:rPr lang="zh-TW" altLang="en-US" sz="2800"/>
              <a:t>還是唐宋明清？</a:t>
            </a:r>
          </a:p>
          <a:p>
            <a:pPr eaLnBrk="1" hangingPunct="1"/>
            <a:endParaRPr lang="en-US" altLang="zh-TW" sz="2800"/>
          </a:p>
        </p:txBody>
      </p:sp>
      <p:sp>
        <p:nvSpPr>
          <p:cNvPr id="136197" name="Rectangle 4">
            <a:extLst>
              <a:ext uri="{FF2B5EF4-FFF2-40B4-BE49-F238E27FC236}">
                <a16:creationId xmlns:a16="http://schemas.microsoft.com/office/drawing/2014/main" xmlns="" id="{C763C9CE-849A-389B-7F03-FF1351BA6C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19250" y="3500438"/>
            <a:ext cx="6840538" cy="2305050"/>
          </a:xfrm>
          <a:prstGeom prst="rect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136198" name="Freeform 5">
            <a:extLst>
              <a:ext uri="{FF2B5EF4-FFF2-40B4-BE49-F238E27FC236}">
                <a16:creationId xmlns:a16="http://schemas.microsoft.com/office/drawing/2014/main" xmlns="" id="{F0B3FFA8-19AD-8F3C-32C7-C0F0E6F3FD54}"/>
              </a:ext>
            </a:extLst>
          </p:cNvPr>
          <p:cNvSpPr>
            <a:spLocks/>
          </p:cNvSpPr>
          <p:nvPr/>
        </p:nvSpPr>
        <p:spPr bwMode="auto">
          <a:xfrm>
            <a:off x="1835150" y="3933825"/>
            <a:ext cx="6121400" cy="1644650"/>
          </a:xfrm>
          <a:custGeom>
            <a:avLst/>
            <a:gdLst>
              <a:gd name="T0" fmla="*/ 0 w 3856"/>
              <a:gd name="T1" fmla="*/ 2147483646 h 1036"/>
              <a:gd name="T2" fmla="*/ 2147483646 w 3856"/>
              <a:gd name="T3" fmla="*/ 2147483646 h 1036"/>
              <a:gd name="T4" fmla="*/ 2147483646 w 3856"/>
              <a:gd name="T5" fmla="*/ 2147483646 h 1036"/>
              <a:gd name="T6" fmla="*/ 2147483646 w 3856"/>
              <a:gd name="T7" fmla="*/ 2147483646 h 1036"/>
              <a:gd name="T8" fmla="*/ 2147483646 w 3856"/>
              <a:gd name="T9" fmla="*/ 2147483646 h 1036"/>
              <a:gd name="T10" fmla="*/ 2147483646 w 3856"/>
              <a:gd name="T11" fmla="*/ 2147483646 h 1036"/>
              <a:gd name="T12" fmla="*/ 2147483646 w 3856"/>
              <a:gd name="T13" fmla="*/ 2147483646 h 1036"/>
              <a:gd name="T14" fmla="*/ 2147483646 w 3856"/>
              <a:gd name="T15" fmla="*/ 2147483646 h 1036"/>
              <a:gd name="T16" fmla="*/ 2147483646 w 3856"/>
              <a:gd name="T17" fmla="*/ 2147483646 h 1036"/>
              <a:gd name="T18" fmla="*/ 2147483646 w 3856"/>
              <a:gd name="T19" fmla="*/ 2147483646 h 1036"/>
              <a:gd name="T20" fmla="*/ 2147483646 w 3856"/>
              <a:gd name="T21" fmla="*/ 2147483646 h 1036"/>
              <a:gd name="T22" fmla="*/ 2147483646 w 3856"/>
              <a:gd name="T23" fmla="*/ 2147483646 h 1036"/>
              <a:gd name="T24" fmla="*/ 2147483646 w 3856"/>
              <a:gd name="T25" fmla="*/ 2147483646 h 1036"/>
              <a:gd name="T26" fmla="*/ 2147483646 w 3856"/>
              <a:gd name="T27" fmla="*/ 2147483646 h 1036"/>
              <a:gd name="T28" fmla="*/ 2147483646 w 3856"/>
              <a:gd name="T29" fmla="*/ 2147483646 h 1036"/>
              <a:gd name="T30" fmla="*/ 2147483646 w 3856"/>
              <a:gd name="T31" fmla="*/ 2147483646 h 1036"/>
              <a:gd name="T32" fmla="*/ 2147483646 w 3856"/>
              <a:gd name="T33" fmla="*/ 2147483646 h 1036"/>
              <a:gd name="T34" fmla="*/ 2147483646 w 3856"/>
              <a:gd name="T35" fmla="*/ 2147483646 h 1036"/>
              <a:gd name="T36" fmla="*/ 2147483646 w 3856"/>
              <a:gd name="T37" fmla="*/ 2147483646 h 1036"/>
              <a:gd name="T38" fmla="*/ 2147483646 w 3856"/>
              <a:gd name="T39" fmla="*/ 2147483646 h 1036"/>
              <a:gd name="T40" fmla="*/ 2147483646 w 3856"/>
              <a:gd name="T41" fmla="*/ 2147483646 h 1036"/>
              <a:gd name="T42" fmla="*/ 2147483646 w 3856"/>
              <a:gd name="T43" fmla="*/ 2147483646 h 1036"/>
              <a:gd name="T44" fmla="*/ 2147483646 w 3856"/>
              <a:gd name="T45" fmla="*/ 2147483646 h 1036"/>
              <a:gd name="T46" fmla="*/ 2147483646 w 3856"/>
              <a:gd name="T47" fmla="*/ 2147483646 h 1036"/>
              <a:gd name="T48" fmla="*/ 2147483646 w 3856"/>
              <a:gd name="T49" fmla="*/ 2147483646 h 10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</a:gdLst>
            <a:ahLst/>
            <a:cxnLst>
              <a:cxn ang="T50">
                <a:pos x="T0" y="T1"/>
              </a:cxn>
              <a:cxn ang="T51">
                <a:pos x="T2" y="T3"/>
              </a:cxn>
              <a:cxn ang="T52">
                <a:pos x="T4" y="T5"/>
              </a:cxn>
              <a:cxn ang="T53">
                <a:pos x="T6" y="T7"/>
              </a:cxn>
              <a:cxn ang="T54">
                <a:pos x="T8" y="T9"/>
              </a:cxn>
              <a:cxn ang="T55">
                <a:pos x="T10" y="T11"/>
              </a:cxn>
              <a:cxn ang="T56">
                <a:pos x="T12" y="T13"/>
              </a:cxn>
              <a:cxn ang="T57">
                <a:pos x="T14" y="T15"/>
              </a:cxn>
              <a:cxn ang="T58">
                <a:pos x="T16" y="T17"/>
              </a:cxn>
              <a:cxn ang="T59">
                <a:pos x="T18" y="T19"/>
              </a:cxn>
              <a:cxn ang="T60">
                <a:pos x="T20" y="T21"/>
              </a:cxn>
              <a:cxn ang="T61">
                <a:pos x="T22" y="T23"/>
              </a:cxn>
              <a:cxn ang="T62">
                <a:pos x="T24" y="T25"/>
              </a:cxn>
              <a:cxn ang="T63">
                <a:pos x="T26" y="T27"/>
              </a:cxn>
              <a:cxn ang="T64">
                <a:pos x="T28" y="T29"/>
              </a:cxn>
              <a:cxn ang="T65">
                <a:pos x="T30" y="T31"/>
              </a:cxn>
              <a:cxn ang="T66">
                <a:pos x="T32" y="T33"/>
              </a:cxn>
              <a:cxn ang="T67">
                <a:pos x="T34" y="T35"/>
              </a:cxn>
              <a:cxn ang="T68">
                <a:pos x="T36" y="T37"/>
              </a:cxn>
              <a:cxn ang="T69">
                <a:pos x="T38" y="T39"/>
              </a:cxn>
              <a:cxn ang="T70">
                <a:pos x="T40" y="T41"/>
              </a:cxn>
              <a:cxn ang="T71">
                <a:pos x="T42" y="T43"/>
              </a:cxn>
              <a:cxn ang="T72">
                <a:pos x="T44" y="T45"/>
              </a:cxn>
              <a:cxn ang="T73">
                <a:pos x="T46" y="T47"/>
              </a:cxn>
              <a:cxn ang="T74">
                <a:pos x="T48" y="T49"/>
              </a:cxn>
            </a:cxnLst>
            <a:rect l="0" t="0" r="r" b="b"/>
            <a:pathLst>
              <a:path w="3856" h="1036">
                <a:moveTo>
                  <a:pt x="0" y="862"/>
                </a:moveTo>
                <a:cubicBezTo>
                  <a:pt x="38" y="733"/>
                  <a:pt x="76" y="604"/>
                  <a:pt x="136" y="544"/>
                </a:cubicBezTo>
                <a:cubicBezTo>
                  <a:pt x="196" y="484"/>
                  <a:pt x="303" y="446"/>
                  <a:pt x="363" y="499"/>
                </a:cubicBezTo>
                <a:cubicBezTo>
                  <a:pt x="423" y="552"/>
                  <a:pt x="431" y="801"/>
                  <a:pt x="499" y="862"/>
                </a:cubicBezTo>
                <a:cubicBezTo>
                  <a:pt x="567" y="923"/>
                  <a:pt x="703" y="915"/>
                  <a:pt x="771" y="862"/>
                </a:cubicBezTo>
                <a:cubicBezTo>
                  <a:pt x="839" y="809"/>
                  <a:pt x="855" y="619"/>
                  <a:pt x="908" y="544"/>
                </a:cubicBezTo>
                <a:cubicBezTo>
                  <a:pt x="961" y="469"/>
                  <a:pt x="1021" y="347"/>
                  <a:pt x="1089" y="408"/>
                </a:cubicBezTo>
                <a:cubicBezTo>
                  <a:pt x="1157" y="469"/>
                  <a:pt x="1248" y="809"/>
                  <a:pt x="1316" y="907"/>
                </a:cubicBezTo>
                <a:cubicBezTo>
                  <a:pt x="1384" y="1005"/>
                  <a:pt x="1444" y="1036"/>
                  <a:pt x="1497" y="998"/>
                </a:cubicBezTo>
                <a:cubicBezTo>
                  <a:pt x="1550" y="960"/>
                  <a:pt x="1580" y="808"/>
                  <a:pt x="1633" y="680"/>
                </a:cubicBezTo>
                <a:cubicBezTo>
                  <a:pt x="1686" y="552"/>
                  <a:pt x="1747" y="333"/>
                  <a:pt x="1815" y="227"/>
                </a:cubicBezTo>
                <a:cubicBezTo>
                  <a:pt x="1883" y="121"/>
                  <a:pt x="1974" y="0"/>
                  <a:pt x="2042" y="45"/>
                </a:cubicBezTo>
                <a:cubicBezTo>
                  <a:pt x="2110" y="90"/>
                  <a:pt x="2170" y="378"/>
                  <a:pt x="2223" y="499"/>
                </a:cubicBezTo>
                <a:cubicBezTo>
                  <a:pt x="2276" y="620"/>
                  <a:pt x="2314" y="703"/>
                  <a:pt x="2359" y="771"/>
                </a:cubicBezTo>
                <a:cubicBezTo>
                  <a:pt x="2404" y="839"/>
                  <a:pt x="2434" y="899"/>
                  <a:pt x="2495" y="907"/>
                </a:cubicBezTo>
                <a:cubicBezTo>
                  <a:pt x="2556" y="915"/>
                  <a:pt x="2677" y="861"/>
                  <a:pt x="2722" y="816"/>
                </a:cubicBezTo>
                <a:cubicBezTo>
                  <a:pt x="2767" y="771"/>
                  <a:pt x="2752" y="703"/>
                  <a:pt x="2767" y="635"/>
                </a:cubicBezTo>
                <a:cubicBezTo>
                  <a:pt x="2782" y="567"/>
                  <a:pt x="2775" y="468"/>
                  <a:pt x="2813" y="408"/>
                </a:cubicBezTo>
                <a:cubicBezTo>
                  <a:pt x="2851" y="348"/>
                  <a:pt x="2934" y="257"/>
                  <a:pt x="2994" y="272"/>
                </a:cubicBezTo>
                <a:cubicBezTo>
                  <a:pt x="3054" y="287"/>
                  <a:pt x="3131" y="431"/>
                  <a:pt x="3176" y="499"/>
                </a:cubicBezTo>
                <a:cubicBezTo>
                  <a:pt x="3221" y="567"/>
                  <a:pt x="3236" y="612"/>
                  <a:pt x="3266" y="680"/>
                </a:cubicBezTo>
                <a:cubicBezTo>
                  <a:pt x="3296" y="748"/>
                  <a:pt x="3296" y="861"/>
                  <a:pt x="3357" y="907"/>
                </a:cubicBezTo>
                <a:cubicBezTo>
                  <a:pt x="3418" y="953"/>
                  <a:pt x="3561" y="976"/>
                  <a:pt x="3629" y="953"/>
                </a:cubicBezTo>
                <a:cubicBezTo>
                  <a:pt x="3697" y="930"/>
                  <a:pt x="3727" y="831"/>
                  <a:pt x="3765" y="771"/>
                </a:cubicBezTo>
                <a:cubicBezTo>
                  <a:pt x="3803" y="711"/>
                  <a:pt x="3829" y="650"/>
                  <a:pt x="3856" y="590"/>
                </a:cubicBezTo>
              </a:path>
            </a:pathLst>
          </a:cu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36199" name="Text Box 6">
            <a:extLst>
              <a:ext uri="{FF2B5EF4-FFF2-40B4-BE49-F238E27FC236}">
                <a16:creationId xmlns:a16="http://schemas.microsoft.com/office/drawing/2014/main" xmlns="" id="{604ADA68-2852-47C7-B17F-9C4746D8AA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08488" y="5827713"/>
            <a:ext cx="793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/>
              <a:t>時間</a:t>
            </a:r>
          </a:p>
        </p:txBody>
      </p:sp>
      <p:sp>
        <p:nvSpPr>
          <p:cNvPr id="136200" name="Line 7">
            <a:extLst>
              <a:ext uri="{FF2B5EF4-FFF2-40B4-BE49-F238E27FC236}">
                <a16:creationId xmlns:a16="http://schemas.microsoft.com/office/drawing/2014/main" xmlns="" id="{E2FD8337-DF14-D0ED-FC94-6E20900C8FCA}"/>
              </a:ext>
            </a:extLst>
          </p:cNvPr>
          <p:cNvSpPr>
            <a:spLocks noChangeShapeType="1"/>
          </p:cNvSpPr>
          <p:nvPr/>
        </p:nvSpPr>
        <p:spPr bwMode="auto">
          <a:xfrm>
            <a:off x="323850" y="4005263"/>
            <a:ext cx="719138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36201" name="Text Box 8">
            <a:extLst>
              <a:ext uri="{FF2B5EF4-FFF2-40B4-BE49-F238E27FC236}">
                <a16:creationId xmlns:a16="http://schemas.microsoft.com/office/drawing/2014/main" xmlns="" id="{E95B88B0-F4A6-D650-C470-13669E9EFB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4076700"/>
            <a:ext cx="793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/>
              <a:t>環境</a:t>
            </a:r>
          </a:p>
        </p:txBody>
      </p:sp>
      <p:sp>
        <p:nvSpPr>
          <p:cNvPr id="136202" name="Freeform 9">
            <a:extLst>
              <a:ext uri="{FF2B5EF4-FFF2-40B4-BE49-F238E27FC236}">
                <a16:creationId xmlns:a16="http://schemas.microsoft.com/office/drawing/2014/main" xmlns="" id="{6BAE6386-A303-5CD7-10EF-C2934220C990}"/>
              </a:ext>
            </a:extLst>
          </p:cNvPr>
          <p:cNvSpPr>
            <a:spLocks/>
          </p:cNvSpPr>
          <p:nvPr/>
        </p:nvSpPr>
        <p:spPr bwMode="auto">
          <a:xfrm>
            <a:off x="1692275" y="4076700"/>
            <a:ext cx="6696075" cy="1573213"/>
          </a:xfrm>
          <a:custGeom>
            <a:avLst/>
            <a:gdLst>
              <a:gd name="T0" fmla="*/ 0 w 4218"/>
              <a:gd name="T1" fmla="*/ 2147483646 h 991"/>
              <a:gd name="T2" fmla="*/ 2147483646 w 4218"/>
              <a:gd name="T3" fmla="*/ 2147483646 h 991"/>
              <a:gd name="T4" fmla="*/ 2147483646 w 4218"/>
              <a:gd name="T5" fmla="*/ 2147483646 h 991"/>
              <a:gd name="T6" fmla="*/ 2147483646 w 4218"/>
              <a:gd name="T7" fmla="*/ 2147483646 h 991"/>
              <a:gd name="T8" fmla="*/ 2147483646 w 4218"/>
              <a:gd name="T9" fmla="*/ 2147483646 h 991"/>
              <a:gd name="T10" fmla="*/ 2147483646 w 4218"/>
              <a:gd name="T11" fmla="*/ 2147483646 h 991"/>
              <a:gd name="T12" fmla="*/ 2147483646 w 4218"/>
              <a:gd name="T13" fmla="*/ 2147483646 h 991"/>
              <a:gd name="T14" fmla="*/ 2147483646 w 4218"/>
              <a:gd name="T15" fmla="*/ 2147483646 h 991"/>
              <a:gd name="T16" fmla="*/ 2147483646 w 4218"/>
              <a:gd name="T17" fmla="*/ 2147483646 h 991"/>
              <a:gd name="T18" fmla="*/ 2147483646 w 4218"/>
              <a:gd name="T19" fmla="*/ 2147483646 h 991"/>
              <a:gd name="T20" fmla="*/ 2147483646 w 4218"/>
              <a:gd name="T21" fmla="*/ 2147483646 h 991"/>
              <a:gd name="T22" fmla="*/ 2147483646 w 4218"/>
              <a:gd name="T23" fmla="*/ 2147483646 h 991"/>
              <a:gd name="T24" fmla="*/ 2147483646 w 4218"/>
              <a:gd name="T25" fmla="*/ 2147483646 h 991"/>
              <a:gd name="T26" fmla="*/ 2147483646 w 4218"/>
              <a:gd name="T27" fmla="*/ 2147483646 h 991"/>
              <a:gd name="T28" fmla="*/ 2147483646 w 4218"/>
              <a:gd name="T29" fmla="*/ 2147483646 h 991"/>
              <a:gd name="T30" fmla="*/ 2147483646 w 4218"/>
              <a:gd name="T31" fmla="*/ 2147483646 h 991"/>
              <a:gd name="T32" fmla="*/ 2147483646 w 4218"/>
              <a:gd name="T33" fmla="*/ 2147483646 h 991"/>
              <a:gd name="T34" fmla="*/ 2147483646 w 4218"/>
              <a:gd name="T35" fmla="*/ 2147483646 h 991"/>
              <a:gd name="T36" fmla="*/ 2147483646 w 4218"/>
              <a:gd name="T37" fmla="*/ 2147483646 h 991"/>
              <a:gd name="T38" fmla="*/ 2147483646 w 4218"/>
              <a:gd name="T39" fmla="*/ 2147483646 h 991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0" t="0" r="r" b="b"/>
            <a:pathLst>
              <a:path w="4218" h="991">
                <a:moveTo>
                  <a:pt x="0" y="991"/>
                </a:moveTo>
                <a:cubicBezTo>
                  <a:pt x="34" y="968"/>
                  <a:pt x="68" y="945"/>
                  <a:pt x="136" y="900"/>
                </a:cubicBezTo>
                <a:cubicBezTo>
                  <a:pt x="204" y="855"/>
                  <a:pt x="317" y="778"/>
                  <a:pt x="408" y="718"/>
                </a:cubicBezTo>
                <a:cubicBezTo>
                  <a:pt x="499" y="658"/>
                  <a:pt x="582" y="613"/>
                  <a:pt x="680" y="537"/>
                </a:cubicBezTo>
                <a:cubicBezTo>
                  <a:pt x="778" y="461"/>
                  <a:pt x="892" y="348"/>
                  <a:pt x="998" y="265"/>
                </a:cubicBezTo>
                <a:cubicBezTo>
                  <a:pt x="1104" y="182"/>
                  <a:pt x="1202" y="76"/>
                  <a:pt x="1315" y="38"/>
                </a:cubicBezTo>
                <a:cubicBezTo>
                  <a:pt x="1428" y="0"/>
                  <a:pt x="1580" y="23"/>
                  <a:pt x="1678" y="38"/>
                </a:cubicBezTo>
                <a:cubicBezTo>
                  <a:pt x="1776" y="53"/>
                  <a:pt x="1829" y="99"/>
                  <a:pt x="1905" y="129"/>
                </a:cubicBezTo>
                <a:cubicBezTo>
                  <a:pt x="1981" y="159"/>
                  <a:pt x="2072" y="190"/>
                  <a:pt x="2132" y="220"/>
                </a:cubicBezTo>
                <a:cubicBezTo>
                  <a:pt x="2192" y="250"/>
                  <a:pt x="2223" y="295"/>
                  <a:pt x="2268" y="310"/>
                </a:cubicBezTo>
                <a:cubicBezTo>
                  <a:pt x="2313" y="325"/>
                  <a:pt x="2344" y="310"/>
                  <a:pt x="2404" y="310"/>
                </a:cubicBezTo>
                <a:cubicBezTo>
                  <a:pt x="2464" y="310"/>
                  <a:pt x="2539" y="310"/>
                  <a:pt x="2630" y="310"/>
                </a:cubicBezTo>
                <a:cubicBezTo>
                  <a:pt x="2721" y="310"/>
                  <a:pt x="2850" y="333"/>
                  <a:pt x="2948" y="310"/>
                </a:cubicBezTo>
                <a:cubicBezTo>
                  <a:pt x="3046" y="287"/>
                  <a:pt x="3145" y="212"/>
                  <a:pt x="3220" y="174"/>
                </a:cubicBezTo>
                <a:cubicBezTo>
                  <a:pt x="3295" y="136"/>
                  <a:pt x="3342" y="90"/>
                  <a:pt x="3402" y="83"/>
                </a:cubicBezTo>
                <a:cubicBezTo>
                  <a:pt x="3462" y="76"/>
                  <a:pt x="3530" y="114"/>
                  <a:pt x="3583" y="129"/>
                </a:cubicBezTo>
                <a:cubicBezTo>
                  <a:pt x="3636" y="144"/>
                  <a:pt x="3666" y="159"/>
                  <a:pt x="3719" y="174"/>
                </a:cubicBezTo>
                <a:cubicBezTo>
                  <a:pt x="3772" y="189"/>
                  <a:pt x="3856" y="205"/>
                  <a:pt x="3901" y="220"/>
                </a:cubicBezTo>
                <a:cubicBezTo>
                  <a:pt x="3946" y="235"/>
                  <a:pt x="3938" y="265"/>
                  <a:pt x="3991" y="265"/>
                </a:cubicBezTo>
                <a:cubicBezTo>
                  <a:pt x="4044" y="265"/>
                  <a:pt x="4180" y="235"/>
                  <a:pt x="4218" y="220"/>
                </a:cubicBezTo>
              </a:path>
            </a:pathLst>
          </a:custGeom>
          <a:noFill/>
          <a:ln w="25400">
            <a:solidFill>
              <a:srgbClr val="CC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36203" name="Line 10">
            <a:extLst>
              <a:ext uri="{FF2B5EF4-FFF2-40B4-BE49-F238E27FC236}">
                <a16:creationId xmlns:a16="http://schemas.microsoft.com/office/drawing/2014/main" xmlns="" id="{CDBF4BD9-A240-C255-3D26-2C0F542D4E62}"/>
              </a:ext>
            </a:extLst>
          </p:cNvPr>
          <p:cNvSpPr>
            <a:spLocks noChangeShapeType="1"/>
          </p:cNvSpPr>
          <p:nvPr/>
        </p:nvSpPr>
        <p:spPr bwMode="auto">
          <a:xfrm>
            <a:off x="395288" y="4797425"/>
            <a:ext cx="647700" cy="0"/>
          </a:xfrm>
          <a:prstGeom prst="line">
            <a:avLst/>
          </a:prstGeom>
          <a:noFill/>
          <a:ln w="25400">
            <a:solidFill>
              <a:srgbClr val="CC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36204" name="Text Box 11">
            <a:extLst>
              <a:ext uri="{FF2B5EF4-FFF2-40B4-BE49-F238E27FC236}">
                <a16:creationId xmlns:a16="http://schemas.microsoft.com/office/drawing/2014/main" xmlns="" id="{157EA9E3-C396-A61B-D424-7B8B4EE1C1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388" y="4868863"/>
            <a:ext cx="1098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/>
              <a:t>企業甲</a:t>
            </a:r>
          </a:p>
        </p:txBody>
      </p:sp>
      <p:grpSp>
        <p:nvGrpSpPr>
          <p:cNvPr id="907276" name="Group 12">
            <a:extLst>
              <a:ext uri="{FF2B5EF4-FFF2-40B4-BE49-F238E27FC236}">
                <a16:creationId xmlns:a16="http://schemas.microsoft.com/office/drawing/2014/main" xmlns="" id="{C9BBF30C-33C8-E09A-FCF4-3540CCC3348B}"/>
              </a:ext>
            </a:extLst>
          </p:cNvPr>
          <p:cNvGrpSpPr>
            <a:grpSpLocks/>
          </p:cNvGrpSpPr>
          <p:nvPr/>
        </p:nvGrpSpPr>
        <p:grpSpPr bwMode="auto">
          <a:xfrm>
            <a:off x="250825" y="5300663"/>
            <a:ext cx="6553200" cy="962025"/>
            <a:chOff x="158" y="3339"/>
            <a:chExt cx="4128" cy="606"/>
          </a:xfrm>
        </p:grpSpPr>
        <p:sp>
          <p:nvSpPr>
            <p:cNvPr id="136206" name="Freeform 13">
              <a:extLst>
                <a:ext uri="{FF2B5EF4-FFF2-40B4-BE49-F238E27FC236}">
                  <a16:creationId xmlns:a16="http://schemas.microsoft.com/office/drawing/2014/main" xmlns="" id="{34411690-1C2A-1549-7C94-BC4539F24F91}"/>
                </a:ext>
              </a:extLst>
            </p:cNvPr>
            <p:cNvSpPr>
              <a:spLocks/>
            </p:cNvSpPr>
            <p:nvPr/>
          </p:nvSpPr>
          <p:spPr bwMode="auto">
            <a:xfrm>
              <a:off x="1338" y="3385"/>
              <a:ext cx="1905" cy="197"/>
            </a:xfrm>
            <a:custGeom>
              <a:avLst/>
              <a:gdLst>
                <a:gd name="T0" fmla="*/ 0 w 1905"/>
                <a:gd name="T1" fmla="*/ 189 h 197"/>
                <a:gd name="T2" fmla="*/ 362 w 1905"/>
                <a:gd name="T3" fmla="*/ 189 h 197"/>
                <a:gd name="T4" fmla="*/ 544 w 1905"/>
                <a:gd name="T5" fmla="*/ 143 h 197"/>
                <a:gd name="T6" fmla="*/ 589 w 1905"/>
                <a:gd name="T7" fmla="*/ 98 h 197"/>
                <a:gd name="T8" fmla="*/ 680 w 1905"/>
                <a:gd name="T9" fmla="*/ 52 h 197"/>
                <a:gd name="T10" fmla="*/ 771 w 1905"/>
                <a:gd name="T11" fmla="*/ 7 h 197"/>
                <a:gd name="T12" fmla="*/ 998 w 1905"/>
                <a:gd name="T13" fmla="*/ 7 h 197"/>
                <a:gd name="T14" fmla="*/ 1088 w 1905"/>
                <a:gd name="T15" fmla="*/ 7 h 197"/>
                <a:gd name="T16" fmla="*/ 1270 w 1905"/>
                <a:gd name="T17" fmla="*/ 52 h 197"/>
                <a:gd name="T18" fmla="*/ 1496 w 1905"/>
                <a:gd name="T19" fmla="*/ 143 h 197"/>
                <a:gd name="T20" fmla="*/ 1587 w 1905"/>
                <a:gd name="T21" fmla="*/ 189 h 197"/>
                <a:gd name="T22" fmla="*/ 1678 w 1905"/>
                <a:gd name="T23" fmla="*/ 189 h 197"/>
                <a:gd name="T24" fmla="*/ 1814 w 1905"/>
                <a:gd name="T25" fmla="*/ 189 h 197"/>
                <a:gd name="T26" fmla="*/ 1905 w 1905"/>
                <a:gd name="T27" fmla="*/ 189 h 197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1905" h="197">
                  <a:moveTo>
                    <a:pt x="0" y="189"/>
                  </a:moveTo>
                  <a:cubicBezTo>
                    <a:pt x="135" y="193"/>
                    <a:pt x="271" y="197"/>
                    <a:pt x="362" y="189"/>
                  </a:cubicBezTo>
                  <a:cubicBezTo>
                    <a:pt x="453" y="181"/>
                    <a:pt x="506" y="158"/>
                    <a:pt x="544" y="143"/>
                  </a:cubicBezTo>
                  <a:cubicBezTo>
                    <a:pt x="582" y="128"/>
                    <a:pt x="566" y="113"/>
                    <a:pt x="589" y="98"/>
                  </a:cubicBezTo>
                  <a:cubicBezTo>
                    <a:pt x="612" y="83"/>
                    <a:pt x="650" y="67"/>
                    <a:pt x="680" y="52"/>
                  </a:cubicBezTo>
                  <a:cubicBezTo>
                    <a:pt x="710" y="37"/>
                    <a:pt x="718" y="14"/>
                    <a:pt x="771" y="7"/>
                  </a:cubicBezTo>
                  <a:cubicBezTo>
                    <a:pt x="824" y="0"/>
                    <a:pt x="945" y="7"/>
                    <a:pt x="998" y="7"/>
                  </a:cubicBezTo>
                  <a:cubicBezTo>
                    <a:pt x="1051" y="7"/>
                    <a:pt x="1043" y="0"/>
                    <a:pt x="1088" y="7"/>
                  </a:cubicBezTo>
                  <a:cubicBezTo>
                    <a:pt x="1133" y="14"/>
                    <a:pt x="1202" y="29"/>
                    <a:pt x="1270" y="52"/>
                  </a:cubicBezTo>
                  <a:cubicBezTo>
                    <a:pt x="1338" y="75"/>
                    <a:pt x="1443" y="120"/>
                    <a:pt x="1496" y="143"/>
                  </a:cubicBezTo>
                  <a:cubicBezTo>
                    <a:pt x="1549" y="166"/>
                    <a:pt x="1557" y="181"/>
                    <a:pt x="1587" y="189"/>
                  </a:cubicBezTo>
                  <a:cubicBezTo>
                    <a:pt x="1617" y="197"/>
                    <a:pt x="1640" y="189"/>
                    <a:pt x="1678" y="189"/>
                  </a:cubicBezTo>
                  <a:cubicBezTo>
                    <a:pt x="1716" y="189"/>
                    <a:pt x="1776" y="189"/>
                    <a:pt x="1814" y="189"/>
                  </a:cubicBezTo>
                  <a:cubicBezTo>
                    <a:pt x="1852" y="189"/>
                    <a:pt x="1890" y="189"/>
                    <a:pt x="1905" y="189"/>
                  </a:cubicBezTo>
                </a:path>
              </a:pathLst>
            </a:custGeom>
            <a:noFill/>
            <a:ln w="952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36207" name="Line 14">
              <a:extLst>
                <a:ext uri="{FF2B5EF4-FFF2-40B4-BE49-F238E27FC236}">
                  <a16:creationId xmlns:a16="http://schemas.microsoft.com/office/drawing/2014/main" xmlns="" id="{BE5A57D9-08AE-75F0-2327-2C039577DA9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5" y="3521"/>
              <a:ext cx="408" cy="0"/>
            </a:xfrm>
            <a:prstGeom prst="line">
              <a:avLst/>
            </a:prstGeom>
            <a:noFill/>
            <a:ln w="25400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36208" name="Text Box 15">
              <a:extLst>
                <a:ext uri="{FF2B5EF4-FFF2-40B4-BE49-F238E27FC236}">
                  <a16:creationId xmlns:a16="http://schemas.microsoft.com/office/drawing/2014/main" xmlns="" id="{32898410-D39B-8434-CD0F-3516D0BABD7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8" y="3657"/>
              <a:ext cx="69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/>
                <a:t>企業乙</a:t>
              </a:r>
            </a:p>
          </p:txBody>
        </p:sp>
        <p:sp>
          <p:nvSpPr>
            <p:cNvPr id="136209" name="Freeform 16">
              <a:extLst>
                <a:ext uri="{FF2B5EF4-FFF2-40B4-BE49-F238E27FC236}">
                  <a16:creationId xmlns:a16="http://schemas.microsoft.com/office/drawing/2014/main" xmlns="" id="{1CA59371-892A-C9A6-CC2F-EFA2B7BA7107}"/>
                </a:ext>
              </a:extLst>
            </p:cNvPr>
            <p:cNvSpPr>
              <a:spLocks/>
            </p:cNvSpPr>
            <p:nvPr/>
          </p:nvSpPr>
          <p:spPr bwMode="auto">
            <a:xfrm>
              <a:off x="2381" y="3339"/>
              <a:ext cx="1905" cy="197"/>
            </a:xfrm>
            <a:custGeom>
              <a:avLst/>
              <a:gdLst>
                <a:gd name="T0" fmla="*/ 0 w 1905"/>
                <a:gd name="T1" fmla="*/ 189 h 197"/>
                <a:gd name="T2" fmla="*/ 362 w 1905"/>
                <a:gd name="T3" fmla="*/ 189 h 197"/>
                <a:gd name="T4" fmla="*/ 544 w 1905"/>
                <a:gd name="T5" fmla="*/ 143 h 197"/>
                <a:gd name="T6" fmla="*/ 589 w 1905"/>
                <a:gd name="T7" fmla="*/ 98 h 197"/>
                <a:gd name="T8" fmla="*/ 680 w 1905"/>
                <a:gd name="T9" fmla="*/ 52 h 197"/>
                <a:gd name="T10" fmla="*/ 771 w 1905"/>
                <a:gd name="T11" fmla="*/ 7 h 197"/>
                <a:gd name="T12" fmla="*/ 998 w 1905"/>
                <a:gd name="T13" fmla="*/ 7 h 197"/>
                <a:gd name="T14" fmla="*/ 1088 w 1905"/>
                <a:gd name="T15" fmla="*/ 7 h 197"/>
                <a:gd name="T16" fmla="*/ 1270 w 1905"/>
                <a:gd name="T17" fmla="*/ 52 h 197"/>
                <a:gd name="T18" fmla="*/ 1496 w 1905"/>
                <a:gd name="T19" fmla="*/ 143 h 197"/>
                <a:gd name="T20" fmla="*/ 1587 w 1905"/>
                <a:gd name="T21" fmla="*/ 189 h 197"/>
                <a:gd name="T22" fmla="*/ 1678 w 1905"/>
                <a:gd name="T23" fmla="*/ 189 h 197"/>
                <a:gd name="T24" fmla="*/ 1814 w 1905"/>
                <a:gd name="T25" fmla="*/ 189 h 197"/>
                <a:gd name="T26" fmla="*/ 1905 w 1905"/>
                <a:gd name="T27" fmla="*/ 189 h 197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1905" h="197">
                  <a:moveTo>
                    <a:pt x="0" y="189"/>
                  </a:moveTo>
                  <a:cubicBezTo>
                    <a:pt x="135" y="193"/>
                    <a:pt x="271" y="197"/>
                    <a:pt x="362" y="189"/>
                  </a:cubicBezTo>
                  <a:cubicBezTo>
                    <a:pt x="453" y="181"/>
                    <a:pt x="506" y="158"/>
                    <a:pt x="544" y="143"/>
                  </a:cubicBezTo>
                  <a:cubicBezTo>
                    <a:pt x="582" y="128"/>
                    <a:pt x="566" y="113"/>
                    <a:pt x="589" y="98"/>
                  </a:cubicBezTo>
                  <a:cubicBezTo>
                    <a:pt x="612" y="83"/>
                    <a:pt x="650" y="67"/>
                    <a:pt x="680" y="52"/>
                  </a:cubicBezTo>
                  <a:cubicBezTo>
                    <a:pt x="710" y="37"/>
                    <a:pt x="718" y="14"/>
                    <a:pt x="771" y="7"/>
                  </a:cubicBezTo>
                  <a:cubicBezTo>
                    <a:pt x="824" y="0"/>
                    <a:pt x="945" y="7"/>
                    <a:pt x="998" y="7"/>
                  </a:cubicBezTo>
                  <a:cubicBezTo>
                    <a:pt x="1051" y="7"/>
                    <a:pt x="1043" y="0"/>
                    <a:pt x="1088" y="7"/>
                  </a:cubicBezTo>
                  <a:cubicBezTo>
                    <a:pt x="1133" y="14"/>
                    <a:pt x="1202" y="29"/>
                    <a:pt x="1270" y="52"/>
                  </a:cubicBezTo>
                  <a:cubicBezTo>
                    <a:pt x="1338" y="75"/>
                    <a:pt x="1443" y="120"/>
                    <a:pt x="1496" y="143"/>
                  </a:cubicBezTo>
                  <a:cubicBezTo>
                    <a:pt x="1549" y="166"/>
                    <a:pt x="1557" y="181"/>
                    <a:pt x="1587" y="189"/>
                  </a:cubicBezTo>
                  <a:cubicBezTo>
                    <a:pt x="1617" y="197"/>
                    <a:pt x="1640" y="189"/>
                    <a:pt x="1678" y="189"/>
                  </a:cubicBezTo>
                  <a:cubicBezTo>
                    <a:pt x="1716" y="189"/>
                    <a:pt x="1776" y="189"/>
                    <a:pt x="1814" y="189"/>
                  </a:cubicBezTo>
                  <a:cubicBezTo>
                    <a:pt x="1852" y="189"/>
                    <a:pt x="1890" y="189"/>
                    <a:pt x="1905" y="189"/>
                  </a:cubicBezTo>
                </a:path>
              </a:pathLst>
            </a:custGeom>
            <a:noFill/>
            <a:ln w="9525">
              <a:solidFill>
                <a:schemeClr val="folHlink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36210" name="Line 17">
              <a:extLst>
                <a:ext uri="{FF2B5EF4-FFF2-40B4-BE49-F238E27FC236}">
                  <a16:creationId xmlns:a16="http://schemas.microsoft.com/office/drawing/2014/main" xmlns="" id="{170B423D-F9E3-011C-0071-1ADE30B016C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5" y="3612"/>
              <a:ext cx="408" cy="0"/>
            </a:xfrm>
            <a:prstGeom prst="line">
              <a:avLst/>
            </a:prstGeom>
            <a:noFill/>
            <a:ln w="25400">
              <a:solidFill>
                <a:schemeClr val="folHlink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7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07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7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907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7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907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7267" grpId="0" build="p"/>
    </p:bldLst>
  </p:timing>
</p:sld>
</file>

<file path=ppt/theme/theme1.xml><?xml version="1.0" encoding="utf-8"?>
<a:theme xmlns:a="http://schemas.openxmlformats.org/drawingml/2006/main" name="預設簡報設計">
  <a:themeElements>
    <a:clrScheme name="預設簡報設計 6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0C0C0"/>
      </a:accent1>
      <a:accent2>
        <a:srgbClr val="0066FF"/>
      </a:accent2>
      <a:accent3>
        <a:srgbClr val="FFFFFF"/>
      </a:accent3>
      <a:accent4>
        <a:srgbClr val="000000"/>
      </a:accent4>
      <a:accent5>
        <a:srgbClr val="DCDCDC"/>
      </a:accent5>
      <a:accent6>
        <a:srgbClr val="005CE7"/>
      </a:accent6>
      <a:hlink>
        <a:srgbClr val="FF0000"/>
      </a:hlink>
      <a:folHlink>
        <a:srgbClr val="009900"/>
      </a:folHlink>
    </a:clrScheme>
    <a:fontScheme name="預設簡報設計">
      <a:majorFont>
        <a:latin typeface="Arial"/>
        <a:ea typeface="SimHei"/>
        <a:cs typeface=""/>
      </a:majorFont>
      <a:minorFont>
        <a:latin typeface="Arial"/>
        <a:ea typeface="標楷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2740</TotalTime>
  <Words>935</Words>
  <Application>Microsoft Office PowerPoint</Application>
  <PresentationFormat>如螢幕大小 (4:3)</PresentationFormat>
  <Paragraphs>172</Paragraphs>
  <Slides>19</Slides>
  <Notes>2</Notes>
  <HiddenSlides>0</HiddenSlides>
  <MMClips>0</MMClips>
  <ScaleCrop>false</ScaleCrop>
  <HeadingPairs>
    <vt:vector size="6" baseType="variant">
      <vt:variant>
        <vt:lpstr>使用字型</vt:lpstr>
      </vt:variant>
      <vt:variant>
        <vt:i4>12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19</vt:i4>
      </vt:variant>
    </vt:vector>
  </HeadingPairs>
  <TitlesOfParts>
    <vt:vector size="32" baseType="lpstr">
      <vt:lpstr>GE Kai+N</vt:lpstr>
      <vt:lpstr>GE Ming</vt:lpstr>
      <vt:lpstr>GE Ming+N</vt:lpstr>
      <vt:lpstr>SimHei</vt:lpstr>
      <vt:lpstr>微軟正黑體</vt:lpstr>
      <vt:lpstr>新細明體</vt:lpstr>
      <vt:lpstr>標楷體</vt:lpstr>
      <vt:lpstr>Arial</vt:lpstr>
      <vt:lpstr>Times</vt:lpstr>
      <vt:lpstr>Times New Roman</vt:lpstr>
      <vt:lpstr>Webdings</vt:lpstr>
      <vt:lpstr>Wingdings</vt:lpstr>
      <vt:lpstr>預設簡報設計</vt:lpstr>
      <vt:lpstr>達爾文教我們的事</vt:lpstr>
      <vt:lpstr>經營典範轉移</vt:lpstr>
      <vt:lpstr>洪水來了，活命的條件</vt:lpstr>
      <vt:lpstr>環境的決定性影響：演化論</vt:lpstr>
      <vt:lpstr>生態理論1</vt:lpstr>
      <vt:lpstr>環境變動?</vt:lpstr>
      <vt:lpstr>環境變動的狀況</vt:lpstr>
      <vt:lpstr>動物世界</vt:lpstr>
      <vt:lpstr>環境變動的狀況</vt:lpstr>
      <vt:lpstr>物種繁殖的策略</vt:lpstr>
      <vt:lpstr>網際網路公司</vt:lpstr>
      <vt:lpstr>利基寬度</vt:lpstr>
      <vt:lpstr>專才或通才？</vt:lpstr>
      <vt:lpstr>台灣的軟體業</vt:lpstr>
      <vt:lpstr>萬一洪水都不退呢？</vt:lpstr>
      <vt:lpstr>企業轉型</vt:lpstr>
      <vt:lpstr>整合：歷史的教訓</vt:lpstr>
      <vt:lpstr>結論</vt:lpstr>
      <vt:lpstr>回去想想───</vt:lpstr>
    </vt:vector>
  </TitlesOfParts>
  <Company>NCU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管理資訊系統 MIS: Intro</dc:title>
  <dc:subject>中央大學資管系碩一</dc:subject>
  <dc:creator>CK Farn</dc:creator>
  <cp:lastModifiedBy>CKFarn</cp:lastModifiedBy>
  <cp:revision>171</cp:revision>
  <dcterms:created xsi:type="dcterms:W3CDTF">1999-04-05T16:45:56Z</dcterms:created>
  <dcterms:modified xsi:type="dcterms:W3CDTF">2022-10-06T06:36:16Z</dcterms:modified>
</cp:coreProperties>
</file>