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7" r:id="rId2"/>
  </p:sldMasterIdLst>
  <p:notesMasterIdLst>
    <p:notesMasterId r:id="rId48"/>
  </p:notesMasterIdLst>
  <p:handoutMasterIdLst>
    <p:handoutMasterId r:id="rId49"/>
  </p:handoutMasterIdLst>
  <p:sldIdLst>
    <p:sldId id="565" r:id="rId3"/>
    <p:sldId id="652" r:id="rId4"/>
    <p:sldId id="653" r:id="rId5"/>
    <p:sldId id="654" r:id="rId6"/>
    <p:sldId id="655" r:id="rId7"/>
    <p:sldId id="656" r:id="rId8"/>
    <p:sldId id="700" r:id="rId9"/>
    <p:sldId id="657" r:id="rId10"/>
    <p:sldId id="658" r:id="rId11"/>
    <p:sldId id="659" r:id="rId12"/>
    <p:sldId id="660" r:id="rId13"/>
    <p:sldId id="661" r:id="rId14"/>
    <p:sldId id="662" r:id="rId15"/>
    <p:sldId id="663" r:id="rId16"/>
    <p:sldId id="664" r:id="rId17"/>
    <p:sldId id="665" r:id="rId18"/>
    <p:sldId id="666" r:id="rId19"/>
    <p:sldId id="710" r:id="rId20"/>
    <p:sldId id="667" r:id="rId21"/>
    <p:sldId id="668" r:id="rId22"/>
    <p:sldId id="669" r:id="rId23"/>
    <p:sldId id="670" r:id="rId24"/>
    <p:sldId id="671" r:id="rId25"/>
    <p:sldId id="672" r:id="rId26"/>
    <p:sldId id="673" r:id="rId27"/>
    <p:sldId id="674" r:id="rId28"/>
    <p:sldId id="702" r:id="rId29"/>
    <p:sldId id="703" r:id="rId30"/>
    <p:sldId id="705" r:id="rId31"/>
    <p:sldId id="678" r:id="rId32"/>
    <p:sldId id="679" r:id="rId33"/>
    <p:sldId id="680" r:id="rId34"/>
    <p:sldId id="681" r:id="rId35"/>
    <p:sldId id="682" r:id="rId36"/>
    <p:sldId id="683" r:id="rId37"/>
    <p:sldId id="684" r:id="rId38"/>
    <p:sldId id="711" r:id="rId39"/>
    <p:sldId id="685" r:id="rId40"/>
    <p:sldId id="686" r:id="rId41"/>
    <p:sldId id="687" r:id="rId42"/>
    <p:sldId id="688" r:id="rId43"/>
    <p:sldId id="706" r:id="rId44"/>
    <p:sldId id="707" r:id="rId45"/>
    <p:sldId id="708" r:id="rId46"/>
    <p:sldId id="709" r:id="rId47"/>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7"/>
    <p:restoredTop sz="94674"/>
  </p:normalViewPr>
  <p:slideViewPr>
    <p:cSldViewPr>
      <p:cViewPr varScale="1">
        <p:scale>
          <a:sx n="124" d="100"/>
          <a:sy n="124" d="100"/>
        </p:scale>
        <p:origin x="20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80FDF54-77C0-C4AE-2384-325F0413013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8E2974AD-C006-779F-B119-1E5495CC0A36}"/>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8BBB76F-D938-3345-87F0-967B755A28E1}" type="datetimeFigureOut">
              <a:rPr lang="zh-TW" altLang="en-US"/>
              <a:pPr>
                <a:defRPr/>
              </a:pPr>
              <a:t>2022/11/30</a:t>
            </a:fld>
            <a:endParaRPr lang="zh-TW" altLang="en-US"/>
          </a:p>
        </p:txBody>
      </p:sp>
      <p:sp>
        <p:nvSpPr>
          <p:cNvPr id="4" name="頁尾版面配置區 3">
            <a:extLst>
              <a:ext uri="{FF2B5EF4-FFF2-40B4-BE49-F238E27FC236}">
                <a16:creationId xmlns:a16="http://schemas.microsoft.com/office/drawing/2014/main" id="{8D24DD1D-328A-53A5-887A-F670235C05F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49CCBC5A-06F4-3106-8C55-C9562CCED73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728CFB2-A789-1647-AA8D-23DAE2EA7A77}"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E2F4FF3-FAC7-C031-14B1-246407BA64C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23DEBD70-D120-2B04-C397-60E01A7816CA}"/>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15364" name="Rectangle 4">
            <a:extLst>
              <a:ext uri="{FF2B5EF4-FFF2-40B4-BE49-F238E27FC236}">
                <a16:creationId xmlns:a16="http://schemas.microsoft.com/office/drawing/2014/main" id="{C669C2CB-E57F-D13C-2D72-BF1A5B1768F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F6F281B-F50F-E08B-2256-E728CAF40BEE}"/>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CB815FF6-5ED3-4351-DAA9-B26E56EC4143}"/>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643C2B47-4790-82F3-A854-7CBE4BFF771E}"/>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C729C94-6E9D-1F40-BD38-DA192B336F0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6E1C8FF-C109-2C2B-9A56-EAC3997558A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8B5C534-ABE3-7B41-A0F5-E05641F7D88E}" type="slidenum">
              <a:rPr lang="en-US" altLang="zh-TW" sz="1200" smtClean="0"/>
              <a:pPr/>
              <a:t>1</a:t>
            </a:fld>
            <a:endParaRPr lang="en-US" altLang="zh-TW" sz="1200"/>
          </a:p>
        </p:txBody>
      </p:sp>
      <p:sp>
        <p:nvSpPr>
          <p:cNvPr id="18434" name="Rectangle 2">
            <a:extLst>
              <a:ext uri="{FF2B5EF4-FFF2-40B4-BE49-F238E27FC236}">
                <a16:creationId xmlns:a16="http://schemas.microsoft.com/office/drawing/2014/main" id="{598E6310-2718-D8A2-F989-4F7336A9088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A3F98BE7-389B-A1BD-5BC1-9F280A6309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4B660AD-B90E-48B6-89D5-D2F3014365E9}" type="slidenum">
              <a:rPr lang="en-US" altLang="zh-TW" sz="1200"/>
              <a:pPr/>
              <a:t>7</a:t>
            </a:fld>
            <a:endParaRPr lang="en-US" altLang="zh-TW"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174314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23EEC7BE-3396-B53B-9269-C28DA46AB04C}"/>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59E65A77-83DC-EB6D-9DA1-16139BF6BB10}"/>
              </a:ext>
            </a:extLst>
          </p:cNvPr>
          <p:cNvSpPr>
            <a:spLocks noGrp="1" noChangeArrowheads="1"/>
          </p:cNvSpPr>
          <p:nvPr>
            <p:ph type="sldNum" sz="quarter" idx="11"/>
          </p:nvPr>
        </p:nvSpPr>
        <p:spPr>
          <a:ln/>
        </p:spPr>
        <p:txBody>
          <a:bodyPr/>
          <a:lstStyle>
            <a:lvl1pPr>
              <a:defRPr/>
            </a:lvl1pPr>
          </a:lstStyle>
          <a:p>
            <a:pPr>
              <a:defRPr/>
            </a:pPr>
            <a:fld id="{96E263C4-8BEA-2347-9F2C-247DBDE23B79}" type="slidenum">
              <a:rPr lang="en-US" altLang="zh-TW"/>
              <a:pPr>
                <a:defRPr/>
              </a:pPr>
              <a:t>‹#›</a:t>
            </a:fld>
            <a:endParaRPr lang="en-US" altLang="zh-TW"/>
          </a:p>
        </p:txBody>
      </p:sp>
    </p:spTree>
    <p:extLst>
      <p:ext uri="{BB962C8B-B14F-4D97-AF65-F5344CB8AC3E}">
        <p14:creationId xmlns:p14="http://schemas.microsoft.com/office/powerpoint/2010/main" val="4267238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46CFD1EF-D341-9C1D-F9E6-06215C5AF349}"/>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6" name="Rectangle 1030">
            <a:extLst>
              <a:ext uri="{FF2B5EF4-FFF2-40B4-BE49-F238E27FC236}">
                <a16:creationId xmlns:a16="http://schemas.microsoft.com/office/drawing/2014/main" id="{6D6A536F-A8F8-0306-1D0E-F00D0E5A4C48}"/>
              </a:ext>
            </a:extLst>
          </p:cNvPr>
          <p:cNvSpPr>
            <a:spLocks noGrp="1" noChangeArrowheads="1"/>
          </p:cNvSpPr>
          <p:nvPr>
            <p:ph type="sldNum" sz="quarter" idx="11"/>
          </p:nvPr>
        </p:nvSpPr>
        <p:spPr>
          <a:ln/>
        </p:spPr>
        <p:txBody>
          <a:bodyPr/>
          <a:lstStyle>
            <a:lvl1pPr>
              <a:defRPr/>
            </a:lvl1pPr>
          </a:lstStyle>
          <a:p>
            <a:pPr>
              <a:defRPr/>
            </a:pPr>
            <a:fld id="{21A9BFA6-1180-114B-A693-DE03780E657D}" type="slidenum">
              <a:rPr lang="en-US" altLang="zh-TW"/>
              <a:pPr>
                <a:defRPr/>
              </a:pPr>
              <a:t>‹#›</a:t>
            </a:fld>
            <a:endParaRPr lang="en-US" altLang="zh-TW"/>
          </a:p>
        </p:txBody>
      </p:sp>
    </p:spTree>
    <p:extLst>
      <p:ext uri="{BB962C8B-B14F-4D97-AF65-F5344CB8AC3E}">
        <p14:creationId xmlns:p14="http://schemas.microsoft.com/office/powerpoint/2010/main" val="28657593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5600AD2B-96F8-5D4C-29B6-E1BD40ECA4FF}"/>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6" name="Rectangle 1030">
            <a:extLst>
              <a:ext uri="{FF2B5EF4-FFF2-40B4-BE49-F238E27FC236}">
                <a16:creationId xmlns:a16="http://schemas.microsoft.com/office/drawing/2014/main" id="{9BE4831E-C8D9-CF96-FD9D-C0C9F29A6F7E}"/>
              </a:ext>
            </a:extLst>
          </p:cNvPr>
          <p:cNvSpPr>
            <a:spLocks noGrp="1" noChangeArrowheads="1"/>
          </p:cNvSpPr>
          <p:nvPr>
            <p:ph type="sldNum" sz="quarter" idx="11"/>
          </p:nvPr>
        </p:nvSpPr>
        <p:spPr>
          <a:ln/>
        </p:spPr>
        <p:txBody>
          <a:bodyPr/>
          <a:lstStyle>
            <a:lvl1pPr>
              <a:defRPr/>
            </a:lvl1pPr>
          </a:lstStyle>
          <a:p>
            <a:pPr>
              <a:defRPr/>
            </a:pPr>
            <a:fld id="{71F8CD7D-E515-FD44-BA84-46CDD89C2046}" type="slidenum">
              <a:rPr lang="en-US" altLang="zh-TW"/>
              <a:pPr>
                <a:defRPr/>
              </a:pPr>
              <a:t>‹#›</a:t>
            </a:fld>
            <a:endParaRPr lang="en-US" altLang="zh-TW"/>
          </a:p>
        </p:txBody>
      </p:sp>
    </p:spTree>
    <p:extLst>
      <p:ext uri="{BB962C8B-B14F-4D97-AF65-F5344CB8AC3E}">
        <p14:creationId xmlns:p14="http://schemas.microsoft.com/office/powerpoint/2010/main" val="227958911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4151E42F-C8CD-6EC2-09F5-FF18A7426FC6}"/>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5" name="Rectangle 1030">
            <a:extLst>
              <a:ext uri="{FF2B5EF4-FFF2-40B4-BE49-F238E27FC236}">
                <a16:creationId xmlns:a16="http://schemas.microsoft.com/office/drawing/2014/main" id="{CAC23E27-FF8A-F7CF-0970-99EBEA7D3349}"/>
              </a:ext>
            </a:extLst>
          </p:cNvPr>
          <p:cNvSpPr>
            <a:spLocks noGrp="1" noChangeArrowheads="1"/>
          </p:cNvSpPr>
          <p:nvPr>
            <p:ph type="sldNum" sz="quarter" idx="11"/>
          </p:nvPr>
        </p:nvSpPr>
        <p:spPr>
          <a:ln/>
        </p:spPr>
        <p:txBody>
          <a:bodyPr/>
          <a:lstStyle>
            <a:lvl1pPr>
              <a:defRPr/>
            </a:lvl1pPr>
          </a:lstStyle>
          <a:p>
            <a:pPr>
              <a:defRPr/>
            </a:pPr>
            <a:fld id="{6A062904-674A-0649-A293-EA9A1BE605D1}" type="slidenum">
              <a:rPr lang="en-US" altLang="zh-TW"/>
              <a:pPr>
                <a:defRPr/>
              </a:pPr>
              <a:t>‹#›</a:t>
            </a:fld>
            <a:endParaRPr lang="en-US" altLang="zh-TW"/>
          </a:p>
        </p:txBody>
      </p:sp>
    </p:spTree>
    <p:extLst>
      <p:ext uri="{BB962C8B-B14F-4D97-AF65-F5344CB8AC3E}">
        <p14:creationId xmlns:p14="http://schemas.microsoft.com/office/powerpoint/2010/main" val="364756234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ABB39195-A8DC-9913-3043-2AF90F907FA0}"/>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5" name="Rectangle 1030">
            <a:extLst>
              <a:ext uri="{FF2B5EF4-FFF2-40B4-BE49-F238E27FC236}">
                <a16:creationId xmlns:a16="http://schemas.microsoft.com/office/drawing/2014/main" id="{C91F2468-B5F8-0E3C-781A-54214054C653}"/>
              </a:ext>
            </a:extLst>
          </p:cNvPr>
          <p:cNvSpPr>
            <a:spLocks noGrp="1" noChangeArrowheads="1"/>
          </p:cNvSpPr>
          <p:nvPr>
            <p:ph type="sldNum" sz="quarter" idx="11"/>
          </p:nvPr>
        </p:nvSpPr>
        <p:spPr>
          <a:ln/>
        </p:spPr>
        <p:txBody>
          <a:bodyPr/>
          <a:lstStyle>
            <a:lvl1pPr>
              <a:defRPr/>
            </a:lvl1pPr>
          </a:lstStyle>
          <a:p>
            <a:pPr>
              <a:defRPr/>
            </a:pPr>
            <a:fld id="{36185E4B-A3A5-CD4D-BEE5-63F9D5F5F7DE}" type="slidenum">
              <a:rPr lang="en-US" altLang="zh-TW"/>
              <a:pPr>
                <a:defRPr/>
              </a:pPr>
              <a:t>‹#›</a:t>
            </a:fld>
            <a:endParaRPr lang="en-US" altLang="zh-TW"/>
          </a:p>
        </p:txBody>
      </p:sp>
    </p:spTree>
    <p:extLst>
      <p:ext uri="{BB962C8B-B14F-4D97-AF65-F5344CB8AC3E}">
        <p14:creationId xmlns:p14="http://schemas.microsoft.com/office/powerpoint/2010/main" val="25423815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defRPr sz="2400"/>
            </a:lvl1pPr>
            <a:lvl2pPr>
              <a:defRPr sz="2400"/>
            </a:lvl2pPr>
            <a:lvl3pPr marL="640080">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noAutofit/>
          </a:bodyPr>
          <a:lstStyle>
            <a:lvl1pPr>
              <a:defRPr sz="2400"/>
            </a:lvl1pPr>
            <a:lvl2pPr>
              <a:defRPr sz="2400"/>
            </a:lvl2pPr>
            <a:lvl3pPr marL="640080">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noAutofit/>
          </a:bodyPr>
          <a:lstStyle>
            <a:lvl1pPr>
              <a:defRPr sz="2400"/>
            </a:lvl1pPr>
            <a:lvl2pPr>
              <a:defRPr sz="2400"/>
            </a:lvl2pPr>
            <a:lvl3pPr marL="640080">
              <a:defRPr sz="2000"/>
            </a:lvl3pPr>
          </a:lstStyle>
          <a:p>
            <a:pPr lvl="0"/>
            <a:r>
              <a:rPr lang="en-US" dirty="0"/>
              <a:t>Slide Content 3</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94C876B4-C8F8-4EDA-9579-00F8F36CB98C}"/>
              </a:ext>
            </a:extLst>
          </p:cNvPr>
          <p:cNvSpPr>
            <a:spLocks noGrp="1"/>
          </p:cNvSpPr>
          <p:nvPr>
            <p:ph type="body" sz="quarter" idx="29" hasCustomPrompt="1"/>
          </p:nvPr>
        </p:nvSpPr>
        <p:spPr>
          <a:xfrm>
            <a:off x="3200400" y="6324600"/>
            <a:ext cx="2743200" cy="192024"/>
          </a:xfrm>
        </p:spPr>
        <p:txBody>
          <a:bodyPr anchor="b" anchorCtr="0">
            <a:noAutofit/>
          </a:bodyPr>
          <a:lstStyle>
            <a:lvl1pPr algn="ctr">
              <a:defRPr sz="900"/>
            </a:lvl1pPr>
          </a:lstStyle>
          <a:p>
            <a:pPr lvl="0"/>
            <a:r>
              <a:rPr lang="en-US" dirty="0"/>
              <a:t>Add text alternative link, if needed.</a:t>
            </a:r>
          </a:p>
        </p:txBody>
      </p:sp>
      <p:sp>
        <p:nvSpPr>
          <p:cNvPr id="11" name="Image Credit">
            <a:extLst>
              <a:ext uri="{FF2B5EF4-FFF2-40B4-BE49-F238E27FC236}">
                <a16:creationId xmlns:a16="http://schemas.microsoft.com/office/drawing/2014/main" id="{9138FC26-0A66-41D8-932B-35FF43FDA976}"/>
              </a:ext>
            </a:extLst>
          </p:cNvPr>
          <p:cNvSpPr>
            <a:spLocks noGrp="1"/>
          </p:cNvSpPr>
          <p:nvPr>
            <p:ph type="body" sz="quarter" idx="30" hasCustomPrompt="1"/>
          </p:nvPr>
        </p:nvSpPr>
        <p:spPr>
          <a:xfrm>
            <a:off x="1562101" y="6684963"/>
            <a:ext cx="6976872" cy="173736"/>
          </a:xfrm>
        </p:spPr>
        <p:txBody>
          <a:bodyPr anchor="ctr" anchorCtr="0">
            <a:noAutofit/>
          </a:bodyPr>
          <a:lstStyle>
            <a:lvl1pPr algn="r">
              <a:defRPr sz="800">
                <a:solidFill>
                  <a:srgbClr val="595959"/>
                </a:solidFill>
              </a:defRPr>
            </a:lvl1pPr>
          </a:lstStyle>
          <a:p>
            <a:pPr lvl="0"/>
            <a:r>
              <a:rPr lang="en-US" dirty="0"/>
              <a:t>Insert Image Credit Here</a:t>
            </a:r>
          </a:p>
        </p:txBody>
      </p:sp>
    </p:spTree>
    <p:extLst>
      <p:ext uri="{BB962C8B-B14F-4D97-AF65-F5344CB8AC3E}">
        <p14:creationId xmlns:p14="http://schemas.microsoft.com/office/powerpoint/2010/main" val="384966263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69342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41148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5"/>
          <p:cNvSpPr>
            <a:spLocks noGrp="1" noChangeArrowheads="1"/>
          </p:cNvSpPr>
          <p:nvPr>
            <p:ph type="ftr" sz="quarter" idx="10"/>
          </p:nvPr>
        </p:nvSpPr>
        <p:spPr/>
        <p:txBody>
          <a:bodyPr/>
          <a:lstStyle>
            <a:lvl1pPr>
              <a:defRPr/>
            </a:lvl1pPr>
          </a:lstStyle>
          <a:p>
            <a:pPr>
              <a:defRPr/>
            </a:pPr>
            <a:r>
              <a:rPr lang="en-US" altLang="zh-TW"/>
              <a:t>CYCU— Prof CK Farn</a:t>
            </a:r>
          </a:p>
        </p:txBody>
      </p:sp>
      <p:sp>
        <p:nvSpPr>
          <p:cNvPr id="7" name="Rectangle 6"/>
          <p:cNvSpPr>
            <a:spLocks noGrp="1" noChangeArrowheads="1"/>
          </p:cNvSpPr>
          <p:nvPr>
            <p:ph type="sldNum" sz="quarter" idx="11"/>
          </p:nvPr>
        </p:nvSpPr>
        <p:spPr/>
        <p:txBody>
          <a:bodyPr/>
          <a:lstStyle>
            <a:lvl1pPr>
              <a:defRPr smtClean="0"/>
            </a:lvl1pPr>
          </a:lstStyle>
          <a:p>
            <a:pPr>
              <a:defRPr/>
            </a:pPr>
            <a:fld id="{BE89D728-717B-40E0-A349-55E01FCEA7E4}" type="slidenum">
              <a:rPr lang="en-US" altLang="zh-TW"/>
              <a:pPr>
                <a:defRPr/>
              </a:pPr>
              <a:t>‹#›</a:t>
            </a:fld>
            <a:endParaRPr lang="en-US" altLang="zh-TW"/>
          </a:p>
        </p:txBody>
      </p:sp>
    </p:spTree>
    <p:extLst>
      <p:ext uri="{BB962C8B-B14F-4D97-AF65-F5344CB8AC3E}">
        <p14:creationId xmlns:p14="http://schemas.microsoft.com/office/powerpoint/2010/main" val="149279569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頁尾版面配置區 2">
            <a:extLst>
              <a:ext uri="{FF2B5EF4-FFF2-40B4-BE49-F238E27FC236}">
                <a16:creationId xmlns:a16="http://schemas.microsoft.com/office/drawing/2014/main" id="{EB5C7947-DBE1-3D95-4987-43E561145858}"/>
              </a:ext>
            </a:extLst>
          </p:cNvPr>
          <p:cNvSpPr>
            <a:spLocks noGrp="1"/>
          </p:cNvSpPr>
          <p:nvPr>
            <p:ph type="ftr" sz="quarter" idx="10"/>
          </p:nvPr>
        </p:nvSpPr>
        <p:spPr/>
        <p:txBody>
          <a:bodyPr/>
          <a:lstStyle>
            <a:lvl1pPr>
              <a:defRPr/>
            </a:lvl1pPr>
          </a:lstStyle>
          <a:p>
            <a:pPr>
              <a:defRPr/>
            </a:pPr>
            <a:r>
              <a:rPr lang="en-US" altLang="zh-TW"/>
              <a:t>CYCU— Prof CK Farn</a:t>
            </a:r>
            <a:endParaRPr lang="en-US" altLang="zh-TW" dirty="0"/>
          </a:p>
        </p:txBody>
      </p:sp>
      <p:sp>
        <p:nvSpPr>
          <p:cNvPr id="4" name="投影片編號版面配置區 3">
            <a:extLst>
              <a:ext uri="{FF2B5EF4-FFF2-40B4-BE49-F238E27FC236}">
                <a16:creationId xmlns:a16="http://schemas.microsoft.com/office/drawing/2014/main" id="{371C0888-23F4-EE93-C045-DCC9974BF8CB}"/>
              </a:ext>
            </a:extLst>
          </p:cNvPr>
          <p:cNvSpPr>
            <a:spLocks noGrp="1"/>
          </p:cNvSpPr>
          <p:nvPr>
            <p:ph type="sldNum" sz="quarter" idx="11"/>
          </p:nvPr>
        </p:nvSpPr>
        <p:spPr/>
        <p:txBody>
          <a:bodyPr/>
          <a:lstStyle>
            <a:lvl1pPr>
              <a:defRPr/>
            </a:lvl1pPr>
          </a:lstStyle>
          <a:p>
            <a:pPr>
              <a:defRPr/>
            </a:pPr>
            <a:fld id="{4699D18F-C9A6-094C-B05A-D9FF02322A03}" type="slidenum">
              <a:rPr lang="en-US" altLang="zh-TW"/>
              <a:pPr>
                <a:defRPr/>
              </a:pPr>
              <a:t>‹#›</a:t>
            </a:fld>
            <a:endParaRPr lang="en-US" altLang="zh-TW"/>
          </a:p>
        </p:txBody>
      </p:sp>
    </p:spTree>
    <p:extLst>
      <p:ext uri="{BB962C8B-B14F-4D97-AF65-F5344CB8AC3E}">
        <p14:creationId xmlns:p14="http://schemas.microsoft.com/office/powerpoint/2010/main" val="656267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C0574D2-DEBC-224C-26D6-5311264B6BCE}"/>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3018A560-8B25-B9BB-369C-C6E7B796BEC8}"/>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940AA793-93E1-6207-A21B-64C1126C6EFD}"/>
              </a:ext>
            </a:extLst>
          </p:cNvPr>
          <p:cNvSpPr>
            <a:spLocks noGrp="1"/>
          </p:cNvSpPr>
          <p:nvPr>
            <p:ph type="sldNum" sz="quarter" idx="12"/>
          </p:nvPr>
        </p:nvSpPr>
        <p:spPr/>
        <p:txBody>
          <a:bodyPr/>
          <a:lstStyle>
            <a:lvl1pPr>
              <a:defRPr/>
            </a:lvl1pPr>
          </a:lstStyle>
          <a:p>
            <a:pPr>
              <a:defRPr/>
            </a:pPr>
            <a:fld id="{5AC994C6-2071-8E49-A1B9-FF62C552F5A2}" type="slidenum">
              <a:rPr lang="zh-TW" altLang="en-US"/>
              <a:pPr>
                <a:defRPr/>
              </a:pPr>
              <a:t>‹#›</a:t>
            </a:fld>
            <a:endParaRPr lang="zh-TW" altLang="en-US"/>
          </a:p>
        </p:txBody>
      </p:sp>
    </p:spTree>
    <p:extLst>
      <p:ext uri="{BB962C8B-B14F-4D97-AF65-F5344CB8AC3E}">
        <p14:creationId xmlns:p14="http://schemas.microsoft.com/office/powerpoint/2010/main" val="34301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7E355A5-1FF9-15F3-4F4B-D4706C7D392D}"/>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C26FCCCB-9FBD-C383-2544-492A1B5C6383}"/>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FA8A531E-E172-6701-BFCC-757D12568F71}"/>
              </a:ext>
            </a:extLst>
          </p:cNvPr>
          <p:cNvSpPr>
            <a:spLocks noGrp="1"/>
          </p:cNvSpPr>
          <p:nvPr>
            <p:ph type="sldNum" sz="quarter" idx="12"/>
          </p:nvPr>
        </p:nvSpPr>
        <p:spPr/>
        <p:txBody>
          <a:bodyPr/>
          <a:lstStyle>
            <a:lvl1pPr>
              <a:defRPr/>
            </a:lvl1pPr>
          </a:lstStyle>
          <a:p>
            <a:pPr>
              <a:defRPr/>
            </a:pPr>
            <a:fld id="{3D2CA260-C36E-AF41-B401-AB7CD1DF7EB7}" type="slidenum">
              <a:rPr lang="zh-TW" altLang="en-US"/>
              <a:pPr>
                <a:defRPr/>
              </a:pPr>
              <a:t>‹#›</a:t>
            </a:fld>
            <a:endParaRPr lang="zh-TW" altLang="en-US"/>
          </a:p>
        </p:txBody>
      </p:sp>
    </p:spTree>
    <p:extLst>
      <p:ext uri="{BB962C8B-B14F-4D97-AF65-F5344CB8AC3E}">
        <p14:creationId xmlns:p14="http://schemas.microsoft.com/office/powerpoint/2010/main" val="365112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28CB1C3-B64A-D446-61EE-821B3BE76193}"/>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8C287292-7877-55A9-CB07-A3F40008703E}"/>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CD50C038-54E1-3E00-6CD6-C6600B439758}"/>
              </a:ext>
            </a:extLst>
          </p:cNvPr>
          <p:cNvSpPr>
            <a:spLocks noGrp="1"/>
          </p:cNvSpPr>
          <p:nvPr>
            <p:ph type="sldNum" sz="quarter" idx="12"/>
          </p:nvPr>
        </p:nvSpPr>
        <p:spPr/>
        <p:txBody>
          <a:bodyPr/>
          <a:lstStyle>
            <a:lvl1pPr>
              <a:defRPr/>
            </a:lvl1pPr>
          </a:lstStyle>
          <a:p>
            <a:pPr>
              <a:defRPr/>
            </a:pPr>
            <a:fld id="{B7876BEA-C54F-4049-B004-F5AFBB4E78A4}" type="slidenum">
              <a:rPr lang="zh-TW" altLang="en-US"/>
              <a:pPr>
                <a:defRPr/>
              </a:pPr>
              <a:t>‹#›</a:t>
            </a:fld>
            <a:endParaRPr lang="zh-TW" altLang="en-US"/>
          </a:p>
        </p:txBody>
      </p:sp>
    </p:spTree>
    <p:extLst>
      <p:ext uri="{BB962C8B-B14F-4D97-AF65-F5344CB8AC3E}">
        <p14:creationId xmlns:p14="http://schemas.microsoft.com/office/powerpoint/2010/main" val="61757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95F76A32-2663-52F4-A34F-763724959628}"/>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F6888827-EFA1-2662-D45A-079FDEEC02D6}"/>
              </a:ext>
            </a:extLst>
          </p:cNvPr>
          <p:cNvSpPr>
            <a:spLocks noGrp="1" noChangeArrowheads="1"/>
          </p:cNvSpPr>
          <p:nvPr>
            <p:ph type="sldNum" sz="quarter" idx="11"/>
          </p:nvPr>
        </p:nvSpPr>
        <p:spPr/>
        <p:txBody>
          <a:bodyPr/>
          <a:lstStyle>
            <a:lvl1pPr>
              <a:defRPr/>
            </a:lvl1pPr>
          </a:lstStyle>
          <a:p>
            <a:pPr>
              <a:defRPr/>
            </a:pPr>
            <a:fld id="{7BDDEBC0-0E1D-4F40-9E73-E30DD182E7FD}" type="slidenum">
              <a:rPr lang="en-US" altLang="zh-TW"/>
              <a:pPr>
                <a:defRPr/>
              </a:pPr>
              <a:t>‹#›</a:t>
            </a:fld>
            <a:endParaRPr lang="en-US" altLang="zh-TW"/>
          </a:p>
        </p:txBody>
      </p:sp>
    </p:spTree>
    <p:extLst>
      <p:ext uri="{BB962C8B-B14F-4D97-AF65-F5344CB8AC3E}">
        <p14:creationId xmlns:p14="http://schemas.microsoft.com/office/powerpoint/2010/main" val="23145087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825625"/>
            <a:ext cx="386715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a:ext uri="{FF2B5EF4-FFF2-40B4-BE49-F238E27FC236}">
                <a16:creationId xmlns:a16="http://schemas.microsoft.com/office/drawing/2014/main" id="{0A018574-B4DE-AD16-FDC9-6682813967A6}"/>
              </a:ext>
            </a:extLst>
          </p:cNvPr>
          <p:cNvSpPr>
            <a:spLocks noGrp="1"/>
          </p:cNvSpPr>
          <p:nvPr>
            <p:ph type="dt" sz="half" idx="10"/>
          </p:nvPr>
        </p:nvSpPr>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827F98CF-A69E-A7AF-A08F-5162BC32FC29}"/>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7" name="投影片編號版面配置區 5">
            <a:extLst>
              <a:ext uri="{FF2B5EF4-FFF2-40B4-BE49-F238E27FC236}">
                <a16:creationId xmlns:a16="http://schemas.microsoft.com/office/drawing/2014/main" id="{767813CD-58D8-E118-D4AC-823FB24D3023}"/>
              </a:ext>
            </a:extLst>
          </p:cNvPr>
          <p:cNvSpPr>
            <a:spLocks noGrp="1"/>
          </p:cNvSpPr>
          <p:nvPr>
            <p:ph type="sldNum" sz="quarter" idx="12"/>
          </p:nvPr>
        </p:nvSpPr>
        <p:spPr/>
        <p:txBody>
          <a:bodyPr/>
          <a:lstStyle>
            <a:lvl1pPr>
              <a:defRPr/>
            </a:lvl1pPr>
          </a:lstStyle>
          <a:p>
            <a:pPr>
              <a:defRPr/>
            </a:pPr>
            <a:fld id="{3A51B30D-BF0C-FF48-A7D0-8D94B033647A}" type="slidenum">
              <a:rPr lang="zh-TW" altLang="en-US"/>
              <a:pPr>
                <a:defRPr/>
              </a:pPr>
              <a:t>‹#›</a:t>
            </a:fld>
            <a:endParaRPr lang="zh-TW" altLang="en-US"/>
          </a:p>
        </p:txBody>
      </p:sp>
    </p:spTree>
    <p:extLst>
      <p:ext uri="{BB962C8B-B14F-4D97-AF65-F5344CB8AC3E}">
        <p14:creationId xmlns:p14="http://schemas.microsoft.com/office/powerpoint/2010/main" val="2286332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a:ext uri="{FF2B5EF4-FFF2-40B4-BE49-F238E27FC236}">
                <a16:creationId xmlns:a16="http://schemas.microsoft.com/office/drawing/2014/main" id="{5812C7B8-B50F-F85A-BA04-F208DD05777E}"/>
              </a:ext>
            </a:extLst>
          </p:cNvPr>
          <p:cNvSpPr>
            <a:spLocks noGrp="1"/>
          </p:cNvSpPr>
          <p:nvPr>
            <p:ph type="dt" sz="half" idx="10"/>
          </p:nvPr>
        </p:nvSpPr>
        <p:spPr/>
        <p:txBody>
          <a:bodyPr/>
          <a:lstStyle>
            <a:lvl1pPr>
              <a:defRPr/>
            </a:lvl1pPr>
          </a:lstStyle>
          <a:p>
            <a:pPr>
              <a:defRPr/>
            </a:pPr>
            <a:endParaRPr lang="zh-TW" altLang="en-US"/>
          </a:p>
        </p:txBody>
      </p:sp>
      <p:sp>
        <p:nvSpPr>
          <p:cNvPr id="8" name="頁尾版面配置區 4">
            <a:extLst>
              <a:ext uri="{FF2B5EF4-FFF2-40B4-BE49-F238E27FC236}">
                <a16:creationId xmlns:a16="http://schemas.microsoft.com/office/drawing/2014/main" id="{1D5449BC-3759-7AB9-0B06-E244E58BF92C}"/>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9" name="投影片編號版面配置區 5">
            <a:extLst>
              <a:ext uri="{FF2B5EF4-FFF2-40B4-BE49-F238E27FC236}">
                <a16:creationId xmlns:a16="http://schemas.microsoft.com/office/drawing/2014/main" id="{6DAB54A0-9317-AED5-C8BB-CBBFD497CA2D}"/>
              </a:ext>
            </a:extLst>
          </p:cNvPr>
          <p:cNvSpPr>
            <a:spLocks noGrp="1"/>
          </p:cNvSpPr>
          <p:nvPr>
            <p:ph type="sldNum" sz="quarter" idx="12"/>
          </p:nvPr>
        </p:nvSpPr>
        <p:spPr/>
        <p:txBody>
          <a:bodyPr/>
          <a:lstStyle>
            <a:lvl1pPr>
              <a:defRPr/>
            </a:lvl1pPr>
          </a:lstStyle>
          <a:p>
            <a:pPr>
              <a:defRPr/>
            </a:pPr>
            <a:fld id="{732A8FF9-3B4A-A64A-9829-28715186DFFE}" type="slidenum">
              <a:rPr lang="zh-TW" altLang="en-US"/>
              <a:pPr>
                <a:defRPr/>
              </a:pPr>
              <a:t>‹#›</a:t>
            </a:fld>
            <a:endParaRPr lang="zh-TW" altLang="en-US"/>
          </a:p>
        </p:txBody>
      </p:sp>
    </p:spTree>
    <p:extLst>
      <p:ext uri="{BB962C8B-B14F-4D97-AF65-F5344CB8AC3E}">
        <p14:creationId xmlns:p14="http://schemas.microsoft.com/office/powerpoint/2010/main" val="2359216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C7F3495E-427D-0730-CBEE-7665FB4C00E3}"/>
              </a:ext>
            </a:extLst>
          </p:cNvPr>
          <p:cNvSpPr>
            <a:spLocks noGrp="1"/>
          </p:cNvSpPr>
          <p:nvPr>
            <p:ph type="dt" sz="half" idx="10"/>
          </p:nvPr>
        </p:nvSpPr>
        <p:spPr/>
        <p:txBody>
          <a:bodyPr/>
          <a:lstStyle>
            <a:lvl1pPr>
              <a:defRPr/>
            </a:lvl1pPr>
          </a:lstStyle>
          <a:p>
            <a:pPr>
              <a:defRPr/>
            </a:pPr>
            <a:endParaRPr lang="zh-TW" altLang="en-US"/>
          </a:p>
        </p:txBody>
      </p:sp>
      <p:sp>
        <p:nvSpPr>
          <p:cNvPr id="4" name="頁尾版面配置區 4">
            <a:extLst>
              <a:ext uri="{FF2B5EF4-FFF2-40B4-BE49-F238E27FC236}">
                <a16:creationId xmlns:a16="http://schemas.microsoft.com/office/drawing/2014/main" id="{248914E1-F2C6-1F1B-38A7-F2CC950803F5}"/>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5" name="投影片編號版面配置區 5">
            <a:extLst>
              <a:ext uri="{FF2B5EF4-FFF2-40B4-BE49-F238E27FC236}">
                <a16:creationId xmlns:a16="http://schemas.microsoft.com/office/drawing/2014/main" id="{73416A64-9180-E030-49C3-8C1030DDE958}"/>
              </a:ext>
            </a:extLst>
          </p:cNvPr>
          <p:cNvSpPr>
            <a:spLocks noGrp="1"/>
          </p:cNvSpPr>
          <p:nvPr>
            <p:ph type="sldNum" sz="quarter" idx="12"/>
          </p:nvPr>
        </p:nvSpPr>
        <p:spPr/>
        <p:txBody>
          <a:bodyPr/>
          <a:lstStyle>
            <a:lvl1pPr>
              <a:defRPr/>
            </a:lvl1pPr>
          </a:lstStyle>
          <a:p>
            <a:pPr>
              <a:defRPr/>
            </a:pPr>
            <a:fld id="{AB37FF43-AC54-E24A-9963-56D0528AFB2B}" type="slidenum">
              <a:rPr lang="zh-TW" altLang="en-US"/>
              <a:pPr>
                <a:defRPr/>
              </a:pPr>
              <a:t>‹#›</a:t>
            </a:fld>
            <a:endParaRPr lang="zh-TW" altLang="en-US"/>
          </a:p>
        </p:txBody>
      </p:sp>
    </p:spTree>
    <p:extLst>
      <p:ext uri="{BB962C8B-B14F-4D97-AF65-F5344CB8AC3E}">
        <p14:creationId xmlns:p14="http://schemas.microsoft.com/office/powerpoint/2010/main" val="3441171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2CE7D1D5-71C4-FD3E-E28B-70572BE78344}"/>
              </a:ext>
            </a:extLst>
          </p:cNvPr>
          <p:cNvSpPr>
            <a:spLocks noGrp="1"/>
          </p:cNvSpPr>
          <p:nvPr>
            <p:ph type="dt" sz="half" idx="10"/>
          </p:nvPr>
        </p:nvSpPr>
        <p:spPr/>
        <p:txBody>
          <a:bodyPr/>
          <a:lstStyle>
            <a:lvl1pPr>
              <a:defRPr/>
            </a:lvl1pPr>
          </a:lstStyle>
          <a:p>
            <a:pPr>
              <a:defRPr/>
            </a:pPr>
            <a:endParaRPr lang="zh-TW" altLang="en-US"/>
          </a:p>
        </p:txBody>
      </p:sp>
      <p:sp>
        <p:nvSpPr>
          <p:cNvPr id="3" name="頁尾版面配置區 4">
            <a:extLst>
              <a:ext uri="{FF2B5EF4-FFF2-40B4-BE49-F238E27FC236}">
                <a16:creationId xmlns:a16="http://schemas.microsoft.com/office/drawing/2014/main" id="{31AFD4D8-0175-5917-814D-65CDADA63A1A}"/>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4" name="投影片編號版面配置區 5">
            <a:extLst>
              <a:ext uri="{FF2B5EF4-FFF2-40B4-BE49-F238E27FC236}">
                <a16:creationId xmlns:a16="http://schemas.microsoft.com/office/drawing/2014/main" id="{6D5BBC0E-D307-F5EB-71A3-B87113B7E16D}"/>
              </a:ext>
            </a:extLst>
          </p:cNvPr>
          <p:cNvSpPr>
            <a:spLocks noGrp="1"/>
          </p:cNvSpPr>
          <p:nvPr>
            <p:ph type="sldNum" sz="quarter" idx="12"/>
          </p:nvPr>
        </p:nvSpPr>
        <p:spPr/>
        <p:txBody>
          <a:bodyPr/>
          <a:lstStyle>
            <a:lvl1pPr>
              <a:defRPr/>
            </a:lvl1pPr>
          </a:lstStyle>
          <a:p>
            <a:pPr>
              <a:defRPr/>
            </a:pPr>
            <a:fld id="{A230161F-312C-B245-AC32-4563F9219D55}" type="slidenum">
              <a:rPr lang="zh-TW" altLang="en-US"/>
              <a:pPr>
                <a:defRPr/>
              </a:pPr>
              <a:t>‹#›</a:t>
            </a:fld>
            <a:endParaRPr lang="zh-TW" altLang="en-US"/>
          </a:p>
        </p:txBody>
      </p:sp>
    </p:spTree>
    <p:extLst>
      <p:ext uri="{BB962C8B-B14F-4D97-AF65-F5344CB8AC3E}">
        <p14:creationId xmlns:p14="http://schemas.microsoft.com/office/powerpoint/2010/main" val="2894356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30C0DB26-A53F-06B7-97EE-A037EE3DC633}"/>
              </a:ext>
            </a:extLst>
          </p:cNvPr>
          <p:cNvSpPr>
            <a:spLocks noGrp="1"/>
          </p:cNvSpPr>
          <p:nvPr>
            <p:ph type="dt" sz="half" idx="10"/>
          </p:nvPr>
        </p:nvSpPr>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3A135F0B-7ABA-CD5E-E8AF-FB4D53866368}"/>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7" name="投影片編號版面配置區 5">
            <a:extLst>
              <a:ext uri="{FF2B5EF4-FFF2-40B4-BE49-F238E27FC236}">
                <a16:creationId xmlns:a16="http://schemas.microsoft.com/office/drawing/2014/main" id="{217C673B-A6A3-BE23-F565-B2195E7F90A1}"/>
              </a:ext>
            </a:extLst>
          </p:cNvPr>
          <p:cNvSpPr>
            <a:spLocks noGrp="1"/>
          </p:cNvSpPr>
          <p:nvPr>
            <p:ph type="sldNum" sz="quarter" idx="12"/>
          </p:nvPr>
        </p:nvSpPr>
        <p:spPr/>
        <p:txBody>
          <a:bodyPr/>
          <a:lstStyle>
            <a:lvl1pPr>
              <a:defRPr/>
            </a:lvl1pPr>
          </a:lstStyle>
          <a:p>
            <a:pPr>
              <a:defRPr/>
            </a:pPr>
            <a:fld id="{84472EA9-EC5D-C247-B57B-9CAB6C380FFC}" type="slidenum">
              <a:rPr lang="zh-TW" altLang="en-US"/>
              <a:pPr>
                <a:defRPr/>
              </a:pPr>
              <a:t>‹#›</a:t>
            </a:fld>
            <a:endParaRPr lang="zh-TW" altLang="en-US"/>
          </a:p>
        </p:txBody>
      </p:sp>
    </p:spTree>
    <p:extLst>
      <p:ext uri="{BB962C8B-B14F-4D97-AF65-F5344CB8AC3E}">
        <p14:creationId xmlns:p14="http://schemas.microsoft.com/office/powerpoint/2010/main" val="571577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a:extLst>
              <a:ext uri="{FF2B5EF4-FFF2-40B4-BE49-F238E27FC236}">
                <a16:creationId xmlns:a16="http://schemas.microsoft.com/office/drawing/2014/main" id="{8FD8EE56-64CB-00C4-785A-1893BFEBA16B}"/>
              </a:ext>
            </a:extLst>
          </p:cNvPr>
          <p:cNvSpPr>
            <a:spLocks noGrp="1"/>
          </p:cNvSpPr>
          <p:nvPr>
            <p:ph type="dt" sz="half" idx="10"/>
          </p:nvPr>
        </p:nvSpPr>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0D898565-E597-32E7-353C-14C83F17D2B7}"/>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7" name="投影片編號版面配置區 5">
            <a:extLst>
              <a:ext uri="{FF2B5EF4-FFF2-40B4-BE49-F238E27FC236}">
                <a16:creationId xmlns:a16="http://schemas.microsoft.com/office/drawing/2014/main" id="{18FF2FD5-D202-5D4F-8F54-FDE2D620767B}"/>
              </a:ext>
            </a:extLst>
          </p:cNvPr>
          <p:cNvSpPr>
            <a:spLocks noGrp="1"/>
          </p:cNvSpPr>
          <p:nvPr>
            <p:ph type="sldNum" sz="quarter" idx="12"/>
          </p:nvPr>
        </p:nvSpPr>
        <p:spPr/>
        <p:txBody>
          <a:bodyPr/>
          <a:lstStyle>
            <a:lvl1pPr>
              <a:defRPr/>
            </a:lvl1pPr>
          </a:lstStyle>
          <a:p>
            <a:pPr>
              <a:defRPr/>
            </a:pPr>
            <a:fld id="{99E81C6F-C7D2-174E-A42E-5BB434312006}" type="slidenum">
              <a:rPr lang="zh-TW" altLang="en-US"/>
              <a:pPr>
                <a:defRPr/>
              </a:pPr>
              <a:t>‹#›</a:t>
            </a:fld>
            <a:endParaRPr lang="zh-TW" altLang="en-US"/>
          </a:p>
        </p:txBody>
      </p:sp>
    </p:spTree>
    <p:extLst>
      <p:ext uri="{BB962C8B-B14F-4D97-AF65-F5344CB8AC3E}">
        <p14:creationId xmlns:p14="http://schemas.microsoft.com/office/powerpoint/2010/main" val="1159296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3FD9CFE-AF14-85AE-1D2D-03336F210CAF}"/>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AB4D1BB0-1F1D-56EC-8EBE-4EC99AE8C449}"/>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1343CD4D-3605-4D08-A6C9-8AB319B08B3A}"/>
              </a:ext>
            </a:extLst>
          </p:cNvPr>
          <p:cNvSpPr>
            <a:spLocks noGrp="1"/>
          </p:cNvSpPr>
          <p:nvPr>
            <p:ph type="sldNum" sz="quarter" idx="12"/>
          </p:nvPr>
        </p:nvSpPr>
        <p:spPr/>
        <p:txBody>
          <a:bodyPr/>
          <a:lstStyle>
            <a:lvl1pPr>
              <a:defRPr/>
            </a:lvl1pPr>
          </a:lstStyle>
          <a:p>
            <a:pPr>
              <a:defRPr/>
            </a:pPr>
            <a:fld id="{70309A10-4DD8-B549-AF81-0D0F5D25D779}" type="slidenum">
              <a:rPr lang="zh-TW" altLang="en-US"/>
              <a:pPr>
                <a:defRPr/>
              </a:pPr>
              <a:t>‹#›</a:t>
            </a:fld>
            <a:endParaRPr lang="zh-TW" altLang="en-US"/>
          </a:p>
        </p:txBody>
      </p:sp>
    </p:spTree>
    <p:extLst>
      <p:ext uri="{BB962C8B-B14F-4D97-AF65-F5344CB8AC3E}">
        <p14:creationId xmlns:p14="http://schemas.microsoft.com/office/powerpoint/2010/main" val="2466857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1B9BFE3-BD7A-4713-1242-3B94F890B0C9}"/>
              </a:ext>
            </a:extLst>
          </p:cNvPr>
          <p:cNvSpPr>
            <a:spLocks noGrp="1"/>
          </p:cNvSpPr>
          <p:nvPr>
            <p:ph type="dt" sz="half" idx="10"/>
          </p:nvPr>
        </p:nvSpPr>
        <p:spPr/>
        <p:txBody>
          <a:bodyPr/>
          <a:lstStyle>
            <a:lvl1pPr>
              <a:defRPr/>
            </a:lvl1pPr>
          </a:lstStyle>
          <a:p>
            <a:pPr>
              <a:defRPr/>
            </a:pPr>
            <a:endParaRPr lang="zh-TW" altLang="en-US"/>
          </a:p>
        </p:txBody>
      </p:sp>
      <p:sp>
        <p:nvSpPr>
          <p:cNvPr id="5" name="頁尾版面配置區 4">
            <a:extLst>
              <a:ext uri="{FF2B5EF4-FFF2-40B4-BE49-F238E27FC236}">
                <a16:creationId xmlns:a16="http://schemas.microsoft.com/office/drawing/2014/main" id="{4A104FFE-5DED-A51F-ACC4-F3D4E1241012}"/>
              </a:ext>
            </a:extLst>
          </p:cNvPr>
          <p:cNvSpPr>
            <a:spLocks noGrp="1"/>
          </p:cNvSpPr>
          <p:nvPr>
            <p:ph type="ftr" sz="quarter" idx="11"/>
          </p:nvPr>
        </p:nvSpPr>
        <p:spPr/>
        <p:txBody>
          <a:bodyPr/>
          <a:lstStyle>
            <a:lvl1pPr>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FBB4E0C5-8442-FD54-C48F-58EEB9F79AA5}"/>
              </a:ext>
            </a:extLst>
          </p:cNvPr>
          <p:cNvSpPr>
            <a:spLocks noGrp="1"/>
          </p:cNvSpPr>
          <p:nvPr>
            <p:ph type="sldNum" sz="quarter" idx="12"/>
          </p:nvPr>
        </p:nvSpPr>
        <p:spPr/>
        <p:txBody>
          <a:bodyPr/>
          <a:lstStyle>
            <a:lvl1pPr>
              <a:defRPr/>
            </a:lvl1pPr>
          </a:lstStyle>
          <a:p>
            <a:pPr>
              <a:defRPr/>
            </a:pPr>
            <a:fld id="{2D60DF7D-AF9B-1C44-8CA7-376983B6650A}" type="slidenum">
              <a:rPr lang="zh-TW" altLang="en-US"/>
              <a:pPr>
                <a:defRPr/>
              </a:pPr>
              <a:t>‹#›</a:t>
            </a:fld>
            <a:endParaRPr lang="zh-TW" altLang="en-US"/>
          </a:p>
        </p:txBody>
      </p:sp>
    </p:spTree>
    <p:extLst>
      <p:ext uri="{BB962C8B-B14F-4D97-AF65-F5344CB8AC3E}">
        <p14:creationId xmlns:p14="http://schemas.microsoft.com/office/powerpoint/2010/main" val="32316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33CBB0D4-B558-147B-55F0-120AA455ED7C}"/>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1CE48549-D3AE-BC9A-396E-A0E013ECD9D7}"/>
              </a:ext>
            </a:extLst>
          </p:cNvPr>
          <p:cNvSpPr>
            <a:spLocks noGrp="1" noChangeArrowheads="1"/>
          </p:cNvSpPr>
          <p:nvPr>
            <p:ph type="sldNum" sz="quarter" idx="11"/>
          </p:nvPr>
        </p:nvSpPr>
        <p:spPr>
          <a:ln/>
        </p:spPr>
        <p:txBody>
          <a:bodyPr/>
          <a:lstStyle>
            <a:lvl1pPr>
              <a:defRPr/>
            </a:lvl1pPr>
          </a:lstStyle>
          <a:p>
            <a:pPr>
              <a:defRPr/>
            </a:pPr>
            <a:fld id="{F2C0EDFD-60CD-2B4D-BCB1-52A63B02A0BB}" type="slidenum">
              <a:rPr lang="en-US" altLang="zh-TW"/>
              <a:pPr>
                <a:defRPr/>
              </a:pPr>
              <a:t>‹#›</a:t>
            </a:fld>
            <a:endParaRPr lang="en-US" altLang="zh-TW"/>
          </a:p>
        </p:txBody>
      </p:sp>
    </p:spTree>
    <p:extLst>
      <p:ext uri="{BB962C8B-B14F-4D97-AF65-F5344CB8AC3E}">
        <p14:creationId xmlns:p14="http://schemas.microsoft.com/office/powerpoint/2010/main" val="29768322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82357C6D-1D17-6771-0D50-E0A89211D3E1}"/>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B52BBE44-F088-A905-3E2E-ED5149D710A3}"/>
              </a:ext>
            </a:extLst>
          </p:cNvPr>
          <p:cNvSpPr>
            <a:spLocks noGrp="1" noChangeArrowheads="1"/>
          </p:cNvSpPr>
          <p:nvPr>
            <p:ph type="sldNum" sz="quarter" idx="11"/>
          </p:nvPr>
        </p:nvSpPr>
        <p:spPr>
          <a:ln/>
        </p:spPr>
        <p:txBody>
          <a:bodyPr/>
          <a:lstStyle>
            <a:lvl1pPr>
              <a:defRPr/>
            </a:lvl1pPr>
          </a:lstStyle>
          <a:p>
            <a:pPr>
              <a:defRPr/>
            </a:pPr>
            <a:fld id="{371BDA64-44A5-8749-B111-6C341B518445}" type="slidenum">
              <a:rPr lang="en-US" altLang="zh-TW"/>
              <a:pPr>
                <a:defRPr/>
              </a:pPr>
              <a:t>‹#›</a:t>
            </a:fld>
            <a:endParaRPr lang="en-US" altLang="zh-TW"/>
          </a:p>
        </p:txBody>
      </p:sp>
    </p:spTree>
    <p:extLst>
      <p:ext uri="{BB962C8B-B14F-4D97-AF65-F5344CB8AC3E}">
        <p14:creationId xmlns:p14="http://schemas.microsoft.com/office/powerpoint/2010/main" val="23447290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C2A5F1AC-BBC8-6276-E1A2-AAEBA199A9AF}"/>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5" name="Rectangle 1030">
            <a:extLst>
              <a:ext uri="{FF2B5EF4-FFF2-40B4-BE49-F238E27FC236}">
                <a16:creationId xmlns:a16="http://schemas.microsoft.com/office/drawing/2014/main" id="{2A5FBD2F-CFFC-5359-E1B5-C599D71185D7}"/>
              </a:ext>
            </a:extLst>
          </p:cNvPr>
          <p:cNvSpPr>
            <a:spLocks noGrp="1" noChangeArrowheads="1"/>
          </p:cNvSpPr>
          <p:nvPr>
            <p:ph type="sldNum" sz="quarter" idx="11"/>
          </p:nvPr>
        </p:nvSpPr>
        <p:spPr>
          <a:ln/>
        </p:spPr>
        <p:txBody>
          <a:bodyPr/>
          <a:lstStyle>
            <a:lvl1pPr>
              <a:defRPr/>
            </a:lvl1pPr>
          </a:lstStyle>
          <a:p>
            <a:pPr>
              <a:defRPr/>
            </a:pPr>
            <a:fld id="{5804B05F-C738-4F45-8D74-64CD9BC2D736}" type="slidenum">
              <a:rPr lang="en-US" altLang="zh-TW"/>
              <a:pPr>
                <a:defRPr/>
              </a:pPr>
              <a:t>‹#›</a:t>
            </a:fld>
            <a:endParaRPr lang="en-US" altLang="zh-TW"/>
          </a:p>
        </p:txBody>
      </p:sp>
    </p:spTree>
    <p:extLst>
      <p:ext uri="{BB962C8B-B14F-4D97-AF65-F5344CB8AC3E}">
        <p14:creationId xmlns:p14="http://schemas.microsoft.com/office/powerpoint/2010/main" val="12164087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955CB4E6-F965-EC18-2E3E-FF7DA870A49B}"/>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6" name="Rectangle 1030">
            <a:extLst>
              <a:ext uri="{FF2B5EF4-FFF2-40B4-BE49-F238E27FC236}">
                <a16:creationId xmlns:a16="http://schemas.microsoft.com/office/drawing/2014/main" id="{CB7A6796-CF9C-813C-679B-0C7D230AE45D}"/>
              </a:ext>
            </a:extLst>
          </p:cNvPr>
          <p:cNvSpPr>
            <a:spLocks noGrp="1" noChangeArrowheads="1"/>
          </p:cNvSpPr>
          <p:nvPr>
            <p:ph type="sldNum" sz="quarter" idx="11"/>
          </p:nvPr>
        </p:nvSpPr>
        <p:spPr>
          <a:ln/>
        </p:spPr>
        <p:txBody>
          <a:bodyPr/>
          <a:lstStyle>
            <a:lvl1pPr>
              <a:defRPr/>
            </a:lvl1pPr>
          </a:lstStyle>
          <a:p>
            <a:pPr>
              <a:defRPr/>
            </a:pPr>
            <a:fld id="{7FD198A7-C9C2-AE49-B525-82EFA33FE25B}" type="slidenum">
              <a:rPr lang="en-US" altLang="zh-TW"/>
              <a:pPr>
                <a:defRPr/>
              </a:pPr>
              <a:t>‹#›</a:t>
            </a:fld>
            <a:endParaRPr lang="en-US" altLang="zh-TW"/>
          </a:p>
        </p:txBody>
      </p:sp>
    </p:spTree>
    <p:extLst>
      <p:ext uri="{BB962C8B-B14F-4D97-AF65-F5344CB8AC3E}">
        <p14:creationId xmlns:p14="http://schemas.microsoft.com/office/powerpoint/2010/main" val="413148641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C3FFFE68-78FE-C1AB-3FA3-DBCBDAD4E6A8}"/>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8" name="Rectangle 1030">
            <a:extLst>
              <a:ext uri="{FF2B5EF4-FFF2-40B4-BE49-F238E27FC236}">
                <a16:creationId xmlns:a16="http://schemas.microsoft.com/office/drawing/2014/main" id="{6A77D9C5-0528-EB87-3731-8F21E048458B}"/>
              </a:ext>
            </a:extLst>
          </p:cNvPr>
          <p:cNvSpPr>
            <a:spLocks noGrp="1" noChangeArrowheads="1"/>
          </p:cNvSpPr>
          <p:nvPr>
            <p:ph type="sldNum" sz="quarter" idx="11"/>
          </p:nvPr>
        </p:nvSpPr>
        <p:spPr>
          <a:ln/>
        </p:spPr>
        <p:txBody>
          <a:bodyPr/>
          <a:lstStyle>
            <a:lvl1pPr>
              <a:defRPr/>
            </a:lvl1pPr>
          </a:lstStyle>
          <a:p>
            <a:pPr>
              <a:defRPr/>
            </a:pPr>
            <a:fld id="{83E054F5-13B2-7A40-9C83-2AB20AA5E335}" type="slidenum">
              <a:rPr lang="en-US" altLang="zh-TW"/>
              <a:pPr>
                <a:defRPr/>
              </a:pPr>
              <a:t>‹#›</a:t>
            </a:fld>
            <a:endParaRPr lang="en-US" altLang="zh-TW"/>
          </a:p>
        </p:txBody>
      </p:sp>
    </p:spTree>
    <p:extLst>
      <p:ext uri="{BB962C8B-B14F-4D97-AF65-F5344CB8AC3E}">
        <p14:creationId xmlns:p14="http://schemas.microsoft.com/office/powerpoint/2010/main" val="409746372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465F169A-B93E-A95F-5677-98B4A5607927}"/>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4" name="Rectangle 1030">
            <a:extLst>
              <a:ext uri="{FF2B5EF4-FFF2-40B4-BE49-F238E27FC236}">
                <a16:creationId xmlns:a16="http://schemas.microsoft.com/office/drawing/2014/main" id="{F169F0E1-58AD-B6B3-FBC8-F3CC17752E94}"/>
              </a:ext>
            </a:extLst>
          </p:cNvPr>
          <p:cNvSpPr>
            <a:spLocks noGrp="1" noChangeArrowheads="1"/>
          </p:cNvSpPr>
          <p:nvPr>
            <p:ph type="sldNum" sz="quarter" idx="11"/>
          </p:nvPr>
        </p:nvSpPr>
        <p:spPr>
          <a:ln/>
        </p:spPr>
        <p:txBody>
          <a:bodyPr/>
          <a:lstStyle>
            <a:lvl1pPr>
              <a:defRPr/>
            </a:lvl1pPr>
          </a:lstStyle>
          <a:p>
            <a:pPr>
              <a:defRPr/>
            </a:pPr>
            <a:fld id="{C2ACD961-35E3-2742-8F9B-4087F42F4F78}" type="slidenum">
              <a:rPr lang="en-US" altLang="zh-TW"/>
              <a:pPr>
                <a:defRPr/>
              </a:pPr>
              <a:t>‹#›</a:t>
            </a:fld>
            <a:endParaRPr lang="en-US" altLang="zh-TW"/>
          </a:p>
        </p:txBody>
      </p:sp>
    </p:spTree>
    <p:extLst>
      <p:ext uri="{BB962C8B-B14F-4D97-AF65-F5344CB8AC3E}">
        <p14:creationId xmlns:p14="http://schemas.microsoft.com/office/powerpoint/2010/main" val="132344647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9D682057-E0B6-4654-4AF5-681B3F688EC6}"/>
              </a:ext>
            </a:extLst>
          </p:cNvPr>
          <p:cNvSpPr>
            <a:spLocks noGrp="1" noChangeArrowheads="1"/>
          </p:cNvSpPr>
          <p:nvPr>
            <p:ph type="ftr" sz="quarter" idx="10"/>
          </p:nvPr>
        </p:nvSpPr>
        <p:spPr>
          <a:ln/>
        </p:spPr>
        <p:txBody>
          <a:bodyPr/>
          <a:lstStyle>
            <a:lvl1pPr>
              <a:defRPr/>
            </a:lvl1pPr>
          </a:lstStyle>
          <a:p>
            <a:pPr>
              <a:defRPr/>
            </a:pPr>
            <a:r>
              <a:rPr lang="en-US" altLang="zh-TW"/>
              <a:t>CYCU— Prof CK Farn</a:t>
            </a:r>
          </a:p>
        </p:txBody>
      </p:sp>
      <p:sp>
        <p:nvSpPr>
          <p:cNvPr id="3" name="Rectangle 1030">
            <a:extLst>
              <a:ext uri="{FF2B5EF4-FFF2-40B4-BE49-F238E27FC236}">
                <a16:creationId xmlns:a16="http://schemas.microsoft.com/office/drawing/2014/main" id="{1515A937-34C0-C36D-AA98-EE5518718CB4}"/>
              </a:ext>
            </a:extLst>
          </p:cNvPr>
          <p:cNvSpPr>
            <a:spLocks noGrp="1" noChangeArrowheads="1"/>
          </p:cNvSpPr>
          <p:nvPr>
            <p:ph type="sldNum" sz="quarter" idx="11"/>
          </p:nvPr>
        </p:nvSpPr>
        <p:spPr>
          <a:ln/>
        </p:spPr>
        <p:txBody>
          <a:bodyPr/>
          <a:lstStyle>
            <a:lvl1pPr>
              <a:defRPr/>
            </a:lvl1pPr>
          </a:lstStyle>
          <a:p>
            <a:pPr>
              <a:defRPr/>
            </a:pPr>
            <a:fld id="{95DEE2B2-7024-0241-BFB6-92F1C6C1C05D}" type="slidenum">
              <a:rPr lang="en-US" altLang="zh-TW"/>
              <a:pPr>
                <a:defRPr/>
              </a:pPr>
              <a:t>‹#›</a:t>
            </a:fld>
            <a:endParaRPr lang="en-US" altLang="zh-TW"/>
          </a:p>
        </p:txBody>
      </p:sp>
    </p:spTree>
    <p:extLst>
      <p:ext uri="{BB962C8B-B14F-4D97-AF65-F5344CB8AC3E}">
        <p14:creationId xmlns:p14="http://schemas.microsoft.com/office/powerpoint/2010/main" val="14021631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92CD4A3F-FDB9-50BF-1552-4761F569BD43}"/>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8195" name="Rectangle 1027">
            <a:extLst>
              <a:ext uri="{FF2B5EF4-FFF2-40B4-BE49-F238E27FC236}">
                <a16:creationId xmlns:a16="http://schemas.microsoft.com/office/drawing/2014/main" id="{890264CB-31DF-1D11-359A-2F21477E73E6}"/>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8196" name="Rectangle 1028">
            <a:extLst>
              <a:ext uri="{FF2B5EF4-FFF2-40B4-BE49-F238E27FC236}">
                <a16:creationId xmlns:a16="http://schemas.microsoft.com/office/drawing/2014/main" id="{A77F1E7B-F536-F27D-2536-AD093BFA77B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2875C904-E964-5892-C1A2-42281EAC12E8}"/>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p>
        </p:txBody>
      </p:sp>
      <p:sp>
        <p:nvSpPr>
          <p:cNvPr id="395270" name="Rectangle 1030">
            <a:extLst>
              <a:ext uri="{FF2B5EF4-FFF2-40B4-BE49-F238E27FC236}">
                <a16:creationId xmlns:a16="http://schemas.microsoft.com/office/drawing/2014/main" id="{CF2BEFF9-D627-109C-0711-E2AAA5199589}"/>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pPr>
              <a:defRPr/>
            </a:pPr>
            <a:fld id="{7B6F50BD-6AC2-044E-90F6-4EA9E39ABC20}" type="slidenum">
              <a:rPr lang="en-US" altLang="zh-TW"/>
              <a:pPr>
                <a:defRPr/>
              </a:pPr>
              <a:t>‹#›</a:t>
            </a:fld>
            <a:endParaRPr lang="en-US" altLang="zh-TW"/>
          </a:p>
        </p:txBody>
      </p:sp>
      <p:sp>
        <p:nvSpPr>
          <p:cNvPr id="1031" name="AutoShape 1031">
            <a:extLst>
              <a:ext uri="{FF2B5EF4-FFF2-40B4-BE49-F238E27FC236}">
                <a16:creationId xmlns:a16="http://schemas.microsoft.com/office/drawing/2014/main" id="{C02CDC4D-5D63-9FD9-BBDE-9ACB2950828E}"/>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8200" name="Line 1032">
            <a:extLst>
              <a:ext uri="{FF2B5EF4-FFF2-40B4-BE49-F238E27FC236}">
                <a16:creationId xmlns:a16="http://schemas.microsoft.com/office/drawing/2014/main" id="{40FF9E0F-F9A9-9425-C3C6-346BE9A2082A}"/>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TW"/>
          </a:p>
        </p:txBody>
      </p:sp>
    </p:spTree>
  </p:cSld>
  <p:clrMap bg1="lt1" tx1="dk1" bg2="lt2" tx2="dk2" accent1="accent1" accent2="accent2" accent3="accent3" accent4="accent4" accent5="accent5" accent6="accent6" hlink="hlink" folHlink="folHlink"/>
  <p:sldLayoutIdLst>
    <p:sldLayoutId id="2147483906" r:id="rId1"/>
    <p:sldLayoutId id="2147483929"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34" r:id="rId14"/>
    <p:sldLayoutId id="2147483938" r:id="rId15"/>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17"/>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18"/>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19"/>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19"/>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標題版面配置區 1">
            <a:extLst>
              <a:ext uri="{FF2B5EF4-FFF2-40B4-BE49-F238E27FC236}">
                <a16:creationId xmlns:a16="http://schemas.microsoft.com/office/drawing/2014/main" id="{111B6B29-24E5-93CD-DABD-BC0B5F6293F6}"/>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9219" name="文字版面配置區 2">
            <a:extLst>
              <a:ext uri="{FF2B5EF4-FFF2-40B4-BE49-F238E27FC236}">
                <a16:creationId xmlns:a16="http://schemas.microsoft.com/office/drawing/2014/main" id="{94359206-B973-8065-A5DE-27EE3CF269E5}"/>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E5C8367-BD0D-113C-AAB4-1550B332223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TW" altLang="en-US"/>
          </a:p>
        </p:txBody>
      </p:sp>
      <p:sp>
        <p:nvSpPr>
          <p:cNvPr id="5" name="頁尾版面配置區 4">
            <a:extLst>
              <a:ext uri="{FF2B5EF4-FFF2-40B4-BE49-F238E27FC236}">
                <a16:creationId xmlns:a16="http://schemas.microsoft.com/office/drawing/2014/main" id="{8F032916-6C6E-7DB4-B007-125A8E0B353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TW"/>
              <a:t>CYCU— Prof CK Farn</a:t>
            </a:r>
            <a:endParaRPr lang="zh-TW" altLang="en-US"/>
          </a:p>
        </p:txBody>
      </p:sp>
      <p:sp>
        <p:nvSpPr>
          <p:cNvPr id="6" name="投影片編號版面配置區 5">
            <a:extLst>
              <a:ext uri="{FF2B5EF4-FFF2-40B4-BE49-F238E27FC236}">
                <a16:creationId xmlns:a16="http://schemas.microsoft.com/office/drawing/2014/main" id="{D4F138CA-D2CD-745D-B639-7A4F78E7FE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1C75B3-A6B8-2444-A494-882C0589749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933"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新細明體" panose="02020500000000000000"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4">
            <a:extLst>
              <a:ext uri="{FF2B5EF4-FFF2-40B4-BE49-F238E27FC236}">
                <a16:creationId xmlns:a16="http://schemas.microsoft.com/office/drawing/2014/main" id="{A856D584-FEB1-B91C-E020-D0AF2F0A9F88}"/>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7410" name="Rectangle 2">
            <a:extLst>
              <a:ext uri="{FF2B5EF4-FFF2-40B4-BE49-F238E27FC236}">
                <a16:creationId xmlns:a16="http://schemas.microsoft.com/office/drawing/2014/main" id="{32C01EB5-0098-62FF-E756-F3B45186A497}"/>
              </a:ext>
            </a:extLst>
          </p:cNvPr>
          <p:cNvSpPr>
            <a:spLocks noGrp="1" noChangeArrowheads="1"/>
          </p:cNvSpPr>
          <p:nvPr>
            <p:ph type="ctrTitle"/>
          </p:nvPr>
        </p:nvSpPr>
        <p:spPr>
          <a:xfrm>
            <a:off x="1476375" y="363538"/>
            <a:ext cx="6584950" cy="2387600"/>
          </a:xfrm>
        </p:spPr>
        <p:txBody>
          <a:bodyPr/>
          <a:lstStyle/>
          <a:p>
            <a:r>
              <a:rPr lang="en-US" altLang="zh-TW" sz="3600" dirty="0">
                <a:ea typeface="微軟正黑體" panose="020B0604030504040204" pitchFamily="34" charset="-120"/>
              </a:rPr>
              <a:t>Aggregate Planning and Master Scheduling (Ch.11)</a:t>
            </a:r>
            <a:br>
              <a:rPr lang="en-US" altLang="zh-TW" sz="2000" dirty="0">
                <a:ea typeface="微軟正黑體" panose="020B0604030504040204" pitchFamily="34" charset="-120"/>
              </a:rPr>
            </a:br>
            <a:r>
              <a:rPr lang="en-US" altLang="zh-TW" sz="2000" dirty="0">
                <a:ea typeface="微軟正黑體" panose="020B0604030504040204" pitchFamily="34" charset="-120"/>
              </a:rPr>
              <a:t> </a:t>
            </a:r>
            <a:endParaRPr lang="zh-TW" altLang="en-US" sz="3600" dirty="0">
              <a:solidFill>
                <a:srgbClr val="FFFFFF"/>
              </a:solidFill>
              <a:ea typeface="微軟正黑體" panose="020B0604030504040204" pitchFamily="34" charset="-120"/>
            </a:endParaRPr>
          </a:p>
        </p:txBody>
      </p:sp>
      <p:sp>
        <p:nvSpPr>
          <p:cNvPr id="17411" name="Rectangle 3">
            <a:extLst>
              <a:ext uri="{FF2B5EF4-FFF2-40B4-BE49-F238E27FC236}">
                <a16:creationId xmlns:a16="http://schemas.microsoft.com/office/drawing/2014/main" id="{E5282398-43CC-3ACE-D7E4-4D4109CE9C08}"/>
              </a:ext>
            </a:extLst>
          </p:cNvPr>
          <p:cNvSpPr>
            <a:spLocks noGrp="1" noChangeArrowheads="1"/>
          </p:cNvSpPr>
          <p:nvPr>
            <p:ph type="subTitle" idx="1"/>
          </p:nvPr>
        </p:nvSpPr>
        <p:spPr>
          <a:xfrm>
            <a:off x="1143000" y="3644900"/>
            <a:ext cx="6858000" cy="1655763"/>
          </a:xfrm>
        </p:spPr>
        <p:txBody>
          <a:bodyPr/>
          <a:lstStyle/>
          <a:p>
            <a:pPr lvl="1"/>
            <a:r>
              <a:rPr lang="en-US" altLang="en-US" dirty="0"/>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a:t>2022.12</a:t>
            </a:r>
          </a:p>
        </p:txBody>
      </p:sp>
      <p:sp>
        <p:nvSpPr>
          <p:cNvPr id="17412" name="Text Box 5">
            <a:extLst>
              <a:ext uri="{FF2B5EF4-FFF2-40B4-BE49-F238E27FC236}">
                <a16:creationId xmlns:a16="http://schemas.microsoft.com/office/drawing/2014/main" id="{DFC8569E-942A-FF14-5B77-60A7DC43FEC9}"/>
              </a:ext>
            </a:extLst>
          </p:cNvPr>
          <p:cNvSpPr txBox="1">
            <a:spLocks noChangeArrowheads="1"/>
          </p:cNvSpPr>
          <p:nvPr/>
        </p:nvSpPr>
        <p:spPr bwMode="auto">
          <a:xfrm>
            <a:off x="60325" y="117475"/>
            <a:ext cx="701675" cy="1136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9</a:t>
            </a:r>
          </a:p>
        </p:txBody>
      </p:sp>
      <p:sp>
        <p:nvSpPr>
          <p:cNvPr id="2" name="頁尾版面配置區 1"/>
          <p:cNvSpPr>
            <a:spLocks noGrp="1"/>
          </p:cNvSpPr>
          <p:nvPr>
            <p:ph type="ftr" sz="quarter" idx="10"/>
          </p:nvPr>
        </p:nvSpPr>
        <p:spPr/>
        <p:txBody>
          <a:bodyPr/>
          <a:lstStyle/>
          <a:p>
            <a:pPr>
              <a:defRPr/>
            </a:pPr>
            <a:r>
              <a:rPr lang="en-US" altLang="zh-TW"/>
              <a:t>CYCU— Prof CK Farn</a:t>
            </a:r>
          </a:p>
        </p:txBody>
      </p:sp>
      <p:sp>
        <p:nvSpPr>
          <p:cNvPr id="3" name="投影片編號版面配置區 2"/>
          <p:cNvSpPr>
            <a:spLocks noGrp="1"/>
          </p:cNvSpPr>
          <p:nvPr>
            <p:ph type="sldNum" sz="quarter" idx="11"/>
          </p:nvPr>
        </p:nvSpPr>
        <p:spPr/>
        <p:txBody>
          <a:bodyPr/>
          <a:lstStyle/>
          <a:p>
            <a:pPr>
              <a:defRPr/>
            </a:pPr>
            <a:fld id="{F2C0EDFD-60CD-2B4D-BCB1-52A63B02A0BB}" type="slidenum">
              <a:rPr lang="en-US" altLang="zh-TW" smtClean="0"/>
              <a:pPr>
                <a:defRPr/>
              </a:pPr>
              <a:t>1</a:t>
            </a:fld>
            <a:endParaRPr lang="en-US" altLang="zh-TW"/>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Demand and Supply</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Aggregate planners are concerned with the</a:t>
            </a:r>
          </a:p>
          <a:p>
            <a:pPr lvl="1"/>
            <a:r>
              <a:rPr lang="en-US"/>
              <a:t>Demand quantity</a:t>
            </a:r>
          </a:p>
          <a:p>
            <a:pPr lvl="2"/>
            <a:r>
              <a:rPr lang="en-US"/>
              <a:t>If demand exceeds capacity, attempt to achieve balance by altering capacity, demand, or both</a:t>
            </a:r>
          </a:p>
          <a:p>
            <a:pPr lvl="1"/>
            <a:r>
              <a:rPr lang="en-US"/>
              <a:t>Timing of demand</a:t>
            </a:r>
          </a:p>
          <a:p>
            <a:pPr lvl="2"/>
            <a:r>
              <a:rPr lang="en-US"/>
              <a:t>Even if demand and capacity are approximately equal, planners still often have to deal with uneven demand within the planning period</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10</a:t>
            </a:fld>
            <a:endParaRPr lang="en-US" altLang="zh-TW"/>
          </a:p>
        </p:txBody>
      </p:sp>
    </p:spTree>
    <p:extLst>
      <p:ext uri="{BB962C8B-B14F-4D97-AF65-F5344CB8AC3E}">
        <p14:creationId xmlns:p14="http://schemas.microsoft.com/office/powerpoint/2010/main" val="23399250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Aggregate Planning Inputs</a:t>
            </a:r>
            <a:endParaRPr lang="en-IN" dirty="0"/>
          </a:p>
        </p:txBody>
      </p:sp>
      <p:sp>
        <p:nvSpPr>
          <p:cNvPr id="5" name="Content Placeholder 3"/>
          <p:cNvSpPr>
            <a:spLocks noGrp="1"/>
          </p:cNvSpPr>
          <p:nvPr>
            <p:ph sz="half" idx="1"/>
          </p:nvPr>
        </p:nvSpPr>
        <p:spPr/>
        <p:txBody>
          <a:bodyPr/>
          <a:lstStyle/>
          <a:p>
            <a:pPr>
              <a:spcBef>
                <a:spcPts val="600"/>
              </a:spcBef>
              <a:spcAft>
                <a:spcPts val="400"/>
              </a:spcAft>
            </a:pPr>
            <a:r>
              <a:rPr lang="en-US" sz="2000" b="1" dirty="0">
                <a:solidFill>
                  <a:schemeClr val="tx1"/>
                </a:solidFill>
              </a:rPr>
              <a:t>Resources</a:t>
            </a:r>
          </a:p>
          <a:p>
            <a:pPr lvl="1">
              <a:spcBef>
                <a:spcPts val="600"/>
              </a:spcBef>
              <a:spcAft>
                <a:spcPts val="400"/>
              </a:spcAft>
            </a:pPr>
            <a:r>
              <a:rPr lang="en-US" sz="1800" dirty="0">
                <a:solidFill>
                  <a:schemeClr val="tx1"/>
                </a:solidFill>
              </a:rPr>
              <a:t>Workforce/production rates</a:t>
            </a:r>
          </a:p>
          <a:p>
            <a:pPr lvl="1">
              <a:spcBef>
                <a:spcPts val="600"/>
              </a:spcBef>
              <a:spcAft>
                <a:spcPts val="400"/>
              </a:spcAft>
            </a:pPr>
            <a:r>
              <a:rPr lang="en-US" sz="1800" dirty="0">
                <a:solidFill>
                  <a:schemeClr val="tx1"/>
                </a:solidFill>
              </a:rPr>
              <a:t>Facilities and equipment</a:t>
            </a:r>
          </a:p>
          <a:p>
            <a:pPr>
              <a:spcBef>
                <a:spcPts val="600"/>
              </a:spcBef>
              <a:spcAft>
                <a:spcPts val="400"/>
              </a:spcAft>
            </a:pPr>
            <a:r>
              <a:rPr lang="en-US" sz="2000" b="1" dirty="0">
                <a:solidFill>
                  <a:schemeClr val="tx1"/>
                </a:solidFill>
              </a:rPr>
              <a:t>Demand forecast</a:t>
            </a:r>
          </a:p>
          <a:p>
            <a:pPr>
              <a:spcBef>
                <a:spcPts val="600"/>
              </a:spcBef>
              <a:spcAft>
                <a:spcPts val="400"/>
              </a:spcAft>
            </a:pPr>
            <a:r>
              <a:rPr lang="en-US" sz="2000" b="1" dirty="0">
                <a:solidFill>
                  <a:schemeClr val="tx1"/>
                </a:solidFill>
              </a:rPr>
              <a:t>Policies</a:t>
            </a:r>
          </a:p>
          <a:p>
            <a:pPr lvl="1">
              <a:spcBef>
                <a:spcPts val="600"/>
              </a:spcBef>
              <a:spcAft>
                <a:spcPts val="400"/>
              </a:spcAft>
            </a:pPr>
            <a:r>
              <a:rPr lang="en-US" sz="1800" dirty="0">
                <a:solidFill>
                  <a:schemeClr val="tx1"/>
                </a:solidFill>
              </a:rPr>
              <a:t>Workforce changes</a:t>
            </a:r>
          </a:p>
          <a:p>
            <a:pPr lvl="1">
              <a:spcBef>
                <a:spcPts val="600"/>
              </a:spcBef>
              <a:spcAft>
                <a:spcPts val="400"/>
              </a:spcAft>
            </a:pPr>
            <a:r>
              <a:rPr lang="en-US" sz="1800" dirty="0">
                <a:solidFill>
                  <a:schemeClr val="tx1"/>
                </a:solidFill>
              </a:rPr>
              <a:t>Subcontracting</a:t>
            </a:r>
          </a:p>
          <a:p>
            <a:pPr lvl="1">
              <a:spcBef>
                <a:spcPts val="600"/>
              </a:spcBef>
              <a:spcAft>
                <a:spcPts val="400"/>
              </a:spcAft>
            </a:pPr>
            <a:r>
              <a:rPr lang="en-US" sz="1800" dirty="0">
                <a:solidFill>
                  <a:schemeClr val="tx1"/>
                </a:solidFill>
              </a:rPr>
              <a:t>Overtime</a:t>
            </a:r>
          </a:p>
          <a:p>
            <a:pPr lvl="1">
              <a:spcBef>
                <a:spcPts val="600"/>
              </a:spcBef>
              <a:spcAft>
                <a:spcPts val="400"/>
              </a:spcAft>
            </a:pPr>
            <a:r>
              <a:rPr lang="en-US" sz="1800" dirty="0">
                <a:solidFill>
                  <a:schemeClr val="tx1"/>
                </a:solidFill>
              </a:rPr>
              <a:t>Inventory levels/changes</a:t>
            </a:r>
          </a:p>
          <a:p>
            <a:pPr lvl="1">
              <a:spcBef>
                <a:spcPts val="600"/>
              </a:spcBef>
              <a:spcAft>
                <a:spcPts val="400"/>
              </a:spcAft>
            </a:pPr>
            <a:r>
              <a:rPr lang="en-US" sz="1800" dirty="0">
                <a:solidFill>
                  <a:schemeClr val="tx1"/>
                </a:solidFill>
              </a:rPr>
              <a:t>Back orders</a:t>
            </a:r>
          </a:p>
        </p:txBody>
      </p:sp>
      <p:sp>
        <p:nvSpPr>
          <p:cNvPr id="6" name="Content Placeholder 4"/>
          <p:cNvSpPr>
            <a:spLocks noGrp="1"/>
          </p:cNvSpPr>
          <p:nvPr>
            <p:ph sz="half" idx="2"/>
          </p:nvPr>
        </p:nvSpPr>
        <p:spPr/>
        <p:txBody>
          <a:bodyPr/>
          <a:lstStyle/>
          <a:p>
            <a:pPr>
              <a:spcBef>
                <a:spcPts val="600"/>
              </a:spcBef>
              <a:spcAft>
                <a:spcPts val="600"/>
              </a:spcAft>
              <a:defRPr/>
            </a:pPr>
            <a:r>
              <a:rPr lang="en-US" sz="2000" b="1" dirty="0">
                <a:solidFill>
                  <a:schemeClr val="tx1"/>
                </a:solidFill>
              </a:rPr>
              <a:t>Costs</a:t>
            </a:r>
          </a:p>
          <a:p>
            <a:pPr lvl="1">
              <a:spcBef>
                <a:spcPts val="600"/>
              </a:spcBef>
              <a:spcAft>
                <a:spcPts val="600"/>
              </a:spcAft>
              <a:defRPr/>
            </a:pPr>
            <a:r>
              <a:rPr lang="en-US" sz="1800" dirty="0">
                <a:solidFill>
                  <a:schemeClr val="tx1"/>
                </a:solidFill>
              </a:rPr>
              <a:t>Inventory carrying</a:t>
            </a:r>
          </a:p>
          <a:p>
            <a:pPr lvl="1">
              <a:spcBef>
                <a:spcPts val="600"/>
              </a:spcBef>
              <a:spcAft>
                <a:spcPts val="600"/>
              </a:spcAft>
              <a:defRPr/>
            </a:pPr>
            <a:r>
              <a:rPr lang="en-US" sz="1800" dirty="0">
                <a:solidFill>
                  <a:schemeClr val="tx1"/>
                </a:solidFill>
              </a:rPr>
              <a:t>Back orders</a:t>
            </a:r>
          </a:p>
          <a:p>
            <a:pPr lvl="1">
              <a:spcBef>
                <a:spcPts val="600"/>
              </a:spcBef>
              <a:spcAft>
                <a:spcPts val="600"/>
              </a:spcAft>
              <a:defRPr/>
            </a:pPr>
            <a:r>
              <a:rPr lang="en-US" sz="1800" dirty="0">
                <a:solidFill>
                  <a:schemeClr val="tx1"/>
                </a:solidFill>
              </a:rPr>
              <a:t>Hiring/firing</a:t>
            </a:r>
          </a:p>
          <a:p>
            <a:pPr lvl="1">
              <a:spcBef>
                <a:spcPts val="600"/>
              </a:spcBef>
              <a:spcAft>
                <a:spcPts val="600"/>
              </a:spcAft>
              <a:defRPr/>
            </a:pPr>
            <a:r>
              <a:rPr lang="en-US" sz="1800" dirty="0">
                <a:solidFill>
                  <a:schemeClr val="tx1"/>
                </a:solidFill>
              </a:rPr>
              <a:t>Overtime</a:t>
            </a:r>
          </a:p>
          <a:p>
            <a:pPr lvl="1">
              <a:spcBef>
                <a:spcPts val="600"/>
              </a:spcBef>
              <a:spcAft>
                <a:spcPts val="600"/>
              </a:spcAft>
              <a:defRPr/>
            </a:pPr>
            <a:r>
              <a:rPr lang="en-US" sz="1800" dirty="0">
                <a:solidFill>
                  <a:schemeClr val="tx1"/>
                </a:solidFill>
              </a:rPr>
              <a:t>Inventory changes</a:t>
            </a:r>
          </a:p>
          <a:p>
            <a:pPr lvl="1">
              <a:spcBef>
                <a:spcPts val="600"/>
              </a:spcBef>
              <a:spcAft>
                <a:spcPts val="600"/>
              </a:spcAft>
              <a:defRPr/>
            </a:pPr>
            <a:r>
              <a:rPr lang="en-US" sz="1800" dirty="0">
                <a:solidFill>
                  <a:schemeClr val="tx1"/>
                </a:solidFill>
              </a:rPr>
              <a:t>Subcontracting</a:t>
            </a:r>
          </a:p>
        </p:txBody>
      </p:sp>
      <p:sp>
        <p:nvSpPr>
          <p:cNvPr id="7" name="頁尾版面配置區 6"/>
          <p:cNvSpPr>
            <a:spLocks noGrp="1"/>
          </p:cNvSpPr>
          <p:nvPr>
            <p:ph type="ftr" sz="quarter" idx="10"/>
          </p:nvPr>
        </p:nvSpPr>
        <p:spPr/>
        <p:txBody>
          <a:bodyPr/>
          <a:lstStyle/>
          <a:p>
            <a:pPr>
              <a:defRPr/>
            </a:pPr>
            <a:r>
              <a:rPr lang="en-US" altLang="zh-TW"/>
              <a:t>CYCU— Prof CK Farn</a:t>
            </a:r>
          </a:p>
        </p:txBody>
      </p:sp>
      <p:sp>
        <p:nvSpPr>
          <p:cNvPr id="8" name="投影片編號版面配置區 7"/>
          <p:cNvSpPr>
            <a:spLocks noGrp="1"/>
          </p:cNvSpPr>
          <p:nvPr>
            <p:ph type="sldNum" sz="quarter" idx="11"/>
          </p:nvPr>
        </p:nvSpPr>
        <p:spPr/>
        <p:txBody>
          <a:bodyPr/>
          <a:lstStyle/>
          <a:p>
            <a:pPr>
              <a:defRPr/>
            </a:pPr>
            <a:fld id="{7FD198A7-C9C2-AE49-B525-82EFA33FE25B}" type="slidenum">
              <a:rPr lang="en-US" altLang="zh-TW" smtClean="0"/>
              <a:pPr>
                <a:defRPr/>
              </a:pPr>
              <a:t>11</a:t>
            </a:fld>
            <a:endParaRPr lang="en-US" altLang="zh-TW"/>
          </a:p>
        </p:txBody>
      </p:sp>
    </p:spTree>
    <p:extLst>
      <p:ext uri="{BB962C8B-B14F-4D97-AF65-F5344CB8AC3E}">
        <p14:creationId xmlns:p14="http://schemas.microsoft.com/office/powerpoint/2010/main" val="203859104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Aggregate Planning Outputs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Total cost of a plan</a:t>
            </a:r>
          </a:p>
          <a:p>
            <a:r>
              <a:rPr lang="en-US"/>
              <a:t>Projected levels of</a:t>
            </a:r>
          </a:p>
          <a:p>
            <a:pPr lvl="1"/>
            <a:r>
              <a:rPr lang="en-US"/>
              <a:t>Inventory</a:t>
            </a:r>
          </a:p>
          <a:p>
            <a:pPr lvl="1"/>
            <a:r>
              <a:rPr lang="en-US"/>
              <a:t>Output</a:t>
            </a:r>
          </a:p>
          <a:p>
            <a:pPr lvl="1"/>
            <a:r>
              <a:rPr lang="en-US"/>
              <a:t>Employment</a:t>
            </a:r>
          </a:p>
          <a:p>
            <a:pPr lvl="1"/>
            <a:r>
              <a:rPr lang="en-US"/>
              <a:t>Subcontracting</a:t>
            </a:r>
          </a:p>
          <a:p>
            <a:pPr lvl="1"/>
            <a:r>
              <a:rPr lang="en-US"/>
              <a:t>Backordering</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12</a:t>
            </a:fld>
            <a:endParaRPr lang="en-US" altLang="zh-TW"/>
          </a:p>
        </p:txBody>
      </p:sp>
    </p:spTree>
    <p:extLst>
      <p:ext uri="{BB962C8B-B14F-4D97-AF65-F5344CB8AC3E}">
        <p14:creationId xmlns:p14="http://schemas.microsoft.com/office/powerpoint/2010/main" val="160180312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Aggregate</a:t>
            </a:r>
            <a:r>
              <a:rPr lang="en-US" dirty="0"/>
              <a:t> Planning Strategies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Proactive</a:t>
            </a:r>
          </a:p>
          <a:p>
            <a:pPr lvl="1"/>
            <a:r>
              <a:rPr lang="en-US" dirty="0"/>
              <a:t>Alter demand to match capacity</a:t>
            </a:r>
          </a:p>
          <a:p>
            <a:r>
              <a:rPr lang="en-US" dirty="0"/>
              <a:t>Reactive</a:t>
            </a:r>
          </a:p>
          <a:p>
            <a:pPr lvl="1"/>
            <a:r>
              <a:rPr lang="en-US" dirty="0"/>
              <a:t>Alter capacity to match demand</a:t>
            </a:r>
          </a:p>
          <a:p>
            <a:r>
              <a:rPr lang="en-US" dirty="0"/>
              <a:t>Mixed</a:t>
            </a:r>
          </a:p>
          <a:p>
            <a:pPr lvl="1"/>
            <a:r>
              <a:rPr lang="en-US" dirty="0"/>
              <a:t>Some of each</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13</a:t>
            </a:fld>
            <a:endParaRPr lang="en-US" altLang="zh-TW"/>
          </a:p>
        </p:txBody>
      </p:sp>
    </p:spTree>
    <p:extLst>
      <p:ext uri="{BB962C8B-B14F-4D97-AF65-F5344CB8AC3E}">
        <p14:creationId xmlns:p14="http://schemas.microsoft.com/office/powerpoint/2010/main" val="17763571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Demand Options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755576" y="1844824"/>
            <a:ext cx="7772400" cy="4114800"/>
          </a:xfrm>
        </p:spPr>
        <p:txBody>
          <a:bodyPr/>
          <a:lstStyle/>
          <a:p>
            <a:r>
              <a:rPr lang="en-US" sz="2400" dirty="0"/>
              <a:t>Pricing</a:t>
            </a:r>
          </a:p>
          <a:p>
            <a:pPr lvl="1"/>
            <a:r>
              <a:rPr lang="en-US" sz="2000" dirty="0"/>
              <a:t>Used to shift demand from peak to off-peak periods</a:t>
            </a:r>
          </a:p>
          <a:p>
            <a:pPr lvl="1"/>
            <a:r>
              <a:rPr lang="en-US" sz="2000" dirty="0"/>
              <a:t>Price elasticity is important</a:t>
            </a:r>
          </a:p>
          <a:p>
            <a:r>
              <a:rPr lang="en-US" sz="2400" dirty="0"/>
              <a:t>Promotion</a:t>
            </a:r>
          </a:p>
          <a:p>
            <a:pPr lvl="1"/>
            <a:r>
              <a:rPr lang="en-US" sz="2000" dirty="0"/>
              <a:t>Advertising and other forms of promotion</a:t>
            </a:r>
          </a:p>
          <a:p>
            <a:r>
              <a:rPr lang="en-US" sz="2400" dirty="0"/>
              <a:t>Back orders</a:t>
            </a:r>
          </a:p>
          <a:p>
            <a:pPr lvl="1"/>
            <a:r>
              <a:rPr lang="en-US" sz="2000" dirty="0"/>
              <a:t>Orders are taken in one period and deliveries promised for a later period</a:t>
            </a:r>
          </a:p>
          <a:p>
            <a:r>
              <a:rPr lang="en-US" sz="2400" dirty="0"/>
              <a:t>New demand</a:t>
            </a:r>
          </a:p>
          <a:p>
            <a:pPr lvl="1"/>
            <a:r>
              <a:rPr lang="en-US" sz="2000" dirty="0"/>
              <a:t>Create new demand to absorb excess capacity generated due to peak time demands</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14</a:t>
            </a:fld>
            <a:endParaRPr lang="en-US" altLang="zh-TW"/>
          </a:p>
        </p:txBody>
      </p:sp>
    </p:spTree>
    <p:extLst>
      <p:ext uri="{BB962C8B-B14F-4D97-AF65-F5344CB8AC3E}">
        <p14:creationId xmlns:p14="http://schemas.microsoft.com/office/powerpoint/2010/main" val="202776627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Supply Options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Hire and layoff workers</a:t>
            </a:r>
          </a:p>
          <a:p>
            <a:r>
              <a:rPr lang="en-US"/>
              <a:t>Overtime/slack time</a:t>
            </a:r>
          </a:p>
          <a:p>
            <a:r>
              <a:rPr lang="en-US"/>
              <a:t>Part-time workers</a:t>
            </a:r>
          </a:p>
          <a:p>
            <a:r>
              <a:rPr lang="en-US"/>
              <a:t>Inventories</a:t>
            </a:r>
          </a:p>
          <a:p>
            <a:r>
              <a:rPr lang="en-US"/>
              <a:t>Subcontracting</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15</a:t>
            </a:fld>
            <a:endParaRPr lang="en-US" altLang="zh-TW"/>
          </a:p>
        </p:txBody>
      </p:sp>
    </p:spTree>
    <p:extLst>
      <p:ext uri="{BB962C8B-B14F-4D97-AF65-F5344CB8AC3E}">
        <p14:creationId xmlns:p14="http://schemas.microsoft.com/office/powerpoint/2010/main" val="962456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a:xfrm>
            <a:off x="1524000" y="381000"/>
            <a:ext cx="6792416" cy="1143000"/>
          </a:xfrm>
        </p:spPr>
        <p:txBody>
          <a:bodyPr/>
          <a:lstStyle/>
          <a:p>
            <a:r>
              <a:rPr lang="en-US" sz="3200" dirty="0"/>
              <a:t>Prominent Aggregate Planning Strategies</a:t>
            </a:r>
            <a:endParaRPr lang="en-IN" sz="32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Maintain a level workforce</a:t>
            </a:r>
          </a:p>
          <a:p>
            <a:r>
              <a:rPr lang="en-US" dirty="0"/>
              <a:t>Maintain a steady output rate</a:t>
            </a:r>
          </a:p>
          <a:p>
            <a:r>
              <a:rPr lang="en-US" dirty="0"/>
              <a:t>Match demand period by period</a:t>
            </a:r>
          </a:p>
          <a:p>
            <a:r>
              <a:rPr lang="en-US" dirty="0"/>
              <a:t>Use a combination of decision variables</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16</a:t>
            </a:fld>
            <a:endParaRPr lang="en-US" altLang="zh-TW"/>
          </a:p>
        </p:txBody>
      </p:sp>
    </p:spTree>
    <p:extLst>
      <p:ext uri="{BB962C8B-B14F-4D97-AF65-F5344CB8AC3E}">
        <p14:creationId xmlns:p14="http://schemas.microsoft.com/office/powerpoint/2010/main" val="387421194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a:t>Aggregate Planning Pure Strategies</a:t>
            </a:r>
            <a:endParaRPr lang="en-IN" sz="36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Level capacity strategy: </a:t>
            </a:r>
          </a:p>
          <a:p>
            <a:pPr lvl="1"/>
            <a:r>
              <a:rPr lang="en-US"/>
              <a:t>Maintaining a steady rate of regular-time output while meeting variations in demand by a combination of options:</a:t>
            </a:r>
          </a:p>
          <a:p>
            <a:pPr lvl="2"/>
            <a:r>
              <a:rPr lang="en-US"/>
              <a:t>Inventories, overtime, part-time workers, subcontracting, and back orders</a:t>
            </a:r>
          </a:p>
          <a:p>
            <a:r>
              <a:rPr lang="en-US"/>
              <a:t>Chase demand strategy: </a:t>
            </a:r>
          </a:p>
          <a:p>
            <a:pPr lvl="1"/>
            <a:r>
              <a:rPr lang="en-US"/>
              <a:t>Matching capacity to demand; the planned output for a period is set at the expected demand for that period</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17</a:t>
            </a:fld>
            <a:endParaRPr lang="en-US" altLang="zh-TW"/>
          </a:p>
        </p:txBody>
      </p:sp>
    </p:spTree>
    <p:extLst>
      <p:ext uri="{BB962C8B-B14F-4D97-AF65-F5344CB8AC3E}">
        <p14:creationId xmlns:p14="http://schemas.microsoft.com/office/powerpoint/2010/main" val="40977991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D2AD-43CE-4943-7B89-0C91EFE4779B}"/>
              </a:ext>
            </a:extLst>
          </p:cNvPr>
          <p:cNvSpPr>
            <a:spLocks noGrp="1"/>
          </p:cNvSpPr>
          <p:nvPr>
            <p:ph type="title"/>
          </p:nvPr>
        </p:nvSpPr>
        <p:spPr/>
        <p:txBody>
          <a:bodyPr/>
          <a:lstStyle/>
          <a:p>
            <a:r>
              <a:rPr lang="en-TW" sz="3200" dirty="0"/>
              <a:t>Variations in demand and capacity</a:t>
            </a:r>
          </a:p>
        </p:txBody>
      </p:sp>
      <p:sp>
        <p:nvSpPr>
          <p:cNvPr id="4" name="Footer Placeholder 3">
            <a:extLst>
              <a:ext uri="{FF2B5EF4-FFF2-40B4-BE49-F238E27FC236}">
                <a16:creationId xmlns:a16="http://schemas.microsoft.com/office/drawing/2014/main" id="{5C83461B-F73A-3433-46CA-C936F5C4E3CF}"/>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B5732141-ACEB-BA5B-60E7-739503157B0E}"/>
              </a:ext>
            </a:extLst>
          </p:cNvPr>
          <p:cNvSpPr>
            <a:spLocks noGrp="1"/>
          </p:cNvSpPr>
          <p:nvPr>
            <p:ph type="sldNum" sz="quarter" idx="11"/>
          </p:nvPr>
        </p:nvSpPr>
        <p:spPr/>
        <p:txBody>
          <a:bodyPr/>
          <a:lstStyle/>
          <a:p>
            <a:pPr>
              <a:defRPr/>
            </a:pPr>
            <a:fld id="{7BDDEBC0-0E1D-4F40-9E73-E30DD182E7FD}" type="slidenum">
              <a:rPr lang="en-US" altLang="zh-TW" smtClean="0"/>
              <a:pPr>
                <a:defRPr/>
              </a:pPr>
              <a:t>18</a:t>
            </a:fld>
            <a:endParaRPr lang="en-US" altLang="zh-TW"/>
          </a:p>
        </p:txBody>
      </p:sp>
      <p:pic>
        <p:nvPicPr>
          <p:cNvPr id="13" name="Content Placeholder 12">
            <a:extLst>
              <a:ext uri="{FF2B5EF4-FFF2-40B4-BE49-F238E27FC236}">
                <a16:creationId xmlns:a16="http://schemas.microsoft.com/office/drawing/2014/main" id="{DE853461-9748-E912-9B04-B7DCDD7BF0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358139"/>
            <a:ext cx="5112568" cy="5008230"/>
          </a:xfrm>
        </p:spPr>
      </p:pic>
    </p:spTree>
    <p:extLst>
      <p:ext uri="{BB962C8B-B14F-4D97-AF65-F5344CB8AC3E}">
        <p14:creationId xmlns:p14="http://schemas.microsoft.com/office/powerpoint/2010/main" val="22873187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Chase Approach</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Capacities are adjusted to match demand requirements over the planning horizon</a:t>
            </a:r>
          </a:p>
          <a:p>
            <a:pPr lvl="1"/>
            <a:r>
              <a:rPr lang="en-US"/>
              <a:t>Advantages</a:t>
            </a:r>
          </a:p>
          <a:p>
            <a:pPr lvl="2"/>
            <a:r>
              <a:rPr lang="en-US"/>
              <a:t>Investment in inventory is low</a:t>
            </a:r>
          </a:p>
          <a:p>
            <a:pPr lvl="2"/>
            <a:r>
              <a:rPr lang="en-US"/>
              <a:t>Labor utilization in high</a:t>
            </a:r>
          </a:p>
          <a:p>
            <a:pPr lvl="1"/>
            <a:r>
              <a:rPr lang="en-US"/>
              <a:t>Disadvantages</a:t>
            </a:r>
          </a:p>
          <a:p>
            <a:pPr lvl="2"/>
            <a:r>
              <a:rPr lang="en-US"/>
              <a:t>The cost of adjusting output rates and/or workforce levels</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19</a:t>
            </a:fld>
            <a:endParaRPr lang="en-US" altLang="zh-TW"/>
          </a:p>
        </p:txBody>
      </p:sp>
    </p:spTree>
    <p:extLst>
      <p:ext uri="{BB962C8B-B14F-4D97-AF65-F5344CB8AC3E}">
        <p14:creationId xmlns:p14="http://schemas.microsoft.com/office/powerpoint/2010/main" val="29710755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Aggregate Planning</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Intermediate-range capacity planning that typically covers a time horizon of </a:t>
            </a:r>
            <a:r>
              <a:rPr lang="en-US" dirty="0">
                <a:solidFill>
                  <a:srgbClr val="C00000"/>
                </a:solidFill>
              </a:rPr>
              <a:t>2 to up to 18 months</a:t>
            </a:r>
          </a:p>
          <a:p>
            <a:r>
              <a:rPr lang="en-US" dirty="0"/>
              <a:t>Useful for organizations that experience seasonal or other variations in demand</a:t>
            </a:r>
          </a:p>
          <a:p>
            <a:r>
              <a:rPr lang="en-US" dirty="0"/>
              <a:t>Goal:</a:t>
            </a:r>
          </a:p>
          <a:p>
            <a:pPr lvl="1"/>
            <a:r>
              <a:rPr lang="en-US" dirty="0"/>
              <a:t>Achieve a production plan that will effectively utilize the organization’s resources to satisfy demand</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2</a:t>
            </a:fld>
            <a:endParaRPr lang="en-US" altLang="zh-TW"/>
          </a:p>
        </p:txBody>
      </p:sp>
    </p:spTree>
    <p:extLst>
      <p:ext uri="{BB962C8B-B14F-4D97-AF65-F5344CB8AC3E}">
        <p14:creationId xmlns:p14="http://schemas.microsoft.com/office/powerpoint/2010/main" val="8480729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Level Approach</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Capacities are kept constant over the planning horizon</a:t>
            </a:r>
          </a:p>
          <a:p>
            <a:r>
              <a:rPr lang="en-US"/>
              <a:t>Advantages</a:t>
            </a:r>
          </a:p>
          <a:p>
            <a:pPr lvl="1"/>
            <a:r>
              <a:rPr lang="en-US"/>
              <a:t>Stable output rates and workforce</a:t>
            </a:r>
          </a:p>
          <a:p>
            <a:r>
              <a:rPr lang="en-US"/>
              <a:t>Disadvantages</a:t>
            </a:r>
          </a:p>
          <a:p>
            <a:pPr lvl="1"/>
            <a:r>
              <a:rPr lang="en-US"/>
              <a:t>Greater inventory costs</a:t>
            </a:r>
          </a:p>
          <a:p>
            <a:pPr lvl="1"/>
            <a:r>
              <a:rPr lang="en-US"/>
              <a:t>Increased overtime and idle time</a:t>
            </a:r>
          </a:p>
          <a:p>
            <a:pPr lvl="1"/>
            <a:r>
              <a:rPr lang="en-US"/>
              <a:t>Resource utilizations vary over time</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20</a:t>
            </a:fld>
            <a:endParaRPr lang="en-US" altLang="zh-TW"/>
          </a:p>
        </p:txBody>
      </p:sp>
    </p:spTree>
    <p:extLst>
      <p:ext uri="{BB962C8B-B14F-4D97-AF65-F5344CB8AC3E}">
        <p14:creationId xmlns:p14="http://schemas.microsoft.com/office/powerpoint/2010/main" val="14616947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Techniques for Aggregate Planning</a:t>
            </a:r>
            <a:endParaRPr lang="en-IN" sz="36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General procedure:</a:t>
            </a:r>
          </a:p>
          <a:p>
            <a:pPr lvl="1"/>
            <a:r>
              <a:rPr lang="en-US"/>
              <a:t>Determine demand for each period</a:t>
            </a:r>
          </a:p>
          <a:p>
            <a:pPr lvl="1"/>
            <a:r>
              <a:rPr lang="en-US"/>
              <a:t>Determine capacities for each period</a:t>
            </a:r>
          </a:p>
          <a:p>
            <a:pPr lvl="1"/>
            <a:r>
              <a:rPr lang="en-US"/>
              <a:t>Identify pertinent company or departmental policies</a:t>
            </a:r>
          </a:p>
          <a:p>
            <a:pPr lvl="1"/>
            <a:r>
              <a:rPr lang="en-US"/>
              <a:t>Determine unit costs</a:t>
            </a:r>
          </a:p>
          <a:p>
            <a:pPr lvl="1"/>
            <a:r>
              <a:rPr lang="en-US"/>
              <a:t>Develop alternative plans and costs</a:t>
            </a:r>
          </a:p>
          <a:p>
            <a:pPr lvl="1"/>
            <a:r>
              <a:rPr lang="en-US"/>
              <a:t>Select the plan that best satisfies objectives. Otherwise return to step 5.</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21</a:t>
            </a:fld>
            <a:endParaRPr lang="en-US" altLang="zh-TW"/>
          </a:p>
        </p:txBody>
      </p:sp>
    </p:spTree>
    <p:extLst>
      <p:ext uri="{BB962C8B-B14F-4D97-AF65-F5344CB8AC3E}">
        <p14:creationId xmlns:p14="http://schemas.microsoft.com/office/powerpoint/2010/main" val="23117251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Trial-and-Error Techniques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sz="2400" dirty="0"/>
              <a:t>Trial-and-error approaches consist of developing simple tables or graphs that enable planners to visually compare projected demand requirements with existing capacity</a:t>
            </a:r>
          </a:p>
          <a:p>
            <a:r>
              <a:rPr lang="en-US" sz="2400" dirty="0"/>
              <a:t>Alternatives are compared based on their total costs</a:t>
            </a:r>
          </a:p>
          <a:p>
            <a:r>
              <a:rPr lang="en-US" sz="2400" dirty="0"/>
              <a:t>Disadvantage of such an approach is that it does not necessarily result in an optimal aggregate plan</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22</a:t>
            </a:fld>
            <a:endParaRPr lang="en-US" altLang="zh-TW"/>
          </a:p>
        </p:txBody>
      </p:sp>
    </p:spTree>
    <p:extLst>
      <p:ext uri="{BB962C8B-B14F-4D97-AF65-F5344CB8AC3E}">
        <p14:creationId xmlns:p14="http://schemas.microsoft.com/office/powerpoint/2010/main" val="229242118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200" dirty="0"/>
              <a:t>Trial-and-Error Techniques (cont.)</a:t>
            </a:r>
            <a:endParaRPr lang="en-IN" sz="3200" dirty="0"/>
          </a:p>
        </p:txBody>
      </p:sp>
      <p:sp>
        <p:nvSpPr>
          <p:cNvPr id="4" name="Content Placeholder 4">
            <a:extLst>
              <a:ext uri="{FF2B5EF4-FFF2-40B4-BE49-F238E27FC236}">
                <a16:creationId xmlns:a16="http://schemas.microsoft.com/office/drawing/2014/main" id="{1556699D-5819-426C-913D-FE8FBB762488}"/>
              </a:ext>
            </a:extLst>
          </p:cNvPr>
          <p:cNvSpPr>
            <a:spLocks noGrp="1"/>
          </p:cNvSpPr>
          <p:nvPr>
            <p:ph idx="1"/>
          </p:nvPr>
        </p:nvSpPr>
        <p:spPr>
          <a:xfrm>
            <a:off x="467544" y="5013176"/>
            <a:ext cx="2909046" cy="288032"/>
          </a:xfrm>
        </p:spPr>
        <p:txBody>
          <a:bodyPr/>
          <a:lstStyle/>
          <a:p>
            <a:r>
              <a:rPr lang="en-US" sz="1400" dirty="0"/>
              <a:t>TABLE 11.4  Worksheet/spreadsheet</a:t>
            </a:r>
          </a:p>
        </p:txBody>
      </p:sp>
      <p:graphicFrame>
        <p:nvGraphicFramePr>
          <p:cNvPr id="5" name="Table 3">
            <a:extLst>
              <a:ext uri="{FF2B5EF4-FFF2-40B4-BE49-F238E27FC236}">
                <a16:creationId xmlns:a16="http://schemas.microsoft.com/office/drawing/2014/main" id="{79679E68-71AF-4045-A148-1CEEB4160B52}"/>
              </a:ext>
            </a:extLst>
          </p:cNvPr>
          <p:cNvGraphicFramePr>
            <a:graphicFrameLocks noGrp="1"/>
          </p:cNvGraphicFramePr>
          <p:nvPr>
            <p:extLst>
              <p:ext uri="{D42A27DB-BD31-4B8C-83A1-F6EECF244321}">
                <p14:modId xmlns:p14="http://schemas.microsoft.com/office/powerpoint/2010/main" val="292713159"/>
              </p:ext>
            </p:extLst>
          </p:nvPr>
        </p:nvGraphicFramePr>
        <p:xfrm>
          <a:off x="3551438" y="1574505"/>
          <a:ext cx="4875930" cy="4869274"/>
        </p:xfrm>
        <a:graphic>
          <a:graphicData uri="http://schemas.openxmlformats.org/drawingml/2006/table">
            <a:tbl>
              <a:tblPr firstRow="1" firstCol="1" lastRow="1" lastCol="1" bandRow="1" bandCol="1">
                <a:tableStyleId>{5C22544A-7EE6-4342-B048-85BDC9FD1C3A}</a:tableStyleId>
              </a:tblPr>
              <a:tblGrid>
                <a:gridCol w="1371600">
                  <a:extLst>
                    <a:ext uri="{9D8B030D-6E8A-4147-A177-3AD203B41FA5}">
                      <a16:colId xmlns:a16="http://schemas.microsoft.com/office/drawing/2014/main" val="2394101248"/>
                    </a:ext>
                  </a:extLst>
                </a:gridCol>
                <a:gridCol w="474926">
                  <a:extLst>
                    <a:ext uri="{9D8B030D-6E8A-4147-A177-3AD203B41FA5}">
                      <a16:colId xmlns:a16="http://schemas.microsoft.com/office/drawing/2014/main" val="4119320986"/>
                    </a:ext>
                  </a:extLst>
                </a:gridCol>
                <a:gridCol w="474926">
                  <a:extLst>
                    <a:ext uri="{9D8B030D-6E8A-4147-A177-3AD203B41FA5}">
                      <a16:colId xmlns:a16="http://schemas.microsoft.com/office/drawing/2014/main" val="826355780"/>
                    </a:ext>
                  </a:extLst>
                </a:gridCol>
                <a:gridCol w="474926">
                  <a:extLst>
                    <a:ext uri="{9D8B030D-6E8A-4147-A177-3AD203B41FA5}">
                      <a16:colId xmlns:a16="http://schemas.microsoft.com/office/drawing/2014/main" val="1899476805"/>
                    </a:ext>
                  </a:extLst>
                </a:gridCol>
                <a:gridCol w="474926">
                  <a:extLst>
                    <a:ext uri="{9D8B030D-6E8A-4147-A177-3AD203B41FA5}">
                      <a16:colId xmlns:a16="http://schemas.microsoft.com/office/drawing/2014/main" val="3496055861"/>
                    </a:ext>
                  </a:extLst>
                </a:gridCol>
                <a:gridCol w="482273">
                  <a:extLst>
                    <a:ext uri="{9D8B030D-6E8A-4147-A177-3AD203B41FA5}">
                      <a16:colId xmlns:a16="http://schemas.microsoft.com/office/drawing/2014/main" val="3018181835"/>
                    </a:ext>
                  </a:extLst>
                </a:gridCol>
                <a:gridCol w="482273">
                  <a:extLst>
                    <a:ext uri="{9D8B030D-6E8A-4147-A177-3AD203B41FA5}">
                      <a16:colId xmlns:a16="http://schemas.microsoft.com/office/drawing/2014/main" val="557737710"/>
                    </a:ext>
                  </a:extLst>
                </a:gridCol>
                <a:gridCol w="640080">
                  <a:extLst>
                    <a:ext uri="{9D8B030D-6E8A-4147-A177-3AD203B41FA5}">
                      <a16:colId xmlns:a16="http://schemas.microsoft.com/office/drawing/2014/main" val="2470775946"/>
                    </a:ext>
                  </a:extLst>
                </a:gridCol>
              </a:tblGrid>
              <a:tr h="507834">
                <a:tc>
                  <a:txBody>
                    <a:bodyPr/>
                    <a:lstStyle/>
                    <a:p>
                      <a:pPr marL="54610" marR="0">
                        <a:spcBef>
                          <a:spcPts val="810"/>
                        </a:spcBef>
                        <a:spcAft>
                          <a:spcPts val="0"/>
                        </a:spcAft>
                      </a:pPr>
                      <a:r>
                        <a:rPr lang="en-US" sz="1000" dirty="0">
                          <a:solidFill>
                            <a:schemeClr val="tx1"/>
                          </a:solidFill>
                          <a:effectLst/>
                        </a:rPr>
                        <a:t>Period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5"/>
                        </a:spcBef>
                        <a:spcAft>
                          <a:spcPts val="0"/>
                        </a:spcAft>
                      </a:pPr>
                      <a:r>
                        <a:rPr lang="en-US" sz="1000" dirty="0">
                          <a:solidFill>
                            <a:schemeClr val="tx1"/>
                          </a:solidFill>
                          <a:effectLst/>
                        </a:rPr>
                        <a:t> </a:t>
                      </a:r>
                    </a:p>
                    <a:p>
                      <a:pPr marL="0" marR="3175" algn="ctr">
                        <a:spcBef>
                          <a:spcPts val="0"/>
                        </a:spcBef>
                        <a:spcAft>
                          <a:spcPts val="0"/>
                        </a:spcAft>
                      </a:pPr>
                      <a:r>
                        <a:rPr lang="en-US" sz="1000" dirty="0">
                          <a:solidFill>
                            <a:schemeClr val="tx1"/>
                          </a:solidFill>
                          <a:effectLst/>
                        </a:rPr>
                        <a:t>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tc>
                  <a:txBody>
                    <a:bodyPr/>
                    <a:lstStyle/>
                    <a:p>
                      <a:pPr marL="0" marR="0">
                        <a:spcBef>
                          <a:spcPts val="20"/>
                        </a:spcBef>
                        <a:spcAft>
                          <a:spcPts val="0"/>
                        </a:spcAft>
                      </a:pPr>
                      <a:r>
                        <a:rPr lang="en-US" sz="1000" dirty="0">
                          <a:solidFill>
                            <a:schemeClr val="tx1"/>
                          </a:solidFill>
                          <a:effectLst/>
                        </a:rPr>
                        <a:t> </a:t>
                      </a:r>
                    </a:p>
                    <a:p>
                      <a:pPr marL="11430" marR="0" algn="ctr">
                        <a:spcBef>
                          <a:spcPts val="0"/>
                        </a:spcBef>
                        <a:spcAft>
                          <a:spcPts val="0"/>
                        </a:spcAft>
                      </a:pPr>
                      <a:r>
                        <a:rPr lang="en-US" sz="1000" dirty="0">
                          <a:solidFill>
                            <a:schemeClr val="tx1"/>
                          </a:solidFill>
                          <a:effectLst/>
                        </a:rPr>
                        <a:t>2</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tc>
                  <a:txBody>
                    <a:bodyPr/>
                    <a:lstStyle/>
                    <a:p>
                      <a:pPr marL="0" marR="0">
                        <a:spcBef>
                          <a:spcPts val="5"/>
                        </a:spcBef>
                        <a:spcAft>
                          <a:spcPts val="0"/>
                        </a:spcAft>
                      </a:pPr>
                      <a:r>
                        <a:rPr lang="en-US" sz="1000" dirty="0">
                          <a:solidFill>
                            <a:schemeClr val="tx1"/>
                          </a:solidFill>
                          <a:effectLst/>
                        </a:rPr>
                        <a:t> </a:t>
                      </a:r>
                    </a:p>
                    <a:p>
                      <a:pPr marL="15240" marR="0" algn="ctr">
                        <a:spcBef>
                          <a:spcPts val="0"/>
                        </a:spcBef>
                        <a:spcAft>
                          <a:spcPts val="0"/>
                        </a:spcAft>
                      </a:pPr>
                      <a:r>
                        <a:rPr lang="en-US" sz="1000" dirty="0">
                          <a:solidFill>
                            <a:schemeClr val="tx1"/>
                          </a:solidFill>
                          <a:effectLst/>
                        </a:rPr>
                        <a:t>3</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tc>
                  <a:txBody>
                    <a:bodyPr/>
                    <a:lstStyle/>
                    <a:p>
                      <a:pPr marL="0" marR="0">
                        <a:spcBef>
                          <a:spcPts val="5"/>
                        </a:spcBef>
                        <a:spcAft>
                          <a:spcPts val="0"/>
                        </a:spcAft>
                      </a:pPr>
                      <a:r>
                        <a:rPr lang="en-US" sz="1000" dirty="0">
                          <a:solidFill>
                            <a:schemeClr val="tx1"/>
                          </a:solidFill>
                          <a:effectLst/>
                        </a:rPr>
                        <a:t> </a:t>
                      </a:r>
                    </a:p>
                    <a:p>
                      <a:pPr marL="5715" marR="0" algn="ctr">
                        <a:spcBef>
                          <a:spcPts val="0"/>
                        </a:spcBef>
                        <a:spcAft>
                          <a:spcPts val="0"/>
                        </a:spcAft>
                      </a:pPr>
                      <a:r>
                        <a:rPr lang="en-US" sz="1000" dirty="0">
                          <a:solidFill>
                            <a:schemeClr val="tx1"/>
                          </a:solidFill>
                          <a:effectLst/>
                        </a:rPr>
                        <a:t>4</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tc>
                  <a:txBody>
                    <a:bodyPr/>
                    <a:lstStyle/>
                    <a:p>
                      <a:pPr marL="0" marR="0">
                        <a:spcBef>
                          <a:spcPts val="5"/>
                        </a:spcBef>
                        <a:spcAft>
                          <a:spcPts val="0"/>
                        </a:spcAft>
                      </a:pPr>
                      <a:r>
                        <a:rPr lang="en-US" sz="1000" dirty="0">
                          <a:solidFill>
                            <a:schemeClr val="tx1"/>
                          </a:solidFill>
                          <a:effectLst/>
                        </a:rPr>
                        <a:t> </a:t>
                      </a:r>
                    </a:p>
                    <a:p>
                      <a:pPr marL="9525" marR="0" algn="ctr">
                        <a:spcBef>
                          <a:spcPts val="0"/>
                        </a:spcBef>
                        <a:spcAft>
                          <a:spcPts val="0"/>
                        </a:spcAft>
                      </a:pPr>
                      <a:r>
                        <a:rPr lang="en-US" sz="1000" dirty="0">
                          <a:solidFill>
                            <a:schemeClr val="tx1"/>
                          </a:solidFill>
                          <a:effectLst/>
                        </a:rPr>
                        <a:t>5</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tc>
                  <a:txBody>
                    <a:bodyPr/>
                    <a:lstStyle/>
                    <a:p>
                      <a:pPr marL="0" marR="0">
                        <a:spcBef>
                          <a:spcPts val="0"/>
                        </a:spcBef>
                        <a:spcAft>
                          <a:spcPts val="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tc>
                  <a:txBody>
                    <a:bodyPr/>
                    <a:lstStyle/>
                    <a:p>
                      <a:pPr marL="0" marR="0">
                        <a:spcBef>
                          <a:spcPts val="5"/>
                        </a:spcBef>
                        <a:spcAft>
                          <a:spcPts val="0"/>
                        </a:spcAft>
                      </a:pPr>
                      <a:r>
                        <a:rPr lang="en-US" sz="1000" dirty="0">
                          <a:solidFill>
                            <a:schemeClr val="tx1"/>
                          </a:solidFill>
                          <a:effectLst/>
                        </a:rPr>
                        <a:t> </a:t>
                      </a:r>
                    </a:p>
                    <a:p>
                      <a:pPr marL="64770" marR="0">
                        <a:spcBef>
                          <a:spcPts val="0"/>
                        </a:spcBef>
                        <a:spcAft>
                          <a:spcPts val="0"/>
                        </a:spcAft>
                      </a:pPr>
                      <a:r>
                        <a:rPr lang="en-US" sz="1000" dirty="0">
                          <a:solidFill>
                            <a:schemeClr val="tx1"/>
                          </a:solidFill>
                          <a:effectLst/>
                        </a:rPr>
                        <a:t>Total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b">
                    <a:solidFill>
                      <a:srgbClr val="D1CBAF"/>
                    </a:solidFill>
                  </a:tcPr>
                </a:tc>
                <a:extLst>
                  <a:ext uri="{0D108BD9-81ED-4DB2-BD59-A6C34878D82A}">
                    <a16:rowId xmlns:a16="http://schemas.microsoft.com/office/drawing/2014/main" val="3399341619"/>
                  </a:ext>
                </a:extLst>
              </a:tr>
              <a:tr h="203202">
                <a:tc>
                  <a:txBody>
                    <a:bodyPr/>
                    <a:lstStyle/>
                    <a:p>
                      <a:pPr marL="65405" marR="0">
                        <a:spcBef>
                          <a:spcPts val="315"/>
                        </a:spcBef>
                        <a:spcAft>
                          <a:spcPts val="0"/>
                        </a:spcAft>
                      </a:pPr>
                      <a:r>
                        <a:rPr lang="en-US" sz="1000" dirty="0">
                          <a:solidFill>
                            <a:schemeClr val="tx1"/>
                          </a:solidFill>
                          <a:effectLst/>
                        </a:rPr>
                        <a:t>Forecast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2932404936"/>
                  </a:ext>
                </a:extLst>
              </a:tr>
              <a:tr h="202466">
                <a:tc>
                  <a:txBody>
                    <a:bodyPr/>
                    <a:lstStyle/>
                    <a:p>
                      <a:pPr marL="65405" marR="0">
                        <a:spcBef>
                          <a:spcPts val="285"/>
                        </a:spcBef>
                        <a:spcAft>
                          <a:spcPts val="0"/>
                        </a:spcAft>
                      </a:pPr>
                      <a:r>
                        <a:rPr lang="en-US" sz="1000" dirty="0">
                          <a:solidFill>
                            <a:schemeClr val="tx1"/>
                          </a:solidFill>
                          <a:effectLst/>
                        </a:rPr>
                        <a:t>Output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3851327316"/>
                  </a:ext>
                </a:extLst>
              </a:tr>
              <a:tr h="202466">
                <a:tc>
                  <a:txBody>
                    <a:bodyPr/>
                    <a:lstStyle/>
                    <a:p>
                      <a:pPr marL="117475" marR="0">
                        <a:spcBef>
                          <a:spcPts val="285"/>
                        </a:spcBef>
                        <a:spcAft>
                          <a:spcPts val="0"/>
                        </a:spcAft>
                      </a:pPr>
                      <a:r>
                        <a:rPr lang="en-US" sz="1000" dirty="0">
                          <a:solidFill>
                            <a:schemeClr val="tx1"/>
                          </a:solidFill>
                          <a:effectLst/>
                        </a:rPr>
                        <a:t>Regular time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2969409699"/>
                  </a:ext>
                </a:extLst>
              </a:tr>
              <a:tr h="202466">
                <a:tc>
                  <a:txBody>
                    <a:bodyPr/>
                    <a:lstStyle/>
                    <a:p>
                      <a:pPr marL="117475" marR="0">
                        <a:spcBef>
                          <a:spcPts val="325"/>
                        </a:spcBef>
                        <a:spcAft>
                          <a:spcPts val="0"/>
                        </a:spcAft>
                      </a:pPr>
                      <a:r>
                        <a:rPr lang="en-US" sz="1000" dirty="0">
                          <a:solidFill>
                            <a:schemeClr val="tx1"/>
                          </a:solidFill>
                          <a:effectLst/>
                        </a:rPr>
                        <a:t>Overtime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3209409916"/>
                  </a:ext>
                </a:extLst>
              </a:tr>
              <a:tr h="202466">
                <a:tc>
                  <a:txBody>
                    <a:bodyPr/>
                    <a:lstStyle/>
                    <a:p>
                      <a:pPr marL="117475" marR="0">
                        <a:spcBef>
                          <a:spcPts val="340"/>
                        </a:spcBef>
                        <a:spcAft>
                          <a:spcPts val="0"/>
                        </a:spcAft>
                      </a:pPr>
                      <a:r>
                        <a:rPr lang="en-US" sz="1000" dirty="0">
                          <a:solidFill>
                            <a:schemeClr val="tx1"/>
                          </a:solidFill>
                          <a:effectLst/>
                        </a:rPr>
                        <a:t>Subcontract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2325664833"/>
                  </a:ext>
                </a:extLst>
              </a:tr>
              <a:tr h="351095">
                <a:tc>
                  <a:txBody>
                    <a:bodyPr/>
                    <a:lstStyle/>
                    <a:p>
                      <a:pPr marL="65405" marR="0">
                        <a:spcBef>
                          <a:spcPts val="315"/>
                        </a:spcBef>
                        <a:spcAft>
                          <a:spcPts val="0"/>
                        </a:spcAft>
                      </a:pPr>
                      <a:r>
                        <a:rPr lang="en-US" sz="1000" dirty="0">
                          <a:solidFill>
                            <a:schemeClr val="tx1"/>
                          </a:solidFill>
                          <a:effectLst/>
                        </a:rPr>
                        <a:t>Output – Forecast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796230526"/>
                  </a:ext>
                </a:extLst>
              </a:tr>
              <a:tr h="202466">
                <a:tc>
                  <a:txBody>
                    <a:bodyPr/>
                    <a:lstStyle/>
                    <a:p>
                      <a:pPr marL="65405" marR="0">
                        <a:spcBef>
                          <a:spcPts val="305"/>
                        </a:spcBef>
                        <a:spcAft>
                          <a:spcPts val="0"/>
                        </a:spcAft>
                      </a:pPr>
                      <a:r>
                        <a:rPr lang="en-US" sz="1000" dirty="0">
                          <a:solidFill>
                            <a:schemeClr val="tx1"/>
                          </a:solidFill>
                          <a:effectLst/>
                        </a:rPr>
                        <a:t>Inventory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4290029281"/>
                  </a:ext>
                </a:extLst>
              </a:tr>
              <a:tr h="202466">
                <a:tc>
                  <a:txBody>
                    <a:bodyPr/>
                    <a:lstStyle/>
                    <a:p>
                      <a:pPr marL="117475" marR="0">
                        <a:spcBef>
                          <a:spcPts val="255"/>
                        </a:spcBef>
                        <a:spcAft>
                          <a:spcPts val="0"/>
                        </a:spcAft>
                      </a:pPr>
                      <a:r>
                        <a:rPr lang="en-US" sz="1000" dirty="0">
                          <a:solidFill>
                            <a:schemeClr val="tx1"/>
                          </a:solidFill>
                          <a:effectLst/>
                        </a:rPr>
                        <a:t>Beginning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3779147538"/>
                  </a:ext>
                </a:extLst>
              </a:tr>
              <a:tr h="202466">
                <a:tc>
                  <a:txBody>
                    <a:bodyPr/>
                    <a:lstStyle/>
                    <a:p>
                      <a:pPr marL="117475" marR="0">
                        <a:spcBef>
                          <a:spcPts val="295"/>
                        </a:spcBef>
                        <a:spcAft>
                          <a:spcPts val="0"/>
                        </a:spcAft>
                      </a:pPr>
                      <a:r>
                        <a:rPr lang="en-US" sz="1000" dirty="0">
                          <a:solidFill>
                            <a:schemeClr val="tx1"/>
                          </a:solidFill>
                          <a:effectLst/>
                        </a:rPr>
                        <a:t>Ending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840398281"/>
                  </a:ext>
                </a:extLst>
              </a:tr>
              <a:tr h="202466">
                <a:tc>
                  <a:txBody>
                    <a:bodyPr/>
                    <a:lstStyle/>
                    <a:p>
                      <a:pPr marL="117475" marR="0">
                        <a:spcBef>
                          <a:spcPts val="305"/>
                        </a:spcBef>
                        <a:spcAft>
                          <a:spcPts val="0"/>
                        </a:spcAft>
                      </a:pPr>
                      <a:r>
                        <a:rPr lang="en-US" sz="1000" dirty="0">
                          <a:solidFill>
                            <a:schemeClr val="tx1"/>
                          </a:solidFill>
                          <a:effectLst/>
                        </a:rPr>
                        <a:t>Average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3415507149"/>
                  </a:ext>
                </a:extLst>
              </a:tr>
              <a:tr h="202466">
                <a:tc>
                  <a:txBody>
                    <a:bodyPr/>
                    <a:lstStyle/>
                    <a:p>
                      <a:pPr marL="65405" marR="0">
                        <a:spcBef>
                          <a:spcPts val="295"/>
                        </a:spcBef>
                        <a:spcAft>
                          <a:spcPts val="0"/>
                        </a:spcAft>
                      </a:pPr>
                      <a:r>
                        <a:rPr lang="en-US" sz="1000" dirty="0">
                          <a:solidFill>
                            <a:schemeClr val="tx1"/>
                          </a:solidFill>
                          <a:effectLst/>
                        </a:rPr>
                        <a:t>Backlog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1349187973"/>
                  </a:ext>
                </a:extLst>
              </a:tr>
              <a:tr h="202466">
                <a:tc>
                  <a:txBody>
                    <a:bodyPr/>
                    <a:lstStyle/>
                    <a:p>
                      <a:pPr marL="65405" marR="0">
                        <a:spcBef>
                          <a:spcPts val="295"/>
                        </a:spcBef>
                        <a:spcAft>
                          <a:spcPts val="0"/>
                        </a:spcAft>
                      </a:pPr>
                      <a:r>
                        <a:rPr lang="en-US" sz="1000" dirty="0">
                          <a:solidFill>
                            <a:schemeClr val="tx1"/>
                          </a:solidFill>
                          <a:effectLst/>
                        </a:rPr>
                        <a:t>Costs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10012"/>
                  </a:ext>
                </a:extLst>
              </a:tr>
              <a:tr h="422739">
                <a:tc>
                  <a:txBody>
                    <a:bodyPr/>
                    <a:lstStyle/>
                    <a:p>
                      <a:pPr marL="65405" marR="572770">
                        <a:lnSpc>
                          <a:spcPct val="183000"/>
                        </a:lnSpc>
                        <a:spcBef>
                          <a:spcPts val="295"/>
                        </a:spcBef>
                        <a:spcAft>
                          <a:spcPts val="0"/>
                        </a:spcAft>
                      </a:pPr>
                      <a:r>
                        <a:rPr lang="en-US" sz="1000" dirty="0">
                          <a:solidFill>
                            <a:schemeClr val="tx1"/>
                          </a:solidFill>
                          <a:effectLst/>
                        </a:rPr>
                        <a:t>Output</a:t>
                      </a:r>
                    </a:p>
                    <a:p>
                      <a:pPr marL="117475" marR="0">
                        <a:lnSpc>
                          <a:spcPts val="720"/>
                        </a:lnSpc>
                        <a:spcBef>
                          <a:spcPts val="0"/>
                        </a:spcBef>
                        <a:spcAft>
                          <a:spcPts val="0"/>
                        </a:spcAft>
                      </a:pPr>
                      <a:r>
                        <a:rPr lang="en-US" sz="1000" dirty="0">
                          <a:solidFill>
                            <a:schemeClr val="tx1"/>
                          </a:solidFill>
                          <a:effectLst/>
                        </a:rPr>
                        <a:t>Regular</a:t>
                      </a:r>
                    </a:p>
                  </a:txBody>
                  <a:tcPr marT="18288" marB="18288" anchor="ctr">
                    <a:solidFill>
                      <a:srgbClr val="D1CBAF"/>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10013"/>
                  </a:ext>
                </a:extLst>
              </a:tr>
              <a:tr h="202466">
                <a:tc>
                  <a:txBody>
                    <a:bodyPr/>
                    <a:lstStyle/>
                    <a:p>
                      <a:pPr marL="117475" marR="0">
                        <a:lnSpc>
                          <a:spcPts val="720"/>
                        </a:lnSpc>
                        <a:spcBef>
                          <a:spcPts val="0"/>
                        </a:spcBef>
                        <a:spcAft>
                          <a:spcPts val="0"/>
                        </a:spcAft>
                      </a:pPr>
                      <a:r>
                        <a:rPr lang="en-US" sz="1000" dirty="0">
                          <a:solidFill>
                            <a:schemeClr val="tx1"/>
                          </a:solidFill>
                          <a:effectLst/>
                        </a:rPr>
                        <a:t>Overtime </a:t>
                      </a:r>
                    </a:p>
                  </a:txBody>
                  <a:tcPr marT="18288" marB="18288" anchor="ctr">
                    <a:solidFill>
                      <a:srgbClr val="D1CBAF"/>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10014"/>
                  </a:ext>
                </a:extLst>
              </a:tr>
              <a:tr h="351095">
                <a:tc>
                  <a:txBody>
                    <a:bodyPr/>
                    <a:lstStyle/>
                    <a:p>
                      <a:pPr marL="117475" marR="327025">
                        <a:lnSpc>
                          <a:spcPct val="100000"/>
                        </a:lnSpc>
                        <a:spcBef>
                          <a:spcPts val="0"/>
                        </a:spcBef>
                        <a:spcAft>
                          <a:spcPts val="0"/>
                        </a:spcAft>
                      </a:pPr>
                      <a:r>
                        <a:rPr lang="en-US" sz="1000" dirty="0">
                          <a:solidFill>
                            <a:schemeClr val="tx1"/>
                          </a:solidFill>
                          <a:effectLst/>
                        </a:rPr>
                        <a:t>Subcontract</a:t>
                      </a:r>
                    </a:p>
                  </a:txBody>
                  <a:tcPr marT="18288" marB="18288" anchor="ctr">
                    <a:solidFill>
                      <a:srgbClr val="D1CBAF"/>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10015"/>
                  </a:ext>
                </a:extLst>
              </a:tr>
              <a:tr h="202466">
                <a:tc>
                  <a:txBody>
                    <a:bodyPr/>
                    <a:lstStyle/>
                    <a:p>
                      <a:pPr marL="0" marR="0">
                        <a:spcBef>
                          <a:spcPts val="310"/>
                        </a:spcBef>
                        <a:spcAft>
                          <a:spcPts val="0"/>
                        </a:spcAft>
                      </a:pPr>
                      <a:r>
                        <a:rPr lang="en-US" sz="1000" dirty="0">
                          <a:solidFill>
                            <a:schemeClr val="tx1"/>
                          </a:solidFill>
                          <a:effectLst/>
                        </a:rPr>
                        <a:t>Hire/Lay off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2096540323"/>
                  </a:ext>
                </a:extLst>
              </a:tr>
              <a:tr h="202466">
                <a:tc>
                  <a:txBody>
                    <a:bodyPr/>
                    <a:lstStyle/>
                    <a:p>
                      <a:pPr marL="0" marR="0" lvl="0" indent="0" algn="l" defTabSz="914400" rtl="0" eaLnBrk="1" fontAlgn="auto" latinLnBrk="0" hangingPunct="1">
                        <a:lnSpc>
                          <a:spcPct val="100000"/>
                        </a:lnSpc>
                        <a:spcBef>
                          <a:spcPts val="310"/>
                        </a:spcBef>
                        <a:spcAft>
                          <a:spcPts val="0"/>
                        </a:spcAft>
                        <a:buClrTx/>
                        <a:buSzTx/>
                        <a:buFontTx/>
                        <a:buNone/>
                        <a:tabLst/>
                        <a:defRPr/>
                      </a:pPr>
                      <a:r>
                        <a:rPr lang="en-US" sz="1000" dirty="0">
                          <a:solidFill>
                            <a:schemeClr val="tx1"/>
                          </a:solidFill>
                          <a:effectLst/>
                        </a:rPr>
                        <a:t>Inventory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99986691"/>
                  </a:ext>
                </a:extLst>
              </a:tr>
              <a:tr h="202466">
                <a:tc>
                  <a:txBody>
                    <a:bodyPr/>
                    <a:lstStyle/>
                    <a:p>
                      <a:pPr marL="65405" marR="0">
                        <a:spcBef>
                          <a:spcPts val="310"/>
                        </a:spcBef>
                        <a:spcAft>
                          <a:spcPts val="0"/>
                        </a:spcAft>
                      </a:pPr>
                      <a:r>
                        <a:rPr lang="en-US" sz="1000" dirty="0">
                          <a:solidFill>
                            <a:schemeClr val="tx1"/>
                          </a:solidFill>
                          <a:effectLst/>
                        </a:rPr>
                        <a:t>Back orders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E6E3D2"/>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1629362534"/>
                  </a:ext>
                </a:extLst>
              </a:tr>
              <a:tr h="198785">
                <a:tc>
                  <a:txBody>
                    <a:bodyPr/>
                    <a:lstStyle/>
                    <a:p>
                      <a:pPr marL="161925" marR="0">
                        <a:spcBef>
                          <a:spcPts val="345"/>
                        </a:spcBef>
                        <a:spcAft>
                          <a:spcPts val="0"/>
                        </a:spcAft>
                      </a:pPr>
                      <a:r>
                        <a:rPr lang="en-US" sz="1000" dirty="0">
                          <a:solidFill>
                            <a:schemeClr val="tx1"/>
                          </a:solidFill>
                          <a:effectLst/>
                        </a:rPr>
                        <a:t>Total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tc>
                  <a:txBody>
                    <a:bodyPr/>
                    <a:lstStyle/>
                    <a:p>
                      <a:pPr marL="0" marR="0">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T="18288" marB="18288" anchor="ctr">
                    <a:solidFill>
                      <a:srgbClr val="D1CBAF"/>
                    </a:solidFill>
                  </a:tcPr>
                </a:tc>
                <a:extLst>
                  <a:ext uri="{0D108BD9-81ED-4DB2-BD59-A6C34878D82A}">
                    <a16:rowId xmlns:a16="http://schemas.microsoft.com/office/drawing/2014/main" val="3627472552"/>
                  </a:ext>
                </a:extLst>
              </a:tr>
            </a:tbl>
          </a:graphicData>
        </a:graphic>
      </p:graphicFrame>
      <p:sp>
        <p:nvSpPr>
          <p:cNvPr id="9" name="頁尾版面配置區 8"/>
          <p:cNvSpPr>
            <a:spLocks noGrp="1"/>
          </p:cNvSpPr>
          <p:nvPr>
            <p:ph type="ftr" sz="quarter" idx="10"/>
          </p:nvPr>
        </p:nvSpPr>
        <p:spPr/>
        <p:txBody>
          <a:bodyPr/>
          <a:lstStyle/>
          <a:p>
            <a:pPr>
              <a:defRPr/>
            </a:pPr>
            <a:r>
              <a:rPr lang="en-US" altLang="zh-TW"/>
              <a:t>CYCU— Prof CK Farn</a:t>
            </a:r>
          </a:p>
        </p:txBody>
      </p:sp>
      <p:sp>
        <p:nvSpPr>
          <p:cNvPr id="10" name="投影片編號版面配置區 9"/>
          <p:cNvSpPr>
            <a:spLocks noGrp="1"/>
          </p:cNvSpPr>
          <p:nvPr>
            <p:ph type="sldNum" sz="quarter" idx="11"/>
          </p:nvPr>
        </p:nvSpPr>
        <p:spPr/>
        <p:txBody>
          <a:bodyPr/>
          <a:lstStyle/>
          <a:p>
            <a:pPr>
              <a:defRPr/>
            </a:pPr>
            <a:fld id="{7BDDEBC0-0E1D-4F40-9E73-E30DD182E7FD}" type="slidenum">
              <a:rPr lang="en-US" altLang="zh-TW" smtClean="0"/>
              <a:pPr>
                <a:defRPr/>
              </a:pPr>
              <a:t>23</a:t>
            </a:fld>
            <a:endParaRPr lang="en-US" altLang="zh-TW"/>
          </a:p>
        </p:txBody>
      </p:sp>
    </p:spTree>
    <p:extLst>
      <p:ext uri="{BB962C8B-B14F-4D97-AF65-F5344CB8AC3E}">
        <p14:creationId xmlns:p14="http://schemas.microsoft.com/office/powerpoint/2010/main" val="262607836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Cumulative Graph</a:t>
            </a:r>
            <a:endParaRPr lang="en-IN" dirty="0"/>
          </a:p>
        </p:txBody>
      </p:sp>
      <p:pic>
        <p:nvPicPr>
          <p:cNvPr id="5" name="Picture 3" descr="A graph showing the cumulative output/demand as a function of time."/>
          <p:cNvPicPr>
            <a:picLocks noChangeAspect="1"/>
          </p:cNvPicPr>
          <p:nvPr/>
        </p:nvPicPr>
        <p:blipFill rotWithShape="1">
          <a:blip r:embed="rId2">
            <a:extLst>
              <a:ext uri="{28A0092B-C50C-407E-A947-70E740481C1C}">
                <a14:useLocalDpi xmlns:a14="http://schemas.microsoft.com/office/drawing/2010/main" val="0"/>
              </a:ext>
            </a:extLst>
          </a:blip>
          <a:srcRect l="-166" r="63"/>
          <a:stretch/>
        </p:blipFill>
        <p:spPr>
          <a:xfrm>
            <a:off x="1524000" y="1772816"/>
            <a:ext cx="5352256" cy="4552493"/>
          </a:xfrm>
          <a:prstGeom prst="rect">
            <a:avLst/>
          </a:prstGeom>
        </p:spPr>
      </p:pic>
      <p:sp>
        <p:nvSpPr>
          <p:cNvPr id="11" name="頁尾版面配置區 10"/>
          <p:cNvSpPr>
            <a:spLocks noGrp="1"/>
          </p:cNvSpPr>
          <p:nvPr>
            <p:ph type="ftr" sz="quarter" idx="10"/>
          </p:nvPr>
        </p:nvSpPr>
        <p:spPr/>
        <p:txBody>
          <a:bodyPr/>
          <a:lstStyle/>
          <a:p>
            <a:pPr>
              <a:defRPr/>
            </a:pPr>
            <a:r>
              <a:rPr lang="en-US" altLang="zh-TW"/>
              <a:t>CYCU— Prof CK Farn</a:t>
            </a:r>
          </a:p>
        </p:txBody>
      </p:sp>
      <p:sp>
        <p:nvSpPr>
          <p:cNvPr id="12" name="投影片編號版面配置區 11"/>
          <p:cNvSpPr>
            <a:spLocks noGrp="1"/>
          </p:cNvSpPr>
          <p:nvPr>
            <p:ph type="sldNum" sz="quarter" idx="11"/>
          </p:nvPr>
        </p:nvSpPr>
        <p:spPr/>
        <p:txBody>
          <a:bodyPr/>
          <a:lstStyle/>
          <a:p>
            <a:pPr>
              <a:defRPr/>
            </a:pPr>
            <a:fld id="{7BDDEBC0-0E1D-4F40-9E73-E30DD182E7FD}" type="slidenum">
              <a:rPr lang="en-US" altLang="zh-TW" smtClean="0"/>
              <a:pPr>
                <a:defRPr/>
              </a:pPr>
              <a:t>24</a:t>
            </a:fld>
            <a:endParaRPr lang="en-US" altLang="zh-TW"/>
          </a:p>
        </p:txBody>
      </p:sp>
    </p:spTree>
    <p:extLst>
      <p:ext uri="{BB962C8B-B14F-4D97-AF65-F5344CB8AC3E}">
        <p14:creationId xmlns:p14="http://schemas.microsoft.com/office/powerpoint/2010/main" val="7554928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Mathematical Techniques</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Linear programming models</a:t>
            </a:r>
          </a:p>
          <a:p>
            <a:pPr lvl="1"/>
            <a:r>
              <a:rPr lang="en-US"/>
              <a:t>Methods for obtaining optimal solutions to problems involving the allocation of scarce resources in terms of cost minimization or profit maximization. </a:t>
            </a:r>
          </a:p>
          <a:p>
            <a:r>
              <a:rPr lang="en-US"/>
              <a:t>Simulation models</a:t>
            </a:r>
          </a:p>
          <a:p>
            <a:pPr lvl="1"/>
            <a:r>
              <a:rPr lang="en-US"/>
              <a:t>Computerized models that can be tested under different scenarios to identify acceptable solutions to problems</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25</a:t>
            </a:fld>
            <a:endParaRPr lang="en-US" altLang="zh-TW"/>
          </a:p>
        </p:txBody>
      </p:sp>
    </p:spTree>
    <p:extLst>
      <p:ext uri="{BB962C8B-B14F-4D97-AF65-F5344CB8AC3E}">
        <p14:creationId xmlns:p14="http://schemas.microsoft.com/office/powerpoint/2010/main" val="361726085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Linear programming models</a:t>
            </a:r>
            <a:endParaRPr lang="en-IN" dirty="0"/>
          </a:p>
        </p:txBody>
      </p:sp>
      <p:sp>
        <p:nvSpPr>
          <p:cNvPr id="5" name="Content Placeholder 3"/>
          <p:cNvSpPr>
            <a:spLocks noGrp="1"/>
          </p:cNvSpPr>
          <p:nvPr>
            <p:ph idx="1"/>
          </p:nvPr>
        </p:nvSpPr>
        <p:spPr>
          <a:xfrm>
            <a:off x="1619672" y="6062876"/>
            <a:ext cx="5472608" cy="319834"/>
          </a:xfrm>
        </p:spPr>
        <p:txBody>
          <a:bodyPr/>
          <a:lstStyle/>
          <a:p>
            <a:r>
              <a:rPr lang="en-US" sz="1400" dirty="0"/>
              <a:t>TABLE 11.4 Worksheet/spreadsheet</a:t>
            </a:r>
          </a:p>
        </p:txBody>
      </p:sp>
      <p:sp>
        <p:nvSpPr>
          <p:cNvPr id="6" name="Content Placeholder 5"/>
          <p:cNvSpPr>
            <a:spLocks noGrp="1"/>
          </p:cNvSpPr>
          <p:nvPr>
            <p:ph sz="quarter" idx="4294967295"/>
          </p:nvPr>
        </p:nvSpPr>
        <p:spPr>
          <a:xfrm>
            <a:off x="5990431" y="1988840"/>
            <a:ext cx="3024336" cy="2664296"/>
          </a:xfrm>
        </p:spPr>
        <p:txBody>
          <a:bodyPr/>
          <a:lstStyle/>
          <a:p>
            <a:pPr marL="0" indent="0">
              <a:buNone/>
            </a:pPr>
            <a:r>
              <a:rPr lang="en-US" sz="1400" dirty="0"/>
              <a:t>r =  Regular production cost per unit</a:t>
            </a:r>
          </a:p>
          <a:p>
            <a:pPr marL="0" indent="0">
              <a:buNone/>
            </a:pPr>
            <a:r>
              <a:rPr lang="en-US" sz="1400" dirty="0"/>
              <a:t>f =  Overtime cost per unit</a:t>
            </a:r>
          </a:p>
          <a:p>
            <a:pPr marL="0" indent="0">
              <a:buNone/>
            </a:pPr>
            <a:r>
              <a:rPr lang="en-US" sz="1400" dirty="0"/>
              <a:t>s =  Subcontracting cost per unit</a:t>
            </a:r>
          </a:p>
          <a:p>
            <a:pPr marL="0" indent="0">
              <a:buNone/>
            </a:pPr>
            <a:r>
              <a:rPr lang="en-US" sz="1400" dirty="0"/>
              <a:t>h =  Holding cost per unit period</a:t>
            </a:r>
          </a:p>
          <a:p>
            <a:pPr marL="0" indent="0">
              <a:buNone/>
            </a:pPr>
            <a:r>
              <a:rPr lang="en-US" sz="1400" dirty="0"/>
              <a:t>b =  Backorder cost per unit per period</a:t>
            </a:r>
          </a:p>
          <a:p>
            <a:pPr marL="0" indent="0">
              <a:buNone/>
            </a:pPr>
            <a:r>
              <a:rPr lang="en-US" sz="1400" dirty="0"/>
              <a:t>n =  Number of periods in planning   horizon</a:t>
            </a:r>
          </a:p>
        </p:txBody>
      </p:sp>
      <p:graphicFrame>
        <p:nvGraphicFramePr>
          <p:cNvPr id="12" name="Table 4"/>
          <p:cNvGraphicFramePr>
            <a:graphicFrameLocks noGrp="1"/>
          </p:cNvGraphicFramePr>
          <p:nvPr>
            <p:extLst>
              <p:ext uri="{D42A27DB-BD31-4B8C-83A1-F6EECF244321}">
                <p14:modId xmlns:p14="http://schemas.microsoft.com/office/powerpoint/2010/main" val="3414764465"/>
              </p:ext>
            </p:extLst>
          </p:nvPr>
        </p:nvGraphicFramePr>
        <p:xfrm>
          <a:off x="323528" y="1700808"/>
          <a:ext cx="5664063" cy="4233953"/>
        </p:xfrm>
        <a:graphic>
          <a:graphicData uri="http://schemas.openxmlformats.org/drawingml/2006/table">
            <a:tbl>
              <a:tblPr firstRow="1" bandRow="1">
                <a:tableStyleId>{5C22544A-7EE6-4342-B048-85BDC9FD1C3A}</a:tableStyleId>
              </a:tblPr>
              <a:tblGrid>
                <a:gridCol w="225408">
                  <a:extLst>
                    <a:ext uri="{9D8B030D-6E8A-4147-A177-3AD203B41FA5}">
                      <a16:colId xmlns:a16="http://schemas.microsoft.com/office/drawing/2014/main" val="20000"/>
                    </a:ext>
                  </a:extLst>
                </a:gridCol>
                <a:gridCol w="933244">
                  <a:extLst>
                    <a:ext uri="{9D8B030D-6E8A-4147-A177-3AD203B41FA5}">
                      <a16:colId xmlns:a16="http://schemas.microsoft.com/office/drawing/2014/main" val="20001"/>
                    </a:ext>
                  </a:extLst>
                </a:gridCol>
                <a:gridCol w="617123">
                  <a:extLst>
                    <a:ext uri="{9D8B030D-6E8A-4147-A177-3AD203B41FA5}">
                      <a16:colId xmlns:a16="http://schemas.microsoft.com/office/drawing/2014/main" val="20002"/>
                    </a:ext>
                  </a:extLst>
                </a:gridCol>
                <a:gridCol w="617123">
                  <a:extLst>
                    <a:ext uri="{9D8B030D-6E8A-4147-A177-3AD203B41FA5}">
                      <a16:colId xmlns:a16="http://schemas.microsoft.com/office/drawing/2014/main" val="20003"/>
                    </a:ext>
                  </a:extLst>
                </a:gridCol>
                <a:gridCol w="617123">
                  <a:extLst>
                    <a:ext uri="{9D8B030D-6E8A-4147-A177-3AD203B41FA5}">
                      <a16:colId xmlns:a16="http://schemas.microsoft.com/office/drawing/2014/main" val="20004"/>
                    </a:ext>
                  </a:extLst>
                </a:gridCol>
                <a:gridCol w="355980">
                  <a:extLst>
                    <a:ext uri="{9D8B030D-6E8A-4147-A177-3AD203B41FA5}">
                      <a16:colId xmlns:a16="http://schemas.microsoft.com/office/drawing/2014/main" val="20005"/>
                    </a:ext>
                  </a:extLst>
                </a:gridCol>
                <a:gridCol w="823289">
                  <a:extLst>
                    <a:ext uri="{9D8B030D-6E8A-4147-A177-3AD203B41FA5}">
                      <a16:colId xmlns:a16="http://schemas.microsoft.com/office/drawing/2014/main" val="20006"/>
                    </a:ext>
                  </a:extLst>
                </a:gridCol>
                <a:gridCol w="727078">
                  <a:extLst>
                    <a:ext uri="{9D8B030D-6E8A-4147-A177-3AD203B41FA5}">
                      <a16:colId xmlns:a16="http://schemas.microsoft.com/office/drawing/2014/main" val="20007"/>
                    </a:ext>
                  </a:extLst>
                </a:gridCol>
                <a:gridCol w="747695">
                  <a:extLst>
                    <a:ext uri="{9D8B030D-6E8A-4147-A177-3AD203B41FA5}">
                      <a16:colId xmlns:a16="http://schemas.microsoft.com/office/drawing/2014/main" val="20008"/>
                    </a:ext>
                  </a:extLst>
                </a:gridCol>
              </a:tblGrid>
              <a:tr h="578457">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1" i="0" u="none" strike="noStrike" cap="none" normalizeH="0" baseline="0" dirty="0">
                        <a:ln>
                          <a:noFill/>
                        </a:ln>
                        <a:solidFill>
                          <a:schemeClr val="tx1"/>
                        </a:solidFill>
                        <a:effectLst/>
                        <a:latin typeface="+mn-lt"/>
                      </a:endParaRPr>
                    </a:p>
                  </a:txBody>
                  <a:tcPr anchor="ctr"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endParaRPr lang="en-US" sz="900" dirty="0">
                        <a:latin typeface="+mn-lt"/>
                      </a:endParaRPr>
                    </a:p>
                  </a:txBody>
                  <a:tcPr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1" i="1" u="none" strike="noStrike" cap="none" normalizeH="0" baseline="0" dirty="0">
                          <a:ln>
                            <a:noFill/>
                          </a:ln>
                          <a:solidFill>
                            <a:schemeClr val="tx1"/>
                          </a:solidFill>
                          <a:effectLst/>
                          <a:latin typeface="+mn-lt"/>
                        </a:rPr>
                        <a:t>Period</a:t>
                      </a:r>
                      <a:br>
                        <a:rPr kumimoji="0" lang="en-US" sz="900" b="1" i="1" u="none" strike="noStrike" cap="none" normalizeH="0" baseline="0" dirty="0">
                          <a:ln>
                            <a:noFill/>
                          </a:ln>
                          <a:solidFill>
                            <a:schemeClr val="tx1"/>
                          </a:solidFill>
                          <a:effectLst/>
                          <a:latin typeface="+mn-lt"/>
                        </a:rPr>
                      </a:br>
                      <a:r>
                        <a:rPr kumimoji="0" lang="en-US" sz="900" b="1" i="1" u="none" strike="noStrike" cap="none" normalizeH="0" baseline="0" dirty="0">
                          <a:ln>
                            <a:noFill/>
                          </a:ln>
                          <a:solidFill>
                            <a:schemeClr val="tx1"/>
                          </a:solidFill>
                          <a:effectLst/>
                          <a:latin typeface="+mn-lt"/>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1" i="1" u="none" strike="noStrike" cap="none" normalizeH="0" baseline="0" dirty="0">
                          <a:ln>
                            <a:noFill/>
                          </a:ln>
                          <a:solidFill>
                            <a:schemeClr val="tx1"/>
                          </a:solidFill>
                          <a:effectLst/>
                          <a:latin typeface="+mn-lt"/>
                        </a:rPr>
                        <a:t>Period</a:t>
                      </a:r>
                      <a:br>
                        <a:rPr kumimoji="0" lang="en-US" sz="900" b="1" i="1" u="none" strike="noStrike" cap="none" normalizeH="0" baseline="0" dirty="0">
                          <a:ln>
                            <a:noFill/>
                          </a:ln>
                          <a:solidFill>
                            <a:schemeClr val="tx1"/>
                          </a:solidFill>
                          <a:effectLst/>
                          <a:latin typeface="+mn-lt"/>
                        </a:rPr>
                      </a:br>
                      <a:r>
                        <a:rPr kumimoji="0" lang="en-US" sz="900" b="1" i="1" u="none" strike="noStrike" cap="none" normalizeH="0" baseline="0" dirty="0">
                          <a:ln>
                            <a:noFill/>
                          </a:ln>
                          <a:solidFill>
                            <a:schemeClr val="tx1"/>
                          </a:solidFill>
                          <a:effectLst/>
                          <a:latin typeface="+mn-lt"/>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1" i="1" u="none" strike="noStrike" cap="none" normalizeH="0" baseline="0" dirty="0">
                          <a:ln>
                            <a:noFill/>
                          </a:ln>
                          <a:solidFill>
                            <a:schemeClr val="tx1"/>
                          </a:solidFill>
                          <a:effectLst/>
                          <a:latin typeface="+mn-lt"/>
                        </a:rPr>
                        <a:t>Period</a:t>
                      </a:r>
                      <a:br>
                        <a:rPr kumimoji="0" lang="en-US" sz="900" b="1" i="1" u="none" strike="noStrike" cap="none" normalizeH="0" baseline="0" dirty="0">
                          <a:ln>
                            <a:noFill/>
                          </a:ln>
                          <a:solidFill>
                            <a:schemeClr val="tx1"/>
                          </a:solidFill>
                          <a:effectLst/>
                          <a:latin typeface="+mn-lt"/>
                        </a:rPr>
                      </a:br>
                      <a:r>
                        <a:rPr kumimoji="0" lang="en-US" sz="900" b="1" i="1" u="none" strike="noStrike" cap="none" normalizeH="0" baseline="0" dirty="0">
                          <a:ln>
                            <a:noFill/>
                          </a:ln>
                          <a:solidFill>
                            <a:schemeClr val="tx1"/>
                          </a:solidFill>
                          <a:effectLst/>
                          <a:latin typeface="+mn-lt"/>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1" i="0" u="none" strike="noStrike" cap="none" normalizeH="0" baseline="0" dirty="0">
                          <a:ln>
                            <a:noFill/>
                          </a:ln>
                          <a:solidFill>
                            <a:schemeClr val="tx1"/>
                          </a:solidFill>
                          <a:effectLst/>
                          <a:latin typeface="+mn-lt"/>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1" i="1" u="none" strike="noStrike" cap="none" normalizeH="0" baseline="0" dirty="0">
                          <a:ln>
                            <a:noFill/>
                          </a:ln>
                          <a:solidFill>
                            <a:schemeClr val="tx1"/>
                          </a:solidFill>
                          <a:effectLst/>
                          <a:latin typeface="+mn-lt"/>
                        </a:rPr>
                        <a:t>Ending</a:t>
                      </a:r>
                      <a:br>
                        <a:rPr kumimoji="0" lang="en-US" sz="900" b="1" i="1" u="none" strike="noStrike" cap="none" normalizeH="0" baseline="0" dirty="0">
                          <a:ln>
                            <a:noFill/>
                          </a:ln>
                          <a:solidFill>
                            <a:schemeClr val="tx1"/>
                          </a:solidFill>
                          <a:effectLst/>
                          <a:latin typeface="+mn-lt"/>
                        </a:rPr>
                      </a:br>
                      <a:r>
                        <a:rPr kumimoji="0" lang="en-US" sz="900" b="1" i="1" u="none" strike="noStrike" cap="none" normalizeH="0" baseline="0" dirty="0">
                          <a:ln>
                            <a:noFill/>
                          </a:ln>
                          <a:solidFill>
                            <a:schemeClr val="tx1"/>
                          </a:solidFill>
                          <a:effectLst/>
                          <a:latin typeface="+mn-lt"/>
                        </a:rPr>
                        <a:t>inventory </a:t>
                      </a:r>
                      <a:br>
                        <a:rPr kumimoji="0" lang="en-US" sz="900" b="1" i="1" u="none" strike="noStrike" cap="none" normalizeH="0" baseline="0" dirty="0">
                          <a:ln>
                            <a:noFill/>
                          </a:ln>
                          <a:solidFill>
                            <a:schemeClr val="tx1"/>
                          </a:solidFill>
                          <a:effectLst/>
                          <a:latin typeface="+mn-lt"/>
                        </a:rPr>
                      </a:br>
                      <a:r>
                        <a:rPr kumimoji="0" lang="en-US" sz="900" b="1" i="1" u="none" strike="noStrike" cap="none" normalizeH="0" baseline="0" dirty="0">
                          <a:ln>
                            <a:noFill/>
                          </a:ln>
                          <a:solidFill>
                            <a:schemeClr val="tx1"/>
                          </a:solidFill>
                          <a:effectLst/>
                          <a:latin typeface="+mn-lt"/>
                        </a:rPr>
                        <a:t>period 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1" i="1" u="none" strike="noStrike" cap="none" normalizeH="0" baseline="0" dirty="0">
                          <a:ln>
                            <a:noFill/>
                          </a:ln>
                          <a:solidFill>
                            <a:schemeClr val="tx1"/>
                          </a:solidFill>
                          <a:effectLst/>
                          <a:latin typeface="+mn-lt"/>
                        </a:rPr>
                        <a:t>Unused</a:t>
                      </a:r>
                      <a:br>
                        <a:rPr kumimoji="0" lang="en-US" sz="900" b="1" i="1" u="none" strike="noStrike" cap="none" normalizeH="0" baseline="0" dirty="0">
                          <a:ln>
                            <a:noFill/>
                          </a:ln>
                          <a:solidFill>
                            <a:schemeClr val="tx1"/>
                          </a:solidFill>
                          <a:effectLst/>
                          <a:latin typeface="+mn-lt"/>
                        </a:rPr>
                      </a:br>
                      <a:r>
                        <a:rPr kumimoji="0" lang="en-US" sz="900" b="1" i="1" u="none" strike="noStrike" cap="none" normalizeH="0" baseline="0" dirty="0">
                          <a:ln>
                            <a:noFill/>
                          </a:ln>
                          <a:solidFill>
                            <a:schemeClr val="tx1"/>
                          </a:solidFill>
                          <a:effectLst/>
                          <a:latin typeface="+mn-lt"/>
                        </a:rPr>
                        <a:t>capacity</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1" i="1" u="none" strike="noStrike" cap="none" normalizeH="0" baseline="0" dirty="0">
                          <a:ln>
                            <a:noFill/>
                          </a:ln>
                          <a:solidFill>
                            <a:schemeClr val="tx1"/>
                          </a:solidFill>
                          <a:effectLst/>
                          <a:latin typeface="+mn-lt"/>
                        </a:rPr>
                        <a:t>Capacity</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494971">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Period</a:t>
                      </a:r>
                    </a:p>
                  </a:txBody>
                  <a:tcPr vert="vert2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Beginning </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inventory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–1)</a:t>
                      </a:r>
                      <a:r>
                        <a:rPr kumimoji="0" lang="en-US" sz="900" b="0" i="1" u="none" strike="noStrike" cap="none" normalizeH="0" baseline="0" dirty="0">
                          <a:ln>
                            <a:noFill/>
                          </a:ln>
                          <a:solidFill>
                            <a:srgbClr val="333333"/>
                          </a:solidFill>
                          <a:effectLst/>
                          <a:latin typeface="+mn-lt"/>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I</a:t>
                      </a:r>
                      <a:r>
                        <a:rPr kumimoji="0" lang="en-US" sz="900" b="0" i="0" u="none" strike="noStrike" cap="none" normalizeH="0" baseline="-25000" dirty="0">
                          <a:ln>
                            <a:noFill/>
                          </a:ln>
                          <a:solidFill>
                            <a:srgbClr val="333333"/>
                          </a:solidFill>
                          <a:effectLst/>
                          <a:latin typeface="+mn-lt"/>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r h="344491">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Regular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r +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 </a:t>
                      </a:r>
                      <a:r>
                        <a:rPr kumimoji="0" lang="en-US" sz="900" b="0" i="0" u="none" strike="noStrike" cap="none" normalizeH="0" baseline="0" dirty="0">
                          <a:ln>
                            <a:noFill/>
                          </a:ln>
                          <a:solidFill>
                            <a:srgbClr val="333333"/>
                          </a:solidFill>
                          <a:effectLst/>
                          <a:latin typeface="+mn-lt"/>
                        </a:rPr>
                        <a:t>+ 2</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–1)</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R</a:t>
                      </a:r>
                      <a:r>
                        <a:rPr kumimoji="0" lang="en-US" sz="900" b="0" i="0" u="none" strike="noStrike" cap="none" normalizeH="0" baseline="-25000" dirty="0">
                          <a:ln>
                            <a:noFill/>
                          </a:ln>
                          <a:solidFill>
                            <a:srgbClr val="333333"/>
                          </a:solidFill>
                          <a:effectLst/>
                          <a:latin typeface="+mn-lt"/>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2"/>
                  </a:ext>
                </a:extLst>
              </a:tr>
              <a:tr h="2883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Overtime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t +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t</a:t>
                      </a:r>
                      <a:r>
                        <a:rPr kumimoji="0" lang="en-US" sz="900" b="0" i="0" u="none" strike="noStrike" cap="none" normalizeH="0" baseline="0" dirty="0">
                          <a:ln>
                            <a:noFill/>
                          </a:ln>
                          <a:solidFill>
                            <a:srgbClr val="333333"/>
                          </a:solidFill>
                          <a:effectLst/>
                          <a:latin typeface="+mn-lt"/>
                        </a:rPr>
                        <a:t> + 2</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t</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–1)</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O</a:t>
                      </a:r>
                      <a:r>
                        <a:rPr kumimoji="0" lang="en-US" sz="900" b="0" i="0" u="none" strike="noStrike" cap="none" normalizeH="0" baseline="-25000" dirty="0">
                          <a:ln>
                            <a:noFill/>
                          </a:ln>
                          <a:solidFill>
                            <a:srgbClr val="333333"/>
                          </a:solidFill>
                          <a:effectLst/>
                          <a:latin typeface="+mn-lt"/>
                        </a:rPr>
                        <a:t>1</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3"/>
                  </a:ext>
                </a:extLst>
              </a:tr>
              <a:tr h="288381">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Subcontract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 +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 </a:t>
                      </a:r>
                      <a:r>
                        <a:rPr kumimoji="0" lang="en-US" sz="900" b="0" i="0" u="none" strike="noStrike" cap="none" normalizeH="0" baseline="0" dirty="0">
                          <a:ln>
                            <a:noFill/>
                          </a:ln>
                          <a:solidFill>
                            <a:srgbClr val="333333"/>
                          </a:solidFill>
                          <a:effectLst/>
                          <a:latin typeface="+mn-lt"/>
                        </a:rPr>
                        <a:t>+ 2</a:t>
                      </a:r>
                      <a:r>
                        <a:rPr kumimoji="0" lang="en-US" sz="900" b="0" i="1" u="none" strike="noStrike" cap="none" normalizeH="0" baseline="0" dirty="0">
                          <a:ln>
                            <a:noFill/>
                          </a:ln>
                          <a:solidFill>
                            <a:srgbClr val="333333"/>
                          </a:solidFill>
                          <a:effectLst/>
                          <a:latin typeface="+mn-lt"/>
                        </a:rPr>
                        <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–1)</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a:t>
                      </a:r>
                      <a:r>
                        <a:rPr kumimoji="0" lang="en-US" sz="900" b="0" i="0" u="none" strike="noStrike" cap="none" normalizeH="0" baseline="-25000" dirty="0">
                          <a:ln>
                            <a:noFill/>
                          </a:ln>
                          <a:solidFill>
                            <a:srgbClr val="333333"/>
                          </a:solidFill>
                          <a:effectLst/>
                          <a:latin typeface="+mn-lt"/>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4"/>
                  </a:ext>
                </a:extLst>
              </a:tr>
              <a:tr h="373211">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Regular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 +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 +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R</a:t>
                      </a:r>
                      <a:r>
                        <a:rPr kumimoji="0" lang="en-US" sz="900" b="0" i="0" u="none" strike="noStrike" cap="none" normalizeH="0" baseline="-25000" dirty="0">
                          <a:ln>
                            <a:noFill/>
                          </a:ln>
                          <a:solidFill>
                            <a:srgbClr val="333333"/>
                          </a:solidFill>
                          <a:effectLst/>
                          <a:latin typeface="+mn-lt"/>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5"/>
                  </a:ext>
                </a:extLst>
              </a:tr>
              <a:tr h="305357">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Overtime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t +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t +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t</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O</a:t>
                      </a:r>
                      <a:r>
                        <a:rPr kumimoji="0" lang="en-US" sz="900" b="0" i="0" u="none" strike="noStrike" cap="none" normalizeH="0" baseline="-25000" dirty="0">
                          <a:ln>
                            <a:noFill/>
                          </a:ln>
                          <a:solidFill>
                            <a:srgbClr val="333333"/>
                          </a:solidFill>
                          <a:effectLst/>
                          <a:latin typeface="+mn-lt"/>
                        </a:rPr>
                        <a:t>2</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6"/>
                  </a:ext>
                </a:extLst>
              </a:tr>
              <a:tr h="33928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Subcontract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 +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 + 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a:t>
                      </a:r>
                      <a:r>
                        <a:rPr kumimoji="0" lang="en-US" sz="900" b="0" i="0" u="none" strike="noStrike" cap="none" normalizeH="0" baseline="-25000" dirty="0">
                          <a:ln>
                            <a:noFill/>
                          </a:ln>
                          <a:solidFill>
                            <a:srgbClr val="333333"/>
                          </a:solidFill>
                          <a:effectLst/>
                          <a:latin typeface="+mn-lt"/>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7"/>
                  </a:ext>
                </a:extLst>
              </a:tr>
              <a:tr h="339283">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Regular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r + </a:t>
                      </a: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 +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r</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–3)</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0</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R</a:t>
                      </a:r>
                      <a:r>
                        <a:rPr kumimoji="0" lang="en-US" sz="900" b="0" i="0" u="none" strike="noStrike" cap="none" normalizeH="0" baseline="-25000" dirty="0">
                          <a:ln>
                            <a:noFill/>
                          </a:ln>
                          <a:solidFill>
                            <a:srgbClr val="333333"/>
                          </a:solidFill>
                          <a:effectLst/>
                          <a:latin typeface="+mn-lt"/>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8"/>
                  </a:ext>
                </a:extLst>
              </a:tr>
              <a:tr h="288392">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Overtime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t + </a:t>
                      </a: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t +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t</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–3)</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O</a:t>
                      </a:r>
                      <a:r>
                        <a:rPr kumimoji="0" lang="en-US" sz="900" b="0" i="0" u="none" strike="noStrike" cap="none" normalizeH="0" baseline="-25000" dirty="0">
                          <a:ln>
                            <a:noFill/>
                          </a:ln>
                          <a:solidFill>
                            <a:srgbClr val="333333"/>
                          </a:solidFill>
                          <a:effectLst/>
                          <a:latin typeface="+mn-lt"/>
                        </a:rPr>
                        <a:t>3</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9"/>
                  </a:ext>
                </a:extLst>
              </a:tr>
              <a:tr h="305355">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Subcontract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 + </a:t>
                      </a:r>
                      <a:r>
                        <a:rPr kumimoji="0" lang="en-US" sz="900" b="0" i="0" u="none" strike="noStrike" cap="none" normalizeH="0" baseline="0" dirty="0">
                          <a:ln>
                            <a:noFill/>
                          </a:ln>
                          <a:solidFill>
                            <a:srgbClr val="333333"/>
                          </a:solidFill>
                          <a:effectLst/>
                          <a:latin typeface="+mn-lt"/>
                        </a:rPr>
                        <a:t>2</a:t>
                      </a:r>
                      <a:r>
                        <a:rPr kumimoji="0" lang="en-US" sz="900" b="0" i="1" u="none" strike="noStrike" cap="none" normalizeH="0" baseline="0" dirty="0">
                          <a:ln>
                            <a:noFill/>
                          </a:ln>
                          <a:solidFill>
                            <a:srgbClr val="333333"/>
                          </a:solidFill>
                          <a:effectLst/>
                          <a:latin typeface="+mn-lt"/>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 + 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a:ln>
                            <a:noFill/>
                          </a:ln>
                          <a:solidFill>
                            <a:srgbClr val="333333"/>
                          </a:solidFill>
                          <a:effectLst/>
                          <a:latin typeface="+mn-lt"/>
                        </a:rPr>
                        <a:t>…</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1" u="none" strike="noStrike" cap="none" normalizeH="0" baseline="0" dirty="0">
                          <a:ln>
                            <a:noFill/>
                          </a:ln>
                          <a:solidFill>
                            <a:srgbClr val="333333"/>
                          </a:solidFill>
                          <a:effectLst/>
                          <a:latin typeface="+mn-lt"/>
                        </a:rPr>
                        <a:t>s</a:t>
                      </a:r>
                      <a:r>
                        <a:rPr kumimoji="0" lang="en-US" sz="900" b="0" i="0" u="none" strike="noStrike" cap="none" normalizeH="0" baseline="0" dirty="0">
                          <a:ln>
                            <a:noFill/>
                          </a:ln>
                          <a:solidFill>
                            <a:srgbClr val="333333"/>
                          </a:solidFill>
                          <a:effectLst/>
                          <a:latin typeface="+mn-lt"/>
                        </a:rPr>
                        <a:t>+(</a:t>
                      </a:r>
                      <a:r>
                        <a:rPr kumimoji="0" lang="en-US" sz="900" b="0" i="1" u="none" strike="noStrike" cap="none" normalizeH="0" baseline="0" dirty="0">
                          <a:ln>
                            <a:noFill/>
                          </a:ln>
                          <a:solidFill>
                            <a:srgbClr val="333333"/>
                          </a:solidFill>
                          <a:effectLst/>
                          <a:latin typeface="+mn-lt"/>
                        </a:rPr>
                        <a:t>n</a:t>
                      </a:r>
                      <a:r>
                        <a:rPr kumimoji="0" lang="en-US" sz="900" b="0" i="0" u="none" strike="noStrike" cap="none" normalizeH="0" baseline="0" dirty="0">
                          <a:ln>
                            <a:noFill/>
                          </a:ln>
                          <a:solidFill>
                            <a:srgbClr val="333333"/>
                          </a:solidFill>
                          <a:effectLst/>
                          <a:latin typeface="+mn-lt"/>
                        </a:rPr>
                        <a:t>–3)</a:t>
                      </a:r>
                      <a:r>
                        <a:rPr kumimoji="0" lang="en-US" sz="900" b="0" i="1" u="none" strike="noStrike" cap="none" normalizeH="0" baseline="0" dirty="0">
                          <a:ln>
                            <a:noFill/>
                          </a:ln>
                          <a:solidFill>
                            <a:srgbClr val="333333"/>
                          </a:solidFill>
                          <a:effectLst/>
                          <a:latin typeface="+mn-lt"/>
                        </a:rPr>
                        <a:t>h</a:t>
                      </a: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1" u="none" strike="noStrike" cap="none" normalizeH="0" baseline="0" dirty="0">
                          <a:ln>
                            <a:noFill/>
                          </a:ln>
                          <a:solidFill>
                            <a:srgbClr val="333333"/>
                          </a:solidFill>
                          <a:effectLst/>
                          <a:latin typeface="+mn-lt"/>
                        </a:rPr>
                        <a:t>S</a:t>
                      </a:r>
                      <a:r>
                        <a:rPr kumimoji="0" lang="en-US" sz="900" b="0" i="0" u="none" strike="noStrike" cap="none" normalizeH="0" baseline="-25000" dirty="0">
                          <a:ln>
                            <a:noFill/>
                          </a:ln>
                          <a:solidFill>
                            <a:srgbClr val="333333"/>
                          </a:solidFill>
                          <a:effectLst/>
                          <a:latin typeface="+mn-lt"/>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10"/>
                  </a:ext>
                </a:extLst>
              </a:tr>
              <a:tr h="288392">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Demand</a:t>
                      </a:r>
                    </a:p>
                  </a:txBody>
                  <a:tcPr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900" b="0" i="0" u="none" strike="noStrike" cap="none" normalizeH="0" baseline="0" dirty="0">
                          <a:ln>
                            <a:noFill/>
                          </a:ln>
                          <a:solidFill>
                            <a:srgbClr val="333333"/>
                          </a:solidFill>
                          <a:effectLst/>
                          <a:latin typeface="+mn-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900" b="0" i="0" u="none" strike="noStrike" cap="none" normalizeH="0" baseline="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900" b="0" i="0" u="none" strike="noStrike" cap="none" normalizeH="0" baseline="0" dirty="0">
                          <a:ln>
                            <a:noFill/>
                          </a:ln>
                          <a:solidFill>
                            <a:srgbClr val="333333"/>
                          </a:solidFill>
                          <a:effectLst/>
                          <a:latin typeface="+mn-lt"/>
                        </a:rPr>
                        <a:t>Total</a:t>
                      </a:r>
                      <a:endParaRPr kumimoji="0" lang="en-US" sz="900" b="0" i="0" u="none" strike="noStrike" cap="none" normalizeH="0" baseline="-25000" dirty="0">
                        <a:ln>
                          <a:noFill/>
                        </a:ln>
                        <a:solidFill>
                          <a:srgbClr val="333333"/>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11"/>
                  </a:ext>
                </a:extLst>
              </a:tr>
            </a:tbl>
          </a:graphicData>
        </a:graphic>
      </p:graphicFrame>
      <p:sp>
        <p:nvSpPr>
          <p:cNvPr id="23" name="頁尾版面配置區 22"/>
          <p:cNvSpPr>
            <a:spLocks noGrp="1"/>
          </p:cNvSpPr>
          <p:nvPr>
            <p:ph type="ftr" sz="quarter" idx="10"/>
          </p:nvPr>
        </p:nvSpPr>
        <p:spPr/>
        <p:txBody>
          <a:bodyPr/>
          <a:lstStyle/>
          <a:p>
            <a:pPr>
              <a:defRPr/>
            </a:pPr>
            <a:r>
              <a:rPr lang="en-US" altLang="zh-TW"/>
              <a:t>CYCU— Prof CK Farn</a:t>
            </a:r>
          </a:p>
        </p:txBody>
      </p:sp>
      <p:sp>
        <p:nvSpPr>
          <p:cNvPr id="24" name="投影片編號版面配置區 23"/>
          <p:cNvSpPr>
            <a:spLocks noGrp="1"/>
          </p:cNvSpPr>
          <p:nvPr>
            <p:ph type="sldNum" sz="quarter" idx="11"/>
          </p:nvPr>
        </p:nvSpPr>
        <p:spPr/>
        <p:txBody>
          <a:bodyPr/>
          <a:lstStyle/>
          <a:p>
            <a:pPr>
              <a:defRPr/>
            </a:pPr>
            <a:fld id="{7BDDEBC0-0E1D-4F40-9E73-E30DD182E7FD}" type="slidenum">
              <a:rPr lang="en-US" altLang="zh-TW" smtClean="0"/>
              <a:pPr>
                <a:defRPr/>
              </a:pPr>
              <a:t>26</a:t>
            </a:fld>
            <a:endParaRPr lang="en-US" altLang="zh-TW"/>
          </a:p>
        </p:txBody>
      </p:sp>
    </p:spTree>
    <p:extLst>
      <p:ext uri="{BB962C8B-B14F-4D97-AF65-F5344CB8AC3E}">
        <p14:creationId xmlns:p14="http://schemas.microsoft.com/office/powerpoint/2010/main" val="421019790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27</a:t>
            </a:fld>
            <a:endParaRPr lang="en-US" altLang="zh-TW"/>
          </a:p>
        </p:txBody>
      </p:sp>
      <p:sp>
        <p:nvSpPr>
          <p:cNvPr id="6" name="Title 1">
            <a:extLst>
              <a:ext uri="{FF2B5EF4-FFF2-40B4-BE49-F238E27FC236}">
                <a16:creationId xmlns:a16="http://schemas.microsoft.com/office/drawing/2014/main" id="{8A71386E-A325-4273-9B72-2C7F42614BF3}"/>
              </a:ext>
            </a:extLst>
          </p:cNvPr>
          <p:cNvSpPr txBox="1">
            <a:spLocks/>
          </p:cNvSpPr>
          <p:nvPr/>
        </p:nvSpPr>
        <p:spPr bwMode="auto">
          <a:xfrm>
            <a:off x="1619672" y="548681"/>
            <a:ext cx="640871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kern="1200" baseline="0">
                <a:solidFill>
                  <a:srgbClr val="FFFF66"/>
                </a:solidFill>
                <a:latin typeface="Arial" panose="020B0604020202020204" pitchFamily="34" charset="0"/>
                <a:ea typeface="微軟正黑體" panose="020B0604030504040204" pitchFamily="34" charset="-120"/>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a:lstStyle>
          <a:p>
            <a:r>
              <a:rPr lang="en-US" sz="2800"/>
              <a:t>Aggregate Planning Example </a:t>
            </a:r>
            <a:r>
              <a:rPr lang="en-US" sz="1400"/>
              <a:t>1</a:t>
            </a:r>
            <a:endParaRPr lang="en-IN" sz="2800" dirty="0"/>
          </a:p>
        </p:txBody>
      </p:sp>
      <p:graphicFrame>
        <p:nvGraphicFramePr>
          <p:cNvPr id="7" name="Table 3">
            <a:extLst>
              <a:ext uri="{FF2B5EF4-FFF2-40B4-BE49-F238E27FC236}">
                <a16:creationId xmlns:a16="http://schemas.microsoft.com/office/drawing/2014/main" id="{7027417B-46E2-4A9E-BFDB-908D17CF8033}"/>
              </a:ext>
            </a:extLst>
          </p:cNvPr>
          <p:cNvGraphicFramePr>
            <a:graphicFrameLocks noGrp="1"/>
          </p:cNvGraphicFramePr>
          <p:nvPr>
            <p:ph sz="quarter" idx="4294967295"/>
            <p:extLst>
              <p:ext uri="{D42A27DB-BD31-4B8C-83A1-F6EECF244321}">
                <p14:modId xmlns:p14="http://schemas.microsoft.com/office/powerpoint/2010/main" val="1823953372"/>
              </p:ext>
            </p:extLst>
          </p:nvPr>
        </p:nvGraphicFramePr>
        <p:xfrm>
          <a:off x="512283" y="1340769"/>
          <a:ext cx="8160776" cy="741680"/>
        </p:xfrm>
        <a:graphic>
          <a:graphicData uri="http://schemas.openxmlformats.org/drawingml/2006/table">
            <a:tbl>
              <a:tblPr firstRow="1" bandRow="1">
                <a:tableStyleId>{5C22544A-7EE6-4342-B048-85BDC9FD1C3A}</a:tableStyleId>
              </a:tblPr>
              <a:tblGrid>
                <a:gridCol w="1112833">
                  <a:extLst>
                    <a:ext uri="{9D8B030D-6E8A-4147-A177-3AD203B41FA5}">
                      <a16:colId xmlns:a16="http://schemas.microsoft.com/office/drawing/2014/main" val="20000"/>
                    </a:ext>
                  </a:extLst>
                </a:gridCol>
                <a:gridCol w="989185">
                  <a:extLst>
                    <a:ext uri="{9D8B030D-6E8A-4147-A177-3AD203B41FA5}">
                      <a16:colId xmlns:a16="http://schemas.microsoft.com/office/drawing/2014/main" val="20001"/>
                    </a:ext>
                  </a:extLst>
                </a:gridCol>
                <a:gridCol w="989185">
                  <a:extLst>
                    <a:ext uri="{9D8B030D-6E8A-4147-A177-3AD203B41FA5}">
                      <a16:colId xmlns:a16="http://schemas.microsoft.com/office/drawing/2014/main" val="20002"/>
                    </a:ext>
                  </a:extLst>
                </a:gridCol>
                <a:gridCol w="989185">
                  <a:extLst>
                    <a:ext uri="{9D8B030D-6E8A-4147-A177-3AD203B41FA5}">
                      <a16:colId xmlns:a16="http://schemas.microsoft.com/office/drawing/2014/main" val="20003"/>
                    </a:ext>
                  </a:extLst>
                </a:gridCol>
                <a:gridCol w="989185">
                  <a:extLst>
                    <a:ext uri="{9D8B030D-6E8A-4147-A177-3AD203B41FA5}">
                      <a16:colId xmlns:a16="http://schemas.microsoft.com/office/drawing/2014/main" val="20004"/>
                    </a:ext>
                  </a:extLst>
                </a:gridCol>
                <a:gridCol w="989185">
                  <a:extLst>
                    <a:ext uri="{9D8B030D-6E8A-4147-A177-3AD203B41FA5}">
                      <a16:colId xmlns:a16="http://schemas.microsoft.com/office/drawing/2014/main" val="20005"/>
                    </a:ext>
                  </a:extLst>
                </a:gridCol>
                <a:gridCol w="989185">
                  <a:extLst>
                    <a:ext uri="{9D8B030D-6E8A-4147-A177-3AD203B41FA5}">
                      <a16:colId xmlns:a16="http://schemas.microsoft.com/office/drawing/2014/main" val="20006"/>
                    </a:ext>
                  </a:extLst>
                </a:gridCol>
                <a:gridCol w="1112833">
                  <a:extLst>
                    <a:ext uri="{9D8B030D-6E8A-4147-A177-3AD203B41FA5}">
                      <a16:colId xmlns:a16="http://schemas.microsoft.com/office/drawing/2014/main" val="20007"/>
                    </a:ext>
                  </a:extLst>
                </a:gridCol>
              </a:tblGrid>
              <a:tr h="370840">
                <a:tc>
                  <a:txBody>
                    <a:bodyPr/>
                    <a:lstStyle/>
                    <a:p>
                      <a:r>
                        <a:rPr lang="en-US" dirty="0">
                          <a:solidFill>
                            <a:sysClr val="windowText" lastClr="000000"/>
                          </a:solidFill>
                        </a:rPr>
                        <a:t>Period</a:t>
                      </a:r>
                    </a:p>
                  </a:txBody>
                  <a:tcPr>
                    <a:solidFill>
                      <a:srgbClr val="D1CBAF"/>
                    </a:solidFill>
                  </a:tcPr>
                </a:tc>
                <a:tc>
                  <a:txBody>
                    <a:bodyPr/>
                    <a:lstStyle/>
                    <a:p>
                      <a:pPr algn="ctr"/>
                      <a:r>
                        <a:rPr lang="en-US" dirty="0">
                          <a:solidFill>
                            <a:sysClr val="windowText" lastClr="000000"/>
                          </a:solidFill>
                        </a:rPr>
                        <a:t>1</a:t>
                      </a:r>
                    </a:p>
                  </a:txBody>
                  <a:tcPr>
                    <a:solidFill>
                      <a:srgbClr val="D1CBAF"/>
                    </a:solidFill>
                  </a:tcPr>
                </a:tc>
                <a:tc>
                  <a:txBody>
                    <a:bodyPr/>
                    <a:lstStyle/>
                    <a:p>
                      <a:pPr algn="ctr"/>
                      <a:r>
                        <a:rPr lang="en-US" dirty="0">
                          <a:solidFill>
                            <a:sysClr val="windowText" lastClr="000000"/>
                          </a:solidFill>
                        </a:rPr>
                        <a:t>2</a:t>
                      </a:r>
                    </a:p>
                  </a:txBody>
                  <a:tcPr>
                    <a:solidFill>
                      <a:srgbClr val="D1CBAF"/>
                    </a:solidFill>
                  </a:tcPr>
                </a:tc>
                <a:tc>
                  <a:txBody>
                    <a:bodyPr/>
                    <a:lstStyle/>
                    <a:p>
                      <a:pPr algn="ctr"/>
                      <a:r>
                        <a:rPr lang="en-US" dirty="0">
                          <a:solidFill>
                            <a:sysClr val="windowText" lastClr="000000"/>
                          </a:solidFill>
                        </a:rPr>
                        <a:t>3</a:t>
                      </a:r>
                    </a:p>
                  </a:txBody>
                  <a:tcPr>
                    <a:solidFill>
                      <a:srgbClr val="D1CBAF"/>
                    </a:solidFill>
                  </a:tcPr>
                </a:tc>
                <a:tc>
                  <a:txBody>
                    <a:bodyPr/>
                    <a:lstStyle/>
                    <a:p>
                      <a:pPr algn="ctr"/>
                      <a:r>
                        <a:rPr lang="en-US" dirty="0">
                          <a:solidFill>
                            <a:sysClr val="windowText" lastClr="000000"/>
                          </a:solidFill>
                        </a:rPr>
                        <a:t>4</a:t>
                      </a:r>
                    </a:p>
                  </a:txBody>
                  <a:tcPr>
                    <a:solidFill>
                      <a:srgbClr val="D1CBAF"/>
                    </a:solidFill>
                  </a:tcPr>
                </a:tc>
                <a:tc>
                  <a:txBody>
                    <a:bodyPr/>
                    <a:lstStyle/>
                    <a:p>
                      <a:pPr algn="ctr"/>
                      <a:r>
                        <a:rPr lang="en-US" dirty="0">
                          <a:solidFill>
                            <a:sysClr val="windowText" lastClr="000000"/>
                          </a:solidFill>
                        </a:rPr>
                        <a:t>5</a:t>
                      </a:r>
                    </a:p>
                  </a:txBody>
                  <a:tcPr>
                    <a:solidFill>
                      <a:srgbClr val="D1CBAF"/>
                    </a:solidFill>
                  </a:tcPr>
                </a:tc>
                <a:tc>
                  <a:txBody>
                    <a:bodyPr/>
                    <a:lstStyle/>
                    <a:p>
                      <a:pPr algn="ctr"/>
                      <a:r>
                        <a:rPr lang="en-US" dirty="0">
                          <a:solidFill>
                            <a:sysClr val="windowText" lastClr="000000"/>
                          </a:solidFill>
                        </a:rPr>
                        <a:t>6</a:t>
                      </a:r>
                    </a:p>
                  </a:txBody>
                  <a:tcPr>
                    <a:solidFill>
                      <a:srgbClr val="D1CBAF"/>
                    </a:solidFill>
                  </a:tcPr>
                </a:tc>
                <a:tc>
                  <a:txBody>
                    <a:bodyPr/>
                    <a:lstStyle/>
                    <a:p>
                      <a:r>
                        <a:rPr lang="en-US" dirty="0">
                          <a:solidFill>
                            <a:sysClr val="windowText" lastClr="000000"/>
                          </a:solidFill>
                        </a:rPr>
                        <a:t>Total</a:t>
                      </a:r>
                    </a:p>
                  </a:txBody>
                  <a:tcPr>
                    <a:solidFill>
                      <a:srgbClr val="D1CBAF"/>
                    </a:solidFill>
                  </a:tcPr>
                </a:tc>
                <a:extLst>
                  <a:ext uri="{0D108BD9-81ED-4DB2-BD59-A6C34878D82A}">
                    <a16:rowId xmlns:a16="http://schemas.microsoft.com/office/drawing/2014/main" val="10000"/>
                  </a:ext>
                </a:extLst>
              </a:tr>
              <a:tr h="370840">
                <a:tc>
                  <a:txBody>
                    <a:bodyPr/>
                    <a:lstStyle/>
                    <a:p>
                      <a:r>
                        <a:rPr lang="en-US" dirty="0"/>
                        <a:t>Forecast</a:t>
                      </a:r>
                    </a:p>
                  </a:txBody>
                  <a:tcPr>
                    <a:solidFill>
                      <a:srgbClr val="D1CBAF"/>
                    </a:solidFill>
                  </a:tcPr>
                </a:tc>
                <a:tc>
                  <a:txBody>
                    <a:bodyPr/>
                    <a:lstStyle/>
                    <a:p>
                      <a:pPr algn="ctr"/>
                      <a:r>
                        <a:rPr lang="en-US" dirty="0"/>
                        <a:t>200</a:t>
                      </a:r>
                    </a:p>
                  </a:txBody>
                  <a:tcPr>
                    <a:solidFill>
                      <a:srgbClr val="D1CBAF"/>
                    </a:solidFill>
                  </a:tcPr>
                </a:tc>
                <a:tc>
                  <a:txBody>
                    <a:bodyPr/>
                    <a:lstStyle/>
                    <a:p>
                      <a:pPr algn="ctr"/>
                      <a:r>
                        <a:rPr lang="en-US" dirty="0"/>
                        <a:t>200</a:t>
                      </a:r>
                    </a:p>
                  </a:txBody>
                  <a:tcPr>
                    <a:solidFill>
                      <a:srgbClr val="D1CBAF"/>
                    </a:solidFill>
                  </a:tcPr>
                </a:tc>
                <a:tc>
                  <a:txBody>
                    <a:bodyPr/>
                    <a:lstStyle/>
                    <a:p>
                      <a:pPr algn="ctr"/>
                      <a:r>
                        <a:rPr lang="en-US" dirty="0"/>
                        <a:t>300</a:t>
                      </a:r>
                    </a:p>
                  </a:txBody>
                  <a:tcPr>
                    <a:solidFill>
                      <a:srgbClr val="D1CBAF"/>
                    </a:solidFill>
                  </a:tcPr>
                </a:tc>
                <a:tc>
                  <a:txBody>
                    <a:bodyPr/>
                    <a:lstStyle/>
                    <a:p>
                      <a:pPr algn="ctr"/>
                      <a:r>
                        <a:rPr lang="en-US" dirty="0"/>
                        <a:t>400</a:t>
                      </a:r>
                    </a:p>
                  </a:txBody>
                  <a:tcPr>
                    <a:solidFill>
                      <a:srgbClr val="D1CBAF"/>
                    </a:solidFill>
                  </a:tcPr>
                </a:tc>
                <a:tc>
                  <a:txBody>
                    <a:bodyPr/>
                    <a:lstStyle/>
                    <a:p>
                      <a:pPr algn="ctr"/>
                      <a:r>
                        <a:rPr lang="en-US" dirty="0"/>
                        <a:t>500</a:t>
                      </a:r>
                    </a:p>
                  </a:txBody>
                  <a:tcPr>
                    <a:solidFill>
                      <a:srgbClr val="D1CBAF"/>
                    </a:solidFill>
                  </a:tcPr>
                </a:tc>
                <a:tc>
                  <a:txBody>
                    <a:bodyPr/>
                    <a:lstStyle/>
                    <a:p>
                      <a:pPr algn="ctr"/>
                      <a:r>
                        <a:rPr lang="en-US" dirty="0"/>
                        <a:t>200</a:t>
                      </a:r>
                    </a:p>
                  </a:txBody>
                  <a:tcPr>
                    <a:solidFill>
                      <a:srgbClr val="D1CBAF"/>
                    </a:solidFill>
                  </a:tcPr>
                </a:tc>
                <a:tc>
                  <a:txBody>
                    <a:bodyPr/>
                    <a:lstStyle/>
                    <a:p>
                      <a:pPr algn="ctr"/>
                      <a:r>
                        <a:rPr lang="en-US" dirty="0"/>
                        <a:t>1,800</a:t>
                      </a:r>
                    </a:p>
                  </a:txBody>
                  <a:tcPr>
                    <a:solidFill>
                      <a:srgbClr val="D1CBAF"/>
                    </a:solidFill>
                  </a:tcPr>
                </a:tc>
                <a:extLst>
                  <a:ext uri="{0D108BD9-81ED-4DB2-BD59-A6C34878D82A}">
                    <a16:rowId xmlns:a16="http://schemas.microsoft.com/office/drawing/2014/main" val="10001"/>
                  </a:ext>
                </a:extLst>
              </a:tr>
            </a:tbl>
          </a:graphicData>
        </a:graphic>
      </p:graphicFrame>
      <p:sp>
        <p:nvSpPr>
          <p:cNvPr id="8" name="Table 4">
            <a:extLst>
              <a:ext uri="{FF2B5EF4-FFF2-40B4-BE49-F238E27FC236}">
                <a16:creationId xmlns:a16="http://schemas.microsoft.com/office/drawing/2014/main" id="{C005590D-5328-4E14-95F0-762833674ED2}"/>
              </a:ext>
            </a:extLst>
          </p:cNvPr>
          <p:cNvSpPr>
            <a:spLocks noGrp="1"/>
          </p:cNvSpPr>
          <p:nvPr>
            <p:ph sz="quarter" idx="4294967295"/>
          </p:nvPr>
        </p:nvSpPr>
        <p:spPr>
          <a:xfrm>
            <a:off x="513853" y="2097157"/>
            <a:ext cx="8160776" cy="2771567"/>
          </a:xfrm>
          <a:prstGeom prst="rect">
            <a:avLst/>
          </a:prstGeom>
          <a:solidFill>
            <a:srgbClr val="D1CBAF"/>
          </a:solidFill>
        </p:spPr>
        <p:txBody>
          <a:bodyPr/>
          <a:lstStyle/>
          <a:p>
            <a:pPr>
              <a:spcAft>
                <a:spcPts val="0"/>
              </a:spcAft>
            </a:pPr>
            <a:r>
              <a:rPr lang="en-US" sz="1800" dirty="0"/>
              <a:t>Costs</a:t>
            </a:r>
          </a:p>
          <a:p>
            <a:pPr marL="457200" lvl="1" indent="0">
              <a:spcAft>
                <a:spcPts val="0"/>
              </a:spcAft>
              <a:buNone/>
            </a:pPr>
            <a:r>
              <a:rPr lang="en-US" sz="1800" dirty="0"/>
              <a:t>Output</a:t>
            </a:r>
          </a:p>
          <a:p>
            <a:pPr marL="914400" lvl="2" indent="0" defTabSz="1228725">
              <a:spcAft>
                <a:spcPts val="0"/>
              </a:spcAft>
              <a:buNone/>
            </a:pPr>
            <a:r>
              <a:rPr lang="en-US" sz="1800" dirty="0"/>
              <a:t>Regular time  = $2 per skateboard</a:t>
            </a:r>
          </a:p>
          <a:p>
            <a:pPr marL="914400" lvl="2" indent="0">
              <a:spcAft>
                <a:spcPts val="0"/>
              </a:spcAft>
              <a:buNone/>
            </a:pPr>
            <a:r>
              <a:rPr lang="en-US" sz="1800" dirty="0"/>
              <a:t>Overtime        = $3 per skateboard</a:t>
            </a:r>
          </a:p>
          <a:p>
            <a:pPr marL="914400" lvl="2" indent="0">
              <a:spcAft>
                <a:spcPts val="0"/>
              </a:spcAft>
              <a:buNone/>
            </a:pPr>
            <a:r>
              <a:rPr lang="en-US" sz="1800" dirty="0"/>
              <a:t>Subcontract   = $6 per skateboard</a:t>
            </a:r>
          </a:p>
          <a:p>
            <a:pPr marL="457200" lvl="1" indent="0">
              <a:spcAft>
                <a:spcPts val="0"/>
              </a:spcAft>
              <a:buNone/>
            </a:pPr>
            <a:r>
              <a:rPr lang="en-US" sz="1800" dirty="0"/>
              <a:t>Inventory               = $1 per skateboard per period on average inventory</a:t>
            </a:r>
          </a:p>
          <a:p>
            <a:pPr marL="457200" lvl="1" indent="0">
              <a:spcAft>
                <a:spcPts val="0"/>
              </a:spcAft>
              <a:buNone/>
            </a:pPr>
            <a:r>
              <a:rPr lang="en-US" sz="1800" dirty="0"/>
              <a:t>Back orders           = $5 per skateboard per period</a:t>
            </a:r>
          </a:p>
        </p:txBody>
      </p:sp>
      <p:sp>
        <p:nvSpPr>
          <p:cNvPr id="9" name="Content Placeholder 5">
            <a:extLst>
              <a:ext uri="{FF2B5EF4-FFF2-40B4-BE49-F238E27FC236}">
                <a16:creationId xmlns:a16="http://schemas.microsoft.com/office/drawing/2014/main" id="{21E6CE41-B686-441D-8E7D-D77393F4F411}"/>
              </a:ext>
            </a:extLst>
          </p:cNvPr>
          <p:cNvSpPr>
            <a:spLocks noGrp="1"/>
          </p:cNvSpPr>
          <p:nvPr>
            <p:ph sz="quarter" idx="4294967295"/>
          </p:nvPr>
        </p:nvSpPr>
        <p:spPr>
          <a:xfrm>
            <a:off x="496092" y="4797152"/>
            <a:ext cx="8176967" cy="1691288"/>
          </a:xfrm>
          <a:prstGeom prst="rect">
            <a:avLst/>
          </a:prstGeom>
        </p:spPr>
        <p:txBody>
          <a:bodyPr/>
          <a:lstStyle/>
          <a:p>
            <a:r>
              <a:rPr lang="en-US" sz="1600" dirty="0"/>
              <a:t>Planners for a company that makes several models of skateboards are about to prepare an aggregate plan that will cover six periods.</a:t>
            </a:r>
          </a:p>
          <a:p>
            <a:r>
              <a:rPr lang="en-US" sz="1600" dirty="0"/>
              <a:t>They want to evaluate a plan that calls for a steady rate of regular-time output, mainly using inventory to absorb the uneven demand but allowing some backlog. Overtime and subcontracting are not used because they want steady output. They intend to start with zero inventory on hand in the first period.</a:t>
            </a:r>
          </a:p>
        </p:txBody>
      </p:sp>
    </p:spTree>
    <p:extLst>
      <p:ext uri="{BB962C8B-B14F-4D97-AF65-F5344CB8AC3E}">
        <p14:creationId xmlns:p14="http://schemas.microsoft.com/office/powerpoint/2010/main" val="370108700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28</a:t>
            </a:fld>
            <a:endParaRPr lang="en-US" altLang="zh-TW"/>
          </a:p>
        </p:txBody>
      </p:sp>
      <p:sp>
        <p:nvSpPr>
          <p:cNvPr id="6" name="Title 1">
            <a:extLst>
              <a:ext uri="{FF2B5EF4-FFF2-40B4-BE49-F238E27FC236}">
                <a16:creationId xmlns:a16="http://schemas.microsoft.com/office/drawing/2014/main" id="{F7F3EE99-E55A-48FC-B87F-9FC3187B5C71}"/>
              </a:ext>
            </a:extLst>
          </p:cNvPr>
          <p:cNvSpPr>
            <a:spLocks noGrp="1"/>
          </p:cNvSpPr>
          <p:nvPr>
            <p:ph type="title"/>
          </p:nvPr>
        </p:nvSpPr>
        <p:spPr>
          <a:xfrm>
            <a:off x="1547664" y="620688"/>
            <a:ext cx="5597252" cy="747936"/>
          </a:xfrm>
        </p:spPr>
        <p:txBody>
          <a:bodyPr/>
          <a:lstStyle/>
          <a:p>
            <a:r>
              <a:rPr lang="en-US" sz="2800" dirty="0"/>
              <a:t>Aggregate Planning Example </a:t>
            </a:r>
            <a:r>
              <a:rPr lang="en-US" sz="1400" dirty="0"/>
              <a:t>2</a:t>
            </a:r>
            <a:endParaRPr lang="en-IN" sz="1400" dirty="0"/>
          </a:p>
        </p:txBody>
      </p:sp>
      <p:graphicFrame>
        <p:nvGraphicFramePr>
          <p:cNvPr id="7" name="Table 3"/>
          <p:cNvGraphicFramePr>
            <a:graphicFrameLocks/>
          </p:cNvGraphicFramePr>
          <p:nvPr>
            <p:extLst>
              <p:ext uri="{D42A27DB-BD31-4B8C-83A1-F6EECF244321}">
                <p14:modId xmlns:p14="http://schemas.microsoft.com/office/powerpoint/2010/main" val="1217169196"/>
              </p:ext>
            </p:extLst>
          </p:nvPr>
        </p:nvGraphicFramePr>
        <p:xfrm>
          <a:off x="467544" y="1844824"/>
          <a:ext cx="8526780" cy="439420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r>
                        <a:rPr lang="en-US" dirty="0">
                          <a:solidFill>
                            <a:sysClr val="windowText" lastClr="000000"/>
                          </a:solidFill>
                        </a:rPr>
                        <a:t>Period</a:t>
                      </a:r>
                    </a:p>
                  </a:txBody>
                  <a:tcPr>
                    <a:solidFill>
                      <a:srgbClr val="D1CBAF"/>
                    </a:solidFill>
                  </a:tcPr>
                </a:tc>
                <a:tc>
                  <a:txBody>
                    <a:bodyPr/>
                    <a:lstStyle/>
                    <a:p>
                      <a:pPr algn="ctr"/>
                      <a:r>
                        <a:rPr lang="en-US" dirty="0">
                          <a:solidFill>
                            <a:sysClr val="windowText" lastClr="000000"/>
                          </a:solidFill>
                        </a:rPr>
                        <a:t>1</a:t>
                      </a:r>
                    </a:p>
                  </a:txBody>
                  <a:tcPr>
                    <a:solidFill>
                      <a:srgbClr val="D1CBAF"/>
                    </a:solidFill>
                  </a:tcPr>
                </a:tc>
                <a:tc>
                  <a:txBody>
                    <a:bodyPr/>
                    <a:lstStyle/>
                    <a:p>
                      <a:pPr algn="ctr"/>
                      <a:r>
                        <a:rPr lang="en-US" dirty="0">
                          <a:solidFill>
                            <a:sysClr val="windowText" lastClr="000000"/>
                          </a:solidFill>
                        </a:rPr>
                        <a:t>2</a:t>
                      </a:r>
                    </a:p>
                  </a:txBody>
                  <a:tcPr>
                    <a:solidFill>
                      <a:srgbClr val="D1CBAF"/>
                    </a:solidFill>
                  </a:tcPr>
                </a:tc>
                <a:tc>
                  <a:txBody>
                    <a:bodyPr/>
                    <a:lstStyle/>
                    <a:p>
                      <a:pPr algn="ctr"/>
                      <a:r>
                        <a:rPr lang="en-US" dirty="0">
                          <a:solidFill>
                            <a:sysClr val="windowText" lastClr="000000"/>
                          </a:solidFill>
                        </a:rPr>
                        <a:t>3</a:t>
                      </a:r>
                    </a:p>
                  </a:txBody>
                  <a:tcPr>
                    <a:solidFill>
                      <a:srgbClr val="D1CBAF"/>
                    </a:solidFill>
                  </a:tcPr>
                </a:tc>
                <a:tc>
                  <a:txBody>
                    <a:bodyPr/>
                    <a:lstStyle/>
                    <a:p>
                      <a:pPr algn="ctr"/>
                      <a:r>
                        <a:rPr lang="en-US" dirty="0">
                          <a:solidFill>
                            <a:sysClr val="windowText" lastClr="000000"/>
                          </a:solidFill>
                        </a:rPr>
                        <a:t>4</a:t>
                      </a:r>
                    </a:p>
                  </a:txBody>
                  <a:tcPr>
                    <a:solidFill>
                      <a:srgbClr val="D1CBAF"/>
                    </a:solidFill>
                  </a:tcPr>
                </a:tc>
                <a:tc>
                  <a:txBody>
                    <a:bodyPr/>
                    <a:lstStyle/>
                    <a:p>
                      <a:pPr algn="ctr"/>
                      <a:r>
                        <a:rPr lang="en-US" dirty="0">
                          <a:solidFill>
                            <a:sysClr val="windowText" lastClr="000000"/>
                          </a:solidFill>
                        </a:rPr>
                        <a:t>5</a:t>
                      </a:r>
                    </a:p>
                  </a:txBody>
                  <a:tcPr>
                    <a:solidFill>
                      <a:srgbClr val="D1CBAF"/>
                    </a:solidFill>
                  </a:tcPr>
                </a:tc>
                <a:tc>
                  <a:txBody>
                    <a:bodyPr/>
                    <a:lstStyle/>
                    <a:p>
                      <a:pPr algn="ctr"/>
                      <a:r>
                        <a:rPr lang="en-US" dirty="0">
                          <a:solidFill>
                            <a:sysClr val="windowText" lastClr="000000"/>
                          </a:solidFill>
                        </a:rPr>
                        <a:t>6</a:t>
                      </a:r>
                    </a:p>
                  </a:txBody>
                  <a:tcPr>
                    <a:solidFill>
                      <a:srgbClr val="D1CBAF"/>
                    </a:solidFill>
                  </a:tcPr>
                </a:tc>
                <a:tc>
                  <a:txBody>
                    <a:bodyPr/>
                    <a:lstStyle/>
                    <a:p>
                      <a:r>
                        <a:rPr lang="en-US" dirty="0">
                          <a:solidFill>
                            <a:sysClr val="windowText" lastClr="000000"/>
                          </a:solidFill>
                        </a:rPr>
                        <a:t>Total</a:t>
                      </a:r>
                    </a:p>
                  </a:txBody>
                  <a:tcPr>
                    <a:solidFill>
                      <a:srgbClr val="D1CBAF"/>
                    </a:solidFill>
                  </a:tcPr>
                </a:tc>
                <a:extLst>
                  <a:ext uri="{0D108BD9-81ED-4DB2-BD59-A6C34878D82A}">
                    <a16:rowId xmlns:a16="http://schemas.microsoft.com/office/drawing/2014/main" val="10000"/>
                  </a:ext>
                </a:extLst>
              </a:tr>
              <a:tr h="274320">
                <a:tc>
                  <a:txBody>
                    <a:bodyPr/>
                    <a:lstStyle/>
                    <a:p>
                      <a:r>
                        <a:rPr lang="en-US" sz="1600" b="1" dirty="0"/>
                        <a:t>Forecast</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400</a:t>
                      </a:r>
                    </a:p>
                  </a:txBody>
                  <a:tcPr>
                    <a:solidFill>
                      <a:srgbClr val="E6E3D2"/>
                    </a:solidFill>
                  </a:tcPr>
                </a:tc>
                <a:tc>
                  <a:txBody>
                    <a:bodyPr/>
                    <a:lstStyle/>
                    <a:p>
                      <a:pPr algn="ctr"/>
                      <a:r>
                        <a:rPr lang="en-US" sz="1600" dirty="0"/>
                        <a:t>500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1,800</a:t>
                      </a:r>
                    </a:p>
                  </a:txBody>
                  <a:tcPr>
                    <a:solidFill>
                      <a:srgbClr val="E6E3D2"/>
                    </a:solidFill>
                  </a:tcPr>
                </a:tc>
                <a:extLst>
                  <a:ext uri="{0D108BD9-81ED-4DB2-BD59-A6C34878D82A}">
                    <a16:rowId xmlns:a16="http://schemas.microsoft.com/office/drawing/2014/main" val="10001"/>
                  </a:ext>
                </a:extLst>
              </a:tr>
              <a:tr h="274320">
                <a:tc>
                  <a:txBody>
                    <a:bodyPr/>
                    <a:lstStyle/>
                    <a:p>
                      <a:r>
                        <a:rPr lang="en-US" sz="1600" b="1" dirty="0"/>
                        <a:t>Output</a:t>
                      </a:r>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2"/>
                  </a:ext>
                </a:extLst>
              </a:tr>
              <a:tr h="274320">
                <a:tc>
                  <a:txBody>
                    <a:bodyPr/>
                    <a:lstStyle/>
                    <a:p>
                      <a:pPr lvl="1"/>
                      <a:r>
                        <a:rPr lang="en-US" sz="1600" b="1" dirty="0"/>
                        <a:t>Regular time</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300</a:t>
                      </a:r>
                    </a:p>
                  </a:txBody>
                  <a:tcPr>
                    <a:solidFill>
                      <a:srgbClr val="E6E3D2"/>
                    </a:solidFill>
                  </a:tcPr>
                </a:tc>
                <a:tc>
                  <a:txBody>
                    <a:bodyPr/>
                    <a:lstStyle/>
                    <a:p>
                      <a:pPr algn="ctr"/>
                      <a:r>
                        <a:rPr lang="en-US" sz="1600" dirty="0"/>
                        <a:t>1,800</a:t>
                      </a:r>
                    </a:p>
                  </a:txBody>
                  <a:tcPr>
                    <a:solidFill>
                      <a:srgbClr val="E6E3D2"/>
                    </a:solidFill>
                  </a:tcPr>
                </a:tc>
                <a:extLst>
                  <a:ext uri="{0D108BD9-81ED-4DB2-BD59-A6C34878D82A}">
                    <a16:rowId xmlns:a16="http://schemas.microsoft.com/office/drawing/2014/main" val="10003"/>
                  </a:ext>
                </a:extLst>
              </a:tr>
              <a:tr h="274320">
                <a:tc>
                  <a:txBody>
                    <a:bodyPr/>
                    <a:lstStyle/>
                    <a:p>
                      <a:pPr lvl="1"/>
                      <a:r>
                        <a:rPr lang="en-US" sz="1600" b="1" dirty="0"/>
                        <a:t>Overtime</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4"/>
                  </a:ext>
                </a:extLst>
              </a:tr>
              <a:tr h="274320">
                <a:tc>
                  <a:txBody>
                    <a:bodyPr/>
                    <a:lstStyle/>
                    <a:p>
                      <a:pPr lvl="1"/>
                      <a:r>
                        <a:rPr lang="en-US" sz="1600" b="1" dirty="0"/>
                        <a:t>Subcontract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5"/>
                  </a:ext>
                </a:extLst>
              </a:tr>
              <a:tr h="274320">
                <a:tc>
                  <a:txBody>
                    <a:bodyPr/>
                    <a:lstStyle/>
                    <a:p>
                      <a:r>
                        <a:rPr lang="en-US" sz="1600" b="1" dirty="0"/>
                        <a:t>Inventory</a:t>
                      </a:r>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6"/>
                  </a:ext>
                </a:extLst>
              </a:tr>
              <a:tr h="274320">
                <a:tc>
                  <a:txBody>
                    <a:bodyPr/>
                    <a:lstStyle/>
                    <a:p>
                      <a:r>
                        <a:rPr lang="en-US" sz="1600" b="1" dirty="0"/>
                        <a:t>Output</a:t>
                      </a:r>
                      <a:r>
                        <a:rPr lang="en-US" sz="1600" b="1" baseline="0" dirty="0"/>
                        <a:t> 2 Forecast</a:t>
                      </a:r>
                      <a:endParaRPr lang="en-US" sz="1600" b="1" dirty="0"/>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0</a:t>
                      </a:r>
                    </a:p>
                  </a:txBody>
                  <a:tcPr>
                    <a:solidFill>
                      <a:srgbClr val="E6E3D2"/>
                    </a:solidFill>
                  </a:tcPr>
                </a:tc>
                <a:extLst>
                  <a:ext uri="{0D108BD9-81ED-4DB2-BD59-A6C34878D82A}">
                    <a16:rowId xmlns:a16="http://schemas.microsoft.com/office/drawing/2014/main" val="10007"/>
                  </a:ext>
                </a:extLst>
              </a:tr>
              <a:tr h="274320">
                <a:tc>
                  <a:txBody>
                    <a:bodyPr/>
                    <a:lstStyle/>
                    <a:p>
                      <a:r>
                        <a:rPr lang="en-US" sz="1600" b="1" dirty="0"/>
                        <a:t>Inventory</a:t>
                      </a:r>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8"/>
                  </a:ext>
                </a:extLst>
              </a:tr>
              <a:tr h="274320">
                <a:tc>
                  <a:txBody>
                    <a:bodyPr/>
                    <a:lstStyle/>
                    <a:p>
                      <a:pPr lvl="1"/>
                      <a:r>
                        <a:rPr lang="en-US" sz="1600" b="1" dirty="0"/>
                        <a:t>Beginning</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0</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9"/>
                  </a:ext>
                </a:extLst>
              </a:tr>
              <a:tr h="274320">
                <a:tc>
                  <a:txBody>
                    <a:bodyPr/>
                    <a:lstStyle/>
                    <a:p>
                      <a:pPr lvl="1"/>
                      <a:r>
                        <a:rPr lang="en-US" sz="1600" b="1" dirty="0"/>
                        <a:t>Ending</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10"/>
                  </a:ext>
                </a:extLst>
              </a:tr>
              <a:tr h="274320">
                <a:tc>
                  <a:txBody>
                    <a:bodyPr/>
                    <a:lstStyle/>
                    <a:p>
                      <a:pPr lvl="1"/>
                      <a:r>
                        <a:rPr lang="en-US" sz="1600" b="1" dirty="0"/>
                        <a:t>Average</a:t>
                      </a:r>
                    </a:p>
                  </a:txBody>
                  <a:tcPr>
                    <a:solidFill>
                      <a:srgbClr val="E6E3D2"/>
                    </a:solidFill>
                  </a:tcPr>
                </a:tc>
                <a:tc>
                  <a:txBody>
                    <a:bodyPr/>
                    <a:lstStyle/>
                    <a:p>
                      <a:pPr algn="ctr"/>
                      <a:r>
                        <a:rPr lang="en-US" sz="1600" dirty="0"/>
                        <a:t>50</a:t>
                      </a:r>
                    </a:p>
                  </a:txBody>
                  <a:tcPr>
                    <a:solidFill>
                      <a:srgbClr val="E6E3D2"/>
                    </a:solidFill>
                  </a:tcPr>
                </a:tc>
                <a:tc>
                  <a:txBody>
                    <a:bodyPr/>
                    <a:lstStyle/>
                    <a:p>
                      <a:pPr algn="ctr"/>
                      <a:r>
                        <a:rPr lang="en-US" sz="1600" dirty="0"/>
                        <a:t>150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150</a:t>
                      </a:r>
                    </a:p>
                  </a:txBody>
                  <a:tcPr>
                    <a:solidFill>
                      <a:srgbClr val="E6E3D2"/>
                    </a:solidFill>
                  </a:tcPr>
                </a:tc>
                <a:tc>
                  <a:txBody>
                    <a:bodyPr/>
                    <a:lstStyle/>
                    <a:p>
                      <a:pPr algn="ctr"/>
                      <a:r>
                        <a:rPr lang="en-US" sz="1600" dirty="0"/>
                        <a:t>50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600</a:t>
                      </a:r>
                    </a:p>
                  </a:txBody>
                  <a:tcPr>
                    <a:solidFill>
                      <a:srgbClr val="E6E3D2"/>
                    </a:solidFill>
                  </a:tcPr>
                </a:tc>
                <a:extLst>
                  <a:ext uri="{0D108BD9-81ED-4DB2-BD59-A6C34878D82A}">
                    <a16:rowId xmlns:a16="http://schemas.microsoft.com/office/drawing/2014/main" val="10011"/>
                  </a:ext>
                </a:extLst>
              </a:tr>
              <a:tr h="274320">
                <a:tc>
                  <a:txBody>
                    <a:bodyPr/>
                    <a:lstStyle/>
                    <a:p>
                      <a:r>
                        <a:rPr lang="en-US" sz="1600" b="1" dirty="0"/>
                        <a:t>Backlog</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100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100</a:t>
                      </a:r>
                    </a:p>
                  </a:txBody>
                  <a:tcPr>
                    <a:solidFill>
                      <a:srgbClr val="E6E3D2"/>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9377019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29</a:t>
            </a:fld>
            <a:endParaRPr lang="en-US" altLang="zh-TW"/>
          </a:p>
        </p:txBody>
      </p:sp>
      <p:sp>
        <p:nvSpPr>
          <p:cNvPr id="6" name="Title 1">
            <a:extLst>
              <a:ext uri="{FF2B5EF4-FFF2-40B4-BE49-F238E27FC236}">
                <a16:creationId xmlns:a16="http://schemas.microsoft.com/office/drawing/2014/main" id="{F7F3EE99-E55A-48FC-B87F-9FC3187B5C71}"/>
              </a:ext>
            </a:extLst>
          </p:cNvPr>
          <p:cNvSpPr>
            <a:spLocks noGrp="1"/>
          </p:cNvSpPr>
          <p:nvPr>
            <p:ph type="title"/>
          </p:nvPr>
        </p:nvSpPr>
        <p:spPr>
          <a:xfrm>
            <a:off x="1763688" y="548680"/>
            <a:ext cx="6694512" cy="792088"/>
          </a:xfrm>
        </p:spPr>
        <p:txBody>
          <a:bodyPr/>
          <a:lstStyle/>
          <a:p>
            <a:r>
              <a:rPr lang="en-US" sz="3200" dirty="0"/>
              <a:t>Aggregate Planning Example </a:t>
            </a:r>
            <a:r>
              <a:rPr lang="en-US" sz="1050" dirty="0"/>
              <a:t>3</a:t>
            </a:r>
            <a:endParaRPr lang="en-IN" sz="1050" dirty="0"/>
          </a:p>
        </p:txBody>
      </p:sp>
      <p:graphicFrame>
        <p:nvGraphicFramePr>
          <p:cNvPr id="7" name="Table 3"/>
          <p:cNvGraphicFramePr>
            <a:graphicFrameLocks/>
          </p:cNvGraphicFramePr>
          <p:nvPr>
            <p:extLst>
              <p:ext uri="{D42A27DB-BD31-4B8C-83A1-F6EECF244321}">
                <p14:modId xmlns:p14="http://schemas.microsoft.com/office/powerpoint/2010/main" val="4160273396"/>
              </p:ext>
            </p:extLst>
          </p:nvPr>
        </p:nvGraphicFramePr>
        <p:xfrm>
          <a:off x="323528" y="1844824"/>
          <a:ext cx="8352931" cy="3528396"/>
        </p:xfrm>
        <a:graphic>
          <a:graphicData uri="http://schemas.openxmlformats.org/drawingml/2006/table">
            <a:tbl>
              <a:tblPr firstRow="1" bandRow="1">
                <a:tableStyleId>{5C22544A-7EE6-4342-B048-85BDC9FD1C3A}</a:tableStyleId>
              </a:tblPr>
              <a:tblGrid>
                <a:gridCol w="1970664">
                  <a:extLst>
                    <a:ext uri="{9D8B030D-6E8A-4147-A177-3AD203B41FA5}">
                      <a16:colId xmlns:a16="http://schemas.microsoft.com/office/drawing/2014/main" val="20000"/>
                    </a:ext>
                  </a:extLst>
                </a:gridCol>
                <a:gridCol w="895757">
                  <a:extLst>
                    <a:ext uri="{9D8B030D-6E8A-4147-A177-3AD203B41FA5}">
                      <a16:colId xmlns:a16="http://schemas.microsoft.com/office/drawing/2014/main" val="20001"/>
                    </a:ext>
                  </a:extLst>
                </a:gridCol>
                <a:gridCol w="895757">
                  <a:extLst>
                    <a:ext uri="{9D8B030D-6E8A-4147-A177-3AD203B41FA5}">
                      <a16:colId xmlns:a16="http://schemas.microsoft.com/office/drawing/2014/main" val="20002"/>
                    </a:ext>
                  </a:extLst>
                </a:gridCol>
                <a:gridCol w="895757">
                  <a:extLst>
                    <a:ext uri="{9D8B030D-6E8A-4147-A177-3AD203B41FA5}">
                      <a16:colId xmlns:a16="http://schemas.microsoft.com/office/drawing/2014/main" val="20003"/>
                    </a:ext>
                  </a:extLst>
                </a:gridCol>
                <a:gridCol w="895757">
                  <a:extLst>
                    <a:ext uri="{9D8B030D-6E8A-4147-A177-3AD203B41FA5}">
                      <a16:colId xmlns:a16="http://schemas.microsoft.com/office/drawing/2014/main" val="20004"/>
                    </a:ext>
                  </a:extLst>
                </a:gridCol>
                <a:gridCol w="895757">
                  <a:extLst>
                    <a:ext uri="{9D8B030D-6E8A-4147-A177-3AD203B41FA5}">
                      <a16:colId xmlns:a16="http://schemas.microsoft.com/office/drawing/2014/main" val="20005"/>
                    </a:ext>
                  </a:extLst>
                </a:gridCol>
                <a:gridCol w="895757">
                  <a:extLst>
                    <a:ext uri="{9D8B030D-6E8A-4147-A177-3AD203B41FA5}">
                      <a16:colId xmlns:a16="http://schemas.microsoft.com/office/drawing/2014/main" val="20006"/>
                    </a:ext>
                  </a:extLst>
                </a:gridCol>
                <a:gridCol w="1007725">
                  <a:extLst>
                    <a:ext uri="{9D8B030D-6E8A-4147-A177-3AD203B41FA5}">
                      <a16:colId xmlns:a16="http://schemas.microsoft.com/office/drawing/2014/main" val="20007"/>
                    </a:ext>
                  </a:extLst>
                </a:gridCol>
              </a:tblGrid>
              <a:tr h="378042">
                <a:tc>
                  <a:txBody>
                    <a:bodyPr/>
                    <a:lstStyle/>
                    <a:p>
                      <a:r>
                        <a:rPr lang="en-US" dirty="0">
                          <a:solidFill>
                            <a:sysClr val="windowText" lastClr="000000"/>
                          </a:solidFill>
                        </a:rPr>
                        <a:t>Period</a:t>
                      </a:r>
                    </a:p>
                  </a:txBody>
                  <a:tcPr>
                    <a:solidFill>
                      <a:srgbClr val="D1CBAF"/>
                    </a:solidFill>
                  </a:tcPr>
                </a:tc>
                <a:tc>
                  <a:txBody>
                    <a:bodyPr/>
                    <a:lstStyle/>
                    <a:p>
                      <a:pPr algn="ctr"/>
                      <a:r>
                        <a:rPr lang="en-US" dirty="0">
                          <a:solidFill>
                            <a:sysClr val="windowText" lastClr="000000"/>
                          </a:solidFill>
                        </a:rPr>
                        <a:t>1</a:t>
                      </a:r>
                    </a:p>
                  </a:txBody>
                  <a:tcPr>
                    <a:solidFill>
                      <a:srgbClr val="D1CBAF"/>
                    </a:solidFill>
                  </a:tcPr>
                </a:tc>
                <a:tc>
                  <a:txBody>
                    <a:bodyPr/>
                    <a:lstStyle/>
                    <a:p>
                      <a:pPr algn="ctr"/>
                      <a:r>
                        <a:rPr lang="en-US" dirty="0">
                          <a:solidFill>
                            <a:sysClr val="windowText" lastClr="000000"/>
                          </a:solidFill>
                        </a:rPr>
                        <a:t>2</a:t>
                      </a:r>
                    </a:p>
                  </a:txBody>
                  <a:tcPr>
                    <a:solidFill>
                      <a:srgbClr val="D1CBAF"/>
                    </a:solidFill>
                  </a:tcPr>
                </a:tc>
                <a:tc>
                  <a:txBody>
                    <a:bodyPr/>
                    <a:lstStyle/>
                    <a:p>
                      <a:pPr algn="ctr"/>
                      <a:r>
                        <a:rPr lang="en-US" dirty="0">
                          <a:solidFill>
                            <a:sysClr val="windowText" lastClr="000000"/>
                          </a:solidFill>
                        </a:rPr>
                        <a:t>3</a:t>
                      </a:r>
                    </a:p>
                  </a:txBody>
                  <a:tcPr>
                    <a:solidFill>
                      <a:srgbClr val="D1CBAF"/>
                    </a:solidFill>
                  </a:tcPr>
                </a:tc>
                <a:tc>
                  <a:txBody>
                    <a:bodyPr/>
                    <a:lstStyle/>
                    <a:p>
                      <a:pPr algn="ctr"/>
                      <a:r>
                        <a:rPr lang="en-US" dirty="0">
                          <a:solidFill>
                            <a:sysClr val="windowText" lastClr="000000"/>
                          </a:solidFill>
                        </a:rPr>
                        <a:t>4</a:t>
                      </a:r>
                    </a:p>
                  </a:txBody>
                  <a:tcPr>
                    <a:solidFill>
                      <a:srgbClr val="D1CBAF"/>
                    </a:solidFill>
                  </a:tcPr>
                </a:tc>
                <a:tc>
                  <a:txBody>
                    <a:bodyPr/>
                    <a:lstStyle/>
                    <a:p>
                      <a:pPr algn="ctr"/>
                      <a:r>
                        <a:rPr lang="en-US" dirty="0">
                          <a:solidFill>
                            <a:sysClr val="windowText" lastClr="000000"/>
                          </a:solidFill>
                        </a:rPr>
                        <a:t>5</a:t>
                      </a:r>
                    </a:p>
                  </a:txBody>
                  <a:tcPr>
                    <a:solidFill>
                      <a:srgbClr val="D1CBAF"/>
                    </a:solidFill>
                  </a:tcPr>
                </a:tc>
                <a:tc>
                  <a:txBody>
                    <a:bodyPr/>
                    <a:lstStyle/>
                    <a:p>
                      <a:pPr algn="ctr"/>
                      <a:r>
                        <a:rPr lang="en-US" dirty="0">
                          <a:solidFill>
                            <a:sysClr val="windowText" lastClr="000000"/>
                          </a:solidFill>
                        </a:rPr>
                        <a:t>6</a:t>
                      </a:r>
                    </a:p>
                  </a:txBody>
                  <a:tcPr>
                    <a:solidFill>
                      <a:srgbClr val="D1CBAF"/>
                    </a:solidFill>
                  </a:tcPr>
                </a:tc>
                <a:tc>
                  <a:txBody>
                    <a:bodyPr/>
                    <a:lstStyle/>
                    <a:p>
                      <a:r>
                        <a:rPr lang="en-US" dirty="0">
                          <a:solidFill>
                            <a:sysClr val="windowText" lastClr="000000"/>
                          </a:solidFill>
                        </a:rPr>
                        <a:t>Total</a:t>
                      </a:r>
                    </a:p>
                  </a:txBody>
                  <a:tcPr>
                    <a:solidFill>
                      <a:srgbClr val="D1CBAF"/>
                    </a:solidFill>
                  </a:tcPr>
                </a:tc>
                <a:extLst>
                  <a:ext uri="{0D108BD9-81ED-4DB2-BD59-A6C34878D82A}">
                    <a16:rowId xmlns:a16="http://schemas.microsoft.com/office/drawing/2014/main" val="10000"/>
                  </a:ext>
                </a:extLst>
              </a:tr>
              <a:tr h="378042">
                <a:tc>
                  <a:txBody>
                    <a:bodyPr/>
                    <a:lstStyle/>
                    <a:p>
                      <a:r>
                        <a:rPr lang="en-US" sz="1600" b="1" dirty="0"/>
                        <a:t>Costs</a:t>
                      </a:r>
                    </a:p>
                  </a:txBody>
                  <a:tcPr>
                    <a:solidFill>
                      <a:srgbClr val="E6E3D2"/>
                    </a:solidFill>
                  </a:tcPr>
                </a:tc>
                <a:tc>
                  <a:txBody>
                    <a:bodyPr/>
                    <a:lstStyle/>
                    <a:p>
                      <a:endParaRPr lang="en-US" dirty="0"/>
                    </a:p>
                  </a:txBody>
                  <a:tcPr>
                    <a:solidFill>
                      <a:srgbClr val="E6E3D2"/>
                    </a:solidFill>
                  </a:tcPr>
                </a:tc>
                <a:tc>
                  <a:txBody>
                    <a:bodyPr/>
                    <a:lstStyle/>
                    <a:p>
                      <a:endParaRPr lang="en-US" dirty="0"/>
                    </a:p>
                  </a:txBody>
                  <a:tcPr>
                    <a:solidFill>
                      <a:srgbClr val="E6E3D2"/>
                    </a:solidFill>
                  </a:tcPr>
                </a:tc>
                <a:tc>
                  <a:txBody>
                    <a:bodyPr/>
                    <a:lstStyle/>
                    <a:p>
                      <a:endParaRPr lang="en-US" dirty="0"/>
                    </a:p>
                  </a:txBody>
                  <a:tcPr>
                    <a:solidFill>
                      <a:srgbClr val="E6E3D2"/>
                    </a:solidFill>
                  </a:tcPr>
                </a:tc>
                <a:tc>
                  <a:txBody>
                    <a:bodyPr/>
                    <a:lstStyle/>
                    <a:p>
                      <a:endParaRPr lang="en-US" dirty="0"/>
                    </a:p>
                  </a:txBody>
                  <a:tcPr>
                    <a:solidFill>
                      <a:srgbClr val="E6E3D2"/>
                    </a:solidFill>
                  </a:tcPr>
                </a:tc>
                <a:tc>
                  <a:txBody>
                    <a:bodyPr/>
                    <a:lstStyle/>
                    <a:p>
                      <a:endParaRPr lang="en-US" dirty="0"/>
                    </a:p>
                  </a:txBody>
                  <a:tcPr>
                    <a:solidFill>
                      <a:srgbClr val="E6E3D2"/>
                    </a:solidFill>
                  </a:tcPr>
                </a:tc>
                <a:tc>
                  <a:txBody>
                    <a:bodyPr/>
                    <a:lstStyle/>
                    <a:p>
                      <a:endParaRPr lang="en-US" dirty="0"/>
                    </a:p>
                  </a:txBody>
                  <a:tcPr>
                    <a:solidFill>
                      <a:srgbClr val="E6E3D2"/>
                    </a:solidFill>
                  </a:tcPr>
                </a:tc>
                <a:tc>
                  <a:txBody>
                    <a:bodyPr/>
                    <a:lstStyle/>
                    <a:p>
                      <a:endParaRPr lang="en-US" dirty="0"/>
                    </a:p>
                  </a:txBody>
                  <a:tcPr>
                    <a:solidFill>
                      <a:srgbClr val="E6E3D2"/>
                    </a:solidFill>
                  </a:tcPr>
                </a:tc>
                <a:extLst>
                  <a:ext uri="{0D108BD9-81ED-4DB2-BD59-A6C34878D82A}">
                    <a16:rowId xmlns:a16="http://schemas.microsoft.com/office/drawing/2014/main" val="10001"/>
                  </a:ext>
                </a:extLst>
              </a:tr>
              <a:tr h="346539">
                <a:tc>
                  <a:txBody>
                    <a:bodyPr/>
                    <a:lstStyle/>
                    <a:p>
                      <a:r>
                        <a:rPr lang="en-US" sz="1600" b="1" dirty="0"/>
                        <a:t>Output</a:t>
                      </a:r>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2"/>
                  </a:ext>
                </a:extLst>
              </a:tr>
              <a:tr h="346539">
                <a:tc>
                  <a:txBody>
                    <a:bodyPr/>
                    <a:lstStyle/>
                    <a:p>
                      <a:pPr lvl="1"/>
                      <a:r>
                        <a:rPr lang="en-US" sz="1600" b="1" dirty="0"/>
                        <a:t>Regular time</a:t>
                      </a:r>
                    </a:p>
                  </a:txBody>
                  <a:tcPr>
                    <a:solidFill>
                      <a:srgbClr val="E6E3D2"/>
                    </a:solidFill>
                  </a:tcPr>
                </a:tc>
                <a:tc>
                  <a:txBody>
                    <a:bodyPr/>
                    <a:lstStyle/>
                    <a:p>
                      <a:pPr algn="ctr"/>
                      <a:r>
                        <a:rPr lang="en-US" sz="1600" dirty="0"/>
                        <a:t>$600</a:t>
                      </a:r>
                    </a:p>
                  </a:txBody>
                  <a:tcPr>
                    <a:solidFill>
                      <a:srgbClr val="E6E3D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$600</a:t>
                      </a:r>
                    </a:p>
                  </a:txBody>
                  <a:tcPr>
                    <a:solidFill>
                      <a:srgbClr val="E6E3D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$600</a:t>
                      </a:r>
                    </a:p>
                  </a:txBody>
                  <a:tcPr>
                    <a:solidFill>
                      <a:srgbClr val="E6E3D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$600</a:t>
                      </a:r>
                    </a:p>
                  </a:txBody>
                  <a:tcPr>
                    <a:solidFill>
                      <a:srgbClr val="E6E3D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$600</a:t>
                      </a:r>
                    </a:p>
                  </a:txBody>
                  <a:tcPr>
                    <a:solidFill>
                      <a:srgbClr val="E6E3D2"/>
                    </a:solidFill>
                  </a:tcPr>
                </a:tc>
                <a:tc>
                  <a:txBody>
                    <a:bodyPr/>
                    <a:lstStyle/>
                    <a:p>
                      <a:pPr algn="ctr"/>
                      <a:r>
                        <a:rPr lang="en-US" sz="1600" dirty="0"/>
                        <a:t>$600</a:t>
                      </a:r>
                    </a:p>
                  </a:txBody>
                  <a:tcPr>
                    <a:solidFill>
                      <a:srgbClr val="E6E3D2"/>
                    </a:solidFill>
                  </a:tcPr>
                </a:tc>
                <a:tc>
                  <a:txBody>
                    <a:bodyPr/>
                    <a:lstStyle/>
                    <a:p>
                      <a:pPr algn="ctr"/>
                      <a:r>
                        <a:rPr lang="en-US" sz="1600" dirty="0"/>
                        <a:t>$3,600</a:t>
                      </a:r>
                    </a:p>
                  </a:txBody>
                  <a:tcPr>
                    <a:solidFill>
                      <a:srgbClr val="E6E3D2"/>
                    </a:solidFill>
                  </a:tcPr>
                </a:tc>
                <a:extLst>
                  <a:ext uri="{0D108BD9-81ED-4DB2-BD59-A6C34878D82A}">
                    <a16:rowId xmlns:a16="http://schemas.microsoft.com/office/drawing/2014/main" val="10003"/>
                  </a:ext>
                </a:extLst>
              </a:tr>
              <a:tr h="346539">
                <a:tc>
                  <a:txBody>
                    <a:bodyPr/>
                    <a:lstStyle/>
                    <a:p>
                      <a:pPr lvl="1"/>
                      <a:r>
                        <a:rPr lang="en-US" sz="1600" b="1" dirty="0"/>
                        <a:t>Overtime</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4"/>
                  </a:ext>
                </a:extLst>
              </a:tr>
              <a:tr h="346539">
                <a:tc>
                  <a:txBody>
                    <a:bodyPr/>
                    <a:lstStyle/>
                    <a:p>
                      <a:pPr lvl="1"/>
                      <a:r>
                        <a:rPr lang="en-US" sz="1600" b="1" dirty="0"/>
                        <a:t>Subcontract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5"/>
                  </a:ext>
                </a:extLst>
              </a:tr>
              <a:tr h="346539">
                <a:tc>
                  <a:txBody>
                    <a:bodyPr/>
                    <a:lstStyle/>
                    <a:p>
                      <a:pPr lvl="1"/>
                      <a:r>
                        <a:rPr lang="en-US" sz="1600" b="1" dirty="0"/>
                        <a:t>Hire/Layoff</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r>
                        <a:rPr lang="en-US" sz="1600" dirty="0"/>
                        <a:t>---</a:t>
                      </a:r>
                    </a:p>
                  </a:txBody>
                  <a:tcPr>
                    <a:solidFill>
                      <a:srgbClr val="E6E3D2"/>
                    </a:solidFill>
                  </a:tcPr>
                </a:tc>
                <a:tc>
                  <a:txBody>
                    <a:bodyPr/>
                    <a:lstStyle/>
                    <a:p>
                      <a:pPr algn="ctr"/>
                      <a:endParaRPr lang="en-US" sz="1600" dirty="0"/>
                    </a:p>
                  </a:txBody>
                  <a:tcPr>
                    <a:solidFill>
                      <a:srgbClr val="E6E3D2"/>
                    </a:solidFill>
                  </a:tcPr>
                </a:tc>
                <a:extLst>
                  <a:ext uri="{0D108BD9-81ED-4DB2-BD59-A6C34878D82A}">
                    <a16:rowId xmlns:a16="http://schemas.microsoft.com/office/drawing/2014/main" val="10006"/>
                  </a:ext>
                </a:extLst>
              </a:tr>
              <a:tr h="346539">
                <a:tc>
                  <a:txBody>
                    <a:bodyPr/>
                    <a:lstStyle/>
                    <a:p>
                      <a:r>
                        <a:rPr lang="en-US" sz="1600" b="1" dirty="0"/>
                        <a:t>Inventory</a:t>
                      </a:r>
                    </a:p>
                  </a:txBody>
                  <a:tcPr>
                    <a:solidFill>
                      <a:srgbClr val="E6E3D2"/>
                    </a:solidFill>
                  </a:tcPr>
                </a:tc>
                <a:tc>
                  <a:txBody>
                    <a:bodyPr/>
                    <a:lstStyle/>
                    <a:p>
                      <a:pPr algn="ctr"/>
                      <a:r>
                        <a:rPr lang="en-US" sz="1600" dirty="0"/>
                        <a:t>$50</a:t>
                      </a:r>
                    </a:p>
                  </a:txBody>
                  <a:tcPr>
                    <a:solidFill>
                      <a:srgbClr val="E6E3D2"/>
                    </a:solidFill>
                  </a:tcPr>
                </a:tc>
                <a:tc>
                  <a:txBody>
                    <a:bodyPr/>
                    <a:lstStyle/>
                    <a:p>
                      <a:pPr algn="ctr"/>
                      <a:r>
                        <a:rPr lang="en-US" sz="1600" dirty="0"/>
                        <a:t>$150</a:t>
                      </a:r>
                    </a:p>
                  </a:txBody>
                  <a:tcPr>
                    <a:solidFill>
                      <a:srgbClr val="E6E3D2"/>
                    </a:solidFill>
                  </a:tcPr>
                </a:tc>
                <a:tc>
                  <a:txBody>
                    <a:bodyPr/>
                    <a:lstStyle/>
                    <a:p>
                      <a:pPr algn="ctr"/>
                      <a:r>
                        <a:rPr lang="en-US" sz="1600" dirty="0"/>
                        <a:t>$200</a:t>
                      </a:r>
                    </a:p>
                  </a:txBody>
                  <a:tcPr>
                    <a:solidFill>
                      <a:srgbClr val="E6E3D2"/>
                    </a:solidFill>
                  </a:tcPr>
                </a:tc>
                <a:tc>
                  <a:txBody>
                    <a:bodyPr/>
                    <a:lstStyle/>
                    <a:p>
                      <a:pPr algn="ctr"/>
                      <a:r>
                        <a:rPr lang="en-US" sz="1600" dirty="0"/>
                        <a:t>$150</a:t>
                      </a:r>
                    </a:p>
                  </a:txBody>
                  <a:tcPr>
                    <a:solidFill>
                      <a:srgbClr val="E6E3D2"/>
                    </a:solidFill>
                  </a:tcPr>
                </a:tc>
                <a:tc>
                  <a:txBody>
                    <a:bodyPr/>
                    <a:lstStyle/>
                    <a:p>
                      <a:pPr algn="ctr"/>
                      <a:r>
                        <a:rPr lang="en-US" sz="1600" dirty="0"/>
                        <a:t>$50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$600</a:t>
                      </a:r>
                    </a:p>
                  </a:txBody>
                  <a:tcPr>
                    <a:solidFill>
                      <a:srgbClr val="E6E3D2"/>
                    </a:solidFill>
                  </a:tcPr>
                </a:tc>
                <a:extLst>
                  <a:ext uri="{0D108BD9-81ED-4DB2-BD59-A6C34878D82A}">
                    <a16:rowId xmlns:a16="http://schemas.microsoft.com/office/drawing/2014/main" val="10007"/>
                  </a:ext>
                </a:extLst>
              </a:tr>
              <a:tr h="346539">
                <a:tc>
                  <a:txBody>
                    <a:bodyPr/>
                    <a:lstStyle/>
                    <a:p>
                      <a:r>
                        <a:rPr lang="en-US" sz="1600" b="1" dirty="0"/>
                        <a:t>Backlog</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$500</a:t>
                      </a:r>
                    </a:p>
                  </a:txBody>
                  <a:tcPr>
                    <a:solidFill>
                      <a:srgbClr val="E6E3D2"/>
                    </a:solidFill>
                  </a:tcPr>
                </a:tc>
                <a:tc>
                  <a:txBody>
                    <a:bodyPr/>
                    <a:lstStyle/>
                    <a:p>
                      <a:pPr algn="ctr"/>
                      <a:r>
                        <a:rPr lang="en-US" sz="1600" dirty="0"/>
                        <a:t>$0</a:t>
                      </a:r>
                    </a:p>
                  </a:txBody>
                  <a:tcPr>
                    <a:solidFill>
                      <a:srgbClr val="E6E3D2"/>
                    </a:solidFill>
                  </a:tcPr>
                </a:tc>
                <a:tc>
                  <a:txBody>
                    <a:bodyPr/>
                    <a:lstStyle/>
                    <a:p>
                      <a:pPr algn="ctr"/>
                      <a:r>
                        <a:rPr lang="en-US" sz="1600" dirty="0"/>
                        <a:t>$500</a:t>
                      </a:r>
                    </a:p>
                  </a:txBody>
                  <a:tcPr>
                    <a:solidFill>
                      <a:srgbClr val="E6E3D2"/>
                    </a:solidFill>
                  </a:tcPr>
                </a:tc>
                <a:extLst>
                  <a:ext uri="{0D108BD9-81ED-4DB2-BD59-A6C34878D82A}">
                    <a16:rowId xmlns:a16="http://schemas.microsoft.com/office/drawing/2014/main" val="10008"/>
                  </a:ext>
                </a:extLst>
              </a:tr>
              <a:tr h="346539">
                <a:tc>
                  <a:txBody>
                    <a:bodyPr/>
                    <a:lstStyle/>
                    <a:p>
                      <a:pPr lvl="1"/>
                      <a:r>
                        <a:rPr lang="en-US" sz="1600" b="1" dirty="0"/>
                        <a:t>Total</a:t>
                      </a:r>
                    </a:p>
                  </a:txBody>
                  <a:tcPr>
                    <a:solidFill>
                      <a:srgbClr val="E6E3D2"/>
                    </a:solidFill>
                  </a:tcPr>
                </a:tc>
                <a:tc>
                  <a:txBody>
                    <a:bodyPr/>
                    <a:lstStyle/>
                    <a:p>
                      <a:pPr algn="ctr"/>
                      <a:r>
                        <a:rPr lang="en-US" sz="1600" dirty="0"/>
                        <a:t>$650</a:t>
                      </a:r>
                    </a:p>
                  </a:txBody>
                  <a:tcPr>
                    <a:solidFill>
                      <a:srgbClr val="E6E3D2"/>
                    </a:solidFill>
                  </a:tcPr>
                </a:tc>
                <a:tc>
                  <a:txBody>
                    <a:bodyPr/>
                    <a:lstStyle/>
                    <a:p>
                      <a:pPr algn="ctr"/>
                      <a:r>
                        <a:rPr lang="en-US" sz="1600" dirty="0"/>
                        <a:t>$750</a:t>
                      </a:r>
                    </a:p>
                  </a:txBody>
                  <a:tcPr>
                    <a:solidFill>
                      <a:srgbClr val="E6E3D2"/>
                    </a:solidFill>
                  </a:tcPr>
                </a:tc>
                <a:tc>
                  <a:txBody>
                    <a:bodyPr/>
                    <a:lstStyle/>
                    <a:p>
                      <a:pPr algn="ctr"/>
                      <a:r>
                        <a:rPr lang="en-US" sz="1600" dirty="0"/>
                        <a:t>$800</a:t>
                      </a:r>
                    </a:p>
                  </a:txBody>
                  <a:tcPr>
                    <a:solidFill>
                      <a:srgbClr val="E6E3D2"/>
                    </a:solidFill>
                  </a:tcPr>
                </a:tc>
                <a:tc>
                  <a:txBody>
                    <a:bodyPr/>
                    <a:lstStyle/>
                    <a:p>
                      <a:pPr algn="ctr"/>
                      <a:r>
                        <a:rPr lang="en-US" sz="1600" dirty="0"/>
                        <a:t>$750</a:t>
                      </a:r>
                    </a:p>
                  </a:txBody>
                  <a:tcPr>
                    <a:solidFill>
                      <a:srgbClr val="E6E3D2"/>
                    </a:solidFill>
                  </a:tcPr>
                </a:tc>
                <a:tc>
                  <a:txBody>
                    <a:bodyPr/>
                    <a:lstStyle/>
                    <a:p>
                      <a:pPr algn="ctr"/>
                      <a:r>
                        <a:rPr lang="en-US" sz="1600" dirty="0"/>
                        <a:t>$1,150</a:t>
                      </a:r>
                    </a:p>
                  </a:txBody>
                  <a:tcPr>
                    <a:solidFill>
                      <a:srgbClr val="E6E3D2"/>
                    </a:solidFill>
                  </a:tcPr>
                </a:tc>
                <a:tc>
                  <a:txBody>
                    <a:bodyPr/>
                    <a:lstStyle/>
                    <a:p>
                      <a:pPr algn="ctr"/>
                      <a:r>
                        <a:rPr lang="en-US" sz="1600" dirty="0"/>
                        <a:t>$600</a:t>
                      </a:r>
                    </a:p>
                  </a:txBody>
                  <a:tcPr>
                    <a:solidFill>
                      <a:srgbClr val="E6E3D2"/>
                    </a:solidFill>
                  </a:tcPr>
                </a:tc>
                <a:tc>
                  <a:txBody>
                    <a:bodyPr/>
                    <a:lstStyle/>
                    <a:p>
                      <a:pPr algn="ctr"/>
                      <a:r>
                        <a:rPr lang="en-US" sz="1600" dirty="0"/>
                        <a:t>$4,700</a:t>
                      </a:r>
                    </a:p>
                  </a:txBody>
                  <a:tcPr>
                    <a:solidFill>
                      <a:srgbClr val="E6E3D2"/>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0920295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dirty="0"/>
              <a:t>The Planning Sequence</a:t>
            </a:r>
            <a:endParaRPr lang="en-IN" dirty="0"/>
          </a:p>
        </p:txBody>
      </p:sp>
      <p:pic>
        <p:nvPicPr>
          <p:cNvPr id="5" name="Picture 3" descr="An organizational chart."/>
          <p:cNvPicPr>
            <a:picLocks noChangeAspect="1"/>
          </p:cNvPicPr>
          <p:nvPr/>
        </p:nvPicPr>
        <p:blipFill rotWithShape="1">
          <a:blip r:embed="rId2" cstate="print">
            <a:extLst>
              <a:ext uri="{28A0092B-C50C-407E-A947-70E740481C1C}">
                <a14:useLocalDpi xmlns:a14="http://schemas.microsoft.com/office/drawing/2010/main" val="0"/>
              </a:ext>
            </a:extLst>
          </a:blip>
          <a:srcRect l="-61" r="-431"/>
          <a:stretch/>
        </p:blipFill>
        <p:spPr>
          <a:xfrm>
            <a:off x="1524000" y="1628800"/>
            <a:ext cx="5847907" cy="4572000"/>
          </a:xfrm>
          <a:prstGeom prst="rect">
            <a:avLst/>
          </a:prstGeom>
        </p:spPr>
      </p:pic>
      <p:sp>
        <p:nvSpPr>
          <p:cNvPr id="9" name="頁尾版面配置區 8"/>
          <p:cNvSpPr>
            <a:spLocks noGrp="1"/>
          </p:cNvSpPr>
          <p:nvPr>
            <p:ph type="ftr" sz="quarter" idx="10"/>
          </p:nvPr>
        </p:nvSpPr>
        <p:spPr/>
        <p:txBody>
          <a:bodyPr/>
          <a:lstStyle/>
          <a:p>
            <a:pPr>
              <a:defRPr/>
            </a:pPr>
            <a:r>
              <a:rPr lang="en-US" altLang="zh-TW"/>
              <a:t>CYCU— Prof CK Farn</a:t>
            </a:r>
          </a:p>
        </p:txBody>
      </p:sp>
      <p:sp>
        <p:nvSpPr>
          <p:cNvPr id="10" name="投影片編號版面配置區 9"/>
          <p:cNvSpPr>
            <a:spLocks noGrp="1"/>
          </p:cNvSpPr>
          <p:nvPr>
            <p:ph type="sldNum" sz="quarter" idx="11"/>
          </p:nvPr>
        </p:nvSpPr>
        <p:spPr/>
        <p:txBody>
          <a:bodyPr/>
          <a:lstStyle/>
          <a:p>
            <a:pPr>
              <a:defRPr/>
            </a:pPr>
            <a:fld id="{7BDDEBC0-0E1D-4F40-9E73-E30DD182E7FD}" type="slidenum">
              <a:rPr lang="en-US" altLang="zh-TW" smtClean="0"/>
              <a:pPr>
                <a:defRPr/>
              </a:pPr>
              <a:t>3</a:t>
            </a:fld>
            <a:endParaRPr lang="en-US" altLang="zh-TW"/>
          </a:p>
        </p:txBody>
      </p:sp>
    </p:spTree>
    <p:extLst>
      <p:ext uri="{BB962C8B-B14F-4D97-AF65-F5344CB8AC3E}">
        <p14:creationId xmlns:p14="http://schemas.microsoft.com/office/powerpoint/2010/main" val="314618838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Mathematical Techniques </a:t>
            </a:r>
            <a:endParaRPr lang="en-IN" dirty="0"/>
          </a:p>
        </p:txBody>
      </p:sp>
      <p:sp>
        <p:nvSpPr>
          <p:cNvPr id="3" name="Content Placeholder 3">
            <a:extLst>
              <a:ext uri="{FF2B5EF4-FFF2-40B4-BE49-F238E27FC236}">
                <a16:creationId xmlns:a16="http://schemas.microsoft.com/office/drawing/2014/main" id="{0A9D0EF9-353E-422A-8777-49E6B33374C0}"/>
              </a:ext>
            </a:extLst>
          </p:cNvPr>
          <p:cNvSpPr>
            <a:spLocks noGrp="1"/>
          </p:cNvSpPr>
          <p:nvPr>
            <p:ph idx="1"/>
          </p:nvPr>
        </p:nvSpPr>
        <p:spPr>
          <a:xfrm>
            <a:off x="899592" y="5939888"/>
            <a:ext cx="6912768" cy="297424"/>
          </a:xfrm>
        </p:spPr>
        <p:txBody>
          <a:bodyPr/>
          <a:lstStyle/>
          <a:p>
            <a:r>
              <a:rPr lang="en-US" sz="1400" dirty="0"/>
              <a:t>TABLE 11.7  Summary of mathematical planning techniques</a:t>
            </a:r>
          </a:p>
        </p:txBody>
      </p:sp>
      <p:graphicFrame>
        <p:nvGraphicFramePr>
          <p:cNvPr id="5" name="Table 2">
            <a:extLst>
              <a:ext uri="{FF2B5EF4-FFF2-40B4-BE49-F238E27FC236}">
                <a16:creationId xmlns:a16="http://schemas.microsoft.com/office/drawing/2014/main" id="{40565A92-6EE4-47D4-B739-1A69EC80937B}"/>
              </a:ext>
            </a:extLst>
          </p:cNvPr>
          <p:cNvGraphicFramePr>
            <a:graphicFrameLocks noGrp="1"/>
          </p:cNvGraphicFramePr>
          <p:nvPr>
            <p:extLst>
              <p:ext uri="{D42A27DB-BD31-4B8C-83A1-F6EECF244321}">
                <p14:modId xmlns:p14="http://schemas.microsoft.com/office/powerpoint/2010/main" val="844646542"/>
              </p:ext>
            </p:extLst>
          </p:nvPr>
        </p:nvGraphicFramePr>
        <p:xfrm>
          <a:off x="611561" y="1916833"/>
          <a:ext cx="7992889" cy="3816423"/>
        </p:xfrm>
        <a:graphic>
          <a:graphicData uri="http://schemas.openxmlformats.org/drawingml/2006/table">
            <a:tbl>
              <a:tblPr firstRow="1" firstCol="1" lastRow="1" lastCol="1" bandRow="1" bandCol="1">
                <a:tableStyleId>{5940675A-B579-460E-94D1-54222C63F5DA}</a:tableStyleId>
              </a:tblPr>
              <a:tblGrid>
                <a:gridCol w="1947528">
                  <a:extLst>
                    <a:ext uri="{9D8B030D-6E8A-4147-A177-3AD203B41FA5}">
                      <a16:colId xmlns:a16="http://schemas.microsoft.com/office/drawing/2014/main" val="1990788214"/>
                    </a:ext>
                  </a:extLst>
                </a:gridCol>
                <a:gridCol w="2029713">
                  <a:extLst>
                    <a:ext uri="{9D8B030D-6E8A-4147-A177-3AD203B41FA5}">
                      <a16:colId xmlns:a16="http://schemas.microsoft.com/office/drawing/2014/main" val="3733304057"/>
                    </a:ext>
                  </a:extLst>
                </a:gridCol>
                <a:gridCol w="4015648">
                  <a:extLst>
                    <a:ext uri="{9D8B030D-6E8A-4147-A177-3AD203B41FA5}">
                      <a16:colId xmlns:a16="http://schemas.microsoft.com/office/drawing/2014/main" val="1953511571"/>
                    </a:ext>
                  </a:extLst>
                </a:gridCol>
              </a:tblGrid>
              <a:tr h="673956">
                <a:tc>
                  <a:txBody>
                    <a:bodyPr/>
                    <a:lstStyle/>
                    <a:p>
                      <a:pPr marL="127000" marR="0">
                        <a:lnSpc>
                          <a:spcPts val="1100"/>
                        </a:lnSpc>
                        <a:spcBef>
                          <a:spcPts val="0"/>
                        </a:spcBef>
                        <a:spcAft>
                          <a:spcPts val="0"/>
                        </a:spcAft>
                      </a:pPr>
                      <a:endParaRPr lang="en-US" sz="1600" b="1" dirty="0">
                        <a:effectLst/>
                      </a:endParaRPr>
                    </a:p>
                    <a:p>
                      <a:pPr marL="127000" marR="0">
                        <a:lnSpc>
                          <a:spcPts val="1100"/>
                        </a:lnSpc>
                        <a:spcBef>
                          <a:spcPts val="0"/>
                        </a:spcBef>
                        <a:spcAft>
                          <a:spcPts val="0"/>
                        </a:spcAft>
                      </a:pPr>
                      <a:r>
                        <a:rPr lang="en-US" sz="1600" b="1" dirty="0">
                          <a:effectLst/>
                        </a:rPr>
                        <a:t>Technique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D1CBAF"/>
                    </a:solidFill>
                  </a:tcPr>
                </a:tc>
                <a:tc>
                  <a:txBody>
                    <a:bodyPr/>
                    <a:lstStyle/>
                    <a:p>
                      <a:pPr marL="154940" marR="0">
                        <a:lnSpc>
                          <a:spcPts val="1100"/>
                        </a:lnSpc>
                        <a:spcBef>
                          <a:spcPts val="0"/>
                        </a:spcBef>
                        <a:spcAft>
                          <a:spcPts val="0"/>
                        </a:spcAft>
                      </a:pPr>
                      <a:endParaRPr lang="en-US" sz="1600" b="1" dirty="0">
                        <a:effectLst/>
                      </a:endParaRPr>
                    </a:p>
                    <a:p>
                      <a:pPr marL="154940" marR="0">
                        <a:lnSpc>
                          <a:spcPts val="1100"/>
                        </a:lnSpc>
                        <a:spcBef>
                          <a:spcPts val="0"/>
                        </a:spcBef>
                        <a:spcAft>
                          <a:spcPts val="0"/>
                        </a:spcAft>
                      </a:pPr>
                      <a:r>
                        <a:rPr lang="en-US" sz="1600" b="1" dirty="0">
                          <a:effectLst/>
                        </a:rPr>
                        <a:t>Solution Approach</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D1CBAF"/>
                    </a:solidFill>
                  </a:tcPr>
                </a:tc>
                <a:tc>
                  <a:txBody>
                    <a:bodyPr/>
                    <a:lstStyle/>
                    <a:p>
                      <a:pPr marL="140335" marR="0">
                        <a:lnSpc>
                          <a:spcPts val="1100"/>
                        </a:lnSpc>
                        <a:spcBef>
                          <a:spcPts val="0"/>
                        </a:spcBef>
                        <a:spcAft>
                          <a:spcPts val="0"/>
                        </a:spcAft>
                      </a:pPr>
                      <a:endParaRPr lang="en-US" sz="1600" b="1" dirty="0">
                        <a:effectLst/>
                      </a:endParaRPr>
                    </a:p>
                    <a:p>
                      <a:pPr marL="140335" marR="0">
                        <a:lnSpc>
                          <a:spcPts val="1100"/>
                        </a:lnSpc>
                        <a:spcBef>
                          <a:spcPts val="0"/>
                        </a:spcBef>
                        <a:spcAft>
                          <a:spcPts val="0"/>
                        </a:spcAft>
                      </a:pPr>
                      <a:r>
                        <a:rPr lang="en-US" sz="1600" b="1" dirty="0">
                          <a:effectLst/>
                        </a:rPr>
                        <a:t>Characteristics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D1CBAF"/>
                    </a:solidFill>
                  </a:tcPr>
                </a:tc>
                <a:extLst>
                  <a:ext uri="{0D108BD9-81ED-4DB2-BD59-A6C34878D82A}">
                    <a16:rowId xmlns:a16="http://schemas.microsoft.com/office/drawing/2014/main" val="2138722300"/>
                  </a:ext>
                </a:extLst>
              </a:tr>
              <a:tr h="975505">
                <a:tc>
                  <a:txBody>
                    <a:bodyPr/>
                    <a:lstStyle/>
                    <a:p>
                      <a:pPr marL="127000" marR="0">
                        <a:spcBef>
                          <a:spcPts val="365"/>
                        </a:spcBef>
                        <a:spcAft>
                          <a:spcPts val="0"/>
                        </a:spcAft>
                      </a:pPr>
                      <a:r>
                        <a:rPr lang="en-US" sz="1600" i="1" dirty="0">
                          <a:effectLst/>
                        </a:rPr>
                        <a:t>Spreadsheet</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tc>
                  <a:txBody>
                    <a:bodyPr/>
                    <a:lstStyle/>
                    <a:p>
                      <a:pPr marL="154940" marR="0">
                        <a:spcBef>
                          <a:spcPts val="365"/>
                        </a:spcBef>
                        <a:spcAft>
                          <a:spcPts val="0"/>
                        </a:spcAft>
                      </a:pPr>
                      <a:r>
                        <a:rPr lang="en-US" sz="1600" dirty="0">
                          <a:effectLst/>
                        </a:rPr>
                        <a:t>Heuristic (trial and error)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tc>
                  <a:txBody>
                    <a:bodyPr/>
                    <a:lstStyle/>
                    <a:p>
                      <a:pPr marL="292735" marR="0" indent="-153035">
                        <a:spcBef>
                          <a:spcPts val="365"/>
                        </a:spcBef>
                        <a:spcAft>
                          <a:spcPts val="0"/>
                        </a:spcAft>
                      </a:pPr>
                      <a:r>
                        <a:rPr lang="en-US" sz="1600" dirty="0">
                          <a:effectLst/>
                        </a:rPr>
                        <a:t>Intuitively appealing, easy to understand; solution not necessarily optimal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extLst>
                  <a:ext uri="{0D108BD9-81ED-4DB2-BD59-A6C34878D82A}">
                    <a16:rowId xmlns:a16="http://schemas.microsoft.com/office/drawing/2014/main" val="396727485"/>
                  </a:ext>
                </a:extLst>
              </a:tr>
              <a:tr h="1109240">
                <a:tc>
                  <a:txBody>
                    <a:bodyPr/>
                    <a:lstStyle/>
                    <a:p>
                      <a:pPr marL="127000" marR="0">
                        <a:spcBef>
                          <a:spcPts val="175"/>
                        </a:spcBef>
                        <a:spcAft>
                          <a:spcPts val="0"/>
                        </a:spcAft>
                      </a:pPr>
                      <a:r>
                        <a:rPr lang="en-US" sz="1600" i="1" dirty="0">
                          <a:effectLst/>
                        </a:rPr>
                        <a:t>Linear programming</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tc>
                  <a:txBody>
                    <a:bodyPr/>
                    <a:lstStyle/>
                    <a:p>
                      <a:pPr marL="154940" marR="0">
                        <a:spcBef>
                          <a:spcPts val="175"/>
                        </a:spcBef>
                        <a:spcAft>
                          <a:spcPts val="0"/>
                        </a:spcAft>
                      </a:pPr>
                      <a:r>
                        <a:rPr lang="en-US" sz="1600" dirty="0">
                          <a:effectLst/>
                        </a:rPr>
                        <a:t>Optimizing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tc>
                  <a:txBody>
                    <a:bodyPr/>
                    <a:lstStyle/>
                    <a:p>
                      <a:pPr marL="292735" marR="469265" indent="-152400">
                        <a:spcBef>
                          <a:spcPts val="175"/>
                        </a:spcBef>
                        <a:spcAft>
                          <a:spcPts val="0"/>
                        </a:spcAft>
                      </a:pPr>
                      <a:r>
                        <a:rPr lang="en-US" sz="1600" dirty="0">
                          <a:effectLst/>
                        </a:rPr>
                        <a:t>Computerized; linear assumptions not always valid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extLst>
                  <a:ext uri="{0D108BD9-81ED-4DB2-BD59-A6C34878D82A}">
                    <a16:rowId xmlns:a16="http://schemas.microsoft.com/office/drawing/2014/main" val="4165862580"/>
                  </a:ext>
                </a:extLst>
              </a:tr>
              <a:tr h="1057722">
                <a:tc>
                  <a:txBody>
                    <a:bodyPr/>
                    <a:lstStyle/>
                    <a:p>
                      <a:pPr marL="127000" marR="0">
                        <a:spcBef>
                          <a:spcPts val="175"/>
                        </a:spcBef>
                        <a:spcAft>
                          <a:spcPts val="0"/>
                        </a:spcAft>
                      </a:pPr>
                      <a:r>
                        <a:rPr lang="en-US" sz="1600" i="1" dirty="0">
                          <a:effectLst/>
                        </a:rPr>
                        <a:t>Simulation</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tc>
                  <a:txBody>
                    <a:bodyPr/>
                    <a:lstStyle/>
                    <a:p>
                      <a:pPr marL="292735" marR="469265" indent="-152400" algn="l" rtl="0" eaLnBrk="1" latinLnBrk="0" hangingPunct="1">
                        <a:spcBef>
                          <a:spcPts val="175"/>
                        </a:spcBef>
                        <a:spcAft>
                          <a:spcPts val="0"/>
                        </a:spcAft>
                      </a:pPr>
                      <a:r>
                        <a:rPr kumimoji="0" lang="en-US" sz="1600" kern="1200" dirty="0">
                          <a:solidFill>
                            <a:schemeClr val="tx1"/>
                          </a:solidFill>
                          <a:effectLst/>
                          <a:latin typeface="+mn-lt"/>
                          <a:ea typeface="+mn-ea"/>
                          <a:cs typeface="+mn-cs"/>
                        </a:rPr>
                        <a:t>Heuristic (trial and error)</a:t>
                      </a:r>
                    </a:p>
                  </a:txBody>
                  <a:tcPr marL="0" marR="0" marT="0" marB="0">
                    <a:solidFill>
                      <a:srgbClr val="E6E3D2"/>
                    </a:solidFill>
                  </a:tcPr>
                </a:tc>
                <a:tc>
                  <a:txBody>
                    <a:bodyPr/>
                    <a:lstStyle/>
                    <a:p>
                      <a:pPr marL="292735" marR="469265" indent="-152400" algn="l" rtl="0" eaLnBrk="1" latinLnBrk="0" hangingPunct="1">
                        <a:lnSpc>
                          <a:spcPts val="1100"/>
                        </a:lnSpc>
                        <a:spcBef>
                          <a:spcPts val="175"/>
                        </a:spcBef>
                        <a:spcAft>
                          <a:spcPts val="0"/>
                        </a:spcAft>
                      </a:pPr>
                      <a:endParaRPr kumimoji="0" lang="en-US" sz="1600" kern="1200" dirty="0">
                        <a:solidFill>
                          <a:schemeClr val="tx1"/>
                        </a:solidFill>
                        <a:effectLst/>
                        <a:latin typeface="+mn-lt"/>
                        <a:ea typeface="+mn-ea"/>
                        <a:cs typeface="+mn-cs"/>
                      </a:endParaRPr>
                    </a:p>
                    <a:p>
                      <a:pPr marL="292735" marR="469265" indent="-152400">
                        <a:spcBef>
                          <a:spcPts val="175"/>
                        </a:spcBef>
                        <a:spcAft>
                          <a:spcPts val="0"/>
                        </a:spcAft>
                      </a:pPr>
                      <a:r>
                        <a:rPr lang="en-US" sz="1600" dirty="0">
                          <a:effectLst/>
                        </a:rPr>
                        <a:t>Computerized model can be examined under a variety of conditions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E6E3D2"/>
                    </a:solidFill>
                  </a:tcPr>
                </a:tc>
                <a:extLst>
                  <a:ext uri="{0D108BD9-81ED-4DB2-BD59-A6C34878D82A}">
                    <a16:rowId xmlns:a16="http://schemas.microsoft.com/office/drawing/2014/main" val="719503306"/>
                  </a:ext>
                </a:extLst>
              </a:tr>
            </a:tbl>
          </a:graphicData>
        </a:graphic>
      </p:graphicFrame>
      <p:sp>
        <p:nvSpPr>
          <p:cNvPr id="6" name="頁尾版面配置區 5"/>
          <p:cNvSpPr>
            <a:spLocks noGrp="1"/>
          </p:cNvSpPr>
          <p:nvPr>
            <p:ph type="ftr" sz="quarter" idx="10"/>
          </p:nvPr>
        </p:nvSpPr>
        <p:spPr/>
        <p:txBody>
          <a:bodyPr/>
          <a:lstStyle/>
          <a:p>
            <a:pPr>
              <a:defRPr/>
            </a:pPr>
            <a:r>
              <a:rPr lang="en-US" altLang="zh-TW"/>
              <a:t>CYCU— Prof CK Farn</a:t>
            </a:r>
          </a:p>
        </p:txBody>
      </p:sp>
      <p:sp>
        <p:nvSpPr>
          <p:cNvPr id="8" name="投影片編號版面配置區 7"/>
          <p:cNvSpPr>
            <a:spLocks noGrp="1"/>
          </p:cNvSpPr>
          <p:nvPr>
            <p:ph type="sldNum" sz="quarter" idx="11"/>
          </p:nvPr>
        </p:nvSpPr>
        <p:spPr/>
        <p:txBody>
          <a:bodyPr/>
          <a:lstStyle/>
          <a:p>
            <a:pPr>
              <a:defRPr/>
            </a:pPr>
            <a:fld id="{7BDDEBC0-0E1D-4F40-9E73-E30DD182E7FD}" type="slidenum">
              <a:rPr lang="en-US" altLang="zh-TW" smtClean="0"/>
              <a:pPr>
                <a:defRPr/>
              </a:pPr>
              <a:t>30</a:t>
            </a:fld>
            <a:endParaRPr lang="en-US" altLang="zh-TW"/>
          </a:p>
        </p:txBody>
      </p:sp>
    </p:spTree>
    <p:extLst>
      <p:ext uri="{BB962C8B-B14F-4D97-AF65-F5344CB8AC3E}">
        <p14:creationId xmlns:p14="http://schemas.microsoft.com/office/powerpoint/2010/main" val="15434451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Aggregate Planning in Services</a:t>
            </a:r>
            <a:endParaRPr lang="en-IN" sz="36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916832"/>
            <a:ext cx="7772400" cy="4114800"/>
          </a:xfrm>
        </p:spPr>
        <p:txBody>
          <a:bodyPr/>
          <a:lstStyle/>
          <a:p>
            <a:r>
              <a:rPr lang="en-US" sz="2000" dirty="0"/>
              <a:t>Hospitals:</a:t>
            </a:r>
          </a:p>
          <a:p>
            <a:pPr lvl="1"/>
            <a:r>
              <a:rPr lang="en-US" sz="1800" dirty="0"/>
              <a:t>Aggregate planning used to allocate funds, staff, and supplies to meet the demands of patients for their medical services</a:t>
            </a:r>
          </a:p>
          <a:p>
            <a:r>
              <a:rPr lang="en-US" sz="2000" dirty="0"/>
              <a:t>Airlines:</a:t>
            </a:r>
          </a:p>
          <a:p>
            <a:pPr lvl="1"/>
            <a:r>
              <a:rPr lang="en-US" sz="1800" dirty="0"/>
              <a:t>Aggregate planning in this environment is complex due to the number of factors involved</a:t>
            </a:r>
          </a:p>
          <a:p>
            <a:pPr lvl="1"/>
            <a:r>
              <a:rPr lang="en-US" sz="1800" dirty="0"/>
              <a:t>Capacity decisions must take into account the percentage of seats to be allocated to various fare classes in order to maximize profit or yield</a:t>
            </a:r>
          </a:p>
          <a:p>
            <a:r>
              <a:rPr lang="en-US" sz="2000" dirty="0"/>
              <a:t>Restaurants:</a:t>
            </a:r>
          </a:p>
          <a:p>
            <a:pPr lvl="1"/>
            <a:r>
              <a:rPr lang="en-US" sz="1800" dirty="0"/>
              <a:t>Aggregate planning in high-volume businesses is directed toward smoothing the service rate, determining workforce size, and managing demand to match a fixed capacity</a:t>
            </a:r>
          </a:p>
          <a:p>
            <a:pPr lvl="1"/>
            <a:r>
              <a:rPr lang="en-US" sz="1800" dirty="0"/>
              <a:t>Can use inventory; however, it is perishable</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31</a:t>
            </a:fld>
            <a:endParaRPr lang="en-US" altLang="zh-TW"/>
          </a:p>
        </p:txBody>
      </p:sp>
    </p:spTree>
    <p:extLst>
      <p:ext uri="{BB962C8B-B14F-4D97-AF65-F5344CB8AC3E}">
        <p14:creationId xmlns:p14="http://schemas.microsoft.com/office/powerpoint/2010/main" val="321650728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a:xfrm>
            <a:off x="1535156" y="404664"/>
            <a:ext cx="6934200" cy="1143000"/>
          </a:xfrm>
        </p:spPr>
        <p:txBody>
          <a:bodyPr/>
          <a:lstStyle/>
          <a:p>
            <a:r>
              <a:rPr lang="en-US" sz="3200"/>
              <a:t>Aggregate Planning in Services (cont.)</a:t>
            </a:r>
            <a:endParaRPr lang="en-IN" sz="32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sz="2400" dirty="0"/>
              <a:t>The resulting plan in services is a time-phased projection of service staff requirements</a:t>
            </a:r>
          </a:p>
          <a:p>
            <a:r>
              <a:rPr lang="en-US" sz="2400" dirty="0"/>
              <a:t>Aggregate planning in manufacturing and services is similar, but there are some key differences:</a:t>
            </a:r>
          </a:p>
          <a:p>
            <a:pPr lvl="1"/>
            <a:r>
              <a:rPr lang="en-US" sz="2000" dirty="0"/>
              <a:t>Demand for service can be difficult to predict</a:t>
            </a:r>
          </a:p>
          <a:p>
            <a:pPr lvl="1"/>
            <a:r>
              <a:rPr lang="en-US" sz="2000" dirty="0"/>
              <a:t>Capacity availability can be difficult to predict</a:t>
            </a:r>
          </a:p>
          <a:p>
            <a:pPr lvl="1"/>
            <a:r>
              <a:rPr lang="en-US" sz="2000" dirty="0"/>
              <a:t>Labor flexibility can be an advantage in services</a:t>
            </a:r>
          </a:p>
          <a:p>
            <a:pPr lvl="1"/>
            <a:r>
              <a:rPr lang="en-US" sz="2000" dirty="0"/>
              <a:t>Services occur when they are rendered</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32</a:t>
            </a:fld>
            <a:endParaRPr lang="en-US" altLang="zh-TW"/>
          </a:p>
        </p:txBody>
      </p:sp>
    </p:spTree>
    <p:extLst>
      <p:ext uri="{BB962C8B-B14F-4D97-AF65-F5344CB8AC3E}">
        <p14:creationId xmlns:p14="http://schemas.microsoft.com/office/powerpoint/2010/main" val="42680610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Yield Management</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An approach to maximizing revenue by using a strategy of variable pricing; prices are set relative to capacity availability</a:t>
            </a:r>
          </a:p>
          <a:p>
            <a:pPr lvl="1"/>
            <a:r>
              <a:rPr lang="en-US" dirty="0"/>
              <a:t>During periods of low demand, price discounts are offered</a:t>
            </a:r>
          </a:p>
          <a:p>
            <a:pPr lvl="1"/>
            <a:r>
              <a:rPr lang="en-US" dirty="0"/>
              <a:t>During periods of peak demand, higher prices are charged</a:t>
            </a:r>
          </a:p>
          <a:p>
            <a:pPr lvl="1"/>
            <a:r>
              <a:rPr lang="en-US" dirty="0"/>
              <a:t>Users of yield management include</a:t>
            </a:r>
          </a:p>
          <a:p>
            <a:pPr lvl="2"/>
            <a:r>
              <a:rPr lang="en-US" dirty="0"/>
              <a:t>Airlines, restaurants, hotels, restaurants</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33</a:t>
            </a:fld>
            <a:endParaRPr lang="en-US" altLang="zh-TW"/>
          </a:p>
        </p:txBody>
      </p:sp>
    </p:spTree>
    <p:extLst>
      <p:ext uri="{BB962C8B-B14F-4D97-AF65-F5344CB8AC3E}">
        <p14:creationId xmlns:p14="http://schemas.microsoft.com/office/powerpoint/2010/main" val="230148793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Disaggregation</a:t>
            </a:r>
            <a:endParaRPr lang="en-IN" dirty="0"/>
          </a:p>
        </p:txBody>
      </p:sp>
      <p:pic>
        <p:nvPicPr>
          <p:cNvPr id="14338" name="Picture 3" descr="A flow chart with Aggregate planning leading to Disaggregation, which leads to Master sched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692696"/>
            <a:ext cx="2880320" cy="555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34</a:t>
            </a:fld>
            <a:endParaRPr lang="en-US" altLang="zh-TW"/>
          </a:p>
        </p:txBody>
      </p:sp>
    </p:spTree>
    <p:extLst>
      <p:ext uri="{BB962C8B-B14F-4D97-AF65-F5344CB8AC3E}">
        <p14:creationId xmlns:p14="http://schemas.microsoft.com/office/powerpoint/2010/main" val="399630503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200" dirty="0"/>
              <a:t>Disaggregating the Aggregate Plan</a:t>
            </a:r>
            <a:endParaRPr lang="en-IN" sz="32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a:t>Master schedule: </a:t>
            </a:r>
          </a:p>
          <a:p>
            <a:pPr lvl="1"/>
            <a:r>
              <a:rPr lang="en-US"/>
              <a:t>The result of disaggregating an aggregate plan</a:t>
            </a:r>
          </a:p>
          <a:p>
            <a:pPr lvl="1"/>
            <a:r>
              <a:rPr lang="en-US"/>
              <a:t>Shows quantity and timing of specific end items for a scheduled horizon</a:t>
            </a:r>
            <a:endParaRPr lang="en-US" dirty="0"/>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35</a:t>
            </a:fld>
            <a:endParaRPr lang="en-US" altLang="zh-TW"/>
          </a:p>
        </p:txBody>
      </p:sp>
    </p:spTree>
    <p:extLst>
      <p:ext uri="{BB962C8B-B14F-4D97-AF65-F5344CB8AC3E}">
        <p14:creationId xmlns:p14="http://schemas.microsoft.com/office/powerpoint/2010/main" val="194410694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Master Scheduling</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772816"/>
            <a:ext cx="7772400" cy="4114800"/>
          </a:xfrm>
        </p:spPr>
        <p:txBody>
          <a:bodyPr/>
          <a:lstStyle/>
          <a:p>
            <a:r>
              <a:rPr lang="en-US" dirty="0"/>
              <a:t>The heart of production planning and control</a:t>
            </a:r>
          </a:p>
          <a:p>
            <a:pPr lvl="1"/>
            <a:r>
              <a:rPr lang="en-US" dirty="0"/>
              <a:t>It determines the quantity needed to meet demand from all sources</a:t>
            </a:r>
          </a:p>
          <a:p>
            <a:pPr lvl="1"/>
            <a:r>
              <a:rPr lang="en-US" dirty="0"/>
              <a:t>It interfaces with</a:t>
            </a:r>
          </a:p>
          <a:p>
            <a:pPr lvl="2"/>
            <a:r>
              <a:rPr lang="en-US" dirty="0"/>
              <a:t>Marketing</a:t>
            </a:r>
          </a:p>
          <a:p>
            <a:pPr lvl="2"/>
            <a:r>
              <a:rPr lang="en-US" dirty="0"/>
              <a:t>Capacity planning</a:t>
            </a:r>
          </a:p>
          <a:p>
            <a:pPr lvl="2"/>
            <a:r>
              <a:rPr lang="en-US" dirty="0"/>
              <a:t>Production planning</a:t>
            </a:r>
          </a:p>
          <a:p>
            <a:pPr lvl="2"/>
            <a:r>
              <a:rPr lang="en-US" dirty="0"/>
              <a:t>Distribution planning</a:t>
            </a:r>
          </a:p>
          <a:p>
            <a:pPr lvl="1"/>
            <a:r>
              <a:rPr lang="en-US" dirty="0"/>
              <a:t>Provides senior management with the ability to determine whether the business plan and its strategic objectives will be achieved</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36</a:t>
            </a:fld>
            <a:endParaRPr lang="en-US" altLang="zh-TW"/>
          </a:p>
        </p:txBody>
      </p:sp>
    </p:spTree>
    <p:extLst>
      <p:ext uri="{BB962C8B-B14F-4D97-AF65-F5344CB8AC3E}">
        <p14:creationId xmlns:p14="http://schemas.microsoft.com/office/powerpoint/2010/main" val="36079270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E63E-339F-0274-AA58-95C11D25EF72}"/>
              </a:ext>
            </a:extLst>
          </p:cNvPr>
          <p:cNvSpPr>
            <a:spLocks noGrp="1"/>
          </p:cNvSpPr>
          <p:nvPr>
            <p:ph type="title"/>
          </p:nvPr>
        </p:nvSpPr>
        <p:spPr/>
        <p:txBody>
          <a:bodyPr/>
          <a:lstStyle/>
          <a:p>
            <a:r>
              <a:rPr lang="en-TW" dirty="0"/>
              <a:t>Master Schedule</a:t>
            </a:r>
          </a:p>
        </p:txBody>
      </p:sp>
      <p:pic>
        <p:nvPicPr>
          <p:cNvPr id="7" name="Content Placeholder 6">
            <a:extLst>
              <a:ext uri="{FF2B5EF4-FFF2-40B4-BE49-F238E27FC236}">
                <a16:creationId xmlns:a16="http://schemas.microsoft.com/office/drawing/2014/main" id="{A7D95811-5F8F-4353-2BD5-D533D0E145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982" y="1988839"/>
            <a:ext cx="7530218" cy="4235747"/>
          </a:xfrm>
        </p:spPr>
      </p:pic>
      <p:sp>
        <p:nvSpPr>
          <p:cNvPr id="4" name="Footer Placeholder 3">
            <a:extLst>
              <a:ext uri="{FF2B5EF4-FFF2-40B4-BE49-F238E27FC236}">
                <a16:creationId xmlns:a16="http://schemas.microsoft.com/office/drawing/2014/main" id="{F4961800-1A9F-84F9-671E-9EEEBE553C8A}"/>
              </a:ext>
            </a:extLst>
          </p:cNvPr>
          <p:cNvSpPr>
            <a:spLocks noGrp="1"/>
          </p:cNvSpPr>
          <p:nvPr>
            <p:ph type="ftr" sz="quarter" idx="10"/>
          </p:nvPr>
        </p:nvSpPr>
        <p:spPr/>
        <p:txBody>
          <a:bodyPr/>
          <a:lstStyle/>
          <a:p>
            <a:pPr>
              <a:defRPr/>
            </a:pPr>
            <a:r>
              <a:rPr lang="en-US" altLang="zh-TW"/>
              <a:t>CYCU— Prof CK Farn</a:t>
            </a:r>
          </a:p>
        </p:txBody>
      </p:sp>
      <p:sp>
        <p:nvSpPr>
          <p:cNvPr id="5" name="Slide Number Placeholder 4">
            <a:extLst>
              <a:ext uri="{FF2B5EF4-FFF2-40B4-BE49-F238E27FC236}">
                <a16:creationId xmlns:a16="http://schemas.microsoft.com/office/drawing/2014/main" id="{B3A57C5E-E9BD-D2C2-D28D-216F47E41785}"/>
              </a:ext>
            </a:extLst>
          </p:cNvPr>
          <p:cNvSpPr>
            <a:spLocks noGrp="1"/>
          </p:cNvSpPr>
          <p:nvPr>
            <p:ph type="sldNum" sz="quarter" idx="11"/>
          </p:nvPr>
        </p:nvSpPr>
        <p:spPr/>
        <p:txBody>
          <a:bodyPr/>
          <a:lstStyle/>
          <a:p>
            <a:pPr>
              <a:defRPr/>
            </a:pPr>
            <a:fld id="{7BDDEBC0-0E1D-4F40-9E73-E30DD182E7FD}" type="slidenum">
              <a:rPr lang="en-US" altLang="zh-TW" smtClean="0"/>
              <a:pPr>
                <a:defRPr/>
              </a:pPr>
              <a:t>37</a:t>
            </a:fld>
            <a:endParaRPr lang="en-US" altLang="zh-TW"/>
          </a:p>
        </p:txBody>
      </p:sp>
    </p:spTree>
    <p:extLst>
      <p:ext uri="{BB962C8B-B14F-4D97-AF65-F5344CB8AC3E}">
        <p14:creationId xmlns:p14="http://schemas.microsoft.com/office/powerpoint/2010/main" val="80336907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Time Fences</a:t>
            </a:r>
            <a:endParaRPr lang="en-IN" dirty="0"/>
          </a:p>
        </p:txBody>
      </p:sp>
      <p:pic>
        <p:nvPicPr>
          <p:cNvPr id="15362" name="Picture 3" descr="A part of a master schedule where periods 1-3 are frozen (firm or fixed), 4-5 are slushy (somewhat firm), and 6-9 are liquid (o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721506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38</a:t>
            </a:fld>
            <a:endParaRPr lang="en-US" altLang="zh-TW"/>
          </a:p>
        </p:txBody>
      </p:sp>
    </p:spTree>
    <p:extLst>
      <p:ext uri="{BB962C8B-B14F-4D97-AF65-F5344CB8AC3E}">
        <p14:creationId xmlns:p14="http://schemas.microsoft.com/office/powerpoint/2010/main" val="383453803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The Master Scheduling Process</a:t>
            </a:r>
            <a:endParaRPr lang="en-IN" sz="3600" dirty="0"/>
          </a:p>
        </p:txBody>
      </p:sp>
      <p:pic>
        <p:nvPicPr>
          <p:cNvPr id="16386" name="Picture 3" descr="An organizational chart showing the master scheduling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2262188"/>
            <a:ext cx="8095432" cy="332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頁尾版面配置區 9"/>
          <p:cNvSpPr>
            <a:spLocks noGrp="1"/>
          </p:cNvSpPr>
          <p:nvPr>
            <p:ph type="ftr" sz="quarter" idx="10"/>
          </p:nvPr>
        </p:nvSpPr>
        <p:spPr/>
        <p:txBody>
          <a:bodyPr/>
          <a:lstStyle/>
          <a:p>
            <a:pPr>
              <a:defRPr/>
            </a:pPr>
            <a:r>
              <a:rPr lang="en-US" altLang="zh-TW"/>
              <a:t>CYCU— Prof CK Farn</a:t>
            </a:r>
          </a:p>
        </p:txBody>
      </p:sp>
      <p:sp>
        <p:nvSpPr>
          <p:cNvPr id="11" name="投影片編號版面配置區 10"/>
          <p:cNvSpPr>
            <a:spLocks noGrp="1"/>
          </p:cNvSpPr>
          <p:nvPr>
            <p:ph type="sldNum" sz="quarter" idx="11"/>
          </p:nvPr>
        </p:nvSpPr>
        <p:spPr/>
        <p:txBody>
          <a:bodyPr/>
          <a:lstStyle/>
          <a:p>
            <a:pPr>
              <a:defRPr/>
            </a:pPr>
            <a:fld id="{7BDDEBC0-0E1D-4F40-9E73-E30DD182E7FD}" type="slidenum">
              <a:rPr lang="en-US" altLang="zh-TW" smtClean="0"/>
              <a:pPr>
                <a:defRPr/>
              </a:pPr>
              <a:t>39</a:t>
            </a:fld>
            <a:endParaRPr lang="en-US" altLang="zh-TW"/>
          </a:p>
        </p:txBody>
      </p:sp>
    </p:spTree>
    <p:extLst>
      <p:ext uri="{BB962C8B-B14F-4D97-AF65-F5344CB8AC3E}">
        <p14:creationId xmlns:p14="http://schemas.microsoft.com/office/powerpoint/2010/main" val="27826975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Why Use Aggregate Planning</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a:xfrm>
            <a:off x="685800" y="1981200"/>
            <a:ext cx="8134672" cy="4114800"/>
          </a:xfrm>
        </p:spPr>
        <p:txBody>
          <a:bodyPr/>
          <a:lstStyle/>
          <a:p>
            <a:r>
              <a:rPr lang="en-US" sz="2400" dirty="0"/>
              <a:t>Why do organizations need to do aggregate planning?</a:t>
            </a:r>
          </a:p>
          <a:p>
            <a:pPr lvl="1"/>
            <a:r>
              <a:rPr lang="en-US" sz="2000" dirty="0"/>
              <a:t>Planning</a:t>
            </a:r>
          </a:p>
          <a:p>
            <a:pPr lvl="2"/>
            <a:r>
              <a:rPr lang="en-US" sz="1800" dirty="0"/>
              <a:t>It takes time to implement plans</a:t>
            </a:r>
          </a:p>
          <a:p>
            <a:pPr lvl="1"/>
            <a:r>
              <a:rPr lang="en-US" sz="2000" dirty="0"/>
              <a:t>Strategic</a:t>
            </a:r>
          </a:p>
          <a:p>
            <a:pPr lvl="2"/>
            <a:r>
              <a:rPr lang="en-US" sz="1800" dirty="0"/>
              <a:t>Aggregation is important because it is not possible to predict with accuracy the timing and volume of demand for individual items</a:t>
            </a:r>
          </a:p>
          <a:p>
            <a:pPr lvl="1"/>
            <a:r>
              <a:rPr lang="en-US" sz="2000" dirty="0"/>
              <a:t>It is connected to the budgeting process</a:t>
            </a:r>
          </a:p>
          <a:p>
            <a:pPr lvl="1"/>
            <a:r>
              <a:rPr lang="en-US" sz="2000" dirty="0"/>
              <a:t>It can help synchronize flow throughout the supply chain; it affects costs, equipment utilization, employment levels, and customer satisfaction</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4</a:t>
            </a:fld>
            <a:endParaRPr lang="en-US" altLang="zh-TW"/>
          </a:p>
        </p:txBody>
      </p:sp>
    </p:spTree>
    <p:extLst>
      <p:ext uri="{BB962C8B-B14F-4D97-AF65-F5344CB8AC3E}">
        <p14:creationId xmlns:p14="http://schemas.microsoft.com/office/powerpoint/2010/main" val="227550875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200" dirty="0"/>
              <a:t>The Master Scheduling Process (cont.)</a:t>
            </a:r>
            <a:endParaRPr lang="en-IN" sz="3200"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sz="2400" dirty="0"/>
              <a:t>The master production schedule </a:t>
            </a:r>
            <a:r>
              <a:rPr lang="en-US" sz="2400" dirty="0">
                <a:solidFill>
                  <a:srgbClr val="C00000"/>
                </a:solidFill>
              </a:rPr>
              <a:t>(MPS)</a:t>
            </a:r>
            <a:r>
              <a:rPr lang="en-US" sz="2400" dirty="0"/>
              <a:t> is one of the primary outputs of the master scheduling process</a:t>
            </a:r>
          </a:p>
          <a:p>
            <a:pPr lvl="1"/>
            <a:r>
              <a:rPr lang="en-US" sz="2000" dirty="0"/>
              <a:t>Once a tentative MPS has been developed, it must be validated</a:t>
            </a:r>
          </a:p>
          <a:p>
            <a:r>
              <a:rPr lang="en-US" sz="2400" dirty="0"/>
              <a:t>Rough cut capacity planning (RCCP) is a tool used in the validation process</a:t>
            </a:r>
          </a:p>
          <a:p>
            <a:pPr lvl="1"/>
            <a:r>
              <a:rPr lang="en-US" sz="2000" dirty="0"/>
              <a:t>Approximate balancing of capacity and demand to test the feasibility of a master schedule</a:t>
            </a:r>
          </a:p>
          <a:p>
            <a:pPr lvl="1"/>
            <a:r>
              <a:rPr lang="en-US" sz="2000" dirty="0"/>
              <a:t>Involves checking the capacities of production and warehouse facilities, labor, and vendors to ensure no gross deficiencies exist that will render the MPS unworkable</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40</a:t>
            </a:fld>
            <a:endParaRPr lang="en-US" altLang="zh-TW"/>
          </a:p>
        </p:txBody>
      </p:sp>
    </p:spTree>
    <p:extLst>
      <p:ext uri="{BB962C8B-B14F-4D97-AF65-F5344CB8AC3E}">
        <p14:creationId xmlns:p14="http://schemas.microsoft.com/office/powerpoint/2010/main" val="87895654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MPS – </a:t>
            </a:r>
            <a:br>
              <a:rPr lang="en-US" sz="3600" dirty="0"/>
            </a:br>
            <a:r>
              <a:rPr lang="en-US" sz="3600" dirty="0"/>
              <a:t>Forecasts and Customer Orders</a:t>
            </a:r>
            <a:endParaRPr lang="en-IN" sz="3600" dirty="0"/>
          </a:p>
        </p:txBody>
      </p:sp>
      <p:sp>
        <p:nvSpPr>
          <p:cNvPr id="8" name="Content Placeholder 3"/>
          <p:cNvSpPr>
            <a:spLocks noGrp="1"/>
          </p:cNvSpPr>
          <p:nvPr>
            <p:ph idx="1"/>
          </p:nvPr>
        </p:nvSpPr>
        <p:spPr/>
        <p:txBody>
          <a:bodyPr/>
          <a:lstStyle/>
          <a:p>
            <a:r>
              <a:rPr lang="en-US" dirty="0"/>
              <a:t>June	July</a:t>
            </a:r>
          </a:p>
        </p:txBody>
      </p:sp>
      <p:sp>
        <p:nvSpPr>
          <p:cNvPr id="10" name="Content Placeholder 5"/>
          <p:cNvSpPr>
            <a:spLocks noGrp="1"/>
          </p:cNvSpPr>
          <p:nvPr>
            <p:ph sz="quarter" idx="4294967295"/>
          </p:nvPr>
        </p:nvSpPr>
        <p:spPr>
          <a:xfrm>
            <a:off x="282252" y="3063566"/>
            <a:ext cx="1538489" cy="565937"/>
          </a:xfrm>
        </p:spPr>
        <p:txBody>
          <a:bodyPr/>
          <a:lstStyle/>
          <a:p>
            <a:pPr marL="0" indent="0">
              <a:buNone/>
            </a:pPr>
            <a:r>
              <a:rPr lang="en-US" sz="1600" dirty="0"/>
              <a:t>Beginning inventory</a:t>
            </a:r>
          </a:p>
        </p:txBody>
      </p:sp>
      <p:sp>
        <p:nvSpPr>
          <p:cNvPr id="18" name="Content Placeholder 6"/>
          <p:cNvSpPr>
            <a:spLocks noGrp="1"/>
          </p:cNvSpPr>
          <p:nvPr>
            <p:ph sz="quarter" idx="4294967295"/>
          </p:nvPr>
        </p:nvSpPr>
        <p:spPr>
          <a:xfrm>
            <a:off x="1547326" y="3363365"/>
            <a:ext cx="6680200" cy="411163"/>
          </a:xfrm>
          <a:solidFill>
            <a:srgbClr val="D1CBAF"/>
          </a:solidFill>
          <a:ln>
            <a:solidFill>
              <a:schemeClr val="tx1"/>
            </a:solidFill>
          </a:ln>
        </p:spPr>
        <p:txBody>
          <a:bodyPr/>
          <a:lstStyle/>
          <a:p>
            <a:pPr indent="1312863">
              <a:tabLst>
                <a:tab pos="4513263" algn="l"/>
              </a:tabLst>
            </a:pPr>
            <a:r>
              <a:rPr lang="en-US" sz="1600" dirty="0"/>
              <a:t>June	July</a:t>
            </a:r>
          </a:p>
        </p:txBody>
      </p:sp>
      <p:graphicFrame>
        <p:nvGraphicFramePr>
          <p:cNvPr id="6" name="Table 4"/>
          <p:cNvGraphicFramePr>
            <a:graphicFrameLocks noGrp="1"/>
          </p:cNvGraphicFramePr>
          <p:nvPr/>
        </p:nvGraphicFramePr>
        <p:xfrm>
          <a:off x="342901" y="1730363"/>
          <a:ext cx="7901447" cy="782320"/>
        </p:xfrm>
        <a:graphic>
          <a:graphicData uri="http://schemas.openxmlformats.org/drawingml/2006/table">
            <a:tbl>
              <a:tblPr firstRow="1" bandRow="1">
                <a:tableStyleId>{5C22544A-7EE6-4342-B048-85BDC9FD1C3A}</a:tableStyleId>
              </a:tblPr>
              <a:tblGrid>
                <a:gridCol w="1215152">
                  <a:extLst>
                    <a:ext uri="{9D8B030D-6E8A-4147-A177-3AD203B41FA5}">
                      <a16:colId xmlns:a16="http://schemas.microsoft.com/office/drawing/2014/main" val="20000"/>
                    </a:ext>
                  </a:extLst>
                </a:gridCol>
                <a:gridCol w="886412">
                  <a:extLst>
                    <a:ext uri="{9D8B030D-6E8A-4147-A177-3AD203B41FA5}">
                      <a16:colId xmlns:a16="http://schemas.microsoft.com/office/drawing/2014/main" val="20001"/>
                    </a:ext>
                  </a:extLst>
                </a:gridCol>
                <a:gridCol w="769760">
                  <a:extLst>
                    <a:ext uri="{9D8B030D-6E8A-4147-A177-3AD203B41FA5}">
                      <a16:colId xmlns:a16="http://schemas.microsoft.com/office/drawing/2014/main" val="20002"/>
                    </a:ext>
                  </a:extLst>
                </a:gridCol>
                <a:gridCol w="797336">
                  <a:extLst>
                    <a:ext uri="{9D8B030D-6E8A-4147-A177-3AD203B41FA5}">
                      <a16:colId xmlns:a16="http://schemas.microsoft.com/office/drawing/2014/main" val="20003"/>
                    </a:ext>
                  </a:extLst>
                </a:gridCol>
                <a:gridCol w="678426">
                  <a:extLst>
                    <a:ext uri="{9D8B030D-6E8A-4147-A177-3AD203B41FA5}">
                      <a16:colId xmlns:a16="http://schemas.microsoft.com/office/drawing/2014/main" val="20004"/>
                    </a:ext>
                  </a:extLst>
                </a:gridCol>
                <a:gridCol w="781665">
                  <a:extLst>
                    <a:ext uri="{9D8B030D-6E8A-4147-A177-3AD203B41FA5}">
                      <a16:colId xmlns:a16="http://schemas.microsoft.com/office/drawing/2014/main" val="20005"/>
                    </a:ext>
                  </a:extLst>
                </a:gridCol>
                <a:gridCol w="870154">
                  <a:extLst>
                    <a:ext uri="{9D8B030D-6E8A-4147-A177-3AD203B41FA5}">
                      <a16:colId xmlns:a16="http://schemas.microsoft.com/office/drawing/2014/main" val="20006"/>
                    </a:ext>
                  </a:extLst>
                </a:gridCol>
                <a:gridCol w="973394">
                  <a:extLst>
                    <a:ext uri="{9D8B030D-6E8A-4147-A177-3AD203B41FA5}">
                      <a16:colId xmlns:a16="http://schemas.microsoft.com/office/drawing/2014/main" val="20007"/>
                    </a:ext>
                  </a:extLst>
                </a:gridCol>
                <a:gridCol w="929148">
                  <a:extLst>
                    <a:ext uri="{9D8B030D-6E8A-4147-A177-3AD203B41FA5}">
                      <a16:colId xmlns:a16="http://schemas.microsoft.com/office/drawing/2014/main" val="20008"/>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Forecast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bl>
          </a:graphicData>
        </a:graphic>
      </p:graphicFrame>
      <p:graphicFrame>
        <p:nvGraphicFramePr>
          <p:cNvPr id="7" name="Table 7"/>
          <p:cNvGraphicFramePr>
            <a:graphicFrameLocks noGrp="1"/>
          </p:cNvGraphicFramePr>
          <p:nvPr/>
        </p:nvGraphicFramePr>
        <p:xfrm>
          <a:off x="333073" y="3800003"/>
          <a:ext cx="7901447" cy="1559560"/>
        </p:xfrm>
        <a:graphic>
          <a:graphicData uri="http://schemas.openxmlformats.org/drawingml/2006/table">
            <a:tbl>
              <a:tblPr firstRow="1" bandRow="1">
                <a:tableStyleId>{5C22544A-7EE6-4342-B048-85BDC9FD1C3A}</a:tableStyleId>
              </a:tblPr>
              <a:tblGrid>
                <a:gridCol w="1215152">
                  <a:extLst>
                    <a:ext uri="{9D8B030D-6E8A-4147-A177-3AD203B41FA5}">
                      <a16:colId xmlns:a16="http://schemas.microsoft.com/office/drawing/2014/main" val="20000"/>
                    </a:ext>
                  </a:extLst>
                </a:gridCol>
                <a:gridCol w="886412">
                  <a:extLst>
                    <a:ext uri="{9D8B030D-6E8A-4147-A177-3AD203B41FA5}">
                      <a16:colId xmlns:a16="http://schemas.microsoft.com/office/drawing/2014/main" val="20001"/>
                    </a:ext>
                  </a:extLst>
                </a:gridCol>
                <a:gridCol w="769760">
                  <a:extLst>
                    <a:ext uri="{9D8B030D-6E8A-4147-A177-3AD203B41FA5}">
                      <a16:colId xmlns:a16="http://schemas.microsoft.com/office/drawing/2014/main" val="20002"/>
                    </a:ext>
                  </a:extLst>
                </a:gridCol>
                <a:gridCol w="797336">
                  <a:extLst>
                    <a:ext uri="{9D8B030D-6E8A-4147-A177-3AD203B41FA5}">
                      <a16:colId xmlns:a16="http://schemas.microsoft.com/office/drawing/2014/main" val="20003"/>
                    </a:ext>
                  </a:extLst>
                </a:gridCol>
                <a:gridCol w="678426">
                  <a:extLst>
                    <a:ext uri="{9D8B030D-6E8A-4147-A177-3AD203B41FA5}">
                      <a16:colId xmlns:a16="http://schemas.microsoft.com/office/drawing/2014/main" val="20004"/>
                    </a:ext>
                  </a:extLst>
                </a:gridCol>
                <a:gridCol w="781665">
                  <a:extLst>
                    <a:ext uri="{9D8B030D-6E8A-4147-A177-3AD203B41FA5}">
                      <a16:colId xmlns:a16="http://schemas.microsoft.com/office/drawing/2014/main" val="20005"/>
                    </a:ext>
                  </a:extLst>
                </a:gridCol>
                <a:gridCol w="870154">
                  <a:extLst>
                    <a:ext uri="{9D8B030D-6E8A-4147-A177-3AD203B41FA5}">
                      <a16:colId xmlns:a16="http://schemas.microsoft.com/office/drawing/2014/main" val="20006"/>
                    </a:ext>
                  </a:extLst>
                </a:gridCol>
                <a:gridCol w="973394">
                  <a:extLst>
                    <a:ext uri="{9D8B030D-6E8A-4147-A177-3AD203B41FA5}">
                      <a16:colId xmlns:a16="http://schemas.microsoft.com/office/drawing/2014/main" val="20007"/>
                    </a:ext>
                  </a:extLst>
                </a:gridCol>
                <a:gridCol w="929148">
                  <a:extLst>
                    <a:ext uri="{9D8B030D-6E8A-4147-A177-3AD203B41FA5}">
                      <a16:colId xmlns:a16="http://schemas.microsoft.com/office/drawing/2014/main" val="20008"/>
                    </a:ext>
                  </a:extLst>
                </a:gridCol>
              </a:tblGrid>
              <a:tr h="370840">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64</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Forecast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Customer orders (committed)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2"/>
                  </a:ext>
                </a:extLst>
              </a:tr>
            </a:tbl>
          </a:graphicData>
        </a:graphic>
      </p:graphicFrame>
      <p:cxnSp>
        <p:nvCxnSpPr>
          <p:cNvPr id="5" name="Straight Connector 8" descr="Points from Beginning inventory to the 64 amount."/>
          <p:cNvCxnSpPr/>
          <p:nvPr/>
        </p:nvCxnSpPr>
        <p:spPr>
          <a:xfrm>
            <a:off x="1043189" y="3721994"/>
            <a:ext cx="180304" cy="128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頁尾版面配置區 11"/>
          <p:cNvSpPr>
            <a:spLocks noGrp="1"/>
          </p:cNvSpPr>
          <p:nvPr>
            <p:ph type="ftr" sz="quarter" idx="10"/>
          </p:nvPr>
        </p:nvSpPr>
        <p:spPr/>
        <p:txBody>
          <a:bodyPr/>
          <a:lstStyle/>
          <a:p>
            <a:pPr>
              <a:defRPr/>
            </a:pPr>
            <a:r>
              <a:rPr lang="en-US" altLang="zh-TW"/>
              <a:t>CYCU— Prof CK Farn</a:t>
            </a:r>
          </a:p>
        </p:txBody>
      </p:sp>
      <p:sp>
        <p:nvSpPr>
          <p:cNvPr id="13" name="投影片編號版面配置區 12"/>
          <p:cNvSpPr>
            <a:spLocks noGrp="1"/>
          </p:cNvSpPr>
          <p:nvPr>
            <p:ph type="sldNum" sz="quarter" idx="11"/>
          </p:nvPr>
        </p:nvSpPr>
        <p:spPr/>
        <p:txBody>
          <a:bodyPr/>
          <a:lstStyle/>
          <a:p>
            <a:pPr>
              <a:defRPr/>
            </a:pPr>
            <a:fld id="{7BDDEBC0-0E1D-4F40-9E73-E30DD182E7FD}" type="slidenum">
              <a:rPr lang="en-US" altLang="zh-TW" smtClean="0"/>
              <a:pPr>
                <a:defRPr/>
              </a:pPr>
              <a:t>41</a:t>
            </a:fld>
            <a:endParaRPr lang="en-US" altLang="zh-TW"/>
          </a:p>
        </p:txBody>
      </p:sp>
    </p:spTree>
    <p:extLst>
      <p:ext uri="{BB962C8B-B14F-4D97-AF65-F5344CB8AC3E}">
        <p14:creationId xmlns:p14="http://schemas.microsoft.com/office/powerpoint/2010/main" val="319682891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42</a:t>
            </a:fld>
            <a:endParaRPr lang="en-US" altLang="zh-TW"/>
          </a:p>
        </p:txBody>
      </p:sp>
      <p:sp>
        <p:nvSpPr>
          <p:cNvPr id="6" name="Title 1">
            <a:extLst>
              <a:ext uri="{FF2B5EF4-FFF2-40B4-BE49-F238E27FC236}">
                <a16:creationId xmlns:a16="http://schemas.microsoft.com/office/drawing/2014/main" id="{F7F3EE99-E55A-48FC-B87F-9FC3187B5C71}"/>
              </a:ext>
            </a:extLst>
          </p:cNvPr>
          <p:cNvSpPr txBox="1">
            <a:spLocks/>
          </p:cNvSpPr>
          <p:nvPr/>
        </p:nvSpPr>
        <p:spPr bwMode="auto">
          <a:xfrm>
            <a:off x="1619672" y="589998"/>
            <a:ext cx="5544616" cy="63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kern="1200" baseline="0">
                <a:solidFill>
                  <a:srgbClr val="FFFF66"/>
                </a:solidFill>
                <a:latin typeface="Arial" panose="020B0604020202020204" pitchFamily="34" charset="0"/>
                <a:ea typeface="微軟正黑體" panose="020B0604030504040204" pitchFamily="34" charset="-120"/>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a:lstStyle>
          <a:p>
            <a:r>
              <a:rPr lang="en-US" sz="3200"/>
              <a:t>MPS – Projected On Hand</a:t>
            </a:r>
            <a:endParaRPr lang="en-IN" sz="3200" dirty="0"/>
          </a:p>
        </p:txBody>
      </p:sp>
      <p:sp>
        <p:nvSpPr>
          <p:cNvPr id="7" name="Content Placeholder 3"/>
          <p:cNvSpPr>
            <a:spLocks noGrp="1"/>
          </p:cNvSpPr>
          <p:nvPr>
            <p:ph sz="quarter" idx="4294967295"/>
          </p:nvPr>
        </p:nvSpPr>
        <p:spPr>
          <a:xfrm>
            <a:off x="392595" y="1538272"/>
            <a:ext cx="1104900" cy="649138"/>
          </a:xfrm>
          <a:prstGeom prst="rect">
            <a:avLst/>
          </a:prstGeom>
        </p:spPr>
        <p:txBody>
          <a:bodyPr/>
          <a:lstStyle/>
          <a:p>
            <a:pPr marL="0" indent="0">
              <a:buNone/>
            </a:pPr>
            <a:r>
              <a:rPr lang="en-US" sz="1600" dirty="0"/>
              <a:t>Beginning inventory</a:t>
            </a:r>
          </a:p>
        </p:txBody>
      </p:sp>
      <p:sp>
        <p:nvSpPr>
          <p:cNvPr id="8" name="Content Placeholder 4"/>
          <p:cNvSpPr>
            <a:spLocks noGrp="1"/>
          </p:cNvSpPr>
          <p:nvPr>
            <p:ph sz="quarter" idx="4294967295"/>
          </p:nvPr>
        </p:nvSpPr>
        <p:spPr>
          <a:xfrm>
            <a:off x="1835639" y="1801232"/>
            <a:ext cx="6691917" cy="357410"/>
          </a:xfrm>
          <a:prstGeom prst="rect">
            <a:avLst/>
          </a:prstGeom>
          <a:solidFill>
            <a:srgbClr val="D1CBAF"/>
          </a:solidFill>
          <a:ln>
            <a:solidFill>
              <a:schemeClr val="tx1"/>
            </a:solidFill>
          </a:ln>
        </p:spPr>
        <p:txBody>
          <a:bodyPr/>
          <a:lstStyle/>
          <a:p>
            <a:pPr indent="1312863">
              <a:tabLst>
                <a:tab pos="4513263" algn="l"/>
              </a:tabLst>
            </a:pPr>
            <a:r>
              <a:rPr lang="en-US" sz="1600" dirty="0"/>
              <a:t>June	July</a:t>
            </a:r>
          </a:p>
        </p:txBody>
      </p:sp>
      <p:graphicFrame>
        <p:nvGraphicFramePr>
          <p:cNvPr id="9" name="Table 5"/>
          <p:cNvGraphicFramePr>
            <a:graphicFrameLocks noGrp="1"/>
          </p:cNvGraphicFramePr>
          <p:nvPr>
            <p:extLst>
              <p:ext uri="{D42A27DB-BD31-4B8C-83A1-F6EECF244321}">
                <p14:modId xmlns:p14="http://schemas.microsoft.com/office/powerpoint/2010/main" val="1291634949"/>
              </p:ext>
            </p:extLst>
          </p:nvPr>
        </p:nvGraphicFramePr>
        <p:xfrm>
          <a:off x="621277" y="2167265"/>
          <a:ext cx="7901447" cy="2336800"/>
        </p:xfrm>
        <a:graphic>
          <a:graphicData uri="http://schemas.openxmlformats.org/drawingml/2006/table">
            <a:tbl>
              <a:tblPr firstRow="1" bandRow="1">
                <a:tableStyleId>{5C22544A-7EE6-4342-B048-85BDC9FD1C3A}</a:tableStyleId>
              </a:tblPr>
              <a:tblGrid>
                <a:gridCol w="1215152">
                  <a:extLst>
                    <a:ext uri="{9D8B030D-6E8A-4147-A177-3AD203B41FA5}">
                      <a16:colId xmlns:a16="http://schemas.microsoft.com/office/drawing/2014/main" val="20000"/>
                    </a:ext>
                  </a:extLst>
                </a:gridCol>
                <a:gridCol w="886412">
                  <a:extLst>
                    <a:ext uri="{9D8B030D-6E8A-4147-A177-3AD203B41FA5}">
                      <a16:colId xmlns:a16="http://schemas.microsoft.com/office/drawing/2014/main" val="20001"/>
                    </a:ext>
                  </a:extLst>
                </a:gridCol>
                <a:gridCol w="769760">
                  <a:extLst>
                    <a:ext uri="{9D8B030D-6E8A-4147-A177-3AD203B41FA5}">
                      <a16:colId xmlns:a16="http://schemas.microsoft.com/office/drawing/2014/main" val="20002"/>
                    </a:ext>
                  </a:extLst>
                </a:gridCol>
                <a:gridCol w="797336">
                  <a:extLst>
                    <a:ext uri="{9D8B030D-6E8A-4147-A177-3AD203B41FA5}">
                      <a16:colId xmlns:a16="http://schemas.microsoft.com/office/drawing/2014/main" val="20003"/>
                    </a:ext>
                  </a:extLst>
                </a:gridCol>
                <a:gridCol w="678426">
                  <a:extLst>
                    <a:ext uri="{9D8B030D-6E8A-4147-A177-3AD203B41FA5}">
                      <a16:colId xmlns:a16="http://schemas.microsoft.com/office/drawing/2014/main" val="20004"/>
                    </a:ext>
                  </a:extLst>
                </a:gridCol>
                <a:gridCol w="781665">
                  <a:extLst>
                    <a:ext uri="{9D8B030D-6E8A-4147-A177-3AD203B41FA5}">
                      <a16:colId xmlns:a16="http://schemas.microsoft.com/office/drawing/2014/main" val="20005"/>
                    </a:ext>
                  </a:extLst>
                </a:gridCol>
                <a:gridCol w="870154">
                  <a:extLst>
                    <a:ext uri="{9D8B030D-6E8A-4147-A177-3AD203B41FA5}">
                      <a16:colId xmlns:a16="http://schemas.microsoft.com/office/drawing/2014/main" val="20006"/>
                    </a:ext>
                  </a:extLst>
                </a:gridCol>
                <a:gridCol w="973394">
                  <a:extLst>
                    <a:ext uri="{9D8B030D-6E8A-4147-A177-3AD203B41FA5}">
                      <a16:colId xmlns:a16="http://schemas.microsoft.com/office/drawing/2014/main" val="20007"/>
                    </a:ext>
                  </a:extLst>
                </a:gridCol>
                <a:gridCol w="929148">
                  <a:extLst>
                    <a:ext uri="{9D8B030D-6E8A-4147-A177-3AD203B41FA5}">
                      <a16:colId xmlns:a16="http://schemas.microsoft.com/office/drawing/2014/main" val="20008"/>
                    </a:ext>
                  </a:extLst>
                </a:gridCol>
              </a:tblGrid>
              <a:tr h="370840">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64</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Forecast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Customer orders (committed)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2"/>
                  </a:ext>
                </a:extLst>
              </a:tr>
              <a:tr h="4114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Projected on-hand inventory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500" b="0" i="0" u="none" strike="noStrike" cap="none" normalizeH="0" baseline="0" dirty="0">
                          <a:ln>
                            <a:noFill/>
                          </a:ln>
                          <a:solidFill>
                            <a:srgbClr val="333333"/>
                          </a:solidFill>
                          <a:effectLst/>
                          <a:latin typeface="Arial" charset="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5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3"/>
                  </a:ext>
                </a:extLst>
              </a:tr>
            </a:tbl>
          </a:graphicData>
        </a:graphic>
      </p:graphicFrame>
      <p:cxnSp>
        <p:nvCxnSpPr>
          <p:cNvPr id="10" name="Straight Connector 6" descr="Points from Beginning inventory to the 64 amount."/>
          <p:cNvCxnSpPr>
            <a:cxnSpLocks/>
          </p:cNvCxnSpPr>
          <p:nvPr/>
        </p:nvCxnSpPr>
        <p:spPr>
          <a:xfrm>
            <a:off x="1251088" y="2100468"/>
            <a:ext cx="193398" cy="186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3" descr="Points from Customer orders callout to the 31 figure in last row of table. "/>
          <p:cNvCxnSpPr>
            <a:cxnSpLocks/>
          </p:cNvCxnSpPr>
          <p:nvPr/>
        </p:nvCxnSpPr>
        <p:spPr>
          <a:xfrm flipV="1">
            <a:off x="1814104" y="4268080"/>
            <a:ext cx="476250" cy="844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 descr="Points from Forecast for week 2 callout to the 1 figure in last row of table. "/>
          <p:cNvCxnSpPr>
            <a:cxnSpLocks/>
          </p:cNvCxnSpPr>
          <p:nvPr/>
        </p:nvCxnSpPr>
        <p:spPr>
          <a:xfrm flipH="1" flipV="1">
            <a:off x="3205828" y="4148834"/>
            <a:ext cx="898026" cy="984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9" descr="Points from Forecast for week 3 callout to the negative 29 figure in last row of table. "/>
          <p:cNvCxnSpPr>
            <a:cxnSpLocks/>
          </p:cNvCxnSpPr>
          <p:nvPr/>
        </p:nvCxnSpPr>
        <p:spPr>
          <a:xfrm flipH="1" flipV="1">
            <a:off x="4103854" y="4192152"/>
            <a:ext cx="2133680" cy="910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0"/>
          <p:cNvSpPr>
            <a:spLocks noGrp="1"/>
          </p:cNvSpPr>
          <p:nvPr>
            <p:ph sz="quarter" idx="4294967295"/>
          </p:nvPr>
        </p:nvSpPr>
        <p:spPr>
          <a:xfrm>
            <a:off x="180975" y="5082683"/>
            <a:ext cx="2590800" cy="1232392"/>
          </a:xfrm>
          <a:prstGeom prst="rect">
            <a:avLst/>
          </a:prstGeom>
        </p:spPr>
        <p:txBody>
          <a:bodyPr/>
          <a:lstStyle/>
          <a:p>
            <a:r>
              <a:rPr lang="en-IN" sz="1600" dirty="0"/>
              <a:t>Customer orders are larger than forecast in week 1; projected on-hand inventory is 64 – 33 = 31</a:t>
            </a:r>
          </a:p>
        </p:txBody>
      </p:sp>
      <p:sp>
        <p:nvSpPr>
          <p:cNvPr id="15" name="Content Placeholder 11"/>
          <p:cNvSpPr>
            <a:spLocks noGrp="1"/>
          </p:cNvSpPr>
          <p:nvPr>
            <p:ph sz="quarter" idx="4294967295"/>
          </p:nvPr>
        </p:nvSpPr>
        <p:spPr>
          <a:xfrm>
            <a:off x="3073891" y="5082682"/>
            <a:ext cx="2593483" cy="1127617"/>
          </a:xfrm>
          <a:prstGeom prst="rect">
            <a:avLst/>
          </a:prstGeom>
        </p:spPr>
        <p:txBody>
          <a:bodyPr/>
          <a:lstStyle/>
          <a:p>
            <a:r>
              <a:rPr lang="en-IN" sz="1600" dirty="0"/>
              <a:t>Forecast is larger than customer orders in week 2; projected on-hand inventory is 31 – 30 = 1</a:t>
            </a:r>
          </a:p>
        </p:txBody>
      </p:sp>
      <p:sp>
        <p:nvSpPr>
          <p:cNvPr id="16" name="Content Placeholder 12"/>
          <p:cNvSpPr>
            <a:spLocks noGrp="1"/>
          </p:cNvSpPr>
          <p:nvPr>
            <p:ph sz="quarter" idx="4294967295"/>
          </p:nvPr>
        </p:nvSpPr>
        <p:spPr>
          <a:xfrm>
            <a:off x="6155052" y="4894432"/>
            <a:ext cx="2593412" cy="1126856"/>
          </a:xfrm>
          <a:prstGeom prst="rect">
            <a:avLst/>
          </a:prstGeom>
        </p:spPr>
        <p:txBody>
          <a:bodyPr/>
          <a:lstStyle/>
          <a:p>
            <a:r>
              <a:rPr lang="en-IN" sz="1600" dirty="0"/>
              <a:t>Forecast is larger than customer orders in week 3; projected on-hand inventory is 1 – 30 = –29</a:t>
            </a:r>
            <a:endParaRPr lang="en-IN" sz="1600" b="1" dirty="0"/>
          </a:p>
        </p:txBody>
      </p:sp>
    </p:spTree>
    <p:extLst>
      <p:ext uri="{BB962C8B-B14F-4D97-AF65-F5344CB8AC3E}">
        <p14:creationId xmlns:p14="http://schemas.microsoft.com/office/powerpoint/2010/main" val="5134162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43</a:t>
            </a:fld>
            <a:endParaRPr lang="en-US" altLang="zh-TW"/>
          </a:p>
        </p:txBody>
      </p:sp>
      <p:sp>
        <p:nvSpPr>
          <p:cNvPr id="6" name="Title 1">
            <a:extLst>
              <a:ext uri="{FF2B5EF4-FFF2-40B4-BE49-F238E27FC236}">
                <a16:creationId xmlns:a16="http://schemas.microsoft.com/office/drawing/2014/main" id="{F7F3EE99-E55A-48FC-B87F-9FC3187B5C71}"/>
              </a:ext>
            </a:extLst>
          </p:cNvPr>
          <p:cNvSpPr>
            <a:spLocks noGrp="1"/>
          </p:cNvSpPr>
          <p:nvPr>
            <p:ph type="title"/>
          </p:nvPr>
        </p:nvSpPr>
        <p:spPr>
          <a:xfrm>
            <a:off x="1691680" y="620688"/>
            <a:ext cx="6912768" cy="864096"/>
          </a:xfrm>
        </p:spPr>
        <p:txBody>
          <a:bodyPr/>
          <a:lstStyle/>
          <a:p>
            <a:r>
              <a:rPr lang="en-US" sz="2800" dirty="0"/>
              <a:t>Determining MPS and Projected On Hand</a:t>
            </a:r>
            <a:endParaRPr lang="en-IN" sz="2800" dirty="0"/>
          </a:p>
        </p:txBody>
      </p:sp>
      <p:graphicFrame>
        <p:nvGraphicFramePr>
          <p:cNvPr id="7" name="Table 3"/>
          <p:cNvGraphicFramePr>
            <a:graphicFrameLocks noGrp="1"/>
          </p:cNvGraphicFramePr>
          <p:nvPr>
            <p:extLst>
              <p:ext uri="{D42A27DB-BD31-4B8C-83A1-F6EECF244321}">
                <p14:modId xmlns:p14="http://schemas.microsoft.com/office/powerpoint/2010/main" val="1505510345"/>
              </p:ext>
            </p:extLst>
          </p:nvPr>
        </p:nvGraphicFramePr>
        <p:xfrm>
          <a:off x="1143000" y="1752600"/>
          <a:ext cx="7317431" cy="4268685"/>
        </p:xfrm>
        <a:graphic>
          <a:graphicData uri="http://schemas.openxmlformats.org/drawingml/2006/table">
            <a:tbl>
              <a:tblPr firstRow="1" bandRow="1">
                <a:tableStyleId>{5C22544A-7EE6-4342-B048-85BDC9FD1C3A}</a:tableStyleId>
              </a:tblPr>
              <a:tblGrid>
                <a:gridCol w="1066570">
                  <a:extLst>
                    <a:ext uri="{9D8B030D-6E8A-4147-A177-3AD203B41FA5}">
                      <a16:colId xmlns:a16="http://schemas.microsoft.com/office/drawing/2014/main" val="20000"/>
                    </a:ext>
                  </a:extLst>
                </a:gridCol>
                <a:gridCol w="933249">
                  <a:extLst>
                    <a:ext uri="{9D8B030D-6E8A-4147-A177-3AD203B41FA5}">
                      <a16:colId xmlns:a16="http://schemas.microsoft.com/office/drawing/2014/main" val="20001"/>
                    </a:ext>
                  </a:extLst>
                </a:gridCol>
                <a:gridCol w="1279884">
                  <a:extLst>
                    <a:ext uri="{9D8B030D-6E8A-4147-A177-3AD203B41FA5}">
                      <a16:colId xmlns:a16="http://schemas.microsoft.com/office/drawing/2014/main" val="20002"/>
                    </a:ext>
                  </a:extLst>
                </a:gridCol>
                <a:gridCol w="1119898">
                  <a:extLst>
                    <a:ext uri="{9D8B030D-6E8A-4147-A177-3AD203B41FA5}">
                      <a16:colId xmlns:a16="http://schemas.microsoft.com/office/drawing/2014/main" val="20003"/>
                    </a:ext>
                  </a:extLst>
                </a:gridCol>
                <a:gridCol w="466624">
                  <a:extLst>
                    <a:ext uri="{9D8B030D-6E8A-4147-A177-3AD203B41FA5}">
                      <a16:colId xmlns:a16="http://schemas.microsoft.com/office/drawing/2014/main" val="20004"/>
                    </a:ext>
                  </a:extLst>
                </a:gridCol>
                <a:gridCol w="583614">
                  <a:extLst>
                    <a:ext uri="{9D8B030D-6E8A-4147-A177-3AD203B41FA5}">
                      <a16:colId xmlns:a16="http://schemas.microsoft.com/office/drawing/2014/main" val="20005"/>
                    </a:ext>
                  </a:extLst>
                </a:gridCol>
                <a:gridCol w="533285">
                  <a:extLst>
                    <a:ext uri="{9D8B030D-6E8A-4147-A177-3AD203B41FA5}">
                      <a16:colId xmlns:a16="http://schemas.microsoft.com/office/drawing/2014/main" val="20006"/>
                    </a:ext>
                  </a:extLst>
                </a:gridCol>
                <a:gridCol w="1334307">
                  <a:extLst>
                    <a:ext uri="{9D8B030D-6E8A-4147-A177-3AD203B41FA5}">
                      <a16:colId xmlns:a16="http://schemas.microsoft.com/office/drawing/2014/main" val="20007"/>
                    </a:ext>
                  </a:extLst>
                </a:gridCol>
              </a:tblGrid>
              <a:tr h="926981">
                <a:tc>
                  <a:txBody>
                    <a:bodyPr/>
                    <a:lstStyle/>
                    <a:p>
                      <a:pPr algn="ctr"/>
                      <a:r>
                        <a:rPr lang="en-US" sz="1200" b="1" dirty="0">
                          <a:solidFill>
                            <a:srgbClr val="303B2C"/>
                          </a:solidFill>
                        </a:rPr>
                        <a:t>Week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algn="ctr"/>
                      <a:r>
                        <a:rPr lang="en-US" sz="1200" b="1" dirty="0">
                          <a:solidFill>
                            <a:srgbClr val="303B2C"/>
                          </a:solidFill>
                        </a:rPr>
                        <a:t>Inventory from</a:t>
                      </a:r>
                      <a:r>
                        <a:rPr lang="en-US" sz="1200" b="1" baseline="0" dirty="0">
                          <a:solidFill>
                            <a:srgbClr val="303B2C"/>
                          </a:solidFill>
                        </a:rPr>
                        <a:t> Previous Week</a:t>
                      </a:r>
                      <a:endParaRPr lang="en-US" sz="1200" b="1" dirty="0">
                        <a:solidFill>
                          <a:srgbClr val="303B2C"/>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algn="ctr"/>
                      <a:r>
                        <a:rPr lang="en-US" sz="1200" b="1" dirty="0">
                          <a:solidFill>
                            <a:srgbClr val="303B2C"/>
                          </a:solidFill>
                        </a:rPr>
                        <a:t>Requirements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algn="ctr"/>
                      <a:r>
                        <a:rPr lang="en-US" sz="1200" b="1" dirty="0">
                          <a:solidFill>
                            <a:srgbClr val="303B2C"/>
                          </a:solidFill>
                        </a:rPr>
                        <a:t>Inventory before MPS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algn="ctr"/>
                      <a:endParaRPr lang="en-US" sz="1200" b="1" dirty="0">
                        <a:solidFill>
                          <a:srgbClr val="303B2C"/>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algn="ctr"/>
                      <a:r>
                        <a:rPr lang="en-US" sz="1200" b="1" dirty="0">
                          <a:solidFill>
                            <a:srgbClr val="303B2C"/>
                          </a:solidFill>
                        </a:rPr>
                        <a:t>(70)</a:t>
                      </a:r>
                    </a:p>
                    <a:p>
                      <a:pPr algn="ctr"/>
                      <a:r>
                        <a:rPr lang="en-US" sz="1200" b="1" dirty="0">
                          <a:solidFill>
                            <a:srgbClr val="303B2C"/>
                          </a:solidFill>
                        </a:rPr>
                        <a:t>MPS</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algn="ctr"/>
                      <a:endParaRPr lang="en-US" sz="1200" b="1" dirty="0">
                        <a:solidFill>
                          <a:srgbClr val="303B2C"/>
                        </a:solidFill>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303B2C"/>
                          </a:solidFill>
                        </a:rPr>
                        <a:t>Projected</a:t>
                      </a:r>
                      <a:r>
                        <a:rPr lang="en-US" sz="1200" b="1" baseline="0" dirty="0">
                          <a:solidFill>
                            <a:srgbClr val="303B2C"/>
                          </a:solidFill>
                        </a:rPr>
                        <a:t> Inventory</a:t>
                      </a:r>
                      <a:endParaRPr lang="en-US" sz="1200" b="1" dirty="0">
                        <a:solidFill>
                          <a:srgbClr val="303B2C"/>
                        </a:solidFill>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417713">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r h="417713">
                <a:tc>
                  <a:txBody>
                    <a:bodyPr/>
                    <a:lstStyle/>
                    <a:p>
                      <a:pPr algn="ctr"/>
                      <a:r>
                        <a:rPr lang="en-US" sz="1400" dirty="0">
                          <a:solidFill>
                            <a:srgbClr val="303B2C"/>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2"/>
                  </a:ext>
                </a:extLst>
              </a:tr>
              <a:tr h="417713">
                <a:tc>
                  <a:txBody>
                    <a:bodyPr/>
                    <a:lstStyle/>
                    <a:p>
                      <a:pPr algn="ctr"/>
                      <a:r>
                        <a:rPr lang="en-US" sz="1400" dirty="0">
                          <a:solidFill>
                            <a:srgbClr val="303B2C"/>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3"/>
                  </a:ext>
                </a:extLst>
              </a:tr>
              <a:tr h="417713">
                <a:tc>
                  <a:txBody>
                    <a:bodyPr/>
                    <a:lstStyle/>
                    <a:p>
                      <a:pPr algn="ctr"/>
                      <a:r>
                        <a:rPr lang="en-US" sz="1400" dirty="0">
                          <a:solidFill>
                            <a:srgbClr val="303B2C"/>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4"/>
                  </a:ext>
                </a:extLst>
              </a:tr>
              <a:tr h="417713">
                <a:tc>
                  <a:txBody>
                    <a:bodyPr/>
                    <a:lstStyle/>
                    <a:p>
                      <a:pPr algn="ctr"/>
                      <a:r>
                        <a:rPr lang="en-US" sz="1400" dirty="0">
                          <a:solidFill>
                            <a:srgbClr val="303B2C"/>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5"/>
                  </a:ext>
                </a:extLst>
              </a:tr>
              <a:tr h="417713">
                <a:tc>
                  <a:txBody>
                    <a:bodyPr/>
                    <a:lstStyle/>
                    <a:p>
                      <a:pPr algn="ctr"/>
                      <a:r>
                        <a:rPr lang="en-US" sz="1400" dirty="0">
                          <a:solidFill>
                            <a:srgbClr val="303B2C"/>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endParaRPr lang="en-US" sz="1400" dirty="0">
                        <a:solidFill>
                          <a:srgbClr val="303B2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6"/>
                  </a:ext>
                </a:extLst>
              </a:tr>
              <a:tr h="417713">
                <a:tc>
                  <a:txBody>
                    <a:bodyPr/>
                    <a:lstStyle/>
                    <a:p>
                      <a:pPr algn="ctr"/>
                      <a:r>
                        <a:rPr lang="en-US" sz="1400" dirty="0">
                          <a:solidFill>
                            <a:srgbClr val="303B2C"/>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7"/>
                  </a:ext>
                </a:extLst>
              </a:tr>
              <a:tr h="417713">
                <a:tc>
                  <a:txBody>
                    <a:bodyPr/>
                    <a:lstStyle/>
                    <a:p>
                      <a:pPr algn="ctr"/>
                      <a:r>
                        <a:rPr lang="en-US" sz="1400" dirty="0">
                          <a:solidFill>
                            <a:srgbClr val="303B2C"/>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algn="ctr"/>
                      <a:r>
                        <a:rPr lang="en-US" sz="1400" dirty="0">
                          <a:solidFill>
                            <a:srgbClr val="303B2C"/>
                          </a:solidFill>
                        </a:rPr>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9104904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44</a:t>
            </a:fld>
            <a:endParaRPr lang="en-US" altLang="zh-TW"/>
          </a:p>
        </p:txBody>
      </p:sp>
      <p:sp>
        <p:nvSpPr>
          <p:cNvPr id="6" name="Title 1">
            <a:extLst>
              <a:ext uri="{FF2B5EF4-FFF2-40B4-BE49-F238E27FC236}">
                <a16:creationId xmlns:a16="http://schemas.microsoft.com/office/drawing/2014/main" id="{F7F3EE99-E55A-48FC-B87F-9FC3187B5C71}"/>
              </a:ext>
            </a:extLst>
          </p:cNvPr>
          <p:cNvSpPr txBox="1">
            <a:spLocks/>
          </p:cNvSpPr>
          <p:nvPr/>
        </p:nvSpPr>
        <p:spPr bwMode="auto">
          <a:xfrm>
            <a:off x="1619672" y="620688"/>
            <a:ext cx="4661148" cy="81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kern="1200" baseline="0">
                <a:solidFill>
                  <a:srgbClr val="FFFF66"/>
                </a:solidFill>
                <a:latin typeface="Arial" panose="020B0604020202020204" pitchFamily="34" charset="0"/>
                <a:ea typeface="微軟正黑體" panose="020B0604030504040204" pitchFamily="34" charset="-120"/>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a:lstStyle>
          <a:p>
            <a:r>
              <a:rPr lang="en-US" sz="3200"/>
              <a:t>Available-to-Promise</a:t>
            </a:r>
            <a:endParaRPr lang="en-IN" sz="3200" dirty="0"/>
          </a:p>
        </p:txBody>
      </p:sp>
      <p:sp>
        <p:nvSpPr>
          <p:cNvPr id="7" name="Content Placeholder 3"/>
          <p:cNvSpPr txBox="1">
            <a:spLocks noGrp="1"/>
          </p:cNvSpPr>
          <p:nvPr>
            <p:ph sz="quarter" idx="4294967295"/>
          </p:nvPr>
        </p:nvSpPr>
        <p:spPr>
          <a:xfrm>
            <a:off x="3203848" y="2636912"/>
            <a:ext cx="5461000" cy="421821"/>
          </a:xfrm>
          <a:prstGeom prst="rect">
            <a:avLst/>
          </a:prstGeom>
          <a:solidFill>
            <a:srgbClr val="D1CBAF"/>
          </a:solidFill>
          <a:ln>
            <a:solidFill>
              <a:schemeClr val="tx1"/>
            </a:solidFill>
          </a:ln>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4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400" kern="1200">
                <a:solidFill>
                  <a:schemeClr val="tx2"/>
                </a:solidFill>
                <a:latin typeface="+mn-lt"/>
                <a:ea typeface="+mn-ea"/>
                <a:cs typeface="+mn-cs"/>
              </a:defRPr>
            </a:lvl2pPr>
            <a:lvl3pPr marL="640080" indent="-285750" algn="l" defTabSz="914400" rtl="0" eaLnBrk="1" latinLnBrk="0" hangingPunct="1">
              <a:lnSpc>
                <a:spcPct val="100000"/>
              </a:lnSpc>
              <a:spcBef>
                <a:spcPts val="800"/>
              </a:spcBef>
              <a:spcAft>
                <a:spcPts val="800"/>
              </a:spcAft>
              <a:buFont typeface="Arial" panose="020B0604020202020204" pitchFamily="34" charset="0"/>
              <a:buChar char="•"/>
              <a:defRPr sz="2000" kern="1200">
                <a:solidFill>
                  <a:schemeClr val="tx2"/>
                </a:solidFill>
                <a:latin typeface="+mn-lt"/>
                <a:ea typeface="+mn-ea"/>
                <a:cs typeface="+mn-cs"/>
              </a:defRPr>
            </a:lvl3pPr>
            <a:lvl4pPr marL="455613" indent="0" algn="l" defTabSz="914400" rtl="0" eaLnBrk="1" latinLnBrk="0" hangingPunct="1">
              <a:lnSpc>
                <a:spcPct val="100000"/>
              </a:lnSpc>
              <a:spcBef>
                <a:spcPts val="800"/>
              </a:spcBef>
              <a:spcAft>
                <a:spcPts val="800"/>
              </a:spcAft>
              <a:buFont typeface="Arial" panose="020B0604020202020204" pitchFamily="34" charset="0"/>
              <a:buNone/>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312863">
              <a:tabLst>
                <a:tab pos="4513263" algn="l"/>
              </a:tabLst>
            </a:pPr>
            <a:r>
              <a:rPr lang="en-US" sz="1600"/>
              <a:t>June	July</a:t>
            </a:r>
            <a:endParaRPr lang="en-US" sz="1600" dirty="0"/>
          </a:p>
        </p:txBody>
      </p:sp>
      <p:graphicFrame>
        <p:nvGraphicFramePr>
          <p:cNvPr id="8" name="Table 4"/>
          <p:cNvGraphicFramePr>
            <a:graphicFrameLocks noGrp="1"/>
          </p:cNvGraphicFramePr>
          <p:nvPr>
            <p:extLst>
              <p:ext uri="{D42A27DB-BD31-4B8C-83A1-F6EECF244321}">
                <p14:modId xmlns:p14="http://schemas.microsoft.com/office/powerpoint/2010/main" val="1067439513"/>
              </p:ext>
            </p:extLst>
          </p:nvPr>
        </p:nvGraphicFramePr>
        <p:xfrm>
          <a:off x="422549" y="3061897"/>
          <a:ext cx="8242299" cy="2184400"/>
        </p:xfrm>
        <a:graphic>
          <a:graphicData uri="http://schemas.openxmlformats.org/drawingml/2006/table">
            <a:tbl>
              <a:tblPr firstRow="1" bandRow="1">
                <a:tableStyleId>{5C22544A-7EE6-4342-B048-85BDC9FD1C3A}</a:tableStyleId>
              </a:tblPr>
              <a:tblGrid>
                <a:gridCol w="2780030">
                  <a:extLst>
                    <a:ext uri="{9D8B030D-6E8A-4147-A177-3AD203B41FA5}">
                      <a16:colId xmlns:a16="http://schemas.microsoft.com/office/drawing/2014/main" val="20000"/>
                    </a:ext>
                  </a:extLst>
                </a:gridCol>
                <a:gridCol w="725169">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622300">
                  <a:extLst>
                    <a:ext uri="{9D8B030D-6E8A-4147-A177-3AD203B41FA5}">
                      <a16:colId xmlns:a16="http://schemas.microsoft.com/office/drawing/2014/main" val="20004"/>
                    </a:ext>
                  </a:extLst>
                </a:gridCol>
                <a:gridCol w="698500">
                  <a:extLst>
                    <a:ext uri="{9D8B030D-6E8A-4147-A177-3AD203B41FA5}">
                      <a16:colId xmlns:a16="http://schemas.microsoft.com/office/drawing/2014/main" val="20005"/>
                    </a:ext>
                  </a:extLst>
                </a:gridCol>
                <a:gridCol w="635000">
                  <a:extLst>
                    <a:ext uri="{9D8B030D-6E8A-4147-A177-3AD203B41FA5}">
                      <a16:colId xmlns:a16="http://schemas.microsoft.com/office/drawing/2014/main" val="20006"/>
                    </a:ext>
                  </a:extLst>
                </a:gridCol>
                <a:gridCol w="5842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tblGrid>
              <a:tr h="370840">
                <a:tc>
                  <a:txBody>
                    <a:bodyPr/>
                    <a:lstStyle/>
                    <a:p>
                      <a:pPr marL="0" marR="0" lvl="0" indent="0" algn="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64</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1" i="0" u="none" strike="noStrike" cap="none" normalizeH="0" baseline="0" dirty="0">
                          <a:ln>
                            <a:noFill/>
                          </a:ln>
                          <a:solidFill>
                            <a:schemeClr val="tx1"/>
                          </a:solidFill>
                          <a:effectLst/>
                          <a:latin typeface="Arial" charset="0"/>
                        </a:rPr>
                        <a:t>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41148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Forecast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r h="41148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Customer orders</a:t>
                      </a:r>
                      <a:br>
                        <a:rPr kumimoji="0" lang="en-US" sz="1600" b="0" i="0" u="none" strike="noStrike" cap="none" normalizeH="0" baseline="0" dirty="0">
                          <a:ln>
                            <a:noFill/>
                          </a:ln>
                          <a:solidFill>
                            <a:srgbClr val="333333"/>
                          </a:solidFill>
                          <a:effectLst/>
                          <a:latin typeface="Arial" charset="0"/>
                        </a:rPr>
                      </a:br>
                      <a:r>
                        <a:rPr kumimoji="0" lang="en-US" sz="1600" b="0" i="0" u="none" strike="noStrike" cap="none" normalizeH="0" baseline="0" dirty="0">
                          <a:ln>
                            <a:noFill/>
                          </a:ln>
                          <a:solidFill>
                            <a:srgbClr val="333333"/>
                          </a:solidFill>
                          <a:effectLst/>
                          <a:latin typeface="Arial" charset="0"/>
                        </a:rPr>
                        <a:t>(committed)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2"/>
                  </a:ext>
                </a:extLst>
              </a:tr>
              <a:tr h="41148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Projected on-hand inventory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3"/>
                  </a:ext>
                </a:extLst>
              </a:tr>
              <a:tr h="41148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MPS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1600" b="0" i="0" u="none" strike="noStrike" cap="none" normalizeH="0" baseline="0" dirty="0">
                        <a:ln>
                          <a:noFill/>
                        </a:ln>
                        <a:solidFill>
                          <a:srgbClr val="333333"/>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600" b="0" i="0" u="none" strike="noStrike" cap="none" normalizeH="0" baseline="0" dirty="0">
                          <a:ln>
                            <a:noFill/>
                          </a:ln>
                          <a:solidFill>
                            <a:srgbClr val="333333"/>
                          </a:solidFill>
                          <a:effectLst/>
                          <a:latin typeface="Arial" charset="0"/>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219495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3"/>
          <p:cNvSpPr>
            <a:spLocks noGrp="1"/>
          </p:cNvSpPr>
          <p:nvPr>
            <p:ph type="ftr" sz="quarter" idx="10"/>
          </p:nvPr>
        </p:nvSpPr>
        <p:spPr/>
        <p:txBody>
          <a:bodyPr/>
          <a:lstStyle/>
          <a:p>
            <a:pPr>
              <a:defRPr/>
            </a:pPr>
            <a:r>
              <a:rPr lang="en-US" altLang="zh-TW"/>
              <a:t>CYCU— Prof CK Farn</a:t>
            </a:r>
          </a:p>
        </p:txBody>
      </p:sp>
      <p:sp>
        <p:nvSpPr>
          <p:cNvPr id="5" name="投影片編號版面配置區 4"/>
          <p:cNvSpPr>
            <a:spLocks noGrp="1"/>
          </p:cNvSpPr>
          <p:nvPr>
            <p:ph type="sldNum" sz="quarter" idx="11"/>
          </p:nvPr>
        </p:nvSpPr>
        <p:spPr/>
        <p:txBody>
          <a:bodyPr/>
          <a:lstStyle/>
          <a:p>
            <a:pPr>
              <a:defRPr/>
            </a:pPr>
            <a:fld id="{7BDDEBC0-0E1D-4F40-9E73-E30DD182E7FD}" type="slidenum">
              <a:rPr lang="en-US" altLang="zh-TW" smtClean="0"/>
              <a:pPr>
                <a:defRPr/>
              </a:pPr>
              <a:t>45</a:t>
            </a:fld>
            <a:endParaRPr lang="en-US" altLang="zh-TW"/>
          </a:p>
        </p:txBody>
      </p:sp>
      <p:sp>
        <p:nvSpPr>
          <p:cNvPr id="6" name="Title 1">
            <a:extLst>
              <a:ext uri="{FF2B5EF4-FFF2-40B4-BE49-F238E27FC236}">
                <a16:creationId xmlns:a16="http://schemas.microsoft.com/office/drawing/2014/main" id="{13385796-FD10-418B-8128-BC54502841BC}"/>
              </a:ext>
            </a:extLst>
          </p:cNvPr>
          <p:cNvSpPr txBox="1">
            <a:spLocks/>
          </p:cNvSpPr>
          <p:nvPr/>
        </p:nvSpPr>
        <p:spPr bwMode="auto">
          <a:xfrm>
            <a:off x="1619672" y="529299"/>
            <a:ext cx="3941068" cy="96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000" kern="1200" baseline="0">
                <a:solidFill>
                  <a:srgbClr val="FFFF66"/>
                </a:solidFill>
                <a:latin typeface="Arial" panose="020B0604020202020204" pitchFamily="34" charset="0"/>
                <a:ea typeface="微軟正黑體" panose="020B0604030504040204" pitchFamily="34" charset="-120"/>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a:lstStyle>
          <a:p>
            <a:r>
              <a:rPr lang="en-US" sz="3200"/>
              <a:t>Available-to-Promise </a:t>
            </a:r>
            <a:endParaRPr lang="en-IN" sz="3200" dirty="0"/>
          </a:p>
        </p:txBody>
      </p:sp>
      <p:sp>
        <p:nvSpPr>
          <p:cNvPr id="7" name="Content Placeholder 3">
            <a:extLst>
              <a:ext uri="{FF2B5EF4-FFF2-40B4-BE49-F238E27FC236}">
                <a16:creationId xmlns:a16="http://schemas.microsoft.com/office/drawing/2014/main" id="{45A39A70-2E70-4D32-911E-DF7925C4180C}"/>
              </a:ext>
            </a:extLst>
          </p:cNvPr>
          <p:cNvSpPr txBox="1">
            <a:spLocks noGrp="1"/>
          </p:cNvSpPr>
          <p:nvPr>
            <p:ph sz="quarter" idx="4294967295"/>
          </p:nvPr>
        </p:nvSpPr>
        <p:spPr>
          <a:xfrm>
            <a:off x="2743200" y="2039860"/>
            <a:ext cx="5882982" cy="374904"/>
          </a:xfrm>
          <a:prstGeom prst="rect">
            <a:avLst/>
          </a:prstGeom>
          <a:solidFill>
            <a:srgbClr val="D1CBAF"/>
          </a:solidFill>
          <a:ln>
            <a:solidFill>
              <a:schemeClr val="tx1"/>
            </a:solidFill>
          </a:ln>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4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400" kern="1200">
                <a:solidFill>
                  <a:schemeClr val="tx2"/>
                </a:solidFill>
                <a:latin typeface="+mn-lt"/>
                <a:ea typeface="+mn-ea"/>
                <a:cs typeface="+mn-cs"/>
              </a:defRPr>
            </a:lvl2pPr>
            <a:lvl3pPr marL="640080" indent="-285750" algn="l" defTabSz="914400" rtl="0" eaLnBrk="1" latinLnBrk="0" hangingPunct="1">
              <a:lnSpc>
                <a:spcPct val="100000"/>
              </a:lnSpc>
              <a:spcBef>
                <a:spcPts val="800"/>
              </a:spcBef>
              <a:spcAft>
                <a:spcPts val="800"/>
              </a:spcAft>
              <a:buFont typeface="Arial" panose="020B0604020202020204" pitchFamily="34" charset="0"/>
              <a:buChar char="•"/>
              <a:defRPr sz="2000" kern="1200">
                <a:solidFill>
                  <a:schemeClr val="tx2"/>
                </a:solidFill>
                <a:latin typeface="+mn-lt"/>
                <a:ea typeface="+mn-ea"/>
                <a:cs typeface="+mn-cs"/>
              </a:defRPr>
            </a:lvl3pPr>
            <a:lvl4pPr marL="455613" indent="0" algn="l" defTabSz="914400" rtl="0" eaLnBrk="1" latinLnBrk="0" hangingPunct="1">
              <a:lnSpc>
                <a:spcPct val="100000"/>
              </a:lnSpc>
              <a:spcBef>
                <a:spcPts val="800"/>
              </a:spcBef>
              <a:spcAft>
                <a:spcPts val="800"/>
              </a:spcAft>
              <a:buFont typeface="Arial" panose="020B0604020202020204" pitchFamily="34" charset="0"/>
              <a:buNone/>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312863">
              <a:tabLst>
                <a:tab pos="4513263" algn="l"/>
              </a:tabLst>
            </a:pPr>
            <a:r>
              <a:rPr lang="en-US" sz="1600" dirty="0"/>
              <a:t>June	July</a:t>
            </a:r>
          </a:p>
        </p:txBody>
      </p:sp>
      <p:graphicFrame>
        <p:nvGraphicFramePr>
          <p:cNvPr id="8" name="Content Placeholder 4">
            <a:extLst>
              <a:ext uri="{FF2B5EF4-FFF2-40B4-BE49-F238E27FC236}">
                <a16:creationId xmlns:a16="http://schemas.microsoft.com/office/drawing/2014/main" id="{414F5B2D-A990-4126-B45B-6C01FF9AEAD7}"/>
              </a:ext>
            </a:extLst>
          </p:cNvPr>
          <p:cNvGraphicFramePr>
            <a:graphicFrameLocks/>
          </p:cNvGraphicFramePr>
          <p:nvPr>
            <p:extLst>
              <p:ext uri="{D42A27DB-BD31-4B8C-83A1-F6EECF244321}">
                <p14:modId xmlns:p14="http://schemas.microsoft.com/office/powerpoint/2010/main" val="1115781466"/>
              </p:ext>
            </p:extLst>
          </p:nvPr>
        </p:nvGraphicFramePr>
        <p:xfrm>
          <a:off x="517819" y="2420888"/>
          <a:ext cx="8108363" cy="2745486"/>
        </p:xfrm>
        <a:graphic>
          <a:graphicData uri="http://schemas.openxmlformats.org/drawingml/2006/table">
            <a:tbl>
              <a:tblPr firstRow="1" bandRow="1">
                <a:tableStyleId>{5C22544A-7EE6-4342-B048-85BDC9FD1C3A}</a:tableStyleId>
              </a:tblPr>
              <a:tblGrid>
                <a:gridCol w="2240643">
                  <a:extLst>
                    <a:ext uri="{9D8B030D-6E8A-4147-A177-3AD203B41FA5}">
                      <a16:colId xmlns:a16="http://schemas.microsoft.com/office/drawing/2014/main" val="20000"/>
                    </a:ext>
                  </a:extLst>
                </a:gridCol>
                <a:gridCol w="733465">
                  <a:extLst>
                    <a:ext uri="{9D8B030D-6E8A-4147-A177-3AD203B41FA5}">
                      <a16:colId xmlns:a16="http://schemas.microsoft.com/office/drawing/2014/main" val="20001"/>
                    </a:ext>
                  </a:extLst>
                </a:gridCol>
                <a:gridCol w="733465">
                  <a:extLst>
                    <a:ext uri="{9D8B030D-6E8A-4147-A177-3AD203B41FA5}">
                      <a16:colId xmlns:a16="http://schemas.microsoft.com/office/drawing/2014/main" val="20002"/>
                    </a:ext>
                  </a:extLst>
                </a:gridCol>
                <a:gridCol w="733465">
                  <a:extLst>
                    <a:ext uri="{9D8B030D-6E8A-4147-A177-3AD203B41FA5}">
                      <a16:colId xmlns:a16="http://schemas.microsoft.com/office/drawing/2014/main" val="20003"/>
                    </a:ext>
                  </a:extLst>
                </a:gridCol>
                <a:gridCol w="733465">
                  <a:extLst>
                    <a:ext uri="{9D8B030D-6E8A-4147-A177-3AD203B41FA5}">
                      <a16:colId xmlns:a16="http://schemas.microsoft.com/office/drawing/2014/main" val="20004"/>
                    </a:ext>
                  </a:extLst>
                </a:gridCol>
                <a:gridCol w="733465">
                  <a:extLst>
                    <a:ext uri="{9D8B030D-6E8A-4147-A177-3AD203B41FA5}">
                      <a16:colId xmlns:a16="http://schemas.microsoft.com/office/drawing/2014/main" val="20005"/>
                    </a:ext>
                  </a:extLst>
                </a:gridCol>
                <a:gridCol w="733465">
                  <a:extLst>
                    <a:ext uri="{9D8B030D-6E8A-4147-A177-3AD203B41FA5}">
                      <a16:colId xmlns:a16="http://schemas.microsoft.com/office/drawing/2014/main" val="20006"/>
                    </a:ext>
                  </a:extLst>
                </a:gridCol>
                <a:gridCol w="733465">
                  <a:extLst>
                    <a:ext uri="{9D8B030D-6E8A-4147-A177-3AD203B41FA5}">
                      <a16:colId xmlns:a16="http://schemas.microsoft.com/office/drawing/2014/main" val="20007"/>
                    </a:ext>
                  </a:extLst>
                </a:gridCol>
                <a:gridCol w="733465">
                  <a:extLst>
                    <a:ext uri="{9D8B030D-6E8A-4147-A177-3AD203B41FA5}">
                      <a16:colId xmlns:a16="http://schemas.microsoft.com/office/drawing/2014/main" val="20008"/>
                    </a:ext>
                  </a:extLst>
                </a:gridCol>
              </a:tblGrid>
              <a:tr h="370840">
                <a:tc>
                  <a:txBody>
                    <a:bodyPr/>
                    <a:lstStyle/>
                    <a:p>
                      <a:pPr marL="0" marR="0" algn="ctr">
                        <a:lnSpc>
                          <a:spcPct val="115000"/>
                        </a:lnSpc>
                        <a:spcBef>
                          <a:spcPts val="0"/>
                        </a:spcBef>
                        <a:spcAft>
                          <a:spcPts val="0"/>
                        </a:spcAft>
                      </a:pPr>
                      <a:r>
                        <a:rPr lang="en-IN" sz="1600" dirty="0">
                          <a:effectLst/>
                          <a:latin typeface="Calibri"/>
                          <a:ea typeface="PMingLiU"/>
                          <a:cs typeface="Arial"/>
                        </a:rPr>
                        <a:t>64</a:t>
                      </a:r>
                      <a:r>
                        <a:rPr lang="en-IN" sz="1600" dirty="0">
                          <a:solidFill>
                            <a:schemeClr val="tx1"/>
                          </a:solidFill>
                          <a:effectLst/>
                          <a:latin typeface="Calibri"/>
                          <a:ea typeface="PMingLiU"/>
                          <a:cs typeface="Arial"/>
                        </a:rPr>
                        <a:t>64</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IN" sz="1600" b="1" dirty="0">
                          <a:solidFill>
                            <a:schemeClr val="tx1"/>
                          </a:solidFill>
                          <a:effectLst/>
                          <a:latin typeface="Calibri"/>
                          <a:ea typeface="PMingLiU"/>
                          <a:cs typeface="Arial"/>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dirty="0">
                          <a:solidFill>
                            <a:schemeClr val="tx1"/>
                          </a:solidFill>
                          <a:effectLst/>
                          <a:latin typeface="Calibri"/>
                          <a:ea typeface="PMingLiU"/>
                          <a:cs typeface="Arial"/>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dirty="0">
                          <a:solidFill>
                            <a:schemeClr val="tx1"/>
                          </a:solidFill>
                          <a:effectLst/>
                          <a:latin typeface="Calibri"/>
                          <a:ea typeface="PMingLiU"/>
                          <a:cs typeface="Arial"/>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a:solidFill>
                            <a:schemeClr val="tx1"/>
                          </a:solidFill>
                          <a:effectLst/>
                          <a:latin typeface="Calibri"/>
                          <a:ea typeface="PMingLiU"/>
                          <a:cs typeface="Arial"/>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dirty="0">
                          <a:solidFill>
                            <a:schemeClr val="tx1"/>
                          </a:solidFill>
                          <a:effectLst/>
                          <a:latin typeface="Calibri"/>
                          <a:ea typeface="PMingLiU"/>
                          <a:cs typeface="Arial"/>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a:solidFill>
                            <a:schemeClr val="tx1"/>
                          </a:solidFill>
                          <a:effectLst/>
                          <a:latin typeface="Calibri"/>
                          <a:ea typeface="PMingLiU"/>
                          <a:cs typeface="Arial"/>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a:solidFill>
                            <a:schemeClr val="tx1"/>
                          </a:solidFill>
                          <a:effectLst/>
                          <a:latin typeface="Calibri"/>
                          <a:ea typeface="PMingLiU"/>
                          <a:cs typeface="Arial"/>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tc>
                  <a:txBody>
                    <a:bodyPr/>
                    <a:lstStyle/>
                    <a:p>
                      <a:pPr marL="0" marR="0" algn="ctr">
                        <a:lnSpc>
                          <a:spcPct val="115000"/>
                        </a:lnSpc>
                        <a:spcBef>
                          <a:spcPts val="0"/>
                        </a:spcBef>
                        <a:spcAft>
                          <a:spcPts val="0"/>
                        </a:spcAft>
                      </a:pPr>
                      <a:r>
                        <a:rPr lang="en-IN" sz="1600" b="1" dirty="0">
                          <a:solidFill>
                            <a:schemeClr val="tx1"/>
                          </a:solidFill>
                          <a:effectLst/>
                          <a:latin typeface="Calibri"/>
                          <a:ea typeface="PMingLiU"/>
                          <a:cs typeface="Arial"/>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CBAF"/>
                    </a:solidFill>
                  </a:tcP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IN" sz="1600" dirty="0">
                          <a:effectLst/>
                          <a:latin typeface="Calibri"/>
                          <a:ea typeface="PMingLiU"/>
                          <a:cs typeface="Arial"/>
                        </a:rPr>
                        <a:t>Forecast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IN" sz="1600" dirty="0">
                          <a:effectLst/>
                          <a:latin typeface="Calibri"/>
                          <a:ea typeface="PMingLiU"/>
                          <a:cs typeface="Arial"/>
                        </a:rPr>
                        <a:t>Customer orders (committed)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IN" sz="1600">
                          <a:effectLst/>
                          <a:latin typeface="Calibri"/>
                          <a:ea typeface="PMingLiU"/>
                          <a:cs typeface="Arial"/>
                        </a:rPr>
                        <a:t>Projected on-hand inventory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31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31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61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IN" sz="1600">
                          <a:effectLst/>
                          <a:latin typeface="Calibri"/>
                          <a:ea typeface="PMingLiU"/>
                          <a:cs typeface="Arial"/>
                        </a:rPr>
                        <a:t>MPS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en-IN" sz="1600" dirty="0">
                          <a:effectLst/>
                          <a:latin typeface="Calibri"/>
                          <a:ea typeface="PMingLiU"/>
                          <a:cs typeface="Arial"/>
                        </a:rPr>
                        <a:t>Available-to-promise inventory (uncommitted)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tc>
                  <a:txBody>
                    <a:bodyPr/>
                    <a:lstStyle/>
                    <a:p>
                      <a:pPr marL="0" marR="0" algn="ctr">
                        <a:lnSpc>
                          <a:spcPct val="115000"/>
                        </a:lnSpc>
                        <a:spcBef>
                          <a:spcPts val="0"/>
                        </a:spcBef>
                        <a:spcAft>
                          <a:spcPts val="0"/>
                        </a:spcAft>
                      </a:pPr>
                      <a:r>
                        <a:rPr lang="en-IN" sz="1600" b="0" dirty="0">
                          <a:effectLst/>
                          <a:latin typeface="Calibri"/>
                          <a:ea typeface="PMingLiU"/>
                          <a:cs typeface="Arial"/>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3D2"/>
                    </a:solidFill>
                  </a:tcPr>
                </a:tc>
                <a:extLst>
                  <a:ext uri="{0D108BD9-81ED-4DB2-BD59-A6C34878D82A}">
                    <a16:rowId xmlns:a16="http://schemas.microsoft.com/office/drawing/2014/main" val="10005"/>
                  </a:ext>
                </a:extLst>
              </a:tr>
            </a:tbl>
          </a:graphicData>
        </a:graphic>
      </p:graphicFrame>
      <p:sp>
        <p:nvSpPr>
          <p:cNvPr id="9" name="Rounded Rectangle 5" descr="Rectangle is around the 33 and 20 within the June 1 and 2 columns. ">
            <a:extLst>
              <a:ext uri="{FF2B5EF4-FFF2-40B4-BE49-F238E27FC236}">
                <a16:creationId xmlns:a16="http://schemas.microsoft.com/office/drawing/2014/main" id="{5CAB4F89-AA64-4ED0-B0F4-19128C5C4746}"/>
              </a:ext>
            </a:extLst>
          </p:cNvPr>
          <p:cNvSpPr/>
          <p:nvPr/>
        </p:nvSpPr>
        <p:spPr>
          <a:xfrm>
            <a:off x="2788634" y="3235870"/>
            <a:ext cx="1291772" cy="406400"/>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ounded Rectangle 6" descr="Rectangle is around the 10 and 4 within the June 3 and 4 columns. ">
            <a:extLst>
              <a:ext uri="{FF2B5EF4-FFF2-40B4-BE49-F238E27FC236}">
                <a16:creationId xmlns:a16="http://schemas.microsoft.com/office/drawing/2014/main" id="{F40C5CC3-174A-4FC9-A8D0-A1718365B44E}"/>
              </a:ext>
            </a:extLst>
          </p:cNvPr>
          <p:cNvSpPr/>
          <p:nvPr/>
        </p:nvSpPr>
        <p:spPr>
          <a:xfrm>
            <a:off x="4336614" y="3235870"/>
            <a:ext cx="1291772" cy="406400"/>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Arrow Connector 7" descr="Arrow from the 64 amount to the 33 and 20 figures in the June 1 and 2 columns.">
            <a:extLst>
              <a:ext uri="{FF2B5EF4-FFF2-40B4-BE49-F238E27FC236}">
                <a16:creationId xmlns:a16="http://schemas.microsoft.com/office/drawing/2014/main" id="{D4FD4062-F6B0-4106-A8B4-C33D7EFAA8F8}"/>
              </a:ext>
            </a:extLst>
          </p:cNvPr>
          <p:cNvCxnSpPr/>
          <p:nvPr/>
        </p:nvCxnSpPr>
        <p:spPr>
          <a:xfrm>
            <a:off x="1952485" y="2579716"/>
            <a:ext cx="928914" cy="6386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8" descr="Arrow from the 33 and 20 to the 11 in final row.">
            <a:extLst>
              <a:ext uri="{FF2B5EF4-FFF2-40B4-BE49-F238E27FC236}">
                <a16:creationId xmlns:a16="http://schemas.microsoft.com/office/drawing/2014/main" id="{5D0A6287-2589-4A61-8C5A-1E8B19E8D397}"/>
              </a:ext>
            </a:extLst>
          </p:cNvPr>
          <p:cNvCxnSpPr/>
          <p:nvPr/>
        </p:nvCxnSpPr>
        <p:spPr>
          <a:xfrm flipH="1">
            <a:off x="3176877" y="3695278"/>
            <a:ext cx="297543" cy="11030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9" descr="Arrow from the boxed 10 and 4 figures to the 70 within the June 3 column.">
            <a:extLst>
              <a:ext uri="{FF2B5EF4-FFF2-40B4-BE49-F238E27FC236}">
                <a16:creationId xmlns:a16="http://schemas.microsoft.com/office/drawing/2014/main" id="{D8495947-662C-46A5-B859-853B188C083C}"/>
              </a:ext>
            </a:extLst>
          </p:cNvPr>
          <p:cNvCxnSpPr/>
          <p:nvPr/>
        </p:nvCxnSpPr>
        <p:spPr>
          <a:xfrm flipH="1">
            <a:off x="4666352" y="3730143"/>
            <a:ext cx="297543" cy="6531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0" descr="Arrow from the 2 within the July 5 column to the 70 in next to last row, same column.">
            <a:extLst>
              <a:ext uri="{FF2B5EF4-FFF2-40B4-BE49-F238E27FC236}">
                <a16:creationId xmlns:a16="http://schemas.microsoft.com/office/drawing/2014/main" id="{7AC16FF4-866D-4D94-A866-AE93DA4C7609}"/>
              </a:ext>
            </a:extLst>
          </p:cNvPr>
          <p:cNvCxnSpPr/>
          <p:nvPr/>
        </p:nvCxnSpPr>
        <p:spPr>
          <a:xfrm rot="16200000" flipH="1">
            <a:off x="5705089" y="3900120"/>
            <a:ext cx="1088571" cy="29028"/>
          </a:xfrm>
          <a:prstGeom prst="curvedConnector3">
            <a:avLst>
              <a:gd name="adj1" fmla="val 176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1" descr="Arrow from the 70 to the 56 both in the June 3 column.">
            <a:extLst>
              <a:ext uri="{FF2B5EF4-FFF2-40B4-BE49-F238E27FC236}">
                <a16:creationId xmlns:a16="http://schemas.microsoft.com/office/drawing/2014/main" id="{4B3471E0-6043-4202-9651-05F0C74746F3}"/>
              </a:ext>
            </a:extLst>
          </p:cNvPr>
          <p:cNvCxnSpPr/>
          <p:nvPr/>
        </p:nvCxnSpPr>
        <p:spPr>
          <a:xfrm>
            <a:off x="4596613" y="4580649"/>
            <a:ext cx="0" cy="2177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2" descr="Arrow from the 70 to the 68 both in the July 5 column.">
            <a:extLst>
              <a:ext uri="{FF2B5EF4-FFF2-40B4-BE49-F238E27FC236}">
                <a16:creationId xmlns:a16="http://schemas.microsoft.com/office/drawing/2014/main" id="{4B0FD53B-3A51-41E2-9499-763BE9118881}"/>
              </a:ext>
            </a:extLst>
          </p:cNvPr>
          <p:cNvCxnSpPr/>
          <p:nvPr/>
        </p:nvCxnSpPr>
        <p:spPr>
          <a:xfrm>
            <a:off x="6070157" y="4554145"/>
            <a:ext cx="0" cy="2855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3" descr="Arrow from the 70 to the 70 both in the July 7 column.">
            <a:extLst>
              <a:ext uri="{FF2B5EF4-FFF2-40B4-BE49-F238E27FC236}">
                <a16:creationId xmlns:a16="http://schemas.microsoft.com/office/drawing/2014/main" id="{DE0C391A-00F4-4E99-8AA5-C01B9871DFF7}"/>
              </a:ext>
            </a:extLst>
          </p:cNvPr>
          <p:cNvCxnSpPr/>
          <p:nvPr/>
        </p:nvCxnSpPr>
        <p:spPr>
          <a:xfrm>
            <a:off x="7534852" y="4567397"/>
            <a:ext cx="7620" cy="2855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4" descr="Arrow from the 70 to the 70 both in the July 8 column.">
            <a:extLst>
              <a:ext uri="{FF2B5EF4-FFF2-40B4-BE49-F238E27FC236}">
                <a16:creationId xmlns:a16="http://schemas.microsoft.com/office/drawing/2014/main" id="{F4D1B6D1-EA00-478E-9597-DE327FFB381F}"/>
              </a:ext>
            </a:extLst>
          </p:cNvPr>
          <p:cNvCxnSpPr/>
          <p:nvPr/>
        </p:nvCxnSpPr>
        <p:spPr>
          <a:xfrm>
            <a:off x="8273992" y="4567397"/>
            <a:ext cx="0" cy="2855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848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Aggregation</a:t>
            </a:r>
            <a:endParaRPr lang="en-IN" dirty="0"/>
          </a:p>
        </p:txBody>
      </p:sp>
      <p:sp>
        <p:nvSpPr>
          <p:cNvPr id="4" name="Content Placeholder 3">
            <a:extLst>
              <a:ext uri="{FF2B5EF4-FFF2-40B4-BE49-F238E27FC236}">
                <a16:creationId xmlns:a16="http://schemas.microsoft.com/office/drawing/2014/main" id="{1556699D-5819-426C-913D-FE8FBB762488}"/>
              </a:ext>
            </a:extLst>
          </p:cNvPr>
          <p:cNvSpPr>
            <a:spLocks noGrp="1"/>
          </p:cNvSpPr>
          <p:nvPr>
            <p:ph idx="1"/>
          </p:nvPr>
        </p:nvSpPr>
        <p:spPr/>
        <p:txBody>
          <a:bodyPr/>
          <a:lstStyle/>
          <a:p>
            <a:r>
              <a:rPr lang="en-US" dirty="0"/>
              <a:t>The plan must be in </a:t>
            </a:r>
            <a:r>
              <a:rPr lang="en-US" dirty="0">
                <a:solidFill>
                  <a:srgbClr val="C00000"/>
                </a:solidFill>
              </a:rPr>
              <a:t>units of measurement </a:t>
            </a:r>
            <a:r>
              <a:rPr lang="en-US" dirty="0"/>
              <a:t>that can be understood by the firm’s non-operations personnel</a:t>
            </a:r>
          </a:p>
          <a:p>
            <a:pPr lvl="1"/>
            <a:r>
              <a:rPr lang="en-US" dirty="0"/>
              <a:t>Aggregate units of output per month</a:t>
            </a:r>
          </a:p>
          <a:p>
            <a:pPr lvl="1"/>
            <a:r>
              <a:rPr lang="en-US" dirty="0"/>
              <a:t>Dollar value of total monthly output</a:t>
            </a:r>
          </a:p>
          <a:p>
            <a:pPr lvl="1"/>
            <a:r>
              <a:rPr lang="en-US" dirty="0"/>
              <a:t>Total output by factory</a:t>
            </a:r>
          </a:p>
          <a:p>
            <a:pPr lvl="1"/>
            <a:r>
              <a:rPr lang="en-US" dirty="0"/>
              <a:t>Measures that relate to capacity such as labor hours</a:t>
            </a:r>
          </a:p>
        </p:txBody>
      </p:sp>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5</a:t>
            </a:fld>
            <a:endParaRPr lang="en-US" altLang="zh-TW"/>
          </a:p>
        </p:txBody>
      </p:sp>
    </p:spTree>
    <p:extLst>
      <p:ext uri="{BB962C8B-B14F-4D97-AF65-F5344CB8AC3E}">
        <p14:creationId xmlns:p14="http://schemas.microsoft.com/office/powerpoint/2010/main" val="36861340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a:t>Dealing with Variation</a:t>
            </a:r>
            <a:endParaRPr lang="en-IN" dirty="0"/>
          </a:p>
        </p:txBody>
      </p:sp>
      <p:sp>
        <p:nvSpPr>
          <p:cNvPr id="6" name="Content Placeholder 2"/>
          <p:cNvSpPr>
            <a:spLocks noGrp="1"/>
          </p:cNvSpPr>
          <p:nvPr>
            <p:ph idx="1"/>
          </p:nvPr>
        </p:nvSpPr>
        <p:spPr/>
        <p:txBody>
          <a:bodyPr/>
          <a:lstStyle/>
          <a:p>
            <a:r>
              <a:rPr lang="en-US" dirty="0"/>
              <a:t>Most organizations use </a:t>
            </a:r>
            <a:r>
              <a:rPr lang="en-US" dirty="0">
                <a:solidFill>
                  <a:srgbClr val="C00000"/>
                </a:solidFill>
              </a:rPr>
              <a:t>rolling</a:t>
            </a:r>
            <a:r>
              <a:rPr lang="en-US" dirty="0"/>
              <a:t> 3, 6, 9, and 12 month forecasts</a:t>
            </a:r>
          </a:p>
          <a:p>
            <a:pPr lvl="1"/>
            <a:r>
              <a:rPr lang="en-US" dirty="0"/>
              <a:t>Forecasts are updated periodically, rather than relying on a once-a-year forecast</a:t>
            </a:r>
          </a:p>
          <a:p>
            <a:pPr lvl="1"/>
            <a:r>
              <a:rPr lang="en-US" dirty="0"/>
              <a:t>This allows planners to take into account any changes in either expected demand or expected supply and to develop revised plans</a:t>
            </a:r>
          </a:p>
        </p:txBody>
      </p:sp>
      <p:sp>
        <p:nvSpPr>
          <p:cNvPr id="5" name="頁尾版面配置區 4"/>
          <p:cNvSpPr>
            <a:spLocks noGrp="1"/>
          </p:cNvSpPr>
          <p:nvPr>
            <p:ph type="ftr" sz="quarter" idx="10"/>
          </p:nvPr>
        </p:nvSpPr>
        <p:spPr/>
        <p:txBody>
          <a:bodyPr/>
          <a:lstStyle/>
          <a:p>
            <a:pPr>
              <a:defRPr/>
            </a:pPr>
            <a:r>
              <a:rPr lang="en-US" altLang="zh-TW"/>
              <a:t>CYCU— Prof CK Farn</a:t>
            </a:r>
          </a:p>
        </p:txBody>
      </p:sp>
      <p:sp>
        <p:nvSpPr>
          <p:cNvPr id="7" name="投影片編號版面配置區 6"/>
          <p:cNvSpPr>
            <a:spLocks noGrp="1"/>
          </p:cNvSpPr>
          <p:nvPr>
            <p:ph type="sldNum" sz="quarter" idx="11"/>
          </p:nvPr>
        </p:nvSpPr>
        <p:spPr/>
        <p:txBody>
          <a:bodyPr/>
          <a:lstStyle/>
          <a:p>
            <a:pPr>
              <a:defRPr/>
            </a:pPr>
            <a:fld id="{7BDDEBC0-0E1D-4F40-9E73-E30DD182E7FD}" type="slidenum">
              <a:rPr lang="en-US" altLang="zh-TW" smtClean="0"/>
              <a:pPr>
                <a:defRPr/>
              </a:pPr>
              <a:t>6</a:t>
            </a:fld>
            <a:endParaRPr lang="en-US" altLang="zh-TW"/>
          </a:p>
        </p:txBody>
      </p:sp>
    </p:spTree>
    <p:extLst>
      <p:ext uri="{BB962C8B-B14F-4D97-AF65-F5344CB8AC3E}">
        <p14:creationId xmlns:p14="http://schemas.microsoft.com/office/powerpoint/2010/main" val="26352674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p:txBody>
          <a:bodyPr/>
          <a:lstStyle/>
          <a:p>
            <a:pPr eaLnBrk="1" hangingPunct="1"/>
            <a:r>
              <a:rPr lang="en-US" altLang="zh-TW" dirty="0"/>
              <a:t>Rolling Forecast</a:t>
            </a:r>
            <a:endParaRPr lang="zh-TW" altLang="en-US" dirty="0"/>
          </a:p>
        </p:txBody>
      </p:sp>
      <p:graphicFrame>
        <p:nvGraphicFramePr>
          <p:cNvPr id="664579" name="Group 3"/>
          <p:cNvGraphicFramePr>
            <a:graphicFrameLocks noGrp="1"/>
          </p:cNvGraphicFramePr>
          <p:nvPr>
            <p:ph sz="half" idx="1"/>
          </p:nvPr>
        </p:nvGraphicFramePr>
        <p:xfrm>
          <a:off x="468313" y="3284538"/>
          <a:ext cx="8207375" cy="2586044"/>
        </p:xfrm>
        <a:graphic>
          <a:graphicData uri="http://schemas.openxmlformats.org/drawingml/2006/table">
            <a:tbl>
              <a:tblPr/>
              <a:tblGrid>
                <a:gridCol w="820737">
                  <a:extLst>
                    <a:ext uri="{9D8B030D-6E8A-4147-A177-3AD203B41FA5}">
                      <a16:colId xmlns:a16="http://schemas.microsoft.com/office/drawing/2014/main" val="20000"/>
                    </a:ext>
                  </a:extLst>
                </a:gridCol>
                <a:gridCol w="820738">
                  <a:extLst>
                    <a:ext uri="{9D8B030D-6E8A-4147-A177-3AD203B41FA5}">
                      <a16:colId xmlns:a16="http://schemas.microsoft.com/office/drawing/2014/main" val="20001"/>
                    </a:ext>
                  </a:extLst>
                </a:gridCol>
                <a:gridCol w="820737">
                  <a:extLst>
                    <a:ext uri="{9D8B030D-6E8A-4147-A177-3AD203B41FA5}">
                      <a16:colId xmlns:a16="http://schemas.microsoft.com/office/drawing/2014/main" val="20002"/>
                    </a:ext>
                  </a:extLst>
                </a:gridCol>
                <a:gridCol w="820738">
                  <a:extLst>
                    <a:ext uri="{9D8B030D-6E8A-4147-A177-3AD203B41FA5}">
                      <a16:colId xmlns:a16="http://schemas.microsoft.com/office/drawing/2014/main" val="20003"/>
                    </a:ext>
                  </a:extLst>
                </a:gridCol>
                <a:gridCol w="820737">
                  <a:extLst>
                    <a:ext uri="{9D8B030D-6E8A-4147-A177-3AD203B41FA5}">
                      <a16:colId xmlns:a16="http://schemas.microsoft.com/office/drawing/2014/main" val="20004"/>
                    </a:ext>
                  </a:extLst>
                </a:gridCol>
                <a:gridCol w="820738">
                  <a:extLst>
                    <a:ext uri="{9D8B030D-6E8A-4147-A177-3AD203B41FA5}">
                      <a16:colId xmlns:a16="http://schemas.microsoft.com/office/drawing/2014/main" val="20005"/>
                    </a:ext>
                  </a:extLst>
                </a:gridCol>
                <a:gridCol w="820737">
                  <a:extLst>
                    <a:ext uri="{9D8B030D-6E8A-4147-A177-3AD203B41FA5}">
                      <a16:colId xmlns:a16="http://schemas.microsoft.com/office/drawing/2014/main" val="20006"/>
                    </a:ext>
                  </a:extLst>
                </a:gridCol>
                <a:gridCol w="820738">
                  <a:extLst>
                    <a:ext uri="{9D8B030D-6E8A-4147-A177-3AD203B41FA5}">
                      <a16:colId xmlns:a16="http://schemas.microsoft.com/office/drawing/2014/main" val="20007"/>
                    </a:ext>
                  </a:extLst>
                </a:gridCol>
                <a:gridCol w="820737">
                  <a:extLst>
                    <a:ext uri="{9D8B030D-6E8A-4147-A177-3AD203B41FA5}">
                      <a16:colId xmlns:a16="http://schemas.microsoft.com/office/drawing/2014/main" val="20008"/>
                    </a:ext>
                  </a:extLst>
                </a:gridCol>
                <a:gridCol w="820738">
                  <a:extLst>
                    <a:ext uri="{9D8B030D-6E8A-4147-A177-3AD203B41FA5}">
                      <a16:colId xmlns:a16="http://schemas.microsoft.com/office/drawing/2014/main" val="20009"/>
                    </a:ext>
                  </a:extLst>
                </a:gridCol>
              </a:tblGrid>
              <a:tr h="396223">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FFFFCC"/>
                        </a:solidFill>
                        <a:effectLst/>
                        <a:latin typeface="Times New Roman" charset="0"/>
                        <a:ea typeface="標楷體" charset="0"/>
                        <a:cs typeface="標楷體" charset="0"/>
                      </a:endParaRP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+0</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+1</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+2</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+3</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+4</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+5</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+6</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+7</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+8</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extLst>
                  <a:ext uri="{0D108BD9-81ED-4DB2-BD59-A6C34878D82A}">
                    <a16:rowId xmlns:a16="http://schemas.microsoft.com/office/drawing/2014/main" val="10000"/>
                  </a:ext>
                </a:extLst>
              </a:tr>
              <a:tr h="396223">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W1</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192">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W2</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7604">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W3</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192">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W4</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7604">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FFFFCC"/>
                          </a:solidFill>
                          <a:effectLst/>
                          <a:latin typeface="Times New Roman" charset="0"/>
                          <a:ea typeface="標楷體" charset="0"/>
                          <a:cs typeface="標楷體" charset="0"/>
                        </a:rPr>
                        <a:t>W5</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0000"/>
                    </a:solid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charset="0"/>
                        <a:buNone/>
                        <a:tabLst/>
                      </a:pPr>
                      <a:endParaRPr kumimoji="1" lang="zh-TW" altLang="en-US" sz="2000" b="1" i="0" u="none" strike="noStrike" cap="none" normalizeH="0" baseline="0">
                        <a:ln>
                          <a:noFill/>
                        </a:ln>
                        <a:solidFill>
                          <a:srgbClr val="000099"/>
                        </a:solidFill>
                        <a:effectLst/>
                        <a:latin typeface="Arial" charset="0"/>
                        <a:ea typeface="標楷體" charset="0"/>
                        <a:cs typeface="標楷體" charset="0"/>
                      </a:endParaRP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664658" name="Group 82"/>
          <p:cNvGraphicFramePr>
            <a:graphicFrameLocks noGrp="1"/>
          </p:cNvGraphicFramePr>
          <p:nvPr>
            <p:ph sz="quarter" idx="2"/>
          </p:nvPr>
        </p:nvGraphicFramePr>
        <p:xfrm>
          <a:off x="1331913" y="3716338"/>
          <a:ext cx="4895850" cy="396875"/>
        </p:xfrm>
        <a:graphic>
          <a:graphicData uri="http://schemas.openxmlformats.org/drawingml/2006/table">
            <a:tbl>
              <a:tblPr/>
              <a:tblGrid>
                <a:gridCol w="814387">
                  <a:extLst>
                    <a:ext uri="{9D8B030D-6E8A-4147-A177-3AD203B41FA5}">
                      <a16:colId xmlns:a16="http://schemas.microsoft.com/office/drawing/2014/main" val="20000"/>
                    </a:ext>
                  </a:extLst>
                </a:gridCol>
                <a:gridCol w="817563">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815975">
                  <a:extLst>
                    <a:ext uri="{9D8B030D-6E8A-4147-A177-3AD203B41FA5}">
                      <a16:colId xmlns:a16="http://schemas.microsoft.com/office/drawing/2014/main" val="20003"/>
                    </a:ext>
                  </a:extLst>
                </a:gridCol>
                <a:gridCol w="815975">
                  <a:extLst>
                    <a:ext uri="{9D8B030D-6E8A-4147-A177-3AD203B41FA5}">
                      <a16:colId xmlns:a16="http://schemas.microsoft.com/office/drawing/2014/main" val="20004"/>
                    </a:ext>
                  </a:extLst>
                </a:gridCol>
                <a:gridCol w="815975">
                  <a:extLst>
                    <a:ext uri="{9D8B030D-6E8A-4147-A177-3AD203B41FA5}">
                      <a16:colId xmlns:a16="http://schemas.microsoft.com/office/drawing/2014/main" val="20005"/>
                    </a:ext>
                  </a:extLst>
                </a:gridCol>
              </a:tblGrid>
              <a:tr h="396875">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marT="45793" marB="45793" horzOverflow="overflow">
                    <a:lnL cap="flat">
                      <a:noFill/>
                    </a:lnL>
                    <a:lnR>
                      <a:noFill/>
                    </a:lnR>
                    <a:lnT cap="flat">
                      <a:noFill/>
                    </a:lnT>
                    <a:lnB cap="flat">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marT="45793" marB="45793" horzOverflow="overflow">
                    <a:lnL>
                      <a:noFill/>
                    </a:lnL>
                    <a:lnR>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80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75</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120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120</a:t>
                      </a:r>
                    </a:p>
                  </a:txBody>
                  <a:tcPr marT="45793" marB="45793"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0747" name="Rectangle 103"/>
          <p:cNvSpPr>
            <a:spLocks noGrp="1" noChangeArrowheads="1"/>
          </p:cNvSpPr>
          <p:nvPr>
            <p:ph type="body" idx="4294967295"/>
          </p:nvPr>
        </p:nvSpPr>
        <p:spPr>
          <a:xfrm>
            <a:off x="611188" y="1844675"/>
            <a:ext cx="8137525" cy="1008063"/>
          </a:xfrm>
        </p:spPr>
        <p:txBody>
          <a:bodyPr/>
          <a:lstStyle/>
          <a:p>
            <a:pPr eaLnBrk="1" hangingPunct="1"/>
            <a:r>
              <a:rPr lang="en-US" altLang="zh-TW" sz="2400" dirty="0"/>
              <a:t>Assumption: one item; 5 weeks forecast, freeze for a week</a:t>
            </a:r>
          </a:p>
          <a:p>
            <a:pPr eaLnBrk="1" hangingPunct="1"/>
            <a:r>
              <a:rPr lang="en-US" altLang="zh-TW" sz="2400" dirty="0"/>
              <a:t>Yellow: Order; Blue: frozen forecast</a:t>
            </a:r>
            <a:endParaRPr lang="zh-TW" altLang="en-US" sz="2400" dirty="0"/>
          </a:p>
        </p:txBody>
      </p:sp>
      <p:graphicFrame>
        <p:nvGraphicFramePr>
          <p:cNvPr id="664680" name="Group 104"/>
          <p:cNvGraphicFramePr>
            <a:graphicFrameLocks noGrp="1"/>
          </p:cNvGraphicFramePr>
          <p:nvPr/>
        </p:nvGraphicFramePr>
        <p:xfrm>
          <a:off x="2124075" y="4076700"/>
          <a:ext cx="4895850" cy="466725"/>
        </p:xfrm>
        <a:graphic>
          <a:graphicData uri="http://schemas.openxmlformats.org/drawingml/2006/table">
            <a:tbl>
              <a:tblPr/>
              <a:tblGrid>
                <a:gridCol w="815975">
                  <a:extLst>
                    <a:ext uri="{9D8B030D-6E8A-4147-A177-3AD203B41FA5}">
                      <a16:colId xmlns:a16="http://schemas.microsoft.com/office/drawing/2014/main" val="20000"/>
                    </a:ext>
                  </a:extLst>
                </a:gridCol>
                <a:gridCol w="815975">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815975">
                  <a:extLst>
                    <a:ext uri="{9D8B030D-6E8A-4147-A177-3AD203B41FA5}">
                      <a16:colId xmlns:a16="http://schemas.microsoft.com/office/drawing/2014/main" val="20003"/>
                    </a:ext>
                  </a:extLst>
                </a:gridCol>
                <a:gridCol w="815975">
                  <a:extLst>
                    <a:ext uri="{9D8B030D-6E8A-4147-A177-3AD203B41FA5}">
                      <a16:colId xmlns:a16="http://schemas.microsoft.com/office/drawing/2014/main" val="20004"/>
                    </a:ext>
                  </a:extLst>
                </a:gridCol>
                <a:gridCol w="815975">
                  <a:extLst>
                    <a:ext uri="{9D8B030D-6E8A-4147-A177-3AD203B41FA5}">
                      <a16:colId xmlns:a16="http://schemas.microsoft.com/office/drawing/2014/main" val="20005"/>
                    </a:ext>
                  </a:extLst>
                </a:gridCol>
              </a:tblGrid>
              <a:tr h="466725">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horzOverflow="overflow">
                    <a:lnL cap="flat">
                      <a:noFill/>
                    </a:lnL>
                    <a:lnR>
                      <a:noFill/>
                    </a:lnR>
                    <a:lnT cap="flat">
                      <a:noFill/>
                    </a:lnT>
                    <a:lnB cap="flat">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90</a:t>
                      </a:r>
                    </a:p>
                  </a:txBody>
                  <a:tcPr horzOverflow="overflow">
                    <a:lnL>
                      <a:noFill/>
                    </a:lnL>
                    <a:lnR>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80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64701" name="Group 125"/>
          <p:cNvGraphicFramePr>
            <a:graphicFrameLocks noGrp="1"/>
          </p:cNvGraphicFramePr>
          <p:nvPr/>
        </p:nvGraphicFramePr>
        <p:xfrm>
          <a:off x="2916238" y="4508500"/>
          <a:ext cx="4967287" cy="396875"/>
        </p:xfrm>
        <a:graphic>
          <a:graphicData uri="http://schemas.openxmlformats.org/drawingml/2006/table">
            <a:tbl>
              <a:tblPr/>
              <a:tblGrid>
                <a:gridCol w="827087">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828675">
                  <a:extLst>
                    <a:ext uri="{9D8B030D-6E8A-4147-A177-3AD203B41FA5}">
                      <a16:colId xmlns:a16="http://schemas.microsoft.com/office/drawing/2014/main" val="20002"/>
                    </a:ext>
                  </a:extLst>
                </a:gridCol>
                <a:gridCol w="827088">
                  <a:extLst>
                    <a:ext uri="{9D8B030D-6E8A-4147-A177-3AD203B41FA5}">
                      <a16:colId xmlns:a16="http://schemas.microsoft.com/office/drawing/2014/main" val="20003"/>
                    </a:ext>
                  </a:extLst>
                </a:gridCol>
                <a:gridCol w="827087">
                  <a:extLst>
                    <a:ext uri="{9D8B030D-6E8A-4147-A177-3AD203B41FA5}">
                      <a16:colId xmlns:a16="http://schemas.microsoft.com/office/drawing/2014/main" val="20004"/>
                    </a:ext>
                  </a:extLst>
                </a:gridCol>
                <a:gridCol w="828675">
                  <a:extLst>
                    <a:ext uri="{9D8B030D-6E8A-4147-A177-3AD203B41FA5}">
                      <a16:colId xmlns:a16="http://schemas.microsoft.com/office/drawing/2014/main" val="20005"/>
                    </a:ext>
                  </a:extLst>
                </a:gridCol>
              </a:tblGrid>
              <a:tr h="396875">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90</a:t>
                      </a:r>
                    </a:p>
                  </a:txBody>
                  <a:tcPr marT="45793" marB="45793" horzOverflow="overflow">
                    <a:lnL cap="flat">
                      <a:noFill/>
                    </a:lnL>
                    <a:lnR>
                      <a:noFill/>
                    </a:lnR>
                    <a:lnT cap="flat">
                      <a:noFill/>
                    </a:lnT>
                    <a:lnB cap="flat">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95</a:t>
                      </a:r>
                    </a:p>
                  </a:txBody>
                  <a:tcPr marT="45793" marB="45793" horzOverflow="overflow">
                    <a:lnL>
                      <a:noFill/>
                    </a:lnL>
                    <a:lnR>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115</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120</a:t>
                      </a:r>
                    </a:p>
                  </a:txBody>
                  <a:tcPr marT="45793" marB="45793"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64722" name="Group 146"/>
          <p:cNvGraphicFramePr>
            <a:graphicFrameLocks noGrp="1"/>
          </p:cNvGraphicFramePr>
          <p:nvPr/>
        </p:nvGraphicFramePr>
        <p:xfrm>
          <a:off x="3779838" y="5013325"/>
          <a:ext cx="4895850" cy="396875"/>
        </p:xfrm>
        <a:graphic>
          <a:graphicData uri="http://schemas.openxmlformats.org/drawingml/2006/table">
            <a:tbl>
              <a:tblPr/>
              <a:tblGrid>
                <a:gridCol w="815975">
                  <a:extLst>
                    <a:ext uri="{9D8B030D-6E8A-4147-A177-3AD203B41FA5}">
                      <a16:colId xmlns:a16="http://schemas.microsoft.com/office/drawing/2014/main" val="20000"/>
                    </a:ext>
                  </a:extLst>
                </a:gridCol>
                <a:gridCol w="815975">
                  <a:extLst>
                    <a:ext uri="{9D8B030D-6E8A-4147-A177-3AD203B41FA5}">
                      <a16:colId xmlns:a16="http://schemas.microsoft.com/office/drawing/2014/main" val="20001"/>
                    </a:ext>
                  </a:extLst>
                </a:gridCol>
                <a:gridCol w="815975">
                  <a:extLst>
                    <a:ext uri="{9D8B030D-6E8A-4147-A177-3AD203B41FA5}">
                      <a16:colId xmlns:a16="http://schemas.microsoft.com/office/drawing/2014/main" val="20002"/>
                    </a:ext>
                  </a:extLst>
                </a:gridCol>
                <a:gridCol w="815975">
                  <a:extLst>
                    <a:ext uri="{9D8B030D-6E8A-4147-A177-3AD203B41FA5}">
                      <a16:colId xmlns:a16="http://schemas.microsoft.com/office/drawing/2014/main" val="20003"/>
                    </a:ext>
                  </a:extLst>
                </a:gridCol>
                <a:gridCol w="815975">
                  <a:extLst>
                    <a:ext uri="{9D8B030D-6E8A-4147-A177-3AD203B41FA5}">
                      <a16:colId xmlns:a16="http://schemas.microsoft.com/office/drawing/2014/main" val="20004"/>
                    </a:ext>
                  </a:extLst>
                </a:gridCol>
                <a:gridCol w="815975">
                  <a:extLst>
                    <a:ext uri="{9D8B030D-6E8A-4147-A177-3AD203B41FA5}">
                      <a16:colId xmlns:a16="http://schemas.microsoft.com/office/drawing/2014/main" val="20005"/>
                    </a:ext>
                  </a:extLst>
                </a:gridCol>
              </a:tblGrid>
              <a:tr h="396875">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95</a:t>
                      </a:r>
                    </a:p>
                  </a:txBody>
                  <a:tcPr marT="45793" marB="45793" horzOverflow="overflow">
                    <a:lnL cap="flat">
                      <a:noFill/>
                    </a:lnL>
                    <a:lnR>
                      <a:noFill/>
                    </a:lnR>
                    <a:lnT cap="flat">
                      <a:noFill/>
                    </a:lnT>
                    <a:lnB cap="flat">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marT="45793" marB="45793" horzOverflow="overflow">
                    <a:lnL>
                      <a:noFill/>
                    </a:lnL>
                    <a:lnR>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marT="45793" marB="45793"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120</a:t>
                      </a:r>
                    </a:p>
                  </a:txBody>
                  <a:tcPr marT="45793" marB="45793"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64743" name="Group 167"/>
          <p:cNvGraphicFramePr>
            <a:graphicFrameLocks noGrp="1"/>
          </p:cNvGraphicFramePr>
          <p:nvPr>
            <p:ph sz="quarter" idx="3"/>
          </p:nvPr>
        </p:nvGraphicFramePr>
        <p:xfrm>
          <a:off x="4572000" y="5445125"/>
          <a:ext cx="4103688" cy="436563"/>
        </p:xfrm>
        <a:graphic>
          <a:graphicData uri="http://schemas.openxmlformats.org/drawingml/2006/table">
            <a:tbl>
              <a:tblPr/>
              <a:tblGrid>
                <a:gridCol w="820738">
                  <a:extLst>
                    <a:ext uri="{9D8B030D-6E8A-4147-A177-3AD203B41FA5}">
                      <a16:colId xmlns:a16="http://schemas.microsoft.com/office/drawing/2014/main" val="20000"/>
                    </a:ext>
                  </a:extLst>
                </a:gridCol>
                <a:gridCol w="820737">
                  <a:extLst>
                    <a:ext uri="{9D8B030D-6E8A-4147-A177-3AD203B41FA5}">
                      <a16:colId xmlns:a16="http://schemas.microsoft.com/office/drawing/2014/main" val="20001"/>
                    </a:ext>
                  </a:extLst>
                </a:gridCol>
                <a:gridCol w="820738">
                  <a:extLst>
                    <a:ext uri="{9D8B030D-6E8A-4147-A177-3AD203B41FA5}">
                      <a16:colId xmlns:a16="http://schemas.microsoft.com/office/drawing/2014/main" val="20002"/>
                    </a:ext>
                  </a:extLst>
                </a:gridCol>
                <a:gridCol w="820737">
                  <a:extLst>
                    <a:ext uri="{9D8B030D-6E8A-4147-A177-3AD203B41FA5}">
                      <a16:colId xmlns:a16="http://schemas.microsoft.com/office/drawing/2014/main" val="20003"/>
                    </a:ext>
                  </a:extLst>
                </a:gridCol>
                <a:gridCol w="820738">
                  <a:extLst>
                    <a:ext uri="{9D8B030D-6E8A-4147-A177-3AD203B41FA5}">
                      <a16:colId xmlns:a16="http://schemas.microsoft.com/office/drawing/2014/main" val="20004"/>
                    </a:ext>
                  </a:extLst>
                </a:gridCol>
              </a:tblGrid>
              <a:tr h="436563">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horzOverflow="overflow">
                    <a:lnL cap="flat">
                      <a:noFill/>
                    </a:lnL>
                    <a:lnR>
                      <a:noFill/>
                    </a:lnR>
                    <a:lnT cap="flat">
                      <a:noFill/>
                    </a:lnT>
                    <a:lnB cap="flat">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horzOverflow="overflow">
                    <a:lnL>
                      <a:noFill/>
                    </a:lnL>
                    <a:lnR>
                      <a:noFill/>
                    </a:lnR>
                    <a:lnT cap="flat">
                      <a:noFill/>
                    </a:lnT>
                    <a:lnB cap="flat">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120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100</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charset="0"/>
                        <a:buNone/>
                        <a:tabLst/>
                      </a:pPr>
                      <a:r>
                        <a:rPr kumimoji="1" lang="en-US" altLang="zh-TW" sz="2000" b="1" i="0" u="none" strike="noStrike" cap="none" normalizeH="0" baseline="0">
                          <a:ln>
                            <a:noFill/>
                          </a:ln>
                          <a:solidFill>
                            <a:srgbClr val="000099"/>
                          </a:solidFill>
                          <a:effectLst/>
                          <a:latin typeface="Arial" charset="0"/>
                          <a:ea typeface="標楷體" charset="0"/>
                          <a:cs typeface="標楷體" charset="0"/>
                        </a:rPr>
                        <a:t>110</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頁尾版面配置區 1"/>
          <p:cNvSpPr>
            <a:spLocks noGrp="1"/>
          </p:cNvSpPr>
          <p:nvPr>
            <p:ph type="ftr" sz="quarter" idx="10"/>
          </p:nvPr>
        </p:nvSpPr>
        <p:spPr/>
        <p:txBody>
          <a:bodyPr/>
          <a:lstStyle/>
          <a:p>
            <a:pPr>
              <a:defRPr/>
            </a:pPr>
            <a:r>
              <a:rPr lang="en-US" altLang="zh-TW"/>
              <a:t>CYCU— Prof CK Farn</a:t>
            </a:r>
          </a:p>
        </p:txBody>
      </p:sp>
      <p:sp>
        <p:nvSpPr>
          <p:cNvPr id="3" name="投影片編號版面配置區 2"/>
          <p:cNvSpPr>
            <a:spLocks noGrp="1"/>
          </p:cNvSpPr>
          <p:nvPr>
            <p:ph type="sldNum" sz="quarter" idx="11"/>
          </p:nvPr>
        </p:nvSpPr>
        <p:spPr/>
        <p:txBody>
          <a:bodyPr/>
          <a:lstStyle/>
          <a:p>
            <a:pPr>
              <a:defRPr/>
            </a:pPr>
            <a:fld id="{BE89D728-717B-40E0-A349-55E01FCEA7E4}" type="slidenum">
              <a:rPr lang="en-US" altLang="zh-TW" smtClean="0"/>
              <a:pPr>
                <a:defRPr/>
              </a:pPr>
              <a:t>7</a:t>
            </a:fld>
            <a:endParaRPr lang="en-US" altLang="zh-TW"/>
          </a:p>
        </p:txBody>
      </p:sp>
    </p:spTree>
    <p:extLst>
      <p:ext uri="{BB962C8B-B14F-4D97-AF65-F5344CB8AC3E}">
        <p14:creationId xmlns:p14="http://schemas.microsoft.com/office/powerpoint/2010/main" val="9206602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4658"/>
                                        </p:tgtEl>
                                        <p:attrNameLst>
                                          <p:attrName>style.visibility</p:attrName>
                                        </p:attrNameLst>
                                      </p:cBhvr>
                                      <p:to>
                                        <p:strVal val="visible"/>
                                      </p:to>
                                    </p:set>
                                    <p:animEffect transition="in" filter="blinds(horizontal)">
                                      <p:cBhvr>
                                        <p:cTn id="7" dur="500"/>
                                        <p:tgtEl>
                                          <p:spTgt spid="664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64680"/>
                                        </p:tgtEl>
                                        <p:attrNameLst>
                                          <p:attrName>style.visibility</p:attrName>
                                        </p:attrNameLst>
                                      </p:cBhvr>
                                      <p:to>
                                        <p:strVal val="visible"/>
                                      </p:to>
                                    </p:set>
                                    <p:animEffect transition="in" filter="blinds(horizontal)">
                                      <p:cBhvr>
                                        <p:cTn id="12" dur="500"/>
                                        <p:tgtEl>
                                          <p:spTgt spid="6646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64701"/>
                                        </p:tgtEl>
                                        <p:attrNameLst>
                                          <p:attrName>style.visibility</p:attrName>
                                        </p:attrNameLst>
                                      </p:cBhvr>
                                      <p:to>
                                        <p:strVal val="visible"/>
                                      </p:to>
                                    </p:set>
                                    <p:animEffect transition="in" filter="blinds(horizontal)">
                                      <p:cBhvr>
                                        <p:cTn id="17" dur="500"/>
                                        <p:tgtEl>
                                          <p:spTgt spid="6647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64722"/>
                                        </p:tgtEl>
                                        <p:attrNameLst>
                                          <p:attrName>style.visibility</p:attrName>
                                        </p:attrNameLst>
                                      </p:cBhvr>
                                      <p:to>
                                        <p:strVal val="visible"/>
                                      </p:to>
                                    </p:set>
                                    <p:animEffect transition="in" filter="blinds(horizontal)">
                                      <p:cBhvr>
                                        <p:cTn id="22" dur="500"/>
                                        <p:tgtEl>
                                          <p:spTgt spid="6647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64743"/>
                                        </p:tgtEl>
                                        <p:attrNameLst>
                                          <p:attrName>style.visibility</p:attrName>
                                        </p:attrNameLst>
                                      </p:cBhvr>
                                      <p:to>
                                        <p:strVal val="visible"/>
                                      </p:to>
                                    </p:set>
                                    <p:animEffect transition="in" filter="blinds(horizontal)">
                                      <p:cBhvr>
                                        <p:cTn id="27" dur="500"/>
                                        <p:tgtEl>
                                          <p:spTgt spid="664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a:xfrm>
            <a:off x="1524000" y="381000"/>
            <a:ext cx="7224464" cy="1143000"/>
          </a:xfrm>
        </p:spPr>
        <p:txBody>
          <a:bodyPr/>
          <a:lstStyle/>
          <a:p>
            <a:r>
              <a:rPr lang="en-US" dirty="0"/>
              <a:t>Strategies to counter variation</a:t>
            </a:r>
            <a:endParaRPr lang="en-IN" dirty="0"/>
          </a:p>
        </p:txBody>
      </p:sp>
      <p:sp>
        <p:nvSpPr>
          <p:cNvPr id="5" name="Content Placeholder 2"/>
          <p:cNvSpPr>
            <a:spLocks noGrp="1"/>
          </p:cNvSpPr>
          <p:nvPr>
            <p:ph idx="1"/>
          </p:nvPr>
        </p:nvSpPr>
        <p:spPr>
          <a:xfrm>
            <a:off x="685800" y="1981200"/>
            <a:ext cx="8206680" cy="4114800"/>
          </a:xfrm>
        </p:spPr>
        <p:txBody>
          <a:bodyPr/>
          <a:lstStyle/>
          <a:p>
            <a:r>
              <a:rPr lang="en-US" sz="2400" dirty="0"/>
              <a:t>Maintain a certain amount of excess capacity to handle increases in demand</a:t>
            </a:r>
          </a:p>
          <a:p>
            <a:r>
              <a:rPr lang="en-US" sz="2400" dirty="0"/>
              <a:t>Maintain a degree of flexibility in dealing with changes</a:t>
            </a:r>
          </a:p>
          <a:p>
            <a:pPr lvl="1"/>
            <a:r>
              <a:rPr lang="en-US" sz="2000" dirty="0"/>
              <a:t>Hiring temporary workers</a:t>
            </a:r>
          </a:p>
          <a:p>
            <a:pPr lvl="1"/>
            <a:r>
              <a:rPr lang="en-US" sz="2000" dirty="0"/>
              <a:t>Using overtime</a:t>
            </a:r>
          </a:p>
          <a:p>
            <a:r>
              <a:rPr lang="en-US" sz="2400" dirty="0"/>
              <a:t>Wait as long as possible before committing to a certain level of supply capacity</a:t>
            </a:r>
          </a:p>
          <a:p>
            <a:pPr lvl="1"/>
            <a:r>
              <a:rPr lang="en-US" sz="2000" dirty="0"/>
              <a:t>Schedule products or services with known demands first</a:t>
            </a:r>
          </a:p>
          <a:p>
            <a:pPr lvl="1"/>
            <a:r>
              <a:rPr lang="en-US" sz="2000" dirty="0"/>
              <a:t>Wait to schedule other products until their demands become less uncertain</a:t>
            </a:r>
          </a:p>
        </p:txBody>
      </p:sp>
      <p:sp>
        <p:nvSpPr>
          <p:cNvPr id="6" name="頁尾版面配置區 5"/>
          <p:cNvSpPr>
            <a:spLocks noGrp="1"/>
          </p:cNvSpPr>
          <p:nvPr>
            <p:ph type="ftr" sz="quarter" idx="10"/>
          </p:nvPr>
        </p:nvSpPr>
        <p:spPr/>
        <p:txBody>
          <a:bodyPr/>
          <a:lstStyle/>
          <a:p>
            <a:pPr>
              <a:defRPr/>
            </a:pPr>
            <a:r>
              <a:rPr lang="en-US" altLang="zh-TW"/>
              <a:t>CYCU— Prof CK Farn</a:t>
            </a:r>
          </a:p>
        </p:txBody>
      </p:sp>
      <p:sp>
        <p:nvSpPr>
          <p:cNvPr id="7" name="投影片編號版面配置區 6"/>
          <p:cNvSpPr>
            <a:spLocks noGrp="1"/>
          </p:cNvSpPr>
          <p:nvPr>
            <p:ph type="sldNum" sz="quarter" idx="11"/>
          </p:nvPr>
        </p:nvSpPr>
        <p:spPr/>
        <p:txBody>
          <a:bodyPr/>
          <a:lstStyle/>
          <a:p>
            <a:pPr>
              <a:defRPr/>
            </a:pPr>
            <a:fld id="{7BDDEBC0-0E1D-4F40-9E73-E30DD182E7FD}" type="slidenum">
              <a:rPr lang="en-US" altLang="zh-TW" smtClean="0"/>
              <a:pPr>
                <a:defRPr/>
              </a:pPr>
              <a:t>8</a:t>
            </a:fld>
            <a:endParaRPr lang="en-US" altLang="zh-TW"/>
          </a:p>
        </p:txBody>
      </p:sp>
    </p:spTree>
    <p:extLst>
      <p:ext uri="{BB962C8B-B14F-4D97-AF65-F5344CB8AC3E}">
        <p14:creationId xmlns:p14="http://schemas.microsoft.com/office/powerpoint/2010/main" val="33684817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EE99-E55A-48FC-B87F-9FC3187B5C71}"/>
              </a:ext>
            </a:extLst>
          </p:cNvPr>
          <p:cNvSpPr>
            <a:spLocks noGrp="1"/>
          </p:cNvSpPr>
          <p:nvPr>
            <p:ph type="title"/>
          </p:nvPr>
        </p:nvSpPr>
        <p:spPr/>
        <p:txBody>
          <a:bodyPr/>
          <a:lstStyle/>
          <a:p>
            <a:r>
              <a:rPr lang="en-US" sz="3600" dirty="0"/>
              <a:t>Overview of Aggregate Planning</a:t>
            </a:r>
            <a:endParaRPr lang="en-IN" sz="3600" dirty="0"/>
          </a:p>
        </p:txBody>
      </p:sp>
      <p:pic>
        <p:nvPicPr>
          <p:cNvPr id="13314" name="Picture 2" descr="A flow diagram of aggregate planning stag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16832"/>
            <a:ext cx="6104845" cy="432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頁尾版面配置區 7"/>
          <p:cNvSpPr>
            <a:spLocks noGrp="1"/>
          </p:cNvSpPr>
          <p:nvPr>
            <p:ph type="ftr" sz="quarter" idx="10"/>
          </p:nvPr>
        </p:nvSpPr>
        <p:spPr/>
        <p:txBody>
          <a:bodyPr/>
          <a:lstStyle/>
          <a:p>
            <a:pPr>
              <a:defRPr/>
            </a:pPr>
            <a:r>
              <a:rPr lang="en-US" altLang="zh-TW"/>
              <a:t>CYCU— Prof CK Farn</a:t>
            </a:r>
          </a:p>
        </p:txBody>
      </p:sp>
      <p:sp>
        <p:nvSpPr>
          <p:cNvPr id="9" name="投影片編號版面配置區 8"/>
          <p:cNvSpPr>
            <a:spLocks noGrp="1"/>
          </p:cNvSpPr>
          <p:nvPr>
            <p:ph type="sldNum" sz="quarter" idx="11"/>
          </p:nvPr>
        </p:nvSpPr>
        <p:spPr/>
        <p:txBody>
          <a:bodyPr/>
          <a:lstStyle/>
          <a:p>
            <a:pPr>
              <a:defRPr/>
            </a:pPr>
            <a:fld id="{7BDDEBC0-0E1D-4F40-9E73-E30DD182E7FD}" type="slidenum">
              <a:rPr lang="en-US" altLang="zh-TW" smtClean="0"/>
              <a:pPr>
                <a:defRPr/>
              </a:pPr>
              <a:t>9</a:t>
            </a:fld>
            <a:endParaRPr lang="en-US" altLang="zh-TW"/>
          </a:p>
        </p:txBody>
      </p:sp>
    </p:spTree>
    <p:extLst>
      <p:ext uri="{BB962C8B-B14F-4D97-AF65-F5344CB8AC3E}">
        <p14:creationId xmlns:p14="http://schemas.microsoft.com/office/powerpoint/2010/main" val="1357727516"/>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2890</TotalTime>
  <Words>2692</Words>
  <Application>Microsoft Macintosh PowerPoint</Application>
  <PresentationFormat>On-screen Show (4:3)</PresentationFormat>
  <Paragraphs>978</Paragraphs>
  <Slides>45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Calibri Light</vt:lpstr>
      <vt:lpstr>Times New Roman</vt:lpstr>
      <vt:lpstr>Webdings</vt:lpstr>
      <vt:lpstr>Wingdings</vt:lpstr>
      <vt:lpstr>0ckf</vt:lpstr>
      <vt:lpstr>自訂設計</vt:lpstr>
      <vt:lpstr>Aggregate Planning and Master Scheduling (Ch.11)  </vt:lpstr>
      <vt:lpstr>Aggregate Planning</vt:lpstr>
      <vt:lpstr>The Planning Sequence</vt:lpstr>
      <vt:lpstr>Why Use Aggregate Planning</vt:lpstr>
      <vt:lpstr>Aggregation</vt:lpstr>
      <vt:lpstr>Dealing with Variation</vt:lpstr>
      <vt:lpstr>Rolling Forecast</vt:lpstr>
      <vt:lpstr>Strategies to counter variation</vt:lpstr>
      <vt:lpstr>Overview of Aggregate Planning</vt:lpstr>
      <vt:lpstr>Demand and Supply</vt:lpstr>
      <vt:lpstr>Aggregate Planning Inputs</vt:lpstr>
      <vt:lpstr>Aggregate Planning Outputs</vt:lpstr>
      <vt:lpstr>Aggregate Planning Strategies</vt:lpstr>
      <vt:lpstr>Demand Options</vt:lpstr>
      <vt:lpstr>Supply Options</vt:lpstr>
      <vt:lpstr>Prominent Aggregate Planning Strategies</vt:lpstr>
      <vt:lpstr>Aggregate Planning Pure Strategies</vt:lpstr>
      <vt:lpstr>Variations in demand and capacity</vt:lpstr>
      <vt:lpstr>Chase Approach</vt:lpstr>
      <vt:lpstr>Level Approach</vt:lpstr>
      <vt:lpstr>Techniques for Aggregate Planning</vt:lpstr>
      <vt:lpstr>Trial-and-Error Techniques</vt:lpstr>
      <vt:lpstr>Trial-and-Error Techniques (cont.)</vt:lpstr>
      <vt:lpstr>Cumulative Graph</vt:lpstr>
      <vt:lpstr>Mathematical Techniques</vt:lpstr>
      <vt:lpstr>Linear programming models</vt:lpstr>
      <vt:lpstr>PowerPoint Presentation</vt:lpstr>
      <vt:lpstr>Aggregate Planning Example 2</vt:lpstr>
      <vt:lpstr>Aggregate Planning Example 3</vt:lpstr>
      <vt:lpstr>Mathematical Techniques </vt:lpstr>
      <vt:lpstr>Aggregate Planning in Services</vt:lpstr>
      <vt:lpstr>Aggregate Planning in Services (cont.)</vt:lpstr>
      <vt:lpstr>Yield Management</vt:lpstr>
      <vt:lpstr>Disaggregation</vt:lpstr>
      <vt:lpstr>Disaggregating the Aggregate Plan</vt:lpstr>
      <vt:lpstr>Master Scheduling</vt:lpstr>
      <vt:lpstr>Master Schedule</vt:lpstr>
      <vt:lpstr>Time Fences</vt:lpstr>
      <vt:lpstr>The Master Scheduling Process</vt:lpstr>
      <vt:lpstr>The Master Scheduling Process (cont.)</vt:lpstr>
      <vt:lpstr>MPS –  Forecasts and Customer Orders</vt:lpstr>
      <vt:lpstr>PowerPoint Presentation</vt:lpstr>
      <vt:lpstr>Determining MPS and Projected On Hand</vt:lpstr>
      <vt:lpstr>PowerPoint Presentation</vt:lpstr>
      <vt:lpstr>PowerPoint Presentation</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 (ckfarn)</cp:lastModifiedBy>
  <cp:revision>191</cp:revision>
  <dcterms:created xsi:type="dcterms:W3CDTF">1999-04-05T16:45:56Z</dcterms:created>
  <dcterms:modified xsi:type="dcterms:W3CDTF">2022-11-30T13:45:58Z</dcterms:modified>
</cp:coreProperties>
</file>