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47"/>
  </p:notesMasterIdLst>
  <p:handoutMasterIdLst>
    <p:handoutMasterId r:id="rId48"/>
  </p:handoutMasterIdLst>
  <p:sldIdLst>
    <p:sldId id="565" r:id="rId3"/>
    <p:sldId id="702" r:id="rId4"/>
    <p:sldId id="703" r:id="rId5"/>
    <p:sldId id="704" r:id="rId6"/>
    <p:sldId id="705" r:id="rId7"/>
    <p:sldId id="706" r:id="rId8"/>
    <p:sldId id="707" r:id="rId9"/>
    <p:sldId id="708" r:id="rId10"/>
    <p:sldId id="709" r:id="rId11"/>
    <p:sldId id="710" r:id="rId12"/>
    <p:sldId id="711" r:id="rId13"/>
    <p:sldId id="749" r:id="rId14"/>
    <p:sldId id="712" r:id="rId15"/>
    <p:sldId id="713" r:id="rId16"/>
    <p:sldId id="714" r:id="rId17"/>
    <p:sldId id="715" r:id="rId18"/>
    <p:sldId id="750" r:id="rId19"/>
    <p:sldId id="751" r:id="rId20"/>
    <p:sldId id="716" r:id="rId21"/>
    <p:sldId id="717" r:id="rId22"/>
    <p:sldId id="718" r:id="rId23"/>
    <p:sldId id="719" r:id="rId24"/>
    <p:sldId id="720" r:id="rId25"/>
    <p:sldId id="721" r:id="rId26"/>
    <p:sldId id="722" r:id="rId27"/>
    <p:sldId id="723" r:id="rId28"/>
    <p:sldId id="724" r:id="rId29"/>
    <p:sldId id="725" r:id="rId30"/>
    <p:sldId id="726" r:id="rId31"/>
    <p:sldId id="727" r:id="rId32"/>
    <p:sldId id="728" r:id="rId33"/>
    <p:sldId id="729" r:id="rId34"/>
    <p:sldId id="730" r:id="rId35"/>
    <p:sldId id="731" r:id="rId36"/>
    <p:sldId id="732" r:id="rId37"/>
    <p:sldId id="733" r:id="rId38"/>
    <p:sldId id="734" r:id="rId39"/>
    <p:sldId id="735" r:id="rId40"/>
    <p:sldId id="736" r:id="rId41"/>
    <p:sldId id="737" r:id="rId42"/>
    <p:sldId id="738" r:id="rId43"/>
    <p:sldId id="739" r:id="rId44"/>
    <p:sldId id="740" r:id="rId45"/>
    <p:sldId id="741" r:id="rId4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94674"/>
  </p:normalViewPr>
  <p:slideViewPr>
    <p:cSldViewPr>
      <p:cViewPr varScale="1">
        <p:scale>
          <a:sx n="124" d="100"/>
          <a:sy n="124" d="100"/>
        </p:scale>
        <p:origin x="20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80FDF54-77C0-C4AE-2384-325F041301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2974AD-C006-779F-B119-1E5495CC0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BBB76F-D938-3345-87F0-967B755A28E1}" type="datetimeFigureOut">
              <a:rPr lang="zh-TW" altLang="en-US"/>
              <a:pPr>
                <a:defRPr/>
              </a:pPr>
              <a:t>2022/12/28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24DD1D-328A-53A5-887A-F670235C05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CCBC5A-06F4-3106-8C55-C9562CCED7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28CFB2-A789-1647-AA8D-23DAE2EA7A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2F4FF3-FAC7-C031-14B1-246407BA64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DEBD70-D120-2B04-C397-60E01A7816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669C2CB-E57F-D13C-2D72-BF1A5B1768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F6F281B-F50F-E08B-2256-E728CAF40B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B815FF6-5ED3-4351-DAA9-B26E56EC41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43C2B47-4790-82F3-A854-7CBE4BFF7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729C94-6E9D-1F40-BD38-DA192B336F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6E1C8FF-C109-2C2B-9A56-EAC399755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5C534-ABE3-7B41-A0F5-E05641F7D88E}" type="slidenum">
              <a:rPr lang="en-US" altLang="zh-TW" sz="1200" smtClean="0"/>
              <a:pPr/>
              <a:t>1</a:t>
            </a:fld>
            <a:endParaRPr lang="en-US" altLang="zh-TW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98E6310-2718-D8A2-F989-4F7336A90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3F98BE7-389B-A1BD-5BC1-9F280A630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3EEC7BE-3396-B53B-9269-C28DA46AB0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59E65A77-83DC-EB6D-9DA1-16139BF6BB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63C4-8BEA-2347-9F2C-247DBDE23B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238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6CFD1EF-D341-9C1D-F9E6-06215C5AF3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D6A536F-A8F8-0306-1D0E-F00D0E5A4C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BFA6-1180-114B-A693-DE03780E6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7593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600AD2B-96F8-5D4C-29B6-E1BD40ECA4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BE4831E-C8D9-CF96-FD9D-C0C9F29A6F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CD7D-E515-FD44-BA84-46CDD89C20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5891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151E42F-C8CD-6EC2-09F5-FF18A7426F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AC23E27-FF8A-F7CF-0970-99EBEA7D33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2904-674A-0649-A293-EA9A1BE605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5623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BB39195-A8DC-9913-3043-2AF90F907F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91F2468-B5F8-0E3C-781A-54214054C6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5E4B-A3A5-CD4D-BEE5-63F9D5F5F7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3815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Appendix Link">
            <a:extLst>
              <a:ext uri="{FF2B5EF4-FFF2-40B4-BE49-F238E27FC236}">
                <a16:creationId xmlns:a16="http://schemas.microsoft.com/office/drawing/2014/main" id="{94C876B4-C8F8-4EDA-9579-00F8F36CB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1" name="Image Credit">
            <a:extLst>
              <a:ext uri="{FF2B5EF4-FFF2-40B4-BE49-F238E27FC236}">
                <a16:creationId xmlns:a16="http://schemas.microsoft.com/office/drawing/2014/main" id="{9138FC26-0A66-41D8-932B-35FF43FDA9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84966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BA2E2FDB-1128-47F8-861C-736E668737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0" name="Image Credit">
            <a:extLst>
              <a:ext uri="{FF2B5EF4-FFF2-40B4-BE49-F238E27FC236}">
                <a16:creationId xmlns:a16="http://schemas.microsoft.com/office/drawing/2014/main" id="{96D29D1D-52C5-415C-8F04-01A8F12033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27830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:a16="http://schemas.microsoft.com/office/drawing/2014/main" id="{97057F8C-50AA-46C4-9FEB-90CB82EBCB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4" name="Image Credit">
            <a:extLst>
              <a:ext uri="{FF2B5EF4-FFF2-40B4-BE49-F238E27FC236}">
                <a16:creationId xmlns:a16="http://schemas.microsoft.com/office/drawing/2014/main" id="{1623EF09-AD07-4110-9BAD-C19C23C906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02864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B5C7947-DBE1-3D95-4987-43E561145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1C0888-23F4-EE93-C045-DCC9974BF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D18F-C9A6-094C-B05A-D9FF02322A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6267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0574D2-DEBC-224C-26D6-5311264B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18A560-8B25-B9BB-369C-C6E7B796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0AA793-93E1-6207-A21B-64C112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94C6-2071-8E49-A1B9-FF62C552F5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1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E355A5-1FF9-15F3-4F4B-D4706C7D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6FCCCB-9FBD-C383-2544-492A1B5C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8A531E-E172-6701-BFCC-757D1256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A260-C36E-AF41-B401-AB7CD1DF7E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1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5F76A32-2663-52F4-A34F-7637249596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F6888827-EFA1-2662-D45A-079FDEEC02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EBC0-0E1D-4F40-9E73-E30DD182E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45087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8CB1C3-B64A-D446-61EE-821B3BE7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287292-7877-55A9-CB07-A3F40008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50C038-54E1-3E00-6CD6-C6600B43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6BEA-C54F-4049-B004-F5AFBB4E78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574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A018574-B4DE-AD16-FDC9-6682813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27F98CF-A69E-A7AF-A08F-5162BC32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767813CD-58D8-E118-D4AC-823FB24D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30D-BF0C-FF48-A7D0-8D94B03364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33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5812C7B8-B50F-F85A-BA04-F208DD05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1D5449BC-3759-7AB9-0B06-E244E58B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6DAB54A0-9317-AED5-C8BB-CBBFD497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8FF9-3B4A-A64A-9829-28715186DF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216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C7F3495E-427D-0730-CBEE-7665FB4C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248914E1-F2C6-1F1B-38A7-F2CC9508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73416A64-9180-E030-49C3-8C1030DD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FF43-AC54-E24A-9963-56D0528AFB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17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2CE7D1D5-71C4-FD3E-E28B-70572BE7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31AFD4D8-0175-5917-814D-65CDADA6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6D5BBC0E-D307-F5EB-71A3-B87113B7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161F-312C-B245-AC32-4563F9219D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35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30C0DB26-A53F-06B7-97EE-A037EE3D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3A135F0B-7ABA-CD5E-E8AF-FB4D5386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217C673B-A6A3-BE23-F565-B2195E7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2EA9-EC5D-C247-B57B-9CAB6C380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57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FD8EE56-64CB-00C4-785A-1893BFE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898565-E597-32E7-353C-14C83F17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8FF2FD5-D202-5D4F-8F54-FDE2D620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1C6F-C7D2-174E-A42E-5BB4343120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296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FD9CFE-AF14-85AE-1D2D-03336F21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4D1BB0-1F1D-56EC-8EBE-4EC99AE8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43CD4D-3605-4D08-A6C9-8AB319B0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9A10-4DD8-B549-AF81-0D0F5D25D7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57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B9BFE3-BD7A-4713-1242-3B94F890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104FFE-5DED-A51F-ACC4-F3D4E124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B4E0C5-8442-FD54-C48F-58EEB9F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DF7D-AF9B-1C44-8CA7-376983B665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Rectangle 1029">
            <a:extLst>
              <a:ext uri="{FF2B5EF4-FFF2-40B4-BE49-F238E27FC236}">
                <a16:creationId xmlns:a16="http://schemas.microsoft.com/office/drawing/2014/main" id="{33CBB0D4-B558-147B-55F0-120AA455ED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1CE48549-D3AE-BC9A-396E-A0E013ECD9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EDFD-60CD-2B4D-BCB1-52A63B02A0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8322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82357C6D-1D17-6771-0D50-E0A89211D3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B52BBE44-F088-A905-3E2E-ED5149D710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DA64-44A5-8749-B111-6C341B5184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7290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2A5F1AC-BBC8-6276-E1A2-AAEBA199A9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A5FBD2F-CFFC-5359-E1B5-C599D71185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B05F-C738-4F45-8D74-64CD9BC2D7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4087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55CB4E6-F965-EC18-2E3E-FF7DA870A4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B7A6796-CF9C-813C-679B-0C7D230AE4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98A7-C9C2-AE49-B525-82EFA33FE2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4864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C3FFFE68-78FE-C1AB-3FA3-DBCBDAD4E6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6A77D9C5-0528-EB87-3731-8F21E04845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54F5-13B2-7A40-9C83-2AB20AA5E3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4637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465F169A-B93E-A95F-5677-98B4A56079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F169F0E1-58AD-B6B3-FBC8-F3CC17752E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D961-35E3-2742-8F9B-4087F42F4F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4464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9D682057-E0B6-4654-4AF5-681B3F688E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1515A937-34C0-C36D-AA98-EE5518718C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E2B2-7024-0241-BFB6-92F1C6C1C0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1631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92CD4A3F-FDB9-50BF-1552-4761F569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890264CB-31DF-1D11-359A-2F21477E7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196" name="Rectangle 1028">
            <a:extLst>
              <a:ext uri="{FF2B5EF4-FFF2-40B4-BE49-F238E27FC236}">
                <a16:creationId xmlns:a16="http://schemas.microsoft.com/office/drawing/2014/main" id="{A77F1E7B-F536-F27D-2536-AD093BFA7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id="{2875C904-E964-5892-C1A2-42281EAC12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id="{CF2BEFF9-D627-109C-0711-E2AAA5199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7B6F50BD-6AC2-044E-90F6-4EA9E39ABC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id="{C02CDC4D-5D63-9FD9-BBDE-9ACB2950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200" name="Line 1032">
            <a:extLst>
              <a:ext uri="{FF2B5EF4-FFF2-40B4-BE49-F238E27FC236}">
                <a16:creationId xmlns:a16="http://schemas.microsoft.com/office/drawing/2014/main" id="{40FF9E0F-F9A9-9425-C3C6-346BE9A20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29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34" r:id="rId14"/>
    <p:sldLayoutId id="2147483935" r:id="rId15"/>
    <p:sldLayoutId id="2147483936" r:id="rId16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8"/>
        </a:buBlip>
        <a:defRPr kumimoji="1" sz="3200" kern="120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9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0"/>
        </a:buBlip>
        <a:defRPr kumimoji="1" sz="24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>
            <a:extLst>
              <a:ext uri="{FF2B5EF4-FFF2-40B4-BE49-F238E27FC236}">
                <a16:creationId xmlns:a16="http://schemas.microsoft.com/office/drawing/2014/main" id="{111B6B29-24E5-93CD-DABD-BC0B5F629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219" name="文字版面配置區 2">
            <a:extLst>
              <a:ext uri="{FF2B5EF4-FFF2-40B4-BE49-F238E27FC236}">
                <a16:creationId xmlns:a16="http://schemas.microsoft.com/office/drawing/2014/main" id="{94359206-B973-8065-A5DE-27EE3CF26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5C8367-BD0D-113C-AAB4-1550B3322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032916-6C6E-7DB4-B007-125A8E0B3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F138CA-D2CD-745D-B639-7A4F78E7F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1C75B3-A6B8-2444-A494-882C058974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A856D584-FEB1-B91C-E020-D0AF2F0A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2C01EB5-0098-62FF-E756-F3B45186A4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363538"/>
            <a:ext cx="6584950" cy="2387600"/>
          </a:xfrm>
        </p:spPr>
        <p:txBody>
          <a:bodyPr/>
          <a:lstStyle/>
          <a:p>
            <a:r>
              <a:rPr lang="en-US" altLang="zh-TW" sz="3600" dirty="0">
                <a:ea typeface="微軟正黑體" panose="020B0604030504040204" pitchFamily="34" charset="-120"/>
              </a:rPr>
              <a:t>Inventory (Ch</a:t>
            </a:r>
            <a:r>
              <a:rPr lang="en-US" altLang="zh-TW" sz="3600">
                <a:ea typeface="微軟正黑體" panose="020B0604030504040204" pitchFamily="34" charset="-120"/>
              </a:rPr>
              <a:t>.12)</a:t>
            </a:r>
            <a:br>
              <a:rPr lang="en-US" altLang="zh-TW" sz="2000" dirty="0">
                <a:ea typeface="微軟正黑體" panose="020B0604030504040204" pitchFamily="34" charset="-120"/>
              </a:rPr>
            </a:br>
            <a:r>
              <a:rPr lang="en-US" altLang="zh-TW" sz="2000" dirty="0">
                <a:ea typeface="微軟正黑體" panose="020B0604030504040204" pitchFamily="34" charset="-120"/>
              </a:rPr>
              <a:t> </a:t>
            </a:r>
            <a:endParaRPr lang="zh-TW" altLang="en-US" sz="3600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5282398-43CC-3ACE-D7E4-4D4109CE9C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6858000" cy="1655763"/>
          </a:xfrm>
        </p:spPr>
        <p:txBody>
          <a:bodyPr/>
          <a:lstStyle/>
          <a:p>
            <a:pPr lvl="1"/>
            <a:r>
              <a:rPr lang="en-US" altLang="en-US" dirty="0"/>
              <a:t>CYCU</a:t>
            </a:r>
            <a:endParaRPr lang="en-US" altLang="zh-TW" dirty="0"/>
          </a:p>
          <a:p>
            <a:pPr lvl="1"/>
            <a:r>
              <a:rPr lang="en-US" altLang="en-US" dirty="0"/>
              <a:t>Prof. CK </a:t>
            </a:r>
            <a:r>
              <a:rPr lang="en-US" altLang="en-US" dirty="0" err="1"/>
              <a:t>Farn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 err="1"/>
              <a:t>mailto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ckfarn@gmail.com</a:t>
            </a:r>
            <a:endParaRPr lang="en-US" altLang="zh-TW" sz="1600" dirty="0"/>
          </a:p>
          <a:p>
            <a:r>
              <a:rPr lang="en-US" altLang="zh-TW" sz="1600" dirty="0"/>
              <a:t>http://</a:t>
            </a:r>
            <a:r>
              <a:rPr lang="en-US" altLang="zh-TW" sz="1600" dirty="0" err="1"/>
              <a:t>www.mgt.ncu.edu.tw</a:t>
            </a:r>
            <a:r>
              <a:rPr lang="en-US" altLang="zh-TW" sz="1600" dirty="0"/>
              <a:t>/~</a:t>
            </a:r>
            <a:r>
              <a:rPr lang="en-US" altLang="zh-TW" sz="1600" dirty="0" err="1"/>
              <a:t>ckfarn</a:t>
            </a:r>
            <a:r>
              <a:rPr lang="en-US" altLang="zh-TW" sz="1600" dirty="0"/>
              <a:t>/</a:t>
            </a:r>
            <a:r>
              <a:rPr lang="en-US" altLang="zh-TW" sz="1600" dirty="0" err="1"/>
              <a:t>cycu</a:t>
            </a:r>
            <a:endParaRPr lang="en-US" altLang="zh-TW" sz="1600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2022.12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DFC8569E-942A-FF14-5B77-60A7DC4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1416050" cy="1107996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C0EDFD-60CD-2B4D-BCB1-52A63B02A0B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Costs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14" y="1700808"/>
            <a:ext cx="7772400" cy="4114800"/>
          </a:xfrm>
        </p:spPr>
        <p:txBody>
          <a:bodyPr/>
          <a:lstStyle/>
          <a:p>
            <a:r>
              <a:rPr lang="en-US" sz="2000" dirty="0"/>
              <a:t>Purchase cost</a:t>
            </a:r>
          </a:p>
          <a:p>
            <a:pPr lvl="1"/>
            <a:r>
              <a:rPr lang="en-US" sz="1800" dirty="0"/>
              <a:t>The amount paid to buy the inventory</a:t>
            </a:r>
          </a:p>
          <a:p>
            <a:r>
              <a:rPr lang="en-US" sz="2000" dirty="0"/>
              <a:t>Holding (carrying) costs</a:t>
            </a:r>
          </a:p>
          <a:p>
            <a:pPr lvl="1"/>
            <a:r>
              <a:rPr lang="en-US" sz="1800" dirty="0"/>
              <a:t>Cost to carry an item in inventory for a length of time, usually a year</a:t>
            </a:r>
          </a:p>
          <a:p>
            <a:r>
              <a:rPr lang="en-US" sz="2000" dirty="0"/>
              <a:t>Ordering costs</a:t>
            </a:r>
          </a:p>
          <a:p>
            <a:pPr lvl="1"/>
            <a:r>
              <a:rPr lang="en-US" sz="1800" dirty="0"/>
              <a:t>Costs of ordering and receiving inventory</a:t>
            </a:r>
          </a:p>
          <a:p>
            <a:r>
              <a:rPr lang="en-US" sz="2000" dirty="0"/>
              <a:t>Setup costs</a:t>
            </a:r>
          </a:p>
          <a:p>
            <a:pPr lvl="1"/>
            <a:r>
              <a:rPr lang="en-US" sz="1800" dirty="0"/>
              <a:t>The costs involved in preparing equipment for a job</a:t>
            </a:r>
          </a:p>
          <a:p>
            <a:pPr lvl="1"/>
            <a:r>
              <a:rPr lang="en-US" sz="1800" dirty="0"/>
              <a:t>Analogous to ordering costs</a:t>
            </a:r>
          </a:p>
          <a:p>
            <a:r>
              <a:rPr lang="en-US" sz="2000" dirty="0"/>
              <a:t>Shortage costs</a:t>
            </a:r>
          </a:p>
          <a:p>
            <a:pPr lvl="1"/>
            <a:r>
              <a:rPr lang="en-US" sz="1800" dirty="0"/>
              <a:t>Costs resulting when demand exceeds the supply of inventory; often unrealized profit per unit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52667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ABC Classification System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7416824" cy="4104456"/>
          </a:xfrm>
        </p:spPr>
        <p:txBody>
          <a:bodyPr/>
          <a:lstStyle/>
          <a:p>
            <a:r>
              <a:rPr lang="en-US" dirty="0"/>
              <a:t>A-B-C approach</a:t>
            </a:r>
          </a:p>
          <a:p>
            <a:pPr lvl="1"/>
            <a:r>
              <a:rPr lang="en-US" dirty="0"/>
              <a:t>Classifying inventory according to some measure of importance, and allocating control efforts accordingly</a:t>
            </a:r>
          </a:p>
          <a:p>
            <a:pPr lvl="1"/>
            <a:r>
              <a:rPr lang="en-US" dirty="0"/>
              <a:t>A items (very important)</a:t>
            </a:r>
          </a:p>
          <a:p>
            <a:pPr lvl="2"/>
            <a:r>
              <a:rPr lang="en-US" dirty="0"/>
              <a:t>10 to 20 percent of the number of items in inventory and about 60 to 70 percent of the annual dollar value</a:t>
            </a:r>
          </a:p>
          <a:p>
            <a:pPr lvl="1"/>
            <a:r>
              <a:rPr lang="en-US" dirty="0"/>
              <a:t>B items (moderately important)</a:t>
            </a:r>
          </a:p>
          <a:p>
            <a:pPr lvl="1"/>
            <a:r>
              <a:rPr lang="en-US" dirty="0"/>
              <a:t>C items (least important)</a:t>
            </a:r>
          </a:p>
          <a:p>
            <a:pPr lvl="2"/>
            <a:r>
              <a:rPr lang="en-US" dirty="0"/>
              <a:t>50 to 60 percent of the number of items in inventory but only about 10 to 15 percent of the annual dollar value</a:t>
            </a: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71194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ABC Classification System</a:t>
            </a:r>
            <a:endParaRPr lang="en-IN" dirty="0"/>
          </a:p>
        </p:txBody>
      </p:sp>
      <p:pic>
        <p:nvPicPr>
          <p:cNvPr id="5" name="Picture 4" descr="Coordinate plane with three points graphed: A(Low,High), B(Moderate,Moderate), C(High,Low). X-axis is % of items; y-axis is Annual $ value of item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048672" cy="3761358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99572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Counting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 counting</a:t>
            </a:r>
          </a:p>
          <a:p>
            <a:pPr lvl="1"/>
            <a:r>
              <a:rPr lang="en-US" dirty="0"/>
              <a:t>A physical count of items in inventory</a:t>
            </a:r>
          </a:p>
          <a:p>
            <a:r>
              <a:rPr lang="en-US" dirty="0"/>
              <a:t>Cycle counting management</a:t>
            </a:r>
          </a:p>
          <a:p>
            <a:pPr lvl="1"/>
            <a:r>
              <a:rPr lang="en-US" dirty="0"/>
              <a:t>How much accuracy is needed?</a:t>
            </a:r>
          </a:p>
          <a:p>
            <a:pPr lvl="2"/>
            <a:r>
              <a:rPr lang="en-US" dirty="0"/>
              <a:t>A items: ± 0.2 percent</a:t>
            </a:r>
          </a:p>
          <a:p>
            <a:pPr lvl="2"/>
            <a:r>
              <a:rPr lang="en-US" dirty="0"/>
              <a:t>B items: ± 1 percent</a:t>
            </a:r>
          </a:p>
          <a:p>
            <a:pPr lvl="2"/>
            <a:r>
              <a:rPr lang="en-US" dirty="0"/>
              <a:t>C items: ± 5 percent</a:t>
            </a:r>
          </a:p>
          <a:p>
            <a:pPr lvl="1"/>
            <a:r>
              <a:rPr lang="en-US" dirty="0"/>
              <a:t>When should cycle counting be performed?</a:t>
            </a:r>
          </a:p>
          <a:p>
            <a:pPr lvl="1"/>
            <a:r>
              <a:rPr lang="en-US" dirty="0"/>
              <a:t>Who should do it?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2824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Much to Order: </a:t>
            </a:r>
            <a:r>
              <a:rPr lang="en-US" sz="3200" dirty="0">
                <a:solidFill>
                  <a:schemeClr val="bg1"/>
                </a:solidFill>
              </a:rPr>
              <a:t>EOQ Models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order quantity models identify the optimal order quantity by minimizing the sum of annual costs that vary with order size and frequency</a:t>
            </a:r>
          </a:p>
          <a:p>
            <a:pPr lvl="1"/>
            <a:r>
              <a:rPr lang="en-US" dirty="0"/>
              <a:t>The basic economic order quantity model</a:t>
            </a:r>
          </a:p>
          <a:p>
            <a:pPr lvl="1"/>
            <a:r>
              <a:rPr lang="en-US" dirty="0"/>
              <a:t>The economic production quantity model</a:t>
            </a:r>
          </a:p>
          <a:p>
            <a:pPr lvl="1"/>
            <a:r>
              <a:rPr lang="en-US" dirty="0"/>
              <a:t>The quantity discount model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8892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EOQ Model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dirty="0"/>
              <a:t>The basic EOQ model is used to find a fixed order quantity that will minimize total annual inventory costs</a:t>
            </a:r>
          </a:p>
          <a:p>
            <a:r>
              <a:rPr lang="en-US" dirty="0"/>
              <a:t>Assumptions: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Only one product is involved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Annual demand requirements are known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Demand is even throughout the year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Lead time does not vary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Each order is received in a single delivery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There are no quantity discounts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38525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Inventory Cycle</a:t>
            </a:r>
            <a:endParaRPr lang="en-IN" dirty="0"/>
          </a:p>
        </p:txBody>
      </p:sp>
      <p:pic>
        <p:nvPicPr>
          <p:cNvPr id="13314" name="Picture 3" descr="A graph showing a profile of inventory over ti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8" y="1844824"/>
            <a:ext cx="7896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頁尾版面配置區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07625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0E2C-F547-85C1-064C-4CCE670C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Inventory frequency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5A740-27FE-517B-1AFF-F1AE97BA52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C07F8-3278-F172-1A49-C4FD516ED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2813F-0B31-6DD4-DCD2-588287AC7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68" y="1746355"/>
            <a:ext cx="5150879" cy="44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5063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9EF7-2F6A-D46C-F055-24341A86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Inventory Cost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770E5D-D1AE-94CD-B70D-546F5EB9B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" y="2348880"/>
            <a:ext cx="8377088" cy="319350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93F72-BDC5-53A3-86CC-0F1FDBF107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9ECEE-2281-0ABF-B519-1F0E83BD96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83231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Annual Cost</a:t>
            </a:r>
            <a:endParaRPr lang="en-IN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735934"/>
              </p:ext>
            </p:extLst>
          </p:nvPr>
        </p:nvGraphicFramePr>
        <p:xfrm>
          <a:off x="1115616" y="2060848"/>
          <a:ext cx="7162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3664" imgH="1790218" progId="Equation.3">
                  <p:embed/>
                </p:oleObj>
              </mc:Choice>
              <mc:Fallback>
                <p:oleObj name="Equation" r:id="rId2" imgW="3593664" imgH="1790218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60848"/>
                        <a:ext cx="7162800" cy="35687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3193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dirty="0"/>
              <a:t>Inventory</a:t>
            </a:r>
          </a:p>
          <a:p>
            <a:pPr lvl="1"/>
            <a:r>
              <a:rPr lang="en-US" dirty="0"/>
              <a:t>A stock or store of goods</a:t>
            </a:r>
          </a:p>
          <a:p>
            <a:r>
              <a:rPr lang="en-US" dirty="0"/>
              <a:t>Independent-demand items</a:t>
            </a:r>
          </a:p>
          <a:p>
            <a:pPr lvl="1"/>
            <a:r>
              <a:rPr lang="en-US" dirty="0"/>
              <a:t>Items that are ready to be sold or used</a:t>
            </a:r>
          </a:p>
          <a:p>
            <a:r>
              <a:rPr lang="en-US" dirty="0"/>
              <a:t>Inventories are a vital part of business: (1) necessary for operations and (2) contribute to customer satisfaction</a:t>
            </a:r>
          </a:p>
          <a:p>
            <a:pPr lvl="1"/>
            <a:r>
              <a:rPr lang="en-US" dirty="0"/>
              <a:t>A “typical” firm has roughly 30% of its current assets and as much as 90% of its working capital invested in inventory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924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Total Cost Minimization</a:t>
            </a:r>
            <a:endParaRPr lang="en-IN" dirty="0"/>
          </a:p>
        </p:txBody>
      </p:sp>
      <p:pic>
        <p:nvPicPr>
          <p:cNvPr id="15362" name="Picture 3" descr="Graph of U-shaped total cost curve with Holding Costs line starting at zero and increasing uniformly. Optimal order quantity passes through intersection of Ordering Costs and Holding Cos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27818" cy="39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15244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Deriving EOQ</a:t>
            </a:r>
            <a:endParaRPr lang="en-IN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Using calculus, we take the derivative of the total cost function and set the derivative (slope) equal to zero and solve for Q.</a:t>
            </a:r>
          </a:p>
          <a:p>
            <a:r>
              <a:rPr lang="en-US" sz="2400" dirty="0"/>
              <a:t>The total cost curve reaches its minimum where the carrying and ordering costs are equal.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altLang="zh-TW" sz="2400" dirty="0"/>
              <a:t>Length of the optimal order cycle = Q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/ D</a:t>
            </a:r>
          </a:p>
          <a:p>
            <a:endParaRPr lang="en-US" sz="2400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63906"/>
              </p:ext>
            </p:extLst>
          </p:nvPr>
        </p:nvGraphicFramePr>
        <p:xfrm>
          <a:off x="1763688" y="4149080"/>
          <a:ext cx="46704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482400" progId="Equation.DSMT4">
                  <p:embed/>
                </p:oleObj>
              </mc:Choice>
              <mc:Fallback>
                <p:oleObj name="Equation" r:id="rId2" imgW="2908080" imgH="482400" progId="Equation.DSMT4">
                  <p:embed/>
                  <p:pic>
                    <p:nvPicPr>
                      <p:cNvPr id="13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3688" y="4149080"/>
                        <a:ext cx="467042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頁尾版面配置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23978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Economic Production Quantity (EPQ)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114800"/>
          </a:xfrm>
        </p:spPr>
        <p:txBody>
          <a:bodyPr/>
          <a:lstStyle/>
          <a:p>
            <a:r>
              <a:rPr lang="en-US" sz="2000" dirty="0"/>
              <a:t>The batch mode is widely used in production. In certain instances, the capacity to produce a part exceeds its usage (demand rate).</a:t>
            </a:r>
          </a:p>
          <a:p>
            <a:r>
              <a:rPr lang="en-US" sz="2000" dirty="0"/>
              <a:t>Assumptions</a:t>
            </a:r>
          </a:p>
          <a:p>
            <a:pPr lvl="1"/>
            <a:r>
              <a:rPr lang="en-US" sz="2000" dirty="0"/>
              <a:t>Only one item is involved</a:t>
            </a:r>
          </a:p>
          <a:p>
            <a:pPr lvl="1"/>
            <a:r>
              <a:rPr lang="en-US" sz="2000" dirty="0"/>
              <a:t>Annual demand requirements are known</a:t>
            </a:r>
          </a:p>
          <a:p>
            <a:pPr lvl="1"/>
            <a:r>
              <a:rPr lang="en-US" sz="2000" dirty="0"/>
              <a:t>Usage rate is constant</a:t>
            </a:r>
          </a:p>
          <a:p>
            <a:pPr lvl="1"/>
            <a:r>
              <a:rPr lang="en-US" sz="2000" dirty="0"/>
              <a:t>Usage occurs continually, but production occurs periodically</a:t>
            </a:r>
          </a:p>
          <a:p>
            <a:pPr lvl="1"/>
            <a:r>
              <a:rPr lang="en-US" sz="2000" dirty="0"/>
              <a:t>The production rate is constant</a:t>
            </a:r>
          </a:p>
          <a:p>
            <a:pPr lvl="1"/>
            <a:r>
              <a:rPr lang="en-US" sz="2000" dirty="0"/>
              <a:t>Lead time is known and constant</a:t>
            </a:r>
          </a:p>
          <a:p>
            <a:pPr lvl="1"/>
            <a:r>
              <a:rPr lang="en-US" sz="2000" dirty="0"/>
              <a:t>There are no quantity discounts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39732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EPQ: Inventory Profile</a:t>
            </a:r>
            <a:endParaRPr lang="en-IN" dirty="0"/>
          </a:p>
        </p:txBody>
      </p:sp>
      <p:pic>
        <p:nvPicPr>
          <p:cNvPr id="17410" name="Picture 3" descr="A graph showing EPQ with incremental inventory buildu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4" y="1988840"/>
            <a:ext cx="7838583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02950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EPQ – Total Cost</a:t>
            </a:r>
            <a:endParaRPr lang="en-IN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3379955"/>
              </p:ext>
            </p:extLst>
          </p:nvPr>
        </p:nvGraphicFramePr>
        <p:xfrm>
          <a:off x="2036763" y="1671637"/>
          <a:ext cx="4839493" cy="4543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6280" imgH="2130120" progId="Equation.3">
                  <p:embed/>
                </p:oleObj>
              </mc:Choice>
              <mc:Fallback>
                <p:oleObj name="Equation" r:id="rId2" imgW="2276280" imgH="2130120" progId="Equation.3">
                  <p:embed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1671637"/>
                        <a:ext cx="4839493" cy="4543379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35115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Economic Production Quantity</a:t>
            </a:r>
            <a:endParaRPr lang="en-IN" sz="360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/>
        </p:nvGraphicFramePr>
        <p:xfrm>
          <a:off x="2895600" y="2438401"/>
          <a:ext cx="33528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231" imgH="469601" progId="Equation.3">
                  <p:embed/>
                </p:oleObj>
              </mc:Choice>
              <mc:Fallback>
                <p:oleObj name="Equation" r:id="rId2" imgW="1257231" imgH="469601" progId="Equation.3">
                  <p:embed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1"/>
                        <a:ext cx="3352800" cy="12525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33278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Economic Production Quantity (cont.)</a:t>
            </a:r>
            <a:endParaRPr lang="en-IN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07704" y="2420888"/>
            <a:ext cx="5148263" cy="2584450"/>
          </a:xfrm>
        </p:spPr>
        <p:txBody>
          <a:bodyPr/>
          <a:lstStyle/>
          <a:p>
            <a:r>
              <a:rPr lang="en-US" b="1" dirty="0"/>
              <a:t>Other parameters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79402"/>
              </p:ext>
            </p:extLst>
          </p:nvPr>
        </p:nvGraphicFramePr>
        <p:xfrm>
          <a:off x="2627784" y="3068960"/>
          <a:ext cx="4078514" cy="2753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1346040" progId="Equation.DSMT4">
                  <p:embed/>
                </p:oleObj>
              </mc:Choice>
              <mc:Fallback>
                <p:oleObj name="Equation" r:id="rId2" imgW="1993680" imgH="1346040" progId="Equation.DSMT4">
                  <p:embed/>
                  <p:pic>
                    <p:nvPicPr>
                      <p:cNvPr id="5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784" y="3068960"/>
                        <a:ext cx="4078514" cy="2753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05689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Quantity Discount Model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Quantity discount</a:t>
            </a:r>
          </a:p>
          <a:p>
            <a:pPr lvl="1"/>
            <a:r>
              <a:rPr lang="en-US"/>
              <a:t>Price reduction for larger orders offered to customers to induce them to buy in large quantities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64728"/>
              </p:ext>
            </p:extLst>
          </p:nvPr>
        </p:nvGraphicFramePr>
        <p:xfrm>
          <a:off x="1043608" y="3501008"/>
          <a:ext cx="7618412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21850" imgH="1091878" progId="Equation.3">
                  <p:embed/>
                </p:oleObj>
              </mc:Choice>
              <mc:Fallback>
                <p:oleObj name="Equation" r:id="rId2" imgW="3821850" imgH="1091878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01008"/>
                        <a:ext cx="7618412" cy="21780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306278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Discounts</a:t>
            </a:r>
            <a:endParaRPr lang="en-IN" dirty="0"/>
          </a:p>
        </p:txBody>
      </p:sp>
      <p:pic>
        <p:nvPicPr>
          <p:cNvPr id="5" name="Picture 3" descr="A graph showing the sum of the PD line and the TC curve. The TC + PD curve has the same EOQ as the TC without PD curv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694574" cy="4495800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55955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Discounts (cont.)</a:t>
            </a:r>
            <a:endParaRPr lang="en-IN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860706" y="2348880"/>
            <a:ext cx="2776537" cy="1466850"/>
          </a:xfrm>
        </p:spPr>
        <p:txBody>
          <a:bodyPr/>
          <a:lstStyle/>
          <a:p>
            <a:r>
              <a:rPr lang="en-US" sz="1600" dirty="0"/>
              <a:t>The total-cost curve with quantity discounts is composed of a portion of the total-cost curve for each price</a:t>
            </a:r>
          </a:p>
        </p:txBody>
      </p:sp>
      <p:pic>
        <p:nvPicPr>
          <p:cNvPr id="5" name="Picture 3" descr="A total-cost curve affected by quantity discount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4953000" cy="4450852"/>
          </a:xfrm>
          <a:prstGeom prst="rect">
            <a:avLst/>
          </a:prstGeom>
        </p:spPr>
      </p:pic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1671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Inventory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Raw materials and purchased parts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Work-in-process (WIP)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Finished goods inventories or merchandise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Tools and supplies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Maintenance and repairs (MRO) inventory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Goods-in-transit to warehouses or customers (pipeline inventory)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427412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Reorder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Reorder point</a:t>
            </a:r>
          </a:p>
          <a:p>
            <a:pPr lvl="1"/>
            <a:r>
              <a:rPr lang="en-US"/>
              <a:t>When the quantity on hand of an item drops to this amount, the item is reordered.</a:t>
            </a:r>
          </a:p>
          <a:p>
            <a:pPr lvl="1"/>
            <a:r>
              <a:rPr lang="en-US"/>
              <a:t>Determinants of the reorder point</a:t>
            </a:r>
          </a:p>
          <a:p>
            <a:pPr lvl="2"/>
            <a:r>
              <a:rPr lang="en-US"/>
              <a:t>The rate of demand</a:t>
            </a:r>
          </a:p>
          <a:p>
            <a:pPr lvl="2"/>
            <a:r>
              <a:rPr lang="en-US"/>
              <a:t>The lead time</a:t>
            </a:r>
          </a:p>
          <a:p>
            <a:pPr lvl="2"/>
            <a:r>
              <a:rPr lang="en-US"/>
              <a:t>The extent of demand and/or lead time variability</a:t>
            </a:r>
          </a:p>
          <a:p>
            <a:pPr lvl="2"/>
            <a:r>
              <a:rPr lang="en-US"/>
              <a:t>The degree of stockout risk acceptable to management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96325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Reorder Point: Under Certainty</a:t>
            </a:r>
            <a:endParaRPr lang="en-IN" sz="360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/>
        </p:nvGraphicFramePr>
        <p:xfrm>
          <a:off x="1106488" y="2133600"/>
          <a:ext cx="6931025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7603" imgH="889046" progId="Equation.3">
                  <p:embed/>
                </p:oleObj>
              </mc:Choice>
              <mc:Fallback>
                <p:oleObj name="Equation" r:id="rId2" imgW="3377603" imgH="889046" progId="Equation.3">
                  <p:embed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133600"/>
                        <a:ext cx="6931025" cy="18240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618982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Reorder Point: Under Uncertainty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Demand or lead time uncertainty creates the possibility that demand will be greater than available supply</a:t>
            </a:r>
          </a:p>
          <a:p>
            <a:r>
              <a:rPr lang="en-US" dirty="0"/>
              <a:t>To reduce the likelihood of a </a:t>
            </a:r>
            <a:r>
              <a:rPr lang="en-US" dirty="0" err="1"/>
              <a:t>stockout</a:t>
            </a:r>
            <a:r>
              <a:rPr lang="en-US" dirty="0"/>
              <a:t>, it becomes necessary to carry safety stock</a:t>
            </a:r>
          </a:p>
          <a:p>
            <a:pPr lvl="1"/>
            <a:r>
              <a:rPr lang="en-US" dirty="0"/>
              <a:t>Safety stock</a:t>
            </a:r>
          </a:p>
          <a:p>
            <a:pPr lvl="2"/>
            <a:r>
              <a:rPr lang="en-US" dirty="0"/>
              <a:t>Stock that is held in excess of expected demand due to variable demand and/or lead time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38775"/>
              </p:ext>
            </p:extLst>
          </p:nvPr>
        </p:nvGraphicFramePr>
        <p:xfrm>
          <a:off x="1907704" y="5445224"/>
          <a:ext cx="59134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3203" imgH="380862" progId="Equation.3">
                  <p:embed/>
                </p:oleObj>
              </mc:Choice>
              <mc:Fallback>
                <p:oleObj name="Equation" r:id="rId2" imgW="2463203" imgH="380862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445224"/>
                        <a:ext cx="5913437" cy="9144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141039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Stock</a:t>
            </a:r>
            <a:endParaRPr lang="en-IN" dirty="0"/>
          </a:p>
        </p:txBody>
      </p:sp>
      <p:pic>
        <p:nvPicPr>
          <p:cNvPr id="5" name="Picture 3" descr="The graph shows stock quantity as a function of time.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507"/>
          <a:stretch/>
        </p:blipFill>
        <p:spPr>
          <a:xfrm>
            <a:off x="1691680" y="1628801"/>
            <a:ext cx="4840946" cy="4752528"/>
          </a:xfrm>
          <a:prstGeom prst="rect">
            <a:avLst/>
          </a:prstGeom>
        </p:spPr>
      </p:pic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999642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Stock?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 the amount of safety stock carried increases, the risk of stockout decreases.</a:t>
            </a:r>
          </a:p>
          <a:p>
            <a:pPr lvl="1"/>
            <a:r>
              <a:rPr lang="en-US"/>
              <a:t>This improves customer service level</a:t>
            </a:r>
          </a:p>
          <a:p>
            <a:r>
              <a:rPr lang="en-US"/>
              <a:t>Service level</a:t>
            </a:r>
          </a:p>
          <a:p>
            <a:pPr lvl="1"/>
            <a:r>
              <a:rPr lang="en-US"/>
              <a:t>The probability that demand will not exceed supply during lead time</a:t>
            </a:r>
          </a:p>
          <a:p>
            <a:pPr lvl="1"/>
            <a:r>
              <a:rPr lang="en-US"/>
              <a:t>Service level = 100% − stockout risk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151959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Much Safety Stock?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amount of safety stock that is appropriate for a given situation depends upon:</a:t>
            </a:r>
          </a:p>
          <a:p>
            <a:pPr lvl="1"/>
            <a:r>
              <a:rPr lang="en-US" sz="2000" dirty="0"/>
              <a:t>The average demand rate and average lead time</a:t>
            </a:r>
          </a:p>
          <a:p>
            <a:pPr lvl="1"/>
            <a:r>
              <a:rPr lang="en-US" sz="2000" dirty="0"/>
              <a:t>Demand and lead time variability</a:t>
            </a:r>
          </a:p>
          <a:p>
            <a:pPr lvl="1"/>
            <a:r>
              <a:rPr lang="en-US" sz="2000" dirty="0"/>
              <a:t>The desired service level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878739"/>
              </p:ext>
            </p:extLst>
          </p:nvPr>
        </p:nvGraphicFramePr>
        <p:xfrm>
          <a:off x="1187624" y="3933056"/>
          <a:ext cx="693420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3511" imgH="1066524" progId="Equation.3">
                  <p:embed/>
                </p:oleObj>
              </mc:Choice>
              <mc:Fallback>
                <p:oleObj name="Equation" r:id="rId2" imgW="3123511" imgH="1066524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933056"/>
                        <a:ext cx="6934200" cy="23685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5594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Point</a:t>
            </a:r>
            <a:endParaRPr lang="en-IN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93268" y="2565676"/>
            <a:ext cx="2041525" cy="1371600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The ROP based on a normal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distribution of lead time demand</a:t>
            </a:r>
          </a:p>
        </p:txBody>
      </p:sp>
      <p:pic>
        <p:nvPicPr>
          <p:cNvPr id="5" name="Picture 3" descr="A normal distribution showing the probabilities of having or not having a stockout. Mean is expected demand. Upper tail is the risk of a stockou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6453716" cy="4472937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150890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Point: Demand Uncertainty</a:t>
            </a:r>
            <a:endParaRPr lang="en-IN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1561" y="5661248"/>
            <a:ext cx="8148637" cy="501650"/>
          </a:xfrm>
        </p:spPr>
        <p:txBody>
          <a:bodyPr/>
          <a:lstStyle/>
          <a:p>
            <a:r>
              <a:rPr lang="en-US" sz="2800" dirty="0"/>
              <a:t>Note: If only demand is variable, then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086245"/>
              </p:ext>
            </p:extLst>
          </p:nvPr>
        </p:nvGraphicFramePr>
        <p:xfrm>
          <a:off x="611560" y="1762025"/>
          <a:ext cx="8148638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69726" imgH="1447387" progId="Equation.3">
                  <p:embed/>
                </p:oleObj>
              </mc:Choice>
              <mc:Fallback>
                <p:oleObj name="Equation" r:id="rId2" imgW="3669726" imgH="1447387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62025"/>
                        <a:ext cx="8148638" cy="321468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652252" y="5008496"/>
          <a:ext cx="2114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53890" progId="Equation.3">
                  <p:embed/>
                </p:oleObj>
              </mc:Choice>
              <mc:Fallback>
                <p:oleObj name="Equation" r:id="rId4" imgW="952087" imgH="25389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252" y="5008496"/>
                        <a:ext cx="2114550" cy="5651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905651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Point: Lead Time Uncertainty</a:t>
            </a:r>
            <a:endParaRPr lang="en-IN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5576" y="5733256"/>
            <a:ext cx="7159625" cy="708025"/>
          </a:xfrm>
        </p:spPr>
        <p:txBody>
          <a:bodyPr/>
          <a:lstStyle/>
          <a:p>
            <a:r>
              <a:rPr lang="en-US" sz="2400" dirty="0"/>
              <a:t>Note: If only lead time is variable, then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991394" y="1724025"/>
          <a:ext cx="7161212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24927" imgH="1422033" progId="Equation.3">
                  <p:embed/>
                </p:oleObj>
              </mc:Choice>
              <mc:Fallback>
                <p:oleObj name="Equation" r:id="rId2" imgW="3224927" imgH="1422033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94" y="1724025"/>
                        <a:ext cx="7161212" cy="3159125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433343" y="5115764"/>
          <a:ext cx="17192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228501" progId="Equation.3">
                  <p:embed/>
                </p:oleObj>
              </mc:Choice>
              <mc:Fallback>
                <p:oleObj name="Equation" r:id="rId4" imgW="774364" imgH="228501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343" y="5115764"/>
                        <a:ext cx="1719263" cy="5080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040751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to Order: FOI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Fixed-order-interval (FOI) model</a:t>
            </a:r>
          </a:p>
          <a:p>
            <a:pPr lvl="1"/>
            <a:r>
              <a:rPr lang="en-US"/>
              <a:t>Orders are placed at fixed time intervals</a:t>
            </a:r>
          </a:p>
          <a:p>
            <a:r>
              <a:rPr lang="en-US"/>
              <a:t>Reasons for using the FOI model</a:t>
            </a:r>
          </a:p>
          <a:p>
            <a:pPr lvl="1"/>
            <a:r>
              <a:rPr lang="en-US"/>
              <a:t>Supplier’s policy may encourage its use</a:t>
            </a:r>
          </a:p>
          <a:p>
            <a:pPr lvl="1"/>
            <a:r>
              <a:rPr lang="en-US"/>
              <a:t>Grouping orders from the same supplier can produce savings in shipping costs</a:t>
            </a:r>
          </a:p>
          <a:p>
            <a:pPr lvl="1"/>
            <a:r>
              <a:rPr lang="en-US"/>
              <a:t>Some circumstances do not lend themselves to continuously monitoring inventory position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23374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Functions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39" y="1844824"/>
            <a:ext cx="7772400" cy="4114800"/>
          </a:xfrm>
        </p:spPr>
        <p:txBody>
          <a:bodyPr/>
          <a:lstStyle/>
          <a:p>
            <a:r>
              <a:rPr lang="en-US" sz="2400" dirty="0"/>
              <a:t>To meet anticipated customer demand</a:t>
            </a:r>
          </a:p>
          <a:p>
            <a:r>
              <a:rPr lang="en-US" sz="2400" dirty="0"/>
              <a:t>To smooth production requirements</a:t>
            </a:r>
          </a:p>
          <a:p>
            <a:r>
              <a:rPr lang="en-US" sz="2400" dirty="0"/>
              <a:t>To decouple operations</a:t>
            </a:r>
          </a:p>
          <a:p>
            <a:r>
              <a:rPr lang="en-US" sz="2400" dirty="0"/>
              <a:t>To protect against </a:t>
            </a:r>
            <a:r>
              <a:rPr lang="en-US" sz="2400" dirty="0" err="1"/>
              <a:t>stockouts</a:t>
            </a:r>
            <a:endParaRPr lang="en-US" sz="2400" dirty="0"/>
          </a:p>
          <a:p>
            <a:r>
              <a:rPr lang="en-US" sz="2400" dirty="0"/>
              <a:t>To take advantage of order cycles</a:t>
            </a:r>
          </a:p>
          <a:p>
            <a:r>
              <a:rPr lang="en-US" sz="2400" dirty="0"/>
              <a:t>To hedge against price increases</a:t>
            </a:r>
          </a:p>
          <a:p>
            <a:r>
              <a:rPr lang="en-US" sz="2400" dirty="0"/>
              <a:t>To permit operations</a:t>
            </a:r>
          </a:p>
          <a:p>
            <a:r>
              <a:rPr lang="en-US" sz="2400" dirty="0"/>
              <a:t>To take advantage of quantity discounts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931477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88640"/>
            <a:ext cx="6934200" cy="1143000"/>
          </a:xfrm>
        </p:spPr>
        <p:txBody>
          <a:bodyPr/>
          <a:lstStyle/>
          <a:p>
            <a:r>
              <a:rPr lang="en-US" sz="2400" dirty="0"/>
              <a:t>Fixed-Quantity versus Fixed-Interval Ordering</a:t>
            </a:r>
            <a:endParaRPr lang="en-IN" sz="2400" dirty="0"/>
          </a:p>
        </p:txBody>
      </p:sp>
      <p:pic>
        <p:nvPicPr>
          <p:cNvPr id="27650" name="Picture 3" descr="Two graphs comparing fixed-quantity and fixed-interval ordering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79" y="1268760"/>
            <a:ext cx="6049041" cy="510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0C53A3-5AC3-567D-97D7-9FA685BA4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10C911-102E-C726-C438-6A396AEA3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563393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FOI Model</a:t>
            </a:r>
            <a:endParaRPr lang="en-IN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2936041"/>
              </p:ext>
            </p:extLst>
          </p:nvPr>
        </p:nvGraphicFramePr>
        <p:xfrm>
          <a:off x="1835696" y="1988840"/>
          <a:ext cx="6191779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3665" imgH="1485418" progId="Equation.3">
                  <p:embed/>
                </p:oleObj>
              </mc:Choice>
              <mc:Fallback>
                <p:oleObj name="Equation" r:id="rId2" imgW="3453665" imgH="1485418" progId="Equation.3">
                  <p:embed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988840"/>
                        <a:ext cx="6191779" cy="2664296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624190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Single-Period Model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Single-period model</a:t>
            </a:r>
          </a:p>
          <a:p>
            <a:pPr lvl="1"/>
            <a:r>
              <a:rPr lang="en-US"/>
              <a:t>Model for ordering of perishables and other items with limited useful lives</a:t>
            </a:r>
          </a:p>
          <a:p>
            <a:pPr lvl="1"/>
            <a:r>
              <a:rPr lang="en-US"/>
              <a:t>Shortage cost</a:t>
            </a:r>
          </a:p>
          <a:p>
            <a:pPr lvl="2"/>
            <a:r>
              <a:rPr lang="en-US"/>
              <a:t>Generally, the unrealized profit per unit</a:t>
            </a:r>
          </a:p>
          <a:p>
            <a:pPr lvl="2"/>
            <a:r>
              <a:rPr lang="en-US"/>
              <a:t>Cshortage = Cs = Revenue per unit – Cost per unit</a:t>
            </a:r>
          </a:p>
          <a:p>
            <a:pPr lvl="1"/>
            <a:r>
              <a:rPr lang="en-US"/>
              <a:t>Excess cost</a:t>
            </a:r>
          </a:p>
          <a:p>
            <a:pPr lvl="2"/>
            <a:r>
              <a:rPr lang="en-US"/>
              <a:t>Different between purchase cost and salvage value of items left over at the end of the period</a:t>
            </a:r>
          </a:p>
          <a:p>
            <a:pPr lvl="2"/>
            <a:r>
              <a:rPr lang="en-US"/>
              <a:t>Cexcess = Ce = Cost per unit – Salvage value per unit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9856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Single-Period Model (cont.)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goal of the single-period model is to identify the order quantity that will minimize the long-run excess and shortage costs</a:t>
            </a:r>
          </a:p>
          <a:p>
            <a:r>
              <a:rPr lang="en-US"/>
              <a:t>Two categories of problem:</a:t>
            </a:r>
          </a:p>
          <a:p>
            <a:pPr lvl="1"/>
            <a:r>
              <a:rPr lang="en-US"/>
              <a:t>Demand can be characterized by a continuous distribution</a:t>
            </a:r>
          </a:p>
          <a:p>
            <a:pPr lvl="1"/>
            <a:r>
              <a:rPr lang="en-US"/>
              <a:t>Demand can be characterized by a discrete distribution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26730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Stocking Levels</a:t>
            </a:r>
            <a:endParaRPr lang="en-IN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23430"/>
              </p:ext>
            </p:extLst>
          </p:nvPr>
        </p:nvGraphicFramePr>
        <p:xfrm>
          <a:off x="1215646" y="1844824"/>
          <a:ext cx="3659187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4864" imgH="1117233" progId="Equation.3">
                  <p:embed/>
                </p:oleObj>
              </mc:Choice>
              <mc:Fallback>
                <p:oleObj name="Equation" r:id="rId2" imgW="1764864" imgH="1117233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646" y="1844824"/>
                        <a:ext cx="3659187" cy="231616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9" name="Picture 4" descr="A rectangular region labeled Service level on the left between Ce and So (the balance point), and to the far right is C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27" y="4291013"/>
            <a:ext cx="6119812" cy="206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11695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 of Inventory Control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Level of customer service</a:t>
            </a:r>
          </a:p>
          <a:p>
            <a:pPr lvl="1"/>
            <a:r>
              <a:rPr lang="en-US" sz="2000" dirty="0"/>
              <a:t>Having the right goods available in the right quantity in the right place at the right time</a:t>
            </a:r>
          </a:p>
          <a:p>
            <a:r>
              <a:rPr lang="en-US" sz="2400" dirty="0"/>
              <a:t>Costs of ordering and carrying inventories</a:t>
            </a:r>
          </a:p>
          <a:p>
            <a:pPr lvl="1"/>
            <a:r>
              <a:rPr lang="en-US" sz="2000" dirty="0"/>
              <a:t>The overall objective of inventory management is to achieve satisfactory levels of customer service while keeping inventory costs within reasonable bounds</a:t>
            </a:r>
          </a:p>
          <a:p>
            <a:pPr lvl="2"/>
            <a:r>
              <a:rPr lang="en-US" sz="1800" dirty="0"/>
              <a:t>Measures of performance</a:t>
            </a:r>
          </a:p>
          <a:p>
            <a:pPr lvl="2"/>
            <a:r>
              <a:rPr lang="en-US" sz="1800" dirty="0"/>
              <a:t>Customer satisfaction</a:t>
            </a:r>
          </a:p>
          <a:p>
            <a:pPr lvl="3"/>
            <a:r>
              <a:rPr lang="en-US" sz="1600" dirty="0"/>
              <a:t>Number and quantity of backorders</a:t>
            </a:r>
          </a:p>
          <a:p>
            <a:pPr lvl="3"/>
            <a:r>
              <a:rPr lang="en-US" sz="1600" dirty="0"/>
              <a:t>Customer complaints</a:t>
            </a:r>
          </a:p>
          <a:p>
            <a:pPr lvl="2"/>
            <a:r>
              <a:rPr lang="en-US" sz="1800" dirty="0"/>
              <a:t>Inventory turnover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2423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Turnover Ratio</a:t>
            </a:r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Ratio of annual cost of goods sold to average inventory investment</a:t>
            </a:r>
          </a:p>
          <a:p>
            <a:pPr lvl="1"/>
            <a:r>
              <a:rPr lang="en-US"/>
              <a:t>How many times a year the inventory is sold</a:t>
            </a:r>
          </a:p>
          <a:p>
            <a:pPr lvl="1"/>
            <a:r>
              <a:rPr lang="en-US"/>
              <a:t>Higher the better as it implies more efficient use of the inventory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1040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Effective Inventory Management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Requires:</a:t>
            </a:r>
          </a:p>
          <a:p>
            <a:pPr lvl="1"/>
            <a:r>
              <a:rPr lang="en-US" dirty="0"/>
              <a:t>A system keep track of inventory</a:t>
            </a:r>
          </a:p>
          <a:p>
            <a:pPr lvl="1"/>
            <a:r>
              <a:rPr lang="en-US" dirty="0"/>
              <a:t>A reliable forecast of demand</a:t>
            </a:r>
          </a:p>
          <a:p>
            <a:pPr lvl="1"/>
            <a:r>
              <a:rPr lang="en-US" dirty="0"/>
              <a:t>Knowledge of lead time and lead time variability</a:t>
            </a:r>
          </a:p>
          <a:p>
            <a:pPr lvl="1"/>
            <a:r>
              <a:rPr lang="en-US" dirty="0"/>
              <a:t>Reasonable estimates of</a:t>
            </a:r>
          </a:p>
          <a:p>
            <a:pPr lvl="2"/>
            <a:r>
              <a:rPr lang="en-US" dirty="0"/>
              <a:t>Holding costs</a:t>
            </a:r>
          </a:p>
          <a:p>
            <a:pPr lvl="2"/>
            <a:r>
              <a:rPr lang="en-US" dirty="0"/>
              <a:t>Ordering costs</a:t>
            </a:r>
          </a:p>
          <a:p>
            <a:pPr lvl="2"/>
            <a:r>
              <a:rPr lang="en-US" dirty="0"/>
              <a:t>Shortage costs</a:t>
            </a:r>
          </a:p>
          <a:p>
            <a:pPr lvl="1"/>
            <a:r>
              <a:rPr lang="en-US" dirty="0"/>
              <a:t>A classification system for inventory items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63453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Counting Systems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Periodic system</a:t>
            </a:r>
          </a:p>
          <a:p>
            <a:pPr lvl="1"/>
            <a:r>
              <a:rPr lang="en-US" sz="2000" dirty="0"/>
              <a:t>Physical count of items in inventory made at periodic intervals</a:t>
            </a:r>
          </a:p>
          <a:p>
            <a:r>
              <a:rPr lang="en-US" sz="2400" dirty="0"/>
              <a:t>Perpetual inventory system</a:t>
            </a:r>
          </a:p>
          <a:p>
            <a:pPr lvl="1"/>
            <a:r>
              <a:rPr lang="en-US" sz="2000" dirty="0"/>
              <a:t>System that keeps track of removals from inventory continuously, thus monitoring current levels of each item</a:t>
            </a:r>
          </a:p>
          <a:p>
            <a:pPr lvl="2"/>
            <a:r>
              <a:rPr lang="en-US" sz="1800" dirty="0"/>
              <a:t>An order is placed when inventory drops to a predetermined minimum level</a:t>
            </a:r>
          </a:p>
          <a:p>
            <a:pPr lvl="2"/>
            <a:r>
              <a:rPr lang="en-US" sz="1800" dirty="0"/>
              <a:t>Two-bin system</a:t>
            </a:r>
          </a:p>
          <a:p>
            <a:pPr lvl="3"/>
            <a:r>
              <a:rPr lang="en-US" sz="1600" dirty="0"/>
              <a:t>Two containers of inventory; reorder when the first is empty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96827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Inventory Counting Technologies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Universal product code (UPC)</a:t>
            </a:r>
          </a:p>
          <a:p>
            <a:pPr lvl="1"/>
            <a:r>
              <a:rPr lang="en-US"/>
              <a:t>Bar code printed on a label that has information about the item to which it is attached</a:t>
            </a:r>
          </a:p>
          <a:p>
            <a:r>
              <a:rPr lang="en-US"/>
              <a:t>Radio frequency identification (RFID) tags</a:t>
            </a:r>
          </a:p>
          <a:p>
            <a:pPr lvl="1"/>
            <a:r>
              <a:rPr lang="en-US"/>
              <a:t>A technology that uses radio waves to identify objects, such as goods, in supply chains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0852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2900</TotalTime>
  <Words>1625</Words>
  <Application>Microsoft Macintosh PowerPoint</Application>
  <PresentationFormat>On-screen Show (4:3)</PresentationFormat>
  <Paragraphs>292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Webdings</vt:lpstr>
      <vt:lpstr>Wingdings</vt:lpstr>
      <vt:lpstr>0ckf</vt:lpstr>
      <vt:lpstr>自訂設計</vt:lpstr>
      <vt:lpstr>Equation</vt:lpstr>
      <vt:lpstr>Inventory (Ch.12)  </vt:lpstr>
      <vt:lpstr>Inventory</vt:lpstr>
      <vt:lpstr>Types of Inventory</vt:lpstr>
      <vt:lpstr>Inventory Functions</vt:lpstr>
      <vt:lpstr>Objectives of Inventory Control</vt:lpstr>
      <vt:lpstr>Inventory Turnover Ratio</vt:lpstr>
      <vt:lpstr>Effective Inventory Management</vt:lpstr>
      <vt:lpstr>Inventory Counting Systems</vt:lpstr>
      <vt:lpstr>Inventory Counting Technologies</vt:lpstr>
      <vt:lpstr>Inventory Costs</vt:lpstr>
      <vt:lpstr>ABC Classification System</vt:lpstr>
      <vt:lpstr>ABC Classification System</vt:lpstr>
      <vt:lpstr>Cycle Counting</vt:lpstr>
      <vt:lpstr>How Much to Order: EOQ Models</vt:lpstr>
      <vt:lpstr>Basic EOQ Model</vt:lpstr>
      <vt:lpstr>The Inventory Cycle</vt:lpstr>
      <vt:lpstr>Inventory frequency</vt:lpstr>
      <vt:lpstr>Inventory Cost</vt:lpstr>
      <vt:lpstr>Total Annual Cost</vt:lpstr>
      <vt:lpstr>Goal: Total Cost Minimization</vt:lpstr>
      <vt:lpstr>Deriving EOQ</vt:lpstr>
      <vt:lpstr>Economic Production Quantity (EPQ)</vt:lpstr>
      <vt:lpstr>EPQ: Inventory Profile</vt:lpstr>
      <vt:lpstr>EPQ – Total Cost</vt:lpstr>
      <vt:lpstr>Economic Production Quantity</vt:lpstr>
      <vt:lpstr>Economic Production Quantity (cont.)</vt:lpstr>
      <vt:lpstr>Quantity Discount Model</vt:lpstr>
      <vt:lpstr>Quantity Discounts</vt:lpstr>
      <vt:lpstr>Quantity Discounts (cont.)</vt:lpstr>
      <vt:lpstr>When to Reorder</vt:lpstr>
      <vt:lpstr>Reorder Point: Under Certainty</vt:lpstr>
      <vt:lpstr>Reorder Point: Under Uncertainty</vt:lpstr>
      <vt:lpstr>Safety Stock</vt:lpstr>
      <vt:lpstr>Safety Stock?</vt:lpstr>
      <vt:lpstr>How Much Safety Stock?</vt:lpstr>
      <vt:lpstr>Reorder Point</vt:lpstr>
      <vt:lpstr>Reorder Point: Demand Uncertainty</vt:lpstr>
      <vt:lpstr>Reorder Point: Lead Time Uncertainty</vt:lpstr>
      <vt:lpstr>How Much to Order: FOI</vt:lpstr>
      <vt:lpstr>Fixed-Quantity versus Fixed-Interval Ordering</vt:lpstr>
      <vt:lpstr>FOI Model</vt:lpstr>
      <vt:lpstr>Single-Period Model</vt:lpstr>
      <vt:lpstr>Single-Period Model (cont.)</vt:lpstr>
      <vt:lpstr>Stocking Levels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范錚強 (ckfarn)</cp:lastModifiedBy>
  <cp:revision>197</cp:revision>
  <dcterms:created xsi:type="dcterms:W3CDTF">1999-04-05T16:45:56Z</dcterms:created>
  <dcterms:modified xsi:type="dcterms:W3CDTF">2022-12-28T12:53:05Z</dcterms:modified>
</cp:coreProperties>
</file>