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64" r:id="rId2"/>
    <p:sldId id="361" r:id="rId3"/>
    <p:sldId id="386" r:id="rId4"/>
    <p:sldId id="387" r:id="rId5"/>
    <p:sldId id="368" r:id="rId6"/>
    <p:sldId id="388" r:id="rId7"/>
    <p:sldId id="389" r:id="rId8"/>
    <p:sldId id="362" r:id="rId9"/>
    <p:sldId id="369" r:id="rId10"/>
    <p:sldId id="370" r:id="rId11"/>
    <p:sldId id="364" r:id="rId12"/>
    <p:sldId id="365" r:id="rId13"/>
    <p:sldId id="381" r:id="rId14"/>
    <p:sldId id="372" r:id="rId15"/>
    <p:sldId id="371" r:id="rId16"/>
    <p:sldId id="366" r:id="rId17"/>
    <p:sldId id="367" r:id="rId18"/>
    <p:sldId id="373" r:id="rId19"/>
    <p:sldId id="390" r:id="rId20"/>
    <p:sldId id="391" r:id="rId21"/>
    <p:sldId id="392" r:id="rId22"/>
    <p:sldId id="374" r:id="rId23"/>
    <p:sldId id="375" r:id="rId24"/>
    <p:sldId id="377" r:id="rId25"/>
    <p:sldId id="382" r:id="rId26"/>
    <p:sldId id="383" r:id="rId27"/>
    <p:sldId id="378" r:id="rId28"/>
    <p:sldId id="393" r:id="rId29"/>
    <p:sldId id="394" r:id="rId30"/>
    <p:sldId id="395" r:id="rId3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00CC"/>
    <a:srgbClr val="CCECFF"/>
    <a:srgbClr val="FFCCCC"/>
    <a:srgbClr val="FFCC99"/>
    <a:srgbClr val="CC99FF"/>
    <a:srgbClr val="CC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551" autoAdjust="0"/>
  </p:normalViewPr>
  <p:slideViewPr>
    <p:cSldViewPr>
      <p:cViewPr varScale="1">
        <p:scale>
          <a:sx n="75" d="100"/>
          <a:sy n="75" d="100"/>
        </p:scale>
        <p:origin x="110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A83C55-DD20-4DC1-AA54-EF8BF5A8CD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479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5DD3A-B828-476B-92CD-DBD16AEA8ABE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9956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5C45BA-F707-4065-8A3C-FC3559FDEF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53611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00E37-4998-48BE-B763-13C8CD5406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8325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728707-3FAB-401C-A134-C07D9E323C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9459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AF857-9916-4B7D-B5B4-6584A49070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81557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3A3C2B-C4C5-4E5E-A41C-32060C52DC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01869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15EBC-DF27-478C-9192-F424C6ADA69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31109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58A1E8-813F-48B4-BDFF-F6C9AE9A71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26866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32CD0-1F3C-432F-871B-9AAF4D37CB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291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173516-81B3-49D2-92A8-3E551DE639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5310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39D53-6970-41D8-BB88-185318DA21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35292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2C0DF-1A01-4215-A668-BA118C6CCF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32479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</a:defRPr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</a:defRPr>
            </a:lvl1pPr>
          </a:lstStyle>
          <a:p>
            <a:fld id="{4069A877-67E5-4AD8-8529-C31E3A1FD30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pitchFamily="65" charset="-120"/>
        </a:defRPr>
      </a:lvl9pPr>
    </p:titleStyle>
    <p:bodyStyle>
      <a:lvl1pPr marL="473075" indent="-473075" algn="l" rtl="0" fontAlgn="base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3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ebdings" pitchFamily="18" charset="2"/>
        <a:buBlip>
          <a:blip r:embed="rId14"/>
        </a:buBlip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616075" indent="-37465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kumimoji="1" sz="2400">
          <a:solidFill>
            <a:schemeClr val="folHlink"/>
          </a:solidFill>
          <a:latin typeface="+mn-lt"/>
          <a:ea typeface="新細明體" charset="-120"/>
        </a:defRPr>
      </a:lvl3pPr>
      <a:lvl4pPr marL="2193925" indent="-38735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>
          <a:solidFill>
            <a:srgbClr val="CC0000"/>
          </a:solidFill>
          <a:latin typeface="+mn-lt"/>
          <a:ea typeface="新細明體" charset="-120"/>
        </a:defRPr>
      </a:lvl4pPr>
      <a:lvl5pPr marL="26130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folHlink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65FD5-8D07-4C66-9143-03F272B76239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8208962" cy="1066800"/>
          </a:xfrm>
        </p:spPr>
        <p:txBody>
          <a:bodyPr/>
          <a:lstStyle/>
          <a:p>
            <a:pPr algn="ctr"/>
            <a:r>
              <a:rPr lang="en-US" altLang="zh-TW" sz="4400" dirty="0"/>
              <a:t>Chapter 10:</a:t>
            </a:r>
            <a:br>
              <a:rPr lang="en-US" altLang="zh-TW" sz="4400" dirty="0"/>
            </a:br>
            <a:r>
              <a:rPr lang="zh-TW" altLang="en-US" sz="4400" dirty="0"/>
              <a:t>行動商務與泛在科技的新應用</a:t>
            </a:r>
            <a:endParaRPr lang="en-US" altLang="zh-TW" sz="44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60800"/>
            <a:ext cx="6400800" cy="1752600"/>
          </a:xfrm>
        </p:spPr>
        <p:txBody>
          <a:bodyPr/>
          <a:lstStyle/>
          <a:p>
            <a:pPr lvl="1" indent="206375"/>
            <a:r>
              <a:rPr lang="en-US" altLang="en-US" sz="2400" dirty="0" err="1"/>
              <a:t>國立中央大學</a:t>
            </a:r>
            <a:r>
              <a:rPr lang="zh-TW" altLang="en-US" sz="2400" dirty="0"/>
              <a:t>、</a:t>
            </a:r>
            <a:r>
              <a:rPr lang="en-US" altLang="en-US" sz="2400" dirty="0" err="1"/>
              <a:t>資訊管理系</a:t>
            </a:r>
            <a:endParaRPr lang="en-US" altLang="en-US" sz="2400" dirty="0"/>
          </a:p>
          <a:p>
            <a:pPr lvl="1" indent="206375"/>
            <a:r>
              <a:rPr lang="en-US" altLang="en-US" sz="2400" dirty="0" err="1"/>
              <a:t>范錚強</a:t>
            </a:r>
            <a:endParaRPr lang="en-US" altLang="en-US" sz="2000" dirty="0"/>
          </a:p>
          <a:p>
            <a:r>
              <a:rPr lang="en-US" altLang="zh-TW" sz="2000" dirty="0"/>
              <a:t>Tel: (03)426-7250</a:t>
            </a:r>
          </a:p>
          <a:p>
            <a:r>
              <a:rPr lang="en-US" altLang="zh-TW" sz="2000" dirty="0"/>
              <a:t>http://www.mgt.ncu.edu.tw/~ckfarn</a:t>
            </a:r>
          </a:p>
          <a:p>
            <a:pPr lvl="1" indent="206375"/>
            <a:r>
              <a:rPr lang="en-US" altLang="zh-TW" sz="2000" dirty="0" smtClean="0"/>
              <a:t>2022.04 </a:t>
            </a:r>
            <a:r>
              <a:rPr lang="en-US" altLang="zh-TW" sz="2000" dirty="0"/>
              <a:t>updated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325" y="117475"/>
            <a:ext cx="1271315" cy="1107996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6600" dirty="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行動商務相關技術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12843"/>
            <a:ext cx="5962405" cy="43955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60648"/>
            <a:ext cx="2408129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5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行動通信歷經的發展世代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5398368" cy="4114800"/>
          </a:xfrm>
        </p:spPr>
        <p:txBody>
          <a:bodyPr/>
          <a:lstStyle/>
          <a:p>
            <a:pPr marL="760050" lvl="1" indent="-360000">
              <a:buFont typeface="+mj-lt"/>
              <a:buAutoNum type="arabicPeriod"/>
            </a:pPr>
            <a:r>
              <a:rPr lang="zh-TW" altLang="en-US" sz="2400" dirty="0">
                <a:solidFill>
                  <a:srgbClr val="0033CC"/>
                </a:solidFill>
              </a:rPr>
              <a:t>第一代類比通信系統 </a:t>
            </a:r>
            <a:r>
              <a:rPr lang="en-US" altLang="zh-TW" sz="2400" dirty="0">
                <a:solidFill>
                  <a:srgbClr val="0033CC"/>
                </a:solidFill>
              </a:rPr>
              <a:t>(First Generation, 1G)</a:t>
            </a:r>
          </a:p>
          <a:p>
            <a:pPr marL="965200" lvl="2" indent="0">
              <a:buNone/>
            </a:pPr>
            <a:r>
              <a:rPr lang="zh-TW" altLang="en-US" sz="2000" dirty="0">
                <a:solidFill>
                  <a:srgbClr val="0033CC"/>
                </a:solidFill>
              </a:rPr>
              <a:t>蜂巢無線科技</a:t>
            </a:r>
            <a:endParaRPr lang="en-US" altLang="zh-TW" sz="2000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sz="2400" dirty="0">
                <a:solidFill>
                  <a:srgbClr val="0033CC"/>
                </a:solidFill>
              </a:rPr>
              <a:t>第二代行動通訊系統全球標準 </a:t>
            </a:r>
            <a:r>
              <a:rPr lang="en-US" altLang="zh-TW" sz="2400" dirty="0">
                <a:solidFill>
                  <a:srgbClr val="0033CC"/>
                </a:solidFill>
              </a:rPr>
              <a:t>(2G)</a:t>
            </a:r>
          </a:p>
          <a:p>
            <a:pPr marL="965200" lvl="2" indent="0">
              <a:buNone/>
            </a:pPr>
            <a:r>
              <a:rPr lang="zh-TW" altLang="en-US" sz="2000" dirty="0">
                <a:solidFill>
                  <a:srgbClr val="0033CC"/>
                </a:solidFill>
              </a:rPr>
              <a:t>數位傳輸</a:t>
            </a:r>
            <a:endParaRPr lang="en-US" altLang="zh-TW" sz="2000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en-US" altLang="zh-TW" sz="2400" dirty="0">
                <a:solidFill>
                  <a:srgbClr val="0033CC"/>
                </a:solidFill>
              </a:rPr>
              <a:t>2.5G ─ GPRS </a:t>
            </a:r>
            <a:r>
              <a:rPr lang="zh-TW" altLang="en-US" sz="2400" dirty="0">
                <a:solidFill>
                  <a:srgbClr val="0033CC"/>
                </a:solidFill>
              </a:rPr>
              <a:t>與 </a:t>
            </a:r>
            <a:r>
              <a:rPr lang="en-US" altLang="zh-TW" sz="2400" dirty="0">
                <a:solidFill>
                  <a:srgbClr val="0033CC"/>
                </a:solidFill>
              </a:rPr>
              <a:t>WAP </a:t>
            </a:r>
            <a:r>
              <a:rPr lang="zh-TW" altLang="en-US" sz="2400" dirty="0">
                <a:solidFill>
                  <a:srgbClr val="0033CC"/>
                </a:solidFill>
              </a:rPr>
              <a:t>通訊協定</a:t>
            </a:r>
            <a:endParaRPr lang="en-US" altLang="zh-TW" sz="2400" dirty="0">
              <a:solidFill>
                <a:srgbClr val="0033CC"/>
              </a:solidFill>
            </a:endParaRPr>
          </a:p>
          <a:p>
            <a:pPr marL="965200" lvl="2" indent="0">
              <a:buNone/>
            </a:pPr>
            <a:r>
              <a:rPr lang="zh-TW" altLang="en-US" sz="2000" dirty="0">
                <a:solidFill>
                  <a:srgbClr val="0033CC"/>
                </a:solidFill>
              </a:rPr>
              <a:t>網際網路連接</a:t>
            </a:r>
            <a:endParaRPr lang="en-US" altLang="zh-TW" sz="2000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sz="2400" dirty="0">
                <a:solidFill>
                  <a:srgbClr val="0033CC"/>
                </a:solidFill>
              </a:rPr>
              <a:t>第三代移動通信技術 </a:t>
            </a:r>
            <a:r>
              <a:rPr lang="en-US" altLang="zh-TW" sz="2400" dirty="0">
                <a:solidFill>
                  <a:srgbClr val="0033CC"/>
                </a:solidFill>
              </a:rPr>
              <a:t>(3G)</a:t>
            </a: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0033CC"/>
                </a:solidFill>
              </a:rPr>
              <a:t>	</a:t>
            </a:r>
            <a:r>
              <a:rPr lang="zh-TW" altLang="en-US" sz="2000" dirty="0">
                <a:solidFill>
                  <a:srgbClr val="0033CC"/>
                </a:solidFill>
              </a:rPr>
              <a:t>網際網路整合</a:t>
            </a:r>
            <a:endParaRPr lang="en-US" altLang="zh-TW" sz="2000" dirty="0">
              <a:solidFill>
                <a:srgbClr val="0033CC"/>
              </a:solidFill>
            </a:endParaRPr>
          </a:p>
          <a:p>
            <a:pPr marL="400050" lvl="1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5. </a:t>
            </a:r>
            <a:r>
              <a:rPr lang="zh-TW" altLang="en-US" sz="2400" dirty="0">
                <a:solidFill>
                  <a:srgbClr val="0033CC"/>
                </a:solidFill>
              </a:rPr>
              <a:t>第四代移動通信技術 </a:t>
            </a:r>
            <a:r>
              <a:rPr lang="en-US" altLang="zh-TW" sz="2400" dirty="0">
                <a:solidFill>
                  <a:srgbClr val="0033CC"/>
                </a:solidFill>
              </a:rPr>
              <a:t>(4G, LTE)</a:t>
            </a:r>
          </a:p>
          <a:p>
            <a:pPr marL="760050" lvl="1" indent="-360000">
              <a:buFont typeface="+mj-lt"/>
              <a:buAutoNum type="arabicPeriod"/>
            </a:pPr>
            <a:endParaRPr lang="en-US" altLang="zh-TW" sz="2400" dirty="0">
              <a:solidFill>
                <a:srgbClr val="0033CC"/>
              </a:solidFill>
            </a:endParaRPr>
          </a:p>
          <a:p>
            <a:pPr marL="965200" lvl="2" indent="0">
              <a:buNone/>
            </a:pPr>
            <a:r>
              <a:rPr lang="en-US" altLang="zh-TW" sz="2000" dirty="0">
                <a:solidFill>
                  <a:srgbClr val="0033CC"/>
                </a:solidFill>
              </a:rPr>
              <a:t>	</a:t>
            </a:r>
            <a:endParaRPr lang="zh-TW" altLang="en-US" sz="2000" dirty="0">
              <a:solidFill>
                <a:srgbClr val="0033CC"/>
              </a:solidFill>
            </a:endParaRPr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 err="1"/>
              <a:t>中央大學。范錚強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967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7066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3756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行動設備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PDA</a:t>
            </a:r>
            <a:r>
              <a:rPr lang="zh-TW" altLang="en-US" dirty="0"/>
              <a:t>：</a:t>
            </a:r>
            <a:r>
              <a:rPr lang="en-US" altLang="zh-TW" dirty="0"/>
              <a:t>Personal Digital Assistant</a:t>
            </a:r>
          </a:p>
          <a:p>
            <a:r>
              <a:rPr lang="zh-TW" altLang="en-US" dirty="0"/>
              <a:t>筆記型電腦</a:t>
            </a:r>
            <a:endParaRPr lang="en-US" altLang="zh-TW" dirty="0"/>
          </a:p>
          <a:p>
            <a:r>
              <a:rPr lang="zh-TW" altLang="en-US" dirty="0"/>
              <a:t>平板電腦</a:t>
            </a:r>
            <a:endParaRPr lang="en-US" altLang="zh-TW" dirty="0"/>
          </a:p>
          <a:p>
            <a:r>
              <a:rPr lang="zh-TW" altLang="en-US" dirty="0"/>
              <a:t>智慧型手機</a:t>
            </a:r>
            <a:endParaRPr lang="en-US" altLang="zh-TW" dirty="0"/>
          </a:p>
          <a:p>
            <a:r>
              <a:rPr lang="zh-TW" altLang="en-US" dirty="0"/>
              <a:t>額外的「泛在科技」附加功能</a:t>
            </a:r>
            <a:endParaRPr lang="en-US" altLang="zh-TW" dirty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QR </a:t>
            </a:r>
            <a:r>
              <a:rPr lang="en-US" altLang="zh-TW" dirty="0" smtClean="0"/>
              <a:t>Code, AR/VR, LBS, RFID, NFC </a:t>
            </a:r>
            <a:r>
              <a:rPr lang="zh-TW" altLang="en-US" dirty="0" smtClean="0"/>
              <a:t>或陀螺儀、體</a:t>
            </a:r>
            <a:r>
              <a:rPr lang="zh-TW" altLang="en-US" dirty="0"/>
              <a:t>感科技等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334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EEDD2-14F6-45DA-B32C-5199BA6CC5B0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智慧型手機特性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407150" cy="4114800"/>
          </a:xfrm>
        </p:spPr>
        <p:txBody>
          <a:bodyPr/>
          <a:lstStyle/>
          <a:p>
            <a:r>
              <a:rPr lang="zh-TW" altLang="en-US" sz="2800" dirty="0"/>
              <a:t>一定有螢幕</a:t>
            </a:r>
          </a:p>
          <a:p>
            <a:pPr lvl="1"/>
            <a:r>
              <a:rPr lang="zh-TW" altLang="en-US" sz="2400" dirty="0"/>
              <a:t>可以呈現條碼（一維、二維條碼、</a:t>
            </a:r>
            <a:r>
              <a:rPr lang="en-US" altLang="zh-TW" sz="2400" dirty="0"/>
              <a:t>QR Code)</a:t>
            </a:r>
          </a:p>
          <a:p>
            <a:r>
              <a:rPr lang="zh-TW" altLang="en-US" sz="2800" dirty="0"/>
              <a:t>幾乎都有有攝影機</a:t>
            </a:r>
          </a:p>
          <a:p>
            <a:pPr lvl="1"/>
            <a:r>
              <a:rPr lang="zh-TW" altLang="en-US" sz="2400" dirty="0"/>
              <a:t>可以當作條碼讀取機</a:t>
            </a:r>
          </a:p>
          <a:p>
            <a:r>
              <a:rPr lang="zh-TW" altLang="en-US" sz="2800" dirty="0"/>
              <a:t>有藍芽、</a:t>
            </a:r>
            <a:r>
              <a:rPr lang="en-US" altLang="zh-TW" sz="2800" dirty="0" err="1"/>
              <a:t>WiFi</a:t>
            </a:r>
            <a:r>
              <a:rPr lang="en-US" altLang="zh-TW" sz="2800" dirty="0"/>
              <a:t> </a:t>
            </a:r>
            <a:r>
              <a:rPr lang="zh-TW" altLang="en-US" sz="2800" dirty="0"/>
              <a:t>通訊功能</a:t>
            </a:r>
          </a:p>
          <a:p>
            <a:r>
              <a:rPr lang="zh-TW" altLang="en-US" sz="2800" dirty="0"/>
              <a:t>有些有 </a:t>
            </a:r>
            <a:r>
              <a:rPr lang="en-US" altLang="zh-TW" sz="2800" dirty="0"/>
              <a:t>NFC </a:t>
            </a:r>
            <a:r>
              <a:rPr lang="zh-TW" altLang="en-US" sz="2800" dirty="0"/>
              <a:t>功能 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A50021"/>
                </a:solidFill>
              </a:rPr>
              <a:t>可以有很多創新的功能</a:t>
            </a:r>
          </a:p>
        </p:txBody>
      </p:sp>
      <p:pic>
        <p:nvPicPr>
          <p:cNvPr id="89090" name="Picture 2" descr="http://l.yimg.com/fr/xp/tech/paragraph/cjay/2012/06/21/news_37211_3.jpg?x=630&amp;n=1&amp;sig=feWwWfLPGl9kRcjvdRQEgg--"/>
          <p:cNvPicPr>
            <a:picLocks noChangeAspect="1" noChangeArrowheads="1"/>
          </p:cNvPicPr>
          <p:nvPr/>
        </p:nvPicPr>
        <p:blipFill>
          <a:blip r:embed="rId2"/>
          <a:srcRect r="49986"/>
          <a:stretch>
            <a:fillRect/>
          </a:stretch>
        </p:blipFill>
        <p:spPr bwMode="auto">
          <a:xfrm>
            <a:off x="7092950" y="1628775"/>
            <a:ext cx="18621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8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017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QR: </a:t>
            </a:r>
            <a:r>
              <a:rPr lang="en-US" altLang="zh-TW" dirty="0">
                <a:solidFill>
                  <a:srgbClr val="0033CC"/>
                </a:solidFill>
              </a:rPr>
              <a:t>Quick Response Code</a:t>
            </a:r>
            <a:endParaRPr lang="en-US" altLang="zh-TW" dirty="0"/>
          </a:p>
          <a:p>
            <a:pPr lvl="1"/>
            <a:r>
              <a:rPr lang="zh-TW" altLang="en-US" dirty="0"/>
              <a:t>「</a:t>
            </a:r>
            <a:r>
              <a:rPr lang="zh-TW" altLang="en-US" dirty="0">
                <a:solidFill>
                  <a:srgbClr val="0033CC"/>
                </a:solidFill>
              </a:rPr>
              <a:t>快速反應矩陣</a:t>
            </a:r>
            <a:r>
              <a:rPr lang="zh-TW" altLang="en-US" dirty="0"/>
              <a:t>」，二維條碼的一種</a:t>
            </a:r>
            <a:endParaRPr lang="en-US" altLang="zh-TW" dirty="0"/>
          </a:p>
          <a:p>
            <a:r>
              <a:rPr lang="zh-TW" altLang="en-US" dirty="0">
                <a:solidFill>
                  <a:srgbClr val="0033CC"/>
                </a:solidFill>
              </a:rPr>
              <a:t>特點</a:t>
            </a:r>
            <a:endParaRPr lang="en-US" altLang="zh-TW" dirty="0">
              <a:solidFill>
                <a:srgbClr val="0033CC"/>
              </a:solidFill>
            </a:endParaRPr>
          </a:p>
          <a:p>
            <a:pPr lvl="1"/>
            <a:r>
              <a:rPr lang="zh-TW" altLang="en-US" dirty="0">
                <a:solidFill>
                  <a:srgbClr val="0033CC"/>
                </a:solidFill>
              </a:rPr>
              <a:t>自動化文字輸入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33CC"/>
                </a:solidFill>
              </a:rPr>
              <a:t>數位內容下載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33CC"/>
                </a:solidFill>
              </a:rPr>
              <a:t>身分辨識與商務交易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QR Code 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364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824536" cy="4650001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街頭的虛擬商店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425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台灣高鐵的 </a:t>
            </a:r>
            <a:r>
              <a:rPr lang="en-US" altLang="zh-TW" dirty="0"/>
              <a:t>T-Express </a:t>
            </a:r>
            <a:r>
              <a:rPr lang="zh-TW" altLang="en-US" dirty="0"/>
              <a:t>購票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832648" cy="4556758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250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AR/VR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8323" y="1659632"/>
            <a:ext cx="7772400" cy="4114800"/>
          </a:xfrm>
        </p:spPr>
        <p:txBody>
          <a:bodyPr/>
          <a:lstStyle/>
          <a:p>
            <a:r>
              <a:rPr lang="zh-TW" altLang="en-US" sz="2800" dirty="0"/>
              <a:t>擴增實境 </a:t>
            </a:r>
            <a:r>
              <a:rPr lang="en-US" altLang="zh-TW" sz="2800" dirty="0"/>
              <a:t>(Augmented Reality, AR)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透過</a:t>
            </a:r>
            <a:r>
              <a:rPr lang="zh-TW" altLang="en-US" sz="2400" dirty="0"/>
              <a:t>智慧型手機拍攝實體環境</a:t>
            </a:r>
            <a:endParaRPr lang="en-US" altLang="zh-TW" sz="2400" dirty="0"/>
          </a:p>
          <a:p>
            <a:pPr lvl="1"/>
            <a:r>
              <a:rPr lang="zh-TW" altLang="en-US" sz="2400" dirty="0"/>
              <a:t>在手機顯示幕上同時出現實體環境及虛擬物品或場景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可以呈現相關圖文說明</a:t>
            </a:r>
            <a:endParaRPr lang="en-US" altLang="zh-TW" sz="2400" dirty="0" smtClean="0"/>
          </a:p>
          <a:p>
            <a:pPr lvl="1"/>
            <a:endParaRPr lang="en-US" altLang="zh-TW" sz="2400" dirty="0"/>
          </a:p>
          <a:p>
            <a:r>
              <a:rPr lang="en-US" altLang="zh-TW" sz="2800" dirty="0" smtClean="0"/>
              <a:t>VR</a:t>
            </a:r>
            <a:r>
              <a:rPr lang="zh-TW" altLang="en-US" sz="2800" dirty="0"/>
              <a:t>虛擬實</a:t>
            </a:r>
            <a:r>
              <a:rPr lang="zh-TW" altLang="en-US" sz="2800" dirty="0" smtClean="0"/>
              <a:t>境 </a:t>
            </a:r>
            <a:r>
              <a:rPr lang="en-US" altLang="zh-TW" sz="2800" dirty="0" smtClean="0"/>
              <a:t>(Virtual Reality)</a:t>
            </a:r>
          </a:p>
          <a:p>
            <a:pPr lvl="1"/>
            <a:r>
              <a:rPr lang="zh-TW" altLang="en-US" sz="2400" dirty="0" smtClean="0"/>
              <a:t>透過</a:t>
            </a:r>
            <a:r>
              <a:rPr lang="en-US" altLang="zh-TW" sz="2400" dirty="0"/>
              <a:t>VR</a:t>
            </a:r>
            <a:r>
              <a:rPr lang="zh-TW" altLang="en-US" sz="2400" dirty="0"/>
              <a:t>頭套及附屬</a:t>
            </a:r>
            <a:r>
              <a:rPr lang="zh-TW" altLang="en-US" sz="2400" dirty="0" smtClean="0"/>
              <a:t>設備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讓</a:t>
            </a:r>
            <a:r>
              <a:rPr lang="zh-TW" altLang="en-US" sz="2400" dirty="0"/>
              <a:t>使用者彷彿置身於與現實生活完全不一樣的虛擬世界並加以體驗</a:t>
            </a:r>
            <a:endParaRPr lang="en-US" altLang="zh-TW" sz="24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3180150" cy="2169538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4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適地性服務  </a:t>
            </a:r>
            <a:r>
              <a:rPr lang="en-US" altLang="zh-TW" sz="2800" dirty="0"/>
              <a:t>(Location-Based Service)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LBS</a:t>
            </a:r>
            <a:r>
              <a:rPr lang="zh-TW" altLang="en-US" dirty="0"/>
              <a:t>利用行動設備來提供使用者定位及週邊相關的資訊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pPr lvl="1"/>
            <a:r>
              <a:rPr lang="zh-TW" altLang="en-US" dirty="0"/>
              <a:t>例子：神奇寶貝寶可夢</a:t>
            </a:r>
            <a:r>
              <a:rPr lang="en-US" altLang="zh-TW" dirty="0"/>
              <a:t>GO (</a:t>
            </a:r>
            <a:r>
              <a:rPr lang="en-US" altLang="zh-TW" dirty="0" err="1"/>
              <a:t>Pokemon</a:t>
            </a:r>
            <a:r>
              <a:rPr lang="en-US" altLang="zh-TW" dirty="0"/>
              <a:t> Go)</a:t>
            </a:r>
          </a:p>
          <a:p>
            <a:r>
              <a:rPr lang="zh-TW" altLang="en-US" dirty="0"/>
              <a:t>定位技術</a:t>
            </a:r>
            <a:endParaRPr lang="en-US" altLang="zh-TW" dirty="0"/>
          </a:p>
          <a:p>
            <a:pPr lvl="1"/>
            <a:r>
              <a:rPr lang="en-US" altLang="zh-TW" dirty="0"/>
              <a:t>GPS</a:t>
            </a:r>
          </a:p>
          <a:p>
            <a:pPr lvl="1"/>
            <a:r>
              <a:rPr lang="en-US" altLang="zh-TW" dirty="0" smtClean="0"/>
              <a:t>AGPS: Assisted GPS</a:t>
            </a:r>
          </a:p>
          <a:p>
            <a:pPr lvl="2"/>
            <a:r>
              <a:rPr lang="zh-TW" altLang="en-US" dirty="0" smtClean="0"/>
              <a:t>利用移動通信基地台協助衛星定位</a:t>
            </a:r>
            <a:endParaRPr lang="en-US" altLang="zh-TW" dirty="0"/>
          </a:p>
          <a:p>
            <a:pPr lvl="1"/>
            <a:r>
              <a:rPr lang="zh-TW" altLang="en-US" dirty="0" smtClean="0"/>
              <a:t>藍芽 </a:t>
            </a:r>
            <a:r>
              <a:rPr lang="en-US" altLang="zh-TW" dirty="0" smtClean="0"/>
              <a:t>Beacon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1487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衛星定位</a:t>
            </a:r>
            <a:r>
              <a:rPr lang="en-US" altLang="zh-TW" dirty="0" smtClean="0"/>
              <a:t>GNSS</a:t>
            </a:r>
            <a:r>
              <a:rPr lang="zh-TW" altLang="en-US" dirty="0" smtClean="0"/>
              <a:t>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3200" dirty="0">
                <a:solidFill>
                  <a:schemeClr val="bg1"/>
                </a:solidFill>
              </a:rPr>
              <a:t>Global Navigation Satellite </a:t>
            </a:r>
            <a:r>
              <a:rPr lang="en-US" altLang="zh-TW" sz="3200" dirty="0" smtClean="0">
                <a:solidFill>
                  <a:schemeClr val="bg1"/>
                </a:solidFill>
              </a:rPr>
              <a:t>System</a:t>
            </a:r>
            <a:r>
              <a:rPr lang="en-US" altLang="zh-TW" sz="3200" dirty="0" smtClean="0"/>
              <a:t>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2679" y="1772816"/>
            <a:ext cx="7772400" cy="4114800"/>
          </a:xfrm>
        </p:spPr>
        <p:txBody>
          <a:bodyPr/>
          <a:lstStyle/>
          <a:p>
            <a:r>
              <a:rPr lang="zh-TW" altLang="en-US" sz="2800" dirty="0" smtClean="0"/>
              <a:t>美國 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GPS: Global Positioning System</a:t>
            </a:r>
          </a:p>
          <a:p>
            <a:r>
              <a:rPr lang="zh-TW" altLang="en-US" sz="2800" dirty="0" smtClean="0"/>
              <a:t>歐洲 </a:t>
            </a:r>
            <a:endParaRPr lang="en-US" altLang="zh-TW" sz="2800" dirty="0" smtClean="0"/>
          </a:p>
          <a:p>
            <a:pPr lvl="1"/>
            <a:r>
              <a:rPr lang="en-US" altLang="zh-TW" sz="2400" dirty="0" err="1" smtClean="0"/>
              <a:t>Galilio</a:t>
            </a:r>
            <a:endParaRPr lang="en-US" altLang="zh-TW" sz="2400" dirty="0" smtClean="0"/>
          </a:p>
          <a:p>
            <a:r>
              <a:rPr lang="zh-TW" altLang="en-US" sz="2800" dirty="0" smtClean="0"/>
              <a:t>大陸 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北斗星</a:t>
            </a:r>
          </a:p>
          <a:p>
            <a:r>
              <a:rPr lang="zh-TW" altLang="en-US" sz="2800" dirty="0" smtClean="0"/>
              <a:t>俄國 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GLONASS: </a:t>
            </a:r>
            <a:r>
              <a:rPr lang="en-US" altLang="zh-TW" sz="1800" dirty="0" err="1" smtClean="0"/>
              <a:t>Globalnaya</a:t>
            </a:r>
            <a:r>
              <a:rPr lang="en-US" altLang="zh-TW" sz="1800" dirty="0" smtClean="0"/>
              <a:t> </a:t>
            </a:r>
            <a:r>
              <a:rPr lang="en-US" altLang="zh-TW" sz="1800" dirty="0" err="1"/>
              <a:t>Navigatsionnaya</a:t>
            </a:r>
            <a:r>
              <a:rPr lang="en-US" altLang="zh-TW" sz="1800" dirty="0"/>
              <a:t> </a:t>
            </a:r>
            <a:r>
              <a:rPr lang="en-US" altLang="zh-TW" sz="1800" dirty="0" err="1"/>
              <a:t>Sputnikovaya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Sistema</a:t>
            </a:r>
            <a:endParaRPr lang="en-US" altLang="zh-TW" sz="24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03600"/>
            <a:ext cx="2520280" cy="25202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28800"/>
            <a:ext cx="609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53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本章議題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行動商務</a:t>
            </a:r>
            <a:endParaRPr lang="en-US" altLang="zh-TW" dirty="0"/>
          </a:p>
          <a:p>
            <a:pPr lvl="1"/>
            <a:r>
              <a:rPr lang="en-US" altLang="zh-TW" dirty="0"/>
              <a:t>m-commerce</a:t>
            </a:r>
          </a:p>
          <a:p>
            <a:r>
              <a:rPr lang="zh-TW" altLang="en-US" dirty="0"/>
              <a:t>適地性商務</a:t>
            </a:r>
            <a:endParaRPr lang="en-US" altLang="zh-TW" dirty="0"/>
          </a:p>
          <a:p>
            <a:pPr lvl="1"/>
            <a:r>
              <a:rPr lang="en-US" altLang="zh-TW" dirty="0"/>
              <a:t>l-commerce, location-based Services</a:t>
            </a:r>
          </a:p>
          <a:p>
            <a:pPr lvl="1"/>
            <a:r>
              <a:rPr lang="en-US" altLang="zh-TW" dirty="0" err="1"/>
              <a:t>SoLoMo</a:t>
            </a:r>
            <a:r>
              <a:rPr lang="en-US" altLang="zh-TW" dirty="0"/>
              <a:t>: Social, Local and Mobile</a:t>
            </a:r>
          </a:p>
          <a:p>
            <a:pPr lvl="1"/>
            <a:r>
              <a:rPr lang="en-US" altLang="zh-TW" dirty="0"/>
              <a:t>Beacon (Bluetooth 4.0)</a:t>
            </a:r>
          </a:p>
          <a:p>
            <a:r>
              <a:rPr lang="zh-TW" altLang="en-US" dirty="0"/>
              <a:t>泛在科技</a:t>
            </a:r>
            <a:endParaRPr lang="en-US" altLang="zh-TW" dirty="0"/>
          </a:p>
          <a:p>
            <a:pPr lvl="1"/>
            <a:r>
              <a:rPr lang="en-US" altLang="zh-TW" dirty="0"/>
              <a:t>Ubiquitous Information Technology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22210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Assisted GPS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0" y="2068562"/>
            <a:ext cx="7156180" cy="39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80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Beacon </a:t>
            </a:r>
            <a:r>
              <a:rPr lang="zh-TW" altLang="en-US" dirty="0" smtClean="0"/>
              <a:t>室內定位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6406480" cy="4184104"/>
          </a:xfrm>
        </p:spPr>
        <p:txBody>
          <a:bodyPr/>
          <a:lstStyle/>
          <a:p>
            <a:r>
              <a:rPr lang="zh-TW" altLang="en-US" sz="2400" dirty="0" smtClean="0"/>
              <a:t>藍芽 </a:t>
            </a:r>
            <a:r>
              <a:rPr lang="en-US" altLang="zh-TW" sz="2400" dirty="0" err="1" smtClean="0"/>
              <a:t>BlueTooth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無線</a:t>
            </a:r>
            <a:r>
              <a:rPr lang="zh-TW" altLang="en-US" sz="2000" dirty="0"/>
              <a:t>通訊技術標準，用來讓固定與行動裝置，在短距離間交換資料，以形成個人區域網路（</a:t>
            </a:r>
            <a:r>
              <a:rPr lang="en-US" altLang="zh-TW" sz="2000" dirty="0" smtClean="0"/>
              <a:t>PAN: personal area network</a:t>
            </a:r>
            <a:r>
              <a:rPr lang="zh-TW" altLang="en-US" sz="2000" dirty="0" smtClean="0"/>
              <a:t>）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10-50 </a:t>
            </a:r>
            <a:r>
              <a:rPr lang="zh-TW" altLang="en-US" sz="2000" dirty="0" smtClean="0"/>
              <a:t>公尺 </a:t>
            </a:r>
            <a:r>
              <a:rPr lang="en-US" altLang="zh-TW" sz="2000" dirty="0" smtClean="0"/>
              <a:t>(BT 4.0)</a:t>
            </a:r>
          </a:p>
          <a:p>
            <a:pPr marL="0" indent="0">
              <a:buNone/>
            </a:pPr>
            <a:r>
              <a:rPr lang="en-US" altLang="zh-TW" sz="2400" dirty="0" smtClean="0"/>
              <a:t>	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268760"/>
            <a:ext cx="1531995" cy="15946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5" y="2996952"/>
            <a:ext cx="1532511" cy="15121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060" y="4654860"/>
            <a:ext cx="2847975" cy="1600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4149080"/>
            <a:ext cx="1771650" cy="17716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4" y="3890383"/>
            <a:ext cx="6935126" cy="30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r>
              <a:rPr lang="en-US" altLang="zh-TW" dirty="0"/>
              <a:t>RFID: </a:t>
            </a:r>
            <a:r>
              <a:rPr lang="en-US" altLang="zh-TW" sz="3200" dirty="0"/>
              <a:t>Radio Frequency Identification</a:t>
            </a:r>
            <a:br>
              <a:rPr lang="en-US" altLang="zh-TW" sz="3200" dirty="0"/>
            </a:br>
            <a:r>
              <a:rPr lang="zh-TW" altLang="en-US" sz="3600" dirty="0"/>
              <a:t>無線射頻辨識技術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800" dirty="0"/>
              <a:t>也稱作「電子標籤」</a:t>
            </a:r>
            <a:endParaRPr lang="en-US" altLang="zh-TW" sz="2800" dirty="0"/>
          </a:p>
          <a:p>
            <a:pPr lvl="0"/>
            <a:r>
              <a:rPr lang="zh-TW" altLang="en-US" sz="2800" dirty="0"/>
              <a:t>原理：利用無線頻率 </a:t>
            </a:r>
            <a:r>
              <a:rPr lang="en-US" altLang="zh-TW" sz="2800" dirty="0"/>
              <a:t>( </a:t>
            </a:r>
            <a:r>
              <a:rPr lang="zh-TW" altLang="en-US" sz="2800" dirty="0"/>
              <a:t>如：電磁感應、微波等 </a:t>
            </a:r>
            <a:r>
              <a:rPr lang="en-US" altLang="zh-TW" sz="2800" dirty="0"/>
              <a:t>) </a:t>
            </a:r>
            <a:r>
              <a:rPr lang="zh-TW" altLang="en-US" sz="2800" dirty="0"/>
              <a:t>來識別目標</a:t>
            </a:r>
            <a:endParaRPr lang="en-US" altLang="zh-TW" sz="2800" dirty="0"/>
          </a:p>
          <a:p>
            <a:pPr lvl="0"/>
            <a:r>
              <a:rPr lang="zh-TW" altLang="en-US" sz="2800" dirty="0"/>
              <a:t>不需經機械或光學接觸即完成資料傳輸或讀取</a:t>
            </a:r>
            <a:endParaRPr lang="en-US" altLang="zh-TW" sz="2800" dirty="0"/>
          </a:p>
          <a:p>
            <a:pPr lvl="0"/>
            <a:r>
              <a:rPr lang="zh-TW" altLang="en-US" sz="2800" dirty="0"/>
              <a:t>重要的功能就是「</a:t>
            </a:r>
            <a:r>
              <a:rPr lang="en-US" altLang="zh-TW" sz="2800" dirty="0"/>
              <a:t>track and trace ( </a:t>
            </a:r>
            <a:r>
              <a:rPr lang="zh-TW" altLang="en-US" sz="2800" dirty="0"/>
              <a:t>記錄與追蹤 </a:t>
            </a:r>
            <a:r>
              <a:rPr lang="en-US" altLang="zh-TW" sz="2800" dirty="0"/>
              <a:t>)</a:t>
            </a:r>
            <a:r>
              <a:rPr lang="zh-TW" altLang="en-US" sz="2800" dirty="0"/>
              <a:t>」</a:t>
            </a:r>
            <a:r>
              <a:rPr lang="en-US" altLang="zh-TW" sz="2800" dirty="0"/>
              <a:t>(</a:t>
            </a:r>
            <a:r>
              <a:rPr lang="zh-TW" altLang="en-US" sz="2800" dirty="0"/>
              <a:t>凡走過必留下痕跡</a:t>
            </a:r>
            <a:r>
              <a:rPr lang="en-US" altLang="zh-TW" sz="2800" dirty="0"/>
              <a:t>)</a:t>
            </a:r>
          </a:p>
          <a:p>
            <a:pPr lvl="0"/>
            <a:r>
              <a:rPr lang="zh-TW" altLang="en-US" sz="2800" dirty="0">
                <a:solidFill>
                  <a:srgbClr val="FF0000"/>
                </a:solidFill>
              </a:rPr>
              <a:t>注意：隱私權的侵犯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3868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NFC: </a:t>
            </a:r>
            <a:r>
              <a:rPr lang="en-US" altLang="zh-TW" sz="3200" dirty="0"/>
              <a:t>Near Field Communication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近場通訊技術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和 </a:t>
            </a:r>
            <a:r>
              <a:rPr lang="en-US" altLang="zh-TW" dirty="0"/>
              <a:t>RFID </a:t>
            </a:r>
            <a:r>
              <a:rPr lang="zh-TW" altLang="en-US" dirty="0"/>
              <a:t>類似的短距離、高頻無線通訊技術</a:t>
            </a:r>
            <a:endParaRPr lang="en-US" altLang="zh-TW" dirty="0"/>
          </a:p>
          <a:p>
            <a:r>
              <a:rPr lang="zh-TW" altLang="en-US" dirty="0"/>
              <a:t>三種模式：卡片、讀卡機、對傳</a:t>
            </a:r>
            <a:endParaRPr lang="en-US" altLang="zh-TW" dirty="0"/>
          </a:p>
          <a:p>
            <a:r>
              <a:rPr lang="en-US" altLang="zh-TW" dirty="0"/>
              <a:t>NFC </a:t>
            </a:r>
            <a:r>
              <a:rPr lang="zh-TW" altLang="en-US" dirty="0"/>
              <a:t>的重要應用：</a:t>
            </a:r>
            <a:endParaRPr lang="en-US" altLang="zh-TW" dirty="0"/>
          </a:p>
          <a:p>
            <a:pPr marL="760050" lvl="1" indent="-360000">
              <a:buFont typeface="+mj-lt"/>
              <a:buAutoNum type="arabicPeriod"/>
            </a:pPr>
            <a:r>
              <a:rPr lang="zh-TW" altLang="en-US" dirty="0">
                <a:solidFill>
                  <a:srgbClr val="0033CC"/>
                </a:solidFill>
              </a:rPr>
              <a:t>智慧媒體應用</a:t>
            </a:r>
            <a:endParaRPr lang="en-US" altLang="zh-TW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dirty="0">
                <a:solidFill>
                  <a:srgbClr val="0033CC"/>
                </a:solidFill>
              </a:rPr>
              <a:t>小額付款</a:t>
            </a:r>
            <a:endParaRPr lang="en-US" altLang="zh-TW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dirty="0">
                <a:solidFill>
                  <a:srgbClr val="0033CC"/>
                </a:solidFill>
              </a:rPr>
              <a:t>電子票證</a:t>
            </a:r>
            <a:endParaRPr lang="en-US" altLang="zh-TW" dirty="0">
              <a:solidFill>
                <a:srgbClr val="0033CC"/>
              </a:solidFill>
            </a:endParaRPr>
          </a:p>
          <a:p>
            <a:pPr marL="760050" lvl="1" indent="-360000">
              <a:buFont typeface="+mj-lt"/>
              <a:buAutoNum type="arabicPeriod"/>
            </a:pPr>
            <a:r>
              <a:rPr lang="zh-TW" altLang="en-US" dirty="0">
                <a:solidFill>
                  <a:srgbClr val="0033CC"/>
                </a:solidFill>
              </a:rPr>
              <a:t>與無線設備進行連結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23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834990"/>
            <a:ext cx="4242570" cy="25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r>
              <a:rPr lang="zh-TW" altLang="en-US" dirty="0"/>
              <a:t>體感科技 </a:t>
            </a:r>
            <a:r>
              <a:rPr lang="en-US" altLang="zh-TW" sz="2800" dirty="0"/>
              <a:t>(somatosensory technology)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414592" cy="4114800"/>
          </a:xfrm>
        </p:spPr>
        <p:txBody>
          <a:bodyPr/>
          <a:lstStyle/>
          <a:p>
            <a:r>
              <a:rPr lang="zh-TW" altLang="en-US" sz="2800" dirty="0"/>
              <a:t>以直覺並符合肢體反射方式</a:t>
            </a:r>
            <a:endParaRPr lang="en-US" altLang="zh-TW" sz="2800" dirty="0"/>
          </a:p>
          <a:p>
            <a:r>
              <a:rPr lang="zh-TW" altLang="en-US" sz="2800" dirty="0"/>
              <a:t>未借助傳統按鍵、操縱桿、滑鼠或電腦溝通方式</a:t>
            </a:r>
            <a:endParaRPr lang="en-US" altLang="zh-TW" sz="2800" dirty="0"/>
          </a:p>
          <a:p>
            <a:r>
              <a:rPr lang="zh-TW" altLang="en-US" sz="2800" dirty="0"/>
              <a:t>與多媒體設備進行互動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232" y="4151642"/>
            <a:ext cx="4158952" cy="26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5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CDE34-F4B3-402C-A2ED-709666617C60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LBS </a:t>
            </a:r>
            <a:r>
              <a:rPr lang="zh-TW" altLang="en-US"/>
              <a:t>應用案例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被動服務：</a:t>
            </a:r>
          </a:p>
          <a:p>
            <a:pPr lvl="1"/>
            <a:r>
              <a:rPr lang="zh-TW" altLang="en-US"/>
              <a:t>用手機查詢附近有啥</a:t>
            </a:r>
          </a:p>
          <a:p>
            <a:r>
              <a:rPr lang="zh-TW" altLang="en-US"/>
              <a:t>主動服務</a:t>
            </a:r>
          </a:p>
          <a:p>
            <a:pPr lvl="1"/>
            <a:r>
              <a:rPr lang="zh-TW" altLang="en-US"/>
              <a:t>追蹤各個用戶、告知和提醒</a:t>
            </a:r>
          </a:p>
          <a:p>
            <a:pPr lvl="2"/>
            <a:r>
              <a:rPr lang="zh-TW" altLang="en-US"/>
              <a:t>利用檢訊通知附近的活動和商家</a:t>
            </a:r>
          </a:p>
          <a:p>
            <a:pPr lvl="2"/>
            <a:r>
              <a:rPr lang="zh-TW" altLang="en-US"/>
              <a:t>用戶事先同意</a:t>
            </a:r>
          </a:p>
          <a:p>
            <a:pPr lvl="1"/>
            <a:r>
              <a:rPr lang="zh-TW" altLang="en-US"/>
              <a:t>資源監控和調派</a:t>
            </a:r>
          </a:p>
          <a:p>
            <a:pPr lvl="2"/>
            <a:r>
              <a:rPr lang="zh-TW" altLang="en-US"/>
              <a:t>車隊、員警、巡山員</a:t>
            </a:r>
          </a:p>
        </p:txBody>
      </p:sp>
    </p:spTree>
    <p:extLst>
      <p:ext uri="{BB962C8B-B14F-4D97-AF65-F5344CB8AC3E}">
        <p14:creationId xmlns:p14="http://schemas.microsoft.com/office/powerpoint/2010/main" val="75739227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C1583C-AD74-436D-8D01-83642F300ACA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M-commerce</a:t>
            </a:r>
            <a:r>
              <a:rPr lang="zh-TW" altLang="en-US" sz="3600" dirty="0" smtClean="0"/>
              <a:t>技術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對</a:t>
            </a:r>
            <a:r>
              <a:rPr lang="zh-TW" altLang="en-US" sz="3600" dirty="0"/>
              <a:t>「</a:t>
            </a:r>
            <a:r>
              <a:rPr lang="zh-TW" altLang="zh-TW" sz="3600" dirty="0"/>
              <a:t>消費</a:t>
            </a:r>
            <a:r>
              <a:rPr lang="zh-TW" altLang="en-US" sz="3600" dirty="0"/>
              <a:t>流程」之影響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966660" name="投影片編號版面配置區 2"/>
          <p:cNvSpPr txBox="1">
            <a:spLocks noGrp="1"/>
          </p:cNvSpPr>
          <p:nvPr/>
        </p:nvSpPr>
        <p:spPr bwMode="auto">
          <a:xfrm>
            <a:off x="7010400" y="6324600"/>
            <a:ext cx="1449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/>
            <a:fld id="{AD0A2F6E-9BAA-4DBA-A1A1-9074C9FAECBC}" type="slidenum">
              <a:rPr lang="en-US" altLang="zh-TW" sz="1400">
                <a:solidFill>
                  <a:srgbClr val="333399"/>
                </a:solidFill>
              </a:rPr>
              <a:pPr algn="r"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96666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4248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 descr="http://www.blogcdn.com/www.engadget.com/media/2011/01/walking-n97.jpg"/>
          <p:cNvPicPr>
            <a:picLocks noChangeAspect="1" noChangeArrowheads="1"/>
          </p:cNvPicPr>
          <p:nvPr/>
        </p:nvPicPr>
        <p:blipFill>
          <a:blip r:embed="rId3"/>
          <a:srcRect b="20621"/>
          <a:stretch>
            <a:fillRect/>
          </a:stretch>
        </p:blipFill>
        <p:spPr bwMode="auto">
          <a:xfrm>
            <a:off x="1547813" y="3573463"/>
            <a:ext cx="54276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8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222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未來整合的科技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穿戴科技</a:t>
            </a:r>
            <a:endParaRPr lang="en-US" altLang="zh-TW" dirty="0"/>
          </a:p>
          <a:p>
            <a:pPr lvl="1"/>
            <a:r>
              <a:rPr lang="zh-TW" altLang="en-US" dirty="0"/>
              <a:t>手錶</a:t>
            </a:r>
            <a:endParaRPr lang="en-US" altLang="zh-TW" dirty="0"/>
          </a:p>
          <a:p>
            <a:pPr lvl="1"/>
            <a:r>
              <a:rPr lang="zh-TW" altLang="en-US" dirty="0"/>
              <a:t>眼鏡</a:t>
            </a:r>
            <a:endParaRPr lang="en-US" altLang="zh-TW" dirty="0"/>
          </a:p>
          <a:p>
            <a:pPr lvl="1"/>
            <a:r>
              <a:rPr lang="zh-TW" altLang="en-US" dirty="0"/>
              <a:t>衣服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211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 通信技術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5G: </a:t>
            </a:r>
            <a:r>
              <a:rPr lang="zh-TW" altLang="en-US" dirty="0" smtClean="0"/>
              <a:t>第五代通信技術</a:t>
            </a:r>
            <a:endParaRPr lang="en-US" altLang="zh-TW" dirty="0" smtClean="0"/>
          </a:p>
          <a:p>
            <a:pPr lvl="1"/>
            <a:r>
              <a:rPr lang="zh-TW" altLang="en-US" dirty="0"/>
              <a:t>效能目標是高資料速率、減少延遲、節省能源、降低成本、提高系統容量和大規模裝置</a:t>
            </a:r>
            <a:r>
              <a:rPr lang="zh-TW" altLang="en-US" dirty="0" smtClean="0"/>
              <a:t>連接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速度</a:t>
            </a:r>
            <a:r>
              <a:rPr lang="zh-TW" altLang="en-US" dirty="0"/>
              <a:t>更</a:t>
            </a:r>
            <a:r>
              <a:rPr lang="zh-TW" altLang="en-US" dirty="0" smtClean="0"/>
              <a:t>快</a:t>
            </a:r>
            <a:r>
              <a:rPr lang="zh-TW" altLang="en-US" dirty="0"/>
              <a:t>：</a:t>
            </a:r>
            <a:r>
              <a:rPr lang="zh-TW" altLang="en-US" dirty="0" smtClean="0"/>
              <a:t>高達</a:t>
            </a:r>
            <a:r>
              <a:rPr lang="en-US" altLang="zh-TW" dirty="0"/>
              <a:t>20 </a:t>
            </a:r>
            <a:r>
              <a:rPr lang="en-US" altLang="zh-TW" dirty="0" err="1"/>
              <a:t>Gbit</a:t>
            </a:r>
            <a:r>
              <a:rPr lang="en-US" altLang="zh-TW" dirty="0"/>
              <a:t>/s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通訊距離短（需要更密集的基地台）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Small Cell</a:t>
            </a:r>
            <a:r>
              <a:rPr lang="zh-TW" altLang="en-US" dirty="0" smtClean="0"/>
              <a:t> 小型基地台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延伸電信基地台的涵蓋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D2D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241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 </a:t>
            </a:r>
            <a:r>
              <a:rPr lang="en-US" altLang="zh-TW" dirty="0" smtClean="0"/>
              <a:t>D2D: </a:t>
            </a:r>
            <a:r>
              <a:rPr lang="en-US" altLang="zh-TW" sz="3600" dirty="0" smtClean="0">
                <a:solidFill>
                  <a:schemeClr val="bg1"/>
                </a:solidFill>
              </a:rPr>
              <a:t>Device to Device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74062" y="4374779"/>
            <a:ext cx="3995152" cy="1883936"/>
          </a:xfrm>
        </p:spPr>
        <p:txBody>
          <a:bodyPr/>
          <a:lstStyle/>
          <a:p>
            <a:r>
              <a:rPr lang="en-US" altLang="zh-TW" sz="2000" dirty="0" smtClean="0"/>
              <a:t>Device </a:t>
            </a:r>
            <a:r>
              <a:rPr lang="zh-TW" altLang="en-US" sz="2000" dirty="0" smtClean="0"/>
              <a:t>未必是手機！</a:t>
            </a:r>
            <a:endParaRPr lang="en-US" altLang="zh-TW" sz="2000" dirty="0" smtClean="0"/>
          </a:p>
          <a:p>
            <a:pPr lvl="1"/>
            <a:r>
              <a:rPr lang="en-US" altLang="zh-TW" sz="1800" dirty="0" smtClean="0"/>
              <a:t>IOT</a:t>
            </a:r>
            <a:r>
              <a:rPr lang="zh-TW" altLang="en-US" sz="1800" dirty="0" smtClean="0"/>
              <a:t> 設備</a:t>
            </a:r>
            <a:endParaRPr lang="en-US" altLang="zh-TW" sz="1800" dirty="0" smtClean="0"/>
          </a:p>
          <a:p>
            <a:pPr lvl="1"/>
            <a:r>
              <a:rPr lang="zh-TW" altLang="en-US" sz="1800" dirty="0" smtClean="0"/>
              <a:t>包含汽車、交通燈、家電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V2V, V2X</a:t>
            </a:r>
          </a:p>
          <a:p>
            <a:pPr lvl="1"/>
            <a:r>
              <a:rPr lang="zh-TW" altLang="en-US" sz="1800" dirty="0" smtClean="0"/>
              <a:t>感知網路 </a:t>
            </a:r>
            <a:r>
              <a:rPr lang="en-US" altLang="zh-TW" sz="1800" dirty="0" smtClean="0"/>
              <a:t>Sensor Network</a:t>
            </a:r>
            <a:endParaRPr lang="zh-TW" altLang="en-US" sz="1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29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28" y="1660953"/>
            <a:ext cx="3644861" cy="18882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95" y="1904326"/>
            <a:ext cx="5048690" cy="30410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564911">
            <a:off x="146145" y="4093092"/>
            <a:ext cx="8539517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0" cap="none" spc="0" dirty="0" smtClean="0">
                <a:ln w="0"/>
                <a:solidFill>
                  <a:srgbClr val="FF0000"/>
                </a:solidFill>
                <a:effectLst/>
              </a:rPr>
              <a:t>D2D</a:t>
            </a:r>
            <a:r>
              <a:rPr lang="en-US" altLang="zh-TW" sz="3200" dirty="0">
                <a:ln w="0"/>
                <a:solidFill>
                  <a:srgbClr val="FF0000"/>
                </a:solidFill>
              </a:rPr>
              <a:t>	</a:t>
            </a:r>
            <a:r>
              <a:rPr lang="zh-TW" altLang="en-US" sz="3200" dirty="0" smtClean="0">
                <a:ln w="0"/>
                <a:solidFill>
                  <a:srgbClr val="FF0000"/>
                </a:solidFill>
              </a:rPr>
              <a:t>將帶來</a:t>
            </a:r>
            <a:r>
              <a:rPr lang="en-US" altLang="zh-TW" sz="3200" dirty="0" smtClean="0">
                <a:ln w="0"/>
                <a:solidFill>
                  <a:srgbClr val="FF0000"/>
                </a:solidFill>
              </a:rPr>
              <a:t>Internet</a:t>
            </a:r>
            <a:r>
              <a:rPr lang="zh-TW" altLang="en-US" sz="3200" dirty="0" smtClean="0">
                <a:ln w="0"/>
                <a:solidFill>
                  <a:srgbClr val="FF0000"/>
                </a:solidFill>
              </a:rPr>
              <a:t>，移動通信之後的一個革命</a:t>
            </a:r>
            <a:endParaRPr lang="zh-TW" altLang="en-US" sz="3200" b="0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5910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全球行動商務成長快速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28800"/>
            <a:ext cx="662473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654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運算的鐘擺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699992"/>
          </a:xfrm>
        </p:spPr>
        <p:txBody>
          <a:bodyPr/>
          <a:lstStyle/>
          <a:p>
            <a:r>
              <a:rPr lang="zh-TW" altLang="en-US" sz="2000" dirty="0" smtClean="0"/>
              <a:t>大主機</a:t>
            </a:r>
            <a:endParaRPr lang="en-US" altLang="zh-TW" sz="2000" dirty="0" smtClean="0"/>
          </a:p>
          <a:p>
            <a:r>
              <a:rPr lang="zh-TW" altLang="en-US" sz="2000" dirty="0" smtClean="0"/>
              <a:t>大主機 ＋ </a:t>
            </a:r>
            <a:r>
              <a:rPr lang="en-US" altLang="zh-TW" sz="2000" dirty="0" smtClean="0"/>
              <a:t>Dumb </a:t>
            </a:r>
            <a:r>
              <a:rPr lang="zh-TW" altLang="en-US" sz="2000" dirty="0" smtClean="0"/>
              <a:t>終端機</a:t>
            </a:r>
            <a:endParaRPr lang="en-US" altLang="zh-TW" sz="2000" dirty="0" smtClean="0"/>
          </a:p>
          <a:p>
            <a:pPr lvl="1"/>
            <a:r>
              <a:rPr lang="zh-TW" altLang="en-US" sz="1600" dirty="0" smtClean="0"/>
              <a:t>＋ 獨立的 </a:t>
            </a:r>
            <a:r>
              <a:rPr lang="en-US" altLang="zh-TW" sz="1600" dirty="0" smtClean="0"/>
              <a:t>PC</a:t>
            </a:r>
          </a:p>
          <a:p>
            <a:r>
              <a:rPr lang="zh-TW" altLang="en-US" sz="2000" dirty="0" smtClean="0"/>
              <a:t>小主機 ＋ 連網的 </a:t>
            </a:r>
            <a:r>
              <a:rPr lang="en-US" altLang="zh-TW" sz="2000" dirty="0" smtClean="0"/>
              <a:t>PC</a:t>
            </a:r>
          </a:p>
          <a:p>
            <a:pPr lvl="1"/>
            <a:r>
              <a:rPr lang="en-US" altLang="zh-TW" sz="1800" dirty="0" smtClean="0"/>
              <a:t>Client Server Computing </a:t>
            </a:r>
          </a:p>
          <a:p>
            <a:pPr lvl="1"/>
            <a:r>
              <a:rPr lang="zh-TW" altLang="en-US" sz="1800" dirty="0" smtClean="0"/>
              <a:t>把運算移到終端 </a:t>
            </a:r>
            <a:r>
              <a:rPr lang="en-US" altLang="zh-TW" sz="1800" dirty="0" smtClean="0"/>
              <a:t>PC</a:t>
            </a:r>
          </a:p>
          <a:p>
            <a:r>
              <a:rPr lang="zh-TW" altLang="en-US" sz="2000" dirty="0" smtClean="0"/>
              <a:t>大主機 </a:t>
            </a:r>
            <a:r>
              <a:rPr lang="en-US" altLang="zh-TW" sz="2000" dirty="0" smtClean="0"/>
              <a:t>+ Thin Client</a:t>
            </a:r>
          </a:p>
          <a:p>
            <a:r>
              <a:rPr lang="zh-TW" altLang="en-US" sz="2000" dirty="0" smtClean="0"/>
              <a:t>大雲端主機 </a:t>
            </a:r>
            <a:r>
              <a:rPr lang="en-US" altLang="zh-TW" sz="2000" dirty="0" smtClean="0"/>
              <a:t>+ </a:t>
            </a:r>
            <a:r>
              <a:rPr lang="zh-TW" altLang="en-US" sz="2000" dirty="0" smtClean="0"/>
              <a:t>瀏覽器</a:t>
            </a:r>
            <a:endParaRPr lang="en-US" altLang="zh-TW" sz="2000" dirty="0" smtClean="0"/>
          </a:p>
          <a:p>
            <a:pPr lvl="1"/>
            <a:r>
              <a:rPr lang="en-US" altLang="zh-TW" sz="1800" dirty="0" smtClean="0"/>
              <a:t>Cloud Computing + Web Browser (Mobile APP)</a:t>
            </a:r>
          </a:p>
          <a:p>
            <a:r>
              <a:rPr lang="zh-TW" altLang="en-US" sz="2000" dirty="0" smtClean="0"/>
              <a:t>小雲端主機 </a:t>
            </a:r>
            <a:r>
              <a:rPr lang="en-US" altLang="zh-TW" sz="2000" dirty="0" smtClean="0"/>
              <a:t>+</a:t>
            </a:r>
            <a:r>
              <a:rPr lang="zh-TW" altLang="en-US" sz="2000" dirty="0" smtClean="0"/>
              <a:t> 智慧型邊緣運算</a:t>
            </a:r>
            <a:endParaRPr lang="en-US" altLang="zh-TW" sz="2000" dirty="0" smtClean="0"/>
          </a:p>
          <a:p>
            <a:pPr lvl="1"/>
            <a:r>
              <a:rPr lang="zh-TW" altLang="en-US" sz="1600" dirty="0" smtClean="0"/>
              <a:t>雲端主機負責整合的資料資料的</a:t>
            </a:r>
            <a:endParaRPr lang="en-US" altLang="zh-TW" sz="1600" dirty="0" smtClean="0"/>
          </a:p>
          <a:p>
            <a:pPr lvl="1"/>
            <a:r>
              <a:rPr lang="en-US" altLang="zh-TW" sz="1800" dirty="0" smtClean="0"/>
              <a:t>Edge Computing </a:t>
            </a:r>
            <a:r>
              <a:rPr lang="zh-TW" altLang="en-US" sz="1800" dirty="0" smtClean="0"/>
              <a:t>（分散的即時處理）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Fog		</a:t>
            </a:r>
          </a:p>
          <a:p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886364"/>
            <a:ext cx="4359696" cy="24523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700808"/>
            <a:ext cx="5256584" cy="44680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84470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智慧型手機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628800"/>
            <a:ext cx="7772400" cy="4114800"/>
          </a:xfrm>
        </p:spPr>
        <p:txBody>
          <a:bodyPr/>
          <a:lstStyle/>
          <a:p>
            <a:r>
              <a:rPr lang="zh-TW" altLang="en-US" dirty="0" smtClean="0"/>
              <a:t>智慧型手機就是一部小型的行動電腦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功能：已經</a:t>
            </a:r>
            <a:r>
              <a:rPr lang="zh-TW" altLang="en-US" dirty="0"/>
              <a:t>不只是講電話</a:t>
            </a:r>
            <a:r>
              <a:rPr lang="zh-TW" altLang="en-US" dirty="0" smtClean="0"/>
              <a:t>而已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可以</a:t>
            </a:r>
            <a:r>
              <a:rPr lang="zh-TW" altLang="en-US" dirty="0"/>
              <a:t>無線上網的地方也</a:t>
            </a:r>
            <a:r>
              <a:rPr lang="zh-TW" altLang="en-US" dirty="0" smtClean="0"/>
              <a:t>愈來愈多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非常私人的設備</a:t>
            </a:r>
            <a:endParaRPr lang="en-US" altLang="zh-TW" dirty="0" smtClean="0"/>
          </a:p>
          <a:p>
            <a:r>
              <a:rPr lang="zh-TW" altLang="en-US" dirty="0"/>
              <a:t>智慧型手機結合相關科技</a:t>
            </a:r>
          </a:p>
          <a:p>
            <a:pPr lvl="1"/>
            <a:r>
              <a:rPr lang="zh-TW" altLang="en-US" dirty="0"/>
              <a:t>無接縫  </a:t>
            </a:r>
            <a:r>
              <a:rPr lang="en-US" altLang="zh-TW" dirty="0"/>
              <a:t>(seamless) </a:t>
            </a:r>
            <a:r>
              <a:rPr lang="zh-TW" altLang="en-US" dirty="0"/>
              <a:t>地把使用者所在的實體世界與網路世界即時的串連整合</a:t>
            </a:r>
            <a:r>
              <a:rPr lang="zh-TW" altLang="en-US" dirty="0" smtClean="0"/>
              <a:t>起來</a:t>
            </a:r>
            <a:endParaRPr lang="en-US" altLang="zh-TW" dirty="0" smtClean="0"/>
          </a:p>
          <a:p>
            <a:pPr lvl="1"/>
            <a:r>
              <a:rPr lang="zh-TW" altLang="fr-FR" dirty="0" smtClean="0"/>
              <a:t>泛</a:t>
            </a:r>
            <a:r>
              <a:rPr lang="zh-TW" altLang="fr-FR" dirty="0"/>
              <a:t>在科技 </a:t>
            </a:r>
            <a:r>
              <a:rPr lang="fr-FR" altLang="zh-TW" sz="2400" dirty="0"/>
              <a:t>(ubiquitous information technology</a:t>
            </a:r>
            <a:r>
              <a:rPr lang="fr-FR" altLang="zh-TW" sz="2400" dirty="0" smtClean="0"/>
              <a:t>)</a:t>
            </a:r>
          </a:p>
          <a:p>
            <a:pPr lvl="2"/>
            <a:r>
              <a:rPr lang="zh-TW" altLang="en-US" dirty="0" smtClean="0"/>
              <a:t>無所不在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14433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行動商務：無接縫的世界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zh-TW" altLang="en-US" sz="2800" dirty="0"/>
              <a:t>創新</a:t>
            </a:r>
            <a:r>
              <a:rPr lang="zh-TW" altLang="en-US" sz="2800" dirty="0" smtClean="0"/>
              <a:t>應用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線</a:t>
            </a:r>
            <a:r>
              <a:rPr lang="zh-TW" altLang="en-US" sz="2400" dirty="0"/>
              <a:t>上線下整合 </a:t>
            </a:r>
            <a:r>
              <a:rPr lang="en-US" altLang="zh-TW" sz="2400" dirty="0"/>
              <a:t>(online to offline integration, O2O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適</a:t>
            </a:r>
            <a:r>
              <a:rPr lang="zh-TW" altLang="en-US" sz="2400" dirty="0"/>
              <a:t>地性服務 </a:t>
            </a:r>
            <a:r>
              <a:rPr lang="en-US" altLang="zh-TW" sz="2400" dirty="0"/>
              <a:t>(location-based service, LBS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物</a:t>
            </a:r>
            <a:r>
              <a:rPr lang="zh-TW" altLang="en-US" sz="2400" dirty="0"/>
              <a:t>聯網 </a:t>
            </a:r>
            <a:r>
              <a:rPr lang="en-US" altLang="zh-TW" sz="2400" dirty="0"/>
              <a:t>(Internet of Things, </a:t>
            </a:r>
            <a:r>
              <a:rPr lang="en-US" altLang="zh-TW" sz="2400" dirty="0" err="1"/>
              <a:t>IoT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應用</a:t>
            </a:r>
            <a:endParaRPr lang="en-US" altLang="zh-TW" sz="2400" dirty="0" smtClean="0"/>
          </a:p>
          <a:p>
            <a:r>
              <a:rPr lang="zh-TW" altLang="en-US" sz="2800" dirty="0" smtClean="0"/>
              <a:t>消費三階段能即時獲得串連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交易</a:t>
            </a:r>
            <a:r>
              <a:rPr lang="zh-TW" altLang="en-US" sz="2400" dirty="0"/>
              <a:t>前：導購、資訊收集與接收 </a:t>
            </a:r>
            <a:endParaRPr lang="en-US" altLang="zh-TW" sz="2400" dirty="0"/>
          </a:p>
          <a:p>
            <a:pPr lvl="1"/>
            <a:r>
              <a:rPr lang="zh-TW" altLang="en-US" sz="2400" dirty="0"/>
              <a:t>交易中：服務、消費、付款</a:t>
            </a:r>
            <a:endParaRPr lang="en-US" altLang="zh-TW" sz="2400" dirty="0"/>
          </a:p>
          <a:p>
            <a:pPr lvl="1"/>
            <a:r>
              <a:rPr lang="zh-TW" altLang="en-US" sz="2400" dirty="0"/>
              <a:t>交易後：售後服務、顧客關係維持（心得分享或紅利積點）</a:t>
            </a:r>
            <a:endParaRPr lang="en-US" altLang="zh-TW" sz="2400" dirty="0"/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136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6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6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行動科技特性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zh-TW" altLang="en-US" dirty="0"/>
              <a:t>行動性 </a:t>
            </a:r>
            <a:r>
              <a:rPr lang="en-US" altLang="zh-TW" dirty="0"/>
              <a:t>(mobility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隨時隨地攜帶</a:t>
            </a:r>
            <a:endParaRPr lang="zh-TW" altLang="en-US" dirty="0"/>
          </a:p>
          <a:p>
            <a:r>
              <a:rPr lang="zh-TW" altLang="en-US" dirty="0"/>
              <a:t>增加資訊</a:t>
            </a:r>
            <a:r>
              <a:rPr lang="zh-TW" altLang="en-US" dirty="0" smtClean="0"/>
              <a:t>收集廣度</a:t>
            </a:r>
            <a:r>
              <a:rPr lang="zh-TW" altLang="en-US" dirty="0"/>
              <a:t>與深度 </a:t>
            </a:r>
            <a:r>
              <a:rPr lang="en-US" altLang="zh-TW" dirty="0"/>
              <a:t>(broad reach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消費者可以隨時隨地進行</a:t>
            </a:r>
            <a:r>
              <a:rPr lang="zh-TW" altLang="en-US" dirty="0"/>
              <a:t>資訊收集與分享，獲得更多與交易決策相關資訊作為</a:t>
            </a:r>
            <a:r>
              <a:rPr lang="zh-TW" altLang="en-US" dirty="0" smtClean="0"/>
              <a:t>判斷</a:t>
            </a:r>
            <a:endParaRPr lang="en-US" altLang="zh-TW" dirty="0" smtClean="0"/>
          </a:p>
          <a:p>
            <a:r>
              <a:rPr lang="zh-TW" altLang="en-US" dirty="0"/>
              <a:t>泛在性 </a:t>
            </a:r>
            <a:r>
              <a:rPr lang="en-US" altLang="zh-TW" dirty="0"/>
              <a:t>(ubiquity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連接更</a:t>
            </a:r>
            <a:r>
              <a:rPr lang="zh-TW" altLang="en-US" dirty="0"/>
              <a:t>多物品或</a:t>
            </a:r>
            <a:r>
              <a:rPr lang="zh-TW" altLang="en-US" dirty="0" smtClean="0"/>
              <a:t>裝置、內</a:t>
            </a:r>
            <a:r>
              <a:rPr lang="zh-TW" altLang="en-US" dirty="0"/>
              <a:t>嵌泛在</a:t>
            </a:r>
            <a:r>
              <a:rPr lang="zh-TW" altLang="en-US" dirty="0" smtClean="0"/>
              <a:t>科技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物</a:t>
            </a:r>
            <a:r>
              <a:rPr lang="zh-TW" altLang="en-US" dirty="0"/>
              <a:t>聯網 </a:t>
            </a:r>
            <a:r>
              <a:rPr lang="en-US" altLang="zh-TW" dirty="0"/>
              <a:t>(Internet of Things, </a:t>
            </a:r>
            <a:r>
              <a:rPr lang="en-US" altLang="zh-TW" dirty="0" err="1"/>
              <a:t>IoT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331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行動科技</a:t>
            </a:r>
            <a:r>
              <a:rPr lang="zh-TW" altLang="en-US" dirty="0" smtClean="0"/>
              <a:t>特性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00808"/>
            <a:ext cx="7846640" cy="4824536"/>
          </a:xfrm>
        </p:spPr>
        <p:txBody>
          <a:bodyPr/>
          <a:lstStyle/>
          <a:p>
            <a:r>
              <a:rPr lang="zh-TW" altLang="en-US" sz="2400" dirty="0"/>
              <a:t>便利性 </a:t>
            </a:r>
            <a:r>
              <a:rPr lang="en-US" altLang="zh-TW" sz="2400" dirty="0"/>
              <a:t>(convenience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隨時隨地偵測資料、記載</a:t>
            </a:r>
            <a:r>
              <a:rPr lang="zh-TW" altLang="en-US" sz="2000" dirty="0"/>
              <a:t>或上傳</a:t>
            </a:r>
            <a:r>
              <a:rPr lang="zh-TW" altLang="en-US" sz="2000" dirty="0" smtClean="0"/>
              <a:t>至「</a:t>
            </a:r>
            <a:r>
              <a:rPr lang="zh-TW" altLang="en-US" sz="2000" dirty="0"/>
              <a:t>雲端主機 </a:t>
            </a:r>
            <a:r>
              <a:rPr lang="en-US" altLang="zh-TW" sz="2000" dirty="0"/>
              <a:t>(cloud server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zh-TW" altLang="en-US" sz="2000" dirty="0" smtClean="0"/>
              <a:t>隨時</a:t>
            </a:r>
            <a:r>
              <a:rPr lang="zh-TW" altLang="en-US" sz="2000" dirty="0"/>
              <a:t>將資料從雲端主機</a:t>
            </a:r>
            <a:r>
              <a:rPr lang="zh-TW" altLang="en-US" sz="2000" dirty="0" smtClean="0"/>
              <a:t>下載</a:t>
            </a:r>
            <a:endParaRPr lang="zh-TW" altLang="en-US" sz="2000" dirty="0"/>
          </a:p>
          <a:p>
            <a:r>
              <a:rPr lang="zh-TW" altLang="en-US" sz="2400" dirty="0"/>
              <a:t>互動性 </a:t>
            </a:r>
            <a:r>
              <a:rPr lang="en-US" altLang="zh-TW" sz="2400" dirty="0"/>
              <a:t>(interactivity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透過</a:t>
            </a:r>
            <a:r>
              <a:rPr lang="zh-TW" altLang="en-US" sz="2000" dirty="0"/>
              <a:t>各種應用軟體，了解他人所分享的各種資料，進而隨時給予意見或</a:t>
            </a:r>
            <a:r>
              <a:rPr lang="zh-TW" altLang="en-US" sz="2000" dirty="0" smtClean="0"/>
              <a:t>評論</a:t>
            </a:r>
            <a:endParaRPr lang="zh-TW" altLang="en-US" sz="2000" dirty="0"/>
          </a:p>
          <a:p>
            <a:r>
              <a:rPr lang="zh-TW" altLang="en-US" sz="2400" dirty="0"/>
              <a:t>個人化 </a:t>
            </a:r>
            <a:r>
              <a:rPr lang="en-US" altLang="zh-TW" sz="2400" dirty="0"/>
              <a:t>(personalization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可以</a:t>
            </a:r>
            <a:r>
              <a:rPr lang="zh-TW" altLang="en-US" sz="2000" dirty="0"/>
              <a:t>隨個人偏好，量身打造所需的行動商務環境、資訊、商品或</a:t>
            </a:r>
            <a:r>
              <a:rPr lang="zh-TW" altLang="en-US" sz="2000" dirty="0" smtClean="0"/>
              <a:t>服務</a:t>
            </a:r>
            <a:endParaRPr lang="zh-TW" altLang="en-US" sz="2000" dirty="0"/>
          </a:p>
          <a:p>
            <a:r>
              <a:rPr lang="zh-TW" altLang="en-US" sz="2400" dirty="0"/>
              <a:t>適地化 </a:t>
            </a:r>
            <a:r>
              <a:rPr lang="en-US" altLang="zh-TW" sz="2400" dirty="0"/>
              <a:t>(localization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可得知</a:t>
            </a:r>
            <a:r>
              <a:rPr lang="zh-TW" altLang="en-US" sz="2000" dirty="0"/>
              <a:t>目前所在地周邊之商家或商品等</a:t>
            </a:r>
            <a:r>
              <a:rPr lang="zh-TW" altLang="en-US" sz="2000" dirty="0" smtClean="0"/>
              <a:t>資訊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進一步</a:t>
            </a:r>
            <a:r>
              <a:rPr lang="zh-TW" altLang="en-US" sz="2000" dirty="0"/>
              <a:t>進行交易或互動等</a:t>
            </a:r>
            <a:r>
              <a:rPr lang="zh-TW" altLang="en-US" sz="2000" dirty="0" smtClean="0"/>
              <a:t>過程</a:t>
            </a:r>
            <a:endParaRPr lang="zh-TW" altLang="en-US" sz="20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1665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使用情境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114800"/>
          </a:xfrm>
        </p:spPr>
        <p:txBody>
          <a:bodyPr/>
          <a:lstStyle/>
          <a:p>
            <a:r>
              <a:rPr lang="zh-TW" altLang="en-US" sz="2400" dirty="0"/>
              <a:t>拍攝 </a:t>
            </a:r>
            <a:r>
              <a:rPr lang="en-US" altLang="zh-TW" sz="2400" dirty="0"/>
              <a:t>Q-R code (Quick Response code)</a:t>
            </a:r>
          </a:p>
          <a:p>
            <a:pPr lvl="1"/>
            <a:r>
              <a:rPr lang="zh-TW" altLang="en-US" sz="2000" dirty="0"/>
              <a:t>二維條碼的一種</a:t>
            </a:r>
            <a:endParaRPr lang="en-US" altLang="zh-TW" sz="2000" dirty="0"/>
          </a:p>
          <a:p>
            <a:r>
              <a:rPr lang="zh-TW" altLang="en-US" sz="2400" dirty="0"/>
              <a:t>感應 </a:t>
            </a:r>
            <a:r>
              <a:rPr lang="en-US" altLang="zh-TW" sz="2400" dirty="0"/>
              <a:t>RFID (Radio Frequency </a:t>
            </a:r>
            <a:r>
              <a:rPr lang="en-US" altLang="zh-TW" sz="2400" dirty="0" smtClean="0"/>
              <a:t>Identification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行動裝置被感應到</a:t>
            </a:r>
            <a:endParaRPr lang="en-US" altLang="zh-TW" sz="2400" dirty="0"/>
          </a:p>
          <a:p>
            <a:pPr lvl="1"/>
            <a:r>
              <a:rPr lang="en-US" altLang="zh-TW" sz="2000" dirty="0"/>
              <a:t>GPS, Beacon</a:t>
            </a:r>
          </a:p>
          <a:p>
            <a:r>
              <a:rPr lang="zh-TW" altLang="en-US" sz="2400" dirty="0"/>
              <a:t>連接網路取得資料</a:t>
            </a:r>
            <a:endParaRPr lang="en-US" altLang="zh-TW" sz="2400" dirty="0"/>
          </a:p>
          <a:p>
            <a:pPr lvl="1"/>
            <a:r>
              <a:rPr lang="zh-TW" altLang="en-US" sz="2000" dirty="0"/>
              <a:t>可能是折價券</a:t>
            </a:r>
            <a:endParaRPr lang="en-US" altLang="zh-TW" sz="2000" dirty="0"/>
          </a:p>
          <a:p>
            <a:r>
              <a:rPr lang="zh-TW" altLang="en-US" sz="2400" dirty="0"/>
              <a:t>在社群網路上取得評價</a:t>
            </a:r>
            <a:endParaRPr lang="en-US" altLang="zh-TW" sz="2400" dirty="0"/>
          </a:p>
          <a:p>
            <a:r>
              <a:rPr lang="zh-TW" altLang="en-US" sz="2400" dirty="0"/>
              <a:t>透過擴充實境 </a:t>
            </a:r>
            <a:r>
              <a:rPr lang="en-US" altLang="zh-TW" sz="2400" dirty="0"/>
              <a:t>(Augmented Reality, AR)</a:t>
            </a:r>
            <a:r>
              <a:rPr lang="zh-TW" altLang="en-US" sz="2400" dirty="0"/>
              <a:t> 取得圖像資料</a:t>
            </a:r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5277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無線網路</a:t>
            </a:r>
            <a:endParaRPr lang="en-US" altLang="zh-TW" dirty="0"/>
          </a:p>
          <a:p>
            <a:r>
              <a:rPr lang="zh-TW" altLang="en-US" dirty="0">
                <a:solidFill>
                  <a:srgbClr val="0033CC"/>
                </a:solidFill>
              </a:rPr>
              <a:t>無線網路存取器 </a:t>
            </a:r>
            <a:r>
              <a:rPr lang="en-US" altLang="zh-TW" dirty="0">
                <a:solidFill>
                  <a:srgbClr val="0033CC"/>
                </a:solidFill>
              </a:rPr>
              <a:t>(Access Point, AP)</a:t>
            </a:r>
            <a:endParaRPr lang="en-US" altLang="zh-TW" dirty="0"/>
          </a:p>
          <a:p>
            <a:r>
              <a:rPr lang="zh-TW" altLang="en-US" dirty="0">
                <a:solidFill>
                  <a:srgbClr val="0033CC"/>
                </a:solidFill>
              </a:rPr>
              <a:t>無線網路卡 </a:t>
            </a:r>
            <a:r>
              <a:rPr lang="en-US" altLang="zh-TW" dirty="0">
                <a:solidFill>
                  <a:srgbClr val="0033CC"/>
                </a:solidFill>
              </a:rPr>
              <a:t>(wireless network card)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行動商務相關技術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AF857-9916-4B7D-B5B4-6584A4907094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521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</TotalTime>
  <Words>1287</Words>
  <Application>Microsoft Office PowerPoint</Application>
  <PresentationFormat>如螢幕大小 (4:3)</PresentationFormat>
  <Paragraphs>261</Paragraphs>
  <Slides>30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新細明體</vt:lpstr>
      <vt:lpstr>標楷體</vt:lpstr>
      <vt:lpstr>Arial</vt:lpstr>
      <vt:lpstr>Times New Roman</vt:lpstr>
      <vt:lpstr>Webdings</vt:lpstr>
      <vt:lpstr>Wingdings</vt:lpstr>
      <vt:lpstr>0ckf</vt:lpstr>
      <vt:lpstr>Chapter 10: 行動商務與泛在科技的新應用</vt:lpstr>
      <vt:lpstr>本章議題</vt:lpstr>
      <vt:lpstr>全球行動商務成長快速</vt:lpstr>
      <vt:lpstr>智慧型手機</vt:lpstr>
      <vt:lpstr>行動商務：無接縫的世界</vt:lpstr>
      <vt:lpstr>行動科技特性</vt:lpstr>
      <vt:lpstr>行動科技特性2</vt:lpstr>
      <vt:lpstr>使用情境</vt:lpstr>
      <vt:lpstr>行動商務相關技術</vt:lpstr>
      <vt:lpstr>行動商務相關技術</vt:lpstr>
      <vt:lpstr>行動通信歷經的發展世代</vt:lpstr>
      <vt:lpstr>行動設備</vt:lpstr>
      <vt:lpstr>智慧型手機特性</vt:lpstr>
      <vt:lpstr>QR Code </vt:lpstr>
      <vt:lpstr>街頭的虛擬商店</vt:lpstr>
      <vt:lpstr>台灣高鐵的 T-Express 購票</vt:lpstr>
      <vt:lpstr>AR/VR</vt:lpstr>
      <vt:lpstr>適地性服務  (Location-Based Service)</vt:lpstr>
      <vt:lpstr>衛星定位GNSS  Global Navigation Satellite System </vt:lpstr>
      <vt:lpstr>Assisted GPS</vt:lpstr>
      <vt:lpstr>Beacon 室內定位</vt:lpstr>
      <vt:lpstr>RFID: Radio Frequency Identification 無線射頻辨識技術</vt:lpstr>
      <vt:lpstr>NFC: Near Field Communication 近場通訊技術 </vt:lpstr>
      <vt:lpstr>體感科技 (somatosensory technology)</vt:lpstr>
      <vt:lpstr>LBS 應用案例</vt:lpstr>
      <vt:lpstr>M-commerce技術 對「消費流程」之影響</vt:lpstr>
      <vt:lpstr>未來整合的科技</vt:lpstr>
      <vt:lpstr>5G 通信技術</vt:lpstr>
      <vt:lpstr>5G D2D: Device to Device</vt:lpstr>
      <vt:lpstr>運算的鐘擺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行動商務</dc:title>
  <dc:creator>CK Farn</dc:creator>
  <cp:lastModifiedBy>user</cp:lastModifiedBy>
  <cp:revision>120</cp:revision>
  <dcterms:created xsi:type="dcterms:W3CDTF">1999-04-05T16:45:56Z</dcterms:created>
  <dcterms:modified xsi:type="dcterms:W3CDTF">2022-04-28T01:40:51Z</dcterms:modified>
</cp:coreProperties>
</file>