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2"/>
  </p:notesMasterIdLst>
  <p:handoutMasterIdLst>
    <p:handoutMasterId r:id="rId33"/>
  </p:handoutMasterIdLst>
  <p:sldIdLst>
    <p:sldId id="323" r:id="rId2"/>
    <p:sldId id="325" r:id="rId3"/>
    <p:sldId id="329" r:id="rId4"/>
    <p:sldId id="334" r:id="rId5"/>
    <p:sldId id="324" r:id="rId6"/>
    <p:sldId id="267" r:id="rId7"/>
    <p:sldId id="284" r:id="rId8"/>
    <p:sldId id="307" r:id="rId9"/>
    <p:sldId id="330" r:id="rId10"/>
    <p:sldId id="335" r:id="rId11"/>
    <p:sldId id="336" r:id="rId12"/>
    <p:sldId id="306" r:id="rId13"/>
    <p:sldId id="268" r:id="rId14"/>
    <p:sldId id="331" r:id="rId15"/>
    <p:sldId id="332" r:id="rId16"/>
    <p:sldId id="269" r:id="rId17"/>
    <p:sldId id="288" r:id="rId18"/>
    <p:sldId id="289" r:id="rId19"/>
    <p:sldId id="333" r:id="rId20"/>
    <p:sldId id="293" r:id="rId21"/>
    <p:sldId id="337" r:id="rId22"/>
    <p:sldId id="305" r:id="rId23"/>
    <p:sldId id="296" r:id="rId24"/>
    <p:sldId id="338" r:id="rId25"/>
    <p:sldId id="297" r:id="rId26"/>
    <p:sldId id="308" r:id="rId27"/>
    <p:sldId id="298" r:id="rId28"/>
    <p:sldId id="309" r:id="rId29"/>
    <p:sldId id="340" r:id="rId30"/>
    <p:sldId id="341" r:id="rId31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9900"/>
    <a:srgbClr val="FF0000"/>
    <a:srgbClr val="0000CC"/>
    <a:srgbClr val="003399"/>
    <a:srgbClr val="FF9900"/>
    <a:srgbClr val="CC3300"/>
    <a:srgbClr val="0033CC"/>
    <a:srgbClr val="FFFF66"/>
    <a:srgbClr val="0066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howGuides="1">
      <p:cViewPr varScale="1">
        <p:scale>
          <a:sx n="116" d="100"/>
          <a:sy n="116" d="100"/>
        </p:scale>
        <p:origin x="534" y="138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639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566072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84288" y="1120775"/>
            <a:ext cx="7705725" cy="23828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4288" y="3595688"/>
            <a:ext cx="7705725" cy="16525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172A8C-9767-495D-ABD9-69A3EB65042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8998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22869-7869-4A74-BBF1-CC54659950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556860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9EE703-A728-48E7-B26D-C7CEE16D4F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432956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F0A6DC-C811-4192-BA2E-20E2A7BD79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705905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1675" y="1706563"/>
            <a:ext cx="8861425" cy="28479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1675" y="4581525"/>
            <a:ext cx="8861425" cy="1497013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AE5E7-7425-4630-8F3F-D4411DE2ED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156938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844B61-51E9-4FFC-9089-0B2407F3920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180148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365125"/>
            <a:ext cx="8861425" cy="13223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8025" y="1677988"/>
            <a:ext cx="4346575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708025" y="2500313"/>
            <a:ext cx="4346575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00650" y="1677988"/>
            <a:ext cx="4368800" cy="8223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00650" y="2500313"/>
            <a:ext cx="4368800" cy="36782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6FCEAF-D63F-4D15-AA62-FCE5BC9AD7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3334786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F1F311-3EB9-403D-AE25-D3996A9298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383340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476B11-588E-4974-BCDA-6D90400179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762872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A921D8-2B1A-49C1-B170-05B0C56B35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8416891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8025" y="455613"/>
            <a:ext cx="3313113" cy="15986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367213" y="985838"/>
            <a:ext cx="5202237" cy="4864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08025" y="2054225"/>
            <a:ext cx="3313113" cy="38036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DE64D1-110A-44EF-94F2-2555E50FBF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106357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2431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333399"/>
                </a:solidFill>
              </a:defRPr>
            </a:lvl1pPr>
          </a:lstStyle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62825" y="6389688"/>
            <a:ext cx="214153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33399"/>
                </a:solidFill>
              </a:defRPr>
            </a:lvl1pPr>
          </a:lstStyle>
          <a:p>
            <a:fld id="{A919DE49-6FD9-4613-A41C-87B07A264D6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240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/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fontAlgn="base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fontAlgn="base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8" y="1065213"/>
            <a:ext cx="8262490" cy="1139825"/>
          </a:xfrm>
        </p:spPr>
        <p:txBody>
          <a:bodyPr anchor="ctr"/>
          <a:lstStyle/>
          <a:p>
            <a:pPr algn="l">
              <a:lnSpc>
                <a:spcPct val="130000"/>
              </a:lnSpc>
            </a:pPr>
            <a:r>
              <a:rPr lang="en-US" altLang="zh-TW" sz="4000" dirty="0" smtClean="0"/>
              <a:t>Is your research valid?</a:t>
            </a:r>
            <a:br>
              <a:rPr lang="en-US" altLang="zh-TW" sz="4000" dirty="0" smtClean="0"/>
            </a:br>
            <a:r>
              <a:rPr lang="en-US" altLang="zh-TW" sz="3200" dirty="0" smtClean="0">
                <a:solidFill>
                  <a:schemeClr val="bg1"/>
                </a:solidFill>
              </a:rPr>
              <a:t>-- Validity</a:t>
            </a:r>
            <a:r>
              <a:rPr lang="en-US" altLang="zh-TW" sz="3200" dirty="0">
                <a:solidFill>
                  <a:schemeClr val="bg1"/>
                </a:solidFill>
              </a:rPr>
              <a:t>	</a:t>
            </a:r>
            <a:r>
              <a:rPr lang="en-US" altLang="zh-TW" sz="3200" dirty="0" smtClean="0">
                <a:solidFill>
                  <a:schemeClr val="bg1"/>
                </a:solidFill>
              </a:rPr>
              <a:t>in Social</a:t>
            </a:r>
            <a:r>
              <a:rPr lang="zh-TW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zh-TW" sz="3200" dirty="0" smtClean="0">
                <a:solidFill>
                  <a:schemeClr val="bg1"/>
                </a:solidFill>
              </a:rPr>
              <a:t>Science Research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32694" y="3849364"/>
            <a:ext cx="8562975" cy="2895600"/>
          </a:xfrm>
        </p:spPr>
        <p:txBody>
          <a:bodyPr/>
          <a:lstStyle/>
          <a:p>
            <a:pPr marL="190500" lvl="1"/>
            <a:r>
              <a:rPr lang="en-US" altLang="zh-TW" sz="2400" dirty="0" smtClean="0">
                <a:ea typeface="標楷體" panose="03000509000000000000" pitchFamily="65" charset="-120"/>
              </a:rPr>
              <a:t>Department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of Information</a:t>
            </a:r>
            <a:r>
              <a:rPr lang="zh-TW" altLang="en-US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smtClean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 err="1" smtClean="0">
                <a:ea typeface="標楷體" panose="03000509000000000000" pitchFamily="65" charset="-120"/>
              </a:rPr>
              <a:t>CYCU</a:t>
            </a:r>
            <a:endParaRPr lang="en-US" altLang="en-US" sz="2400" dirty="0" smtClean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2400" dirty="0" err="1" smtClean="0">
                <a:ea typeface="標楷體" panose="03000509000000000000" pitchFamily="65" charset="-120"/>
              </a:rPr>
              <a:t>CK</a:t>
            </a:r>
            <a:r>
              <a:rPr lang="en-US" altLang="zh-TW" sz="2400" dirty="0" smtClean="0">
                <a:ea typeface="標楷體" panose="03000509000000000000" pitchFamily="65" charset="-120"/>
              </a:rPr>
              <a:t> </a:t>
            </a:r>
            <a:r>
              <a:rPr lang="en-US" altLang="zh-TW" sz="2400" dirty="0" err="1" smtClean="0">
                <a:ea typeface="標楷體" panose="03000509000000000000" pitchFamily="65" charset="-120"/>
              </a:rPr>
              <a:t>Farn</a:t>
            </a:r>
            <a:endParaRPr lang="en-US" altLang="zh-TW" sz="1800" dirty="0"/>
          </a:p>
          <a:p>
            <a:r>
              <a:rPr lang="en-US" altLang="zh-TW" sz="1800" dirty="0"/>
              <a:t>mailto: </a:t>
            </a:r>
            <a:r>
              <a:rPr lang="en-US" altLang="zh-TW" sz="1800" dirty="0" err="1" smtClean="0"/>
              <a:t>ckfarn@gmail.com</a:t>
            </a:r>
            <a:endParaRPr lang="en-US" altLang="zh-TW" sz="1800" dirty="0"/>
          </a:p>
          <a:p>
            <a:pPr marL="190500" lvl="1"/>
            <a:endParaRPr lang="en-US" altLang="zh-TW" sz="1800" dirty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 dirty="0" smtClean="0"/>
              <a:t>2023.09</a:t>
            </a:r>
            <a:endParaRPr lang="en-US" altLang="zh-TW" sz="1800" dirty="0"/>
          </a:p>
        </p:txBody>
      </p:sp>
      <p:sp>
        <p:nvSpPr>
          <p:cNvPr id="5" name="Text Box 1029"/>
          <p:cNvSpPr txBox="1">
            <a:spLocks noChangeArrowheads="1"/>
          </p:cNvSpPr>
          <p:nvPr/>
        </p:nvSpPr>
        <p:spPr bwMode="auto">
          <a:xfrm>
            <a:off x="60325" y="117475"/>
            <a:ext cx="695251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smtClean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Statistical errors </a:t>
            </a:r>
            <a:r>
              <a:rPr lang="en-US" altLang="zh-TW" baseline="-25000" dirty="0" smtClean="0"/>
              <a:t>2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10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937" y="1705616"/>
            <a:ext cx="8734426" cy="4499281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993521" y="3191818"/>
            <a:ext cx="287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aseline="-25000" dirty="0"/>
              <a:t>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61512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errors </a:t>
            </a:r>
            <a:r>
              <a:rPr lang="en-US" altLang="zh-TW" baseline="-25000" dirty="0" smtClean="0"/>
              <a:t>3</a:t>
            </a:r>
            <a:endParaRPr lang="zh-TW" altLang="en-US" baseline="-25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11</a:t>
            </a:fld>
            <a:endParaRPr lang="en-US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095" y="1635125"/>
            <a:ext cx="9422109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619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Concept of Confirmatory Study</a:t>
            </a:r>
            <a:br>
              <a:rPr lang="en-US" altLang="zh-TW" dirty="0" smtClean="0"/>
            </a:b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驗證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型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>
                <a:solidFill>
                  <a:srgbClr val="C00000"/>
                </a:solidFill>
              </a:rPr>
              <a:t>Rule </a:t>
            </a:r>
            <a:r>
              <a:rPr lang="en-US" altLang="zh-TW" sz="2800" dirty="0">
                <a:solidFill>
                  <a:srgbClr val="C00000"/>
                </a:solidFill>
              </a:rPr>
              <a:t>of </a:t>
            </a:r>
            <a:r>
              <a:rPr lang="en-US" altLang="zh-TW" sz="2800" dirty="0" smtClean="0">
                <a:solidFill>
                  <a:srgbClr val="C00000"/>
                </a:solidFill>
              </a:rPr>
              <a:t>Refutation </a:t>
            </a:r>
            <a:r>
              <a:rPr lang="en-US" altLang="zh-TW" sz="2800" dirty="0" smtClean="0"/>
              <a:t>in Empirical research</a:t>
            </a:r>
            <a:endParaRPr lang="zh-TW" altLang="en-US" sz="2800" dirty="0" smtClean="0"/>
          </a:p>
          <a:p>
            <a:pPr lvl="1"/>
            <a:r>
              <a:rPr lang="en-US" altLang="zh-TW" sz="2400" dirty="0" smtClean="0"/>
              <a:t>Statistical inferencing can only be used to refute an aspect of theory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Cannot be used to confirm a theory</a:t>
            </a:r>
          </a:p>
          <a:p>
            <a:r>
              <a:rPr lang="en-US" altLang="zh-TW" sz="2800" dirty="0" smtClean="0"/>
              <a:t>Process</a:t>
            </a:r>
            <a:endParaRPr lang="zh-TW" altLang="en-US" sz="2800" dirty="0" smtClean="0"/>
          </a:p>
          <a:p>
            <a:pPr lvl="1"/>
            <a:r>
              <a:rPr lang="en-US" altLang="zh-TW" sz="2400" dirty="0" smtClean="0"/>
              <a:t>Establish theory or proposition at the logical level</a:t>
            </a:r>
            <a:endParaRPr lang="zh-TW" altLang="en-US" sz="2400" dirty="0" smtClean="0"/>
          </a:p>
          <a:p>
            <a:pPr lvl="1"/>
            <a:r>
              <a:rPr lang="en-US" altLang="zh-TW" sz="2400" dirty="0" smtClean="0"/>
              <a:t>Establish research hypothesis at the operational level</a:t>
            </a:r>
          </a:p>
          <a:p>
            <a:pPr lvl="1"/>
            <a:r>
              <a:rPr lang="en-US" altLang="zh-TW" sz="2400" dirty="0" smtClean="0"/>
              <a:t>Set </a:t>
            </a:r>
            <a:r>
              <a:rPr lang="en-US" altLang="zh-TW" sz="2400" dirty="0"/>
              <a:t>up </a:t>
            </a:r>
            <a:r>
              <a:rPr lang="en-US" altLang="zh-TW" sz="2400" dirty="0" smtClean="0"/>
              <a:t>alternative null </a:t>
            </a:r>
            <a:r>
              <a:rPr lang="en-US" altLang="zh-TW" sz="2400" dirty="0"/>
              <a:t>hypothesis</a:t>
            </a:r>
            <a:endParaRPr lang="en-US" altLang="zh-TW" sz="2400" dirty="0" smtClean="0"/>
          </a:p>
          <a:p>
            <a:pPr lvl="1"/>
            <a:r>
              <a:rPr lang="en-US" altLang="zh-TW" sz="2400" dirty="0" smtClean="0"/>
              <a:t>Refute the null hypothesis through statistical inferencing, accept the research hypothesis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5759" y="758354"/>
            <a:ext cx="7388241" cy="46987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zh-TW" sz="3200" dirty="0" smtClean="0"/>
              <a:t>Threats to Statistical </a:t>
            </a:r>
            <a:r>
              <a:rPr lang="en-US" altLang="zh-TW" sz="3200" dirty="0"/>
              <a:t>Conclusion </a:t>
            </a:r>
            <a:r>
              <a:rPr lang="en-US" altLang="zh-TW" sz="3200" dirty="0" smtClean="0"/>
              <a:t>Validity</a:t>
            </a:r>
            <a:endParaRPr lang="zh-TW" altLang="en-US" sz="32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8077200" cy="4114800"/>
          </a:xfrm>
          <a:noFill/>
          <a:ln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Lack of statistical power</a:t>
            </a:r>
          </a:p>
          <a:p>
            <a:pPr lvl="1"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Sample size, confidence level</a:t>
            </a:r>
          </a:p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Violate </a:t>
            </a:r>
            <a:r>
              <a:rPr lang="en-US" altLang="zh-TW" dirty="0">
                <a:latin typeface="Times" panose="02020603050405020304" pitchFamily="18" charset="0"/>
              </a:rPr>
              <a:t>basic </a:t>
            </a:r>
            <a:r>
              <a:rPr lang="en-US" altLang="zh-TW" dirty="0" smtClean="0">
                <a:latin typeface="Times" panose="02020603050405020304" pitchFamily="18" charset="0"/>
              </a:rPr>
              <a:t>assumptions of statistics </a:t>
            </a:r>
          </a:p>
          <a:p>
            <a:pPr lvl="1"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Population distribution, homogeneity </a:t>
            </a:r>
            <a:r>
              <a:rPr lang="zh-TW" altLang="en-US" dirty="0" smtClean="0">
                <a:latin typeface="Times" panose="02020603050405020304" pitchFamily="18" charset="0"/>
              </a:rPr>
              <a:t>（同質性）</a:t>
            </a:r>
            <a:r>
              <a:rPr lang="en-US" altLang="zh-TW" dirty="0" smtClean="0">
                <a:latin typeface="Times" panose="02020603050405020304" pitchFamily="18" charset="0"/>
              </a:rPr>
              <a:t>, independence among the x’s </a:t>
            </a:r>
          </a:p>
          <a:p>
            <a:pPr>
              <a:lnSpc>
                <a:spcPct val="85000"/>
              </a:lnSpc>
            </a:pPr>
            <a:r>
              <a:rPr lang="en-US" altLang="zh-TW" dirty="0" smtClean="0">
                <a:latin typeface="Times" panose="02020603050405020304" pitchFamily="18" charset="0"/>
              </a:rPr>
              <a:t>Fishing with</a:t>
            </a:r>
            <a:r>
              <a:rPr lang="zh-TW" altLang="en-US" dirty="0" smtClean="0">
                <a:latin typeface="Times" panose="02020603050405020304" pitchFamily="18" charset="0"/>
              </a:rPr>
              <a:t> </a:t>
            </a:r>
            <a:r>
              <a:rPr lang="en-US" altLang="zh-TW" dirty="0" smtClean="0">
                <a:latin typeface="Times" panose="02020603050405020304" pitchFamily="18" charset="0"/>
              </a:rPr>
              <a:t>the research</a:t>
            </a:r>
            <a:r>
              <a:rPr lang="zh-TW" altLang="en-US" dirty="0" smtClean="0">
                <a:latin typeface="Times" panose="02020603050405020304" pitchFamily="18" charset="0"/>
              </a:rPr>
              <a:t> </a:t>
            </a:r>
            <a:r>
              <a:rPr lang="en-US" altLang="zh-TW" dirty="0" smtClean="0">
                <a:latin typeface="Times" panose="02020603050405020304" pitchFamily="18" charset="0"/>
              </a:rPr>
              <a:t>dataset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CYCU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Assumptions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statistics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14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646" y="1622450"/>
            <a:ext cx="3964112" cy="3062491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1320726" y="4586511"/>
            <a:ext cx="22092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Normal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distribution</a:t>
            </a:r>
            <a:endParaRPr lang="zh-TW" altLang="en-US" sz="2000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025" y="3532188"/>
            <a:ext cx="5772150" cy="2857500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6361286" y="3132078"/>
            <a:ext cx="15792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/>
              <a:t>Homogeneity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75821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8758" y="398314"/>
            <a:ext cx="8665542" cy="1139825"/>
          </a:xfrm>
        </p:spPr>
        <p:txBody>
          <a:bodyPr/>
          <a:lstStyle/>
          <a:p>
            <a:r>
              <a:rPr lang="en-US" altLang="zh-TW" sz="3600" dirty="0"/>
              <a:t>Threats to Statistical Conclusion </a:t>
            </a:r>
            <a:r>
              <a:rPr lang="en-US" altLang="zh-TW" sz="3600" dirty="0" smtClean="0"/>
              <a:t>Validity </a:t>
            </a:r>
            <a:r>
              <a:rPr lang="en-US" altLang="zh-TW" sz="3600" baseline="-25000" dirty="0" smtClean="0"/>
              <a:t>2</a:t>
            </a:r>
            <a:r>
              <a:rPr lang="en-US" altLang="zh-TW" sz="3600" dirty="0" smtClean="0"/>
              <a:t> 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Reliability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measurements</a:t>
            </a:r>
          </a:p>
          <a:p>
            <a:r>
              <a:rPr lang="en-US" altLang="zh-TW" dirty="0" smtClean="0"/>
              <a:t>Reliability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manipulation</a:t>
            </a:r>
          </a:p>
          <a:p>
            <a:r>
              <a:rPr lang="en-US" altLang="zh-TW" dirty="0" smtClean="0"/>
              <a:t>Random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biases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research</a:t>
            </a:r>
            <a:r>
              <a:rPr lang="zh-TW" altLang="en-US" dirty="0" smtClean="0"/>
              <a:t> </a:t>
            </a:r>
            <a:r>
              <a:rPr lang="en-US" altLang="zh-TW" dirty="0" smtClean="0"/>
              <a:t>settings</a:t>
            </a:r>
          </a:p>
          <a:p>
            <a:pPr lvl="1"/>
            <a:r>
              <a:rPr lang="en-US" altLang="zh-TW" dirty="0" smtClean="0"/>
              <a:t>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external uncontrollable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Extraneous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  <a:r>
              <a:rPr lang="zh-TW" altLang="en-US" dirty="0" smtClean="0"/>
              <a:t> </a:t>
            </a:r>
            <a:r>
              <a:rPr lang="en-US" altLang="zh-TW" dirty="0" smtClean="0"/>
              <a:t>related</a:t>
            </a:r>
            <a:r>
              <a:rPr lang="zh-TW" altLang="en-US" dirty="0" smtClean="0"/>
              <a:t> </a:t>
            </a:r>
            <a:r>
              <a:rPr lang="en-US" altLang="zh-TW" dirty="0" smtClean="0"/>
              <a:t>to 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validity</a:t>
            </a:r>
          </a:p>
          <a:p>
            <a:r>
              <a:rPr lang="en-US" altLang="zh-TW" dirty="0" smtClean="0"/>
              <a:t>Systematic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biases</a:t>
            </a:r>
            <a:r>
              <a:rPr lang="zh-TW" altLang="en-US" dirty="0" smtClean="0"/>
              <a:t> </a:t>
            </a:r>
            <a:r>
              <a:rPr lang="en-US" altLang="zh-TW" dirty="0" smtClean="0"/>
              <a:t>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informants</a:t>
            </a:r>
          </a:p>
          <a:p>
            <a:pPr marL="663575" lvl="1" indent="0">
              <a:buNone/>
            </a:pPr>
            <a:endParaRPr lang="en-US" altLang="zh-TW" dirty="0" smtClean="0"/>
          </a:p>
          <a:p>
            <a:pPr marL="663575" lvl="1" indent="0">
              <a:buNone/>
            </a:pPr>
            <a:r>
              <a:rPr lang="en-US" altLang="zh-TW" dirty="0"/>
              <a:t>	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76350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3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Internal Validity </a:t>
            </a:r>
            <a:r>
              <a:rPr lang="zh-TW" altLang="en-US" dirty="0" smtClean="0"/>
              <a:t>內部</a:t>
            </a:r>
            <a:r>
              <a:rPr lang="zh-TW" altLang="en-US" dirty="0"/>
              <a:t>效度 </a:t>
            </a:r>
            <a:endParaRPr lang="en-US" altLang="zh-TW" dirty="0"/>
          </a:p>
        </p:txBody>
      </p:sp>
      <p:sp>
        <p:nvSpPr>
          <p:cNvPr id="17454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1447800" y="1676400"/>
            <a:ext cx="80772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/>
              <a:t>Q</a:t>
            </a:r>
            <a:r>
              <a:rPr lang="en-US" altLang="zh-TW" dirty="0" smtClean="0"/>
              <a:t>: If A and B co-varies,</a:t>
            </a:r>
            <a:r>
              <a:rPr lang="zh-TW" altLang="en-US" dirty="0" smtClean="0"/>
              <a:t> </a:t>
            </a:r>
            <a:r>
              <a:rPr lang="en-US" altLang="zh-TW" dirty="0" smtClean="0"/>
              <a:t>what</a:t>
            </a:r>
            <a:r>
              <a:rPr lang="zh-TW" altLang="en-US" dirty="0" smtClean="0"/>
              <a:t> </a:t>
            </a:r>
            <a:r>
              <a:rPr lang="en-US" altLang="zh-TW" dirty="0" smtClean="0"/>
              <a:t>are the possible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causal</a:t>
            </a:r>
            <a:r>
              <a:rPr lang="zh-TW" altLang="en-US" dirty="0" smtClean="0"/>
              <a:t> </a:t>
            </a:r>
            <a:r>
              <a:rPr lang="en-US" altLang="zh-TW" dirty="0" smtClean="0"/>
              <a:t>relationships?</a:t>
            </a:r>
            <a:endParaRPr lang="zh-TW" alt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904420" y="2952378"/>
            <a:ext cx="812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A-&gt;B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904420" y="3561978"/>
            <a:ext cx="812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B-&gt;A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911020" y="3549278"/>
            <a:ext cx="1312863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4000"/>
              </a:lnSpc>
            </a:pPr>
            <a:r>
              <a:rPr lang="en-US" altLang="zh-TW">
                <a:latin typeface="Helvetica" panose="020B0604020202020204" pitchFamily="34" charset="0"/>
              </a:rPr>
              <a:t>A-&gt;C-&gt;B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108120" y="36127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7213020" y="3193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6082720" y="27872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438320" y="30031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6489120" y="34095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6514520" y="51367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7619420" y="4717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6489120" y="43112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6844720" y="45271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V="1">
            <a:off x="6895520" y="49335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6679620" y="45398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4101520" y="51240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206420" y="47049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4076120" y="42985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4431720" y="45144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 flipV="1">
            <a:off x="4482520" y="49208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4266620" y="45271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1739320" y="5162178"/>
            <a:ext cx="347663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2844220" y="47430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1713920" y="4336678"/>
            <a:ext cx="3302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2069520" y="4552578"/>
            <a:ext cx="774700" cy="279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V="1">
            <a:off x="2120320" y="4958978"/>
            <a:ext cx="723900" cy="393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1904420" y="4565278"/>
            <a:ext cx="2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1688520" y="47684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2298120" y="44128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2399720" y="52256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4685720" y="43239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4685720" y="51621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7162220" y="5162178"/>
            <a:ext cx="26035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+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4063420" y="47557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5" name="Rectangle 37"/>
          <p:cNvSpPr>
            <a:spLocks noChangeArrowheads="1"/>
          </p:cNvSpPr>
          <p:nvPr/>
        </p:nvSpPr>
        <p:spPr bwMode="auto">
          <a:xfrm>
            <a:off x="6463720" y="47684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7086020" y="4336678"/>
            <a:ext cx="2032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>
                <a:latin typeface="Helvetica" panose="020B0604020202020204" pitchFamily="34" charset="0"/>
              </a:rPr>
              <a:t>-</a:t>
            </a: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1117020" y="2774578"/>
            <a:ext cx="73914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1129720" y="4146178"/>
            <a:ext cx="73533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1288470" y="5587236"/>
            <a:ext cx="7315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7480451" y="3060328"/>
            <a:ext cx="2475038" cy="82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Alternate</a:t>
            </a:r>
          </a:p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Causal explanation</a:t>
            </a:r>
            <a:endParaRPr lang="zh-TW" altLang="en-US" dirty="0">
              <a:solidFill>
                <a:srgbClr val="FF0000"/>
              </a:solidFill>
              <a:latin typeface="+mn-lt"/>
              <a:ea typeface="GE Ming+N" charset="-120"/>
            </a:endParaRPr>
          </a:p>
        </p:txBody>
      </p:sp>
      <p:sp>
        <p:nvSpPr>
          <p:cNvPr id="17451" name="Rectangle 43"/>
          <p:cNvSpPr>
            <a:spLocks noChangeArrowheads="1"/>
          </p:cNvSpPr>
          <p:nvPr/>
        </p:nvSpPr>
        <p:spPr bwMode="auto">
          <a:xfrm>
            <a:off x="3987220" y="3015878"/>
            <a:ext cx="8731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>
                <a:latin typeface="Helvetica" panose="020B0604020202020204" pitchFamily="34" charset="0"/>
              </a:rPr>
              <a:t>A??B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8009579" y="4598793"/>
            <a:ext cx="1588576" cy="82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Extraneous </a:t>
            </a:r>
          </a:p>
          <a:p>
            <a:pPr algn="ctr" eaLnBrk="0" hangingPunct="0">
              <a:lnSpc>
                <a:spcPct val="105000"/>
              </a:lnSpc>
            </a:pPr>
            <a:r>
              <a:rPr lang="en-US" altLang="zh-TW" dirty="0" smtClean="0">
                <a:solidFill>
                  <a:srgbClr val="FF0000"/>
                </a:solidFill>
                <a:latin typeface="+mn-lt"/>
                <a:ea typeface="GE Ming+N" charset="-120"/>
              </a:rPr>
              <a:t>influences</a:t>
            </a:r>
            <a:r>
              <a:rPr lang="zh-TW" altLang="en-US" dirty="0" smtClean="0">
                <a:solidFill>
                  <a:srgbClr val="FF0000"/>
                </a:solidFill>
                <a:latin typeface="+mn-lt"/>
                <a:ea typeface="GE Ming+N" charset="-120"/>
              </a:rPr>
              <a:t> </a:t>
            </a:r>
            <a:endParaRPr lang="zh-TW" altLang="en-US" dirty="0">
              <a:solidFill>
                <a:srgbClr val="FF0000"/>
              </a:solidFill>
              <a:latin typeface="+mn-lt"/>
              <a:ea typeface="GE Ming+N" charset="-120"/>
            </a:endParaRP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1010675" y="5780847"/>
            <a:ext cx="7350089" cy="48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Eliminate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possible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alternative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causal</a:t>
            </a:r>
            <a:r>
              <a:rPr lang="zh-TW" altLang="en-US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 </a:t>
            </a:r>
            <a:r>
              <a:rPr lang="en-US" altLang="zh-TW" sz="2800" dirty="0" smtClean="0">
                <a:solidFill>
                  <a:srgbClr val="0000CC"/>
                </a:solidFill>
                <a:latin typeface="+mn-lt"/>
                <a:ea typeface="GE Black-Medium+N" charset="-120"/>
              </a:rPr>
              <a:t>relationships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</a:t>
            </a:r>
            <a:r>
              <a:rPr lang="en-US" altLang="zh-TW" dirty="0" smtClean="0"/>
              <a:t>Internal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 smtClean="0"/>
              <a:t>Historical</a:t>
            </a:r>
            <a:r>
              <a:rPr lang="zh-TW" altLang="en-US" dirty="0" smtClean="0"/>
              <a:t> </a:t>
            </a:r>
            <a:r>
              <a:rPr lang="en-US" altLang="zh-TW" dirty="0" smtClean="0"/>
              <a:t>events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The effects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events</a:t>
            </a:r>
            <a:r>
              <a:rPr lang="zh-TW" altLang="en-US" dirty="0" smtClean="0"/>
              <a:t> </a:t>
            </a:r>
            <a:r>
              <a:rPr lang="en-US" altLang="zh-TW" dirty="0" smtClean="0"/>
              <a:t>between pretest</a:t>
            </a:r>
            <a:r>
              <a:rPr lang="zh-TW" altLang="en-US" dirty="0" smtClean="0"/>
              <a:t> </a:t>
            </a:r>
            <a:r>
              <a:rPr lang="en-US" altLang="zh-TW" dirty="0" smtClean="0"/>
              <a:t>and post test</a:t>
            </a:r>
            <a:endParaRPr lang="en-US" altLang="zh-TW" sz="2400" dirty="0" smtClean="0"/>
          </a:p>
          <a:p>
            <a:pPr>
              <a:lnSpc>
                <a:spcPct val="90000"/>
              </a:lnSpc>
            </a:pPr>
            <a:r>
              <a:rPr lang="en-US" altLang="zh-TW" dirty="0" smtClean="0"/>
              <a:t>Maturity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The subjects</a:t>
            </a:r>
            <a:r>
              <a:rPr lang="zh-TW" altLang="en-US" dirty="0" smtClean="0"/>
              <a:t> </a:t>
            </a:r>
            <a:r>
              <a:rPr lang="en-US" altLang="zh-TW" dirty="0" smtClean="0"/>
              <a:t>may “mature” during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research</a:t>
            </a:r>
          </a:p>
          <a:p>
            <a:pPr>
              <a:lnSpc>
                <a:spcPct val="90000"/>
              </a:lnSpc>
            </a:pPr>
            <a:r>
              <a:rPr lang="en-US" altLang="zh-TW" dirty="0" smtClean="0"/>
              <a:t>Changes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measurement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tools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/>
              <a:t>Inconsistent operationalization </a:t>
            </a:r>
          </a:p>
          <a:p>
            <a:pPr>
              <a:lnSpc>
                <a:spcPct val="90000"/>
              </a:lnSpc>
            </a:pPr>
            <a:r>
              <a:rPr lang="en-US" altLang="zh-TW" sz="2800" dirty="0" smtClean="0"/>
              <a:t>Regression effects</a:t>
            </a:r>
          </a:p>
          <a:p>
            <a:pPr lvl="1">
              <a:lnSpc>
                <a:spcPct val="90000"/>
              </a:lnSpc>
            </a:pPr>
            <a:r>
              <a:rPr lang="en-US" altLang="zh-TW" sz="2400" dirty="0" smtClean="0"/>
              <a:t>The subject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that gets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 lowest score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will improve 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Internal</a:t>
            </a:r>
            <a:r>
              <a:rPr lang="zh-TW" altLang="en-US" dirty="0"/>
              <a:t> </a:t>
            </a:r>
            <a:r>
              <a:rPr lang="en-US" altLang="zh-TW" dirty="0" smtClean="0"/>
              <a:t>Validity </a:t>
            </a:r>
            <a:r>
              <a:rPr lang="en-US" altLang="zh-TW" sz="2400" dirty="0" smtClean="0"/>
              <a:t>2</a:t>
            </a:r>
            <a:endParaRPr lang="en-US" altLang="zh-TW" sz="2400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Selection, self</a:t>
            </a:r>
            <a:r>
              <a:rPr lang="zh-TW" altLang="en-US" dirty="0" smtClean="0"/>
              <a:t> </a:t>
            </a:r>
            <a:r>
              <a:rPr lang="en-US" altLang="zh-TW" dirty="0" smtClean="0"/>
              <a:t>–selection</a:t>
            </a:r>
          </a:p>
          <a:p>
            <a:pPr lvl="1"/>
            <a:r>
              <a:rPr lang="en-US" altLang="zh-TW" dirty="0" smtClean="0"/>
              <a:t>In the case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grouping, selection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will</a:t>
            </a:r>
            <a:r>
              <a:rPr lang="zh-TW" altLang="en-US" dirty="0" smtClean="0"/>
              <a:t> </a:t>
            </a:r>
            <a:r>
              <a:rPr lang="en-US" altLang="zh-TW" dirty="0" smtClean="0"/>
              <a:t>introduce</a:t>
            </a:r>
            <a:r>
              <a:rPr lang="zh-TW" altLang="en-US" dirty="0" smtClean="0"/>
              <a:t> </a:t>
            </a:r>
            <a:r>
              <a:rPr lang="en-US" altLang="zh-TW" dirty="0" smtClean="0"/>
              <a:t>bias</a:t>
            </a:r>
            <a:endParaRPr lang="en-US" altLang="zh-TW" sz="2400" dirty="0" smtClean="0"/>
          </a:p>
          <a:p>
            <a:r>
              <a:rPr lang="en-US" altLang="zh-TW" dirty="0" smtClean="0"/>
              <a:t>Mortality,</a:t>
            </a:r>
            <a:r>
              <a:rPr lang="zh-TW" altLang="en-US" dirty="0" smtClean="0"/>
              <a:t> </a:t>
            </a:r>
            <a:r>
              <a:rPr lang="en-US" altLang="zh-TW" dirty="0" smtClean="0"/>
              <a:t>attrition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of subjects</a:t>
            </a:r>
          </a:p>
          <a:p>
            <a:pPr lvl="1"/>
            <a:r>
              <a:rPr lang="en-US" altLang="zh-TW" dirty="0" smtClean="0"/>
              <a:t>Especially</a:t>
            </a:r>
            <a:r>
              <a:rPr lang="zh-TW" altLang="en-US" dirty="0" smtClean="0"/>
              <a:t> </a:t>
            </a:r>
            <a:r>
              <a:rPr lang="en-US" altLang="zh-TW" dirty="0" smtClean="0"/>
              <a:t>in longitudinal</a:t>
            </a:r>
            <a:r>
              <a:rPr lang="zh-TW" altLang="en-US" dirty="0" smtClean="0"/>
              <a:t> </a:t>
            </a:r>
            <a:r>
              <a:rPr lang="en-US" altLang="zh-TW" dirty="0" smtClean="0"/>
              <a:t>research</a:t>
            </a:r>
          </a:p>
          <a:p>
            <a:r>
              <a:rPr lang="en-US" altLang="zh-TW" dirty="0" smtClean="0"/>
              <a:t>Interactions</a:t>
            </a:r>
            <a:r>
              <a:rPr lang="zh-TW" altLang="en-US" dirty="0" smtClean="0"/>
              <a:t> </a:t>
            </a:r>
            <a:r>
              <a:rPr lang="en-US" altLang="zh-TW" dirty="0" smtClean="0"/>
              <a:t>among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 previous</a:t>
            </a:r>
            <a:r>
              <a:rPr lang="zh-TW" altLang="en-US" dirty="0" smtClean="0"/>
              <a:t> </a:t>
            </a:r>
            <a:r>
              <a:rPr lang="en-US" altLang="zh-TW" dirty="0" smtClean="0"/>
              <a:t>factors</a:t>
            </a:r>
          </a:p>
          <a:p>
            <a:r>
              <a:rPr lang="en-US" altLang="zh-TW" dirty="0" smtClean="0"/>
              <a:t>Confusing causal</a:t>
            </a:r>
            <a:r>
              <a:rPr lang="zh-TW" altLang="en-US" dirty="0" smtClean="0"/>
              <a:t> </a:t>
            </a:r>
            <a:r>
              <a:rPr lang="en-US" altLang="zh-TW" dirty="0" smtClean="0"/>
              <a:t>explanation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Construct Validity </a:t>
            </a:r>
            <a:r>
              <a:rPr lang="zh-TW" altLang="en-US" smtClean="0"/>
              <a:t>構念效度 </a:t>
            </a:r>
            <a:endParaRPr lang="en-US" altLang="zh-TW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9938" y="189899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Operationalization: </a:t>
            </a:r>
          </a:p>
          <a:p>
            <a:pPr lvl="1"/>
            <a:r>
              <a:rPr lang="en-US" altLang="zh-TW" sz="2000" dirty="0" smtClean="0"/>
              <a:t>Mapping from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the conceptual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level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to the operational level</a:t>
            </a:r>
          </a:p>
          <a:p>
            <a:pPr lvl="1"/>
            <a:r>
              <a:rPr lang="en-US" altLang="zh-TW" sz="2000" dirty="0" smtClean="0"/>
              <a:t>manipulation and measurement </a:t>
            </a:r>
          </a:p>
          <a:p>
            <a:r>
              <a:rPr lang="en-US" altLang="zh-TW" sz="2400" dirty="0" smtClean="0"/>
              <a:t>Ensure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that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the operationalization of constructs is sound</a:t>
            </a:r>
          </a:p>
          <a:p>
            <a:pPr lvl="1"/>
            <a:r>
              <a:rPr lang="en-US" altLang="zh-TW" sz="2000" dirty="0" smtClean="0"/>
              <a:t>The independent variable does reflect the related constructs </a:t>
            </a:r>
          </a:p>
          <a:p>
            <a:pPr lvl="1"/>
            <a:r>
              <a:rPr lang="en-US" altLang="zh-TW" sz="2000" dirty="0" smtClean="0"/>
              <a:t>The independent variable does not change with the related but different variable </a:t>
            </a:r>
          </a:p>
          <a:p>
            <a:pPr lvl="1"/>
            <a:r>
              <a:rPr lang="en-US" altLang="zh-TW" sz="2000" dirty="0" smtClean="0"/>
              <a:t>The dependent variable should reflect the related constructs </a:t>
            </a:r>
          </a:p>
          <a:p>
            <a:pPr lvl="1"/>
            <a:r>
              <a:rPr lang="en-US" altLang="zh-TW" sz="2000" dirty="0" smtClean="0"/>
              <a:t>The dependent variable should not be affected by the irrelevant variable </a:t>
            </a:r>
          </a:p>
          <a:p>
            <a:pPr lvl="1"/>
            <a:r>
              <a:rPr lang="en-US" altLang="zh-TW" sz="2000" dirty="0" smtClean="0"/>
              <a:t>Different measures for the same constructs should converge </a:t>
            </a:r>
          </a:p>
          <a:p>
            <a:pPr lvl="1"/>
            <a:r>
              <a:rPr lang="en-US" altLang="zh-TW" sz="2000" dirty="0" smtClean="0"/>
              <a:t>The measurement results for related but different constructs should diverge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0148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Explaining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the dependent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variable</a:t>
            </a:r>
            <a:r>
              <a:rPr lang="zh-TW" altLang="en-US" sz="3600" dirty="0" smtClean="0"/>
              <a:t> </a:t>
            </a:r>
            <a:r>
              <a:rPr lang="en-US" altLang="zh-TW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endParaRPr lang="zh-TW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0917" y="176646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Variable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characteristics </a:t>
            </a:r>
            <a:r>
              <a:rPr lang="en-US" altLang="zh-TW" sz="2000" dirty="0"/>
              <a:t>that can take on different </a:t>
            </a:r>
            <a:r>
              <a:rPr lang="en-US" altLang="zh-TW" sz="2000" dirty="0" smtClean="0"/>
              <a:t>values</a:t>
            </a:r>
          </a:p>
          <a:p>
            <a:pPr lvl="1"/>
            <a:r>
              <a:rPr lang="en-US" altLang="zh-TW" sz="2000" dirty="0"/>
              <a:t>The independent variable, x, is the cause</a:t>
            </a:r>
          </a:p>
          <a:p>
            <a:pPr lvl="1"/>
            <a:r>
              <a:rPr lang="en-US" altLang="zh-TW" sz="2000" dirty="0"/>
              <a:t>The dependent variable, y, is the </a:t>
            </a:r>
            <a:r>
              <a:rPr lang="en-US" altLang="zh-TW" sz="2000" dirty="0" smtClean="0"/>
              <a:t>effect</a:t>
            </a:r>
          </a:p>
          <a:p>
            <a:r>
              <a:rPr lang="en-US" altLang="zh-TW" sz="2400" dirty="0" smtClean="0"/>
              <a:t>Dependent variable</a:t>
            </a:r>
          </a:p>
          <a:p>
            <a:pPr lvl="1"/>
            <a:r>
              <a:rPr lang="en-US" altLang="zh-TW" sz="2000" dirty="0" smtClean="0"/>
              <a:t>The focus in a research</a:t>
            </a:r>
          </a:p>
          <a:p>
            <a:pPr lvl="1"/>
            <a:r>
              <a:rPr lang="en-US" altLang="zh-TW" sz="2000" dirty="0" smtClean="0"/>
              <a:t>We want to explain why it changes</a:t>
            </a:r>
          </a:p>
          <a:p>
            <a:pPr lvl="1"/>
            <a:r>
              <a:rPr lang="en-US" altLang="zh-TW" sz="2000" dirty="0" smtClean="0"/>
              <a:t>Because of changes in some manipulated or non manipulated independent variable?</a:t>
            </a:r>
          </a:p>
          <a:p>
            <a:pPr lvl="1"/>
            <a:r>
              <a:rPr lang="en-US" altLang="zh-TW" sz="2000" dirty="0" smtClean="0"/>
              <a:t>Can we measure it?</a:t>
            </a:r>
          </a:p>
          <a:p>
            <a:r>
              <a:rPr lang="en-US" altLang="zh-TW" sz="2400" dirty="0" smtClean="0"/>
              <a:t>Different academic disciplines have different mainstream Y’s</a:t>
            </a:r>
            <a:endParaRPr lang="en-US" altLang="zh-TW" sz="24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</a:t>
            </a:fld>
            <a:endParaRPr lang="en-US" altLang="zh-TW"/>
          </a:p>
        </p:txBody>
      </p:sp>
      <p:grpSp>
        <p:nvGrpSpPr>
          <p:cNvPr id="7" name="群組 6"/>
          <p:cNvGrpSpPr/>
          <p:nvPr/>
        </p:nvGrpSpPr>
        <p:grpSpPr>
          <a:xfrm>
            <a:off x="5425182" y="3134618"/>
            <a:ext cx="4542185" cy="1037400"/>
            <a:chOff x="3048918" y="4311650"/>
            <a:chExt cx="4542185" cy="1037400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3048918" y="4311650"/>
              <a:ext cx="589905" cy="1037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none" lIns="63500" tIns="25400" rIns="63500" bIns="25400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89000"/>
                </a:lnSpc>
              </a:pPr>
              <a:r>
                <a:rPr lang="en-US" altLang="zh-TW" sz="7200" dirty="0">
                  <a:solidFill>
                    <a:srgbClr val="C00000"/>
                  </a:solidFill>
                  <a:latin typeface="Times New Roman" panose="02020603050405020304" pitchFamily="18" charset="0"/>
                  <a:ea typeface="Zapf Chancery" charset="-12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7001198" y="4311650"/>
              <a:ext cx="589905" cy="1037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/>
          </p:spPr>
          <p:txBody>
            <a:bodyPr wrap="none" lIns="63500" tIns="25400" rIns="63500" bIns="25400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89000"/>
                </a:lnSpc>
              </a:pPr>
              <a:r>
                <a:rPr lang="en-US" altLang="zh-TW" sz="7200" dirty="0">
                  <a:solidFill>
                    <a:srgbClr val="C00000"/>
                  </a:solidFill>
                  <a:latin typeface="Times New Roman" panose="02020603050405020304" pitchFamily="18" charset="0"/>
                  <a:ea typeface="Zapf Chancery" charset="-12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3775398" y="4934818"/>
              <a:ext cx="3225800" cy="0"/>
            </a:xfrm>
            <a:prstGeom prst="line">
              <a:avLst/>
            </a:prstGeom>
            <a:noFill/>
            <a:ln w="50800">
              <a:solidFill>
                <a:srgbClr val="C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>
                <a:solidFill>
                  <a:srgbClr val="0000CC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07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Threats </a:t>
            </a:r>
            <a:r>
              <a:rPr lang="en-US" altLang="zh-TW" dirty="0"/>
              <a:t>to Construct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smtClean="0"/>
              <a:t>Confusions before operationalization</a:t>
            </a:r>
          </a:p>
          <a:p>
            <a:pPr lvl="1"/>
            <a:r>
              <a:rPr lang="en-US" altLang="zh-TW" sz="2000" dirty="0" smtClean="0"/>
              <a:t>Definition, operational definition, real-world meaning</a:t>
            </a:r>
          </a:p>
          <a:p>
            <a:r>
              <a:rPr lang="en-US" altLang="zh-TW" sz="2400" dirty="0" smtClean="0"/>
              <a:t>Mono-operations bias</a:t>
            </a:r>
          </a:p>
          <a:p>
            <a:pPr lvl="1"/>
            <a:r>
              <a:rPr lang="en-US" altLang="zh-TW" sz="2000" dirty="0" smtClean="0"/>
              <a:t>Multi-level operations</a:t>
            </a:r>
            <a:endParaRPr lang="zh-TW" altLang="en-US" sz="2000" dirty="0"/>
          </a:p>
          <a:p>
            <a:pPr lvl="1"/>
            <a:r>
              <a:rPr lang="en-US" altLang="zh-TW" sz="2000" dirty="0" smtClean="0"/>
              <a:t>For example, the concept of HOT and COLD</a:t>
            </a:r>
          </a:p>
          <a:p>
            <a:pPr lvl="2"/>
            <a:r>
              <a:rPr lang="en-US" altLang="zh-TW" sz="1800" dirty="0" smtClean="0"/>
              <a:t>What are the meanings of 0, 4 and 36.5 </a:t>
            </a:r>
            <a:r>
              <a:rPr lang="en-US" altLang="zh-TW" sz="1800" dirty="0" err="1" smtClean="0"/>
              <a:t>Celcius</a:t>
            </a:r>
            <a:r>
              <a:rPr lang="en-US" altLang="zh-TW" sz="1800" dirty="0" smtClean="0"/>
              <a:t>?  </a:t>
            </a:r>
          </a:p>
          <a:p>
            <a:r>
              <a:rPr lang="en-US" altLang="zh-TW" sz="2400" dirty="0" smtClean="0"/>
              <a:t>Mono-method bias</a:t>
            </a:r>
          </a:p>
          <a:p>
            <a:pPr lvl="1"/>
            <a:r>
              <a:rPr lang="en-US" altLang="zh-TW" sz="2000" dirty="0" smtClean="0"/>
              <a:t>Can we measure the weight of an individual to determine whether one is a BIG GUY?</a:t>
            </a:r>
          </a:p>
          <a:p>
            <a:pPr lvl="1"/>
            <a:r>
              <a:rPr lang="en-US" altLang="zh-TW" sz="2000" dirty="0" smtClean="0"/>
              <a:t>Need to use multiple measures</a:t>
            </a:r>
          </a:p>
          <a:p>
            <a:r>
              <a:rPr lang="en-US" altLang="zh-TW" sz="2400" dirty="0" smtClean="0"/>
              <a:t>Speculations on the research proposition by informants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Threats to Construct </a:t>
            </a:r>
            <a:r>
              <a:rPr lang="en-US" altLang="zh-TW" dirty="0" err="1"/>
              <a:t>Validity</a:t>
            </a:r>
            <a:r>
              <a:rPr lang="en-US" altLang="zh-TW" sz="2400" dirty="0" err="1" smtClean="0"/>
              <a:t>2</a:t>
            </a:r>
            <a:endParaRPr lang="en-US" altLang="zh-TW" sz="2400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Informant apprehension to the measurement process</a:t>
            </a:r>
          </a:p>
          <a:p>
            <a:r>
              <a:rPr lang="en-US" altLang="zh-TW" dirty="0" smtClean="0"/>
              <a:t>Specific expectation by the informants on the results</a:t>
            </a:r>
          </a:p>
          <a:p>
            <a:r>
              <a:rPr lang="en-US" altLang="zh-TW" dirty="0" smtClean="0"/>
              <a:t>Confusions on the constructs, and its levels</a:t>
            </a:r>
          </a:p>
          <a:p>
            <a:r>
              <a:rPr lang="en-US" altLang="zh-TW" dirty="0" smtClean="0"/>
              <a:t>Interactions among the operations, manipulations and measurements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3524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Measurement Model </a:t>
            </a:r>
            <a:r>
              <a:rPr lang="zh-TW" altLang="en-US" dirty="0" smtClean="0"/>
              <a:t>測量模型 </a:t>
            </a:r>
            <a:endParaRPr lang="en-US" altLang="zh-TW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14577" y="1917027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Some constructs are manipulated, some are measured</a:t>
            </a:r>
          </a:p>
          <a:p>
            <a:r>
              <a:rPr lang="en-US" altLang="zh-TW" sz="2400" dirty="0" smtClean="0"/>
              <a:t>Different types of construct validity</a:t>
            </a:r>
          </a:p>
          <a:p>
            <a:pPr lvl="1"/>
            <a:r>
              <a:rPr lang="en-US" altLang="zh-TW" sz="2000" dirty="0" smtClean="0"/>
              <a:t>Face validity </a:t>
            </a:r>
            <a:r>
              <a:rPr lang="zh-TW" altLang="en-US" sz="2000" dirty="0" smtClean="0"/>
              <a:t>表面</a:t>
            </a:r>
            <a:r>
              <a:rPr lang="zh-TW" altLang="en-US" sz="2000" dirty="0"/>
              <a:t>效</a:t>
            </a:r>
            <a:r>
              <a:rPr lang="zh-TW" altLang="en-US" sz="2000" dirty="0" smtClean="0"/>
              <a:t>度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Each and every measure</a:t>
            </a:r>
          </a:p>
          <a:p>
            <a:pPr lvl="1"/>
            <a:r>
              <a:rPr lang="en-US" altLang="zh-TW" sz="2000" dirty="0" smtClean="0"/>
              <a:t>Content Validity </a:t>
            </a:r>
            <a:r>
              <a:rPr lang="zh-TW" altLang="en-US" sz="2000" dirty="0" smtClean="0"/>
              <a:t>內容</a:t>
            </a:r>
            <a:r>
              <a:rPr lang="zh-TW" altLang="en-US" sz="2000" dirty="0"/>
              <a:t>效度 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The entire set of measures</a:t>
            </a:r>
          </a:p>
          <a:p>
            <a:pPr lvl="1"/>
            <a:r>
              <a:rPr lang="en-US" altLang="zh-TW" sz="2000" dirty="0" smtClean="0"/>
              <a:t>Criterion Validity </a:t>
            </a:r>
            <a:r>
              <a:rPr lang="zh-TW" altLang="en-US" sz="2000" dirty="0" smtClean="0"/>
              <a:t>效</a:t>
            </a:r>
            <a:r>
              <a:rPr lang="zh-TW" altLang="en-US" sz="2000" dirty="0"/>
              <a:t>標效度 </a:t>
            </a:r>
            <a:endParaRPr lang="en-US" altLang="zh-TW" sz="2000" dirty="0" smtClean="0"/>
          </a:p>
          <a:p>
            <a:pPr lvl="2"/>
            <a:r>
              <a:rPr lang="en-US" altLang="zh-TW" sz="1800" dirty="0" smtClean="0"/>
              <a:t>Relationships with the real-world</a:t>
            </a:r>
          </a:p>
          <a:p>
            <a:pPr lvl="2"/>
            <a:r>
              <a:rPr lang="en-US" altLang="zh-TW" sz="1800" dirty="0" smtClean="0"/>
              <a:t>empirical validity, concurrent validity, predictive validity</a:t>
            </a:r>
          </a:p>
          <a:p>
            <a:pPr lvl="1"/>
            <a:r>
              <a:rPr lang="en-US" altLang="zh-TW" sz="2000" dirty="0" smtClean="0"/>
              <a:t>Convergent/divergent Validity </a:t>
            </a:r>
            <a:r>
              <a:rPr lang="zh-TW" altLang="en-US" sz="2000" dirty="0" smtClean="0"/>
              <a:t>收</a:t>
            </a:r>
            <a:r>
              <a:rPr lang="zh-TW" altLang="en-US" sz="2000" dirty="0"/>
              <a:t>歛／發散效</a:t>
            </a:r>
            <a:r>
              <a:rPr lang="zh-TW" altLang="en-US" sz="2000" dirty="0" smtClean="0"/>
              <a:t>度</a:t>
            </a:r>
            <a:endParaRPr lang="en-US" altLang="zh-TW" sz="2000" dirty="0" smtClean="0"/>
          </a:p>
          <a:p>
            <a:pPr lvl="2"/>
            <a:r>
              <a:rPr lang="en-US" altLang="zh-TW" sz="1600" dirty="0" smtClean="0"/>
              <a:t>Relationships among items</a:t>
            </a:r>
          </a:p>
          <a:p>
            <a:pPr lvl="1"/>
            <a:r>
              <a:rPr lang="en-US" altLang="zh-TW" sz="2000" dirty="0" smtClean="0"/>
              <a:t>…</a:t>
            </a:r>
            <a:endParaRPr lang="en-US" altLang="zh-TW" sz="20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22</a:t>
            </a:fld>
            <a:endParaRPr lang="en-US" altLang="zh-TW"/>
          </a:p>
        </p:txBody>
      </p:sp>
      <p:grpSp>
        <p:nvGrpSpPr>
          <p:cNvPr id="54290" name="Group 18"/>
          <p:cNvGrpSpPr>
            <a:grpSpLocks/>
          </p:cNvGrpSpPr>
          <p:nvPr/>
        </p:nvGrpSpPr>
        <p:grpSpPr bwMode="auto">
          <a:xfrm>
            <a:off x="7191602" y="2463230"/>
            <a:ext cx="2514600" cy="2514600"/>
            <a:chOff x="4032" y="1632"/>
            <a:chExt cx="1584" cy="1584"/>
          </a:xfrm>
        </p:grpSpPr>
        <p:sp>
          <p:nvSpPr>
            <p:cNvPr id="54278" name="Oval 6"/>
            <p:cNvSpPr>
              <a:spLocks noChangeArrowheads="1"/>
            </p:cNvSpPr>
            <p:nvPr/>
          </p:nvSpPr>
          <p:spPr bwMode="auto">
            <a:xfrm>
              <a:off x="4032" y="1824"/>
              <a:ext cx="912" cy="864"/>
            </a:xfrm>
            <a:prstGeom prst="ellipse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Arial Narrow" panose="020B0606020202030204" pitchFamily="34" charset="0"/>
                  <a:ea typeface="標楷體" panose="03000509000000000000" pitchFamily="65" charset="-120"/>
                </a:rPr>
                <a:t>Construct</a:t>
              </a:r>
              <a:endParaRPr lang="zh-TW" altLang="en-US" sz="2800" dirty="0">
                <a:solidFill>
                  <a:srgbClr val="CC0000"/>
                </a:solidFill>
                <a:latin typeface="Arial Narrow" panose="020B0606020202030204" pitchFamily="34" charset="0"/>
                <a:ea typeface="標楷體" panose="03000509000000000000" pitchFamily="65" charset="-120"/>
              </a:endParaRPr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5328" y="1632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5328" y="1968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5328" y="2304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5328" y="2640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5328" y="2976"/>
              <a:ext cx="288" cy="240"/>
            </a:xfrm>
            <a:prstGeom prst="rect">
              <a:avLst/>
            </a:prstGeom>
            <a:solidFill>
              <a:schemeClr val="accent1"/>
            </a:solidFill>
            <a:ln w="50800">
              <a:solidFill>
                <a:srgbClr val="3333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4284" name="Line 12"/>
            <p:cNvSpPr>
              <a:spLocks noChangeShapeType="1"/>
            </p:cNvSpPr>
            <p:nvPr/>
          </p:nvSpPr>
          <p:spPr bwMode="auto">
            <a:xfrm flipV="1">
              <a:off x="4848" y="1776"/>
              <a:ext cx="480" cy="19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5" name="Line 13"/>
            <p:cNvSpPr>
              <a:spLocks noChangeShapeType="1"/>
            </p:cNvSpPr>
            <p:nvPr/>
          </p:nvSpPr>
          <p:spPr bwMode="auto">
            <a:xfrm flipV="1">
              <a:off x="4944" y="2064"/>
              <a:ext cx="384" cy="9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6" name="Line 14"/>
            <p:cNvSpPr>
              <a:spLocks noChangeShapeType="1"/>
            </p:cNvSpPr>
            <p:nvPr/>
          </p:nvSpPr>
          <p:spPr bwMode="auto">
            <a:xfrm>
              <a:off x="4944" y="2352"/>
              <a:ext cx="384" cy="9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4848" y="2544"/>
              <a:ext cx="480" cy="19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>
              <a:off x="4752" y="2640"/>
              <a:ext cx="576" cy="48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9" name="文字方塊 8"/>
          <p:cNvSpPr txBox="1"/>
          <p:nvPr/>
        </p:nvSpPr>
        <p:spPr>
          <a:xfrm>
            <a:off x="7713209" y="5480259"/>
            <a:ext cx="21948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rgbClr val="C00000"/>
                </a:solidFill>
              </a:rPr>
              <a:t>Manifest variables,</a:t>
            </a:r>
          </a:p>
          <a:p>
            <a:r>
              <a:rPr lang="en-US" altLang="zh-TW" sz="2000" dirty="0" smtClean="0">
                <a:solidFill>
                  <a:srgbClr val="C00000"/>
                </a:solidFill>
              </a:rPr>
              <a:t>Measurement items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1" name="直線單箭頭接點 10"/>
          <p:cNvCxnSpPr/>
          <p:nvPr/>
        </p:nvCxnSpPr>
        <p:spPr bwMode="auto">
          <a:xfrm flipV="1">
            <a:off x="8957683" y="5130230"/>
            <a:ext cx="291319" cy="469246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4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42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42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427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2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42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" panose="02020603050405020304" pitchFamily="18" charset="0"/>
              </a:rPr>
              <a:t>Reliability </a:t>
            </a:r>
            <a:r>
              <a:rPr lang="zh-TW" altLang="en-US" dirty="0" smtClean="0"/>
              <a:t>信</a:t>
            </a:r>
            <a:r>
              <a:rPr lang="zh-TW" altLang="en-US" dirty="0"/>
              <a:t>度 </a:t>
            </a:r>
            <a:endParaRPr lang="en-US" altLang="zh-TW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The stability and robustness of a measurement tool</a:t>
            </a:r>
          </a:p>
          <a:p>
            <a:r>
              <a:rPr lang="en-US" altLang="zh-TW" sz="2800" dirty="0" smtClean="0"/>
              <a:t>Internal consistency among the measurement items</a:t>
            </a:r>
          </a:p>
          <a:p>
            <a:r>
              <a:rPr lang="en-US" altLang="zh-TW" sz="2800" dirty="0" smtClean="0"/>
              <a:t>Internal consistency among the raters</a:t>
            </a:r>
          </a:p>
          <a:p>
            <a:pPr lvl="1"/>
            <a:r>
              <a:rPr lang="en-US" altLang="zh-TW" sz="2400" dirty="0" smtClean="0"/>
              <a:t>Rating gymnastic competitions in Olympic games</a:t>
            </a:r>
            <a:endParaRPr lang="en-US" altLang="zh-TW" sz="24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Construct validity and reliability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24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968" y="1825625"/>
            <a:ext cx="4775422" cy="450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813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External Validity </a:t>
            </a:r>
            <a:r>
              <a:rPr lang="zh-TW" altLang="en-US" dirty="0" smtClean="0"/>
              <a:t>外部效度 </a:t>
            </a:r>
            <a:endParaRPr lang="en-US" altLang="zh-TW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Q: Can the research results be applied to the entire population?</a:t>
            </a:r>
          </a:p>
          <a:p>
            <a:r>
              <a:rPr lang="en-US" altLang="zh-TW" sz="2800" dirty="0" smtClean="0"/>
              <a:t>Which “population?”</a:t>
            </a:r>
          </a:p>
          <a:p>
            <a:pPr lvl="1"/>
            <a:r>
              <a:rPr lang="en-US" altLang="zh-TW" sz="2400" dirty="0" smtClean="0"/>
              <a:t>Target population</a:t>
            </a:r>
          </a:p>
          <a:p>
            <a:pPr lvl="1"/>
            <a:r>
              <a:rPr lang="en-US" altLang="zh-TW" sz="2400" dirty="0" smtClean="0"/>
              <a:t>The set of sample as formally defined</a:t>
            </a:r>
          </a:p>
          <a:p>
            <a:pPr lvl="1"/>
            <a:r>
              <a:rPr lang="en-US" altLang="zh-TW" sz="2400" dirty="0" smtClean="0"/>
              <a:t>The population mapped to the achieved samples </a:t>
            </a:r>
          </a:p>
          <a:p>
            <a:r>
              <a:rPr lang="en-US" altLang="zh-TW" sz="2800" dirty="0" smtClean="0"/>
              <a:t>Generalizability</a:t>
            </a:r>
          </a:p>
          <a:p>
            <a:pPr lvl="1"/>
            <a:r>
              <a:rPr lang="en-US" altLang="zh-TW" sz="2400" dirty="0" smtClean="0"/>
              <a:t>Can the research results be extended to cover other population?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25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AutoShape 5" descr="淺色水平線"/>
          <p:cNvSpPr>
            <a:spLocks noChangeArrowheads="1"/>
          </p:cNvSpPr>
          <p:nvPr/>
        </p:nvSpPr>
        <p:spPr bwMode="auto">
          <a:xfrm>
            <a:off x="1143000" y="1295400"/>
            <a:ext cx="6705600" cy="3200400"/>
          </a:xfrm>
          <a:prstGeom prst="cloudCallout">
            <a:avLst>
              <a:gd name="adj1" fmla="val -8639"/>
              <a:gd name="adj2" fmla="val -11509"/>
            </a:avLst>
          </a:prstGeom>
          <a:pattFill prst="ltHorz">
            <a:fgClr>
              <a:schemeClr val="accent1"/>
            </a:fgClr>
            <a:bgClr>
              <a:schemeClr val="bg1"/>
            </a:bgClr>
          </a:pattFill>
          <a:ln w="508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GE Ming" charset="-120"/>
              <a:ea typeface="GE Ming" charset="-120"/>
            </a:endParaRPr>
          </a:p>
        </p:txBody>
      </p:sp>
      <p:sp>
        <p:nvSpPr>
          <p:cNvPr id="58384" name="Rectangle 16" descr="淺色水平線"/>
          <p:cNvSpPr>
            <a:spLocks noChangeArrowheads="1"/>
          </p:cNvSpPr>
          <p:nvPr/>
        </p:nvSpPr>
        <p:spPr bwMode="auto">
          <a:xfrm>
            <a:off x="381000" y="4572000"/>
            <a:ext cx="2713115" cy="480131"/>
          </a:xfrm>
          <a:prstGeom prst="rect">
            <a:avLst/>
          </a:prstGeom>
          <a:pattFill prst="ltHorz">
            <a:fgClr>
              <a:schemeClr val="accent1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0000"/>
              </a:lnSpc>
            </a:pPr>
            <a:r>
              <a:rPr lang="en-US" altLang="zh-TW" sz="2800" dirty="0" smtClean="0">
                <a:latin typeface="+mn-lt"/>
                <a:ea typeface="新細明體" panose="02020500000000000000" pitchFamily="18" charset="-120"/>
              </a:rPr>
              <a:t>Target population</a:t>
            </a:r>
            <a:endParaRPr lang="zh-TW" altLang="en-US" sz="28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2950" y="298450"/>
            <a:ext cx="2912657" cy="469872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 anchor="t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zh-TW" sz="3200" dirty="0" smtClean="0">
                <a:solidFill>
                  <a:srgbClr val="CC3300"/>
                </a:solidFill>
                <a:latin typeface="Times New Roman" panose="02020603050405020304" pitchFamily="18" charset="0"/>
              </a:rPr>
              <a:t>External </a:t>
            </a:r>
            <a:r>
              <a:rPr lang="en-US" altLang="zh-TW" sz="3200" dirty="0">
                <a:solidFill>
                  <a:srgbClr val="CC3300"/>
                </a:solidFill>
                <a:latin typeface="Times New Roman" panose="02020603050405020304" pitchFamily="18" charset="0"/>
              </a:rPr>
              <a:t>Validity</a:t>
            </a:r>
            <a:endParaRPr lang="en-US" altLang="zh-TW" sz="5400" dirty="0">
              <a:solidFill>
                <a:srgbClr val="CC3300"/>
              </a:solidFill>
              <a:latin typeface="Helvetica" panose="020B0604020202020204" pitchFamily="34" charset="0"/>
            </a:endParaRPr>
          </a:p>
        </p:txBody>
      </p:sp>
      <p:grpSp>
        <p:nvGrpSpPr>
          <p:cNvPr id="58394" name="Group 26"/>
          <p:cNvGrpSpPr>
            <a:grpSpLocks/>
          </p:cNvGrpSpPr>
          <p:nvPr/>
        </p:nvGrpSpPr>
        <p:grpSpPr bwMode="auto">
          <a:xfrm>
            <a:off x="381000" y="1600200"/>
            <a:ext cx="7239000" cy="3984625"/>
            <a:chOff x="240" y="1008"/>
            <a:chExt cx="4560" cy="2510"/>
          </a:xfrm>
        </p:grpSpPr>
        <p:sp>
          <p:nvSpPr>
            <p:cNvPr id="58376" name="Oval 8" descr="淺色右斜對角線"/>
            <p:cNvSpPr>
              <a:spLocks noChangeArrowheads="1"/>
            </p:cNvSpPr>
            <p:nvPr/>
          </p:nvSpPr>
          <p:spPr bwMode="auto">
            <a:xfrm>
              <a:off x="1056" y="1008"/>
              <a:ext cx="3744" cy="1632"/>
            </a:xfrm>
            <a:prstGeom prst="ellipse">
              <a:avLst/>
            </a:prstGeom>
            <a:pattFill prst="ltUpDiag">
              <a:fgClr>
                <a:srgbClr val="FF9999"/>
              </a:fgClr>
              <a:bgClr>
                <a:srgbClr val="FFFFFF"/>
              </a:bgClr>
            </a:pattFill>
            <a:ln w="127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93" name="Rectangle 25" descr="淺色右斜對角線"/>
            <p:cNvSpPr>
              <a:spLocks noChangeArrowheads="1"/>
            </p:cNvSpPr>
            <p:nvPr/>
          </p:nvSpPr>
          <p:spPr bwMode="auto">
            <a:xfrm>
              <a:off x="240" y="3216"/>
              <a:ext cx="1679" cy="302"/>
            </a:xfrm>
            <a:prstGeom prst="rect">
              <a:avLst/>
            </a:prstGeom>
            <a:pattFill prst="ltUpDiag">
              <a:fgClr>
                <a:srgbClr val="FF9999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+mn-lt"/>
                  <a:ea typeface="新細明體" panose="02020500000000000000" pitchFamily="18" charset="-120"/>
                </a:rPr>
                <a:t>Formally defined</a:t>
              </a:r>
              <a:endParaRPr lang="zh-TW" altLang="en-US" sz="2800" dirty="0">
                <a:solidFill>
                  <a:srgbClr val="CC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58396" name="Group 28"/>
          <p:cNvGrpSpPr>
            <a:grpSpLocks/>
          </p:cNvGrpSpPr>
          <p:nvPr/>
        </p:nvGrpSpPr>
        <p:grpSpPr bwMode="auto">
          <a:xfrm>
            <a:off x="1752600" y="2971800"/>
            <a:ext cx="8499478" cy="3429000"/>
            <a:chOff x="1104" y="1872"/>
            <a:chExt cx="5354" cy="2160"/>
          </a:xfrm>
        </p:grpSpPr>
        <p:sp>
          <p:nvSpPr>
            <p:cNvPr id="58378" name="Oval 10" descr="深色左斜對角線"/>
            <p:cNvSpPr>
              <a:spLocks noChangeArrowheads="1"/>
            </p:cNvSpPr>
            <p:nvPr/>
          </p:nvSpPr>
          <p:spPr bwMode="auto">
            <a:xfrm>
              <a:off x="3120" y="3312"/>
              <a:ext cx="1632" cy="720"/>
            </a:xfrm>
            <a:prstGeom prst="ellipse">
              <a:avLst/>
            </a:prstGeom>
            <a:pattFill prst="dkDnDiag">
              <a:fgClr>
                <a:srgbClr val="FFCCCC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79" name="Line 11" descr="深色左斜對角線"/>
            <p:cNvSpPr>
              <a:spLocks noChangeShapeType="1"/>
            </p:cNvSpPr>
            <p:nvPr/>
          </p:nvSpPr>
          <p:spPr bwMode="auto">
            <a:xfrm>
              <a:off x="1104" y="2016"/>
              <a:ext cx="2016" cy="1728"/>
            </a:xfrm>
            <a:prstGeom prst="line">
              <a:avLst/>
            </a:prstGeom>
            <a:noFill/>
            <a:ln w="50800" cap="rnd">
              <a:solidFill>
                <a:srgbClr val="CC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80" name="Line 12" descr="深色左斜對角線"/>
            <p:cNvSpPr>
              <a:spLocks noChangeShapeType="1"/>
            </p:cNvSpPr>
            <p:nvPr/>
          </p:nvSpPr>
          <p:spPr bwMode="auto">
            <a:xfrm>
              <a:off x="4800" y="1872"/>
              <a:ext cx="0" cy="1776"/>
            </a:xfrm>
            <a:prstGeom prst="line">
              <a:avLst/>
            </a:prstGeom>
            <a:noFill/>
            <a:ln w="50800" cap="rnd">
              <a:solidFill>
                <a:srgbClr val="CC0000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90" name="Rectangle 22" descr="深色左斜對角線"/>
            <p:cNvSpPr>
              <a:spLocks noChangeArrowheads="1"/>
            </p:cNvSpPr>
            <p:nvPr/>
          </p:nvSpPr>
          <p:spPr bwMode="auto">
            <a:xfrm>
              <a:off x="4918" y="2657"/>
              <a:ext cx="1540" cy="302"/>
            </a:xfrm>
            <a:prstGeom prst="rect">
              <a:avLst/>
            </a:prstGeom>
            <a:pattFill prst="dkDnDiag">
              <a:fgClr>
                <a:srgbClr val="FFCCCC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rgbClr val="CC0000"/>
                  </a:solidFill>
                  <a:latin typeface="+mn-lt"/>
                  <a:ea typeface="新細明體" panose="02020500000000000000" pitchFamily="18" charset="-120"/>
                </a:rPr>
                <a:t>Planned sample</a:t>
              </a:r>
              <a:endParaRPr lang="zh-TW" altLang="en-US" sz="2800" dirty="0">
                <a:solidFill>
                  <a:srgbClr val="CC0000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58395" name="Group 27"/>
          <p:cNvGrpSpPr>
            <a:grpSpLocks/>
          </p:cNvGrpSpPr>
          <p:nvPr/>
        </p:nvGrpSpPr>
        <p:grpSpPr bwMode="auto">
          <a:xfrm>
            <a:off x="381000" y="1905000"/>
            <a:ext cx="7010400" cy="4213225"/>
            <a:chOff x="240" y="1200"/>
            <a:chExt cx="4416" cy="2654"/>
          </a:xfrm>
        </p:grpSpPr>
        <p:sp>
          <p:nvSpPr>
            <p:cNvPr id="58391" name="Rectangle 23" descr="斜向磚塊"/>
            <p:cNvSpPr>
              <a:spLocks noChangeArrowheads="1"/>
            </p:cNvSpPr>
            <p:nvPr/>
          </p:nvSpPr>
          <p:spPr bwMode="auto">
            <a:xfrm>
              <a:off x="240" y="3552"/>
              <a:ext cx="2005" cy="302"/>
            </a:xfrm>
            <a:prstGeom prst="rect">
              <a:avLst/>
            </a:prstGeom>
            <a:pattFill prst="diagBrick">
              <a:fgClr>
                <a:srgbClr val="CCFF99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sz="2800" dirty="0" smtClean="0">
                  <a:solidFill>
                    <a:schemeClr val="folHlink"/>
                  </a:solidFill>
                  <a:latin typeface="+mn-lt"/>
                  <a:ea typeface="新細明體" panose="02020500000000000000" pitchFamily="18" charset="-120"/>
                </a:rPr>
                <a:t>Achieved population</a:t>
              </a:r>
              <a:endParaRPr lang="zh-TW" altLang="en-US" sz="2800" dirty="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58374" name="AutoShape 6" descr="斜向磚塊"/>
            <p:cNvSpPr>
              <a:spLocks noChangeArrowheads="1"/>
            </p:cNvSpPr>
            <p:nvPr/>
          </p:nvSpPr>
          <p:spPr bwMode="auto">
            <a:xfrm>
              <a:off x="2448" y="1200"/>
              <a:ext cx="2064" cy="1056"/>
            </a:xfrm>
            <a:prstGeom prst="cloudCallout">
              <a:avLst>
                <a:gd name="adj1" fmla="val -2037"/>
                <a:gd name="adj2" fmla="val 2366"/>
              </a:avLst>
            </a:prstGeom>
            <a:pattFill prst="diagBrick">
              <a:fgClr>
                <a:srgbClr val="CCFF99"/>
              </a:fgClr>
              <a:bgClr>
                <a:srgbClr val="FFFFFF"/>
              </a:bgClr>
            </a:pattFill>
            <a:ln w="12700">
              <a:solidFill>
                <a:srgbClr val="00B050"/>
              </a:solidFill>
              <a:prstDash val="sysDot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algn="ctr" eaLnBrk="0" hangingPunct="0">
                <a:lnSpc>
                  <a:spcPct val="90000"/>
                </a:lnSpc>
              </a:pPr>
              <a:endParaRPr lang="zh-TW" altLang="zh-TW" sz="1600">
                <a:solidFill>
                  <a:schemeClr val="accent2"/>
                </a:solidFill>
                <a:latin typeface="+mn-lt"/>
                <a:ea typeface="GE Ming" charset="-120"/>
              </a:endParaRPr>
            </a:p>
          </p:txBody>
        </p:sp>
        <p:sp>
          <p:nvSpPr>
            <p:cNvPr id="58382" name="Line 14" descr="斜向磚塊"/>
            <p:cNvSpPr>
              <a:spLocks noChangeShapeType="1"/>
            </p:cNvSpPr>
            <p:nvPr/>
          </p:nvSpPr>
          <p:spPr bwMode="auto">
            <a:xfrm flipH="1" flipV="1">
              <a:off x="2448" y="1920"/>
              <a:ext cx="1248" cy="1776"/>
            </a:xfrm>
            <a:prstGeom prst="line">
              <a:avLst/>
            </a:prstGeom>
            <a:noFill/>
            <a:ln w="50800" cap="rnd">
              <a:solidFill>
                <a:srgbClr val="333399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  <p:sp>
          <p:nvSpPr>
            <p:cNvPr id="58383" name="Line 15" descr="斜向磚塊"/>
            <p:cNvSpPr>
              <a:spLocks noChangeShapeType="1"/>
            </p:cNvSpPr>
            <p:nvPr/>
          </p:nvSpPr>
          <p:spPr bwMode="auto">
            <a:xfrm flipH="1" flipV="1">
              <a:off x="4512" y="1728"/>
              <a:ext cx="144" cy="1920"/>
            </a:xfrm>
            <a:prstGeom prst="line">
              <a:avLst/>
            </a:prstGeom>
            <a:noFill/>
            <a:ln w="50800" cap="rnd">
              <a:solidFill>
                <a:srgbClr val="333399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 sz="2000">
                <a:latin typeface="+mn-lt"/>
              </a:endParaRPr>
            </a:p>
          </p:txBody>
        </p:sp>
      </p:grpSp>
      <p:grpSp>
        <p:nvGrpSpPr>
          <p:cNvPr id="58397" name="Group 29"/>
          <p:cNvGrpSpPr>
            <a:grpSpLocks/>
          </p:cNvGrpSpPr>
          <p:nvPr/>
        </p:nvGrpSpPr>
        <p:grpSpPr bwMode="auto">
          <a:xfrm>
            <a:off x="5867400" y="4800600"/>
            <a:ext cx="4114800" cy="1295400"/>
            <a:chOff x="3696" y="3024"/>
            <a:chExt cx="2592" cy="816"/>
          </a:xfrm>
        </p:grpSpPr>
        <p:sp>
          <p:nvSpPr>
            <p:cNvPr id="58392" name="Rectangle 24" descr="淺色垂直線"/>
            <p:cNvSpPr>
              <a:spLocks noChangeArrowheads="1"/>
            </p:cNvSpPr>
            <p:nvPr/>
          </p:nvSpPr>
          <p:spPr bwMode="auto">
            <a:xfrm>
              <a:off x="5088" y="3024"/>
              <a:ext cx="1200" cy="477"/>
            </a:xfrm>
            <a:prstGeom prst="rect">
              <a:avLst/>
            </a:prstGeom>
            <a:pattFill prst="ltVert">
              <a:fgClr>
                <a:srgbClr val="66CCFF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1pPr>
              <a:lvl2pPr marL="571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2pPr>
              <a:lvl3pPr marL="1143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3pPr>
              <a:lvl4pPr marL="17145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4pPr>
              <a:lvl5pPr marL="2286000" defTabSz="762000"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5pPr>
              <a:lvl6pPr marL="27432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6pPr>
              <a:lvl7pPr marL="32004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7pPr>
              <a:lvl8pPr marL="36576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8pPr>
              <a:lvl9pPr marL="4114800" defTabSz="762000" fontAlgn="base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" panose="02020603050405020304" pitchFamily="18" charset="0"/>
                  <a:ea typeface="Taipei" charset="-120"/>
                </a:defRPr>
              </a:lvl9pPr>
            </a:lstStyle>
            <a:p>
              <a:pPr eaLnBrk="0" hangingPunct="0">
                <a:lnSpc>
                  <a:spcPct val="90000"/>
                </a:lnSpc>
              </a:pPr>
              <a:r>
                <a:rPr lang="en-US" altLang="zh-TW" dirty="0" smtClean="0">
                  <a:solidFill>
                    <a:srgbClr val="333399"/>
                  </a:solidFill>
                  <a:latin typeface="+mn-lt"/>
                  <a:ea typeface="新細明體" panose="02020500000000000000" pitchFamily="18" charset="-120"/>
                </a:rPr>
                <a:t>Achieved sample</a:t>
              </a:r>
              <a:endParaRPr lang="zh-TW" altLang="en-US" dirty="0">
                <a:solidFill>
                  <a:srgbClr val="333399"/>
                </a:solidFill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58381" name="Oval 13" descr="淺色垂直線"/>
            <p:cNvSpPr>
              <a:spLocks noChangeArrowheads="1"/>
            </p:cNvSpPr>
            <p:nvPr/>
          </p:nvSpPr>
          <p:spPr bwMode="auto">
            <a:xfrm>
              <a:off x="3696" y="3456"/>
              <a:ext cx="960" cy="384"/>
            </a:xfrm>
            <a:prstGeom prst="ellipse">
              <a:avLst/>
            </a:prstGeom>
            <a:pattFill prst="ltVert">
              <a:fgClr>
                <a:srgbClr val="66CCFF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0800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Threats </a:t>
            </a:r>
            <a:r>
              <a:rPr lang="en-US" altLang="zh-TW" dirty="0"/>
              <a:t>to External </a:t>
            </a:r>
            <a:r>
              <a:rPr lang="en-US" altLang="zh-TW" dirty="0" smtClean="0"/>
              <a:t>Validity</a:t>
            </a:r>
            <a:endParaRPr lang="zh-TW" altLang="en-US" dirty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000" dirty="0" smtClean="0"/>
              <a:t>The effects of research setting</a:t>
            </a:r>
          </a:p>
          <a:p>
            <a:pPr lvl="1"/>
            <a:r>
              <a:rPr lang="en-US" altLang="zh-TW" sz="1800" dirty="0" smtClean="0"/>
              <a:t>Research within an organization</a:t>
            </a:r>
          </a:p>
          <a:p>
            <a:pPr lvl="2"/>
            <a:r>
              <a:rPr lang="en-US" altLang="zh-TW" sz="1600" dirty="0" smtClean="0"/>
              <a:t>Can you actually conduct a fully random sampling?</a:t>
            </a:r>
            <a:endParaRPr lang="en-US" altLang="zh-TW" sz="1600" dirty="0"/>
          </a:p>
          <a:p>
            <a:pPr lvl="1"/>
            <a:r>
              <a:rPr lang="en-US" altLang="zh-TW" sz="2000" dirty="0" smtClean="0"/>
              <a:t>Research in a classroom</a:t>
            </a:r>
          </a:p>
          <a:p>
            <a:pPr lvl="2"/>
            <a:r>
              <a:rPr lang="en-US" altLang="zh-TW" sz="1800" dirty="0" smtClean="0"/>
              <a:t>Students are different from decision makers</a:t>
            </a:r>
          </a:p>
          <a:p>
            <a:r>
              <a:rPr lang="en-US" altLang="zh-TW" sz="2400" dirty="0" smtClean="0"/>
              <a:t>Interactions between manipulation and selection</a:t>
            </a:r>
          </a:p>
          <a:p>
            <a:pPr lvl="1"/>
            <a:r>
              <a:rPr lang="en-US" altLang="zh-TW" sz="2000" dirty="0" smtClean="0"/>
              <a:t>Self selection may exclude certain samples</a:t>
            </a:r>
          </a:p>
          <a:p>
            <a:pPr lvl="1"/>
            <a:r>
              <a:rPr lang="en-US" altLang="zh-TW" sz="2000" dirty="0" smtClean="0"/>
              <a:t>Testing of new drugs, </a:t>
            </a:r>
            <a:r>
              <a:rPr lang="en-US" altLang="zh-TW" sz="2000" dirty="0"/>
              <a:t>the </a:t>
            </a:r>
            <a:r>
              <a:rPr lang="en-US" altLang="zh-TW" sz="2000" dirty="0" smtClean="0"/>
              <a:t>volunteers may have higher will to live</a:t>
            </a:r>
          </a:p>
          <a:p>
            <a:r>
              <a:rPr lang="en-US" altLang="zh-TW" sz="2000" dirty="0" smtClean="0"/>
              <a:t>Interactions between research settings and manipulation</a:t>
            </a:r>
          </a:p>
          <a:p>
            <a:r>
              <a:rPr lang="en-US" altLang="zh-TW" sz="2000" dirty="0"/>
              <a:t>Interactions between </a:t>
            </a:r>
            <a:r>
              <a:rPr lang="en-US" altLang="zh-TW" sz="2000" dirty="0" smtClean="0"/>
              <a:t>historical events and </a:t>
            </a:r>
            <a:r>
              <a:rPr lang="en-US" altLang="zh-TW" sz="2000" dirty="0"/>
              <a:t>manipulation</a:t>
            </a:r>
          </a:p>
          <a:p>
            <a:pPr lvl="1"/>
            <a:r>
              <a:rPr lang="en-US" altLang="zh-TW" sz="1600" dirty="0" smtClean="0"/>
              <a:t>Especially in longitudinal studies</a:t>
            </a:r>
          </a:p>
          <a:p>
            <a:pPr lvl="1"/>
            <a:r>
              <a:rPr lang="en-US" altLang="zh-TW" sz="1600" dirty="0" smtClean="0"/>
              <a:t>Mortality, attrition, …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dirty="0" err="1" smtClean="0"/>
              <a:t>CK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Farn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CYCU</a:t>
            </a:r>
            <a:endParaRPr lang="en-US" altLang="zh-TW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27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Improve external validity through better sampling</a:t>
            </a:r>
            <a:endParaRPr lang="zh-TW" altLang="en-US" sz="36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 smtClean="0"/>
              <a:t>Comprehensive (Full scale) random sampling</a:t>
            </a:r>
          </a:p>
          <a:p>
            <a:pPr lvl="1"/>
            <a:r>
              <a:rPr lang="en-US" altLang="zh-TW" sz="2400" dirty="0" smtClean="0"/>
              <a:t>Good representativeness, high statistical power</a:t>
            </a:r>
          </a:p>
          <a:p>
            <a:pPr lvl="1"/>
            <a:r>
              <a:rPr lang="en-US" altLang="zh-TW" sz="2400" dirty="0" smtClean="0"/>
              <a:t>Expensive</a:t>
            </a:r>
          </a:p>
          <a:p>
            <a:pPr lvl="1"/>
            <a:r>
              <a:rPr lang="en-US" altLang="zh-TW" sz="2400" dirty="0" smtClean="0"/>
              <a:t>Not possible if conduction lab experiments</a:t>
            </a:r>
          </a:p>
          <a:p>
            <a:r>
              <a:rPr lang="en-US" altLang="zh-TW" sz="2800" dirty="0" smtClean="0"/>
              <a:t>Stratified random sampling</a:t>
            </a:r>
          </a:p>
          <a:p>
            <a:pPr lvl="1"/>
            <a:r>
              <a:rPr lang="en-US" altLang="zh-TW" sz="2400" dirty="0" smtClean="0"/>
              <a:t>Achieving heterogeneity</a:t>
            </a:r>
          </a:p>
          <a:p>
            <a:pPr lvl="1"/>
            <a:r>
              <a:rPr lang="en-US" altLang="zh-TW" sz="2400" dirty="0" smtClean="0"/>
              <a:t>Include every sub-class</a:t>
            </a:r>
          </a:p>
          <a:p>
            <a:r>
              <a:rPr lang="en-US" altLang="zh-TW" sz="2800" dirty="0" smtClean="0"/>
              <a:t>Selection of typical cases</a:t>
            </a:r>
          </a:p>
          <a:p>
            <a:pPr lvl="1"/>
            <a:r>
              <a:rPr lang="en-US" altLang="zh-TW" sz="2400" dirty="0" smtClean="0"/>
              <a:t>Week in power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Improve external validity through repetitive research</a:t>
            </a:r>
            <a:endParaRPr lang="zh-TW" altLang="en-US" sz="3600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000" dirty="0" smtClean="0"/>
              <a:t>Different types of repetition</a:t>
            </a:r>
          </a:p>
          <a:p>
            <a:pPr lvl="1"/>
            <a:r>
              <a:rPr lang="en-US" altLang="zh-TW" sz="1800" dirty="0" smtClean="0"/>
              <a:t>Concurrent repetition, continuous repetition</a:t>
            </a:r>
          </a:p>
          <a:p>
            <a:pPr lvl="1"/>
            <a:r>
              <a:rPr lang="en-US" altLang="zh-TW" sz="1800" dirty="0" smtClean="0"/>
              <a:t>Same researcher, different researchers</a:t>
            </a:r>
          </a:p>
          <a:p>
            <a:pPr lvl="1"/>
            <a:r>
              <a:rPr lang="en-US" altLang="zh-TW" sz="1800" dirty="0" smtClean="0"/>
              <a:t>Real repletion, assumed repetition (large scale research)</a:t>
            </a:r>
          </a:p>
          <a:p>
            <a:r>
              <a:rPr lang="en-US" altLang="zh-TW" sz="2000" dirty="0" smtClean="0"/>
              <a:t>Good repetitions in research</a:t>
            </a:r>
          </a:p>
          <a:p>
            <a:pPr lvl="1"/>
            <a:r>
              <a:rPr lang="en-US" altLang="zh-TW" sz="1600" dirty="0" smtClean="0"/>
              <a:t>Multiple small scale research</a:t>
            </a:r>
          </a:p>
          <a:p>
            <a:pPr lvl="1"/>
            <a:r>
              <a:rPr lang="en-US" altLang="zh-TW" sz="1600" dirty="0" smtClean="0"/>
              <a:t>Multiple settings</a:t>
            </a:r>
          </a:p>
          <a:p>
            <a:pPr lvl="1"/>
            <a:r>
              <a:rPr lang="en-US" altLang="zh-TW" sz="1600" dirty="0" smtClean="0"/>
              <a:t>Multiple researchers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441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37"/>
          <p:cNvSpPr>
            <a:spLocks noChangeArrowheads="1"/>
          </p:cNvSpPr>
          <p:nvPr/>
        </p:nvSpPr>
        <p:spPr bwMode="auto">
          <a:xfrm>
            <a:off x="1038026" y="1488633"/>
            <a:ext cx="8382000" cy="2667000"/>
          </a:xfrm>
          <a:prstGeom prst="cloudCallout">
            <a:avLst>
              <a:gd name="adj1" fmla="val -19319"/>
              <a:gd name="adj2" fmla="val 24644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rgbClr val="0000CC"/>
            </a:solidFill>
            <a:round/>
            <a:headEnd/>
            <a:tailEnd/>
          </a:ln>
          <a:effectLst/>
          <a:extLst/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Arial Narrow" panose="020B0606020202030204" pitchFamily="34" charset="0"/>
              <a:ea typeface="GE Ming" charset="-120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381000"/>
            <a:ext cx="8461375" cy="660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 anchor="t">
            <a:spAutoFit/>
          </a:bodyPr>
          <a:lstStyle/>
          <a:p>
            <a:r>
              <a:rPr lang="en-US" altLang="zh-TW" dirty="0" smtClean="0">
                <a:solidFill>
                  <a:srgbClr val="CC3300"/>
                </a:solidFill>
                <a:latin typeface="Times" panose="02020603050405020304" pitchFamily="18" charset="0"/>
              </a:rPr>
              <a:t>Validity in Social Science Research</a:t>
            </a:r>
            <a:r>
              <a:rPr lang="zh-TW" altLang="en-US" dirty="0" smtClean="0">
                <a:solidFill>
                  <a:srgbClr val="CC3300"/>
                </a:solidFill>
              </a:rPr>
              <a:t> </a:t>
            </a:r>
            <a:endParaRPr lang="zh-TW" altLang="en-US" dirty="0">
              <a:solidFill>
                <a:srgbClr val="CC3300"/>
              </a:solidFill>
            </a:endParaRPr>
          </a:p>
        </p:txBody>
      </p:sp>
      <p:sp>
        <p:nvSpPr>
          <p:cNvPr id="49" name="AutoShape 37"/>
          <p:cNvSpPr>
            <a:spLocks noChangeArrowheads="1"/>
          </p:cNvSpPr>
          <p:nvPr/>
        </p:nvSpPr>
        <p:spPr bwMode="auto">
          <a:xfrm>
            <a:off x="1295400" y="3581400"/>
            <a:ext cx="8382000" cy="2667000"/>
          </a:xfrm>
          <a:prstGeom prst="cloudCallout">
            <a:avLst>
              <a:gd name="adj1" fmla="val -19319"/>
              <a:gd name="adj2" fmla="val 24644"/>
            </a:avLst>
          </a:prstGeom>
          <a:solidFill>
            <a:srgbClr val="FFFF66"/>
          </a:solidFill>
          <a:ln w="6350">
            <a:solidFill>
              <a:srgbClr val="C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endParaRPr lang="zh-TW" altLang="zh-TW" sz="1800">
              <a:solidFill>
                <a:schemeClr val="accent2"/>
              </a:solidFill>
              <a:latin typeface="+mj-lt"/>
              <a:ea typeface="GE Ming" charset="-120"/>
            </a:endParaRPr>
          </a:p>
        </p:txBody>
      </p: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155076" y="1266281"/>
            <a:ext cx="2598147" cy="391069"/>
          </a:xfrm>
          <a:prstGeom prst="rect">
            <a:avLst/>
          </a:prstGeom>
          <a:solidFill>
            <a:srgbClr val="0000CC"/>
          </a:solidFill>
          <a:ln w="12700">
            <a:solidFill>
              <a:srgbClr val="336600"/>
            </a:solidFill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2000"/>
              </a:lnSpc>
            </a:pPr>
            <a:r>
              <a:rPr lang="en-US" altLang="zh-TW" dirty="0" smtClean="0">
                <a:solidFill>
                  <a:schemeClr val="bg1"/>
                </a:solidFill>
                <a:latin typeface="+mj-lt"/>
                <a:ea typeface="微軟正黑體" panose="020B0604030504040204" pitchFamily="34" charset="-120"/>
              </a:rPr>
              <a:t>Conceptual Level</a:t>
            </a:r>
            <a:endParaRPr lang="zh-TW" altLang="en-US" dirty="0">
              <a:solidFill>
                <a:schemeClr val="bg1"/>
              </a:solidFill>
              <a:latin typeface="+mj-lt"/>
              <a:ea typeface="微軟正黑體" panose="020B0604030504040204" pitchFamily="34" charset="-120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6083201" y="6257652"/>
            <a:ext cx="2543966" cy="391069"/>
          </a:xfrm>
          <a:prstGeom prst="rect">
            <a:avLst/>
          </a:prstGeom>
          <a:solidFill>
            <a:srgbClr val="FF9900"/>
          </a:solidFill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92000"/>
              </a:lnSpc>
            </a:pPr>
            <a:r>
              <a:rPr lang="en-US" altLang="zh-TW" dirty="0" smtClean="0">
                <a:solidFill>
                  <a:schemeClr val="bg1"/>
                </a:solidFill>
                <a:latin typeface="+mj-lt"/>
                <a:ea typeface="GE Round-Heavy+N" charset="-120"/>
              </a:rPr>
              <a:t>Operational Level</a:t>
            </a:r>
            <a:endParaRPr lang="zh-TW" altLang="en-US" dirty="0">
              <a:solidFill>
                <a:schemeClr val="bg1"/>
              </a:solidFill>
              <a:latin typeface="+mj-lt"/>
              <a:ea typeface="GE Round-Heavy+N" charset="-12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3050753" y="1809750"/>
            <a:ext cx="743793" cy="10041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6000"/>
              </a:lnSpc>
            </a:pPr>
            <a:r>
              <a:rPr lang="en-US" altLang="zh-TW" sz="7200" dirty="0">
                <a:solidFill>
                  <a:srgbClr val="C00000"/>
                </a:solidFill>
                <a:latin typeface="+mj-lt"/>
                <a:ea typeface="GE Ming" charset="-120"/>
              </a:rPr>
              <a:t>X</a:t>
            </a: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6962353" y="1873250"/>
            <a:ext cx="743793" cy="10041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6000"/>
              </a:lnSpc>
            </a:pPr>
            <a:r>
              <a:rPr lang="en-US" altLang="zh-TW" sz="7200" dirty="0">
                <a:solidFill>
                  <a:srgbClr val="C00000"/>
                </a:solidFill>
                <a:latin typeface="+mj-lt"/>
                <a:ea typeface="GE Ming" charset="-120"/>
              </a:rPr>
              <a:t>Y</a:t>
            </a:r>
          </a:p>
        </p:txBody>
      </p:sp>
      <p:sp>
        <p:nvSpPr>
          <p:cNvPr id="45" name="Line 10"/>
          <p:cNvSpPr>
            <a:spLocks noChangeShapeType="1"/>
          </p:cNvSpPr>
          <p:nvPr/>
        </p:nvSpPr>
        <p:spPr bwMode="auto">
          <a:xfrm>
            <a:off x="3841750" y="2241550"/>
            <a:ext cx="3009900" cy="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37" name="Line 5"/>
          <p:cNvSpPr>
            <a:spLocks noChangeShapeType="1"/>
          </p:cNvSpPr>
          <p:nvPr/>
        </p:nvSpPr>
        <p:spPr bwMode="auto">
          <a:xfrm flipV="1">
            <a:off x="882650" y="3765550"/>
            <a:ext cx="9359900" cy="2540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46" name="Rectangle 8"/>
          <p:cNvSpPr>
            <a:spLocks noChangeArrowheads="1"/>
          </p:cNvSpPr>
          <p:nvPr/>
        </p:nvSpPr>
        <p:spPr bwMode="auto">
          <a:xfrm>
            <a:off x="3078659" y="4421217"/>
            <a:ext cx="589905" cy="103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9000"/>
              </a:lnSpc>
            </a:pPr>
            <a:r>
              <a:rPr lang="en-US" altLang="zh-TW" sz="7200" dirty="0">
                <a:solidFill>
                  <a:srgbClr val="0000CC"/>
                </a:solidFill>
                <a:latin typeface="Times New Roman" panose="02020603050405020304" pitchFamily="18" charset="0"/>
                <a:ea typeface="Zapf Chancery" charset="-12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7001198" y="4311650"/>
            <a:ext cx="589905" cy="1037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algn="ctr" eaLnBrk="0" hangingPunct="0">
              <a:lnSpc>
                <a:spcPct val="89000"/>
              </a:lnSpc>
            </a:pPr>
            <a:r>
              <a:rPr lang="en-US" altLang="zh-TW" sz="7200" dirty="0">
                <a:solidFill>
                  <a:srgbClr val="0000CC"/>
                </a:solidFill>
                <a:latin typeface="Times New Roman" panose="02020603050405020304" pitchFamily="18" charset="0"/>
                <a:ea typeface="Zapf Chancery" charset="-120"/>
                <a:cs typeface="Times New Roman" panose="02020603050405020304" pitchFamily="18" charset="0"/>
              </a:rPr>
              <a:t>y</a:t>
            </a:r>
          </a:p>
        </p:txBody>
      </p:sp>
      <p:sp>
        <p:nvSpPr>
          <p:cNvPr id="48" name="Line 11"/>
          <p:cNvSpPr>
            <a:spLocks noChangeShapeType="1"/>
          </p:cNvSpPr>
          <p:nvPr/>
        </p:nvSpPr>
        <p:spPr bwMode="auto">
          <a:xfrm>
            <a:off x="3775398" y="4862810"/>
            <a:ext cx="3225800" cy="0"/>
          </a:xfrm>
          <a:prstGeom prst="line">
            <a:avLst/>
          </a:prstGeom>
          <a:noFill/>
          <a:ln w="50800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solidFill>
                <a:srgbClr val="0000CC"/>
              </a:solidFill>
              <a:latin typeface="+mj-lt"/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>
            <a:off x="7334249" y="2965450"/>
            <a:ext cx="3603" cy="1574800"/>
          </a:xfrm>
          <a:prstGeom prst="line">
            <a:avLst/>
          </a:prstGeom>
          <a:noFill/>
          <a:ln w="5080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2" name="Line 26"/>
          <p:cNvSpPr>
            <a:spLocks noChangeShapeType="1"/>
          </p:cNvSpPr>
          <p:nvPr/>
        </p:nvSpPr>
        <p:spPr bwMode="auto">
          <a:xfrm flipH="1" flipV="1">
            <a:off x="7575550" y="4972050"/>
            <a:ext cx="1905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 flipV="1">
            <a:off x="7562850" y="5302250"/>
            <a:ext cx="1625600" cy="749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4" name="Rectangle 28"/>
          <p:cNvSpPr>
            <a:spLocks noChangeArrowheads="1"/>
          </p:cNvSpPr>
          <p:nvPr/>
        </p:nvSpPr>
        <p:spPr bwMode="auto">
          <a:xfrm>
            <a:off x="8761908" y="5378450"/>
            <a:ext cx="153888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Measurement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55" name="Rectangle 29"/>
          <p:cNvSpPr>
            <a:spLocks noChangeArrowheads="1"/>
          </p:cNvSpPr>
          <p:nvPr/>
        </p:nvSpPr>
        <p:spPr bwMode="auto">
          <a:xfrm>
            <a:off x="8883650" y="6076950"/>
            <a:ext cx="61555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error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56" name="Rectangle 32"/>
          <p:cNvSpPr>
            <a:spLocks noChangeArrowheads="1"/>
          </p:cNvSpPr>
          <p:nvPr/>
        </p:nvSpPr>
        <p:spPr bwMode="auto">
          <a:xfrm>
            <a:off x="7337854" y="2918290"/>
            <a:ext cx="1224694" cy="73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Construct</a:t>
            </a:r>
          </a:p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5612706" y="3306022"/>
            <a:ext cx="1657505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>
                <a:latin typeface="Arial Narrow" panose="020B0606020202030204" pitchFamily="34" charset="0"/>
                <a:ea typeface="GE Ming+N" charset="-120"/>
              </a:rPr>
              <a:t>Operationalization</a:t>
            </a:r>
            <a:endParaRPr lang="zh-TW" altLang="en-US" sz="1800" dirty="0">
              <a:latin typeface="Arial Narrow" panose="020B0606020202030204" pitchFamily="34" charset="0"/>
              <a:ea typeface="GE Ming+N" charset="-120"/>
            </a:endParaRPr>
          </a:p>
        </p:txBody>
      </p:sp>
      <p:sp>
        <p:nvSpPr>
          <p:cNvPr id="58" name="Line 12"/>
          <p:cNvSpPr>
            <a:spLocks noChangeShapeType="1"/>
          </p:cNvSpPr>
          <p:nvPr/>
        </p:nvSpPr>
        <p:spPr bwMode="auto">
          <a:xfrm>
            <a:off x="3422649" y="2889250"/>
            <a:ext cx="22225" cy="1587500"/>
          </a:xfrm>
          <a:prstGeom prst="line">
            <a:avLst/>
          </a:prstGeom>
          <a:noFill/>
          <a:ln w="50800">
            <a:solidFill>
              <a:srgbClr val="6600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V="1">
            <a:off x="869950" y="4946650"/>
            <a:ext cx="2209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0" name="Line 25"/>
          <p:cNvSpPr>
            <a:spLocks noChangeShapeType="1"/>
          </p:cNvSpPr>
          <p:nvPr/>
        </p:nvSpPr>
        <p:spPr bwMode="auto">
          <a:xfrm flipV="1">
            <a:off x="1047750" y="5276850"/>
            <a:ext cx="2019300" cy="78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1" name="Rectangle 34"/>
          <p:cNvSpPr>
            <a:spLocks noChangeArrowheads="1"/>
          </p:cNvSpPr>
          <p:nvPr/>
        </p:nvSpPr>
        <p:spPr bwMode="auto">
          <a:xfrm>
            <a:off x="730250" y="6102350"/>
            <a:ext cx="615553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error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2" name="Rectangle 35"/>
          <p:cNvSpPr>
            <a:spLocks noChangeArrowheads="1"/>
          </p:cNvSpPr>
          <p:nvPr/>
        </p:nvSpPr>
        <p:spPr bwMode="auto">
          <a:xfrm>
            <a:off x="186871" y="5136155"/>
            <a:ext cx="1309654" cy="52219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Arial Narrow" panose="020B0606020202030204" pitchFamily="34" charset="0"/>
                <a:ea typeface="GE Ming+N" charset="-120"/>
              </a:rPr>
              <a:t>Manipulation, </a:t>
            </a:r>
          </a:p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Arial Narrow" panose="020B0606020202030204" pitchFamily="34" charset="0"/>
                <a:ea typeface="GE Ming+N" charset="-120"/>
              </a:rPr>
              <a:t>Observation</a:t>
            </a:r>
            <a:endParaRPr lang="zh-TW" altLang="en-US" sz="1800" dirty="0">
              <a:latin typeface="Arial Narrow" panose="020B0606020202030204" pitchFamily="34" charset="0"/>
              <a:ea typeface="GE Ming+N" charset="-120"/>
            </a:endParaRPr>
          </a:p>
        </p:txBody>
      </p:sp>
      <p:sp>
        <p:nvSpPr>
          <p:cNvPr id="63" name="Rectangle 32"/>
          <p:cNvSpPr>
            <a:spLocks noChangeArrowheads="1"/>
          </p:cNvSpPr>
          <p:nvPr/>
        </p:nvSpPr>
        <p:spPr bwMode="auto">
          <a:xfrm>
            <a:off x="2220181" y="3079520"/>
            <a:ext cx="1224694" cy="73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Construct</a:t>
            </a:r>
          </a:p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4" name="Rectangle 22"/>
          <p:cNvSpPr>
            <a:spLocks noChangeArrowheads="1"/>
          </p:cNvSpPr>
          <p:nvPr/>
        </p:nvSpPr>
        <p:spPr bwMode="auto">
          <a:xfrm>
            <a:off x="4819676" y="5278989"/>
            <a:ext cx="1308050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Association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>
            <a:off x="3702050" y="5226050"/>
            <a:ext cx="3225800" cy="0"/>
          </a:xfrm>
          <a:prstGeom prst="line">
            <a:avLst/>
          </a:prstGeom>
          <a:noFill/>
          <a:ln w="25400">
            <a:solidFill>
              <a:srgbClr val="0000CC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66" name="Rectangle 20"/>
          <p:cNvSpPr>
            <a:spLocks noChangeArrowheads="1"/>
          </p:cNvSpPr>
          <p:nvPr/>
        </p:nvSpPr>
        <p:spPr bwMode="auto">
          <a:xfrm>
            <a:off x="3590824" y="5422938"/>
            <a:ext cx="3448252" cy="36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sz="2000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Statistical Conclusion Validity</a:t>
            </a:r>
            <a:endParaRPr lang="zh-TW" altLang="en-US" sz="2000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7" name="Rectangle 23"/>
          <p:cNvSpPr>
            <a:spLocks noChangeArrowheads="1"/>
          </p:cNvSpPr>
          <p:nvPr/>
        </p:nvSpPr>
        <p:spPr bwMode="auto">
          <a:xfrm>
            <a:off x="4205540" y="4536830"/>
            <a:ext cx="2090316" cy="2867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Causal relationship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4094014" y="4170738"/>
            <a:ext cx="2211759" cy="4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Internal Validity</a:t>
            </a:r>
            <a:endParaRPr lang="zh-TW" altLang="en-US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69" name="Rectangle 18"/>
          <p:cNvSpPr>
            <a:spLocks noChangeArrowheads="1"/>
          </p:cNvSpPr>
          <p:nvPr/>
        </p:nvSpPr>
        <p:spPr bwMode="auto">
          <a:xfrm>
            <a:off x="4171751" y="1842616"/>
            <a:ext cx="2314352" cy="428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111000"/>
              </a:lnSpc>
            </a:pPr>
            <a:r>
              <a:rPr lang="en-US" altLang="zh-TW" dirty="0" smtClean="0">
                <a:solidFill>
                  <a:srgbClr val="7030A0"/>
                </a:solidFill>
                <a:latin typeface="+mj-lt"/>
                <a:ea typeface="標楷體" panose="03000509000000000000" pitchFamily="65" charset="-120"/>
              </a:rPr>
              <a:t>External Validity</a:t>
            </a:r>
            <a:endParaRPr lang="zh-TW" altLang="en-US" dirty="0">
              <a:solidFill>
                <a:srgbClr val="7030A0"/>
              </a:solidFill>
              <a:latin typeface="+mj-lt"/>
              <a:ea typeface="標楷體" panose="03000509000000000000" pitchFamily="65" charset="-120"/>
            </a:endParaRPr>
          </a:p>
        </p:txBody>
      </p:sp>
      <p:sp>
        <p:nvSpPr>
          <p:cNvPr id="70" name="Line 30"/>
          <p:cNvSpPr>
            <a:spLocks noChangeShapeType="1"/>
          </p:cNvSpPr>
          <p:nvPr/>
        </p:nvSpPr>
        <p:spPr bwMode="auto">
          <a:xfrm flipH="1">
            <a:off x="7766050" y="1504950"/>
            <a:ext cx="17653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>
              <a:latin typeface="+mj-lt"/>
            </a:endParaRPr>
          </a:p>
        </p:txBody>
      </p:sp>
      <p:sp>
        <p:nvSpPr>
          <p:cNvPr id="71" name="Rectangle 31"/>
          <p:cNvSpPr>
            <a:spLocks noChangeArrowheads="1"/>
          </p:cNvSpPr>
          <p:nvPr/>
        </p:nvSpPr>
        <p:spPr bwMode="auto">
          <a:xfrm>
            <a:off x="9036050" y="1250950"/>
            <a:ext cx="1051570" cy="5221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Alternate</a:t>
            </a:r>
          </a:p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effects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892" y="6587422"/>
            <a:ext cx="51371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1200" dirty="0" smtClean="0">
                <a:latin typeface="+mn-lt"/>
              </a:rPr>
              <a:t>Cook &amp; Campbell (1979) </a:t>
            </a:r>
            <a:r>
              <a:rPr lang="en-US" altLang="zh-TW" sz="1200" i="1" dirty="0" smtClean="0">
                <a:latin typeface="+mn-lt"/>
              </a:rPr>
              <a:t>Quasi-Experimentation</a:t>
            </a:r>
            <a:r>
              <a:rPr lang="en-US" altLang="zh-TW" sz="1200" dirty="0" smtClean="0">
                <a:latin typeface="+mn-lt"/>
              </a:rPr>
              <a:t>, Houghton </a:t>
            </a:r>
            <a:r>
              <a:rPr lang="en-US" altLang="zh-TW" sz="1200" dirty="0" err="1" smtClean="0">
                <a:latin typeface="+mn-lt"/>
              </a:rPr>
              <a:t>Miffin</a:t>
            </a:r>
            <a:r>
              <a:rPr lang="en-US" altLang="zh-TW" sz="1200" dirty="0" smtClean="0">
                <a:latin typeface="+mn-lt"/>
              </a:rPr>
              <a:t>, Boston</a:t>
            </a:r>
            <a:endParaRPr lang="zh-TW" altLang="en-US" sz="1200" dirty="0">
              <a:latin typeface="+mn-lt"/>
            </a:endParaRPr>
          </a:p>
        </p:txBody>
      </p:sp>
      <p:sp>
        <p:nvSpPr>
          <p:cNvPr id="50" name="Rectangle 21"/>
          <p:cNvSpPr>
            <a:spLocks noChangeArrowheads="1"/>
          </p:cNvSpPr>
          <p:nvPr/>
        </p:nvSpPr>
        <p:spPr bwMode="auto">
          <a:xfrm>
            <a:off x="-33524" y="3776172"/>
            <a:ext cx="1987724" cy="28674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63500" tIns="25400" rIns="63500" bIns="2540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1pPr>
            <a:lvl2pPr marL="571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2pPr>
            <a:lvl3pPr marL="1143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3pPr>
            <a:lvl4pPr marL="17145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4pPr>
            <a:lvl5pPr marL="2286000" defTabSz="762000"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" panose="02020603050405020304" pitchFamily="18" charset="0"/>
                <a:ea typeface="Taipei" charset="-120"/>
              </a:defRPr>
            </a:lvl9pPr>
          </a:lstStyle>
          <a:p>
            <a:pPr eaLnBrk="0" hangingPunct="0">
              <a:lnSpc>
                <a:spcPct val="85000"/>
              </a:lnSpc>
            </a:pPr>
            <a:r>
              <a:rPr lang="en-US" altLang="zh-TW" sz="1800" dirty="0" smtClean="0">
                <a:latin typeface="+mj-lt"/>
                <a:ea typeface="GE Ming+N" charset="-120"/>
              </a:rPr>
              <a:t>Operationalization</a:t>
            </a:r>
            <a:endParaRPr lang="zh-TW" altLang="en-US" sz="1800" dirty="0">
              <a:latin typeface="+mj-lt"/>
              <a:ea typeface="GE Ming+N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7720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9" grpId="0" animBg="1"/>
      <p:bldP spid="40" grpId="0" animBg="1"/>
      <p:bldP spid="41" grpId="0" animBg="1"/>
      <p:bldP spid="43" grpId="0" animBg="1"/>
      <p:bldP spid="44" grpId="0" animBg="1"/>
      <p:bldP spid="45" grpId="0" animBg="1"/>
      <p:bldP spid="37" grpId="0" animBg="1"/>
      <p:bldP spid="46" grpId="0"/>
      <p:bldP spid="47" grpId="0"/>
      <p:bldP spid="48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2" grpId="0"/>
      <p:bldP spid="63" grpId="0"/>
      <p:bldP spid="64" grpId="0" animBg="1"/>
      <p:bldP spid="65" grpId="0" animBg="1"/>
      <p:bldP spid="66" grpId="0"/>
      <p:bldP spid="67" grpId="0" animBg="1"/>
      <p:bldP spid="68" grpId="0"/>
      <p:bldP spid="69" grpId="0"/>
      <p:bldP spid="70" grpId="0" animBg="1"/>
      <p:bldP spid="71" grpId="0" animBg="1"/>
      <p:bldP spid="5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Trade-offs among validities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Academic research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Internal &gt; Construct &gt; Statistical Conclusion &gt; External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Practical research, applied research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/>
              <a:t>Internal &gt; </a:t>
            </a:r>
            <a:r>
              <a:rPr lang="en-US" altLang="zh-TW" sz="2000" dirty="0" smtClean="0"/>
              <a:t>External &gt; Construct (of the Y) </a:t>
            </a:r>
            <a:r>
              <a:rPr lang="en-US" altLang="zh-TW" sz="2000" dirty="0"/>
              <a:t>&gt; Statistical </a:t>
            </a:r>
            <a:r>
              <a:rPr lang="en-US" altLang="zh-TW" sz="2000" dirty="0" smtClean="0"/>
              <a:t>Conclusion &gt; </a:t>
            </a:r>
            <a:r>
              <a:rPr lang="en-US" altLang="zh-TW" sz="2000" dirty="0"/>
              <a:t>Construct (of the </a:t>
            </a:r>
            <a:r>
              <a:rPr lang="en-US" altLang="zh-TW" sz="2000" dirty="0" smtClean="0"/>
              <a:t>X)  </a:t>
            </a:r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The researchers should make conscious trade-offs among different types of validities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For example, should I use students as informants (low cost, high feasibility, high internal validity, low external validity); or use real employees (high cost, low feasibility, low internal validity, high external validity)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30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06459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 smtClean="0"/>
              <a:t>Construct</a:t>
            </a:r>
            <a:r>
              <a:rPr lang="zh-TW" altLang="en-US" sz="3600" dirty="0" smtClean="0"/>
              <a:t> </a:t>
            </a:r>
            <a:r>
              <a:rPr lang="en-US" altLang="zh-TW" sz="3600" dirty="0" smtClean="0"/>
              <a:t>and variable</a:t>
            </a:r>
            <a:endParaRPr lang="zh-TW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40917" y="1766466"/>
            <a:ext cx="8734425" cy="4106863"/>
          </a:xfrm>
        </p:spPr>
        <p:txBody>
          <a:bodyPr/>
          <a:lstStyle/>
          <a:p>
            <a:r>
              <a:rPr lang="en-US" altLang="zh-TW" sz="2400" dirty="0" smtClean="0"/>
              <a:t>Variable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</a:t>
            </a:r>
            <a:r>
              <a:rPr lang="zh-TW" altLang="en-US" sz="2000" dirty="0" smtClean="0"/>
              <a:t> </a:t>
            </a:r>
            <a:r>
              <a:rPr lang="en-US" altLang="zh-TW" sz="2000" dirty="0" smtClean="0">
                <a:solidFill>
                  <a:srgbClr val="C00000"/>
                </a:solidFill>
              </a:rPr>
              <a:t>manifest</a:t>
            </a:r>
            <a:r>
              <a:rPr lang="en-US" altLang="zh-TW" sz="2000" dirty="0" smtClean="0"/>
              <a:t> and </a:t>
            </a:r>
            <a:r>
              <a:rPr lang="en-US" altLang="zh-TW" sz="2000" dirty="0" smtClean="0">
                <a:solidFill>
                  <a:srgbClr val="C00000"/>
                </a:solidFill>
              </a:rPr>
              <a:t>measurable</a:t>
            </a:r>
            <a:r>
              <a:rPr lang="en-US" altLang="zh-TW" sz="2000" dirty="0" smtClean="0"/>
              <a:t> characteristics </a:t>
            </a:r>
            <a:r>
              <a:rPr lang="en-US" altLang="zh-TW" sz="2000" dirty="0"/>
              <a:t>that can take on different values, such as height, age, temperature, or test </a:t>
            </a:r>
            <a:r>
              <a:rPr lang="en-US" altLang="zh-TW" sz="2000" dirty="0" smtClean="0"/>
              <a:t>scores</a:t>
            </a:r>
          </a:p>
          <a:p>
            <a:r>
              <a:rPr lang="en-US" altLang="zh-TW" sz="2400" dirty="0" smtClean="0"/>
              <a:t>Construct </a:t>
            </a:r>
            <a:r>
              <a:rPr lang="zh-TW" altLang="en-US" sz="2400" dirty="0" smtClean="0"/>
              <a:t>構念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An </a:t>
            </a:r>
            <a:r>
              <a:rPr lang="en-US" altLang="zh-TW" sz="2000" dirty="0"/>
              <a:t>abstraction that researchers use to represent a phenomenon </a:t>
            </a:r>
            <a:r>
              <a:rPr lang="en-US" altLang="zh-TW" sz="2000" dirty="0" smtClean="0"/>
              <a:t>that’s </a:t>
            </a:r>
            <a:r>
              <a:rPr lang="en-US" altLang="zh-TW" sz="2000" dirty="0">
                <a:solidFill>
                  <a:srgbClr val="C00000"/>
                </a:solidFill>
              </a:rPr>
              <a:t>not</a:t>
            </a:r>
            <a:r>
              <a:rPr lang="en-US" altLang="zh-TW" sz="2000" dirty="0"/>
              <a:t> directly </a:t>
            </a:r>
            <a:r>
              <a:rPr lang="en-US" altLang="zh-TW" sz="2000" dirty="0" smtClean="0">
                <a:solidFill>
                  <a:srgbClr val="C00000"/>
                </a:solidFill>
              </a:rPr>
              <a:t>observable</a:t>
            </a:r>
          </a:p>
          <a:p>
            <a:pPr lvl="1"/>
            <a:r>
              <a:rPr lang="en-US" altLang="zh-TW" sz="2000" dirty="0" smtClean="0"/>
              <a:t>Examples: self-esteem</a:t>
            </a:r>
            <a:r>
              <a:rPr lang="en-US" altLang="zh-TW" sz="2000" dirty="0"/>
              <a:t>, motivation, </a:t>
            </a:r>
            <a:r>
              <a:rPr lang="en-US" altLang="zh-TW" sz="2000" dirty="0" smtClean="0"/>
              <a:t>job satisfaction</a:t>
            </a:r>
            <a:r>
              <a:rPr lang="en-US" altLang="zh-TW" sz="2000" dirty="0"/>
              <a:t>, </a:t>
            </a:r>
            <a:r>
              <a:rPr lang="en-US" altLang="zh-TW" sz="2000" dirty="0" smtClean="0"/>
              <a:t>personal </a:t>
            </a:r>
            <a:r>
              <a:rPr lang="en-US" altLang="zh-TW" sz="2000" dirty="0" err="1" smtClean="0"/>
              <a:t>traints</a:t>
            </a:r>
            <a:r>
              <a:rPr lang="en-US" altLang="zh-TW" sz="2000" dirty="0" smtClean="0"/>
              <a:t>, and </a:t>
            </a:r>
            <a:r>
              <a:rPr lang="en-US" altLang="zh-TW" sz="2000" dirty="0"/>
              <a:t>physical </a:t>
            </a:r>
            <a:r>
              <a:rPr lang="en-US" altLang="zh-TW" sz="2000" dirty="0" smtClean="0"/>
              <a:t>fitness</a:t>
            </a:r>
          </a:p>
          <a:p>
            <a:r>
              <a:rPr lang="en-US" altLang="zh-TW" sz="2400" dirty="0" smtClean="0"/>
              <a:t>A “research construct” </a:t>
            </a:r>
            <a:r>
              <a:rPr lang="en-US" altLang="zh-TW" sz="2400" dirty="0"/>
              <a:t>differs from a </a:t>
            </a:r>
            <a:r>
              <a:rPr lang="en-US" altLang="zh-TW" sz="2400" dirty="0" smtClean="0"/>
              <a:t>“research variable” </a:t>
            </a:r>
            <a:r>
              <a:rPr lang="en-US" altLang="zh-TW" sz="2400" dirty="0"/>
              <a:t>in that it is not directly measurable </a:t>
            </a:r>
            <a:endParaRPr lang="en-US" altLang="zh-TW" sz="2400" dirty="0" smtClean="0"/>
          </a:p>
          <a:p>
            <a:pPr lvl="1"/>
            <a:r>
              <a:rPr lang="en-US" altLang="zh-TW" sz="2000" dirty="0" smtClean="0">
                <a:solidFill>
                  <a:srgbClr val="C00000"/>
                </a:solidFill>
              </a:rPr>
              <a:t>Construct</a:t>
            </a:r>
            <a:r>
              <a:rPr lang="en-US" altLang="zh-TW" sz="2000" dirty="0">
                <a:solidFill>
                  <a:srgbClr val="C00000"/>
                </a:solidFill>
              </a:rPr>
              <a:t>:</a:t>
            </a:r>
            <a:r>
              <a:rPr lang="en-US" altLang="zh-TW" sz="2000" dirty="0" smtClean="0"/>
              <a:t> X, Y at conceptual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level (body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size)</a:t>
            </a:r>
          </a:p>
          <a:p>
            <a:pPr lvl="1"/>
            <a:r>
              <a:rPr lang="en-US" altLang="zh-TW" sz="2000" dirty="0" smtClean="0">
                <a:solidFill>
                  <a:srgbClr val="C00000"/>
                </a:solidFill>
              </a:rPr>
              <a:t>Variable:</a:t>
            </a:r>
            <a:r>
              <a:rPr lang="en-US" altLang="zh-TW" sz="2000" dirty="0" smtClean="0"/>
              <a:t> x, y at the operational level (height,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weight,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size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of shoe…)</a:t>
            </a:r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836636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Proposition and </a:t>
            </a:r>
            <a:r>
              <a:rPr lang="en-US" altLang="zh-TW" dirty="0"/>
              <a:t>Hypothesis </a:t>
            </a:r>
            <a:endParaRPr lang="zh-TW" alt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Proposition </a:t>
            </a:r>
            <a:r>
              <a:rPr lang="zh-TW" altLang="en-US" dirty="0" smtClean="0"/>
              <a:t>命題 </a:t>
            </a:r>
            <a:endParaRPr lang="en-US" altLang="zh-TW" dirty="0"/>
          </a:p>
          <a:p>
            <a:pPr lvl="1"/>
            <a:r>
              <a:rPr lang="en-US" altLang="zh-TW" dirty="0" smtClean="0"/>
              <a:t>Conceptual level, law/theory</a:t>
            </a:r>
          </a:p>
          <a:p>
            <a:pPr lvl="1"/>
            <a:r>
              <a:rPr lang="en-US" altLang="zh-TW" dirty="0"/>
              <a:t>e</a:t>
            </a:r>
            <a:r>
              <a:rPr lang="en-US" altLang="zh-TW" dirty="0" smtClean="0"/>
              <a:t>.g. hardworking kids performs better  </a:t>
            </a:r>
            <a:endParaRPr lang="zh-TW" altLang="en-US" dirty="0"/>
          </a:p>
          <a:p>
            <a:r>
              <a:rPr lang="en-US" altLang="zh-TW" dirty="0" smtClean="0"/>
              <a:t>Hypothesis </a:t>
            </a:r>
            <a:r>
              <a:rPr lang="zh-TW" altLang="en-US" dirty="0" smtClean="0"/>
              <a:t>假說 </a:t>
            </a:r>
            <a:endParaRPr lang="en-US" altLang="zh-TW" dirty="0"/>
          </a:p>
          <a:p>
            <a:pPr lvl="1"/>
            <a:r>
              <a:rPr lang="en-US" altLang="zh-TW" dirty="0"/>
              <a:t>Not </a:t>
            </a:r>
            <a:r>
              <a:rPr lang="en-US" altLang="zh-TW" dirty="0" smtClean="0"/>
              <a:t>assumption</a:t>
            </a:r>
            <a:r>
              <a:rPr lang="zh-TW" altLang="en-US" dirty="0" smtClean="0"/>
              <a:t>（很多人誤翻為「假設」）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Operational level, derived from conceptual level</a:t>
            </a:r>
          </a:p>
          <a:p>
            <a:pPr lvl="1"/>
            <a:r>
              <a:rPr lang="en-US" altLang="zh-TW" dirty="0"/>
              <a:t>e.g. </a:t>
            </a:r>
            <a:r>
              <a:rPr lang="en-US" altLang="zh-TW" dirty="0" smtClean="0"/>
              <a:t>kids spent more time studying performs </a:t>
            </a:r>
            <a:r>
              <a:rPr lang="en-US" altLang="zh-TW" dirty="0"/>
              <a:t>better </a:t>
            </a:r>
            <a:r>
              <a:rPr lang="en-US" altLang="zh-TW" dirty="0" smtClean="0"/>
              <a:t>in final exams </a:t>
            </a:r>
            <a:endParaRPr lang="zh-TW" altLang="en-US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</a:t>
            </a:r>
            <a:r>
              <a:rPr lang="en-US" altLang="zh-TW" dirty="0"/>
              <a:t>Conclusion </a:t>
            </a:r>
            <a:r>
              <a:rPr lang="en-US" altLang="zh-TW" dirty="0" smtClean="0"/>
              <a:t>Validity</a:t>
            </a:r>
            <a:br>
              <a:rPr lang="en-US" altLang="zh-TW" dirty="0" smtClean="0"/>
            </a:br>
            <a:r>
              <a:rPr lang="zh-TW" altLang="en-US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統計</a:t>
            </a:r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結論效度 </a:t>
            </a:r>
            <a:endParaRPr lang="en-US" altLang="zh-TW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Can we make</a:t>
            </a:r>
            <a:r>
              <a:rPr lang="zh-TW" altLang="en-US" dirty="0" smtClean="0"/>
              <a:t> </a:t>
            </a:r>
            <a:r>
              <a:rPr lang="en-US" altLang="zh-TW" dirty="0" smtClean="0"/>
              <a:t>statistical conclusion?</a:t>
            </a:r>
          </a:p>
          <a:p>
            <a:r>
              <a:rPr lang="en-US" altLang="zh-TW" dirty="0" smtClean="0"/>
              <a:t>Q: Are the dependent variable (y) and the independent variables (x) associated? co-varies?</a:t>
            </a:r>
          </a:p>
          <a:p>
            <a:pPr lvl="1"/>
            <a:r>
              <a:rPr lang="en-US" altLang="zh-TW" dirty="0" smtClean="0"/>
              <a:t>The research design should be sensitive enough to support the association among the variables</a:t>
            </a:r>
          </a:p>
          <a:p>
            <a:pPr lvl="1"/>
            <a:r>
              <a:rPr lang="en-US" altLang="zh-TW" dirty="0" smtClean="0"/>
              <a:t>If it is sensitive enough, are there evidence to support the co-variation among </a:t>
            </a:r>
            <a:r>
              <a:rPr lang="en-US" altLang="zh-TW" dirty="0" smtClean="0">
                <a:solidFill>
                  <a:srgbClr val="C00000"/>
                </a:solidFill>
              </a:rPr>
              <a:t>y</a:t>
            </a:r>
            <a:r>
              <a:rPr lang="en-US" altLang="zh-TW" dirty="0" smtClean="0"/>
              <a:t> and </a:t>
            </a:r>
            <a:r>
              <a:rPr lang="en-US" altLang="zh-TW" dirty="0" smtClean="0">
                <a:solidFill>
                  <a:srgbClr val="C00000"/>
                </a:solidFill>
              </a:rPr>
              <a:t>x</a:t>
            </a:r>
            <a:r>
              <a:rPr lang="en-US" altLang="zh-TW" dirty="0" smtClean="0"/>
              <a:t>’s</a:t>
            </a:r>
          </a:p>
          <a:p>
            <a:pPr lvl="1"/>
            <a:r>
              <a:rPr lang="en-US" altLang="zh-TW" dirty="0" smtClean="0"/>
              <a:t>If there are support, what </a:t>
            </a:r>
            <a:r>
              <a:rPr lang="en-US" altLang="zh-TW" dirty="0"/>
              <a:t>is the statistical </a:t>
            </a:r>
            <a:r>
              <a:rPr lang="en-US" altLang="zh-TW" dirty="0" smtClean="0"/>
              <a:t>power</a:t>
            </a:r>
            <a:endParaRPr lang="zh-TW" altLang="en-US" dirty="0"/>
          </a:p>
          <a:p>
            <a:pPr lvl="1"/>
            <a:endParaRPr lang="en-US" altLang="zh-TW" dirty="0" smtClean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 review of basic concepts in statistics</a:t>
            </a:r>
            <a:endParaRPr lang="zh-TW" alt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6710" y="1766466"/>
            <a:ext cx="8194104" cy="4705350"/>
          </a:xfrm>
        </p:spPr>
        <p:txBody>
          <a:bodyPr/>
          <a:lstStyle/>
          <a:p>
            <a:r>
              <a:rPr lang="en-US" altLang="zh-TW" sz="2400" dirty="0" smtClean="0"/>
              <a:t>Population </a:t>
            </a:r>
            <a:r>
              <a:rPr lang="zh-TW" altLang="en-US" sz="2400" dirty="0" smtClean="0"/>
              <a:t>母體</a:t>
            </a:r>
            <a:endParaRPr lang="zh-TW" altLang="en-US" sz="2400" dirty="0"/>
          </a:p>
          <a:p>
            <a:pPr lvl="1"/>
            <a:r>
              <a:rPr lang="en-US" altLang="zh-TW" sz="2000" dirty="0" smtClean="0"/>
              <a:t>The whole set of target</a:t>
            </a:r>
          </a:p>
          <a:p>
            <a:pPr lvl="1"/>
            <a:r>
              <a:rPr lang="en-US" altLang="zh-TW" sz="2000" dirty="0" smtClean="0"/>
              <a:t>Real “parameters” like Mean </a:t>
            </a:r>
            <a:r>
              <a:rPr lang="en-US" altLang="zh-TW" sz="2000" dirty="0">
                <a:latin typeface="Symbol" panose="05050102010706020507" pitchFamily="18" charset="2"/>
              </a:rPr>
              <a:t>(</a:t>
            </a:r>
            <a:r>
              <a:rPr lang="en-US" altLang="zh-TW" sz="2000" dirty="0" smtClean="0">
                <a:latin typeface="Symbol" panose="05050102010706020507" pitchFamily="18" charset="2"/>
              </a:rPr>
              <a:t>m</a:t>
            </a:r>
            <a:r>
              <a:rPr lang="en-US" altLang="zh-TW" sz="2000" dirty="0">
                <a:latin typeface="mSymbol"/>
              </a:rPr>
              <a:t>)</a:t>
            </a:r>
          </a:p>
          <a:p>
            <a:r>
              <a:rPr lang="en-US" altLang="zh-TW" sz="2400" dirty="0" smtClean="0"/>
              <a:t>Sample </a:t>
            </a:r>
            <a:r>
              <a:rPr lang="zh-TW" altLang="en-US" sz="2400" dirty="0" smtClean="0"/>
              <a:t>樣本</a:t>
            </a:r>
            <a:endParaRPr lang="en-US" altLang="zh-TW" sz="2400" dirty="0" smtClean="0"/>
          </a:p>
          <a:p>
            <a:pPr lvl="1"/>
            <a:r>
              <a:rPr lang="en-US" altLang="zh-TW" sz="2000" dirty="0" smtClean="0"/>
              <a:t>A selected group of subjects from the population</a:t>
            </a:r>
            <a:endParaRPr lang="zh-TW" altLang="en-US" sz="2000" dirty="0"/>
          </a:p>
          <a:p>
            <a:pPr lvl="1"/>
            <a:r>
              <a:rPr lang="en-US" altLang="zh-TW" sz="2000" dirty="0"/>
              <a:t>Estimated “parameters” like </a:t>
            </a:r>
            <a:r>
              <a:rPr lang="en-US" altLang="zh-TW" sz="2000" dirty="0" smtClean="0"/>
              <a:t>Average (x bar)</a:t>
            </a:r>
            <a:endParaRPr lang="zh-TW" altLang="en-US" sz="2000" dirty="0"/>
          </a:p>
          <a:p>
            <a:r>
              <a:rPr lang="en-US" altLang="zh-TW" sz="2400" dirty="0" smtClean="0"/>
              <a:t>Concepts</a:t>
            </a:r>
          </a:p>
          <a:p>
            <a:pPr lvl="1"/>
            <a:r>
              <a:rPr lang="en-US" altLang="zh-TW" sz="2000" dirty="0" smtClean="0"/>
              <a:t>There are some characteristics in the population that we want to know, but cannot achieve</a:t>
            </a:r>
          </a:p>
          <a:p>
            <a:pPr lvl="1"/>
            <a:r>
              <a:rPr lang="en-US" altLang="zh-TW" sz="2000" dirty="0" smtClean="0"/>
              <a:t>We make use of the characteristics of the samples to estimate the true population parameters  </a:t>
            </a:r>
            <a:endParaRPr lang="zh-TW" altLang="en-US" sz="2000" dirty="0"/>
          </a:p>
          <a:p>
            <a:pPr lvl="1"/>
            <a:r>
              <a:rPr lang="en-US" altLang="zh-TW" sz="2000" dirty="0" smtClean="0"/>
              <a:t>Are the estimates correct? What is the chance of a correct estimate?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712912" y="381000"/>
            <a:ext cx="8248773" cy="1139825"/>
          </a:xfrm>
        </p:spPr>
        <p:txBody>
          <a:bodyPr/>
          <a:lstStyle/>
          <a:p>
            <a:r>
              <a:rPr lang="en-US" altLang="zh-TW" sz="3600" dirty="0" smtClean="0"/>
              <a:t>Issues </a:t>
            </a:r>
            <a:r>
              <a:rPr lang="en-US" altLang="zh-TW" sz="3600" dirty="0"/>
              <a:t>on Statistical Conclusion </a:t>
            </a:r>
            <a:r>
              <a:rPr lang="en-US" altLang="zh-TW" sz="3600" dirty="0" smtClean="0"/>
              <a:t>Validity</a:t>
            </a:r>
            <a:endParaRPr lang="zh-TW" altLang="en-US" sz="3600" dirty="0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292" y="1766466"/>
            <a:ext cx="8903716" cy="41068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Statistical power</a:t>
            </a:r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Analytical methods, sample size, sampling methods</a:t>
            </a:r>
          </a:p>
          <a:p>
            <a:pPr>
              <a:lnSpc>
                <a:spcPct val="90000"/>
              </a:lnSpc>
            </a:pPr>
            <a:r>
              <a:rPr lang="en-US" altLang="zh-TW" sz="2400" dirty="0"/>
              <a:t>Statistical s</a:t>
            </a:r>
            <a:r>
              <a:rPr lang="en-US" altLang="zh-TW" sz="2400" dirty="0" smtClean="0"/>
              <a:t>ignificance</a:t>
            </a:r>
            <a:endParaRPr lang="en-US" altLang="zh-TW" sz="2400" dirty="0"/>
          </a:p>
          <a:p>
            <a:pPr>
              <a:lnSpc>
                <a:spcPct val="90000"/>
              </a:lnSpc>
            </a:pPr>
            <a:r>
              <a:rPr lang="en-US" altLang="zh-TW" sz="2400" dirty="0" smtClean="0"/>
              <a:t>Sample size: an important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factor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affecting “power”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lvl="1">
              <a:lnSpc>
                <a:spcPct val="90000"/>
              </a:lnSpc>
            </a:pPr>
            <a:r>
              <a:rPr lang="en-US" altLang="zh-TW" sz="2000" dirty="0" smtClean="0"/>
              <a:t>In the cases where the population is much higher</a:t>
            </a:r>
          </a:p>
          <a:p>
            <a:pPr marL="663575" lvl="1" indent="0">
              <a:lnSpc>
                <a:spcPct val="90000"/>
              </a:lnSpc>
              <a:buNone/>
            </a:pPr>
            <a:endParaRPr lang="zh-TW" altLang="en-US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Minimum sample size: n</a:t>
            </a:r>
            <a:endParaRPr lang="en-US" altLang="zh-TW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>
                <a:ea typeface="標楷體" panose="03000509000000000000" pitchFamily="65" charset="-120"/>
              </a:rPr>
              <a:t>n = </a:t>
            </a:r>
            <a:r>
              <a:rPr lang="en-US" altLang="zh-TW" sz="2000" dirty="0" err="1">
                <a:ea typeface="標楷體" panose="03000509000000000000" pitchFamily="65" charset="-120"/>
              </a:rPr>
              <a:t>Z</a:t>
            </a:r>
            <a:r>
              <a:rPr lang="en-US" altLang="zh-TW" sz="1400" baseline="40000" dirty="0" err="1">
                <a:ea typeface="標楷體" panose="03000509000000000000" pitchFamily="65" charset="-120"/>
              </a:rPr>
              <a:t>2</a:t>
            </a:r>
            <a:r>
              <a:rPr lang="en-US" altLang="zh-TW" sz="2000" dirty="0" err="1">
                <a:ea typeface="標楷體" panose="03000509000000000000" pitchFamily="65" charset="-120"/>
              </a:rPr>
              <a:t>p</a:t>
            </a:r>
            <a:r>
              <a:rPr lang="en-US" altLang="zh-TW" sz="2000" dirty="0">
                <a:ea typeface="標楷體" panose="03000509000000000000" pitchFamily="65" charset="-120"/>
              </a:rPr>
              <a:t>(1-p)/</a:t>
            </a:r>
            <a:r>
              <a:rPr lang="en-US" altLang="zh-TW" sz="2000" dirty="0" err="1" smtClean="0">
                <a:ea typeface="標楷體" panose="03000509000000000000" pitchFamily="65" charset="-120"/>
              </a:rPr>
              <a:t>e</a:t>
            </a:r>
            <a:r>
              <a:rPr lang="en-US" altLang="zh-TW" sz="1400" baseline="30000" dirty="0" err="1" smtClean="0">
                <a:ea typeface="標楷體" panose="03000509000000000000" pitchFamily="65" charset="-120"/>
              </a:rPr>
              <a:t>2</a:t>
            </a:r>
            <a:endParaRPr lang="en-US" altLang="zh-TW" sz="1400" baseline="30000" dirty="0" smtClean="0">
              <a:ea typeface="標楷體" panose="03000509000000000000" pitchFamily="65" charset="-120"/>
            </a:endParaRPr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endParaRPr lang="en-US" altLang="zh-TW" sz="1400" baseline="30000" dirty="0">
              <a:ea typeface="標楷體" panose="03000509000000000000" pitchFamily="65" charset="-12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zh-TW" sz="2000" dirty="0" smtClean="0">
                <a:latin typeface="Symbol" panose="05050102010706020507" pitchFamily="18" charset="2"/>
              </a:rPr>
              <a:t>a: </a:t>
            </a:r>
            <a:r>
              <a:rPr lang="en-US" altLang="zh-TW" sz="2000" dirty="0" smtClean="0"/>
              <a:t>level of significance</a:t>
            </a:r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Z</a:t>
            </a:r>
            <a:r>
              <a:rPr lang="en-US" altLang="zh-TW" sz="2000" dirty="0"/>
              <a:t>: </a:t>
            </a:r>
            <a:r>
              <a:rPr lang="en-US" altLang="zh-TW" sz="2000" dirty="0" smtClean="0"/>
              <a:t>the normal Z-score at a specific level of </a:t>
            </a:r>
            <a:r>
              <a:rPr lang="en-US" altLang="zh-TW" sz="2000" dirty="0" smtClean="0">
                <a:latin typeface="Symbol" panose="05050102010706020507" pitchFamily="18" charset="2"/>
              </a:rPr>
              <a:t>a </a:t>
            </a:r>
            <a:r>
              <a:rPr lang="en-US" altLang="zh-TW" sz="2000" dirty="0" smtClean="0"/>
              <a:t>(when </a:t>
            </a:r>
            <a:r>
              <a:rPr lang="en-US" altLang="zh-TW" sz="2000" dirty="0" smtClean="0">
                <a:latin typeface="Symbol" panose="05050102010706020507" pitchFamily="18" charset="2"/>
              </a:rPr>
              <a:t>a</a:t>
            </a:r>
            <a:r>
              <a:rPr lang="en-US" altLang="zh-TW" sz="2000" dirty="0" smtClean="0"/>
              <a:t> </a:t>
            </a:r>
            <a:r>
              <a:rPr lang="en-US" altLang="zh-TW" sz="2000" dirty="0"/>
              <a:t>=.</a:t>
            </a:r>
            <a:r>
              <a:rPr lang="en-US" altLang="zh-TW" sz="2000" dirty="0" smtClean="0"/>
              <a:t>05, Z=1.96)</a:t>
            </a:r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 smtClean="0"/>
              <a:t>e</a:t>
            </a:r>
            <a:r>
              <a:rPr lang="en-US" altLang="zh-TW" sz="2000" dirty="0"/>
              <a:t>: </a:t>
            </a:r>
            <a:r>
              <a:rPr lang="en-US" altLang="zh-TW" sz="2000" dirty="0" smtClean="0"/>
              <a:t>allowable error</a:t>
            </a:r>
            <a:endParaRPr lang="zh-TW" altLang="en-US" sz="2000" dirty="0"/>
          </a:p>
          <a:p>
            <a:pPr lvl="1">
              <a:lnSpc>
                <a:spcPct val="90000"/>
              </a:lnSpc>
              <a:buFont typeface="Webdings" panose="05030102010509060703" pitchFamily="18" charset="2"/>
              <a:buNone/>
            </a:pPr>
            <a:r>
              <a:rPr lang="en-US" altLang="zh-TW" sz="2000" dirty="0"/>
              <a:t>p: </a:t>
            </a:r>
            <a:r>
              <a:rPr lang="en-US" altLang="zh-TW" sz="2000" dirty="0" smtClean="0"/>
              <a:t>probability of an event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(0.5 being the conservative value)</a:t>
            </a:r>
            <a:endParaRPr lang="zh-TW" altLang="en-US" sz="2000" dirty="0"/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Statistical errors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altLang="zh-TW" sz="2800" dirty="0"/>
              <a:t>Type I and type II errors</a:t>
            </a:r>
          </a:p>
          <a:p>
            <a:pPr lvl="1"/>
            <a:r>
              <a:rPr lang="en-US" altLang="zh-TW" sz="2400" dirty="0"/>
              <a:t>A type I error (false-positive </a:t>
            </a:r>
            <a:r>
              <a:rPr lang="zh-TW" altLang="en-US" sz="2400" dirty="0"/>
              <a:t>偽陽</a:t>
            </a:r>
            <a:r>
              <a:rPr lang="en-US" altLang="zh-TW" sz="2400" dirty="0"/>
              <a:t>) occurs if an investigator rejects a null hypothesis that is actually true in the population</a:t>
            </a:r>
          </a:p>
          <a:p>
            <a:pPr lvl="1"/>
            <a:r>
              <a:rPr lang="en-US" altLang="zh-TW" sz="2400" dirty="0"/>
              <a:t>A type II error (false-negative </a:t>
            </a:r>
            <a:r>
              <a:rPr lang="zh-TW" altLang="en-US" sz="2400" dirty="0"/>
              <a:t>偽陰</a:t>
            </a:r>
            <a:r>
              <a:rPr lang="en-US" altLang="zh-TW" sz="2400" dirty="0"/>
              <a:t>) occurs if the investigator fails to reject a null hypothesis that is actually false in the population</a:t>
            </a:r>
          </a:p>
          <a:p>
            <a:endParaRPr lang="zh-TW" altLang="en-US" sz="28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CK Farn, CYCU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F0A6DC-C811-4192-BA2E-20E2A7BD7933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251549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2319</TotalTime>
  <Words>1633</Words>
  <Application>Microsoft Office PowerPoint</Application>
  <PresentationFormat>自訂</PresentationFormat>
  <Paragraphs>335</Paragraphs>
  <Slides>30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49" baseType="lpstr">
      <vt:lpstr>GE Black-Medium+N</vt:lpstr>
      <vt:lpstr>GE Ming</vt:lpstr>
      <vt:lpstr>GE Ming+N</vt:lpstr>
      <vt:lpstr>GE Round-Heavy+N</vt:lpstr>
      <vt:lpstr>mSymbol</vt:lpstr>
      <vt:lpstr>Taipei</vt:lpstr>
      <vt:lpstr>Zapf Chancery</vt:lpstr>
      <vt:lpstr>微軟正黑體</vt:lpstr>
      <vt:lpstr>新細明體</vt:lpstr>
      <vt:lpstr>標楷體</vt:lpstr>
      <vt:lpstr>Arial</vt:lpstr>
      <vt:lpstr>Arial Narrow</vt:lpstr>
      <vt:lpstr>Helvetica</vt:lpstr>
      <vt:lpstr>Symbol</vt:lpstr>
      <vt:lpstr>Times</vt:lpstr>
      <vt:lpstr>Times New Roman</vt:lpstr>
      <vt:lpstr>Webdings</vt:lpstr>
      <vt:lpstr>Wingdings</vt:lpstr>
      <vt:lpstr>0ckf</vt:lpstr>
      <vt:lpstr>Is your research valid? -- Validity in Social Science Research</vt:lpstr>
      <vt:lpstr>Explaining the dependent variable Y</vt:lpstr>
      <vt:lpstr>Validity in Social Science Research </vt:lpstr>
      <vt:lpstr>Construct and variable</vt:lpstr>
      <vt:lpstr>Proposition and Hypothesis </vt:lpstr>
      <vt:lpstr>Statistical Conclusion Validity 統計結論效度 </vt:lpstr>
      <vt:lpstr>A review of basic concepts in statistics</vt:lpstr>
      <vt:lpstr>Issues on Statistical Conclusion Validity</vt:lpstr>
      <vt:lpstr>Statistical errors</vt:lpstr>
      <vt:lpstr>Statistical errors 2</vt:lpstr>
      <vt:lpstr>Statistical errors 3</vt:lpstr>
      <vt:lpstr>Concept of Confirmatory Study 驗證型研究</vt:lpstr>
      <vt:lpstr>Threats to Statistical Conclusion Validity</vt:lpstr>
      <vt:lpstr>Assumptions of statistics</vt:lpstr>
      <vt:lpstr>Threats to Statistical Conclusion Validity 2 </vt:lpstr>
      <vt:lpstr>Internal Validity 內部效度 </vt:lpstr>
      <vt:lpstr>Threats to Internal Validity</vt:lpstr>
      <vt:lpstr>Threats to Internal Validity 2</vt:lpstr>
      <vt:lpstr>Construct Validity 構念效度 </vt:lpstr>
      <vt:lpstr>Threats to Construct Validity</vt:lpstr>
      <vt:lpstr>Threats to Construct Validity2</vt:lpstr>
      <vt:lpstr>Measurement Model 測量模型 </vt:lpstr>
      <vt:lpstr>Reliability 信度 </vt:lpstr>
      <vt:lpstr>Construct validity and reliability</vt:lpstr>
      <vt:lpstr>External Validity 外部效度 </vt:lpstr>
      <vt:lpstr>External Validity</vt:lpstr>
      <vt:lpstr>Threats to External Validity</vt:lpstr>
      <vt:lpstr>Improve external validity through better sampling</vt:lpstr>
      <vt:lpstr>Improve external validity through repetitive research</vt:lpstr>
      <vt:lpstr>Trade-offs among validities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 訊 管 理 研 究 </dc:title>
  <dc:creator>CKFarn</dc:creator>
  <cp:lastModifiedBy>CKFarn</cp:lastModifiedBy>
  <cp:revision>89</cp:revision>
  <dcterms:modified xsi:type="dcterms:W3CDTF">2023-10-12T06:37:42Z</dcterms:modified>
</cp:coreProperties>
</file>