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78" r:id="rId2"/>
  </p:sldMasterIdLst>
  <p:notesMasterIdLst>
    <p:notesMasterId r:id="rId10"/>
  </p:notesMasterIdLst>
  <p:handoutMasterIdLst>
    <p:handoutMasterId r:id="rId11"/>
  </p:handoutMasterIdLst>
  <p:sldIdLst>
    <p:sldId id="323" r:id="rId3"/>
    <p:sldId id="358" r:id="rId4"/>
    <p:sldId id="359" r:id="rId5"/>
    <p:sldId id="363" r:id="rId6"/>
    <p:sldId id="365" r:id="rId7"/>
    <p:sldId id="348" r:id="rId8"/>
    <p:sldId id="364" r:id="rId9"/>
  </p:sldIdLst>
  <p:sldSz cx="10274300" cy="6845300"/>
  <p:notesSz cx="7073900" cy="10325100"/>
  <p:kinsoku lang="zh-TW" invalStChars="!),.:;?]}，、。．；：？！︰…‥﹐﹑﹒﹔﹕﹖﹗｜–︱—︳?︴﹏）︶﹜︸〕︺】︼》︾〉﹀」﹂』﹄﹚﹜﹞’”〞′·" invalEndChars="([{（︵﹛︷〔︹【︻《︽〈︿「﹁『﹃﹙﹛﹝‘“〝‵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32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FFFFCC"/>
    <a:srgbClr val="CC3300"/>
    <a:srgbClr val="0000CC"/>
    <a:srgbClr val="0033CC"/>
    <a:srgbClr val="FFFF66"/>
    <a:srgbClr val="FF0000"/>
    <a:srgbClr val="669900"/>
    <a:srgbClr val="0066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90945"/>
  </p:normalViewPr>
  <p:slideViewPr>
    <p:cSldViewPr showGuides="1">
      <p:cViewPr varScale="1">
        <p:scale>
          <a:sx n="104" d="100"/>
          <a:sy n="104" d="100"/>
        </p:scale>
        <p:origin x="114" y="384"/>
      </p:cViewPr>
      <p:guideLst>
        <p:guide orient="horz" pos="2156"/>
        <p:guide pos="32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399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1550" y="882650"/>
            <a:ext cx="51435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566072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Taipei" charset="-120"/>
        <a:cs typeface="+mn-cs"/>
      </a:defRPr>
    </a:lvl1pPr>
    <a:lvl2pPr marL="4572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Taipei" charset="-120"/>
        <a:cs typeface="+mn-cs"/>
      </a:defRPr>
    </a:lvl2pPr>
    <a:lvl3pPr marL="9144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Taipei" charset="-120"/>
        <a:cs typeface="+mn-cs"/>
      </a:defRPr>
    </a:lvl3pPr>
    <a:lvl4pPr marL="13716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Taipei" charset="-120"/>
        <a:cs typeface="+mn-cs"/>
      </a:defRPr>
    </a:lvl4pPr>
    <a:lvl5pPr marL="18288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Taipei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3413" y="774700"/>
            <a:ext cx="5810250" cy="3871913"/>
          </a:xfrm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1388" y="4906963"/>
            <a:ext cx="5191125" cy="46434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9423" tIns="49711" rIns="99423" bIns="49711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33093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3413" y="774700"/>
            <a:ext cx="5810250" cy="3871913"/>
          </a:xfrm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1388" y="4906963"/>
            <a:ext cx="5191125" cy="46434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9423" tIns="49711" rIns="99423" bIns="49711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146832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84288" y="1120775"/>
            <a:ext cx="7705725" cy="2382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84288" y="3595688"/>
            <a:ext cx="7705725" cy="16525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CK Farn, CYCU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172A8C-9767-495D-ABD9-69A3EB65042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899858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CK Farn, CYCU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122869-7869-4A74-BBF1-CC546599507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5556860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21550" y="381000"/>
            <a:ext cx="2182813" cy="57038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69938" y="381000"/>
            <a:ext cx="6399212" cy="57038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CK Farn, CYCU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9EE703-A728-48E7-B26D-C7CEE16D4F2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432956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84288" y="1120775"/>
            <a:ext cx="7705725" cy="2382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84288" y="3595688"/>
            <a:ext cx="7705725" cy="16525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CK Farn, CYCU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92D13-411E-43EE-903A-84D075F5C9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356169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CK Farn, CYCU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2CA00-31CF-4A4C-AC41-ACC975B0F7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01301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1675" y="1706563"/>
            <a:ext cx="8861425" cy="28479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1675" y="4581525"/>
            <a:ext cx="8861425" cy="149701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CK Farn, CYCU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4D773-D4CC-44FF-806E-CBD1AA99C2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663501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69938" y="1978025"/>
            <a:ext cx="4291012" cy="41068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13350" y="1978025"/>
            <a:ext cx="4291013" cy="41068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CK Farn, CYCU</a:t>
            </a: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D5662-2366-48B2-969C-098F6015A2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748326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8025" y="365125"/>
            <a:ext cx="8861425" cy="13223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8025" y="1677988"/>
            <a:ext cx="4346575" cy="822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08025" y="2500313"/>
            <a:ext cx="4346575" cy="36782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200650" y="1677988"/>
            <a:ext cx="4368800" cy="822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200650" y="2500313"/>
            <a:ext cx="4368800" cy="36782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CK Farn, CYCU</a:t>
            </a: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F1C6-4367-4948-A6A4-2496A4EB84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354223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CK Farn, CYCU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77A3B-D6D4-4131-B25B-6C083BEFC3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085859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CK Farn, CYCU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F6EA0-6504-4A1F-A5E6-8654123776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521618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8025" y="455613"/>
            <a:ext cx="3313113" cy="15986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67213" y="985838"/>
            <a:ext cx="5202237" cy="4864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8025" y="2054225"/>
            <a:ext cx="3313113" cy="38036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CK Farn, CYCU</a:t>
            </a: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69601-F676-4622-845B-D764641784F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603843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CK Farn, CYCU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F0A6DC-C811-4192-BA2E-20E2A7BD793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705905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8025" y="455613"/>
            <a:ext cx="3313113" cy="15986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367213" y="985838"/>
            <a:ext cx="5202237" cy="4864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8025" y="2054225"/>
            <a:ext cx="3313113" cy="38036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CK Farn, CYCU</a:t>
            </a: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CE45B-EBF1-43EA-A1F4-3DC32C74EC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1251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CK Farn, CYCU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5591B-4627-4B85-9105-BEDC2F5249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269903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21550" y="381000"/>
            <a:ext cx="2182813" cy="57038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69938" y="381000"/>
            <a:ext cx="6399212" cy="57038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CK Farn, CYCU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268F3-B82A-4657-91EE-F9E3DF3CE5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169254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12913" y="381000"/>
            <a:ext cx="7791450" cy="11398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69938" y="1978025"/>
            <a:ext cx="4291012" cy="41068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13350" y="1978025"/>
            <a:ext cx="4291013" cy="41068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CK Farn, CYCU</a:t>
            </a: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F496A-845C-475D-B811-252B863CE1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996843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769938" y="381000"/>
            <a:ext cx="8734425" cy="57038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CK Farn, CYCU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84F01-CFC1-4D46-BE71-93EF9DD313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930621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12913" y="381000"/>
            <a:ext cx="7791450" cy="11398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69938" y="1978025"/>
            <a:ext cx="4291012" cy="41068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213350" y="1978025"/>
            <a:ext cx="4291013" cy="19764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213350" y="4106863"/>
            <a:ext cx="4291013" cy="19780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CK Farn, CYCU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C4C5B-52BB-4B83-B719-4FF73F7BBA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702407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標題，兩項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12913" y="381000"/>
            <a:ext cx="7791450" cy="11398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769938" y="1978025"/>
            <a:ext cx="4291012" cy="19764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769938" y="4106863"/>
            <a:ext cx="4291012" cy="19780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3"/>
          </p:nvPr>
        </p:nvSpPr>
        <p:spPr>
          <a:xfrm>
            <a:off x="5213350" y="1978025"/>
            <a:ext cx="4291013" cy="41068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CK Farn, CYCU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2606B-DF03-4FF3-B349-FBCF68179F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988108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1675" y="1706563"/>
            <a:ext cx="8861425" cy="28479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1675" y="4581525"/>
            <a:ext cx="8861425" cy="149701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CK Farn, CYCU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CAE5E7-7425-4630-8F3F-D4411DE2ED7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156938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69938" y="1978025"/>
            <a:ext cx="4291012" cy="41068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13350" y="1978025"/>
            <a:ext cx="4291013" cy="41068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CK Farn, CYCU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844B61-51E9-4FFC-9089-0B2407F3920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180148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8025" y="365125"/>
            <a:ext cx="8861425" cy="13223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8025" y="1677988"/>
            <a:ext cx="4346575" cy="822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08025" y="2500313"/>
            <a:ext cx="4346575" cy="36782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200650" y="1677988"/>
            <a:ext cx="4368800" cy="822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200650" y="2500313"/>
            <a:ext cx="4368800" cy="36782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CK Farn, CYCU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6FCEAF-D63F-4D15-AA62-FCE5BC9AD7A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334786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CK Farn, CYCU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F1F311-3EB9-403D-AE25-D3996A92982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833405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CK Farn, CYCU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476B11-588E-4974-BCDA-6D904001793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762872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8025" y="455613"/>
            <a:ext cx="3313113" cy="15986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67213" y="985838"/>
            <a:ext cx="5202237" cy="4864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8025" y="2054225"/>
            <a:ext cx="3313113" cy="38036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CK Farn, CYCU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A921D8-2B1A-49C1-B170-05B0C56B35F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416891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8025" y="455613"/>
            <a:ext cx="3313113" cy="15986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367213" y="985838"/>
            <a:ext cx="5202237" cy="4864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8025" y="2054225"/>
            <a:ext cx="3313113" cy="38036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CK Farn, CYCU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DE64D1-110A-44EF-94F2-2555E50FBF0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106357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0"/>
            <a:ext cx="10274300" cy="1597025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12913" y="381000"/>
            <a:ext cx="77914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9938" y="1978025"/>
            <a:ext cx="8734425" cy="41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4313" y="6389688"/>
            <a:ext cx="3252787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333399"/>
                </a:solidFill>
              </a:defRPr>
            </a:lvl1pPr>
          </a:lstStyle>
          <a:p>
            <a:r>
              <a:rPr lang="en-US" altLang="zh-TW"/>
              <a:t>CK Farn, CYCU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62825" y="6389688"/>
            <a:ext cx="2141538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33399"/>
                </a:solidFill>
              </a:defRPr>
            </a:lvl1pPr>
          </a:lstStyle>
          <a:p>
            <a:fld id="{A919DE49-6FD9-4613-A41C-87B07A264D60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95239" name="AutoShape 7"/>
          <p:cNvSpPr>
            <a:spLocks noChangeArrowheads="1"/>
          </p:cNvSpPr>
          <p:nvPr/>
        </p:nvSpPr>
        <p:spPr bwMode="auto">
          <a:xfrm>
            <a:off x="769938" y="684213"/>
            <a:ext cx="685800" cy="684212"/>
          </a:xfrm>
          <a:prstGeom prst="rightArrow">
            <a:avLst>
              <a:gd name="adj1" fmla="val 38426"/>
              <a:gd name="adj2" fmla="val 100232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>
            <a:off x="600075" y="6389688"/>
            <a:ext cx="9331325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/>
  <p:hf hdr="0" dt="0"/>
  <p:txStyles>
    <p:titleStyle>
      <a:lvl1pPr algn="l" rtl="0" fontAlgn="base">
        <a:spcBef>
          <a:spcPct val="0"/>
        </a:spcBef>
        <a:spcAft>
          <a:spcPct val="0"/>
        </a:spcAft>
        <a:defRPr kumimoji="1" sz="4000" kern="1200">
          <a:solidFill>
            <a:srgbClr val="FFFF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473075" indent="-473075" algn="l" rtl="0" fontAlgn="base">
        <a:spcBef>
          <a:spcPct val="3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3"/>
        </a:buBlip>
        <a:defRPr kumimoji="1"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1050925" indent="-3873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ebdings" panose="05030102010509060703" pitchFamily="18" charset="2"/>
        <a:buBlip>
          <a:blip r:embed="rId14"/>
        </a:buBlip>
        <a:defRPr kumimoji="1" sz="28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2pPr>
      <a:lvl3pPr marL="1616075" indent="-37465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Blip>
          <a:blip r:embed="rId15"/>
        </a:buBlip>
        <a:defRPr kumimoji="1" sz="24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3pPr>
      <a:lvl4pPr marL="2193925" indent="-38735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kumimoji="1" sz="2000" kern="1200">
          <a:solidFill>
            <a:srgbClr val="CC0000"/>
          </a:solidFill>
          <a:latin typeface="+mn-lt"/>
          <a:ea typeface="新細明體" panose="02020500000000000000" pitchFamily="18" charset="-120"/>
          <a:cs typeface="+mn-cs"/>
        </a:defRPr>
      </a:lvl4pPr>
      <a:lvl5pPr marL="2613025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kumimoji="1" sz="20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0274300" cy="1597025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12913" y="381000"/>
            <a:ext cx="77914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9938" y="1978025"/>
            <a:ext cx="8734425" cy="41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389688"/>
            <a:ext cx="3252787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CK Farn, CYCU</a:t>
            </a:r>
            <a:endParaRPr lang="zh-TW" altLang="en-US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29538" y="6389688"/>
            <a:ext cx="2141537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fld id="{052B0C53-59E7-4D75-883F-A2B9DF7CEA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769938" y="684213"/>
            <a:ext cx="685800" cy="684212"/>
          </a:xfrm>
          <a:prstGeom prst="rightArrow">
            <a:avLst>
              <a:gd name="adj1" fmla="val 38426"/>
              <a:gd name="adj2" fmla="val 100232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00075" y="6389688"/>
            <a:ext cx="9331325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4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rgbClr val="FFFF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9pPr>
    </p:titleStyle>
    <p:bodyStyle>
      <a:lvl1pPr marL="473075" indent="-4730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kumimoji="1"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1050925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ebdings" panose="05030102010509060703" pitchFamily="18" charset="2"/>
        <a:buBlip>
          <a:blip r:embed="rId18"/>
        </a:buBlip>
        <a:defRPr kumimoji="1" sz="28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2pPr>
      <a:lvl3pPr marL="1616075" indent="-3746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Blip>
          <a:blip r:embed="rId19"/>
        </a:buBlip>
        <a:defRPr kumimoji="1" sz="24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3pPr>
      <a:lvl4pPr marL="2193925" indent="-3873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kumimoji="1" sz="2000" kern="1200">
          <a:solidFill>
            <a:srgbClr val="CC0000"/>
          </a:solidFill>
          <a:latin typeface="+mn-lt"/>
          <a:ea typeface="新細明體" panose="02020500000000000000" pitchFamily="18" charset="-120"/>
          <a:cs typeface="+mn-cs"/>
        </a:defRPr>
      </a:lvl4pPr>
      <a:lvl5pPr marL="2613025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kumimoji="1" sz="20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ega.linkin.tw/index.php/s/mz3FMroNYn8xDJ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ega.linkin.tw/index.php/s/QdzoWCmcNGeod6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10274300" cy="2967038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>
              <a:solidFill>
                <a:schemeClr val="bg1"/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27188" y="1065213"/>
            <a:ext cx="8262490" cy="1139825"/>
          </a:xfrm>
        </p:spPr>
        <p:txBody>
          <a:bodyPr anchor="ctr"/>
          <a:lstStyle/>
          <a:p>
            <a:pPr algn="l">
              <a:lnSpc>
                <a:spcPct val="130000"/>
              </a:lnSpc>
            </a:pPr>
            <a:r>
              <a:rPr lang="en-US" altLang="zh-TW" sz="4000" dirty="0" smtClean="0">
                <a:solidFill>
                  <a:srgbClr val="FFFF00"/>
                </a:solidFill>
              </a:rPr>
              <a:t>Funneling </a:t>
            </a:r>
            <a:r>
              <a:rPr lang="en-US" altLang="zh-TW" sz="4000" dirty="0" err="1" smtClean="0">
                <a:solidFill>
                  <a:srgbClr val="FFFF00"/>
                </a:solidFill>
              </a:rPr>
              <a:t>excercise</a:t>
            </a:r>
            <a:endParaRPr lang="zh-TW" altLang="en-US" sz="4000" dirty="0">
              <a:solidFill>
                <a:srgbClr val="FFFF00"/>
              </a:solidFill>
            </a:endParaRP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32694" y="3849364"/>
            <a:ext cx="8562975" cy="2895600"/>
          </a:xfrm>
        </p:spPr>
        <p:txBody>
          <a:bodyPr/>
          <a:lstStyle/>
          <a:p>
            <a:pPr marL="190500" lvl="1"/>
            <a:r>
              <a:rPr lang="en-US" altLang="zh-TW" sz="2400" dirty="0">
                <a:ea typeface="標楷體" panose="03000509000000000000" pitchFamily="65" charset="-120"/>
              </a:rPr>
              <a:t>Department</a:t>
            </a:r>
            <a:r>
              <a:rPr lang="zh-TW" altLang="en-US" sz="2400" dirty="0">
                <a:ea typeface="標楷體" panose="03000509000000000000" pitchFamily="65" charset="-120"/>
              </a:rPr>
              <a:t> </a:t>
            </a:r>
            <a:r>
              <a:rPr lang="en-US" altLang="zh-TW" sz="2400" dirty="0">
                <a:ea typeface="標楷體" panose="03000509000000000000" pitchFamily="65" charset="-120"/>
              </a:rPr>
              <a:t>of Information</a:t>
            </a:r>
            <a:r>
              <a:rPr lang="zh-TW" altLang="en-US" sz="2400" dirty="0">
                <a:ea typeface="標楷體" panose="03000509000000000000" pitchFamily="65" charset="-120"/>
              </a:rPr>
              <a:t> </a:t>
            </a:r>
            <a:r>
              <a:rPr lang="en-US" altLang="zh-TW" sz="2400" dirty="0">
                <a:ea typeface="標楷體" panose="03000509000000000000" pitchFamily="65" charset="-120"/>
              </a:rPr>
              <a:t>Management</a:t>
            </a:r>
          </a:p>
          <a:p>
            <a:pPr marL="190500" lvl="1"/>
            <a:r>
              <a:rPr lang="en-US" altLang="en-US" sz="2400" dirty="0">
                <a:ea typeface="標楷體" panose="03000509000000000000" pitchFamily="65" charset="-120"/>
              </a:rPr>
              <a:t>CYCU</a:t>
            </a:r>
          </a:p>
          <a:p>
            <a:pPr marL="190500" lvl="1"/>
            <a:r>
              <a:rPr lang="en-US" altLang="zh-TW" sz="2400" dirty="0">
                <a:ea typeface="標楷體" panose="03000509000000000000" pitchFamily="65" charset="-120"/>
              </a:rPr>
              <a:t>CK </a:t>
            </a:r>
            <a:r>
              <a:rPr lang="en-US" altLang="zh-TW" sz="2400" dirty="0" err="1">
                <a:ea typeface="標楷體" panose="03000509000000000000" pitchFamily="65" charset="-120"/>
              </a:rPr>
              <a:t>Farn</a:t>
            </a:r>
            <a:endParaRPr lang="en-US" altLang="zh-TW" sz="1800" dirty="0"/>
          </a:p>
          <a:p>
            <a:r>
              <a:rPr lang="en-US" altLang="zh-TW" sz="1800" dirty="0"/>
              <a:t>mailto: </a:t>
            </a:r>
            <a:r>
              <a:rPr lang="en-US" altLang="zh-TW" sz="1800" dirty="0" err="1"/>
              <a:t>ckfarn@gmail.com</a:t>
            </a:r>
            <a:endParaRPr lang="en-US" altLang="zh-TW" sz="1800" dirty="0"/>
          </a:p>
          <a:p>
            <a:pPr marL="190500" lvl="1"/>
            <a:endParaRPr lang="en-US" altLang="zh-TW" sz="1800" dirty="0">
              <a:ea typeface="標楷體" panose="03000509000000000000" pitchFamily="65" charset="-120"/>
            </a:endParaRPr>
          </a:p>
          <a:p>
            <a:pPr marL="190500" lvl="1"/>
            <a:r>
              <a:rPr lang="en-US" altLang="zh-TW" sz="1800" dirty="0" smtClean="0"/>
              <a:t>2023.10</a:t>
            </a:r>
            <a:endParaRPr lang="en-US" altLang="zh-TW" sz="1800" dirty="0"/>
          </a:p>
        </p:txBody>
      </p:sp>
      <p:sp>
        <p:nvSpPr>
          <p:cNvPr id="6" name="Text Box 1029"/>
          <p:cNvSpPr txBox="1">
            <a:spLocks noChangeArrowheads="1"/>
          </p:cNvSpPr>
          <p:nvPr/>
        </p:nvSpPr>
        <p:spPr bwMode="auto">
          <a:xfrm>
            <a:off x="60325" y="117475"/>
            <a:ext cx="695251" cy="11366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600" dirty="0" smtClean="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  <a:endParaRPr lang="en-US" altLang="zh-TW" sz="6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44935D3-57FA-E171-CCBB-6CA6D2AB44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CK Farn, CYCU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82E55A4-80A4-BF23-64C0-5F5695F5CA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172A8C-9767-495D-ABD9-69A3EB650420}" type="slidenum">
              <a:rPr lang="en-US" altLang="zh-TW" smtClean="0"/>
              <a:pPr/>
              <a:t>1</a:t>
            </a:fld>
            <a:endParaRPr lang="en-US" altLang="zh-TW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5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Sales Funnel</a:t>
            </a:r>
            <a:endParaRPr lang="zh-TW" altLang="en-US"/>
          </a:p>
        </p:txBody>
      </p:sp>
      <p:sp>
        <p:nvSpPr>
          <p:cNvPr id="18451" name="Line 21"/>
          <p:cNvSpPr>
            <a:spLocks noChangeShapeType="1"/>
          </p:cNvSpPr>
          <p:nvPr/>
        </p:nvSpPr>
        <p:spPr bwMode="auto">
          <a:xfrm>
            <a:off x="6216667" y="2918594"/>
            <a:ext cx="4624388" cy="0"/>
          </a:xfrm>
          <a:prstGeom prst="line">
            <a:avLst/>
          </a:prstGeom>
          <a:noFill/>
          <a:ln w="9525" cap="rnd">
            <a:solidFill>
              <a:srgbClr val="FF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zh-TW" altLang="en-US">
              <a:solidFill>
                <a:srgbClr val="000000"/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6577310" y="2126506"/>
            <a:ext cx="4956994" cy="3914775"/>
            <a:chOff x="6192167" y="1901826"/>
            <a:chExt cx="4956994" cy="3914775"/>
          </a:xfrm>
        </p:grpSpPr>
        <p:grpSp>
          <p:nvGrpSpPr>
            <p:cNvPr id="409602" name="Group 2"/>
            <p:cNvGrpSpPr>
              <a:grpSpLocks/>
            </p:cNvGrpSpPr>
            <p:nvPr/>
          </p:nvGrpSpPr>
          <p:grpSpPr bwMode="auto">
            <a:xfrm>
              <a:off x="7733629" y="4411664"/>
              <a:ext cx="311150" cy="434975"/>
              <a:chOff x="2747" y="1960"/>
              <a:chExt cx="266" cy="399"/>
            </a:xfrm>
          </p:grpSpPr>
          <p:sp>
            <p:nvSpPr>
              <p:cNvPr id="18460" name="Freeform 3"/>
              <p:cNvSpPr>
                <a:spLocks/>
              </p:cNvSpPr>
              <p:nvPr/>
            </p:nvSpPr>
            <p:spPr bwMode="auto">
              <a:xfrm>
                <a:off x="2747" y="1960"/>
                <a:ext cx="266" cy="399"/>
              </a:xfrm>
              <a:custGeom>
                <a:avLst/>
                <a:gdLst>
                  <a:gd name="T0" fmla="*/ 137 w 532"/>
                  <a:gd name="T1" fmla="*/ 13 h 798"/>
                  <a:gd name="T2" fmla="*/ 144 w 532"/>
                  <a:gd name="T3" fmla="*/ 39 h 798"/>
                  <a:gd name="T4" fmla="*/ 151 w 532"/>
                  <a:gd name="T5" fmla="*/ 61 h 798"/>
                  <a:gd name="T6" fmla="*/ 158 w 532"/>
                  <a:gd name="T7" fmla="*/ 80 h 798"/>
                  <a:gd name="T8" fmla="*/ 167 w 532"/>
                  <a:gd name="T9" fmla="*/ 96 h 798"/>
                  <a:gd name="T10" fmla="*/ 177 w 532"/>
                  <a:gd name="T11" fmla="*/ 114 h 798"/>
                  <a:gd name="T12" fmla="*/ 190 w 532"/>
                  <a:gd name="T13" fmla="*/ 132 h 798"/>
                  <a:gd name="T14" fmla="*/ 205 w 532"/>
                  <a:gd name="T15" fmla="*/ 150 h 798"/>
                  <a:gd name="T16" fmla="*/ 222 w 532"/>
                  <a:gd name="T17" fmla="*/ 170 h 798"/>
                  <a:gd name="T18" fmla="*/ 241 w 532"/>
                  <a:gd name="T19" fmla="*/ 194 h 798"/>
                  <a:gd name="T20" fmla="*/ 255 w 532"/>
                  <a:gd name="T21" fmla="*/ 218 h 798"/>
                  <a:gd name="T22" fmla="*/ 263 w 532"/>
                  <a:gd name="T23" fmla="*/ 243 h 798"/>
                  <a:gd name="T24" fmla="*/ 266 w 532"/>
                  <a:gd name="T25" fmla="*/ 267 h 798"/>
                  <a:gd name="T26" fmla="*/ 264 w 532"/>
                  <a:gd name="T27" fmla="*/ 294 h 798"/>
                  <a:gd name="T28" fmla="*/ 256 w 532"/>
                  <a:gd name="T29" fmla="*/ 318 h 798"/>
                  <a:gd name="T30" fmla="*/ 244 w 532"/>
                  <a:gd name="T31" fmla="*/ 341 h 798"/>
                  <a:gd name="T32" fmla="*/ 227 w 532"/>
                  <a:gd name="T33" fmla="*/ 361 h 798"/>
                  <a:gd name="T34" fmla="*/ 217 w 532"/>
                  <a:gd name="T35" fmla="*/ 370 h 798"/>
                  <a:gd name="T36" fmla="*/ 206 w 532"/>
                  <a:gd name="T37" fmla="*/ 377 h 798"/>
                  <a:gd name="T38" fmla="*/ 195 w 532"/>
                  <a:gd name="T39" fmla="*/ 384 h 798"/>
                  <a:gd name="T40" fmla="*/ 184 w 532"/>
                  <a:gd name="T41" fmla="*/ 389 h 798"/>
                  <a:gd name="T42" fmla="*/ 172 w 532"/>
                  <a:gd name="T43" fmla="*/ 394 h 798"/>
                  <a:gd name="T44" fmla="*/ 160 w 532"/>
                  <a:gd name="T45" fmla="*/ 397 h 798"/>
                  <a:gd name="T46" fmla="*/ 147 w 532"/>
                  <a:gd name="T47" fmla="*/ 399 h 798"/>
                  <a:gd name="T48" fmla="*/ 134 w 532"/>
                  <a:gd name="T49" fmla="*/ 399 h 798"/>
                  <a:gd name="T50" fmla="*/ 120 w 532"/>
                  <a:gd name="T51" fmla="*/ 399 h 798"/>
                  <a:gd name="T52" fmla="*/ 107 w 532"/>
                  <a:gd name="T53" fmla="*/ 397 h 798"/>
                  <a:gd name="T54" fmla="*/ 94 w 532"/>
                  <a:gd name="T55" fmla="*/ 394 h 798"/>
                  <a:gd name="T56" fmla="*/ 82 w 532"/>
                  <a:gd name="T57" fmla="*/ 389 h 798"/>
                  <a:gd name="T58" fmla="*/ 71 w 532"/>
                  <a:gd name="T59" fmla="*/ 384 h 798"/>
                  <a:gd name="T60" fmla="*/ 60 w 532"/>
                  <a:gd name="T61" fmla="*/ 377 h 798"/>
                  <a:gd name="T62" fmla="*/ 49 w 532"/>
                  <a:gd name="T63" fmla="*/ 370 h 798"/>
                  <a:gd name="T64" fmla="*/ 39 w 532"/>
                  <a:gd name="T65" fmla="*/ 361 h 798"/>
                  <a:gd name="T66" fmla="*/ 22 w 532"/>
                  <a:gd name="T67" fmla="*/ 341 h 798"/>
                  <a:gd name="T68" fmla="*/ 10 w 532"/>
                  <a:gd name="T69" fmla="*/ 318 h 798"/>
                  <a:gd name="T70" fmla="*/ 3 w 532"/>
                  <a:gd name="T71" fmla="*/ 294 h 798"/>
                  <a:gd name="T72" fmla="*/ 0 w 532"/>
                  <a:gd name="T73" fmla="*/ 267 h 798"/>
                  <a:gd name="T74" fmla="*/ 3 w 532"/>
                  <a:gd name="T75" fmla="*/ 243 h 798"/>
                  <a:gd name="T76" fmla="*/ 11 w 532"/>
                  <a:gd name="T77" fmla="*/ 218 h 798"/>
                  <a:gd name="T78" fmla="*/ 25 w 532"/>
                  <a:gd name="T79" fmla="*/ 194 h 798"/>
                  <a:gd name="T80" fmla="*/ 44 w 532"/>
                  <a:gd name="T81" fmla="*/ 170 h 798"/>
                  <a:gd name="T82" fmla="*/ 62 w 532"/>
                  <a:gd name="T83" fmla="*/ 150 h 798"/>
                  <a:gd name="T84" fmla="*/ 77 w 532"/>
                  <a:gd name="T85" fmla="*/ 132 h 798"/>
                  <a:gd name="T86" fmla="*/ 89 w 532"/>
                  <a:gd name="T87" fmla="*/ 114 h 798"/>
                  <a:gd name="T88" fmla="*/ 99 w 532"/>
                  <a:gd name="T89" fmla="*/ 96 h 798"/>
                  <a:gd name="T90" fmla="*/ 108 w 532"/>
                  <a:gd name="T91" fmla="*/ 80 h 798"/>
                  <a:gd name="T92" fmla="*/ 116 w 532"/>
                  <a:gd name="T93" fmla="*/ 61 h 798"/>
                  <a:gd name="T94" fmla="*/ 123 w 532"/>
                  <a:gd name="T95" fmla="*/ 39 h 798"/>
                  <a:gd name="T96" fmla="*/ 130 w 532"/>
                  <a:gd name="T97" fmla="*/ 13 h 79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532" h="798">
                    <a:moveTo>
                      <a:pt x="267" y="0"/>
                    </a:moveTo>
                    <a:lnTo>
                      <a:pt x="274" y="26"/>
                    </a:lnTo>
                    <a:lnTo>
                      <a:pt x="280" y="53"/>
                    </a:lnTo>
                    <a:lnTo>
                      <a:pt x="287" y="77"/>
                    </a:lnTo>
                    <a:lnTo>
                      <a:pt x="294" y="99"/>
                    </a:lnTo>
                    <a:lnTo>
                      <a:pt x="301" y="121"/>
                    </a:lnTo>
                    <a:lnTo>
                      <a:pt x="309" y="140"/>
                    </a:lnTo>
                    <a:lnTo>
                      <a:pt x="316" y="159"/>
                    </a:lnTo>
                    <a:lnTo>
                      <a:pt x="324" y="176"/>
                    </a:lnTo>
                    <a:lnTo>
                      <a:pt x="334" y="192"/>
                    </a:lnTo>
                    <a:lnTo>
                      <a:pt x="343" y="210"/>
                    </a:lnTo>
                    <a:lnTo>
                      <a:pt x="354" y="227"/>
                    </a:lnTo>
                    <a:lnTo>
                      <a:pt x="366" y="244"/>
                    </a:lnTo>
                    <a:lnTo>
                      <a:pt x="379" y="263"/>
                    </a:lnTo>
                    <a:lnTo>
                      <a:pt x="394" y="281"/>
                    </a:lnTo>
                    <a:lnTo>
                      <a:pt x="409" y="299"/>
                    </a:lnTo>
                    <a:lnTo>
                      <a:pt x="425" y="318"/>
                    </a:lnTo>
                    <a:lnTo>
                      <a:pt x="444" y="339"/>
                    </a:lnTo>
                    <a:lnTo>
                      <a:pt x="465" y="363"/>
                    </a:lnTo>
                    <a:lnTo>
                      <a:pt x="482" y="388"/>
                    </a:lnTo>
                    <a:lnTo>
                      <a:pt x="497" y="412"/>
                    </a:lnTo>
                    <a:lnTo>
                      <a:pt x="510" y="436"/>
                    </a:lnTo>
                    <a:lnTo>
                      <a:pt x="519" y="462"/>
                    </a:lnTo>
                    <a:lnTo>
                      <a:pt x="526" y="486"/>
                    </a:lnTo>
                    <a:lnTo>
                      <a:pt x="531" y="510"/>
                    </a:lnTo>
                    <a:lnTo>
                      <a:pt x="532" y="534"/>
                    </a:lnTo>
                    <a:lnTo>
                      <a:pt x="531" y="561"/>
                    </a:lnTo>
                    <a:lnTo>
                      <a:pt x="527" y="587"/>
                    </a:lnTo>
                    <a:lnTo>
                      <a:pt x="520" y="611"/>
                    </a:lnTo>
                    <a:lnTo>
                      <a:pt x="512" y="636"/>
                    </a:lnTo>
                    <a:lnTo>
                      <a:pt x="501" y="659"/>
                    </a:lnTo>
                    <a:lnTo>
                      <a:pt x="488" y="681"/>
                    </a:lnTo>
                    <a:lnTo>
                      <a:pt x="472" y="701"/>
                    </a:lnTo>
                    <a:lnTo>
                      <a:pt x="454" y="721"/>
                    </a:lnTo>
                    <a:lnTo>
                      <a:pt x="443" y="730"/>
                    </a:lnTo>
                    <a:lnTo>
                      <a:pt x="433" y="739"/>
                    </a:lnTo>
                    <a:lnTo>
                      <a:pt x="422" y="747"/>
                    </a:lnTo>
                    <a:lnTo>
                      <a:pt x="412" y="754"/>
                    </a:lnTo>
                    <a:lnTo>
                      <a:pt x="402" y="761"/>
                    </a:lnTo>
                    <a:lnTo>
                      <a:pt x="390" y="768"/>
                    </a:lnTo>
                    <a:lnTo>
                      <a:pt x="379" y="774"/>
                    </a:lnTo>
                    <a:lnTo>
                      <a:pt x="367" y="778"/>
                    </a:lnTo>
                    <a:lnTo>
                      <a:pt x="355" y="783"/>
                    </a:lnTo>
                    <a:lnTo>
                      <a:pt x="343" y="788"/>
                    </a:lnTo>
                    <a:lnTo>
                      <a:pt x="331" y="791"/>
                    </a:lnTo>
                    <a:lnTo>
                      <a:pt x="319" y="793"/>
                    </a:lnTo>
                    <a:lnTo>
                      <a:pt x="306" y="796"/>
                    </a:lnTo>
                    <a:lnTo>
                      <a:pt x="293" y="797"/>
                    </a:lnTo>
                    <a:lnTo>
                      <a:pt x="280" y="798"/>
                    </a:lnTo>
                    <a:lnTo>
                      <a:pt x="267" y="798"/>
                    </a:lnTo>
                    <a:lnTo>
                      <a:pt x="253" y="798"/>
                    </a:lnTo>
                    <a:lnTo>
                      <a:pt x="239" y="797"/>
                    </a:lnTo>
                    <a:lnTo>
                      <a:pt x="226" y="796"/>
                    </a:lnTo>
                    <a:lnTo>
                      <a:pt x="213" y="793"/>
                    </a:lnTo>
                    <a:lnTo>
                      <a:pt x="201" y="791"/>
                    </a:lnTo>
                    <a:lnTo>
                      <a:pt x="188" y="788"/>
                    </a:lnTo>
                    <a:lnTo>
                      <a:pt x="177" y="783"/>
                    </a:lnTo>
                    <a:lnTo>
                      <a:pt x="164" y="778"/>
                    </a:lnTo>
                    <a:lnTo>
                      <a:pt x="152" y="774"/>
                    </a:lnTo>
                    <a:lnTo>
                      <a:pt x="141" y="768"/>
                    </a:lnTo>
                    <a:lnTo>
                      <a:pt x="130" y="761"/>
                    </a:lnTo>
                    <a:lnTo>
                      <a:pt x="119" y="754"/>
                    </a:lnTo>
                    <a:lnTo>
                      <a:pt x="108" y="747"/>
                    </a:lnTo>
                    <a:lnTo>
                      <a:pt x="98" y="739"/>
                    </a:lnTo>
                    <a:lnTo>
                      <a:pt x="89" y="730"/>
                    </a:lnTo>
                    <a:lnTo>
                      <a:pt x="78" y="721"/>
                    </a:lnTo>
                    <a:lnTo>
                      <a:pt x="60" y="701"/>
                    </a:lnTo>
                    <a:lnTo>
                      <a:pt x="44" y="681"/>
                    </a:lnTo>
                    <a:lnTo>
                      <a:pt x="30" y="659"/>
                    </a:lnTo>
                    <a:lnTo>
                      <a:pt x="20" y="636"/>
                    </a:lnTo>
                    <a:lnTo>
                      <a:pt x="10" y="611"/>
                    </a:lnTo>
                    <a:lnTo>
                      <a:pt x="5" y="587"/>
                    </a:lnTo>
                    <a:lnTo>
                      <a:pt x="1" y="561"/>
                    </a:lnTo>
                    <a:lnTo>
                      <a:pt x="0" y="534"/>
                    </a:lnTo>
                    <a:lnTo>
                      <a:pt x="1" y="510"/>
                    </a:lnTo>
                    <a:lnTo>
                      <a:pt x="6" y="486"/>
                    </a:lnTo>
                    <a:lnTo>
                      <a:pt x="13" y="462"/>
                    </a:lnTo>
                    <a:lnTo>
                      <a:pt x="22" y="436"/>
                    </a:lnTo>
                    <a:lnTo>
                      <a:pt x="35" y="412"/>
                    </a:lnTo>
                    <a:lnTo>
                      <a:pt x="50" y="388"/>
                    </a:lnTo>
                    <a:lnTo>
                      <a:pt x="67" y="363"/>
                    </a:lnTo>
                    <a:lnTo>
                      <a:pt x="88" y="339"/>
                    </a:lnTo>
                    <a:lnTo>
                      <a:pt x="107" y="318"/>
                    </a:lnTo>
                    <a:lnTo>
                      <a:pt x="123" y="299"/>
                    </a:lnTo>
                    <a:lnTo>
                      <a:pt x="138" y="281"/>
                    </a:lnTo>
                    <a:lnTo>
                      <a:pt x="153" y="263"/>
                    </a:lnTo>
                    <a:lnTo>
                      <a:pt x="166" y="244"/>
                    </a:lnTo>
                    <a:lnTo>
                      <a:pt x="178" y="227"/>
                    </a:lnTo>
                    <a:lnTo>
                      <a:pt x="189" y="210"/>
                    </a:lnTo>
                    <a:lnTo>
                      <a:pt x="198" y="192"/>
                    </a:lnTo>
                    <a:lnTo>
                      <a:pt x="208" y="176"/>
                    </a:lnTo>
                    <a:lnTo>
                      <a:pt x="216" y="159"/>
                    </a:lnTo>
                    <a:lnTo>
                      <a:pt x="224" y="140"/>
                    </a:lnTo>
                    <a:lnTo>
                      <a:pt x="232" y="121"/>
                    </a:lnTo>
                    <a:lnTo>
                      <a:pt x="239" y="99"/>
                    </a:lnTo>
                    <a:lnTo>
                      <a:pt x="246" y="77"/>
                    </a:lnTo>
                    <a:lnTo>
                      <a:pt x="253" y="53"/>
                    </a:lnTo>
                    <a:lnTo>
                      <a:pt x="260" y="26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61" name="Freeform 4"/>
              <p:cNvSpPr>
                <a:spLocks/>
              </p:cNvSpPr>
              <p:nvPr/>
            </p:nvSpPr>
            <p:spPr bwMode="auto">
              <a:xfrm>
                <a:off x="2783" y="2301"/>
                <a:ext cx="197" cy="23"/>
              </a:xfrm>
              <a:custGeom>
                <a:avLst/>
                <a:gdLst>
                  <a:gd name="T0" fmla="*/ 184 w 394"/>
                  <a:gd name="T1" fmla="*/ 12 h 45"/>
                  <a:gd name="T2" fmla="*/ 174 w 394"/>
                  <a:gd name="T3" fmla="*/ 5 h 45"/>
                  <a:gd name="T4" fmla="*/ 163 w 394"/>
                  <a:gd name="T5" fmla="*/ 0 h 45"/>
                  <a:gd name="T6" fmla="*/ 147 w 394"/>
                  <a:gd name="T7" fmla="*/ 4 h 45"/>
                  <a:gd name="T8" fmla="*/ 134 w 394"/>
                  <a:gd name="T9" fmla="*/ 11 h 45"/>
                  <a:gd name="T10" fmla="*/ 124 w 394"/>
                  <a:gd name="T11" fmla="*/ 12 h 45"/>
                  <a:gd name="T12" fmla="*/ 115 w 394"/>
                  <a:gd name="T13" fmla="*/ 8 h 45"/>
                  <a:gd name="T14" fmla="*/ 100 w 394"/>
                  <a:gd name="T15" fmla="*/ 1 h 45"/>
                  <a:gd name="T16" fmla="*/ 86 w 394"/>
                  <a:gd name="T17" fmla="*/ 2 h 45"/>
                  <a:gd name="T18" fmla="*/ 74 w 394"/>
                  <a:gd name="T19" fmla="*/ 11 h 45"/>
                  <a:gd name="T20" fmla="*/ 64 w 394"/>
                  <a:gd name="T21" fmla="*/ 13 h 45"/>
                  <a:gd name="T22" fmla="*/ 55 w 394"/>
                  <a:gd name="T23" fmla="*/ 10 h 45"/>
                  <a:gd name="T24" fmla="*/ 50 w 394"/>
                  <a:gd name="T25" fmla="*/ 5 h 45"/>
                  <a:gd name="T26" fmla="*/ 44 w 394"/>
                  <a:gd name="T27" fmla="*/ 2 h 45"/>
                  <a:gd name="T28" fmla="*/ 36 w 394"/>
                  <a:gd name="T29" fmla="*/ 0 h 45"/>
                  <a:gd name="T30" fmla="*/ 27 w 394"/>
                  <a:gd name="T31" fmla="*/ 1 h 45"/>
                  <a:gd name="T32" fmla="*/ 20 w 394"/>
                  <a:gd name="T33" fmla="*/ 4 h 45"/>
                  <a:gd name="T34" fmla="*/ 12 w 394"/>
                  <a:gd name="T35" fmla="*/ 11 h 45"/>
                  <a:gd name="T36" fmla="*/ 2 w 394"/>
                  <a:gd name="T37" fmla="*/ 16 h 45"/>
                  <a:gd name="T38" fmla="*/ 1 w 394"/>
                  <a:gd name="T39" fmla="*/ 16 h 45"/>
                  <a:gd name="T40" fmla="*/ 2 w 394"/>
                  <a:gd name="T41" fmla="*/ 17 h 45"/>
                  <a:gd name="T42" fmla="*/ 5 w 394"/>
                  <a:gd name="T43" fmla="*/ 20 h 45"/>
                  <a:gd name="T44" fmla="*/ 7 w 394"/>
                  <a:gd name="T45" fmla="*/ 23 h 45"/>
                  <a:gd name="T46" fmla="*/ 18 w 394"/>
                  <a:gd name="T47" fmla="*/ 16 h 45"/>
                  <a:gd name="T48" fmla="*/ 29 w 394"/>
                  <a:gd name="T49" fmla="*/ 8 h 45"/>
                  <a:gd name="T50" fmla="*/ 39 w 394"/>
                  <a:gd name="T51" fmla="*/ 8 h 45"/>
                  <a:gd name="T52" fmla="*/ 47 w 394"/>
                  <a:gd name="T53" fmla="*/ 12 h 45"/>
                  <a:gd name="T54" fmla="*/ 58 w 394"/>
                  <a:gd name="T55" fmla="*/ 20 h 45"/>
                  <a:gd name="T56" fmla="*/ 69 w 394"/>
                  <a:gd name="T57" fmla="*/ 20 h 45"/>
                  <a:gd name="T58" fmla="*/ 77 w 394"/>
                  <a:gd name="T59" fmla="*/ 17 h 45"/>
                  <a:gd name="T60" fmla="*/ 84 w 394"/>
                  <a:gd name="T61" fmla="*/ 12 h 45"/>
                  <a:gd name="T62" fmla="*/ 95 w 394"/>
                  <a:gd name="T63" fmla="*/ 7 h 45"/>
                  <a:gd name="T64" fmla="*/ 104 w 394"/>
                  <a:gd name="T65" fmla="*/ 10 h 45"/>
                  <a:gd name="T66" fmla="*/ 114 w 394"/>
                  <a:gd name="T67" fmla="*/ 16 h 45"/>
                  <a:gd name="T68" fmla="*/ 127 w 394"/>
                  <a:gd name="T69" fmla="*/ 19 h 45"/>
                  <a:gd name="T70" fmla="*/ 141 w 394"/>
                  <a:gd name="T71" fmla="*/ 16 h 45"/>
                  <a:gd name="T72" fmla="*/ 155 w 394"/>
                  <a:gd name="T73" fmla="*/ 9 h 45"/>
                  <a:gd name="T74" fmla="*/ 165 w 394"/>
                  <a:gd name="T75" fmla="*/ 8 h 45"/>
                  <a:gd name="T76" fmla="*/ 171 w 394"/>
                  <a:gd name="T77" fmla="*/ 13 h 45"/>
                  <a:gd name="T78" fmla="*/ 177 w 394"/>
                  <a:gd name="T79" fmla="*/ 17 h 45"/>
                  <a:gd name="T80" fmla="*/ 184 w 394"/>
                  <a:gd name="T81" fmla="*/ 20 h 45"/>
                  <a:gd name="T82" fmla="*/ 190 w 394"/>
                  <a:gd name="T83" fmla="*/ 20 h 45"/>
                  <a:gd name="T84" fmla="*/ 191 w 394"/>
                  <a:gd name="T85" fmla="*/ 19 h 45"/>
                  <a:gd name="T86" fmla="*/ 196 w 394"/>
                  <a:gd name="T87" fmla="*/ 14 h 45"/>
                  <a:gd name="T88" fmla="*/ 194 w 394"/>
                  <a:gd name="T89" fmla="*/ 13 h 4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94" h="45">
                    <a:moveTo>
                      <a:pt x="383" y="26"/>
                    </a:moveTo>
                    <a:lnTo>
                      <a:pt x="375" y="26"/>
                    </a:lnTo>
                    <a:lnTo>
                      <a:pt x="367" y="24"/>
                    </a:lnTo>
                    <a:lnTo>
                      <a:pt x="360" y="21"/>
                    </a:lnTo>
                    <a:lnTo>
                      <a:pt x="354" y="15"/>
                    </a:lnTo>
                    <a:lnTo>
                      <a:pt x="348" y="10"/>
                    </a:lnTo>
                    <a:lnTo>
                      <a:pt x="342" y="6"/>
                    </a:lnTo>
                    <a:lnTo>
                      <a:pt x="335" y="2"/>
                    </a:lnTo>
                    <a:lnTo>
                      <a:pt x="326" y="0"/>
                    </a:lnTo>
                    <a:lnTo>
                      <a:pt x="317" y="0"/>
                    </a:lnTo>
                    <a:lnTo>
                      <a:pt x="307" y="2"/>
                    </a:lnTo>
                    <a:lnTo>
                      <a:pt x="294" y="7"/>
                    </a:lnTo>
                    <a:lnTo>
                      <a:pt x="281" y="14"/>
                    </a:lnTo>
                    <a:lnTo>
                      <a:pt x="274" y="18"/>
                    </a:lnTo>
                    <a:lnTo>
                      <a:pt x="267" y="21"/>
                    </a:lnTo>
                    <a:lnTo>
                      <a:pt x="260" y="23"/>
                    </a:lnTo>
                    <a:lnTo>
                      <a:pt x="253" y="23"/>
                    </a:lnTo>
                    <a:lnTo>
                      <a:pt x="248" y="23"/>
                    </a:lnTo>
                    <a:lnTo>
                      <a:pt x="241" y="22"/>
                    </a:lnTo>
                    <a:lnTo>
                      <a:pt x="235" y="18"/>
                    </a:lnTo>
                    <a:lnTo>
                      <a:pt x="229" y="15"/>
                    </a:lnTo>
                    <a:lnTo>
                      <a:pt x="219" y="8"/>
                    </a:lnTo>
                    <a:lnTo>
                      <a:pt x="210" y="3"/>
                    </a:lnTo>
                    <a:lnTo>
                      <a:pt x="199" y="1"/>
                    </a:lnTo>
                    <a:lnTo>
                      <a:pt x="190" y="0"/>
                    </a:lnTo>
                    <a:lnTo>
                      <a:pt x="181" y="1"/>
                    </a:lnTo>
                    <a:lnTo>
                      <a:pt x="171" y="3"/>
                    </a:lnTo>
                    <a:lnTo>
                      <a:pt x="163" y="8"/>
                    </a:lnTo>
                    <a:lnTo>
                      <a:pt x="156" y="15"/>
                    </a:lnTo>
                    <a:lnTo>
                      <a:pt x="148" y="21"/>
                    </a:lnTo>
                    <a:lnTo>
                      <a:pt x="140" y="24"/>
                    </a:lnTo>
                    <a:lnTo>
                      <a:pt x="133" y="26"/>
                    </a:lnTo>
                    <a:lnTo>
                      <a:pt x="128" y="26"/>
                    </a:lnTo>
                    <a:lnTo>
                      <a:pt x="121" y="25"/>
                    </a:lnTo>
                    <a:lnTo>
                      <a:pt x="115" y="23"/>
                    </a:lnTo>
                    <a:lnTo>
                      <a:pt x="109" y="19"/>
                    </a:lnTo>
                    <a:lnTo>
                      <a:pt x="106" y="16"/>
                    </a:lnTo>
                    <a:lnTo>
                      <a:pt x="103" y="13"/>
                    </a:lnTo>
                    <a:lnTo>
                      <a:pt x="100" y="10"/>
                    </a:lnTo>
                    <a:lnTo>
                      <a:pt x="96" y="7"/>
                    </a:lnTo>
                    <a:lnTo>
                      <a:pt x="92" y="4"/>
                    </a:lnTo>
                    <a:lnTo>
                      <a:pt x="87" y="3"/>
                    </a:lnTo>
                    <a:lnTo>
                      <a:pt x="81" y="1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5" y="0"/>
                    </a:lnTo>
                    <a:lnTo>
                      <a:pt x="60" y="0"/>
                    </a:lnTo>
                    <a:lnTo>
                      <a:pt x="54" y="1"/>
                    </a:lnTo>
                    <a:lnTo>
                      <a:pt x="49" y="3"/>
                    </a:lnTo>
                    <a:lnTo>
                      <a:pt x="43" y="6"/>
                    </a:lnTo>
                    <a:lnTo>
                      <a:pt x="39" y="8"/>
                    </a:lnTo>
                    <a:lnTo>
                      <a:pt x="35" y="11"/>
                    </a:lnTo>
                    <a:lnTo>
                      <a:pt x="31" y="15"/>
                    </a:lnTo>
                    <a:lnTo>
                      <a:pt x="24" y="22"/>
                    </a:lnTo>
                    <a:lnTo>
                      <a:pt x="17" y="27"/>
                    </a:lnTo>
                    <a:lnTo>
                      <a:pt x="10" y="30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2" y="31"/>
                    </a:lnTo>
                    <a:lnTo>
                      <a:pt x="1" y="31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3" y="33"/>
                    </a:lnTo>
                    <a:lnTo>
                      <a:pt x="5" y="36"/>
                    </a:lnTo>
                    <a:lnTo>
                      <a:pt x="6" y="38"/>
                    </a:lnTo>
                    <a:lnTo>
                      <a:pt x="9" y="39"/>
                    </a:lnTo>
                    <a:lnTo>
                      <a:pt x="10" y="41"/>
                    </a:lnTo>
                    <a:lnTo>
                      <a:pt x="12" y="42"/>
                    </a:lnTo>
                    <a:lnTo>
                      <a:pt x="13" y="45"/>
                    </a:lnTo>
                    <a:lnTo>
                      <a:pt x="21" y="41"/>
                    </a:lnTo>
                    <a:lnTo>
                      <a:pt x="28" y="38"/>
                    </a:lnTo>
                    <a:lnTo>
                      <a:pt x="36" y="32"/>
                    </a:lnTo>
                    <a:lnTo>
                      <a:pt x="43" y="24"/>
                    </a:lnTo>
                    <a:lnTo>
                      <a:pt x="50" y="18"/>
                    </a:lnTo>
                    <a:lnTo>
                      <a:pt x="57" y="15"/>
                    </a:lnTo>
                    <a:lnTo>
                      <a:pt x="65" y="14"/>
                    </a:lnTo>
                    <a:lnTo>
                      <a:pt x="71" y="14"/>
                    </a:lnTo>
                    <a:lnTo>
                      <a:pt x="78" y="15"/>
                    </a:lnTo>
                    <a:lnTo>
                      <a:pt x="84" y="17"/>
                    </a:lnTo>
                    <a:lnTo>
                      <a:pt x="90" y="21"/>
                    </a:lnTo>
                    <a:lnTo>
                      <a:pt x="93" y="24"/>
                    </a:lnTo>
                    <a:lnTo>
                      <a:pt x="99" y="30"/>
                    </a:lnTo>
                    <a:lnTo>
                      <a:pt x="107" y="36"/>
                    </a:lnTo>
                    <a:lnTo>
                      <a:pt x="116" y="39"/>
                    </a:lnTo>
                    <a:lnTo>
                      <a:pt x="126" y="40"/>
                    </a:lnTo>
                    <a:lnTo>
                      <a:pt x="132" y="40"/>
                    </a:lnTo>
                    <a:lnTo>
                      <a:pt x="138" y="40"/>
                    </a:lnTo>
                    <a:lnTo>
                      <a:pt x="144" y="39"/>
                    </a:lnTo>
                    <a:lnTo>
                      <a:pt x="150" y="37"/>
                    </a:lnTo>
                    <a:lnTo>
                      <a:pt x="154" y="34"/>
                    </a:lnTo>
                    <a:lnTo>
                      <a:pt x="160" y="32"/>
                    </a:lnTo>
                    <a:lnTo>
                      <a:pt x="163" y="29"/>
                    </a:lnTo>
                    <a:lnTo>
                      <a:pt x="168" y="24"/>
                    </a:lnTo>
                    <a:lnTo>
                      <a:pt x="175" y="18"/>
                    </a:lnTo>
                    <a:lnTo>
                      <a:pt x="182" y="15"/>
                    </a:lnTo>
                    <a:lnTo>
                      <a:pt x="189" y="14"/>
                    </a:lnTo>
                    <a:lnTo>
                      <a:pt x="196" y="15"/>
                    </a:lnTo>
                    <a:lnTo>
                      <a:pt x="203" y="16"/>
                    </a:lnTo>
                    <a:lnTo>
                      <a:pt x="208" y="19"/>
                    </a:lnTo>
                    <a:lnTo>
                      <a:pt x="215" y="22"/>
                    </a:lnTo>
                    <a:lnTo>
                      <a:pt x="220" y="25"/>
                    </a:lnTo>
                    <a:lnTo>
                      <a:pt x="228" y="31"/>
                    </a:lnTo>
                    <a:lnTo>
                      <a:pt x="236" y="34"/>
                    </a:lnTo>
                    <a:lnTo>
                      <a:pt x="245" y="37"/>
                    </a:lnTo>
                    <a:lnTo>
                      <a:pt x="253" y="38"/>
                    </a:lnTo>
                    <a:lnTo>
                      <a:pt x="263" y="37"/>
                    </a:lnTo>
                    <a:lnTo>
                      <a:pt x="272" y="34"/>
                    </a:lnTo>
                    <a:lnTo>
                      <a:pt x="281" y="31"/>
                    </a:lnTo>
                    <a:lnTo>
                      <a:pt x="290" y="26"/>
                    </a:lnTo>
                    <a:lnTo>
                      <a:pt x="301" y="21"/>
                    </a:lnTo>
                    <a:lnTo>
                      <a:pt x="310" y="17"/>
                    </a:lnTo>
                    <a:lnTo>
                      <a:pt x="317" y="15"/>
                    </a:lnTo>
                    <a:lnTo>
                      <a:pt x="324" y="15"/>
                    </a:lnTo>
                    <a:lnTo>
                      <a:pt x="330" y="16"/>
                    </a:lnTo>
                    <a:lnTo>
                      <a:pt x="335" y="18"/>
                    </a:lnTo>
                    <a:lnTo>
                      <a:pt x="339" y="22"/>
                    </a:lnTo>
                    <a:lnTo>
                      <a:pt x="342" y="25"/>
                    </a:lnTo>
                    <a:lnTo>
                      <a:pt x="346" y="29"/>
                    </a:lnTo>
                    <a:lnTo>
                      <a:pt x="350" y="31"/>
                    </a:lnTo>
                    <a:lnTo>
                      <a:pt x="354" y="34"/>
                    </a:lnTo>
                    <a:lnTo>
                      <a:pt x="358" y="36"/>
                    </a:lnTo>
                    <a:lnTo>
                      <a:pt x="363" y="38"/>
                    </a:lnTo>
                    <a:lnTo>
                      <a:pt x="368" y="39"/>
                    </a:lnTo>
                    <a:lnTo>
                      <a:pt x="373" y="40"/>
                    </a:lnTo>
                    <a:lnTo>
                      <a:pt x="378" y="40"/>
                    </a:lnTo>
                    <a:lnTo>
                      <a:pt x="379" y="40"/>
                    </a:lnTo>
                    <a:lnTo>
                      <a:pt x="380" y="39"/>
                    </a:lnTo>
                    <a:lnTo>
                      <a:pt x="382" y="38"/>
                    </a:lnTo>
                    <a:lnTo>
                      <a:pt x="385" y="34"/>
                    </a:lnTo>
                    <a:lnTo>
                      <a:pt x="388" y="31"/>
                    </a:lnTo>
                    <a:lnTo>
                      <a:pt x="392" y="27"/>
                    </a:lnTo>
                    <a:lnTo>
                      <a:pt x="394" y="24"/>
                    </a:lnTo>
                    <a:lnTo>
                      <a:pt x="392" y="25"/>
                    </a:lnTo>
                    <a:lnTo>
                      <a:pt x="388" y="25"/>
                    </a:lnTo>
                    <a:lnTo>
                      <a:pt x="385" y="26"/>
                    </a:lnTo>
                    <a:lnTo>
                      <a:pt x="383" y="26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62" name="Freeform 5"/>
              <p:cNvSpPr>
                <a:spLocks/>
              </p:cNvSpPr>
              <p:nvPr/>
            </p:nvSpPr>
            <p:spPr bwMode="auto">
              <a:xfrm>
                <a:off x="2764" y="2276"/>
                <a:ext cx="233" cy="22"/>
              </a:xfrm>
              <a:custGeom>
                <a:avLst/>
                <a:gdLst>
                  <a:gd name="T0" fmla="*/ 210 w 468"/>
                  <a:gd name="T1" fmla="*/ 3 h 45"/>
                  <a:gd name="T2" fmla="*/ 193 w 468"/>
                  <a:gd name="T3" fmla="*/ 0 h 45"/>
                  <a:gd name="T4" fmla="*/ 171 w 468"/>
                  <a:gd name="T5" fmla="*/ 7 h 45"/>
                  <a:gd name="T6" fmla="*/ 158 w 468"/>
                  <a:gd name="T7" fmla="*/ 11 h 45"/>
                  <a:gd name="T8" fmla="*/ 146 w 468"/>
                  <a:gd name="T9" fmla="*/ 11 h 45"/>
                  <a:gd name="T10" fmla="*/ 132 w 468"/>
                  <a:gd name="T11" fmla="*/ 4 h 45"/>
                  <a:gd name="T12" fmla="*/ 114 w 468"/>
                  <a:gd name="T13" fmla="*/ 0 h 45"/>
                  <a:gd name="T14" fmla="*/ 97 w 468"/>
                  <a:gd name="T15" fmla="*/ 4 h 45"/>
                  <a:gd name="T16" fmla="*/ 88 w 468"/>
                  <a:gd name="T17" fmla="*/ 11 h 45"/>
                  <a:gd name="T18" fmla="*/ 81 w 468"/>
                  <a:gd name="T19" fmla="*/ 13 h 45"/>
                  <a:gd name="T20" fmla="*/ 76 w 468"/>
                  <a:gd name="T21" fmla="*/ 13 h 45"/>
                  <a:gd name="T22" fmla="*/ 64 w 468"/>
                  <a:gd name="T23" fmla="*/ 10 h 45"/>
                  <a:gd name="T24" fmla="*/ 58 w 468"/>
                  <a:gd name="T25" fmla="*/ 5 h 45"/>
                  <a:gd name="T26" fmla="*/ 50 w 468"/>
                  <a:gd name="T27" fmla="*/ 1 h 45"/>
                  <a:gd name="T28" fmla="*/ 40 w 468"/>
                  <a:gd name="T29" fmla="*/ 0 h 45"/>
                  <a:gd name="T30" fmla="*/ 29 w 468"/>
                  <a:gd name="T31" fmla="*/ 1 h 45"/>
                  <a:gd name="T32" fmla="*/ 20 w 468"/>
                  <a:gd name="T33" fmla="*/ 4 h 45"/>
                  <a:gd name="T34" fmla="*/ 11 w 468"/>
                  <a:gd name="T35" fmla="*/ 11 h 45"/>
                  <a:gd name="T36" fmla="*/ 0 w 468"/>
                  <a:gd name="T37" fmla="*/ 15 h 45"/>
                  <a:gd name="T38" fmla="*/ 3 w 468"/>
                  <a:gd name="T39" fmla="*/ 20 h 45"/>
                  <a:gd name="T40" fmla="*/ 9 w 468"/>
                  <a:gd name="T41" fmla="*/ 21 h 45"/>
                  <a:gd name="T42" fmla="*/ 16 w 468"/>
                  <a:gd name="T43" fmla="*/ 18 h 45"/>
                  <a:gd name="T44" fmla="*/ 22 w 468"/>
                  <a:gd name="T45" fmla="*/ 12 h 45"/>
                  <a:gd name="T46" fmla="*/ 36 w 468"/>
                  <a:gd name="T47" fmla="*/ 7 h 45"/>
                  <a:gd name="T48" fmla="*/ 48 w 468"/>
                  <a:gd name="T49" fmla="*/ 8 h 45"/>
                  <a:gd name="T50" fmla="*/ 55 w 468"/>
                  <a:gd name="T51" fmla="*/ 14 h 45"/>
                  <a:gd name="T52" fmla="*/ 62 w 468"/>
                  <a:gd name="T53" fmla="*/ 18 h 45"/>
                  <a:gd name="T54" fmla="*/ 71 w 468"/>
                  <a:gd name="T55" fmla="*/ 20 h 45"/>
                  <a:gd name="T56" fmla="*/ 82 w 468"/>
                  <a:gd name="T57" fmla="*/ 20 h 45"/>
                  <a:gd name="T58" fmla="*/ 92 w 468"/>
                  <a:gd name="T59" fmla="*/ 18 h 45"/>
                  <a:gd name="T60" fmla="*/ 100 w 468"/>
                  <a:gd name="T61" fmla="*/ 12 h 45"/>
                  <a:gd name="T62" fmla="*/ 114 w 468"/>
                  <a:gd name="T63" fmla="*/ 7 h 45"/>
                  <a:gd name="T64" fmla="*/ 126 w 468"/>
                  <a:gd name="T65" fmla="*/ 10 h 45"/>
                  <a:gd name="T66" fmla="*/ 137 w 468"/>
                  <a:gd name="T67" fmla="*/ 16 h 45"/>
                  <a:gd name="T68" fmla="*/ 154 w 468"/>
                  <a:gd name="T69" fmla="*/ 19 h 45"/>
                  <a:gd name="T70" fmla="*/ 171 w 468"/>
                  <a:gd name="T71" fmla="*/ 16 h 45"/>
                  <a:gd name="T72" fmla="*/ 189 w 468"/>
                  <a:gd name="T73" fmla="*/ 8 h 45"/>
                  <a:gd name="T74" fmla="*/ 201 w 468"/>
                  <a:gd name="T75" fmla="*/ 8 h 45"/>
                  <a:gd name="T76" fmla="*/ 210 w 468"/>
                  <a:gd name="T77" fmla="*/ 12 h 45"/>
                  <a:gd name="T78" fmla="*/ 216 w 468"/>
                  <a:gd name="T79" fmla="*/ 16 h 45"/>
                  <a:gd name="T80" fmla="*/ 223 w 468"/>
                  <a:gd name="T81" fmla="*/ 19 h 45"/>
                  <a:gd name="T82" fmla="*/ 230 w 468"/>
                  <a:gd name="T83" fmla="*/ 19 h 45"/>
                  <a:gd name="T84" fmla="*/ 233 w 468"/>
                  <a:gd name="T85" fmla="*/ 14 h 45"/>
                  <a:gd name="T86" fmla="*/ 220 w 468"/>
                  <a:gd name="T87" fmla="*/ 10 h 4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68" h="45">
                    <a:moveTo>
                      <a:pt x="436" y="16"/>
                    </a:moveTo>
                    <a:lnTo>
                      <a:pt x="429" y="12"/>
                    </a:lnTo>
                    <a:lnTo>
                      <a:pt x="421" y="7"/>
                    </a:lnTo>
                    <a:lnTo>
                      <a:pt x="411" y="3"/>
                    </a:lnTo>
                    <a:lnTo>
                      <a:pt x="401" y="1"/>
                    </a:lnTo>
                    <a:lnTo>
                      <a:pt x="388" y="1"/>
                    </a:lnTo>
                    <a:lnTo>
                      <a:pt x="376" y="3"/>
                    </a:lnTo>
                    <a:lnTo>
                      <a:pt x="361" y="8"/>
                    </a:lnTo>
                    <a:lnTo>
                      <a:pt x="344" y="15"/>
                    </a:lnTo>
                    <a:lnTo>
                      <a:pt x="335" y="18"/>
                    </a:lnTo>
                    <a:lnTo>
                      <a:pt x="326" y="22"/>
                    </a:lnTo>
                    <a:lnTo>
                      <a:pt x="318" y="23"/>
                    </a:lnTo>
                    <a:lnTo>
                      <a:pt x="310" y="24"/>
                    </a:lnTo>
                    <a:lnTo>
                      <a:pt x="302" y="23"/>
                    </a:lnTo>
                    <a:lnTo>
                      <a:pt x="294" y="22"/>
                    </a:lnTo>
                    <a:lnTo>
                      <a:pt x="286" y="20"/>
                    </a:lnTo>
                    <a:lnTo>
                      <a:pt x="279" y="15"/>
                    </a:lnTo>
                    <a:lnTo>
                      <a:pt x="266" y="8"/>
                    </a:lnTo>
                    <a:lnTo>
                      <a:pt x="253" y="3"/>
                    </a:lnTo>
                    <a:lnTo>
                      <a:pt x="241" y="1"/>
                    </a:lnTo>
                    <a:lnTo>
                      <a:pt x="229" y="0"/>
                    </a:lnTo>
                    <a:lnTo>
                      <a:pt x="217" y="1"/>
                    </a:lnTo>
                    <a:lnTo>
                      <a:pt x="206" y="5"/>
                    </a:lnTo>
                    <a:lnTo>
                      <a:pt x="195" y="9"/>
                    </a:lnTo>
                    <a:lnTo>
                      <a:pt x="186" y="16"/>
                    </a:lnTo>
                    <a:lnTo>
                      <a:pt x="182" y="20"/>
                    </a:lnTo>
                    <a:lnTo>
                      <a:pt x="177" y="22"/>
                    </a:lnTo>
                    <a:lnTo>
                      <a:pt x="172" y="24"/>
                    </a:lnTo>
                    <a:lnTo>
                      <a:pt x="168" y="25"/>
                    </a:lnTo>
                    <a:lnTo>
                      <a:pt x="163" y="27"/>
                    </a:lnTo>
                    <a:lnTo>
                      <a:pt x="159" y="27"/>
                    </a:lnTo>
                    <a:lnTo>
                      <a:pt x="155" y="27"/>
                    </a:lnTo>
                    <a:lnTo>
                      <a:pt x="152" y="27"/>
                    </a:lnTo>
                    <a:lnTo>
                      <a:pt x="142" y="25"/>
                    </a:lnTo>
                    <a:lnTo>
                      <a:pt x="134" y="23"/>
                    </a:lnTo>
                    <a:lnTo>
                      <a:pt x="129" y="21"/>
                    </a:lnTo>
                    <a:lnTo>
                      <a:pt x="124" y="17"/>
                    </a:lnTo>
                    <a:lnTo>
                      <a:pt x="120" y="14"/>
                    </a:lnTo>
                    <a:lnTo>
                      <a:pt x="117" y="10"/>
                    </a:lnTo>
                    <a:lnTo>
                      <a:pt x="111" y="8"/>
                    </a:lnTo>
                    <a:lnTo>
                      <a:pt x="107" y="6"/>
                    </a:lnTo>
                    <a:lnTo>
                      <a:pt x="101" y="3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80" y="0"/>
                    </a:lnTo>
                    <a:lnTo>
                      <a:pt x="73" y="0"/>
                    </a:lnTo>
                    <a:lnTo>
                      <a:pt x="66" y="1"/>
                    </a:lnTo>
                    <a:lnTo>
                      <a:pt x="59" y="2"/>
                    </a:lnTo>
                    <a:lnTo>
                      <a:pt x="52" y="5"/>
                    </a:lnTo>
                    <a:lnTo>
                      <a:pt x="45" y="7"/>
                    </a:lnTo>
                    <a:lnTo>
                      <a:pt x="40" y="9"/>
                    </a:lnTo>
                    <a:lnTo>
                      <a:pt x="34" y="13"/>
                    </a:lnTo>
                    <a:lnTo>
                      <a:pt x="29" y="16"/>
                    </a:lnTo>
                    <a:lnTo>
                      <a:pt x="22" y="22"/>
                    </a:lnTo>
                    <a:lnTo>
                      <a:pt x="15" y="27"/>
                    </a:lnTo>
                    <a:lnTo>
                      <a:pt x="7" y="30"/>
                    </a:lnTo>
                    <a:lnTo>
                      <a:pt x="0" y="31"/>
                    </a:lnTo>
                    <a:lnTo>
                      <a:pt x="3" y="35"/>
                    </a:lnTo>
                    <a:lnTo>
                      <a:pt x="4" y="38"/>
                    </a:lnTo>
                    <a:lnTo>
                      <a:pt x="6" y="41"/>
                    </a:lnTo>
                    <a:lnTo>
                      <a:pt x="9" y="45"/>
                    </a:lnTo>
                    <a:lnTo>
                      <a:pt x="13" y="44"/>
                    </a:lnTo>
                    <a:lnTo>
                      <a:pt x="18" y="43"/>
                    </a:lnTo>
                    <a:lnTo>
                      <a:pt x="22" y="40"/>
                    </a:lnTo>
                    <a:lnTo>
                      <a:pt x="27" y="38"/>
                    </a:lnTo>
                    <a:lnTo>
                      <a:pt x="32" y="36"/>
                    </a:lnTo>
                    <a:lnTo>
                      <a:pt x="36" y="32"/>
                    </a:lnTo>
                    <a:lnTo>
                      <a:pt x="41" y="29"/>
                    </a:lnTo>
                    <a:lnTo>
                      <a:pt x="45" y="25"/>
                    </a:lnTo>
                    <a:lnTo>
                      <a:pt x="54" y="20"/>
                    </a:lnTo>
                    <a:lnTo>
                      <a:pt x="63" y="16"/>
                    </a:lnTo>
                    <a:lnTo>
                      <a:pt x="72" y="15"/>
                    </a:lnTo>
                    <a:lnTo>
                      <a:pt x="79" y="15"/>
                    </a:lnTo>
                    <a:lnTo>
                      <a:pt x="88" y="16"/>
                    </a:lnTo>
                    <a:lnTo>
                      <a:pt x="96" y="17"/>
                    </a:lnTo>
                    <a:lnTo>
                      <a:pt x="103" y="21"/>
                    </a:lnTo>
                    <a:lnTo>
                      <a:pt x="108" y="24"/>
                    </a:lnTo>
                    <a:lnTo>
                      <a:pt x="111" y="28"/>
                    </a:lnTo>
                    <a:lnTo>
                      <a:pt x="115" y="31"/>
                    </a:lnTo>
                    <a:lnTo>
                      <a:pt x="119" y="33"/>
                    </a:lnTo>
                    <a:lnTo>
                      <a:pt x="125" y="36"/>
                    </a:lnTo>
                    <a:lnTo>
                      <a:pt x="131" y="38"/>
                    </a:lnTo>
                    <a:lnTo>
                      <a:pt x="137" y="39"/>
                    </a:lnTo>
                    <a:lnTo>
                      <a:pt x="142" y="40"/>
                    </a:lnTo>
                    <a:lnTo>
                      <a:pt x="149" y="41"/>
                    </a:lnTo>
                    <a:lnTo>
                      <a:pt x="157" y="41"/>
                    </a:lnTo>
                    <a:lnTo>
                      <a:pt x="164" y="41"/>
                    </a:lnTo>
                    <a:lnTo>
                      <a:pt x="171" y="40"/>
                    </a:lnTo>
                    <a:lnTo>
                      <a:pt x="178" y="38"/>
                    </a:lnTo>
                    <a:lnTo>
                      <a:pt x="185" y="36"/>
                    </a:lnTo>
                    <a:lnTo>
                      <a:pt x="191" y="33"/>
                    </a:lnTo>
                    <a:lnTo>
                      <a:pt x="197" y="30"/>
                    </a:lnTo>
                    <a:lnTo>
                      <a:pt x="201" y="25"/>
                    </a:lnTo>
                    <a:lnTo>
                      <a:pt x="209" y="20"/>
                    </a:lnTo>
                    <a:lnTo>
                      <a:pt x="219" y="16"/>
                    </a:lnTo>
                    <a:lnTo>
                      <a:pt x="228" y="15"/>
                    </a:lnTo>
                    <a:lnTo>
                      <a:pt x="237" y="15"/>
                    </a:lnTo>
                    <a:lnTo>
                      <a:pt x="245" y="17"/>
                    </a:lnTo>
                    <a:lnTo>
                      <a:pt x="253" y="20"/>
                    </a:lnTo>
                    <a:lnTo>
                      <a:pt x="260" y="23"/>
                    </a:lnTo>
                    <a:lnTo>
                      <a:pt x="266" y="27"/>
                    </a:lnTo>
                    <a:lnTo>
                      <a:pt x="276" y="32"/>
                    </a:lnTo>
                    <a:lnTo>
                      <a:pt x="287" y="36"/>
                    </a:lnTo>
                    <a:lnTo>
                      <a:pt x="298" y="38"/>
                    </a:lnTo>
                    <a:lnTo>
                      <a:pt x="309" y="38"/>
                    </a:lnTo>
                    <a:lnTo>
                      <a:pt x="320" y="38"/>
                    </a:lnTo>
                    <a:lnTo>
                      <a:pt x="332" y="36"/>
                    </a:lnTo>
                    <a:lnTo>
                      <a:pt x="343" y="32"/>
                    </a:lnTo>
                    <a:lnTo>
                      <a:pt x="355" y="27"/>
                    </a:lnTo>
                    <a:lnTo>
                      <a:pt x="367" y="21"/>
                    </a:lnTo>
                    <a:lnTo>
                      <a:pt x="379" y="17"/>
                    </a:lnTo>
                    <a:lnTo>
                      <a:pt x="389" y="16"/>
                    </a:lnTo>
                    <a:lnTo>
                      <a:pt x="397" y="16"/>
                    </a:lnTo>
                    <a:lnTo>
                      <a:pt x="404" y="17"/>
                    </a:lnTo>
                    <a:lnTo>
                      <a:pt x="411" y="20"/>
                    </a:lnTo>
                    <a:lnTo>
                      <a:pt x="416" y="22"/>
                    </a:lnTo>
                    <a:lnTo>
                      <a:pt x="421" y="25"/>
                    </a:lnTo>
                    <a:lnTo>
                      <a:pt x="425" y="29"/>
                    </a:lnTo>
                    <a:lnTo>
                      <a:pt x="429" y="31"/>
                    </a:lnTo>
                    <a:lnTo>
                      <a:pt x="433" y="33"/>
                    </a:lnTo>
                    <a:lnTo>
                      <a:pt x="439" y="36"/>
                    </a:lnTo>
                    <a:lnTo>
                      <a:pt x="444" y="38"/>
                    </a:lnTo>
                    <a:lnTo>
                      <a:pt x="448" y="39"/>
                    </a:lnTo>
                    <a:lnTo>
                      <a:pt x="454" y="40"/>
                    </a:lnTo>
                    <a:lnTo>
                      <a:pt x="460" y="41"/>
                    </a:lnTo>
                    <a:lnTo>
                      <a:pt x="462" y="38"/>
                    </a:lnTo>
                    <a:lnTo>
                      <a:pt x="464" y="35"/>
                    </a:lnTo>
                    <a:lnTo>
                      <a:pt x="466" y="31"/>
                    </a:lnTo>
                    <a:lnTo>
                      <a:pt x="468" y="28"/>
                    </a:lnTo>
                    <a:lnTo>
                      <a:pt x="459" y="27"/>
                    </a:lnTo>
                    <a:lnTo>
                      <a:pt x="451" y="24"/>
                    </a:lnTo>
                    <a:lnTo>
                      <a:pt x="442" y="21"/>
                    </a:lnTo>
                    <a:lnTo>
                      <a:pt x="436" y="16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63" name="Freeform 6"/>
              <p:cNvSpPr>
                <a:spLocks/>
              </p:cNvSpPr>
              <p:nvPr/>
            </p:nvSpPr>
            <p:spPr bwMode="auto">
              <a:xfrm>
                <a:off x="2750" y="2248"/>
                <a:ext cx="260" cy="22"/>
              </a:xfrm>
              <a:custGeom>
                <a:avLst/>
                <a:gdLst>
                  <a:gd name="T0" fmla="*/ 244 w 518"/>
                  <a:gd name="T1" fmla="*/ 13 h 45"/>
                  <a:gd name="T2" fmla="*/ 237 w 518"/>
                  <a:gd name="T3" fmla="*/ 11 h 45"/>
                  <a:gd name="T4" fmla="*/ 232 w 518"/>
                  <a:gd name="T5" fmla="*/ 7 h 45"/>
                  <a:gd name="T6" fmla="*/ 219 w 518"/>
                  <a:gd name="T7" fmla="*/ 1 h 45"/>
                  <a:gd name="T8" fmla="*/ 202 w 518"/>
                  <a:gd name="T9" fmla="*/ 1 h 45"/>
                  <a:gd name="T10" fmla="*/ 181 w 518"/>
                  <a:gd name="T11" fmla="*/ 9 h 45"/>
                  <a:gd name="T12" fmla="*/ 169 w 518"/>
                  <a:gd name="T13" fmla="*/ 11 h 45"/>
                  <a:gd name="T14" fmla="*/ 157 w 518"/>
                  <a:gd name="T15" fmla="*/ 9 h 45"/>
                  <a:gd name="T16" fmla="*/ 140 w 518"/>
                  <a:gd name="T17" fmla="*/ 1 h 45"/>
                  <a:gd name="T18" fmla="*/ 122 w 518"/>
                  <a:gd name="T19" fmla="*/ 0 h 45"/>
                  <a:gd name="T20" fmla="*/ 106 w 518"/>
                  <a:gd name="T21" fmla="*/ 7 h 45"/>
                  <a:gd name="T22" fmla="*/ 99 w 518"/>
                  <a:gd name="T23" fmla="*/ 11 h 45"/>
                  <a:gd name="T24" fmla="*/ 93 w 518"/>
                  <a:gd name="T25" fmla="*/ 13 h 45"/>
                  <a:gd name="T26" fmla="*/ 84 w 518"/>
                  <a:gd name="T27" fmla="*/ 12 h 45"/>
                  <a:gd name="T28" fmla="*/ 75 w 518"/>
                  <a:gd name="T29" fmla="*/ 8 h 45"/>
                  <a:gd name="T30" fmla="*/ 69 w 518"/>
                  <a:gd name="T31" fmla="*/ 3 h 45"/>
                  <a:gd name="T32" fmla="*/ 60 w 518"/>
                  <a:gd name="T33" fmla="*/ 0 h 45"/>
                  <a:gd name="T34" fmla="*/ 50 w 518"/>
                  <a:gd name="T35" fmla="*/ 0 h 45"/>
                  <a:gd name="T36" fmla="*/ 39 w 518"/>
                  <a:gd name="T37" fmla="*/ 1 h 45"/>
                  <a:gd name="T38" fmla="*/ 30 w 518"/>
                  <a:gd name="T39" fmla="*/ 5 h 45"/>
                  <a:gd name="T40" fmla="*/ 19 w 518"/>
                  <a:gd name="T41" fmla="*/ 13 h 45"/>
                  <a:gd name="T42" fmla="*/ 8 w 518"/>
                  <a:gd name="T43" fmla="*/ 15 h 45"/>
                  <a:gd name="T44" fmla="*/ 0 w 518"/>
                  <a:gd name="T45" fmla="*/ 11 h 45"/>
                  <a:gd name="T46" fmla="*/ 3 w 518"/>
                  <a:gd name="T47" fmla="*/ 19 h 45"/>
                  <a:gd name="T48" fmla="*/ 7 w 518"/>
                  <a:gd name="T49" fmla="*/ 22 h 45"/>
                  <a:gd name="T50" fmla="*/ 14 w 518"/>
                  <a:gd name="T51" fmla="*/ 22 h 45"/>
                  <a:gd name="T52" fmla="*/ 23 w 518"/>
                  <a:gd name="T53" fmla="*/ 20 h 45"/>
                  <a:gd name="T54" fmla="*/ 33 w 518"/>
                  <a:gd name="T55" fmla="*/ 15 h 45"/>
                  <a:gd name="T56" fmla="*/ 45 w 518"/>
                  <a:gd name="T57" fmla="*/ 7 h 45"/>
                  <a:gd name="T58" fmla="*/ 57 w 518"/>
                  <a:gd name="T59" fmla="*/ 7 h 45"/>
                  <a:gd name="T60" fmla="*/ 67 w 518"/>
                  <a:gd name="T61" fmla="*/ 12 h 45"/>
                  <a:gd name="T62" fmla="*/ 73 w 518"/>
                  <a:gd name="T63" fmla="*/ 16 h 45"/>
                  <a:gd name="T64" fmla="*/ 82 w 518"/>
                  <a:gd name="T65" fmla="*/ 19 h 45"/>
                  <a:gd name="T66" fmla="*/ 92 w 518"/>
                  <a:gd name="T67" fmla="*/ 20 h 45"/>
                  <a:gd name="T68" fmla="*/ 102 w 518"/>
                  <a:gd name="T69" fmla="*/ 18 h 45"/>
                  <a:gd name="T70" fmla="*/ 112 w 518"/>
                  <a:gd name="T71" fmla="*/ 14 h 45"/>
                  <a:gd name="T72" fmla="*/ 123 w 518"/>
                  <a:gd name="T73" fmla="*/ 8 h 45"/>
                  <a:gd name="T74" fmla="*/ 136 w 518"/>
                  <a:gd name="T75" fmla="*/ 8 h 45"/>
                  <a:gd name="T76" fmla="*/ 147 w 518"/>
                  <a:gd name="T77" fmla="*/ 12 h 45"/>
                  <a:gd name="T78" fmla="*/ 163 w 518"/>
                  <a:gd name="T79" fmla="*/ 18 h 45"/>
                  <a:gd name="T80" fmla="*/ 180 w 518"/>
                  <a:gd name="T81" fmla="*/ 17 h 45"/>
                  <a:gd name="T82" fmla="*/ 197 w 518"/>
                  <a:gd name="T83" fmla="*/ 10 h 45"/>
                  <a:gd name="T84" fmla="*/ 212 w 518"/>
                  <a:gd name="T85" fmla="*/ 7 h 45"/>
                  <a:gd name="T86" fmla="*/ 222 w 518"/>
                  <a:gd name="T87" fmla="*/ 11 h 45"/>
                  <a:gd name="T88" fmla="*/ 229 w 518"/>
                  <a:gd name="T89" fmla="*/ 16 h 45"/>
                  <a:gd name="T90" fmla="*/ 239 w 518"/>
                  <a:gd name="T91" fmla="*/ 19 h 45"/>
                  <a:gd name="T92" fmla="*/ 249 w 518"/>
                  <a:gd name="T93" fmla="*/ 20 h 45"/>
                  <a:gd name="T94" fmla="*/ 255 w 518"/>
                  <a:gd name="T95" fmla="*/ 20 h 45"/>
                  <a:gd name="T96" fmla="*/ 259 w 518"/>
                  <a:gd name="T97" fmla="*/ 15 h 45"/>
                  <a:gd name="T98" fmla="*/ 257 w 518"/>
                  <a:gd name="T99" fmla="*/ 11 h 45"/>
                  <a:gd name="T100" fmla="*/ 249 w 518"/>
                  <a:gd name="T101" fmla="*/ 13 h 4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518" h="45">
                    <a:moveTo>
                      <a:pt x="496" y="26"/>
                    </a:moveTo>
                    <a:lnTo>
                      <a:pt x="492" y="26"/>
                    </a:lnTo>
                    <a:lnTo>
                      <a:pt x="487" y="26"/>
                    </a:lnTo>
                    <a:lnTo>
                      <a:pt x="482" y="25"/>
                    </a:lnTo>
                    <a:lnTo>
                      <a:pt x="478" y="24"/>
                    </a:lnTo>
                    <a:lnTo>
                      <a:pt x="473" y="23"/>
                    </a:lnTo>
                    <a:lnTo>
                      <a:pt x="470" y="20"/>
                    </a:lnTo>
                    <a:lnTo>
                      <a:pt x="465" y="17"/>
                    </a:lnTo>
                    <a:lnTo>
                      <a:pt x="462" y="15"/>
                    </a:lnTo>
                    <a:lnTo>
                      <a:pt x="455" y="10"/>
                    </a:lnTo>
                    <a:lnTo>
                      <a:pt x="447" y="6"/>
                    </a:lnTo>
                    <a:lnTo>
                      <a:pt x="437" y="3"/>
                    </a:lnTo>
                    <a:lnTo>
                      <a:pt x="427" y="1"/>
                    </a:lnTo>
                    <a:lnTo>
                      <a:pt x="414" y="1"/>
                    </a:lnTo>
                    <a:lnTo>
                      <a:pt x="402" y="2"/>
                    </a:lnTo>
                    <a:lnTo>
                      <a:pt x="387" y="7"/>
                    </a:lnTo>
                    <a:lnTo>
                      <a:pt x="370" y="14"/>
                    </a:lnTo>
                    <a:lnTo>
                      <a:pt x="361" y="18"/>
                    </a:lnTo>
                    <a:lnTo>
                      <a:pt x="352" y="20"/>
                    </a:lnTo>
                    <a:lnTo>
                      <a:pt x="344" y="23"/>
                    </a:lnTo>
                    <a:lnTo>
                      <a:pt x="336" y="23"/>
                    </a:lnTo>
                    <a:lnTo>
                      <a:pt x="328" y="23"/>
                    </a:lnTo>
                    <a:lnTo>
                      <a:pt x="320" y="22"/>
                    </a:lnTo>
                    <a:lnTo>
                      <a:pt x="312" y="18"/>
                    </a:lnTo>
                    <a:lnTo>
                      <a:pt x="305" y="15"/>
                    </a:lnTo>
                    <a:lnTo>
                      <a:pt x="292" y="8"/>
                    </a:lnTo>
                    <a:lnTo>
                      <a:pt x="279" y="3"/>
                    </a:lnTo>
                    <a:lnTo>
                      <a:pt x="267" y="1"/>
                    </a:lnTo>
                    <a:lnTo>
                      <a:pt x="255" y="0"/>
                    </a:lnTo>
                    <a:lnTo>
                      <a:pt x="243" y="1"/>
                    </a:lnTo>
                    <a:lnTo>
                      <a:pt x="232" y="3"/>
                    </a:lnTo>
                    <a:lnTo>
                      <a:pt x="221" y="8"/>
                    </a:lnTo>
                    <a:lnTo>
                      <a:pt x="212" y="15"/>
                    </a:lnTo>
                    <a:lnTo>
                      <a:pt x="208" y="18"/>
                    </a:lnTo>
                    <a:lnTo>
                      <a:pt x="203" y="20"/>
                    </a:lnTo>
                    <a:lnTo>
                      <a:pt x="198" y="23"/>
                    </a:lnTo>
                    <a:lnTo>
                      <a:pt x="194" y="24"/>
                    </a:lnTo>
                    <a:lnTo>
                      <a:pt x="189" y="25"/>
                    </a:lnTo>
                    <a:lnTo>
                      <a:pt x="185" y="26"/>
                    </a:lnTo>
                    <a:lnTo>
                      <a:pt x="181" y="26"/>
                    </a:lnTo>
                    <a:lnTo>
                      <a:pt x="178" y="26"/>
                    </a:lnTo>
                    <a:lnTo>
                      <a:pt x="168" y="25"/>
                    </a:lnTo>
                    <a:lnTo>
                      <a:pt x="160" y="23"/>
                    </a:lnTo>
                    <a:lnTo>
                      <a:pt x="155" y="19"/>
                    </a:lnTo>
                    <a:lnTo>
                      <a:pt x="150" y="16"/>
                    </a:lnTo>
                    <a:lnTo>
                      <a:pt x="146" y="12"/>
                    </a:lnTo>
                    <a:lnTo>
                      <a:pt x="143" y="10"/>
                    </a:lnTo>
                    <a:lnTo>
                      <a:pt x="137" y="7"/>
                    </a:lnTo>
                    <a:lnTo>
                      <a:pt x="133" y="4"/>
                    </a:lnTo>
                    <a:lnTo>
                      <a:pt x="127" y="3"/>
                    </a:lnTo>
                    <a:lnTo>
                      <a:pt x="120" y="1"/>
                    </a:lnTo>
                    <a:lnTo>
                      <a:pt x="113" y="1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92" y="0"/>
                    </a:lnTo>
                    <a:lnTo>
                      <a:pt x="85" y="1"/>
                    </a:lnTo>
                    <a:lnTo>
                      <a:pt x="78" y="3"/>
                    </a:lnTo>
                    <a:lnTo>
                      <a:pt x="71" y="6"/>
                    </a:lnTo>
                    <a:lnTo>
                      <a:pt x="66" y="8"/>
                    </a:lnTo>
                    <a:lnTo>
                      <a:pt x="60" y="11"/>
                    </a:lnTo>
                    <a:lnTo>
                      <a:pt x="55" y="16"/>
                    </a:lnTo>
                    <a:lnTo>
                      <a:pt x="47" y="23"/>
                    </a:lnTo>
                    <a:lnTo>
                      <a:pt x="38" y="27"/>
                    </a:lnTo>
                    <a:lnTo>
                      <a:pt x="30" y="30"/>
                    </a:lnTo>
                    <a:lnTo>
                      <a:pt x="22" y="31"/>
                    </a:lnTo>
                    <a:lnTo>
                      <a:pt x="15" y="30"/>
                    </a:lnTo>
                    <a:lnTo>
                      <a:pt x="9" y="29"/>
                    </a:lnTo>
                    <a:lnTo>
                      <a:pt x="5" y="25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3" y="32"/>
                    </a:lnTo>
                    <a:lnTo>
                      <a:pt x="5" y="38"/>
                    </a:lnTo>
                    <a:lnTo>
                      <a:pt x="6" y="42"/>
                    </a:lnTo>
                    <a:lnTo>
                      <a:pt x="9" y="44"/>
                    </a:lnTo>
                    <a:lnTo>
                      <a:pt x="13" y="44"/>
                    </a:lnTo>
                    <a:lnTo>
                      <a:pt x="16" y="45"/>
                    </a:lnTo>
                    <a:lnTo>
                      <a:pt x="21" y="45"/>
                    </a:lnTo>
                    <a:lnTo>
                      <a:pt x="28" y="45"/>
                    </a:lnTo>
                    <a:lnTo>
                      <a:pt x="33" y="44"/>
                    </a:lnTo>
                    <a:lnTo>
                      <a:pt x="40" y="42"/>
                    </a:lnTo>
                    <a:lnTo>
                      <a:pt x="46" y="40"/>
                    </a:lnTo>
                    <a:lnTo>
                      <a:pt x="53" y="38"/>
                    </a:lnTo>
                    <a:lnTo>
                      <a:pt x="59" y="33"/>
                    </a:lnTo>
                    <a:lnTo>
                      <a:pt x="66" y="30"/>
                    </a:lnTo>
                    <a:lnTo>
                      <a:pt x="71" y="24"/>
                    </a:lnTo>
                    <a:lnTo>
                      <a:pt x="80" y="18"/>
                    </a:lnTo>
                    <a:lnTo>
                      <a:pt x="89" y="15"/>
                    </a:lnTo>
                    <a:lnTo>
                      <a:pt x="98" y="14"/>
                    </a:lnTo>
                    <a:lnTo>
                      <a:pt x="105" y="14"/>
                    </a:lnTo>
                    <a:lnTo>
                      <a:pt x="114" y="15"/>
                    </a:lnTo>
                    <a:lnTo>
                      <a:pt x="122" y="17"/>
                    </a:lnTo>
                    <a:lnTo>
                      <a:pt x="129" y="20"/>
                    </a:lnTo>
                    <a:lnTo>
                      <a:pt x="134" y="24"/>
                    </a:lnTo>
                    <a:lnTo>
                      <a:pt x="137" y="27"/>
                    </a:lnTo>
                    <a:lnTo>
                      <a:pt x="141" y="30"/>
                    </a:lnTo>
                    <a:lnTo>
                      <a:pt x="145" y="33"/>
                    </a:lnTo>
                    <a:lnTo>
                      <a:pt x="151" y="35"/>
                    </a:lnTo>
                    <a:lnTo>
                      <a:pt x="157" y="37"/>
                    </a:lnTo>
                    <a:lnTo>
                      <a:pt x="163" y="39"/>
                    </a:lnTo>
                    <a:lnTo>
                      <a:pt x="168" y="39"/>
                    </a:lnTo>
                    <a:lnTo>
                      <a:pt x="175" y="40"/>
                    </a:lnTo>
                    <a:lnTo>
                      <a:pt x="183" y="40"/>
                    </a:lnTo>
                    <a:lnTo>
                      <a:pt x="190" y="40"/>
                    </a:lnTo>
                    <a:lnTo>
                      <a:pt x="197" y="39"/>
                    </a:lnTo>
                    <a:lnTo>
                      <a:pt x="204" y="37"/>
                    </a:lnTo>
                    <a:lnTo>
                      <a:pt x="211" y="34"/>
                    </a:lnTo>
                    <a:lnTo>
                      <a:pt x="217" y="32"/>
                    </a:lnTo>
                    <a:lnTo>
                      <a:pt x="223" y="29"/>
                    </a:lnTo>
                    <a:lnTo>
                      <a:pt x="227" y="25"/>
                    </a:lnTo>
                    <a:lnTo>
                      <a:pt x="235" y="19"/>
                    </a:lnTo>
                    <a:lnTo>
                      <a:pt x="245" y="16"/>
                    </a:lnTo>
                    <a:lnTo>
                      <a:pt x="254" y="15"/>
                    </a:lnTo>
                    <a:lnTo>
                      <a:pt x="263" y="15"/>
                    </a:lnTo>
                    <a:lnTo>
                      <a:pt x="271" y="16"/>
                    </a:lnTo>
                    <a:lnTo>
                      <a:pt x="279" y="19"/>
                    </a:lnTo>
                    <a:lnTo>
                      <a:pt x="286" y="22"/>
                    </a:lnTo>
                    <a:lnTo>
                      <a:pt x="292" y="25"/>
                    </a:lnTo>
                    <a:lnTo>
                      <a:pt x="302" y="31"/>
                    </a:lnTo>
                    <a:lnTo>
                      <a:pt x="313" y="34"/>
                    </a:lnTo>
                    <a:lnTo>
                      <a:pt x="324" y="37"/>
                    </a:lnTo>
                    <a:lnTo>
                      <a:pt x="335" y="38"/>
                    </a:lnTo>
                    <a:lnTo>
                      <a:pt x="346" y="37"/>
                    </a:lnTo>
                    <a:lnTo>
                      <a:pt x="358" y="34"/>
                    </a:lnTo>
                    <a:lnTo>
                      <a:pt x="369" y="31"/>
                    </a:lnTo>
                    <a:lnTo>
                      <a:pt x="381" y="26"/>
                    </a:lnTo>
                    <a:lnTo>
                      <a:pt x="393" y="20"/>
                    </a:lnTo>
                    <a:lnTo>
                      <a:pt x="405" y="17"/>
                    </a:lnTo>
                    <a:lnTo>
                      <a:pt x="415" y="15"/>
                    </a:lnTo>
                    <a:lnTo>
                      <a:pt x="423" y="15"/>
                    </a:lnTo>
                    <a:lnTo>
                      <a:pt x="430" y="16"/>
                    </a:lnTo>
                    <a:lnTo>
                      <a:pt x="437" y="18"/>
                    </a:lnTo>
                    <a:lnTo>
                      <a:pt x="442" y="22"/>
                    </a:lnTo>
                    <a:lnTo>
                      <a:pt x="447" y="25"/>
                    </a:lnTo>
                    <a:lnTo>
                      <a:pt x="451" y="29"/>
                    </a:lnTo>
                    <a:lnTo>
                      <a:pt x="457" y="32"/>
                    </a:lnTo>
                    <a:lnTo>
                      <a:pt x="464" y="34"/>
                    </a:lnTo>
                    <a:lnTo>
                      <a:pt x="470" y="37"/>
                    </a:lnTo>
                    <a:lnTo>
                      <a:pt x="477" y="39"/>
                    </a:lnTo>
                    <a:lnTo>
                      <a:pt x="483" y="40"/>
                    </a:lnTo>
                    <a:lnTo>
                      <a:pt x="490" y="41"/>
                    </a:lnTo>
                    <a:lnTo>
                      <a:pt x="497" y="41"/>
                    </a:lnTo>
                    <a:lnTo>
                      <a:pt x="502" y="41"/>
                    </a:lnTo>
                    <a:lnTo>
                      <a:pt x="505" y="40"/>
                    </a:lnTo>
                    <a:lnTo>
                      <a:pt x="509" y="40"/>
                    </a:lnTo>
                    <a:lnTo>
                      <a:pt x="512" y="39"/>
                    </a:lnTo>
                    <a:lnTo>
                      <a:pt x="513" y="34"/>
                    </a:lnTo>
                    <a:lnTo>
                      <a:pt x="516" y="30"/>
                    </a:lnTo>
                    <a:lnTo>
                      <a:pt x="517" y="25"/>
                    </a:lnTo>
                    <a:lnTo>
                      <a:pt x="518" y="20"/>
                    </a:lnTo>
                    <a:lnTo>
                      <a:pt x="513" y="23"/>
                    </a:lnTo>
                    <a:lnTo>
                      <a:pt x="508" y="25"/>
                    </a:lnTo>
                    <a:lnTo>
                      <a:pt x="502" y="26"/>
                    </a:lnTo>
                    <a:lnTo>
                      <a:pt x="496" y="26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TW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438" name="AutoShape 8"/>
            <p:cNvSpPr>
              <a:spLocks noChangeArrowheads="1"/>
            </p:cNvSpPr>
            <p:nvPr/>
          </p:nvSpPr>
          <p:spPr bwMode="auto">
            <a:xfrm>
              <a:off x="6192167" y="2130426"/>
              <a:ext cx="3424237" cy="1065213"/>
            </a:xfrm>
            <a:custGeom>
              <a:avLst/>
              <a:gdLst>
                <a:gd name="T0" fmla="*/ 3196747 w 21600"/>
                <a:gd name="T1" fmla="*/ 532607 h 21600"/>
                <a:gd name="T2" fmla="*/ 1712118 w 21600"/>
                <a:gd name="T3" fmla="*/ 1065213 h 21600"/>
                <a:gd name="T4" fmla="*/ 227490 w 21600"/>
                <a:gd name="T5" fmla="*/ 532607 h 21600"/>
                <a:gd name="T6" fmla="*/ 171211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35 w 21600"/>
                <a:gd name="T13" fmla="*/ 3235 h 21600"/>
                <a:gd name="T14" fmla="*/ 18365 w 21600"/>
                <a:gd name="T15" fmla="*/ 183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869" y="21600"/>
                  </a:lnTo>
                  <a:lnTo>
                    <a:pt x="1873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C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0" hangingPunct="0"/>
              <a:endParaRPr kumimoji="0" lang="en-US" altLang="zh-TW" sz="2000" b="1">
                <a:solidFill>
                  <a:srgbClr val="000000"/>
                </a:solidFill>
              </a:endParaRPr>
            </a:p>
            <a:p>
              <a:pPr algn="ctr" eaLnBrk="0" hangingPunct="0"/>
              <a:r>
                <a:rPr kumimoji="0" lang="en-US" altLang="zh-TW" sz="1800" b="1">
                  <a:solidFill>
                    <a:srgbClr val="000000"/>
                  </a:solidFill>
                </a:rPr>
                <a:t>Suspect</a:t>
              </a:r>
            </a:p>
          </p:txBody>
        </p:sp>
        <p:sp>
          <p:nvSpPr>
            <p:cNvPr id="18439" name="Oval 9"/>
            <p:cNvSpPr>
              <a:spLocks noChangeArrowheads="1"/>
            </p:cNvSpPr>
            <p:nvPr/>
          </p:nvSpPr>
          <p:spPr bwMode="auto">
            <a:xfrm>
              <a:off x="6192167" y="1901826"/>
              <a:ext cx="3424237" cy="381000"/>
            </a:xfrm>
            <a:prstGeom prst="ellipse">
              <a:avLst/>
            </a:prstGeom>
            <a:solidFill>
              <a:srgbClr val="FF9966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0" hangingPunct="0"/>
              <a:r>
                <a:rPr kumimoji="0" lang="en-US" altLang="zh-TW" sz="1800" b="1">
                  <a:solidFill>
                    <a:srgbClr val="000000"/>
                  </a:solidFill>
                </a:rPr>
                <a:t>Universal</a:t>
              </a:r>
            </a:p>
          </p:txBody>
        </p:sp>
        <p:sp>
          <p:nvSpPr>
            <p:cNvPr id="18440" name="AutoShape 10"/>
            <p:cNvSpPr>
              <a:spLocks noChangeArrowheads="1"/>
            </p:cNvSpPr>
            <p:nvPr/>
          </p:nvSpPr>
          <p:spPr bwMode="auto">
            <a:xfrm>
              <a:off x="7204992" y="3727451"/>
              <a:ext cx="1470025" cy="760413"/>
            </a:xfrm>
            <a:custGeom>
              <a:avLst/>
              <a:gdLst>
                <a:gd name="T0" fmla="*/ 1343371 w 21600"/>
                <a:gd name="T1" fmla="*/ 380207 h 21600"/>
                <a:gd name="T2" fmla="*/ 735013 w 21600"/>
                <a:gd name="T3" fmla="*/ 760413 h 21600"/>
                <a:gd name="T4" fmla="*/ 126654 w 21600"/>
                <a:gd name="T5" fmla="*/ 380207 h 21600"/>
                <a:gd name="T6" fmla="*/ 73501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661 w 21600"/>
                <a:gd name="T13" fmla="*/ 3661 h 21600"/>
                <a:gd name="T14" fmla="*/ 17939 w 21600"/>
                <a:gd name="T15" fmla="*/ 179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722" y="21600"/>
                  </a:lnTo>
                  <a:lnTo>
                    <a:pt x="1787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5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0" hangingPunct="0"/>
              <a:r>
                <a:rPr kumimoji="0" lang="en-US" altLang="zh-TW" sz="1800" b="1">
                  <a:solidFill>
                    <a:srgbClr val="000000"/>
                  </a:solidFill>
                </a:rPr>
                <a:t>Best Few</a:t>
              </a:r>
            </a:p>
          </p:txBody>
        </p:sp>
        <p:sp>
          <p:nvSpPr>
            <p:cNvPr id="18445" name="Rectangle 15"/>
            <p:cNvSpPr>
              <a:spLocks noChangeArrowheads="1"/>
            </p:cNvSpPr>
            <p:nvPr/>
          </p:nvSpPr>
          <p:spPr bwMode="auto">
            <a:xfrm>
              <a:off x="7390729" y="5110164"/>
              <a:ext cx="1135063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0" hangingPunct="0"/>
              <a:r>
                <a:rPr kumimoji="0" lang="en-US" altLang="zh-TW" sz="1800" b="1">
                  <a:solidFill>
                    <a:srgbClr val="000000"/>
                  </a:solidFill>
                </a:rPr>
                <a:t>Delivery</a:t>
              </a:r>
            </a:p>
          </p:txBody>
        </p:sp>
        <p:sp>
          <p:nvSpPr>
            <p:cNvPr id="18446" name="Rectangle 16"/>
            <p:cNvSpPr>
              <a:spLocks noChangeArrowheads="1"/>
            </p:cNvSpPr>
            <p:nvPr/>
          </p:nvSpPr>
          <p:spPr bwMode="auto">
            <a:xfrm>
              <a:off x="7390729" y="5451476"/>
              <a:ext cx="1106488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0" hangingPunct="0"/>
              <a:r>
                <a:rPr kumimoji="0" lang="en-US" altLang="zh-TW" sz="1800" b="1">
                  <a:solidFill>
                    <a:srgbClr val="000000"/>
                  </a:solidFill>
                </a:rPr>
                <a:t>Services</a:t>
              </a:r>
            </a:p>
          </p:txBody>
        </p:sp>
        <p:sp>
          <p:nvSpPr>
            <p:cNvPr id="18447" name="Oval 17"/>
            <p:cNvSpPr>
              <a:spLocks noChangeArrowheads="1"/>
            </p:cNvSpPr>
            <p:nvPr/>
          </p:nvSpPr>
          <p:spPr bwMode="auto">
            <a:xfrm>
              <a:off x="6876379" y="3498851"/>
              <a:ext cx="2055813" cy="381000"/>
            </a:xfrm>
            <a:prstGeom prst="ellipse">
              <a:avLst/>
            </a:prstGeom>
            <a:solidFill>
              <a:srgbClr val="E472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0" hangingPunct="0"/>
              <a:endParaRPr kumimoji="0" lang="zh-TW" altLang="zh-TW" sz="1800" b="1">
                <a:solidFill>
                  <a:srgbClr val="003300"/>
                </a:solidFill>
              </a:endParaRPr>
            </a:p>
          </p:txBody>
        </p:sp>
        <p:sp>
          <p:nvSpPr>
            <p:cNvPr id="18448" name="AutoShape 18"/>
            <p:cNvSpPr>
              <a:spLocks noChangeArrowheads="1"/>
            </p:cNvSpPr>
            <p:nvPr/>
          </p:nvSpPr>
          <p:spPr bwMode="auto">
            <a:xfrm>
              <a:off x="6620792" y="3119439"/>
              <a:ext cx="2568575" cy="608012"/>
            </a:xfrm>
            <a:custGeom>
              <a:avLst/>
              <a:gdLst>
                <a:gd name="T0" fmla="*/ 2442762 w 21600"/>
                <a:gd name="T1" fmla="*/ 304006 h 21600"/>
                <a:gd name="T2" fmla="*/ 1284288 w 21600"/>
                <a:gd name="T3" fmla="*/ 608012 h 21600"/>
                <a:gd name="T4" fmla="*/ 125813 w 21600"/>
                <a:gd name="T5" fmla="*/ 304006 h 21600"/>
                <a:gd name="T6" fmla="*/ 128428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858 w 21600"/>
                <a:gd name="T13" fmla="*/ 2858 h 21600"/>
                <a:gd name="T14" fmla="*/ 18742 w 21600"/>
                <a:gd name="T15" fmla="*/ 1874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15" y="21600"/>
                  </a:lnTo>
                  <a:lnTo>
                    <a:pt x="1948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7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0" hangingPunct="0"/>
              <a:r>
                <a:rPr kumimoji="0" lang="en-US" altLang="zh-TW" sz="1800" b="1">
                  <a:solidFill>
                    <a:srgbClr val="000000"/>
                  </a:solidFill>
                </a:rPr>
                <a:t>Prospect</a:t>
              </a:r>
            </a:p>
          </p:txBody>
        </p:sp>
        <p:sp>
          <p:nvSpPr>
            <p:cNvPr id="18449" name="Line 19"/>
            <p:cNvSpPr>
              <a:spLocks noChangeShapeType="1"/>
            </p:cNvSpPr>
            <p:nvPr/>
          </p:nvSpPr>
          <p:spPr bwMode="auto">
            <a:xfrm>
              <a:off x="6524773" y="4770438"/>
              <a:ext cx="4624388" cy="0"/>
            </a:xfrm>
            <a:prstGeom prst="line">
              <a:avLst/>
            </a:prstGeom>
            <a:noFill/>
            <a:ln w="9525" cap="rnd">
              <a:solidFill>
                <a:srgbClr val="FF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18450" name="Line 20"/>
            <p:cNvSpPr>
              <a:spLocks noChangeShapeType="1"/>
            </p:cNvSpPr>
            <p:nvPr/>
          </p:nvSpPr>
          <p:spPr bwMode="auto">
            <a:xfrm>
              <a:off x="6439048" y="5227638"/>
              <a:ext cx="4624388" cy="0"/>
            </a:xfrm>
            <a:prstGeom prst="line">
              <a:avLst/>
            </a:prstGeom>
            <a:noFill/>
            <a:ln w="9525" cap="rnd">
              <a:solidFill>
                <a:srgbClr val="FF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18452" name="Line 22"/>
            <p:cNvSpPr>
              <a:spLocks noChangeShapeType="1"/>
            </p:cNvSpPr>
            <p:nvPr/>
          </p:nvSpPr>
          <p:spPr bwMode="auto">
            <a:xfrm>
              <a:off x="6412061" y="2151063"/>
              <a:ext cx="4624387" cy="0"/>
            </a:xfrm>
            <a:prstGeom prst="line">
              <a:avLst/>
            </a:prstGeom>
            <a:noFill/>
            <a:ln w="9525" cap="rnd">
              <a:solidFill>
                <a:srgbClr val="FF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18456" name="Rectangle 26"/>
            <p:cNvSpPr>
              <a:spLocks noChangeArrowheads="1"/>
            </p:cNvSpPr>
            <p:nvPr/>
          </p:nvSpPr>
          <p:spPr bwMode="auto">
            <a:xfrm>
              <a:off x="7476454" y="4806951"/>
              <a:ext cx="877888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0" hangingPunct="0"/>
              <a:r>
                <a:rPr kumimoji="0" lang="en-US" altLang="zh-TW" sz="1800" b="1">
                  <a:solidFill>
                    <a:srgbClr val="000000"/>
                  </a:solidFill>
                </a:rPr>
                <a:t>Client</a:t>
              </a: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92" y="1802656"/>
            <a:ext cx="5715000" cy="4238625"/>
          </a:xfrm>
          <a:prstGeom prst="rect">
            <a:avLst/>
          </a:prstGeom>
        </p:spPr>
      </p:pic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CK Farn, CYCU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077A3B-D6D4-4131-B25B-6C083BEFC337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053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9" name="Text Box 11"/>
          <p:cNvSpPr txBox="1">
            <a:spLocks noChangeArrowheads="1"/>
          </p:cNvSpPr>
          <p:nvPr/>
        </p:nvSpPr>
        <p:spPr bwMode="auto">
          <a:xfrm>
            <a:off x="7122341" y="1612721"/>
            <a:ext cx="234791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kumimoji="0" lang="en-US" altLang="zh-TW" sz="1400">
                <a:solidFill>
                  <a:srgbClr val="0033CC"/>
                </a:solidFill>
              </a:rPr>
              <a:t>Search with a vague idea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kumimoji="0" lang="en-US" altLang="zh-TW" sz="1400">
                <a:solidFill>
                  <a:srgbClr val="0033CC"/>
                </a:solidFill>
              </a:rPr>
              <a:t>Read the title page of a few hundred papers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kumimoji="0" lang="en-US" altLang="zh-TW" sz="1400">
                <a:solidFill>
                  <a:srgbClr val="0033CC"/>
                </a:solidFill>
              </a:rPr>
              <a:t>Title, authors, journal, keywords, affiliation</a:t>
            </a:r>
          </a:p>
        </p:txBody>
      </p:sp>
      <p:sp>
        <p:nvSpPr>
          <p:cNvPr id="20497" name="Line 19"/>
          <p:cNvSpPr>
            <a:spLocks noChangeShapeType="1"/>
          </p:cNvSpPr>
          <p:nvPr/>
        </p:nvSpPr>
        <p:spPr bwMode="auto">
          <a:xfrm>
            <a:off x="4444819" y="4668980"/>
            <a:ext cx="5328592" cy="60125"/>
          </a:xfrm>
          <a:prstGeom prst="line">
            <a:avLst/>
          </a:prstGeom>
          <a:noFill/>
          <a:ln w="12700" cap="rnd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20498" name="Line 20"/>
          <p:cNvSpPr>
            <a:spLocks noChangeShapeType="1"/>
          </p:cNvSpPr>
          <p:nvPr/>
        </p:nvSpPr>
        <p:spPr bwMode="auto">
          <a:xfrm>
            <a:off x="4417069" y="5483224"/>
            <a:ext cx="5356341" cy="22363"/>
          </a:xfrm>
          <a:prstGeom prst="line">
            <a:avLst/>
          </a:prstGeom>
          <a:noFill/>
          <a:ln w="12700" cap="rnd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20499" name="Line 21"/>
          <p:cNvSpPr>
            <a:spLocks noChangeShapeType="1"/>
          </p:cNvSpPr>
          <p:nvPr/>
        </p:nvSpPr>
        <p:spPr bwMode="auto">
          <a:xfrm>
            <a:off x="4402296" y="3508373"/>
            <a:ext cx="5328592" cy="46561"/>
          </a:xfrm>
          <a:prstGeom prst="line">
            <a:avLst/>
          </a:prstGeom>
          <a:noFill/>
          <a:ln w="12700" cap="rnd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20500" name="Line 22"/>
          <p:cNvSpPr>
            <a:spLocks noChangeShapeType="1"/>
          </p:cNvSpPr>
          <p:nvPr/>
        </p:nvSpPr>
        <p:spPr bwMode="auto">
          <a:xfrm>
            <a:off x="4417070" y="2764415"/>
            <a:ext cx="5410543" cy="0"/>
          </a:xfrm>
          <a:prstGeom prst="line">
            <a:avLst/>
          </a:prstGeom>
          <a:noFill/>
          <a:ln w="12700" cap="rnd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20503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Research funnel</a:t>
            </a:r>
            <a:endParaRPr lang="zh-TW" altLang="en-US"/>
          </a:p>
        </p:txBody>
      </p:sp>
      <p:grpSp>
        <p:nvGrpSpPr>
          <p:cNvPr id="48" name="群組 47"/>
          <p:cNvGrpSpPr/>
          <p:nvPr/>
        </p:nvGrpSpPr>
        <p:grpSpPr>
          <a:xfrm>
            <a:off x="672654" y="1783309"/>
            <a:ext cx="4956994" cy="4285704"/>
            <a:chOff x="6192167" y="1901826"/>
            <a:chExt cx="4956994" cy="3914775"/>
          </a:xfrm>
        </p:grpSpPr>
        <p:grpSp>
          <p:nvGrpSpPr>
            <p:cNvPr id="49" name="Group 2"/>
            <p:cNvGrpSpPr>
              <a:grpSpLocks/>
            </p:cNvGrpSpPr>
            <p:nvPr/>
          </p:nvGrpSpPr>
          <p:grpSpPr bwMode="auto">
            <a:xfrm>
              <a:off x="7733629" y="4411664"/>
              <a:ext cx="311150" cy="434975"/>
              <a:chOff x="2747" y="1960"/>
              <a:chExt cx="266" cy="399"/>
            </a:xfrm>
          </p:grpSpPr>
          <p:sp>
            <p:nvSpPr>
              <p:cNvPr id="61" name="Freeform 3"/>
              <p:cNvSpPr>
                <a:spLocks/>
              </p:cNvSpPr>
              <p:nvPr/>
            </p:nvSpPr>
            <p:spPr bwMode="auto">
              <a:xfrm>
                <a:off x="2747" y="1960"/>
                <a:ext cx="266" cy="399"/>
              </a:xfrm>
              <a:custGeom>
                <a:avLst/>
                <a:gdLst>
                  <a:gd name="T0" fmla="*/ 137 w 532"/>
                  <a:gd name="T1" fmla="*/ 13 h 798"/>
                  <a:gd name="T2" fmla="*/ 144 w 532"/>
                  <a:gd name="T3" fmla="*/ 39 h 798"/>
                  <a:gd name="T4" fmla="*/ 151 w 532"/>
                  <a:gd name="T5" fmla="*/ 61 h 798"/>
                  <a:gd name="T6" fmla="*/ 158 w 532"/>
                  <a:gd name="T7" fmla="*/ 80 h 798"/>
                  <a:gd name="T8" fmla="*/ 167 w 532"/>
                  <a:gd name="T9" fmla="*/ 96 h 798"/>
                  <a:gd name="T10" fmla="*/ 177 w 532"/>
                  <a:gd name="T11" fmla="*/ 114 h 798"/>
                  <a:gd name="T12" fmla="*/ 190 w 532"/>
                  <a:gd name="T13" fmla="*/ 132 h 798"/>
                  <a:gd name="T14" fmla="*/ 205 w 532"/>
                  <a:gd name="T15" fmla="*/ 150 h 798"/>
                  <a:gd name="T16" fmla="*/ 222 w 532"/>
                  <a:gd name="T17" fmla="*/ 170 h 798"/>
                  <a:gd name="T18" fmla="*/ 241 w 532"/>
                  <a:gd name="T19" fmla="*/ 194 h 798"/>
                  <a:gd name="T20" fmla="*/ 255 w 532"/>
                  <a:gd name="T21" fmla="*/ 218 h 798"/>
                  <a:gd name="T22" fmla="*/ 263 w 532"/>
                  <a:gd name="T23" fmla="*/ 243 h 798"/>
                  <a:gd name="T24" fmla="*/ 266 w 532"/>
                  <a:gd name="T25" fmla="*/ 267 h 798"/>
                  <a:gd name="T26" fmla="*/ 264 w 532"/>
                  <a:gd name="T27" fmla="*/ 294 h 798"/>
                  <a:gd name="T28" fmla="*/ 256 w 532"/>
                  <a:gd name="T29" fmla="*/ 318 h 798"/>
                  <a:gd name="T30" fmla="*/ 244 w 532"/>
                  <a:gd name="T31" fmla="*/ 341 h 798"/>
                  <a:gd name="T32" fmla="*/ 227 w 532"/>
                  <a:gd name="T33" fmla="*/ 361 h 798"/>
                  <a:gd name="T34" fmla="*/ 217 w 532"/>
                  <a:gd name="T35" fmla="*/ 370 h 798"/>
                  <a:gd name="T36" fmla="*/ 206 w 532"/>
                  <a:gd name="T37" fmla="*/ 377 h 798"/>
                  <a:gd name="T38" fmla="*/ 195 w 532"/>
                  <a:gd name="T39" fmla="*/ 384 h 798"/>
                  <a:gd name="T40" fmla="*/ 184 w 532"/>
                  <a:gd name="T41" fmla="*/ 389 h 798"/>
                  <a:gd name="T42" fmla="*/ 172 w 532"/>
                  <a:gd name="T43" fmla="*/ 394 h 798"/>
                  <a:gd name="T44" fmla="*/ 160 w 532"/>
                  <a:gd name="T45" fmla="*/ 397 h 798"/>
                  <a:gd name="T46" fmla="*/ 147 w 532"/>
                  <a:gd name="T47" fmla="*/ 399 h 798"/>
                  <a:gd name="T48" fmla="*/ 134 w 532"/>
                  <a:gd name="T49" fmla="*/ 399 h 798"/>
                  <a:gd name="T50" fmla="*/ 120 w 532"/>
                  <a:gd name="T51" fmla="*/ 399 h 798"/>
                  <a:gd name="T52" fmla="*/ 107 w 532"/>
                  <a:gd name="T53" fmla="*/ 397 h 798"/>
                  <a:gd name="T54" fmla="*/ 94 w 532"/>
                  <a:gd name="T55" fmla="*/ 394 h 798"/>
                  <a:gd name="T56" fmla="*/ 82 w 532"/>
                  <a:gd name="T57" fmla="*/ 389 h 798"/>
                  <a:gd name="T58" fmla="*/ 71 w 532"/>
                  <a:gd name="T59" fmla="*/ 384 h 798"/>
                  <a:gd name="T60" fmla="*/ 60 w 532"/>
                  <a:gd name="T61" fmla="*/ 377 h 798"/>
                  <a:gd name="T62" fmla="*/ 49 w 532"/>
                  <a:gd name="T63" fmla="*/ 370 h 798"/>
                  <a:gd name="T64" fmla="*/ 39 w 532"/>
                  <a:gd name="T65" fmla="*/ 361 h 798"/>
                  <a:gd name="T66" fmla="*/ 22 w 532"/>
                  <a:gd name="T67" fmla="*/ 341 h 798"/>
                  <a:gd name="T68" fmla="*/ 10 w 532"/>
                  <a:gd name="T69" fmla="*/ 318 h 798"/>
                  <a:gd name="T70" fmla="*/ 3 w 532"/>
                  <a:gd name="T71" fmla="*/ 294 h 798"/>
                  <a:gd name="T72" fmla="*/ 0 w 532"/>
                  <a:gd name="T73" fmla="*/ 267 h 798"/>
                  <a:gd name="T74" fmla="*/ 3 w 532"/>
                  <a:gd name="T75" fmla="*/ 243 h 798"/>
                  <a:gd name="T76" fmla="*/ 11 w 532"/>
                  <a:gd name="T77" fmla="*/ 218 h 798"/>
                  <a:gd name="T78" fmla="*/ 25 w 532"/>
                  <a:gd name="T79" fmla="*/ 194 h 798"/>
                  <a:gd name="T80" fmla="*/ 44 w 532"/>
                  <a:gd name="T81" fmla="*/ 170 h 798"/>
                  <a:gd name="T82" fmla="*/ 62 w 532"/>
                  <a:gd name="T83" fmla="*/ 150 h 798"/>
                  <a:gd name="T84" fmla="*/ 77 w 532"/>
                  <a:gd name="T85" fmla="*/ 132 h 798"/>
                  <a:gd name="T86" fmla="*/ 89 w 532"/>
                  <a:gd name="T87" fmla="*/ 114 h 798"/>
                  <a:gd name="T88" fmla="*/ 99 w 532"/>
                  <a:gd name="T89" fmla="*/ 96 h 798"/>
                  <a:gd name="T90" fmla="*/ 108 w 532"/>
                  <a:gd name="T91" fmla="*/ 80 h 798"/>
                  <a:gd name="T92" fmla="*/ 116 w 532"/>
                  <a:gd name="T93" fmla="*/ 61 h 798"/>
                  <a:gd name="T94" fmla="*/ 123 w 532"/>
                  <a:gd name="T95" fmla="*/ 39 h 798"/>
                  <a:gd name="T96" fmla="*/ 130 w 532"/>
                  <a:gd name="T97" fmla="*/ 13 h 79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532" h="798">
                    <a:moveTo>
                      <a:pt x="267" y="0"/>
                    </a:moveTo>
                    <a:lnTo>
                      <a:pt x="274" y="26"/>
                    </a:lnTo>
                    <a:lnTo>
                      <a:pt x="280" y="53"/>
                    </a:lnTo>
                    <a:lnTo>
                      <a:pt x="287" y="77"/>
                    </a:lnTo>
                    <a:lnTo>
                      <a:pt x="294" y="99"/>
                    </a:lnTo>
                    <a:lnTo>
                      <a:pt x="301" y="121"/>
                    </a:lnTo>
                    <a:lnTo>
                      <a:pt x="309" y="140"/>
                    </a:lnTo>
                    <a:lnTo>
                      <a:pt x="316" y="159"/>
                    </a:lnTo>
                    <a:lnTo>
                      <a:pt x="324" y="176"/>
                    </a:lnTo>
                    <a:lnTo>
                      <a:pt x="334" y="192"/>
                    </a:lnTo>
                    <a:lnTo>
                      <a:pt x="343" y="210"/>
                    </a:lnTo>
                    <a:lnTo>
                      <a:pt x="354" y="227"/>
                    </a:lnTo>
                    <a:lnTo>
                      <a:pt x="366" y="244"/>
                    </a:lnTo>
                    <a:lnTo>
                      <a:pt x="379" y="263"/>
                    </a:lnTo>
                    <a:lnTo>
                      <a:pt x="394" y="281"/>
                    </a:lnTo>
                    <a:lnTo>
                      <a:pt x="409" y="299"/>
                    </a:lnTo>
                    <a:lnTo>
                      <a:pt x="425" y="318"/>
                    </a:lnTo>
                    <a:lnTo>
                      <a:pt x="444" y="339"/>
                    </a:lnTo>
                    <a:lnTo>
                      <a:pt x="465" y="363"/>
                    </a:lnTo>
                    <a:lnTo>
                      <a:pt x="482" y="388"/>
                    </a:lnTo>
                    <a:lnTo>
                      <a:pt x="497" y="412"/>
                    </a:lnTo>
                    <a:lnTo>
                      <a:pt x="510" y="436"/>
                    </a:lnTo>
                    <a:lnTo>
                      <a:pt x="519" y="462"/>
                    </a:lnTo>
                    <a:lnTo>
                      <a:pt x="526" y="486"/>
                    </a:lnTo>
                    <a:lnTo>
                      <a:pt x="531" y="510"/>
                    </a:lnTo>
                    <a:lnTo>
                      <a:pt x="532" y="534"/>
                    </a:lnTo>
                    <a:lnTo>
                      <a:pt x="531" y="561"/>
                    </a:lnTo>
                    <a:lnTo>
                      <a:pt x="527" y="587"/>
                    </a:lnTo>
                    <a:lnTo>
                      <a:pt x="520" y="611"/>
                    </a:lnTo>
                    <a:lnTo>
                      <a:pt x="512" y="636"/>
                    </a:lnTo>
                    <a:lnTo>
                      <a:pt x="501" y="659"/>
                    </a:lnTo>
                    <a:lnTo>
                      <a:pt x="488" y="681"/>
                    </a:lnTo>
                    <a:lnTo>
                      <a:pt x="472" y="701"/>
                    </a:lnTo>
                    <a:lnTo>
                      <a:pt x="454" y="721"/>
                    </a:lnTo>
                    <a:lnTo>
                      <a:pt x="443" y="730"/>
                    </a:lnTo>
                    <a:lnTo>
                      <a:pt x="433" y="739"/>
                    </a:lnTo>
                    <a:lnTo>
                      <a:pt x="422" y="747"/>
                    </a:lnTo>
                    <a:lnTo>
                      <a:pt x="412" y="754"/>
                    </a:lnTo>
                    <a:lnTo>
                      <a:pt x="402" y="761"/>
                    </a:lnTo>
                    <a:lnTo>
                      <a:pt x="390" y="768"/>
                    </a:lnTo>
                    <a:lnTo>
                      <a:pt x="379" y="774"/>
                    </a:lnTo>
                    <a:lnTo>
                      <a:pt x="367" y="778"/>
                    </a:lnTo>
                    <a:lnTo>
                      <a:pt x="355" y="783"/>
                    </a:lnTo>
                    <a:lnTo>
                      <a:pt x="343" y="788"/>
                    </a:lnTo>
                    <a:lnTo>
                      <a:pt x="331" y="791"/>
                    </a:lnTo>
                    <a:lnTo>
                      <a:pt x="319" y="793"/>
                    </a:lnTo>
                    <a:lnTo>
                      <a:pt x="306" y="796"/>
                    </a:lnTo>
                    <a:lnTo>
                      <a:pt x="293" y="797"/>
                    </a:lnTo>
                    <a:lnTo>
                      <a:pt x="280" y="798"/>
                    </a:lnTo>
                    <a:lnTo>
                      <a:pt x="267" y="798"/>
                    </a:lnTo>
                    <a:lnTo>
                      <a:pt x="253" y="798"/>
                    </a:lnTo>
                    <a:lnTo>
                      <a:pt x="239" y="797"/>
                    </a:lnTo>
                    <a:lnTo>
                      <a:pt x="226" y="796"/>
                    </a:lnTo>
                    <a:lnTo>
                      <a:pt x="213" y="793"/>
                    </a:lnTo>
                    <a:lnTo>
                      <a:pt x="201" y="791"/>
                    </a:lnTo>
                    <a:lnTo>
                      <a:pt x="188" y="788"/>
                    </a:lnTo>
                    <a:lnTo>
                      <a:pt x="177" y="783"/>
                    </a:lnTo>
                    <a:lnTo>
                      <a:pt x="164" y="778"/>
                    </a:lnTo>
                    <a:lnTo>
                      <a:pt x="152" y="774"/>
                    </a:lnTo>
                    <a:lnTo>
                      <a:pt x="141" y="768"/>
                    </a:lnTo>
                    <a:lnTo>
                      <a:pt x="130" y="761"/>
                    </a:lnTo>
                    <a:lnTo>
                      <a:pt x="119" y="754"/>
                    </a:lnTo>
                    <a:lnTo>
                      <a:pt x="108" y="747"/>
                    </a:lnTo>
                    <a:lnTo>
                      <a:pt x="98" y="739"/>
                    </a:lnTo>
                    <a:lnTo>
                      <a:pt x="89" y="730"/>
                    </a:lnTo>
                    <a:lnTo>
                      <a:pt x="78" y="721"/>
                    </a:lnTo>
                    <a:lnTo>
                      <a:pt x="60" y="701"/>
                    </a:lnTo>
                    <a:lnTo>
                      <a:pt x="44" y="681"/>
                    </a:lnTo>
                    <a:lnTo>
                      <a:pt x="30" y="659"/>
                    </a:lnTo>
                    <a:lnTo>
                      <a:pt x="20" y="636"/>
                    </a:lnTo>
                    <a:lnTo>
                      <a:pt x="10" y="611"/>
                    </a:lnTo>
                    <a:lnTo>
                      <a:pt x="5" y="587"/>
                    </a:lnTo>
                    <a:lnTo>
                      <a:pt x="1" y="561"/>
                    </a:lnTo>
                    <a:lnTo>
                      <a:pt x="0" y="534"/>
                    </a:lnTo>
                    <a:lnTo>
                      <a:pt x="1" y="510"/>
                    </a:lnTo>
                    <a:lnTo>
                      <a:pt x="6" y="486"/>
                    </a:lnTo>
                    <a:lnTo>
                      <a:pt x="13" y="462"/>
                    </a:lnTo>
                    <a:lnTo>
                      <a:pt x="22" y="436"/>
                    </a:lnTo>
                    <a:lnTo>
                      <a:pt x="35" y="412"/>
                    </a:lnTo>
                    <a:lnTo>
                      <a:pt x="50" y="388"/>
                    </a:lnTo>
                    <a:lnTo>
                      <a:pt x="67" y="363"/>
                    </a:lnTo>
                    <a:lnTo>
                      <a:pt x="88" y="339"/>
                    </a:lnTo>
                    <a:lnTo>
                      <a:pt x="107" y="318"/>
                    </a:lnTo>
                    <a:lnTo>
                      <a:pt x="123" y="299"/>
                    </a:lnTo>
                    <a:lnTo>
                      <a:pt x="138" y="281"/>
                    </a:lnTo>
                    <a:lnTo>
                      <a:pt x="153" y="263"/>
                    </a:lnTo>
                    <a:lnTo>
                      <a:pt x="166" y="244"/>
                    </a:lnTo>
                    <a:lnTo>
                      <a:pt x="178" y="227"/>
                    </a:lnTo>
                    <a:lnTo>
                      <a:pt x="189" y="210"/>
                    </a:lnTo>
                    <a:lnTo>
                      <a:pt x="198" y="192"/>
                    </a:lnTo>
                    <a:lnTo>
                      <a:pt x="208" y="176"/>
                    </a:lnTo>
                    <a:lnTo>
                      <a:pt x="216" y="159"/>
                    </a:lnTo>
                    <a:lnTo>
                      <a:pt x="224" y="140"/>
                    </a:lnTo>
                    <a:lnTo>
                      <a:pt x="232" y="121"/>
                    </a:lnTo>
                    <a:lnTo>
                      <a:pt x="239" y="99"/>
                    </a:lnTo>
                    <a:lnTo>
                      <a:pt x="246" y="77"/>
                    </a:lnTo>
                    <a:lnTo>
                      <a:pt x="253" y="53"/>
                    </a:lnTo>
                    <a:lnTo>
                      <a:pt x="260" y="26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Freeform 4"/>
              <p:cNvSpPr>
                <a:spLocks/>
              </p:cNvSpPr>
              <p:nvPr/>
            </p:nvSpPr>
            <p:spPr bwMode="auto">
              <a:xfrm>
                <a:off x="2783" y="2301"/>
                <a:ext cx="197" cy="23"/>
              </a:xfrm>
              <a:custGeom>
                <a:avLst/>
                <a:gdLst>
                  <a:gd name="T0" fmla="*/ 184 w 394"/>
                  <a:gd name="T1" fmla="*/ 12 h 45"/>
                  <a:gd name="T2" fmla="*/ 174 w 394"/>
                  <a:gd name="T3" fmla="*/ 5 h 45"/>
                  <a:gd name="T4" fmla="*/ 163 w 394"/>
                  <a:gd name="T5" fmla="*/ 0 h 45"/>
                  <a:gd name="T6" fmla="*/ 147 w 394"/>
                  <a:gd name="T7" fmla="*/ 4 h 45"/>
                  <a:gd name="T8" fmla="*/ 134 w 394"/>
                  <a:gd name="T9" fmla="*/ 11 h 45"/>
                  <a:gd name="T10" fmla="*/ 124 w 394"/>
                  <a:gd name="T11" fmla="*/ 12 h 45"/>
                  <a:gd name="T12" fmla="*/ 115 w 394"/>
                  <a:gd name="T13" fmla="*/ 8 h 45"/>
                  <a:gd name="T14" fmla="*/ 100 w 394"/>
                  <a:gd name="T15" fmla="*/ 1 h 45"/>
                  <a:gd name="T16" fmla="*/ 86 w 394"/>
                  <a:gd name="T17" fmla="*/ 2 h 45"/>
                  <a:gd name="T18" fmla="*/ 74 w 394"/>
                  <a:gd name="T19" fmla="*/ 11 h 45"/>
                  <a:gd name="T20" fmla="*/ 64 w 394"/>
                  <a:gd name="T21" fmla="*/ 13 h 45"/>
                  <a:gd name="T22" fmla="*/ 55 w 394"/>
                  <a:gd name="T23" fmla="*/ 10 h 45"/>
                  <a:gd name="T24" fmla="*/ 50 w 394"/>
                  <a:gd name="T25" fmla="*/ 5 h 45"/>
                  <a:gd name="T26" fmla="*/ 44 w 394"/>
                  <a:gd name="T27" fmla="*/ 2 h 45"/>
                  <a:gd name="T28" fmla="*/ 36 w 394"/>
                  <a:gd name="T29" fmla="*/ 0 h 45"/>
                  <a:gd name="T30" fmla="*/ 27 w 394"/>
                  <a:gd name="T31" fmla="*/ 1 h 45"/>
                  <a:gd name="T32" fmla="*/ 20 w 394"/>
                  <a:gd name="T33" fmla="*/ 4 h 45"/>
                  <a:gd name="T34" fmla="*/ 12 w 394"/>
                  <a:gd name="T35" fmla="*/ 11 h 45"/>
                  <a:gd name="T36" fmla="*/ 2 w 394"/>
                  <a:gd name="T37" fmla="*/ 16 h 45"/>
                  <a:gd name="T38" fmla="*/ 1 w 394"/>
                  <a:gd name="T39" fmla="*/ 16 h 45"/>
                  <a:gd name="T40" fmla="*/ 2 w 394"/>
                  <a:gd name="T41" fmla="*/ 17 h 45"/>
                  <a:gd name="T42" fmla="*/ 5 w 394"/>
                  <a:gd name="T43" fmla="*/ 20 h 45"/>
                  <a:gd name="T44" fmla="*/ 7 w 394"/>
                  <a:gd name="T45" fmla="*/ 23 h 45"/>
                  <a:gd name="T46" fmla="*/ 18 w 394"/>
                  <a:gd name="T47" fmla="*/ 16 h 45"/>
                  <a:gd name="T48" fmla="*/ 29 w 394"/>
                  <a:gd name="T49" fmla="*/ 8 h 45"/>
                  <a:gd name="T50" fmla="*/ 39 w 394"/>
                  <a:gd name="T51" fmla="*/ 8 h 45"/>
                  <a:gd name="T52" fmla="*/ 47 w 394"/>
                  <a:gd name="T53" fmla="*/ 12 h 45"/>
                  <a:gd name="T54" fmla="*/ 58 w 394"/>
                  <a:gd name="T55" fmla="*/ 20 h 45"/>
                  <a:gd name="T56" fmla="*/ 69 w 394"/>
                  <a:gd name="T57" fmla="*/ 20 h 45"/>
                  <a:gd name="T58" fmla="*/ 77 w 394"/>
                  <a:gd name="T59" fmla="*/ 17 h 45"/>
                  <a:gd name="T60" fmla="*/ 84 w 394"/>
                  <a:gd name="T61" fmla="*/ 12 h 45"/>
                  <a:gd name="T62" fmla="*/ 95 w 394"/>
                  <a:gd name="T63" fmla="*/ 7 h 45"/>
                  <a:gd name="T64" fmla="*/ 104 w 394"/>
                  <a:gd name="T65" fmla="*/ 10 h 45"/>
                  <a:gd name="T66" fmla="*/ 114 w 394"/>
                  <a:gd name="T67" fmla="*/ 16 h 45"/>
                  <a:gd name="T68" fmla="*/ 127 w 394"/>
                  <a:gd name="T69" fmla="*/ 19 h 45"/>
                  <a:gd name="T70" fmla="*/ 141 w 394"/>
                  <a:gd name="T71" fmla="*/ 16 h 45"/>
                  <a:gd name="T72" fmla="*/ 155 w 394"/>
                  <a:gd name="T73" fmla="*/ 9 h 45"/>
                  <a:gd name="T74" fmla="*/ 165 w 394"/>
                  <a:gd name="T75" fmla="*/ 8 h 45"/>
                  <a:gd name="T76" fmla="*/ 171 w 394"/>
                  <a:gd name="T77" fmla="*/ 13 h 45"/>
                  <a:gd name="T78" fmla="*/ 177 w 394"/>
                  <a:gd name="T79" fmla="*/ 17 h 45"/>
                  <a:gd name="T80" fmla="*/ 184 w 394"/>
                  <a:gd name="T81" fmla="*/ 20 h 45"/>
                  <a:gd name="T82" fmla="*/ 190 w 394"/>
                  <a:gd name="T83" fmla="*/ 20 h 45"/>
                  <a:gd name="T84" fmla="*/ 191 w 394"/>
                  <a:gd name="T85" fmla="*/ 19 h 45"/>
                  <a:gd name="T86" fmla="*/ 196 w 394"/>
                  <a:gd name="T87" fmla="*/ 14 h 45"/>
                  <a:gd name="T88" fmla="*/ 194 w 394"/>
                  <a:gd name="T89" fmla="*/ 13 h 4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94" h="45">
                    <a:moveTo>
                      <a:pt x="383" y="26"/>
                    </a:moveTo>
                    <a:lnTo>
                      <a:pt x="375" y="26"/>
                    </a:lnTo>
                    <a:lnTo>
                      <a:pt x="367" y="24"/>
                    </a:lnTo>
                    <a:lnTo>
                      <a:pt x="360" y="21"/>
                    </a:lnTo>
                    <a:lnTo>
                      <a:pt x="354" y="15"/>
                    </a:lnTo>
                    <a:lnTo>
                      <a:pt x="348" y="10"/>
                    </a:lnTo>
                    <a:lnTo>
                      <a:pt x="342" y="6"/>
                    </a:lnTo>
                    <a:lnTo>
                      <a:pt x="335" y="2"/>
                    </a:lnTo>
                    <a:lnTo>
                      <a:pt x="326" y="0"/>
                    </a:lnTo>
                    <a:lnTo>
                      <a:pt x="317" y="0"/>
                    </a:lnTo>
                    <a:lnTo>
                      <a:pt x="307" y="2"/>
                    </a:lnTo>
                    <a:lnTo>
                      <a:pt x="294" y="7"/>
                    </a:lnTo>
                    <a:lnTo>
                      <a:pt x="281" y="14"/>
                    </a:lnTo>
                    <a:lnTo>
                      <a:pt x="274" y="18"/>
                    </a:lnTo>
                    <a:lnTo>
                      <a:pt x="267" y="21"/>
                    </a:lnTo>
                    <a:lnTo>
                      <a:pt x="260" y="23"/>
                    </a:lnTo>
                    <a:lnTo>
                      <a:pt x="253" y="23"/>
                    </a:lnTo>
                    <a:lnTo>
                      <a:pt x="248" y="23"/>
                    </a:lnTo>
                    <a:lnTo>
                      <a:pt x="241" y="22"/>
                    </a:lnTo>
                    <a:lnTo>
                      <a:pt x="235" y="18"/>
                    </a:lnTo>
                    <a:lnTo>
                      <a:pt x="229" y="15"/>
                    </a:lnTo>
                    <a:lnTo>
                      <a:pt x="219" y="8"/>
                    </a:lnTo>
                    <a:lnTo>
                      <a:pt x="210" y="3"/>
                    </a:lnTo>
                    <a:lnTo>
                      <a:pt x="199" y="1"/>
                    </a:lnTo>
                    <a:lnTo>
                      <a:pt x="190" y="0"/>
                    </a:lnTo>
                    <a:lnTo>
                      <a:pt x="181" y="1"/>
                    </a:lnTo>
                    <a:lnTo>
                      <a:pt x="171" y="3"/>
                    </a:lnTo>
                    <a:lnTo>
                      <a:pt x="163" y="8"/>
                    </a:lnTo>
                    <a:lnTo>
                      <a:pt x="156" y="15"/>
                    </a:lnTo>
                    <a:lnTo>
                      <a:pt x="148" y="21"/>
                    </a:lnTo>
                    <a:lnTo>
                      <a:pt x="140" y="24"/>
                    </a:lnTo>
                    <a:lnTo>
                      <a:pt x="133" y="26"/>
                    </a:lnTo>
                    <a:lnTo>
                      <a:pt x="128" y="26"/>
                    </a:lnTo>
                    <a:lnTo>
                      <a:pt x="121" y="25"/>
                    </a:lnTo>
                    <a:lnTo>
                      <a:pt x="115" y="23"/>
                    </a:lnTo>
                    <a:lnTo>
                      <a:pt x="109" y="19"/>
                    </a:lnTo>
                    <a:lnTo>
                      <a:pt x="106" y="16"/>
                    </a:lnTo>
                    <a:lnTo>
                      <a:pt x="103" y="13"/>
                    </a:lnTo>
                    <a:lnTo>
                      <a:pt x="100" y="10"/>
                    </a:lnTo>
                    <a:lnTo>
                      <a:pt x="96" y="7"/>
                    </a:lnTo>
                    <a:lnTo>
                      <a:pt x="92" y="4"/>
                    </a:lnTo>
                    <a:lnTo>
                      <a:pt x="87" y="3"/>
                    </a:lnTo>
                    <a:lnTo>
                      <a:pt x="81" y="1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5" y="0"/>
                    </a:lnTo>
                    <a:lnTo>
                      <a:pt x="60" y="0"/>
                    </a:lnTo>
                    <a:lnTo>
                      <a:pt x="54" y="1"/>
                    </a:lnTo>
                    <a:lnTo>
                      <a:pt x="49" y="3"/>
                    </a:lnTo>
                    <a:lnTo>
                      <a:pt x="43" y="6"/>
                    </a:lnTo>
                    <a:lnTo>
                      <a:pt x="39" y="8"/>
                    </a:lnTo>
                    <a:lnTo>
                      <a:pt x="35" y="11"/>
                    </a:lnTo>
                    <a:lnTo>
                      <a:pt x="31" y="15"/>
                    </a:lnTo>
                    <a:lnTo>
                      <a:pt x="24" y="22"/>
                    </a:lnTo>
                    <a:lnTo>
                      <a:pt x="17" y="27"/>
                    </a:lnTo>
                    <a:lnTo>
                      <a:pt x="10" y="30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2" y="31"/>
                    </a:lnTo>
                    <a:lnTo>
                      <a:pt x="1" y="31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3" y="33"/>
                    </a:lnTo>
                    <a:lnTo>
                      <a:pt x="5" y="36"/>
                    </a:lnTo>
                    <a:lnTo>
                      <a:pt x="6" y="38"/>
                    </a:lnTo>
                    <a:lnTo>
                      <a:pt x="9" y="39"/>
                    </a:lnTo>
                    <a:lnTo>
                      <a:pt x="10" y="41"/>
                    </a:lnTo>
                    <a:lnTo>
                      <a:pt x="12" y="42"/>
                    </a:lnTo>
                    <a:lnTo>
                      <a:pt x="13" y="45"/>
                    </a:lnTo>
                    <a:lnTo>
                      <a:pt x="21" y="41"/>
                    </a:lnTo>
                    <a:lnTo>
                      <a:pt x="28" y="38"/>
                    </a:lnTo>
                    <a:lnTo>
                      <a:pt x="36" y="32"/>
                    </a:lnTo>
                    <a:lnTo>
                      <a:pt x="43" y="24"/>
                    </a:lnTo>
                    <a:lnTo>
                      <a:pt x="50" y="18"/>
                    </a:lnTo>
                    <a:lnTo>
                      <a:pt x="57" y="15"/>
                    </a:lnTo>
                    <a:lnTo>
                      <a:pt x="65" y="14"/>
                    </a:lnTo>
                    <a:lnTo>
                      <a:pt x="71" y="14"/>
                    </a:lnTo>
                    <a:lnTo>
                      <a:pt x="78" y="15"/>
                    </a:lnTo>
                    <a:lnTo>
                      <a:pt x="84" y="17"/>
                    </a:lnTo>
                    <a:lnTo>
                      <a:pt x="90" y="21"/>
                    </a:lnTo>
                    <a:lnTo>
                      <a:pt x="93" y="24"/>
                    </a:lnTo>
                    <a:lnTo>
                      <a:pt x="99" y="30"/>
                    </a:lnTo>
                    <a:lnTo>
                      <a:pt x="107" y="36"/>
                    </a:lnTo>
                    <a:lnTo>
                      <a:pt x="116" y="39"/>
                    </a:lnTo>
                    <a:lnTo>
                      <a:pt x="126" y="40"/>
                    </a:lnTo>
                    <a:lnTo>
                      <a:pt x="132" y="40"/>
                    </a:lnTo>
                    <a:lnTo>
                      <a:pt x="138" y="40"/>
                    </a:lnTo>
                    <a:lnTo>
                      <a:pt x="144" y="39"/>
                    </a:lnTo>
                    <a:lnTo>
                      <a:pt x="150" y="37"/>
                    </a:lnTo>
                    <a:lnTo>
                      <a:pt x="154" y="34"/>
                    </a:lnTo>
                    <a:lnTo>
                      <a:pt x="160" y="32"/>
                    </a:lnTo>
                    <a:lnTo>
                      <a:pt x="163" y="29"/>
                    </a:lnTo>
                    <a:lnTo>
                      <a:pt x="168" y="24"/>
                    </a:lnTo>
                    <a:lnTo>
                      <a:pt x="175" y="18"/>
                    </a:lnTo>
                    <a:lnTo>
                      <a:pt x="182" y="15"/>
                    </a:lnTo>
                    <a:lnTo>
                      <a:pt x="189" y="14"/>
                    </a:lnTo>
                    <a:lnTo>
                      <a:pt x="196" y="15"/>
                    </a:lnTo>
                    <a:lnTo>
                      <a:pt x="203" y="16"/>
                    </a:lnTo>
                    <a:lnTo>
                      <a:pt x="208" y="19"/>
                    </a:lnTo>
                    <a:lnTo>
                      <a:pt x="215" y="22"/>
                    </a:lnTo>
                    <a:lnTo>
                      <a:pt x="220" y="25"/>
                    </a:lnTo>
                    <a:lnTo>
                      <a:pt x="228" y="31"/>
                    </a:lnTo>
                    <a:lnTo>
                      <a:pt x="236" y="34"/>
                    </a:lnTo>
                    <a:lnTo>
                      <a:pt x="245" y="37"/>
                    </a:lnTo>
                    <a:lnTo>
                      <a:pt x="253" y="38"/>
                    </a:lnTo>
                    <a:lnTo>
                      <a:pt x="263" y="37"/>
                    </a:lnTo>
                    <a:lnTo>
                      <a:pt x="272" y="34"/>
                    </a:lnTo>
                    <a:lnTo>
                      <a:pt x="281" y="31"/>
                    </a:lnTo>
                    <a:lnTo>
                      <a:pt x="290" y="26"/>
                    </a:lnTo>
                    <a:lnTo>
                      <a:pt x="301" y="21"/>
                    </a:lnTo>
                    <a:lnTo>
                      <a:pt x="310" y="17"/>
                    </a:lnTo>
                    <a:lnTo>
                      <a:pt x="317" y="15"/>
                    </a:lnTo>
                    <a:lnTo>
                      <a:pt x="324" y="15"/>
                    </a:lnTo>
                    <a:lnTo>
                      <a:pt x="330" y="16"/>
                    </a:lnTo>
                    <a:lnTo>
                      <a:pt x="335" y="18"/>
                    </a:lnTo>
                    <a:lnTo>
                      <a:pt x="339" y="22"/>
                    </a:lnTo>
                    <a:lnTo>
                      <a:pt x="342" y="25"/>
                    </a:lnTo>
                    <a:lnTo>
                      <a:pt x="346" y="29"/>
                    </a:lnTo>
                    <a:lnTo>
                      <a:pt x="350" y="31"/>
                    </a:lnTo>
                    <a:lnTo>
                      <a:pt x="354" y="34"/>
                    </a:lnTo>
                    <a:lnTo>
                      <a:pt x="358" y="36"/>
                    </a:lnTo>
                    <a:lnTo>
                      <a:pt x="363" y="38"/>
                    </a:lnTo>
                    <a:lnTo>
                      <a:pt x="368" y="39"/>
                    </a:lnTo>
                    <a:lnTo>
                      <a:pt x="373" y="40"/>
                    </a:lnTo>
                    <a:lnTo>
                      <a:pt x="378" y="40"/>
                    </a:lnTo>
                    <a:lnTo>
                      <a:pt x="379" y="40"/>
                    </a:lnTo>
                    <a:lnTo>
                      <a:pt x="380" y="39"/>
                    </a:lnTo>
                    <a:lnTo>
                      <a:pt x="382" y="38"/>
                    </a:lnTo>
                    <a:lnTo>
                      <a:pt x="385" y="34"/>
                    </a:lnTo>
                    <a:lnTo>
                      <a:pt x="388" y="31"/>
                    </a:lnTo>
                    <a:lnTo>
                      <a:pt x="392" y="27"/>
                    </a:lnTo>
                    <a:lnTo>
                      <a:pt x="394" y="24"/>
                    </a:lnTo>
                    <a:lnTo>
                      <a:pt x="392" y="25"/>
                    </a:lnTo>
                    <a:lnTo>
                      <a:pt x="388" y="25"/>
                    </a:lnTo>
                    <a:lnTo>
                      <a:pt x="385" y="26"/>
                    </a:lnTo>
                    <a:lnTo>
                      <a:pt x="383" y="26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Freeform 5"/>
              <p:cNvSpPr>
                <a:spLocks/>
              </p:cNvSpPr>
              <p:nvPr/>
            </p:nvSpPr>
            <p:spPr bwMode="auto">
              <a:xfrm>
                <a:off x="2764" y="2276"/>
                <a:ext cx="233" cy="22"/>
              </a:xfrm>
              <a:custGeom>
                <a:avLst/>
                <a:gdLst>
                  <a:gd name="T0" fmla="*/ 210 w 468"/>
                  <a:gd name="T1" fmla="*/ 3 h 45"/>
                  <a:gd name="T2" fmla="*/ 193 w 468"/>
                  <a:gd name="T3" fmla="*/ 0 h 45"/>
                  <a:gd name="T4" fmla="*/ 171 w 468"/>
                  <a:gd name="T5" fmla="*/ 7 h 45"/>
                  <a:gd name="T6" fmla="*/ 158 w 468"/>
                  <a:gd name="T7" fmla="*/ 11 h 45"/>
                  <a:gd name="T8" fmla="*/ 146 w 468"/>
                  <a:gd name="T9" fmla="*/ 11 h 45"/>
                  <a:gd name="T10" fmla="*/ 132 w 468"/>
                  <a:gd name="T11" fmla="*/ 4 h 45"/>
                  <a:gd name="T12" fmla="*/ 114 w 468"/>
                  <a:gd name="T13" fmla="*/ 0 h 45"/>
                  <a:gd name="T14" fmla="*/ 97 w 468"/>
                  <a:gd name="T15" fmla="*/ 4 h 45"/>
                  <a:gd name="T16" fmla="*/ 88 w 468"/>
                  <a:gd name="T17" fmla="*/ 11 h 45"/>
                  <a:gd name="T18" fmla="*/ 81 w 468"/>
                  <a:gd name="T19" fmla="*/ 13 h 45"/>
                  <a:gd name="T20" fmla="*/ 76 w 468"/>
                  <a:gd name="T21" fmla="*/ 13 h 45"/>
                  <a:gd name="T22" fmla="*/ 64 w 468"/>
                  <a:gd name="T23" fmla="*/ 10 h 45"/>
                  <a:gd name="T24" fmla="*/ 58 w 468"/>
                  <a:gd name="T25" fmla="*/ 5 h 45"/>
                  <a:gd name="T26" fmla="*/ 50 w 468"/>
                  <a:gd name="T27" fmla="*/ 1 h 45"/>
                  <a:gd name="T28" fmla="*/ 40 w 468"/>
                  <a:gd name="T29" fmla="*/ 0 h 45"/>
                  <a:gd name="T30" fmla="*/ 29 w 468"/>
                  <a:gd name="T31" fmla="*/ 1 h 45"/>
                  <a:gd name="T32" fmla="*/ 20 w 468"/>
                  <a:gd name="T33" fmla="*/ 4 h 45"/>
                  <a:gd name="T34" fmla="*/ 11 w 468"/>
                  <a:gd name="T35" fmla="*/ 11 h 45"/>
                  <a:gd name="T36" fmla="*/ 0 w 468"/>
                  <a:gd name="T37" fmla="*/ 15 h 45"/>
                  <a:gd name="T38" fmla="*/ 3 w 468"/>
                  <a:gd name="T39" fmla="*/ 20 h 45"/>
                  <a:gd name="T40" fmla="*/ 9 w 468"/>
                  <a:gd name="T41" fmla="*/ 21 h 45"/>
                  <a:gd name="T42" fmla="*/ 16 w 468"/>
                  <a:gd name="T43" fmla="*/ 18 h 45"/>
                  <a:gd name="T44" fmla="*/ 22 w 468"/>
                  <a:gd name="T45" fmla="*/ 12 h 45"/>
                  <a:gd name="T46" fmla="*/ 36 w 468"/>
                  <a:gd name="T47" fmla="*/ 7 h 45"/>
                  <a:gd name="T48" fmla="*/ 48 w 468"/>
                  <a:gd name="T49" fmla="*/ 8 h 45"/>
                  <a:gd name="T50" fmla="*/ 55 w 468"/>
                  <a:gd name="T51" fmla="*/ 14 h 45"/>
                  <a:gd name="T52" fmla="*/ 62 w 468"/>
                  <a:gd name="T53" fmla="*/ 18 h 45"/>
                  <a:gd name="T54" fmla="*/ 71 w 468"/>
                  <a:gd name="T55" fmla="*/ 20 h 45"/>
                  <a:gd name="T56" fmla="*/ 82 w 468"/>
                  <a:gd name="T57" fmla="*/ 20 h 45"/>
                  <a:gd name="T58" fmla="*/ 92 w 468"/>
                  <a:gd name="T59" fmla="*/ 18 h 45"/>
                  <a:gd name="T60" fmla="*/ 100 w 468"/>
                  <a:gd name="T61" fmla="*/ 12 h 45"/>
                  <a:gd name="T62" fmla="*/ 114 w 468"/>
                  <a:gd name="T63" fmla="*/ 7 h 45"/>
                  <a:gd name="T64" fmla="*/ 126 w 468"/>
                  <a:gd name="T65" fmla="*/ 10 h 45"/>
                  <a:gd name="T66" fmla="*/ 137 w 468"/>
                  <a:gd name="T67" fmla="*/ 16 h 45"/>
                  <a:gd name="T68" fmla="*/ 154 w 468"/>
                  <a:gd name="T69" fmla="*/ 19 h 45"/>
                  <a:gd name="T70" fmla="*/ 171 w 468"/>
                  <a:gd name="T71" fmla="*/ 16 h 45"/>
                  <a:gd name="T72" fmla="*/ 189 w 468"/>
                  <a:gd name="T73" fmla="*/ 8 h 45"/>
                  <a:gd name="T74" fmla="*/ 201 w 468"/>
                  <a:gd name="T75" fmla="*/ 8 h 45"/>
                  <a:gd name="T76" fmla="*/ 210 w 468"/>
                  <a:gd name="T77" fmla="*/ 12 h 45"/>
                  <a:gd name="T78" fmla="*/ 216 w 468"/>
                  <a:gd name="T79" fmla="*/ 16 h 45"/>
                  <a:gd name="T80" fmla="*/ 223 w 468"/>
                  <a:gd name="T81" fmla="*/ 19 h 45"/>
                  <a:gd name="T82" fmla="*/ 230 w 468"/>
                  <a:gd name="T83" fmla="*/ 19 h 45"/>
                  <a:gd name="T84" fmla="*/ 233 w 468"/>
                  <a:gd name="T85" fmla="*/ 14 h 45"/>
                  <a:gd name="T86" fmla="*/ 220 w 468"/>
                  <a:gd name="T87" fmla="*/ 10 h 4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68" h="45">
                    <a:moveTo>
                      <a:pt x="436" y="16"/>
                    </a:moveTo>
                    <a:lnTo>
                      <a:pt x="429" y="12"/>
                    </a:lnTo>
                    <a:lnTo>
                      <a:pt x="421" y="7"/>
                    </a:lnTo>
                    <a:lnTo>
                      <a:pt x="411" y="3"/>
                    </a:lnTo>
                    <a:lnTo>
                      <a:pt x="401" y="1"/>
                    </a:lnTo>
                    <a:lnTo>
                      <a:pt x="388" y="1"/>
                    </a:lnTo>
                    <a:lnTo>
                      <a:pt x="376" y="3"/>
                    </a:lnTo>
                    <a:lnTo>
                      <a:pt x="361" y="8"/>
                    </a:lnTo>
                    <a:lnTo>
                      <a:pt x="344" y="15"/>
                    </a:lnTo>
                    <a:lnTo>
                      <a:pt x="335" y="18"/>
                    </a:lnTo>
                    <a:lnTo>
                      <a:pt x="326" y="22"/>
                    </a:lnTo>
                    <a:lnTo>
                      <a:pt x="318" y="23"/>
                    </a:lnTo>
                    <a:lnTo>
                      <a:pt x="310" y="24"/>
                    </a:lnTo>
                    <a:lnTo>
                      <a:pt x="302" y="23"/>
                    </a:lnTo>
                    <a:lnTo>
                      <a:pt x="294" y="22"/>
                    </a:lnTo>
                    <a:lnTo>
                      <a:pt x="286" y="20"/>
                    </a:lnTo>
                    <a:lnTo>
                      <a:pt x="279" y="15"/>
                    </a:lnTo>
                    <a:lnTo>
                      <a:pt x="266" y="8"/>
                    </a:lnTo>
                    <a:lnTo>
                      <a:pt x="253" y="3"/>
                    </a:lnTo>
                    <a:lnTo>
                      <a:pt x="241" y="1"/>
                    </a:lnTo>
                    <a:lnTo>
                      <a:pt x="229" y="0"/>
                    </a:lnTo>
                    <a:lnTo>
                      <a:pt x="217" y="1"/>
                    </a:lnTo>
                    <a:lnTo>
                      <a:pt x="206" y="5"/>
                    </a:lnTo>
                    <a:lnTo>
                      <a:pt x="195" y="9"/>
                    </a:lnTo>
                    <a:lnTo>
                      <a:pt x="186" y="16"/>
                    </a:lnTo>
                    <a:lnTo>
                      <a:pt x="182" y="20"/>
                    </a:lnTo>
                    <a:lnTo>
                      <a:pt x="177" y="22"/>
                    </a:lnTo>
                    <a:lnTo>
                      <a:pt x="172" y="24"/>
                    </a:lnTo>
                    <a:lnTo>
                      <a:pt x="168" y="25"/>
                    </a:lnTo>
                    <a:lnTo>
                      <a:pt x="163" y="27"/>
                    </a:lnTo>
                    <a:lnTo>
                      <a:pt x="159" y="27"/>
                    </a:lnTo>
                    <a:lnTo>
                      <a:pt x="155" y="27"/>
                    </a:lnTo>
                    <a:lnTo>
                      <a:pt x="152" y="27"/>
                    </a:lnTo>
                    <a:lnTo>
                      <a:pt x="142" y="25"/>
                    </a:lnTo>
                    <a:lnTo>
                      <a:pt x="134" y="23"/>
                    </a:lnTo>
                    <a:lnTo>
                      <a:pt x="129" y="21"/>
                    </a:lnTo>
                    <a:lnTo>
                      <a:pt x="124" y="17"/>
                    </a:lnTo>
                    <a:lnTo>
                      <a:pt x="120" y="14"/>
                    </a:lnTo>
                    <a:lnTo>
                      <a:pt x="117" y="10"/>
                    </a:lnTo>
                    <a:lnTo>
                      <a:pt x="111" y="8"/>
                    </a:lnTo>
                    <a:lnTo>
                      <a:pt x="107" y="6"/>
                    </a:lnTo>
                    <a:lnTo>
                      <a:pt x="101" y="3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80" y="0"/>
                    </a:lnTo>
                    <a:lnTo>
                      <a:pt x="73" y="0"/>
                    </a:lnTo>
                    <a:lnTo>
                      <a:pt x="66" y="1"/>
                    </a:lnTo>
                    <a:lnTo>
                      <a:pt x="59" y="2"/>
                    </a:lnTo>
                    <a:lnTo>
                      <a:pt x="52" y="5"/>
                    </a:lnTo>
                    <a:lnTo>
                      <a:pt x="45" y="7"/>
                    </a:lnTo>
                    <a:lnTo>
                      <a:pt x="40" y="9"/>
                    </a:lnTo>
                    <a:lnTo>
                      <a:pt x="34" y="13"/>
                    </a:lnTo>
                    <a:lnTo>
                      <a:pt x="29" y="16"/>
                    </a:lnTo>
                    <a:lnTo>
                      <a:pt x="22" y="22"/>
                    </a:lnTo>
                    <a:lnTo>
                      <a:pt x="15" y="27"/>
                    </a:lnTo>
                    <a:lnTo>
                      <a:pt x="7" y="30"/>
                    </a:lnTo>
                    <a:lnTo>
                      <a:pt x="0" y="31"/>
                    </a:lnTo>
                    <a:lnTo>
                      <a:pt x="3" y="35"/>
                    </a:lnTo>
                    <a:lnTo>
                      <a:pt x="4" y="38"/>
                    </a:lnTo>
                    <a:lnTo>
                      <a:pt x="6" y="41"/>
                    </a:lnTo>
                    <a:lnTo>
                      <a:pt x="9" y="45"/>
                    </a:lnTo>
                    <a:lnTo>
                      <a:pt x="13" y="44"/>
                    </a:lnTo>
                    <a:lnTo>
                      <a:pt x="18" y="43"/>
                    </a:lnTo>
                    <a:lnTo>
                      <a:pt x="22" y="40"/>
                    </a:lnTo>
                    <a:lnTo>
                      <a:pt x="27" y="38"/>
                    </a:lnTo>
                    <a:lnTo>
                      <a:pt x="32" y="36"/>
                    </a:lnTo>
                    <a:lnTo>
                      <a:pt x="36" y="32"/>
                    </a:lnTo>
                    <a:lnTo>
                      <a:pt x="41" y="29"/>
                    </a:lnTo>
                    <a:lnTo>
                      <a:pt x="45" y="25"/>
                    </a:lnTo>
                    <a:lnTo>
                      <a:pt x="54" y="20"/>
                    </a:lnTo>
                    <a:lnTo>
                      <a:pt x="63" y="16"/>
                    </a:lnTo>
                    <a:lnTo>
                      <a:pt x="72" y="15"/>
                    </a:lnTo>
                    <a:lnTo>
                      <a:pt x="79" y="15"/>
                    </a:lnTo>
                    <a:lnTo>
                      <a:pt x="88" y="16"/>
                    </a:lnTo>
                    <a:lnTo>
                      <a:pt x="96" y="17"/>
                    </a:lnTo>
                    <a:lnTo>
                      <a:pt x="103" y="21"/>
                    </a:lnTo>
                    <a:lnTo>
                      <a:pt x="108" y="24"/>
                    </a:lnTo>
                    <a:lnTo>
                      <a:pt x="111" y="28"/>
                    </a:lnTo>
                    <a:lnTo>
                      <a:pt x="115" y="31"/>
                    </a:lnTo>
                    <a:lnTo>
                      <a:pt x="119" y="33"/>
                    </a:lnTo>
                    <a:lnTo>
                      <a:pt x="125" y="36"/>
                    </a:lnTo>
                    <a:lnTo>
                      <a:pt x="131" y="38"/>
                    </a:lnTo>
                    <a:lnTo>
                      <a:pt x="137" y="39"/>
                    </a:lnTo>
                    <a:lnTo>
                      <a:pt x="142" y="40"/>
                    </a:lnTo>
                    <a:lnTo>
                      <a:pt x="149" y="41"/>
                    </a:lnTo>
                    <a:lnTo>
                      <a:pt x="157" y="41"/>
                    </a:lnTo>
                    <a:lnTo>
                      <a:pt x="164" y="41"/>
                    </a:lnTo>
                    <a:lnTo>
                      <a:pt x="171" y="40"/>
                    </a:lnTo>
                    <a:lnTo>
                      <a:pt x="178" y="38"/>
                    </a:lnTo>
                    <a:lnTo>
                      <a:pt x="185" y="36"/>
                    </a:lnTo>
                    <a:lnTo>
                      <a:pt x="191" y="33"/>
                    </a:lnTo>
                    <a:lnTo>
                      <a:pt x="197" y="30"/>
                    </a:lnTo>
                    <a:lnTo>
                      <a:pt x="201" y="25"/>
                    </a:lnTo>
                    <a:lnTo>
                      <a:pt x="209" y="20"/>
                    </a:lnTo>
                    <a:lnTo>
                      <a:pt x="219" y="16"/>
                    </a:lnTo>
                    <a:lnTo>
                      <a:pt x="228" y="15"/>
                    </a:lnTo>
                    <a:lnTo>
                      <a:pt x="237" y="15"/>
                    </a:lnTo>
                    <a:lnTo>
                      <a:pt x="245" y="17"/>
                    </a:lnTo>
                    <a:lnTo>
                      <a:pt x="253" y="20"/>
                    </a:lnTo>
                    <a:lnTo>
                      <a:pt x="260" y="23"/>
                    </a:lnTo>
                    <a:lnTo>
                      <a:pt x="266" y="27"/>
                    </a:lnTo>
                    <a:lnTo>
                      <a:pt x="276" y="32"/>
                    </a:lnTo>
                    <a:lnTo>
                      <a:pt x="287" y="36"/>
                    </a:lnTo>
                    <a:lnTo>
                      <a:pt x="298" y="38"/>
                    </a:lnTo>
                    <a:lnTo>
                      <a:pt x="309" y="38"/>
                    </a:lnTo>
                    <a:lnTo>
                      <a:pt x="320" y="38"/>
                    </a:lnTo>
                    <a:lnTo>
                      <a:pt x="332" y="36"/>
                    </a:lnTo>
                    <a:lnTo>
                      <a:pt x="343" y="32"/>
                    </a:lnTo>
                    <a:lnTo>
                      <a:pt x="355" y="27"/>
                    </a:lnTo>
                    <a:lnTo>
                      <a:pt x="367" y="21"/>
                    </a:lnTo>
                    <a:lnTo>
                      <a:pt x="379" y="17"/>
                    </a:lnTo>
                    <a:lnTo>
                      <a:pt x="389" y="16"/>
                    </a:lnTo>
                    <a:lnTo>
                      <a:pt x="397" y="16"/>
                    </a:lnTo>
                    <a:lnTo>
                      <a:pt x="404" y="17"/>
                    </a:lnTo>
                    <a:lnTo>
                      <a:pt x="411" y="20"/>
                    </a:lnTo>
                    <a:lnTo>
                      <a:pt x="416" y="22"/>
                    </a:lnTo>
                    <a:lnTo>
                      <a:pt x="421" y="25"/>
                    </a:lnTo>
                    <a:lnTo>
                      <a:pt x="425" y="29"/>
                    </a:lnTo>
                    <a:lnTo>
                      <a:pt x="429" y="31"/>
                    </a:lnTo>
                    <a:lnTo>
                      <a:pt x="433" y="33"/>
                    </a:lnTo>
                    <a:lnTo>
                      <a:pt x="439" y="36"/>
                    </a:lnTo>
                    <a:lnTo>
                      <a:pt x="444" y="38"/>
                    </a:lnTo>
                    <a:lnTo>
                      <a:pt x="448" y="39"/>
                    </a:lnTo>
                    <a:lnTo>
                      <a:pt x="454" y="40"/>
                    </a:lnTo>
                    <a:lnTo>
                      <a:pt x="460" y="41"/>
                    </a:lnTo>
                    <a:lnTo>
                      <a:pt x="462" y="38"/>
                    </a:lnTo>
                    <a:lnTo>
                      <a:pt x="464" y="35"/>
                    </a:lnTo>
                    <a:lnTo>
                      <a:pt x="466" y="31"/>
                    </a:lnTo>
                    <a:lnTo>
                      <a:pt x="468" y="28"/>
                    </a:lnTo>
                    <a:lnTo>
                      <a:pt x="459" y="27"/>
                    </a:lnTo>
                    <a:lnTo>
                      <a:pt x="451" y="24"/>
                    </a:lnTo>
                    <a:lnTo>
                      <a:pt x="442" y="21"/>
                    </a:lnTo>
                    <a:lnTo>
                      <a:pt x="436" y="16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Freeform 6"/>
              <p:cNvSpPr>
                <a:spLocks/>
              </p:cNvSpPr>
              <p:nvPr/>
            </p:nvSpPr>
            <p:spPr bwMode="auto">
              <a:xfrm>
                <a:off x="2750" y="2248"/>
                <a:ext cx="260" cy="22"/>
              </a:xfrm>
              <a:custGeom>
                <a:avLst/>
                <a:gdLst>
                  <a:gd name="T0" fmla="*/ 244 w 518"/>
                  <a:gd name="T1" fmla="*/ 13 h 45"/>
                  <a:gd name="T2" fmla="*/ 237 w 518"/>
                  <a:gd name="T3" fmla="*/ 11 h 45"/>
                  <a:gd name="T4" fmla="*/ 232 w 518"/>
                  <a:gd name="T5" fmla="*/ 7 h 45"/>
                  <a:gd name="T6" fmla="*/ 219 w 518"/>
                  <a:gd name="T7" fmla="*/ 1 h 45"/>
                  <a:gd name="T8" fmla="*/ 202 w 518"/>
                  <a:gd name="T9" fmla="*/ 1 h 45"/>
                  <a:gd name="T10" fmla="*/ 181 w 518"/>
                  <a:gd name="T11" fmla="*/ 9 h 45"/>
                  <a:gd name="T12" fmla="*/ 169 w 518"/>
                  <a:gd name="T13" fmla="*/ 11 h 45"/>
                  <a:gd name="T14" fmla="*/ 157 w 518"/>
                  <a:gd name="T15" fmla="*/ 9 h 45"/>
                  <a:gd name="T16" fmla="*/ 140 w 518"/>
                  <a:gd name="T17" fmla="*/ 1 h 45"/>
                  <a:gd name="T18" fmla="*/ 122 w 518"/>
                  <a:gd name="T19" fmla="*/ 0 h 45"/>
                  <a:gd name="T20" fmla="*/ 106 w 518"/>
                  <a:gd name="T21" fmla="*/ 7 h 45"/>
                  <a:gd name="T22" fmla="*/ 99 w 518"/>
                  <a:gd name="T23" fmla="*/ 11 h 45"/>
                  <a:gd name="T24" fmla="*/ 93 w 518"/>
                  <a:gd name="T25" fmla="*/ 13 h 45"/>
                  <a:gd name="T26" fmla="*/ 84 w 518"/>
                  <a:gd name="T27" fmla="*/ 12 h 45"/>
                  <a:gd name="T28" fmla="*/ 75 w 518"/>
                  <a:gd name="T29" fmla="*/ 8 h 45"/>
                  <a:gd name="T30" fmla="*/ 69 w 518"/>
                  <a:gd name="T31" fmla="*/ 3 h 45"/>
                  <a:gd name="T32" fmla="*/ 60 w 518"/>
                  <a:gd name="T33" fmla="*/ 0 h 45"/>
                  <a:gd name="T34" fmla="*/ 50 w 518"/>
                  <a:gd name="T35" fmla="*/ 0 h 45"/>
                  <a:gd name="T36" fmla="*/ 39 w 518"/>
                  <a:gd name="T37" fmla="*/ 1 h 45"/>
                  <a:gd name="T38" fmla="*/ 30 w 518"/>
                  <a:gd name="T39" fmla="*/ 5 h 45"/>
                  <a:gd name="T40" fmla="*/ 19 w 518"/>
                  <a:gd name="T41" fmla="*/ 13 h 45"/>
                  <a:gd name="T42" fmla="*/ 8 w 518"/>
                  <a:gd name="T43" fmla="*/ 15 h 45"/>
                  <a:gd name="T44" fmla="*/ 0 w 518"/>
                  <a:gd name="T45" fmla="*/ 11 h 45"/>
                  <a:gd name="T46" fmla="*/ 3 w 518"/>
                  <a:gd name="T47" fmla="*/ 19 h 45"/>
                  <a:gd name="T48" fmla="*/ 7 w 518"/>
                  <a:gd name="T49" fmla="*/ 22 h 45"/>
                  <a:gd name="T50" fmla="*/ 14 w 518"/>
                  <a:gd name="T51" fmla="*/ 22 h 45"/>
                  <a:gd name="T52" fmla="*/ 23 w 518"/>
                  <a:gd name="T53" fmla="*/ 20 h 45"/>
                  <a:gd name="T54" fmla="*/ 33 w 518"/>
                  <a:gd name="T55" fmla="*/ 15 h 45"/>
                  <a:gd name="T56" fmla="*/ 45 w 518"/>
                  <a:gd name="T57" fmla="*/ 7 h 45"/>
                  <a:gd name="T58" fmla="*/ 57 w 518"/>
                  <a:gd name="T59" fmla="*/ 7 h 45"/>
                  <a:gd name="T60" fmla="*/ 67 w 518"/>
                  <a:gd name="T61" fmla="*/ 12 h 45"/>
                  <a:gd name="T62" fmla="*/ 73 w 518"/>
                  <a:gd name="T63" fmla="*/ 16 h 45"/>
                  <a:gd name="T64" fmla="*/ 82 w 518"/>
                  <a:gd name="T65" fmla="*/ 19 h 45"/>
                  <a:gd name="T66" fmla="*/ 92 w 518"/>
                  <a:gd name="T67" fmla="*/ 20 h 45"/>
                  <a:gd name="T68" fmla="*/ 102 w 518"/>
                  <a:gd name="T69" fmla="*/ 18 h 45"/>
                  <a:gd name="T70" fmla="*/ 112 w 518"/>
                  <a:gd name="T71" fmla="*/ 14 h 45"/>
                  <a:gd name="T72" fmla="*/ 123 w 518"/>
                  <a:gd name="T73" fmla="*/ 8 h 45"/>
                  <a:gd name="T74" fmla="*/ 136 w 518"/>
                  <a:gd name="T75" fmla="*/ 8 h 45"/>
                  <a:gd name="T76" fmla="*/ 147 w 518"/>
                  <a:gd name="T77" fmla="*/ 12 h 45"/>
                  <a:gd name="T78" fmla="*/ 163 w 518"/>
                  <a:gd name="T79" fmla="*/ 18 h 45"/>
                  <a:gd name="T80" fmla="*/ 180 w 518"/>
                  <a:gd name="T81" fmla="*/ 17 h 45"/>
                  <a:gd name="T82" fmla="*/ 197 w 518"/>
                  <a:gd name="T83" fmla="*/ 10 h 45"/>
                  <a:gd name="T84" fmla="*/ 212 w 518"/>
                  <a:gd name="T85" fmla="*/ 7 h 45"/>
                  <a:gd name="T86" fmla="*/ 222 w 518"/>
                  <a:gd name="T87" fmla="*/ 11 h 45"/>
                  <a:gd name="T88" fmla="*/ 229 w 518"/>
                  <a:gd name="T89" fmla="*/ 16 h 45"/>
                  <a:gd name="T90" fmla="*/ 239 w 518"/>
                  <a:gd name="T91" fmla="*/ 19 h 45"/>
                  <a:gd name="T92" fmla="*/ 249 w 518"/>
                  <a:gd name="T93" fmla="*/ 20 h 45"/>
                  <a:gd name="T94" fmla="*/ 255 w 518"/>
                  <a:gd name="T95" fmla="*/ 20 h 45"/>
                  <a:gd name="T96" fmla="*/ 259 w 518"/>
                  <a:gd name="T97" fmla="*/ 15 h 45"/>
                  <a:gd name="T98" fmla="*/ 257 w 518"/>
                  <a:gd name="T99" fmla="*/ 11 h 45"/>
                  <a:gd name="T100" fmla="*/ 249 w 518"/>
                  <a:gd name="T101" fmla="*/ 13 h 4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518" h="45">
                    <a:moveTo>
                      <a:pt x="496" y="26"/>
                    </a:moveTo>
                    <a:lnTo>
                      <a:pt x="492" y="26"/>
                    </a:lnTo>
                    <a:lnTo>
                      <a:pt x="487" y="26"/>
                    </a:lnTo>
                    <a:lnTo>
                      <a:pt x="482" y="25"/>
                    </a:lnTo>
                    <a:lnTo>
                      <a:pt x="478" y="24"/>
                    </a:lnTo>
                    <a:lnTo>
                      <a:pt x="473" y="23"/>
                    </a:lnTo>
                    <a:lnTo>
                      <a:pt x="470" y="20"/>
                    </a:lnTo>
                    <a:lnTo>
                      <a:pt x="465" y="17"/>
                    </a:lnTo>
                    <a:lnTo>
                      <a:pt x="462" y="15"/>
                    </a:lnTo>
                    <a:lnTo>
                      <a:pt x="455" y="10"/>
                    </a:lnTo>
                    <a:lnTo>
                      <a:pt x="447" y="6"/>
                    </a:lnTo>
                    <a:lnTo>
                      <a:pt x="437" y="3"/>
                    </a:lnTo>
                    <a:lnTo>
                      <a:pt x="427" y="1"/>
                    </a:lnTo>
                    <a:lnTo>
                      <a:pt x="414" y="1"/>
                    </a:lnTo>
                    <a:lnTo>
                      <a:pt x="402" y="2"/>
                    </a:lnTo>
                    <a:lnTo>
                      <a:pt x="387" y="7"/>
                    </a:lnTo>
                    <a:lnTo>
                      <a:pt x="370" y="14"/>
                    </a:lnTo>
                    <a:lnTo>
                      <a:pt x="361" y="18"/>
                    </a:lnTo>
                    <a:lnTo>
                      <a:pt x="352" y="20"/>
                    </a:lnTo>
                    <a:lnTo>
                      <a:pt x="344" y="23"/>
                    </a:lnTo>
                    <a:lnTo>
                      <a:pt x="336" y="23"/>
                    </a:lnTo>
                    <a:lnTo>
                      <a:pt x="328" y="23"/>
                    </a:lnTo>
                    <a:lnTo>
                      <a:pt x="320" y="22"/>
                    </a:lnTo>
                    <a:lnTo>
                      <a:pt x="312" y="18"/>
                    </a:lnTo>
                    <a:lnTo>
                      <a:pt x="305" y="15"/>
                    </a:lnTo>
                    <a:lnTo>
                      <a:pt x="292" y="8"/>
                    </a:lnTo>
                    <a:lnTo>
                      <a:pt x="279" y="3"/>
                    </a:lnTo>
                    <a:lnTo>
                      <a:pt x="267" y="1"/>
                    </a:lnTo>
                    <a:lnTo>
                      <a:pt x="255" y="0"/>
                    </a:lnTo>
                    <a:lnTo>
                      <a:pt x="243" y="1"/>
                    </a:lnTo>
                    <a:lnTo>
                      <a:pt x="232" y="3"/>
                    </a:lnTo>
                    <a:lnTo>
                      <a:pt x="221" y="8"/>
                    </a:lnTo>
                    <a:lnTo>
                      <a:pt x="212" y="15"/>
                    </a:lnTo>
                    <a:lnTo>
                      <a:pt x="208" y="18"/>
                    </a:lnTo>
                    <a:lnTo>
                      <a:pt x="203" y="20"/>
                    </a:lnTo>
                    <a:lnTo>
                      <a:pt x="198" y="23"/>
                    </a:lnTo>
                    <a:lnTo>
                      <a:pt x="194" y="24"/>
                    </a:lnTo>
                    <a:lnTo>
                      <a:pt x="189" y="25"/>
                    </a:lnTo>
                    <a:lnTo>
                      <a:pt x="185" y="26"/>
                    </a:lnTo>
                    <a:lnTo>
                      <a:pt x="181" y="26"/>
                    </a:lnTo>
                    <a:lnTo>
                      <a:pt x="178" y="26"/>
                    </a:lnTo>
                    <a:lnTo>
                      <a:pt x="168" y="25"/>
                    </a:lnTo>
                    <a:lnTo>
                      <a:pt x="160" y="23"/>
                    </a:lnTo>
                    <a:lnTo>
                      <a:pt x="155" y="19"/>
                    </a:lnTo>
                    <a:lnTo>
                      <a:pt x="150" y="16"/>
                    </a:lnTo>
                    <a:lnTo>
                      <a:pt x="146" y="12"/>
                    </a:lnTo>
                    <a:lnTo>
                      <a:pt x="143" y="10"/>
                    </a:lnTo>
                    <a:lnTo>
                      <a:pt x="137" y="7"/>
                    </a:lnTo>
                    <a:lnTo>
                      <a:pt x="133" y="4"/>
                    </a:lnTo>
                    <a:lnTo>
                      <a:pt x="127" y="3"/>
                    </a:lnTo>
                    <a:lnTo>
                      <a:pt x="120" y="1"/>
                    </a:lnTo>
                    <a:lnTo>
                      <a:pt x="113" y="1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92" y="0"/>
                    </a:lnTo>
                    <a:lnTo>
                      <a:pt x="85" y="1"/>
                    </a:lnTo>
                    <a:lnTo>
                      <a:pt x="78" y="3"/>
                    </a:lnTo>
                    <a:lnTo>
                      <a:pt x="71" y="6"/>
                    </a:lnTo>
                    <a:lnTo>
                      <a:pt x="66" y="8"/>
                    </a:lnTo>
                    <a:lnTo>
                      <a:pt x="60" y="11"/>
                    </a:lnTo>
                    <a:lnTo>
                      <a:pt x="55" y="16"/>
                    </a:lnTo>
                    <a:lnTo>
                      <a:pt x="47" y="23"/>
                    </a:lnTo>
                    <a:lnTo>
                      <a:pt x="38" y="27"/>
                    </a:lnTo>
                    <a:lnTo>
                      <a:pt x="30" y="30"/>
                    </a:lnTo>
                    <a:lnTo>
                      <a:pt x="22" y="31"/>
                    </a:lnTo>
                    <a:lnTo>
                      <a:pt x="15" y="30"/>
                    </a:lnTo>
                    <a:lnTo>
                      <a:pt x="9" y="29"/>
                    </a:lnTo>
                    <a:lnTo>
                      <a:pt x="5" y="25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3" y="32"/>
                    </a:lnTo>
                    <a:lnTo>
                      <a:pt x="5" y="38"/>
                    </a:lnTo>
                    <a:lnTo>
                      <a:pt x="6" y="42"/>
                    </a:lnTo>
                    <a:lnTo>
                      <a:pt x="9" y="44"/>
                    </a:lnTo>
                    <a:lnTo>
                      <a:pt x="13" y="44"/>
                    </a:lnTo>
                    <a:lnTo>
                      <a:pt x="16" y="45"/>
                    </a:lnTo>
                    <a:lnTo>
                      <a:pt x="21" y="45"/>
                    </a:lnTo>
                    <a:lnTo>
                      <a:pt x="28" y="45"/>
                    </a:lnTo>
                    <a:lnTo>
                      <a:pt x="33" y="44"/>
                    </a:lnTo>
                    <a:lnTo>
                      <a:pt x="40" y="42"/>
                    </a:lnTo>
                    <a:lnTo>
                      <a:pt x="46" y="40"/>
                    </a:lnTo>
                    <a:lnTo>
                      <a:pt x="53" y="38"/>
                    </a:lnTo>
                    <a:lnTo>
                      <a:pt x="59" y="33"/>
                    </a:lnTo>
                    <a:lnTo>
                      <a:pt x="66" y="30"/>
                    </a:lnTo>
                    <a:lnTo>
                      <a:pt x="71" y="24"/>
                    </a:lnTo>
                    <a:lnTo>
                      <a:pt x="80" y="18"/>
                    </a:lnTo>
                    <a:lnTo>
                      <a:pt x="89" y="15"/>
                    </a:lnTo>
                    <a:lnTo>
                      <a:pt x="98" y="14"/>
                    </a:lnTo>
                    <a:lnTo>
                      <a:pt x="105" y="14"/>
                    </a:lnTo>
                    <a:lnTo>
                      <a:pt x="114" y="15"/>
                    </a:lnTo>
                    <a:lnTo>
                      <a:pt x="122" y="17"/>
                    </a:lnTo>
                    <a:lnTo>
                      <a:pt x="129" y="20"/>
                    </a:lnTo>
                    <a:lnTo>
                      <a:pt x="134" y="24"/>
                    </a:lnTo>
                    <a:lnTo>
                      <a:pt x="137" y="27"/>
                    </a:lnTo>
                    <a:lnTo>
                      <a:pt x="141" y="30"/>
                    </a:lnTo>
                    <a:lnTo>
                      <a:pt x="145" y="33"/>
                    </a:lnTo>
                    <a:lnTo>
                      <a:pt x="151" y="35"/>
                    </a:lnTo>
                    <a:lnTo>
                      <a:pt x="157" y="37"/>
                    </a:lnTo>
                    <a:lnTo>
                      <a:pt x="163" y="39"/>
                    </a:lnTo>
                    <a:lnTo>
                      <a:pt x="168" y="39"/>
                    </a:lnTo>
                    <a:lnTo>
                      <a:pt x="175" y="40"/>
                    </a:lnTo>
                    <a:lnTo>
                      <a:pt x="183" y="40"/>
                    </a:lnTo>
                    <a:lnTo>
                      <a:pt x="190" y="40"/>
                    </a:lnTo>
                    <a:lnTo>
                      <a:pt x="197" y="39"/>
                    </a:lnTo>
                    <a:lnTo>
                      <a:pt x="204" y="37"/>
                    </a:lnTo>
                    <a:lnTo>
                      <a:pt x="211" y="34"/>
                    </a:lnTo>
                    <a:lnTo>
                      <a:pt x="217" y="32"/>
                    </a:lnTo>
                    <a:lnTo>
                      <a:pt x="223" y="29"/>
                    </a:lnTo>
                    <a:lnTo>
                      <a:pt x="227" y="25"/>
                    </a:lnTo>
                    <a:lnTo>
                      <a:pt x="235" y="19"/>
                    </a:lnTo>
                    <a:lnTo>
                      <a:pt x="245" y="16"/>
                    </a:lnTo>
                    <a:lnTo>
                      <a:pt x="254" y="15"/>
                    </a:lnTo>
                    <a:lnTo>
                      <a:pt x="263" y="15"/>
                    </a:lnTo>
                    <a:lnTo>
                      <a:pt x="271" y="16"/>
                    </a:lnTo>
                    <a:lnTo>
                      <a:pt x="279" y="19"/>
                    </a:lnTo>
                    <a:lnTo>
                      <a:pt x="286" y="22"/>
                    </a:lnTo>
                    <a:lnTo>
                      <a:pt x="292" y="25"/>
                    </a:lnTo>
                    <a:lnTo>
                      <a:pt x="302" y="31"/>
                    </a:lnTo>
                    <a:lnTo>
                      <a:pt x="313" y="34"/>
                    </a:lnTo>
                    <a:lnTo>
                      <a:pt x="324" y="37"/>
                    </a:lnTo>
                    <a:lnTo>
                      <a:pt x="335" y="38"/>
                    </a:lnTo>
                    <a:lnTo>
                      <a:pt x="346" y="37"/>
                    </a:lnTo>
                    <a:lnTo>
                      <a:pt x="358" y="34"/>
                    </a:lnTo>
                    <a:lnTo>
                      <a:pt x="369" y="31"/>
                    </a:lnTo>
                    <a:lnTo>
                      <a:pt x="381" y="26"/>
                    </a:lnTo>
                    <a:lnTo>
                      <a:pt x="393" y="20"/>
                    </a:lnTo>
                    <a:lnTo>
                      <a:pt x="405" y="17"/>
                    </a:lnTo>
                    <a:lnTo>
                      <a:pt x="415" y="15"/>
                    </a:lnTo>
                    <a:lnTo>
                      <a:pt x="423" y="15"/>
                    </a:lnTo>
                    <a:lnTo>
                      <a:pt x="430" y="16"/>
                    </a:lnTo>
                    <a:lnTo>
                      <a:pt x="437" y="18"/>
                    </a:lnTo>
                    <a:lnTo>
                      <a:pt x="442" y="22"/>
                    </a:lnTo>
                    <a:lnTo>
                      <a:pt x="447" y="25"/>
                    </a:lnTo>
                    <a:lnTo>
                      <a:pt x="451" y="29"/>
                    </a:lnTo>
                    <a:lnTo>
                      <a:pt x="457" y="32"/>
                    </a:lnTo>
                    <a:lnTo>
                      <a:pt x="464" y="34"/>
                    </a:lnTo>
                    <a:lnTo>
                      <a:pt x="470" y="37"/>
                    </a:lnTo>
                    <a:lnTo>
                      <a:pt x="477" y="39"/>
                    </a:lnTo>
                    <a:lnTo>
                      <a:pt x="483" y="40"/>
                    </a:lnTo>
                    <a:lnTo>
                      <a:pt x="490" y="41"/>
                    </a:lnTo>
                    <a:lnTo>
                      <a:pt x="497" y="41"/>
                    </a:lnTo>
                    <a:lnTo>
                      <a:pt x="502" y="41"/>
                    </a:lnTo>
                    <a:lnTo>
                      <a:pt x="505" y="40"/>
                    </a:lnTo>
                    <a:lnTo>
                      <a:pt x="509" y="40"/>
                    </a:lnTo>
                    <a:lnTo>
                      <a:pt x="512" y="39"/>
                    </a:lnTo>
                    <a:lnTo>
                      <a:pt x="513" y="34"/>
                    </a:lnTo>
                    <a:lnTo>
                      <a:pt x="516" y="30"/>
                    </a:lnTo>
                    <a:lnTo>
                      <a:pt x="517" y="25"/>
                    </a:lnTo>
                    <a:lnTo>
                      <a:pt x="518" y="20"/>
                    </a:lnTo>
                    <a:lnTo>
                      <a:pt x="513" y="23"/>
                    </a:lnTo>
                    <a:lnTo>
                      <a:pt x="508" y="25"/>
                    </a:lnTo>
                    <a:lnTo>
                      <a:pt x="502" y="26"/>
                    </a:lnTo>
                    <a:lnTo>
                      <a:pt x="496" y="26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TW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0" name="AutoShape 8"/>
            <p:cNvSpPr>
              <a:spLocks noChangeArrowheads="1"/>
            </p:cNvSpPr>
            <p:nvPr/>
          </p:nvSpPr>
          <p:spPr bwMode="auto">
            <a:xfrm>
              <a:off x="6192167" y="2130426"/>
              <a:ext cx="3424237" cy="1065213"/>
            </a:xfrm>
            <a:custGeom>
              <a:avLst/>
              <a:gdLst>
                <a:gd name="T0" fmla="*/ 3196747 w 21600"/>
                <a:gd name="T1" fmla="*/ 532607 h 21600"/>
                <a:gd name="T2" fmla="*/ 1712118 w 21600"/>
                <a:gd name="T3" fmla="*/ 1065213 h 21600"/>
                <a:gd name="T4" fmla="*/ 227490 w 21600"/>
                <a:gd name="T5" fmla="*/ 532607 h 21600"/>
                <a:gd name="T6" fmla="*/ 171211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35 w 21600"/>
                <a:gd name="T13" fmla="*/ 3235 h 21600"/>
                <a:gd name="T14" fmla="*/ 18365 w 21600"/>
                <a:gd name="T15" fmla="*/ 183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869" y="21600"/>
                  </a:lnTo>
                  <a:lnTo>
                    <a:pt x="1873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C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0" hangingPunct="0"/>
              <a:endParaRPr kumimoji="0" lang="en-US" altLang="zh-TW" sz="2000" b="1">
                <a:solidFill>
                  <a:srgbClr val="000000"/>
                </a:solidFill>
              </a:endParaRPr>
            </a:p>
            <a:p>
              <a:pPr algn="ctr" eaLnBrk="0" hangingPunct="0"/>
              <a:r>
                <a:rPr kumimoji="0" lang="en-US" altLang="zh-TW" sz="1800" b="1">
                  <a:solidFill>
                    <a:srgbClr val="000000"/>
                  </a:solidFill>
                </a:rPr>
                <a:t>Suspect</a:t>
              </a:r>
            </a:p>
          </p:txBody>
        </p:sp>
        <p:sp>
          <p:nvSpPr>
            <p:cNvPr id="51" name="Oval 9"/>
            <p:cNvSpPr>
              <a:spLocks noChangeArrowheads="1"/>
            </p:cNvSpPr>
            <p:nvPr/>
          </p:nvSpPr>
          <p:spPr bwMode="auto">
            <a:xfrm>
              <a:off x="6192167" y="1901826"/>
              <a:ext cx="3424237" cy="381000"/>
            </a:xfrm>
            <a:prstGeom prst="ellipse">
              <a:avLst/>
            </a:prstGeom>
            <a:solidFill>
              <a:srgbClr val="FF9966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0" hangingPunct="0"/>
              <a:r>
                <a:rPr kumimoji="0" lang="en-US" altLang="zh-TW" sz="1800" b="1">
                  <a:solidFill>
                    <a:srgbClr val="000000"/>
                  </a:solidFill>
                </a:rPr>
                <a:t>Universal</a:t>
              </a:r>
            </a:p>
          </p:txBody>
        </p:sp>
        <p:sp>
          <p:nvSpPr>
            <p:cNvPr id="52" name="AutoShape 10"/>
            <p:cNvSpPr>
              <a:spLocks noChangeArrowheads="1"/>
            </p:cNvSpPr>
            <p:nvPr/>
          </p:nvSpPr>
          <p:spPr bwMode="auto">
            <a:xfrm>
              <a:off x="7204992" y="3727451"/>
              <a:ext cx="1470025" cy="760413"/>
            </a:xfrm>
            <a:custGeom>
              <a:avLst/>
              <a:gdLst>
                <a:gd name="T0" fmla="*/ 1343371 w 21600"/>
                <a:gd name="T1" fmla="*/ 380207 h 21600"/>
                <a:gd name="T2" fmla="*/ 735013 w 21600"/>
                <a:gd name="T3" fmla="*/ 760413 h 21600"/>
                <a:gd name="T4" fmla="*/ 126654 w 21600"/>
                <a:gd name="T5" fmla="*/ 380207 h 21600"/>
                <a:gd name="T6" fmla="*/ 73501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661 w 21600"/>
                <a:gd name="T13" fmla="*/ 3661 h 21600"/>
                <a:gd name="T14" fmla="*/ 17939 w 21600"/>
                <a:gd name="T15" fmla="*/ 179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722" y="21600"/>
                  </a:lnTo>
                  <a:lnTo>
                    <a:pt x="1787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5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0" hangingPunct="0"/>
              <a:r>
                <a:rPr kumimoji="0" lang="en-US" altLang="zh-TW" sz="1800" b="1">
                  <a:solidFill>
                    <a:srgbClr val="000000"/>
                  </a:solidFill>
                </a:rPr>
                <a:t>Best Few</a:t>
              </a:r>
            </a:p>
          </p:txBody>
        </p:sp>
        <p:sp>
          <p:nvSpPr>
            <p:cNvPr id="53" name="Rectangle 15"/>
            <p:cNvSpPr>
              <a:spLocks noChangeArrowheads="1"/>
            </p:cNvSpPr>
            <p:nvPr/>
          </p:nvSpPr>
          <p:spPr bwMode="auto">
            <a:xfrm>
              <a:off x="7390729" y="5110164"/>
              <a:ext cx="1135063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0" hangingPunct="0"/>
              <a:r>
                <a:rPr kumimoji="0" lang="en-US" altLang="zh-TW" sz="1800" b="1">
                  <a:solidFill>
                    <a:srgbClr val="000000"/>
                  </a:solidFill>
                </a:rPr>
                <a:t>Delivery</a:t>
              </a:r>
            </a:p>
          </p:txBody>
        </p:sp>
        <p:sp>
          <p:nvSpPr>
            <p:cNvPr id="54" name="Rectangle 16"/>
            <p:cNvSpPr>
              <a:spLocks noChangeArrowheads="1"/>
            </p:cNvSpPr>
            <p:nvPr/>
          </p:nvSpPr>
          <p:spPr bwMode="auto">
            <a:xfrm>
              <a:off x="7390729" y="5451476"/>
              <a:ext cx="1106488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0" hangingPunct="0"/>
              <a:r>
                <a:rPr kumimoji="0" lang="en-US" altLang="zh-TW" sz="1800" b="1">
                  <a:solidFill>
                    <a:srgbClr val="000000"/>
                  </a:solidFill>
                </a:rPr>
                <a:t>Services</a:t>
              </a:r>
            </a:p>
          </p:txBody>
        </p:sp>
        <p:sp>
          <p:nvSpPr>
            <p:cNvPr id="55" name="Oval 17"/>
            <p:cNvSpPr>
              <a:spLocks noChangeArrowheads="1"/>
            </p:cNvSpPr>
            <p:nvPr/>
          </p:nvSpPr>
          <p:spPr bwMode="auto">
            <a:xfrm>
              <a:off x="6876379" y="3498851"/>
              <a:ext cx="2055813" cy="381000"/>
            </a:xfrm>
            <a:prstGeom prst="ellipse">
              <a:avLst/>
            </a:prstGeom>
            <a:solidFill>
              <a:srgbClr val="E472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0" hangingPunct="0"/>
              <a:endParaRPr kumimoji="0" lang="zh-TW" altLang="zh-TW" sz="1800" b="1">
                <a:solidFill>
                  <a:srgbClr val="003300"/>
                </a:solidFill>
              </a:endParaRPr>
            </a:p>
          </p:txBody>
        </p:sp>
        <p:sp>
          <p:nvSpPr>
            <p:cNvPr id="56" name="AutoShape 18"/>
            <p:cNvSpPr>
              <a:spLocks noChangeArrowheads="1"/>
            </p:cNvSpPr>
            <p:nvPr/>
          </p:nvSpPr>
          <p:spPr bwMode="auto">
            <a:xfrm>
              <a:off x="6620792" y="3119439"/>
              <a:ext cx="2568575" cy="608012"/>
            </a:xfrm>
            <a:custGeom>
              <a:avLst/>
              <a:gdLst>
                <a:gd name="T0" fmla="*/ 2442762 w 21600"/>
                <a:gd name="T1" fmla="*/ 304006 h 21600"/>
                <a:gd name="T2" fmla="*/ 1284288 w 21600"/>
                <a:gd name="T3" fmla="*/ 608012 h 21600"/>
                <a:gd name="T4" fmla="*/ 125813 w 21600"/>
                <a:gd name="T5" fmla="*/ 304006 h 21600"/>
                <a:gd name="T6" fmla="*/ 128428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858 w 21600"/>
                <a:gd name="T13" fmla="*/ 2858 h 21600"/>
                <a:gd name="T14" fmla="*/ 18742 w 21600"/>
                <a:gd name="T15" fmla="*/ 1874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15" y="21600"/>
                  </a:lnTo>
                  <a:lnTo>
                    <a:pt x="1948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7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0" hangingPunct="0"/>
              <a:r>
                <a:rPr kumimoji="0" lang="en-US" altLang="zh-TW" sz="1800" b="1">
                  <a:solidFill>
                    <a:srgbClr val="000000"/>
                  </a:solidFill>
                </a:rPr>
                <a:t>Prospect</a:t>
              </a:r>
            </a:p>
          </p:txBody>
        </p:sp>
        <p:sp>
          <p:nvSpPr>
            <p:cNvPr id="57" name="Line 19"/>
            <p:cNvSpPr>
              <a:spLocks noChangeShapeType="1"/>
            </p:cNvSpPr>
            <p:nvPr/>
          </p:nvSpPr>
          <p:spPr bwMode="auto">
            <a:xfrm>
              <a:off x="6524773" y="4770438"/>
              <a:ext cx="4624388" cy="0"/>
            </a:xfrm>
            <a:prstGeom prst="line">
              <a:avLst/>
            </a:prstGeom>
            <a:noFill/>
            <a:ln w="9525" cap="rnd">
              <a:solidFill>
                <a:srgbClr val="FF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58" name="Line 20"/>
            <p:cNvSpPr>
              <a:spLocks noChangeShapeType="1"/>
            </p:cNvSpPr>
            <p:nvPr/>
          </p:nvSpPr>
          <p:spPr bwMode="auto">
            <a:xfrm>
              <a:off x="6439048" y="5227638"/>
              <a:ext cx="4624388" cy="0"/>
            </a:xfrm>
            <a:prstGeom prst="line">
              <a:avLst/>
            </a:prstGeom>
            <a:noFill/>
            <a:ln w="9525" cap="rnd">
              <a:solidFill>
                <a:srgbClr val="FF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59" name="Line 22"/>
            <p:cNvSpPr>
              <a:spLocks noChangeShapeType="1"/>
            </p:cNvSpPr>
            <p:nvPr/>
          </p:nvSpPr>
          <p:spPr bwMode="auto">
            <a:xfrm>
              <a:off x="6412061" y="2151063"/>
              <a:ext cx="4624387" cy="0"/>
            </a:xfrm>
            <a:prstGeom prst="line">
              <a:avLst/>
            </a:prstGeom>
            <a:noFill/>
            <a:ln w="9525" cap="rnd">
              <a:solidFill>
                <a:srgbClr val="FF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60" name="Rectangle 26"/>
            <p:cNvSpPr>
              <a:spLocks noChangeArrowheads="1"/>
            </p:cNvSpPr>
            <p:nvPr/>
          </p:nvSpPr>
          <p:spPr bwMode="auto">
            <a:xfrm>
              <a:off x="7476454" y="4806951"/>
              <a:ext cx="877888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0" hangingPunct="0"/>
              <a:r>
                <a:rPr kumimoji="0" lang="en-US" altLang="zh-TW" sz="1800" b="1">
                  <a:solidFill>
                    <a:srgbClr val="000000"/>
                  </a:solidFill>
                </a:rPr>
                <a:t>Client</a:t>
              </a:r>
            </a:p>
          </p:txBody>
        </p:sp>
      </p:grp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4309934" y="1603376"/>
            <a:ext cx="2235483" cy="463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r>
              <a:rPr lang="en-US" altLang="zh-TW" sz="1800">
                <a:solidFill>
                  <a:srgbClr val="0000CC"/>
                </a:solidFill>
                <a:ea typeface="標楷體" panose="03000509000000000000" pitchFamily="65" charset="-120"/>
              </a:rPr>
              <a:t>Understand the general state of the area</a:t>
            </a:r>
          </a:p>
          <a:p>
            <a:pPr eaLnBrk="0" hangingPunct="0"/>
            <a:endParaRPr lang="en-US" altLang="zh-TW" sz="1800">
              <a:solidFill>
                <a:srgbClr val="0000CC"/>
              </a:solidFill>
              <a:ea typeface="標楷體" panose="03000509000000000000" pitchFamily="65" charset="-120"/>
            </a:endParaRPr>
          </a:p>
          <a:p>
            <a:pPr eaLnBrk="0" hangingPunct="0">
              <a:spcBef>
                <a:spcPct val="40000"/>
              </a:spcBef>
            </a:pPr>
            <a:r>
              <a:rPr lang="en-US" altLang="zh-TW" sz="1800">
                <a:solidFill>
                  <a:srgbClr val="0000CC"/>
                </a:solidFill>
                <a:ea typeface="標楷體" panose="03000509000000000000" pitchFamily="65" charset="-120"/>
              </a:rPr>
              <a:t>Understand the specific topic </a:t>
            </a:r>
            <a:endParaRPr lang="zh-TW" altLang="en-US" sz="1800">
              <a:solidFill>
                <a:srgbClr val="0000CC"/>
              </a:solidFill>
              <a:ea typeface="標楷體" panose="03000509000000000000" pitchFamily="65" charset="-120"/>
            </a:endParaRPr>
          </a:p>
          <a:p>
            <a:pPr eaLnBrk="0" hangingPunct="0"/>
            <a:endParaRPr lang="zh-TW" altLang="en-US" sz="1800">
              <a:solidFill>
                <a:srgbClr val="0000CC"/>
              </a:solidFill>
              <a:ea typeface="標楷體" panose="03000509000000000000" pitchFamily="65" charset="-120"/>
            </a:endParaRPr>
          </a:p>
          <a:p>
            <a:pPr eaLnBrk="0" hangingPunct="0"/>
            <a:r>
              <a:rPr lang="en-US" altLang="zh-TW" sz="1800">
                <a:solidFill>
                  <a:srgbClr val="0000CC"/>
                </a:solidFill>
                <a:ea typeface="標楷體" panose="03000509000000000000" pitchFamily="65" charset="-120"/>
              </a:rPr>
              <a:t>Possible alternatives</a:t>
            </a:r>
            <a:endParaRPr lang="zh-TW" altLang="en-US" sz="1800">
              <a:solidFill>
                <a:srgbClr val="0000CC"/>
              </a:solidFill>
              <a:ea typeface="標楷體" panose="03000509000000000000" pitchFamily="65" charset="-120"/>
            </a:endParaRPr>
          </a:p>
          <a:p>
            <a:pPr eaLnBrk="0" hangingPunct="0"/>
            <a:endParaRPr lang="zh-TW" altLang="en-US" sz="1800">
              <a:solidFill>
                <a:srgbClr val="0000CC"/>
              </a:solidFill>
              <a:ea typeface="標楷體" panose="03000509000000000000" pitchFamily="65" charset="-120"/>
            </a:endParaRPr>
          </a:p>
          <a:p>
            <a:pPr eaLnBrk="0" hangingPunct="0"/>
            <a:endParaRPr lang="en-US" altLang="zh-TW" sz="1800">
              <a:solidFill>
                <a:srgbClr val="0000CC"/>
              </a:solidFill>
              <a:ea typeface="標楷體" panose="03000509000000000000" pitchFamily="65" charset="-120"/>
            </a:endParaRPr>
          </a:p>
          <a:p>
            <a:pPr eaLnBrk="0" hangingPunct="0"/>
            <a:endParaRPr lang="zh-TW" altLang="en-US" sz="1800">
              <a:solidFill>
                <a:srgbClr val="0000CC"/>
              </a:solidFill>
              <a:ea typeface="標楷體" panose="03000509000000000000" pitchFamily="65" charset="-120"/>
            </a:endParaRPr>
          </a:p>
          <a:p>
            <a:pPr eaLnBrk="0" hangingPunct="0"/>
            <a:r>
              <a:rPr lang="en-US" altLang="zh-TW" sz="1800">
                <a:solidFill>
                  <a:srgbClr val="0000CC"/>
                </a:solidFill>
                <a:ea typeface="標楷體" panose="03000509000000000000" pitchFamily="65" charset="-120"/>
              </a:rPr>
              <a:t>Decide on a question</a:t>
            </a:r>
            <a:endParaRPr lang="zh-TW" altLang="en-US" sz="1800">
              <a:solidFill>
                <a:srgbClr val="0000CC"/>
              </a:solidFill>
              <a:ea typeface="標楷體" panose="03000509000000000000" pitchFamily="65" charset="-120"/>
            </a:endParaRPr>
          </a:p>
          <a:p>
            <a:pPr eaLnBrk="0" hangingPunct="0"/>
            <a:endParaRPr lang="en-US" altLang="zh-TW" sz="1800">
              <a:solidFill>
                <a:srgbClr val="0000CC"/>
              </a:solidFill>
              <a:ea typeface="標楷體" panose="03000509000000000000" pitchFamily="65" charset="-120"/>
            </a:endParaRPr>
          </a:p>
          <a:p>
            <a:pPr eaLnBrk="0" hangingPunct="0"/>
            <a:endParaRPr lang="zh-TW" altLang="en-US" sz="1800">
              <a:solidFill>
                <a:srgbClr val="0000CC"/>
              </a:solidFill>
              <a:ea typeface="標楷體" panose="03000509000000000000" pitchFamily="65" charset="-120"/>
            </a:endParaRPr>
          </a:p>
          <a:p>
            <a:pPr eaLnBrk="0" hangingPunct="0"/>
            <a:r>
              <a:rPr lang="en-US" altLang="zh-TW" sz="1800">
                <a:solidFill>
                  <a:srgbClr val="0000CC"/>
                </a:solidFill>
                <a:ea typeface="標楷體" panose="03000509000000000000" pitchFamily="65" charset="-120"/>
              </a:rPr>
              <a:t>Conduct research</a:t>
            </a:r>
            <a:endParaRPr lang="zh-TW" altLang="en-US" sz="1800">
              <a:solidFill>
                <a:srgbClr val="0000CC"/>
              </a:solidFill>
              <a:ea typeface="標楷體" panose="03000509000000000000" pitchFamily="65" charset="-120"/>
            </a:endParaRPr>
          </a:p>
          <a:p>
            <a:pPr eaLnBrk="0" hangingPunct="0"/>
            <a:endParaRPr lang="en-US" altLang="zh-TW" sz="1800">
              <a:solidFill>
                <a:srgbClr val="0000CC"/>
              </a:solidFill>
              <a:ea typeface="標楷體" panose="03000509000000000000" pitchFamily="65" charset="-120"/>
            </a:endParaRPr>
          </a:p>
        </p:txBody>
      </p:sp>
      <p:sp>
        <p:nvSpPr>
          <p:cNvPr id="66" name="Text Box 11"/>
          <p:cNvSpPr txBox="1">
            <a:spLocks noChangeArrowheads="1"/>
          </p:cNvSpPr>
          <p:nvPr/>
        </p:nvSpPr>
        <p:spPr bwMode="auto">
          <a:xfrm>
            <a:off x="7119616" y="2745460"/>
            <a:ext cx="248203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kumimoji="0" lang="en-US" altLang="zh-TW" sz="1400">
                <a:solidFill>
                  <a:srgbClr val="0033CC"/>
                </a:solidFill>
              </a:rPr>
              <a:t>Browse through several dozens related papers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kumimoji="0" lang="en-US" altLang="zh-TW" sz="1400">
                <a:solidFill>
                  <a:srgbClr val="0033CC"/>
                </a:solidFill>
              </a:rPr>
              <a:t>Methodology, theory/model</a:t>
            </a:r>
          </a:p>
        </p:txBody>
      </p:sp>
      <p:sp>
        <p:nvSpPr>
          <p:cNvPr id="67" name="Text Box 11"/>
          <p:cNvSpPr txBox="1">
            <a:spLocks noChangeArrowheads="1"/>
          </p:cNvSpPr>
          <p:nvPr/>
        </p:nvSpPr>
        <p:spPr bwMode="auto">
          <a:xfrm>
            <a:off x="7135548" y="3571364"/>
            <a:ext cx="277274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kumimoji="0" lang="en-US" altLang="zh-TW" sz="1400">
                <a:solidFill>
                  <a:srgbClr val="0033CC"/>
                </a:solidFill>
              </a:rPr>
              <a:t>Research gap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kumimoji="0" lang="en-US" altLang="zh-TW" sz="1400">
                <a:solidFill>
                  <a:srgbClr val="0033CC"/>
                </a:solidFill>
              </a:rPr>
              <a:t>Mapping to real phenomena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kumimoji="0" lang="en-US" altLang="zh-TW" sz="1400">
                <a:solidFill>
                  <a:srgbClr val="0033CC"/>
                </a:solidFill>
              </a:rPr>
              <a:t>Major researchers, key papers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kumimoji="0" lang="en-US" altLang="zh-TW" sz="1400">
                <a:solidFill>
                  <a:srgbClr val="0033CC"/>
                </a:solidFill>
              </a:rPr>
              <a:t>Major theories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kumimoji="0" lang="en-US" altLang="zh-TW" sz="1400">
                <a:solidFill>
                  <a:srgbClr val="0033CC"/>
                </a:solidFill>
              </a:rPr>
              <a:t>In depth reading</a:t>
            </a:r>
          </a:p>
        </p:txBody>
      </p:sp>
      <p:sp>
        <p:nvSpPr>
          <p:cNvPr id="68" name="Text Box 11"/>
          <p:cNvSpPr txBox="1">
            <a:spLocks noChangeArrowheads="1"/>
          </p:cNvSpPr>
          <p:nvPr/>
        </p:nvSpPr>
        <p:spPr bwMode="auto">
          <a:xfrm>
            <a:off x="7135548" y="4698762"/>
            <a:ext cx="248203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kumimoji="0" lang="en-US" altLang="zh-TW" sz="1400">
                <a:solidFill>
                  <a:srgbClr val="0033CC"/>
                </a:solidFill>
              </a:rPr>
              <a:t>Key reference paper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kumimoji="0" lang="en-US" altLang="zh-TW" sz="1400">
                <a:solidFill>
                  <a:srgbClr val="0033CC"/>
                </a:solidFill>
              </a:rPr>
              <a:t>Theoretical foundation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kumimoji="0" lang="en-US" altLang="zh-TW" sz="1400">
                <a:solidFill>
                  <a:srgbClr val="0033CC"/>
                </a:solidFill>
              </a:rPr>
              <a:t>Methodology</a:t>
            </a:r>
          </a:p>
        </p:txBody>
      </p:sp>
      <p:sp>
        <p:nvSpPr>
          <p:cNvPr id="69" name="Text Box 11"/>
          <p:cNvSpPr txBox="1">
            <a:spLocks noChangeArrowheads="1"/>
          </p:cNvSpPr>
          <p:nvPr/>
        </p:nvSpPr>
        <p:spPr bwMode="auto">
          <a:xfrm>
            <a:off x="7155006" y="5503883"/>
            <a:ext cx="248203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kumimoji="0" lang="en-US" altLang="zh-TW" sz="1400">
                <a:solidFill>
                  <a:srgbClr val="0033CC"/>
                </a:solidFill>
              </a:rPr>
              <a:t>Research design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kumimoji="0" lang="en-US" altLang="zh-TW" sz="1400">
                <a:solidFill>
                  <a:srgbClr val="0033CC"/>
                </a:solidFill>
              </a:rPr>
              <a:t>Collect data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kumimoji="0" lang="en-US" altLang="zh-TW" sz="1400">
                <a:solidFill>
                  <a:srgbClr val="0033CC"/>
                </a:solidFill>
              </a:rPr>
              <a:t>Analysis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CK Farn, CYCU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077A3B-D6D4-4131-B25B-6C083BEFC337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601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1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9" grpId="0"/>
      <p:bldP spid="66" grpId="0"/>
      <p:bldP spid="67" grpId="0"/>
      <p:bldP spid="68" grpId="0"/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Conduct your own funnel 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CK Farn, CYCU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077A3B-D6D4-4131-B25B-6C083BEFC337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744662" y="1910482"/>
            <a:ext cx="8275280" cy="4106863"/>
          </a:xfrm>
          <a:prstGeom prst="rect">
            <a:avLst/>
          </a:prstGeom>
        </p:spPr>
        <p:txBody>
          <a:bodyPr/>
          <a:lstStyle>
            <a:lvl1pPr marL="473075" indent="-4730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Blip>
                <a:blip r:embed="rId2"/>
              </a:buBlip>
              <a:defRPr kumimoji="1" sz="32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1050925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ebdings" panose="05030102010509060703" pitchFamily="18" charset="2"/>
              <a:buBlip>
                <a:blip r:embed="rId3"/>
              </a:buBlip>
              <a:defRPr kumimoji="1" sz="2800" kern="1200">
                <a:solidFill>
                  <a:schemeClr val="tx1"/>
                </a:solidFill>
                <a:latin typeface="+mn-lt"/>
                <a:ea typeface="新細明體" panose="02020500000000000000" pitchFamily="18" charset="-120"/>
                <a:cs typeface="+mn-cs"/>
              </a:defRPr>
            </a:lvl2pPr>
            <a:lvl3pPr marL="1616075" indent="-374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4"/>
              </a:buBlip>
              <a:defRPr kumimoji="1" sz="2400" kern="1200">
                <a:solidFill>
                  <a:schemeClr val="folHlink"/>
                </a:solidFill>
                <a:latin typeface="+mn-lt"/>
                <a:ea typeface="新細明體" panose="02020500000000000000" pitchFamily="18" charset="-120"/>
                <a:cs typeface="+mn-cs"/>
              </a:defRPr>
            </a:lvl3pPr>
            <a:lvl4pPr marL="2193925" indent="-3873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sz="2000" kern="1200">
                <a:solidFill>
                  <a:srgbClr val="CC0000"/>
                </a:solidFill>
                <a:latin typeface="+mn-lt"/>
                <a:ea typeface="新細明體" panose="02020500000000000000" pitchFamily="18" charset="-120"/>
                <a:cs typeface="+mn-cs"/>
              </a:defRPr>
            </a:lvl4pPr>
            <a:lvl5pPr marL="26130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2000" kern="1200">
                <a:solidFill>
                  <a:schemeClr val="folHlink"/>
                </a:solidFill>
                <a:latin typeface="+mn-lt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 smtClean="0"/>
              <a:t>Decide on a term in the MIS field that you like</a:t>
            </a:r>
          </a:p>
          <a:p>
            <a:pPr lvl="1"/>
            <a:r>
              <a:rPr lang="en-US" altLang="zh-TW" sz="1600" dirty="0" smtClean="0"/>
              <a:t>If you have no idea, choose “purchase </a:t>
            </a:r>
            <a:r>
              <a:rPr lang="en-US" altLang="zh-TW" sz="1600" dirty="0"/>
              <a:t>intention</a:t>
            </a:r>
            <a:r>
              <a:rPr lang="en-US" altLang="zh-TW" sz="1600" dirty="0" smtClean="0"/>
              <a:t>”</a:t>
            </a:r>
          </a:p>
          <a:p>
            <a:r>
              <a:rPr lang="en-US" altLang="zh-TW" sz="2000" dirty="0" smtClean="0"/>
              <a:t>Search with Google Scholar </a:t>
            </a:r>
          </a:p>
          <a:p>
            <a:pPr lvl="1"/>
            <a:r>
              <a:rPr lang="en-US" altLang="zh-TW" sz="1600" dirty="0" smtClean="0"/>
              <a:t>Limit your search to terms in the TITLE of the papers</a:t>
            </a:r>
          </a:p>
          <a:p>
            <a:pPr lvl="1"/>
            <a:r>
              <a:rPr lang="en-US" altLang="zh-TW" sz="1600" dirty="0" smtClean="0"/>
              <a:t>Narrow your search by including or excluding terms</a:t>
            </a:r>
          </a:p>
          <a:p>
            <a:pPr lvl="1"/>
            <a:r>
              <a:rPr lang="en-US" altLang="zh-TW" sz="1600" dirty="0" smtClean="0"/>
              <a:t>Sort by relevance</a:t>
            </a:r>
          </a:p>
          <a:p>
            <a:r>
              <a:rPr lang="en-US" altLang="zh-TW" sz="2000" dirty="0" smtClean="0"/>
              <a:t>Make a simple tally of the results, by browsing through the first 50 items</a:t>
            </a:r>
          </a:p>
          <a:p>
            <a:pPr lvl="1"/>
            <a:r>
              <a:rPr lang="en-US" altLang="zh-TW" sz="1600" dirty="0" smtClean="0"/>
              <a:t>Makes use of Excel (copy and paste, …)</a:t>
            </a:r>
          </a:p>
          <a:p>
            <a:pPr lvl="1"/>
            <a:r>
              <a:rPr lang="en-US" altLang="zh-TW" sz="1600" dirty="0" smtClean="0"/>
              <a:t>In doing your own research, you may want to browse through 300+ papers</a:t>
            </a:r>
          </a:p>
          <a:p>
            <a:r>
              <a:rPr lang="en-US" altLang="zh-TW" sz="2000" dirty="0" smtClean="0"/>
              <a:t>Answer the followings:</a:t>
            </a:r>
          </a:p>
          <a:p>
            <a:pPr lvl="1"/>
            <a:r>
              <a:rPr lang="en-US" altLang="zh-TW" sz="1600" dirty="0" smtClean="0"/>
              <a:t>Distribution of publication years</a:t>
            </a:r>
          </a:p>
          <a:p>
            <a:pPr lvl="1"/>
            <a:r>
              <a:rPr lang="en-US" altLang="zh-TW" sz="1600" dirty="0" smtClean="0"/>
              <a:t>Distribution of sources (journal)</a:t>
            </a:r>
          </a:p>
          <a:p>
            <a:pPr lvl="1"/>
            <a:r>
              <a:rPr lang="en-US" altLang="zh-TW" sz="1600" dirty="0" smtClean="0"/>
              <a:t>Are there author names that appears frequently? Countries? Affiliated universities?</a:t>
            </a:r>
          </a:p>
          <a:p>
            <a:pPr lvl="1"/>
            <a:r>
              <a:rPr lang="en-US" altLang="zh-TW" sz="1600" dirty="0" smtClean="0"/>
              <a:t>Distribution of keywords    </a:t>
            </a:r>
            <a:endParaRPr lang="zh-TW" altLang="en-US" sz="1600" dirty="0"/>
          </a:p>
          <a:p>
            <a:pPr lvl="1"/>
            <a:endParaRPr lang="en-US" altLang="zh-TW" sz="1600" dirty="0" smtClean="0"/>
          </a:p>
          <a:p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308032949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975" y="2268321"/>
            <a:ext cx="6602540" cy="385910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>
                <a:solidFill>
                  <a:schemeClr val="bg1">
                    <a:lumMod val="95000"/>
                  </a:schemeClr>
                </a:solidFill>
              </a:rPr>
              <a:t>Landscape and zooming in</a:t>
            </a:r>
            <a:endParaRPr lang="zh-TW" alt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4662" y="1910482"/>
            <a:ext cx="8275280" cy="4106863"/>
          </a:xfrm>
        </p:spPr>
        <p:txBody>
          <a:bodyPr/>
          <a:lstStyle/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CK Farn, CYCU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5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0443"/>
            <a:ext cx="10274299" cy="529485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0825"/>
            <a:ext cx="10274300" cy="529511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870" y="2660646"/>
            <a:ext cx="6442102" cy="3699424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792391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Assignment</a:t>
            </a:r>
            <a:r>
              <a:rPr lang="zh-TW" altLang="en-US" sz="3600" dirty="0"/>
              <a:t> </a:t>
            </a:r>
            <a:r>
              <a:rPr lang="en-US" altLang="zh-TW" sz="3600" dirty="0" smtClean="0"/>
              <a:t>#4: </a:t>
            </a: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en-US" altLang="zh-TW" sz="3600" dirty="0" smtClean="0">
                <a:solidFill>
                  <a:schemeClr val="bg1">
                    <a:lumMod val="95000"/>
                  </a:schemeClr>
                </a:solidFill>
              </a:rPr>
              <a:t>Landscape of the research field</a:t>
            </a:r>
            <a:endParaRPr lang="zh-TW" alt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4662" y="1910482"/>
            <a:ext cx="8275280" cy="4106863"/>
          </a:xfrm>
        </p:spPr>
        <p:txBody>
          <a:bodyPr/>
          <a:lstStyle/>
          <a:p>
            <a:r>
              <a:rPr lang="en-US" altLang="zh-TW" sz="2000" dirty="0"/>
              <a:t>Answer the followings:</a:t>
            </a:r>
          </a:p>
          <a:p>
            <a:pPr lvl="1"/>
            <a:r>
              <a:rPr lang="en-US" altLang="zh-TW" sz="1600" dirty="0"/>
              <a:t>Distribution of publication years</a:t>
            </a:r>
          </a:p>
          <a:p>
            <a:pPr lvl="1"/>
            <a:r>
              <a:rPr lang="en-US" altLang="zh-TW" sz="1600" dirty="0"/>
              <a:t>Distribution of sources (journal)</a:t>
            </a:r>
          </a:p>
          <a:p>
            <a:pPr lvl="1"/>
            <a:r>
              <a:rPr lang="en-US" altLang="zh-TW" sz="1600" dirty="0"/>
              <a:t>Are there author names that appears frequently? Countries? Affiliated universities?</a:t>
            </a:r>
          </a:p>
          <a:p>
            <a:pPr lvl="1"/>
            <a:r>
              <a:rPr lang="en-US" altLang="zh-TW" sz="1600" dirty="0"/>
              <a:t>Distribution of keywords    </a:t>
            </a:r>
            <a:endParaRPr lang="zh-TW" altLang="en-US" sz="1600" dirty="0"/>
          </a:p>
          <a:p>
            <a:pPr lvl="1"/>
            <a:endParaRPr lang="en-US" altLang="zh-TW" sz="1600" dirty="0"/>
          </a:p>
          <a:p>
            <a:r>
              <a:rPr lang="en-US" altLang="zh-TW" sz="2000" dirty="0" smtClean="0"/>
              <a:t>Prepare </a:t>
            </a:r>
            <a:r>
              <a:rPr lang="en-US" altLang="zh-TW" sz="2000" dirty="0"/>
              <a:t>a </a:t>
            </a:r>
            <a:r>
              <a:rPr lang="en-US" altLang="zh-TW" sz="2000" dirty="0" smtClean="0"/>
              <a:t>short </a:t>
            </a:r>
            <a:r>
              <a:rPr lang="en-US" altLang="zh-TW" sz="2000" dirty="0" err="1" smtClean="0"/>
              <a:t>ppt</a:t>
            </a:r>
            <a:r>
              <a:rPr lang="en-US" altLang="zh-TW" sz="2000" dirty="0" smtClean="0"/>
              <a:t> document, no more that FIVE pages</a:t>
            </a:r>
            <a:endParaRPr lang="en-US" altLang="zh-TW" sz="2000" dirty="0"/>
          </a:p>
          <a:p>
            <a:r>
              <a:rPr lang="en-US" altLang="zh-TW" sz="2000" dirty="0"/>
              <a:t>File name: </a:t>
            </a:r>
            <a:r>
              <a:rPr lang="en-US" altLang="zh-TW" sz="2000" dirty="0" err="1" smtClean="0"/>
              <a:t>HW4_SID_Name.ppt</a:t>
            </a:r>
            <a:endParaRPr lang="en-US" altLang="zh-TW" sz="2000" dirty="0"/>
          </a:p>
          <a:p>
            <a:r>
              <a:rPr lang="en-US" altLang="zh-TW" sz="2000" dirty="0"/>
              <a:t>Upload your </a:t>
            </a:r>
            <a:r>
              <a:rPr lang="en-US" altLang="zh-TW" sz="2000" dirty="0">
                <a:solidFill>
                  <a:srgbClr val="C00000"/>
                </a:solidFill>
              </a:rPr>
              <a:t>ppt file</a:t>
            </a:r>
            <a:r>
              <a:rPr lang="en-US" altLang="zh-TW" sz="2000" dirty="0"/>
              <a:t> </a:t>
            </a:r>
            <a:r>
              <a:rPr lang="en-US" altLang="zh-TW" sz="2000" dirty="0"/>
              <a:t>to</a:t>
            </a:r>
          </a:p>
          <a:p>
            <a:pPr marL="0" indent="0">
              <a:buNone/>
            </a:pPr>
            <a:r>
              <a:rPr lang="en-US" altLang="zh-TW" sz="2000" dirty="0">
                <a:hlinkClick r:id="rId2"/>
              </a:rPr>
              <a:t>https://</a:t>
            </a:r>
            <a:r>
              <a:rPr lang="en-US" altLang="zh-TW" sz="2000" dirty="0" err="1">
                <a:hlinkClick r:id="rId2"/>
              </a:rPr>
              <a:t>mega.linkin.tw</a:t>
            </a:r>
            <a:r>
              <a:rPr lang="en-US" altLang="zh-TW" sz="2000" dirty="0">
                <a:hlinkClick r:id="rId2"/>
              </a:rPr>
              <a:t>/</a:t>
            </a:r>
            <a:r>
              <a:rPr lang="en-US" altLang="zh-TW" sz="2000" dirty="0" err="1">
                <a:hlinkClick r:id="rId2"/>
              </a:rPr>
              <a:t>index.php</a:t>
            </a:r>
            <a:r>
              <a:rPr lang="en-US" altLang="zh-TW" sz="2000" dirty="0">
                <a:hlinkClick r:id="rId2"/>
              </a:rPr>
              <a:t>/s/</a:t>
            </a:r>
            <a:r>
              <a:rPr lang="en-US" altLang="zh-TW" sz="2000" dirty="0" err="1">
                <a:hlinkClick r:id="rId2"/>
              </a:rPr>
              <a:t>mz3FMroNYn8xDJx</a:t>
            </a:r>
            <a:endParaRPr lang="en-US" altLang="zh-TW" sz="200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 smtClean="0"/>
              <a:t>Due in one week</a:t>
            </a: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CK Farn, CYCU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65279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Assignment</a:t>
            </a:r>
            <a:r>
              <a:rPr lang="zh-TW" altLang="en-US" sz="3600" dirty="0"/>
              <a:t> </a:t>
            </a:r>
            <a:r>
              <a:rPr lang="en-US" altLang="zh-TW" sz="3600" dirty="0" smtClean="0"/>
              <a:t>#5: </a:t>
            </a: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en-US" altLang="zh-TW" sz="3600" dirty="0" smtClean="0">
                <a:solidFill>
                  <a:schemeClr val="bg1">
                    <a:lumMod val="95000"/>
                  </a:schemeClr>
                </a:solidFill>
              </a:rPr>
              <a:t>Zooming in</a:t>
            </a:r>
            <a:endParaRPr lang="zh-TW" alt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4662" y="1910482"/>
            <a:ext cx="8275280" cy="4106863"/>
          </a:xfrm>
        </p:spPr>
        <p:txBody>
          <a:bodyPr/>
          <a:lstStyle/>
          <a:p>
            <a:r>
              <a:rPr lang="en-US" altLang="zh-TW" sz="2000" dirty="0" smtClean="0"/>
              <a:t>Pick the top 10 papers that you think are most relevant, read the abstract and browse through the content</a:t>
            </a:r>
          </a:p>
          <a:p>
            <a:r>
              <a:rPr lang="en-US" altLang="zh-TW" sz="2000" dirty="0" smtClean="0"/>
              <a:t>Answer </a:t>
            </a:r>
            <a:r>
              <a:rPr lang="en-US" altLang="zh-TW" sz="2000" dirty="0"/>
              <a:t>the followings:</a:t>
            </a:r>
          </a:p>
          <a:p>
            <a:pPr lvl="1"/>
            <a:r>
              <a:rPr lang="en-US" altLang="zh-TW" sz="1600" dirty="0" smtClean="0"/>
              <a:t>The theories and models that appear most frequently</a:t>
            </a:r>
          </a:p>
          <a:p>
            <a:pPr lvl="1"/>
            <a:r>
              <a:rPr lang="en-US" altLang="zh-TW" sz="1600" dirty="0" smtClean="0"/>
              <a:t>Distribution of the dependent variables</a:t>
            </a:r>
            <a:endParaRPr lang="en-US" altLang="zh-TW" sz="1600" dirty="0"/>
          </a:p>
          <a:p>
            <a:pPr lvl="1"/>
            <a:r>
              <a:rPr lang="en-US" altLang="zh-TW" sz="1600" dirty="0" smtClean="0"/>
              <a:t>The authors that are cited the most</a:t>
            </a:r>
            <a:endParaRPr lang="en-US" altLang="zh-TW" sz="1600" dirty="0"/>
          </a:p>
          <a:p>
            <a:pPr lvl="1"/>
            <a:r>
              <a:rPr lang="en-US" altLang="zh-TW" sz="1600" dirty="0" smtClean="0"/>
              <a:t>The profile of the results</a:t>
            </a:r>
            <a:endParaRPr lang="en-US" altLang="zh-TW" sz="1600" dirty="0"/>
          </a:p>
          <a:p>
            <a:r>
              <a:rPr lang="en-US" altLang="zh-TW" sz="2000" dirty="0" smtClean="0"/>
              <a:t>Prepare </a:t>
            </a:r>
            <a:r>
              <a:rPr lang="en-US" altLang="zh-TW" sz="2000" dirty="0"/>
              <a:t>a </a:t>
            </a:r>
            <a:r>
              <a:rPr lang="en-US" altLang="zh-TW" sz="2000" dirty="0" smtClean="0"/>
              <a:t>short </a:t>
            </a:r>
            <a:r>
              <a:rPr lang="en-US" altLang="zh-TW" sz="2000" dirty="0" err="1" smtClean="0"/>
              <a:t>ppt</a:t>
            </a:r>
            <a:r>
              <a:rPr lang="en-US" altLang="zh-TW" sz="2000" dirty="0" smtClean="0"/>
              <a:t> document, no more that SIX pages</a:t>
            </a:r>
            <a:endParaRPr lang="en-US" altLang="zh-TW" sz="2000" dirty="0"/>
          </a:p>
          <a:p>
            <a:r>
              <a:rPr lang="en-US" altLang="zh-TW" sz="2000" dirty="0"/>
              <a:t>File name: </a:t>
            </a:r>
            <a:r>
              <a:rPr lang="en-US" altLang="zh-TW" sz="2000" dirty="0" err="1" smtClean="0"/>
              <a:t>HW5_SID_Name.ppt</a:t>
            </a:r>
            <a:endParaRPr lang="en-US" altLang="zh-TW" sz="2000" dirty="0"/>
          </a:p>
          <a:p>
            <a:r>
              <a:rPr lang="en-US" altLang="zh-TW" sz="2000" dirty="0"/>
              <a:t>Upload your </a:t>
            </a:r>
            <a:r>
              <a:rPr lang="en-US" altLang="zh-TW" sz="2000" dirty="0">
                <a:solidFill>
                  <a:srgbClr val="C00000"/>
                </a:solidFill>
              </a:rPr>
              <a:t>ppt file</a:t>
            </a:r>
            <a:r>
              <a:rPr lang="en-US" altLang="zh-TW" sz="2000" dirty="0"/>
              <a:t> to </a:t>
            </a:r>
            <a:r>
              <a:rPr lang="en-US" altLang="zh-TW" sz="2000" dirty="0">
                <a:hlinkClick r:id="rId2"/>
              </a:rPr>
              <a:t>https://</a:t>
            </a:r>
            <a:r>
              <a:rPr lang="en-US" altLang="zh-TW" sz="2000" dirty="0" err="1" smtClean="0">
                <a:hlinkClick r:id="rId2"/>
              </a:rPr>
              <a:t>mega.linkin.tw</a:t>
            </a:r>
            <a:r>
              <a:rPr lang="en-US" altLang="zh-TW" sz="2000" dirty="0" smtClean="0">
                <a:hlinkClick r:id="rId2"/>
              </a:rPr>
              <a:t>/</a:t>
            </a:r>
            <a:r>
              <a:rPr lang="en-US" altLang="zh-TW" sz="2000" dirty="0" err="1" smtClean="0">
                <a:hlinkClick r:id="rId2"/>
              </a:rPr>
              <a:t>index.php</a:t>
            </a:r>
            <a:r>
              <a:rPr lang="en-US" altLang="zh-TW" sz="2000" dirty="0" smtClean="0">
                <a:hlinkClick r:id="rId2"/>
              </a:rPr>
              <a:t>/s/</a:t>
            </a:r>
            <a:r>
              <a:rPr lang="en-US" altLang="zh-TW" sz="2000" dirty="0" err="1" smtClean="0">
                <a:hlinkClick r:id="rId2"/>
              </a:rPr>
              <a:t>QdzoWCmcNGeod6t</a:t>
            </a: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 smtClean="0"/>
              <a:t>Due in three weeks</a:t>
            </a: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CK Farn, CYCU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0A6DC-C811-4192-BA2E-20E2A7BD7933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0242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ckf">
  <a:themeElements>
    <a:clrScheme name="0ckf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ckf">
      <a:majorFont>
        <a:latin typeface="Arial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0ck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ck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0ckf">
  <a:themeElements>
    <a:clrScheme name="0ckf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ckf">
      <a:majorFont>
        <a:latin typeface="Arial"/>
        <a:ea typeface="SimHei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0ck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ck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8011"/>
      </a:dk2>
      <a:lt2>
        <a:srgbClr val="DD0806"/>
      </a:lt2>
      <a:accent1>
        <a:srgbClr val="0000D4"/>
      </a:accent1>
      <a:accent2>
        <a:srgbClr val="02ABEA"/>
      </a:accent2>
      <a:accent3>
        <a:srgbClr val="FFFFFF"/>
      </a:accent3>
      <a:accent4>
        <a:srgbClr val="000000"/>
      </a:accent4>
      <a:accent5>
        <a:srgbClr val="AAAAE6"/>
      </a:accent5>
      <a:accent6>
        <a:srgbClr val="029BD4"/>
      </a:accent6>
      <a:hlink>
        <a:srgbClr val="F20884"/>
      </a:hlink>
      <a:folHlink>
        <a:srgbClr val="FCF30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8011"/>
      </a:dk2>
      <a:lt2>
        <a:srgbClr val="DD0806"/>
      </a:lt2>
      <a:accent1>
        <a:srgbClr val="0000D4"/>
      </a:accent1>
      <a:accent2>
        <a:srgbClr val="02ABEA"/>
      </a:accent2>
      <a:accent3>
        <a:srgbClr val="FFFFFF"/>
      </a:accent3>
      <a:accent4>
        <a:srgbClr val="000000"/>
      </a:accent4>
      <a:accent5>
        <a:srgbClr val="AAAAE6"/>
      </a:accent5>
      <a:accent6>
        <a:srgbClr val="029BD4"/>
      </a:accent6>
      <a:hlink>
        <a:srgbClr val="F20884"/>
      </a:hlink>
      <a:folHlink>
        <a:srgbClr val="FCF30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Settings\ckfarn\Application Data\Microsoft\Templates\0ckf.pot</Template>
  <TotalTime>2162</TotalTime>
  <Words>414</Words>
  <Application>Microsoft Office PowerPoint</Application>
  <PresentationFormat>自訂</PresentationFormat>
  <Paragraphs>109</Paragraphs>
  <Slides>7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7</vt:i4>
      </vt:variant>
    </vt:vector>
  </HeadingPairs>
  <TitlesOfParts>
    <vt:vector size="17" baseType="lpstr">
      <vt:lpstr>SimHei</vt:lpstr>
      <vt:lpstr>Taipei</vt:lpstr>
      <vt:lpstr>新細明體</vt:lpstr>
      <vt:lpstr>標楷體</vt:lpstr>
      <vt:lpstr>Arial</vt:lpstr>
      <vt:lpstr>Times New Roman</vt:lpstr>
      <vt:lpstr>Webdings</vt:lpstr>
      <vt:lpstr>Wingdings</vt:lpstr>
      <vt:lpstr>0ckf</vt:lpstr>
      <vt:lpstr>2_0ckf</vt:lpstr>
      <vt:lpstr>Funneling excercise</vt:lpstr>
      <vt:lpstr>Sales Funnel</vt:lpstr>
      <vt:lpstr>Research funnel</vt:lpstr>
      <vt:lpstr>Conduct your own funnel </vt:lpstr>
      <vt:lpstr>Landscape and zooming in</vt:lpstr>
      <vt:lpstr>Assignment #4:  Landscape of the research field</vt:lpstr>
      <vt:lpstr>Assignment #5:  Zooming 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 訊 管 理 研 究 </dc:title>
  <dc:creator>CKFarn</dc:creator>
  <cp:lastModifiedBy>CKFarn</cp:lastModifiedBy>
  <cp:revision>72</cp:revision>
  <dcterms:modified xsi:type="dcterms:W3CDTF">2023-10-12T08:11:51Z</dcterms:modified>
</cp:coreProperties>
</file>