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26"/>
  </p:notesMasterIdLst>
  <p:handoutMasterIdLst>
    <p:handoutMasterId r:id="rId27"/>
  </p:handoutMasterIdLst>
  <p:sldIdLst>
    <p:sldId id="323" r:id="rId2"/>
    <p:sldId id="327" r:id="rId3"/>
    <p:sldId id="328" r:id="rId4"/>
    <p:sldId id="329" r:id="rId5"/>
    <p:sldId id="330" r:id="rId6"/>
    <p:sldId id="331" r:id="rId7"/>
    <p:sldId id="332" r:id="rId8"/>
    <p:sldId id="333" r:id="rId9"/>
    <p:sldId id="334" r:id="rId10"/>
    <p:sldId id="335" r:id="rId11"/>
    <p:sldId id="336" r:id="rId12"/>
    <p:sldId id="337" r:id="rId13"/>
    <p:sldId id="338" r:id="rId14"/>
    <p:sldId id="339" r:id="rId15"/>
    <p:sldId id="340" r:id="rId16"/>
    <p:sldId id="341" r:id="rId17"/>
    <p:sldId id="342" r:id="rId18"/>
    <p:sldId id="343" r:id="rId19"/>
    <p:sldId id="344" r:id="rId20"/>
    <p:sldId id="345" r:id="rId21"/>
    <p:sldId id="346" r:id="rId22"/>
    <p:sldId id="347" r:id="rId23"/>
    <p:sldId id="348" r:id="rId24"/>
    <p:sldId id="350" r:id="rId25"/>
  </p:sldIdLst>
  <p:sldSz cx="10274300" cy="6845300"/>
  <p:notesSz cx="7073900" cy="10325100"/>
  <p:kinsoku lang="zh-TW" invalStChars="!),.:;?]}，、。．；：？！︰…‥﹐﹑﹒﹔﹕﹖﹗｜–︱—︳?︴﹏）︶﹜︸〕︺】︼》︾〉﹀」﹂』﹄﹚﹜﹞’”〞′·" invalEndChars="([{（︵﹛︷〔︹【︻《︽〈︿「﹁『﹃﹙﹛﹝‘“〝‵"/>
  <p:defaultTextStyle>
    <a:defPPr>
      <a:defRPr lang="zh-TW"/>
    </a:defPPr>
    <a:lvl1pPr algn="l" rtl="0" eaLnBrk="0" fontAlgn="base" hangingPunct="0">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1pPr>
    <a:lvl2pPr marL="457200" algn="l" rtl="0" eaLnBrk="0" fontAlgn="base" hangingPunct="0">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2pPr>
    <a:lvl3pPr marL="914400" algn="l" rtl="0" eaLnBrk="0" fontAlgn="base" hangingPunct="0">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3pPr>
    <a:lvl4pPr marL="1371600" algn="l" rtl="0" eaLnBrk="0" fontAlgn="base" hangingPunct="0">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4pPr>
    <a:lvl5pPr marL="1828800" algn="l" rtl="0" eaLnBrk="0" fontAlgn="base" hangingPunct="0">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新細明體" panose="02020500000000000000" pitchFamily="18" charset="-120"/>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新細明體" panose="02020500000000000000" pitchFamily="18" charset="-120"/>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新細明體" panose="02020500000000000000" pitchFamily="18" charset="-120"/>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新細明體" panose="02020500000000000000" pitchFamily="18" charset="-120"/>
        <a:cs typeface="+mn-cs"/>
      </a:defRPr>
    </a:lvl9pPr>
  </p:defaultTextStyle>
  <p:extLst>
    <p:ext uri="{EFAFB233-063F-42B5-8137-9DF3F51BA10A}">
      <p15:sldGuideLst xmlns:p15="http://schemas.microsoft.com/office/powerpoint/2012/main">
        <p15:guide id="1" orient="horz" pos="2156">
          <p15:clr>
            <a:srgbClr val="A4A3A4"/>
          </p15:clr>
        </p15:guide>
        <p15:guide id="2" pos="323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a:srgbClr val="CC3300"/>
    <a:srgbClr val="FFFF66"/>
    <a:srgbClr val="CCFFCC"/>
    <a:srgbClr val="FFFFCC"/>
    <a:srgbClr val="CCFFFF"/>
    <a:srgbClr val="FFCCCC"/>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45" autoAdjust="0"/>
    <p:restoredTop sz="75045" autoAdjust="0"/>
  </p:normalViewPr>
  <p:slideViewPr>
    <p:cSldViewPr showGuides="1">
      <p:cViewPr varScale="1">
        <p:scale>
          <a:sx n="96" d="100"/>
          <a:sy n="96" d="100"/>
        </p:scale>
        <p:origin x="1176" y="84"/>
      </p:cViewPr>
      <p:guideLst>
        <p:guide orient="horz" pos="2156"/>
        <p:guide pos="3236"/>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05148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Rot="1" noChangeAspect="1" noChangeArrowheads="1" noTextEdit="1"/>
          </p:cNvSpPr>
          <p:nvPr>
            <p:ph type="sldImg" idx="2"/>
          </p:nvPr>
        </p:nvSpPr>
        <p:spPr bwMode="auto">
          <a:xfrm>
            <a:off x="971550" y="882650"/>
            <a:ext cx="5143500" cy="3416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Tree>
    <p:extLst>
      <p:ext uri="{BB962C8B-B14F-4D97-AF65-F5344CB8AC3E}">
        <p14:creationId xmlns:p14="http://schemas.microsoft.com/office/powerpoint/2010/main" val="2188727685"/>
      </p:ext>
    </p:extLst>
  </p:cSld>
  <p:clrMap bg1="lt1" tx1="dk1" bg2="lt2" tx2="dk2" accent1="accent1" accent2="accent2" accent3="accent3" accent4="accent4" accent5="accent5" accent6="accent6" hlink="hlink" folHlink="folHlink"/>
  <p:notesStyle>
    <a:lvl1pPr algn="l" defTabSz="762000" rtl="0" eaLnBrk="0" fontAlgn="base" hangingPunct="0">
      <a:lnSpc>
        <a:spcPct val="90000"/>
      </a:lnSpc>
      <a:spcBef>
        <a:spcPct val="40000"/>
      </a:spcBef>
      <a:spcAft>
        <a:spcPct val="0"/>
      </a:spcAft>
      <a:defRPr kumimoji="1" sz="1200" kern="1200">
        <a:solidFill>
          <a:schemeClr val="tx1"/>
        </a:solidFill>
        <a:latin typeface="Arial" panose="020B0604020202020204" pitchFamily="34" charset="0"/>
        <a:ea typeface="Taipei" charset="-120"/>
        <a:cs typeface="+mn-cs"/>
      </a:defRPr>
    </a:lvl1pPr>
    <a:lvl2pPr marL="457200" algn="l" defTabSz="762000" rtl="0" eaLnBrk="0" fontAlgn="base" hangingPunct="0">
      <a:lnSpc>
        <a:spcPct val="90000"/>
      </a:lnSpc>
      <a:spcBef>
        <a:spcPct val="40000"/>
      </a:spcBef>
      <a:spcAft>
        <a:spcPct val="0"/>
      </a:spcAft>
      <a:defRPr kumimoji="1" sz="1200" kern="1200">
        <a:solidFill>
          <a:schemeClr val="tx1"/>
        </a:solidFill>
        <a:latin typeface="Arial" panose="020B0604020202020204" pitchFamily="34" charset="0"/>
        <a:ea typeface="Taipei" charset="-120"/>
        <a:cs typeface="+mn-cs"/>
      </a:defRPr>
    </a:lvl2pPr>
    <a:lvl3pPr marL="914400" algn="l" defTabSz="762000" rtl="0" eaLnBrk="0" fontAlgn="base" hangingPunct="0">
      <a:lnSpc>
        <a:spcPct val="90000"/>
      </a:lnSpc>
      <a:spcBef>
        <a:spcPct val="40000"/>
      </a:spcBef>
      <a:spcAft>
        <a:spcPct val="0"/>
      </a:spcAft>
      <a:defRPr kumimoji="1" sz="1200" kern="1200">
        <a:solidFill>
          <a:schemeClr val="tx1"/>
        </a:solidFill>
        <a:latin typeface="Arial" panose="020B0604020202020204" pitchFamily="34" charset="0"/>
        <a:ea typeface="Taipei" charset="-120"/>
        <a:cs typeface="+mn-cs"/>
      </a:defRPr>
    </a:lvl3pPr>
    <a:lvl4pPr marL="1371600" algn="l" defTabSz="762000" rtl="0" eaLnBrk="0" fontAlgn="base" hangingPunct="0">
      <a:lnSpc>
        <a:spcPct val="90000"/>
      </a:lnSpc>
      <a:spcBef>
        <a:spcPct val="40000"/>
      </a:spcBef>
      <a:spcAft>
        <a:spcPct val="0"/>
      </a:spcAft>
      <a:defRPr kumimoji="1" sz="1200" kern="1200">
        <a:solidFill>
          <a:schemeClr val="tx1"/>
        </a:solidFill>
        <a:latin typeface="Arial" panose="020B0604020202020204" pitchFamily="34" charset="0"/>
        <a:ea typeface="Taipei" charset="-120"/>
        <a:cs typeface="+mn-cs"/>
      </a:defRPr>
    </a:lvl4pPr>
    <a:lvl5pPr marL="1828800" algn="l" defTabSz="762000" rtl="0" eaLnBrk="0" fontAlgn="base" hangingPunct="0">
      <a:lnSpc>
        <a:spcPct val="90000"/>
      </a:lnSpc>
      <a:spcBef>
        <a:spcPct val="40000"/>
      </a:spcBef>
      <a:spcAft>
        <a:spcPct val="0"/>
      </a:spcAft>
      <a:defRPr kumimoji="1" sz="1200" kern="1200">
        <a:solidFill>
          <a:schemeClr val="tx1"/>
        </a:solidFill>
        <a:latin typeface="Arial" panose="020B0604020202020204" pitchFamily="34" charset="0"/>
        <a:ea typeface="Taipei"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79488" y="882650"/>
            <a:ext cx="5127625" cy="3416300"/>
          </a:xfrm>
        </p:spPr>
      </p:sp>
      <p:sp>
        <p:nvSpPr>
          <p:cNvPr id="3" name="備忘稿版面配置區 2"/>
          <p:cNvSpPr>
            <a:spLocks noGrp="1"/>
          </p:cNvSpPr>
          <p:nvPr>
            <p:ph type="body" idx="1"/>
          </p:nvPr>
        </p:nvSpPr>
        <p:spPr>
          <a:xfrm>
            <a:off x="708025" y="4968875"/>
            <a:ext cx="5657850" cy="4065588"/>
          </a:xfrm>
          <a:prstGeom prst="rect">
            <a:avLst/>
          </a:prstGeom>
        </p:spPr>
        <p:txBody>
          <a:bodyPr/>
          <a:lstStyle/>
          <a:p>
            <a:endParaRPr lang="zh-TW" altLang="en-US" dirty="0"/>
          </a:p>
        </p:txBody>
      </p:sp>
    </p:spTree>
    <p:extLst>
      <p:ext uri="{BB962C8B-B14F-4D97-AF65-F5344CB8AC3E}">
        <p14:creationId xmlns:p14="http://schemas.microsoft.com/office/powerpoint/2010/main" val="14888946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xfrm>
            <a:off x="631825" y="774700"/>
            <a:ext cx="5810250" cy="3871913"/>
          </a:xfrm>
        </p:spPr>
      </p:sp>
      <p:sp>
        <p:nvSpPr>
          <p:cNvPr id="22531" name="Rectangle 3"/>
          <p:cNvSpPr>
            <a:spLocks noGrp="1"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r>
              <a:rPr lang="en-US" altLang="zh-TW" smtClean="0">
                <a:ea typeface="新細明體" panose="02020500000000000000" pitchFamily="18" charset="-120"/>
              </a:rPr>
              <a:t>Systematic studies employ standardized procedures, trained observers, schedules for recording, and other devices for the observer that reflect the scientific procedures of other primary data methods.</a:t>
            </a:r>
          </a:p>
        </p:txBody>
      </p:sp>
    </p:spTree>
    <p:extLst>
      <p:ext uri="{BB962C8B-B14F-4D97-AF65-F5344CB8AC3E}">
        <p14:creationId xmlns:p14="http://schemas.microsoft.com/office/powerpoint/2010/main" val="16495700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xfrm>
            <a:off x="631825" y="774700"/>
            <a:ext cx="5810250" cy="3871913"/>
          </a:xfrm>
        </p:spPr>
      </p:sp>
      <p:sp>
        <p:nvSpPr>
          <p:cNvPr id="24579" name="Rectangle 3"/>
          <p:cNvSpPr>
            <a:spLocks noGrp="1"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r>
              <a:rPr lang="en-US" altLang="zh-TW" smtClean="0">
                <a:ea typeface="新細明體" panose="02020500000000000000" pitchFamily="18" charset="-120"/>
              </a:rPr>
              <a:t>The TDM method refers to Don Dillman’s Total Design Method. He proposes that surveys be based upon social exchange theory. One suggestion that flows from social exchange theory is that the burden to participants should be minimized. Questionnaire design can minimize respondent burden by designing questionnaires that have the characteristics named in the slide.</a:t>
            </a:r>
          </a:p>
        </p:txBody>
      </p:sp>
    </p:spTree>
    <p:extLst>
      <p:ext uri="{BB962C8B-B14F-4D97-AF65-F5344CB8AC3E}">
        <p14:creationId xmlns:p14="http://schemas.microsoft.com/office/powerpoint/2010/main" val="8396871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xfrm>
            <a:off x="631825" y="774700"/>
            <a:ext cx="5810250" cy="3871913"/>
          </a:xfrm>
        </p:spPr>
      </p:sp>
      <p:sp>
        <p:nvSpPr>
          <p:cNvPr id="26627" name="Rectangle 3"/>
          <p:cNvSpPr>
            <a:spLocks noGrp="1"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r>
              <a:rPr lang="en-US" altLang="zh-TW" smtClean="0">
                <a:ea typeface="新細明體" panose="02020500000000000000" pitchFamily="18" charset="-120"/>
              </a:rPr>
              <a:t>The web-based questionnaire, a survey both delivered and collected via the Internet, has the power of computer-assisted telephone interview systems, but without the expense of network administrators, specialized software, or additional hardware. Most products for web survey creation are browser-driven with design features that allow custom survey creation and modification. </a:t>
            </a:r>
          </a:p>
          <a:p>
            <a:r>
              <a:rPr lang="en-US" altLang="zh-TW" smtClean="0">
                <a:ea typeface="新細明體" panose="02020500000000000000" pitchFamily="18" charset="-120"/>
              </a:rPr>
              <a:t>There are two primary opts for creating web surveys. With fee-based services, the researcher is guided through questionnaire design and then the supplier’s staff generates the questionnaire HTML code, hosts the survey at their server, and provides data consolidation and reports. Surveymonkey.com and Perseus are examples of fee-based services. </a:t>
            </a:r>
          </a:p>
          <a:p>
            <a:r>
              <a:rPr lang="en-US" altLang="zh-TW" smtClean="0">
                <a:ea typeface="新細明體" panose="02020500000000000000" pitchFamily="18" charset="-120"/>
              </a:rPr>
              <a:t>Researchers can also buy Off-the-shelf software programs that allow easy programming and deployment. These software programs generally require that the researcher have a server to support data collection efforts. Examples include Inquisite, Snap, and some programs available from Perseus.</a:t>
            </a:r>
          </a:p>
        </p:txBody>
      </p:sp>
    </p:spTree>
    <p:extLst>
      <p:ext uri="{BB962C8B-B14F-4D97-AF65-F5344CB8AC3E}">
        <p14:creationId xmlns:p14="http://schemas.microsoft.com/office/powerpoint/2010/main" val="7009513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xfrm>
            <a:off x="631825" y="774700"/>
            <a:ext cx="5810250" cy="3871913"/>
          </a:xfrm>
        </p:spPr>
      </p:sp>
      <p:sp>
        <p:nvSpPr>
          <p:cNvPr id="28675" name="Rectangle 3"/>
          <p:cNvSpPr>
            <a:spLocks noGrp="1"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r>
              <a:rPr lang="en-US" altLang="zh-TW" smtClean="0">
                <a:ea typeface="新細明體" panose="02020500000000000000" pitchFamily="18" charset="-120"/>
              </a:rPr>
              <a:t>This slide lists many of the advantages of using software for building web surveys.</a:t>
            </a:r>
          </a:p>
        </p:txBody>
      </p:sp>
    </p:spTree>
    <p:extLst>
      <p:ext uri="{BB962C8B-B14F-4D97-AF65-F5344CB8AC3E}">
        <p14:creationId xmlns:p14="http://schemas.microsoft.com/office/powerpoint/2010/main" val="32600573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631825" y="774700"/>
            <a:ext cx="5810250" cy="3871913"/>
          </a:xfrm>
        </p:spPr>
      </p:sp>
      <p:sp>
        <p:nvSpPr>
          <p:cNvPr id="30723" name="Rectangle 3"/>
          <p:cNvSpPr>
            <a:spLocks noGrp="1"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r>
              <a:rPr lang="en-US" altLang="zh-TW" smtClean="0">
                <a:ea typeface="新細明體" panose="02020500000000000000" pitchFamily="18" charset="-120"/>
              </a:rPr>
              <a:t>Exhibit 9-6 The Web is increasingly used as a data collection mode. </a:t>
            </a:r>
          </a:p>
          <a:p>
            <a:r>
              <a:rPr lang="en-US" altLang="zh-TW" smtClean="0">
                <a:ea typeface="新細明體" panose="02020500000000000000" pitchFamily="18" charset="-120"/>
              </a:rPr>
              <a:t>The speed and cost savings make the Web very desirable, but there are disadvantages. Recruitment can be challenging because of the lack of lists of those who use the Internet. Further, not everyone has Internet access. Thus, it is still not appropriate for general population studies. This becomes less of an issue as more people gain access. Currently, more than 60% of the US population have access. </a:t>
            </a:r>
          </a:p>
        </p:txBody>
      </p:sp>
    </p:spTree>
    <p:extLst>
      <p:ext uri="{BB962C8B-B14F-4D97-AF65-F5344CB8AC3E}">
        <p14:creationId xmlns:p14="http://schemas.microsoft.com/office/powerpoint/2010/main" val="8091600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xfrm>
            <a:off x="631825" y="774700"/>
            <a:ext cx="5810250" cy="3871913"/>
          </a:xfrm>
        </p:spPr>
      </p:sp>
      <p:sp>
        <p:nvSpPr>
          <p:cNvPr id="32771" name="Rectangle 3"/>
          <p:cNvSpPr>
            <a:spLocks noGrp="1"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r>
              <a:rPr lang="en-US" altLang="zh-TW" smtClean="0">
                <a:ea typeface="新細明體" panose="02020500000000000000" pitchFamily="18" charset="-120"/>
              </a:rPr>
              <a:t>Exhibit 9-5 presents a comparison of communication approaches. The advantages and disadvantages for each mode are presented on the next several slides. </a:t>
            </a:r>
          </a:p>
        </p:txBody>
      </p:sp>
    </p:spTree>
    <p:extLst>
      <p:ext uri="{BB962C8B-B14F-4D97-AF65-F5344CB8AC3E}">
        <p14:creationId xmlns:p14="http://schemas.microsoft.com/office/powerpoint/2010/main" val="2408072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xfrm>
            <a:off x="631825" y="774700"/>
            <a:ext cx="5810250" cy="3871913"/>
          </a:xfrm>
        </p:spPr>
      </p:sp>
      <p:sp>
        <p:nvSpPr>
          <p:cNvPr id="34819" name="Rectangle 3"/>
          <p:cNvSpPr>
            <a:spLocks noGrp="1"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r>
              <a:rPr lang="en-US" altLang="zh-TW" smtClean="0">
                <a:ea typeface="新細明體" panose="02020500000000000000" pitchFamily="18" charset="-120"/>
              </a:rPr>
              <a:t>Drawn from Exhibit 9-5.</a:t>
            </a:r>
          </a:p>
        </p:txBody>
      </p:sp>
    </p:spTree>
    <p:extLst>
      <p:ext uri="{BB962C8B-B14F-4D97-AF65-F5344CB8AC3E}">
        <p14:creationId xmlns:p14="http://schemas.microsoft.com/office/powerpoint/2010/main" val="22258759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xfrm>
            <a:off x="631825" y="774700"/>
            <a:ext cx="5810250" cy="3871913"/>
          </a:xfrm>
        </p:spPr>
      </p:sp>
      <p:sp>
        <p:nvSpPr>
          <p:cNvPr id="36867" name="Rectangle 3"/>
          <p:cNvSpPr>
            <a:spLocks noGrp="1"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r>
              <a:rPr lang="en-US" altLang="zh-TW" smtClean="0">
                <a:ea typeface="新細明體" panose="02020500000000000000" pitchFamily="18" charset="-120"/>
              </a:rPr>
              <a:t>More than 200 articles have been published on methods for improving response rates to surveys. This slide lists several practical suggestions. Deadlines do not increase response rates overall but do encourage respondents to respond sooner. The promise of anonymity also does not increase response rates but is important to those who do respond. All the other suggestions do result in increases in response rates.</a:t>
            </a:r>
          </a:p>
        </p:txBody>
      </p:sp>
    </p:spTree>
    <p:extLst>
      <p:ext uri="{BB962C8B-B14F-4D97-AF65-F5344CB8AC3E}">
        <p14:creationId xmlns:p14="http://schemas.microsoft.com/office/powerpoint/2010/main" val="18080177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xfrm>
            <a:off x="631825" y="774700"/>
            <a:ext cx="5810250" cy="3871913"/>
          </a:xfrm>
        </p:spPr>
      </p:sp>
      <p:sp>
        <p:nvSpPr>
          <p:cNvPr id="38915" name="Rectangle 3"/>
          <p:cNvSpPr>
            <a:spLocks noGrp="1"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r>
              <a:rPr lang="en-US" altLang="zh-TW" smtClean="0">
                <a:ea typeface="新細明體" panose="02020500000000000000" pitchFamily="18" charset="-120"/>
              </a:rPr>
              <a:t>Given the high level of telephone service penetration in the United States and the European Union, access to participants through low-cost efficient means has made telephone interviewing an attractive data collection mode for business researchers. </a:t>
            </a:r>
          </a:p>
          <a:p>
            <a:r>
              <a:rPr lang="en-US" altLang="zh-TW" smtClean="0">
                <a:ea typeface="新細明體" panose="02020500000000000000" pitchFamily="18" charset="-120"/>
              </a:rPr>
              <a:t>Telephone surveys can be conducted from call centers or from interviewers’ homes. Telephone interviewing can be combined with immediate entry of the responses into a data file by means of terminals, personal computers, or voice data entry. Computer-assisted telephone interviewing (CATI) is used in research organizations throughout the world. A CATI facility consists of acoustically isolated interviewing carrels organized around supervisory stations. The telephone interviewer has a personal computer that is networked to the phone system and central data processing unit. A software program prompts the interviewer with introductory statements, qualifying questions, and precoded questionnaire items. CATI works with a telephone number management system to select numbers, dial the sample, and enter responses. </a:t>
            </a:r>
          </a:p>
          <a:p>
            <a:r>
              <a:rPr lang="en-US" altLang="zh-TW" smtClean="0">
                <a:ea typeface="新細明體" panose="02020500000000000000" pitchFamily="18" charset="-120"/>
              </a:rPr>
              <a:t>Another means of securing immediate response data is the computer-administered telephone survey. Unlike CATI, there is no human interviewer. A computer calls the number, conducts the interview, places data into a file for later tabulation, and terminates the contact. The questions are voice-synthesized. Several modes exist including touch-tone data entry, voice recognition, and automatic speech recognition. </a:t>
            </a:r>
          </a:p>
        </p:txBody>
      </p:sp>
    </p:spTree>
    <p:extLst>
      <p:ext uri="{BB962C8B-B14F-4D97-AF65-F5344CB8AC3E}">
        <p14:creationId xmlns:p14="http://schemas.microsoft.com/office/powerpoint/2010/main" val="22353458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xfrm>
            <a:off x="631825" y="774700"/>
            <a:ext cx="5810250" cy="3871913"/>
          </a:xfrm>
        </p:spPr>
      </p:sp>
      <p:sp>
        <p:nvSpPr>
          <p:cNvPr id="40963" name="Rectangle 3"/>
          <p:cNvSpPr>
            <a:spLocks noGrp="1"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endParaRPr lang="zh-TW" altLang="zh-TW" smtClean="0">
              <a:ea typeface="新細明體" panose="02020500000000000000" pitchFamily="18" charset="-120"/>
            </a:endParaRPr>
          </a:p>
        </p:txBody>
      </p:sp>
    </p:spTree>
    <p:extLst>
      <p:ext uri="{BB962C8B-B14F-4D97-AF65-F5344CB8AC3E}">
        <p14:creationId xmlns:p14="http://schemas.microsoft.com/office/powerpoint/2010/main" val="1830015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xfrm>
            <a:off x="631825" y="774700"/>
            <a:ext cx="5810250" cy="3871913"/>
          </a:xfrm>
        </p:spPr>
      </p:sp>
      <p:sp>
        <p:nvSpPr>
          <p:cNvPr id="6147" name="Rectangle 3"/>
          <p:cNvSpPr>
            <a:spLocks noGrp="1"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r>
              <a:rPr lang="en-US" altLang="zh-TW" dirty="0" smtClean="0">
                <a:ea typeface="新細明體" panose="02020500000000000000" pitchFamily="18" charset="-120"/>
              </a:rPr>
              <a:t>Exhibit 9-1 depicts the use of questionnaires and interviewers in the survey research process. </a:t>
            </a:r>
          </a:p>
        </p:txBody>
      </p:sp>
    </p:spTree>
    <p:extLst>
      <p:ext uri="{BB962C8B-B14F-4D97-AF65-F5344CB8AC3E}">
        <p14:creationId xmlns:p14="http://schemas.microsoft.com/office/powerpoint/2010/main" val="26429463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631825" y="774700"/>
            <a:ext cx="5810250" cy="3871913"/>
          </a:xfrm>
        </p:spPr>
      </p:sp>
      <p:sp>
        <p:nvSpPr>
          <p:cNvPr id="43011" name="Rectangle 3"/>
          <p:cNvSpPr>
            <a:spLocks noGrp="1"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r>
              <a:rPr lang="en-US" altLang="zh-TW" smtClean="0">
                <a:ea typeface="新細明體" panose="02020500000000000000" pitchFamily="18" charset="-120"/>
              </a:rPr>
              <a:t>While data collection using the telephone has many advantages, there are also disadvantages. This slide lists many of the disadvantages. </a:t>
            </a:r>
          </a:p>
          <a:p>
            <a:pPr>
              <a:buFontTx/>
              <a:buChar char="•"/>
            </a:pPr>
            <a:r>
              <a:rPr lang="en-US" altLang="zh-TW" smtClean="0">
                <a:ea typeface="新細明體" panose="02020500000000000000" pitchFamily="18" charset="-120"/>
              </a:rPr>
              <a:t>Approximately 94% of all US households have access to telephone service. </a:t>
            </a:r>
          </a:p>
          <a:p>
            <a:pPr>
              <a:buFontTx/>
              <a:buChar char="•"/>
            </a:pPr>
            <a:r>
              <a:rPr lang="en-US" altLang="zh-TW" smtClean="0">
                <a:ea typeface="新細明體" panose="02020500000000000000" pitchFamily="18" charset="-120"/>
              </a:rPr>
              <a:t>However, households with incomes below the poverty line remain underrepresented with phone access below 75%. </a:t>
            </a:r>
          </a:p>
          <a:p>
            <a:pPr>
              <a:buFontTx/>
              <a:buChar char="•"/>
            </a:pPr>
            <a:r>
              <a:rPr lang="en-US" altLang="zh-TW" smtClean="0">
                <a:ea typeface="新細明體" panose="02020500000000000000" pitchFamily="18" charset="-120"/>
              </a:rPr>
              <a:t>Also, more households are using filtering devices like caller ID, and Tele-Zapper. </a:t>
            </a:r>
            <a:endParaRPr lang="en-US" altLang="zh-TW" b="1" smtClean="0">
              <a:ea typeface="新細明體" panose="02020500000000000000" pitchFamily="18" charset="-120"/>
            </a:endParaRPr>
          </a:p>
          <a:p>
            <a:pPr>
              <a:buFontTx/>
              <a:buChar char="•"/>
            </a:pPr>
            <a:r>
              <a:rPr lang="en-US" altLang="zh-TW" smtClean="0">
                <a:ea typeface="新細明體" panose="02020500000000000000" pitchFamily="18" charset="-120"/>
              </a:rPr>
              <a:t> is designed to reduce some of the bias caused by participant availability issues.</a:t>
            </a:r>
          </a:p>
          <a:p>
            <a:pPr lvl="1">
              <a:buFontTx/>
              <a:buChar char="•"/>
            </a:pPr>
            <a:r>
              <a:rPr lang="en-US" altLang="zh-TW" smtClean="0">
                <a:ea typeface="新細明體" panose="02020500000000000000" pitchFamily="18" charset="-120"/>
              </a:rPr>
              <a:t>Random dialing also limits the problem with inaccurate numbers.</a:t>
            </a:r>
          </a:p>
          <a:p>
            <a:pPr>
              <a:buFontTx/>
              <a:buChar char="•"/>
            </a:pPr>
            <a:r>
              <a:rPr lang="en-US" altLang="zh-TW" smtClean="0">
                <a:ea typeface="新細明體" panose="02020500000000000000" pitchFamily="18" charset="-120"/>
              </a:rPr>
              <a:t>Under ten minutes is generally thought of as the ideal length for telephone interviews, but interviews of 20 minutes is not uncommon. </a:t>
            </a:r>
          </a:p>
          <a:p>
            <a:pPr>
              <a:buFontTx/>
              <a:buChar char="•"/>
            </a:pPr>
            <a:r>
              <a:rPr lang="en-US" altLang="zh-TW" smtClean="0">
                <a:ea typeface="新細明體" panose="02020500000000000000" pitchFamily="18" charset="-120"/>
              </a:rPr>
              <a:t>The telephone limits the complexity of the survey and the use of complex scales or measurement techniques that is possible with personal interviewing. </a:t>
            </a:r>
          </a:p>
          <a:p>
            <a:pPr>
              <a:buFontTx/>
              <a:buChar char="•"/>
            </a:pPr>
            <a:r>
              <a:rPr lang="en-US" altLang="zh-TW" smtClean="0">
                <a:ea typeface="新細明體" panose="02020500000000000000" pitchFamily="18" charset="-120"/>
              </a:rPr>
              <a:t>Participants find it easy to terminate a phone interview. Telemarketing practices may be one reason for this.</a:t>
            </a:r>
          </a:p>
          <a:p>
            <a:pPr>
              <a:buFontTx/>
              <a:buChar char="•"/>
            </a:pPr>
            <a:r>
              <a:rPr lang="en-US" altLang="zh-TW" smtClean="0">
                <a:ea typeface="新細明體" panose="02020500000000000000" pitchFamily="18" charset="-120"/>
              </a:rPr>
              <a:t>The environment in which one answers a phone survey varies given that many people use cellular phones, wireless phones, and office phones. Data quality and refusal rates could be affected these distracting circumstances.</a:t>
            </a:r>
          </a:p>
          <a:p>
            <a:pPr>
              <a:buFontTx/>
              <a:buChar char="•"/>
            </a:pPr>
            <a:endParaRPr lang="en-US" altLang="zh-TW" smtClean="0">
              <a:ea typeface="新細明體" panose="02020500000000000000" pitchFamily="18" charset="-120"/>
            </a:endParaRPr>
          </a:p>
        </p:txBody>
      </p:sp>
    </p:spTree>
    <p:extLst>
      <p:ext uri="{BB962C8B-B14F-4D97-AF65-F5344CB8AC3E}">
        <p14:creationId xmlns:p14="http://schemas.microsoft.com/office/powerpoint/2010/main" val="35689907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xfrm>
            <a:off x="631825" y="774700"/>
            <a:ext cx="5810250" cy="3871913"/>
          </a:xfrm>
        </p:spPr>
      </p:sp>
      <p:sp>
        <p:nvSpPr>
          <p:cNvPr id="45059" name="Rectangle 3"/>
          <p:cNvSpPr>
            <a:spLocks noGrp="1"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r>
              <a:rPr lang="en-US" altLang="zh-TW" dirty="0" smtClean="0">
                <a:ea typeface="新細明體" panose="02020500000000000000" pitchFamily="18" charset="-120"/>
              </a:rPr>
              <a:t>Computer-assisted personal interviewing (</a:t>
            </a:r>
            <a:r>
              <a:rPr lang="en-US" altLang="zh-TW" dirty="0" err="1" smtClean="0">
                <a:ea typeface="新細明體" panose="02020500000000000000" pitchFamily="18" charset="-120"/>
              </a:rPr>
              <a:t>CAPI</a:t>
            </a:r>
            <a:r>
              <a:rPr lang="en-US" altLang="zh-TW" dirty="0" smtClean="0">
                <a:ea typeface="新細明體" panose="02020500000000000000" pitchFamily="18" charset="-120"/>
              </a:rPr>
              <a:t>) is a personal interview with computer-sequenced questions capable of employing visualization techniques. However, such surveys can be costly. </a:t>
            </a:r>
          </a:p>
          <a:p>
            <a:r>
              <a:rPr lang="en-US" altLang="zh-TW" dirty="0" smtClean="0">
                <a:ea typeface="新細明體" panose="02020500000000000000" pitchFamily="18" charset="-120"/>
              </a:rPr>
              <a:t>An exception is the intercept interview which targets participants in centralized locations such as retail malls. Intercept interviews reduce costs associated with the need for several interviewers, training, and travel. The cost effectiveness is offset when representative sampling is crucial to the study’s outcome.</a:t>
            </a:r>
          </a:p>
        </p:txBody>
      </p:sp>
    </p:spTree>
    <p:extLst>
      <p:ext uri="{BB962C8B-B14F-4D97-AF65-F5344CB8AC3E}">
        <p14:creationId xmlns:p14="http://schemas.microsoft.com/office/powerpoint/2010/main" val="39165991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xfrm>
            <a:off x="631825" y="774700"/>
            <a:ext cx="5810250" cy="3871913"/>
          </a:xfrm>
        </p:spPr>
      </p:sp>
      <p:sp>
        <p:nvSpPr>
          <p:cNvPr id="47107" name="Rectangle 3"/>
          <p:cNvSpPr>
            <a:spLocks noGrp="1"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r>
              <a:rPr lang="en-US" altLang="zh-TW" smtClean="0">
                <a:ea typeface="新細明體" panose="02020500000000000000" pitchFamily="18" charset="-120"/>
              </a:rPr>
              <a:t>Derived from Exhibit 9-5.</a:t>
            </a:r>
          </a:p>
        </p:txBody>
      </p:sp>
    </p:spTree>
    <p:extLst>
      <p:ext uri="{BB962C8B-B14F-4D97-AF65-F5344CB8AC3E}">
        <p14:creationId xmlns:p14="http://schemas.microsoft.com/office/powerpoint/2010/main" val="2415964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xfrm>
            <a:off x="631825" y="774700"/>
            <a:ext cx="5810250" cy="3871913"/>
          </a:xfrm>
        </p:spPr>
      </p:sp>
      <p:sp>
        <p:nvSpPr>
          <p:cNvPr id="8195" name="Rectangle 3"/>
          <p:cNvSpPr>
            <a:spLocks noGrp="1"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r>
              <a:rPr lang="en-US" altLang="zh-TW" smtClean="0">
                <a:ea typeface="新細明體" panose="02020500000000000000" pitchFamily="18" charset="-120"/>
              </a:rPr>
              <a:t>Exhibit 9-2 illustrates the possible data collection modes that can be used for the communication approach.</a:t>
            </a:r>
          </a:p>
        </p:txBody>
      </p:sp>
    </p:spTree>
    <p:extLst>
      <p:ext uri="{BB962C8B-B14F-4D97-AF65-F5344CB8AC3E}">
        <p14:creationId xmlns:p14="http://schemas.microsoft.com/office/powerpoint/2010/main" val="6146818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ChangeArrowheads="1" noTextEdit="1"/>
          </p:cNvSpPr>
          <p:nvPr>
            <p:ph type="sldImg"/>
          </p:nvPr>
        </p:nvSpPr>
        <p:spPr>
          <a:xfrm>
            <a:off x="631825" y="774700"/>
            <a:ext cx="5810250" cy="3871913"/>
          </a:xfrm>
        </p:spPr>
      </p:sp>
      <p:sp>
        <p:nvSpPr>
          <p:cNvPr id="10243" name="Rectangle 3"/>
          <p:cNvSpPr>
            <a:spLocks noGrp="1"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r>
              <a:rPr lang="en-US" altLang="zh-TW" dirty="0" smtClean="0">
                <a:ea typeface="新細明體" panose="02020500000000000000" pitchFamily="18" charset="-120"/>
              </a:rPr>
              <a:t>The communication approach involves surveying or interviewing people and recording their responses for analysis. A survey is a measurement process used to collect information during a highly structured interview  - sometimes with a human interviewer and other times without.</a:t>
            </a:r>
          </a:p>
          <a:p>
            <a:r>
              <a:rPr lang="en-US" altLang="zh-TW" dirty="0" smtClean="0">
                <a:ea typeface="新細明體" panose="02020500000000000000" pitchFamily="18" charset="-120"/>
              </a:rPr>
              <a:t>The great strength of the survey as a primary data collection approach is its versatility. Abstract information of all types can be gathered. A few well-chosen questions can yield information that otherwise would take more time and effort. A survey that uses the telephone, mail, a computer, e-mail, or the Internet as the medium of communication can expand geographic coverage at a fraction of the cost and time required by observation. </a:t>
            </a:r>
          </a:p>
          <a:p>
            <a:r>
              <a:rPr lang="en-US" altLang="zh-TW" dirty="0" smtClean="0">
                <a:ea typeface="新細明體" panose="02020500000000000000" pitchFamily="18" charset="-120"/>
              </a:rPr>
              <a:t>The bad news for communication research is all communication research has some error. </a:t>
            </a:r>
          </a:p>
        </p:txBody>
      </p:sp>
    </p:spTree>
    <p:extLst>
      <p:ext uri="{BB962C8B-B14F-4D97-AF65-F5344CB8AC3E}">
        <p14:creationId xmlns:p14="http://schemas.microsoft.com/office/powerpoint/2010/main" val="2905847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ChangeArrowheads="1" noTextEdit="1"/>
          </p:cNvSpPr>
          <p:nvPr>
            <p:ph type="sldImg"/>
          </p:nvPr>
        </p:nvSpPr>
        <p:spPr>
          <a:xfrm>
            <a:off x="631825" y="774700"/>
            <a:ext cx="5810250" cy="3871913"/>
          </a:xfrm>
        </p:spPr>
      </p:sp>
      <p:sp>
        <p:nvSpPr>
          <p:cNvPr id="12291" name="Rectangle 3"/>
          <p:cNvSpPr>
            <a:spLocks noGrp="1"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pPr marL="228600" indent="-228600" defTabSz="914400"/>
            <a:r>
              <a:rPr lang="en-US" altLang="zh-TW" sz="1000" smtClean="0">
                <a:ea typeface="新細明體" panose="02020500000000000000" pitchFamily="18" charset="-120"/>
              </a:rPr>
              <a:t>Exhibit 9-3: There are three major sources of error in communication research: measurement questions and survey instruments, interviewers, and participants. </a:t>
            </a:r>
          </a:p>
          <a:p>
            <a:pPr marL="228600" indent="-228600" defTabSz="914400">
              <a:buFontTx/>
              <a:buChar char="•"/>
            </a:pPr>
            <a:r>
              <a:rPr lang="en-US" altLang="zh-TW" sz="1000" smtClean="0">
                <a:ea typeface="新細明體" panose="02020500000000000000" pitchFamily="18" charset="-120"/>
              </a:rPr>
              <a:t>Researchers/Interviewers cannot help a business decision maker answer a research question if they </a:t>
            </a:r>
          </a:p>
          <a:p>
            <a:pPr marL="685800" lvl="1" indent="-228600" defTabSz="914400">
              <a:buFontTx/>
              <a:buChar char="•"/>
            </a:pPr>
            <a:r>
              <a:rPr lang="en-US" altLang="zh-TW" sz="1000" smtClean="0">
                <a:ea typeface="新細明體" panose="02020500000000000000" pitchFamily="18" charset="-120"/>
              </a:rPr>
              <a:t>1) select or craft inappropriate questions, </a:t>
            </a:r>
          </a:p>
          <a:p>
            <a:pPr marL="685800" lvl="1" indent="-228600" defTabSz="914400">
              <a:buFontTx/>
              <a:buChar char="•"/>
            </a:pPr>
            <a:r>
              <a:rPr lang="en-US" altLang="zh-TW" sz="1000" smtClean="0">
                <a:ea typeface="新細明體" panose="02020500000000000000" pitchFamily="18" charset="-120"/>
              </a:rPr>
              <a:t>2) ask them in inappropriate order, or </a:t>
            </a:r>
          </a:p>
          <a:p>
            <a:pPr marL="685800" lvl="1" indent="-228600" defTabSz="914400">
              <a:buFontTx/>
              <a:buChar char="•"/>
            </a:pPr>
            <a:r>
              <a:rPr lang="en-US" altLang="zh-TW" sz="1000" smtClean="0">
                <a:ea typeface="新細明體" panose="02020500000000000000" pitchFamily="18" charset="-120"/>
              </a:rPr>
              <a:t>3) use inappropriate transitions and instructions to elicit information. </a:t>
            </a:r>
          </a:p>
          <a:p>
            <a:pPr marL="228600" indent="-228600" defTabSz="914400">
              <a:buFontTx/>
              <a:buChar char="•"/>
            </a:pPr>
            <a:r>
              <a:rPr lang="en-US" altLang="zh-TW" sz="1000" smtClean="0">
                <a:ea typeface="新細明體" panose="02020500000000000000" pitchFamily="18" charset="-120"/>
              </a:rPr>
              <a:t>Interviewer error is error that results from interviewer influence of the participant. It can be caused by several actions such as </a:t>
            </a:r>
          </a:p>
          <a:p>
            <a:pPr marL="1143000" lvl="2" indent="-228600" defTabSz="914400">
              <a:buFontTx/>
              <a:buAutoNum type="arabicParenR"/>
            </a:pPr>
            <a:r>
              <a:rPr lang="en-US" altLang="zh-TW" sz="1000" smtClean="0">
                <a:ea typeface="新細明體" panose="02020500000000000000" pitchFamily="18" charset="-120"/>
              </a:rPr>
              <a:t>failure to secure full participant cooperation, </a:t>
            </a:r>
          </a:p>
          <a:p>
            <a:pPr marL="1143000" lvl="2" indent="-228600" defTabSz="914400">
              <a:buFontTx/>
              <a:buAutoNum type="arabicParenR"/>
            </a:pPr>
            <a:r>
              <a:rPr lang="en-US" altLang="zh-TW" sz="1000" smtClean="0">
                <a:ea typeface="新細明體" panose="02020500000000000000" pitchFamily="18" charset="-120"/>
              </a:rPr>
              <a:t>failure to record answers accurately and completely, </a:t>
            </a:r>
          </a:p>
          <a:p>
            <a:pPr marL="1143000" lvl="2" indent="-228600" defTabSz="914400">
              <a:buFontTx/>
              <a:buAutoNum type="arabicParenR"/>
            </a:pPr>
            <a:r>
              <a:rPr lang="en-US" altLang="zh-TW" sz="1000" smtClean="0">
                <a:ea typeface="新細明體" panose="02020500000000000000" pitchFamily="18" charset="-120"/>
              </a:rPr>
              <a:t>failure to consistently execute interview procedures, </a:t>
            </a:r>
          </a:p>
          <a:p>
            <a:pPr marL="1143000" lvl="2" indent="-228600" defTabSz="914400">
              <a:buFontTx/>
              <a:buAutoNum type="arabicParenR"/>
            </a:pPr>
            <a:r>
              <a:rPr lang="en-US" altLang="zh-TW" sz="1000" smtClean="0">
                <a:ea typeface="新細明體" panose="02020500000000000000" pitchFamily="18" charset="-120"/>
              </a:rPr>
              <a:t>failure to establish appropriate interview environment, </a:t>
            </a:r>
          </a:p>
          <a:p>
            <a:pPr marL="1143000" lvl="2" indent="-228600" defTabSz="914400">
              <a:buFontTx/>
              <a:buAutoNum type="arabicParenR"/>
            </a:pPr>
            <a:r>
              <a:rPr lang="en-US" altLang="zh-TW" sz="1000" smtClean="0">
                <a:ea typeface="新細明體" panose="02020500000000000000" pitchFamily="18" charset="-120"/>
              </a:rPr>
              <a:t>falsification of answers, </a:t>
            </a:r>
          </a:p>
          <a:p>
            <a:pPr marL="1143000" lvl="2" indent="-228600" defTabSz="914400">
              <a:buFontTx/>
              <a:buAutoNum type="arabicParenR"/>
            </a:pPr>
            <a:r>
              <a:rPr lang="en-US" altLang="zh-TW" sz="1000" smtClean="0">
                <a:ea typeface="新細明體" panose="02020500000000000000" pitchFamily="18" charset="-120"/>
              </a:rPr>
              <a:t>inappropriate influencing behavior, and </a:t>
            </a:r>
          </a:p>
          <a:p>
            <a:pPr marL="1143000" lvl="2" indent="-228600" defTabSz="914400">
              <a:buFontTx/>
              <a:buAutoNum type="arabicParenR"/>
            </a:pPr>
            <a:r>
              <a:rPr lang="en-US" altLang="zh-TW" sz="1000" smtClean="0">
                <a:ea typeface="新細明體" panose="02020500000000000000" pitchFamily="18" charset="-120"/>
              </a:rPr>
              <a:t>physical presence bias.</a:t>
            </a:r>
          </a:p>
          <a:p>
            <a:pPr marL="228600" indent="-228600" defTabSz="914400">
              <a:buFontTx/>
              <a:buChar char="•"/>
            </a:pPr>
            <a:r>
              <a:rPr lang="en-US" altLang="zh-TW" sz="1000" smtClean="0">
                <a:ea typeface="新細明體" panose="02020500000000000000" pitchFamily="18" charset="-120"/>
              </a:rPr>
              <a:t>Participants cause error in two ways: whether they respond (willingness) and how they respond. </a:t>
            </a:r>
          </a:p>
          <a:p>
            <a:pPr marL="228600" indent="-228600" defTabSz="914400">
              <a:buFontTx/>
              <a:buChar char="•"/>
            </a:pPr>
            <a:r>
              <a:rPr lang="en-US" altLang="zh-TW" sz="1000" smtClean="0">
                <a:ea typeface="新細明體" panose="02020500000000000000" pitchFamily="18" charset="-120"/>
              </a:rPr>
              <a:t>Three factors influence participant participation:</a:t>
            </a:r>
          </a:p>
          <a:p>
            <a:pPr marL="685800" lvl="1" indent="-228600" defTabSz="914400">
              <a:buFontTx/>
              <a:buAutoNum type="arabicParenR"/>
            </a:pPr>
            <a:r>
              <a:rPr lang="en-US" altLang="zh-TW" sz="1000" smtClean="0">
                <a:ea typeface="新細明體" panose="02020500000000000000" pitchFamily="18" charset="-120"/>
              </a:rPr>
              <a:t>The participant must believe that the experience will be pleasant and satisfying.</a:t>
            </a:r>
          </a:p>
          <a:p>
            <a:pPr marL="685800" lvl="1" indent="-228600" defTabSz="914400">
              <a:buFontTx/>
              <a:buAutoNum type="arabicParenR"/>
            </a:pPr>
            <a:r>
              <a:rPr lang="en-US" altLang="zh-TW" sz="1000" smtClean="0">
                <a:ea typeface="新細明體" panose="02020500000000000000" pitchFamily="18" charset="-120"/>
              </a:rPr>
              <a:t>The participant must believe that answering the survey is worthwhile.</a:t>
            </a:r>
          </a:p>
          <a:p>
            <a:pPr marL="685800" lvl="1" indent="-228600" defTabSz="914400">
              <a:buFontTx/>
              <a:buAutoNum type="arabicParenR"/>
            </a:pPr>
            <a:r>
              <a:rPr lang="en-US" altLang="zh-TW" sz="1000" smtClean="0">
                <a:ea typeface="新細明體" panose="02020500000000000000" pitchFamily="18" charset="-120"/>
              </a:rPr>
              <a:t>The participant must dismiss any mental reservations about participation.</a:t>
            </a:r>
          </a:p>
        </p:txBody>
      </p:sp>
    </p:spTree>
    <p:extLst>
      <p:ext uri="{BB962C8B-B14F-4D97-AF65-F5344CB8AC3E}">
        <p14:creationId xmlns:p14="http://schemas.microsoft.com/office/powerpoint/2010/main" val="26034501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xfrm>
            <a:off x="631825" y="774700"/>
            <a:ext cx="5810250" cy="3871913"/>
          </a:xfrm>
        </p:spPr>
      </p:sp>
      <p:sp>
        <p:nvSpPr>
          <p:cNvPr id="14339" name="Rectangle 3"/>
          <p:cNvSpPr>
            <a:spLocks noGrp="1"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r>
              <a:rPr lang="en-US" altLang="zh-TW" smtClean="0">
                <a:ea typeface="新細明體" panose="02020500000000000000" pitchFamily="18" charset="-120"/>
              </a:rPr>
              <a:t>As depicted in Exhibit 9-4, the quality and quantity of information secured depends heavily on the ability and willingness of participants to cooperate. </a:t>
            </a:r>
          </a:p>
          <a:p>
            <a:pPr>
              <a:buFontTx/>
              <a:buChar char="•"/>
            </a:pPr>
            <a:r>
              <a:rPr lang="en-US" altLang="zh-TW" smtClean="0">
                <a:ea typeface="新細明體" panose="02020500000000000000" pitchFamily="18" charset="-120"/>
              </a:rPr>
              <a:t>By failing to respond or refusing to respond, participants create a nonrepresentative sample for the study overall or for a particular item or question in the study. </a:t>
            </a:r>
          </a:p>
          <a:p>
            <a:pPr lvl="2">
              <a:buFontTx/>
              <a:buChar char="•"/>
            </a:pPr>
            <a:r>
              <a:rPr lang="en-US" altLang="zh-TW" b="1" smtClean="0">
                <a:ea typeface="新細明體" panose="02020500000000000000" pitchFamily="18" charset="-120"/>
              </a:rPr>
              <a:t>Nonresponse error</a:t>
            </a:r>
            <a:r>
              <a:rPr lang="en-US" altLang="zh-TW" smtClean="0">
                <a:ea typeface="新細明體" panose="02020500000000000000" pitchFamily="18" charset="-120"/>
              </a:rPr>
              <a:t> occurs when the participants differ in some systematic way from the responses of nonparticipants. </a:t>
            </a:r>
          </a:p>
          <a:p>
            <a:pPr lvl="2">
              <a:buFontTx/>
              <a:buChar char="•"/>
            </a:pPr>
            <a:r>
              <a:rPr lang="en-US" altLang="zh-TW" smtClean="0">
                <a:ea typeface="新細明體" panose="02020500000000000000" pitchFamily="18" charset="-120"/>
              </a:rPr>
              <a:t>This occurs when the researcher cannot locate the person to be studied or is unsuccessful in encouraging that person to participate.</a:t>
            </a:r>
          </a:p>
          <a:p>
            <a:pPr>
              <a:buFontTx/>
              <a:buChar char="•"/>
            </a:pPr>
            <a:r>
              <a:rPr lang="en-US" altLang="zh-TW" b="1" smtClean="0">
                <a:ea typeface="新細明體" panose="02020500000000000000" pitchFamily="18" charset="-120"/>
              </a:rPr>
              <a:t>Response error</a:t>
            </a:r>
            <a:r>
              <a:rPr lang="en-US" altLang="zh-TW" smtClean="0">
                <a:ea typeface="新細明體" panose="02020500000000000000" pitchFamily="18" charset="-120"/>
              </a:rPr>
              <a:t> occurs when the participant fails to give a correct or complete answer.</a:t>
            </a:r>
          </a:p>
          <a:p>
            <a:pPr>
              <a:buFontTx/>
              <a:buChar char="•"/>
            </a:pPr>
            <a:r>
              <a:rPr lang="en-US" altLang="zh-TW" smtClean="0">
                <a:ea typeface="新細明體" panose="02020500000000000000" pitchFamily="18" charset="-120"/>
              </a:rPr>
              <a:t>Participants may also cause error by responding in such a way as to unconsciously or consciously misrepresent their actual behavior, attitudes, preferences, motivations, or intentions. </a:t>
            </a:r>
          </a:p>
          <a:p>
            <a:pPr lvl="2">
              <a:buFontTx/>
              <a:buChar char="•"/>
            </a:pPr>
            <a:r>
              <a:rPr lang="en-US" altLang="zh-TW" smtClean="0">
                <a:ea typeface="新細明體" panose="02020500000000000000" pitchFamily="18" charset="-120"/>
              </a:rPr>
              <a:t>This is called </a:t>
            </a:r>
            <a:r>
              <a:rPr lang="en-US" altLang="zh-TW" i="1" smtClean="0">
                <a:ea typeface="新細明體" panose="02020500000000000000" pitchFamily="18" charset="-120"/>
              </a:rPr>
              <a:t>response bias</a:t>
            </a:r>
            <a:r>
              <a:rPr lang="en-US" altLang="zh-TW" smtClean="0">
                <a:ea typeface="新細明體" panose="02020500000000000000" pitchFamily="18" charset="-120"/>
              </a:rPr>
              <a:t>. </a:t>
            </a:r>
          </a:p>
          <a:p>
            <a:pPr lvl="2">
              <a:buFontTx/>
              <a:buChar char="•"/>
            </a:pPr>
            <a:r>
              <a:rPr lang="en-US" altLang="zh-TW" smtClean="0">
                <a:ea typeface="新細明體" panose="02020500000000000000" pitchFamily="18" charset="-120"/>
              </a:rPr>
              <a:t>When they respond in a socially acceptable way, </a:t>
            </a:r>
            <a:r>
              <a:rPr lang="en-US" altLang="zh-TW" i="1" smtClean="0">
                <a:ea typeface="新細明體" panose="02020500000000000000" pitchFamily="18" charset="-120"/>
              </a:rPr>
              <a:t>social desirability bias</a:t>
            </a:r>
            <a:r>
              <a:rPr lang="en-US" altLang="zh-TW" smtClean="0">
                <a:ea typeface="新細明體" panose="02020500000000000000" pitchFamily="18" charset="-120"/>
              </a:rPr>
              <a:t> could occur.</a:t>
            </a:r>
          </a:p>
        </p:txBody>
      </p:sp>
    </p:spTree>
    <p:extLst>
      <p:ext uri="{BB962C8B-B14F-4D97-AF65-F5344CB8AC3E}">
        <p14:creationId xmlns:p14="http://schemas.microsoft.com/office/powerpoint/2010/main" val="5431185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xfrm>
            <a:off x="631825" y="774700"/>
            <a:ext cx="5810250" cy="3871913"/>
          </a:xfrm>
        </p:spPr>
      </p:sp>
      <p:sp>
        <p:nvSpPr>
          <p:cNvPr id="16387" name="Rectangle 3"/>
          <p:cNvSpPr>
            <a:spLocks noGrp="1"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pPr marL="228600" indent="-228600" defTabSz="914400"/>
            <a:r>
              <a:rPr lang="en-US" altLang="zh-TW" smtClean="0">
                <a:ea typeface="新細明體" panose="02020500000000000000" pitchFamily="18" charset="-120"/>
              </a:rPr>
              <a:t>This slide introduces terms relevant to contacts and response rates. </a:t>
            </a:r>
          </a:p>
          <a:p>
            <a:pPr marL="685800" lvl="1" indent="-228600" defTabSz="914400">
              <a:buFontTx/>
              <a:buChar char="•"/>
            </a:pPr>
            <a:r>
              <a:rPr lang="en-US" altLang="zh-TW" smtClean="0">
                <a:ea typeface="新細明體" panose="02020500000000000000" pitchFamily="18" charset="-120"/>
              </a:rPr>
              <a:t>The </a:t>
            </a:r>
            <a:r>
              <a:rPr lang="en-US" altLang="zh-TW" b="1" smtClean="0">
                <a:ea typeface="新細明體" panose="02020500000000000000" pitchFamily="18" charset="-120"/>
              </a:rPr>
              <a:t>noncontact rate</a:t>
            </a:r>
            <a:r>
              <a:rPr lang="en-US" altLang="zh-TW" smtClean="0">
                <a:ea typeface="新細明體" panose="02020500000000000000" pitchFamily="18" charset="-120"/>
              </a:rPr>
              <a:t> is a ratio of potential but unreached contacts to all potential contacts. A contact may be unreachable due to no answer, busy signal, answering machine or voice mail, and disconnects). </a:t>
            </a:r>
          </a:p>
          <a:p>
            <a:pPr marL="685800" lvl="1" indent="-228600" defTabSz="914400">
              <a:buFontTx/>
              <a:buChar char="•"/>
            </a:pPr>
            <a:r>
              <a:rPr lang="en-US" altLang="zh-TW" smtClean="0">
                <a:ea typeface="新細明體" panose="02020500000000000000" pitchFamily="18" charset="-120"/>
              </a:rPr>
              <a:t>The </a:t>
            </a:r>
            <a:r>
              <a:rPr lang="en-US" altLang="zh-TW" b="1" smtClean="0">
                <a:ea typeface="新細明體" panose="02020500000000000000" pitchFamily="18" charset="-120"/>
              </a:rPr>
              <a:t>refusal rate</a:t>
            </a:r>
            <a:r>
              <a:rPr lang="en-US" altLang="zh-TW" smtClean="0">
                <a:ea typeface="新細明體" panose="02020500000000000000" pitchFamily="18" charset="-120"/>
              </a:rPr>
              <a:t> refers to the ratio of contacted participants who decline the interview to all potential contacts.</a:t>
            </a:r>
          </a:p>
          <a:p>
            <a:pPr marL="685800" lvl="1" indent="-228600" defTabSz="914400">
              <a:buFontTx/>
              <a:buChar char="•"/>
            </a:pPr>
            <a:r>
              <a:rPr lang="en-US" altLang="zh-TW" smtClean="0">
                <a:ea typeface="新細明體" panose="02020500000000000000" pitchFamily="18" charset="-120"/>
              </a:rPr>
              <a:t>The </a:t>
            </a:r>
            <a:r>
              <a:rPr lang="en-US" altLang="zh-TW" b="1" smtClean="0">
                <a:ea typeface="新細明體" panose="02020500000000000000" pitchFamily="18" charset="-120"/>
              </a:rPr>
              <a:t>incidence rate</a:t>
            </a:r>
            <a:r>
              <a:rPr lang="en-US" altLang="zh-TW" smtClean="0">
                <a:ea typeface="新細明體" panose="02020500000000000000" pitchFamily="18" charset="-120"/>
              </a:rPr>
              <a:t> refers to the ratio of contacted people who actually qualify for the survey to all contacts.</a:t>
            </a:r>
          </a:p>
        </p:txBody>
      </p:sp>
    </p:spTree>
    <p:extLst>
      <p:ext uri="{BB962C8B-B14F-4D97-AF65-F5344CB8AC3E}">
        <p14:creationId xmlns:p14="http://schemas.microsoft.com/office/powerpoint/2010/main" val="40084442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xfrm>
            <a:off x="631825" y="774700"/>
            <a:ext cx="5810250" cy="3871913"/>
          </a:xfrm>
        </p:spPr>
      </p:sp>
      <p:sp>
        <p:nvSpPr>
          <p:cNvPr id="18435" name="Rectangle 3"/>
          <p:cNvSpPr>
            <a:spLocks noGrp="1"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r>
              <a:rPr lang="en-US" altLang="zh-TW" smtClean="0">
                <a:ea typeface="新細明體" panose="02020500000000000000" pitchFamily="18" charset="-120"/>
              </a:rPr>
              <a:t>Once the sponsor or researcher has determined that surveying is the appropriate data collection approach, various means may be used to secure information from individuals. These are discussed on the next several slides.</a:t>
            </a:r>
          </a:p>
        </p:txBody>
      </p:sp>
    </p:spTree>
    <p:extLst>
      <p:ext uri="{BB962C8B-B14F-4D97-AF65-F5344CB8AC3E}">
        <p14:creationId xmlns:p14="http://schemas.microsoft.com/office/powerpoint/2010/main" val="1573503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xfrm>
            <a:off x="631825" y="774700"/>
            <a:ext cx="5810250" cy="3871913"/>
          </a:xfrm>
        </p:spPr>
      </p:sp>
      <p:sp>
        <p:nvSpPr>
          <p:cNvPr id="20483" name="Rectangle 3"/>
          <p:cNvSpPr>
            <a:spLocks noGrp="1"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r>
              <a:rPr lang="en-US" altLang="zh-TW" smtClean="0">
                <a:ea typeface="新細明體" panose="02020500000000000000" pitchFamily="18" charset="-120"/>
              </a:rPr>
              <a:t>This slide illustrates the various methods for distributing self-administered surveys. CASI stands for computer-assisted self interviews and includes e-mail surveys, Web-based surveys, and intranet surveys.</a:t>
            </a:r>
          </a:p>
        </p:txBody>
      </p:sp>
    </p:spTree>
    <p:extLst>
      <p:ext uri="{BB962C8B-B14F-4D97-AF65-F5344CB8AC3E}">
        <p14:creationId xmlns:p14="http://schemas.microsoft.com/office/powerpoint/2010/main" val="40093133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284288" y="1120775"/>
            <a:ext cx="7705725" cy="2382838"/>
          </a:xfrm>
        </p:spPr>
        <p:txBody>
          <a:bodyPr anchor="b"/>
          <a:lstStyle>
            <a:lvl1pPr algn="ctr">
              <a:defRPr sz="6000"/>
            </a:lvl1p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284288" y="3595688"/>
            <a:ext cx="7705725" cy="165258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zh-TW" alt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ltLang="zh-TW" smtClean="0"/>
              <a:t>CK Farn, CYCU</a:t>
            </a:r>
            <a:endParaRPr lang="zh-TW" altLang="en-US"/>
          </a:p>
        </p:txBody>
      </p:sp>
      <p:sp>
        <p:nvSpPr>
          <p:cNvPr id="5" name="Rectangle 6"/>
          <p:cNvSpPr>
            <a:spLocks noGrp="1" noChangeArrowheads="1"/>
          </p:cNvSpPr>
          <p:nvPr>
            <p:ph type="sldNum" sz="quarter" idx="11"/>
          </p:nvPr>
        </p:nvSpPr>
        <p:spPr>
          <a:ln/>
        </p:spPr>
        <p:txBody>
          <a:bodyPr/>
          <a:lstStyle>
            <a:lvl1pPr>
              <a:defRPr/>
            </a:lvl1pPr>
          </a:lstStyle>
          <a:p>
            <a:pPr>
              <a:defRPr/>
            </a:pPr>
            <a:fld id="{05B0258D-1F9B-48FD-9276-A1F49DFA6D91}" type="slidenum">
              <a:rPr lang="en-US" altLang="zh-TW"/>
              <a:pPr>
                <a:defRPr/>
              </a:pPr>
              <a:t>‹#›</a:t>
            </a:fld>
            <a:endParaRPr lang="en-US" altLang="zh-TW"/>
          </a:p>
        </p:txBody>
      </p:sp>
    </p:spTree>
    <p:extLst>
      <p:ext uri="{BB962C8B-B14F-4D97-AF65-F5344CB8AC3E}">
        <p14:creationId xmlns:p14="http://schemas.microsoft.com/office/powerpoint/2010/main" val="3997875599"/>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ltLang="zh-TW" smtClean="0"/>
              <a:t>CK Farn, CYCU</a:t>
            </a:r>
            <a:endParaRPr lang="zh-TW" altLang="en-US"/>
          </a:p>
        </p:txBody>
      </p:sp>
      <p:sp>
        <p:nvSpPr>
          <p:cNvPr id="5" name="Rectangle 6"/>
          <p:cNvSpPr>
            <a:spLocks noGrp="1" noChangeArrowheads="1"/>
          </p:cNvSpPr>
          <p:nvPr>
            <p:ph type="sldNum" sz="quarter" idx="11"/>
          </p:nvPr>
        </p:nvSpPr>
        <p:spPr>
          <a:ln/>
        </p:spPr>
        <p:txBody>
          <a:bodyPr/>
          <a:lstStyle>
            <a:lvl1pPr>
              <a:defRPr/>
            </a:lvl1pPr>
          </a:lstStyle>
          <a:p>
            <a:pPr>
              <a:defRPr/>
            </a:pPr>
            <a:fld id="{01471708-F74B-4F1E-A96E-F27C256B568D}" type="slidenum">
              <a:rPr lang="en-US" altLang="zh-TW"/>
              <a:pPr>
                <a:defRPr/>
              </a:pPr>
              <a:t>‹#›</a:t>
            </a:fld>
            <a:endParaRPr lang="en-US" altLang="zh-TW"/>
          </a:p>
        </p:txBody>
      </p:sp>
    </p:spTree>
    <p:extLst>
      <p:ext uri="{BB962C8B-B14F-4D97-AF65-F5344CB8AC3E}">
        <p14:creationId xmlns:p14="http://schemas.microsoft.com/office/powerpoint/2010/main" val="3082392770"/>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321550" y="381000"/>
            <a:ext cx="2182813" cy="5703888"/>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769938" y="381000"/>
            <a:ext cx="6399212" cy="5703888"/>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ltLang="zh-TW" smtClean="0"/>
              <a:t>CK Farn, CYCU</a:t>
            </a:r>
            <a:endParaRPr lang="zh-TW" altLang="en-US"/>
          </a:p>
        </p:txBody>
      </p:sp>
      <p:sp>
        <p:nvSpPr>
          <p:cNvPr id="5" name="Rectangle 6"/>
          <p:cNvSpPr>
            <a:spLocks noGrp="1" noChangeArrowheads="1"/>
          </p:cNvSpPr>
          <p:nvPr>
            <p:ph type="sldNum" sz="quarter" idx="11"/>
          </p:nvPr>
        </p:nvSpPr>
        <p:spPr>
          <a:ln/>
        </p:spPr>
        <p:txBody>
          <a:bodyPr/>
          <a:lstStyle>
            <a:lvl1pPr>
              <a:defRPr/>
            </a:lvl1pPr>
          </a:lstStyle>
          <a:p>
            <a:pPr>
              <a:defRPr/>
            </a:pPr>
            <a:fld id="{5767757E-F12C-4CD4-890B-FF2C6F62B93B}" type="slidenum">
              <a:rPr lang="en-US" altLang="zh-TW"/>
              <a:pPr>
                <a:defRPr/>
              </a:pPr>
              <a:t>‹#›</a:t>
            </a:fld>
            <a:endParaRPr lang="en-US" altLang="zh-TW"/>
          </a:p>
        </p:txBody>
      </p:sp>
    </p:spTree>
    <p:extLst>
      <p:ext uri="{BB962C8B-B14F-4D97-AF65-F5344CB8AC3E}">
        <p14:creationId xmlns:p14="http://schemas.microsoft.com/office/powerpoint/2010/main" val="3643587265"/>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1712913" y="381000"/>
            <a:ext cx="7791450" cy="1139825"/>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769938" y="1978025"/>
            <a:ext cx="4291012" cy="41068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5213350" y="1978025"/>
            <a:ext cx="4291013" cy="41068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5"/>
          <p:cNvSpPr>
            <a:spLocks noGrp="1" noChangeArrowheads="1"/>
          </p:cNvSpPr>
          <p:nvPr>
            <p:ph type="ftr" sz="quarter" idx="10"/>
          </p:nvPr>
        </p:nvSpPr>
        <p:spPr>
          <a:ln/>
        </p:spPr>
        <p:txBody>
          <a:bodyPr/>
          <a:lstStyle>
            <a:lvl1pPr>
              <a:defRPr/>
            </a:lvl1pPr>
          </a:lstStyle>
          <a:p>
            <a:pPr>
              <a:defRPr/>
            </a:pPr>
            <a:r>
              <a:rPr lang="en-US" altLang="zh-TW" smtClean="0"/>
              <a:t>CK Farn, CYCU</a:t>
            </a:r>
            <a:endParaRPr lang="zh-TW" altLang="en-US"/>
          </a:p>
        </p:txBody>
      </p:sp>
      <p:sp>
        <p:nvSpPr>
          <p:cNvPr id="6" name="Rectangle 6"/>
          <p:cNvSpPr>
            <a:spLocks noGrp="1" noChangeArrowheads="1"/>
          </p:cNvSpPr>
          <p:nvPr>
            <p:ph type="sldNum" sz="quarter" idx="11"/>
          </p:nvPr>
        </p:nvSpPr>
        <p:spPr>
          <a:ln/>
        </p:spPr>
        <p:txBody>
          <a:bodyPr/>
          <a:lstStyle>
            <a:lvl1pPr>
              <a:defRPr/>
            </a:lvl1pPr>
          </a:lstStyle>
          <a:p>
            <a:pPr>
              <a:defRPr/>
            </a:pPr>
            <a:fld id="{A27DE8ED-C169-44AB-9E9E-62596B3774D1}" type="slidenum">
              <a:rPr lang="en-US" altLang="zh-TW"/>
              <a:pPr>
                <a:defRPr/>
              </a:pPr>
              <a:t>‹#›</a:t>
            </a:fld>
            <a:endParaRPr lang="en-US" altLang="zh-TW"/>
          </a:p>
        </p:txBody>
      </p:sp>
    </p:spTree>
    <p:extLst>
      <p:ext uri="{BB962C8B-B14F-4D97-AF65-F5344CB8AC3E}">
        <p14:creationId xmlns:p14="http://schemas.microsoft.com/office/powerpoint/2010/main" val="1898366819"/>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標題，文字及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1712913" y="381000"/>
            <a:ext cx="7791450" cy="1139825"/>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769938" y="1978025"/>
            <a:ext cx="4291012" cy="41068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5213350" y="1978025"/>
            <a:ext cx="4291013" cy="19764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quarter" idx="3"/>
          </p:nvPr>
        </p:nvSpPr>
        <p:spPr>
          <a:xfrm>
            <a:off x="5213350" y="4106863"/>
            <a:ext cx="4291013" cy="197802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Rectangle 5"/>
          <p:cNvSpPr>
            <a:spLocks noGrp="1" noChangeArrowheads="1"/>
          </p:cNvSpPr>
          <p:nvPr>
            <p:ph type="ftr" sz="quarter" idx="10"/>
          </p:nvPr>
        </p:nvSpPr>
        <p:spPr>
          <a:ln/>
        </p:spPr>
        <p:txBody>
          <a:bodyPr/>
          <a:lstStyle>
            <a:lvl1pPr>
              <a:defRPr/>
            </a:lvl1pPr>
          </a:lstStyle>
          <a:p>
            <a:pPr>
              <a:defRPr/>
            </a:pPr>
            <a:r>
              <a:rPr lang="en-US" altLang="zh-TW" smtClean="0"/>
              <a:t>CK Farn, CYCU</a:t>
            </a:r>
            <a:endParaRPr lang="zh-TW" altLang="en-US"/>
          </a:p>
        </p:txBody>
      </p:sp>
      <p:sp>
        <p:nvSpPr>
          <p:cNvPr id="7" name="Rectangle 6"/>
          <p:cNvSpPr>
            <a:spLocks noGrp="1" noChangeArrowheads="1"/>
          </p:cNvSpPr>
          <p:nvPr>
            <p:ph type="sldNum" sz="quarter" idx="11"/>
          </p:nvPr>
        </p:nvSpPr>
        <p:spPr>
          <a:ln/>
        </p:spPr>
        <p:txBody>
          <a:bodyPr/>
          <a:lstStyle>
            <a:lvl1pPr>
              <a:defRPr/>
            </a:lvl1pPr>
          </a:lstStyle>
          <a:p>
            <a:pPr>
              <a:defRPr/>
            </a:pPr>
            <a:fld id="{8EBEEDDF-01DF-47F2-86C8-717D3F549F69}" type="slidenum">
              <a:rPr lang="en-US" altLang="zh-TW"/>
              <a:pPr>
                <a:defRPr/>
              </a:pPr>
              <a:t>‹#›</a:t>
            </a:fld>
            <a:endParaRPr lang="en-US" altLang="zh-TW"/>
          </a:p>
        </p:txBody>
      </p:sp>
    </p:spTree>
    <p:extLst>
      <p:ext uri="{BB962C8B-B14F-4D97-AF65-F5344CB8AC3E}">
        <p14:creationId xmlns:p14="http://schemas.microsoft.com/office/powerpoint/2010/main" val="265031653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ltLang="zh-TW" smtClean="0"/>
              <a:t>CK Farn, CYCU</a:t>
            </a:r>
            <a:endParaRPr lang="zh-TW" altLang="en-US"/>
          </a:p>
        </p:txBody>
      </p:sp>
      <p:sp>
        <p:nvSpPr>
          <p:cNvPr id="5" name="Rectangle 6"/>
          <p:cNvSpPr>
            <a:spLocks noGrp="1" noChangeArrowheads="1"/>
          </p:cNvSpPr>
          <p:nvPr>
            <p:ph type="sldNum" sz="quarter" idx="11"/>
          </p:nvPr>
        </p:nvSpPr>
        <p:spPr>
          <a:ln/>
        </p:spPr>
        <p:txBody>
          <a:bodyPr/>
          <a:lstStyle>
            <a:lvl1pPr>
              <a:defRPr/>
            </a:lvl1pPr>
          </a:lstStyle>
          <a:p>
            <a:pPr>
              <a:defRPr/>
            </a:pPr>
            <a:fld id="{BC0FB995-9CA7-413B-BCC5-0CD2D4A8EB74}" type="slidenum">
              <a:rPr lang="en-US" altLang="zh-TW"/>
              <a:pPr>
                <a:defRPr/>
              </a:pPr>
              <a:t>‹#›</a:t>
            </a:fld>
            <a:endParaRPr lang="en-US" altLang="zh-TW"/>
          </a:p>
        </p:txBody>
      </p:sp>
    </p:spTree>
    <p:extLst>
      <p:ext uri="{BB962C8B-B14F-4D97-AF65-F5344CB8AC3E}">
        <p14:creationId xmlns:p14="http://schemas.microsoft.com/office/powerpoint/2010/main" val="2923094378"/>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01675" y="1706563"/>
            <a:ext cx="8861425" cy="2847975"/>
          </a:xfrm>
        </p:spPr>
        <p:txBody>
          <a:bodyPr anchor="b"/>
          <a:lstStyle>
            <a:lvl1pPr>
              <a:defRPr sz="60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01675" y="4581525"/>
            <a:ext cx="8861425" cy="1497013"/>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TW" altLang="en-US" smtClean="0"/>
              <a:t>按一下以編輯母片文字樣式</a:t>
            </a:r>
          </a:p>
        </p:txBody>
      </p:sp>
      <p:sp>
        <p:nvSpPr>
          <p:cNvPr id="4" name="Rectangle 5"/>
          <p:cNvSpPr>
            <a:spLocks noGrp="1" noChangeArrowheads="1"/>
          </p:cNvSpPr>
          <p:nvPr>
            <p:ph type="ftr" sz="quarter" idx="10"/>
          </p:nvPr>
        </p:nvSpPr>
        <p:spPr>
          <a:ln/>
        </p:spPr>
        <p:txBody>
          <a:bodyPr/>
          <a:lstStyle>
            <a:lvl1pPr>
              <a:defRPr/>
            </a:lvl1pPr>
          </a:lstStyle>
          <a:p>
            <a:pPr>
              <a:defRPr/>
            </a:pPr>
            <a:r>
              <a:rPr lang="en-US" altLang="zh-TW" smtClean="0"/>
              <a:t>CK Farn, CYCU</a:t>
            </a:r>
            <a:endParaRPr lang="zh-TW" altLang="en-US"/>
          </a:p>
        </p:txBody>
      </p:sp>
      <p:sp>
        <p:nvSpPr>
          <p:cNvPr id="5" name="Rectangle 6"/>
          <p:cNvSpPr>
            <a:spLocks noGrp="1" noChangeArrowheads="1"/>
          </p:cNvSpPr>
          <p:nvPr>
            <p:ph type="sldNum" sz="quarter" idx="11"/>
          </p:nvPr>
        </p:nvSpPr>
        <p:spPr>
          <a:ln/>
        </p:spPr>
        <p:txBody>
          <a:bodyPr/>
          <a:lstStyle>
            <a:lvl1pPr>
              <a:defRPr/>
            </a:lvl1pPr>
          </a:lstStyle>
          <a:p>
            <a:pPr>
              <a:defRPr/>
            </a:pPr>
            <a:fld id="{1508AF4F-0CA5-44A8-80FE-C6FCDB10E36F}" type="slidenum">
              <a:rPr lang="en-US" altLang="zh-TW"/>
              <a:pPr>
                <a:defRPr/>
              </a:pPr>
              <a:t>‹#›</a:t>
            </a:fld>
            <a:endParaRPr lang="en-US" altLang="zh-TW"/>
          </a:p>
        </p:txBody>
      </p:sp>
    </p:spTree>
    <p:extLst>
      <p:ext uri="{BB962C8B-B14F-4D97-AF65-F5344CB8AC3E}">
        <p14:creationId xmlns:p14="http://schemas.microsoft.com/office/powerpoint/2010/main" val="189968216"/>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769938" y="1978025"/>
            <a:ext cx="4291012" cy="41068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5213350" y="1978025"/>
            <a:ext cx="4291013" cy="41068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5"/>
          <p:cNvSpPr>
            <a:spLocks noGrp="1" noChangeArrowheads="1"/>
          </p:cNvSpPr>
          <p:nvPr>
            <p:ph type="ftr" sz="quarter" idx="10"/>
          </p:nvPr>
        </p:nvSpPr>
        <p:spPr>
          <a:ln/>
        </p:spPr>
        <p:txBody>
          <a:bodyPr/>
          <a:lstStyle>
            <a:lvl1pPr>
              <a:defRPr/>
            </a:lvl1pPr>
          </a:lstStyle>
          <a:p>
            <a:pPr>
              <a:defRPr/>
            </a:pPr>
            <a:r>
              <a:rPr lang="en-US" altLang="zh-TW" smtClean="0"/>
              <a:t>CK Farn, CYCU</a:t>
            </a:r>
            <a:endParaRPr lang="zh-TW" altLang="en-US"/>
          </a:p>
        </p:txBody>
      </p:sp>
      <p:sp>
        <p:nvSpPr>
          <p:cNvPr id="6" name="Rectangle 6"/>
          <p:cNvSpPr>
            <a:spLocks noGrp="1" noChangeArrowheads="1"/>
          </p:cNvSpPr>
          <p:nvPr>
            <p:ph type="sldNum" sz="quarter" idx="11"/>
          </p:nvPr>
        </p:nvSpPr>
        <p:spPr>
          <a:ln/>
        </p:spPr>
        <p:txBody>
          <a:bodyPr/>
          <a:lstStyle>
            <a:lvl1pPr>
              <a:defRPr/>
            </a:lvl1pPr>
          </a:lstStyle>
          <a:p>
            <a:pPr>
              <a:defRPr/>
            </a:pPr>
            <a:fld id="{94C9D45D-0124-4125-890A-5B7BB5E1AD32}" type="slidenum">
              <a:rPr lang="en-US" altLang="zh-TW"/>
              <a:pPr>
                <a:defRPr/>
              </a:pPr>
              <a:t>‹#›</a:t>
            </a:fld>
            <a:endParaRPr lang="en-US" altLang="zh-TW"/>
          </a:p>
        </p:txBody>
      </p:sp>
    </p:spTree>
    <p:extLst>
      <p:ext uri="{BB962C8B-B14F-4D97-AF65-F5344CB8AC3E}">
        <p14:creationId xmlns:p14="http://schemas.microsoft.com/office/powerpoint/2010/main" val="2568420288"/>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708025" y="365125"/>
            <a:ext cx="8861425" cy="1322388"/>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08025" y="1677988"/>
            <a:ext cx="4346575" cy="8223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708025" y="2500313"/>
            <a:ext cx="4346575" cy="3678237"/>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5200650" y="1677988"/>
            <a:ext cx="4368800" cy="8223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5200650" y="2500313"/>
            <a:ext cx="4368800" cy="3678237"/>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5"/>
          <p:cNvSpPr>
            <a:spLocks noGrp="1" noChangeArrowheads="1"/>
          </p:cNvSpPr>
          <p:nvPr>
            <p:ph type="ftr" sz="quarter" idx="10"/>
          </p:nvPr>
        </p:nvSpPr>
        <p:spPr>
          <a:ln/>
        </p:spPr>
        <p:txBody>
          <a:bodyPr/>
          <a:lstStyle>
            <a:lvl1pPr>
              <a:defRPr/>
            </a:lvl1pPr>
          </a:lstStyle>
          <a:p>
            <a:pPr>
              <a:defRPr/>
            </a:pPr>
            <a:r>
              <a:rPr lang="en-US" altLang="zh-TW" smtClean="0"/>
              <a:t>CK Farn, CYCU</a:t>
            </a:r>
            <a:endParaRPr lang="zh-TW" altLang="en-US"/>
          </a:p>
        </p:txBody>
      </p:sp>
      <p:sp>
        <p:nvSpPr>
          <p:cNvPr id="8" name="Rectangle 6"/>
          <p:cNvSpPr>
            <a:spLocks noGrp="1" noChangeArrowheads="1"/>
          </p:cNvSpPr>
          <p:nvPr>
            <p:ph type="sldNum" sz="quarter" idx="11"/>
          </p:nvPr>
        </p:nvSpPr>
        <p:spPr>
          <a:ln/>
        </p:spPr>
        <p:txBody>
          <a:bodyPr/>
          <a:lstStyle>
            <a:lvl1pPr>
              <a:defRPr/>
            </a:lvl1pPr>
          </a:lstStyle>
          <a:p>
            <a:pPr>
              <a:defRPr/>
            </a:pPr>
            <a:fld id="{04655890-7BC7-4515-BA44-5846F00174D7}" type="slidenum">
              <a:rPr lang="en-US" altLang="zh-TW"/>
              <a:pPr>
                <a:defRPr/>
              </a:pPr>
              <a:t>‹#›</a:t>
            </a:fld>
            <a:endParaRPr lang="en-US" altLang="zh-TW"/>
          </a:p>
        </p:txBody>
      </p:sp>
    </p:spTree>
    <p:extLst>
      <p:ext uri="{BB962C8B-B14F-4D97-AF65-F5344CB8AC3E}">
        <p14:creationId xmlns:p14="http://schemas.microsoft.com/office/powerpoint/2010/main" val="1666712401"/>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5"/>
          <p:cNvSpPr>
            <a:spLocks noGrp="1" noChangeArrowheads="1"/>
          </p:cNvSpPr>
          <p:nvPr>
            <p:ph type="ftr" sz="quarter" idx="10"/>
          </p:nvPr>
        </p:nvSpPr>
        <p:spPr>
          <a:ln/>
        </p:spPr>
        <p:txBody>
          <a:bodyPr/>
          <a:lstStyle>
            <a:lvl1pPr>
              <a:defRPr/>
            </a:lvl1pPr>
          </a:lstStyle>
          <a:p>
            <a:pPr>
              <a:defRPr/>
            </a:pPr>
            <a:r>
              <a:rPr lang="en-US" altLang="zh-TW" smtClean="0"/>
              <a:t>CK Farn, CYCU</a:t>
            </a:r>
            <a:endParaRPr lang="zh-TW" altLang="en-US"/>
          </a:p>
        </p:txBody>
      </p:sp>
      <p:sp>
        <p:nvSpPr>
          <p:cNvPr id="4" name="Rectangle 6"/>
          <p:cNvSpPr>
            <a:spLocks noGrp="1" noChangeArrowheads="1"/>
          </p:cNvSpPr>
          <p:nvPr>
            <p:ph type="sldNum" sz="quarter" idx="11"/>
          </p:nvPr>
        </p:nvSpPr>
        <p:spPr>
          <a:ln/>
        </p:spPr>
        <p:txBody>
          <a:bodyPr/>
          <a:lstStyle>
            <a:lvl1pPr>
              <a:defRPr/>
            </a:lvl1pPr>
          </a:lstStyle>
          <a:p>
            <a:pPr>
              <a:defRPr/>
            </a:pPr>
            <a:fld id="{2966B115-1853-40DF-9070-BA7CCA652BC6}" type="slidenum">
              <a:rPr lang="en-US" altLang="zh-TW"/>
              <a:pPr>
                <a:defRPr/>
              </a:pPr>
              <a:t>‹#›</a:t>
            </a:fld>
            <a:endParaRPr lang="en-US" altLang="zh-TW"/>
          </a:p>
        </p:txBody>
      </p:sp>
    </p:spTree>
    <p:extLst>
      <p:ext uri="{BB962C8B-B14F-4D97-AF65-F5344CB8AC3E}">
        <p14:creationId xmlns:p14="http://schemas.microsoft.com/office/powerpoint/2010/main" val="1200821882"/>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altLang="zh-TW" smtClean="0"/>
              <a:t>CK Farn, CYCU</a:t>
            </a:r>
            <a:endParaRPr lang="zh-TW" altLang="en-US"/>
          </a:p>
        </p:txBody>
      </p:sp>
      <p:sp>
        <p:nvSpPr>
          <p:cNvPr id="3" name="Rectangle 6"/>
          <p:cNvSpPr>
            <a:spLocks noGrp="1" noChangeArrowheads="1"/>
          </p:cNvSpPr>
          <p:nvPr>
            <p:ph type="sldNum" sz="quarter" idx="11"/>
          </p:nvPr>
        </p:nvSpPr>
        <p:spPr>
          <a:ln/>
        </p:spPr>
        <p:txBody>
          <a:bodyPr/>
          <a:lstStyle>
            <a:lvl1pPr>
              <a:defRPr/>
            </a:lvl1pPr>
          </a:lstStyle>
          <a:p>
            <a:pPr>
              <a:defRPr/>
            </a:pPr>
            <a:fld id="{EAF3590E-06F1-491F-8C35-F3E1B247FC68}" type="slidenum">
              <a:rPr lang="en-US" altLang="zh-TW"/>
              <a:pPr>
                <a:defRPr/>
              </a:pPr>
              <a:t>‹#›</a:t>
            </a:fld>
            <a:endParaRPr lang="en-US" altLang="zh-TW"/>
          </a:p>
        </p:txBody>
      </p:sp>
    </p:spTree>
    <p:extLst>
      <p:ext uri="{BB962C8B-B14F-4D97-AF65-F5344CB8AC3E}">
        <p14:creationId xmlns:p14="http://schemas.microsoft.com/office/powerpoint/2010/main" val="1379010547"/>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708025" y="455613"/>
            <a:ext cx="3313113" cy="1598612"/>
          </a:xfrm>
        </p:spPr>
        <p:txBody>
          <a:bodyPr anchor="b"/>
          <a:lstStyle>
            <a:lvl1pPr>
              <a:defRPr sz="32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4367213" y="985838"/>
            <a:ext cx="5202237" cy="4864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708025" y="2054225"/>
            <a:ext cx="3313113" cy="38036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Rectangle 5"/>
          <p:cNvSpPr>
            <a:spLocks noGrp="1" noChangeArrowheads="1"/>
          </p:cNvSpPr>
          <p:nvPr>
            <p:ph type="ftr" sz="quarter" idx="10"/>
          </p:nvPr>
        </p:nvSpPr>
        <p:spPr>
          <a:ln/>
        </p:spPr>
        <p:txBody>
          <a:bodyPr/>
          <a:lstStyle>
            <a:lvl1pPr>
              <a:defRPr/>
            </a:lvl1pPr>
          </a:lstStyle>
          <a:p>
            <a:pPr>
              <a:defRPr/>
            </a:pPr>
            <a:r>
              <a:rPr lang="en-US" altLang="zh-TW" smtClean="0"/>
              <a:t>CK Farn, CYCU</a:t>
            </a:r>
            <a:endParaRPr lang="zh-TW" altLang="en-US"/>
          </a:p>
        </p:txBody>
      </p:sp>
      <p:sp>
        <p:nvSpPr>
          <p:cNvPr id="6" name="Rectangle 6"/>
          <p:cNvSpPr>
            <a:spLocks noGrp="1" noChangeArrowheads="1"/>
          </p:cNvSpPr>
          <p:nvPr>
            <p:ph type="sldNum" sz="quarter" idx="11"/>
          </p:nvPr>
        </p:nvSpPr>
        <p:spPr>
          <a:ln/>
        </p:spPr>
        <p:txBody>
          <a:bodyPr/>
          <a:lstStyle>
            <a:lvl1pPr>
              <a:defRPr/>
            </a:lvl1pPr>
          </a:lstStyle>
          <a:p>
            <a:pPr>
              <a:defRPr/>
            </a:pPr>
            <a:fld id="{CDE06B65-AAF7-4C8B-A1B2-250113F0060B}" type="slidenum">
              <a:rPr lang="en-US" altLang="zh-TW"/>
              <a:pPr>
                <a:defRPr/>
              </a:pPr>
              <a:t>‹#›</a:t>
            </a:fld>
            <a:endParaRPr lang="en-US" altLang="zh-TW"/>
          </a:p>
        </p:txBody>
      </p:sp>
    </p:spTree>
    <p:extLst>
      <p:ext uri="{BB962C8B-B14F-4D97-AF65-F5344CB8AC3E}">
        <p14:creationId xmlns:p14="http://schemas.microsoft.com/office/powerpoint/2010/main" val="1732105640"/>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708025" y="455613"/>
            <a:ext cx="3313113" cy="1598612"/>
          </a:xfrm>
        </p:spPr>
        <p:txBody>
          <a:bodyPr anchor="b"/>
          <a:lstStyle>
            <a:lvl1pPr>
              <a:defRPr sz="32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4367213" y="985838"/>
            <a:ext cx="5202237" cy="4864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708025" y="2054225"/>
            <a:ext cx="3313113" cy="38036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Rectangle 5"/>
          <p:cNvSpPr>
            <a:spLocks noGrp="1" noChangeArrowheads="1"/>
          </p:cNvSpPr>
          <p:nvPr>
            <p:ph type="ftr" sz="quarter" idx="10"/>
          </p:nvPr>
        </p:nvSpPr>
        <p:spPr>
          <a:ln/>
        </p:spPr>
        <p:txBody>
          <a:bodyPr/>
          <a:lstStyle>
            <a:lvl1pPr>
              <a:defRPr/>
            </a:lvl1pPr>
          </a:lstStyle>
          <a:p>
            <a:pPr>
              <a:defRPr/>
            </a:pPr>
            <a:r>
              <a:rPr lang="en-US" altLang="zh-TW" smtClean="0"/>
              <a:t>CK Farn, CYCU</a:t>
            </a:r>
            <a:endParaRPr lang="zh-TW" altLang="en-US"/>
          </a:p>
        </p:txBody>
      </p:sp>
      <p:sp>
        <p:nvSpPr>
          <p:cNvPr id="6" name="Rectangle 6"/>
          <p:cNvSpPr>
            <a:spLocks noGrp="1" noChangeArrowheads="1"/>
          </p:cNvSpPr>
          <p:nvPr>
            <p:ph type="sldNum" sz="quarter" idx="11"/>
          </p:nvPr>
        </p:nvSpPr>
        <p:spPr>
          <a:ln/>
        </p:spPr>
        <p:txBody>
          <a:bodyPr/>
          <a:lstStyle>
            <a:lvl1pPr>
              <a:defRPr/>
            </a:lvl1pPr>
          </a:lstStyle>
          <a:p>
            <a:pPr>
              <a:defRPr/>
            </a:pPr>
            <a:fld id="{A9BE10AA-7211-420B-BB92-BCC92F82F63A}" type="slidenum">
              <a:rPr lang="en-US" altLang="zh-TW"/>
              <a:pPr>
                <a:defRPr/>
              </a:pPr>
              <a:t>‹#›</a:t>
            </a:fld>
            <a:endParaRPr lang="en-US" altLang="zh-TW"/>
          </a:p>
        </p:txBody>
      </p:sp>
    </p:spTree>
    <p:extLst>
      <p:ext uri="{BB962C8B-B14F-4D97-AF65-F5344CB8AC3E}">
        <p14:creationId xmlns:p14="http://schemas.microsoft.com/office/powerpoint/2010/main" val="2661031833"/>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10274300" cy="1597025"/>
          </a:xfrm>
          <a:prstGeom prst="rect">
            <a:avLst/>
          </a:prstGeom>
          <a:solidFill>
            <a:srgbClr val="33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1027" name="Rectangle 3"/>
          <p:cNvSpPr>
            <a:spLocks noGrp="1" noChangeArrowheads="1"/>
          </p:cNvSpPr>
          <p:nvPr>
            <p:ph type="title"/>
          </p:nvPr>
        </p:nvSpPr>
        <p:spPr bwMode="auto">
          <a:xfrm>
            <a:off x="1712913" y="381000"/>
            <a:ext cx="779145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8" name="Rectangle 4"/>
          <p:cNvSpPr>
            <a:spLocks noGrp="1" noChangeArrowheads="1"/>
          </p:cNvSpPr>
          <p:nvPr>
            <p:ph type="body" idx="1"/>
          </p:nvPr>
        </p:nvSpPr>
        <p:spPr bwMode="auto">
          <a:xfrm>
            <a:off x="769938" y="1978025"/>
            <a:ext cx="8734425" cy="410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95237" name="Rectangle 5"/>
          <p:cNvSpPr>
            <a:spLocks noGrp="1" noChangeArrowheads="1"/>
          </p:cNvSpPr>
          <p:nvPr>
            <p:ph type="ftr" sz="quarter" idx="3"/>
          </p:nvPr>
        </p:nvSpPr>
        <p:spPr bwMode="auto">
          <a:xfrm>
            <a:off x="3408363" y="6389688"/>
            <a:ext cx="3252787" cy="45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smtClean="0">
                <a:solidFill>
                  <a:srgbClr val="333399"/>
                </a:solidFill>
              </a:defRPr>
            </a:lvl1pPr>
          </a:lstStyle>
          <a:p>
            <a:pPr>
              <a:defRPr/>
            </a:pPr>
            <a:r>
              <a:rPr lang="en-US" altLang="zh-TW" smtClean="0"/>
              <a:t>CK Farn, CYCU</a:t>
            </a:r>
            <a:endParaRPr lang="zh-TW" altLang="en-US"/>
          </a:p>
        </p:txBody>
      </p:sp>
      <p:sp>
        <p:nvSpPr>
          <p:cNvPr id="95238" name="Rectangle 6"/>
          <p:cNvSpPr>
            <a:spLocks noGrp="1" noChangeArrowheads="1"/>
          </p:cNvSpPr>
          <p:nvPr>
            <p:ph type="sldNum" sz="quarter" idx="4"/>
          </p:nvPr>
        </p:nvSpPr>
        <p:spPr bwMode="auto">
          <a:xfrm>
            <a:off x="7729538" y="6389688"/>
            <a:ext cx="2141537" cy="455612"/>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solidFill>
                  <a:srgbClr val="333399"/>
                </a:solidFill>
              </a:defRPr>
            </a:lvl1pPr>
          </a:lstStyle>
          <a:p>
            <a:pPr>
              <a:defRPr/>
            </a:pPr>
            <a:fld id="{AA52028C-FE02-490C-9BE0-AA7AC0003DE1}" type="slidenum">
              <a:rPr lang="en-US" altLang="zh-TW"/>
              <a:pPr>
                <a:defRPr/>
              </a:pPr>
              <a:t>‹#›</a:t>
            </a:fld>
            <a:endParaRPr lang="en-US" altLang="zh-TW"/>
          </a:p>
        </p:txBody>
      </p:sp>
      <p:sp>
        <p:nvSpPr>
          <p:cNvPr id="1031" name="AutoShape 7"/>
          <p:cNvSpPr>
            <a:spLocks noChangeArrowheads="1"/>
          </p:cNvSpPr>
          <p:nvPr/>
        </p:nvSpPr>
        <p:spPr bwMode="auto">
          <a:xfrm>
            <a:off x="769938" y="684213"/>
            <a:ext cx="685800" cy="684212"/>
          </a:xfrm>
          <a:prstGeom prst="rightArrow">
            <a:avLst>
              <a:gd name="adj1" fmla="val 38426"/>
              <a:gd name="adj2" fmla="val 100232"/>
            </a:avLst>
          </a:prstGeom>
          <a:solidFill>
            <a:srgbClr val="FFFF66"/>
          </a:solidFill>
          <a:ln>
            <a:noFill/>
          </a:ln>
          <a:effectLst>
            <a:outerShdw dist="107763" dir="2700000" algn="ctr" rotWithShape="0">
              <a:schemeClr val="bg1"/>
            </a:outerShdw>
          </a:effectLst>
          <a:extLst>
            <a:ext uri="{91240B29-F687-4F45-9708-019B960494DF}">
              <a14:hiddenLine xmlns:a14="http://schemas.microsoft.com/office/drawing/2010/main" w="9525">
                <a:solidFill>
                  <a:schemeClr val="hlink"/>
                </a:solidFill>
                <a:miter lim="800000"/>
                <a:headEnd/>
                <a:tailEnd/>
              </a14:hiddenLine>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1032" name="Line 8"/>
          <p:cNvSpPr>
            <a:spLocks noChangeShapeType="1"/>
          </p:cNvSpPr>
          <p:nvPr/>
        </p:nvSpPr>
        <p:spPr bwMode="auto">
          <a:xfrm>
            <a:off x="600075" y="6389688"/>
            <a:ext cx="9331325" cy="0"/>
          </a:xfrm>
          <a:prstGeom prst="line">
            <a:avLst/>
          </a:prstGeom>
          <a:noFill/>
          <a:ln w="38100" cmpd="dbl">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Lst>
  <p:transition spd="med"/>
  <p:hf hdr="0" dt="0"/>
  <p:txStyles>
    <p:titleStyle>
      <a:lvl1pPr algn="l" rtl="0" eaLnBrk="0" fontAlgn="base" hangingPunct="0">
        <a:spcBef>
          <a:spcPct val="0"/>
        </a:spcBef>
        <a:spcAft>
          <a:spcPct val="0"/>
        </a:spcAft>
        <a:defRPr kumimoji="1" sz="4000" kern="1200">
          <a:solidFill>
            <a:srgbClr val="FFFF66"/>
          </a:solidFill>
          <a:latin typeface="+mj-lt"/>
          <a:ea typeface="+mj-ea"/>
          <a:cs typeface="+mj-cs"/>
        </a:defRPr>
      </a:lvl1pPr>
      <a:lvl2pPr algn="l" rtl="0" eaLnBrk="0" fontAlgn="base" hangingPunct="0">
        <a:spcBef>
          <a:spcPct val="0"/>
        </a:spcBef>
        <a:spcAft>
          <a:spcPct val="0"/>
        </a:spcAft>
        <a:defRPr kumimoji="1" sz="4000">
          <a:solidFill>
            <a:srgbClr val="FFFF66"/>
          </a:solidFill>
          <a:latin typeface="Arial" panose="020B0604020202020204" pitchFamily="34" charset="0"/>
          <a:ea typeface="SimHei" panose="02010609060101010101" pitchFamily="49" charset="-122"/>
        </a:defRPr>
      </a:lvl2pPr>
      <a:lvl3pPr algn="l" rtl="0" eaLnBrk="0" fontAlgn="base" hangingPunct="0">
        <a:spcBef>
          <a:spcPct val="0"/>
        </a:spcBef>
        <a:spcAft>
          <a:spcPct val="0"/>
        </a:spcAft>
        <a:defRPr kumimoji="1" sz="4000">
          <a:solidFill>
            <a:srgbClr val="FFFF66"/>
          </a:solidFill>
          <a:latin typeface="Arial" panose="020B0604020202020204" pitchFamily="34" charset="0"/>
          <a:ea typeface="SimHei" panose="02010609060101010101" pitchFamily="49" charset="-122"/>
        </a:defRPr>
      </a:lvl3pPr>
      <a:lvl4pPr algn="l" rtl="0" eaLnBrk="0" fontAlgn="base" hangingPunct="0">
        <a:spcBef>
          <a:spcPct val="0"/>
        </a:spcBef>
        <a:spcAft>
          <a:spcPct val="0"/>
        </a:spcAft>
        <a:defRPr kumimoji="1" sz="4000">
          <a:solidFill>
            <a:srgbClr val="FFFF66"/>
          </a:solidFill>
          <a:latin typeface="Arial" panose="020B0604020202020204" pitchFamily="34" charset="0"/>
          <a:ea typeface="SimHei" panose="02010609060101010101" pitchFamily="49" charset="-122"/>
        </a:defRPr>
      </a:lvl4pPr>
      <a:lvl5pPr algn="l" rtl="0" eaLnBrk="0" fontAlgn="base" hangingPunct="0">
        <a:spcBef>
          <a:spcPct val="0"/>
        </a:spcBef>
        <a:spcAft>
          <a:spcPct val="0"/>
        </a:spcAft>
        <a:defRPr kumimoji="1" sz="4000">
          <a:solidFill>
            <a:srgbClr val="FFFF66"/>
          </a:solidFill>
          <a:latin typeface="Arial" panose="020B0604020202020204" pitchFamily="34" charset="0"/>
          <a:ea typeface="SimHei" panose="02010609060101010101" pitchFamily="49" charset="-122"/>
        </a:defRPr>
      </a:lvl5pPr>
      <a:lvl6pPr marL="457200" algn="l" rtl="0" fontAlgn="base">
        <a:spcBef>
          <a:spcPct val="0"/>
        </a:spcBef>
        <a:spcAft>
          <a:spcPct val="0"/>
        </a:spcAft>
        <a:defRPr kumimoji="1" sz="4000">
          <a:solidFill>
            <a:srgbClr val="FFFF66"/>
          </a:solidFill>
          <a:latin typeface="Arial" panose="020B0604020202020204" pitchFamily="34" charset="0"/>
          <a:ea typeface="SimHei" panose="02010609060101010101" pitchFamily="49" charset="-122"/>
        </a:defRPr>
      </a:lvl6pPr>
      <a:lvl7pPr marL="914400" algn="l" rtl="0" fontAlgn="base">
        <a:spcBef>
          <a:spcPct val="0"/>
        </a:spcBef>
        <a:spcAft>
          <a:spcPct val="0"/>
        </a:spcAft>
        <a:defRPr kumimoji="1" sz="4000">
          <a:solidFill>
            <a:srgbClr val="FFFF66"/>
          </a:solidFill>
          <a:latin typeface="Arial" panose="020B0604020202020204" pitchFamily="34" charset="0"/>
          <a:ea typeface="SimHei" panose="02010609060101010101" pitchFamily="49" charset="-122"/>
        </a:defRPr>
      </a:lvl7pPr>
      <a:lvl8pPr marL="1371600" algn="l" rtl="0" fontAlgn="base">
        <a:spcBef>
          <a:spcPct val="0"/>
        </a:spcBef>
        <a:spcAft>
          <a:spcPct val="0"/>
        </a:spcAft>
        <a:defRPr kumimoji="1" sz="4000">
          <a:solidFill>
            <a:srgbClr val="FFFF66"/>
          </a:solidFill>
          <a:latin typeface="Arial" panose="020B0604020202020204" pitchFamily="34" charset="0"/>
          <a:ea typeface="SimHei" panose="02010609060101010101" pitchFamily="49" charset="-122"/>
        </a:defRPr>
      </a:lvl8pPr>
      <a:lvl9pPr marL="1828800" algn="l" rtl="0" fontAlgn="base">
        <a:spcBef>
          <a:spcPct val="0"/>
        </a:spcBef>
        <a:spcAft>
          <a:spcPct val="0"/>
        </a:spcAft>
        <a:defRPr kumimoji="1" sz="4000">
          <a:solidFill>
            <a:srgbClr val="FFFF66"/>
          </a:solidFill>
          <a:latin typeface="Arial" panose="020B0604020202020204" pitchFamily="34" charset="0"/>
          <a:ea typeface="SimHei" panose="02010609060101010101" pitchFamily="49" charset="-122"/>
        </a:defRPr>
      </a:lvl9pPr>
    </p:titleStyle>
    <p:bodyStyle>
      <a:lvl1pPr marL="473075" indent="-473075" algn="l" rtl="0" eaLnBrk="0" fontAlgn="base" hangingPunct="0">
        <a:spcBef>
          <a:spcPct val="30000"/>
        </a:spcBef>
        <a:spcAft>
          <a:spcPct val="0"/>
        </a:spcAft>
        <a:buClr>
          <a:schemeClr val="accent2"/>
        </a:buClr>
        <a:buFont typeface="Wingdings" panose="05000000000000000000" pitchFamily="2" charset="2"/>
        <a:buBlip>
          <a:blip r:embed="rId15"/>
        </a:buBlip>
        <a:defRPr kumimoji="1" sz="3200" kern="1200">
          <a:solidFill>
            <a:srgbClr val="000099"/>
          </a:solidFill>
          <a:latin typeface="+mn-lt"/>
          <a:ea typeface="+mn-ea"/>
          <a:cs typeface="+mn-cs"/>
        </a:defRPr>
      </a:lvl1pPr>
      <a:lvl2pPr marL="1050925" indent="-387350" algn="l" rtl="0" eaLnBrk="0" fontAlgn="base" hangingPunct="0">
        <a:spcBef>
          <a:spcPct val="20000"/>
        </a:spcBef>
        <a:spcAft>
          <a:spcPct val="0"/>
        </a:spcAft>
        <a:buClr>
          <a:schemeClr val="hlink"/>
        </a:buClr>
        <a:buFont typeface="Webdings" panose="05030102010509060703" pitchFamily="18" charset="2"/>
        <a:buBlip>
          <a:blip r:embed="rId16"/>
        </a:buBlip>
        <a:defRPr kumimoji="1" sz="2800" kern="1200">
          <a:solidFill>
            <a:schemeClr val="tx1"/>
          </a:solidFill>
          <a:latin typeface="+mn-lt"/>
          <a:ea typeface="新細明體" panose="02020500000000000000" pitchFamily="18" charset="-120"/>
          <a:cs typeface="+mn-cs"/>
        </a:defRPr>
      </a:lvl2pPr>
      <a:lvl3pPr marL="1616075" indent="-374650" algn="l" rtl="0" eaLnBrk="0" fontAlgn="base" hangingPunct="0">
        <a:spcBef>
          <a:spcPct val="20000"/>
        </a:spcBef>
        <a:spcAft>
          <a:spcPct val="0"/>
        </a:spcAft>
        <a:buFont typeface="Wingdings" panose="05000000000000000000" pitchFamily="2" charset="2"/>
        <a:buBlip>
          <a:blip r:embed="rId17"/>
        </a:buBlip>
        <a:defRPr kumimoji="1" sz="2400" kern="1200">
          <a:solidFill>
            <a:schemeClr val="folHlink"/>
          </a:solidFill>
          <a:latin typeface="+mn-lt"/>
          <a:ea typeface="新細明體" panose="02020500000000000000" pitchFamily="18" charset="-120"/>
          <a:cs typeface="+mn-cs"/>
        </a:defRPr>
      </a:lvl3pPr>
      <a:lvl4pPr marL="2193925" indent="-387350" algn="l" rtl="0" eaLnBrk="0" fontAlgn="base" hangingPunct="0">
        <a:spcBef>
          <a:spcPct val="20000"/>
        </a:spcBef>
        <a:spcAft>
          <a:spcPct val="0"/>
        </a:spcAft>
        <a:buFont typeface="Wingdings" panose="05000000000000000000" pitchFamily="2" charset="2"/>
        <a:buChar char="q"/>
        <a:defRPr kumimoji="1" sz="2000" kern="1200">
          <a:solidFill>
            <a:srgbClr val="CC0000"/>
          </a:solidFill>
          <a:latin typeface="+mn-lt"/>
          <a:ea typeface="新細明體" panose="02020500000000000000" pitchFamily="18" charset="-120"/>
          <a:cs typeface="+mn-cs"/>
        </a:defRPr>
      </a:lvl4pPr>
      <a:lvl5pPr marL="2613025" indent="-228600" algn="l" rtl="0" eaLnBrk="0" fontAlgn="base" hangingPunct="0">
        <a:spcBef>
          <a:spcPct val="20000"/>
        </a:spcBef>
        <a:spcAft>
          <a:spcPct val="0"/>
        </a:spcAft>
        <a:buBlip>
          <a:blip r:embed="rId17"/>
        </a:buBlip>
        <a:defRPr kumimoji="1" sz="2000" kern="1200">
          <a:solidFill>
            <a:schemeClr val="folHlink"/>
          </a:solidFill>
          <a:latin typeface="+mn-lt"/>
          <a:ea typeface="新細明體" panose="02020500000000000000" pitchFamily="18"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13.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s://mega.linkin.tw/index.php/s/f2Z5zf2Br9rWgmS" TargetMode="External"/><Relationship Id="rId2" Type="http://schemas.openxmlformats.org/officeDocument/2006/relationships/hyperlink" Target="https://citeseerx.ist.psu.edu/document?repid=rep1&amp;type=pdf&amp;doi=65fea9e761f2e389f6916fe1f0063919f4625d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10274300" cy="2967038"/>
          </a:xfrm>
          <a:prstGeom prst="rect">
            <a:avLst/>
          </a:prstGeom>
          <a:solidFill>
            <a:srgbClr val="33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endParaRPr lang="zh-TW" altLang="zh-TW">
              <a:solidFill>
                <a:schemeClr val="bg1"/>
              </a:solidFill>
            </a:endParaRPr>
          </a:p>
        </p:txBody>
      </p:sp>
      <p:sp>
        <p:nvSpPr>
          <p:cNvPr id="97283" name="Rectangle 3"/>
          <p:cNvSpPr>
            <a:spLocks noGrp="1" noChangeArrowheads="1"/>
          </p:cNvSpPr>
          <p:nvPr>
            <p:ph type="ctrTitle"/>
          </p:nvPr>
        </p:nvSpPr>
        <p:spPr>
          <a:xfrm>
            <a:off x="1627188" y="1065213"/>
            <a:ext cx="8262937" cy="1139825"/>
          </a:xfrm>
        </p:spPr>
        <p:txBody>
          <a:bodyPr anchor="ctr"/>
          <a:lstStyle/>
          <a:p>
            <a:pPr algn="l" eaLnBrk="1" hangingPunct="1">
              <a:lnSpc>
                <a:spcPct val="130000"/>
              </a:lnSpc>
              <a:defRPr/>
            </a:pPr>
            <a:r>
              <a:rPr lang="en-US" altLang="zh-TW" sz="4800" dirty="0" smtClean="0">
                <a:ea typeface="新細明體" panose="02020500000000000000" pitchFamily="18" charset="-120"/>
              </a:rPr>
              <a:t>Survey Research</a:t>
            </a:r>
            <a:endParaRPr lang="zh-TW" altLang="en-US" sz="4800" dirty="0" smtClean="0">
              <a:effectLst>
                <a:outerShdw blurRad="38100" dist="38100" dir="2700000" algn="tl">
                  <a:srgbClr val="C0C0C0"/>
                </a:outerShdw>
              </a:effectLst>
            </a:endParaRPr>
          </a:p>
        </p:txBody>
      </p:sp>
      <p:sp>
        <p:nvSpPr>
          <p:cNvPr id="3077" name="Text Box 8"/>
          <p:cNvSpPr txBox="1">
            <a:spLocks noChangeArrowheads="1"/>
          </p:cNvSpPr>
          <p:nvPr/>
        </p:nvSpPr>
        <p:spPr bwMode="auto">
          <a:xfrm>
            <a:off x="168275" y="182563"/>
            <a:ext cx="612668" cy="1015663"/>
          </a:xfrm>
          <a:prstGeom prst="rect">
            <a:avLst/>
          </a:prstGeom>
          <a:noFill/>
          <a:ln w="508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en-US" altLang="zh-TW" sz="6000" dirty="0" smtClean="0">
                <a:solidFill>
                  <a:schemeClr val="bg1"/>
                </a:solidFill>
                <a:latin typeface="Arial" panose="020B0604020202020204" pitchFamily="34" charset="0"/>
                <a:cs typeface="Arial" panose="020B0604020202020204" pitchFamily="34" charset="0"/>
              </a:rPr>
              <a:t>8</a:t>
            </a:r>
            <a:endParaRPr lang="en-US" altLang="zh-TW" sz="6000" dirty="0">
              <a:solidFill>
                <a:schemeClr val="bg1"/>
              </a:solidFill>
              <a:latin typeface="Arial" panose="020B0604020202020204" pitchFamily="34" charset="0"/>
              <a:cs typeface="Arial" panose="020B0604020202020204" pitchFamily="34" charset="0"/>
            </a:endParaRPr>
          </a:p>
        </p:txBody>
      </p:sp>
      <p:sp>
        <p:nvSpPr>
          <p:cNvPr id="7" name="Rectangle 4"/>
          <p:cNvSpPr txBox="1">
            <a:spLocks noChangeArrowheads="1"/>
          </p:cNvSpPr>
          <p:nvPr/>
        </p:nvSpPr>
        <p:spPr bwMode="auto">
          <a:xfrm>
            <a:off x="1032694" y="3849364"/>
            <a:ext cx="8562975"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30000"/>
              </a:spcBef>
              <a:spcAft>
                <a:spcPct val="0"/>
              </a:spcAft>
              <a:buClr>
                <a:schemeClr val="accent2"/>
              </a:buClr>
              <a:buFont typeface="Wingdings" panose="05000000000000000000" pitchFamily="2" charset="2"/>
              <a:buNone/>
              <a:defRPr kumimoji="1" sz="2400" kern="1200">
                <a:solidFill>
                  <a:srgbClr val="000099"/>
                </a:solidFill>
                <a:latin typeface="+mn-lt"/>
                <a:ea typeface="+mn-ea"/>
                <a:cs typeface="+mn-cs"/>
              </a:defRPr>
            </a:lvl1pPr>
            <a:lvl2pPr marL="457200" indent="0" algn="ctr" rtl="0" eaLnBrk="0" fontAlgn="base" hangingPunct="0">
              <a:spcBef>
                <a:spcPct val="20000"/>
              </a:spcBef>
              <a:spcAft>
                <a:spcPct val="0"/>
              </a:spcAft>
              <a:buClr>
                <a:schemeClr val="hlink"/>
              </a:buClr>
              <a:buFont typeface="Webdings" panose="05030102010509060703" pitchFamily="18" charset="2"/>
              <a:buNone/>
              <a:defRPr kumimoji="1" sz="2000" kern="1200">
                <a:solidFill>
                  <a:schemeClr val="tx1"/>
                </a:solidFill>
                <a:latin typeface="+mn-lt"/>
                <a:ea typeface="新細明體" panose="02020500000000000000" pitchFamily="18" charset="-120"/>
                <a:cs typeface="+mn-cs"/>
              </a:defRPr>
            </a:lvl2pPr>
            <a:lvl3pPr marL="914400" indent="0" algn="ctr" rtl="0" eaLnBrk="0" fontAlgn="base" hangingPunct="0">
              <a:spcBef>
                <a:spcPct val="20000"/>
              </a:spcBef>
              <a:spcAft>
                <a:spcPct val="0"/>
              </a:spcAft>
              <a:buFont typeface="Wingdings" panose="05000000000000000000" pitchFamily="2" charset="2"/>
              <a:buNone/>
              <a:defRPr kumimoji="1" sz="1800" kern="1200">
                <a:solidFill>
                  <a:schemeClr val="folHlink"/>
                </a:solidFill>
                <a:latin typeface="+mn-lt"/>
                <a:ea typeface="新細明體" panose="02020500000000000000" pitchFamily="18" charset="-120"/>
                <a:cs typeface="+mn-cs"/>
              </a:defRPr>
            </a:lvl3pPr>
            <a:lvl4pPr marL="1371600" indent="0" algn="ctr" rtl="0" eaLnBrk="0" fontAlgn="base" hangingPunct="0">
              <a:spcBef>
                <a:spcPct val="20000"/>
              </a:spcBef>
              <a:spcAft>
                <a:spcPct val="0"/>
              </a:spcAft>
              <a:buFont typeface="Wingdings" panose="05000000000000000000" pitchFamily="2" charset="2"/>
              <a:buNone/>
              <a:defRPr kumimoji="1" sz="1600" kern="1200">
                <a:solidFill>
                  <a:srgbClr val="CC0000"/>
                </a:solidFill>
                <a:latin typeface="+mn-lt"/>
                <a:ea typeface="新細明體" panose="02020500000000000000" pitchFamily="18" charset="-120"/>
                <a:cs typeface="+mn-cs"/>
              </a:defRPr>
            </a:lvl4pPr>
            <a:lvl5pPr marL="1828800" indent="0" algn="ctr" rtl="0" eaLnBrk="0" fontAlgn="base" hangingPunct="0">
              <a:spcBef>
                <a:spcPct val="20000"/>
              </a:spcBef>
              <a:spcAft>
                <a:spcPct val="0"/>
              </a:spcAft>
              <a:buNone/>
              <a:defRPr kumimoji="1" sz="1600" kern="1200">
                <a:solidFill>
                  <a:schemeClr val="folHlink"/>
                </a:solidFill>
                <a:latin typeface="+mn-lt"/>
                <a:ea typeface="新細明體" panose="02020500000000000000" pitchFamily="18" charset="-12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90500" lvl="1"/>
            <a:r>
              <a:rPr lang="en-US" altLang="zh-TW" sz="2400" dirty="0" smtClean="0">
                <a:ea typeface="標楷體" panose="03000509000000000000" pitchFamily="65" charset="-120"/>
              </a:rPr>
              <a:t>Department</a:t>
            </a:r>
            <a:r>
              <a:rPr lang="zh-TW" altLang="en-US" sz="2400" dirty="0" smtClean="0">
                <a:ea typeface="標楷體" panose="03000509000000000000" pitchFamily="65" charset="-120"/>
              </a:rPr>
              <a:t> </a:t>
            </a:r>
            <a:r>
              <a:rPr lang="en-US" altLang="zh-TW" sz="2400" dirty="0" smtClean="0">
                <a:ea typeface="標楷體" panose="03000509000000000000" pitchFamily="65" charset="-120"/>
              </a:rPr>
              <a:t>of Information</a:t>
            </a:r>
            <a:r>
              <a:rPr lang="zh-TW" altLang="en-US" sz="2400" dirty="0" smtClean="0">
                <a:ea typeface="標楷體" panose="03000509000000000000" pitchFamily="65" charset="-120"/>
              </a:rPr>
              <a:t> </a:t>
            </a:r>
            <a:r>
              <a:rPr lang="en-US" altLang="zh-TW" sz="2400" dirty="0" smtClean="0">
                <a:ea typeface="標楷體" panose="03000509000000000000" pitchFamily="65" charset="-120"/>
              </a:rPr>
              <a:t>Management</a:t>
            </a:r>
          </a:p>
          <a:p>
            <a:pPr marL="190500" lvl="1"/>
            <a:r>
              <a:rPr lang="en-US" altLang="en-US" sz="2400" dirty="0" err="1" smtClean="0">
                <a:ea typeface="標楷體" panose="03000509000000000000" pitchFamily="65" charset="-120"/>
              </a:rPr>
              <a:t>CYCU</a:t>
            </a:r>
            <a:endParaRPr lang="en-US" altLang="en-US" sz="2400" dirty="0" smtClean="0">
              <a:ea typeface="標楷體" panose="03000509000000000000" pitchFamily="65" charset="-120"/>
            </a:endParaRPr>
          </a:p>
          <a:p>
            <a:pPr marL="190500" lvl="1"/>
            <a:r>
              <a:rPr lang="en-US" altLang="zh-TW" sz="2400" dirty="0" err="1" smtClean="0">
                <a:ea typeface="標楷體" panose="03000509000000000000" pitchFamily="65" charset="-120"/>
              </a:rPr>
              <a:t>CK</a:t>
            </a:r>
            <a:r>
              <a:rPr lang="en-US" altLang="zh-TW" sz="2400" dirty="0" smtClean="0">
                <a:ea typeface="標楷體" panose="03000509000000000000" pitchFamily="65" charset="-120"/>
              </a:rPr>
              <a:t> </a:t>
            </a:r>
            <a:r>
              <a:rPr lang="en-US" altLang="zh-TW" sz="2400" dirty="0" err="1" smtClean="0">
                <a:ea typeface="標楷體" panose="03000509000000000000" pitchFamily="65" charset="-120"/>
              </a:rPr>
              <a:t>Farn</a:t>
            </a:r>
            <a:endParaRPr lang="en-US" altLang="zh-TW" sz="1800" dirty="0" smtClean="0"/>
          </a:p>
          <a:p>
            <a:r>
              <a:rPr lang="en-US" altLang="zh-TW" sz="1800" dirty="0" smtClean="0"/>
              <a:t>mailto: </a:t>
            </a:r>
            <a:r>
              <a:rPr lang="en-US" altLang="zh-TW" sz="1800" dirty="0" err="1" smtClean="0"/>
              <a:t>ckfarn@gmail.com</a:t>
            </a:r>
            <a:endParaRPr lang="en-US" altLang="zh-TW" sz="1800" dirty="0" smtClean="0"/>
          </a:p>
          <a:p>
            <a:pPr marL="190500" lvl="1"/>
            <a:endParaRPr lang="en-US" altLang="zh-TW" sz="1800" dirty="0" smtClean="0">
              <a:ea typeface="標楷體" panose="03000509000000000000" pitchFamily="65" charset="-120"/>
            </a:endParaRPr>
          </a:p>
          <a:p>
            <a:pPr marL="190500" lvl="1"/>
            <a:r>
              <a:rPr lang="en-US" altLang="zh-TW" sz="1800" dirty="0" smtClean="0"/>
              <a:t>2023.11</a:t>
            </a:r>
            <a:endParaRPr lang="en-US" altLang="zh-TW" sz="1800" dirty="0"/>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頁尾版面配置區 2"/>
          <p:cNvSpPr>
            <a:spLocks noGrp="1"/>
          </p:cNvSpPr>
          <p:nvPr>
            <p:ph type="ftr" sz="quarter" idx="10"/>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1400" smtClean="0">
                <a:solidFill>
                  <a:srgbClr val="333399"/>
                </a:solidFill>
              </a:rPr>
              <a:t>CK Farn, CYCU</a:t>
            </a:r>
            <a:endParaRPr lang="zh-TW" altLang="en-US" sz="1400">
              <a:solidFill>
                <a:srgbClr val="333399"/>
              </a:solidFill>
            </a:endParaRPr>
          </a:p>
        </p:txBody>
      </p:sp>
      <p:sp>
        <p:nvSpPr>
          <p:cNvPr id="19459" name="投影片編號版面配置區 3"/>
          <p:cNvSpPr>
            <a:spLocks noGrp="1"/>
          </p:cNvSpPr>
          <p:nvPr>
            <p:ph type="sldNum" sz="quarter" idx="11"/>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9D70E870-E5D7-479D-8C47-77A55C1E6B6B}" type="slidenum">
              <a:rPr lang="en-US" altLang="zh-TW" sz="1400">
                <a:solidFill>
                  <a:srgbClr val="333399"/>
                </a:solidFill>
              </a:rPr>
              <a:pPr/>
              <a:t>10</a:t>
            </a:fld>
            <a:endParaRPr lang="en-US" altLang="zh-TW" sz="1400">
              <a:solidFill>
                <a:srgbClr val="333399"/>
              </a:solidFill>
            </a:endParaRPr>
          </a:p>
        </p:txBody>
      </p:sp>
      <p:sp>
        <p:nvSpPr>
          <p:cNvPr id="19460" name="Rectangle 2"/>
          <p:cNvSpPr>
            <a:spLocks noGrp="1" noChangeArrowheads="1"/>
          </p:cNvSpPr>
          <p:nvPr>
            <p:ph type="title"/>
          </p:nvPr>
        </p:nvSpPr>
        <p:spPr/>
        <p:txBody>
          <a:bodyPr/>
          <a:lstStyle/>
          <a:p>
            <a:pPr eaLnBrk="1" hangingPunct="1"/>
            <a:r>
              <a:rPr lang="en-US" altLang="zh-TW" sz="3600" smtClean="0">
                <a:ea typeface="新細明體" panose="02020500000000000000" pitchFamily="18" charset="-120"/>
              </a:rPr>
              <a:t>Self-Administered Surveys</a:t>
            </a:r>
          </a:p>
        </p:txBody>
      </p:sp>
      <p:grpSp>
        <p:nvGrpSpPr>
          <p:cNvPr id="757763" name="Group 3"/>
          <p:cNvGrpSpPr>
            <a:grpSpLocks/>
          </p:cNvGrpSpPr>
          <p:nvPr/>
        </p:nvGrpSpPr>
        <p:grpSpPr bwMode="auto">
          <a:xfrm>
            <a:off x="469900" y="3932238"/>
            <a:ext cx="3297238" cy="1169987"/>
            <a:chOff x="288" y="2592"/>
            <a:chExt cx="1920" cy="816"/>
          </a:xfrm>
        </p:grpSpPr>
        <p:sp>
          <p:nvSpPr>
            <p:cNvPr id="19478" name="AutoShape 4"/>
            <p:cNvSpPr>
              <a:spLocks noChangeArrowheads="1"/>
            </p:cNvSpPr>
            <p:nvPr/>
          </p:nvSpPr>
          <p:spPr bwMode="auto">
            <a:xfrm>
              <a:off x="288" y="2592"/>
              <a:ext cx="1440" cy="816"/>
            </a:xfrm>
            <a:prstGeom prst="roundRect">
              <a:avLst>
                <a:gd name="adj" fmla="val 16667"/>
              </a:avLst>
            </a:prstGeom>
            <a:solidFill>
              <a:srgbClr val="FFDD99"/>
            </a:solidFill>
            <a:ln w="38100">
              <a:solidFill>
                <a:schemeClr val="tx1"/>
              </a:solidFill>
              <a:round/>
              <a:headEnd/>
              <a:tailEnd/>
            </a:ln>
            <a:effectLst>
              <a:outerShdw dist="71842" dir="2700000" algn="ctr" rotWithShape="0">
                <a:schemeClr val="tx1"/>
              </a:outerShdw>
            </a:effectLst>
          </p:spPr>
          <p:txBody>
            <a:bodyPr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kumimoji="0" lang="en-US" altLang="zh-TW">
                  <a:latin typeface="Arial" panose="020B0604020202020204" pitchFamily="34" charset="0"/>
                </a:rPr>
                <a:t>Disk-by-Mail</a:t>
              </a:r>
            </a:p>
          </p:txBody>
        </p:sp>
        <p:sp>
          <p:nvSpPr>
            <p:cNvPr id="19479" name="Line 5"/>
            <p:cNvSpPr>
              <a:spLocks noChangeShapeType="1"/>
            </p:cNvSpPr>
            <p:nvPr/>
          </p:nvSpPr>
          <p:spPr bwMode="auto">
            <a:xfrm flipV="1">
              <a:off x="1728" y="2832"/>
              <a:ext cx="480" cy="19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71842" dir="2700000" algn="ctr" rotWithShape="0">
                      <a:schemeClr val="tx1"/>
                    </a:outerShdw>
                  </a:effectLst>
                </a14:hiddenEffects>
              </a:ext>
            </a:extLst>
          </p:spPr>
          <p:txBody>
            <a:bodyPr/>
            <a:lstStyle/>
            <a:p>
              <a:endParaRPr lang="zh-TW" altLang="en-US"/>
            </a:p>
          </p:txBody>
        </p:sp>
      </p:grpSp>
      <p:grpSp>
        <p:nvGrpSpPr>
          <p:cNvPr id="757766" name="Group 6"/>
          <p:cNvGrpSpPr>
            <a:grpSpLocks/>
          </p:cNvGrpSpPr>
          <p:nvPr/>
        </p:nvGrpSpPr>
        <p:grpSpPr bwMode="auto">
          <a:xfrm>
            <a:off x="684213" y="2371725"/>
            <a:ext cx="3168650" cy="1187450"/>
            <a:chOff x="384" y="1872"/>
            <a:chExt cx="1776" cy="749"/>
          </a:xfrm>
        </p:grpSpPr>
        <p:sp>
          <p:nvSpPr>
            <p:cNvPr id="19476" name="AutoShape 7">
              <a:hlinkHover r:id="" action="ppaction://macro?name=changecolor"/>
            </p:cNvPr>
            <p:cNvSpPr>
              <a:spLocks noChangeArrowheads="1"/>
            </p:cNvSpPr>
            <p:nvPr/>
          </p:nvSpPr>
          <p:spPr bwMode="auto">
            <a:xfrm>
              <a:off x="384" y="1872"/>
              <a:ext cx="1387" cy="749"/>
            </a:xfrm>
            <a:prstGeom prst="roundRect">
              <a:avLst>
                <a:gd name="adj" fmla="val 16667"/>
              </a:avLst>
            </a:prstGeom>
            <a:solidFill>
              <a:srgbClr val="FFDD99"/>
            </a:solidFill>
            <a:ln w="38100">
              <a:solidFill>
                <a:schemeClr val="tx1"/>
              </a:solidFill>
              <a:round/>
              <a:headEnd/>
              <a:tailEnd/>
            </a:ln>
            <a:effectLst>
              <a:outerShdw dist="71842" dir="2700000" algn="ctr" rotWithShape="0">
                <a:schemeClr val="tx1"/>
              </a:outerShdw>
            </a:effectLst>
          </p:spPr>
          <p:txBody>
            <a:bodyPr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kumimoji="0" lang="en-US" altLang="zh-TW">
                  <a:latin typeface="Arial" panose="020B0604020202020204" pitchFamily="34" charset="0"/>
                </a:rPr>
                <a:t>Intercept</a:t>
              </a:r>
            </a:p>
          </p:txBody>
        </p:sp>
        <p:sp>
          <p:nvSpPr>
            <p:cNvPr id="19477" name="Line 8"/>
            <p:cNvSpPr>
              <a:spLocks noChangeShapeType="1"/>
            </p:cNvSpPr>
            <p:nvPr/>
          </p:nvSpPr>
          <p:spPr bwMode="auto">
            <a:xfrm>
              <a:off x="1776" y="2256"/>
              <a:ext cx="384" cy="24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grpSp>
      <p:sp>
        <p:nvSpPr>
          <p:cNvPr id="757769" name="Oval 9"/>
          <p:cNvSpPr>
            <a:spLocks noChangeArrowheads="1"/>
          </p:cNvSpPr>
          <p:nvPr/>
        </p:nvSpPr>
        <p:spPr bwMode="auto">
          <a:xfrm>
            <a:off x="3665538" y="2828925"/>
            <a:ext cx="2857500" cy="2252663"/>
          </a:xfrm>
          <a:prstGeom prst="ellipse">
            <a:avLst/>
          </a:prstGeom>
          <a:gradFill rotWithShape="0">
            <a:gsLst>
              <a:gs pos="0">
                <a:schemeClr val="bg1"/>
              </a:gs>
              <a:gs pos="100000">
                <a:srgbClr val="FFAE0D"/>
              </a:gs>
            </a:gsLst>
            <a:path path="shape">
              <a:fillToRect l="50000" t="50000" r="50000" b="50000"/>
            </a:path>
          </a:gradFill>
          <a:ln w="38100">
            <a:solidFill>
              <a:schemeClr val="tx1"/>
            </a:solidFill>
            <a:round/>
            <a:headEnd/>
            <a:tailEnd/>
          </a:ln>
          <a:effectLst>
            <a:outerShdw dist="71842" dir="2700000" algn="ctr" rotWithShape="0">
              <a:schemeClr val="tx1"/>
            </a:outerShdw>
          </a:effec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kumimoji="0" lang="en-US" altLang="zh-TW" sz="2800" b="1">
                <a:latin typeface="Arial" panose="020B0604020202020204" pitchFamily="34" charset="0"/>
              </a:rPr>
              <a:t>Modes</a:t>
            </a:r>
          </a:p>
        </p:txBody>
      </p:sp>
      <p:grpSp>
        <p:nvGrpSpPr>
          <p:cNvPr id="757770" name="Group 10"/>
          <p:cNvGrpSpPr>
            <a:grpSpLocks/>
          </p:cNvGrpSpPr>
          <p:nvPr/>
        </p:nvGrpSpPr>
        <p:grpSpPr bwMode="auto">
          <a:xfrm>
            <a:off x="6546850" y="2547938"/>
            <a:ext cx="3079750" cy="1187450"/>
            <a:chOff x="3745" y="1872"/>
            <a:chExt cx="1727" cy="749"/>
          </a:xfrm>
        </p:grpSpPr>
        <p:sp>
          <p:nvSpPr>
            <p:cNvPr id="19474" name="AutoShape 11"/>
            <p:cNvSpPr>
              <a:spLocks noChangeArrowheads="1"/>
            </p:cNvSpPr>
            <p:nvPr/>
          </p:nvSpPr>
          <p:spPr bwMode="auto">
            <a:xfrm>
              <a:off x="3984" y="1872"/>
              <a:ext cx="1488" cy="749"/>
            </a:xfrm>
            <a:prstGeom prst="roundRect">
              <a:avLst>
                <a:gd name="adj" fmla="val 16667"/>
              </a:avLst>
            </a:prstGeom>
            <a:solidFill>
              <a:srgbClr val="FFDD99"/>
            </a:solidFill>
            <a:ln w="38100">
              <a:solidFill>
                <a:schemeClr val="tx1"/>
              </a:solidFill>
              <a:round/>
              <a:headEnd/>
              <a:tailEnd/>
            </a:ln>
            <a:effectLst>
              <a:outerShdw dist="71842" dir="2700000" algn="ctr" rotWithShape="0">
                <a:schemeClr val="tx1"/>
              </a:outerShdw>
            </a:effectLst>
          </p:spPr>
          <p:txBody>
            <a:bodyPr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kumimoji="0" lang="en-US" altLang="zh-TW">
                  <a:latin typeface="Arial" panose="020B0604020202020204" pitchFamily="34" charset="0"/>
                </a:rPr>
                <a:t>Drop-off</a:t>
              </a:r>
            </a:p>
          </p:txBody>
        </p:sp>
        <p:sp>
          <p:nvSpPr>
            <p:cNvPr id="19475" name="Line 12"/>
            <p:cNvSpPr>
              <a:spLocks noChangeShapeType="1"/>
            </p:cNvSpPr>
            <p:nvPr/>
          </p:nvSpPr>
          <p:spPr bwMode="auto">
            <a:xfrm rot="6837260">
              <a:off x="3685" y="2332"/>
              <a:ext cx="310" cy="189"/>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grpSp>
      <p:grpSp>
        <p:nvGrpSpPr>
          <p:cNvPr id="757773" name="Group 13"/>
          <p:cNvGrpSpPr>
            <a:grpSpLocks/>
          </p:cNvGrpSpPr>
          <p:nvPr/>
        </p:nvGrpSpPr>
        <p:grpSpPr bwMode="auto">
          <a:xfrm>
            <a:off x="3767138" y="1616075"/>
            <a:ext cx="2779712" cy="1187450"/>
            <a:chOff x="1771" y="1008"/>
            <a:chExt cx="2391" cy="948"/>
          </a:xfrm>
        </p:grpSpPr>
        <p:sp>
          <p:nvSpPr>
            <p:cNvPr id="19472" name="AutoShape 14"/>
            <p:cNvSpPr>
              <a:spLocks noChangeArrowheads="1"/>
            </p:cNvSpPr>
            <p:nvPr/>
          </p:nvSpPr>
          <p:spPr bwMode="auto">
            <a:xfrm>
              <a:off x="1771" y="1008"/>
              <a:ext cx="2391" cy="749"/>
            </a:xfrm>
            <a:prstGeom prst="roundRect">
              <a:avLst>
                <a:gd name="adj" fmla="val 16667"/>
              </a:avLst>
            </a:prstGeom>
            <a:solidFill>
              <a:srgbClr val="FFDD99"/>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kumimoji="0" lang="en-US" altLang="zh-TW">
                  <a:latin typeface="Arial" panose="020B0604020202020204" pitchFamily="34" charset="0"/>
                </a:rPr>
                <a:t>Mail</a:t>
              </a:r>
            </a:p>
          </p:txBody>
        </p:sp>
        <p:cxnSp>
          <p:nvCxnSpPr>
            <p:cNvPr id="19473" name="AutoShape 15"/>
            <p:cNvCxnSpPr>
              <a:cxnSpLocks noChangeShapeType="1"/>
              <a:endCxn id="757769" idx="0"/>
            </p:cNvCxnSpPr>
            <p:nvPr/>
          </p:nvCxnSpPr>
          <p:spPr bwMode="auto">
            <a:xfrm>
              <a:off x="2904" y="1752"/>
              <a:ext cx="9" cy="204"/>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757776" name="Group 16"/>
          <p:cNvGrpSpPr>
            <a:grpSpLocks/>
          </p:cNvGrpSpPr>
          <p:nvPr/>
        </p:nvGrpSpPr>
        <p:grpSpPr bwMode="auto">
          <a:xfrm>
            <a:off x="3938588" y="5102225"/>
            <a:ext cx="2644775" cy="1566863"/>
            <a:chOff x="2208" y="3260"/>
            <a:chExt cx="1483" cy="949"/>
          </a:xfrm>
        </p:grpSpPr>
        <p:sp>
          <p:nvSpPr>
            <p:cNvPr id="19470" name="AutoShape 17"/>
            <p:cNvSpPr>
              <a:spLocks noChangeArrowheads="1"/>
            </p:cNvSpPr>
            <p:nvPr/>
          </p:nvSpPr>
          <p:spPr bwMode="auto">
            <a:xfrm>
              <a:off x="2208" y="3434"/>
              <a:ext cx="1483" cy="775"/>
            </a:xfrm>
            <a:prstGeom prst="roundRect">
              <a:avLst>
                <a:gd name="adj" fmla="val 16667"/>
              </a:avLst>
            </a:prstGeom>
            <a:solidFill>
              <a:srgbClr val="FFDD99"/>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kumimoji="0" lang="en-US" altLang="zh-TW">
                  <a:latin typeface="Arial" panose="020B0604020202020204" pitchFamily="34" charset="0"/>
                </a:rPr>
                <a:t>CASI</a:t>
              </a:r>
            </a:p>
          </p:txBody>
        </p:sp>
        <p:sp>
          <p:nvSpPr>
            <p:cNvPr id="19471" name="Line 18"/>
            <p:cNvSpPr>
              <a:spLocks noChangeShapeType="1"/>
            </p:cNvSpPr>
            <p:nvPr/>
          </p:nvSpPr>
          <p:spPr bwMode="auto">
            <a:xfrm>
              <a:off x="2856" y="3260"/>
              <a:ext cx="0" cy="17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grpSp>
      <p:grpSp>
        <p:nvGrpSpPr>
          <p:cNvPr id="757779" name="Group 19"/>
          <p:cNvGrpSpPr>
            <a:grpSpLocks/>
          </p:cNvGrpSpPr>
          <p:nvPr/>
        </p:nvGrpSpPr>
        <p:grpSpPr bwMode="auto">
          <a:xfrm>
            <a:off x="6523038" y="3957638"/>
            <a:ext cx="3236912" cy="1187450"/>
            <a:chOff x="3657" y="2498"/>
            <a:chExt cx="1815" cy="749"/>
          </a:xfrm>
        </p:grpSpPr>
        <p:sp>
          <p:nvSpPr>
            <p:cNvPr id="19468" name="AutoShape 20"/>
            <p:cNvSpPr>
              <a:spLocks noChangeArrowheads="1"/>
            </p:cNvSpPr>
            <p:nvPr/>
          </p:nvSpPr>
          <p:spPr bwMode="auto">
            <a:xfrm>
              <a:off x="3984" y="2498"/>
              <a:ext cx="1488" cy="749"/>
            </a:xfrm>
            <a:prstGeom prst="roundRect">
              <a:avLst>
                <a:gd name="adj" fmla="val 16667"/>
              </a:avLst>
            </a:prstGeom>
            <a:solidFill>
              <a:srgbClr val="FFDD99"/>
            </a:solidFill>
            <a:ln w="38100">
              <a:solidFill>
                <a:schemeClr val="tx1"/>
              </a:solidFill>
              <a:round/>
              <a:headEnd/>
              <a:tailEnd/>
            </a:ln>
            <a:effectLst>
              <a:outerShdw dist="71842" dir="2700000" algn="ctr" rotWithShape="0">
                <a:schemeClr val="tx1"/>
              </a:outerShdw>
            </a:effectLst>
          </p:spPr>
          <p:txBody>
            <a:bodyPr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kumimoji="0" lang="en-US" altLang="zh-TW">
                  <a:latin typeface="Arial" panose="020B0604020202020204" pitchFamily="34" charset="0"/>
                </a:rPr>
                <a:t>Fax</a:t>
              </a:r>
            </a:p>
          </p:txBody>
        </p:sp>
        <p:sp>
          <p:nvSpPr>
            <p:cNvPr id="19469" name="Line 21"/>
            <p:cNvSpPr>
              <a:spLocks noChangeShapeType="1"/>
            </p:cNvSpPr>
            <p:nvPr/>
          </p:nvSpPr>
          <p:spPr bwMode="auto">
            <a:xfrm flipH="1" flipV="1">
              <a:off x="3657" y="2699"/>
              <a:ext cx="327" cy="17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grpSp>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757769"/>
                                        </p:tgtEl>
                                        <p:attrNameLst>
                                          <p:attrName>style.visibility</p:attrName>
                                        </p:attrNameLst>
                                      </p:cBhvr>
                                      <p:to>
                                        <p:strVal val="visible"/>
                                      </p:to>
                                    </p:set>
                                    <p:animEffect transition="in" filter="blinds(horizontal)">
                                      <p:cBhvr>
                                        <p:cTn id="7" dur="500"/>
                                        <p:tgtEl>
                                          <p:spTgt spid="75776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757773"/>
                                        </p:tgtEl>
                                        <p:attrNameLst>
                                          <p:attrName>style.visibility</p:attrName>
                                        </p:attrNameLst>
                                      </p:cBhvr>
                                      <p:to>
                                        <p:strVal val="visible"/>
                                      </p:to>
                                    </p:set>
                                    <p:animEffect transition="in" filter="blinds(horizontal)">
                                      <p:cBhvr>
                                        <p:cTn id="12" dur="500"/>
                                        <p:tgtEl>
                                          <p:spTgt spid="75777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757770"/>
                                        </p:tgtEl>
                                        <p:attrNameLst>
                                          <p:attrName>style.visibility</p:attrName>
                                        </p:attrNameLst>
                                      </p:cBhvr>
                                      <p:to>
                                        <p:strVal val="visible"/>
                                      </p:to>
                                    </p:set>
                                    <p:animEffect transition="in" filter="blinds(horizontal)">
                                      <p:cBhvr>
                                        <p:cTn id="17" dur="500"/>
                                        <p:tgtEl>
                                          <p:spTgt spid="75777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757779"/>
                                        </p:tgtEl>
                                        <p:attrNameLst>
                                          <p:attrName>style.visibility</p:attrName>
                                        </p:attrNameLst>
                                      </p:cBhvr>
                                      <p:to>
                                        <p:strVal val="visible"/>
                                      </p:to>
                                    </p:set>
                                    <p:animEffect transition="in" filter="blinds(horizontal)">
                                      <p:cBhvr>
                                        <p:cTn id="22" dur="500"/>
                                        <p:tgtEl>
                                          <p:spTgt spid="75777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757776"/>
                                        </p:tgtEl>
                                        <p:attrNameLst>
                                          <p:attrName>style.visibility</p:attrName>
                                        </p:attrNameLst>
                                      </p:cBhvr>
                                      <p:to>
                                        <p:strVal val="visible"/>
                                      </p:to>
                                    </p:set>
                                    <p:animEffect transition="in" filter="blinds(horizontal)">
                                      <p:cBhvr>
                                        <p:cTn id="27" dur="500"/>
                                        <p:tgtEl>
                                          <p:spTgt spid="75777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757763"/>
                                        </p:tgtEl>
                                        <p:attrNameLst>
                                          <p:attrName>style.visibility</p:attrName>
                                        </p:attrNameLst>
                                      </p:cBhvr>
                                      <p:to>
                                        <p:strVal val="visible"/>
                                      </p:to>
                                    </p:set>
                                    <p:animEffect transition="in" filter="blinds(horizontal)">
                                      <p:cBhvr>
                                        <p:cTn id="32" dur="500"/>
                                        <p:tgtEl>
                                          <p:spTgt spid="75776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757766"/>
                                        </p:tgtEl>
                                        <p:attrNameLst>
                                          <p:attrName>style.visibility</p:attrName>
                                        </p:attrNameLst>
                                      </p:cBhvr>
                                      <p:to>
                                        <p:strVal val="visible"/>
                                      </p:to>
                                    </p:set>
                                    <p:animEffect transition="in" filter="blinds(horizontal)">
                                      <p:cBhvr>
                                        <p:cTn id="37" dur="500"/>
                                        <p:tgtEl>
                                          <p:spTgt spid="7577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6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頁尾版面配置區 2"/>
          <p:cNvSpPr>
            <a:spLocks noGrp="1"/>
          </p:cNvSpPr>
          <p:nvPr>
            <p:ph type="ftr" sz="quarter" idx="10"/>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1400" smtClean="0">
                <a:solidFill>
                  <a:srgbClr val="333399"/>
                </a:solidFill>
              </a:rPr>
              <a:t>CK Farn, CYCU</a:t>
            </a:r>
            <a:endParaRPr lang="zh-TW" altLang="en-US" sz="1400">
              <a:solidFill>
                <a:srgbClr val="333399"/>
              </a:solidFill>
            </a:endParaRPr>
          </a:p>
        </p:txBody>
      </p:sp>
      <p:sp>
        <p:nvSpPr>
          <p:cNvPr id="21507" name="投影片編號版面配置區 3"/>
          <p:cNvSpPr>
            <a:spLocks noGrp="1"/>
          </p:cNvSpPr>
          <p:nvPr>
            <p:ph type="sldNum" sz="quarter" idx="11"/>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B0DD08A7-3426-4EA6-8512-DD9BDB9B2F15}" type="slidenum">
              <a:rPr lang="en-US" altLang="zh-TW" sz="1400">
                <a:solidFill>
                  <a:srgbClr val="333399"/>
                </a:solidFill>
              </a:rPr>
              <a:pPr/>
              <a:t>11</a:t>
            </a:fld>
            <a:endParaRPr lang="en-US" altLang="zh-TW" sz="1400">
              <a:solidFill>
                <a:srgbClr val="333399"/>
              </a:solidFill>
            </a:endParaRPr>
          </a:p>
        </p:txBody>
      </p:sp>
      <p:sp>
        <p:nvSpPr>
          <p:cNvPr id="21508" name="Rectangle 2"/>
          <p:cNvSpPr>
            <a:spLocks noGrp="1" noChangeArrowheads="1"/>
          </p:cNvSpPr>
          <p:nvPr>
            <p:ph type="title"/>
          </p:nvPr>
        </p:nvSpPr>
        <p:spPr/>
        <p:txBody>
          <a:bodyPr/>
          <a:lstStyle/>
          <a:p>
            <a:pPr eaLnBrk="1" hangingPunct="1"/>
            <a:r>
              <a:rPr lang="en-US" altLang="zh-TW" sz="3600" smtClean="0">
                <a:ea typeface="新細明體" panose="02020500000000000000" pitchFamily="18" charset="-120"/>
              </a:rPr>
              <a:t>Self-Administered Surveys</a:t>
            </a:r>
          </a:p>
        </p:txBody>
      </p:sp>
      <p:grpSp>
        <p:nvGrpSpPr>
          <p:cNvPr id="759811" name="Group 3"/>
          <p:cNvGrpSpPr>
            <a:grpSpLocks/>
          </p:cNvGrpSpPr>
          <p:nvPr/>
        </p:nvGrpSpPr>
        <p:grpSpPr bwMode="auto">
          <a:xfrm>
            <a:off x="515938" y="4214813"/>
            <a:ext cx="3297237" cy="1169987"/>
            <a:chOff x="288" y="2592"/>
            <a:chExt cx="1920" cy="816"/>
          </a:xfrm>
        </p:grpSpPr>
        <p:sp>
          <p:nvSpPr>
            <p:cNvPr id="21523" name="AutoShape 4"/>
            <p:cNvSpPr>
              <a:spLocks noChangeArrowheads="1"/>
            </p:cNvSpPr>
            <p:nvPr/>
          </p:nvSpPr>
          <p:spPr bwMode="auto">
            <a:xfrm>
              <a:off x="288" y="2592"/>
              <a:ext cx="1440" cy="816"/>
            </a:xfrm>
            <a:prstGeom prst="roundRect">
              <a:avLst>
                <a:gd name="adj" fmla="val 16667"/>
              </a:avLst>
            </a:prstGeom>
            <a:solidFill>
              <a:srgbClr val="FFCCCC"/>
            </a:solidFill>
            <a:ln w="38100">
              <a:solidFill>
                <a:schemeClr val="tx1"/>
              </a:solidFill>
              <a:round/>
              <a:headEnd/>
              <a:tailEnd/>
            </a:ln>
            <a:effectLst>
              <a:outerShdw dist="71842" dir="2700000" algn="ctr" rotWithShape="0">
                <a:schemeClr val="tx1"/>
              </a:outerShdw>
            </a:effectLst>
          </p:spPr>
          <p:txBody>
            <a:bodyPr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kumimoji="0" lang="en-US" altLang="zh-TW">
                  <a:latin typeface="Arial" panose="020B0604020202020204" pitchFamily="34" charset="0"/>
                </a:rPr>
                <a:t>Anonymity</a:t>
              </a:r>
            </a:p>
          </p:txBody>
        </p:sp>
        <p:sp>
          <p:nvSpPr>
            <p:cNvPr id="21524" name="Line 5"/>
            <p:cNvSpPr>
              <a:spLocks noChangeShapeType="1"/>
            </p:cNvSpPr>
            <p:nvPr/>
          </p:nvSpPr>
          <p:spPr bwMode="auto">
            <a:xfrm flipV="1">
              <a:off x="1728" y="2832"/>
              <a:ext cx="480" cy="19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71842" dir="2700000" algn="ctr" rotWithShape="0">
                      <a:schemeClr val="tx1"/>
                    </a:outerShdw>
                  </a:effectLst>
                </a14:hiddenEffects>
              </a:ext>
            </a:extLst>
          </p:spPr>
          <p:txBody>
            <a:bodyPr/>
            <a:lstStyle/>
            <a:p>
              <a:endParaRPr lang="zh-TW" altLang="en-US"/>
            </a:p>
          </p:txBody>
        </p:sp>
      </p:grpSp>
      <p:grpSp>
        <p:nvGrpSpPr>
          <p:cNvPr id="759814" name="Group 6"/>
          <p:cNvGrpSpPr>
            <a:grpSpLocks/>
          </p:cNvGrpSpPr>
          <p:nvPr/>
        </p:nvGrpSpPr>
        <p:grpSpPr bwMode="auto">
          <a:xfrm>
            <a:off x="731838" y="2654300"/>
            <a:ext cx="3167062" cy="1187450"/>
            <a:chOff x="384" y="1872"/>
            <a:chExt cx="1776" cy="749"/>
          </a:xfrm>
        </p:grpSpPr>
        <p:sp>
          <p:nvSpPr>
            <p:cNvPr id="21521" name="AutoShape 7">
              <a:hlinkHover r:id="" action="ppaction://macro?name=changecolor"/>
            </p:cNvPr>
            <p:cNvSpPr>
              <a:spLocks noChangeArrowheads="1"/>
            </p:cNvSpPr>
            <p:nvPr/>
          </p:nvSpPr>
          <p:spPr bwMode="auto">
            <a:xfrm>
              <a:off x="384" y="1872"/>
              <a:ext cx="1387" cy="749"/>
            </a:xfrm>
            <a:prstGeom prst="roundRect">
              <a:avLst>
                <a:gd name="adj" fmla="val 16667"/>
              </a:avLst>
            </a:prstGeom>
            <a:solidFill>
              <a:srgbClr val="FFCCCC"/>
            </a:solidFill>
            <a:ln w="38100">
              <a:solidFill>
                <a:schemeClr val="tx1"/>
              </a:solidFill>
              <a:round/>
              <a:headEnd/>
              <a:tailEnd/>
            </a:ln>
            <a:effectLst>
              <a:outerShdw dist="71842" dir="2700000" algn="ctr" rotWithShape="0">
                <a:schemeClr val="tx1"/>
              </a:outerShdw>
            </a:effectLst>
          </p:spPr>
          <p:txBody>
            <a:bodyPr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kumimoji="0" lang="en-US" altLang="zh-TW">
                  <a:latin typeface="Arial" panose="020B0604020202020204" pitchFamily="34" charset="0"/>
                </a:rPr>
                <a:t>Topic Coverage</a:t>
              </a:r>
            </a:p>
          </p:txBody>
        </p:sp>
        <p:sp>
          <p:nvSpPr>
            <p:cNvPr id="21522" name="Line 8"/>
            <p:cNvSpPr>
              <a:spLocks noChangeShapeType="1"/>
            </p:cNvSpPr>
            <p:nvPr/>
          </p:nvSpPr>
          <p:spPr bwMode="auto">
            <a:xfrm>
              <a:off x="1776" y="2256"/>
              <a:ext cx="384" cy="24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grpSp>
      <p:sp>
        <p:nvSpPr>
          <p:cNvPr id="759817" name="Oval 9"/>
          <p:cNvSpPr>
            <a:spLocks noChangeArrowheads="1"/>
          </p:cNvSpPr>
          <p:nvPr/>
        </p:nvSpPr>
        <p:spPr bwMode="auto">
          <a:xfrm>
            <a:off x="3711575" y="3109913"/>
            <a:ext cx="2857500" cy="2254250"/>
          </a:xfrm>
          <a:prstGeom prst="ellipse">
            <a:avLst/>
          </a:prstGeom>
          <a:gradFill rotWithShape="0">
            <a:gsLst>
              <a:gs pos="0">
                <a:srgbClr val="DFF5DF"/>
              </a:gs>
              <a:gs pos="100000">
                <a:srgbClr val="5AC07A"/>
              </a:gs>
            </a:gsLst>
            <a:path path="shape">
              <a:fillToRect l="50000" t="50000" r="50000" b="50000"/>
            </a:path>
          </a:gradFill>
          <a:ln w="38100">
            <a:solidFill>
              <a:schemeClr val="tx1"/>
            </a:solidFill>
            <a:round/>
            <a:headEnd/>
            <a:tailEnd/>
          </a:ln>
          <a:effectLst>
            <a:outerShdw dist="71842" dir="2700000" algn="ctr" rotWithShape="0">
              <a:schemeClr val="tx1"/>
            </a:outerShdw>
          </a:effec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kumimoji="0" lang="en-US" altLang="zh-TW" sz="2800" b="1">
                <a:latin typeface="Arial" panose="020B0604020202020204" pitchFamily="34" charset="0"/>
              </a:rPr>
              <a:t>Systematic</a:t>
            </a:r>
          </a:p>
        </p:txBody>
      </p:sp>
      <p:grpSp>
        <p:nvGrpSpPr>
          <p:cNvPr id="759818" name="Group 10"/>
          <p:cNvGrpSpPr>
            <a:grpSpLocks/>
          </p:cNvGrpSpPr>
          <p:nvPr/>
        </p:nvGrpSpPr>
        <p:grpSpPr bwMode="auto">
          <a:xfrm>
            <a:off x="6592888" y="2830513"/>
            <a:ext cx="3079750" cy="1185862"/>
            <a:chOff x="3745" y="1872"/>
            <a:chExt cx="1727" cy="749"/>
          </a:xfrm>
        </p:grpSpPr>
        <p:sp>
          <p:nvSpPr>
            <p:cNvPr id="21519" name="AutoShape 11"/>
            <p:cNvSpPr>
              <a:spLocks noChangeArrowheads="1"/>
            </p:cNvSpPr>
            <p:nvPr/>
          </p:nvSpPr>
          <p:spPr bwMode="auto">
            <a:xfrm>
              <a:off x="3984" y="1872"/>
              <a:ext cx="1488" cy="749"/>
            </a:xfrm>
            <a:prstGeom prst="roundRect">
              <a:avLst>
                <a:gd name="adj" fmla="val 16667"/>
              </a:avLst>
            </a:prstGeom>
            <a:solidFill>
              <a:srgbClr val="FFCCCC"/>
            </a:solidFill>
            <a:ln w="38100">
              <a:solidFill>
                <a:schemeClr val="tx1"/>
              </a:solidFill>
              <a:round/>
              <a:headEnd/>
              <a:tailEnd/>
            </a:ln>
            <a:effectLst>
              <a:outerShdw dist="71842" dir="2700000" algn="ctr" rotWithShape="0">
                <a:schemeClr val="tx1"/>
              </a:outerShdw>
            </a:effectLst>
          </p:spPr>
          <p:txBody>
            <a:bodyPr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kumimoji="0" lang="en-US" altLang="zh-TW">
                  <a:latin typeface="Arial" panose="020B0604020202020204" pitchFamily="34" charset="0"/>
                </a:rPr>
                <a:t>Sample Accessibility</a:t>
              </a:r>
            </a:p>
          </p:txBody>
        </p:sp>
        <p:sp>
          <p:nvSpPr>
            <p:cNvPr id="21520" name="Line 12"/>
            <p:cNvSpPr>
              <a:spLocks noChangeShapeType="1"/>
            </p:cNvSpPr>
            <p:nvPr/>
          </p:nvSpPr>
          <p:spPr bwMode="auto">
            <a:xfrm rot="6837260">
              <a:off x="3685" y="2332"/>
              <a:ext cx="310" cy="189"/>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grpSp>
      <p:grpSp>
        <p:nvGrpSpPr>
          <p:cNvPr id="759821" name="Group 13"/>
          <p:cNvGrpSpPr>
            <a:grpSpLocks/>
          </p:cNvGrpSpPr>
          <p:nvPr/>
        </p:nvGrpSpPr>
        <p:grpSpPr bwMode="auto">
          <a:xfrm>
            <a:off x="3813175" y="1898650"/>
            <a:ext cx="2779713" cy="1185863"/>
            <a:chOff x="1771" y="1008"/>
            <a:chExt cx="2391" cy="948"/>
          </a:xfrm>
        </p:grpSpPr>
        <p:sp>
          <p:nvSpPr>
            <p:cNvPr id="21517" name="AutoShape 14"/>
            <p:cNvSpPr>
              <a:spLocks noChangeArrowheads="1"/>
            </p:cNvSpPr>
            <p:nvPr/>
          </p:nvSpPr>
          <p:spPr bwMode="auto">
            <a:xfrm>
              <a:off x="1771" y="1008"/>
              <a:ext cx="2391" cy="749"/>
            </a:xfrm>
            <a:prstGeom prst="roundRect">
              <a:avLst>
                <a:gd name="adj" fmla="val 16667"/>
              </a:avLst>
            </a:prstGeom>
            <a:solidFill>
              <a:srgbClr val="FFCCCC"/>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kumimoji="0" lang="en-US" altLang="zh-TW">
                  <a:latin typeface="Arial" panose="020B0604020202020204" pitchFamily="34" charset="0"/>
                </a:rPr>
                <a:t>Costs</a:t>
              </a:r>
            </a:p>
          </p:txBody>
        </p:sp>
        <p:cxnSp>
          <p:nvCxnSpPr>
            <p:cNvPr id="21518" name="AutoShape 15"/>
            <p:cNvCxnSpPr>
              <a:cxnSpLocks noChangeShapeType="1"/>
              <a:endCxn id="759817" idx="0"/>
            </p:cNvCxnSpPr>
            <p:nvPr/>
          </p:nvCxnSpPr>
          <p:spPr bwMode="auto">
            <a:xfrm>
              <a:off x="2904" y="1752"/>
              <a:ext cx="9" cy="204"/>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759824" name="Group 16"/>
          <p:cNvGrpSpPr>
            <a:grpSpLocks/>
          </p:cNvGrpSpPr>
          <p:nvPr/>
        </p:nvGrpSpPr>
        <p:grpSpPr bwMode="auto">
          <a:xfrm>
            <a:off x="6435725" y="4219575"/>
            <a:ext cx="3236913" cy="1228725"/>
            <a:chOff x="3479" y="2832"/>
            <a:chExt cx="1993" cy="775"/>
          </a:xfrm>
        </p:grpSpPr>
        <p:sp>
          <p:nvSpPr>
            <p:cNvPr id="21515" name="AutoShape 17"/>
            <p:cNvSpPr>
              <a:spLocks noChangeArrowheads="1"/>
            </p:cNvSpPr>
            <p:nvPr/>
          </p:nvSpPr>
          <p:spPr bwMode="auto">
            <a:xfrm>
              <a:off x="3989" y="2832"/>
              <a:ext cx="1483" cy="775"/>
            </a:xfrm>
            <a:prstGeom prst="roundRect">
              <a:avLst>
                <a:gd name="adj" fmla="val 16667"/>
              </a:avLst>
            </a:prstGeom>
            <a:solidFill>
              <a:srgbClr val="FFCCCC"/>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kumimoji="0" lang="en-US" altLang="zh-TW">
                  <a:latin typeface="Arial" panose="020B0604020202020204" pitchFamily="34" charset="0"/>
                </a:rPr>
                <a:t>Time Constraints</a:t>
              </a:r>
            </a:p>
          </p:txBody>
        </p:sp>
        <p:cxnSp>
          <p:nvCxnSpPr>
            <p:cNvPr id="21516" name="AutoShape 18"/>
            <p:cNvCxnSpPr>
              <a:cxnSpLocks noChangeShapeType="1"/>
              <a:stCxn id="759817" idx="5"/>
              <a:endCxn id="21515" idx="1"/>
            </p:cNvCxnSpPr>
            <p:nvPr/>
          </p:nvCxnSpPr>
          <p:spPr bwMode="auto">
            <a:xfrm>
              <a:off x="3479" y="3194"/>
              <a:ext cx="498" cy="26"/>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759817"/>
                                        </p:tgtEl>
                                        <p:attrNameLst>
                                          <p:attrName>style.visibility</p:attrName>
                                        </p:attrNameLst>
                                      </p:cBhvr>
                                      <p:to>
                                        <p:strVal val="visible"/>
                                      </p:to>
                                    </p:set>
                                    <p:animEffect transition="in" filter="blinds(horizontal)">
                                      <p:cBhvr>
                                        <p:cTn id="7" dur="500"/>
                                        <p:tgtEl>
                                          <p:spTgt spid="7598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759821"/>
                                        </p:tgtEl>
                                        <p:attrNameLst>
                                          <p:attrName>style.visibility</p:attrName>
                                        </p:attrNameLst>
                                      </p:cBhvr>
                                      <p:to>
                                        <p:strVal val="visible"/>
                                      </p:to>
                                    </p:set>
                                    <p:animEffect transition="in" filter="blinds(horizontal)">
                                      <p:cBhvr>
                                        <p:cTn id="12" dur="500"/>
                                        <p:tgtEl>
                                          <p:spTgt spid="75982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759818"/>
                                        </p:tgtEl>
                                        <p:attrNameLst>
                                          <p:attrName>style.visibility</p:attrName>
                                        </p:attrNameLst>
                                      </p:cBhvr>
                                      <p:to>
                                        <p:strVal val="visible"/>
                                      </p:to>
                                    </p:set>
                                    <p:animEffect transition="in" filter="blinds(horizontal)">
                                      <p:cBhvr>
                                        <p:cTn id="17" dur="500"/>
                                        <p:tgtEl>
                                          <p:spTgt spid="75981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759824"/>
                                        </p:tgtEl>
                                        <p:attrNameLst>
                                          <p:attrName>style.visibility</p:attrName>
                                        </p:attrNameLst>
                                      </p:cBhvr>
                                      <p:to>
                                        <p:strVal val="visible"/>
                                      </p:to>
                                    </p:set>
                                    <p:animEffect transition="in" filter="blinds(horizontal)">
                                      <p:cBhvr>
                                        <p:cTn id="22" dur="500"/>
                                        <p:tgtEl>
                                          <p:spTgt spid="75982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759811"/>
                                        </p:tgtEl>
                                        <p:attrNameLst>
                                          <p:attrName>style.visibility</p:attrName>
                                        </p:attrNameLst>
                                      </p:cBhvr>
                                      <p:to>
                                        <p:strVal val="visible"/>
                                      </p:to>
                                    </p:set>
                                    <p:animEffect transition="in" filter="blinds(horizontal)">
                                      <p:cBhvr>
                                        <p:cTn id="27" dur="500"/>
                                        <p:tgtEl>
                                          <p:spTgt spid="75981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759814"/>
                                        </p:tgtEl>
                                        <p:attrNameLst>
                                          <p:attrName>style.visibility</p:attrName>
                                        </p:attrNameLst>
                                      </p:cBhvr>
                                      <p:to>
                                        <p:strVal val="visible"/>
                                      </p:to>
                                    </p:set>
                                    <p:animEffect transition="in" filter="blinds(horizontal)">
                                      <p:cBhvr>
                                        <p:cTn id="32" dur="500"/>
                                        <p:tgtEl>
                                          <p:spTgt spid="7598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98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頁尾版面配置區 3"/>
          <p:cNvSpPr>
            <a:spLocks noGrp="1"/>
          </p:cNvSpPr>
          <p:nvPr>
            <p:ph type="ftr" sz="quarter" idx="10"/>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1400" smtClean="0">
                <a:solidFill>
                  <a:srgbClr val="333399"/>
                </a:solidFill>
              </a:rPr>
              <a:t>CK Farn, CYCU</a:t>
            </a:r>
            <a:endParaRPr lang="zh-TW" altLang="en-US" sz="1400">
              <a:solidFill>
                <a:srgbClr val="333399"/>
              </a:solidFill>
            </a:endParaRPr>
          </a:p>
        </p:txBody>
      </p:sp>
      <p:sp>
        <p:nvSpPr>
          <p:cNvPr id="23555" name="投影片編號版面配置區 4"/>
          <p:cNvSpPr>
            <a:spLocks noGrp="1"/>
          </p:cNvSpPr>
          <p:nvPr>
            <p:ph type="sldNum" sz="quarter" idx="11"/>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A76A2ADD-7241-426A-AE65-71172F1E7B58}" type="slidenum">
              <a:rPr lang="en-US" altLang="zh-TW" sz="1400">
                <a:solidFill>
                  <a:srgbClr val="333399"/>
                </a:solidFill>
              </a:rPr>
              <a:pPr/>
              <a:t>12</a:t>
            </a:fld>
            <a:endParaRPr lang="en-US" altLang="zh-TW" sz="1400">
              <a:solidFill>
                <a:srgbClr val="333399"/>
              </a:solidFill>
            </a:endParaRPr>
          </a:p>
        </p:txBody>
      </p:sp>
      <p:sp>
        <p:nvSpPr>
          <p:cNvPr id="23556" name="Rectangle 2"/>
          <p:cNvSpPr>
            <a:spLocks noGrp="1" noChangeArrowheads="1"/>
          </p:cNvSpPr>
          <p:nvPr>
            <p:ph type="title"/>
          </p:nvPr>
        </p:nvSpPr>
        <p:spPr/>
        <p:txBody>
          <a:bodyPr/>
          <a:lstStyle/>
          <a:p>
            <a:pPr eaLnBrk="1" hangingPunct="1"/>
            <a:r>
              <a:rPr lang="en-US" altLang="zh-TW" sz="3600" smtClean="0">
                <a:ea typeface="新細明體" panose="02020500000000000000" pitchFamily="18" charset="-120"/>
              </a:rPr>
              <a:t>Designing Questionnaires Using the TDM</a:t>
            </a:r>
          </a:p>
        </p:txBody>
      </p:sp>
      <p:grpSp>
        <p:nvGrpSpPr>
          <p:cNvPr id="761859" name="Group 3"/>
          <p:cNvGrpSpPr>
            <a:grpSpLocks/>
          </p:cNvGrpSpPr>
          <p:nvPr/>
        </p:nvGrpSpPr>
        <p:grpSpPr bwMode="auto">
          <a:xfrm>
            <a:off x="773113" y="2076450"/>
            <a:ext cx="7245350" cy="4173538"/>
            <a:chOff x="140" y="952"/>
            <a:chExt cx="4062" cy="2634"/>
          </a:xfrm>
        </p:grpSpPr>
        <p:sp>
          <p:nvSpPr>
            <p:cNvPr id="23560" name="AutoShape 4"/>
            <p:cNvSpPr>
              <a:spLocks noChangeArrowheads="1"/>
            </p:cNvSpPr>
            <p:nvPr/>
          </p:nvSpPr>
          <p:spPr bwMode="auto">
            <a:xfrm>
              <a:off x="140" y="952"/>
              <a:ext cx="2746" cy="417"/>
            </a:xfrm>
            <a:prstGeom prst="roundRect">
              <a:avLst>
                <a:gd name="adj" fmla="val 50000"/>
              </a:avLst>
            </a:prstGeom>
            <a:solidFill>
              <a:srgbClr val="FFDD99"/>
            </a:solidFill>
            <a:ln w="38100">
              <a:solidFill>
                <a:schemeClr val="tx1"/>
              </a:solidFill>
              <a:round/>
              <a:headEnd/>
              <a:tailEnd/>
            </a:ln>
            <a:effectLst>
              <a:outerShdw dist="53882" dir="2700000" algn="ctr" rotWithShape="0">
                <a:schemeClr val="tx1"/>
              </a:outerShdw>
            </a:effectLst>
          </p:spPr>
          <p:txBody>
            <a:bodyPr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kumimoji="0" lang="en-US" altLang="zh-TW">
                  <a:latin typeface="Arial" panose="020B0604020202020204" pitchFamily="34" charset="0"/>
                </a:rPr>
                <a:t>Easy to read</a:t>
              </a:r>
            </a:p>
          </p:txBody>
        </p:sp>
        <p:sp>
          <p:nvSpPr>
            <p:cNvPr id="23561" name="AutoShape 5"/>
            <p:cNvSpPr>
              <a:spLocks noChangeArrowheads="1"/>
            </p:cNvSpPr>
            <p:nvPr/>
          </p:nvSpPr>
          <p:spPr bwMode="auto">
            <a:xfrm>
              <a:off x="433" y="1508"/>
              <a:ext cx="2698" cy="418"/>
            </a:xfrm>
            <a:prstGeom prst="roundRect">
              <a:avLst>
                <a:gd name="adj" fmla="val 50000"/>
              </a:avLst>
            </a:prstGeom>
            <a:solidFill>
              <a:srgbClr val="FFDD99"/>
            </a:solidFill>
            <a:ln w="38100">
              <a:solidFill>
                <a:schemeClr val="tx1"/>
              </a:solidFill>
              <a:round/>
              <a:headEnd/>
              <a:tailEnd/>
            </a:ln>
            <a:effectLst>
              <a:outerShdw dist="53882" dir="2700000" algn="ctr" rotWithShape="0">
                <a:schemeClr val="tx1"/>
              </a:outerShdw>
            </a:effectLst>
          </p:spPr>
          <p:txBody>
            <a:bodyPr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kumimoji="0" lang="en-US" altLang="zh-TW">
                  <a:latin typeface="Arial" panose="020B0604020202020204" pitchFamily="34" charset="0"/>
                </a:rPr>
                <a:t>Offer clear directions</a:t>
              </a:r>
            </a:p>
          </p:txBody>
        </p:sp>
        <p:sp>
          <p:nvSpPr>
            <p:cNvPr id="23562" name="AutoShape 6"/>
            <p:cNvSpPr>
              <a:spLocks noChangeArrowheads="1"/>
            </p:cNvSpPr>
            <p:nvPr/>
          </p:nvSpPr>
          <p:spPr bwMode="auto">
            <a:xfrm>
              <a:off x="714" y="2071"/>
              <a:ext cx="2697" cy="416"/>
            </a:xfrm>
            <a:prstGeom prst="roundRect">
              <a:avLst>
                <a:gd name="adj" fmla="val 50000"/>
              </a:avLst>
            </a:prstGeom>
            <a:solidFill>
              <a:srgbClr val="FFDD99"/>
            </a:solidFill>
            <a:ln w="38100">
              <a:solidFill>
                <a:schemeClr val="tx1"/>
              </a:solidFill>
              <a:round/>
              <a:headEnd/>
              <a:tailEnd/>
            </a:ln>
            <a:effectLst>
              <a:outerShdw dist="53882" dir="2700000" algn="ctr" rotWithShape="0">
                <a:schemeClr val="tx1"/>
              </a:outerShdw>
            </a:effectLst>
          </p:spPr>
          <p:txBody>
            <a:bodyPr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kumimoji="0" lang="en-US" altLang="zh-TW">
                  <a:latin typeface="Arial" panose="020B0604020202020204" pitchFamily="34" charset="0"/>
                </a:rPr>
                <a:t>Include personalization</a:t>
              </a:r>
            </a:p>
          </p:txBody>
        </p:sp>
        <p:sp>
          <p:nvSpPr>
            <p:cNvPr id="23563" name="AutoShape 7"/>
            <p:cNvSpPr>
              <a:spLocks noChangeArrowheads="1"/>
            </p:cNvSpPr>
            <p:nvPr/>
          </p:nvSpPr>
          <p:spPr bwMode="auto">
            <a:xfrm>
              <a:off x="1141" y="2627"/>
              <a:ext cx="2633" cy="418"/>
            </a:xfrm>
            <a:prstGeom prst="roundRect">
              <a:avLst>
                <a:gd name="adj" fmla="val 50000"/>
              </a:avLst>
            </a:prstGeom>
            <a:solidFill>
              <a:srgbClr val="FFDD99"/>
            </a:solidFill>
            <a:ln w="38100">
              <a:solidFill>
                <a:schemeClr val="tx1"/>
              </a:solidFill>
              <a:round/>
              <a:headEnd/>
              <a:tailEnd/>
            </a:ln>
            <a:effectLst>
              <a:outerShdw dist="53882" dir="2700000" algn="ctr" rotWithShape="0">
                <a:schemeClr val="tx1"/>
              </a:outerShdw>
            </a:effectLst>
          </p:spPr>
          <p:txBody>
            <a:bodyPr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kumimoji="0" lang="en-US" altLang="zh-TW">
                  <a:latin typeface="Arial" panose="020B0604020202020204" pitchFamily="34" charset="0"/>
                </a:rPr>
                <a:t>Notify in advance</a:t>
              </a:r>
            </a:p>
          </p:txBody>
        </p:sp>
        <p:sp>
          <p:nvSpPr>
            <p:cNvPr id="23564" name="AutoShape 8"/>
            <p:cNvSpPr>
              <a:spLocks noChangeArrowheads="1"/>
            </p:cNvSpPr>
            <p:nvPr/>
          </p:nvSpPr>
          <p:spPr bwMode="auto">
            <a:xfrm>
              <a:off x="1569" y="3168"/>
              <a:ext cx="2633" cy="418"/>
            </a:xfrm>
            <a:prstGeom prst="roundRect">
              <a:avLst>
                <a:gd name="adj" fmla="val 50000"/>
              </a:avLst>
            </a:prstGeom>
            <a:solidFill>
              <a:srgbClr val="FFDD99"/>
            </a:solidFill>
            <a:ln w="38100">
              <a:solidFill>
                <a:schemeClr val="tx1"/>
              </a:solidFill>
              <a:round/>
              <a:headEnd/>
              <a:tailEnd/>
            </a:ln>
            <a:effectLst>
              <a:outerShdw dist="53882" dir="2700000" algn="ctr" rotWithShape="0">
                <a:schemeClr val="tx1"/>
              </a:outerShdw>
            </a:effectLst>
          </p:spPr>
          <p:txBody>
            <a:bodyPr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kumimoji="0" lang="en-US" altLang="zh-TW">
                  <a:latin typeface="Arial" panose="020B0604020202020204" pitchFamily="34" charset="0"/>
                </a:rPr>
                <a:t>Encourage response</a:t>
              </a:r>
            </a:p>
          </p:txBody>
        </p:sp>
      </p:grpSp>
      <p:sp>
        <p:nvSpPr>
          <p:cNvPr id="23558" name="AutoShape 9" descr="Picture1"/>
          <p:cNvSpPr>
            <a:spLocks noChangeArrowheads="1"/>
          </p:cNvSpPr>
          <p:nvPr/>
        </p:nvSpPr>
        <p:spPr bwMode="auto">
          <a:xfrm>
            <a:off x="544513" y="3373438"/>
            <a:ext cx="2459037" cy="2876550"/>
          </a:xfrm>
          <a:prstGeom prst="rtTriangle">
            <a:avLst/>
          </a:prstGeom>
          <a:blipFill dpi="0" rotWithShape="1">
            <a:blip r:embed="rId3"/>
            <a:srcRect/>
            <a:stretch>
              <a:fillRect/>
            </a:stretch>
          </a:blip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23559" name="AutoShape 10" descr="Picture1"/>
          <p:cNvSpPr>
            <a:spLocks noChangeArrowheads="1"/>
          </p:cNvSpPr>
          <p:nvPr/>
        </p:nvSpPr>
        <p:spPr bwMode="auto">
          <a:xfrm flipH="1" flipV="1">
            <a:off x="5980113" y="2189163"/>
            <a:ext cx="2547937" cy="3317875"/>
          </a:xfrm>
          <a:prstGeom prst="rtTriangle">
            <a:avLst/>
          </a:prstGeom>
          <a:blipFill dpi="0" rotWithShape="0">
            <a:blip r:embed="rId3"/>
            <a:srcRect/>
            <a:stretch>
              <a:fillRect/>
            </a:stretch>
          </a:blip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61859"/>
                                        </p:tgtEl>
                                        <p:attrNameLst>
                                          <p:attrName>style.visibility</p:attrName>
                                        </p:attrNameLst>
                                      </p:cBhvr>
                                      <p:to>
                                        <p:strVal val="visible"/>
                                      </p:to>
                                    </p:set>
                                    <p:animEffect transition="in" filter="blinds(horizontal)">
                                      <p:cBhvr>
                                        <p:cTn id="7" dur="500"/>
                                        <p:tgtEl>
                                          <p:spTgt spid="7618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頁尾版面配置區 2"/>
          <p:cNvSpPr>
            <a:spLocks noGrp="1"/>
          </p:cNvSpPr>
          <p:nvPr>
            <p:ph type="ftr" sz="quarter" idx="10"/>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1400" smtClean="0">
                <a:solidFill>
                  <a:srgbClr val="333399"/>
                </a:solidFill>
              </a:rPr>
              <a:t>CK Farn, CYCU</a:t>
            </a:r>
            <a:endParaRPr lang="zh-TW" altLang="en-US" sz="1400">
              <a:solidFill>
                <a:srgbClr val="333399"/>
              </a:solidFill>
            </a:endParaRPr>
          </a:p>
        </p:txBody>
      </p:sp>
      <p:sp>
        <p:nvSpPr>
          <p:cNvPr id="25603" name="投影片編號版面配置區 3"/>
          <p:cNvSpPr>
            <a:spLocks noGrp="1"/>
          </p:cNvSpPr>
          <p:nvPr>
            <p:ph type="sldNum" sz="quarter" idx="11"/>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1C453994-CBBC-4E6D-A48B-D4A4753C1488}" type="slidenum">
              <a:rPr lang="en-US" altLang="zh-TW" sz="1400">
                <a:solidFill>
                  <a:srgbClr val="333399"/>
                </a:solidFill>
              </a:rPr>
              <a:pPr/>
              <a:t>13</a:t>
            </a:fld>
            <a:endParaRPr lang="en-US" altLang="zh-TW" sz="1400">
              <a:solidFill>
                <a:srgbClr val="333399"/>
              </a:solidFill>
            </a:endParaRPr>
          </a:p>
        </p:txBody>
      </p:sp>
      <p:sp>
        <p:nvSpPr>
          <p:cNvPr id="25604" name="AutoShape 2"/>
          <p:cNvSpPr>
            <a:spLocks noChangeArrowheads="1"/>
          </p:cNvSpPr>
          <p:nvPr/>
        </p:nvSpPr>
        <p:spPr bwMode="auto">
          <a:xfrm>
            <a:off x="282575" y="1660525"/>
            <a:ext cx="9477375" cy="4478338"/>
          </a:xfrm>
          <a:prstGeom prst="star16">
            <a:avLst>
              <a:gd name="adj" fmla="val 39009"/>
            </a:avLst>
          </a:prstGeom>
          <a:solidFill>
            <a:srgbClr val="5AC07A"/>
          </a:solidFill>
          <a:ln w="38100">
            <a:solidFill>
              <a:schemeClr val="tx1"/>
            </a:solidFill>
            <a:miter lim="800000"/>
            <a:headEnd/>
            <a:tailEnd/>
          </a:ln>
          <a:effectLst>
            <a:outerShdw dist="107763" dir="2700000" algn="ctr" rotWithShape="0">
              <a:schemeClr val="tx1"/>
            </a:outerShdw>
          </a:effec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25605" name="Rectangle 3"/>
          <p:cNvSpPr>
            <a:spLocks noGrp="1" noChangeArrowheads="1"/>
          </p:cNvSpPr>
          <p:nvPr>
            <p:ph type="title"/>
          </p:nvPr>
        </p:nvSpPr>
        <p:spPr>
          <a:xfrm>
            <a:off x="1712913" y="381000"/>
            <a:ext cx="8032750" cy="1139825"/>
          </a:xfrm>
        </p:spPr>
        <p:txBody>
          <a:bodyPr/>
          <a:lstStyle/>
          <a:p>
            <a:pPr eaLnBrk="1" hangingPunct="1"/>
            <a:r>
              <a:rPr lang="en-US" altLang="zh-TW" sz="3600" smtClean="0">
                <a:ea typeface="新細明體" panose="02020500000000000000" pitchFamily="18" charset="-120"/>
              </a:rPr>
              <a:t>Options for Web-based Surveys</a:t>
            </a:r>
          </a:p>
        </p:txBody>
      </p:sp>
      <p:sp>
        <p:nvSpPr>
          <p:cNvPr id="763908" name="AutoShape 4"/>
          <p:cNvSpPr>
            <a:spLocks noChangeArrowheads="1"/>
          </p:cNvSpPr>
          <p:nvPr/>
        </p:nvSpPr>
        <p:spPr bwMode="auto">
          <a:xfrm>
            <a:off x="5441950" y="2974975"/>
            <a:ext cx="3938588" cy="2044700"/>
          </a:xfrm>
          <a:prstGeom prst="homePlate">
            <a:avLst>
              <a:gd name="adj" fmla="val 48156"/>
            </a:avLst>
          </a:prstGeom>
          <a:solidFill>
            <a:srgbClr val="FFAE0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kumimoji="0" lang="en-US" altLang="zh-TW" sz="3200">
                <a:latin typeface="Arial" panose="020B0604020202020204" pitchFamily="34" charset="0"/>
              </a:rPr>
              <a:t>Surveying </a:t>
            </a:r>
          </a:p>
          <a:p>
            <a:pPr algn="ctr" eaLnBrk="1" hangingPunct="1"/>
            <a:r>
              <a:rPr kumimoji="0" lang="en-US" altLang="zh-TW" sz="3200">
                <a:latin typeface="Arial" panose="020B0604020202020204" pitchFamily="34" charset="0"/>
              </a:rPr>
              <a:t>Software</a:t>
            </a:r>
          </a:p>
        </p:txBody>
      </p:sp>
      <p:sp>
        <p:nvSpPr>
          <p:cNvPr id="763909" name="AutoShape 5"/>
          <p:cNvSpPr>
            <a:spLocks noChangeArrowheads="1"/>
          </p:cNvSpPr>
          <p:nvPr/>
        </p:nvSpPr>
        <p:spPr bwMode="auto">
          <a:xfrm flipH="1">
            <a:off x="950913" y="2974975"/>
            <a:ext cx="3938587" cy="2044700"/>
          </a:xfrm>
          <a:prstGeom prst="homePlate">
            <a:avLst>
              <a:gd name="adj" fmla="val 48156"/>
            </a:avLst>
          </a:prstGeom>
          <a:solidFill>
            <a:srgbClr val="FFDD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kumimoji="0" lang="en-US" altLang="zh-TW" sz="3200">
                <a:latin typeface="Arial" panose="020B0604020202020204" pitchFamily="34" charset="0"/>
              </a:rPr>
              <a:t>Fee-Based</a:t>
            </a:r>
          </a:p>
          <a:p>
            <a:pPr algn="ctr" eaLnBrk="1" hangingPunct="1"/>
            <a:r>
              <a:rPr kumimoji="0" lang="en-US" altLang="zh-TW" sz="3200">
                <a:latin typeface="Arial" panose="020B0604020202020204" pitchFamily="34" charset="0"/>
              </a:rPr>
              <a:t>Service</a:t>
            </a: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63909"/>
                                        </p:tgtEl>
                                        <p:attrNameLst>
                                          <p:attrName>style.visibility</p:attrName>
                                        </p:attrNameLst>
                                      </p:cBhvr>
                                      <p:to>
                                        <p:strVal val="visible"/>
                                      </p:to>
                                    </p:set>
                                    <p:animEffect transition="in" filter="blinds(horizontal)">
                                      <p:cBhvr>
                                        <p:cTn id="7" dur="500"/>
                                        <p:tgtEl>
                                          <p:spTgt spid="76390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63908"/>
                                        </p:tgtEl>
                                        <p:attrNameLst>
                                          <p:attrName>style.visibility</p:attrName>
                                        </p:attrNameLst>
                                      </p:cBhvr>
                                      <p:to>
                                        <p:strVal val="visible"/>
                                      </p:to>
                                    </p:set>
                                    <p:animEffect transition="in" filter="blinds(horizontal)">
                                      <p:cBhvr>
                                        <p:cTn id="12" dur="500"/>
                                        <p:tgtEl>
                                          <p:spTgt spid="7639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3908" grpId="0" animBg="1"/>
      <p:bldP spid="76390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頁尾版面配置區 3"/>
          <p:cNvSpPr>
            <a:spLocks noGrp="1"/>
          </p:cNvSpPr>
          <p:nvPr>
            <p:ph type="ftr" sz="quarter" idx="10"/>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1400" smtClean="0">
                <a:solidFill>
                  <a:srgbClr val="333399"/>
                </a:solidFill>
              </a:rPr>
              <a:t>CK Farn, CYCU</a:t>
            </a:r>
            <a:endParaRPr lang="zh-TW" altLang="en-US" sz="1400">
              <a:solidFill>
                <a:srgbClr val="333399"/>
              </a:solidFill>
            </a:endParaRPr>
          </a:p>
        </p:txBody>
      </p:sp>
      <p:sp>
        <p:nvSpPr>
          <p:cNvPr id="27651" name="投影片編號版面配置區 4"/>
          <p:cNvSpPr>
            <a:spLocks noGrp="1"/>
          </p:cNvSpPr>
          <p:nvPr>
            <p:ph type="sldNum" sz="quarter" idx="11"/>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015A2D03-6B70-42AC-8DDD-08650312A88C}" type="slidenum">
              <a:rPr lang="en-US" altLang="zh-TW" sz="1400">
                <a:solidFill>
                  <a:srgbClr val="333399"/>
                </a:solidFill>
              </a:rPr>
              <a:pPr/>
              <a:t>14</a:t>
            </a:fld>
            <a:endParaRPr lang="en-US" altLang="zh-TW" sz="1400">
              <a:solidFill>
                <a:srgbClr val="333399"/>
              </a:solidFill>
            </a:endParaRPr>
          </a:p>
        </p:txBody>
      </p:sp>
      <p:sp>
        <p:nvSpPr>
          <p:cNvPr id="27652" name="Rectangle 2"/>
          <p:cNvSpPr>
            <a:spLocks noGrp="1" noChangeArrowheads="1"/>
          </p:cNvSpPr>
          <p:nvPr>
            <p:ph type="title"/>
          </p:nvPr>
        </p:nvSpPr>
        <p:spPr>
          <a:xfrm>
            <a:off x="1712913" y="381000"/>
            <a:ext cx="8248650" cy="1139825"/>
          </a:xfrm>
        </p:spPr>
        <p:txBody>
          <a:bodyPr/>
          <a:lstStyle/>
          <a:p>
            <a:pPr eaLnBrk="1" hangingPunct="1"/>
            <a:r>
              <a:rPr lang="en-US" altLang="zh-TW" smtClean="0">
                <a:ea typeface="新細明體" panose="02020500000000000000" pitchFamily="18" charset="-120"/>
              </a:rPr>
              <a:t>Advantages of Surveying Software</a:t>
            </a:r>
          </a:p>
        </p:txBody>
      </p:sp>
      <p:sp>
        <p:nvSpPr>
          <p:cNvPr id="765955" name="Rectangle 3"/>
          <p:cNvSpPr>
            <a:spLocks noGrp="1" noChangeArrowheads="1"/>
          </p:cNvSpPr>
          <p:nvPr>
            <p:ph type="body" idx="1"/>
          </p:nvPr>
        </p:nvSpPr>
        <p:spPr>
          <a:xfrm>
            <a:off x="769938" y="1978025"/>
            <a:ext cx="9191625" cy="4324350"/>
          </a:xfrm>
          <a:solidFill>
            <a:srgbClr val="FFDD99"/>
          </a:solidFill>
        </p:spPr>
        <p:txBody>
          <a:bodyPr/>
          <a:lstStyle/>
          <a:p>
            <a:pPr eaLnBrk="1" hangingPunct="1"/>
            <a:r>
              <a:rPr lang="en-US" altLang="zh-TW" smtClean="0">
                <a:ea typeface="新細明體" panose="02020500000000000000" pitchFamily="18" charset="-120"/>
              </a:rPr>
              <a:t>Questionnaire design in word processing environment</a:t>
            </a:r>
          </a:p>
          <a:p>
            <a:pPr eaLnBrk="1" hangingPunct="1"/>
            <a:r>
              <a:rPr lang="en-US" altLang="zh-TW" smtClean="0">
                <a:ea typeface="新細明體" panose="02020500000000000000" pitchFamily="18" charset="-120"/>
              </a:rPr>
              <a:t>Question and scale libraries</a:t>
            </a:r>
          </a:p>
          <a:p>
            <a:pPr eaLnBrk="1" hangingPunct="1"/>
            <a:r>
              <a:rPr lang="en-US" altLang="zh-TW" smtClean="0">
                <a:ea typeface="新細明體" panose="02020500000000000000" pitchFamily="18" charset="-120"/>
              </a:rPr>
              <a:t>Automated publishing to the Web</a:t>
            </a:r>
          </a:p>
          <a:p>
            <a:pPr eaLnBrk="1" hangingPunct="1"/>
            <a:r>
              <a:rPr lang="en-US" altLang="zh-TW" smtClean="0">
                <a:ea typeface="新細明體" panose="02020500000000000000" pitchFamily="18" charset="-120"/>
              </a:rPr>
              <a:t>Real-time viewing of incoming data</a:t>
            </a:r>
          </a:p>
          <a:p>
            <a:pPr eaLnBrk="1" hangingPunct="1"/>
            <a:r>
              <a:rPr lang="en-US" altLang="zh-TW" smtClean="0">
                <a:ea typeface="新細明體" panose="02020500000000000000" pitchFamily="18" charset="-120"/>
              </a:rPr>
              <a:t>Rapid transmission of results</a:t>
            </a:r>
          </a:p>
          <a:p>
            <a:pPr eaLnBrk="1" hangingPunct="1"/>
            <a:r>
              <a:rPr lang="en-US" altLang="zh-TW" smtClean="0">
                <a:ea typeface="新細明體" panose="02020500000000000000" pitchFamily="18" charset="-120"/>
              </a:rPr>
              <a:t>Flexible analysis and reporting mechanisms</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65955">
                                            <p:txEl>
                                              <p:pRg st="0" end="0"/>
                                            </p:txEl>
                                          </p:spTgt>
                                        </p:tgtEl>
                                        <p:attrNameLst>
                                          <p:attrName>style.visibility</p:attrName>
                                        </p:attrNameLst>
                                      </p:cBhvr>
                                      <p:to>
                                        <p:strVal val="visible"/>
                                      </p:to>
                                    </p:set>
                                    <p:animEffect transition="in" filter="blinds(horizontal)">
                                      <p:cBhvr>
                                        <p:cTn id="7" dur="500"/>
                                        <p:tgtEl>
                                          <p:spTgt spid="765955">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765955">
                                            <p:txEl>
                                              <p:pRg st="1" end="1"/>
                                            </p:txEl>
                                          </p:spTgt>
                                        </p:tgtEl>
                                        <p:attrNameLst>
                                          <p:attrName>style.visibility</p:attrName>
                                        </p:attrNameLst>
                                      </p:cBhvr>
                                      <p:to>
                                        <p:strVal val="visible"/>
                                      </p:to>
                                    </p:set>
                                    <p:animEffect transition="in" filter="blinds(horizontal)">
                                      <p:cBhvr>
                                        <p:cTn id="10" dur="500"/>
                                        <p:tgtEl>
                                          <p:spTgt spid="765955">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765955">
                                            <p:txEl>
                                              <p:pRg st="2" end="2"/>
                                            </p:txEl>
                                          </p:spTgt>
                                        </p:tgtEl>
                                        <p:attrNameLst>
                                          <p:attrName>style.visibility</p:attrName>
                                        </p:attrNameLst>
                                      </p:cBhvr>
                                      <p:to>
                                        <p:strVal val="visible"/>
                                      </p:to>
                                    </p:set>
                                    <p:animEffect transition="in" filter="blinds(horizontal)">
                                      <p:cBhvr>
                                        <p:cTn id="13" dur="500"/>
                                        <p:tgtEl>
                                          <p:spTgt spid="765955">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765955">
                                            <p:txEl>
                                              <p:pRg st="3" end="3"/>
                                            </p:txEl>
                                          </p:spTgt>
                                        </p:tgtEl>
                                        <p:attrNameLst>
                                          <p:attrName>style.visibility</p:attrName>
                                        </p:attrNameLst>
                                      </p:cBhvr>
                                      <p:to>
                                        <p:strVal val="visible"/>
                                      </p:to>
                                    </p:set>
                                    <p:animEffect transition="in" filter="blinds(horizontal)">
                                      <p:cBhvr>
                                        <p:cTn id="16" dur="500"/>
                                        <p:tgtEl>
                                          <p:spTgt spid="765955">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765955">
                                            <p:txEl>
                                              <p:pRg st="4" end="4"/>
                                            </p:txEl>
                                          </p:spTgt>
                                        </p:tgtEl>
                                        <p:attrNameLst>
                                          <p:attrName>style.visibility</p:attrName>
                                        </p:attrNameLst>
                                      </p:cBhvr>
                                      <p:to>
                                        <p:strVal val="visible"/>
                                      </p:to>
                                    </p:set>
                                    <p:animEffect transition="in" filter="blinds(horizontal)">
                                      <p:cBhvr>
                                        <p:cTn id="19" dur="500"/>
                                        <p:tgtEl>
                                          <p:spTgt spid="765955">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765955">
                                            <p:txEl>
                                              <p:pRg st="5" end="5"/>
                                            </p:txEl>
                                          </p:spTgt>
                                        </p:tgtEl>
                                        <p:attrNameLst>
                                          <p:attrName>style.visibility</p:attrName>
                                        </p:attrNameLst>
                                      </p:cBhvr>
                                      <p:to>
                                        <p:strVal val="visible"/>
                                      </p:to>
                                    </p:set>
                                    <p:animEffect transition="in" filter="blinds(horizontal)">
                                      <p:cBhvr>
                                        <p:cTn id="22" dur="500"/>
                                        <p:tgtEl>
                                          <p:spTgt spid="76595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頁尾版面配置區 4"/>
          <p:cNvSpPr>
            <a:spLocks noGrp="1"/>
          </p:cNvSpPr>
          <p:nvPr>
            <p:ph type="ftr" sz="quarter" idx="10"/>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1400" smtClean="0">
                <a:solidFill>
                  <a:srgbClr val="333399"/>
                </a:solidFill>
              </a:rPr>
              <a:t>CK Farn, CYCU</a:t>
            </a:r>
            <a:endParaRPr lang="zh-TW" altLang="en-US" sz="1400">
              <a:solidFill>
                <a:srgbClr val="333399"/>
              </a:solidFill>
            </a:endParaRPr>
          </a:p>
        </p:txBody>
      </p:sp>
      <p:sp>
        <p:nvSpPr>
          <p:cNvPr id="29699" name="投影片編號版面配置區 5"/>
          <p:cNvSpPr>
            <a:spLocks noGrp="1"/>
          </p:cNvSpPr>
          <p:nvPr>
            <p:ph type="sldNum" sz="quarter" idx="11"/>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75F6DEB7-463E-42CA-B4C1-574BBCDFE073}" type="slidenum">
              <a:rPr lang="en-US" altLang="zh-TW" sz="1400">
                <a:solidFill>
                  <a:srgbClr val="333399"/>
                </a:solidFill>
              </a:rPr>
              <a:pPr/>
              <a:t>15</a:t>
            </a:fld>
            <a:endParaRPr lang="en-US" altLang="zh-TW" sz="1400">
              <a:solidFill>
                <a:srgbClr val="333399"/>
              </a:solidFill>
            </a:endParaRPr>
          </a:p>
        </p:txBody>
      </p:sp>
      <p:sp>
        <p:nvSpPr>
          <p:cNvPr id="29700" name="Rectangle 2"/>
          <p:cNvSpPr>
            <a:spLocks noGrp="1" noChangeArrowheads="1"/>
          </p:cNvSpPr>
          <p:nvPr>
            <p:ph type="title"/>
          </p:nvPr>
        </p:nvSpPr>
        <p:spPr>
          <a:xfrm>
            <a:off x="1712913" y="381000"/>
            <a:ext cx="8177212" cy="1139825"/>
          </a:xfrm>
        </p:spPr>
        <p:txBody>
          <a:bodyPr/>
          <a:lstStyle/>
          <a:p>
            <a:pPr eaLnBrk="1" hangingPunct="1"/>
            <a:r>
              <a:rPr lang="en-US" altLang="zh-TW" sz="3600" smtClean="0">
                <a:ea typeface="新細明體" panose="02020500000000000000" pitchFamily="18" charset="-120"/>
              </a:rPr>
              <a:t>The Web as a Survey Research Venue</a:t>
            </a:r>
          </a:p>
        </p:txBody>
      </p:sp>
      <p:sp>
        <p:nvSpPr>
          <p:cNvPr id="768003" name="Rectangle 3"/>
          <p:cNvSpPr>
            <a:spLocks noGrp="1" noChangeArrowheads="1"/>
          </p:cNvSpPr>
          <p:nvPr>
            <p:ph type="body" sz="half" idx="1"/>
          </p:nvPr>
        </p:nvSpPr>
        <p:spPr>
          <a:xfrm>
            <a:off x="769938" y="1978025"/>
            <a:ext cx="4295775" cy="4397375"/>
          </a:xfrm>
          <a:solidFill>
            <a:srgbClr val="FFDD99"/>
          </a:solidFill>
        </p:spPr>
        <p:txBody>
          <a:bodyPr/>
          <a:lstStyle/>
          <a:p>
            <a:pPr eaLnBrk="1" hangingPunct="1">
              <a:lnSpc>
                <a:spcPct val="90000"/>
              </a:lnSpc>
              <a:buFont typeface="Wingdings" panose="05000000000000000000" pitchFamily="2" charset="2"/>
              <a:buNone/>
            </a:pPr>
            <a:r>
              <a:rPr lang="en-US" altLang="zh-TW" sz="2800" b="1" smtClean="0">
                <a:solidFill>
                  <a:srgbClr val="CC0000"/>
                </a:solidFill>
                <a:ea typeface="新細明體" panose="02020500000000000000" pitchFamily="18" charset="-120"/>
              </a:rPr>
              <a:t>Advantages</a:t>
            </a:r>
          </a:p>
          <a:p>
            <a:pPr eaLnBrk="1" hangingPunct="1">
              <a:lnSpc>
                <a:spcPct val="90000"/>
              </a:lnSpc>
            </a:pPr>
            <a:r>
              <a:rPr lang="en-US" altLang="zh-TW" sz="2800" smtClean="0">
                <a:ea typeface="新細明體" panose="02020500000000000000" pitchFamily="18" charset="-120"/>
              </a:rPr>
              <a:t>Cost savings</a:t>
            </a:r>
          </a:p>
          <a:p>
            <a:pPr eaLnBrk="1" hangingPunct="1">
              <a:lnSpc>
                <a:spcPct val="90000"/>
              </a:lnSpc>
            </a:pPr>
            <a:r>
              <a:rPr lang="en-US" altLang="zh-TW" sz="2800" smtClean="0">
                <a:ea typeface="新細明體" panose="02020500000000000000" pitchFamily="18" charset="-120"/>
              </a:rPr>
              <a:t>Short turnaround</a:t>
            </a:r>
          </a:p>
          <a:p>
            <a:pPr eaLnBrk="1" hangingPunct="1">
              <a:lnSpc>
                <a:spcPct val="90000"/>
              </a:lnSpc>
            </a:pPr>
            <a:r>
              <a:rPr lang="en-US" altLang="zh-TW" sz="2800" smtClean="0">
                <a:ea typeface="新細明體" panose="02020500000000000000" pitchFamily="18" charset="-120"/>
              </a:rPr>
              <a:t>Use of visual stimuli</a:t>
            </a:r>
          </a:p>
          <a:p>
            <a:pPr eaLnBrk="1" hangingPunct="1">
              <a:lnSpc>
                <a:spcPct val="90000"/>
              </a:lnSpc>
            </a:pPr>
            <a:r>
              <a:rPr lang="en-US" altLang="zh-TW" sz="2800" smtClean="0">
                <a:ea typeface="新細明體" panose="02020500000000000000" pitchFamily="18" charset="-120"/>
              </a:rPr>
              <a:t>Access to participants </a:t>
            </a:r>
          </a:p>
          <a:p>
            <a:pPr eaLnBrk="1" hangingPunct="1">
              <a:lnSpc>
                <a:spcPct val="90000"/>
              </a:lnSpc>
            </a:pPr>
            <a:r>
              <a:rPr lang="en-US" altLang="zh-TW" sz="2800" smtClean="0">
                <a:ea typeface="新細明體" panose="02020500000000000000" pitchFamily="18" charset="-120"/>
              </a:rPr>
              <a:t>Perception of anonymity</a:t>
            </a:r>
          </a:p>
          <a:p>
            <a:pPr eaLnBrk="1" hangingPunct="1">
              <a:lnSpc>
                <a:spcPct val="90000"/>
              </a:lnSpc>
            </a:pPr>
            <a:r>
              <a:rPr lang="en-US" altLang="zh-TW" sz="2800" smtClean="0">
                <a:ea typeface="新細明體" panose="02020500000000000000" pitchFamily="18" charset="-120"/>
              </a:rPr>
              <a:t>Access to data and experiences otherwise unavailable</a:t>
            </a:r>
          </a:p>
        </p:txBody>
      </p:sp>
      <p:sp>
        <p:nvSpPr>
          <p:cNvPr id="768004" name="Rectangle 4"/>
          <p:cNvSpPr>
            <a:spLocks noGrp="1" noChangeArrowheads="1"/>
          </p:cNvSpPr>
          <p:nvPr>
            <p:ph type="body" sz="half" idx="2"/>
          </p:nvPr>
        </p:nvSpPr>
        <p:spPr>
          <a:xfrm>
            <a:off x="5219700" y="1978025"/>
            <a:ext cx="4670425" cy="4397375"/>
          </a:xfrm>
          <a:solidFill>
            <a:srgbClr val="CCFFCC"/>
          </a:solidFill>
        </p:spPr>
        <p:txBody>
          <a:bodyPr/>
          <a:lstStyle/>
          <a:p>
            <a:pPr eaLnBrk="1" hangingPunct="1">
              <a:lnSpc>
                <a:spcPct val="90000"/>
              </a:lnSpc>
              <a:buFont typeface="Wingdings" panose="05000000000000000000" pitchFamily="2" charset="2"/>
              <a:buNone/>
            </a:pPr>
            <a:r>
              <a:rPr lang="en-US" altLang="zh-TW" sz="2800" b="1" smtClean="0">
                <a:solidFill>
                  <a:srgbClr val="CC0000"/>
                </a:solidFill>
                <a:ea typeface="新細明體" panose="02020500000000000000" pitchFamily="18" charset="-120"/>
              </a:rPr>
              <a:t>Disadvantages</a:t>
            </a:r>
          </a:p>
          <a:p>
            <a:pPr eaLnBrk="1" hangingPunct="1">
              <a:lnSpc>
                <a:spcPct val="90000"/>
              </a:lnSpc>
            </a:pPr>
            <a:r>
              <a:rPr lang="en-US" altLang="zh-TW" sz="2800" smtClean="0">
                <a:ea typeface="新細明體" panose="02020500000000000000" pitchFamily="18" charset="-120"/>
              </a:rPr>
              <a:t>Recruitment</a:t>
            </a:r>
          </a:p>
          <a:p>
            <a:pPr eaLnBrk="1" hangingPunct="1">
              <a:lnSpc>
                <a:spcPct val="90000"/>
              </a:lnSpc>
            </a:pPr>
            <a:r>
              <a:rPr lang="en-US" altLang="zh-TW" sz="2800" smtClean="0">
                <a:ea typeface="新細明體" panose="02020500000000000000" pitchFamily="18" charset="-120"/>
              </a:rPr>
              <a:t>Coverage</a:t>
            </a:r>
          </a:p>
          <a:p>
            <a:pPr eaLnBrk="1" hangingPunct="1">
              <a:lnSpc>
                <a:spcPct val="90000"/>
              </a:lnSpc>
            </a:pPr>
            <a:r>
              <a:rPr lang="en-US" altLang="zh-TW" sz="2800" smtClean="0">
                <a:ea typeface="新細明體" panose="02020500000000000000" pitchFamily="18" charset="-120"/>
              </a:rPr>
              <a:t>Difficulty developing probability samples</a:t>
            </a:r>
          </a:p>
          <a:p>
            <a:pPr eaLnBrk="1" hangingPunct="1">
              <a:lnSpc>
                <a:spcPct val="90000"/>
              </a:lnSpc>
            </a:pPr>
            <a:r>
              <a:rPr lang="en-US" altLang="zh-TW" sz="2800" smtClean="0">
                <a:ea typeface="新細明體" panose="02020500000000000000" pitchFamily="18" charset="-120"/>
              </a:rPr>
              <a:t>Technical skill</a:t>
            </a:r>
          </a:p>
          <a:p>
            <a:pPr eaLnBrk="1" hangingPunct="1">
              <a:lnSpc>
                <a:spcPct val="90000"/>
              </a:lnSpc>
            </a:pPr>
            <a:r>
              <a:rPr lang="en-US" altLang="zh-TW" sz="2800" smtClean="0">
                <a:ea typeface="新細明體" panose="02020500000000000000" pitchFamily="18" charset="-120"/>
              </a:rPr>
              <a:t>System compatibility issues</a:t>
            </a:r>
          </a:p>
          <a:p>
            <a:pPr eaLnBrk="1" hangingPunct="1">
              <a:lnSpc>
                <a:spcPct val="90000"/>
              </a:lnSpc>
            </a:pPr>
            <a:r>
              <a:rPr lang="en-US" altLang="zh-TW" sz="2800" smtClean="0">
                <a:ea typeface="新細明體" panose="02020500000000000000" pitchFamily="18" charset="-120"/>
              </a:rPr>
              <a:t>Possible self-selection bias</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68003">
                                            <p:txEl>
                                              <p:pRg st="2" end="2"/>
                                            </p:txEl>
                                          </p:spTgt>
                                        </p:tgtEl>
                                        <p:attrNameLst>
                                          <p:attrName>style.visibility</p:attrName>
                                        </p:attrNameLst>
                                      </p:cBhvr>
                                      <p:to>
                                        <p:strVal val="visible"/>
                                      </p:to>
                                    </p:set>
                                    <p:animEffect transition="in" filter="blinds(horizontal)">
                                      <p:cBhvr>
                                        <p:cTn id="7" dur="500"/>
                                        <p:tgtEl>
                                          <p:spTgt spid="768003">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768003">
                                            <p:txEl>
                                              <p:pRg st="3" end="3"/>
                                            </p:txEl>
                                          </p:spTgt>
                                        </p:tgtEl>
                                        <p:attrNameLst>
                                          <p:attrName>style.visibility</p:attrName>
                                        </p:attrNameLst>
                                      </p:cBhvr>
                                      <p:to>
                                        <p:strVal val="visible"/>
                                      </p:to>
                                    </p:set>
                                    <p:animEffect transition="in" filter="blinds(horizontal)">
                                      <p:cBhvr>
                                        <p:cTn id="12" dur="500"/>
                                        <p:tgtEl>
                                          <p:spTgt spid="768003">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768003">
                                            <p:txEl>
                                              <p:pRg st="4" end="4"/>
                                            </p:txEl>
                                          </p:spTgt>
                                        </p:tgtEl>
                                        <p:attrNameLst>
                                          <p:attrName>style.visibility</p:attrName>
                                        </p:attrNameLst>
                                      </p:cBhvr>
                                      <p:to>
                                        <p:strVal val="visible"/>
                                      </p:to>
                                    </p:set>
                                    <p:animEffect transition="in" filter="blinds(horizontal)">
                                      <p:cBhvr>
                                        <p:cTn id="17" dur="500"/>
                                        <p:tgtEl>
                                          <p:spTgt spid="768003">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768003">
                                            <p:txEl>
                                              <p:pRg st="5" end="5"/>
                                            </p:txEl>
                                          </p:spTgt>
                                        </p:tgtEl>
                                        <p:attrNameLst>
                                          <p:attrName>style.visibility</p:attrName>
                                        </p:attrNameLst>
                                      </p:cBhvr>
                                      <p:to>
                                        <p:strVal val="visible"/>
                                      </p:to>
                                    </p:set>
                                    <p:animEffect transition="in" filter="blinds(horizontal)">
                                      <p:cBhvr>
                                        <p:cTn id="22" dur="500"/>
                                        <p:tgtEl>
                                          <p:spTgt spid="768003">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768003">
                                            <p:txEl>
                                              <p:pRg st="6" end="6"/>
                                            </p:txEl>
                                          </p:spTgt>
                                        </p:tgtEl>
                                        <p:attrNameLst>
                                          <p:attrName>style.visibility</p:attrName>
                                        </p:attrNameLst>
                                      </p:cBhvr>
                                      <p:to>
                                        <p:strVal val="visible"/>
                                      </p:to>
                                    </p:set>
                                    <p:animEffect transition="in" filter="blinds(horizontal)">
                                      <p:cBhvr>
                                        <p:cTn id="27" dur="500"/>
                                        <p:tgtEl>
                                          <p:spTgt spid="768003">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768004">
                                            <p:txEl>
                                              <p:pRg st="1" end="1"/>
                                            </p:txEl>
                                          </p:spTgt>
                                        </p:tgtEl>
                                        <p:attrNameLst>
                                          <p:attrName>style.visibility</p:attrName>
                                        </p:attrNameLst>
                                      </p:cBhvr>
                                      <p:to>
                                        <p:strVal val="visible"/>
                                      </p:to>
                                    </p:set>
                                    <p:animEffect transition="in" filter="blinds(horizontal)">
                                      <p:cBhvr>
                                        <p:cTn id="32" dur="500"/>
                                        <p:tgtEl>
                                          <p:spTgt spid="768004">
                                            <p:txEl>
                                              <p:pRg st="1" end="1"/>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768004">
                                            <p:txEl>
                                              <p:pRg st="2" end="2"/>
                                            </p:txEl>
                                          </p:spTgt>
                                        </p:tgtEl>
                                        <p:attrNameLst>
                                          <p:attrName>style.visibility</p:attrName>
                                        </p:attrNameLst>
                                      </p:cBhvr>
                                      <p:to>
                                        <p:strVal val="visible"/>
                                      </p:to>
                                    </p:set>
                                    <p:animEffect transition="in" filter="blinds(horizontal)">
                                      <p:cBhvr>
                                        <p:cTn id="37" dur="500"/>
                                        <p:tgtEl>
                                          <p:spTgt spid="768004">
                                            <p:txEl>
                                              <p:pRg st="2" end="2"/>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768004">
                                            <p:txEl>
                                              <p:pRg st="3" end="3"/>
                                            </p:txEl>
                                          </p:spTgt>
                                        </p:tgtEl>
                                        <p:attrNameLst>
                                          <p:attrName>style.visibility</p:attrName>
                                        </p:attrNameLst>
                                      </p:cBhvr>
                                      <p:to>
                                        <p:strVal val="visible"/>
                                      </p:to>
                                    </p:set>
                                    <p:animEffect transition="in" filter="blinds(horizontal)">
                                      <p:cBhvr>
                                        <p:cTn id="42" dur="500"/>
                                        <p:tgtEl>
                                          <p:spTgt spid="768004">
                                            <p:txEl>
                                              <p:pRg st="3" end="3"/>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768004">
                                            <p:txEl>
                                              <p:pRg st="4" end="4"/>
                                            </p:txEl>
                                          </p:spTgt>
                                        </p:tgtEl>
                                        <p:attrNameLst>
                                          <p:attrName>style.visibility</p:attrName>
                                        </p:attrNameLst>
                                      </p:cBhvr>
                                      <p:to>
                                        <p:strVal val="visible"/>
                                      </p:to>
                                    </p:set>
                                    <p:animEffect transition="in" filter="blinds(horizontal)">
                                      <p:cBhvr>
                                        <p:cTn id="47" dur="500"/>
                                        <p:tgtEl>
                                          <p:spTgt spid="768004">
                                            <p:txEl>
                                              <p:pRg st="4" end="4"/>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nodeType="clickEffect">
                                  <p:stCondLst>
                                    <p:cond delay="0"/>
                                  </p:stCondLst>
                                  <p:childTnLst>
                                    <p:set>
                                      <p:cBhvr>
                                        <p:cTn id="51" dur="1" fill="hold">
                                          <p:stCondLst>
                                            <p:cond delay="0"/>
                                          </p:stCondLst>
                                        </p:cTn>
                                        <p:tgtEl>
                                          <p:spTgt spid="768004">
                                            <p:txEl>
                                              <p:pRg st="5" end="5"/>
                                            </p:txEl>
                                          </p:spTgt>
                                        </p:tgtEl>
                                        <p:attrNameLst>
                                          <p:attrName>style.visibility</p:attrName>
                                        </p:attrNameLst>
                                      </p:cBhvr>
                                      <p:to>
                                        <p:strVal val="visible"/>
                                      </p:to>
                                    </p:set>
                                    <p:animEffect transition="in" filter="blinds(horizontal)">
                                      <p:cBhvr>
                                        <p:cTn id="52" dur="500"/>
                                        <p:tgtEl>
                                          <p:spTgt spid="768004">
                                            <p:txEl>
                                              <p:pRg st="5" end="5"/>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nodeType="clickEffect">
                                  <p:stCondLst>
                                    <p:cond delay="0"/>
                                  </p:stCondLst>
                                  <p:childTnLst>
                                    <p:set>
                                      <p:cBhvr>
                                        <p:cTn id="56" dur="1" fill="hold">
                                          <p:stCondLst>
                                            <p:cond delay="0"/>
                                          </p:stCondLst>
                                        </p:cTn>
                                        <p:tgtEl>
                                          <p:spTgt spid="768004">
                                            <p:txEl>
                                              <p:pRg st="6" end="6"/>
                                            </p:txEl>
                                          </p:spTgt>
                                        </p:tgtEl>
                                        <p:attrNameLst>
                                          <p:attrName>style.visibility</p:attrName>
                                        </p:attrNameLst>
                                      </p:cBhvr>
                                      <p:to>
                                        <p:strVal val="visible"/>
                                      </p:to>
                                    </p:set>
                                    <p:animEffect transition="in" filter="blinds(horizontal)">
                                      <p:cBhvr>
                                        <p:cTn id="57" dur="500"/>
                                        <p:tgtEl>
                                          <p:spTgt spid="76800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頁尾版面配置區 4"/>
          <p:cNvSpPr>
            <a:spLocks noGrp="1"/>
          </p:cNvSpPr>
          <p:nvPr>
            <p:ph type="ftr" sz="quarter" idx="10"/>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1400" smtClean="0">
                <a:solidFill>
                  <a:srgbClr val="333399"/>
                </a:solidFill>
              </a:rPr>
              <a:t>CK Farn, CYCU</a:t>
            </a:r>
            <a:endParaRPr lang="zh-TW" altLang="en-US" sz="1400">
              <a:solidFill>
                <a:srgbClr val="333399"/>
              </a:solidFill>
            </a:endParaRPr>
          </a:p>
        </p:txBody>
      </p:sp>
      <p:sp>
        <p:nvSpPr>
          <p:cNvPr id="31747" name="投影片編號版面配置區 5"/>
          <p:cNvSpPr>
            <a:spLocks noGrp="1"/>
          </p:cNvSpPr>
          <p:nvPr>
            <p:ph type="sldNum" sz="quarter" idx="11"/>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95A167A4-220B-45C3-AB73-F896991234D1}" type="slidenum">
              <a:rPr lang="en-US" altLang="zh-TW" sz="1400">
                <a:solidFill>
                  <a:srgbClr val="333399"/>
                </a:solidFill>
              </a:rPr>
              <a:pPr/>
              <a:t>16</a:t>
            </a:fld>
            <a:endParaRPr lang="en-US" altLang="zh-TW" sz="1400">
              <a:solidFill>
                <a:srgbClr val="333399"/>
              </a:solidFill>
            </a:endParaRPr>
          </a:p>
        </p:txBody>
      </p:sp>
      <p:sp>
        <p:nvSpPr>
          <p:cNvPr id="31748" name="Rectangle 2"/>
          <p:cNvSpPr>
            <a:spLocks noGrp="1" noChangeArrowheads="1"/>
          </p:cNvSpPr>
          <p:nvPr>
            <p:ph type="title"/>
          </p:nvPr>
        </p:nvSpPr>
        <p:spPr>
          <a:xfrm>
            <a:off x="1712913" y="381000"/>
            <a:ext cx="8177212" cy="1139825"/>
          </a:xfrm>
        </p:spPr>
        <p:txBody>
          <a:bodyPr/>
          <a:lstStyle/>
          <a:p>
            <a:pPr eaLnBrk="1" hangingPunct="1"/>
            <a:r>
              <a:rPr lang="en-US" altLang="zh-TW" sz="3600" smtClean="0">
                <a:ea typeface="新細明體" panose="02020500000000000000" pitchFamily="18" charset="-120"/>
              </a:rPr>
              <a:t>Advantages of Self-Administered Study</a:t>
            </a:r>
          </a:p>
        </p:txBody>
      </p:sp>
      <p:sp>
        <p:nvSpPr>
          <p:cNvPr id="770052" name="Rectangle 4"/>
          <p:cNvSpPr>
            <a:spLocks noGrp="1" noChangeArrowheads="1"/>
          </p:cNvSpPr>
          <p:nvPr>
            <p:ph type="body" sz="half" idx="1"/>
          </p:nvPr>
        </p:nvSpPr>
        <p:spPr>
          <a:xfrm>
            <a:off x="769938" y="1978025"/>
            <a:ext cx="4284662" cy="4106863"/>
          </a:xfrm>
          <a:solidFill>
            <a:srgbClr val="FFCCCC"/>
          </a:solidFill>
        </p:spPr>
        <p:txBody>
          <a:bodyPr/>
          <a:lstStyle/>
          <a:p>
            <a:pPr eaLnBrk="1" hangingPunct="1"/>
            <a:r>
              <a:rPr lang="en-US" altLang="zh-TW" sz="2800" smtClean="0">
                <a:ea typeface="新細明體" panose="02020500000000000000" pitchFamily="18" charset="-120"/>
              </a:rPr>
              <a:t>Access inaccessible participants</a:t>
            </a:r>
          </a:p>
          <a:p>
            <a:pPr eaLnBrk="1" hangingPunct="1"/>
            <a:r>
              <a:rPr lang="en-US" altLang="zh-TW" sz="2800" smtClean="0">
                <a:ea typeface="新細明體" panose="02020500000000000000" pitchFamily="18" charset="-120"/>
              </a:rPr>
              <a:t>Incentives for higher response rates</a:t>
            </a:r>
          </a:p>
          <a:p>
            <a:pPr eaLnBrk="1" hangingPunct="1"/>
            <a:r>
              <a:rPr lang="en-US" altLang="zh-TW" sz="2800" smtClean="0">
                <a:ea typeface="新細明體" panose="02020500000000000000" pitchFamily="18" charset="-120"/>
              </a:rPr>
              <a:t>Lowest-cost</a:t>
            </a:r>
          </a:p>
          <a:p>
            <a:pPr eaLnBrk="1" hangingPunct="1"/>
            <a:r>
              <a:rPr lang="en-US" altLang="zh-TW" sz="2800" smtClean="0">
                <a:ea typeface="新細明體" panose="02020500000000000000" pitchFamily="18" charset="-120"/>
              </a:rPr>
              <a:t>Geographic coverage</a:t>
            </a:r>
          </a:p>
          <a:p>
            <a:pPr eaLnBrk="1" hangingPunct="1"/>
            <a:r>
              <a:rPr lang="en-US" altLang="zh-TW" sz="2800" smtClean="0">
                <a:ea typeface="新細明體" panose="02020500000000000000" pitchFamily="18" charset="-120"/>
              </a:rPr>
              <a:t>Minimal staff needed</a:t>
            </a:r>
          </a:p>
          <a:p>
            <a:pPr eaLnBrk="1" hangingPunct="1"/>
            <a:endParaRPr lang="en-US" altLang="zh-TW" sz="2800" smtClean="0">
              <a:ea typeface="新細明體" panose="02020500000000000000" pitchFamily="18" charset="-120"/>
            </a:endParaRPr>
          </a:p>
        </p:txBody>
      </p:sp>
      <p:sp>
        <p:nvSpPr>
          <p:cNvPr id="770053" name="Rectangle 5"/>
          <p:cNvSpPr>
            <a:spLocks noGrp="1" noChangeArrowheads="1"/>
          </p:cNvSpPr>
          <p:nvPr>
            <p:ph type="body" sz="half" idx="2"/>
          </p:nvPr>
        </p:nvSpPr>
        <p:spPr>
          <a:xfrm>
            <a:off x="5219700" y="1978025"/>
            <a:ext cx="4310063" cy="4037013"/>
          </a:xfrm>
          <a:solidFill>
            <a:srgbClr val="FFCCCC"/>
          </a:solidFill>
        </p:spPr>
        <p:txBody>
          <a:bodyPr/>
          <a:lstStyle/>
          <a:p>
            <a:pPr eaLnBrk="1" hangingPunct="1">
              <a:lnSpc>
                <a:spcPct val="90000"/>
              </a:lnSpc>
            </a:pPr>
            <a:r>
              <a:rPr lang="en-US" altLang="zh-TW" sz="2800" smtClean="0">
                <a:ea typeface="新細明體" panose="02020500000000000000" pitchFamily="18" charset="-120"/>
              </a:rPr>
              <a:t>Perceived anonymity</a:t>
            </a:r>
          </a:p>
          <a:p>
            <a:pPr eaLnBrk="1" hangingPunct="1">
              <a:lnSpc>
                <a:spcPct val="90000"/>
              </a:lnSpc>
            </a:pPr>
            <a:r>
              <a:rPr lang="en-US" altLang="zh-TW" sz="2800" smtClean="0">
                <a:ea typeface="新細明體" panose="02020500000000000000" pitchFamily="18" charset="-120"/>
              </a:rPr>
              <a:t>Reflection time</a:t>
            </a:r>
          </a:p>
          <a:p>
            <a:pPr eaLnBrk="1" hangingPunct="1">
              <a:lnSpc>
                <a:spcPct val="90000"/>
              </a:lnSpc>
            </a:pPr>
            <a:r>
              <a:rPr lang="en-US" altLang="zh-TW" sz="2800" smtClean="0">
                <a:ea typeface="新細明體" panose="02020500000000000000" pitchFamily="18" charset="-120"/>
              </a:rPr>
              <a:t>Question complexity</a:t>
            </a:r>
          </a:p>
          <a:p>
            <a:pPr eaLnBrk="1" hangingPunct="1">
              <a:lnSpc>
                <a:spcPct val="90000"/>
              </a:lnSpc>
            </a:pPr>
            <a:r>
              <a:rPr lang="en-US" altLang="zh-TW" sz="2800" smtClean="0">
                <a:ea typeface="新細明體" panose="02020500000000000000" pitchFamily="18" charset="-120"/>
              </a:rPr>
              <a:t>Rapid data collection </a:t>
            </a:r>
          </a:p>
          <a:p>
            <a:pPr eaLnBrk="1" hangingPunct="1">
              <a:lnSpc>
                <a:spcPct val="90000"/>
              </a:lnSpc>
            </a:pPr>
            <a:r>
              <a:rPr lang="en-US" altLang="zh-TW" sz="2800" smtClean="0">
                <a:ea typeface="新細明體" panose="02020500000000000000" pitchFamily="18" charset="-120"/>
              </a:rPr>
              <a:t>Visuals possible</a:t>
            </a:r>
          </a:p>
          <a:p>
            <a:pPr eaLnBrk="1" hangingPunct="1">
              <a:lnSpc>
                <a:spcPct val="90000"/>
              </a:lnSpc>
            </a:pPr>
            <a:r>
              <a:rPr lang="en-US" altLang="zh-TW" sz="2800" smtClean="0">
                <a:ea typeface="新細明體" panose="02020500000000000000" pitchFamily="18" charset="-120"/>
              </a:rPr>
              <a:t>Multiple sampling possible</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70052">
                                            <p:txEl>
                                              <p:pRg st="0" end="0"/>
                                            </p:txEl>
                                          </p:spTgt>
                                        </p:tgtEl>
                                        <p:attrNameLst>
                                          <p:attrName>style.visibility</p:attrName>
                                        </p:attrNameLst>
                                      </p:cBhvr>
                                      <p:to>
                                        <p:strVal val="visible"/>
                                      </p:to>
                                    </p:set>
                                    <p:animEffect transition="in" filter="blinds(horizontal)">
                                      <p:cBhvr>
                                        <p:cTn id="7" dur="500"/>
                                        <p:tgtEl>
                                          <p:spTgt spid="770052">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770052">
                                            <p:txEl>
                                              <p:pRg st="1" end="1"/>
                                            </p:txEl>
                                          </p:spTgt>
                                        </p:tgtEl>
                                        <p:attrNameLst>
                                          <p:attrName>style.visibility</p:attrName>
                                        </p:attrNameLst>
                                      </p:cBhvr>
                                      <p:to>
                                        <p:strVal val="visible"/>
                                      </p:to>
                                    </p:set>
                                    <p:animEffect transition="in" filter="blinds(horizontal)">
                                      <p:cBhvr>
                                        <p:cTn id="10" dur="500"/>
                                        <p:tgtEl>
                                          <p:spTgt spid="770052">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770052">
                                            <p:txEl>
                                              <p:pRg st="2" end="2"/>
                                            </p:txEl>
                                          </p:spTgt>
                                        </p:tgtEl>
                                        <p:attrNameLst>
                                          <p:attrName>style.visibility</p:attrName>
                                        </p:attrNameLst>
                                      </p:cBhvr>
                                      <p:to>
                                        <p:strVal val="visible"/>
                                      </p:to>
                                    </p:set>
                                    <p:animEffect transition="in" filter="blinds(horizontal)">
                                      <p:cBhvr>
                                        <p:cTn id="13" dur="500"/>
                                        <p:tgtEl>
                                          <p:spTgt spid="770052">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770052">
                                            <p:txEl>
                                              <p:pRg st="3" end="3"/>
                                            </p:txEl>
                                          </p:spTgt>
                                        </p:tgtEl>
                                        <p:attrNameLst>
                                          <p:attrName>style.visibility</p:attrName>
                                        </p:attrNameLst>
                                      </p:cBhvr>
                                      <p:to>
                                        <p:strVal val="visible"/>
                                      </p:to>
                                    </p:set>
                                    <p:animEffect transition="in" filter="blinds(horizontal)">
                                      <p:cBhvr>
                                        <p:cTn id="16" dur="500"/>
                                        <p:tgtEl>
                                          <p:spTgt spid="770052">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770052">
                                            <p:txEl>
                                              <p:pRg st="4" end="4"/>
                                            </p:txEl>
                                          </p:spTgt>
                                        </p:tgtEl>
                                        <p:attrNameLst>
                                          <p:attrName>style.visibility</p:attrName>
                                        </p:attrNameLst>
                                      </p:cBhvr>
                                      <p:to>
                                        <p:strVal val="visible"/>
                                      </p:to>
                                    </p:set>
                                    <p:animEffect transition="in" filter="blinds(horizontal)">
                                      <p:cBhvr>
                                        <p:cTn id="19" dur="500"/>
                                        <p:tgtEl>
                                          <p:spTgt spid="770052">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770053">
                                            <p:txEl>
                                              <p:pRg st="0" end="0"/>
                                            </p:txEl>
                                          </p:spTgt>
                                        </p:tgtEl>
                                        <p:attrNameLst>
                                          <p:attrName>style.visibility</p:attrName>
                                        </p:attrNameLst>
                                      </p:cBhvr>
                                      <p:to>
                                        <p:strVal val="visible"/>
                                      </p:to>
                                    </p:set>
                                    <p:animEffect transition="in" filter="blinds(horizontal)">
                                      <p:cBhvr>
                                        <p:cTn id="22" dur="500"/>
                                        <p:tgtEl>
                                          <p:spTgt spid="770053">
                                            <p:txEl>
                                              <p:pRg st="0" end="0"/>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770053">
                                            <p:txEl>
                                              <p:pRg st="1" end="1"/>
                                            </p:txEl>
                                          </p:spTgt>
                                        </p:tgtEl>
                                        <p:attrNameLst>
                                          <p:attrName>style.visibility</p:attrName>
                                        </p:attrNameLst>
                                      </p:cBhvr>
                                      <p:to>
                                        <p:strVal val="visible"/>
                                      </p:to>
                                    </p:set>
                                    <p:animEffect transition="in" filter="blinds(horizontal)">
                                      <p:cBhvr>
                                        <p:cTn id="25" dur="500"/>
                                        <p:tgtEl>
                                          <p:spTgt spid="770053">
                                            <p:txEl>
                                              <p:pRg st="1" end="1"/>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770053">
                                            <p:txEl>
                                              <p:pRg st="2" end="2"/>
                                            </p:txEl>
                                          </p:spTgt>
                                        </p:tgtEl>
                                        <p:attrNameLst>
                                          <p:attrName>style.visibility</p:attrName>
                                        </p:attrNameLst>
                                      </p:cBhvr>
                                      <p:to>
                                        <p:strVal val="visible"/>
                                      </p:to>
                                    </p:set>
                                    <p:animEffect transition="in" filter="blinds(horizontal)">
                                      <p:cBhvr>
                                        <p:cTn id="28" dur="500"/>
                                        <p:tgtEl>
                                          <p:spTgt spid="770053">
                                            <p:txEl>
                                              <p:pRg st="2" end="2"/>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770053">
                                            <p:txEl>
                                              <p:pRg st="3" end="3"/>
                                            </p:txEl>
                                          </p:spTgt>
                                        </p:tgtEl>
                                        <p:attrNameLst>
                                          <p:attrName>style.visibility</p:attrName>
                                        </p:attrNameLst>
                                      </p:cBhvr>
                                      <p:to>
                                        <p:strVal val="visible"/>
                                      </p:to>
                                    </p:set>
                                    <p:animEffect transition="in" filter="blinds(horizontal)">
                                      <p:cBhvr>
                                        <p:cTn id="31" dur="500"/>
                                        <p:tgtEl>
                                          <p:spTgt spid="770053">
                                            <p:txEl>
                                              <p:pRg st="3" end="3"/>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770053">
                                            <p:txEl>
                                              <p:pRg st="4" end="4"/>
                                            </p:txEl>
                                          </p:spTgt>
                                        </p:tgtEl>
                                        <p:attrNameLst>
                                          <p:attrName>style.visibility</p:attrName>
                                        </p:attrNameLst>
                                      </p:cBhvr>
                                      <p:to>
                                        <p:strVal val="visible"/>
                                      </p:to>
                                    </p:set>
                                    <p:animEffect transition="in" filter="blinds(horizontal)">
                                      <p:cBhvr>
                                        <p:cTn id="34" dur="500"/>
                                        <p:tgtEl>
                                          <p:spTgt spid="770053">
                                            <p:txEl>
                                              <p:pRg st="4" end="4"/>
                                            </p:txEl>
                                          </p:spTgt>
                                        </p:tgtEl>
                                      </p:cBhvr>
                                    </p:animEffect>
                                  </p:childTnLst>
                                </p:cTn>
                              </p:par>
                              <p:par>
                                <p:cTn id="35" presetID="3" presetClass="entr" presetSubtype="10" fill="hold" nodeType="withEffect">
                                  <p:stCondLst>
                                    <p:cond delay="0"/>
                                  </p:stCondLst>
                                  <p:childTnLst>
                                    <p:set>
                                      <p:cBhvr>
                                        <p:cTn id="36" dur="1" fill="hold">
                                          <p:stCondLst>
                                            <p:cond delay="0"/>
                                          </p:stCondLst>
                                        </p:cTn>
                                        <p:tgtEl>
                                          <p:spTgt spid="770053">
                                            <p:txEl>
                                              <p:pRg st="5" end="5"/>
                                            </p:txEl>
                                          </p:spTgt>
                                        </p:tgtEl>
                                        <p:attrNameLst>
                                          <p:attrName>style.visibility</p:attrName>
                                        </p:attrNameLst>
                                      </p:cBhvr>
                                      <p:to>
                                        <p:strVal val="visible"/>
                                      </p:to>
                                    </p:set>
                                    <p:animEffect transition="in" filter="blinds(horizontal)">
                                      <p:cBhvr>
                                        <p:cTn id="37" dur="500"/>
                                        <p:tgtEl>
                                          <p:spTgt spid="77005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頁尾版面配置區 4"/>
          <p:cNvSpPr>
            <a:spLocks noGrp="1"/>
          </p:cNvSpPr>
          <p:nvPr>
            <p:ph type="ftr" sz="quarter" idx="10"/>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1400" smtClean="0">
                <a:solidFill>
                  <a:srgbClr val="333399"/>
                </a:solidFill>
              </a:rPr>
              <a:t>CK Farn, CYCU</a:t>
            </a:r>
            <a:endParaRPr lang="zh-TW" altLang="en-US" sz="1400">
              <a:solidFill>
                <a:srgbClr val="333399"/>
              </a:solidFill>
            </a:endParaRPr>
          </a:p>
        </p:txBody>
      </p:sp>
      <p:sp>
        <p:nvSpPr>
          <p:cNvPr id="33795" name="投影片編號版面配置區 5"/>
          <p:cNvSpPr>
            <a:spLocks noGrp="1"/>
          </p:cNvSpPr>
          <p:nvPr>
            <p:ph type="sldNum" sz="quarter" idx="11"/>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CACCD651-B268-436C-A5D8-B7B8B7F2D9B8}" type="slidenum">
              <a:rPr lang="en-US" altLang="zh-TW" sz="1400">
                <a:solidFill>
                  <a:srgbClr val="333399"/>
                </a:solidFill>
              </a:rPr>
              <a:pPr/>
              <a:t>17</a:t>
            </a:fld>
            <a:endParaRPr lang="en-US" altLang="zh-TW" sz="1400">
              <a:solidFill>
                <a:srgbClr val="333399"/>
              </a:solidFill>
            </a:endParaRPr>
          </a:p>
        </p:txBody>
      </p:sp>
      <p:sp>
        <p:nvSpPr>
          <p:cNvPr id="33796" name="Rectangle 2"/>
          <p:cNvSpPr>
            <a:spLocks noGrp="1" noChangeArrowheads="1"/>
          </p:cNvSpPr>
          <p:nvPr>
            <p:ph type="title"/>
          </p:nvPr>
        </p:nvSpPr>
        <p:spPr/>
        <p:txBody>
          <a:bodyPr/>
          <a:lstStyle/>
          <a:p>
            <a:pPr eaLnBrk="1" hangingPunct="1"/>
            <a:r>
              <a:rPr lang="en-US" altLang="zh-TW" sz="3600" smtClean="0">
                <a:ea typeface="新細明體" panose="02020500000000000000" pitchFamily="18" charset="-120"/>
              </a:rPr>
              <a:t>Disadvantages of </a:t>
            </a:r>
            <a:br>
              <a:rPr lang="en-US" altLang="zh-TW" sz="3600" smtClean="0">
                <a:ea typeface="新細明體" panose="02020500000000000000" pitchFamily="18" charset="-120"/>
              </a:rPr>
            </a:br>
            <a:r>
              <a:rPr lang="en-US" altLang="zh-TW" sz="3600" smtClean="0">
                <a:ea typeface="新細明體" panose="02020500000000000000" pitchFamily="18" charset="-120"/>
              </a:rPr>
              <a:t>Self-Administered Study</a:t>
            </a:r>
          </a:p>
        </p:txBody>
      </p:sp>
      <p:sp>
        <p:nvSpPr>
          <p:cNvPr id="772099" name="Rectangle 3"/>
          <p:cNvSpPr>
            <a:spLocks noGrp="1" noChangeArrowheads="1"/>
          </p:cNvSpPr>
          <p:nvPr>
            <p:ph type="body" sz="half" idx="1"/>
          </p:nvPr>
        </p:nvSpPr>
        <p:spPr>
          <a:xfrm>
            <a:off x="769938" y="1978025"/>
            <a:ext cx="4284662" cy="4106863"/>
          </a:xfrm>
          <a:solidFill>
            <a:srgbClr val="CCFFFF"/>
          </a:solidFill>
        </p:spPr>
        <p:txBody>
          <a:bodyPr/>
          <a:lstStyle/>
          <a:p>
            <a:pPr eaLnBrk="1" hangingPunct="1"/>
            <a:r>
              <a:rPr lang="en-US" altLang="zh-TW" sz="2800" smtClean="0">
                <a:ea typeface="新細明體" panose="02020500000000000000" pitchFamily="18" charset="-120"/>
              </a:rPr>
              <a:t>Low response rates in some modes</a:t>
            </a:r>
          </a:p>
          <a:p>
            <a:pPr eaLnBrk="1" hangingPunct="1"/>
            <a:r>
              <a:rPr lang="en-US" altLang="zh-TW" sz="2800" smtClean="0">
                <a:ea typeface="新細明體" panose="02020500000000000000" pitchFamily="18" charset="-120"/>
              </a:rPr>
              <a:t>No interviewer intervention</a:t>
            </a:r>
          </a:p>
          <a:p>
            <a:pPr eaLnBrk="1" hangingPunct="1"/>
            <a:r>
              <a:rPr lang="en-US" altLang="zh-TW" sz="2800" smtClean="0">
                <a:ea typeface="新細明體" panose="02020500000000000000" pitchFamily="18" charset="-120"/>
              </a:rPr>
              <a:t>Cannot be too long</a:t>
            </a:r>
          </a:p>
          <a:p>
            <a:pPr eaLnBrk="1" hangingPunct="1"/>
            <a:r>
              <a:rPr lang="en-US" altLang="zh-TW" sz="2800" smtClean="0">
                <a:ea typeface="新細明體" panose="02020500000000000000" pitchFamily="18" charset="-120"/>
              </a:rPr>
              <a:t>Cannot be too complex</a:t>
            </a:r>
          </a:p>
          <a:p>
            <a:pPr eaLnBrk="1" hangingPunct="1"/>
            <a:r>
              <a:rPr lang="en-US" altLang="zh-TW" sz="2800" smtClean="0">
                <a:ea typeface="新細明體" panose="02020500000000000000" pitchFamily="18" charset="-120"/>
              </a:rPr>
              <a:t>Requires accurate list</a:t>
            </a:r>
          </a:p>
        </p:txBody>
      </p:sp>
      <p:sp>
        <p:nvSpPr>
          <p:cNvPr id="772100" name="Rectangle 4"/>
          <p:cNvSpPr>
            <a:spLocks noGrp="1" noChangeArrowheads="1"/>
          </p:cNvSpPr>
          <p:nvPr>
            <p:ph type="body" sz="half" idx="2"/>
          </p:nvPr>
        </p:nvSpPr>
        <p:spPr>
          <a:xfrm>
            <a:off x="5219700" y="1978025"/>
            <a:ext cx="4284663" cy="4106863"/>
          </a:xfrm>
          <a:solidFill>
            <a:srgbClr val="CCFFFF"/>
          </a:solidFill>
        </p:spPr>
        <p:txBody>
          <a:bodyPr/>
          <a:lstStyle/>
          <a:p>
            <a:pPr eaLnBrk="1" hangingPunct="1"/>
            <a:r>
              <a:rPr lang="en-US" altLang="zh-TW" sz="2800" smtClean="0">
                <a:ea typeface="新細明體" panose="02020500000000000000" pitchFamily="18" charset="-120"/>
              </a:rPr>
              <a:t>Skewed responses by extremists</a:t>
            </a:r>
          </a:p>
          <a:p>
            <a:pPr eaLnBrk="1" hangingPunct="1"/>
            <a:r>
              <a:rPr lang="en-US" altLang="zh-TW" sz="2800" smtClean="0">
                <a:ea typeface="新細明體" panose="02020500000000000000" pitchFamily="18" charset="-120"/>
              </a:rPr>
              <a:t>Participant anxiety possible</a:t>
            </a:r>
          </a:p>
          <a:p>
            <a:pPr eaLnBrk="1" hangingPunct="1"/>
            <a:r>
              <a:rPr lang="en-US" altLang="zh-TW" sz="2800" smtClean="0">
                <a:ea typeface="新細明體" panose="02020500000000000000" pitchFamily="18" charset="-120"/>
              </a:rPr>
              <a:t>Directions necessary</a:t>
            </a:r>
          </a:p>
          <a:p>
            <a:pPr eaLnBrk="1" hangingPunct="1"/>
            <a:r>
              <a:rPr lang="en-US" altLang="zh-TW" sz="2800" smtClean="0">
                <a:ea typeface="新細明體" panose="02020500000000000000" pitchFamily="18" charset="-120"/>
              </a:rPr>
              <a:t>Need for low-distraction environment</a:t>
            </a:r>
          </a:p>
          <a:p>
            <a:pPr eaLnBrk="1" hangingPunct="1"/>
            <a:r>
              <a:rPr lang="en-US" altLang="zh-TW" sz="2800" smtClean="0">
                <a:ea typeface="新細明體" panose="02020500000000000000" pitchFamily="18" charset="-120"/>
              </a:rPr>
              <a:t>Security</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72099">
                                            <p:txEl>
                                              <p:pRg st="0" end="0"/>
                                            </p:txEl>
                                          </p:spTgt>
                                        </p:tgtEl>
                                        <p:attrNameLst>
                                          <p:attrName>style.visibility</p:attrName>
                                        </p:attrNameLst>
                                      </p:cBhvr>
                                      <p:to>
                                        <p:strVal val="visible"/>
                                      </p:to>
                                    </p:set>
                                    <p:animEffect transition="in" filter="blinds(horizontal)">
                                      <p:cBhvr>
                                        <p:cTn id="7" dur="500"/>
                                        <p:tgtEl>
                                          <p:spTgt spid="772099">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772099">
                                            <p:txEl>
                                              <p:pRg st="1" end="1"/>
                                            </p:txEl>
                                          </p:spTgt>
                                        </p:tgtEl>
                                        <p:attrNameLst>
                                          <p:attrName>style.visibility</p:attrName>
                                        </p:attrNameLst>
                                      </p:cBhvr>
                                      <p:to>
                                        <p:strVal val="visible"/>
                                      </p:to>
                                    </p:set>
                                    <p:animEffect transition="in" filter="blinds(horizontal)">
                                      <p:cBhvr>
                                        <p:cTn id="10" dur="500"/>
                                        <p:tgtEl>
                                          <p:spTgt spid="772099">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772099">
                                            <p:txEl>
                                              <p:pRg st="2" end="2"/>
                                            </p:txEl>
                                          </p:spTgt>
                                        </p:tgtEl>
                                        <p:attrNameLst>
                                          <p:attrName>style.visibility</p:attrName>
                                        </p:attrNameLst>
                                      </p:cBhvr>
                                      <p:to>
                                        <p:strVal val="visible"/>
                                      </p:to>
                                    </p:set>
                                    <p:animEffect transition="in" filter="blinds(horizontal)">
                                      <p:cBhvr>
                                        <p:cTn id="13" dur="500"/>
                                        <p:tgtEl>
                                          <p:spTgt spid="772099">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772099">
                                            <p:txEl>
                                              <p:pRg st="3" end="3"/>
                                            </p:txEl>
                                          </p:spTgt>
                                        </p:tgtEl>
                                        <p:attrNameLst>
                                          <p:attrName>style.visibility</p:attrName>
                                        </p:attrNameLst>
                                      </p:cBhvr>
                                      <p:to>
                                        <p:strVal val="visible"/>
                                      </p:to>
                                    </p:set>
                                    <p:animEffect transition="in" filter="blinds(horizontal)">
                                      <p:cBhvr>
                                        <p:cTn id="16" dur="500"/>
                                        <p:tgtEl>
                                          <p:spTgt spid="772099">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772099">
                                            <p:txEl>
                                              <p:pRg st="4" end="4"/>
                                            </p:txEl>
                                          </p:spTgt>
                                        </p:tgtEl>
                                        <p:attrNameLst>
                                          <p:attrName>style.visibility</p:attrName>
                                        </p:attrNameLst>
                                      </p:cBhvr>
                                      <p:to>
                                        <p:strVal val="visible"/>
                                      </p:to>
                                    </p:set>
                                    <p:animEffect transition="in" filter="blinds(horizontal)">
                                      <p:cBhvr>
                                        <p:cTn id="19" dur="500"/>
                                        <p:tgtEl>
                                          <p:spTgt spid="772099">
                                            <p:txEl>
                                              <p:pRg st="4" end="4"/>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nodeType="clickEffect">
                                  <p:stCondLst>
                                    <p:cond delay="0"/>
                                  </p:stCondLst>
                                  <p:childTnLst>
                                    <p:set>
                                      <p:cBhvr>
                                        <p:cTn id="23" dur="1" fill="hold">
                                          <p:stCondLst>
                                            <p:cond delay="0"/>
                                          </p:stCondLst>
                                        </p:cTn>
                                        <p:tgtEl>
                                          <p:spTgt spid="772100">
                                            <p:txEl>
                                              <p:pRg st="0" end="0"/>
                                            </p:txEl>
                                          </p:spTgt>
                                        </p:tgtEl>
                                        <p:attrNameLst>
                                          <p:attrName>style.visibility</p:attrName>
                                        </p:attrNameLst>
                                      </p:cBhvr>
                                      <p:to>
                                        <p:strVal val="visible"/>
                                      </p:to>
                                    </p:set>
                                    <p:animEffect transition="in" filter="blinds(horizontal)">
                                      <p:cBhvr>
                                        <p:cTn id="24" dur="500"/>
                                        <p:tgtEl>
                                          <p:spTgt spid="772100">
                                            <p:txEl>
                                              <p:pRg st="0" end="0"/>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772100">
                                            <p:txEl>
                                              <p:pRg st="1" end="1"/>
                                            </p:txEl>
                                          </p:spTgt>
                                        </p:tgtEl>
                                        <p:attrNameLst>
                                          <p:attrName>style.visibility</p:attrName>
                                        </p:attrNameLst>
                                      </p:cBhvr>
                                      <p:to>
                                        <p:strVal val="visible"/>
                                      </p:to>
                                    </p:set>
                                    <p:animEffect transition="in" filter="blinds(horizontal)">
                                      <p:cBhvr>
                                        <p:cTn id="27" dur="500"/>
                                        <p:tgtEl>
                                          <p:spTgt spid="772100">
                                            <p:txEl>
                                              <p:pRg st="1" end="1"/>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772100">
                                            <p:txEl>
                                              <p:pRg st="2" end="2"/>
                                            </p:txEl>
                                          </p:spTgt>
                                        </p:tgtEl>
                                        <p:attrNameLst>
                                          <p:attrName>style.visibility</p:attrName>
                                        </p:attrNameLst>
                                      </p:cBhvr>
                                      <p:to>
                                        <p:strVal val="visible"/>
                                      </p:to>
                                    </p:set>
                                    <p:animEffect transition="in" filter="blinds(horizontal)">
                                      <p:cBhvr>
                                        <p:cTn id="30" dur="500"/>
                                        <p:tgtEl>
                                          <p:spTgt spid="772100">
                                            <p:txEl>
                                              <p:pRg st="2" end="2"/>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772100">
                                            <p:txEl>
                                              <p:pRg st="3" end="3"/>
                                            </p:txEl>
                                          </p:spTgt>
                                        </p:tgtEl>
                                        <p:attrNameLst>
                                          <p:attrName>style.visibility</p:attrName>
                                        </p:attrNameLst>
                                      </p:cBhvr>
                                      <p:to>
                                        <p:strVal val="visible"/>
                                      </p:to>
                                    </p:set>
                                    <p:animEffect transition="in" filter="blinds(horizontal)">
                                      <p:cBhvr>
                                        <p:cTn id="33" dur="500"/>
                                        <p:tgtEl>
                                          <p:spTgt spid="772100">
                                            <p:txEl>
                                              <p:pRg st="3" end="3"/>
                                            </p:txEl>
                                          </p:spTgt>
                                        </p:tgtEl>
                                      </p:cBhvr>
                                    </p:animEffect>
                                  </p:childTnLst>
                                </p:cTn>
                              </p:par>
                              <p:par>
                                <p:cTn id="34" presetID="3" presetClass="entr" presetSubtype="10" fill="hold" nodeType="withEffect">
                                  <p:stCondLst>
                                    <p:cond delay="0"/>
                                  </p:stCondLst>
                                  <p:childTnLst>
                                    <p:set>
                                      <p:cBhvr>
                                        <p:cTn id="35" dur="1" fill="hold">
                                          <p:stCondLst>
                                            <p:cond delay="0"/>
                                          </p:stCondLst>
                                        </p:cTn>
                                        <p:tgtEl>
                                          <p:spTgt spid="772100">
                                            <p:txEl>
                                              <p:pRg st="4" end="4"/>
                                            </p:txEl>
                                          </p:spTgt>
                                        </p:tgtEl>
                                        <p:attrNameLst>
                                          <p:attrName>style.visibility</p:attrName>
                                        </p:attrNameLst>
                                      </p:cBhvr>
                                      <p:to>
                                        <p:strVal val="visible"/>
                                      </p:to>
                                    </p:set>
                                    <p:animEffect transition="in" filter="blinds(horizontal)">
                                      <p:cBhvr>
                                        <p:cTn id="36" dur="500"/>
                                        <p:tgtEl>
                                          <p:spTgt spid="77210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頁尾版面配置區 3"/>
          <p:cNvSpPr>
            <a:spLocks noGrp="1"/>
          </p:cNvSpPr>
          <p:nvPr>
            <p:ph type="ftr" sz="quarter" idx="10"/>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1400" smtClean="0">
                <a:solidFill>
                  <a:srgbClr val="333399"/>
                </a:solidFill>
              </a:rPr>
              <a:t>CK Farn, CYCU</a:t>
            </a:r>
            <a:endParaRPr lang="zh-TW" altLang="en-US" sz="1400">
              <a:solidFill>
                <a:srgbClr val="333399"/>
              </a:solidFill>
            </a:endParaRPr>
          </a:p>
        </p:txBody>
      </p:sp>
      <p:sp>
        <p:nvSpPr>
          <p:cNvPr id="35843" name="投影片編號版面配置區 4"/>
          <p:cNvSpPr>
            <a:spLocks noGrp="1"/>
          </p:cNvSpPr>
          <p:nvPr>
            <p:ph type="sldNum" sz="quarter" idx="11"/>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6DA3C669-EA65-4F41-A265-CD966B6BE10D}" type="slidenum">
              <a:rPr lang="en-US" altLang="zh-TW" sz="1400">
                <a:solidFill>
                  <a:srgbClr val="333399"/>
                </a:solidFill>
              </a:rPr>
              <a:pPr/>
              <a:t>18</a:t>
            </a:fld>
            <a:endParaRPr lang="en-US" altLang="zh-TW" sz="1400">
              <a:solidFill>
                <a:srgbClr val="333399"/>
              </a:solidFill>
            </a:endParaRPr>
          </a:p>
        </p:txBody>
      </p:sp>
      <p:sp>
        <p:nvSpPr>
          <p:cNvPr id="35844" name="Rectangle 2"/>
          <p:cNvSpPr>
            <a:spLocks noGrp="1" noChangeArrowheads="1"/>
          </p:cNvSpPr>
          <p:nvPr>
            <p:ph type="title"/>
          </p:nvPr>
        </p:nvSpPr>
        <p:spPr/>
        <p:txBody>
          <a:bodyPr/>
          <a:lstStyle/>
          <a:p>
            <a:pPr eaLnBrk="1" hangingPunct="1"/>
            <a:r>
              <a:rPr lang="en-US" altLang="zh-TW" sz="3600" smtClean="0">
                <a:ea typeface="新細明體" panose="02020500000000000000" pitchFamily="18" charset="-120"/>
              </a:rPr>
              <a:t>Improving Response Rates</a:t>
            </a:r>
          </a:p>
        </p:txBody>
      </p:sp>
      <p:sp>
        <p:nvSpPr>
          <p:cNvPr id="774147" name="Rectangle 3"/>
          <p:cNvSpPr>
            <a:spLocks noGrp="1" noChangeArrowheads="1"/>
          </p:cNvSpPr>
          <p:nvPr>
            <p:ph type="body" idx="1"/>
          </p:nvPr>
        </p:nvSpPr>
        <p:spPr>
          <a:xfrm>
            <a:off x="769938" y="1978025"/>
            <a:ext cx="8831262" cy="4397375"/>
          </a:xfrm>
          <a:solidFill>
            <a:srgbClr val="FFDD99"/>
          </a:solidFill>
        </p:spPr>
        <p:txBody>
          <a:bodyPr/>
          <a:lstStyle/>
          <a:p>
            <a:pPr eaLnBrk="1" hangingPunct="1"/>
            <a:r>
              <a:rPr lang="en-US" altLang="zh-TW" smtClean="0">
                <a:ea typeface="新細明體" panose="02020500000000000000" pitchFamily="18" charset="-120"/>
              </a:rPr>
              <a:t>Advance notification</a:t>
            </a:r>
          </a:p>
          <a:p>
            <a:pPr eaLnBrk="1" hangingPunct="1"/>
            <a:r>
              <a:rPr lang="en-US" altLang="zh-TW" smtClean="0">
                <a:ea typeface="新細明體" panose="02020500000000000000" pitchFamily="18" charset="-120"/>
              </a:rPr>
              <a:t>Reminders</a:t>
            </a:r>
          </a:p>
          <a:p>
            <a:pPr eaLnBrk="1" hangingPunct="1"/>
            <a:r>
              <a:rPr lang="en-US" altLang="zh-TW" smtClean="0">
                <a:ea typeface="新細明體" panose="02020500000000000000" pitchFamily="18" charset="-120"/>
              </a:rPr>
              <a:t>Return directions and devices</a:t>
            </a:r>
          </a:p>
          <a:p>
            <a:pPr eaLnBrk="1" hangingPunct="1"/>
            <a:r>
              <a:rPr lang="en-US" altLang="zh-TW" smtClean="0">
                <a:ea typeface="新細明體" panose="02020500000000000000" pitchFamily="18" charset="-120"/>
              </a:rPr>
              <a:t>Monetary incentives</a:t>
            </a:r>
          </a:p>
          <a:p>
            <a:pPr eaLnBrk="1" hangingPunct="1"/>
            <a:r>
              <a:rPr lang="en-US" altLang="zh-TW" smtClean="0">
                <a:ea typeface="新細明體" panose="02020500000000000000" pitchFamily="18" charset="-120"/>
              </a:rPr>
              <a:t>Deadlines</a:t>
            </a:r>
          </a:p>
          <a:p>
            <a:pPr eaLnBrk="1" hangingPunct="1"/>
            <a:r>
              <a:rPr lang="en-US" altLang="zh-TW" smtClean="0">
                <a:ea typeface="新細明體" panose="02020500000000000000" pitchFamily="18" charset="-120"/>
              </a:rPr>
              <a:t>Promise of anonymity</a:t>
            </a:r>
          </a:p>
          <a:p>
            <a:pPr eaLnBrk="1" hangingPunct="1"/>
            <a:r>
              <a:rPr lang="en-US" altLang="zh-TW" smtClean="0">
                <a:ea typeface="新細明體" panose="02020500000000000000" pitchFamily="18" charset="-120"/>
              </a:rPr>
              <a:t>Appeal for participation</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74147">
                                            <p:txEl>
                                              <p:pRg st="0" end="0"/>
                                            </p:txEl>
                                          </p:spTgt>
                                        </p:tgtEl>
                                        <p:attrNameLst>
                                          <p:attrName>style.visibility</p:attrName>
                                        </p:attrNameLst>
                                      </p:cBhvr>
                                      <p:to>
                                        <p:strVal val="visible"/>
                                      </p:to>
                                    </p:set>
                                    <p:animEffect transition="in" filter="blinds(horizontal)">
                                      <p:cBhvr>
                                        <p:cTn id="7" dur="500"/>
                                        <p:tgtEl>
                                          <p:spTgt spid="774147">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774147">
                                            <p:txEl>
                                              <p:pRg st="1" end="1"/>
                                            </p:txEl>
                                          </p:spTgt>
                                        </p:tgtEl>
                                        <p:attrNameLst>
                                          <p:attrName>style.visibility</p:attrName>
                                        </p:attrNameLst>
                                      </p:cBhvr>
                                      <p:to>
                                        <p:strVal val="visible"/>
                                      </p:to>
                                    </p:set>
                                    <p:animEffect transition="in" filter="blinds(horizontal)">
                                      <p:cBhvr>
                                        <p:cTn id="10" dur="500"/>
                                        <p:tgtEl>
                                          <p:spTgt spid="774147">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774147">
                                            <p:txEl>
                                              <p:pRg st="2" end="2"/>
                                            </p:txEl>
                                          </p:spTgt>
                                        </p:tgtEl>
                                        <p:attrNameLst>
                                          <p:attrName>style.visibility</p:attrName>
                                        </p:attrNameLst>
                                      </p:cBhvr>
                                      <p:to>
                                        <p:strVal val="visible"/>
                                      </p:to>
                                    </p:set>
                                    <p:animEffect transition="in" filter="blinds(horizontal)">
                                      <p:cBhvr>
                                        <p:cTn id="13" dur="500"/>
                                        <p:tgtEl>
                                          <p:spTgt spid="774147">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774147">
                                            <p:txEl>
                                              <p:pRg st="3" end="3"/>
                                            </p:txEl>
                                          </p:spTgt>
                                        </p:tgtEl>
                                        <p:attrNameLst>
                                          <p:attrName>style.visibility</p:attrName>
                                        </p:attrNameLst>
                                      </p:cBhvr>
                                      <p:to>
                                        <p:strVal val="visible"/>
                                      </p:to>
                                    </p:set>
                                    <p:animEffect transition="in" filter="blinds(horizontal)">
                                      <p:cBhvr>
                                        <p:cTn id="16" dur="500"/>
                                        <p:tgtEl>
                                          <p:spTgt spid="774147">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774147">
                                            <p:txEl>
                                              <p:pRg st="4" end="4"/>
                                            </p:txEl>
                                          </p:spTgt>
                                        </p:tgtEl>
                                        <p:attrNameLst>
                                          <p:attrName>style.visibility</p:attrName>
                                        </p:attrNameLst>
                                      </p:cBhvr>
                                      <p:to>
                                        <p:strVal val="visible"/>
                                      </p:to>
                                    </p:set>
                                    <p:animEffect transition="in" filter="blinds(horizontal)">
                                      <p:cBhvr>
                                        <p:cTn id="19" dur="500"/>
                                        <p:tgtEl>
                                          <p:spTgt spid="774147">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774147">
                                            <p:txEl>
                                              <p:pRg st="5" end="5"/>
                                            </p:txEl>
                                          </p:spTgt>
                                        </p:tgtEl>
                                        <p:attrNameLst>
                                          <p:attrName>style.visibility</p:attrName>
                                        </p:attrNameLst>
                                      </p:cBhvr>
                                      <p:to>
                                        <p:strVal val="visible"/>
                                      </p:to>
                                    </p:set>
                                    <p:animEffect transition="in" filter="blinds(horizontal)">
                                      <p:cBhvr>
                                        <p:cTn id="22" dur="500"/>
                                        <p:tgtEl>
                                          <p:spTgt spid="774147">
                                            <p:txEl>
                                              <p:pRg st="5" end="5"/>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774147">
                                            <p:txEl>
                                              <p:pRg st="6" end="6"/>
                                            </p:txEl>
                                          </p:spTgt>
                                        </p:tgtEl>
                                        <p:attrNameLst>
                                          <p:attrName>style.visibility</p:attrName>
                                        </p:attrNameLst>
                                      </p:cBhvr>
                                      <p:to>
                                        <p:strVal val="visible"/>
                                      </p:to>
                                    </p:set>
                                    <p:animEffect transition="in" filter="blinds(horizontal)">
                                      <p:cBhvr>
                                        <p:cTn id="25" dur="500"/>
                                        <p:tgtEl>
                                          <p:spTgt spid="77414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頁尾版面配置區 3"/>
          <p:cNvSpPr>
            <a:spLocks noGrp="1"/>
          </p:cNvSpPr>
          <p:nvPr>
            <p:ph type="ftr" sz="quarter" idx="10"/>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1400" smtClean="0">
                <a:solidFill>
                  <a:srgbClr val="333399"/>
                </a:solidFill>
              </a:rPr>
              <a:t>CK Farn, CYCU</a:t>
            </a:r>
            <a:endParaRPr lang="zh-TW" altLang="en-US" sz="1400">
              <a:solidFill>
                <a:srgbClr val="333399"/>
              </a:solidFill>
            </a:endParaRPr>
          </a:p>
        </p:txBody>
      </p:sp>
      <p:sp>
        <p:nvSpPr>
          <p:cNvPr id="37891" name="投影片編號版面配置區 4"/>
          <p:cNvSpPr>
            <a:spLocks noGrp="1"/>
          </p:cNvSpPr>
          <p:nvPr>
            <p:ph type="sldNum" sz="quarter" idx="11"/>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86175B87-33B7-4EFD-B683-194F5143AEAB}" type="slidenum">
              <a:rPr lang="en-US" altLang="zh-TW" sz="1400">
                <a:solidFill>
                  <a:srgbClr val="333399"/>
                </a:solidFill>
              </a:rPr>
              <a:pPr/>
              <a:t>19</a:t>
            </a:fld>
            <a:endParaRPr lang="en-US" altLang="zh-TW" sz="1400">
              <a:solidFill>
                <a:srgbClr val="333399"/>
              </a:solidFill>
            </a:endParaRPr>
          </a:p>
        </p:txBody>
      </p:sp>
      <p:pic>
        <p:nvPicPr>
          <p:cNvPr id="37892" name="Picture 2" descr="CATI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008063" y="2163763"/>
            <a:ext cx="5195887" cy="3552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7893" name="Rectangle 3"/>
          <p:cNvSpPr>
            <a:spLocks noGrp="1" noChangeArrowheads="1"/>
          </p:cNvSpPr>
          <p:nvPr>
            <p:ph type="title"/>
          </p:nvPr>
        </p:nvSpPr>
        <p:spPr/>
        <p:txBody>
          <a:bodyPr/>
          <a:lstStyle/>
          <a:p>
            <a:pPr eaLnBrk="1" hangingPunct="1"/>
            <a:r>
              <a:rPr lang="en-US" altLang="zh-TW" smtClean="0">
                <a:ea typeface="新細明體" panose="02020500000000000000" pitchFamily="18" charset="-120"/>
              </a:rPr>
              <a:t>Telephone Survey</a:t>
            </a:r>
          </a:p>
        </p:txBody>
      </p:sp>
      <p:sp>
        <p:nvSpPr>
          <p:cNvPr id="776196" name="AutoShape 4"/>
          <p:cNvSpPr>
            <a:spLocks noChangeArrowheads="1"/>
          </p:cNvSpPr>
          <p:nvPr/>
        </p:nvSpPr>
        <p:spPr bwMode="auto">
          <a:xfrm>
            <a:off x="5237163" y="1882775"/>
            <a:ext cx="3678237" cy="1023938"/>
          </a:xfrm>
          <a:prstGeom prst="roundRect">
            <a:avLst>
              <a:gd name="adj" fmla="val 16667"/>
            </a:avLst>
          </a:prstGeom>
          <a:solidFill>
            <a:srgbClr val="FFDD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kumimoji="0" lang="en-US" altLang="zh-TW" sz="2800">
                <a:latin typeface="Arial" panose="020B0604020202020204" pitchFamily="34" charset="0"/>
              </a:rPr>
              <a:t>Traditional</a:t>
            </a:r>
          </a:p>
        </p:txBody>
      </p:sp>
      <p:sp>
        <p:nvSpPr>
          <p:cNvPr id="776197" name="AutoShape 5"/>
          <p:cNvSpPr>
            <a:spLocks noChangeArrowheads="1"/>
          </p:cNvSpPr>
          <p:nvPr/>
        </p:nvSpPr>
        <p:spPr bwMode="auto">
          <a:xfrm>
            <a:off x="5237163" y="3205163"/>
            <a:ext cx="3678237" cy="1008062"/>
          </a:xfrm>
          <a:prstGeom prst="roundRect">
            <a:avLst>
              <a:gd name="adj" fmla="val 16667"/>
            </a:avLst>
          </a:prstGeom>
          <a:solidFill>
            <a:srgbClr val="FFDD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kumimoji="0" lang="en-US" altLang="zh-TW" sz="2800">
                <a:latin typeface="Arial" panose="020B0604020202020204" pitchFamily="34" charset="0"/>
              </a:rPr>
              <a:t>CATI systems</a:t>
            </a:r>
          </a:p>
        </p:txBody>
      </p:sp>
      <p:sp>
        <p:nvSpPr>
          <p:cNvPr id="776198" name="AutoShape 6"/>
          <p:cNvSpPr>
            <a:spLocks noChangeArrowheads="1"/>
          </p:cNvSpPr>
          <p:nvPr/>
        </p:nvSpPr>
        <p:spPr bwMode="auto">
          <a:xfrm>
            <a:off x="5237163" y="4602163"/>
            <a:ext cx="3678237" cy="1025525"/>
          </a:xfrm>
          <a:prstGeom prst="roundRect">
            <a:avLst>
              <a:gd name="adj" fmla="val 16667"/>
            </a:avLst>
          </a:prstGeom>
          <a:solidFill>
            <a:srgbClr val="FFDD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kumimoji="0" lang="en-US" altLang="zh-TW" sz="2800">
                <a:latin typeface="Arial" panose="020B0604020202020204" pitchFamily="34" charset="0"/>
              </a:rPr>
              <a:t>Computer-</a:t>
            </a:r>
          </a:p>
          <a:p>
            <a:pPr algn="ctr" eaLnBrk="1" hangingPunct="1"/>
            <a:r>
              <a:rPr kumimoji="0" lang="en-US" altLang="zh-TW" sz="2800">
                <a:latin typeface="Arial" panose="020B0604020202020204" pitchFamily="34" charset="0"/>
              </a:rPr>
              <a:t>administered</a:t>
            </a: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76196"/>
                                        </p:tgtEl>
                                        <p:attrNameLst>
                                          <p:attrName>style.visibility</p:attrName>
                                        </p:attrNameLst>
                                      </p:cBhvr>
                                      <p:to>
                                        <p:strVal val="visible"/>
                                      </p:to>
                                    </p:set>
                                    <p:animEffect transition="in" filter="blinds(horizontal)">
                                      <p:cBhvr>
                                        <p:cTn id="7" dur="500"/>
                                        <p:tgtEl>
                                          <p:spTgt spid="7761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76197"/>
                                        </p:tgtEl>
                                        <p:attrNameLst>
                                          <p:attrName>style.visibility</p:attrName>
                                        </p:attrNameLst>
                                      </p:cBhvr>
                                      <p:to>
                                        <p:strVal val="visible"/>
                                      </p:to>
                                    </p:set>
                                    <p:animEffect transition="in" filter="blinds(horizontal)">
                                      <p:cBhvr>
                                        <p:cTn id="12" dur="500"/>
                                        <p:tgtEl>
                                          <p:spTgt spid="77619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76198"/>
                                        </p:tgtEl>
                                        <p:attrNameLst>
                                          <p:attrName>style.visibility</p:attrName>
                                        </p:attrNameLst>
                                      </p:cBhvr>
                                      <p:to>
                                        <p:strVal val="visible"/>
                                      </p:to>
                                    </p:set>
                                    <p:animEffect transition="in" filter="blinds(horizontal)">
                                      <p:cBhvr>
                                        <p:cTn id="17" dur="500"/>
                                        <p:tgtEl>
                                          <p:spTgt spid="776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6196" grpId="0" animBg="1"/>
      <p:bldP spid="776197" grpId="0" animBg="1"/>
      <p:bldP spid="77619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頁尾版面配置區 3"/>
          <p:cNvSpPr>
            <a:spLocks noGrp="1"/>
          </p:cNvSpPr>
          <p:nvPr>
            <p:ph type="ftr" sz="quarter" idx="10"/>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1400" smtClean="0">
                <a:solidFill>
                  <a:srgbClr val="333399"/>
                </a:solidFill>
              </a:rPr>
              <a:t>CK Farn, CYCU</a:t>
            </a:r>
            <a:endParaRPr lang="zh-TW" altLang="en-US" sz="1400">
              <a:solidFill>
                <a:srgbClr val="333399"/>
              </a:solidFill>
            </a:endParaRPr>
          </a:p>
        </p:txBody>
      </p:sp>
      <p:sp>
        <p:nvSpPr>
          <p:cNvPr id="4099" name="投影片編號版面配置區 4"/>
          <p:cNvSpPr>
            <a:spLocks noGrp="1"/>
          </p:cNvSpPr>
          <p:nvPr>
            <p:ph type="sldNum" sz="quarter" idx="11"/>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AECBBEDE-EAA0-4200-962D-62AA5E430CD0}" type="slidenum">
              <a:rPr lang="en-US" altLang="zh-TW" sz="1400">
                <a:solidFill>
                  <a:srgbClr val="333399"/>
                </a:solidFill>
              </a:rPr>
              <a:pPr/>
              <a:t>2</a:t>
            </a:fld>
            <a:endParaRPr lang="en-US" altLang="zh-TW" sz="1400">
              <a:solidFill>
                <a:srgbClr val="333399"/>
              </a:solidFill>
            </a:endParaRPr>
          </a:p>
        </p:txBody>
      </p:sp>
      <p:sp>
        <p:nvSpPr>
          <p:cNvPr id="4100" name="Rectangle 2"/>
          <p:cNvSpPr>
            <a:spLocks noGrp="1" noChangeArrowheads="1"/>
          </p:cNvSpPr>
          <p:nvPr>
            <p:ph type="title"/>
          </p:nvPr>
        </p:nvSpPr>
        <p:spPr/>
        <p:txBody>
          <a:bodyPr/>
          <a:lstStyle/>
          <a:p>
            <a:pPr eaLnBrk="1" hangingPunct="1"/>
            <a:r>
              <a:rPr lang="en-US" altLang="zh-TW" smtClean="0">
                <a:ea typeface="新細明體" panose="02020500000000000000" pitchFamily="18" charset="-120"/>
              </a:rPr>
              <a:t>Dilemma for Surveys</a:t>
            </a:r>
          </a:p>
        </p:txBody>
      </p:sp>
      <p:sp>
        <p:nvSpPr>
          <p:cNvPr id="4101" name="Text Box 3"/>
          <p:cNvSpPr txBox="1">
            <a:spLocks noChangeArrowheads="1"/>
          </p:cNvSpPr>
          <p:nvPr/>
        </p:nvSpPr>
        <p:spPr bwMode="auto">
          <a:xfrm>
            <a:off x="1033463" y="2054225"/>
            <a:ext cx="8369300" cy="2930525"/>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kumimoji="0" lang="en-US" altLang="zh-TW" sz="2600">
                <a:latin typeface="Arial" panose="020B0604020202020204" pitchFamily="34" charset="0"/>
              </a:rPr>
              <a:t>“The ubiquity of cell phones and the rapid and continuing development of the Internet have completely altered the way we talk to each other, the way marketers talk to customers, the way customers shop and the way the media research their audiences.”</a:t>
            </a:r>
            <a:r>
              <a:rPr kumimoji="0" lang="en-US" altLang="zh-TW" sz="1800" i="1">
                <a:latin typeface="Arial" panose="020B0604020202020204" pitchFamily="34" charset="0"/>
              </a:rPr>
              <a:t>         </a:t>
            </a:r>
          </a:p>
          <a:p>
            <a:pPr algn="r" eaLnBrk="1" hangingPunct="1"/>
            <a:r>
              <a:rPr kumimoji="0" lang="en-US" altLang="zh-TW" sz="1800" i="1">
                <a:latin typeface="Arial" panose="020B0604020202020204" pitchFamily="34" charset="0"/>
              </a:rPr>
              <a:t> </a:t>
            </a:r>
            <a:r>
              <a:rPr kumimoji="0" lang="en-US" altLang="zh-TW" sz="2800" i="1">
                <a:solidFill>
                  <a:srgbClr val="CC0000"/>
                </a:solidFill>
                <a:latin typeface="Arial" panose="020B0604020202020204" pitchFamily="34" charset="0"/>
              </a:rPr>
              <a:t>Alain Tessier, founder, </a:t>
            </a:r>
          </a:p>
          <a:p>
            <a:pPr algn="r" eaLnBrk="1" hangingPunct="1"/>
            <a:r>
              <a:rPr kumimoji="0" lang="en-US" altLang="zh-TW" sz="2800" i="1">
                <a:solidFill>
                  <a:srgbClr val="CC0000"/>
                </a:solidFill>
                <a:latin typeface="Arial" panose="020B0604020202020204" pitchFamily="34" charset="0"/>
              </a:rPr>
              <a:t>Mediamark Research, Inc.</a:t>
            </a:r>
            <a:r>
              <a:rPr kumimoji="0" lang="en-US" altLang="zh-TW" sz="1800" i="1">
                <a:latin typeface="Arial" panose="020B0604020202020204" pitchFamily="34" charset="0"/>
              </a:rPr>
              <a:t> </a:t>
            </a:r>
            <a:endParaRPr kumimoji="0" lang="en-US" altLang="zh-TW" sz="2800" i="1">
              <a:solidFill>
                <a:srgbClr val="CC0000"/>
              </a:solidFill>
              <a:latin typeface="Arial" panose="020B0604020202020204" pitchFamily="34" charset="0"/>
            </a:endParaRPr>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頁尾版面配置區 4"/>
          <p:cNvSpPr>
            <a:spLocks noGrp="1"/>
          </p:cNvSpPr>
          <p:nvPr>
            <p:ph type="ftr" sz="quarter" idx="10"/>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1400" smtClean="0">
                <a:solidFill>
                  <a:srgbClr val="333399"/>
                </a:solidFill>
              </a:rPr>
              <a:t>CK Farn, CYCU</a:t>
            </a:r>
            <a:endParaRPr lang="zh-TW" altLang="en-US" sz="1400">
              <a:solidFill>
                <a:srgbClr val="333399"/>
              </a:solidFill>
            </a:endParaRPr>
          </a:p>
        </p:txBody>
      </p:sp>
      <p:sp>
        <p:nvSpPr>
          <p:cNvPr id="39939" name="投影片編號版面配置區 5"/>
          <p:cNvSpPr>
            <a:spLocks noGrp="1"/>
          </p:cNvSpPr>
          <p:nvPr>
            <p:ph type="sldNum" sz="quarter" idx="11"/>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E0B6B4A7-89BC-4A71-B6E7-6A89852ECDAC}" type="slidenum">
              <a:rPr lang="en-US" altLang="zh-TW" sz="1400">
                <a:solidFill>
                  <a:srgbClr val="333399"/>
                </a:solidFill>
              </a:rPr>
              <a:pPr/>
              <a:t>20</a:t>
            </a:fld>
            <a:endParaRPr lang="en-US" altLang="zh-TW" sz="1400">
              <a:solidFill>
                <a:srgbClr val="333399"/>
              </a:solidFill>
            </a:endParaRPr>
          </a:p>
        </p:txBody>
      </p:sp>
      <p:sp>
        <p:nvSpPr>
          <p:cNvPr id="39940" name="Rectangle 2"/>
          <p:cNvSpPr>
            <a:spLocks noGrp="1" noChangeArrowheads="1"/>
          </p:cNvSpPr>
          <p:nvPr>
            <p:ph type="title"/>
          </p:nvPr>
        </p:nvSpPr>
        <p:spPr/>
        <p:txBody>
          <a:bodyPr/>
          <a:lstStyle/>
          <a:p>
            <a:pPr eaLnBrk="1" hangingPunct="1"/>
            <a:r>
              <a:rPr lang="en-US" altLang="zh-TW" sz="3600" smtClean="0">
                <a:solidFill>
                  <a:schemeClr val="bg1"/>
                </a:solidFill>
                <a:ea typeface="新細明體" panose="02020500000000000000" pitchFamily="18" charset="-120"/>
              </a:rPr>
              <a:t>Advantages</a:t>
            </a:r>
            <a:r>
              <a:rPr lang="en-US" altLang="zh-TW" sz="3600" smtClean="0">
                <a:ea typeface="新細明體" panose="02020500000000000000" pitchFamily="18" charset="-120"/>
              </a:rPr>
              <a:t> of the Telephone Survey</a:t>
            </a:r>
          </a:p>
        </p:txBody>
      </p:sp>
      <p:pic>
        <p:nvPicPr>
          <p:cNvPr id="39941" name="Picture 3" descr="cellPhoneDrivin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0" y="1622425"/>
            <a:ext cx="8048625" cy="4503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78244" name="Rectangle 4"/>
          <p:cNvSpPr>
            <a:spLocks noGrp="1" noChangeArrowheads="1"/>
          </p:cNvSpPr>
          <p:nvPr>
            <p:ph type="body" sz="half" idx="1"/>
          </p:nvPr>
        </p:nvSpPr>
        <p:spPr>
          <a:xfrm>
            <a:off x="5349875" y="1597025"/>
            <a:ext cx="4395788" cy="4705350"/>
          </a:xfrm>
          <a:solidFill>
            <a:srgbClr val="FFDD99"/>
          </a:solidFill>
        </p:spPr>
        <p:txBody>
          <a:bodyPr/>
          <a:lstStyle/>
          <a:p>
            <a:pPr eaLnBrk="1" hangingPunct="1">
              <a:lnSpc>
                <a:spcPct val="90000"/>
              </a:lnSpc>
            </a:pPr>
            <a:r>
              <a:rPr lang="en-US" altLang="zh-TW" sz="2800" smtClean="0">
                <a:ea typeface="新細明體" panose="02020500000000000000" pitchFamily="18" charset="-120"/>
              </a:rPr>
              <a:t>Lower costs than personal interview</a:t>
            </a:r>
          </a:p>
          <a:p>
            <a:pPr eaLnBrk="1" hangingPunct="1">
              <a:lnSpc>
                <a:spcPct val="90000"/>
              </a:lnSpc>
            </a:pPr>
            <a:r>
              <a:rPr lang="en-US" altLang="zh-TW" sz="2800" smtClean="0">
                <a:ea typeface="新細明體" panose="02020500000000000000" pitchFamily="18" charset="-120"/>
              </a:rPr>
              <a:t>Wide geographic coverage</a:t>
            </a:r>
          </a:p>
          <a:p>
            <a:pPr eaLnBrk="1" hangingPunct="1">
              <a:lnSpc>
                <a:spcPct val="90000"/>
              </a:lnSpc>
            </a:pPr>
            <a:r>
              <a:rPr lang="en-US" altLang="zh-TW" sz="2800" smtClean="0">
                <a:ea typeface="新細明體" panose="02020500000000000000" pitchFamily="18" charset="-120"/>
              </a:rPr>
              <a:t>Fewer interviewers</a:t>
            </a:r>
          </a:p>
          <a:p>
            <a:pPr eaLnBrk="1" hangingPunct="1">
              <a:lnSpc>
                <a:spcPct val="90000"/>
              </a:lnSpc>
            </a:pPr>
            <a:r>
              <a:rPr lang="en-US" altLang="zh-TW" sz="2800" smtClean="0">
                <a:ea typeface="新細明體" panose="02020500000000000000" pitchFamily="18" charset="-120"/>
              </a:rPr>
              <a:t>Reduced interviewer bias</a:t>
            </a:r>
          </a:p>
          <a:p>
            <a:pPr eaLnBrk="1" hangingPunct="1">
              <a:lnSpc>
                <a:spcPct val="90000"/>
              </a:lnSpc>
            </a:pPr>
            <a:r>
              <a:rPr lang="en-US" altLang="zh-TW" sz="2800" smtClean="0">
                <a:ea typeface="新細明體" panose="02020500000000000000" pitchFamily="18" charset="-120"/>
              </a:rPr>
              <a:t>Fast completion time</a:t>
            </a:r>
          </a:p>
          <a:p>
            <a:pPr eaLnBrk="1" hangingPunct="1">
              <a:lnSpc>
                <a:spcPct val="90000"/>
              </a:lnSpc>
            </a:pPr>
            <a:r>
              <a:rPr lang="en-US" altLang="zh-TW" sz="2800" smtClean="0">
                <a:ea typeface="新細明體" panose="02020500000000000000" pitchFamily="18" charset="-120"/>
              </a:rPr>
              <a:t>Random Dialing</a:t>
            </a:r>
          </a:p>
          <a:p>
            <a:pPr eaLnBrk="1" hangingPunct="1">
              <a:lnSpc>
                <a:spcPct val="90000"/>
              </a:lnSpc>
            </a:pPr>
            <a:r>
              <a:rPr lang="en-US" altLang="zh-TW" sz="2800" smtClean="0">
                <a:ea typeface="新細明體" panose="02020500000000000000" pitchFamily="18" charset="-120"/>
              </a:rPr>
              <a:t>CATI</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78244">
                                            <p:txEl>
                                              <p:pRg st="0" end="0"/>
                                            </p:txEl>
                                          </p:spTgt>
                                        </p:tgtEl>
                                        <p:attrNameLst>
                                          <p:attrName>style.visibility</p:attrName>
                                        </p:attrNameLst>
                                      </p:cBhvr>
                                      <p:to>
                                        <p:strVal val="visible"/>
                                      </p:to>
                                    </p:set>
                                    <p:animEffect transition="in" filter="blinds(horizontal)">
                                      <p:cBhvr>
                                        <p:cTn id="7" dur="500"/>
                                        <p:tgtEl>
                                          <p:spTgt spid="778244">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778244">
                                            <p:txEl>
                                              <p:pRg st="1" end="1"/>
                                            </p:txEl>
                                          </p:spTgt>
                                        </p:tgtEl>
                                        <p:attrNameLst>
                                          <p:attrName>style.visibility</p:attrName>
                                        </p:attrNameLst>
                                      </p:cBhvr>
                                      <p:to>
                                        <p:strVal val="visible"/>
                                      </p:to>
                                    </p:set>
                                    <p:animEffect transition="in" filter="blinds(horizontal)">
                                      <p:cBhvr>
                                        <p:cTn id="10" dur="500"/>
                                        <p:tgtEl>
                                          <p:spTgt spid="778244">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778244">
                                            <p:txEl>
                                              <p:pRg st="2" end="2"/>
                                            </p:txEl>
                                          </p:spTgt>
                                        </p:tgtEl>
                                        <p:attrNameLst>
                                          <p:attrName>style.visibility</p:attrName>
                                        </p:attrNameLst>
                                      </p:cBhvr>
                                      <p:to>
                                        <p:strVal val="visible"/>
                                      </p:to>
                                    </p:set>
                                    <p:animEffect transition="in" filter="blinds(horizontal)">
                                      <p:cBhvr>
                                        <p:cTn id="13" dur="500"/>
                                        <p:tgtEl>
                                          <p:spTgt spid="778244">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778244">
                                            <p:txEl>
                                              <p:pRg st="3" end="3"/>
                                            </p:txEl>
                                          </p:spTgt>
                                        </p:tgtEl>
                                        <p:attrNameLst>
                                          <p:attrName>style.visibility</p:attrName>
                                        </p:attrNameLst>
                                      </p:cBhvr>
                                      <p:to>
                                        <p:strVal val="visible"/>
                                      </p:to>
                                    </p:set>
                                    <p:animEffect transition="in" filter="blinds(horizontal)">
                                      <p:cBhvr>
                                        <p:cTn id="16" dur="500"/>
                                        <p:tgtEl>
                                          <p:spTgt spid="778244">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778244">
                                            <p:txEl>
                                              <p:pRg st="4" end="4"/>
                                            </p:txEl>
                                          </p:spTgt>
                                        </p:tgtEl>
                                        <p:attrNameLst>
                                          <p:attrName>style.visibility</p:attrName>
                                        </p:attrNameLst>
                                      </p:cBhvr>
                                      <p:to>
                                        <p:strVal val="visible"/>
                                      </p:to>
                                    </p:set>
                                    <p:animEffect transition="in" filter="blinds(horizontal)">
                                      <p:cBhvr>
                                        <p:cTn id="19" dur="500"/>
                                        <p:tgtEl>
                                          <p:spTgt spid="778244">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778244">
                                            <p:txEl>
                                              <p:pRg st="5" end="5"/>
                                            </p:txEl>
                                          </p:spTgt>
                                        </p:tgtEl>
                                        <p:attrNameLst>
                                          <p:attrName>style.visibility</p:attrName>
                                        </p:attrNameLst>
                                      </p:cBhvr>
                                      <p:to>
                                        <p:strVal val="visible"/>
                                      </p:to>
                                    </p:set>
                                    <p:animEffect transition="in" filter="blinds(horizontal)">
                                      <p:cBhvr>
                                        <p:cTn id="22" dur="500"/>
                                        <p:tgtEl>
                                          <p:spTgt spid="778244">
                                            <p:txEl>
                                              <p:pRg st="5" end="5"/>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778244">
                                            <p:txEl>
                                              <p:pRg st="6" end="6"/>
                                            </p:txEl>
                                          </p:spTgt>
                                        </p:tgtEl>
                                        <p:attrNameLst>
                                          <p:attrName>style.visibility</p:attrName>
                                        </p:attrNameLst>
                                      </p:cBhvr>
                                      <p:to>
                                        <p:strVal val="visible"/>
                                      </p:to>
                                    </p:set>
                                    <p:animEffect transition="in" filter="blinds(horizontal)">
                                      <p:cBhvr>
                                        <p:cTn id="25" dur="500"/>
                                        <p:tgtEl>
                                          <p:spTgt spid="77824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頁尾版面配置區 5"/>
          <p:cNvSpPr>
            <a:spLocks noGrp="1"/>
          </p:cNvSpPr>
          <p:nvPr>
            <p:ph type="ftr" sz="quarter" idx="10"/>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1400" smtClean="0">
                <a:solidFill>
                  <a:srgbClr val="333399"/>
                </a:solidFill>
              </a:rPr>
              <a:t>CK Farn, CYCU</a:t>
            </a:r>
            <a:endParaRPr lang="zh-TW" altLang="en-US" sz="1400">
              <a:solidFill>
                <a:srgbClr val="333399"/>
              </a:solidFill>
            </a:endParaRPr>
          </a:p>
        </p:txBody>
      </p:sp>
      <p:sp>
        <p:nvSpPr>
          <p:cNvPr id="41987" name="投影片編號版面配置區 6"/>
          <p:cNvSpPr>
            <a:spLocks noGrp="1"/>
          </p:cNvSpPr>
          <p:nvPr>
            <p:ph type="sldNum" sz="quarter" idx="11"/>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6C28DD2B-4C06-4E2C-912E-D8941E65C2F4}" type="slidenum">
              <a:rPr lang="en-US" altLang="zh-TW" sz="1400">
                <a:solidFill>
                  <a:srgbClr val="333399"/>
                </a:solidFill>
              </a:rPr>
              <a:pPr/>
              <a:t>21</a:t>
            </a:fld>
            <a:endParaRPr lang="en-US" altLang="zh-TW" sz="1400">
              <a:solidFill>
                <a:srgbClr val="333399"/>
              </a:solidFill>
            </a:endParaRPr>
          </a:p>
        </p:txBody>
      </p:sp>
      <p:sp>
        <p:nvSpPr>
          <p:cNvPr id="41988" name="Rectangle 2"/>
          <p:cNvSpPr>
            <a:spLocks noGrp="1" noChangeArrowheads="1"/>
          </p:cNvSpPr>
          <p:nvPr>
            <p:ph type="title"/>
          </p:nvPr>
        </p:nvSpPr>
        <p:spPr>
          <a:xfrm>
            <a:off x="1712913" y="381000"/>
            <a:ext cx="8320087" cy="1139825"/>
          </a:xfrm>
        </p:spPr>
        <p:txBody>
          <a:bodyPr/>
          <a:lstStyle/>
          <a:p>
            <a:pPr eaLnBrk="1" hangingPunct="1"/>
            <a:r>
              <a:rPr lang="en-US" altLang="zh-TW" sz="3600" smtClean="0">
                <a:solidFill>
                  <a:schemeClr val="bg1"/>
                </a:solidFill>
                <a:ea typeface="新細明體" panose="02020500000000000000" pitchFamily="18" charset="-120"/>
              </a:rPr>
              <a:t>Disadvantages</a:t>
            </a:r>
            <a:r>
              <a:rPr lang="en-US" altLang="zh-TW" sz="3600" smtClean="0">
                <a:ea typeface="新細明體" panose="02020500000000000000" pitchFamily="18" charset="-120"/>
              </a:rPr>
              <a:t> of the Telephone Survey</a:t>
            </a:r>
          </a:p>
        </p:txBody>
      </p:sp>
      <p:sp>
        <p:nvSpPr>
          <p:cNvPr id="780291" name="Rectangle 3"/>
          <p:cNvSpPr>
            <a:spLocks noGrp="1" noChangeArrowheads="1"/>
          </p:cNvSpPr>
          <p:nvPr>
            <p:ph type="body" sz="half" idx="1"/>
          </p:nvPr>
        </p:nvSpPr>
        <p:spPr>
          <a:xfrm>
            <a:off x="769938" y="1978025"/>
            <a:ext cx="4295775" cy="4252913"/>
          </a:xfrm>
          <a:solidFill>
            <a:srgbClr val="FFDD99"/>
          </a:solidFill>
        </p:spPr>
        <p:txBody>
          <a:bodyPr/>
          <a:lstStyle/>
          <a:p>
            <a:pPr eaLnBrk="1" hangingPunct="1">
              <a:lnSpc>
                <a:spcPct val="90000"/>
              </a:lnSpc>
            </a:pPr>
            <a:r>
              <a:rPr lang="en-US" altLang="zh-TW" sz="2800" smtClean="0">
                <a:ea typeface="新細明體" panose="02020500000000000000" pitchFamily="18" charset="-120"/>
              </a:rPr>
              <a:t>Lower response rate </a:t>
            </a:r>
          </a:p>
          <a:p>
            <a:pPr eaLnBrk="1" hangingPunct="1">
              <a:lnSpc>
                <a:spcPct val="90000"/>
              </a:lnSpc>
            </a:pPr>
            <a:r>
              <a:rPr lang="en-US" altLang="zh-TW" sz="2800" smtClean="0">
                <a:ea typeface="新細明體" panose="02020500000000000000" pitchFamily="18" charset="-120"/>
              </a:rPr>
              <a:t>Early termination</a:t>
            </a:r>
          </a:p>
          <a:p>
            <a:pPr eaLnBrk="1" hangingPunct="1">
              <a:lnSpc>
                <a:spcPct val="90000"/>
              </a:lnSpc>
            </a:pPr>
            <a:r>
              <a:rPr lang="en-US" altLang="zh-TW" sz="2800" smtClean="0">
                <a:ea typeface="新細明體" panose="02020500000000000000" pitchFamily="18" charset="-120"/>
              </a:rPr>
              <a:t>Higher costs if geographically dispersed sample</a:t>
            </a:r>
          </a:p>
          <a:p>
            <a:pPr eaLnBrk="1" hangingPunct="1">
              <a:lnSpc>
                <a:spcPct val="90000"/>
              </a:lnSpc>
            </a:pPr>
            <a:r>
              <a:rPr lang="en-US" altLang="zh-TW" sz="2800" smtClean="0">
                <a:ea typeface="新細明體" panose="02020500000000000000" pitchFamily="18" charset="-120"/>
              </a:rPr>
              <a:t>Limited Interview length</a:t>
            </a:r>
          </a:p>
          <a:p>
            <a:pPr eaLnBrk="1" hangingPunct="1">
              <a:lnSpc>
                <a:spcPct val="90000"/>
              </a:lnSpc>
            </a:pPr>
            <a:r>
              <a:rPr lang="en-US" altLang="zh-TW" sz="2800" smtClean="0">
                <a:ea typeface="新細明體" panose="02020500000000000000" pitchFamily="18" charset="-120"/>
              </a:rPr>
              <a:t>Inaccessible populations</a:t>
            </a:r>
          </a:p>
          <a:p>
            <a:pPr eaLnBrk="1" hangingPunct="1">
              <a:lnSpc>
                <a:spcPct val="90000"/>
              </a:lnSpc>
            </a:pPr>
            <a:r>
              <a:rPr lang="en-US" altLang="zh-TW" sz="2800" smtClean="0">
                <a:ea typeface="新細明體" panose="02020500000000000000" pitchFamily="18" charset="-120"/>
              </a:rPr>
              <a:t>Limited complexity of scales</a:t>
            </a:r>
          </a:p>
        </p:txBody>
      </p:sp>
      <p:pic>
        <p:nvPicPr>
          <p:cNvPr id="41990" name="Picture 4" descr="iphone_inhandhome_c"/>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6453188" y="1597025"/>
            <a:ext cx="3506787" cy="24304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991" name="Picture 5" descr="slide2_cisco_IP_Phone"/>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6453188" y="4221163"/>
            <a:ext cx="3478212" cy="2471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992" name="Text Box 6"/>
          <p:cNvSpPr txBox="1">
            <a:spLocks noChangeArrowheads="1"/>
          </p:cNvSpPr>
          <p:nvPr/>
        </p:nvSpPr>
        <p:spPr bwMode="auto">
          <a:xfrm>
            <a:off x="5773738" y="1597025"/>
            <a:ext cx="1831975" cy="457200"/>
          </a:xfrm>
          <a:prstGeom prst="rect">
            <a:avLst/>
          </a:prstGeom>
          <a:solidFill>
            <a:srgbClr val="FFAE0D"/>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spcBef>
                <a:spcPct val="50000"/>
              </a:spcBef>
            </a:pPr>
            <a:r>
              <a:rPr kumimoji="0" lang="en-US" altLang="zh-TW">
                <a:latin typeface="Arial" panose="020B0604020202020204" pitchFamily="34" charset="0"/>
              </a:rPr>
              <a:t>iPhone</a:t>
            </a:r>
          </a:p>
        </p:txBody>
      </p:sp>
      <p:sp>
        <p:nvSpPr>
          <p:cNvPr id="41993" name="Text Box 7"/>
          <p:cNvSpPr txBox="1">
            <a:spLocks noChangeArrowheads="1"/>
          </p:cNvSpPr>
          <p:nvPr/>
        </p:nvSpPr>
        <p:spPr bwMode="auto">
          <a:xfrm>
            <a:off x="5773738" y="4221163"/>
            <a:ext cx="2411412" cy="457200"/>
          </a:xfrm>
          <a:prstGeom prst="rect">
            <a:avLst/>
          </a:prstGeom>
          <a:solidFill>
            <a:srgbClr val="FFAE0D"/>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spcBef>
                <a:spcPct val="50000"/>
              </a:spcBef>
            </a:pPr>
            <a:r>
              <a:rPr kumimoji="0" lang="en-US" altLang="zh-TW">
                <a:latin typeface="Arial" panose="020B0604020202020204" pitchFamily="34" charset="0"/>
              </a:rPr>
              <a:t>Voice-over IP</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80291">
                                            <p:txEl>
                                              <p:pRg st="0" end="0"/>
                                            </p:txEl>
                                          </p:spTgt>
                                        </p:tgtEl>
                                        <p:attrNameLst>
                                          <p:attrName>style.visibility</p:attrName>
                                        </p:attrNameLst>
                                      </p:cBhvr>
                                      <p:to>
                                        <p:strVal val="visible"/>
                                      </p:to>
                                    </p:set>
                                    <p:animEffect transition="in" filter="blinds(horizontal)">
                                      <p:cBhvr>
                                        <p:cTn id="7" dur="500"/>
                                        <p:tgtEl>
                                          <p:spTgt spid="7802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780291">
                                            <p:txEl>
                                              <p:pRg st="1" end="1"/>
                                            </p:txEl>
                                          </p:spTgt>
                                        </p:tgtEl>
                                        <p:attrNameLst>
                                          <p:attrName>style.visibility</p:attrName>
                                        </p:attrNameLst>
                                      </p:cBhvr>
                                      <p:to>
                                        <p:strVal val="visible"/>
                                      </p:to>
                                    </p:set>
                                    <p:animEffect transition="in" filter="blinds(horizontal)">
                                      <p:cBhvr>
                                        <p:cTn id="12" dur="500"/>
                                        <p:tgtEl>
                                          <p:spTgt spid="78029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780291">
                                            <p:txEl>
                                              <p:pRg st="2" end="2"/>
                                            </p:txEl>
                                          </p:spTgt>
                                        </p:tgtEl>
                                        <p:attrNameLst>
                                          <p:attrName>style.visibility</p:attrName>
                                        </p:attrNameLst>
                                      </p:cBhvr>
                                      <p:to>
                                        <p:strVal val="visible"/>
                                      </p:to>
                                    </p:set>
                                    <p:animEffect transition="in" filter="blinds(horizontal)">
                                      <p:cBhvr>
                                        <p:cTn id="17" dur="500"/>
                                        <p:tgtEl>
                                          <p:spTgt spid="780291">
                                            <p:txEl>
                                              <p:pRg st="2" end="2"/>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780291">
                                            <p:txEl>
                                              <p:pRg st="3" end="3"/>
                                            </p:txEl>
                                          </p:spTgt>
                                        </p:tgtEl>
                                        <p:attrNameLst>
                                          <p:attrName>style.visibility</p:attrName>
                                        </p:attrNameLst>
                                      </p:cBhvr>
                                      <p:to>
                                        <p:strVal val="visible"/>
                                      </p:to>
                                    </p:set>
                                    <p:animEffect transition="in" filter="blinds(horizontal)">
                                      <p:cBhvr>
                                        <p:cTn id="20" dur="500"/>
                                        <p:tgtEl>
                                          <p:spTgt spid="780291">
                                            <p:txEl>
                                              <p:pRg st="3" end="3"/>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780291">
                                            <p:txEl>
                                              <p:pRg st="5" end="5"/>
                                            </p:txEl>
                                          </p:spTgt>
                                        </p:tgtEl>
                                        <p:attrNameLst>
                                          <p:attrName>style.visibility</p:attrName>
                                        </p:attrNameLst>
                                      </p:cBhvr>
                                      <p:to>
                                        <p:strVal val="visible"/>
                                      </p:to>
                                    </p:set>
                                    <p:animEffect transition="in" filter="blinds(horizontal)">
                                      <p:cBhvr>
                                        <p:cTn id="23" dur="500"/>
                                        <p:tgtEl>
                                          <p:spTgt spid="780291">
                                            <p:txEl>
                                              <p:pRg st="5" end="5"/>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780291">
                                            <p:txEl>
                                              <p:pRg st="4" end="4"/>
                                            </p:txEl>
                                          </p:spTgt>
                                        </p:tgtEl>
                                        <p:attrNameLst>
                                          <p:attrName>style.visibility</p:attrName>
                                        </p:attrNameLst>
                                      </p:cBhvr>
                                      <p:to>
                                        <p:strVal val="visible"/>
                                      </p:to>
                                    </p:set>
                                    <p:animEffect transition="in" filter="blinds(horizontal)">
                                      <p:cBhvr>
                                        <p:cTn id="26" dur="500"/>
                                        <p:tgtEl>
                                          <p:spTgt spid="7802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頁尾版面配置區 2"/>
          <p:cNvSpPr>
            <a:spLocks noGrp="1"/>
          </p:cNvSpPr>
          <p:nvPr>
            <p:ph type="ftr" sz="quarter" idx="10"/>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1400" smtClean="0">
                <a:solidFill>
                  <a:srgbClr val="333399"/>
                </a:solidFill>
              </a:rPr>
              <a:t>CK Farn, CYCU</a:t>
            </a:r>
            <a:endParaRPr lang="zh-TW" altLang="en-US" sz="1400">
              <a:solidFill>
                <a:srgbClr val="333399"/>
              </a:solidFill>
            </a:endParaRPr>
          </a:p>
        </p:txBody>
      </p:sp>
      <p:sp>
        <p:nvSpPr>
          <p:cNvPr id="44035" name="投影片編號版面配置區 3"/>
          <p:cNvSpPr>
            <a:spLocks noGrp="1"/>
          </p:cNvSpPr>
          <p:nvPr>
            <p:ph type="sldNum" sz="quarter" idx="11"/>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FF8624C5-0527-4C99-B595-070EB403ED2C}" type="slidenum">
              <a:rPr lang="en-US" altLang="zh-TW" sz="1400">
                <a:solidFill>
                  <a:srgbClr val="333399"/>
                </a:solidFill>
              </a:rPr>
              <a:pPr/>
              <a:t>22</a:t>
            </a:fld>
            <a:endParaRPr lang="en-US" altLang="zh-TW" sz="1400">
              <a:solidFill>
                <a:srgbClr val="333399"/>
              </a:solidFill>
            </a:endParaRPr>
          </a:p>
        </p:txBody>
      </p:sp>
      <p:sp>
        <p:nvSpPr>
          <p:cNvPr id="44036" name="AutoShape 2"/>
          <p:cNvSpPr>
            <a:spLocks noChangeArrowheads="1"/>
          </p:cNvSpPr>
          <p:nvPr/>
        </p:nvSpPr>
        <p:spPr bwMode="auto">
          <a:xfrm>
            <a:off x="282575" y="1660525"/>
            <a:ext cx="9477375" cy="4478338"/>
          </a:xfrm>
          <a:prstGeom prst="star16">
            <a:avLst>
              <a:gd name="adj" fmla="val 39009"/>
            </a:avLst>
          </a:prstGeom>
          <a:solidFill>
            <a:srgbClr val="5AC07A"/>
          </a:solidFill>
          <a:ln w="38100">
            <a:solidFill>
              <a:schemeClr val="tx1"/>
            </a:solidFill>
            <a:miter lim="800000"/>
            <a:headEnd/>
            <a:tailEnd/>
          </a:ln>
          <a:effectLst>
            <a:outerShdw dist="107763" dir="2700000" algn="ctr" rotWithShape="0">
              <a:schemeClr val="tx1"/>
            </a:outerShdw>
          </a:effec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44037" name="Rectangle 3"/>
          <p:cNvSpPr>
            <a:spLocks noGrp="1" noChangeArrowheads="1"/>
          </p:cNvSpPr>
          <p:nvPr>
            <p:ph type="title"/>
          </p:nvPr>
        </p:nvSpPr>
        <p:spPr/>
        <p:txBody>
          <a:bodyPr/>
          <a:lstStyle/>
          <a:p>
            <a:pPr eaLnBrk="1" hangingPunct="1"/>
            <a:r>
              <a:rPr lang="en-US" altLang="zh-TW" smtClean="0">
                <a:ea typeface="新細明體" panose="02020500000000000000" pitchFamily="18" charset="-120"/>
              </a:rPr>
              <a:t>Survey via Personal Interview</a:t>
            </a:r>
          </a:p>
        </p:txBody>
      </p:sp>
      <p:sp>
        <p:nvSpPr>
          <p:cNvPr id="782340" name="AutoShape 4"/>
          <p:cNvSpPr>
            <a:spLocks noChangeArrowheads="1"/>
          </p:cNvSpPr>
          <p:nvPr/>
        </p:nvSpPr>
        <p:spPr bwMode="auto">
          <a:xfrm>
            <a:off x="5441950" y="2974975"/>
            <a:ext cx="3938588" cy="2044700"/>
          </a:xfrm>
          <a:prstGeom prst="homePlate">
            <a:avLst>
              <a:gd name="adj" fmla="val 48156"/>
            </a:avLst>
          </a:prstGeom>
          <a:solidFill>
            <a:srgbClr val="FFAE0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kumimoji="0" lang="en-US" altLang="zh-TW" sz="3200">
                <a:latin typeface="Arial" panose="020B0604020202020204" pitchFamily="34" charset="0"/>
              </a:rPr>
              <a:t>Intercept</a:t>
            </a:r>
          </a:p>
        </p:txBody>
      </p:sp>
      <p:sp>
        <p:nvSpPr>
          <p:cNvPr id="782341" name="AutoShape 5"/>
          <p:cNvSpPr>
            <a:spLocks noChangeArrowheads="1"/>
          </p:cNvSpPr>
          <p:nvPr/>
        </p:nvSpPr>
        <p:spPr bwMode="auto">
          <a:xfrm flipH="1">
            <a:off x="950913" y="2974975"/>
            <a:ext cx="3938587" cy="2044700"/>
          </a:xfrm>
          <a:prstGeom prst="homePlate">
            <a:avLst>
              <a:gd name="adj" fmla="val 48156"/>
            </a:avLst>
          </a:prstGeom>
          <a:solidFill>
            <a:srgbClr val="FFDD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kumimoji="0" lang="en-US" altLang="zh-TW" sz="3200">
                <a:latin typeface="Arial" panose="020B0604020202020204" pitchFamily="34" charset="0"/>
              </a:rPr>
              <a:t>CAPI</a:t>
            </a: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82341"/>
                                        </p:tgtEl>
                                        <p:attrNameLst>
                                          <p:attrName>style.visibility</p:attrName>
                                        </p:attrNameLst>
                                      </p:cBhvr>
                                      <p:to>
                                        <p:strVal val="visible"/>
                                      </p:to>
                                    </p:set>
                                    <p:animEffect transition="in" filter="blinds(horizontal)">
                                      <p:cBhvr>
                                        <p:cTn id="7" dur="500"/>
                                        <p:tgtEl>
                                          <p:spTgt spid="78234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82340"/>
                                        </p:tgtEl>
                                        <p:attrNameLst>
                                          <p:attrName>style.visibility</p:attrName>
                                        </p:attrNameLst>
                                      </p:cBhvr>
                                      <p:to>
                                        <p:strVal val="visible"/>
                                      </p:to>
                                    </p:set>
                                    <p:animEffect transition="in" filter="blinds(horizontal)">
                                      <p:cBhvr>
                                        <p:cTn id="12" dur="500"/>
                                        <p:tgtEl>
                                          <p:spTgt spid="782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2340" grpId="0" animBg="1"/>
      <p:bldP spid="78234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頁尾版面配置區 4"/>
          <p:cNvSpPr>
            <a:spLocks noGrp="1"/>
          </p:cNvSpPr>
          <p:nvPr>
            <p:ph type="ftr" sz="quarter" idx="10"/>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1400" smtClean="0">
                <a:solidFill>
                  <a:srgbClr val="333399"/>
                </a:solidFill>
              </a:rPr>
              <a:t>CK Farn, CYCU</a:t>
            </a:r>
            <a:endParaRPr lang="zh-TW" altLang="en-US" sz="1400">
              <a:solidFill>
                <a:srgbClr val="333399"/>
              </a:solidFill>
            </a:endParaRPr>
          </a:p>
        </p:txBody>
      </p:sp>
      <p:sp>
        <p:nvSpPr>
          <p:cNvPr id="46083" name="投影片編號版面配置區 5"/>
          <p:cNvSpPr>
            <a:spLocks noGrp="1"/>
          </p:cNvSpPr>
          <p:nvPr>
            <p:ph type="sldNum" sz="quarter" idx="11"/>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D7CA8077-2D4A-4082-861F-EF69468B719F}" type="slidenum">
              <a:rPr lang="en-US" altLang="zh-TW" sz="1400">
                <a:solidFill>
                  <a:srgbClr val="333399"/>
                </a:solidFill>
              </a:rPr>
              <a:pPr/>
              <a:t>23</a:t>
            </a:fld>
            <a:endParaRPr lang="en-US" altLang="zh-TW" sz="1400">
              <a:solidFill>
                <a:srgbClr val="333399"/>
              </a:solidFill>
            </a:endParaRPr>
          </a:p>
        </p:txBody>
      </p:sp>
      <p:sp>
        <p:nvSpPr>
          <p:cNvPr id="46084" name="Rectangle 2"/>
          <p:cNvSpPr>
            <a:spLocks noGrp="1" noChangeArrowheads="1"/>
          </p:cNvSpPr>
          <p:nvPr>
            <p:ph type="title"/>
          </p:nvPr>
        </p:nvSpPr>
        <p:spPr/>
        <p:txBody>
          <a:bodyPr/>
          <a:lstStyle/>
          <a:p>
            <a:pPr eaLnBrk="1" hangingPunct="1"/>
            <a:r>
              <a:rPr lang="en-US" altLang="zh-TW" smtClean="0">
                <a:ea typeface="新細明體" panose="02020500000000000000" pitchFamily="18" charset="-120"/>
              </a:rPr>
              <a:t>Personal Interview Survey</a:t>
            </a:r>
          </a:p>
        </p:txBody>
      </p:sp>
      <p:sp>
        <p:nvSpPr>
          <p:cNvPr id="784387" name="Rectangle 3"/>
          <p:cNvSpPr>
            <a:spLocks noGrp="1" noChangeArrowheads="1"/>
          </p:cNvSpPr>
          <p:nvPr>
            <p:ph type="body" sz="half" idx="1"/>
          </p:nvPr>
        </p:nvSpPr>
        <p:spPr>
          <a:xfrm>
            <a:off x="769938" y="1978025"/>
            <a:ext cx="4222750" cy="4181475"/>
          </a:xfrm>
          <a:solidFill>
            <a:srgbClr val="FFDD99"/>
          </a:solidFill>
        </p:spPr>
        <p:txBody>
          <a:bodyPr/>
          <a:lstStyle/>
          <a:p>
            <a:pPr eaLnBrk="1" hangingPunct="1">
              <a:buFont typeface="Wingdings" panose="05000000000000000000" pitchFamily="2" charset="2"/>
              <a:buNone/>
            </a:pPr>
            <a:r>
              <a:rPr lang="en-US" altLang="zh-TW" sz="2800" b="1" smtClean="0">
                <a:solidFill>
                  <a:srgbClr val="CC0000"/>
                </a:solidFill>
                <a:ea typeface="新細明體" panose="02020500000000000000" pitchFamily="18" charset="-120"/>
              </a:rPr>
              <a:t>Advantages</a:t>
            </a:r>
          </a:p>
          <a:p>
            <a:pPr eaLnBrk="1" hangingPunct="1"/>
            <a:r>
              <a:rPr lang="en-US" altLang="zh-TW" sz="2400" smtClean="0">
                <a:ea typeface="新細明體" panose="02020500000000000000" pitchFamily="18" charset="-120"/>
              </a:rPr>
              <a:t>Good cooperation rates</a:t>
            </a:r>
          </a:p>
          <a:p>
            <a:pPr eaLnBrk="1" hangingPunct="1"/>
            <a:r>
              <a:rPr lang="en-US" altLang="zh-TW" sz="2400" smtClean="0">
                <a:ea typeface="新細明體" panose="02020500000000000000" pitchFamily="18" charset="-120"/>
              </a:rPr>
              <a:t>Interviewer can probe and explain</a:t>
            </a:r>
          </a:p>
          <a:p>
            <a:pPr eaLnBrk="1" hangingPunct="1"/>
            <a:r>
              <a:rPr lang="en-US" altLang="zh-TW" sz="2400" smtClean="0">
                <a:ea typeface="新細明體" panose="02020500000000000000" pitchFamily="18" charset="-120"/>
              </a:rPr>
              <a:t>Visual aids possible</a:t>
            </a:r>
          </a:p>
          <a:p>
            <a:pPr eaLnBrk="1" hangingPunct="1"/>
            <a:r>
              <a:rPr lang="en-US" altLang="zh-TW" sz="2400" smtClean="0">
                <a:ea typeface="新細明體" panose="02020500000000000000" pitchFamily="18" charset="-120"/>
              </a:rPr>
              <a:t>Illiterate participants can be reached</a:t>
            </a:r>
          </a:p>
          <a:p>
            <a:pPr eaLnBrk="1" hangingPunct="1"/>
            <a:r>
              <a:rPr lang="en-US" altLang="zh-TW" sz="2400" smtClean="0">
                <a:ea typeface="新細明體" panose="02020500000000000000" pitchFamily="18" charset="-120"/>
              </a:rPr>
              <a:t>Interviewer can prescreen</a:t>
            </a:r>
          </a:p>
          <a:p>
            <a:pPr eaLnBrk="1" hangingPunct="1"/>
            <a:r>
              <a:rPr lang="en-US" altLang="zh-TW" sz="2400" smtClean="0">
                <a:ea typeface="新細明體" panose="02020500000000000000" pitchFamily="18" charset="-120"/>
              </a:rPr>
              <a:t>CAPI possible</a:t>
            </a:r>
          </a:p>
        </p:txBody>
      </p:sp>
      <p:sp>
        <p:nvSpPr>
          <p:cNvPr id="784388" name="Rectangle 4"/>
          <p:cNvSpPr>
            <a:spLocks noGrp="1" noChangeArrowheads="1"/>
          </p:cNvSpPr>
          <p:nvPr>
            <p:ph type="body" sz="half" idx="2"/>
          </p:nvPr>
        </p:nvSpPr>
        <p:spPr>
          <a:xfrm>
            <a:off x="5219700" y="1978025"/>
            <a:ext cx="4238625" cy="4181475"/>
          </a:xfrm>
          <a:solidFill>
            <a:srgbClr val="CCFFFF"/>
          </a:solidFill>
        </p:spPr>
        <p:txBody>
          <a:bodyPr/>
          <a:lstStyle/>
          <a:p>
            <a:pPr eaLnBrk="1" hangingPunct="1">
              <a:buFont typeface="Wingdings" panose="05000000000000000000" pitchFamily="2" charset="2"/>
              <a:buNone/>
            </a:pPr>
            <a:r>
              <a:rPr lang="en-US" altLang="zh-TW" sz="2800" b="1" smtClean="0">
                <a:solidFill>
                  <a:srgbClr val="CC0000"/>
                </a:solidFill>
                <a:ea typeface="新細明體" panose="02020500000000000000" pitchFamily="18" charset="-120"/>
              </a:rPr>
              <a:t>Disadvantages</a:t>
            </a:r>
          </a:p>
          <a:p>
            <a:pPr eaLnBrk="1" hangingPunct="1"/>
            <a:r>
              <a:rPr lang="en-US" altLang="zh-TW" sz="2400" smtClean="0">
                <a:ea typeface="新細明體" panose="02020500000000000000" pitchFamily="18" charset="-120"/>
              </a:rPr>
              <a:t>High costs</a:t>
            </a:r>
          </a:p>
          <a:p>
            <a:pPr eaLnBrk="1" hangingPunct="1"/>
            <a:r>
              <a:rPr lang="en-US" altLang="zh-TW" sz="2400" smtClean="0">
                <a:ea typeface="新細明體" panose="02020500000000000000" pitchFamily="18" charset="-120"/>
              </a:rPr>
              <a:t>Need for highly trained interviewers</a:t>
            </a:r>
          </a:p>
          <a:p>
            <a:pPr eaLnBrk="1" hangingPunct="1"/>
            <a:r>
              <a:rPr lang="en-US" altLang="zh-TW" sz="2400" smtClean="0">
                <a:ea typeface="新細明體" panose="02020500000000000000" pitchFamily="18" charset="-120"/>
              </a:rPr>
              <a:t>Time consuming</a:t>
            </a:r>
          </a:p>
          <a:p>
            <a:pPr eaLnBrk="1" hangingPunct="1"/>
            <a:r>
              <a:rPr lang="en-US" altLang="zh-TW" sz="2400" smtClean="0">
                <a:ea typeface="新細明體" panose="02020500000000000000" pitchFamily="18" charset="-120"/>
              </a:rPr>
              <a:t>Labor-intensive</a:t>
            </a:r>
          </a:p>
          <a:p>
            <a:pPr eaLnBrk="1" hangingPunct="1"/>
            <a:r>
              <a:rPr lang="en-US" altLang="zh-TW" sz="2400" smtClean="0">
                <a:ea typeface="新細明體" panose="02020500000000000000" pitchFamily="18" charset="-120"/>
              </a:rPr>
              <a:t>Some unwilling to invite strangers into homes</a:t>
            </a:r>
          </a:p>
          <a:p>
            <a:pPr eaLnBrk="1" hangingPunct="1"/>
            <a:r>
              <a:rPr lang="en-US" altLang="zh-TW" sz="2400" smtClean="0">
                <a:ea typeface="新細明體" panose="02020500000000000000" pitchFamily="18" charset="-120"/>
              </a:rPr>
              <a:t>Interviewer bias possible</a:t>
            </a:r>
          </a:p>
          <a:p>
            <a:pPr eaLnBrk="1" hangingPunct="1"/>
            <a:endParaRPr lang="en-US" altLang="zh-TW" sz="2400" smtClean="0">
              <a:ea typeface="新細明體" panose="02020500000000000000" pitchFamily="18" charset="-12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84387">
                                            <p:txEl>
                                              <p:pRg st="1" end="1"/>
                                            </p:txEl>
                                          </p:spTgt>
                                        </p:tgtEl>
                                        <p:attrNameLst>
                                          <p:attrName>style.visibility</p:attrName>
                                        </p:attrNameLst>
                                      </p:cBhvr>
                                      <p:to>
                                        <p:strVal val="visible"/>
                                      </p:to>
                                    </p:set>
                                    <p:animEffect transition="in" filter="blinds(horizontal)">
                                      <p:cBhvr>
                                        <p:cTn id="7" dur="500"/>
                                        <p:tgtEl>
                                          <p:spTgt spid="784387">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784387">
                                            <p:txEl>
                                              <p:pRg st="2" end="2"/>
                                            </p:txEl>
                                          </p:spTgt>
                                        </p:tgtEl>
                                        <p:attrNameLst>
                                          <p:attrName>style.visibility</p:attrName>
                                        </p:attrNameLst>
                                      </p:cBhvr>
                                      <p:to>
                                        <p:strVal val="visible"/>
                                      </p:to>
                                    </p:set>
                                    <p:animEffect transition="in" filter="blinds(horizontal)">
                                      <p:cBhvr>
                                        <p:cTn id="10" dur="500"/>
                                        <p:tgtEl>
                                          <p:spTgt spid="784387">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784387">
                                            <p:txEl>
                                              <p:pRg st="3" end="3"/>
                                            </p:txEl>
                                          </p:spTgt>
                                        </p:tgtEl>
                                        <p:attrNameLst>
                                          <p:attrName>style.visibility</p:attrName>
                                        </p:attrNameLst>
                                      </p:cBhvr>
                                      <p:to>
                                        <p:strVal val="visible"/>
                                      </p:to>
                                    </p:set>
                                    <p:animEffect transition="in" filter="blinds(horizontal)">
                                      <p:cBhvr>
                                        <p:cTn id="13" dur="500"/>
                                        <p:tgtEl>
                                          <p:spTgt spid="784387">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784387">
                                            <p:txEl>
                                              <p:pRg st="4" end="4"/>
                                            </p:txEl>
                                          </p:spTgt>
                                        </p:tgtEl>
                                        <p:attrNameLst>
                                          <p:attrName>style.visibility</p:attrName>
                                        </p:attrNameLst>
                                      </p:cBhvr>
                                      <p:to>
                                        <p:strVal val="visible"/>
                                      </p:to>
                                    </p:set>
                                    <p:animEffect transition="in" filter="blinds(horizontal)">
                                      <p:cBhvr>
                                        <p:cTn id="16" dur="500"/>
                                        <p:tgtEl>
                                          <p:spTgt spid="784387">
                                            <p:txEl>
                                              <p:pRg st="4" end="4"/>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784387">
                                            <p:txEl>
                                              <p:pRg st="5" end="5"/>
                                            </p:txEl>
                                          </p:spTgt>
                                        </p:tgtEl>
                                        <p:attrNameLst>
                                          <p:attrName>style.visibility</p:attrName>
                                        </p:attrNameLst>
                                      </p:cBhvr>
                                      <p:to>
                                        <p:strVal val="visible"/>
                                      </p:to>
                                    </p:set>
                                    <p:animEffect transition="in" filter="blinds(horizontal)">
                                      <p:cBhvr>
                                        <p:cTn id="19" dur="500"/>
                                        <p:tgtEl>
                                          <p:spTgt spid="784387">
                                            <p:txEl>
                                              <p:pRg st="5" end="5"/>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784387">
                                            <p:txEl>
                                              <p:pRg st="6" end="6"/>
                                            </p:txEl>
                                          </p:spTgt>
                                        </p:tgtEl>
                                        <p:attrNameLst>
                                          <p:attrName>style.visibility</p:attrName>
                                        </p:attrNameLst>
                                      </p:cBhvr>
                                      <p:to>
                                        <p:strVal val="visible"/>
                                      </p:to>
                                    </p:set>
                                    <p:animEffect transition="in" filter="blinds(horizontal)">
                                      <p:cBhvr>
                                        <p:cTn id="22" dur="500"/>
                                        <p:tgtEl>
                                          <p:spTgt spid="784387">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784388">
                                            <p:txEl>
                                              <p:pRg st="1" end="1"/>
                                            </p:txEl>
                                          </p:spTgt>
                                        </p:tgtEl>
                                        <p:attrNameLst>
                                          <p:attrName>style.visibility</p:attrName>
                                        </p:attrNameLst>
                                      </p:cBhvr>
                                      <p:to>
                                        <p:strVal val="visible"/>
                                      </p:to>
                                    </p:set>
                                    <p:animEffect transition="in" filter="blinds(horizontal)">
                                      <p:cBhvr>
                                        <p:cTn id="27" dur="500"/>
                                        <p:tgtEl>
                                          <p:spTgt spid="784388">
                                            <p:txEl>
                                              <p:pRg st="1" end="1"/>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784388">
                                            <p:txEl>
                                              <p:pRg st="2" end="2"/>
                                            </p:txEl>
                                          </p:spTgt>
                                        </p:tgtEl>
                                        <p:attrNameLst>
                                          <p:attrName>style.visibility</p:attrName>
                                        </p:attrNameLst>
                                      </p:cBhvr>
                                      <p:to>
                                        <p:strVal val="visible"/>
                                      </p:to>
                                    </p:set>
                                    <p:animEffect transition="in" filter="blinds(horizontal)">
                                      <p:cBhvr>
                                        <p:cTn id="30" dur="500"/>
                                        <p:tgtEl>
                                          <p:spTgt spid="784388">
                                            <p:txEl>
                                              <p:pRg st="2" end="2"/>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784388">
                                            <p:txEl>
                                              <p:pRg st="3" end="3"/>
                                            </p:txEl>
                                          </p:spTgt>
                                        </p:tgtEl>
                                        <p:attrNameLst>
                                          <p:attrName>style.visibility</p:attrName>
                                        </p:attrNameLst>
                                      </p:cBhvr>
                                      <p:to>
                                        <p:strVal val="visible"/>
                                      </p:to>
                                    </p:set>
                                    <p:animEffect transition="in" filter="blinds(horizontal)">
                                      <p:cBhvr>
                                        <p:cTn id="33" dur="500"/>
                                        <p:tgtEl>
                                          <p:spTgt spid="784388">
                                            <p:txEl>
                                              <p:pRg st="3" end="3"/>
                                            </p:txEl>
                                          </p:spTgt>
                                        </p:tgtEl>
                                      </p:cBhvr>
                                    </p:animEffect>
                                  </p:childTnLst>
                                </p:cTn>
                              </p:par>
                              <p:par>
                                <p:cTn id="34" presetID="3" presetClass="entr" presetSubtype="10" fill="hold" nodeType="withEffect">
                                  <p:stCondLst>
                                    <p:cond delay="0"/>
                                  </p:stCondLst>
                                  <p:childTnLst>
                                    <p:set>
                                      <p:cBhvr>
                                        <p:cTn id="35" dur="1" fill="hold">
                                          <p:stCondLst>
                                            <p:cond delay="0"/>
                                          </p:stCondLst>
                                        </p:cTn>
                                        <p:tgtEl>
                                          <p:spTgt spid="784388">
                                            <p:txEl>
                                              <p:pRg st="4" end="4"/>
                                            </p:txEl>
                                          </p:spTgt>
                                        </p:tgtEl>
                                        <p:attrNameLst>
                                          <p:attrName>style.visibility</p:attrName>
                                        </p:attrNameLst>
                                      </p:cBhvr>
                                      <p:to>
                                        <p:strVal val="visible"/>
                                      </p:to>
                                    </p:set>
                                    <p:animEffect transition="in" filter="blinds(horizontal)">
                                      <p:cBhvr>
                                        <p:cTn id="36" dur="500"/>
                                        <p:tgtEl>
                                          <p:spTgt spid="784388">
                                            <p:txEl>
                                              <p:pRg st="4" end="4"/>
                                            </p:txEl>
                                          </p:spTgt>
                                        </p:tgtEl>
                                      </p:cBhvr>
                                    </p:animEffect>
                                  </p:childTnLst>
                                </p:cTn>
                              </p:par>
                              <p:par>
                                <p:cTn id="37" presetID="3" presetClass="entr" presetSubtype="10" fill="hold" nodeType="withEffect">
                                  <p:stCondLst>
                                    <p:cond delay="0"/>
                                  </p:stCondLst>
                                  <p:childTnLst>
                                    <p:set>
                                      <p:cBhvr>
                                        <p:cTn id="38" dur="1" fill="hold">
                                          <p:stCondLst>
                                            <p:cond delay="0"/>
                                          </p:stCondLst>
                                        </p:cTn>
                                        <p:tgtEl>
                                          <p:spTgt spid="784388">
                                            <p:txEl>
                                              <p:pRg st="5" end="5"/>
                                            </p:txEl>
                                          </p:spTgt>
                                        </p:tgtEl>
                                        <p:attrNameLst>
                                          <p:attrName>style.visibility</p:attrName>
                                        </p:attrNameLst>
                                      </p:cBhvr>
                                      <p:to>
                                        <p:strVal val="visible"/>
                                      </p:to>
                                    </p:set>
                                    <p:animEffect transition="in" filter="blinds(horizontal)">
                                      <p:cBhvr>
                                        <p:cTn id="39" dur="500"/>
                                        <p:tgtEl>
                                          <p:spTgt spid="784388">
                                            <p:txEl>
                                              <p:pRg st="5" end="5"/>
                                            </p:txEl>
                                          </p:spTgt>
                                        </p:tgtEl>
                                      </p:cBhvr>
                                    </p:animEffect>
                                  </p:childTnLst>
                                </p:cTn>
                              </p:par>
                              <p:par>
                                <p:cTn id="40" presetID="3" presetClass="entr" presetSubtype="10" fill="hold" nodeType="withEffect">
                                  <p:stCondLst>
                                    <p:cond delay="0"/>
                                  </p:stCondLst>
                                  <p:childTnLst>
                                    <p:set>
                                      <p:cBhvr>
                                        <p:cTn id="41" dur="1" fill="hold">
                                          <p:stCondLst>
                                            <p:cond delay="0"/>
                                          </p:stCondLst>
                                        </p:cTn>
                                        <p:tgtEl>
                                          <p:spTgt spid="784388">
                                            <p:txEl>
                                              <p:pRg st="6" end="6"/>
                                            </p:txEl>
                                          </p:spTgt>
                                        </p:tgtEl>
                                        <p:attrNameLst>
                                          <p:attrName>style.visibility</p:attrName>
                                        </p:attrNameLst>
                                      </p:cBhvr>
                                      <p:to>
                                        <p:strVal val="visible"/>
                                      </p:to>
                                    </p:set>
                                    <p:animEffect transition="in" filter="blinds(horizontal)">
                                      <p:cBhvr>
                                        <p:cTn id="42" dur="500"/>
                                        <p:tgtEl>
                                          <p:spTgt spid="78438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Assignment #</a:t>
            </a:r>
            <a:r>
              <a:rPr lang="en-US" altLang="zh-TW" dirty="0" err="1" smtClean="0"/>
              <a:t>6B</a:t>
            </a:r>
            <a:endParaRPr lang="zh-TW" altLang="en-US" dirty="0"/>
          </a:p>
        </p:txBody>
      </p:sp>
      <p:sp>
        <p:nvSpPr>
          <p:cNvPr id="3" name="內容版面配置區 2"/>
          <p:cNvSpPr>
            <a:spLocks noGrp="1"/>
          </p:cNvSpPr>
          <p:nvPr>
            <p:ph idx="1"/>
          </p:nvPr>
        </p:nvSpPr>
        <p:spPr>
          <a:xfrm>
            <a:off x="769938" y="1978025"/>
            <a:ext cx="8975724" cy="4106863"/>
          </a:xfrm>
        </p:spPr>
        <p:txBody>
          <a:bodyPr/>
          <a:lstStyle/>
          <a:p>
            <a:r>
              <a:rPr lang="en-US" altLang="zh-TW" sz="2000" dirty="0" smtClean="0"/>
              <a:t>You have a choice between this assignment and the assignment for experiment research in class note #7</a:t>
            </a:r>
          </a:p>
          <a:p>
            <a:r>
              <a:rPr lang="en-US" altLang="zh-TW" sz="2000" dirty="0" smtClean="0"/>
              <a:t>Read the </a:t>
            </a:r>
            <a:r>
              <a:rPr lang="en-US" altLang="zh-TW" sz="2000" dirty="0"/>
              <a:t>paper on </a:t>
            </a:r>
            <a:r>
              <a:rPr lang="en-US" altLang="zh-TW" sz="2000" dirty="0" smtClean="0"/>
              <a:t>citizenship behavior: </a:t>
            </a:r>
            <a:r>
              <a:rPr lang="en-US" altLang="zh-TW" sz="1800" dirty="0">
                <a:hlinkClick r:id="rId2"/>
              </a:rPr>
              <a:t>https://</a:t>
            </a:r>
            <a:r>
              <a:rPr lang="en-US" altLang="zh-TW" sz="1800" dirty="0" err="1" smtClean="0">
                <a:hlinkClick r:id="rId2"/>
              </a:rPr>
              <a:t>citeseerx.ist.psu.edu</a:t>
            </a:r>
            <a:r>
              <a:rPr lang="en-US" altLang="zh-TW" sz="1800" dirty="0" smtClean="0">
                <a:hlinkClick r:id="rId2"/>
              </a:rPr>
              <a:t>/</a:t>
            </a:r>
            <a:r>
              <a:rPr lang="en-US" altLang="zh-TW" sz="1800" dirty="0" err="1" smtClean="0">
                <a:hlinkClick r:id="rId2"/>
              </a:rPr>
              <a:t>document?repid</a:t>
            </a:r>
            <a:r>
              <a:rPr lang="en-US" altLang="zh-TW" sz="1800" dirty="0" smtClean="0">
                <a:hlinkClick r:id="rId2"/>
              </a:rPr>
              <a:t>=</a:t>
            </a:r>
            <a:r>
              <a:rPr lang="en-US" altLang="zh-TW" sz="1800" dirty="0" err="1" smtClean="0">
                <a:hlinkClick r:id="rId2"/>
              </a:rPr>
              <a:t>rep1&amp;type</a:t>
            </a:r>
            <a:r>
              <a:rPr lang="en-US" altLang="zh-TW" sz="1800" dirty="0" smtClean="0">
                <a:hlinkClick r:id="rId2"/>
              </a:rPr>
              <a:t>=</a:t>
            </a:r>
            <a:r>
              <a:rPr lang="en-US" altLang="zh-TW" sz="1800" dirty="0" err="1" smtClean="0">
                <a:hlinkClick r:id="rId2"/>
              </a:rPr>
              <a:t>pdf&amp;doi</a:t>
            </a:r>
            <a:r>
              <a:rPr lang="en-US" altLang="zh-TW" sz="1800" dirty="0" smtClean="0">
                <a:hlinkClick r:id="rId2"/>
              </a:rPr>
              <a:t>=</a:t>
            </a:r>
            <a:r>
              <a:rPr lang="en-US" altLang="zh-TW" sz="1800" dirty="0" err="1" smtClean="0">
                <a:hlinkClick r:id="rId2"/>
              </a:rPr>
              <a:t>65fea9e761f2e389f6916fe1f0063919f4625ddf</a:t>
            </a:r>
            <a:endParaRPr lang="en-US" altLang="zh-TW" sz="1800" dirty="0" smtClean="0"/>
          </a:p>
          <a:p>
            <a:r>
              <a:rPr lang="en-US" altLang="zh-TW" sz="2000" dirty="0" smtClean="0"/>
              <a:t>Describe its survey research design: how did the authors conduct the survey</a:t>
            </a:r>
          </a:p>
          <a:p>
            <a:r>
              <a:rPr lang="en-US" altLang="zh-TW" sz="2000" dirty="0" smtClean="0"/>
              <a:t>What are the weaknesses of the design? What can </a:t>
            </a:r>
            <a:r>
              <a:rPr lang="en-US" altLang="zh-TW" sz="2000" dirty="0"/>
              <a:t>be done to </a:t>
            </a:r>
            <a:r>
              <a:rPr lang="en-US" altLang="zh-TW" sz="2000" dirty="0" smtClean="0"/>
              <a:t>improve? Discuss from the perspectives of validities</a:t>
            </a:r>
          </a:p>
          <a:p>
            <a:r>
              <a:rPr lang="en-US" altLang="zh-TW" sz="2000" dirty="0" smtClean="0"/>
              <a:t>Why do you think the authors did not do these?</a:t>
            </a:r>
          </a:p>
          <a:p>
            <a:r>
              <a:rPr lang="en-US" altLang="zh-TW" sz="2000" dirty="0" smtClean="0"/>
              <a:t>Prepare </a:t>
            </a:r>
            <a:r>
              <a:rPr lang="en-US" altLang="zh-TW" sz="2000" dirty="0"/>
              <a:t>a short </a:t>
            </a:r>
            <a:r>
              <a:rPr lang="en-US" altLang="zh-TW" sz="2000" dirty="0" err="1"/>
              <a:t>ppt</a:t>
            </a:r>
            <a:r>
              <a:rPr lang="en-US" altLang="zh-TW" sz="2000" dirty="0"/>
              <a:t> document, no more that SIX pages</a:t>
            </a:r>
          </a:p>
          <a:p>
            <a:r>
              <a:rPr lang="en-US" altLang="zh-TW" sz="2000" dirty="0"/>
              <a:t>File name: </a:t>
            </a:r>
            <a:r>
              <a:rPr lang="en-US" altLang="zh-TW" sz="2000" dirty="0" err="1" smtClean="0"/>
              <a:t>HW6B_SID_Name.ppt</a:t>
            </a:r>
            <a:endParaRPr lang="en-US" altLang="zh-TW" sz="2000" dirty="0"/>
          </a:p>
          <a:p>
            <a:r>
              <a:rPr lang="en-US" altLang="zh-TW" sz="2000" dirty="0"/>
              <a:t>Upload your </a:t>
            </a:r>
            <a:r>
              <a:rPr lang="en-US" altLang="zh-TW" sz="2000" dirty="0" err="1"/>
              <a:t>ppt</a:t>
            </a:r>
            <a:r>
              <a:rPr lang="en-US" altLang="zh-TW" sz="2000" dirty="0"/>
              <a:t> file to </a:t>
            </a:r>
            <a:r>
              <a:rPr lang="en-US" altLang="zh-TW" sz="2000" dirty="0">
                <a:hlinkClick r:id="rId3"/>
              </a:rPr>
              <a:t>https://</a:t>
            </a:r>
            <a:r>
              <a:rPr lang="en-US" altLang="zh-TW" sz="2000" dirty="0" err="1" smtClean="0">
                <a:hlinkClick r:id="rId3"/>
              </a:rPr>
              <a:t>mega.linkin.tw</a:t>
            </a:r>
            <a:r>
              <a:rPr lang="en-US" altLang="zh-TW" sz="2000" dirty="0" smtClean="0">
                <a:hlinkClick r:id="rId3"/>
              </a:rPr>
              <a:t>/</a:t>
            </a:r>
            <a:r>
              <a:rPr lang="en-US" altLang="zh-TW" sz="2000" dirty="0" err="1" smtClean="0">
                <a:hlinkClick r:id="rId3"/>
              </a:rPr>
              <a:t>index.php</a:t>
            </a:r>
            <a:r>
              <a:rPr lang="en-US" altLang="zh-TW" sz="2000" dirty="0" smtClean="0">
                <a:hlinkClick r:id="rId3"/>
              </a:rPr>
              <a:t>/s/</a:t>
            </a:r>
            <a:r>
              <a:rPr lang="en-US" altLang="zh-TW" sz="2000" dirty="0" err="1" smtClean="0">
                <a:hlinkClick r:id="rId3"/>
              </a:rPr>
              <a:t>f2Z5zf2Br9rWgmS</a:t>
            </a:r>
            <a:endParaRPr lang="en-US" altLang="zh-TW" sz="2000" dirty="0" smtClean="0"/>
          </a:p>
          <a:p>
            <a:endParaRPr lang="en-US" altLang="zh-TW" sz="2000" dirty="0" smtClean="0"/>
          </a:p>
          <a:p>
            <a:pPr marL="0" indent="0">
              <a:buNone/>
            </a:pPr>
            <a:r>
              <a:rPr lang="en-US" altLang="zh-TW" sz="2000" dirty="0" smtClean="0"/>
              <a:t>	</a:t>
            </a:r>
            <a:endParaRPr lang="zh-TW" altLang="en-US" sz="2000" dirty="0"/>
          </a:p>
        </p:txBody>
      </p:sp>
      <p:sp>
        <p:nvSpPr>
          <p:cNvPr id="4" name="頁尾版面配置區 3"/>
          <p:cNvSpPr>
            <a:spLocks noGrp="1"/>
          </p:cNvSpPr>
          <p:nvPr>
            <p:ph type="ftr" sz="quarter" idx="10"/>
          </p:nvPr>
        </p:nvSpPr>
        <p:spPr/>
        <p:txBody>
          <a:bodyPr/>
          <a:lstStyle/>
          <a:p>
            <a:pPr>
              <a:defRPr/>
            </a:pPr>
            <a:r>
              <a:rPr lang="en-US" altLang="zh-TW" smtClean="0"/>
              <a:t>CK Farn, CYCU</a:t>
            </a:r>
            <a:endParaRPr lang="zh-TW" altLang="en-US"/>
          </a:p>
        </p:txBody>
      </p:sp>
      <p:sp>
        <p:nvSpPr>
          <p:cNvPr id="5" name="投影片編號版面配置區 4"/>
          <p:cNvSpPr>
            <a:spLocks noGrp="1"/>
          </p:cNvSpPr>
          <p:nvPr>
            <p:ph type="sldNum" sz="quarter" idx="11"/>
          </p:nvPr>
        </p:nvSpPr>
        <p:spPr/>
        <p:txBody>
          <a:bodyPr/>
          <a:lstStyle/>
          <a:p>
            <a:pPr>
              <a:defRPr/>
            </a:pPr>
            <a:fld id="{BFE858EB-84F4-49E2-9295-88C6C98FFC05}" type="slidenum">
              <a:rPr lang="en-US" altLang="zh-TW" smtClean="0"/>
              <a:pPr>
                <a:defRPr/>
              </a:pPr>
              <a:t>24</a:t>
            </a:fld>
            <a:endParaRPr lang="en-US" altLang="zh-TW"/>
          </a:p>
        </p:txBody>
      </p:sp>
    </p:spTree>
    <p:extLst>
      <p:ext uri="{BB962C8B-B14F-4D97-AF65-F5344CB8AC3E}">
        <p14:creationId xmlns:p14="http://schemas.microsoft.com/office/powerpoint/2010/main" val="1427673946"/>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頁尾版面配置區 4"/>
          <p:cNvSpPr>
            <a:spLocks noGrp="1"/>
          </p:cNvSpPr>
          <p:nvPr>
            <p:ph type="ftr" sz="quarter" idx="10"/>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1400" smtClean="0">
                <a:solidFill>
                  <a:srgbClr val="333399"/>
                </a:solidFill>
              </a:rPr>
              <a:t>CK Farn, CYCU</a:t>
            </a:r>
            <a:endParaRPr lang="zh-TW" altLang="en-US" sz="1400">
              <a:solidFill>
                <a:srgbClr val="333399"/>
              </a:solidFill>
            </a:endParaRPr>
          </a:p>
        </p:txBody>
      </p:sp>
      <p:sp>
        <p:nvSpPr>
          <p:cNvPr id="5123" name="投影片編號版面配置區 5"/>
          <p:cNvSpPr>
            <a:spLocks noGrp="1"/>
          </p:cNvSpPr>
          <p:nvPr>
            <p:ph type="sldNum" sz="quarter" idx="11"/>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87A9A0CB-568E-43FB-AC01-4603E48E3146}" type="slidenum">
              <a:rPr lang="en-US" altLang="zh-TW" sz="1400">
                <a:solidFill>
                  <a:srgbClr val="333399"/>
                </a:solidFill>
              </a:rPr>
              <a:pPr/>
              <a:t>3</a:t>
            </a:fld>
            <a:endParaRPr lang="en-US" altLang="zh-TW" sz="1400">
              <a:solidFill>
                <a:srgbClr val="333399"/>
              </a:solidFill>
            </a:endParaRPr>
          </a:p>
        </p:txBody>
      </p:sp>
      <p:sp>
        <p:nvSpPr>
          <p:cNvPr id="5124" name="Rectangle 2"/>
          <p:cNvSpPr>
            <a:spLocks noGrp="1" noChangeArrowheads="1"/>
          </p:cNvSpPr>
          <p:nvPr>
            <p:ph type="title"/>
          </p:nvPr>
        </p:nvSpPr>
        <p:spPr>
          <a:xfrm>
            <a:off x="457200" y="2127250"/>
            <a:ext cx="2824163" cy="3833813"/>
          </a:xfrm>
        </p:spPr>
        <p:txBody>
          <a:bodyPr/>
          <a:lstStyle/>
          <a:p>
            <a:pPr eaLnBrk="1" hangingPunct="1"/>
            <a:r>
              <a:rPr lang="en-US" altLang="zh-TW" sz="3600" dirty="0" smtClean="0">
                <a:solidFill>
                  <a:schemeClr val="accent2"/>
                </a:solidFill>
                <a:ea typeface="新細明體" panose="02020500000000000000" pitchFamily="18" charset="-120"/>
              </a:rPr>
              <a:t>Data Collection Approaches in Surveys</a:t>
            </a:r>
          </a:p>
        </p:txBody>
      </p:sp>
      <p:pic>
        <p:nvPicPr>
          <p:cNvPr id="5125" name="Picture 3" descr="coo01757_09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1363" y="254000"/>
            <a:ext cx="6370637" cy="640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頁尾版面配置區 4"/>
          <p:cNvSpPr>
            <a:spLocks noGrp="1"/>
          </p:cNvSpPr>
          <p:nvPr>
            <p:ph type="ftr" sz="quarter" idx="10"/>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1400" smtClean="0">
                <a:solidFill>
                  <a:srgbClr val="333399"/>
                </a:solidFill>
              </a:rPr>
              <a:t>CK Farn, CYCU</a:t>
            </a:r>
            <a:endParaRPr lang="zh-TW" altLang="en-US" sz="1400">
              <a:solidFill>
                <a:srgbClr val="333399"/>
              </a:solidFill>
            </a:endParaRPr>
          </a:p>
        </p:txBody>
      </p:sp>
      <p:sp>
        <p:nvSpPr>
          <p:cNvPr id="7171" name="投影片編號版面配置區 5"/>
          <p:cNvSpPr>
            <a:spLocks noGrp="1"/>
          </p:cNvSpPr>
          <p:nvPr>
            <p:ph type="sldNum" sz="quarter" idx="11"/>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B2532471-5EB5-4162-A1A1-DA0015BB5BB2}" type="slidenum">
              <a:rPr lang="en-US" altLang="zh-TW" sz="1400">
                <a:solidFill>
                  <a:srgbClr val="333399"/>
                </a:solidFill>
              </a:rPr>
              <a:pPr/>
              <a:t>4</a:t>
            </a:fld>
            <a:endParaRPr lang="en-US" altLang="zh-TW" sz="1400">
              <a:solidFill>
                <a:srgbClr val="333399"/>
              </a:solidFill>
            </a:endParaRPr>
          </a:p>
        </p:txBody>
      </p:sp>
      <p:sp>
        <p:nvSpPr>
          <p:cNvPr id="7172" name="Rectangle 2"/>
          <p:cNvSpPr>
            <a:spLocks noGrp="1" noChangeArrowheads="1"/>
          </p:cNvSpPr>
          <p:nvPr>
            <p:ph type="title"/>
          </p:nvPr>
        </p:nvSpPr>
        <p:spPr>
          <a:xfrm>
            <a:off x="168599" y="2054225"/>
            <a:ext cx="3185790" cy="3463925"/>
          </a:xfrm>
        </p:spPr>
        <p:txBody>
          <a:bodyPr/>
          <a:lstStyle/>
          <a:p>
            <a:pPr eaLnBrk="1" hangingPunct="1"/>
            <a:r>
              <a:rPr lang="en-US" altLang="zh-TW" sz="3200" dirty="0" smtClean="0">
                <a:solidFill>
                  <a:schemeClr val="accent2"/>
                </a:solidFill>
                <a:ea typeface="新細明體" panose="02020500000000000000" pitchFamily="18" charset="-120"/>
              </a:rPr>
              <a:t>Selecting a Communication </a:t>
            </a:r>
            <a:br>
              <a:rPr lang="en-US" altLang="zh-TW" sz="3200" dirty="0" smtClean="0">
                <a:solidFill>
                  <a:schemeClr val="accent2"/>
                </a:solidFill>
                <a:ea typeface="新細明體" panose="02020500000000000000" pitchFamily="18" charset="-120"/>
              </a:rPr>
            </a:br>
            <a:r>
              <a:rPr lang="en-US" altLang="zh-TW" sz="3200" dirty="0" smtClean="0">
                <a:solidFill>
                  <a:schemeClr val="accent2"/>
                </a:solidFill>
                <a:ea typeface="新細明體" panose="02020500000000000000" pitchFamily="18" charset="-120"/>
              </a:rPr>
              <a:t>Data Collection Approach</a:t>
            </a:r>
          </a:p>
        </p:txBody>
      </p:sp>
      <p:sp>
        <p:nvSpPr>
          <p:cNvPr id="7173" name="Text Box 3"/>
          <p:cNvSpPr txBox="1">
            <a:spLocks noChangeArrowheads="1"/>
          </p:cNvSpPr>
          <p:nvPr/>
        </p:nvSpPr>
        <p:spPr bwMode="auto">
          <a:xfrm>
            <a:off x="4208463" y="274638"/>
            <a:ext cx="606583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spcBef>
                <a:spcPct val="50000"/>
              </a:spcBef>
            </a:pPr>
            <a:endParaRPr kumimoji="0" lang="zh-TW" altLang="zh-TW" sz="1800">
              <a:latin typeface="Arial" panose="020B0604020202020204" pitchFamily="34" charset="0"/>
            </a:endParaRPr>
          </a:p>
        </p:txBody>
      </p:sp>
      <p:pic>
        <p:nvPicPr>
          <p:cNvPr id="7174" name="Picture 4" descr="coo01757_09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6925" y="182563"/>
            <a:ext cx="6146800" cy="640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頁尾版面配置區 4"/>
          <p:cNvSpPr>
            <a:spLocks noGrp="1"/>
          </p:cNvSpPr>
          <p:nvPr>
            <p:ph type="ftr" sz="quarter" idx="10"/>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1400" smtClean="0">
                <a:solidFill>
                  <a:srgbClr val="333399"/>
                </a:solidFill>
              </a:rPr>
              <a:t>CK Farn, CYCU</a:t>
            </a:r>
            <a:endParaRPr lang="zh-TW" altLang="en-US" sz="1400">
              <a:solidFill>
                <a:srgbClr val="333399"/>
              </a:solidFill>
            </a:endParaRPr>
          </a:p>
        </p:txBody>
      </p:sp>
      <p:sp>
        <p:nvSpPr>
          <p:cNvPr id="9219" name="投影片編號版面配置區 5"/>
          <p:cNvSpPr>
            <a:spLocks noGrp="1"/>
          </p:cNvSpPr>
          <p:nvPr>
            <p:ph type="sldNum" sz="quarter" idx="11"/>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84BC51E3-8E74-45DC-A968-61F32E67A768}" type="slidenum">
              <a:rPr lang="en-US" altLang="zh-TW" sz="1400">
                <a:solidFill>
                  <a:srgbClr val="333399"/>
                </a:solidFill>
              </a:rPr>
              <a:pPr/>
              <a:t>5</a:t>
            </a:fld>
            <a:endParaRPr lang="en-US" altLang="zh-TW" sz="1400">
              <a:solidFill>
                <a:srgbClr val="333399"/>
              </a:solidFill>
            </a:endParaRPr>
          </a:p>
        </p:txBody>
      </p:sp>
      <p:sp>
        <p:nvSpPr>
          <p:cNvPr id="9220" name="Rectangle 2"/>
          <p:cNvSpPr>
            <a:spLocks noGrp="1" noChangeArrowheads="1"/>
          </p:cNvSpPr>
          <p:nvPr>
            <p:ph type="title"/>
          </p:nvPr>
        </p:nvSpPr>
        <p:spPr/>
        <p:txBody>
          <a:bodyPr/>
          <a:lstStyle/>
          <a:p>
            <a:pPr eaLnBrk="1" hangingPunct="1"/>
            <a:r>
              <a:rPr lang="en-US" altLang="zh-TW" smtClean="0">
                <a:ea typeface="新細明體" panose="02020500000000000000" pitchFamily="18" charset="-120"/>
              </a:rPr>
              <a:t>Communication Approach</a:t>
            </a:r>
          </a:p>
        </p:txBody>
      </p:sp>
      <p:sp>
        <p:nvSpPr>
          <p:cNvPr id="747523" name="Rectangle 3"/>
          <p:cNvSpPr>
            <a:spLocks noGrp="1" noChangeArrowheads="1"/>
          </p:cNvSpPr>
          <p:nvPr>
            <p:ph type="body" sz="half" idx="1"/>
          </p:nvPr>
        </p:nvSpPr>
        <p:spPr>
          <a:xfrm>
            <a:off x="769938" y="1978025"/>
            <a:ext cx="5159375" cy="2236788"/>
          </a:xfrm>
          <a:solidFill>
            <a:srgbClr val="FFFFCC"/>
          </a:solidFill>
        </p:spPr>
        <p:txBody>
          <a:bodyPr/>
          <a:lstStyle/>
          <a:p>
            <a:pPr eaLnBrk="1" hangingPunct="1">
              <a:buFont typeface="Wingdings" panose="05000000000000000000" pitchFamily="2" charset="2"/>
              <a:buNone/>
            </a:pPr>
            <a:r>
              <a:rPr lang="en-US" altLang="zh-TW" sz="2800" b="1" smtClean="0">
                <a:solidFill>
                  <a:srgbClr val="CC0000"/>
                </a:solidFill>
                <a:ea typeface="新細明體" panose="02020500000000000000" pitchFamily="18" charset="-120"/>
              </a:rPr>
              <a:t>Strengths</a:t>
            </a:r>
          </a:p>
          <a:p>
            <a:pPr eaLnBrk="1" hangingPunct="1"/>
            <a:r>
              <a:rPr lang="en-US" altLang="zh-TW" sz="2800" smtClean="0">
                <a:ea typeface="新細明體" panose="02020500000000000000" pitchFamily="18" charset="-120"/>
              </a:rPr>
              <a:t>Versatility</a:t>
            </a:r>
          </a:p>
          <a:p>
            <a:pPr eaLnBrk="1" hangingPunct="1"/>
            <a:r>
              <a:rPr lang="en-US" altLang="zh-TW" sz="2800" smtClean="0">
                <a:ea typeface="新細明體" panose="02020500000000000000" pitchFamily="18" charset="-120"/>
              </a:rPr>
              <a:t>Efficiency</a:t>
            </a:r>
          </a:p>
          <a:p>
            <a:pPr eaLnBrk="1" hangingPunct="1"/>
            <a:r>
              <a:rPr lang="en-US" altLang="zh-TW" sz="2800" smtClean="0">
                <a:ea typeface="新細明體" panose="02020500000000000000" pitchFamily="18" charset="-120"/>
              </a:rPr>
              <a:t>Geographic coverage </a:t>
            </a:r>
          </a:p>
        </p:txBody>
      </p:sp>
      <p:sp>
        <p:nvSpPr>
          <p:cNvPr id="747524" name="Rectangle 4"/>
          <p:cNvSpPr>
            <a:spLocks noGrp="1" noChangeArrowheads="1"/>
          </p:cNvSpPr>
          <p:nvPr>
            <p:ph type="body" sz="half" idx="2"/>
          </p:nvPr>
        </p:nvSpPr>
        <p:spPr>
          <a:xfrm>
            <a:off x="744538" y="4430713"/>
            <a:ext cx="5159375" cy="1638300"/>
          </a:xfrm>
          <a:solidFill>
            <a:srgbClr val="CCFFCC"/>
          </a:solidFill>
        </p:spPr>
        <p:txBody>
          <a:bodyPr/>
          <a:lstStyle/>
          <a:p>
            <a:pPr eaLnBrk="1" hangingPunct="1">
              <a:buFont typeface="Wingdings" panose="05000000000000000000" pitchFamily="2" charset="2"/>
              <a:buNone/>
            </a:pPr>
            <a:r>
              <a:rPr lang="en-US" altLang="zh-TW" sz="2800" b="1" smtClean="0">
                <a:solidFill>
                  <a:srgbClr val="CC0000"/>
                </a:solidFill>
                <a:ea typeface="新細明體" panose="02020500000000000000" pitchFamily="18" charset="-120"/>
              </a:rPr>
              <a:t>Weaknesses</a:t>
            </a:r>
          </a:p>
          <a:p>
            <a:pPr eaLnBrk="1" hangingPunct="1"/>
            <a:r>
              <a:rPr lang="en-US" altLang="zh-TW" sz="2800" smtClean="0">
                <a:ea typeface="新細明體" panose="02020500000000000000" pitchFamily="18" charset="-120"/>
              </a:rPr>
              <a:t>Error</a:t>
            </a:r>
          </a:p>
          <a:p>
            <a:pPr eaLnBrk="1" hangingPunct="1"/>
            <a:r>
              <a:rPr lang="en-US" altLang="zh-TW" sz="2800" smtClean="0">
                <a:ea typeface="新細明體" panose="02020500000000000000" pitchFamily="18" charset="-120"/>
              </a:rPr>
              <a:t>Inaccessible populations</a:t>
            </a:r>
          </a:p>
        </p:txBody>
      </p:sp>
      <p:pic>
        <p:nvPicPr>
          <p:cNvPr id="9223" name="Picture 5" descr="cell"/>
          <p:cNvPicPr>
            <a:picLocks noChangeAspect="1" noChangeArrowheads="1"/>
          </p:cNvPicPr>
          <p:nvPr/>
        </p:nvPicPr>
        <p:blipFill>
          <a:blip r:embed="rId3">
            <a:extLst>
              <a:ext uri="{28A0092B-C50C-407E-A947-70E740481C1C}">
                <a14:useLocalDpi xmlns:a14="http://schemas.microsoft.com/office/drawing/2010/main" val="0"/>
              </a:ext>
            </a:extLst>
          </a:blip>
          <a:srcRect r="15338"/>
          <a:stretch>
            <a:fillRect/>
          </a:stretch>
        </p:blipFill>
        <p:spPr bwMode="auto">
          <a:xfrm>
            <a:off x="6070600" y="2095500"/>
            <a:ext cx="4203700" cy="350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47523">
                                            <p:txEl>
                                              <p:pRg st="1" end="1"/>
                                            </p:txEl>
                                          </p:spTgt>
                                        </p:tgtEl>
                                        <p:attrNameLst>
                                          <p:attrName>style.visibility</p:attrName>
                                        </p:attrNameLst>
                                      </p:cBhvr>
                                      <p:to>
                                        <p:strVal val="visible"/>
                                      </p:to>
                                    </p:set>
                                    <p:animEffect transition="in" filter="blinds(horizontal)">
                                      <p:cBhvr>
                                        <p:cTn id="7" dur="500"/>
                                        <p:tgtEl>
                                          <p:spTgt spid="74752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747523">
                                            <p:txEl>
                                              <p:pRg st="2" end="2"/>
                                            </p:txEl>
                                          </p:spTgt>
                                        </p:tgtEl>
                                        <p:attrNameLst>
                                          <p:attrName>style.visibility</p:attrName>
                                        </p:attrNameLst>
                                      </p:cBhvr>
                                      <p:to>
                                        <p:strVal val="visible"/>
                                      </p:to>
                                    </p:set>
                                    <p:animEffect transition="in" filter="blinds(horizontal)">
                                      <p:cBhvr>
                                        <p:cTn id="12" dur="500"/>
                                        <p:tgtEl>
                                          <p:spTgt spid="74752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747523">
                                            <p:txEl>
                                              <p:pRg st="3" end="3"/>
                                            </p:txEl>
                                          </p:spTgt>
                                        </p:tgtEl>
                                        <p:attrNameLst>
                                          <p:attrName>style.visibility</p:attrName>
                                        </p:attrNameLst>
                                      </p:cBhvr>
                                      <p:to>
                                        <p:strVal val="visible"/>
                                      </p:to>
                                    </p:set>
                                    <p:animEffect transition="in" filter="blinds(horizontal)">
                                      <p:cBhvr>
                                        <p:cTn id="17" dur="500"/>
                                        <p:tgtEl>
                                          <p:spTgt spid="74752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747524">
                                            <p:txEl>
                                              <p:pRg st="1" end="1"/>
                                            </p:txEl>
                                          </p:spTgt>
                                        </p:tgtEl>
                                        <p:attrNameLst>
                                          <p:attrName>style.visibility</p:attrName>
                                        </p:attrNameLst>
                                      </p:cBhvr>
                                      <p:to>
                                        <p:strVal val="visible"/>
                                      </p:to>
                                    </p:set>
                                    <p:animEffect transition="in" filter="blinds(horizontal)">
                                      <p:cBhvr>
                                        <p:cTn id="22" dur="500"/>
                                        <p:tgtEl>
                                          <p:spTgt spid="747524">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747524">
                                            <p:txEl>
                                              <p:pRg st="2" end="2"/>
                                            </p:txEl>
                                          </p:spTgt>
                                        </p:tgtEl>
                                        <p:attrNameLst>
                                          <p:attrName>style.visibility</p:attrName>
                                        </p:attrNameLst>
                                      </p:cBhvr>
                                      <p:to>
                                        <p:strVal val="visible"/>
                                      </p:to>
                                    </p:set>
                                    <p:animEffect transition="in" filter="blinds(horizontal)">
                                      <p:cBhvr>
                                        <p:cTn id="27" dur="500"/>
                                        <p:tgtEl>
                                          <p:spTgt spid="74752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頁尾版面配置區 3"/>
          <p:cNvSpPr>
            <a:spLocks noGrp="1"/>
          </p:cNvSpPr>
          <p:nvPr>
            <p:ph type="ftr" sz="quarter" idx="10"/>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1400" smtClean="0">
                <a:solidFill>
                  <a:srgbClr val="333399"/>
                </a:solidFill>
              </a:rPr>
              <a:t>CK Farn, CYCU</a:t>
            </a:r>
            <a:endParaRPr lang="zh-TW" altLang="en-US" sz="1400">
              <a:solidFill>
                <a:srgbClr val="333399"/>
              </a:solidFill>
            </a:endParaRPr>
          </a:p>
        </p:txBody>
      </p:sp>
      <p:sp>
        <p:nvSpPr>
          <p:cNvPr id="11267" name="投影片編號版面配置區 4"/>
          <p:cNvSpPr>
            <a:spLocks noGrp="1"/>
          </p:cNvSpPr>
          <p:nvPr>
            <p:ph type="sldNum" sz="quarter" idx="11"/>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7C25BE66-DB90-4888-80CF-62A71792F7A7}" type="slidenum">
              <a:rPr lang="en-US" altLang="zh-TW" sz="1400">
                <a:solidFill>
                  <a:srgbClr val="333399"/>
                </a:solidFill>
              </a:rPr>
              <a:pPr/>
              <a:t>6</a:t>
            </a:fld>
            <a:endParaRPr lang="en-US" altLang="zh-TW" sz="1400">
              <a:solidFill>
                <a:srgbClr val="333399"/>
              </a:solidFill>
            </a:endParaRPr>
          </a:p>
        </p:txBody>
      </p:sp>
      <p:sp>
        <p:nvSpPr>
          <p:cNvPr id="11268" name="Rectangle 2"/>
          <p:cNvSpPr>
            <a:spLocks noGrp="1" noChangeArrowheads="1"/>
          </p:cNvSpPr>
          <p:nvPr>
            <p:ph type="title"/>
          </p:nvPr>
        </p:nvSpPr>
        <p:spPr/>
        <p:txBody>
          <a:bodyPr/>
          <a:lstStyle/>
          <a:p>
            <a:pPr eaLnBrk="1" hangingPunct="1"/>
            <a:r>
              <a:rPr lang="en-US" altLang="zh-TW" sz="4800" smtClean="0">
                <a:ea typeface="新細明體" panose="02020500000000000000" pitchFamily="18" charset="-120"/>
              </a:rPr>
              <a:t>Sources of Error</a:t>
            </a:r>
          </a:p>
        </p:txBody>
      </p:sp>
      <p:sp>
        <p:nvSpPr>
          <p:cNvPr id="11269" name="Rectangle 3"/>
          <p:cNvSpPr>
            <a:spLocks noChangeArrowheads="1"/>
          </p:cNvSpPr>
          <p:nvPr/>
        </p:nvSpPr>
        <p:spPr bwMode="auto">
          <a:xfrm>
            <a:off x="3265488" y="1766888"/>
            <a:ext cx="3219450" cy="1035050"/>
          </a:xfrm>
          <a:prstGeom prst="rect">
            <a:avLst/>
          </a:prstGeom>
          <a:solidFill>
            <a:srgbClr val="CC00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kumimoji="0" lang="en-US" altLang="zh-TW" b="1">
                <a:solidFill>
                  <a:schemeClr val="bg1"/>
                </a:solidFill>
                <a:latin typeface="Arial" panose="020B0604020202020204" pitchFamily="34" charset="0"/>
              </a:rPr>
              <a:t>Error</a:t>
            </a:r>
          </a:p>
          <a:p>
            <a:pPr algn="ctr" eaLnBrk="1" hangingPunct="1"/>
            <a:r>
              <a:rPr kumimoji="0" lang="en-US" altLang="zh-TW" b="1">
                <a:solidFill>
                  <a:schemeClr val="bg1"/>
                </a:solidFill>
                <a:latin typeface="Arial" panose="020B0604020202020204" pitchFamily="34" charset="0"/>
              </a:rPr>
              <a:t>Sources</a:t>
            </a:r>
          </a:p>
        </p:txBody>
      </p:sp>
      <p:sp>
        <p:nvSpPr>
          <p:cNvPr id="11270" name="Rectangle 4"/>
          <p:cNvSpPr>
            <a:spLocks noChangeArrowheads="1"/>
          </p:cNvSpPr>
          <p:nvPr/>
        </p:nvSpPr>
        <p:spPr bwMode="auto">
          <a:xfrm>
            <a:off x="384175" y="3278188"/>
            <a:ext cx="3219450" cy="1035050"/>
          </a:xfrm>
          <a:prstGeom prst="rect">
            <a:avLst/>
          </a:prstGeom>
          <a:solidFill>
            <a:srgbClr val="FFDD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kumimoji="0" lang="en-US" altLang="zh-TW" b="1">
                <a:latin typeface="Arial" panose="020B0604020202020204" pitchFamily="34" charset="0"/>
              </a:rPr>
              <a:t>Measurement </a:t>
            </a:r>
          </a:p>
          <a:p>
            <a:pPr algn="ctr" eaLnBrk="1" hangingPunct="1"/>
            <a:r>
              <a:rPr kumimoji="0" lang="en-US" altLang="zh-TW" b="1">
                <a:latin typeface="Arial" panose="020B0604020202020204" pitchFamily="34" charset="0"/>
              </a:rPr>
              <a:t>Questions</a:t>
            </a:r>
          </a:p>
        </p:txBody>
      </p:sp>
      <p:sp>
        <p:nvSpPr>
          <p:cNvPr id="11271" name="Rectangle 5"/>
          <p:cNvSpPr>
            <a:spLocks noChangeArrowheads="1"/>
          </p:cNvSpPr>
          <p:nvPr/>
        </p:nvSpPr>
        <p:spPr bwMode="auto">
          <a:xfrm>
            <a:off x="3265488" y="4935538"/>
            <a:ext cx="3219450" cy="1035050"/>
          </a:xfrm>
          <a:prstGeom prst="rect">
            <a:avLst/>
          </a:prstGeom>
          <a:solidFill>
            <a:srgbClr val="FFCCCC"/>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kumimoji="0" lang="en-US" altLang="zh-TW" b="1">
                <a:latin typeface="Arial" panose="020B0604020202020204" pitchFamily="34" charset="0"/>
              </a:rPr>
              <a:t>Interviewer</a:t>
            </a:r>
          </a:p>
        </p:txBody>
      </p:sp>
      <p:sp>
        <p:nvSpPr>
          <p:cNvPr id="11272" name="Rectangle 6"/>
          <p:cNvSpPr>
            <a:spLocks noChangeArrowheads="1"/>
          </p:cNvSpPr>
          <p:nvPr/>
        </p:nvSpPr>
        <p:spPr bwMode="auto">
          <a:xfrm>
            <a:off x="6721475" y="3206750"/>
            <a:ext cx="3219450" cy="1035050"/>
          </a:xfrm>
          <a:prstGeom prst="rect">
            <a:avLst/>
          </a:prstGeom>
          <a:solidFill>
            <a:srgbClr val="CCFFCC"/>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kumimoji="0" lang="en-US" altLang="zh-TW" b="1">
                <a:latin typeface="Arial" panose="020B0604020202020204" pitchFamily="34" charset="0"/>
              </a:rPr>
              <a:t>Participant</a:t>
            </a:r>
          </a:p>
        </p:txBody>
      </p:sp>
      <p:cxnSp>
        <p:nvCxnSpPr>
          <p:cNvPr id="11273" name="AutoShape 7"/>
          <p:cNvCxnSpPr>
            <a:cxnSpLocks noChangeShapeType="1"/>
            <a:stCxn id="11269" idx="2"/>
            <a:endCxn id="11270" idx="0"/>
          </p:cNvCxnSpPr>
          <p:nvPr/>
        </p:nvCxnSpPr>
        <p:spPr bwMode="auto">
          <a:xfrm rot="5400000">
            <a:off x="3196432" y="1599406"/>
            <a:ext cx="476250" cy="2881313"/>
          </a:xfrm>
          <a:prstGeom prst="bentConnector3">
            <a:avLst>
              <a:gd name="adj1" fmla="val 5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74" name="AutoShape 8"/>
          <p:cNvCxnSpPr>
            <a:cxnSpLocks noChangeShapeType="1"/>
            <a:stCxn id="11269" idx="2"/>
            <a:endCxn id="11272" idx="0"/>
          </p:cNvCxnSpPr>
          <p:nvPr/>
        </p:nvCxnSpPr>
        <p:spPr bwMode="auto">
          <a:xfrm rot="16200000" flipH="1">
            <a:off x="6400801" y="1276350"/>
            <a:ext cx="404812" cy="3455987"/>
          </a:xfrm>
          <a:prstGeom prst="bentConnector3">
            <a:avLst>
              <a:gd name="adj1" fmla="val 49806"/>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75" name="AutoShape 9"/>
          <p:cNvCxnSpPr>
            <a:cxnSpLocks noChangeShapeType="1"/>
            <a:stCxn id="11269" idx="2"/>
            <a:endCxn id="11271" idx="0"/>
          </p:cNvCxnSpPr>
          <p:nvPr/>
        </p:nvCxnSpPr>
        <p:spPr bwMode="auto">
          <a:xfrm rot="5400000">
            <a:off x="3808413" y="3868738"/>
            <a:ext cx="2133600"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頁尾版面配置區 4"/>
          <p:cNvSpPr>
            <a:spLocks noGrp="1"/>
          </p:cNvSpPr>
          <p:nvPr>
            <p:ph type="ftr" sz="quarter" idx="10"/>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1400" smtClean="0">
                <a:solidFill>
                  <a:srgbClr val="333399"/>
                </a:solidFill>
              </a:rPr>
              <a:t>CK Farn, CYCU</a:t>
            </a:r>
            <a:endParaRPr lang="zh-TW" altLang="en-US" sz="1400">
              <a:solidFill>
                <a:srgbClr val="333399"/>
              </a:solidFill>
            </a:endParaRPr>
          </a:p>
        </p:txBody>
      </p:sp>
      <p:sp>
        <p:nvSpPr>
          <p:cNvPr id="13315" name="投影片編號版面配置區 5"/>
          <p:cNvSpPr>
            <a:spLocks noGrp="1"/>
          </p:cNvSpPr>
          <p:nvPr>
            <p:ph type="sldNum" sz="quarter" idx="11"/>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80C26E7A-D780-408F-94CF-537FD65E27FF}" type="slidenum">
              <a:rPr lang="en-US" altLang="zh-TW" sz="1400">
                <a:solidFill>
                  <a:srgbClr val="333399"/>
                </a:solidFill>
              </a:rPr>
              <a:pPr/>
              <a:t>7</a:t>
            </a:fld>
            <a:endParaRPr lang="en-US" altLang="zh-TW" sz="1400">
              <a:solidFill>
                <a:srgbClr val="333399"/>
              </a:solidFill>
            </a:endParaRPr>
          </a:p>
        </p:txBody>
      </p:sp>
      <p:sp>
        <p:nvSpPr>
          <p:cNvPr id="13316" name="Rectangle 2"/>
          <p:cNvSpPr>
            <a:spLocks noGrp="1" noChangeArrowheads="1"/>
          </p:cNvSpPr>
          <p:nvPr>
            <p:ph type="title"/>
          </p:nvPr>
        </p:nvSpPr>
        <p:spPr/>
        <p:txBody>
          <a:bodyPr/>
          <a:lstStyle/>
          <a:p>
            <a:pPr eaLnBrk="1" hangingPunct="1"/>
            <a:r>
              <a:rPr lang="en-US" altLang="zh-TW" smtClean="0">
                <a:ea typeface="新細明體" panose="02020500000000000000" pitchFamily="18" charset="-120"/>
              </a:rPr>
              <a:t>Participant Motivation</a:t>
            </a:r>
          </a:p>
        </p:txBody>
      </p:sp>
      <p:pic>
        <p:nvPicPr>
          <p:cNvPr id="13317" name="Picture 3" descr="coo01757_09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463" y="1520825"/>
            <a:ext cx="9307512" cy="485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頁尾版面配置區 3"/>
          <p:cNvSpPr>
            <a:spLocks noGrp="1"/>
          </p:cNvSpPr>
          <p:nvPr>
            <p:ph type="ftr" sz="quarter" idx="10"/>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1400" smtClean="0">
                <a:solidFill>
                  <a:srgbClr val="333399"/>
                </a:solidFill>
              </a:rPr>
              <a:t>CK Farn, CYCU</a:t>
            </a:r>
            <a:endParaRPr lang="zh-TW" altLang="en-US" sz="1400">
              <a:solidFill>
                <a:srgbClr val="333399"/>
              </a:solidFill>
            </a:endParaRPr>
          </a:p>
        </p:txBody>
      </p:sp>
      <p:sp>
        <p:nvSpPr>
          <p:cNvPr id="15363" name="投影片編號版面配置區 4"/>
          <p:cNvSpPr>
            <a:spLocks noGrp="1"/>
          </p:cNvSpPr>
          <p:nvPr>
            <p:ph type="sldNum" sz="quarter" idx="11"/>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ABF503C8-FF4F-4F9F-AD10-F87AEE1895B2}" type="slidenum">
              <a:rPr lang="en-US" altLang="zh-TW" sz="1400">
                <a:solidFill>
                  <a:srgbClr val="333399"/>
                </a:solidFill>
              </a:rPr>
              <a:pPr/>
              <a:t>8</a:t>
            </a:fld>
            <a:endParaRPr lang="en-US" altLang="zh-TW" sz="1400">
              <a:solidFill>
                <a:srgbClr val="333399"/>
              </a:solidFill>
            </a:endParaRPr>
          </a:p>
        </p:txBody>
      </p:sp>
      <p:sp>
        <p:nvSpPr>
          <p:cNvPr id="15364" name="Rectangle 2"/>
          <p:cNvSpPr>
            <a:spLocks noGrp="1" noChangeArrowheads="1"/>
          </p:cNvSpPr>
          <p:nvPr>
            <p:ph type="title"/>
          </p:nvPr>
        </p:nvSpPr>
        <p:spPr/>
        <p:txBody>
          <a:bodyPr/>
          <a:lstStyle/>
          <a:p>
            <a:pPr eaLnBrk="1" hangingPunct="1"/>
            <a:r>
              <a:rPr lang="en-US" altLang="zh-TW" smtClean="0">
                <a:ea typeface="新細明體" panose="02020500000000000000" pitchFamily="18" charset="-120"/>
              </a:rPr>
              <a:t>Response Terms</a:t>
            </a:r>
          </a:p>
        </p:txBody>
      </p:sp>
      <p:sp>
        <p:nvSpPr>
          <p:cNvPr id="753667" name="AutoShape 3"/>
          <p:cNvSpPr>
            <a:spLocks noChangeArrowheads="1"/>
          </p:cNvSpPr>
          <p:nvPr/>
        </p:nvSpPr>
        <p:spPr bwMode="auto">
          <a:xfrm>
            <a:off x="993775" y="2076450"/>
            <a:ext cx="3762375" cy="1190625"/>
          </a:xfrm>
          <a:prstGeom prst="roundRect">
            <a:avLst>
              <a:gd name="adj" fmla="val 16667"/>
            </a:avLst>
          </a:prstGeom>
          <a:solidFill>
            <a:srgbClr val="FFDD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kumimoji="0" lang="en-US" altLang="zh-TW" sz="2800">
                <a:latin typeface="Arial" panose="020B0604020202020204" pitchFamily="34" charset="0"/>
              </a:rPr>
              <a:t>Noncontact rate</a:t>
            </a:r>
          </a:p>
        </p:txBody>
      </p:sp>
      <p:sp>
        <p:nvSpPr>
          <p:cNvPr id="753668" name="AutoShape 4"/>
          <p:cNvSpPr>
            <a:spLocks noChangeArrowheads="1"/>
          </p:cNvSpPr>
          <p:nvPr/>
        </p:nvSpPr>
        <p:spPr bwMode="auto">
          <a:xfrm>
            <a:off x="993775" y="3419475"/>
            <a:ext cx="3762375" cy="1114425"/>
          </a:xfrm>
          <a:prstGeom prst="roundRect">
            <a:avLst>
              <a:gd name="adj" fmla="val 16667"/>
            </a:avLst>
          </a:prstGeom>
          <a:solidFill>
            <a:srgbClr val="FFDD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kumimoji="0" lang="en-US" altLang="zh-TW" sz="2800">
                <a:latin typeface="Arial" panose="020B0604020202020204" pitchFamily="34" charset="0"/>
              </a:rPr>
              <a:t>Refusal rate</a:t>
            </a:r>
          </a:p>
        </p:txBody>
      </p:sp>
      <p:sp>
        <p:nvSpPr>
          <p:cNvPr id="753669" name="AutoShape 5"/>
          <p:cNvSpPr>
            <a:spLocks noChangeArrowheads="1"/>
          </p:cNvSpPr>
          <p:nvPr/>
        </p:nvSpPr>
        <p:spPr bwMode="auto">
          <a:xfrm>
            <a:off x="993775" y="4724400"/>
            <a:ext cx="3762375" cy="1131888"/>
          </a:xfrm>
          <a:prstGeom prst="roundRect">
            <a:avLst>
              <a:gd name="adj" fmla="val 16667"/>
            </a:avLst>
          </a:prstGeom>
          <a:solidFill>
            <a:srgbClr val="FFDD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kumimoji="0" lang="en-US" altLang="zh-TW" sz="2800">
                <a:latin typeface="Arial" panose="020B0604020202020204" pitchFamily="34" charset="0"/>
              </a:rPr>
              <a:t>Incidence rate</a:t>
            </a:r>
          </a:p>
        </p:txBody>
      </p:sp>
      <p:pic>
        <p:nvPicPr>
          <p:cNvPr id="15368" name="Picture 6" descr="P9-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135563" y="1978025"/>
            <a:ext cx="4198937" cy="41068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53667"/>
                                        </p:tgtEl>
                                        <p:attrNameLst>
                                          <p:attrName>style.visibility</p:attrName>
                                        </p:attrNameLst>
                                      </p:cBhvr>
                                      <p:to>
                                        <p:strVal val="visible"/>
                                      </p:to>
                                    </p:set>
                                    <p:animEffect transition="in" filter="blinds(horizontal)">
                                      <p:cBhvr>
                                        <p:cTn id="7" dur="500"/>
                                        <p:tgtEl>
                                          <p:spTgt spid="75366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53668"/>
                                        </p:tgtEl>
                                        <p:attrNameLst>
                                          <p:attrName>style.visibility</p:attrName>
                                        </p:attrNameLst>
                                      </p:cBhvr>
                                      <p:to>
                                        <p:strVal val="visible"/>
                                      </p:to>
                                    </p:set>
                                    <p:animEffect transition="in" filter="blinds(horizontal)">
                                      <p:cBhvr>
                                        <p:cTn id="12" dur="500"/>
                                        <p:tgtEl>
                                          <p:spTgt spid="75366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53669"/>
                                        </p:tgtEl>
                                        <p:attrNameLst>
                                          <p:attrName>style.visibility</p:attrName>
                                        </p:attrNameLst>
                                      </p:cBhvr>
                                      <p:to>
                                        <p:strVal val="visible"/>
                                      </p:to>
                                    </p:set>
                                    <p:animEffect transition="in" filter="blinds(horizontal)">
                                      <p:cBhvr>
                                        <p:cTn id="17" dur="500"/>
                                        <p:tgtEl>
                                          <p:spTgt spid="7536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3667" grpId="0" animBg="1"/>
      <p:bldP spid="753668" grpId="0" animBg="1"/>
      <p:bldP spid="75366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頁尾版面配置區 2"/>
          <p:cNvSpPr>
            <a:spLocks noGrp="1"/>
          </p:cNvSpPr>
          <p:nvPr>
            <p:ph type="ftr" sz="quarter" idx="10"/>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1400" smtClean="0">
                <a:solidFill>
                  <a:srgbClr val="333399"/>
                </a:solidFill>
              </a:rPr>
              <a:t>CK Farn, CYCU</a:t>
            </a:r>
            <a:endParaRPr lang="zh-TW" altLang="en-US" sz="1400">
              <a:solidFill>
                <a:srgbClr val="333399"/>
              </a:solidFill>
            </a:endParaRPr>
          </a:p>
        </p:txBody>
      </p:sp>
      <p:sp>
        <p:nvSpPr>
          <p:cNvPr id="17411" name="投影片編號版面配置區 3"/>
          <p:cNvSpPr>
            <a:spLocks noGrp="1"/>
          </p:cNvSpPr>
          <p:nvPr>
            <p:ph type="sldNum" sz="quarter" idx="11"/>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06E42D1F-4074-43AE-8C90-CE30456C69E2}" type="slidenum">
              <a:rPr lang="en-US" altLang="zh-TW" sz="1400">
                <a:solidFill>
                  <a:srgbClr val="333399"/>
                </a:solidFill>
              </a:rPr>
              <a:pPr/>
              <a:t>9</a:t>
            </a:fld>
            <a:endParaRPr lang="en-US" altLang="zh-TW" sz="1400">
              <a:solidFill>
                <a:srgbClr val="333399"/>
              </a:solidFill>
            </a:endParaRPr>
          </a:p>
        </p:txBody>
      </p:sp>
      <p:sp>
        <p:nvSpPr>
          <p:cNvPr id="17412" name="Rectangle 2"/>
          <p:cNvSpPr>
            <a:spLocks noGrp="1" noChangeArrowheads="1"/>
          </p:cNvSpPr>
          <p:nvPr>
            <p:ph type="title"/>
          </p:nvPr>
        </p:nvSpPr>
        <p:spPr/>
        <p:txBody>
          <a:bodyPr/>
          <a:lstStyle/>
          <a:p>
            <a:pPr eaLnBrk="1" hangingPunct="1"/>
            <a:r>
              <a:rPr lang="en-US" altLang="zh-TW" sz="3600" smtClean="0">
                <a:ea typeface="新細明體" panose="02020500000000000000" pitchFamily="18" charset="-120"/>
              </a:rPr>
              <a:t>Communication Approaches</a:t>
            </a:r>
          </a:p>
        </p:txBody>
      </p:sp>
      <p:sp>
        <p:nvSpPr>
          <p:cNvPr id="755715" name="AutoShape 3"/>
          <p:cNvSpPr>
            <a:spLocks noChangeArrowheads="1"/>
          </p:cNvSpPr>
          <p:nvPr/>
        </p:nvSpPr>
        <p:spPr bwMode="auto">
          <a:xfrm>
            <a:off x="496888" y="2265363"/>
            <a:ext cx="2894012" cy="3227387"/>
          </a:xfrm>
          <a:prstGeom prst="roundRect">
            <a:avLst>
              <a:gd name="adj" fmla="val 16667"/>
            </a:avLst>
          </a:prstGeom>
          <a:solidFill>
            <a:srgbClr val="FFDD99"/>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kumimoji="0" lang="en-US" altLang="zh-TW" b="1">
                <a:latin typeface="Arial" panose="020B0604020202020204" pitchFamily="34" charset="0"/>
              </a:rPr>
              <a:t>Self-</a:t>
            </a:r>
          </a:p>
          <a:p>
            <a:pPr algn="ctr" eaLnBrk="1" hangingPunct="1"/>
            <a:r>
              <a:rPr kumimoji="0" lang="en-US" altLang="zh-TW" b="1">
                <a:latin typeface="Arial" panose="020B0604020202020204" pitchFamily="34" charset="0"/>
              </a:rPr>
              <a:t>Administered</a:t>
            </a:r>
          </a:p>
          <a:p>
            <a:pPr algn="ctr" eaLnBrk="1" hangingPunct="1"/>
            <a:r>
              <a:rPr kumimoji="0" lang="en-US" altLang="zh-TW" b="1">
                <a:latin typeface="Arial" panose="020B0604020202020204" pitchFamily="34" charset="0"/>
              </a:rPr>
              <a:t>Survey</a:t>
            </a:r>
          </a:p>
        </p:txBody>
      </p:sp>
      <p:sp>
        <p:nvSpPr>
          <p:cNvPr id="755716" name="AutoShape 4"/>
          <p:cNvSpPr>
            <a:spLocks noChangeArrowheads="1"/>
          </p:cNvSpPr>
          <p:nvPr/>
        </p:nvSpPr>
        <p:spPr bwMode="auto">
          <a:xfrm>
            <a:off x="6867525" y="2265363"/>
            <a:ext cx="2892425" cy="3227387"/>
          </a:xfrm>
          <a:prstGeom prst="roundRect">
            <a:avLst>
              <a:gd name="adj" fmla="val 16667"/>
            </a:avLst>
          </a:prstGeom>
          <a:solidFill>
            <a:srgbClr val="5AC07A"/>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kumimoji="0" lang="en-US" altLang="zh-TW" b="1">
                <a:latin typeface="Arial" panose="020B0604020202020204" pitchFamily="34" charset="0"/>
              </a:rPr>
              <a:t>Survey via </a:t>
            </a:r>
          </a:p>
          <a:p>
            <a:pPr algn="ctr" eaLnBrk="1" hangingPunct="1"/>
            <a:r>
              <a:rPr kumimoji="0" lang="en-US" altLang="zh-TW" b="1">
                <a:latin typeface="Arial" panose="020B0604020202020204" pitchFamily="34" charset="0"/>
              </a:rPr>
              <a:t>Personal</a:t>
            </a:r>
          </a:p>
          <a:p>
            <a:pPr algn="ctr" eaLnBrk="1" hangingPunct="1"/>
            <a:r>
              <a:rPr kumimoji="0" lang="en-US" altLang="zh-TW" b="1">
                <a:latin typeface="Arial" panose="020B0604020202020204" pitchFamily="34" charset="0"/>
              </a:rPr>
              <a:t>Interview</a:t>
            </a:r>
          </a:p>
        </p:txBody>
      </p:sp>
      <p:sp>
        <p:nvSpPr>
          <p:cNvPr id="755717" name="AutoShape 5"/>
          <p:cNvSpPr>
            <a:spLocks noChangeArrowheads="1"/>
          </p:cNvSpPr>
          <p:nvPr/>
        </p:nvSpPr>
        <p:spPr bwMode="auto">
          <a:xfrm>
            <a:off x="3630613" y="2265363"/>
            <a:ext cx="2892425" cy="3227387"/>
          </a:xfrm>
          <a:prstGeom prst="roundRect">
            <a:avLst>
              <a:gd name="adj" fmla="val 16667"/>
            </a:avLst>
          </a:prstGeom>
          <a:solidFill>
            <a:srgbClr val="FFAE0D"/>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kumimoji="0" lang="en-US" altLang="zh-TW" b="1">
                <a:latin typeface="Arial" panose="020B0604020202020204" pitchFamily="34" charset="0"/>
              </a:rPr>
              <a:t>Telephone</a:t>
            </a:r>
          </a:p>
          <a:p>
            <a:pPr algn="ctr" eaLnBrk="1" hangingPunct="1"/>
            <a:r>
              <a:rPr kumimoji="0" lang="en-US" altLang="zh-TW" b="1">
                <a:latin typeface="Arial" panose="020B0604020202020204" pitchFamily="34" charset="0"/>
              </a:rPr>
              <a:t>Survey</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55715"/>
                                        </p:tgtEl>
                                        <p:attrNameLst>
                                          <p:attrName>style.visibility</p:attrName>
                                        </p:attrNameLst>
                                      </p:cBhvr>
                                      <p:to>
                                        <p:strVal val="visible"/>
                                      </p:to>
                                    </p:set>
                                    <p:animEffect transition="in" filter="blinds(horizontal)">
                                      <p:cBhvr>
                                        <p:cTn id="7" dur="500"/>
                                        <p:tgtEl>
                                          <p:spTgt spid="7557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55717"/>
                                        </p:tgtEl>
                                        <p:attrNameLst>
                                          <p:attrName>style.visibility</p:attrName>
                                        </p:attrNameLst>
                                      </p:cBhvr>
                                      <p:to>
                                        <p:strVal val="visible"/>
                                      </p:to>
                                    </p:set>
                                    <p:animEffect transition="in" filter="blinds(horizontal)">
                                      <p:cBhvr>
                                        <p:cTn id="12" dur="500"/>
                                        <p:tgtEl>
                                          <p:spTgt spid="75571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55716"/>
                                        </p:tgtEl>
                                        <p:attrNameLst>
                                          <p:attrName>style.visibility</p:attrName>
                                        </p:attrNameLst>
                                      </p:cBhvr>
                                      <p:to>
                                        <p:strVal val="visible"/>
                                      </p:to>
                                    </p:set>
                                    <p:animEffect transition="in" filter="blinds(horizontal)">
                                      <p:cBhvr>
                                        <p:cTn id="17" dur="500"/>
                                        <p:tgtEl>
                                          <p:spTgt spid="7557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5715" grpId="0" animBg="1"/>
      <p:bldP spid="755716" grpId="0" animBg="1"/>
      <p:bldP spid="755717" grpId="0" animBg="1"/>
    </p:bldLst>
  </p:timing>
</p:sld>
</file>

<file path=ppt/theme/theme1.xml><?xml version="1.0" encoding="utf-8"?>
<a:theme xmlns:a="http://schemas.openxmlformats.org/drawingml/2006/main" name="0ckf">
  <a:themeElements>
    <a:clrScheme name="0ckf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fontScheme name="0ckf">
      <a:majorFont>
        <a:latin typeface="Arial"/>
        <a:ea typeface="SimHei"/>
        <a:cs typeface=""/>
      </a:majorFont>
      <a:minorFont>
        <a:latin typeface="Times New Roman"/>
        <a:ea typeface="標楷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2400" b="0" i="0" u="none" strike="noStrike" cap="none" normalizeH="0" baseline="0" smtClean="0">
            <a:ln>
              <a:noFill/>
            </a:ln>
            <a:solidFill>
              <a:schemeClr val="tx1"/>
            </a:solidFill>
            <a:effectLst/>
            <a:latin typeface="Times New Roman" panose="02020603050405020304" pitchFamily="18" charset="0"/>
            <a:ea typeface="新細明體" panose="02020500000000000000" pitchFamily="18" charset="-120"/>
          </a:defRPr>
        </a:defPPr>
      </a:lstStyle>
    </a:spDef>
    <a:ln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2400" b="0" i="0" u="none" strike="noStrike" cap="none" normalizeH="0" baseline="0" smtClean="0">
            <a:ln>
              <a:noFill/>
            </a:ln>
            <a:solidFill>
              <a:schemeClr val="tx1"/>
            </a:solidFill>
            <a:effectLst/>
            <a:latin typeface="Times New Roman" panose="02020603050405020304" pitchFamily="18" charset="0"/>
            <a:ea typeface="新細明體" panose="02020500000000000000" pitchFamily="18" charset="-120"/>
          </a:defRPr>
        </a:defPPr>
      </a:lstStyle>
    </a:lnDef>
  </a:objectDefaults>
  <a:extraClrSchemeLst>
    <a:extraClrScheme>
      <a:clrScheme name="0ckf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0ckf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0ckf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0ckf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0ckf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0ckf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0ckf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
      <a:dk1>
        <a:srgbClr val="000000"/>
      </a:dk1>
      <a:lt1>
        <a:srgbClr val="FFFFFF"/>
      </a:lt1>
      <a:dk2>
        <a:srgbClr val="008011"/>
      </a:dk2>
      <a:lt2>
        <a:srgbClr val="DD0806"/>
      </a:lt2>
      <a:accent1>
        <a:srgbClr val="0000D4"/>
      </a:accent1>
      <a:accent2>
        <a:srgbClr val="02ABEA"/>
      </a:accent2>
      <a:accent3>
        <a:srgbClr val="FFFFFF"/>
      </a:accent3>
      <a:accent4>
        <a:srgbClr val="000000"/>
      </a:accent4>
      <a:accent5>
        <a:srgbClr val="AAAAE6"/>
      </a:accent5>
      <a:accent6>
        <a:srgbClr val="029BD4"/>
      </a:accent6>
      <a:hlink>
        <a:srgbClr val="F20884"/>
      </a:hlink>
      <a:folHlink>
        <a:srgbClr val="FCF305"/>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
      <a:dk1>
        <a:srgbClr val="000000"/>
      </a:dk1>
      <a:lt1>
        <a:srgbClr val="FFFFFF"/>
      </a:lt1>
      <a:dk2>
        <a:srgbClr val="008011"/>
      </a:dk2>
      <a:lt2>
        <a:srgbClr val="DD0806"/>
      </a:lt2>
      <a:accent1>
        <a:srgbClr val="0000D4"/>
      </a:accent1>
      <a:accent2>
        <a:srgbClr val="02ABEA"/>
      </a:accent2>
      <a:accent3>
        <a:srgbClr val="FFFFFF"/>
      </a:accent3>
      <a:accent4>
        <a:srgbClr val="000000"/>
      </a:accent4>
      <a:accent5>
        <a:srgbClr val="AAAAE6"/>
      </a:accent5>
      <a:accent6>
        <a:srgbClr val="029BD4"/>
      </a:accent6>
      <a:hlink>
        <a:srgbClr val="F20884"/>
      </a:hlink>
      <a:folHlink>
        <a:srgbClr val="FCF305"/>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1654</TotalTime>
  <Words>2283</Words>
  <Application>Microsoft Office PowerPoint</Application>
  <PresentationFormat>自訂</PresentationFormat>
  <Paragraphs>283</Paragraphs>
  <Slides>24</Slides>
  <Notes>22</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24</vt:i4>
      </vt:variant>
    </vt:vector>
  </HeadingPairs>
  <TitlesOfParts>
    <vt:vector size="33" baseType="lpstr">
      <vt:lpstr>SimHei</vt:lpstr>
      <vt:lpstr>Taipei</vt:lpstr>
      <vt:lpstr>新細明體</vt:lpstr>
      <vt:lpstr>標楷體</vt:lpstr>
      <vt:lpstr>Arial</vt:lpstr>
      <vt:lpstr>Times New Roman</vt:lpstr>
      <vt:lpstr>Webdings</vt:lpstr>
      <vt:lpstr>Wingdings</vt:lpstr>
      <vt:lpstr>0ckf</vt:lpstr>
      <vt:lpstr>Survey Research</vt:lpstr>
      <vt:lpstr>Dilemma for Surveys</vt:lpstr>
      <vt:lpstr>Data Collection Approaches in Surveys</vt:lpstr>
      <vt:lpstr>Selecting a Communication  Data Collection Approach</vt:lpstr>
      <vt:lpstr>Communication Approach</vt:lpstr>
      <vt:lpstr>Sources of Error</vt:lpstr>
      <vt:lpstr>Participant Motivation</vt:lpstr>
      <vt:lpstr>Response Terms</vt:lpstr>
      <vt:lpstr>Communication Approaches</vt:lpstr>
      <vt:lpstr>Self-Administered Surveys</vt:lpstr>
      <vt:lpstr>Self-Administered Surveys</vt:lpstr>
      <vt:lpstr>Designing Questionnaires Using the TDM</vt:lpstr>
      <vt:lpstr>Options for Web-based Surveys</vt:lpstr>
      <vt:lpstr>Advantages of Surveying Software</vt:lpstr>
      <vt:lpstr>The Web as a Survey Research Venue</vt:lpstr>
      <vt:lpstr>Advantages of Self-Administered Study</vt:lpstr>
      <vt:lpstr>Disadvantages of  Self-Administered Study</vt:lpstr>
      <vt:lpstr>Improving Response Rates</vt:lpstr>
      <vt:lpstr>Telephone Survey</vt:lpstr>
      <vt:lpstr>Advantages of the Telephone Survey</vt:lpstr>
      <vt:lpstr>Disadvantages of the Telephone Survey</vt:lpstr>
      <vt:lpstr>Survey via Personal Interview</vt:lpstr>
      <vt:lpstr>Personal Interview Survey</vt:lpstr>
      <vt:lpstr>Assignment #6B</vt:lpstr>
    </vt:vector>
  </TitlesOfParts>
  <Company>NCU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研究方法</dc:title>
  <dc:subject>Surveys 調查研究</dc:subject>
  <dc:creator>范錚強</dc:creator>
  <cp:lastModifiedBy>CKFarn</cp:lastModifiedBy>
  <cp:revision>62</cp:revision>
  <dcterms:modified xsi:type="dcterms:W3CDTF">2023-11-16T09:06:47Z</dcterms:modified>
</cp:coreProperties>
</file>