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1"/>
  </p:notesMasterIdLst>
  <p:handoutMasterIdLst>
    <p:handoutMasterId r:id="rId22"/>
  </p:handoutMasterIdLst>
  <p:sldIdLst>
    <p:sldId id="323" r:id="rId2"/>
    <p:sldId id="351" r:id="rId3"/>
    <p:sldId id="352" r:id="rId4"/>
    <p:sldId id="365" r:id="rId5"/>
    <p:sldId id="355" r:id="rId6"/>
    <p:sldId id="353" r:id="rId7"/>
    <p:sldId id="354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8" r:id="rId16"/>
    <p:sldId id="369" r:id="rId17"/>
    <p:sldId id="370" r:id="rId18"/>
    <p:sldId id="366" r:id="rId19"/>
    <p:sldId id="367" r:id="rId20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CC3300"/>
    <a:srgbClr val="FFFF66"/>
    <a:srgbClr val="CCFFCC"/>
    <a:srgbClr val="FFFFCC"/>
    <a:srgbClr val="CCFFFF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45" autoAdjust="0"/>
    <p:restoredTop sz="75045" autoAdjust="0"/>
  </p:normalViewPr>
  <p:slideViewPr>
    <p:cSldViewPr showGuides="1">
      <p:cViewPr varScale="1">
        <p:scale>
          <a:sx n="87" d="100"/>
          <a:sy n="87" d="100"/>
        </p:scale>
        <p:origin x="1476" y="90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0514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18872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8894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418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041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0258D-1F9B-48FD-9276-A1F49DFA6D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787559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1708-F74B-4F1E-A96E-F27C256B56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239277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7757E-F12C-4CD4-890B-FF2C6F62B9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35872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DE8ED-C169-44AB-9E9E-62596B377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36681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EEDDF-01DF-47F2-86C8-717D3F549F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03165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FB995-9CA7-413B-BCC5-0CD2D4A8EB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309437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8AF4F-0CA5-44A8-80FE-C6FCDB10E3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96821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9D45D-0124-4125-890A-5B7BB5E1AD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842028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55890-7BC7-4515-BA44-5846F00174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671240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6B115-1853-40DF-9070-BA7CCA652B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082188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590E-06F1-491F-8C35-F3E1B247F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901054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06B65-AAF7-4C8B-A1B2-250113F006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210564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E10AA-7211-420B-BB92-BCC92F82F6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103183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AA52028C-FE02-490C-9BE0-AA7AC0003D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5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6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7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atthewlombard.com/reliability/index_print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tZFWm3mMPDqG6d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8" y="1065213"/>
            <a:ext cx="8262937" cy="1139825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  <a:defRPr/>
            </a:pPr>
            <a:r>
              <a:rPr lang="en-US" altLang="zh-TW" sz="4800" dirty="0"/>
              <a:t>Content </a:t>
            </a:r>
            <a:r>
              <a:rPr lang="en-US" altLang="zh-TW" sz="4800" dirty="0" smtClean="0"/>
              <a:t>Analysis</a:t>
            </a:r>
            <a:r>
              <a:rPr lang="zh-TW" altLang="en-US" sz="4800" dirty="0" smtClean="0"/>
              <a:t> </a:t>
            </a:r>
            <a:r>
              <a:rPr lang="en-US" altLang="zh-TW" sz="4800" baseline="-25000" dirty="0" smtClean="0"/>
              <a:t>(rev)</a:t>
            </a:r>
            <a:endParaRPr lang="zh-TW" altLang="en-US" sz="4800" baseline="-25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68275" y="182563"/>
            <a:ext cx="983539" cy="1015663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altLang="zh-TW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032694" y="3849364"/>
            <a:ext cx="8562975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kumimoji="1" sz="24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anose="05030102010509060703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18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1600" kern="1200">
                <a:solidFill>
                  <a:srgbClr val="CC0000"/>
                </a:solidFill>
                <a:latin typeface="+mn-lt"/>
                <a:ea typeface="新細明體" panose="02020500000000000000" pitchFamily="18" charset="-12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16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00" lvl="1"/>
            <a:r>
              <a:rPr lang="en-US" altLang="zh-TW" sz="2400" dirty="0" smtClean="0">
                <a:ea typeface="標楷體" panose="03000509000000000000" pitchFamily="65" charset="-120"/>
              </a:rPr>
              <a:t>Department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of Information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 err="1" smtClean="0">
                <a:ea typeface="標楷體" panose="03000509000000000000" pitchFamily="65" charset="-120"/>
              </a:rPr>
              <a:t>CYCU</a:t>
            </a:r>
            <a:endParaRPr lang="en-US" altLang="en-US" sz="2400" dirty="0" smtClean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2400" dirty="0" err="1" smtClean="0">
                <a:ea typeface="標楷體" panose="03000509000000000000" pitchFamily="65" charset="-120"/>
              </a:rPr>
              <a:t>CK</a:t>
            </a:r>
            <a:r>
              <a:rPr lang="en-US" altLang="zh-TW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err="1" smtClean="0">
                <a:ea typeface="標楷體" panose="03000509000000000000" pitchFamily="65" charset="-120"/>
              </a:rPr>
              <a:t>Farn</a:t>
            </a:r>
            <a:endParaRPr lang="en-US" altLang="zh-TW" sz="1800" dirty="0" smtClean="0"/>
          </a:p>
          <a:p>
            <a:r>
              <a:rPr lang="en-US" altLang="zh-TW" sz="1800" dirty="0" smtClean="0"/>
              <a:t>mailto: </a:t>
            </a:r>
            <a:r>
              <a:rPr lang="en-US" altLang="zh-TW" sz="1800" dirty="0" err="1" smtClean="0"/>
              <a:t>ckfarn@gmail.com</a:t>
            </a:r>
            <a:endParaRPr lang="en-US" altLang="zh-TW" sz="1800" dirty="0" smtClean="0"/>
          </a:p>
          <a:p>
            <a:pPr marL="190500" lvl="1"/>
            <a:endParaRPr lang="en-US" altLang="zh-TW" sz="1800" dirty="0" smtClean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 dirty="0" smtClean="0"/>
              <a:t>2023.12</a:t>
            </a:r>
            <a:endParaRPr lang="en-US" altLang="zh-TW" sz="18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CYCU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B0258D-1F9B-48FD-9276-A1F49DFA6D91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Reducing data</a:t>
            </a:r>
            <a:endParaRPr lang="zh-TW" alt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Random sampling</a:t>
            </a:r>
          </a:p>
          <a:p>
            <a:pPr lvl="1"/>
            <a:r>
              <a:rPr lang="en-US" altLang="zh-TW" sz="2400" dirty="0" smtClean="0"/>
              <a:t>Extremely high cost</a:t>
            </a:r>
          </a:p>
          <a:p>
            <a:r>
              <a:rPr lang="en-US" altLang="zh-TW" sz="2800" dirty="0" smtClean="0"/>
              <a:t>Systematic sampling</a:t>
            </a:r>
          </a:p>
          <a:p>
            <a:pPr lvl="1"/>
            <a:r>
              <a:rPr lang="en-US" altLang="zh-TW" sz="2400" dirty="0" smtClean="0"/>
              <a:t>Pick randomly, or by reasoning, then sample in a cyclical way</a:t>
            </a:r>
          </a:p>
          <a:p>
            <a:pPr lvl="2"/>
            <a:r>
              <a:rPr lang="en-US" altLang="zh-TW" sz="2000" dirty="0" smtClean="0"/>
              <a:t>Every 7 days, every month, …</a:t>
            </a:r>
          </a:p>
          <a:p>
            <a:pPr lvl="1"/>
            <a:r>
              <a:rPr lang="en-US" altLang="zh-TW" sz="2400" dirty="0" smtClean="0"/>
              <a:t>Pick the timing before or after certain event</a:t>
            </a:r>
          </a:p>
          <a:p>
            <a:pPr lvl="2"/>
            <a:r>
              <a:rPr lang="en-US" altLang="zh-TW" sz="2000" dirty="0" smtClean="0"/>
              <a:t>Everyday, starting two weeks before an election</a:t>
            </a:r>
          </a:p>
          <a:p>
            <a:pPr lvl="1"/>
            <a:r>
              <a:rPr lang="en-US" altLang="zh-TW" sz="2400" dirty="0" smtClean="0"/>
              <a:t>Pick the timing where things happen most frequently</a:t>
            </a:r>
          </a:p>
          <a:p>
            <a:pPr lvl="2"/>
            <a:r>
              <a:rPr lang="en-US" altLang="zh-TW" sz="2000" dirty="0" smtClean="0"/>
              <a:t>Employment ads: beginning of year, in the summer break, …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821999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 smtClean="0"/>
              <a:t>Unit of analysis</a:t>
            </a:r>
            <a:endParaRPr lang="zh-TW" altLang="en-US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0279" y="1676465"/>
            <a:ext cx="7231933" cy="494065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795" dirty="0" smtClean="0"/>
              <a:t>Granularity (</a:t>
            </a:r>
            <a:r>
              <a:rPr lang="zh-TW" altLang="en-US" sz="2795" dirty="0" smtClean="0"/>
              <a:t>顆粒度</a:t>
            </a:r>
            <a:r>
              <a:rPr lang="en-US" altLang="zh-TW" sz="2795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altLang="zh-TW" sz="2795" dirty="0" smtClean="0"/>
              <a:t>Example, analyzing books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volume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chapter in a book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section in a book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paragraph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sentence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word</a:t>
            </a:r>
          </a:p>
          <a:p>
            <a:pPr>
              <a:lnSpc>
                <a:spcPct val="90000"/>
              </a:lnSpc>
            </a:pPr>
            <a:r>
              <a:rPr lang="en-US" altLang="zh-TW" sz="2795" dirty="0"/>
              <a:t>Example, analyzing </a:t>
            </a:r>
            <a:r>
              <a:rPr lang="en-US" altLang="zh-TW" sz="2795" dirty="0" smtClean="0"/>
              <a:t>movie</a:t>
            </a:r>
            <a:endParaRPr lang="en-US" altLang="zh-TW" sz="2795" dirty="0"/>
          </a:p>
          <a:p>
            <a:pPr lvl="1">
              <a:lnSpc>
                <a:spcPct val="80000"/>
              </a:lnSpc>
            </a:pPr>
            <a:r>
              <a:rPr lang="en-US" altLang="zh-TW" sz="1996" dirty="0"/>
              <a:t>A </a:t>
            </a:r>
            <a:r>
              <a:rPr lang="en-US" altLang="zh-TW" sz="1996" dirty="0" smtClean="0"/>
              <a:t>movie</a:t>
            </a:r>
            <a:endParaRPr lang="en-US" altLang="zh-TW" sz="1996" dirty="0"/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An episode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A dialog</a:t>
            </a:r>
          </a:p>
          <a:p>
            <a:pPr lvl="1">
              <a:lnSpc>
                <a:spcPct val="80000"/>
              </a:lnSpc>
            </a:pPr>
            <a:r>
              <a:rPr lang="en-US" altLang="zh-TW" sz="1996" dirty="0" smtClean="0"/>
              <a:t>Every minute</a:t>
            </a:r>
            <a:endParaRPr lang="en-US" altLang="zh-TW" sz="1996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055138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/>
              <a:t>Unit of </a:t>
            </a:r>
            <a:r>
              <a:rPr lang="en-US" altLang="zh-TW" dirty="0" smtClean="0"/>
              <a:t>analysis </a:t>
            </a:r>
            <a:r>
              <a:rPr lang="zh-TW" altLang="en-US" sz="2395" dirty="0" smtClean="0"/>
              <a:t>2</a:t>
            </a:r>
            <a:endParaRPr lang="zh-TW" altLang="en-US" sz="2395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How to decide?</a:t>
            </a:r>
          </a:p>
          <a:p>
            <a:pPr lvl="1"/>
            <a:r>
              <a:rPr lang="en-US" altLang="zh-TW" dirty="0" smtClean="0"/>
              <a:t>Refer to your research question</a:t>
            </a:r>
          </a:p>
          <a:p>
            <a:pPr lvl="1"/>
            <a:r>
              <a:rPr lang="en-US" altLang="zh-TW" dirty="0" smtClean="0"/>
              <a:t>What answers do you expect?</a:t>
            </a:r>
          </a:p>
          <a:p>
            <a:pPr lvl="1"/>
            <a:r>
              <a:rPr lang="en-US" altLang="zh-TW" dirty="0" smtClean="0"/>
              <a:t>How are the number relates to your question?</a:t>
            </a:r>
          </a:p>
          <a:p>
            <a:r>
              <a:rPr lang="en-US" altLang="zh-TW" dirty="0" smtClean="0"/>
              <a:t>What is the service quality of a hotel</a:t>
            </a:r>
            <a:endParaRPr lang="zh-TW" altLang="en-US" dirty="0"/>
          </a:p>
          <a:p>
            <a:pPr lvl="1"/>
            <a:r>
              <a:rPr lang="en-US" altLang="zh-TW" dirty="0" smtClean="0"/>
              <a:t>Analyze the comments by previous travelers</a:t>
            </a:r>
          </a:p>
          <a:p>
            <a:pPr lvl="1"/>
            <a:r>
              <a:rPr lang="en-US" altLang="zh-TW" dirty="0" smtClean="0"/>
              <a:t>How many times certain things were mentioned, positive or negative 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461321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 smtClean="0"/>
              <a:t>Classification scheme</a:t>
            </a:r>
            <a:endParaRPr lang="zh-TW" alt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0278" y="1676465"/>
            <a:ext cx="7885383" cy="4864600"/>
          </a:xfrm>
        </p:spPr>
        <p:txBody>
          <a:bodyPr/>
          <a:lstStyle/>
          <a:p>
            <a:r>
              <a:rPr lang="en-US" altLang="zh-TW" dirty="0" smtClean="0"/>
              <a:t>The basis for tallying frequency</a:t>
            </a:r>
          </a:p>
          <a:p>
            <a:r>
              <a:rPr lang="en-US" altLang="zh-TW" dirty="0" smtClean="0"/>
              <a:t>Coverage of the classification</a:t>
            </a:r>
          </a:p>
          <a:p>
            <a:r>
              <a:rPr lang="en-US" altLang="zh-TW" dirty="0" smtClean="0"/>
              <a:t>Are the subclasses mutually exclusive?</a:t>
            </a:r>
            <a:r>
              <a:rPr lang="zh-TW" altLang="en-US" dirty="0" smtClean="0"/>
              <a:t>互斥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Positive or negative feedback</a:t>
            </a:r>
          </a:p>
          <a:p>
            <a:pPr lvl="1"/>
            <a:r>
              <a:rPr lang="en-US" altLang="zh-TW" dirty="0" smtClean="0"/>
              <a:t>Characteristics in employment</a:t>
            </a:r>
          </a:p>
          <a:p>
            <a:r>
              <a:rPr lang="en-US" altLang="zh-TW" dirty="0" smtClean="0"/>
              <a:t>Foundation for the scheme</a:t>
            </a:r>
          </a:p>
          <a:p>
            <a:pPr lvl="1"/>
            <a:r>
              <a:rPr lang="en-US" altLang="zh-TW" dirty="0" smtClean="0"/>
              <a:t>Socially acceptable</a:t>
            </a:r>
          </a:p>
          <a:p>
            <a:pPr lvl="1"/>
            <a:r>
              <a:rPr lang="en-US" altLang="zh-TW" dirty="0" smtClean="0"/>
              <a:t>Theory based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373386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 smtClean="0"/>
              <a:t>Application of content analysis</a:t>
            </a:r>
            <a:endParaRPr lang="zh-TW" alt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Comparing the content of messages</a:t>
            </a:r>
          </a:p>
          <a:p>
            <a:pPr lvl="1"/>
            <a:r>
              <a:rPr lang="en-US" altLang="zh-TW" dirty="0" smtClean="0"/>
              <a:t>Trend: changes over time be one or many channels</a:t>
            </a:r>
          </a:p>
          <a:p>
            <a:pPr lvl="1"/>
            <a:r>
              <a:rPr lang="en-US" altLang="zh-TW" dirty="0" smtClean="0"/>
              <a:t>The position of a media under different situations</a:t>
            </a:r>
          </a:p>
          <a:p>
            <a:pPr lvl="1"/>
            <a:r>
              <a:rPr lang="en-US" altLang="zh-TW" dirty="0"/>
              <a:t>The position of a media </a:t>
            </a:r>
            <a:r>
              <a:rPr lang="en-US" altLang="zh-TW" dirty="0" smtClean="0"/>
              <a:t>facing different people</a:t>
            </a:r>
          </a:p>
          <a:p>
            <a:pPr lvl="1"/>
            <a:r>
              <a:rPr lang="en-US" altLang="zh-TW" dirty="0" smtClean="0"/>
              <a:t>The relations of different types of content in a media</a:t>
            </a:r>
          </a:p>
          <a:p>
            <a:pPr lvl="1"/>
            <a:r>
              <a:rPr lang="en-US" altLang="zh-TW" dirty="0" smtClean="0"/>
              <a:t>Differences between/among media</a:t>
            </a:r>
          </a:p>
          <a:p>
            <a:pPr lvl="1"/>
            <a:r>
              <a:rPr lang="en-US" altLang="zh-TW" dirty="0"/>
              <a:t>Differences </a:t>
            </a:r>
            <a:r>
              <a:rPr lang="en-US" altLang="zh-TW" dirty="0" smtClean="0"/>
              <a:t>between a media in comparison to a standard</a:t>
            </a:r>
            <a:endParaRPr lang="en-US" altLang="zh-TW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749613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Validity in Content 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Whether the categorization (coding) is done properly</a:t>
            </a:r>
          </a:p>
          <a:p>
            <a:pPr lvl="1"/>
            <a:r>
              <a:rPr lang="en-US" altLang="zh-TW" sz="2400" dirty="0" smtClean="0"/>
              <a:t>The rater has to know the subject matter</a:t>
            </a:r>
          </a:p>
          <a:p>
            <a:pPr lvl="1"/>
            <a:r>
              <a:rPr lang="en-US" altLang="zh-TW" sz="2400" dirty="0" smtClean="0"/>
              <a:t>No bias</a:t>
            </a:r>
          </a:p>
          <a:p>
            <a:pPr lvl="1"/>
            <a:r>
              <a:rPr lang="en-US" altLang="zh-TW" sz="2400" dirty="0" smtClean="0"/>
              <a:t>Multiple raters can ensure validity of the rating process</a:t>
            </a:r>
          </a:p>
          <a:p>
            <a:r>
              <a:rPr lang="en-US" altLang="zh-TW" sz="2800" dirty="0" smtClean="0"/>
              <a:t>Training of coders for validity</a:t>
            </a:r>
          </a:p>
          <a:p>
            <a:pPr lvl="2"/>
            <a:r>
              <a:rPr lang="en-US" altLang="zh-TW" sz="2000" dirty="0" smtClean="0"/>
              <a:t>Rate the samples</a:t>
            </a:r>
          </a:p>
          <a:p>
            <a:pPr lvl="2"/>
            <a:r>
              <a:rPr lang="en-US" altLang="zh-TW" sz="2000" dirty="0" smtClean="0"/>
              <a:t>Discuss the difference</a:t>
            </a:r>
          </a:p>
          <a:p>
            <a:pPr lvl="2"/>
            <a:r>
              <a:rPr lang="en-US" altLang="zh-TW" sz="2000" dirty="0" smtClean="0"/>
              <a:t>Start over, until </a:t>
            </a:r>
            <a:r>
              <a:rPr lang="en-US" altLang="zh-TW" sz="2400" dirty="0" smtClean="0"/>
              <a:t>“inter-coder reliability” is stable</a:t>
            </a:r>
            <a:endParaRPr lang="zh-TW" altLang="en-US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964763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Inter-coder reliability (</a:t>
            </a:r>
            <a:r>
              <a:rPr lang="en-US" altLang="zh-TW" dirty="0" err="1" smtClean="0"/>
              <a:t>ICR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A </a:t>
            </a:r>
            <a:r>
              <a:rPr lang="en-US" altLang="zh-TW" sz="2800" dirty="0"/>
              <a:t>measurement of how much researchers agree when coding the same data </a:t>
            </a:r>
            <a:r>
              <a:rPr lang="en-US" altLang="zh-TW" sz="2800" dirty="0" smtClean="0"/>
              <a:t>set</a:t>
            </a:r>
          </a:p>
          <a:p>
            <a:r>
              <a:rPr lang="en-US" altLang="zh-TW" sz="2800" dirty="0" smtClean="0"/>
              <a:t>Multiple researchers should come to the same coding results</a:t>
            </a:r>
            <a:endParaRPr lang="zh-TW" altLang="en-US" sz="2800" dirty="0" smtClean="0"/>
          </a:p>
          <a:p>
            <a:r>
              <a:rPr lang="en-US" altLang="zh-TW" sz="2800" dirty="0" err="1" smtClean="0"/>
              <a:t>ICR</a:t>
            </a:r>
            <a:r>
              <a:rPr lang="en-US" altLang="zh-TW" sz="2800" dirty="0" smtClean="0"/>
              <a:t> reflects the </a:t>
            </a:r>
            <a:r>
              <a:rPr lang="en-US" altLang="zh-TW" sz="2800" dirty="0"/>
              <a:t>consistency and validity of the initial </a:t>
            </a:r>
            <a:r>
              <a:rPr lang="en-US" altLang="zh-TW" sz="2800" dirty="0" smtClean="0"/>
              <a:t>codebook, and the coding process</a:t>
            </a:r>
          </a:p>
          <a:p>
            <a:pPr lvl="1"/>
            <a:r>
              <a:rPr lang="en-US" altLang="zh-TW" sz="2400" dirty="0"/>
              <a:t>Cohen’s </a:t>
            </a:r>
            <a:r>
              <a:rPr lang="en-US" altLang="zh-TW" sz="2400" dirty="0" smtClean="0"/>
              <a:t>kappa, </a:t>
            </a:r>
            <a:r>
              <a:rPr lang="en-US" altLang="zh-TW" sz="2400" dirty="0" err="1"/>
              <a:t>Krippendorff's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alpha, </a:t>
            </a:r>
            <a:r>
              <a:rPr lang="en-US" altLang="zh-TW" sz="2400" dirty="0" err="1" smtClean="0"/>
              <a:t>Holsti</a:t>
            </a:r>
            <a:r>
              <a:rPr lang="en-US" altLang="zh-TW" sz="2400" dirty="0" smtClean="0"/>
              <a:t> Method, etc.</a:t>
            </a:r>
          </a:p>
          <a:p>
            <a:pPr lvl="1"/>
            <a:r>
              <a:rPr lang="en-US" altLang="zh-TW" sz="2400" dirty="0" smtClean="0"/>
              <a:t>Refer </a:t>
            </a:r>
            <a:r>
              <a:rPr lang="en-US" altLang="zh-TW" sz="2400" dirty="0"/>
              <a:t>to </a:t>
            </a:r>
            <a:r>
              <a:rPr lang="en-US" altLang="zh-TW" sz="2400" dirty="0">
                <a:hlinkClick r:id="rId2"/>
              </a:rPr>
              <a:t>http://</a:t>
            </a:r>
            <a:r>
              <a:rPr lang="en-US" altLang="zh-TW" sz="2400" dirty="0" err="1" smtClean="0">
                <a:hlinkClick r:id="rId2"/>
              </a:rPr>
              <a:t>matthewlombard.com</a:t>
            </a:r>
            <a:r>
              <a:rPr lang="en-US" altLang="zh-TW" sz="2400" dirty="0" smtClean="0">
                <a:hlinkClick r:id="rId2"/>
              </a:rPr>
              <a:t>/reliability/</a:t>
            </a:r>
            <a:r>
              <a:rPr lang="en-US" altLang="zh-TW" sz="2400" dirty="0" err="1" smtClean="0">
                <a:hlinkClick r:id="rId2"/>
              </a:rPr>
              <a:t>index_print.html</a:t>
            </a:r>
            <a:endParaRPr lang="en-US" altLang="zh-TW" sz="2400" dirty="0" smtClean="0"/>
          </a:p>
          <a:p>
            <a:pPr marL="663575" lvl="1" indent="0">
              <a:buNone/>
            </a:pPr>
            <a:endParaRPr lang="en-US" altLang="zh-TW" sz="2400" dirty="0" smtClean="0"/>
          </a:p>
          <a:p>
            <a:pPr marL="663575" lvl="1" indent="0">
              <a:buNone/>
            </a:pPr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marL="0" indent="0">
              <a:buNone/>
            </a:pPr>
            <a:endParaRPr lang="en-US" altLang="zh-TW" sz="2800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093928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Approaches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9938" y="1838474"/>
            <a:ext cx="8734425" cy="4106863"/>
          </a:xfrm>
        </p:spPr>
        <p:txBody>
          <a:bodyPr/>
          <a:lstStyle/>
          <a:p>
            <a:r>
              <a:rPr lang="en-US" altLang="zh-TW" sz="2800" dirty="0" smtClean="0"/>
              <a:t>I. Complete but expensive process</a:t>
            </a:r>
          </a:p>
          <a:p>
            <a:pPr lvl="1"/>
            <a:r>
              <a:rPr lang="en-US" altLang="zh-TW" sz="2400" dirty="0" smtClean="0"/>
              <a:t>1. pick several qualified researches as coders</a:t>
            </a:r>
          </a:p>
          <a:p>
            <a:pPr lvl="1"/>
            <a:r>
              <a:rPr lang="en-US" altLang="zh-TW" sz="2400" dirty="0" smtClean="0"/>
              <a:t>2. train for validity and consistency</a:t>
            </a:r>
          </a:p>
          <a:p>
            <a:pPr lvl="1"/>
            <a:r>
              <a:rPr lang="en-US" altLang="zh-TW" sz="2400" dirty="0" smtClean="0"/>
              <a:t>3. after achieving good </a:t>
            </a:r>
            <a:r>
              <a:rPr lang="en-US" altLang="zh-TW" sz="2400" dirty="0" err="1" smtClean="0"/>
              <a:t>ICR</a:t>
            </a:r>
            <a:r>
              <a:rPr lang="en-US" altLang="zh-TW" sz="2400" dirty="0" smtClean="0"/>
              <a:t>, launch the full scale coding, every coder code the entire dataset</a:t>
            </a:r>
          </a:p>
          <a:p>
            <a:r>
              <a:rPr lang="en-US" altLang="zh-TW" sz="2800" dirty="0" smtClean="0"/>
              <a:t>II. Simplified process</a:t>
            </a:r>
          </a:p>
          <a:p>
            <a:pPr lvl="1"/>
            <a:r>
              <a:rPr lang="en-US" altLang="zh-TW" sz="2400" dirty="0"/>
              <a:t>1. pick several qualified researches as coders</a:t>
            </a:r>
          </a:p>
          <a:p>
            <a:pPr lvl="1"/>
            <a:r>
              <a:rPr lang="en-US" altLang="zh-TW" sz="2400" dirty="0"/>
              <a:t>2. train for validity and consistency</a:t>
            </a:r>
          </a:p>
          <a:p>
            <a:pPr lvl="1"/>
            <a:r>
              <a:rPr lang="en-US" altLang="zh-TW" sz="2400" dirty="0"/>
              <a:t>3. after achieving good </a:t>
            </a:r>
            <a:r>
              <a:rPr lang="en-US" altLang="zh-TW" sz="2400" dirty="0" err="1"/>
              <a:t>ICR</a:t>
            </a:r>
            <a:r>
              <a:rPr lang="en-US" altLang="zh-TW" sz="2400" dirty="0"/>
              <a:t>, launch the full scale </a:t>
            </a:r>
            <a:r>
              <a:rPr lang="en-US" altLang="zh-TW" sz="2400" dirty="0" smtClean="0"/>
              <a:t>coding, only one coder </a:t>
            </a:r>
            <a:r>
              <a:rPr lang="en-US" altLang="zh-TW" sz="2400" dirty="0"/>
              <a:t>code </a:t>
            </a:r>
            <a:r>
              <a:rPr lang="en-US" altLang="zh-TW" sz="2400" dirty="0" smtClean="0"/>
              <a:t>a subset of the dataset </a:t>
            </a:r>
            <a:endParaRPr lang="zh-TW" altLang="en-US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763532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Suggestions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Content analysis is an effective way to accomplish a research, especially with the help of computers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719327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Assignment #8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9938" y="1978025"/>
            <a:ext cx="8975724" cy="4106863"/>
          </a:xfrm>
        </p:spPr>
        <p:txBody>
          <a:bodyPr/>
          <a:lstStyle/>
          <a:p>
            <a:r>
              <a:rPr lang="en-US" altLang="zh-TW" sz="2000" dirty="0" smtClean="0"/>
              <a:t>Look for a academic paper, which makes use of “content analysis” as the primary research method</a:t>
            </a:r>
          </a:p>
          <a:p>
            <a:r>
              <a:rPr lang="en-US" altLang="zh-TW" sz="2000" dirty="0" smtClean="0"/>
              <a:t>Review the paper</a:t>
            </a:r>
          </a:p>
          <a:p>
            <a:r>
              <a:rPr lang="en-US" altLang="zh-TW" sz="2000" dirty="0" smtClean="0"/>
              <a:t>Think of a topic that you can do, after reading this article</a:t>
            </a:r>
          </a:p>
          <a:p>
            <a:r>
              <a:rPr lang="en-US" altLang="zh-TW" sz="2000" dirty="0" smtClean="0"/>
              <a:t>Propose a project, including the research question, the research design to carry out your research, using content analysis </a:t>
            </a:r>
          </a:p>
          <a:p>
            <a:r>
              <a:rPr lang="en-US" altLang="zh-TW" sz="2000" dirty="0" smtClean="0"/>
              <a:t>Prepare </a:t>
            </a:r>
            <a:r>
              <a:rPr lang="en-US" altLang="zh-TW" sz="2000" dirty="0"/>
              <a:t>a short </a:t>
            </a:r>
            <a:r>
              <a:rPr lang="en-US" altLang="zh-TW" sz="2000" dirty="0" err="1"/>
              <a:t>ppt</a:t>
            </a:r>
            <a:r>
              <a:rPr lang="en-US" altLang="zh-TW" sz="2000" dirty="0"/>
              <a:t> document, no more that SIX pages</a:t>
            </a:r>
          </a:p>
          <a:p>
            <a:r>
              <a:rPr lang="en-US" altLang="zh-TW" sz="2000" dirty="0"/>
              <a:t>File name: </a:t>
            </a:r>
            <a:r>
              <a:rPr lang="en-US" altLang="zh-TW" sz="2000" dirty="0" err="1" smtClean="0"/>
              <a:t>HW8_SID_Name.ppt</a:t>
            </a:r>
            <a:endParaRPr lang="en-US" altLang="zh-TW" sz="2000" dirty="0"/>
          </a:p>
          <a:p>
            <a:r>
              <a:rPr lang="en-US" altLang="zh-TW" sz="2000" dirty="0"/>
              <a:t>Upload your </a:t>
            </a:r>
            <a:r>
              <a:rPr lang="en-US" altLang="zh-TW" sz="2000" dirty="0" err="1"/>
              <a:t>ppt</a:t>
            </a:r>
            <a:r>
              <a:rPr lang="en-US" altLang="zh-TW" sz="2000" dirty="0"/>
              <a:t> file to </a:t>
            </a:r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err="1" smtClean="0">
                <a:hlinkClick r:id="rId2"/>
              </a:rPr>
              <a:t>mega.linkin.tw</a:t>
            </a:r>
            <a:r>
              <a:rPr lang="en-US" altLang="zh-TW" sz="2000" dirty="0" smtClean="0">
                <a:hlinkClick r:id="rId2"/>
              </a:rPr>
              <a:t>/</a:t>
            </a:r>
            <a:r>
              <a:rPr lang="en-US" altLang="zh-TW" sz="2000" dirty="0" err="1" smtClean="0">
                <a:hlinkClick r:id="rId2"/>
              </a:rPr>
              <a:t>index.php</a:t>
            </a:r>
            <a:r>
              <a:rPr lang="en-US" altLang="zh-TW" sz="2000" dirty="0" smtClean="0">
                <a:hlinkClick r:id="rId2"/>
              </a:rPr>
              <a:t>/s/</a:t>
            </a:r>
            <a:r>
              <a:rPr lang="en-US" altLang="zh-TW" sz="2000" dirty="0" err="1" smtClean="0">
                <a:hlinkClick r:id="rId2"/>
              </a:rPr>
              <a:t>tZFWm3mMPDqG6dQ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	</a:t>
            </a:r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E858EB-84F4-49E2-9295-88C6C98FFC05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13969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Content Analysis</a:t>
            </a:r>
            <a:endParaRPr lang="zh-TW" altLang="en-US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9938" y="1694458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Originated from the analysis of the communication (communication) media. A method between quantitative and qualitative research</a:t>
            </a:r>
          </a:p>
          <a:p>
            <a:r>
              <a:rPr lang="en-US" altLang="zh-TW" sz="2400" dirty="0" smtClean="0"/>
              <a:t>Communication content is divided into small units, which are classified, counted, analyzed and compared</a:t>
            </a:r>
          </a:p>
          <a:p>
            <a:r>
              <a:rPr lang="en-US" altLang="zh-TW" sz="2400" dirty="0" smtClean="0"/>
              <a:t>The “qualitative” data is converted into “quantitative” data (frequency) </a:t>
            </a:r>
          </a:p>
          <a:p>
            <a:r>
              <a:rPr lang="en-US" altLang="zh-TW" sz="2400" dirty="0" smtClean="0"/>
              <a:t>Reveal macro trends, changes, </a:t>
            </a:r>
            <a:r>
              <a:rPr lang="en-US" altLang="zh-TW" sz="2400" dirty="0" err="1" smtClean="0"/>
              <a:t>etc</a:t>
            </a:r>
            <a:endParaRPr lang="en-US" altLang="zh-TW" sz="2400" dirty="0" smtClean="0"/>
          </a:p>
          <a:p>
            <a:r>
              <a:rPr lang="en-US" altLang="zh-TW" sz="2400" dirty="0" smtClean="0"/>
              <a:t>Not easy to sort out the correlation of relatively fine variables</a:t>
            </a:r>
            <a:endParaRPr lang="zh-TW" altLang="en-US" sz="24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70415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Content Analysis</a:t>
            </a:r>
            <a:endParaRPr lang="zh-TW" alt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1766466"/>
            <a:ext cx="9263756" cy="5400600"/>
          </a:xfrm>
        </p:spPr>
        <p:txBody>
          <a:bodyPr/>
          <a:lstStyle/>
          <a:p>
            <a:r>
              <a:rPr lang="en-US" altLang="zh-TW" sz="2800" dirty="0" smtClean="0"/>
              <a:t>Multiple comparisons based on the analysis of communication content </a:t>
            </a:r>
          </a:p>
          <a:p>
            <a:r>
              <a:rPr lang="en-US" altLang="zh-TW" sz="2800" dirty="0" smtClean="0"/>
              <a:t>Trends: What is the trend of changes in the information software talent needed by society over the past 30 years? </a:t>
            </a:r>
          </a:p>
          <a:p>
            <a:pPr lvl="1"/>
            <a:r>
              <a:rPr lang="en-US" altLang="zh-TW" sz="2400" dirty="0" smtClean="0"/>
              <a:t>Newspaper recruitment advertising is an important employment method </a:t>
            </a:r>
          </a:p>
          <a:p>
            <a:pPr lvl="1"/>
            <a:r>
              <a:rPr lang="en-US" altLang="zh-TW" sz="2400" dirty="0" smtClean="0"/>
              <a:t>Analysis of classified advertisements in newspapers over time</a:t>
            </a:r>
          </a:p>
          <a:p>
            <a:pPr lvl="1"/>
            <a:r>
              <a:rPr lang="en-US" altLang="zh-TW" sz="2400" dirty="0" smtClean="0"/>
              <a:t>How to overcome changes in the process (the growth and decline of newspapers) over time 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566680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Content Analysis 2</a:t>
            </a:r>
            <a:endParaRPr lang="zh-TW" alt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Situational change: Is the political position of news media different before and after the party rotation? </a:t>
            </a:r>
          </a:p>
          <a:p>
            <a:pPr lvl="1"/>
            <a:r>
              <a:rPr lang="en-US" altLang="zh-TW" sz="2400" dirty="0" smtClean="0"/>
              <a:t>Newspaper editorials represent the position of the media </a:t>
            </a:r>
          </a:p>
          <a:p>
            <a:pPr lvl="1"/>
            <a:r>
              <a:rPr lang="en-US" altLang="zh-TW" sz="2400" dirty="0" smtClean="0"/>
              <a:t>Analyze content of newspaper editorials</a:t>
            </a:r>
          </a:p>
          <a:p>
            <a:pPr lvl="1"/>
            <a:r>
              <a:rPr lang="en-US" altLang="zh-TW" sz="2400" dirty="0" smtClean="0"/>
              <a:t>Conduct temporal (pre- and after) classification and quantitative analysis</a:t>
            </a:r>
          </a:p>
          <a:p>
            <a:r>
              <a:rPr lang="en-US" altLang="zh-TW" sz="2800" dirty="0" smtClean="0"/>
              <a:t>Is television broadcasting unfair—how to proceed?</a:t>
            </a:r>
            <a:endParaRPr lang="zh-TW" altLang="en-US" sz="28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548311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/>
              <a:t>Communications</a:t>
            </a:r>
            <a:endParaRPr lang="zh-TW" altLang="en-US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Who says what, to whom, how and with what effect?</a:t>
            </a:r>
          </a:p>
          <a:p>
            <a:r>
              <a:rPr lang="en-US" altLang="zh-TW" dirty="0"/>
              <a:t>Who: </a:t>
            </a:r>
            <a:r>
              <a:rPr lang="en-US" altLang="zh-TW" dirty="0" smtClean="0"/>
              <a:t>sender</a:t>
            </a:r>
            <a:endParaRPr lang="zh-TW" altLang="en-US" dirty="0"/>
          </a:p>
          <a:p>
            <a:r>
              <a:rPr lang="en-US" altLang="zh-TW" dirty="0"/>
              <a:t>Whom: </a:t>
            </a:r>
            <a:r>
              <a:rPr lang="en-US" altLang="zh-TW" dirty="0" smtClean="0"/>
              <a:t>audience</a:t>
            </a:r>
            <a:endParaRPr lang="zh-TW" altLang="en-US" dirty="0"/>
          </a:p>
          <a:p>
            <a:r>
              <a:rPr lang="en-US" altLang="zh-TW" dirty="0"/>
              <a:t>How: </a:t>
            </a:r>
            <a:r>
              <a:rPr lang="en-US" altLang="zh-TW" dirty="0" smtClean="0"/>
              <a:t>media</a:t>
            </a:r>
            <a:endParaRPr lang="zh-TW" altLang="en-US" dirty="0"/>
          </a:p>
          <a:p>
            <a:r>
              <a:rPr lang="en-US" altLang="zh-TW" dirty="0"/>
              <a:t>What effect: </a:t>
            </a:r>
            <a:r>
              <a:rPr lang="en-US" altLang="zh-TW" dirty="0" smtClean="0"/>
              <a:t>decoding and subsequent actions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207947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 smtClean="0"/>
              <a:t>Process of Communications 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4748934" y="2738120"/>
            <a:ext cx="1207435" cy="399309"/>
          </a:xfrm>
          <a:prstGeom prst="rect">
            <a:avLst/>
          </a:prstGeom>
          <a:solidFill>
            <a:srgbClr val="F8D28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altLang="zh-TW" sz="1597" b="1" dirty="0" smtClean="0">
                <a:latin typeface="+mn-lt"/>
                <a:ea typeface="華康中黑體" pitchFamily="49" charset="-120"/>
              </a:rPr>
              <a:t>Channel</a:t>
            </a:r>
            <a:endParaRPr lang="zh-TW" altLang="en-US" sz="1597" b="1" dirty="0">
              <a:latin typeface="+mn-lt"/>
              <a:ea typeface="華康中黑體" pitchFamily="49" charset="-120"/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2091626" y="2738120"/>
            <a:ext cx="846155" cy="399309"/>
          </a:xfrm>
          <a:prstGeom prst="rect">
            <a:avLst/>
          </a:prstGeom>
          <a:solidFill>
            <a:srgbClr val="0033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spcBef>
                <a:spcPts val="150"/>
              </a:spcBef>
            </a:pPr>
            <a:r>
              <a:rPr lang="en-US" altLang="zh-TW" sz="1597" b="1" dirty="0" smtClean="0">
                <a:solidFill>
                  <a:schemeClr val="bg1"/>
                </a:solidFill>
                <a:latin typeface="+mn-lt"/>
                <a:ea typeface="華康中黑體" pitchFamily="49" charset="-120"/>
              </a:rPr>
              <a:t>Sender</a:t>
            </a:r>
            <a:endParaRPr lang="zh-TW" altLang="en-US" sz="1597" b="1" dirty="0">
              <a:solidFill>
                <a:schemeClr val="bg1"/>
              </a:solidFill>
              <a:latin typeface="+mn-lt"/>
              <a:ea typeface="華康中黑體" pitchFamily="49" charset="-120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7799211" y="2738120"/>
            <a:ext cx="844571" cy="399309"/>
          </a:xfrm>
          <a:prstGeom prst="rect">
            <a:avLst/>
          </a:prstGeom>
          <a:solidFill>
            <a:srgbClr val="CC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spcBef>
                <a:spcPts val="150"/>
              </a:spcBef>
            </a:pPr>
            <a:r>
              <a:rPr lang="en-US" altLang="zh-TW" sz="1597" b="1" dirty="0" smtClean="0">
                <a:solidFill>
                  <a:schemeClr val="bg1"/>
                </a:solidFill>
                <a:latin typeface="+mn-lt"/>
                <a:ea typeface="華康中黑體" pitchFamily="49" charset="-120"/>
              </a:rPr>
              <a:t>Audience</a:t>
            </a:r>
            <a:endParaRPr lang="zh-TW" altLang="en-US" sz="1597" b="1" dirty="0">
              <a:solidFill>
                <a:schemeClr val="bg1"/>
              </a:solidFill>
              <a:latin typeface="+mn-lt"/>
              <a:ea typeface="華康中黑體" pitchFamily="49" charset="-120"/>
            </a:endParaRPr>
          </a:p>
        </p:txBody>
      </p:sp>
      <p:grpSp>
        <p:nvGrpSpPr>
          <p:cNvPr id="89094" name="Group 6"/>
          <p:cNvGrpSpPr>
            <a:grpSpLocks/>
          </p:cNvGrpSpPr>
          <p:nvPr/>
        </p:nvGrpSpPr>
        <p:grpSpPr bwMode="auto">
          <a:xfrm>
            <a:off x="3547837" y="1690726"/>
            <a:ext cx="3636565" cy="2584417"/>
            <a:chOff x="1831" y="1442"/>
            <a:chExt cx="2295" cy="1631"/>
          </a:xfrm>
        </p:grpSpPr>
        <p:sp>
          <p:nvSpPr>
            <p:cNvPr id="89095" name="Oval 7"/>
            <p:cNvSpPr>
              <a:spLocks noChangeArrowheads="1"/>
            </p:cNvSpPr>
            <p:nvPr/>
          </p:nvSpPr>
          <p:spPr bwMode="auto">
            <a:xfrm>
              <a:off x="1903" y="1442"/>
              <a:ext cx="457" cy="229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altLang="zh-TW" sz="1597" dirty="0" smtClean="0">
                  <a:latin typeface="+mn-lt"/>
                </a:rPr>
                <a:t>noise</a:t>
              </a:r>
              <a:endParaRPr lang="zh-TW" altLang="en-US" sz="1597" dirty="0">
                <a:latin typeface="+mn-lt"/>
              </a:endParaRPr>
            </a:p>
          </p:txBody>
        </p:sp>
        <p:sp>
          <p:nvSpPr>
            <p:cNvPr id="89096" name="Oval 8"/>
            <p:cNvSpPr>
              <a:spLocks noChangeArrowheads="1"/>
            </p:cNvSpPr>
            <p:nvPr/>
          </p:nvSpPr>
          <p:spPr bwMode="auto">
            <a:xfrm>
              <a:off x="1831" y="2798"/>
              <a:ext cx="458" cy="229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altLang="zh-TW" sz="1597" dirty="0">
                  <a:latin typeface="+mn-lt"/>
                </a:rPr>
                <a:t>noise</a:t>
              </a:r>
              <a:endParaRPr lang="zh-TW" altLang="en-US" sz="1597" dirty="0">
                <a:latin typeface="+mn-lt"/>
              </a:endParaRPr>
            </a:p>
          </p:txBody>
        </p:sp>
        <p:sp>
          <p:nvSpPr>
            <p:cNvPr id="89097" name="Freeform 9"/>
            <p:cNvSpPr>
              <a:spLocks/>
            </p:cNvSpPr>
            <p:nvPr/>
          </p:nvSpPr>
          <p:spPr bwMode="auto">
            <a:xfrm>
              <a:off x="2298" y="2787"/>
              <a:ext cx="554" cy="286"/>
            </a:xfrm>
            <a:custGeom>
              <a:avLst/>
              <a:gdLst>
                <a:gd name="T0" fmla="*/ 873 w 873"/>
                <a:gd name="T1" fmla="*/ 12 h 450"/>
                <a:gd name="T2" fmla="*/ 513 w 873"/>
                <a:gd name="T3" fmla="*/ 213 h 450"/>
                <a:gd name="T4" fmla="*/ 420 w 873"/>
                <a:gd name="T5" fmla="*/ 0 h 450"/>
                <a:gd name="T6" fmla="*/ 0 w 873"/>
                <a:gd name="T7" fmla="*/ 189 h 450"/>
                <a:gd name="T8" fmla="*/ 345 w 873"/>
                <a:gd name="T9" fmla="*/ 192 h 450"/>
                <a:gd name="T10" fmla="*/ 468 w 873"/>
                <a:gd name="T11" fmla="*/ 450 h 450"/>
                <a:gd name="T12" fmla="*/ 873 w 873"/>
                <a:gd name="T13" fmla="*/ 12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3" h="450">
                  <a:moveTo>
                    <a:pt x="873" y="12"/>
                  </a:moveTo>
                  <a:lnTo>
                    <a:pt x="513" y="213"/>
                  </a:lnTo>
                  <a:lnTo>
                    <a:pt x="420" y="0"/>
                  </a:lnTo>
                  <a:lnTo>
                    <a:pt x="0" y="189"/>
                  </a:lnTo>
                  <a:lnTo>
                    <a:pt x="345" y="192"/>
                  </a:lnTo>
                  <a:lnTo>
                    <a:pt x="468" y="450"/>
                  </a:lnTo>
                  <a:lnTo>
                    <a:pt x="873" y="12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098" name="Freeform 10"/>
            <p:cNvSpPr>
              <a:spLocks/>
            </p:cNvSpPr>
            <p:nvPr/>
          </p:nvSpPr>
          <p:spPr bwMode="auto">
            <a:xfrm>
              <a:off x="2281" y="1661"/>
              <a:ext cx="397" cy="404"/>
            </a:xfrm>
            <a:custGeom>
              <a:avLst/>
              <a:gdLst>
                <a:gd name="T0" fmla="*/ 0 w 624"/>
                <a:gd name="T1" fmla="*/ 0 h 636"/>
                <a:gd name="T2" fmla="*/ 312 w 624"/>
                <a:gd name="T3" fmla="*/ 258 h 636"/>
                <a:gd name="T4" fmla="*/ 9 w 624"/>
                <a:gd name="T5" fmla="*/ 420 h 636"/>
                <a:gd name="T6" fmla="*/ 624 w 624"/>
                <a:gd name="T7" fmla="*/ 636 h 636"/>
                <a:gd name="T8" fmla="*/ 315 w 624"/>
                <a:gd name="T9" fmla="*/ 402 h 636"/>
                <a:gd name="T10" fmla="*/ 618 w 624"/>
                <a:gd name="T11" fmla="*/ 240 h 636"/>
                <a:gd name="T12" fmla="*/ 0 w 624"/>
                <a:gd name="T13" fmla="*/ 0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4" h="636">
                  <a:moveTo>
                    <a:pt x="0" y="0"/>
                  </a:moveTo>
                  <a:lnTo>
                    <a:pt x="312" y="258"/>
                  </a:lnTo>
                  <a:lnTo>
                    <a:pt x="9" y="420"/>
                  </a:lnTo>
                  <a:lnTo>
                    <a:pt x="624" y="636"/>
                  </a:lnTo>
                  <a:lnTo>
                    <a:pt x="315" y="402"/>
                  </a:lnTo>
                  <a:lnTo>
                    <a:pt x="618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099" name="Freeform 11"/>
            <p:cNvSpPr>
              <a:spLocks/>
            </p:cNvSpPr>
            <p:nvPr/>
          </p:nvSpPr>
          <p:spPr bwMode="auto">
            <a:xfrm flipH="1">
              <a:off x="3275" y="1661"/>
              <a:ext cx="395" cy="404"/>
            </a:xfrm>
            <a:custGeom>
              <a:avLst/>
              <a:gdLst>
                <a:gd name="T0" fmla="*/ 0 w 624"/>
                <a:gd name="T1" fmla="*/ 0 h 636"/>
                <a:gd name="T2" fmla="*/ 312 w 624"/>
                <a:gd name="T3" fmla="*/ 258 h 636"/>
                <a:gd name="T4" fmla="*/ 9 w 624"/>
                <a:gd name="T5" fmla="*/ 420 h 636"/>
                <a:gd name="T6" fmla="*/ 624 w 624"/>
                <a:gd name="T7" fmla="*/ 636 h 636"/>
                <a:gd name="T8" fmla="*/ 315 w 624"/>
                <a:gd name="T9" fmla="*/ 402 h 636"/>
                <a:gd name="T10" fmla="*/ 618 w 624"/>
                <a:gd name="T11" fmla="*/ 240 h 636"/>
                <a:gd name="T12" fmla="*/ 0 w 624"/>
                <a:gd name="T13" fmla="*/ 0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4" h="636">
                  <a:moveTo>
                    <a:pt x="0" y="0"/>
                  </a:moveTo>
                  <a:lnTo>
                    <a:pt x="312" y="258"/>
                  </a:lnTo>
                  <a:lnTo>
                    <a:pt x="9" y="420"/>
                  </a:lnTo>
                  <a:lnTo>
                    <a:pt x="624" y="636"/>
                  </a:lnTo>
                  <a:lnTo>
                    <a:pt x="315" y="402"/>
                  </a:lnTo>
                  <a:lnTo>
                    <a:pt x="618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100" name="Freeform 12"/>
            <p:cNvSpPr>
              <a:spLocks/>
            </p:cNvSpPr>
            <p:nvPr/>
          </p:nvSpPr>
          <p:spPr bwMode="auto">
            <a:xfrm flipH="1">
              <a:off x="3113" y="2787"/>
              <a:ext cx="554" cy="286"/>
            </a:xfrm>
            <a:custGeom>
              <a:avLst/>
              <a:gdLst>
                <a:gd name="T0" fmla="*/ 873 w 873"/>
                <a:gd name="T1" fmla="*/ 12 h 450"/>
                <a:gd name="T2" fmla="*/ 513 w 873"/>
                <a:gd name="T3" fmla="*/ 213 h 450"/>
                <a:gd name="T4" fmla="*/ 420 w 873"/>
                <a:gd name="T5" fmla="*/ 0 h 450"/>
                <a:gd name="T6" fmla="*/ 0 w 873"/>
                <a:gd name="T7" fmla="*/ 189 h 450"/>
                <a:gd name="T8" fmla="*/ 345 w 873"/>
                <a:gd name="T9" fmla="*/ 192 h 450"/>
                <a:gd name="T10" fmla="*/ 468 w 873"/>
                <a:gd name="T11" fmla="*/ 450 h 450"/>
                <a:gd name="T12" fmla="*/ 873 w 873"/>
                <a:gd name="T13" fmla="*/ 12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3" h="450">
                  <a:moveTo>
                    <a:pt x="873" y="12"/>
                  </a:moveTo>
                  <a:lnTo>
                    <a:pt x="513" y="213"/>
                  </a:lnTo>
                  <a:lnTo>
                    <a:pt x="420" y="0"/>
                  </a:lnTo>
                  <a:lnTo>
                    <a:pt x="0" y="189"/>
                  </a:lnTo>
                  <a:lnTo>
                    <a:pt x="345" y="192"/>
                  </a:lnTo>
                  <a:lnTo>
                    <a:pt x="468" y="450"/>
                  </a:lnTo>
                  <a:lnTo>
                    <a:pt x="873" y="12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101" name="Oval 13"/>
            <p:cNvSpPr>
              <a:spLocks noChangeArrowheads="1"/>
            </p:cNvSpPr>
            <p:nvPr/>
          </p:nvSpPr>
          <p:spPr bwMode="auto">
            <a:xfrm>
              <a:off x="3669" y="2798"/>
              <a:ext cx="457" cy="229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altLang="zh-TW" sz="1597" dirty="0">
                  <a:latin typeface="+mn-lt"/>
                </a:rPr>
                <a:t>noise</a:t>
              </a:r>
              <a:endParaRPr lang="zh-TW" altLang="en-US" sz="1597" dirty="0">
                <a:latin typeface="+mn-lt"/>
              </a:endParaRPr>
            </a:p>
          </p:txBody>
        </p:sp>
        <p:sp>
          <p:nvSpPr>
            <p:cNvPr id="89102" name="Oval 14"/>
            <p:cNvSpPr>
              <a:spLocks noChangeArrowheads="1"/>
            </p:cNvSpPr>
            <p:nvPr/>
          </p:nvSpPr>
          <p:spPr bwMode="auto">
            <a:xfrm>
              <a:off x="3589" y="1442"/>
              <a:ext cx="458" cy="229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altLang="zh-TW" sz="1597" dirty="0">
                  <a:latin typeface="+mn-lt"/>
                </a:rPr>
                <a:t>noise</a:t>
              </a:r>
              <a:endParaRPr lang="zh-TW" altLang="en-US" sz="1597" dirty="0">
                <a:latin typeface="+mn-lt"/>
              </a:endParaRPr>
            </a:p>
          </p:txBody>
        </p:sp>
      </p:grpSp>
      <p:sp>
        <p:nvSpPr>
          <p:cNvPr id="89103" name="Oval 15"/>
          <p:cNvSpPr>
            <a:spLocks noChangeArrowheads="1"/>
          </p:cNvSpPr>
          <p:nvPr/>
        </p:nvSpPr>
        <p:spPr bwMode="auto">
          <a:xfrm>
            <a:off x="4832916" y="2289690"/>
            <a:ext cx="1082253" cy="362864"/>
          </a:xfrm>
          <a:prstGeom prst="ellipse">
            <a:avLst/>
          </a:prstGeom>
          <a:solidFill>
            <a:srgbClr val="D5E3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altLang="zh-TW" sz="1597" dirty="0" smtClean="0">
                <a:latin typeface="+mn-lt"/>
              </a:rPr>
              <a:t>Message</a:t>
            </a:r>
            <a:endParaRPr lang="zh-TW" altLang="en-US" sz="1597" dirty="0">
              <a:latin typeface="+mn-lt"/>
            </a:endParaRPr>
          </a:p>
        </p:txBody>
      </p:sp>
      <p:grpSp>
        <p:nvGrpSpPr>
          <p:cNvPr id="89104" name="Group 16"/>
          <p:cNvGrpSpPr>
            <a:grpSpLocks/>
          </p:cNvGrpSpPr>
          <p:nvPr/>
        </p:nvGrpSpPr>
        <p:grpSpPr bwMode="auto">
          <a:xfrm>
            <a:off x="2463998" y="3140599"/>
            <a:ext cx="5726601" cy="568858"/>
            <a:chOff x="1147" y="2357"/>
            <a:chExt cx="3614" cy="359"/>
          </a:xfrm>
        </p:grpSpPr>
        <p:sp>
          <p:nvSpPr>
            <p:cNvPr id="89105" name="Oval 17"/>
            <p:cNvSpPr>
              <a:spLocks noChangeArrowheads="1"/>
            </p:cNvSpPr>
            <p:nvPr/>
          </p:nvSpPr>
          <p:spPr bwMode="auto">
            <a:xfrm>
              <a:off x="2642" y="2433"/>
              <a:ext cx="709" cy="212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altLang="zh-TW" sz="1597" dirty="0" smtClean="0">
                  <a:latin typeface="+mn-lt"/>
                </a:rPr>
                <a:t>Feed-back</a:t>
              </a:r>
              <a:endParaRPr lang="zh-TW" altLang="en-US" sz="1597" dirty="0">
                <a:latin typeface="+mn-lt"/>
              </a:endParaRPr>
            </a:p>
          </p:txBody>
        </p:sp>
        <p:grpSp>
          <p:nvGrpSpPr>
            <p:cNvPr id="89106" name="Group 18"/>
            <p:cNvGrpSpPr>
              <a:grpSpLocks/>
            </p:cNvGrpSpPr>
            <p:nvPr/>
          </p:nvGrpSpPr>
          <p:grpSpPr bwMode="auto">
            <a:xfrm>
              <a:off x="1147" y="2357"/>
              <a:ext cx="3614" cy="359"/>
              <a:chOff x="1147" y="2357"/>
              <a:chExt cx="3614" cy="359"/>
            </a:xfrm>
          </p:grpSpPr>
          <p:sp>
            <p:nvSpPr>
              <p:cNvPr id="89107" name="Line 19"/>
              <p:cNvSpPr>
                <a:spLocks noChangeShapeType="1"/>
              </p:cNvSpPr>
              <p:nvPr/>
            </p:nvSpPr>
            <p:spPr bwMode="auto">
              <a:xfrm rot="-5400000">
                <a:off x="974" y="2536"/>
                <a:ext cx="35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  <p:sp>
            <p:nvSpPr>
              <p:cNvPr id="89108" name="Line 20"/>
              <p:cNvSpPr>
                <a:spLocks noChangeShapeType="1"/>
              </p:cNvSpPr>
              <p:nvPr/>
            </p:nvSpPr>
            <p:spPr bwMode="auto">
              <a:xfrm rot="-5400000">
                <a:off x="4579" y="2536"/>
                <a:ext cx="35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  <p:sp>
            <p:nvSpPr>
              <p:cNvPr id="89109" name="Line 21"/>
              <p:cNvSpPr>
                <a:spLocks noChangeShapeType="1"/>
              </p:cNvSpPr>
              <p:nvPr/>
            </p:nvSpPr>
            <p:spPr bwMode="auto">
              <a:xfrm>
                <a:off x="1147" y="2716"/>
                <a:ext cx="361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</p:grpSp>
      </p:grpSp>
      <p:grpSp>
        <p:nvGrpSpPr>
          <p:cNvPr id="89110" name="Group 22"/>
          <p:cNvGrpSpPr>
            <a:grpSpLocks/>
          </p:cNvGrpSpPr>
          <p:nvPr/>
        </p:nvGrpSpPr>
        <p:grpSpPr bwMode="auto">
          <a:xfrm>
            <a:off x="2937781" y="2669984"/>
            <a:ext cx="1743016" cy="543504"/>
            <a:chOff x="1446" y="2060"/>
            <a:chExt cx="1100" cy="343"/>
          </a:xfrm>
        </p:grpSpPr>
        <p:sp>
          <p:nvSpPr>
            <p:cNvPr id="89111" name="AutoShape 23"/>
            <p:cNvSpPr>
              <a:spLocks noChangeArrowheads="1"/>
            </p:cNvSpPr>
            <p:nvPr/>
          </p:nvSpPr>
          <p:spPr bwMode="auto">
            <a:xfrm rot="5400000">
              <a:off x="1975" y="1832"/>
              <a:ext cx="343" cy="799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endParaRPr lang="zh-TW" altLang="en-US" sz="1597">
                <a:latin typeface="+mn-lt"/>
              </a:endParaRPr>
            </a:p>
          </p:txBody>
        </p:sp>
        <p:sp>
          <p:nvSpPr>
            <p:cNvPr id="89112" name="Line 24"/>
            <p:cNvSpPr>
              <a:spLocks noChangeShapeType="1"/>
            </p:cNvSpPr>
            <p:nvPr/>
          </p:nvSpPr>
          <p:spPr bwMode="auto">
            <a:xfrm>
              <a:off x="1446" y="2239"/>
              <a:ext cx="30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113" name="Text Box 25"/>
            <p:cNvSpPr txBox="1">
              <a:spLocks noChangeArrowheads="1"/>
            </p:cNvSpPr>
            <p:nvPr/>
          </p:nvSpPr>
          <p:spPr bwMode="auto">
            <a:xfrm>
              <a:off x="1680" y="2112"/>
              <a:ext cx="5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33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eaLnBrk="1" hangingPunct="1">
                <a:spcBef>
                  <a:spcPts val="150"/>
                </a:spcBef>
              </a:pPr>
              <a:r>
                <a:rPr lang="en-US" altLang="zh-TW" sz="1597" b="1" dirty="0" smtClean="0">
                  <a:solidFill>
                    <a:schemeClr val="bg1"/>
                  </a:solidFill>
                  <a:latin typeface="+mn-lt"/>
                  <a:ea typeface="華康中黑體" pitchFamily="49" charset="-120"/>
                </a:rPr>
                <a:t>coding</a:t>
              </a:r>
              <a:endParaRPr lang="zh-TW" altLang="en-US" sz="1597" b="1" dirty="0">
                <a:solidFill>
                  <a:schemeClr val="bg1"/>
                </a:solidFill>
                <a:latin typeface="+mn-lt"/>
                <a:ea typeface="華康中黑體" pitchFamily="49" charset="-120"/>
              </a:endParaRPr>
            </a:p>
          </p:txBody>
        </p:sp>
      </p:grpSp>
      <p:grpSp>
        <p:nvGrpSpPr>
          <p:cNvPr id="89114" name="Group 26"/>
          <p:cNvGrpSpPr>
            <a:grpSpLocks/>
          </p:cNvGrpSpPr>
          <p:nvPr/>
        </p:nvGrpSpPr>
        <p:grpSpPr bwMode="auto">
          <a:xfrm>
            <a:off x="6038765" y="2671569"/>
            <a:ext cx="1760446" cy="543505"/>
            <a:chOff x="3403" y="2061"/>
            <a:chExt cx="1111" cy="343"/>
          </a:xfrm>
        </p:grpSpPr>
        <p:sp>
          <p:nvSpPr>
            <p:cNvPr id="89115" name="AutoShape 27"/>
            <p:cNvSpPr>
              <a:spLocks noChangeArrowheads="1"/>
            </p:cNvSpPr>
            <p:nvPr/>
          </p:nvSpPr>
          <p:spPr bwMode="auto">
            <a:xfrm rot="16200000" flipH="1">
              <a:off x="3631" y="1833"/>
              <a:ext cx="343" cy="799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lIns="0" tIns="0" rIns="0" bIns="0" anchor="ctr"/>
            <a:lstStyle/>
            <a:p>
              <a:pPr algn="ctr" eaLnBrk="1" hangingPunct="1">
                <a:lnSpc>
                  <a:spcPct val="100000"/>
                </a:lnSpc>
              </a:pPr>
              <a:endParaRPr lang="zh-TW" altLang="en-US" sz="1597">
                <a:latin typeface="+mn-lt"/>
              </a:endParaRPr>
            </a:p>
          </p:txBody>
        </p:sp>
        <p:sp>
          <p:nvSpPr>
            <p:cNvPr id="89116" name="Line 28"/>
            <p:cNvSpPr>
              <a:spLocks noChangeShapeType="1"/>
            </p:cNvSpPr>
            <p:nvPr/>
          </p:nvSpPr>
          <p:spPr bwMode="auto">
            <a:xfrm flipH="1">
              <a:off x="4209" y="2239"/>
              <a:ext cx="30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0" tIns="0" rIns="0" anchor="ctr"/>
            <a:lstStyle/>
            <a:p>
              <a:endParaRPr lang="zh-TW" altLang="en-US" sz="2395">
                <a:latin typeface="+mn-lt"/>
              </a:endParaRPr>
            </a:p>
          </p:txBody>
        </p:sp>
        <p:sp>
          <p:nvSpPr>
            <p:cNvPr id="89117" name="Text Box 29"/>
            <p:cNvSpPr txBox="1">
              <a:spLocks noChangeArrowheads="1"/>
            </p:cNvSpPr>
            <p:nvPr/>
          </p:nvSpPr>
          <p:spPr bwMode="auto">
            <a:xfrm>
              <a:off x="3738" y="2112"/>
              <a:ext cx="5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33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eaLnBrk="1" hangingPunct="1">
                <a:spcBef>
                  <a:spcPts val="150"/>
                </a:spcBef>
              </a:pPr>
              <a:r>
                <a:rPr lang="en-US" altLang="zh-TW" sz="1597" b="1" dirty="0" smtClean="0">
                  <a:solidFill>
                    <a:schemeClr val="bg1"/>
                  </a:solidFill>
                  <a:latin typeface="+mn-lt"/>
                  <a:ea typeface="華康中黑體" pitchFamily="49" charset="-120"/>
                </a:rPr>
                <a:t>decoding</a:t>
              </a:r>
              <a:endParaRPr lang="zh-TW" altLang="en-US" sz="1597" b="1" dirty="0">
                <a:solidFill>
                  <a:schemeClr val="bg1"/>
                </a:solidFill>
                <a:latin typeface="+mn-lt"/>
                <a:ea typeface="華康中黑體" pitchFamily="49" charset="-120"/>
              </a:endParaRPr>
            </a:p>
          </p:txBody>
        </p:sp>
      </p:grpSp>
      <p:sp>
        <p:nvSpPr>
          <p:cNvPr id="89118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1275577" y="4345182"/>
            <a:ext cx="8062242" cy="1977531"/>
          </a:xfrm>
        </p:spPr>
        <p:txBody>
          <a:bodyPr/>
          <a:lstStyle/>
          <a:p>
            <a:pPr marL="342248" indent="-342248"/>
            <a:r>
              <a:rPr lang="en-US" altLang="zh-TW" sz="2400" dirty="0" smtClean="0"/>
              <a:t>Sender</a:t>
            </a:r>
          </a:p>
          <a:p>
            <a:pPr marL="920098" lvl="1" indent="-342248"/>
            <a:r>
              <a:rPr lang="en-US" altLang="zh-TW" sz="2000" dirty="0" smtClean="0"/>
              <a:t>The </a:t>
            </a:r>
            <a:r>
              <a:rPr lang="en-US" altLang="zh-TW" sz="2000" dirty="0"/>
              <a:t>person or organization who wants to send the message, the source of the message in the communication </a:t>
            </a:r>
            <a:r>
              <a:rPr lang="en-US" altLang="zh-TW" sz="2000" dirty="0" smtClean="0"/>
              <a:t>process</a:t>
            </a:r>
          </a:p>
          <a:p>
            <a:pPr marL="342248" indent="-342248"/>
            <a:r>
              <a:rPr lang="en-US" altLang="zh-TW" sz="2400" dirty="0" smtClean="0"/>
              <a:t>Audience</a:t>
            </a:r>
            <a:endParaRPr lang="en-US" altLang="zh-TW" sz="2400" dirty="0"/>
          </a:p>
          <a:p>
            <a:pPr marL="920098" lvl="1" indent="-342248"/>
            <a:r>
              <a:rPr lang="en-US" altLang="zh-TW" sz="2000" dirty="0" smtClean="0"/>
              <a:t>The </a:t>
            </a:r>
            <a:r>
              <a:rPr lang="en-US" altLang="zh-TW" sz="2000" dirty="0"/>
              <a:t>target </a:t>
            </a:r>
            <a:r>
              <a:rPr lang="en-US" altLang="zh-TW" sz="2000" dirty="0" smtClean="0"/>
              <a:t>audience (recipient)  of </a:t>
            </a:r>
            <a:r>
              <a:rPr lang="en-US" altLang="zh-TW" sz="2000" dirty="0"/>
              <a:t>the message </a:t>
            </a:r>
            <a:endParaRPr lang="en-US" altLang="zh-TW" sz="2000" dirty="0" smtClean="0"/>
          </a:p>
        </p:txBody>
      </p:sp>
      <p:grpSp>
        <p:nvGrpSpPr>
          <p:cNvPr id="89119" name="Group 31"/>
          <p:cNvGrpSpPr>
            <a:grpSpLocks/>
          </p:cNvGrpSpPr>
          <p:nvPr/>
        </p:nvGrpSpPr>
        <p:grpSpPr bwMode="auto">
          <a:xfrm>
            <a:off x="3083561" y="1031550"/>
            <a:ext cx="5777306" cy="2315042"/>
            <a:chOff x="1584" y="651"/>
            <a:chExt cx="3646" cy="1461"/>
          </a:xfrm>
        </p:grpSpPr>
        <p:grpSp>
          <p:nvGrpSpPr>
            <p:cNvPr id="89120" name="Group 32"/>
            <p:cNvGrpSpPr>
              <a:grpSpLocks/>
            </p:cNvGrpSpPr>
            <p:nvPr/>
          </p:nvGrpSpPr>
          <p:grpSpPr bwMode="auto">
            <a:xfrm>
              <a:off x="1584" y="1440"/>
              <a:ext cx="2880" cy="672"/>
              <a:chOff x="1584" y="1440"/>
              <a:chExt cx="2880" cy="672"/>
            </a:xfrm>
          </p:grpSpPr>
          <p:sp>
            <p:nvSpPr>
              <p:cNvPr id="89121" name="Rectangle 33" descr="水平磚塊"/>
              <p:cNvSpPr>
                <a:spLocks noChangeArrowheads="1"/>
              </p:cNvSpPr>
              <p:nvPr/>
            </p:nvSpPr>
            <p:spPr bwMode="auto">
              <a:xfrm>
                <a:off x="1584" y="1440"/>
                <a:ext cx="96" cy="672"/>
              </a:xfrm>
              <a:prstGeom prst="rect">
                <a:avLst/>
              </a:prstGeom>
              <a:pattFill prst="horzBrick">
                <a:fgClr>
                  <a:srgbClr val="FF3300"/>
                </a:fgClr>
                <a:bgClr>
                  <a:srgbClr val="FFFFFF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  <p:sp>
            <p:nvSpPr>
              <p:cNvPr id="89122" name="Rectangle 34" descr="水平磚塊"/>
              <p:cNvSpPr>
                <a:spLocks noChangeArrowheads="1"/>
              </p:cNvSpPr>
              <p:nvPr/>
            </p:nvSpPr>
            <p:spPr bwMode="auto">
              <a:xfrm>
                <a:off x="2304" y="1440"/>
                <a:ext cx="96" cy="672"/>
              </a:xfrm>
              <a:prstGeom prst="rect">
                <a:avLst/>
              </a:prstGeom>
              <a:pattFill prst="horzBrick">
                <a:fgClr>
                  <a:srgbClr val="FF3300"/>
                </a:fgClr>
                <a:bgClr>
                  <a:srgbClr val="FFFFFF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  <p:sp>
            <p:nvSpPr>
              <p:cNvPr id="89123" name="Rectangle 35" descr="水平磚塊"/>
              <p:cNvSpPr>
                <a:spLocks noChangeArrowheads="1"/>
              </p:cNvSpPr>
              <p:nvPr/>
            </p:nvSpPr>
            <p:spPr bwMode="auto">
              <a:xfrm>
                <a:off x="3600" y="1440"/>
                <a:ext cx="96" cy="672"/>
              </a:xfrm>
              <a:prstGeom prst="rect">
                <a:avLst/>
              </a:prstGeom>
              <a:pattFill prst="horzBrick">
                <a:fgClr>
                  <a:srgbClr val="FF3300"/>
                </a:fgClr>
                <a:bgClr>
                  <a:srgbClr val="FFFFFF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  <p:sp>
            <p:nvSpPr>
              <p:cNvPr id="89124" name="Rectangle 36" descr="水平磚塊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96" cy="672"/>
              </a:xfrm>
              <a:prstGeom prst="rect">
                <a:avLst/>
              </a:prstGeom>
              <a:pattFill prst="horzBrick">
                <a:fgClr>
                  <a:srgbClr val="FF3300"/>
                </a:fgClr>
                <a:bgClr>
                  <a:srgbClr val="FFFFFF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sz="2395">
                  <a:latin typeface="+mn-lt"/>
                </a:endParaRPr>
              </a:p>
            </p:txBody>
          </p:sp>
        </p:grpSp>
        <p:sp>
          <p:nvSpPr>
            <p:cNvPr id="89125" name="Text Box 37"/>
            <p:cNvSpPr txBox="1">
              <a:spLocks noChangeArrowheads="1"/>
            </p:cNvSpPr>
            <p:nvPr/>
          </p:nvSpPr>
          <p:spPr bwMode="auto">
            <a:xfrm>
              <a:off x="4694" y="651"/>
              <a:ext cx="536" cy="29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altLang="zh-TW" sz="2395" dirty="0" smtClean="0">
                  <a:solidFill>
                    <a:schemeClr val="bg1"/>
                  </a:solidFill>
                  <a:latin typeface="+mn-lt"/>
                </a:rPr>
                <a:t>Filter</a:t>
              </a:r>
              <a:endParaRPr lang="zh-TW" altLang="en-US" sz="2395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89126" name="Line 38"/>
            <p:cNvSpPr>
              <a:spLocks noChangeShapeType="1"/>
            </p:cNvSpPr>
            <p:nvPr/>
          </p:nvSpPr>
          <p:spPr bwMode="auto">
            <a:xfrm flipH="1">
              <a:off x="4416" y="960"/>
              <a:ext cx="336" cy="48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395">
                <a:latin typeface="+mn-lt"/>
              </a:endParaRPr>
            </a:p>
          </p:txBody>
        </p:sp>
      </p:grp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9002541"/>
      </p:ext>
    </p:extLst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8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9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9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9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9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9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9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nimBg="1" autoUpdateAnimBg="0"/>
      <p:bldP spid="89092" grpId="0" animBg="1" autoUpdateAnimBg="0"/>
      <p:bldP spid="89093" grpId="0" animBg="1" autoUpdateAnimBg="0"/>
      <p:bldP spid="89103" grpId="0" animBg="1" autoUpdateAnimBg="0"/>
      <p:bldP spid="8911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Encodeing and decoding</a:t>
            </a:r>
            <a:endParaRPr lang="zh-TW" alt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1978025"/>
            <a:ext cx="9101137" cy="4106863"/>
          </a:xfrm>
        </p:spPr>
        <p:txBody>
          <a:bodyPr/>
          <a:lstStyle/>
          <a:p>
            <a:r>
              <a:rPr lang="en-US" altLang="zh-TW" dirty="0" smtClean="0"/>
              <a:t>Encoding</a:t>
            </a:r>
          </a:p>
          <a:p>
            <a:pPr lvl="1"/>
            <a:r>
              <a:rPr lang="en-US" altLang="zh-TW" dirty="0" smtClean="0"/>
              <a:t>Transform the message to be communicated</a:t>
            </a:r>
          </a:p>
          <a:p>
            <a:pPr lvl="1"/>
            <a:r>
              <a:rPr lang="en-US" altLang="zh-TW" dirty="0" smtClean="0"/>
              <a:t>Normally in the form of text, language, symbols, etc.</a:t>
            </a:r>
          </a:p>
          <a:p>
            <a:r>
              <a:rPr lang="en-US" altLang="zh-TW" dirty="0" smtClean="0"/>
              <a:t>Decoding</a:t>
            </a:r>
          </a:p>
          <a:p>
            <a:pPr lvl="1"/>
            <a:r>
              <a:rPr lang="en-US" altLang="zh-TW" dirty="0" smtClean="0"/>
              <a:t>Transform the transmitted content into meaning</a:t>
            </a:r>
            <a:endParaRPr lang="zh-TW" altLang="en-US" dirty="0" smtClean="0"/>
          </a:p>
          <a:p>
            <a:r>
              <a:rPr lang="en-US" altLang="zh-TW" dirty="0" smtClean="0"/>
              <a:t>Transmission media</a:t>
            </a:r>
          </a:p>
          <a:p>
            <a:pPr lvl="1"/>
            <a:r>
              <a:rPr lang="en-US" altLang="zh-TW" dirty="0" smtClean="0"/>
              <a:t>A transmission channel chosen by the sender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FB995-9CA7-413B-BCC5-0CD2D4A8EB74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0687141"/>
      </p:ext>
    </p:extLst>
  </p:cSld>
  <p:clrMapOvr>
    <a:masterClrMapping/>
  </p:clrMapOvr>
  <p:transition>
    <p:cover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0" y="591042"/>
            <a:ext cx="8485573" cy="887392"/>
          </a:xfrm>
        </p:spPr>
        <p:txBody>
          <a:bodyPr/>
          <a:lstStyle/>
          <a:p>
            <a:r>
              <a:rPr lang="en-US" altLang="zh-TW" dirty="0" smtClean="0"/>
              <a:t>Three key issues in content analysis</a:t>
            </a:r>
            <a:endParaRPr lang="zh-TW" alt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Sampling</a:t>
            </a:r>
          </a:p>
          <a:p>
            <a:r>
              <a:rPr lang="en-US" altLang="zh-TW" dirty="0" smtClean="0"/>
              <a:t>Unit of analysis</a:t>
            </a:r>
          </a:p>
          <a:p>
            <a:r>
              <a:rPr lang="en-US" altLang="zh-TW" dirty="0" smtClean="0"/>
              <a:t>Classification scheme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392052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21" y="591042"/>
            <a:ext cx="7517154" cy="598964"/>
          </a:xfrm>
        </p:spPr>
        <p:txBody>
          <a:bodyPr/>
          <a:lstStyle/>
          <a:p>
            <a:r>
              <a:rPr lang="en-US" altLang="zh-TW" dirty="0" smtClean="0"/>
              <a:t>Sampling</a:t>
            </a:r>
            <a:endParaRPr lang="zh-TW" alt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1978025"/>
            <a:ext cx="8903716" cy="4106863"/>
          </a:xfrm>
        </p:spPr>
        <p:txBody>
          <a:bodyPr/>
          <a:lstStyle/>
          <a:p>
            <a:r>
              <a:rPr lang="en-US" altLang="zh-TW" dirty="0" smtClean="0"/>
              <a:t>The population is the communication channel </a:t>
            </a:r>
          </a:p>
          <a:p>
            <a:r>
              <a:rPr lang="en-US" altLang="zh-TW" dirty="0" smtClean="0"/>
              <a:t>Has to be matched with the problem on hand</a:t>
            </a:r>
          </a:p>
          <a:p>
            <a:pPr lvl="1"/>
            <a:r>
              <a:rPr lang="en-US" altLang="zh-TW" dirty="0" smtClean="0"/>
              <a:t>All programs of a TV channel</a:t>
            </a:r>
          </a:p>
          <a:p>
            <a:pPr lvl="1"/>
            <a:r>
              <a:rPr lang="en-US" altLang="zh-TW" dirty="0" smtClean="0"/>
              <a:t> All news programs of a TV channel</a:t>
            </a:r>
          </a:p>
          <a:p>
            <a:pPr lvl="1"/>
            <a:r>
              <a:rPr lang="en-US" altLang="zh-TW" dirty="0" smtClean="0"/>
              <a:t>7 o’clock primetime news </a:t>
            </a:r>
          </a:p>
          <a:p>
            <a:pPr lvl="1"/>
            <a:r>
              <a:rPr lang="en-US" altLang="zh-TW" dirty="0" smtClean="0"/>
              <a:t>The head lines of the </a:t>
            </a:r>
            <a:r>
              <a:rPr lang="en-US" altLang="zh-TW" dirty="0"/>
              <a:t>7 o’clock primetime news </a:t>
            </a:r>
            <a:endParaRPr lang="en-US" altLang="zh-TW" dirty="0" smtClean="0"/>
          </a:p>
          <a:p>
            <a:r>
              <a:rPr lang="en-US" altLang="zh-TW" dirty="0" smtClean="0"/>
              <a:t>The population has overwhelming amount of data  </a:t>
            </a:r>
            <a:endParaRPr lang="en-US" altLang="zh-TW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CK Farn, CYCU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0FB995-9CA7-413B-BCC5-0CD2D4A8EB74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049815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1027</Words>
  <Application>Microsoft Office PowerPoint</Application>
  <PresentationFormat>自訂</PresentationFormat>
  <Paragraphs>194</Paragraphs>
  <Slides>19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9" baseType="lpstr">
      <vt:lpstr>SimHei</vt:lpstr>
      <vt:lpstr>Taipei</vt:lpstr>
      <vt:lpstr>華康中黑體</vt:lpstr>
      <vt:lpstr>新細明體</vt:lpstr>
      <vt:lpstr>標楷體</vt:lpstr>
      <vt:lpstr>Arial</vt:lpstr>
      <vt:lpstr>Times New Roman</vt:lpstr>
      <vt:lpstr>Webdings</vt:lpstr>
      <vt:lpstr>Wingdings</vt:lpstr>
      <vt:lpstr>0ckf</vt:lpstr>
      <vt:lpstr>Content Analysis (rev)</vt:lpstr>
      <vt:lpstr>Content Analysis</vt:lpstr>
      <vt:lpstr>Example of Content Analysis</vt:lpstr>
      <vt:lpstr>Example of Content Analysis 2</vt:lpstr>
      <vt:lpstr>Communications</vt:lpstr>
      <vt:lpstr>Process of Communications </vt:lpstr>
      <vt:lpstr>Encodeing and decoding</vt:lpstr>
      <vt:lpstr>Three key issues in content analysis</vt:lpstr>
      <vt:lpstr>Sampling</vt:lpstr>
      <vt:lpstr>Reducing data</vt:lpstr>
      <vt:lpstr>Unit of analysis</vt:lpstr>
      <vt:lpstr>Unit of analysis 2</vt:lpstr>
      <vt:lpstr>Classification scheme</vt:lpstr>
      <vt:lpstr>Application of content analysis</vt:lpstr>
      <vt:lpstr>Validity in Content Analysis</vt:lpstr>
      <vt:lpstr>Inter-coder reliability (ICR)</vt:lpstr>
      <vt:lpstr>Approaches </vt:lpstr>
      <vt:lpstr>Suggestions</vt:lpstr>
      <vt:lpstr>Assignment #8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研究方法</dc:title>
  <dc:subject>Surveys 調查研究</dc:subject>
  <dc:creator>范錚強</dc:creator>
  <cp:lastModifiedBy>CKFarn</cp:lastModifiedBy>
  <cp:revision>84</cp:revision>
  <dcterms:modified xsi:type="dcterms:W3CDTF">2023-12-28T08:23:42Z</dcterms:modified>
</cp:coreProperties>
</file>