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461" r:id="rId2"/>
    <p:sldId id="377" r:id="rId3"/>
    <p:sldId id="375" r:id="rId4"/>
    <p:sldId id="334" r:id="rId5"/>
    <p:sldId id="336" r:id="rId6"/>
    <p:sldId id="338" r:id="rId7"/>
    <p:sldId id="440" r:id="rId8"/>
    <p:sldId id="431" r:id="rId9"/>
    <p:sldId id="432" r:id="rId10"/>
    <p:sldId id="458" r:id="rId11"/>
    <p:sldId id="433" r:id="rId12"/>
    <p:sldId id="459" r:id="rId13"/>
    <p:sldId id="441" r:id="rId14"/>
    <p:sldId id="435" r:id="rId15"/>
    <p:sldId id="436" r:id="rId16"/>
    <p:sldId id="437" r:id="rId17"/>
    <p:sldId id="439" r:id="rId18"/>
    <p:sldId id="438" r:id="rId19"/>
    <p:sldId id="460" r:id="rId20"/>
    <p:sldId id="341" r:id="rId21"/>
    <p:sldId id="342" r:id="rId22"/>
    <p:sldId id="343" r:id="rId23"/>
    <p:sldId id="344" r:id="rId24"/>
    <p:sldId id="345" r:id="rId25"/>
    <p:sldId id="346" r:id="rId26"/>
    <p:sldId id="347" r:id="rId27"/>
  </p:sldIdLst>
  <p:sldSz cx="10274300" cy="6845300"/>
  <p:notesSz cx="7073900" cy="10325100"/>
  <p:kinsoku lang="zh-TW" invalStChars="!),.:;?]}，、。．；：？！︰…‥﹐﹑﹒﹔﹕﹖﹗｜–︱—︳?︴﹏）︶﹜︸〕︺】︼》︾〉﹀」﹂』﹄﹚﹜﹞’”〞′·" invalEndChars="([{（︵﹛︷〔︹【︻《︽〈︿「﹁『﹃﹙﹛﹝‘“〝‵"/>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3300"/>
    <a:srgbClr val="FFFF66"/>
    <a:srgbClr val="CCFFCC"/>
    <a:srgbClr val="009900"/>
    <a:srgbClr val="FFCCCC"/>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4563" autoAdjust="0"/>
  </p:normalViewPr>
  <p:slideViewPr>
    <p:cSldViewPr showGuides="1">
      <p:cViewPr varScale="1">
        <p:scale>
          <a:sx n="98" d="100"/>
          <a:sy n="98" d="100"/>
        </p:scale>
        <p:origin x="1122" y="90"/>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17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88791893"/>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dirty="0"/>
          </a:p>
        </p:txBody>
      </p:sp>
    </p:spTree>
    <p:extLst>
      <p:ext uri="{BB962C8B-B14F-4D97-AF65-F5344CB8AC3E}">
        <p14:creationId xmlns:p14="http://schemas.microsoft.com/office/powerpoint/2010/main" val="377103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631825" y="774700"/>
            <a:ext cx="5810250" cy="3871913"/>
          </a:xfrm>
        </p:spPr>
      </p:sp>
      <p:sp>
        <p:nvSpPr>
          <p:cNvPr id="24579" name="Rectangle 3"/>
          <p:cNvSpPr>
            <a:spLocks noGrp="1" noChangeArrowheads="1"/>
          </p:cNvSpPr>
          <p:nvPr>
            <p:ph type="body" idx="1"/>
          </p:nvPr>
        </p:nvSpPr>
        <p:spPr bwMode="auto">
          <a:xfrm>
            <a:off x="942975" y="4903788"/>
            <a:ext cx="51879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p>
        </p:txBody>
      </p:sp>
    </p:spTree>
    <p:extLst>
      <p:ext uri="{BB962C8B-B14F-4D97-AF65-F5344CB8AC3E}">
        <p14:creationId xmlns:p14="http://schemas.microsoft.com/office/powerpoint/2010/main" val="150798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631825" y="774700"/>
            <a:ext cx="5810250" cy="3871913"/>
          </a:xfrm>
        </p:spPr>
      </p:sp>
      <p:sp>
        <p:nvSpPr>
          <p:cNvPr id="24579" name="Rectangle 3"/>
          <p:cNvSpPr>
            <a:spLocks noGrp="1" noChangeArrowheads="1"/>
          </p:cNvSpPr>
          <p:nvPr>
            <p:ph type="body" idx="1"/>
          </p:nvPr>
        </p:nvSpPr>
        <p:spPr bwMode="auto">
          <a:xfrm>
            <a:off x="942975" y="4903788"/>
            <a:ext cx="51879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p>
        </p:txBody>
      </p:sp>
    </p:spTree>
    <p:extLst>
      <p:ext uri="{BB962C8B-B14F-4D97-AF65-F5344CB8AC3E}">
        <p14:creationId xmlns:p14="http://schemas.microsoft.com/office/powerpoint/2010/main" val="6678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xfrm>
            <a:off x="631825" y="774700"/>
            <a:ext cx="5810250" cy="3871913"/>
          </a:xfrm>
        </p:spPr>
      </p:sp>
      <p:sp>
        <p:nvSpPr>
          <p:cNvPr id="580611" name="Rectangle 3"/>
          <p:cNvSpPr>
            <a:spLocks noGrp="1" noChangeArrowheads="1"/>
          </p:cNvSpPr>
          <p:nvPr>
            <p:ph type="body" idx="1"/>
          </p:nvPr>
        </p:nvSpPr>
        <p:spPr bwMode="auto">
          <a:xfrm>
            <a:off x="942975" y="4903788"/>
            <a:ext cx="51879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a:p>
        </p:txBody>
      </p:sp>
    </p:spTree>
    <p:extLst>
      <p:ext uri="{BB962C8B-B14F-4D97-AF65-F5344CB8AC3E}">
        <p14:creationId xmlns:p14="http://schemas.microsoft.com/office/powerpoint/2010/main" val="391313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631825" y="774700"/>
            <a:ext cx="5810250" cy="3871913"/>
          </a:xfrm>
        </p:spPr>
      </p:sp>
      <p:sp>
        <p:nvSpPr>
          <p:cNvPr id="286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Qualitative research methodologies have roots in a variety of disciplines. These are named in the slide. </a:t>
            </a:r>
          </a:p>
          <a:p>
            <a:pPr>
              <a:buFontTx/>
              <a:buChar char="•"/>
            </a:pPr>
            <a:r>
              <a:rPr lang="en-US" altLang="zh-TW" smtClean="0">
                <a:ea typeface="新細明體" panose="02020500000000000000" pitchFamily="18" charset="-120"/>
              </a:rPr>
              <a:t>Some believe that qualitative data are too subjective and susceptible to human error and bias in data collection and interpretation. The fact that results cannot be generalized from a qualitative study to a larger population is considered a fundamental weakness.</a:t>
            </a:r>
          </a:p>
          <a:p>
            <a:r>
              <a:rPr lang="en-US" altLang="zh-TW" smtClean="0">
                <a:ea typeface="新細明體" panose="02020500000000000000" pitchFamily="18" charset="-120"/>
              </a:rPr>
              <a:t>Despite these limitations, managers are returning to these techniques as quantitative techniques fall short of providing the insights needed to make those ever-more-expensive decisions. </a:t>
            </a:r>
          </a:p>
          <a:p>
            <a:endParaRPr lang="en-US" altLang="zh-TW" smtClean="0">
              <a:ea typeface="新細明體" panose="02020500000000000000" pitchFamily="18" charset="-120"/>
            </a:endParaRPr>
          </a:p>
          <a:p>
            <a:r>
              <a:rPr lang="en-US" altLang="zh-TW" smtClean="0">
                <a:ea typeface="新細明體" panose="02020500000000000000" pitchFamily="18" charset="-120"/>
              </a:rPr>
              <a:t>Managers must deal with the issue of trustworthiness of qualitative data using the following techniques:</a:t>
            </a:r>
          </a:p>
          <a:p>
            <a:pPr>
              <a:buFont typeface="Wingdings" panose="05000000000000000000" pitchFamily="2" charset="2"/>
              <a:buChar char="§"/>
            </a:pPr>
            <a:r>
              <a:rPr lang="en-US" altLang="zh-TW" smtClean="0">
                <a:ea typeface="新細明體" panose="02020500000000000000" pitchFamily="18" charset="-120"/>
              </a:rPr>
              <a:t>Using literature searches to build probing questions,</a:t>
            </a:r>
          </a:p>
          <a:p>
            <a:pPr>
              <a:buFont typeface="Wingdings" panose="05000000000000000000" pitchFamily="2" charset="2"/>
              <a:buChar char="§"/>
            </a:pPr>
            <a:r>
              <a:rPr lang="en-US" altLang="zh-TW" smtClean="0">
                <a:ea typeface="新細明體" panose="02020500000000000000" pitchFamily="18" charset="-120"/>
              </a:rPr>
              <a:t>Justifying the method chosen,</a:t>
            </a:r>
          </a:p>
          <a:p>
            <a:pPr>
              <a:buFont typeface="Wingdings" panose="05000000000000000000" pitchFamily="2" charset="2"/>
              <a:buChar char="§"/>
            </a:pPr>
            <a:r>
              <a:rPr lang="en-US" altLang="zh-TW" smtClean="0">
                <a:ea typeface="新細明體" panose="02020500000000000000" pitchFamily="18" charset="-120"/>
              </a:rPr>
              <a:t>Using a field setting,</a:t>
            </a:r>
          </a:p>
          <a:p>
            <a:pPr>
              <a:buFont typeface="Wingdings" panose="05000000000000000000" pitchFamily="2" charset="2"/>
              <a:buChar char="§"/>
            </a:pPr>
            <a:r>
              <a:rPr lang="en-US" altLang="zh-TW" smtClean="0">
                <a:ea typeface="新細明體" panose="02020500000000000000" pitchFamily="18" charset="-120"/>
              </a:rPr>
              <a:t>Choosing sample participants for relevance rather than representation of target population,</a:t>
            </a:r>
          </a:p>
          <a:p>
            <a:pPr>
              <a:buFont typeface="Wingdings" panose="05000000000000000000" pitchFamily="2" charset="2"/>
              <a:buChar char="§"/>
            </a:pPr>
            <a:r>
              <a:rPr lang="en-US" altLang="zh-TW" smtClean="0">
                <a:ea typeface="新細明體" panose="02020500000000000000" pitchFamily="18" charset="-120"/>
              </a:rPr>
              <a:t>Using questions that will find the exception to the rule,</a:t>
            </a:r>
          </a:p>
          <a:p>
            <a:pPr>
              <a:buFont typeface="Wingdings" panose="05000000000000000000" pitchFamily="2" charset="2"/>
              <a:buChar char="§"/>
            </a:pPr>
            <a:r>
              <a:rPr lang="en-US" altLang="zh-TW" smtClean="0">
                <a:ea typeface="新細明體" panose="02020500000000000000" pitchFamily="18" charset="-120"/>
              </a:rPr>
              <a:t>Carefully structuring the data analysis,</a:t>
            </a:r>
          </a:p>
          <a:p>
            <a:pPr>
              <a:buFont typeface="Wingdings" panose="05000000000000000000" pitchFamily="2" charset="2"/>
              <a:buChar char="§"/>
            </a:pPr>
            <a:r>
              <a:rPr lang="en-US" altLang="zh-TW" smtClean="0">
                <a:ea typeface="新細明體" panose="02020500000000000000" pitchFamily="18" charset="-120"/>
              </a:rPr>
              <a:t>Comparing data across multiple sources and contexts,</a:t>
            </a:r>
          </a:p>
          <a:p>
            <a:pPr>
              <a:buFont typeface="Wingdings" panose="05000000000000000000" pitchFamily="2" charset="2"/>
              <a:buChar char="§"/>
            </a:pPr>
            <a:r>
              <a:rPr lang="en-US" altLang="zh-TW" smtClean="0">
                <a:ea typeface="新細明體" panose="02020500000000000000" pitchFamily="18" charset="-120"/>
              </a:rPr>
              <a:t>And conducting peer-researcher debriefing on results for added clarity, insights, and reduced bias.</a:t>
            </a:r>
          </a:p>
        </p:txBody>
      </p:sp>
    </p:spTree>
    <p:extLst>
      <p:ext uri="{BB962C8B-B14F-4D97-AF65-F5344CB8AC3E}">
        <p14:creationId xmlns:p14="http://schemas.microsoft.com/office/powerpoint/2010/main" val="147579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xfrm>
            <a:off x="979488" y="882650"/>
            <a:ext cx="5127625" cy="3416300"/>
          </a:xfrm>
        </p:spPr>
      </p:sp>
      <p:sp>
        <p:nvSpPr>
          <p:cNvPr id="30723"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302146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xfrm>
            <a:off x="979488" y="882650"/>
            <a:ext cx="5127625" cy="3416300"/>
          </a:xfrm>
        </p:spPr>
      </p:sp>
      <p:sp>
        <p:nvSpPr>
          <p:cNvPr id="32771"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80100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xfrm>
            <a:off x="979488" y="882650"/>
            <a:ext cx="5127625" cy="3416300"/>
          </a:xfrm>
        </p:spPr>
      </p:sp>
      <p:sp>
        <p:nvSpPr>
          <p:cNvPr id="34819"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95859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xfrm>
            <a:off x="979488" y="882650"/>
            <a:ext cx="5127625" cy="3416300"/>
          </a:xfrm>
        </p:spPr>
      </p:sp>
      <p:sp>
        <p:nvSpPr>
          <p:cNvPr id="38915"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39902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xfrm>
            <a:off x="979488" y="882650"/>
            <a:ext cx="5127625" cy="3416300"/>
          </a:xfrm>
        </p:spPr>
      </p:sp>
      <p:sp>
        <p:nvSpPr>
          <p:cNvPr id="36867"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71933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631825" y="774700"/>
            <a:ext cx="5810250" cy="3871913"/>
          </a:xfrm>
        </p:spPr>
      </p:sp>
      <p:sp>
        <p:nvSpPr>
          <p:cNvPr id="4096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smtClean="0">
              <a:ea typeface="新細明體" panose="02020500000000000000" pitchFamily="18" charset="-120"/>
            </a:endParaRPr>
          </a:p>
          <a:p>
            <a:r>
              <a:rPr lang="en-US" altLang="zh-TW" smtClean="0">
                <a:ea typeface="新細明體" panose="02020500000000000000" pitchFamily="18" charset="-120"/>
              </a:rPr>
              <a:t>As mentioned in the previous slide, quantitative research is used to describe and explain. It can also be used to predict. However, qualitative research is focused on understanding and interpretation. </a:t>
            </a:r>
          </a:p>
        </p:txBody>
      </p:sp>
    </p:spTree>
    <p:extLst>
      <p:ext uri="{BB962C8B-B14F-4D97-AF65-F5344CB8AC3E}">
        <p14:creationId xmlns:p14="http://schemas.microsoft.com/office/powerpoint/2010/main" val="173753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a:xfrm>
            <a:off x="979488" y="882650"/>
            <a:ext cx="5127625" cy="3416300"/>
          </a:xfrm>
        </p:spPr>
      </p:sp>
      <p:sp>
        <p:nvSpPr>
          <p:cNvPr id="6147"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03335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631825" y="774700"/>
            <a:ext cx="5810250" cy="3871913"/>
          </a:xfrm>
        </p:spPr>
      </p:sp>
      <p:sp>
        <p:nvSpPr>
          <p:cNvPr id="4301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r>
              <a:rPr lang="en-US" altLang="zh-TW" smtClean="0">
                <a:ea typeface="新細明體" panose="02020500000000000000" pitchFamily="18" charset="-120"/>
              </a:rPr>
              <a:t>Researcher involvement in quantitative research should be minimal lest bias be introduced. However, in qualitative research, the researcher must have a high level of involvement to probe for understanding. In quantitative research, for instance, participants may never see or speak to a member of the research team. They may simply answer a self-administered survey. In qualitative research, participants may be interviewed by the researcher or spend several hours with the researcher.</a:t>
            </a:r>
          </a:p>
        </p:txBody>
      </p:sp>
    </p:spTree>
    <p:extLst>
      <p:ext uri="{BB962C8B-B14F-4D97-AF65-F5344CB8AC3E}">
        <p14:creationId xmlns:p14="http://schemas.microsoft.com/office/powerpoint/2010/main" val="379649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631825" y="774700"/>
            <a:ext cx="5810250" cy="3871913"/>
          </a:xfrm>
        </p:spPr>
      </p:sp>
      <p:sp>
        <p:nvSpPr>
          <p:cNvPr id="450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smtClean="0">
              <a:ea typeface="新細明體" panose="02020500000000000000" pitchFamily="18" charset="-120"/>
            </a:endParaRPr>
          </a:p>
          <a:p>
            <a:r>
              <a:rPr lang="en-US" altLang="zh-TW" smtClean="0">
                <a:ea typeface="新細明體" panose="02020500000000000000" pitchFamily="18" charset="-120"/>
              </a:rPr>
              <a:t>Quantitative studies are usually single mode. In other words, they will usually rely on one data collection technique whether it be a telephone survey, email survey, or experiment. However, qualitative studies may use several methods in one study to increase the researcher’s ability to interpret and justify the results.</a:t>
            </a:r>
          </a:p>
        </p:txBody>
      </p:sp>
    </p:spTree>
    <p:extLst>
      <p:ext uri="{BB962C8B-B14F-4D97-AF65-F5344CB8AC3E}">
        <p14:creationId xmlns:p14="http://schemas.microsoft.com/office/powerpoint/2010/main" val="384000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631825" y="774700"/>
            <a:ext cx="5810250" cy="3871913"/>
          </a:xfrm>
        </p:spPr>
      </p:sp>
      <p:sp>
        <p:nvSpPr>
          <p:cNvPr id="4710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smtClean="0">
              <a:ea typeface="新細明體" panose="02020500000000000000" pitchFamily="18" charset="-120"/>
            </a:endParaRPr>
          </a:p>
          <a:p>
            <a:r>
              <a:rPr lang="en-US" altLang="zh-TW" smtClean="0">
                <a:ea typeface="新細明體" panose="02020500000000000000" pitchFamily="18" charset="-120"/>
              </a:rPr>
              <a:t>Quantitative studies prefer samples greater than 200 and samples that are representative of the target population. Not all quantitative studies meet these criteria but these are desirable. Qualitative studies rely on small sample sizes – less than 25 people is common. The emphasis on selecting the sample is to include people with heterogeneous opinions, attitudes, and experiences. </a:t>
            </a:r>
          </a:p>
        </p:txBody>
      </p:sp>
    </p:spTree>
    <p:extLst>
      <p:ext uri="{BB962C8B-B14F-4D97-AF65-F5344CB8AC3E}">
        <p14:creationId xmlns:p14="http://schemas.microsoft.com/office/powerpoint/2010/main" val="1943245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631825" y="774700"/>
            <a:ext cx="5810250" cy="3871913"/>
          </a:xfrm>
        </p:spPr>
      </p:sp>
      <p:sp>
        <p:nvSpPr>
          <p:cNvPr id="4915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smtClean="0">
              <a:ea typeface="新細明體" panose="02020500000000000000" pitchFamily="18" charset="-120"/>
            </a:endParaRPr>
          </a:p>
          <a:p>
            <a:r>
              <a:rPr lang="en-US" altLang="zh-TW" smtClean="0">
                <a:ea typeface="新細明體" panose="02020500000000000000" pitchFamily="18" charset="-120"/>
              </a:rPr>
              <a:t>How qualitative and quantitative researchers would treat these ads as research would be very different.</a:t>
            </a:r>
          </a:p>
          <a:p>
            <a:endParaRPr lang="en-US" altLang="zh-TW" smtClean="0">
              <a:ea typeface="新細明體" panose="02020500000000000000" pitchFamily="18" charset="-120"/>
            </a:endParaRPr>
          </a:p>
          <a:p>
            <a:pPr>
              <a:buFontTx/>
              <a:buChar char="•"/>
            </a:pPr>
            <a:r>
              <a:rPr lang="en-US" altLang="zh-TW" smtClean="0">
                <a:ea typeface="新細明體" panose="02020500000000000000" pitchFamily="18" charset="-120"/>
              </a:rPr>
              <a:t>Qualitative research can also use software to conduct content analysis but words and pictures are used as codes, rather than numbers. The researcher would take the copy and images in these ads and look for themes and patterns…for example, that they all contain people, that they all contain Web URLs, that one of three is promoting a particular proprietary research service while the others are more general.</a:t>
            </a:r>
          </a:p>
          <a:p>
            <a:pPr>
              <a:buFontTx/>
              <a:buChar char="•"/>
            </a:pPr>
            <a:r>
              <a:rPr lang="en-US" altLang="zh-TW" smtClean="0">
                <a:ea typeface="新細明體" panose="02020500000000000000" pitchFamily="18" charset="-120"/>
              </a:rPr>
              <a:t>Quantitative studies take verbal descriptions of consumer behavior, attitudes, and opinions and they use numbers to represent those descriptions in a database. The researcher would take the copy and images of these ads and code them with numbers. People in ads would get a 1 for male, 2 for female, 3 for indeterminate gender. Ad themes might be “1” for proprietary research service (Conceptor for Decision Analyst), “2” for institutional theme (like ‘curiosity’ for Synovate), a “3” might be assigned for general capabilities (like qualitative research services for Harris Interactive). </a:t>
            </a:r>
          </a:p>
        </p:txBody>
      </p:sp>
    </p:spTree>
    <p:extLst>
      <p:ext uri="{BB962C8B-B14F-4D97-AF65-F5344CB8AC3E}">
        <p14:creationId xmlns:p14="http://schemas.microsoft.com/office/powerpoint/2010/main" val="126231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631825" y="774700"/>
            <a:ext cx="5810250" cy="3871913"/>
          </a:xfrm>
        </p:spPr>
      </p:sp>
      <p:sp>
        <p:nvSpPr>
          <p:cNvPr id="5120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smtClean="0">
              <a:ea typeface="新細明體" panose="02020500000000000000" pitchFamily="18" charset="-120"/>
            </a:endParaRPr>
          </a:p>
          <a:p>
            <a:r>
              <a:rPr lang="en-US" altLang="zh-TW" smtClean="0">
                <a:ea typeface="新細明體" panose="02020500000000000000" pitchFamily="18" charset="-120"/>
              </a:rPr>
              <a:t>Quantitative studies are traditionally time-consuming, but new methods such as web surveys are allowing for fast turnaround. The key is to recognize whether those methods are appropriate for the study at hand. Qualitative research can be faster due to the small sample sizes, but coding and analyzing hours of interviews can also be time consuming. One advantage of qualitative research is that insight development goes on throughout the study so interviews can be stopped when the appropriate answers are identified. This is not the case with quantitative studies.</a:t>
            </a:r>
          </a:p>
        </p:txBody>
      </p:sp>
    </p:spTree>
    <p:extLst>
      <p:ext uri="{BB962C8B-B14F-4D97-AF65-F5344CB8AC3E}">
        <p14:creationId xmlns:p14="http://schemas.microsoft.com/office/powerpoint/2010/main" val="1567602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631825" y="774700"/>
            <a:ext cx="5810250" cy="3871913"/>
          </a:xfrm>
        </p:spPr>
      </p:sp>
      <p:sp>
        <p:nvSpPr>
          <p:cNvPr id="5325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smtClean="0">
              <a:ea typeface="新細明體" panose="02020500000000000000" pitchFamily="18" charset="-120"/>
            </a:endParaRPr>
          </a:p>
          <a:p>
            <a:pPr>
              <a:buFontTx/>
              <a:buChar char="•"/>
            </a:pPr>
            <a:r>
              <a:rPr lang="en-US" altLang="zh-TW" smtClean="0">
                <a:ea typeface="新細明體" panose="02020500000000000000" pitchFamily="18" charset="-120"/>
              </a:rPr>
              <a:t>Quantitative data analysis is conducted using statistical software programs such as SAS, SPSS, or Jump. The analysis focuses on the facts identified in the study. </a:t>
            </a:r>
          </a:p>
          <a:p>
            <a:pPr>
              <a:buFontTx/>
              <a:buChar char="•"/>
            </a:pPr>
            <a:r>
              <a:rPr lang="en-US" altLang="zh-TW" smtClean="0">
                <a:ea typeface="新細明體" panose="02020500000000000000" pitchFamily="18" charset="-120"/>
              </a:rPr>
              <a:t>Qualitative research is not coded into numeric values. Human interpretation and judgment are critical in creating insight from the data.</a:t>
            </a:r>
          </a:p>
          <a:p>
            <a:pPr lvl="2">
              <a:buFontTx/>
              <a:buChar char="•"/>
            </a:pPr>
            <a:r>
              <a:rPr lang="en-US" altLang="zh-TW" smtClean="0">
                <a:ea typeface="新細明體" panose="02020500000000000000" pitchFamily="18" charset="-120"/>
              </a:rPr>
              <a:t>Content analysis...especially with the development of software like XSight...is a primary computerized analytical approach. It is far more than a count of words;  such software can help reveal themes and underlying emphasis within texts.  </a:t>
            </a:r>
          </a:p>
          <a:p>
            <a:pPr lvl="2">
              <a:buFontTx/>
              <a:buChar char="•"/>
            </a:pPr>
            <a:r>
              <a:rPr lang="en-US" altLang="zh-TW" smtClean="0">
                <a:ea typeface="新細明體" panose="02020500000000000000" pitchFamily="18" charset="-120"/>
              </a:rPr>
              <a:t>When researchers work with focus group and IDI transcripts, the content analysis software can assist the moderator in debriefing. The ability of video to be 'marked' with such software as Video Marker from FocusVision makes the analytical process better able to link interpretations to specific content from a qualitative method participant.  </a:t>
            </a:r>
          </a:p>
          <a:p>
            <a:endParaRPr lang="en-US" altLang="zh-TW" smtClean="0">
              <a:ea typeface="新細明體" panose="02020500000000000000" pitchFamily="18" charset="-120"/>
            </a:endParaRPr>
          </a:p>
        </p:txBody>
      </p:sp>
    </p:spTree>
    <p:extLst>
      <p:ext uri="{BB962C8B-B14F-4D97-AF65-F5344CB8AC3E}">
        <p14:creationId xmlns:p14="http://schemas.microsoft.com/office/powerpoint/2010/main" val="34715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631825" y="774700"/>
            <a:ext cx="5810250" cy="3871913"/>
          </a:xfrm>
        </p:spPr>
      </p:sp>
      <p:sp>
        <p:nvSpPr>
          <p:cNvPr id="81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Qualitative research includes an array of interpretative techniques which seek to describe, decode, translate, and otherwise come to terms with the meaning, not the frequency, of certain more or less naturally occurring phenomena in the social world. </a:t>
            </a:r>
          </a:p>
          <a:p>
            <a:r>
              <a:rPr lang="en-US" altLang="zh-TW" smtClean="0">
                <a:ea typeface="新細明體" panose="02020500000000000000" pitchFamily="18" charset="-120"/>
              </a:rPr>
              <a:t>Qualitative research can be used in both the data collection and data analysis stages of a research project.</a:t>
            </a:r>
          </a:p>
          <a:p>
            <a:endParaRPr lang="en-US" altLang="zh-TW" smtClean="0">
              <a:ea typeface="新細明體" panose="02020500000000000000" pitchFamily="18" charset="-120"/>
            </a:endParaRPr>
          </a:p>
        </p:txBody>
      </p:sp>
    </p:spTree>
    <p:extLst>
      <p:ext uri="{BB962C8B-B14F-4D97-AF65-F5344CB8AC3E}">
        <p14:creationId xmlns:p14="http://schemas.microsoft.com/office/powerpoint/2010/main" val="152908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631825" y="774700"/>
            <a:ext cx="5810250" cy="3871913"/>
          </a:xfrm>
        </p:spPr>
      </p:sp>
      <p:sp>
        <p:nvSpPr>
          <p:cNvPr id="1024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highlights many of the qualitative techniques that are useful for data collection. </a:t>
            </a:r>
          </a:p>
          <a:p>
            <a:endParaRPr lang="en-US" altLang="zh-TW" smtClean="0">
              <a:ea typeface="新細明體" panose="02020500000000000000" pitchFamily="18" charset="-120"/>
            </a:endParaRPr>
          </a:p>
        </p:txBody>
      </p:sp>
    </p:spTree>
    <p:extLst>
      <p:ext uri="{BB962C8B-B14F-4D97-AF65-F5344CB8AC3E}">
        <p14:creationId xmlns:p14="http://schemas.microsoft.com/office/powerpoint/2010/main" val="287728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631825" y="774700"/>
            <a:ext cx="5810250" cy="3871913"/>
          </a:xfrm>
        </p:spPr>
      </p:sp>
      <p:sp>
        <p:nvSpPr>
          <p:cNvPr id="122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highlights many of the qualitative tools useful for data collection or data analysis.</a:t>
            </a:r>
          </a:p>
        </p:txBody>
      </p:sp>
    </p:spTree>
    <p:extLst>
      <p:ext uri="{BB962C8B-B14F-4D97-AF65-F5344CB8AC3E}">
        <p14:creationId xmlns:p14="http://schemas.microsoft.com/office/powerpoint/2010/main" val="315219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31825" y="774700"/>
            <a:ext cx="5810250" cy="3871913"/>
          </a:xfrm>
        </p:spPr>
      </p:sp>
      <p:sp>
        <p:nvSpPr>
          <p:cNvPr id="163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Qualitative research draws data from people and organizations. Whether the source is people or organization, we can use their behavior, texts, events and so on as data. </a:t>
            </a:r>
            <a:r>
              <a:rPr lang="en-US" altLang="zh-TW" b="1" smtClean="0">
                <a:ea typeface="新細明體" panose="02020500000000000000" pitchFamily="18" charset="-120"/>
              </a:rPr>
              <a:t>Chapter 9</a:t>
            </a:r>
            <a:r>
              <a:rPr lang="en-US" altLang="zh-TW" smtClean="0">
                <a:ea typeface="新細明體" panose="02020500000000000000" pitchFamily="18" charset="-120"/>
              </a:rPr>
              <a:t> focuses on observation methods. </a:t>
            </a:r>
          </a:p>
        </p:txBody>
      </p:sp>
    </p:spTree>
    <p:extLst>
      <p:ext uri="{BB962C8B-B14F-4D97-AF65-F5344CB8AC3E}">
        <p14:creationId xmlns:p14="http://schemas.microsoft.com/office/powerpoint/2010/main" val="390973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31825" y="774700"/>
            <a:ext cx="5810250" cy="3871913"/>
          </a:xfrm>
        </p:spPr>
      </p:sp>
      <p:sp>
        <p:nvSpPr>
          <p:cNvPr id="184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reflects information from exhibit 7-2</a:t>
            </a:r>
          </a:p>
          <a:p>
            <a:endParaRPr lang="en-US" altLang="zh-TW" b="1" smtClean="0">
              <a:ea typeface="新細明體" panose="02020500000000000000" pitchFamily="18" charset="-120"/>
            </a:endParaRPr>
          </a:p>
          <a:p>
            <a:r>
              <a:rPr lang="en-US" altLang="zh-TW" b="1" smtClean="0">
                <a:ea typeface="新細明體" panose="02020500000000000000" pitchFamily="18" charset="-120"/>
              </a:rPr>
              <a:t>Quantitative research</a:t>
            </a:r>
            <a:r>
              <a:rPr lang="en-US" altLang="zh-TW" smtClean="0">
                <a:ea typeface="新細明體" panose="02020500000000000000" pitchFamily="18" charset="-120"/>
              </a:rPr>
              <a:t> is the </a:t>
            </a:r>
            <a:r>
              <a:rPr lang="en-US" altLang="zh-TW" b="1" i="1" smtClean="0">
                <a:ea typeface="新細明體" panose="02020500000000000000" pitchFamily="18" charset="-120"/>
              </a:rPr>
              <a:t>precise count</a:t>
            </a:r>
            <a:r>
              <a:rPr lang="en-US" altLang="zh-TW" smtClean="0">
                <a:ea typeface="新細明體" panose="02020500000000000000" pitchFamily="18" charset="-120"/>
              </a:rPr>
              <a:t> of some behavior, knowledge, opinion or attitude. While the survey is not the only quantitative method, it is the dominant one. Quantitative research is often used for theory testing. For example, it might answer the question “Will a $1-off instant coupon or a $1.50 mail-in rebate generate more sales for Kellogg’s Special K?” It requires that the researcher maintain a distance from the research so as not to bias the results. </a:t>
            </a:r>
          </a:p>
          <a:p>
            <a:r>
              <a:rPr lang="en-US" altLang="zh-TW" b="1" smtClean="0">
                <a:ea typeface="新細明體" panose="02020500000000000000" pitchFamily="18" charset="-120"/>
              </a:rPr>
              <a:t>Qualitative research</a:t>
            </a:r>
            <a:r>
              <a:rPr lang="en-US" altLang="zh-TW" smtClean="0">
                <a:ea typeface="新細明體" panose="02020500000000000000" pitchFamily="18" charset="-120"/>
              </a:rPr>
              <a:t> is sometimes called </a:t>
            </a:r>
            <a:r>
              <a:rPr lang="en-US" altLang="zh-TW" b="1" i="1" smtClean="0">
                <a:ea typeface="新細明體" panose="02020500000000000000" pitchFamily="18" charset="-120"/>
              </a:rPr>
              <a:t>interpretive research</a:t>
            </a:r>
            <a:r>
              <a:rPr lang="en-US" altLang="zh-TW" smtClean="0">
                <a:ea typeface="新細明體" panose="02020500000000000000" pitchFamily="18" charset="-120"/>
              </a:rPr>
              <a:t> because it seeks to develop understanding through detailed description. It builds theory but rarely tests it. Several key distinctions exist between qualitative and quantitative research and these are elaborated on in Exhibit 7-2. The next several slides highlight these distinctions.</a:t>
            </a:r>
          </a:p>
        </p:txBody>
      </p:sp>
    </p:spTree>
    <p:extLst>
      <p:ext uri="{BB962C8B-B14F-4D97-AF65-F5344CB8AC3E}">
        <p14:creationId xmlns:p14="http://schemas.microsoft.com/office/powerpoint/2010/main" val="123578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xfrm>
            <a:off x="979488" y="882650"/>
            <a:ext cx="5127625" cy="3416300"/>
          </a:xfrm>
        </p:spPr>
      </p:sp>
      <p:sp>
        <p:nvSpPr>
          <p:cNvPr id="20483"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279102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xfrm>
            <a:off x="979488" y="882650"/>
            <a:ext cx="5127625" cy="3416300"/>
          </a:xfrm>
        </p:spPr>
      </p:sp>
      <p:sp>
        <p:nvSpPr>
          <p:cNvPr id="22531" name="備忘稿版面配置區 2"/>
          <p:cNvSpPr>
            <a:spLocks noGrp="1"/>
          </p:cNvSpPr>
          <p:nvPr>
            <p:ph type="body" idx="1"/>
          </p:nvPr>
        </p:nvSpPr>
        <p:spPr bwMode="auto">
          <a:xfrm>
            <a:off x="708025" y="4903788"/>
            <a:ext cx="5657850" cy="46466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345894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69938" y="2127250"/>
            <a:ext cx="8734425" cy="14668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41463" y="3878263"/>
            <a:ext cx="7191375" cy="1749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A4E49729-BA32-4DD4-A17B-A09E2236290A}" type="slidenum">
              <a:rPr lang="en-US" altLang="zh-TW"/>
              <a:pPr>
                <a:defRPr/>
              </a:pPr>
              <a:t>‹#›</a:t>
            </a:fld>
            <a:endParaRPr lang="en-US" altLang="zh-TW"/>
          </a:p>
        </p:txBody>
      </p:sp>
    </p:spTree>
    <p:extLst>
      <p:ext uri="{BB962C8B-B14F-4D97-AF65-F5344CB8AC3E}">
        <p14:creationId xmlns:p14="http://schemas.microsoft.com/office/powerpoint/2010/main" val="167166328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D9D3D15F-F585-4146-8F33-DEC98406ACB6}" type="slidenum">
              <a:rPr lang="en-US" altLang="zh-TW"/>
              <a:pPr>
                <a:defRPr/>
              </a:pPr>
              <a:t>‹#›</a:t>
            </a:fld>
            <a:endParaRPr lang="en-US" altLang="zh-TW"/>
          </a:p>
        </p:txBody>
      </p:sp>
    </p:spTree>
    <p:extLst>
      <p:ext uri="{BB962C8B-B14F-4D97-AF65-F5344CB8AC3E}">
        <p14:creationId xmlns:p14="http://schemas.microsoft.com/office/powerpoint/2010/main" val="35098685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F8D0A5E-CD1A-4EE6-BBCF-1F1701446CCD}" type="slidenum">
              <a:rPr lang="en-US" altLang="zh-TW"/>
              <a:pPr>
                <a:defRPr/>
              </a:pPr>
              <a:t>‹#›</a:t>
            </a:fld>
            <a:endParaRPr lang="en-US" altLang="zh-TW"/>
          </a:p>
        </p:txBody>
      </p:sp>
    </p:spTree>
    <p:extLst>
      <p:ext uri="{BB962C8B-B14F-4D97-AF65-F5344CB8AC3E}">
        <p14:creationId xmlns:p14="http://schemas.microsoft.com/office/powerpoint/2010/main" val="20973541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712913" y="381000"/>
            <a:ext cx="779145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769938" y="1978025"/>
            <a:ext cx="4291012"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769938" y="4106863"/>
            <a:ext cx="4291012"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5213350" y="4106863"/>
            <a:ext cx="4291013"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DC056C24-3137-4EC9-95CF-181C34C063DF}" type="slidenum">
              <a:rPr lang="en-US" altLang="zh-TW"/>
              <a:pPr>
                <a:defRPr/>
              </a:pPr>
              <a:t>‹#›</a:t>
            </a:fld>
            <a:endParaRPr lang="en-US" altLang="zh-TW"/>
          </a:p>
        </p:txBody>
      </p:sp>
    </p:spTree>
    <p:extLst>
      <p:ext uri="{BB962C8B-B14F-4D97-AF65-F5344CB8AC3E}">
        <p14:creationId xmlns:p14="http://schemas.microsoft.com/office/powerpoint/2010/main" val="27042336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2EC65C9A-9F50-4A23-9F1A-713CBC34E551}" type="slidenum">
              <a:rPr lang="en-US" altLang="zh-TW"/>
              <a:pPr>
                <a:defRPr/>
              </a:pPr>
              <a:t>‹#›</a:t>
            </a:fld>
            <a:endParaRPr lang="en-US" altLang="zh-TW"/>
          </a:p>
        </p:txBody>
      </p:sp>
    </p:spTree>
    <p:extLst>
      <p:ext uri="{BB962C8B-B14F-4D97-AF65-F5344CB8AC3E}">
        <p14:creationId xmlns:p14="http://schemas.microsoft.com/office/powerpoint/2010/main" val="41458823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B366EA31-635D-47BE-B4DD-2BC1937F38FE}" type="slidenum">
              <a:rPr lang="en-US" altLang="zh-TW"/>
              <a:pPr>
                <a:defRPr/>
              </a:pPr>
              <a:t>‹#›</a:t>
            </a:fld>
            <a:endParaRPr lang="en-US" altLang="zh-TW"/>
          </a:p>
        </p:txBody>
      </p:sp>
    </p:spTree>
    <p:extLst>
      <p:ext uri="{BB962C8B-B14F-4D97-AF65-F5344CB8AC3E}">
        <p14:creationId xmlns:p14="http://schemas.microsoft.com/office/powerpoint/2010/main" val="32716883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92C310A3-AF88-4B8C-9524-6DCFCCA24C17}" type="slidenum">
              <a:rPr lang="en-US" altLang="zh-TW"/>
              <a:pPr>
                <a:defRPr/>
              </a:pPr>
              <a:t>‹#›</a:t>
            </a:fld>
            <a:endParaRPr lang="en-US" altLang="zh-TW"/>
          </a:p>
        </p:txBody>
      </p:sp>
    </p:spTree>
    <p:extLst>
      <p:ext uri="{BB962C8B-B14F-4D97-AF65-F5344CB8AC3E}">
        <p14:creationId xmlns:p14="http://schemas.microsoft.com/office/powerpoint/2010/main" val="18591623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11213" y="4398963"/>
            <a:ext cx="8732837" cy="1358900"/>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11213" y="2901950"/>
            <a:ext cx="8732837"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5E0AF856-CAC5-47A3-92E2-EB0261CE89CE}" type="slidenum">
              <a:rPr lang="en-US" altLang="zh-TW"/>
              <a:pPr>
                <a:defRPr/>
              </a:pPr>
              <a:t>‹#›</a:t>
            </a:fld>
            <a:endParaRPr lang="en-US" altLang="zh-TW"/>
          </a:p>
        </p:txBody>
      </p:sp>
    </p:spTree>
    <p:extLst>
      <p:ext uri="{BB962C8B-B14F-4D97-AF65-F5344CB8AC3E}">
        <p14:creationId xmlns:p14="http://schemas.microsoft.com/office/powerpoint/2010/main" val="38694810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C9D7EF38-ED3C-4294-84FD-0149BABBDAE6}" type="slidenum">
              <a:rPr lang="en-US" altLang="zh-TW"/>
              <a:pPr>
                <a:defRPr/>
              </a:pPr>
              <a:t>‹#›</a:t>
            </a:fld>
            <a:endParaRPr lang="en-US" altLang="zh-TW"/>
          </a:p>
        </p:txBody>
      </p:sp>
    </p:spTree>
    <p:extLst>
      <p:ext uri="{BB962C8B-B14F-4D97-AF65-F5344CB8AC3E}">
        <p14:creationId xmlns:p14="http://schemas.microsoft.com/office/powerpoint/2010/main" val="132401064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14350" y="274638"/>
            <a:ext cx="9245600" cy="1139825"/>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14350" y="1531938"/>
            <a:ext cx="4538663"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514350" y="2170113"/>
            <a:ext cx="4538663"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19700" y="1531938"/>
            <a:ext cx="4540250"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19700" y="2170113"/>
            <a:ext cx="4540250"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47BFDFAC-32E0-4007-B769-3CCA4215151A}" type="slidenum">
              <a:rPr lang="en-US" altLang="zh-TW"/>
              <a:pPr>
                <a:defRPr/>
              </a:pPr>
              <a:t>‹#›</a:t>
            </a:fld>
            <a:endParaRPr lang="en-US" altLang="zh-TW"/>
          </a:p>
        </p:txBody>
      </p:sp>
    </p:spTree>
    <p:extLst>
      <p:ext uri="{BB962C8B-B14F-4D97-AF65-F5344CB8AC3E}">
        <p14:creationId xmlns:p14="http://schemas.microsoft.com/office/powerpoint/2010/main" val="31492719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EF05030B-6271-4DB7-A602-ADEB36099FDE}" type="slidenum">
              <a:rPr lang="en-US" altLang="zh-TW"/>
              <a:pPr>
                <a:defRPr/>
              </a:pPr>
              <a:t>‹#›</a:t>
            </a:fld>
            <a:endParaRPr lang="en-US" altLang="zh-TW"/>
          </a:p>
        </p:txBody>
      </p:sp>
    </p:spTree>
    <p:extLst>
      <p:ext uri="{BB962C8B-B14F-4D97-AF65-F5344CB8AC3E}">
        <p14:creationId xmlns:p14="http://schemas.microsoft.com/office/powerpoint/2010/main" val="224635069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6B324B49-C29C-4232-9AD8-F5708E5E871D}" type="slidenum">
              <a:rPr lang="en-US" altLang="zh-TW"/>
              <a:pPr>
                <a:defRPr/>
              </a:pPr>
              <a:t>‹#›</a:t>
            </a:fld>
            <a:endParaRPr lang="en-US" altLang="zh-TW"/>
          </a:p>
        </p:txBody>
      </p:sp>
    </p:spTree>
    <p:extLst>
      <p:ext uri="{BB962C8B-B14F-4D97-AF65-F5344CB8AC3E}">
        <p14:creationId xmlns:p14="http://schemas.microsoft.com/office/powerpoint/2010/main" val="10559737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14350" y="273050"/>
            <a:ext cx="3379788" cy="1158875"/>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016375" y="273050"/>
            <a:ext cx="5743575"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14350" y="1431925"/>
            <a:ext cx="3379788"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266B3D76-7350-4B02-BD5F-468216E12AF0}" type="slidenum">
              <a:rPr lang="en-US" altLang="zh-TW"/>
              <a:pPr>
                <a:defRPr/>
              </a:pPr>
              <a:t>‹#›</a:t>
            </a:fld>
            <a:endParaRPr lang="en-US" altLang="zh-TW"/>
          </a:p>
        </p:txBody>
      </p:sp>
    </p:spTree>
    <p:extLst>
      <p:ext uri="{BB962C8B-B14F-4D97-AF65-F5344CB8AC3E}">
        <p14:creationId xmlns:p14="http://schemas.microsoft.com/office/powerpoint/2010/main" val="35699170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14538" y="4791075"/>
            <a:ext cx="6164262"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14538" y="611188"/>
            <a:ext cx="6164262"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2014538" y="5357813"/>
            <a:ext cx="6164262"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BAFA1778-EEEB-46CD-8B66-D83B0F6477D4}" type="slidenum">
              <a:rPr lang="en-US" altLang="zh-TW"/>
              <a:pPr>
                <a:defRPr/>
              </a:pPr>
              <a:t>‹#›</a:t>
            </a:fld>
            <a:endParaRPr lang="en-US" altLang="zh-TW"/>
          </a:p>
        </p:txBody>
      </p:sp>
    </p:spTree>
    <p:extLst>
      <p:ext uri="{BB962C8B-B14F-4D97-AF65-F5344CB8AC3E}">
        <p14:creationId xmlns:p14="http://schemas.microsoft.com/office/powerpoint/2010/main" val="15889971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defRPr>
            </a:lvl1pPr>
          </a:lstStyle>
          <a:p>
            <a:pPr>
              <a:defRPr/>
            </a:pPr>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A72CD0EC-AAB1-4CA4-8C79-397D00A9260B}"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smtClean="0"/>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spd="med"/>
  <p:hf hdr="0" dt="0"/>
  <p:txStyles>
    <p:titleStyle>
      <a:lvl1pPr algn="l" rtl="0" eaLnBrk="0" fontAlgn="base" hangingPunct="0">
        <a:spcBef>
          <a:spcPct val="0"/>
        </a:spcBef>
        <a:spcAft>
          <a:spcPct val="0"/>
        </a:spcAft>
        <a:defRPr kumimoji="1" sz="40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itchFamily="34" charset="0"/>
          <a:ea typeface="SimHei" pitchFamily="49" charset="-122"/>
        </a:defRPr>
      </a:lvl2pPr>
      <a:lvl3pPr algn="l" rtl="0" eaLnBrk="0" fontAlgn="base" hangingPunct="0">
        <a:spcBef>
          <a:spcPct val="0"/>
        </a:spcBef>
        <a:spcAft>
          <a:spcPct val="0"/>
        </a:spcAft>
        <a:defRPr kumimoji="1" sz="4000">
          <a:solidFill>
            <a:srgbClr val="FFFF66"/>
          </a:solidFill>
          <a:latin typeface="Arial" pitchFamily="34" charset="0"/>
          <a:ea typeface="SimHei" pitchFamily="49" charset="-122"/>
        </a:defRPr>
      </a:lvl3pPr>
      <a:lvl4pPr algn="l" rtl="0" eaLnBrk="0" fontAlgn="base" hangingPunct="0">
        <a:spcBef>
          <a:spcPct val="0"/>
        </a:spcBef>
        <a:spcAft>
          <a:spcPct val="0"/>
        </a:spcAft>
        <a:defRPr kumimoji="1" sz="4000">
          <a:solidFill>
            <a:srgbClr val="FFFF66"/>
          </a:solidFill>
          <a:latin typeface="Arial" pitchFamily="34" charset="0"/>
          <a:ea typeface="SimHei" pitchFamily="49" charset="-122"/>
        </a:defRPr>
      </a:lvl4pPr>
      <a:lvl5pPr algn="l" rtl="0" eaLnBrk="0" fontAlgn="base" hangingPunct="0">
        <a:spcBef>
          <a:spcPct val="0"/>
        </a:spcBef>
        <a:spcAft>
          <a:spcPct val="0"/>
        </a:spcAft>
        <a:defRPr kumimoji="1" sz="4000">
          <a:solidFill>
            <a:srgbClr val="FFFF66"/>
          </a:solidFill>
          <a:latin typeface="Arial" pitchFamily="34" charset="0"/>
          <a:ea typeface="SimHei" pitchFamily="49" charset="-122"/>
        </a:defRPr>
      </a:lvl5pPr>
      <a:lvl6pPr marL="457200" algn="l" rtl="0" fontAlgn="base">
        <a:spcBef>
          <a:spcPct val="0"/>
        </a:spcBef>
        <a:spcAft>
          <a:spcPct val="0"/>
        </a:spcAft>
        <a:defRPr kumimoji="1" sz="4000">
          <a:solidFill>
            <a:srgbClr val="FFFF66"/>
          </a:solidFill>
          <a:latin typeface="Arial" pitchFamily="34" charset="0"/>
          <a:ea typeface="SimHei" pitchFamily="49" charset="-122"/>
        </a:defRPr>
      </a:lvl6pPr>
      <a:lvl7pPr marL="914400" algn="l" rtl="0" fontAlgn="base">
        <a:spcBef>
          <a:spcPct val="0"/>
        </a:spcBef>
        <a:spcAft>
          <a:spcPct val="0"/>
        </a:spcAft>
        <a:defRPr kumimoji="1" sz="4000">
          <a:solidFill>
            <a:srgbClr val="FFFF66"/>
          </a:solidFill>
          <a:latin typeface="Arial" pitchFamily="34" charset="0"/>
          <a:ea typeface="SimHei" pitchFamily="49" charset="-122"/>
        </a:defRPr>
      </a:lvl7pPr>
      <a:lvl8pPr marL="1371600" algn="l" rtl="0" fontAlgn="base">
        <a:spcBef>
          <a:spcPct val="0"/>
        </a:spcBef>
        <a:spcAft>
          <a:spcPct val="0"/>
        </a:spcAft>
        <a:defRPr kumimoji="1" sz="4000">
          <a:solidFill>
            <a:srgbClr val="FFFF66"/>
          </a:solidFill>
          <a:latin typeface="Arial" pitchFamily="34" charset="0"/>
          <a:ea typeface="SimHei" pitchFamily="49" charset="-122"/>
        </a:defRPr>
      </a:lvl8pPr>
      <a:lvl9pPr marL="1828800" algn="l" rtl="0" fontAlgn="base">
        <a:spcBef>
          <a:spcPct val="0"/>
        </a:spcBef>
        <a:spcAft>
          <a:spcPct val="0"/>
        </a:spcAft>
        <a:defRPr kumimoji="1" sz="4000">
          <a:solidFill>
            <a:srgbClr val="FFFF66"/>
          </a:solidFill>
          <a:latin typeface="Arial" pitchFamily="34" charset="0"/>
          <a:ea typeface="SimHei"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6"/>
        </a:buBlip>
        <a:defRPr kumimoji="1" sz="3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7"/>
        </a:buBlip>
        <a:defRPr kumimoji="1" sz="2800">
          <a:solidFill>
            <a:schemeClr val="tx1"/>
          </a:solidFill>
          <a:latin typeface="+mn-lt"/>
          <a:ea typeface="新細明體" pitchFamily="18" charset="-120"/>
        </a:defRPr>
      </a:lvl2pPr>
      <a:lvl3pPr marL="1616075" indent="-374650" algn="l" rtl="0" eaLnBrk="0" fontAlgn="base" hangingPunct="0">
        <a:spcBef>
          <a:spcPct val="20000"/>
        </a:spcBef>
        <a:spcAft>
          <a:spcPct val="0"/>
        </a:spcAft>
        <a:buFont typeface="Wingdings" panose="05000000000000000000" pitchFamily="2" charset="2"/>
        <a:buBlip>
          <a:blip r:embed="rId18"/>
        </a:buBlip>
        <a:defRPr kumimoji="1" sz="2400">
          <a:solidFill>
            <a:schemeClr val="folHlink"/>
          </a:solidFill>
          <a:latin typeface="+mn-lt"/>
          <a:ea typeface="新細明體" pitchFamily="18" charset="-120"/>
        </a:defRPr>
      </a:lvl3pPr>
      <a:lvl4pPr marL="2193925" indent="-387350" algn="l" rtl="0" eaLnBrk="0" fontAlgn="base" hangingPunct="0">
        <a:spcBef>
          <a:spcPct val="20000"/>
        </a:spcBef>
        <a:spcAft>
          <a:spcPct val="0"/>
        </a:spcAft>
        <a:buFont typeface="Wingdings" panose="05000000000000000000" pitchFamily="2" charset="2"/>
        <a:buChar char="q"/>
        <a:defRPr kumimoji="1" sz="2000">
          <a:solidFill>
            <a:srgbClr val="CC0000"/>
          </a:solidFill>
          <a:latin typeface="+mn-lt"/>
          <a:ea typeface="新細明體" pitchFamily="18" charset="-120"/>
        </a:defRPr>
      </a:lvl4pPr>
      <a:lvl5pPr marL="2613025" indent="-228600" algn="l" rtl="0" eaLnBrk="0" fontAlgn="base" hangingPunct="0">
        <a:spcBef>
          <a:spcPct val="20000"/>
        </a:spcBef>
        <a:spcAft>
          <a:spcPct val="0"/>
        </a:spcAft>
        <a:buBlip>
          <a:blip r:embed="rId18"/>
        </a:buBlip>
        <a:defRPr kumimoji="1" sz="2000">
          <a:solidFill>
            <a:schemeClr val="folHlink"/>
          </a:solidFill>
          <a:latin typeface="+mn-lt"/>
          <a:ea typeface="新細明體" pitchFamily="18" charset="-120"/>
        </a:defRPr>
      </a:lvl5pPr>
      <a:lvl6pPr marL="30702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6pPr>
      <a:lvl7pPr marL="35274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7pPr>
      <a:lvl8pPr marL="39846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8pPr>
      <a:lvl9pPr marL="4441825" indent="-228600" algn="l" rtl="0" fontAlgn="base">
        <a:spcBef>
          <a:spcPct val="20000"/>
        </a:spcBef>
        <a:spcAft>
          <a:spcPct val="0"/>
        </a:spcAft>
        <a:buBlip>
          <a:blip r:embed="rId18"/>
        </a:buBlip>
        <a:defRPr kumimoji="1" sz="2000">
          <a:solidFill>
            <a:schemeClr val="folHlink"/>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eaLnBrk="1" hangingPunct="1">
              <a:lnSpc>
                <a:spcPct val="130000"/>
              </a:lnSpc>
              <a:defRPr/>
            </a:pPr>
            <a:r>
              <a:rPr lang="en-US" altLang="zh-TW" sz="4800" dirty="0">
                <a:ea typeface="新細明體" panose="02020500000000000000" pitchFamily="18" charset="-120"/>
              </a:rPr>
              <a:t>Qualitative Research 1 </a:t>
            </a:r>
            <a:r>
              <a:rPr lang="en-US" altLang="zh-TW" sz="4800" dirty="0"/>
              <a:t/>
            </a:r>
            <a:br>
              <a:rPr lang="en-US" altLang="zh-TW" sz="4800" dirty="0"/>
            </a:br>
            <a:r>
              <a:rPr lang="zh-TW" altLang="en-US" sz="4800" dirty="0"/>
              <a:t>質性研究</a:t>
            </a:r>
            <a:r>
              <a:rPr lang="en-US" altLang="zh-TW" sz="4800" dirty="0"/>
              <a:t>/</a:t>
            </a:r>
            <a:r>
              <a:rPr lang="zh-TW" altLang="en-US" sz="4800" dirty="0"/>
              <a:t>定性研究</a:t>
            </a:r>
            <a:endParaRPr lang="zh-TW" altLang="en-US" sz="4800" baseline="-25000" dirty="0" smtClean="0">
              <a:effectLst>
                <a:outerShdw blurRad="38100" dist="38100" dir="2700000" algn="tl">
                  <a:srgbClr val="C0C0C0"/>
                </a:outerShdw>
              </a:effectLst>
            </a:endParaRPr>
          </a:p>
        </p:txBody>
      </p:sp>
      <p:sp>
        <p:nvSpPr>
          <p:cNvPr id="3077" name="Text Box 8"/>
          <p:cNvSpPr txBox="1">
            <a:spLocks noChangeArrowheads="1"/>
          </p:cNvSpPr>
          <p:nvPr/>
        </p:nvSpPr>
        <p:spPr bwMode="auto">
          <a:xfrm>
            <a:off x="168275" y="182563"/>
            <a:ext cx="1040670"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000" dirty="0" smtClean="0">
                <a:solidFill>
                  <a:schemeClr val="bg1"/>
                </a:solidFill>
                <a:latin typeface="Arial" panose="020B0604020202020204" pitchFamily="34" charset="0"/>
                <a:cs typeface="Arial" panose="020B0604020202020204" pitchFamily="34" charset="0"/>
              </a:rPr>
              <a:t>12</a:t>
            </a:r>
            <a:endParaRPr lang="en-US" altLang="zh-TW" sz="6000" dirty="0">
              <a:solidFill>
                <a:schemeClr val="bg1"/>
              </a:solidFill>
              <a:latin typeface="Arial" panose="020B0604020202020204" pitchFamily="34" charset="0"/>
              <a:cs typeface="Arial" panose="020B0604020202020204" pitchFamily="34" charset="0"/>
            </a:endParaRPr>
          </a:p>
        </p:txBody>
      </p:sp>
      <p:sp>
        <p:nvSpPr>
          <p:cNvPr id="7"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2023.12</a:t>
            </a:r>
            <a:endParaRPr lang="en-US" altLang="zh-TW" sz="1800" dirty="0"/>
          </a:p>
        </p:txBody>
      </p:sp>
      <p:sp>
        <p:nvSpPr>
          <p:cNvPr id="2" name="頁尾版面配置區 1"/>
          <p:cNvSpPr>
            <a:spLocks noGrp="1"/>
          </p:cNvSpPr>
          <p:nvPr>
            <p:ph type="ftr" sz="quarter" idx="10"/>
          </p:nvPr>
        </p:nvSpPr>
        <p:spPr/>
        <p:txBody>
          <a:bodyPr/>
          <a:lstStyle/>
          <a:p>
            <a:pPr>
              <a:defRPr/>
            </a:pPr>
            <a:r>
              <a:rPr lang="en-US" altLang="zh-TW" dirty="0" err="1" smtClean="0"/>
              <a:t>CK</a:t>
            </a:r>
            <a:r>
              <a:rPr lang="en-US" altLang="zh-TW" dirty="0" smtClean="0"/>
              <a:t> </a:t>
            </a:r>
            <a:r>
              <a:rPr lang="en-US" altLang="zh-TW" dirty="0" err="1" smtClean="0"/>
              <a:t>Farn</a:t>
            </a:r>
            <a:r>
              <a:rPr lang="en-US" altLang="zh-TW" dirty="0" smtClean="0"/>
              <a:t>, </a:t>
            </a:r>
            <a:r>
              <a:rPr lang="en-US" altLang="zh-TW" dirty="0" err="1" smtClean="0"/>
              <a:t>CYCU</a:t>
            </a:r>
            <a:endParaRPr lang="zh-TW" altLang="en-US" dirty="0"/>
          </a:p>
        </p:txBody>
      </p:sp>
      <p:sp>
        <p:nvSpPr>
          <p:cNvPr id="3" name="投影片編號版面配置區 2"/>
          <p:cNvSpPr>
            <a:spLocks noGrp="1"/>
          </p:cNvSpPr>
          <p:nvPr>
            <p:ph type="sldNum" sz="quarter" idx="11"/>
          </p:nvPr>
        </p:nvSpPr>
        <p:spPr/>
        <p:txBody>
          <a:bodyPr/>
          <a:lstStyle/>
          <a:p>
            <a:pPr>
              <a:defRPr/>
            </a:pPr>
            <a:fld id="{05B0258D-1F9B-48FD-9276-A1F49DFA6D91}" type="slidenum">
              <a:rPr lang="en-US" altLang="zh-TW" smtClean="0"/>
              <a:pPr>
                <a:defRPr/>
              </a:pPr>
              <a:t>1</a:t>
            </a:fld>
            <a:endParaRPr lang="en-US" altLang="zh-TW"/>
          </a:p>
        </p:txBody>
      </p:sp>
    </p:spTree>
    <p:extLst>
      <p:ext uri="{BB962C8B-B14F-4D97-AF65-F5344CB8AC3E}">
        <p14:creationId xmlns:p14="http://schemas.microsoft.com/office/powerpoint/2010/main" val="27031652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2355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72B0847B-4A69-4533-BC2D-129905861910}" type="slidenum">
              <a:rPr lang="en-US" altLang="zh-TW" sz="1400">
                <a:solidFill>
                  <a:srgbClr val="333399"/>
                </a:solidFill>
                <a:ea typeface="新細明體" panose="02020500000000000000" pitchFamily="18" charset="-120"/>
              </a:rPr>
              <a:pPr>
                <a:spcBef>
                  <a:spcPct val="0"/>
                </a:spcBef>
                <a:buClrTx/>
                <a:buFontTx/>
                <a:buNone/>
              </a:pPr>
              <a:t>10</a:t>
            </a:fld>
            <a:endParaRPr lang="en-US" altLang="zh-TW" sz="1400">
              <a:solidFill>
                <a:srgbClr val="333399"/>
              </a:solidFill>
              <a:ea typeface="新細明體" panose="02020500000000000000" pitchFamily="18" charset="-120"/>
            </a:endParaRPr>
          </a:p>
        </p:txBody>
      </p:sp>
      <p:sp>
        <p:nvSpPr>
          <p:cNvPr id="23556" name="Rectangle 2"/>
          <p:cNvSpPr>
            <a:spLocks noGrp="1" noChangeArrowheads="1"/>
          </p:cNvSpPr>
          <p:nvPr>
            <p:ph type="title"/>
          </p:nvPr>
        </p:nvSpPr>
        <p:spPr/>
        <p:txBody>
          <a:bodyPr/>
          <a:lstStyle/>
          <a:p>
            <a:pPr eaLnBrk="1" hangingPunct="1"/>
            <a:r>
              <a:rPr lang="en-US" altLang="zh-TW" dirty="0" smtClean="0"/>
              <a:t>Types of Empirical research</a:t>
            </a:r>
            <a:endParaRPr lang="zh-TW" altLang="en-US" dirty="0" smtClean="0"/>
          </a:p>
        </p:txBody>
      </p:sp>
      <p:sp>
        <p:nvSpPr>
          <p:cNvPr id="23557" name="Rectangle 3"/>
          <p:cNvSpPr>
            <a:spLocks noGrp="1" noChangeArrowheads="1"/>
          </p:cNvSpPr>
          <p:nvPr>
            <p:ph type="body" idx="1"/>
          </p:nvPr>
        </p:nvSpPr>
        <p:spPr>
          <a:xfrm>
            <a:off x="444500" y="1625600"/>
            <a:ext cx="9829800" cy="4706938"/>
          </a:xfrm>
        </p:spPr>
        <p:txBody>
          <a:bodyPr/>
          <a:lstStyle/>
          <a:p>
            <a:pPr eaLnBrk="1" hangingPunct="1"/>
            <a:r>
              <a:rPr lang="en-US" altLang="zh-TW" dirty="0" smtClean="0"/>
              <a:t>By stage of research</a:t>
            </a:r>
            <a:endParaRPr lang="zh-TW" altLang="en-US" dirty="0" smtClean="0"/>
          </a:p>
          <a:p>
            <a:pPr lvl="1" eaLnBrk="1" hangingPunct="1"/>
            <a:r>
              <a:rPr lang="en-US" altLang="zh-TW" dirty="0" smtClean="0"/>
              <a:t>Exploratory </a:t>
            </a:r>
            <a:r>
              <a:rPr lang="zh-TW" altLang="en-US" dirty="0" smtClean="0"/>
              <a:t>探索性</a:t>
            </a:r>
            <a:endParaRPr lang="en-US" altLang="zh-TW" dirty="0" smtClean="0"/>
          </a:p>
          <a:p>
            <a:pPr lvl="2" eaLnBrk="1" hangingPunct="1"/>
            <a:r>
              <a:rPr lang="en-US" altLang="zh-TW" dirty="0" smtClean="0"/>
              <a:t>hypothesis building</a:t>
            </a:r>
            <a:endParaRPr lang="zh-TW" altLang="en-US" dirty="0" smtClean="0"/>
          </a:p>
          <a:p>
            <a:pPr lvl="1" eaLnBrk="1" hangingPunct="1"/>
            <a:r>
              <a:rPr lang="en-US" altLang="zh-TW" dirty="0" smtClean="0"/>
              <a:t>Confirmatory </a:t>
            </a:r>
            <a:r>
              <a:rPr lang="zh-TW" altLang="en-US" dirty="0" smtClean="0"/>
              <a:t>驗證性</a:t>
            </a:r>
            <a:endParaRPr lang="en-US" altLang="zh-TW" dirty="0"/>
          </a:p>
          <a:p>
            <a:pPr lvl="2" eaLnBrk="1" hangingPunct="1"/>
            <a:r>
              <a:rPr lang="en-US" altLang="zh-TW" dirty="0" smtClean="0"/>
              <a:t>hypothesis testing</a:t>
            </a:r>
          </a:p>
          <a:p>
            <a:pPr eaLnBrk="1" hangingPunct="1"/>
            <a:r>
              <a:rPr lang="en-US" altLang="zh-TW" sz="2800" dirty="0" smtClean="0"/>
              <a:t>By data collection approach</a:t>
            </a:r>
          </a:p>
          <a:p>
            <a:pPr lvl="1" eaLnBrk="1" hangingPunct="1"/>
            <a:r>
              <a:rPr lang="en-US" altLang="zh-TW" sz="2400" dirty="0" smtClean="0"/>
              <a:t>Qualitative Research </a:t>
            </a:r>
            <a:r>
              <a:rPr lang="zh-TW" altLang="en-US" sz="2400" dirty="0" smtClean="0"/>
              <a:t>質性研究</a:t>
            </a:r>
            <a:endParaRPr lang="en-US" altLang="zh-TW" sz="2400" dirty="0" smtClean="0"/>
          </a:p>
          <a:p>
            <a:pPr lvl="2" eaLnBrk="1" hangingPunct="1"/>
            <a:r>
              <a:rPr lang="en-US" altLang="zh-TW" sz="2000" dirty="0" smtClean="0"/>
              <a:t>Case study, observation, participant observation, ethnography…</a:t>
            </a:r>
          </a:p>
          <a:p>
            <a:pPr lvl="1" eaLnBrk="1" hangingPunct="1"/>
            <a:r>
              <a:rPr lang="en-US" altLang="zh-TW" sz="2400" dirty="0" smtClean="0"/>
              <a:t>Quantitative Research </a:t>
            </a:r>
            <a:r>
              <a:rPr lang="zh-TW" altLang="en-US" sz="2400" dirty="0" smtClean="0"/>
              <a:t>定量研究（數量化研究）</a:t>
            </a:r>
            <a:endParaRPr lang="en-US" altLang="zh-TW" sz="2400" dirty="0" smtClean="0"/>
          </a:p>
          <a:p>
            <a:pPr lvl="2" eaLnBrk="1" hangingPunct="1"/>
            <a:r>
              <a:rPr lang="en-US" altLang="zh-TW" sz="2000" dirty="0" smtClean="0"/>
              <a:t>Experimentation, survey, content analysis…</a:t>
            </a:r>
          </a:p>
        </p:txBody>
      </p:sp>
    </p:spTree>
    <p:extLst>
      <p:ext uri="{BB962C8B-B14F-4D97-AF65-F5344CB8AC3E}">
        <p14:creationId xmlns:p14="http://schemas.microsoft.com/office/powerpoint/2010/main" val="32382044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2355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72B0847B-4A69-4533-BC2D-129905861910}" type="slidenum">
              <a:rPr lang="en-US" altLang="zh-TW" sz="1400">
                <a:solidFill>
                  <a:srgbClr val="333399"/>
                </a:solidFill>
                <a:ea typeface="新細明體" panose="02020500000000000000" pitchFamily="18" charset="-120"/>
              </a:rPr>
              <a:pPr>
                <a:spcBef>
                  <a:spcPct val="0"/>
                </a:spcBef>
                <a:buClrTx/>
                <a:buFontTx/>
                <a:buNone/>
              </a:pPr>
              <a:t>11</a:t>
            </a:fld>
            <a:endParaRPr lang="en-US" altLang="zh-TW" sz="1400">
              <a:solidFill>
                <a:srgbClr val="333399"/>
              </a:solidFill>
              <a:ea typeface="新細明體" panose="02020500000000000000" pitchFamily="18" charset="-120"/>
            </a:endParaRPr>
          </a:p>
        </p:txBody>
      </p:sp>
      <p:sp>
        <p:nvSpPr>
          <p:cNvPr id="23556" name="Rectangle 2"/>
          <p:cNvSpPr>
            <a:spLocks noGrp="1" noChangeArrowheads="1"/>
          </p:cNvSpPr>
          <p:nvPr>
            <p:ph type="title"/>
          </p:nvPr>
        </p:nvSpPr>
        <p:spPr/>
        <p:txBody>
          <a:bodyPr/>
          <a:lstStyle/>
          <a:p>
            <a:pPr eaLnBrk="1" hangingPunct="1"/>
            <a:r>
              <a:rPr lang="en-US" altLang="zh-TW" dirty="0" smtClean="0"/>
              <a:t>Empirical research types</a:t>
            </a:r>
            <a:endParaRPr lang="zh-TW" altLang="en-US" dirty="0" smtClean="0"/>
          </a:p>
        </p:txBody>
      </p:sp>
      <p:sp>
        <p:nvSpPr>
          <p:cNvPr id="23557" name="Rectangle 3"/>
          <p:cNvSpPr>
            <a:spLocks noGrp="1" noChangeArrowheads="1"/>
          </p:cNvSpPr>
          <p:nvPr>
            <p:ph type="body" idx="1"/>
          </p:nvPr>
        </p:nvSpPr>
        <p:spPr>
          <a:xfrm>
            <a:off x="444500" y="1625600"/>
            <a:ext cx="9829800" cy="4706938"/>
          </a:xfrm>
        </p:spPr>
        <p:txBody>
          <a:bodyPr/>
          <a:lstStyle/>
          <a:p>
            <a:pPr eaLnBrk="1" hangingPunct="1"/>
            <a:r>
              <a:rPr lang="en-US" altLang="zh-TW" dirty="0" smtClean="0"/>
              <a:t>There is a high association between exploratory research and qualitative </a:t>
            </a:r>
            <a:r>
              <a:rPr lang="en-US" altLang="zh-TW" dirty="0" smtClean="0"/>
              <a:t>research</a:t>
            </a:r>
          </a:p>
          <a:p>
            <a:pPr eaLnBrk="1" hangingPunct="1"/>
            <a:r>
              <a:rPr lang="en-US" altLang="zh-TW" dirty="0" smtClean="0">
                <a:solidFill>
                  <a:srgbClr val="C00000"/>
                </a:solidFill>
              </a:rPr>
              <a:t>Sense making</a:t>
            </a:r>
            <a:r>
              <a:rPr lang="zh-TW" altLang="en-US" dirty="0" smtClean="0">
                <a:solidFill>
                  <a:srgbClr val="C00000"/>
                </a:solidFill>
              </a:rPr>
              <a:t> </a:t>
            </a:r>
            <a:r>
              <a:rPr lang="en-US" altLang="zh-TW" dirty="0" smtClean="0"/>
              <a:t>in exploratory research:</a:t>
            </a:r>
          </a:p>
          <a:p>
            <a:pPr lvl="1" eaLnBrk="1" hangingPunct="1"/>
            <a:r>
              <a:rPr lang="en-US" altLang="zh-TW" dirty="0"/>
              <a:t> the process by which people give meaning to their collective </a:t>
            </a:r>
            <a:r>
              <a:rPr lang="en-US" altLang="zh-TW" dirty="0" smtClean="0"/>
              <a:t>experiences, or to the insights derived from the data collected</a:t>
            </a:r>
          </a:p>
          <a:p>
            <a:pPr lvl="1" eaLnBrk="1" hangingPunct="1"/>
            <a:endParaRPr lang="en-US" altLang="zh-TW" dirty="0" smtClean="0"/>
          </a:p>
          <a:p>
            <a:pPr marL="0" indent="0" eaLnBrk="1" hangingPunct="1">
              <a:buNone/>
            </a:pPr>
            <a:endParaRPr lang="en-US" altLang="zh-TW"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91" name="Rectangle 7"/>
          <p:cNvSpPr>
            <a:spLocks noGrp="1" noChangeArrowheads="1"/>
          </p:cNvSpPr>
          <p:nvPr>
            <p:ph type="title"/>
          </p:nvPr>
        </p:nvSpPr>
        <p:spPr/>
        <p:txBody>
          <a:bodyPr/>
          <a:lstStyle/>
          <a:p>
            <a:r>
              <a:rPr lang="en-US" altLang="zh-TW" dirty="0" smtClean="0"/>
              <a:t>Explore: </a:t>
            </a:r>
            <a:r>
              <a:rPr lang="en-US" altLang="zh-TW" dirty="0" smtClean="0">
                <a:solidFill>
                  <a:schemeClr val="bg1">
                    <a:lumMod val="95000"/>
                  </a:schemeClr>
                </a:solidFill>
              </a:rPr>
              <a:t>Formation of Constructs</a:t>
            </a:r>
            <a:endParaRPr lang="zh-TW" altLang="en-US" dirty="0">
              <a:solidFill>
                <a:schemeClr val="bg1">
                  <a:lumMod val="95000"/>
                </a:schemeClr>
              </a:solidFill>
            </a:endParaRPr>
          </a:p>
        </p:txBody>
      </p:sp>
      <p:sp>
        <p:nvSpPr>
          <p:cNvPr id="36" name="AutoShape 37"/>
          <p:cNvSpPr>
            <a:spLocks noChangeArrowheads="1"/>
          </p:cNvSpPr>
          <p:nvPr/>
        </p:nvSpPr>
        <p:spPr bwMode="auto">
          <a:xfrm>
            <a:off x="1038026" y="1488633"/>
            <a:ext cx="8382000" cy="2667000"/>
          </a:xfrm>
          <a:prstGeom prst="cloudCallout">
            <a:avLst>
              <a:gd name="adj1" fmla="val -19319"/>
              <a:gd name="adj2" fmla="val 24644"/>
            </a:avLst>
          </a:prstGeom>
          <a:solidFill>
            <a:schemeClr val="accent6">
              <a:lumMod val="20000"/>
              <a:lumOff val="80000"/>
            </a:schemeClr>
          </a:solidFill>
          <a:ln w="6350">
            <a:solidFill>
              <a:srgbClr val="0000CC"/>
            </a:solidFill>
            <a:round/>
            <a:headEnd/>
            <a:tailEnd/>
          </a:ln>
          <a:effectLs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chemeClr val="accent2"/>
              </a:solidFill>
              <a:latin typeface="Arial Narrow" panose="020B0606020202030204" pitchFamily="34" charset="0"/>
              <a:ea typeface="GE Ming" charset="-120"/>
            </a:endParaRPr>
          </a:p>
        </p:txBody>
      </p:sp>
      <p:sp>
        <p:nvSpPr>
          <p:cNvPr id="3" name="矩形 2"/>
          <p:cNvSpPr/>
          <p:nvPr/>
        </p:nvSpPr>
        <p:spPr bwMode="auto">
          <a:xfrm>
            <a:off x="186871" y="6102350"/>
            <a:ext cx="10055679" cy="632668"/>
          </a:xfrm>
          <a:prstGeom prst="rect">
            <a:avLst/>
          </a:prstGeom>
          <a:solidFill>
            <a:schemeClr val="bg1">
              <a:lumMod val="95000"/>
            </a:schemeClr>
          </a:solidFill>
          <a:ln w="508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endParaRPr>
          </a:p>
        </p:txBody>
      </p:sp>
      <p:sp>
        <p:nvSpPr>
          <p:cNvPr id="37" name="AutoShape 37"/>
          <p:cNvSpPr>
            <a:spLocks noChangeArrowheads="1"/>
          </p:cNvSpPr>
          <p:nvPr/>
        </p:nvSpPr>
        <p:spPr bwMode="auto">
          <a:xfrm>
            <a:off x="1295400" y="3581400"/>
            <a:ext cx="8382000" cy="2667000"/>
          </a:xfrm>
          <a:prstGeom prst="cloudCallout">
            <a:avLst>
              <a:gd name="adj1" fmla="val -19319"/>
              <a:gd name="adj2" fmla="val 24644"/>
            </a:avLst>
          </a:prstGeom>
          <a:solidFill>
            <a:srgbClr val="FFFF66"/>
          </a:solidFill>
          <a:ln w="63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90000"/>
              </a:lnSpc>
            </a:pPr>
            <a:endParaRPr lang="zh-TW" altLang="zh-TW" sz="1800">
              <a:solidFill>
                <a:schemeClr val="accent2"/>
              </a:solidFill>
              <a:latin typeface="+mj-lt"/>
              <a:ea typeface="GE Ming" charset="-120"/>
            </a:endParaRPr>
          </a:p>
        </p:txBody>
      </p:sp>
      <p:sp>
        <p:nvSpPr>
          <p:cNvPr id="38" name="Rectangle 15"/>
          <p:cNvSpPr>
            <a:spLocks noChangeArrowheads="1"/>
          </p:cNvSpPr>
          <p:nvPr/>
        </p:nvSpPr>
        <p:spPr bwMode="auto">
          <a:xfrm>
            <a:off x="155076" y="1266281"/>
            <a:ext cx="2598147" cy="391069"/>
          </a:xfrm>
          <a:prstGeom prst="rect">
            <a:avLst/>
          </a:prstGeom>
          <a:solidFill>
            <a:srgbClr val="0000CC"/>
          </a:solidFill>
          <a:ln w="12700">
            <a:solidFill>
              <a:srgbClr val="336600"/>
            </a:solid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chemeClr val="bg1"/>
                </a:solidFill>
                <a:latin typeface="+mj-lt"/>
                <a:ea typeface="微軟正黑體" panose="020B0604030504040204" pitchFamily="34" charset="-120"/>
              </a:rPr>
              <a:t>Conceptual Level</a:t>
            </a:r>
            <a:endParaRPr lang="zh-TW" altLang="en-US" dirty="0">
              <a:solidFill>
                <a:schemeClr val="bg1"/>
              </a:solidFill>
              <a:latin typeface="+mj-lt"/>
              <a:ea typeface="微軟正黑體" panose="020B0604030504040204" pitchFamily="34" charset="-120"/>
            </a:endParaRPr>
          </a:p>
        </p:txBody>
      </p:sp>
      <p:sp>
        <p:nvSpPr>
          <p:cNvPr id="39" name="Rectangle 16"/>
          <p:cNvSpPr>
            <a:spLocks noChangeArrowheads="1"/>
          </p:cNvSpPr>
          <p:nvPr/>
        </p:nvSpPr>
        <p:spPr bwMode="auto">
          <a:xfrm>
            <a:off x="6083201" y="6257652"/>
            <a:ext cx="2543966" cy="391069"/>
          </a:xfrm>
          <a:prstGeom prst="rect">
            <a:avLst/>
          </a:prstGeom>
          <a:solidFill>
            <a:srgbClr val="FF9900"/>
          </a:solid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92000"/>
              </a:lnSpc>
            </a:pPr>
            <a:r>
              <a:rPr lang="en-US" altLang="zh-TW" dirty="0" smtClean="0">
                <a:solidFill>
                  <a:schemeClr val="bg1"/>
                </a:solidFill>
                <a:latin typeface="+mj-lt"/>
                <a:ea typeface="GE Round-Heavy+N" charset="-120"/>
              </a:rPr>
              <a:t>Operational Level</a:t>
            </a:r>
            <a:endParaRPr lang="zh-TW" altLang="en-US" dirty="0">
              <a:solidFill>
                <a:schemeClr val="bg1"/>
              </a:solidFill>
              <a:latin typeface="+mj-lt"/>
              <a:ea typeface="GE Round-Heavy+N" charset="-120"/>
            </a:endParaRPr>
          </a:p>
        </p:txBody>
      </p:sp>
      <p:sp>
        <p:nvSpPr>
          <p:cNvPr id="40" name="Rectangle 6"/>
          <p:cNvSpPr>
            <a:spLocks noChangeArrowheads="1"/>
          </p:cNvSpPr>
          <p:nvPr/>
        </p:nvSpPr>
        <p:spPr bwMode="auto">
          <a:xfrm>
            <a:off x="3050753" y="18097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mj-lt"/>
                <a:ea typeface="GE Ming" charset="-120"/>
              </a:rPr>
              <a:t>X</a:t>
            </a:r>
          </a:p>
        </p:txBody>
      </p:sp>
      <p:sp>
        <p:nvSpPr>
          <p:cNvPr id="41" name="Rectangle 7"/>
          <p:cNvSpPr>
            <a:spLocks noChangeArrowheads="1"/>
          </p:cNvSpPr>
          <p:nvPr/>
        </p:nvSpPr>
        <p:spPr bwMode="auto">
          <a:xfrm>
            <a:off x="6962353" y="1873250"/>
            <a:ext cx="743793" cy="1004186"/>
          </a:xfrm>
          <a:prstGeom prst="rect">
            <a:avLst/>
          </a:prstGeom>
          <a:solidFill>
            <a:schemeClr val="accent6">
              <a:lumMod val="20000"/>
              <a:lumOff val="80000"/>
            </a:schemeClr>
          </a:solid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6000"/>
              </a:lnSpc>
            </a:pPr>
            <a:r>
              <a:rPr lang="en-US" altLang="zh-TW" sz="7200" dirty="0">
                <a:solidFill>
                  <a:srgbClr val="C00000"/>
                </a:solidFill>
                <a:latin typeface="+mj-lt"/>
                <a:ea typeface="GE Ming" charset="-120"/>
              </a:rPr>
              <a:t>Y</a:t>
            </a:r>
          </a:p>
        </p:txBody>
      </p:sp>
      <p:sp>
        <p:nvSpPr>
          <p:cNvPr id="42" name="Line 10"/>
          <p:cNvSpPr>
            <a:spLocks noChangeShapeType="1"/>
          </p:cNvSpPr>
          <p:nvPr/>
        </p:nvSpPr>
        <p:spPr bwMode="auto">
          <a:xfrm>
            <a:off x="3841750" y="2241550"/>
            <a:ext cx="300990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3" name="Line 5"/>
          <p:cNvSpPr>
            <a:spLocks noChangeShapeType="1"/>
          </p:cNvSpPr>
          <p:nvPr/>
        </p:nvSpPr>
        <p:spPr bwMode="auto">
          <a:xfrm flipV="1">
            <a:off x="882650" y="3765550"/>
            <a:ext cx="9359900" cy="2540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4" name="Rectangle 8"/>
          <p:cNvSpPr>
            <a:spLocks noChangeArrowheads="1"/>
          </p:cNvSpPr>
          <p:nvPr/>
        </p:nvSpPr>
        <p:spPr bwMode="auto">
          <a:xfrm>
            <a:off x="3078659" y="4421217"/>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x</a:t>
            </a:r>
          </a:p>
        </p:txBody>
      </p:sp>
      <p:sp>
        <p:nvSpPr>
          <p:cNvPr id="45" name="Rectangle 9"/>
          <p:cNvSpPr>
            <a:spLocks noChangeArrowheads="1"/>
          </p:cNvSpPr>
          <p:nvPr/>
        </p:nvSpPr>
        <p:spPr bwMode="auto">
          <a:xfrm>
            <a:off x="7001198" y="4311650"/>
            <a:ext cx="589905" cy="1037400"/>
          </a:xfrm>
          <a:prstGeom prst="rect">
            <a:avLst/>
          </a:prstGeom>
          <a:noFill/>
          <a:ln w="12700">
            <a:noFill/>
            <a:miter lim="800000"/>
            <a:headEnd/>
            <a:tailEnd/>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algn="ctr" eaLnBrk="0" hangingPunct="0">
              <a:lnSpc>
                <a:spcPct val="89000"/>
              </a:lnSpc>
            </a:pPr>
            <a:r>
              <a:rPr lang="en-US" altLang="zh-TW" sz="7200" dirty="0">
                <a:solidFill>
                  <a:srgbClr val="0000CC"/>
                </a:solidFill>
                <a:latin typeface="Times New Roman" panose="02020603050405020304" pitchFamily="18" charset="0"/>
                <a:ea typeface="Zapf Chancery" charset="-120"/>
                <a:cs typeface="Times New Roman" panose="02020603050405020304" pitchFamily="18" charset="0"/>
              </a:rPr>
              <a:t>y</a:t>
            </a:r>
          </a:p>
        </p:txBody>
      </p:sp>
      <p:sp>
        <p:nvSpPr>
          <p:cNvPr id="47" name="Line 13"/>
          <p:cNvSpPr>
            <a:spLocks noChangeShapeType="1"/>
          </p:cNvSpPr>
          <p:nvPr/>
        </p:nvSpPr>
        <p:spPr bwMode="auto">
          <a:xfrm>
            <a:off x="7334249" y="2965450"/>
            <a:ext cx="3603" cy="1574800"/>
          </a:xfrm>
          <a:prstGeom prst="line">
            <a:avLst/>
          </a:prstGeom>
          <a:noFill/>
          <a:ln w="50800">
            <a:solidFill>
              <a:srgbClr val="660033"/>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8" name="Line 26"/>
          <p:cNvSpPr>
            <a:spLocks noChangeShapeType="1"/>
          </p:cNvSpPr>
          <p:nvPr/>
        </p:nvSpPr>
        <p:spPr bwMode="auto">
          <a:xfrm flipH="1" flipV="1">
            <a:off x="7575550" y="4972050"/>
            <a:ext cx="19050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0" name="Rectangle 28"/>
          <p:cNvSpPr>
            <a:spLocks noChangeArrowheads="1"/>
          </p:cNvSpPr>
          <p:nvPr/>
        </p:nvSpPr>
        <p:spPr bwMode="auto">
          <a:xfrm>
            <a:off x="8800306" y="5371707"/>
            <a:ext cx="1150956"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a:latin typeface="Arial Narrow" panose="020B0606020202030204" pitchFamily="34" charset="0"/>
                <a:ea typeface="GE Ming+N" charset="-120"/>
              </a:rPr>
              <a:t>Observation</a:t>
            </a:r>
            <a:endParaRPr lang="zh-TW" altLang="en-US" sz="1800" dirty="0">
              <a:latin typeface="Arial Narrow" panose="020B0606020202030204" pitchFamily="34" charset="0"/>
              <a:ea typeface="GE Ming+N" charset="-120"/>
            </a:endParaRPr>
          </a:p>
        </p:txBody>
      </p:sp>
      <p:sp>
        <p:nvSpPr>
          <p:cNvPr id="53" name="Rectangle 33"/>
          <p:cNvSpPr>
            <a:spLocks noChangeArrowheads="1"/>
          </p:cNvSpPr>
          <p:nvPr/>
        </p:nvSpPr>
        <p:spPr bwMode="auto">
          <a:xfrm>
            <a:off x="5613246" y="3195983"/>
            <a:ext cx="1636666" cy="52219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Arial Narrow" panose="020B0606020202030204" pitchFamily="34" charset="0"/>
                <a:ea typeface="GE Ming+N" charset="-120"/>
              </a:rPr>
              <a:t>Abstraction,</a:t>
            </a:r>
          </a:p>
          <a:p>
            <a:pPr eaLnBrk="0" hangingPunct="0">
              <a:lnSpc>
                <a:spcPct val="85000"/>
              </a:lnSpc>
            </a:pPr>
            <a:r>
              <a:rPr lang="en-US" altLang="zh-TW" sz="1800" dirty="0" smtClean="0">
                <a:latin typeface="Arial Narrow" panose="020B0606020202030204" pitchFamily="34" charset="0"/>
                <a:ea typeface="GE Ming+N" charset="-120"/>
              </a:rPr>
              <a:t>Conceptualization</a:t>
            </a:r>
            <a:endParaRPr lang="zh-TW" altLang="en-US" sz="1800" dirty="0">
              <a:latin typeface="Arial Narrow" panose="020B0606020202030204" pitchFamily="34" charset="0"/>
              <a:ea typeface="GE Ming+N" charset="-120"/>
            </a:endParaRPr>
          </a:p>
        </p:txBody>
      </p:sp>
      <p:sp>
        <p:nvSpPr>
          <p:cNvPr id="54" name="Line 12"/>
          <p:cNvSpPr>
            <a:spLocks noChangeShapeType="1"/>
          </p:cNvSpPr>
          <p:nvPr/>
        </p:nvSpPr>
        <p:spPr bwMode="auto">
          <a:xfrm>
            <a:off x="3422649" y="2889250"/>
            <a:ext cx="22225" cy="1587500"/>
          </a:xfrm>
          <a:prstGeom prst="line">
            <a:avLst/>
          </a:prstGeom>
          <a:noFill/>
          <a:ln w="50800">
            <a:solidFill>
              <a:srgbClr val="660033"/>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5" name="Line 24"/>
          <p:cNvSpPr>
            <a:spLocks noChangeShapeType="1"/>
          </p:cNvSpPr>
          <p:nvPr/>
        </p:nvSpPr>
        <p:spPr bwMode="auto">
          <a:xfrm flipV="1">
            <a:off x="869950" y="4946650"/>
            <a:ext cx="22098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58" name="Rectangle 35"/>
          <p:cNvSpPr>
            <a:spLocks noChangeArrowheads="1"/>
          </p:cNvSpPr>
          <p:nvPr/>
        </p:nvSpPr>
        <p:spPr bwMode="auto">
          <a:xfrm>
            <a:off x="186871" y="5136155"/>
            <a:ext cx="1150956" cy="286745"/>
          </a:xfrm>
          <a:prstGeom prst="rect">
            <a:avLst/>
          </a:prstGeom>
          <a:noFill/>
          <a:ln>
            <a:noFill/>
          </a:ln>
          <a:effectLs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Arial Narrow" panose="020B0606020202030204" pitchFamily="34" charset="0"/>
                <a:ea typeface="GE Ming+N" charset="-120"/>
              </a:rPr>
              <a:t>Observation</a:t>
            </a:r>
            <a:endParaRPr lang="zh-TW" altLang="en-US" sz="1800" dirty="0">
              <a:latin typeface="Arial Narrow" panose="020B0606020202030204" pitchFamily="34" charset="0"/>
              <a:ea typeface="GE Ming+N" charset="-120"/>
            </a:endParaRPr>
          </a:p>
        </p:txBody>
      </p:sp>
      <p:sp>
        <p:nvSpPr>
          <p:cNvPr id="60" name="Rectangle 22"/>
          <p:cNvSpPr>
            <a:spLocks noChangeArrowheads="1"/>
          </p:cNvSpPr>
          <p:nvPr/>
        </p:nvSpPr>
        <p:spPr bwMode="auto">
          <a:xfrm>
            <a:off x="4268025" y="5019177"/>
            <a:ext cx="2282741"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mj-lt"/>
                <a:ea typeface="GE Ming+N" charset="-120"/>
              </a:rPr>
              <a:t>Analysis: Association</a:t>
            </a:r>
            <a:endParaRPr lang="zh-TW" altLang="en-US" sz="1800" dirty="0">
              <a:latin typeface="+mj-lt"/>
              <a:ea typeface="GE Ming+N" charset="-120"/>
            </a:endParaRPr>
          </a:p>
        </p:txBody>
      </p:sp>
      <p:sp>
        <p:nvSpPr>
          <p:cNvPr id="61" name="Line 14"/>
          <p:cNvSpPr>
            <a:spLocks noChangeShapeType="1"/>
          </p:cNvSpPr>
          <p:nvPr/>
        </p:nvSpPr>
        <p:spPr bwMode="auto">
          <a:xfrm>
            <a:off x="3668564" y="4972050"/>
            <a:ext cx="3225800" cy="0"/>
          </a:xfrm>
          <a:prstGeom prst="line">
            <a:avLst/>
          </a:prstGeom>
          <a:noFill/>
          <a:ln w="25400">
            <a:solidFill>
              <a:srgbClr val="00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j-lt"/>
            </a:endParaRPr>
          </a:p>
        </p:txBody>
      </p:sp>
      <p:sp>
        <p:nvSpPr>
          <p:cNvPr id="4" name="投影片編號版面配置區 3"/>
          <p:cNvSpPr>
            <a:spLocks noGrp="1"/>
          </p:cNvSpPr>
          <p:nvPr>
            <p:ph type="sldNum" sz="quarter" idx="11"/>
          </p:nvPr>
        </p:nvSpPr>
        <p:spPr/>
        <p:txBody>
          <a:bodyPr/>
          <a:lstStyle/>
          <a:p>
            <a:fld id="{F34CB7FC-D455-4F31-B022-329BD0527D1E}" type="slidenum">
              <a:rPr lang="en-US" altLang="zh-TW" smtClean="0"/>
              <a:pPr/>
              <a:t>12</a:t>
            </a:fld>
            <a:endParaRPr lang="en-US" altLang="zh-TW"/>
          </a:p>
        </p:txBody>
      </p:sp>
      <p:sp>
        <p:nvSpPr>
          <p:cNvPr id="71" name="Rectangle 23"/>
          <p:cNvSpPr>
            <a:spLocks noChangeArrowheads="1"/>
          </p:cNvSpPr>
          <p:nvPr/>
        </p:nvSpPr>
        <p:spPr bwMode="auto">
          <a:xfrm>
            <a:off x="3845710" y="2373907"/>
            <a:ext cx="3180358" cy="28674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defTabSz="762000">
              <a:defRPr kumimoji="1" sz="2400">
                <a:solidFill>
                  <a:schemeClr val="tx1"/>
                </a:solidFill>
                <a:latin typeface="Times" panose="02020603050405020304" pitchFamily="18" charset="0"/>
                <a:ea typeface="Taipei" charset="-120"/>
              </a:defRPr>
            </a:lvl1pPr>
            <a:lvl2pPr marL="571500" defTabSz="762000">
              <a:defRPr kumimoji="1" sz="2400">
                <a:solidFill>
                  <a:schemeClr val="tx1"/>
                </a:solidFill>
                <a:latin typeface="Times" panose="02020603050405020304" pitchFamily="18" charset="0"/>
                <a:ea typeface="Taipei" charset="-120"/>
              </a:defRPr>
            </a:lvl2pPr>
            <a:lvl3pPr marL="1143000" defTabSz="762000">
              <a:defRPr kumimoji="1" sz="2400">
                <a:solidFill>
                  <a:schemeClr val="tx1"/>
                </a:solidFill>
                <a:latin typeface="Times" panose="02020603050405020304" pitchFamily="18" charset="0"/>
                <a:ea typeface="Taipei" charset="-120"/>
              </a:defRPr>
            </a:lvl3pPr>
            <a:lvl4pPr marL="1714500" defTabSz="762000">
              <a:defRPr kumimoji="1" sz="2400">
                <a:solidFill>
                  <a:schemeClr val="tx1"/>
                </a:solidFill>
                <a:latin typeface="Times" panose="02020603050405020304" pitchFamily="18" charset="0"/>
                <a:ea typeface="Taipei" charset="-120"/>
              </a:defRPr>
            </a:lvl4pPr>
            <a:lvl5pPr marL="2286000" defTabSz="762000">
              <a:defRPr kumimoji="1" sz="2400">
                <a:solidFill>
                  <a:schemeClr val="tx1"/>
                </a:solidFill>
                <a:latin typeface="Times" panose="02020603050405020304" pitchFamily="18" charset="0"/>
                <a:ea typeface="Taipei" charset="-120"/>
              </a:defRPr>
            </a:lvl5pPr>
            <a:lvl6pPr marL="2743200" defTabSz="762000" fontAlgn="base">
              <a:spcBef>
                <a:spcPct val="0"/>
              </a:spcBef>
              <a:spcAft>
                <a:spcPct val="0"/>
              </a:spcAft>
              <a:defRPr kumimoji="1" sz="2400">
                <a:solidFill>
                  <a:schemeClr val="tx1"/>
                </a:solidFill>
                <a:latin typeface="Times" panose="02020603050405020304" pitchFamily="18" charset="0"/>
                <a:ea typeface="Taipei" charset="-120"/>
              </a:defRPr>
            </a:lvl6pPr>
            <a:lvl7pPr marL="3200400" defTabSz="762000" fontAlgn="base">
              <a:spcBef>
                <a:spcPct val="0"/>
              </a:spcBef>
              <a:spcAft>
                <a:spcPct val="0"/>
              </a:spcAft>
              <a:defRPr kumimoji="1" sz="2400">
                <a:solidFill>
                  <a:schemeClr val="tx1"/>
                </a:solidFill>
                <a:latin typeface="Times" panose="02020603050405020304" pitchFamily="18" charset="0"/>
                <a:ea typeface="Taipei" charset="-120"/>
              </a:defRPr>
            </a:lvl7pPr>
            <a:lvl8pPr marL="3657600" defTabSz="762000" fontAlgn="base">
              <a:spcBef>
                <a:spcPct val="0"/>
              </a:spcBef>
              <a:spcAft>
                <a:spcPct val="0"/>
              </a:spcAft>
              <a:defRPr kumimoji="1" sz="2400">
                <a:solidFill>
                  <a:schemeClr val="tx1"/>
                </a:solidFill>
                <a:latin typeface="Times" panose="02020603050405020304" pitchFamily="18" charset="0"/>
                <a:ea typeface="Taipei" charset="-120"/>
              </a:defRPr>
            </a:lvl8pPr>
            <a:lvl9pPr marL="4114800" defTabSz="762000" fontAlgn="base">
              <a:spcBef>
                <a:spcPct val="0"/>
              </a:spcBef>
              <a:spcAft>
                <a:spcPct val="0"/>
              </a:spcAft>
              <a:defRPr kumimoji="1" sz="2400">
                <a:solidFill>
                  <a:schemeClr val="tx1"/>
                </a:solidFill>
                <a:latin typeface="Times" panose="02020603050405020304" pitchFamily="18" charset="0"/>
                <a:ea typeface="Taipei" charset="-120"/>
              </a:defRPr>
            </a:lvl9pPr>
          </a:lstStyle>
          <a:p>
            <a:pPr eaLnBrk="0" hangingPunct="0">
              <a:lnSpc>
                <a:spcPct val="85000"/>
              </a:lnSpc>
            </a:pPr>
            <a:r>
              <a:rPr lang="en-US" altLang="zh-TW" sz="1800" dirty="0" smtClean="0">
                <a:latin typeface="+mj-lt"/>
                <a:ea typeface="GE Ming+N" charset="-120"/>
              </a:rPr>
              <a:t>Inference: Causal relationship</a:t>
            </a:r>
            <a:endParaRPr lang="zh-TW" altLang="en-US" sz="1800" dirty="0">
              <a:latin typeface="+mj-lt"/>
              <a:ea typeface="GE Ming+N" charset="-120"/>
            </a:endParaRPr>
          </a:p>
        </p:txBody>
      </p:sp>
    </p:spTree>
    <p:extLst>
      <p:ext uri="{BB962C8B-B14F-4D97-AF65-F5344CB8AC3E}">
        <p14:creationId xmlns:p14="http://schemas.microsoft.com/office/powerpoint/2010/main" val="2702330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2000"/>
                                        <p:tgtEl>
                                          <p:spTgt spid="4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heel(1)">
                                      <p:cBhvr>
                                        <p:cTn id="16" dur="2000"/>
                                        <p:tgtEl>
                                          <p:spTgt spid="5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heel(1)">
                                      <p:cBhvr>
                                        <p:cTn id="19" dur="20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80">
                                          <p:stCondLst>
                                            <p:cond delay="0"/>
                                          </p:stCondLst>
                                        </p:cTn>
                                        <p:tgtEl>
                                          <p:spTgt spid="61"/>
                                        </p:tgtEl>
                                      </p:cBhvr>
                                    </p:animEffect>
                                    <p:anim calcmode="lin" valueType="num">
                                      <p:cBhvr>
                                        <p:cTn id="42"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7" dur="26">
                                          <p:stCondLst>
                                            <p:cond delay="650"/>
                                          </p:stCondLst>
                                        </p:cTn>
                                        <p:tgtEl>
                                          <p:spTgt spid="61"/>
                                        </p:tgtEl>
                                      </p:cBhvr>
                                      <p:to x="100000" y="60000"/>
                                    </p:animScale>
                                    <p:animScale>
                                      <p:cBhvr>
                                        <p:cTn id="48" dur="166" decel="50000">
                                          <p:stCondLst>
                                            <p:cond delay="676"/>
                                          </p:stCondLst>
                                        </p:cTn>
                                        <p:tgtEl>
                                          <p:spTgt spid="61"/>
                                        </p:tgtEl>
                                      </p:cBhvr>
                                      <p:to x="100000" y="100000"/>
                                    </p:animScale>
                                    <p:animScale>
                                      <p:cBhvr>
                                        <p:cTn id="49" dur="26">
                                          <p:stCondLst>
                                            <p:cond delay="1312"/>
                                          </p:stCondLst>
                                        </p:cTn>
                                        <p:tgtEl>
                                          <p:spTgt spid="61"/>
                                        </p:tgtEl>
                                      </p:cBhvr>
                                      <p:to x="100000" y="80000"/>
                                    </p:animScale>
                                    <p:animScale>
                                      <p:cBhvr>
                                        <p:cTn id="50" dur="166" decel="50000">
                                          <p:stCondLst>
                                            <p:cond delay="1338"/>
                                          </p:stCondLst>
                                        </p:cTn>
                                        <p:tgtEl>
                                          <p:spTgt spid="61"/>
                                        </p:tgtEl>
                                      </p:cBhvr>
                                      <p:to x="100000" y="100000"/>
                                    </p:animScale>
                                    <p:animScale>
                                      <p:cBhvr>
                                        <p:cTn id="51" dur="26">
                                          <p:stCondLst>
                                            <p:cond delay="1642"/>
                                          </p:stCondLst>
                                        </p:cTn>
                                        <p:tgtEl>
                                          <p:spTgt spid="61"/>
                                        </p:tgtEl>
                                      </p:cBhvr>
                                      <p:to x="100000" y="90000"/>
                                    </p:animScale>
                                    <p:animScale>
                                      <p:cBhvr>
                                        <p:cTn id="52" dur="166" decel="50000">
                                          <p:stCondLst>
                                            <p:cond delay="1668"/>
                                          </p:stCondLst>
                                        </p:cTn>
                                        <p:tgtEl>
                                          <p:spTgt spid="61"/>
                                        </p:tgtEl>
                                      </p:cBhvr>
                                      <p:to x="100000" y="100000"/>
                                    </p:animScale>
                                    <p:animScale>
                                      <p:cBhvr>
                                        <p:cTn id="53" dur="26">
                                          <p:stCondLst>
                                            <p:cond delay="1808"/>
                                          </p:stCondLst>
                                        </p:cTn>
                                        <p:tgtEl>
                                          <p:spTgt spid="61"/>
                                        </p:tgtEl>
                                      </p:cBhvr>
                                      <p:to x="100000" y="95000"/>
                                    </p:animScale>
                                    <p:animScale>
                                      <p:cBhvr>
                                        <p:cTn id="54" dur="166" decel="50000">
                                          <p:stCondLst>
                                            <p:cond delay="1834"/>
                                          </p:stCondLst>
                                        </p:cTn>
                                        <p:tgtEl>
                                          <p:spTgt spid="6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80">
                                          <p:stCondLst>
                                            <p:cond delay="0"/>
                                          </p:stCondLst>
                                        </p:cTn>
                                        <p:tgtEl>
                                          <p:spTgt spid="60"/>
                                        </p:tgtEl>
                                      </p:cBhvr>
                                    </p:animEffect>
                                    <p:anim calcmode="lin" valueType="num">
                                      <p:cBhvr>
                                        <p:cTn id="58"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63" dur="26">
                                          <p:stCondLst>
                                            <p:cond delay="650"/>
                                          </p:stCondLst>
                                        </p:cTn>
                                        <p:tgtEl>
                                          <p:spTgt spid="60"/>
                                        </p:tgtEl>
                                      </p:cBhvr>
                                      <p:to x="100000" y="60000"/>
                                    </p:animScale>
                                    <p:animScale>
                                      <p:cBhvr>
                                        <p:cTn id="64" dur="166" decel="50000">
                                          <p:stCondLst>
                                            <p:cond delay="676"/>
                                          </p:stCondLst>
                                        </p:cTn>
                                        <p:tgtEl>
                                          <p:spTgt spid="60"/>
                                        </p:tgtEl>
                                      </p:cBhvr>
                                      <p:to x="100000" y="100000"/>
                                    </p:animScale>
                                    <p:animScale>
                                      <p:cBhvr>
                                        <p:cTn id="65" dur="26">
                                          <p:stCondLst>
                                            <p:cond delay="1312"/>
                                          </p:stCondLst>
                                        </p:cTn>
                                        <p:tgtEl>
                                          <p:spTgt spid="60"/>
                                        </p:tgtEl>
                                      </p:cBhvr>
                                      <p:to x="100000" y="80000"/>
                                    </p:animScale>
                                    <p:animScale>
                                      <p:cBhvr>
                                        <p:cTn id="66" dur="166" decel="50000">
                                          <p:stCondLst>
                                            <p:cond delay="1338"/>
                                          </p:stCondLst>
                                        </p:cTn>
                                        <p:tgtEl>
                                          <p:spTgt spid="60"/>
                                        </p:tgtEl>
                                      </p:cBhvr>
                                      <p:to x="100000" y="100000"/>
                                    </p:animScale>
                                    <p:animScale>
                                      <p:cBhvr>
                                        <p:cTn id="67" dur="26">
                                          <p:stCondLst>
                                            <p:cond delay="1642"/>
                                          </p:stCondLst>
                                        </p:cTn>
                                        <p:tgtEl>
                                          <p:spTgt spid="60"/>
                                        </p:tgtEl>
                                      </p:cBhvr>
                                      <p:to x="100000" y="90000"/>
                                    </p:animScale>
                                    <p:animScale>
                                      <p:cBhvr>
                                        <p:cTn id="68" dur="166" decel="50000">
                                          <p:stCondLst>
                                            <p:cond delay="1668"/>
                                          </p:stCondLst>
                                        </p:cTn>
                                        <p:tgtEl>
                                          <p:spTgt spid="60"/>
                                        </p:tgtEl>
                                      </p:cBhvr>
                                      <p:to x="100000" y="100000"/>
                                    </p:animScale>
                                    <p:animScale>
                                      <p:cBhvr>
                                        <p:cTn id="69" dur="26">
                                          <p:stCondLst>
                                            <p:cond delay="1808"/>
                                          </p:stCondLst>
                                        </p:cTn>
                                        <p:tgtEl>
                                          <p:spTgt spid="60"/>
                                        </p:tgtEl>
                                      </p:cBhvr>
                                      <p:to x="100000" y="95000"/>
                                    </p:animScale>
                                    <p:animScale>
                                      <p:cBhvr>
                                        <p:cTn id="70" dur="166" decel="50000">
                                          <p:stCondLst>
                                            <p:cond delay="1834"/>
                                          </p:stCondLst>
                                        </p:cTn>
                                        <p:tgtEl>
                                          <p:spTgt spid="6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ppt_x"/>
                                          </p:val>
                                        </p:tav>
                                        <p:tav tm="100000">
                                          <p:val>
                                            <p:strVal val="#ppt_x"/>
                                          </p:val>
                                        </p:tav>
                                      </p:tavLst>
                                    </p:anim>
                                    <p:anim calcmode="lin" valueType="num">
                                      <p:cBhvr additive="base">
                                        <p:cTn id="76" dur="500" fill="hold"/>
                                        <p:tgtEl>
                                          <p:spTgt spid="5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1000"/>
                                        <p:tgtEl>
                                          <p:spTgt spid="38"/>
                                        </p:tgtEl>
                                      </p:cBhvr>
                                    </p:animEffect>
                                    <p:anim calcmode="lin" valueType="num">
                                      <p:cBhvr>
                                        <p:cTn id="100" dur="1000" fill="hold"/>
                                        <p:tgtEl>
                                          <p:spTgt spid="38"/>
                                        </p:tgtEl>
                                        <p:attrNameLst>
                                          <p:attrName>ppt_x</p:attrName>
                                        </p:attrNameLst>
                                      </p:cBhvr>
                                      <p:tavLst>
                                        <p:tav tm="0">
                                          <p:val>
                                            <p:strVal val="#ppt_x"/>
                                          </p:val>
                                        </p:tav>
                                        <p:tav tm="100000">
                                          <p:val>
                                            <p:strVal val="#ppt_x"/>
                                          </p:val>
                                        </p:tav>
                                      </p:tavLst>
                                    </p:anim>
                                    <p:anim calcmode="lin" valueType="num">
                                      <p:cBhvr>
                                        <p:cTn id="10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71"/>
                                        </p:tgtEl>
                                        <p:attrNameLst>
                                          <p:attrName>style.visibility</p:attrName>
                                        </p:attrNameLst>
                                      </p:cBhvr>
                                      <p:to>
                                        <p:strVal val="visible"/>
                                      </p:to>
                                    </p:set>
                                    <p:anim calcmode="lin" valueType="num">
                                      <p:cBhvr additive="base">
                                        <p:cTn id="106" dur="500" fill="hold"/>
                                        <p:tgtEl>
                                          <p:spTgt spid="71"/>
                                        </p:tgtEl>
                                        <p:attrNameLst>
                                          <p:attrName>ppt_x</p:attrName>
                                        </p:attrNameLst>
                                      </p:cBhvr>
                                      <p:tavLst>
                                        <p:tav tm="0">
                                          <p:val>
                                            <p:strVal val="#ppt_x"/>
                                          </p:val>
                                        </p:tav>
                                        <p:tav tm="100000">
                                          <p:val>
                                            <p:strVal val="#ppt_x"/>
                                          </p:val>
                                        </p:tav>
                                      </p:tavLst>
                                    </p:anim>
                                    <p:anim calcmode="lin" valueType="num">
                                      <p:cBhvr additive="base">
                                        <p:cTn id="107" dur="500" fill="hold"/>
                                        <p:tgtEl>
                                          <p:spTgt spid="71"/>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additive="base">
                                        <p:cTn id="110" dur="500" fill="hold"/>
                                        <p:tgtEl>
                                          <p:spTgt spid="40"/>
                                        </p:tgtEl>
                                        <p:attrNameLst>
                                          <p:attrName>ppt_x</p:attrName>
                                        </p:attrNameLst>
                                      </p:cBhvr>
                                      <p:tavLst>
                                        <p:tav tm="0">
                                          <p:val>
                                            <p:strVal val="#ppt_x"/>
                                          </p:val>
                                        </p:tav>
                                        <p:tav tm="100000">
                                          <p:val>
                                            <p:strVal val="#ppt_x"/>
                                          </p:val>
                                        </p:tav>
                                      </p:tavLst>
                                    </p:anim>
                                    <p:anim calcmode="lin" valueType="num">
                                      <p:cBhvr additive="base">
                                        <p:cTn id="111" dur="500" fill="hold"/>
                                        <p:tgtEl>
                                          <p:spTgt spid="4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additive="base">
                                        <p:cTn id="114" dur="500" fill="hold"/>
                                        <p:tgtEl>
                                          <p:spTgt spid="42"/>
                                        </p:tgtEl>
                                        <p:attrNameLst>
                                          <p:attrName>ppt_x</p:attrName>
                                        </p:attrNameLst>
                                      </p:cBhvr>
                                      <p:tavLst>
                                        <p:tav tm="0">
                                          <p:val>
                                            <p:strVal val="#ppt_x"/>
                                          </p:val>
                                        </p:tav>
                                        <p:tav tm="100000">
                                          <p:val>
                                            <p:strVal val="#ppt_x"/>
                                          </p:val>
                                        </p:tav>
                                      </p:tavLst>
                                    </p:anim>
                                    <p:anim calcmode="lin" valueType="num">
                                      <p:cBhvr additive="base">
                                        <p:cTn id="115" dur="500" fill="hold"/>
                                        <p:tgtEl>
                                          <p:spTgt spid="42"/>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500" fill="hold"/>
                                        <p:tgtEl>
                                          <p:spTgt spid="41"/>
                                        </p:tgtEl>
                                        <p:attrNameLst>
                                          <p:attrName>ppt_x</p:attrName>
                                        </p:attrNameLst>
                                      </p:cBhvr>
                                      <p:tavLst>
                                        <p:tav tm="0">
                                          <p:val>
                                            <p:strVal val="#ppt_x"/>
                                          </p:val>
                                        </p:tav>
                                        <p:tav tm="100000">
                                          <p:val>
                                            <p:strVal val="#ppt_x"/>
                                          </p:val>
                                        </p:tav>
                                      </p:tavLst>
                                    </p:anim>
                                    <p:anim calcmode="lin" valueType="num">
                                      <p:cBhvr additive="base">
                                        <p:cTn id="11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p:bldP spid="45" grpId="0"/>
      <p:bldP spid="47" grpId="0" animBg="1"/>
      <p:bldP spid="48" grpId="0" animBg="1"/>
      <p:bldP spid="50" grpId="0" animBg="1"/>
      <p:bldP spid="53" grpId="0" animBg="1"/>
      <p:bldP spid="54" grpId="0" animBg="1"/>
      <p:bldP spid="55" grpId="0" animBg="1"/>
      <p:bldP spid="58" grpId="0"/>
      <p:bldP spid="60" grpId="0" animBg="1"/>
      <p:bldP spid="61"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6"/>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27651" name="投影片編號版面配置區 7"/>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8054DDBC-853C-45B6-B9A8-0C5F40416004}" type="slidenum">
              <a:rPr lang="en-US" altLang="zh-TW" sz="1400">
                <a:solidFill>
                  <a:srgbClr val="333399"/>
                </a:solidFill>
                <a:ea typeface="新細明體" panose="02020500000000000000" pitchFamily="18" charset="-120"/>
              </a:rPr>
              <a:pPr>
                <a:spcBef>
                  <a:spcPct val="0"/>
                </a:spcBef>
                <a:buClrTx/>
                <a:buFontTx/>
                <a:buNone/>
              </a:pPr>
              <a:t>13</a:t>
            </a:fld>
            <a:endParaRPr lang="en-US" altLang="zh-TW" sz="1400">
              <a:solidFill>
                <a:srgbClr val="333399"/>
              </a:solidFill>
              <a:ea typeface="新細明體" panose="02020500000000000000" pitchFamily="18" charset="-120"/>
            </a:endParaRPr>
          </a:p>
        </p:txBody>
      </p:sp>
      <p:sp>
        <p:nvSpPr>
          <p:cNvPr id="27652" name="Rectangle 2"/>
          <p:cNvSpPr>
            <a:spLocks noGrp="1" noChangeArrowheads="1"/>
          </p:cNvSpPr>
          <p:nvPr>
            <p:ph type="title" sz="quarter"/>
          </p:nvPr>
        </p:nvSpPr>
        <p:spPr>
          <a:xfrm>
            <a:off x="1712913" y="381000"/>
            <a:ext cx="8248650" cy="1139825"/>
          </a:xfrm>
        </p:spPr>
        <p:txBody>
          <a:bodyPr/>
          <a:lstStyle/>
          <a:p>
            <a:pPr eaLnBrk="1" hangingPunct="1"/>
            <a:r>
              <a:rPr lang="en-US" altLang="zh-TW" smtClean="0">
                <a:ea typeface="新細明體" panose="02020500000000000000" pitchFamily="18" charset="-120"/>
              </a:rPr>
              <a:t>The Roots of Qualitative Research</a:t>
            </a:r>
          </a:p>
        </p:txBody>
      </p:sp>
      <p:sp>
        <p:nvSpPr>
          <p:cNvPr id="1470467" name="Oval 3"/>
          <p:cNvSpPr>
            <a:spLocks noChangeArrowheads="1"/>
          </p:cNvSpPr>
          <p:nvPr/>
        </p:nvSpPr>
        <p:spPr bwMode="auto">
          <a:xfrm>
            <a:off x="187325" y="3376613"/>
            <a:ext cx="2154238" cy="1222375"/>
          </a:xfrm>
          <a:prstGeom prst="ellipse">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Psychology</a:t>
            </a:r>
          </a:p>
        </p:txBody>
      </p:sp>
      <p:sp>
        <p:nvSpPr>
          <p:cNvPr id="1470468" name="Oval 4"/>
          <p:cNvSpPr>
            <a:spLocks noChangeArrowheads="1"/>
          </p:cNvSpPr>
          <p:nvPr/>
        </p:nvSpPr>
        <p:spPr bwMode="auto">
          <a:xfrm>
            <a:off x="1712913" y="4598988"/>
            <a:ext cx="2540000" cy="1220787"/>
          </a:xfrm>
          <a:prstGeom prst="ellipse">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Anthropology</a:t>
            </a:r>
          </a:p>
        </p:txBody>
      </p:sp>
      <p:sp>
        <p:nvSpPr>
          <p:cNvPr id="1470469" name="Oval 5"/>
          <p:cNvSpPr>
            <a:spLocks noChangeArrowheads="1"/>
          </p:cNvSpPr>
          <p:nvPr/>
        </p:nvSpPr>
        <p:spPr bwMode="auto">
          <a:xfrm>
            <a:off x="4589463" y="5210175"/>
            <a:ext cx="2967037" cy="1220788"/>
          </a:xfrm>
          <a:prstGeom prst="ellipse">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Communication</a:t>
            </a:r>
          </a:p>
        </p:txBody>
      </p:sp>
      <p:sp>
        <p:nvSpPr>
          <p:cNvPr id="1470470" name="Oval 6"/>
          <p:cNvSpPr>
            <a:spLocks noChangeArrowheads="1"/>
          </p:cNvSpPr>
          <p:nvPr/>
        </p:nvSpPr>
        <p:spPr bwMode="auto">
          <a:xfrm>
            <a:off x="8120063" y="3551238"/>
            <a:ext cx="2154237" cy="1220787"/>
          </a:xfrm>
          <a:prstGeom prst="ellipse">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Sociology</a:t>
            </a:r>
          </a:p>
        </p:txBody>
      </p:sp>
      <p:sp>
        <p:nvSpPr>
          <p:cNvPr id="1470471" name="Oval 7"/>
          <p:cNvSpPr>
            <a:spLocks noChangeArrowheads="1"/>
          </p:cNvSpPr>
          <p:nvPr/>
        </p:nvSpPr>
        <p:spPr bwMode="auto">
          <a:xfrm>
            <a:off x="5165725" y="3810000"/>
            <a:ext cx="2154238" cy="1220788"/>
          </a:xfrm>
          <a:prstGeom prst="ellipse">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Semiotics</a:t>
            </a:r>
          </a:p>
          <a:p>
            <a:pPr algn="ctr" eaLnBrk="1" hangingPunct="1">
              <a:spcBef>
                <a:spcPct val="0"/>
              </a:spcBef>
              <a:buClrTx/>
              <a:buFontTx/>
              <a:buNone/>
            </a:pPr>
            <a:r>
              <a:rPr kumimoji="0" lang="zh-TW" altLang="en-US" sz="2400" b="1">
                <a:solidFill>
                  <a:schemeClr val="tx1"/>
                </a:solidFill>
                <a:latin typeface="Arial" panose="020B0604020202020204" pitchFamily="34" charset="0"/>
                <a:ea typeface="新細明體" panose="02020500000000000000" pitchFamily="18" charset="-120"/>
              </a:rPr>
              <a:t>符號學</a:t>
            </a:r>
          </a:p>
        </p:txBody>
      </p:sp>
      <p:sp>
        <p:nvSpPr>
          <p:cNvPr id="1470472" name="Oval 8"/>
          <p:cNvSpPr>
            <a:spLocks noChangeArrowheads="1"/>
          </p:cNvSpPr>
          <p:nvPr/>
        </p:nvSpPr>
        <p:spPr bwMode="auto">
          <a:xfrm>
            <a:off x="5481638" y="2328863"/>
            <a:ext cx="2154237" cy="1222375"/>
          </a:xfrm>
          <a:prstGeom prst="ellipse">
            <a:avLst/>
          </a:prstGeom>
          <a:solidFill>
            <a:srgbClr val="FFDD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Economics</a:t>
            </a:r>
          </a:p>
        </p:txBody>
      </p:sp>
      <p:sp>
        <p:nvSpPr>
          <p:cNvPr id="27659" name="AutoShape 9"/>
          <p:cNvSpPr>
            <a:spLocks noChangeArrowheads="1"/>
          </p:cNvSpPr>
          <p:nvPr/>
        </p:nvSpPr>
        <p:spPr bwMode="auto">
          <a:xfrm>
            <a:off x="746125" y="1609725"/>
            <a:ext cx="3192463" cy="884238"/>
          </a:xfrm>
          <a:prstGeom prst="roundRect">
            <a:avLst>
              <a:gd name="adj" fmla="val 16667"/>
            </a:avLst>
          </a:prstGeom>
          <a:solidFill>
            <a:srgbClr val="FFAE0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Qualitative </a:t>
            </a:r>
          </a:p>
          <a:p>
            <a:pPr algn="ctr" eaLnBrk="1" hangingPunct="1">
              <a:spcBef>
                <a:spcPct val="0"/>
              </a:spcBef>
              <a:buClrTx/>
              <a:buFontTx/>
              <a:buNone/>
            </a:pPr>
            <a:r>
              <a:rPr kumimoji="0" lang="en-US" altLang="zh-TW" sz="2400" b="1">
                <a:solidFill>
                  <a:schemeClr val="tx1"/>
                </a:solidFill>
                <a:latin typeface="Arial" panose="020B0604020202020204" pitchFamily="34" charset="0"/>
                <a:ea typeface="新細明體" panose="02020500000000000000" pitchFamily="18" charset="-120"/>
              </a:rPr>
              <a:t>Research</a:t>
            </a:r>
          </a:p>
        </p:txBody>
      </p:sp>
      <p:cxnSp>
        <p:nvCxnSpPr>
          <p:cNvPr id="27660" name="AutoShape 10"/>
          <p:cNvCxnSpPr>
            <a:cxnSpLocks noChangeShapeType="1"/>
            <a:stCxn id="27659" idx="2"/>
            <a:endCxn id="1470467" idx="0"/>
          </p:cNvCxnSpPr>
          <p:nvPr/>
        </p:nvCxnSpPr>
        <p:spPr bwMode="auto">
          <a:xfrm flipH="1">
            <a:off x="1125538" y="2498725"/>
            <a:ext cx="958850" cy="8842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1" name="AutoShape 11"/>
          <p:cNvCxnSpPr>
            <a:cxnSpLocks noChangeShapeType="1"/>
            <a:stCxn id="27659" idx="2"/>
            <a:endCxn id="1470470" idx="2"/>
          </p:cNvCxnSpPr>
          <p:nvPr/>
        </p:nvCxnSpPr>
        <p:spPr bwMode="auto">
          <a:xfrm>
            <a:off x="2343150" y="2493963"/>
            <a:ext cx="5776913" cy="16684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2" name="AutoShape 12"/>
          <p:cNvCxnSpPr>
            <a:cxnSpLocks noChangeShapeType="1"/>
            <a:stCxn id="27659" idx="2"/>
          </p:cNvCxnSpPr>
          <p:nvPr/>
        </p:nvCxnSpPr>
        <p:spPr bwMode="auto">
          <a:xfrm>
            <a:off x="2343150" y="2493963"/>
            <a:ext cx="3154363" cy="3524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3" name="AutoShape 13"/>
          <p:cNvCxnSpPr>
            <a:cxnSpLocks noChangeShapeType="1"/>
            <a:stCxn id="27659" idx="2"/>
            <a:endCxn id="1470471" idx="1"/>
          </p:cNvCxnSpPr>
          <p:nvPr/>
        </p:nvCxnSpPr>
        <p:spPr bwMode="auto">
          <a:xfrm>
            <a:off x="2343150" y="2493963"/>
            <a:ext cx="3138488" cy="14954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4" name="AutoShape 14"/>
          <p:cNvCxnSpPr>
            <a:cxnSpLocks noChangeShapeType="1"/>
            <a:stCxn id="27659" idx="2"/>
            <a:endCxn id="1470468" idx="0"/>
          </p:cNvCxnSpPr>
          <p:nvPr/>
        </p:nvCxnSpPr>
        <p:spPr bwMode="auto">
          <a:xfrm>
            <a:off x="2084388" y="2498725"/>
            <a:ext cx="569912" cy="21082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5" name="AutoShape 15"/>
          <p:cNvCxnSpPr>
            <a:cxnSpLocks noChangeShapeType="1"/>
            <a:stCxn id="27659" idx="2"/>
            <a:endCxn id="1470469" idx="1"/>
          </p:cNvCxnSpPr>
          <p:nvPr/>
        </p:nvCxnSpPr>
        <p:spPr bwMode="auto">
          <a:xfrm>
            <a:off x="2343150" y="2493963"/>
            <a:ext cx="2681288" cy="2895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0467"/>
                                        </p:tgtEl>
                                        <p:attrNameLst>
                                          <p:attrName>style.visibility</p:attrName>
                                        </p:attrNameLst>
                                      </p:cBhvr>
                                      <p:to>
                                        <p:strVal val="visible"/>
                                      </p:to>
                                    </p:set>
                                    <p:animEffect transition="in" filter="blinds(horizontal)">
                                      <p:cBhvr>
                                        <p:cTn id="7" dur="500"/>
                                        <p:tgtEl>
                                          <p:spTgt spid="1470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0468"/>
                                        </p:tgtEl>
                                        <p:attrNameLst>
                                          <p:attrName>style.visibility</p:attrName>
                                        </p:attrNameLst>
                                      </p:cBhvr>
                                      <p:to>
                                        <p:strVal val="visible"/>
                                      </p:to>
                                    </p:set>
                                    <p:animEffect transition="in" filter="blinds(horizontal)">
                                      <p:cBhvr>
                                        <p:cTn id="12" dur="500"/>
                                        <p:tgtEl>
                                          <p:spTgt spid="1470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70470"/>
                                        </p:tgtEl>
                                        <p:attrNameLst>
                                          <p:attrName>style.visibility</p:attrName>
                                        </p:attrNameLst>
                                      </p:cBhvr>
                                      <p:to>
                                        <p:strVal val="visible"/>
                                      </p:to>
                                    </p:set>
                                    <p:animEffect transition="in" filter="blinds(horizontal)">
                                      <p:cBhvr>
                                        <p:cTn id="17" dur="500"/>
                                        <p:tgtEl>
                                          <p:spTgt spid="1470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70469"/>
                                        </p:tgtEl>
                                        <p:attrNameLst>
                                          <p:attrName>style.visibility</p:attrName>
                                        </p:attrNameLst>
                                      </p:cBhvr>
                                      <p:to>
                                        <p:strVal val="visible"/>
                                      </p:to>
                                    </p:set>
                                    <p:animEffect transition="in" filter="blinds(horizontal)">
                                      <p:cBhvr>
                                        <p:cTn id="22" dur="500"/>
                                        <p:tgtEl>
                                          <p:spTgt spid="1470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70472"/>
                                        </p:tgtEl>
                                        <p:attrNameLst>
                                          <p:attrName>style.visibility</p:attrName>
                                        </p:attrNameLst>
                                      </p:cBhvr>
                                      <p:to>
                                        <p:strVal val="visible"/>
                                      </p:to>
                                    </p:set>
                                    <p:animEffect transition="in" filter="blinds(horizontal)">
                                      <p:cBhvr>
                                        <p:cTn id="27" dur="500"/>
                                        <p:tgtEl>
                                          <p:spTgt spid="1470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70471"/>
                                        </p:tgtEl>
                                        <p:attrNameLst>
                                          <p:attrName>style.visibility</p:attrName>
                                        </p:attrNameLst>
                                      </p:cBhvr>
                                      <p:to>
                                        <p:strVal val="visible"/>
                                      </p:to>
                                    </p:set>
                                    <p:animEffect transition="in" filter="blinds(horizontal)">
                                      <p:cBhvr>
                                        <p:cTn id="32" dur="500"/>
                                        <p:tgtEl>
                                          <p:spTgt spid="1470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7" grpId="0" animBg="1"/>
      <p:bldP spid="1470468" grpId="0" animBg="1"/>
      <p:bldP spid="1470469" grpId="0" animBg="1"/>
      <p:bldP spid="1470470" grpId="0" animBg="1"/>
      <p:bldP spid="1470471" grpId="0" animBg="1"/>
      <p:bldP spid="14704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29699"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820DC168-491F-4796-873A-45843FB8D45B}" type="slidenum">
              <a:rPr lang="en-US" altLang="zh-TW" sz="1400">
                <a:solidFill>
                  <a:srgbClr val="333399"/>
                </a:solidFill>
                <a:ea typeface="新細明體" panose="02020500000000000000" pitchFamily="18" charset="-120"/>
              </a:rPr>
              <a:pPr>
                <a:spcBef>
                  <a:spcPct val="0"/>
                </a:spcBef>
                <a:buClrTx/>
                <a:buFontTx/>
                <a:buNone/>
              </a:pPr>
              <a:t>14</a:t>
            </a:fld>
            <a:endParaRPr lang="en-US" altLang="zh-TW" sz="1400">
              <a:solidFill>
                <a:srgbClr val="333399"/>
              </a:solidFill>
              <a:ea typeface="新細明體" panose="02020500000000000000" pitchFamily="18" charset="-120"/>
            </a:endParaRPr>
          </a:p>
        </p:txBody>
      </p:sp>
      <p:sp>
        <p:nvSpPr>
          <p:cNvPr id="29700" name="Rectangle 2"/>
          <p:cNvSpPr>
            <a:spLocks noGrp="1" noChangeArrowheads="1"/>
          </p:cNvSpPr>
          <p:nvPr>
            <p:ph type="title"/>
          </p:nvPr>
        </p:nvSpPr>
        <p:spPr/>
        <p:txBody>
          <a:bodyPr/>
          <a:lstStyle/>
          <a:p>
            <a:pPr eaLnBrk="1" hangingPunct="1"/>
            <a:r>
              <a:rPr lang="en-US" altLang="zh-TW" dirty="0" smtClean="0"/>
              <a:t>Research philosophy in social science</a:t>
            </a:r>
            <a:endParaRPr lang="zh-TW" altLang="en-US" dirty="0" smtClean="0"/>
          </a:p>
        </p:txBody>
      </p:sp>
      <p:sp>
        <p:nvSpPr>
          <p:cNvPr id="29701" name="Rectangle 3"/>
          <p:cNvSpPr>
            <a:spLocks noGrp="1" noChangeArrowheads="1"/>
          </p:cNvSpPr>
          <p:nvPr>
            <p:ph type="body" idx="1"/>
          </p:nvPr>
        </p:nvSpPr>
        <p:spPr>
          <a:xfrm>
            <a:off x="769938" y="1978025"/>
            <a:ext cx="8734425" cy="4397375"/>
          </a:xfrm>
        </p:spPr>
        <p:txBody>
          <a:bodyPr/>
          <a:lstStyle/>
          <a:p>
            <a:pPr eaLnBrk="1" hangingPunct="1">
              <a:lnSpc>
                <a:spcPct val="90000"/>
              </a:lnSpc>
            </a:pPr>
            <a:r>
              <a:rPr lang="en-US" altLang="zh-TW" sz="2400" dirty="0" smtClean="0"/>
              <a:t>Positivism </a:t>
            </a:r>
            <a:r>
              <a:rPr lang="zh-TW" altLang="en-US" sz="2400" dirty="0" smtClean="0"/>
              <a:t>實證主義</a:t>
            </a:r>
          </a:p>
          <a:p>
            <a:pPr lvl="1" eaLnBrk="1" hangingPunct="1">
              <a:lnSpc>
                <a:spcPct val="90000"/>
              </a:lnSpc>
            </a:pPr>
            <a:r>
              <a:rPr lang="en-US" altLang="zh-TW" sz="2000" dirty="0" smtClean="0"/>
              <a:t>Comte</a:t>
            </a:r>
            <a:r>
              <a:rPr lang="zh-TW" altLang="en-US" sz="2000" dirty="0" smtClean="0"/>
              <a:t> </a:t>
            </a:r>
            <a:r>
              <a:rPr lang="en-US" altLang="zh-TW" sz="2000" dirty="0" smtClean="0"/>
              <a:t>(</a:t>
            </a:r>
            <a:r>
              <a:rPr lang="zh-TW" altLang="en-US" sz="2000" dirty="0" smtClean="0"/>
              <a:t>康德</a:t>
            </a:r>
            <a:r>
              <a:rPr lang="en-US" altLang="zh-TW" sz="2000" dirty="0" smtClean="0"/>
              <a:t>)</a:t>
            </a:r>
          </a:p>
          <a:p>
            <a:pPr lvl="1" eaLnBrk="1" hangingPunct="1">
              <a:lnSpc>
                <a:spcPct val="90000"/>
              </a:lnSpc>
            </a:pPr>
            <a:r>
              <a:rPr lang="en-US" altLang="zh-TW" sz="2000" dirty="0" smtClean="0"/>
              <a:t>the only authentic knowledge is that which is based on </a:t>
            </a:r>
            <a:r>
              <a:rPr lang="en-US" altLang="zh-TW" sz="2000" dirty="0" smtClean="0">
                <a:solidFill>
                  <a:srgbClr val="FF0000"/>
                </a:solidFill>
              </a:rPr>
              <a:t>sense</a:t>
            </a:r>
            <a:r>
              <a:rPr lang="en-US" altLang="zh-TW" sz="2000" dirty="0" smtClean="0"/>
              <a:t> experience and </a:t>
            </a:r>
            <a:r>
              <a:rPr lang="en-US" altLang="zh-TW" sz="2000" dirty="0" smtClean="0">
                <a:solidFill>
                  <a:srgbClr val="FF0000"/>
                </a:solidFill>
              </a:rPr>
              <a:t>positive</a:t>
            </a:r>
            <a:r>
              <a:rPr lang="en-US" altLang="zh-TW" sz="2000" dirty="0" smtClean="0"/>
              <a:t> verification.</a:t>
            </a:r>
          </a:p>
          <a:p>
            <a:pPr eaLnBrk="1" hangingPunct="1">
              <a:lnSpc>
                <a:spcPct val="90000"/>
              </a:lnSpc>
            </a:pPr>
            <a:r>
              <a:rPr lang="en-US" altLang="zh-TW" sz="2400" dirty="0" err="1" smtClean="0"/>
              <a:t>Interpretivism</a:t>
            </a:r>
            <a:r>
              <a:rPr lang="en-US" altLang="zh-TW" sz="2400" dirty="0" smtClean="0"/>
              <a:t> or Anti- positivism/Hermeneutics </a:t>
            </a:r>
            <a:r>
              <a:rPr lang="zh-TW" altLang="en-US" sz="2400" dirty="0" smtClean="0"/>
              <a:t>詮釋主義</a:t>
            </a:r>
          </a:p>
          <a:p>
            <a:pPr lvl="1" eaLnBrk="1" hangingPunct="1">
              <a:lnSpc>
                <a:spcPct val="90000"/>
              </a:lnSpc>
            </a:pPr>
            <a:r>
              <a:rPr lang="en-US" altLang="zh-TW" sz="2000" dirty="0" smtClean="0"/>
              <a:t>Max Weber</a:t>
            </a:r>
            <a:r>
              <a:rPr lang="zh-TW" altLang="en-US" sz="2000" dirty="0" smtClean="0"/>
              <a:t> </a:t>
            </a:r>
            <a:r>
              <a:rPr lang="en-US" altLang="zh-TW" sz="2000" dirty="0" smtClean="0"/>
              <a:t>(</a:t>
            </a:r>
            <a:r>
              <a:rPr lang="zh-TW" altLang="en-US" sz="2000" dirty="0" smtClean="0"/>
              <a:t>韋伯</a:t>
            </a:r>
            <a:r>
              <a:rPr lang="en-US" altLang="zh-TW" sz="2000" dirty="0" smtClean="0"/>
              <a:t>) </a:t>
            </a:r>
            <a:r>
              <a:rPr lang="zh-TW" altLang="en-US" sz="2000" dirty="0" smtClean="0"/>
              <a:t>，</a:t>
            </a:r>
            <a:r>
              <a:rPr lang="en-US" altLang="zh-TW" sz="2000" dirty="0" smtClean="0"/>
              <a:t>Hegel</a:t>
            </a:r>
            <a:r>
              <a:rPr lang="zh-TW" altLang="en-US" sz="2000" dirty="0" smtClean="0"/>
              <a:t> </a:t>
            </a:r>
            <a:r>
              <a:rPr lang="en-US" altLang="zh-TW" sz="2000" dirty="0" smtClean="0"/>
              <a:t>(</a:t>
            </a:r>
            <a:r>
              <a:rPr lang="zh-TW" altLang="en-US" sz="2000" dirty="0" smtClean="0"/>
              <a:t>黑格爾</a:t>
            </a:r>
            <a:r>
              <a:rPr lang="en-US" altLang="zh-TW" sz="2000" dirty="0" smtClean="0"/>
              <a:t>): dialectics</a:t>
            </a:r>
            <a:r>
              <a:rPr lang="zh-TW" altLang="en-US" sz="2000" dirty="0" smtClean="0"/>
              <a:t> 辯證法</a:t>
            </a:r>
          </a:p>
          <a:p>
            <a:pPr lvl="1" eaLnBrk="1" hangingPunct="1">
              <a:lnSpc>
                <a:spcPct val="90000"/>
              </a:lnSpc>
            </a:pPr>
            <a:r>
              <a:rPr lang="en-US" altLang="zh-TW" sz="2000" dirty="0" smtClean="0"/>
              <a:t>The study of the interpretation of written texts (also, verbal and nonverbal forms of communication)</a:t>
            </a:r>
          </a:p>
          <a:p>
            <a:pPr lvl="1" eaLnBrk="1" hangingPunct="1">
              <a:lnSpc>
                <a:spcPct val="90000"/>
              </a:lnSpc>
            </a:pPr>
            <a:r>
              <a:rPr lang="en-US" altLang="zh-TW" sz="2000" dirty="0" smtClean="0"/>
              <a:t>Non-positivist research is usually qualitative, while positivist research is more quantitative.</a:t>
            </a:r>
          </a:p>
          <a:p>
            <a:pPr eaLnBrk="1" hangingPunct="1">
              <a:lnSpc>
                <a:spcPct val="90000"/>
              </a:lnSpc>
            </a:pPr>
            <a:r>
              <a:rPr lang="en-US" altLang="zh-TW" sz="2400" dirty="0" smtClean="0"/>
              <a:t>Interactionism</a:t>
            </a:r>
          </a:p>
          <a:p>
            <a:pPr lvl="1" eaLnBrk="1" hangingPunct="1">
              <a:lnSpc>
                <a:spcPct val="90000"/>
              </a:lnSpc>
            </a:pPr>
            <a:r>
              <a:rPr lang="en-US" altLang="zh-TW" sz="2000" dirty="0" smtClean="0"/>
              <a:t>Meaning is produced through the interactions of individuals.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en-US" altLang="zh-TW" dirty="0" smtClean="0"/>
              <a:t>Types of qualitative research</a:t>
            </a:r>
          </a:p>
        </p:txBody>
      </p:sp>
      <p:sp>
        <p:nvSpPr>
          <p:cNvPr id="31749" name="Rectangle 3"/>
          <p:cNvSpPr>
            <a:spLocks noGrp="1" noChangeArrowheads="1"/>
          </p:cNvSpPr>
          <p:nvPr>
            <p:ph type="body" idx="1"/>
          </p:nvPr>
        </p:nvSpPr>
        <p:spPr/>
        <p:txBody>
          <a:bodyPr/>
          <a:lstStyle/>
          <a:p>
            <a:r>
              <a:rPr lang="en-US" altLang="zh-TW" sz="2400" dirty="0" smtClean="0"/>
              <a:t>Biography </a:t>
            </a:r>
            <a:r>
              <a:rPr lang="zh-TW" altLang="en-US" sz="2400" dirty="0" smtClean="0"/>
              <a:t>傳記研究 </a:t>
            </a:r>
            <a:endParaRPr lang="en-US" altLang="zh-TW" sz="2400" dirty="0" smtClean="0"/>
          </a:p>
          <a:p>
            <a:pPr lvl="1"/>
            <a:r>
              <a:rPr lang="en-US" altLang="zh-TW" sz="2000" dirty="0" smtClean="0"/>
              <a:t>Study of an individual, as well as the experience he states</a:t>
            </a:r>
          </a:p>
          <a:p>
            <a:r>
              <a:rPr lang="en-US" altLang="zh-TW" sz="2400" dirty="0" smtClean="0"/>
              <a:t>Phenomenology </a:t>
            </a:r>
            <a:r>
              <a:rPr lang="zh-TW" altLang="en-US" sz="2400" dirty="0" smtClean="0"/>
              <a:t>現像學</a:t>
            </a:r>
            <a:endParaRPr lang="en-US" altLang="zh-TW" sz="2400" dirty="0" smtClean="0"/>
          </a:p>
          <a:p>
            <a:pPr lvl="1"/>
            <a:r>
              <a:rPr lang="en-US" altLang="zh-TW" sz="2000" dirty="0" smtClean="0"/>
              <a:t>Study of many individuals, as well as the experience they state</a:t>
            </a:r>
          </a:p>
          <a:p>
            <a:r>
              <a:rPr lang="en-US" altLang="zh-TW" sz="2400" dirty="0" smtClean="0"/>
              <a:t>Grounded Theory </a:t>
            </a:r>
            <a:r>
              <a:rPr lang="zh-TW" altLang="en-US" sz="2400" dirty="0" smtClean="0"/>
              <a:t>紮根理論</a:t>
            </a:r>
            <a:endParaRPr lang="en-US" altLang="zh-TW" sz="2400" dirty="0" smtClean="0"/>
          </a:p>
          <a:p>
            <a:pPr lvl="1"/>
            <a:r>
              <a:rPr lang="en-US" altLang="zh-TW" sz="2000" dirty="0" smtClean="0"/>
              <a:t>Sociology: For a specific situation, try to deduce a theory from a phenomenon</a:t>
            </a:r>
            <a:endParaRPr lang="zh-TW" altLang="en-US" sz="2000" dirty="0" smtClean="0"/>
          </a:p>
          <a:p>
            <a:r>
              <a:rPr lang="en-US" altLang="zh-TW" sz="2400" dirty="0" smtClean="0"/>
              <a:t>Ethnography </a:t>
            </a:r>
            <a:r>
              <a:rPr lang="zh-TW" altLang="en-US" sz="2400" dirty="0" smtClean="0"/>
              <a:t>民俗誌 </a:t>
            </a:r>
            <a:endParaRPr lang="en-US" altLang="zh-TW" sz="2400" dirty="0" smtClean="0"/>
          </a:p>
          <a:p>
            <a:pPr lvl="1"/>
            <a:r>
              <a:rPr lang="en-US" altLang="zh-TW" sz="2000" dirty="0" smtClean="0"/>
              <a:t>Anthropology: Descriptions and interpretations of a culture</a:t>
            </a:r>
            <a:endParaRPr lang="zh-TW" altLang="en-US" sz="2000" dirty="0" smtClean="0"/>
          </a:p>
        </p:txBody>
      </p:sp>
      <p:sp>
        <p:nvSpPr>
          <p:cNvPr id="6" name="頁尾版面配置區 5"/>
          <p:cNvSpPr>
            <a:spLocks noGrp="1"/>
          </p:cNvSpPr>
          <p:nvPr>
            <p:ph type="ftr" sz="quarter" idx="10"/>
          </p:nvPr>
        </p:nvSpPr>
        <p:spPr/>
        <p:txBody>
          <a:bodyPr/>
          <a:lstStyle/>
          <a:p>
            <a:pPr>
              <a:defRPr/>
            </a:pPr>
            <a:r>
              <a:rPr lang="en-US" altLang="zh-TW" smtClean="0"/>
              <a:t>CK Farn, CYCU</a:t>
            </a:r>
            <a:endParaRPr lang="zh-TW" altLang="en-US"/>
          </a:p>
        </p:txBody>
      </p:sp>
      <p:sp>
        <p:nvSpPr>
          <p:cNvPr id="7" name="投影片編號版面配置區 6"/>
          <p:cNvSpPr>
            <a:spLocks noGrp="1"/>
          </p:cNvSpPr>
          <p:nvPr>
            <p:ph type="sldNum" sz="quarter" idx="11"/>
          </p:nvPr>
        </p:nvSpPr>
        <p:spPr/>
        <p:txBody>
          <a:bodyPr/>
          <a:lstStyle/>
          <a:p>
            <a:pPr>
              <a:defRPr/>
            </a:pPr>
            <a:fld id="{92C310A3-AF88-4B8C-9524-6DCFCCA24C17}" type="slidenum">
              <a:rPr lang="en-US" altLang="zh-TW" smtClean="0"/>
              <a:pPr>
                <a:defRPr/>
              </a:pPr>
              <a:t>15</a:t>
            </a:fld>
            <a:endParaRPr lang="en-US" altLang="zh-TW"/>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33795"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FCAE8FF7-98F2-4ABB-A314-1AE6611028F0}" type="slidenum">
              <a:rPr lang="en-US" altLang="zh-TW" sz="1400">
                <a:solidFill>
                  <a:srgbClr val="333399"/>
                </a:solidFill>
                <a:ea typeface="新細明體" panose="02020500000000000000" pitchFamily="18" charset="-120"/>
              </a:rPr>
              <a:pPr>
                <a:spcBef>
                  <a:spcPct val="0"/>
                </a:spcBef>
                <a:buClrTx/>
                <a:buFontTx/>
                <a:buNone/>
              </a:pPr>
              <a:t>16</a:t>
            </a:fld>
            <a:endParaRPr lang="en-US" altLang="zh-TW" sz="1400">
              <a:solidFill>
                <a:srgbClr val="333399"/>
              </a:solidFill>
              <a:ea typeface="新細明體" panose="02020500000000000000" pitchFamily="18" charset="-120"/>
            </a:endParaRPr>
          </a:p>
        </p:txBody>
      </p:sp>
      <p:sp>
        <p:nvSpPr>
          <p:cNvPr id="33796" name="Rectangle 2"/>
          <p:cNvSpPr>
            <a:spLocks noGrp="1" noChangeArrowheads="1"/>
          </p:cNvSpPr>
          <p:nvPr>
            <p:ph type="title"/>
          </p:nvPr>
        </p:nvSpPr>
        <p:spPr/>
        <p:txBody>
          <a:bodyPr/>
          <a:lstStyle/>
          <a:p>
            <a:pPr eaLnBrk="1" hangingPunct="1"/>
            <a:r>
              <a:rPr lang="en-US" altLang="zh-TW" dirty="0" smtClean="0"/>
              <a:t>Types of qualitative </a:t>
            </a:r>
            <a:r>
              <a:rPr lang="en-US" altLang="zh-TW" dirty="0" smtClean="0"/>
              <a:t>research </a:t>
            </a:r>
            <a:r>
              <a:rPr lang="en-US" altLang="zh-TW" baseline="-25000" dirty="0" smtClean="0"/>
              <a:t>2</a:t>
            </a:r>
            <a:endParaRPr lang="en-US" altLang="zh-TW" baseline="-25000" dirty="0" smtClean="0"/>
          </a:p>
        </p:txBody>
      </p:sp>
      <p:sp>
        <p:nvSpPr>
          <p:cNvPr id="33797" name="Rectangle 3"/>
          <p:cNvSpPr>
            <a:spLocks noGrp="1" noChangeArrowheads="1"/>
          </p:cNvSpPr>
          <p:nvPr>
            <p:ph type="body" idx="1"/>
          </p:nvPr>
        </p:nvSpPr>
        <p:spPr>
          <a:xfrm>
            <a:off x="744538" y="1838325"/>
            <a:ext cx="8904287" cy="4468813"/>
          </a:xfrm>
        </p:spPr>
        <p:txBody>
          <a:bodyPr/>
          <a:lstStyle/>
          <a:p>
            <a:pPr eaLnBrk="1" hangingPunct="1"/>
            <a:r>
              <a:rPr lang="en-US" altLang="zh-TW" sz="2800" dirty="0" smtClean="0"/>
              <a:t>Case study </a:t>
            </a:r>
            <a:r>
              <a:rPr lang="zh-TW" altLang="en-US" sz="2800" dirty="0" smtClean="0"/>
              <a:t>個案研究</a:t>
            </a:r>
          </a:p>
          <a:p>
            <a:pPr lvl="1" eaLnBrk="1" hangingPunct="1"/>
            <a:r>
              <a:rPr lang="en-US" altLang="zh-TW" sz="2400" dirty="0" smtClean="0"/>
              <a:t>Descriptions and interpretations of one or more </a:t>
            </a:r>
            <a:r>
              <a:rPr lang="en-US" altLang="zh-TW" sz="2400" dirty="0" smtClean="0"/>
              <a:t>objects</a:t>
            </a:r>
          </a:p>
          <a:p>
            <a:pPr lvl="1" eaLnBrk="1" hangingPunct="1"/>
            <a:r>
              <a:rPr lang="en-US" altLang="zh-TW" sz="2400" dirty="0" smtClean="0"/>
              <a:t>Using multiple</a:t>
            </a:r>
            <a:r>
              <a:rPr lang="zh-TW" altLang="en-US" sz="2400" dirty="0" smtClean="0"/>
              <a:t> </a:t>
            </a:r>
            <a:r>
              <a:rPr lang="en-US" altLang="zh-TW" sz="2400" dirty="0" smtClean="0"/>
              <a:t>data</a:t>
            </a:r>
            <a:r>
              <a:rPr lang="zh-TW" altLang="en-US" sz="2400" dirty="0" smtClean="0"/>
              <a:t> </a:t>
            </a:r>
            <a:r>
              <a:rPr lang="en-US" altLang="zh-TW" sz="2400" dirty="0" smtClean="0"/>
              <a:t>collection</a:t>
            </a:r>
            <a:r>
              <a:rPr lang="zh-TW" altLang="en-US" sz="2400" dirty="0" smtClean="0"/>
              <a:t> </a:t>
            </a:r>
            <a:r>
              <a:rPr lang="en-US" altLang="zh-TW" sz="2400" dirty="0" smtClean="0"/>
              <a:t>approaches</a:t>
            </a:r>
            <a:endParaRPr lang="en-US" altLang="zh-TW" sz="2400" dirty="0" smtClean="0"/>
          </a:p>
          <a:p>
            <a:pPr eaLnBrk="1" hangingPunct="1"/>
            <a:r>
              <a:rPr lang="en-US" altLang="zh-TW" sz="2800" dirty="0" smtClean="0"/>
              <a:t>Action research </a:t>
            </a:r>
            <a:r>
              <a:rPr lang="zh-TW" altLang="en-US" sz="2800" dirty="0" smtClean="0"/>
              <a:t>行動研究</a:t>
            </a:r>
          </a:p>
          <a:p>
            <a:pPr lvl="1" eaLnBrk="1" hangingPunct="1"/>
            <a:r>
              <a:rPr lang="en-US" altLang="zh-TW" sz="2400" dirty="0" smtClean="0"/>
              <a:t>Organizational development: The researcher participates in the action to plan, implement, and monitor the change of the action, and uses the researcher's theory and experience to serve the research object</a:t>
            </a:r>
          </a:p>
          <a:p>
            <a:pPr eaLnBrk="1" hangingPunct="1"/>
            <a:r>
              <a:rPr lang="en-US" altLang="zh-TW" sz="2800" dirty="0" smtClean="0"/>
              <a:t>Historical</a:t>
            </a:r>
            <a:r>
              <a:rPr lang="zh-TW" altLang="en-US" sz="2800" dirty="0" smtClean="0"/>
              <a:t> </a:t>
            </a:r>
            <a:r>
              <a:rPr lang="en-US" altLang="zh-TW" sz="2800" dirty="0" smtClean="0"/>
              <a:t>research </a:t>
            </a:r>
            <a:r>
              <a:rPr lang="zh-TW" altLang="en-US" sz="2800" dirty="0" smtClean="0"/>
              <a:t>歷史研究</a:t>
            </a:r>
          </a:p>
          <a:p>
            <a:pPr lvl="1" eaLnBrk="1" hangingPunct="1"/>
            <a:r>
              <a:rPr lang="en-US" altLang="zh-TW" sz="2400" dirty="0" smtClean="0"/>
              <a:t>Explain the connections between events</a:t>
            </a:r>
            <a:r>
              <a:rPr lang="zh-TW" altLang="en-US" sz="2400" dirty="0" smtClean="0"/>
              <a:t>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37891"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3625DCB8-5542-4DFA-A45B-55E743E787E5}" type="slidenum">
              <a:rPr lang="en-US" altLang="zh-TW" sz="1400">
                <a:solidFill>
                  <a:srgbClr val="333399"/>
                </a:solidFill>
                <a:ea typeface="新細明體" panose="02020500000000000000" pitchFamily="18" charset="-120"/>
              </a:rPr>
              <a:pPr>
                <a:spcBef>
                  <a:spcPct val="0"/>
                </a:spcBef>
                <a:buClrTx/>
                <a:buFontTx/>
                <a:buNone/>
              </a:pPr>
              <a:t>17</a:t>
            </a:fld>
            <a:endParaRPr lang="en-US" altLang="zh-TW" sz="1400">
              <a:solidFill>
                <a:srgbClr val="333399"/>
              </a:solidFill>
              <a:ea typeface="新細明體" panose="02020500000000000000" pitchFamily="18" charset="-120"/>
            </a:endParaRPr>
          </a:p>
        </p:txBody>
      </p:sp>
      <p:sp>
        <p:nvSpPr>
          <p:cNvPr id="37892" name="Rectangle 2"/>
          <p:cNvSpPr>
            <a:spLocks noGrp="1" noChangeArrowheads="1"/>
          </p:cNvSpPr>
          <p:nvPr>
            <p:ph type="title"/>
          </p:nvPr>
        </p:nvSpPr>
        <p:spPr/>
        <p:txBody>
          <a:bodyPr/>
          <a:lstStyle/>
          <a:p>
            <a:pPr eaLnBrk="1" hangingPunct="1"/>
            <a:r>
              <a:rPr lang="en-US" altLang="zh-TW" dirty="0" smtClean="0"/>
              <a:t>Qualitative research process</a:t>
            </a:r>
            <a:endParaRPr lang="zh-TW" altLang="en-US" dirty="0" smtClean="0"/>
          </a:p>
        </p:txBody>
      </p:sp>
      <p:sp>
        <p:nvSpPr>
          <p:cNvPr id="37893" name="Rectangle 3"/>
          <p:cNvSpPr>
            <a:spLocks noGrp="1" noChangeArrowheads="1"/>
          </p:cNvSpPr>
          <p:nvPr>
            <p:ph type="body" idx="1"/>
          </p:nvPr>
        </p:nvSpPr>
        <p:spPr/>
        <p:txBody>
          <a:bodyPr/>
          <a:lstStyle/>
          <a:p>
            <a:pPr eaLnBrk="1" hangingPunct="1"/>
            <a:r>
              <a:rPr lang="en-US" altLang="zh-TW" dirty="0" smtClean="0"/>
              <a:t>Data </a:t>
            </a:r>
            <a:r>
              <a:rPr lang="en-US" altLang="zh-TW" dirty="0" smtClean="0"/>
              <a:t>collection</a:t>
            </a:r>
          </a:p>
          <a:p>
            <a:pPr eaLnBrk="1" hangingPunct="1"/>
            <a:r>
              <a:rPr lang="en-US" altLang="zh-TW" dirty="0" smtClean="0"/>
              <a:t>Data reduction</a:t>
            </a:r>
          </a:p>
          <a:p>
            <a:pPr eaLnBrk="1" hangingPunct="1"/>
            <a:r>
              <a:rPr lang="en-US" altLang="zh-TW" dirty="0" smtClean="0"/>
              <a:t>Data display</a:t>
            </a:r>
          </a:p>
          <a:p>
            <a:pPr eaLnBrk="1" hangingPunct="1"/>
            <a:r>
              <a:rPr lang="en-US" altLang="zh-TW" dirty="0" smtClean="0"/>
              <a:t>Conclusion drawing and </a:t>
            </a:r>
            <a:r>
              <a:rPr lang="en-US" altLang="zh-TW" dirty="0" smtClean="0"/>
              <a:t>Verification</a:t>
            </a:r>
          </a:p>
          <a:p>
            <a:pPr lvl="1" eaLnBrk="1" hangingPunct="1"/>
            <a:r>
              <a:rPr lang="en-US" altLang="zh-TW" dirty="0" smtClean="0"/>
              <a:t>Triangulation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3584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29B10771-DABF-4F23-B2D8-6624E025CCA8}" type="slidenum">
              <a:rPr lang="en-US" altLang="zh-TW" sz="1400">
                <a:solidFill>
                  <a:srgbClr val="333399"/>
                </a:solidFill>
                <a:ea typeface="新細明體" panose="02020500000000000000" pitchFamily="18" charset="-120"/>
              </a:rPr>
              <a:pPr>
                <a:spcBef>
                  <a:spcPct val="0"/>
                </a:spcBef>
                <a:buClrTx/>
                <a:buFontTx/>
                <a:buNone/>
              </a:pPr>
              <a:t>18</a:t>
            </a:fld>
            <a:endParaRPr lang="en-US" altLang="zh-TW" sz="1400">
              <a:solidFill>
                <a:srgbClr val="333399"/>
              </a:solidFill>
              <a:ea typeface="新細明體" panose="02020500000000000000" pitchFamily="18" charset="-120"/>
            </a:endParaRPr>
          </a:p>
        </p:txBody>
      </p:sp>
      <p:sp>
        <p:nvSpPr>
          <p:cNvPr id="35844" name="Rectangle 2"/>
          <p:cNvSpPr>
            <a:spLocks noGrp="1" noChangeArrowheads="1"/>
          </p:cNvSpPr>
          <p:nvPr>
            <p:ph type="title"/>
          </p:nvPr>
        </p:nvSpPr>
        <p:spPr/>
        <p:txBody>
          <a:bodyPr/>
          <a:lstStyle/>
          <a:p>
            <a:pPr eaLnBrk="1" hangingPunct="1"/>
            <a:r>
              <a:rPr lang="en-US" altLang="zh-TW" sz="3600" dirty="0" smtClean="0"/>
              <a:t>Data collection</a:t>
            </a:r>
            <a:r>
              <a:rPr lang="zh-TW" altLang="en-US" sz="3600" dirty="0" smtClean="0"/>
              <a:t> </a:t>
            </a:r>
            <a:r>
              <a:rPr lang="en-US" altLang="zh-TW" sz="3600" dirty="0" smtClean="0"/>
              <a:t>in qualitative</a:t>
            </a:r>
            <a:r>
              <a:rPr lang="zh-TW" altLang="en-US" sz="3600" dirty="0" smtClean="0"/>
              <a:t> </a:t>
            </a:r>
            <a:r>
              <a:rPr lang="en-US" altLang="zh-TW" sz="3600" dirty="0" smtClean="0"/>
              <a:t>research</a:t>
            </a:r>
            <a:endParaRPr lang="zh-TW" altLang="en-US" sz="3600" dirty="0" smtClean="0"/>
          </a:p>
        </p:txBody>
      </p:sp>
      <p:sp>
        <p:nvSpPr>
          <p:cNvPr id="35845" name="Rectangle 3"/>
          <p:cNvSpPr>
            <a:spLocks noGrp="1" noChangeArrowheads="1"/>
          </p:cNvSpPr>
          <p:nvPr>
            <p:ph type="body" idx="1"/>
          </p:nvPr>
        </p:nvSpPr>
        <p:spPr/>
        <p:txBody>
          <a:bodyPr/>
          <a:lstStyle/>
          <a:p>
            <a:pPr eaLnBrk="1" hangingPunct="1"/>
            <a:r>
              <a:rPr lang="en-US" altLang="zh-TW" dirty="0" smtClean="0"/>
              <a:t>Secondary</a:t>
            </a:r>
            <a:r>
              <a:rPr lang="zh-TW" altLang="en-US" dirty="0" smtClean="0"/>
              <a:t> </a:t>
            </a:r>
            <a:r>
              <a:rPr lang="en-US" altLang="zh-TW" dirty="0" smtClean="0"/>
              <a:t>data, documents</a:t>
            </a:r>
          </a:p>
          <a:p>
            <a:pPr eaLnBrk="1" hangingPunct="1"/>
            <a:r>
              <a:rPr lang="en-US" altLang="zh-TW" dirty="0" smtClean="0"/>
              <a:t>Observation</a:t>
            </a:r>
          </a:p>
          <a:p>
            <a:pPr eaLnBrk="1" hangingPunct="1"/>
            <a:r>
              <a:rPr lang="en-US" altLang="zh-TW" dirty="0" smtClean="0"/>
              <a:t>Interviews</a:t>
            </a:r>
          </a:p>
          <a:p>
            <a:pPr eaLnBrk="1" hangingPunct="1"/>
            <a:endParaRPr lang="en-US" altLang="zh-TW" dirty="0"/>
          </a:p>
          <a:p>
            <a:pPr marL="0" indent="0" eaLnBrk="1" hangingPunct="1">
              <a:buNone/>
            </a:pPr>
            <a:endParaRPr lang="en-US" altLang="zh-TW" dirty="0" smtClean="0"/>
          </a:p>
          <a:p>
            <a:pPr eaLnBrk="1" hangingPunct="1">
              <a:buFont typeface="Wingdings" panose="05000000000000000000" pitchFamily="2" charset="2"/>
              <a:buNone/>
            </a:pPr>
            <a:endParaRPr lang="en-US" altLang="zh-TW" dirty="0" smtClean="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912" y="381000"/>
            <a:ext cx="8320781" cy="1139825"/>
          </a:xfrm>
        </p:spPr>
        <p:txBody>
          <a:bodyPr/>
          <a:lstStyle/>
          <a:p>
            <a:r>
              <a:rPr lang="en-US" altLang="zh-TW" sz="3600" dirty="0" smtClean="0"/>
              <a:t>Methodological Triangulation </a:t>
            </a:r>
            <a:r>
              <a:rPr lang="zh-TW" altLang="en-US" sz="3600" dirty="0" smtClean="0">
                <a:latin typeface="+mn-ea"/>
                <a:ea typeface="+mn-ea"/>
              </a:rPr>
              <a:t>三角驗證</a:t>
            </a:r>
            <a:endParaRPr lang="zh-TW" altLang="en-US" sz="3600" dirty="0">
              <a:latin typeface="+mn-ea"/>
              <a:ea typeface="+mn-ea"/>
            </a:endParaRPr>
          </a:p>
        </p:txBody>
      </p:sp>
      <p:sp>
        <p:nvSpPr>
          <p:cNvPr id="3" name="內容版面配置區 2"/>
          <p:cNvSpPr>
            <a:spLocks noGrp="1"/>
          </p:cNvSpPr>
          <p:nvPr>
            <p:ph idx="1"/>
          </p:nvPr>
        </p:nvSpPr>
        <p:spPr/>
        <p:txBody>
          <a:bodyPr/>
          <a:lstStyle/>
          <a:p>
            <a:r>
              <a:rPr lang="en-US" altLang="zh-TW" dirty="0"/>
              <a:t> using multiple datasets, methods, theories, and/or investigators to address a research </a:t>
            </a:r>
            <a:r>
              <a:rPr lang="en-US" altLang="zh-TW" dirty="0" smtClean="0"/>
              <a:t>question</a:t>
            </a:r>
          </a:p>
          <a:p>
            <a:r>
              <a:rPr lang="en-US" altLang="zh-TW" dirty="0" smtClean="0"/>
              <a:t>help to enhance </a:t>
            </a:r>
            <a:r>
              <a:rPr lang="en-US" altLang="zh-TW" dirty="0"/>
              <a:t>the validity and credibility of </a:t>
            </a:r>
            <a:r>
              <a:rPr lang="en-US" altLang="zh-TW" dirty="0" smtClean="0"/>
              <a:t>findings </a:t>
            </a:r>
            <a:r>
              <a:rPr lang="en-US" altLang="zh-TW" dirty="0"/>
              <a:t>and mitigate the presence of any research </a:t>
            </a:r>
            <a:r>
              <a:rPr lang="en-US" altLang="zh-TW" dirty="0" smtClean="0"/>
              <a:t>biases</a:t>
            </a:r>
          </a:p>
          <a:p>
            <a:r>
              <a:rPr lang="en-US" altLang="zh-TW" dirty="0" smtClean="0"/>
              <a:t>mainly </a:t>
            </a:r>
            <a:r>
              <a:rPr lang="en-US" altLang="zh-TW" dirty="0"/>
              <a:t>used in qualitative </a:t>
            </a:r>
            <a:r>
              <a:rPr lang="en-US" altLang="zh-TW" dirty="0" smtClean="0"/>
              <a:t>research triangulation</a:t>
            </a:r>
            <a:r>
              <a:rPr lang="en-US" altLang="zh-TW" dirty="0"/>
              <a:t>.</a:t>
            </a:r>
            <a:endParaRPr lang="zh-TW" altLang="en-US"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92C310A3-AF88-4B8C-9524-6DCFCCA24C17}" type="slidenum">
              <a:rPr lang="en-US" altLang="zh-TW" smtClean="0"/>
              <a:pPr>
                <a:defRPr/>
              </a:pPr>
              <a:t>19</a:t>
            </a:fld>
            <a:endParaRPr lang="en-US" altLang="zh-TW"/>
          </a:p>
        </p:txBody>
      </p:sp>
    </p:spTree>
    <p:extLst>
      <p:ext uri="{BB962C8B-B14F-4D97-AF65-F5344CB8AC3E}">
        <p14:creationId xmlns:p14="http://schemas.microsoft.com/office/powerpoint/2010/main" val="5736990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512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12E1B9C-D780-44AC-BC0A-E5AC1D8C25FA}" type="slidenum">
              <a:rPr lang="en-US" altLang="zh-TW" sz="1400">
                <a:solidFill>
                  <a:srgbClr val="333399"/>
                </a:solidFill>
                <a:ea typeface="新細明體" panose="02020500000000000000" pitchFamily="18" charset="-120"/>
              </a:rPr>
              <a:pPr>
                <a:spcBef>
                  <a:spcPct val="0"/>
                </a:spcBef>
                <a:buClrTx/>
                <a:buFontTx/>
                <a:buNone/>
              </a:pPr>
              <a:t>2</a:t>
            </a:fld>
            <a:endParaRPr lang="en-US" altLang="zh-TW" sz="1400">
              <a:solidFill>
                <a:srgbClr val="333399"/>
              </a:solidFill>
              <a:ea typeface="新細明體" panose="02020500000000000000" pitchFamily="18" charset="-120"/>
            </a:endParaRPr>
          </a:p>
        </p:txBody>
      </p:sp>
      <p:sp>
        <p:nvSpPr>
          <p:cNvPr id="5124" name="Rectangle 2"/>
          <p:cNvSpPr>
            <a:spLocks noGrp="1" noChangeArrowheads="1"/>
          </p:cNvSpPr>
          <p:nvPr>
            <p:ph type="title"/>
          </p:nvPr>
        </p:nvSpPr>
        <p:spPr/>
        <p:txBody>
          <a:bodyPr/>
          <a:lstStyle/>
          <a:p>
            <a:pPr eaLnBrk="1" hangingPunct="1"/>
            <a:r>
              <a:rPr lang="en-US" altLang="zh-TW" dirty="0" smtClean="0"/>
              <a:t>Qualitative research</a:t>
            </a:r>
            <a:endParaRPr lang="zh-TW" altLang="en-US" dirty="0" smtClean="0"/>
          </a:p>
        </p:txBody>
      </p:sp>
      <p:sp>
        <p:nvSpPr>
          <p:cNvPr id="5125" name="Rectangle 3"/>
          <p:cNvSpPr>
            <a:spLocks noGrp="1" noChangeArrowheads="1"/>
          </p:cNvSpPr>
          <p:nvPr>
            <p:ph type="body" idx="1"/>
          </p:nvPr>
        </p:nvSpPr>
        <p:spPr/>
        <p:txBody>
          <a:bodyPr/>
          <a:lstStyle/>
          <a:p>
            <a:pPr eaLnBrk="1" hangingPunct="1"/>
            <a:r>
              <a:rPr lang="en-US" altLang="zh-TW" dirty="0" smtClean="0"/>
              <a:t>The researcher himself acts as the instrument of research</a:t>
            </a:r>
          </a:p>
          <a:p>
            <a:pPr eaLnBrk="1" hangingPunct="1"/>
            <a:r>
              <a:rPr lang="en-US" altLang="zh-TW" dirty="0"/>
              <a:t>T</a:t>
            </a:r>
            <a:r>
              <a:rPr lang="en-US" altLang="zh-TW" dirty="0" smtClean="0"/>
              <a:t>hrough interviews, observations, document analysis, etc., to obtain further understanding through the interpretation of data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39939"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37631049-FEE6-4667-8912-6EDCD391F405}" type="slidenum">
              <a:rPr lang="en-US" altLang="zh-TW" sz="1400">
                <a:solidFill>
                  <a:srgbClr val="333399"/>
                </a:solidFill>
                <a:ea typeface="新細明體" panose="02020500000000000000" pitchFamily="18" charset="-120"/>
              </a:rPr>
              <a:pPr>
                <a:spcBef>
                  <a:spcPct val="0"/>
                </a:spcBef>
                <a:buClrTx/>
                <a:buFontTx/>
                <a:buNone/>
              </a:pPr>
              <a:t>20</a:t>
            </a:fld>
            <a:endParaRPr lang="en-US" altLang="zh-TW" sz="1400">
              <a:solidFill>
                <a:srgbClr val="333399"/>
              </a:solidFill>
              <a:ea typeface="新細明體" panose="02020500000000000000" pitchFamily="18" charset="-120"/>
            </a:endParaRPr>
          </a:p>
        </p:txBody>
      </p:sp>
      <p:pic>
        <p:nvPicPr>
          <p:cNvPr id="1296386" name="Picture 2" descr="coo37861_p04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1703388"/>
            <a:ext cx="4340225" cy="41148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96387" name="Rectangle 3"/>
          <p:cNvSpPr>
            <a:spLocks noGrp="1" noChangeArrowheads="1"/>
          </p:cNvSpPr>
          <p:nvPr>
            <p:ph type="body" sz="half" idx="1"/>
          </p:nvPr>
        </p:nvSpPr>
        <p:spPr>
          <a:xfrm>
            <a:off x="4868863" y="2074863"/>
            <a:ext cx="4289425" cy="1635125"/>
          </a:xfrm>
          <a:solidFill>
            <a:srgbClr val="CCECFF"/>
          </a:solidFill>
        </p:spPr>
        <p:txBody>
          <a:bodyPr/>
          <a:lstStyle/>
          <a:p>
            <a:pPr marL="457200" indent="-338138" eaLnBrk="1" hangingPunct="1">
              <a:buFont typeface="Wingdings" panose="05000000000000000000" pitchFamily="2" charset="2"/>
              <a:buNone/>
            </a:pPr>
            <a:r>
              <a:rPr lang="en-US" altLang="zh-TW" smtClean="0">
                <a:ea typeface="新細明體" panose="02020500000000000000" pitchFamily="18" charset="-120"/>
              </a:rPr>
              <a:t>Qualitative</a:t>
            </a:r>
          </a:p>
          <a:p>
            <a:pPr marL="457200" indent="-338138" eaLnBrk="1" hangingPunct="1"/>
            <a:r>
              <a:rPr lang="en-US" altLang="zh-TW" smtClean="0">
                <a:ea typeface="新細明體" panose="02020500000000000000" pitchFamily="18" charset="-120"/>
              </a:rPr>
              <a:t>Understanding</a:t>
            </a:r>
          </a:p>
          <a:p>
            <a:pPr marL="457200" indent="-338138" eaLnBrk="1" hangingPunct="1"/>
            <a:r>
              <a:rPr lang="en-US" altLang="zh-TW" smtClean="0">
                <a:ea typeface="新細明體" panose="02020500000000000000" pitchFamily="18" charset="-120"/>
              </a:rPr>
              <a:t>Interpretation</a:t>
            </a:r>
          </a:p>
        </p:txBody>
      </p:sp>
      <p:sp>
        <p:nvSpPr>
          <p:cNvPr id="39942" name="Rectangle 4"/>
          <p:cNvSpPr>
            <a:spLocks noGrp="1" noChangeArrowheads="1"/>
          </p:cNvSpPr>
          <p:nvPr>
            <p:ph type="title"/>
          </p:nvPr>
        </p:nvSpPr>
        <p:spPr/>
        <p:txBody>
          <a:bodyPr/>
          <a:lstStyle/>
          <a:p>
            <a:pPr eaLnBrk="1" hangingPunct="1"/>
            <a:r>
              <a:rPr lang="en-US" altLang="zh-TW" smtClean="0">
                <a:ea typeface="新細明體" panose="02020500000000000000" pitchFamily="18" charset="-120"/>
              </a:rPr>
              <a:t>Focus of Research</a:t>
            </a:r>
          </a:p>
        </p:txBody>
      </p:sp>
      <p:sp>
        <p:nvSpPr>
          <p:cNvPr id="1296389" name="Rectangle 5"/>
          <p:cNvSpPr>
            <a:spLocks noGrp="1" noChangeArrowheads="1"/>
          </p:cNvSpPr>
          <p:nvPr>
            <p:ph type="body" sz="half" idx="2"/>
          </p:nvPr>
        </p:nvSpPr>
        <p:spPr>
          <a:xfrm>
            <a:off x="4868863" y="4040188"/>
            <a:ext cx="4289425" cy="1687512"/>
          </a:xfrm>
          <a:solidFill>
            <a:srgbClr val="FFFF66"/>
          </a:solidFill>
        </p:spPr>
        <p:txBody>
          <a:bodyPr/>
          <a:lstStyle/>
          <a:p>
            <a:pPr marL="457200" indent="-338138" eaLnBrk="1" hangingPunct="1">
              <a:buFont typeface="Wingdings" panose="05000000000000000000" pitchFamily="2" charset="2"/>
              <a:buNone/>
            </a:pPr>
            <a:r>
              <a:rPr lang="en-US" altLang="zh-TW" smtClean="0">
                <a:ea typeface="新細明體" panose="02020500000000000000" pitchFamily="18" charset="-120"/>
              </a:rPr>
              <a:t>Quantitative</a:t>
            </a:r>
          </a:p>
          <a:p>
            <a:pPr marL="457200" indent="-338138" eaLnBrk="1" hangingPunct="1"/>
            <a:r>
              <a:rPr lang="en-US" altLang="zh-TW" smtClean="0">
                <a:ea typeface="新細明體" panose="02020500000000000000" pitchFamily="18" charset="-120"/>
              </a:rPr>
              <a:t>Description</a:t>
            </a:r>
          </a:p>
          <a:p>
            <a:pPr marL="457200" indent="-338138" eaLnBrk="1" hangingPunct="1"/>
            <a:r>
              <a:rPr lang="en-US" altLang="zh-TW" smtClean="0">
                <a:ea typeface="新細明體" panose="02020500000000000000" pitchFamily="18" charset="-120"/>
              </a:rPr>
              <a:t>Explanation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96386"/>
                                        </p:tgtEl>
                                        <p:attrNameLst>
                                          <p:attrName>style.visibility</p:attrName>
                                        </p:attrNameLst>
                                      </p:cBhvr>
                                      <p:to>
                                        <p:strVal val="visible"/>
                                      </p:to>
                                    </p:set>
                                    <p:animEffect transition="in" filter="blinds(horizontal)">
                                      <p:cBhvr>
                                        <p:cTn id="7" dur="500"/>
                                        <p:tgtEl>
                                          <p:spTgt spid="129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6387">
                                            <p:bg/>
                                          </p:spTgt>
                                        </p:tgtEl>
                                        <p:attrNameLst>
                                          <p:attrName>style.visibility</p:attrName>
                                        </p:attrNameLst>
                                      </p:cBhvr>
                                      <p:to>
                                        <p:strVal val="visible"/>
                                      </p:to>
                                    </p:set>
                                    <p:animEffect transition="in" filter="blinds(horizontal)">
                                      <p:cBhvr>
                                        <p:cTn id="12" dur="500"/>
                                        <p:tgtEl>
                                          <p:spTgt spid="1296387">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96387">
                                            <p:txEl>
                                              <p:pRg st="0" end="0"/>
                                            </p:txEl>
                                          </p:spTgt>
                                        </p:tgtEl>
                                        <p:attrNameLst>
                                          <p:attrName>style.visibility</p:attrName>
                                        </p:attrNameLst>
                                      </p:cBhvr>
                                      <p:to>
                                        <p:strVal val="visible"/>
                                      </p:to>
                                    </p:set>
                                    <p:animEffect transition="in" filter="blinds(horizontal)">
                                      <p:cBhvr>
                                        <p:cTn id="15" dur="500"/>
                                        <p:tgtEl>
                                          <p:spTgt spid="1296387">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96387">
                                            <p:txEl>
                                              <p:pRg st="1" end="1"/>
                                            </p:txEl>
                                          </p:spTgt>
                                        </p:tgtEl>
                                        <p:attrNameLst>
                                          <p:attrName>style.visibility</p:attrName>
                                        </p:attrNameLst>
                                      </p:cBhvr>
                                      <p:to>
                                        <p:strVal val="visible"/>
                                      </p:to>
                                    </p:set>
                                    <p:animEffect transition="in" filter="blinds(horizontal)">
                                      <p:cBhvr>
                                        <p:cTn id="18" dur="500"/>
                                        <p:tgtEl>
                                          <p:spTgt spid="1296387">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96387">
                                            <p:txEl>
                                              <p:pRg st="2" end="2"/>
                                            </p:txEl>
                                          </p:spTgt>
                                        </p:tgtEl>
                                        <p:attrNameLst>
                                          <p:attrName>style.visibility</p:attrName>
                                        </p:attrNameLst>
                                      </p:cBhvr>
                                      <p:to>
                                        <p:strVal val="visible"/>
                                      </p:to>
                                    </p:set>
                                    <p:animEffect transition="in" filter="blinds(horizontal)">
                                      <p:cBhvr>
                                        <p:cTn id="21" dur="500"/>
                                        <p:tgtEl>
                                          <p:spTgt spid="12963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96389">
                                            <p:bg/>
                                          </p:spTgt>
                                        </p:tgtEl>
                                        <p:attrNameLst>
                                          <p:attrName>style.visibility</p:attrName>
                                        </p:attrNameLst>
                                      </p:cBhvr>
                                      <p:to>
                                        <p:strVal val="visible"/>
                                      </p:to>
                                    </p:set>
                                    <p:animEffect transition="in" filter="blinds(horizontal)">
                                      <p:cBhvr>
                                        <p:cTn id="26" dur="500"/>
                                        <p:tgtEl>
                                          <p:spTgt spid="1296389">
                                            <p:bg/>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96389">
                                            <p:txEl>
                                              <p:pRg st="0" end="0"/>
                                            </p:txEl>
                                          </p:spTgt>
                                        </p:tgtEl>
                                        <p:attrNameLst>
                                          <p:attrName>style.visibility</p:attrName>
                                        </p:attrNameLst>
                                      </p:cBhvr>
                                      <p:to>
                                        <p:strVal val="visible"/>
                                      </p:to>
                                    </p:set>
                                    <p:animEffect transition="in" filter="blinds(horizontal)">
                                      <p:cBhvr>
                                        <p:cTn id="29" dur="500"/>
                                        <p:tgtEl>
                                          <p:spTgt spid="1296389">
                                            <p:txEl>
                                              <p:pRg st="0" end="0"/>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96389">
                                            <p:txEl>
                                              <p:pRg st="1" end="1"/>
                                            </p:txEl>
                                          </p:spTgt>
                                        </p:tgtEl>
                                        <p:attrNameLst>
                                          <p:attrName>style.visibility</p:attrName>
                                        </p:attrNameLst>
                                      </p:cBhvr>
                                      <p:to>
                                        <p:strVal val="visible"/>
                                      </p:to>
                                    </p:set>
                                    <p:animEffect transition="in" filter="blinds(horizontal)">
                                      <p:cBhvr>
                                        <p:cTn id="32" dur="500"/>
                                        <p:tgtEl>
                                          <p:spTgt spid="1296389">
                                            <p:txEl>
                                              <p:pRg st="1" end="1"/>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96389">
                                            <p:txEl>
                                              <p:pRg st="2" end="2"/>
                                            </p:txEl>
                                          </p:spTgt>
                                        </p:tgtEl>
                                        <p:attrNameLst>
                                          <p:attrName>style.visibility</p:attrName>
                                        </p:attrNameLst>
                                      </p:cBhvr>
                                      <p:to>
                                        <p:strVal val="visible"/>
                                      </p:to>
                                    </p:set>
                                    <p:animEffect transition="in" filter="blinds(horizontal)">
                                      <p:cBhvr>
                                        <p:cTn id="35" dur="500"/>
                                        <p:tgtEl>
                                          <p:spTgt spid="12963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7" grpId="0" build="p" animBg="1"/>
      <p:bldP spid="129638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41987"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C7A9FB5A-4D6B-42B1-8A22-225D0B911C60}" type="slidenum">
              <a:rPr lang="en-US" altLang="zh-TW" sz="1400">
                <a:solidFill>
                  <a:srgbClr val="333399"/>
                </a:solidFill>
                <a:ea typeface="新細明體" panose="02020500000000000000" pitchFamily="18" charset="-120"/>
              </a:rPr>
              <a:pPr>
                <a:spcBef>
                  <a:spcPct val="0"/>
                </a:spcBef>
                <a:buClrTx/>
                <a:buFontTx/>
                <a:buNone/>
              </a:pPr>
              <a:t>21</a:t>
            </a:fld>
            <a:endParaRPr lang="en-US" altLang="zh-TW" sz="1400">
              <a:solidFill>
                <a:srgbClr val="333399"/>
              </a:solidFill>
              <a:ea typeface="新細明體" panose="02020500000000000000" pitchFamily="18" charset="-120"/>
            </a:endParaRPr>
          </a:p>
        </p:txBody>
      </p:sp>
      <p:sp>
        <p:nvSpPr>
          <p:cNvPr id="41988"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Researcher Involvement</a:t>
            </a:r>
          </a:p>
        </p:txBody>
      </p:sp>
      <p:sp>
        <p:nvSpPr>
          <p:cNvPr id="1298435" name="Rectangle 3"/>
          <p:cNvSpPr>
            <a:spLocks noGrp="1" noChangeArrowheads="1"/>
          </p:cNvSpPr>
          <p:nvPr>
            <p:ph type="body" sz="half" idx="1"/>
          </p:nvPr>
        </p:nvSpPr>
        <p:spPr>
          <a:xfrm>
            <a:off x="5124450" y="2271713"/>
            <a:ext cx="4333875" cy="1655762"/>
          </a:xfrm>
          <a:solidFill>
            <a:srgbClr val="FFFF66"/>
          </a:solidFill>
        </p:spPr>
        <p:txBody>
          <a:bodyPr/>
          <a:lstStyle/>
          <a:p>
            <a:pPr eaLnBrk="1" hangingPunct="1">
              <a:buFont typeface="Wingdings" panose="05000000000000000000" pitchFamily="2" charset="2"/>
              <a:buNone/>
            </a:pPr>
            <a:r>
              <a:rPr lang="en-US" altLang="zh-TW" smtClean="0">
                <a:ea typeface="新細明體" panose="02020500000000000000" pitchFamily="18" charset="-120"/>
              </a:rPr>
              <a:t>Qualitative</a:t>
            </a:r>
          </a:p>
          <a:p>
            <a:pPr eaLnBrk="1" hangingPunct="1"/>
            <a:r>
              <a:rPr lang="en-US" altLang="zh-TW" smtClean="0">
                <a:ea typeface="新細明體" panose="02020500000000000000" pitchFamily="18" charset="-120"/>
              </a:rPr>
              <a:t>High </a:t>
            </a:r>
          </a:p>
          <a:p>
            <a:pPr eaLnBrk="1" hangingPunct="1"/>
            <a:r>
              <a:rPr lang="en-US" altLang="zh-TW" smtClean="0">
                <a:ea typeface="新細明體" panose="02020500000000000000" pitchFamily="18" charset="-120"/>
              </a:rPr>
              <a:t>Participation-based</a:t>
            </a:r>
          </a:p>
        </p:txBody>
      </p:sp>
      <p:sp>
        <p:nvSpPr>
          <p:cNvPr id="1298436" name="Rectangle 4"/>
          <p:cNvSpPr>
            <a:spLocks noGrp="1" noChangeArrowheads="1"/>
          </p:cNvSpPr>
          <p:nvPr>
            <p:ph type="body" sz="half" idx="2"/>
          </p:nvPr>
        </p:nvSpPr>
        <p:spPr>
          <a:xfrm>
            <a:off x="5124450" y="4130675"/>
            <a:ext cx="4287838" cy="1739900"/>
          </a:xfrm>
          <a:solidFill>
            <a:srgbClr val="FFCCCC"/>
          </a:solidFill>
        </p:spPr>
        <p:txBody>
          <a:bodyPr/>
          <a:lstStyle/>
          <a:p>
            <a:pPr eaLnBrk="1" hangingPunct="1">
              <a:buFont typeface="Wingdings" panose="05000000000000000000" pitchFamily="2" charset="2"/>
              <a:buNone/>
            </a:pPr>
            <a:r>
              <a:rPr lang="en-US" altLang="zh-TW" smtClean="0">
                <a:ea typeface="新細明體" panose="02020500000000000000" pitchFamily="18" charset="-120"/>
              </a:rPr>
              <a:t>Quantitative</a:t>
            </a:r>
          </a:p>
          <a:p>
            <a:pPr eaLnBrk="1" hangingPunct="1"/>
            <a:r>
              <a:rPr lang="en-US" altLang="zh-TW" smtClean="0">
                <a:ea typeface="新細明體" panose="02020500000000000000" pitchFamily="18" charset="-120"/>
              </a:rPr>
              <a:t>Limited</a:t>
            </a:r>
          </a:p>
          <a:p>
            <a:pPr eaLnBrk="1" hangingPunct="1"/>
            <a:r>
              <a:rPr lang="en-US" altLang="zh-TW" smtClean="0">
                <a:ea typeface="新細明體" panose="02020500000000000000" pitchFamily="18" charset="-120"/>
              </a:rPr>
              <a:t>Controlled</a:t>
            </a:r>
          </a:p>
        </p:txBody>
      </p:sp>
      <p:pic>
        <p:nvPicPr>
          <p:cNvPr id="1298437" name="Picture 5" descr="inter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13" y="1963738"/>
            <a:ext cx="45593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98437"/>
                                        </p:tgtEl>
                                        <p:attrNameLst>
                                          <p:attrName>style.visibility</p:attrName>
                                        </p:attrNameLst>
                                      </p:cBhvr>
                                      <p:to>
                                        <p:strVal val="visible"/>
                                      </p:to>
                                    </p:set>
                                    <p:animEffect transition="in" filter="blinds(horizontal)">
                                      <p:cBhvr>
                                        <p:cTn id="7" dur="500"/>
                                        <p:tgtEl>
                                          <p:spTgt spid="129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8435">
                                            <p:bg/>
                                          </p:spTgt>
                                        </p:tgtEl>
                                        <p:attrNameLst>
                                          <p:attrName>style.visibility</p:attrName>
                                        </p:attrNameLst>
                                      </p:cBhvr>
                                      <p:to>
                                        <p:strVal val="visible"/>
                                      </p:to>
                                    </p:set>
                                    <p:animEffect transition="in" filter="blinds(horizontal)">
                                      <p:cBhvr>
                                        <p:cTn id="12" dur="500"/>
                                        <p:tgtEl>
                                          <p:spTgt spid="1298435">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98435">
                                            <p:txEl>
                                              <p:pRg st="0" end="0"/>
                                            </p:txEl>
                                          </p:spTgt>
                                        </p:tgtEl>
                                        <p:attrNameLst>
                                          <p:attrName>style.visibility</p:attrName>
                                        </p:attrNameLst>
                                      </p:cBhvr>
                                      <p:to>
                                        <p:strVal val="visible"/>
                                      </p:to>
                                    </p:set>
                                    <p:animEffect transition="in" filter="blinds(horizontal)">
                                      <p:cBhvr>
                                        <p:cTn id="15" dur="500"/>
                                        <p:tgtEl>
                                          <p:spTgt spid="1298435">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98435">
                                            <p:txEl>
                                              <p:pRg st="1" end="1"/>
                                            </p:txEl>
                                          </p:spTgt>
                                        </p:tgtEl>
                                        <p:attrNameLst>
                                          <p:attrName>style.visibility</p:attrName>
                                        </p:attrNameLst>
                                      </p:cBhvr>
                                      <p:to>
                                        <p:strVal val="visible"/>
                                      </p:to>
                                    </p:set>
                                    <p:animEffect transition="in" filter="blinds(horizontal)">
                                      <p:cBhvr>
                                        <p:cTn id="18" dur="500"/>
                                        <p:tgtEl>
                                          <p:spTgt spid="1298435">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98435">
                                            <p:txEl>
                                              <p:pRg st="2" end="2"/>
                                            </p:txEl>
                                          </p:spTgt>
                                        </p:tgtEl>
                                        <p:attrNameLst>
                                          <p:attrName>style.visibility</p:attrName>
                                        </p:attrNameLst>
                                      </p:cBhvr>
                                      <p:to>
                                        <p:strVal val="visible"/>
                                      </p:to>
                                    </p:set>
                                    <p:animEffect transition="in" filter="blinds(horizontal)">
                                      <p:cBhvr>
                                        <p:cTn id="21" dur="500"/>
                                        <p:tgtEl>
                                          <p:spTgt spid="129843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98436">
                                            <p:bg/>
                                          </p:spTgt>
                                        </p:tgtEl>
                                        <p:attrNameLst>
                                          <p:attrName>style.visibility</p:attrName>
                                        </p:attrNameLst>
                                      </p:cBhvr>
                                      <p:to>
                                        <p:strVal val="visible"/>
                                      </p:to>
                                    </p:set>
                                    <p:animEffect transition="in" filter="blinds(horizontal)">
                                      <p:cBhvr>
                                        <p:cTn id="26" dur="500"/>
                                        <p:tgtEl>
                                          <p:spTgt spid="1298436">
                                            <p:bg/>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98436">
                                            <p:txEl>
                                              <p:pRg st="0" end="0"/>
                                            </p:txEl>
                                          </p:spTgt>
                                        </p:tgtEl>
                                        <p:attrNameLst>
                                          <p:attrName>style.visibility</p:attrName>
                                        </p:attrNameLst>
                                      </p:cBhvr>
                                      <p:to>
                                        <p:strVal val="visible"/>
                                      </p:to>
                                    </p:set>
                                    <p:animEffect transition="in" filter="blinds(horizontal)">
                                      <p:cBhvr>
                                        <p:cTn id="29" dur="500"/>
                                        <p:tgtEl>
                                          <p:spTgt spid="1298436">
                                            <p:txEl>
                                              <p:pRg st="0" end="0"/>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98436">
                                            <p:txEl>
                                              <p:pRg st="1" end="1"/>
                                            </p:txEl>
                                          </p:spTgt>
                                        </p:tgtEl>
                                        <p:attrNameLst>
                                          <p:attrName>style.visibility</p:attrName>
                                        </p:attrNameLst>
                                      </p:cBhvr>
                                      <p:to>
                                        <p:strVal val="visible"/>
                                      </p:to>
                                    </p:set>
                                    <p:animEffect transition="in" filter="blinds(horizontal)">
                                      <p:cBhvr>
                                        <p:cTn id="32" dur="500"/>
                                        <p:tgtEl>
                                          <p:spTgt spid="1298436">
                                            <p:txEl>
                                              <p:pRg st="1" end="1"/>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98436">
                                            <p:txEl>
                                              <p:pRg st="2" end="2"/>
                                            </p:txEl>
                                          </p:spTgt>
                                        </p:tgtEl>
                                        <p:attrNameLst>
                                          <p:attrName>style.visibility</p:attrName>
                                        </p:attrNameLst>
                                      </p:cBhvr>
                                      <p:to>
                                        <p:strVal val="visible"/>
                                      </p:to>
                                    </p:set>
                                    <p:animEffect transition="in" filter="blinds(horizontal)">
                                      <p:cBhvr>
                                        <p:cTn id="35" dur="500"/>
                                        <p:tgtEl>
                                          <p:spTgt spid="129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5" grpId="0" build="p" animBg="1"/>
      <p:bldP spid="129843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44035"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1E72A528-1A79-493C-BB80-9F529A4183DC}" type="slidenum">
              <a:rPr lang="en-US" altLang="zh-TW" sz="1400">
                <a:solidFill>
                  <a:srgbClr val="333399"/>
                </a:solidFill>
                <a:ea typeface="新細明體" panose="02020500000000000000" pitchFamily="18" charset="-120"/>
              </a:rPr>
              <a:pPr>
                <a:spcBef>
                  <a:spcPct val="0"/>
                </a:spcBef>
                <a:buClrTx/>
                <a:buFontTx/>
                <a:buNone/>
              </a:pPr>
              <a:t>22</a:t>
            </a:fld>
            <a:endParaRPr lang="en-US" altLang="zh-TW" sz="1400">
              <a:solidFill>
                <a:srgbClr val="333399"/>
              </a:solidFill>
              <a:ea typeface="新細明體" panose="02020500000000000000" pitchFamily="18" charset="-120"/>
            </a:endParaRPr>
          </a:p>
        </p:txBody>
      </p:sp>
      <p:pic>
        <p:nvPicPr>
          <p:cNvPr id="1300482" name="Picture 2" descr="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1703388"/>
            <a:ext cx="4491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Research Design</a:t>
            </a:r>
          </a:p>
        </p:txBody>
      </p:sp>
      <p:sp>
        <p:nvSpPr>
          <p:cNvPr id="1300484" name="Rectangle 4"/>
          <p:cNvSpPr>
            <a:spLocks noGrp="1" noChangeArrowheads="1"/>
          </p:cNvSpPr>
          <p:nvPr>
            <p:ph type="body" sz="half" idx="1"/>
          </p:nvPr>
        </p:nvSpPr>
        <p:spPr>
          <a:xfrm>
            <a:off x="4533900" y="2268538"/>
            <a:ext cx="4286250" cy="1585912"/>
          </a:xfrm>
          <a:solidFill>
            <a:srgbClr val="CCECFF"/>
          </a:solidFill>
        </p:spPr>
        <p:txBody>
          <a:bodyPr/>
          <a:lstStyle/>
          <a:p>
            <a:pPr eaLnBrk="1" hangingPunct="1">
              <a:buFont typeface="Wingdings" panose="05000000000000000000" pitchFamily="2" charset="2"/>
              <a:buNone/>
            </a:pPr>
            <a:r>
              <a:rPr lang="en-US" altLang="zh-TW" smtClean="0">
                <a:ea typeface="新細明體" panose="02020500000000000000" pitchFamily="18" charset="-120"/>
              </a:rPr>
              <a:t>Qualitative</a:t>
            </a:r>
          </a:p>
          <a:p>
            <a:pPr eaLnBrk="1" hangingPunct="1"/>
            <a:r>
              <a:rPr lang="en-US" altLang="zh-TW" smtClean="0">
                <a:ea typeface="新細明體" panose="02020500000000000000" pitchFamily="18" charset="-120"/>
              </a:rPr>
              <a:t>Longitudinal</a:t>
            </a:r>
          </a:p>
          <a:p>
            <a:pPr eaLnBrk="1" hangingPunct="1"/>
            <a:r>
              <a:rPr lang="en-US" altLang="zh-TW" smtClean="0">
                <a:ea typeface="新細明體" panose="02020500000000000000" pitchFamily="18" charset="-120"/>
              </a:rPr>
              <a:t>Multi-method</a:t>
            </a:r>
          </a:p>
        </p:txBody>
      </p:sp>
      <p:sp>
        <p:nvSpPr>
          <p:cNvPr id="1300485" name="Rectangle 5"/>
          <p:cNvSpPr>
            <a:spLocks noGrp="1" noChangeArrowheads="1"/>
          </p:cNvSpPr>
          <p:nvPr>
            <p:ph type="body" sz="half" idx="2"/>
          </p:nvPr>
        </p:nvSpPr>
        <p:spPr>
          <a:xfrm>
            <a:off x="4560888" y="4214813"/>
            <a:ext cx="4392612" cy="1944687"/>
          </a:xfrm>
          <a:solidFill>
            <a:srgbClr val="FFCCCC"/>
          </a:solidFill>
        </p:spPr>
        <p:txBody>
          <a:bodyPr/>
          <a:lstStyle/>
          <a:p>
            <a:pPr eaLnBrk="1" hangingPunct="1">
              <a:lnSpc>
                <a:spcPct val="90000"/>
              </a:lnSpc>
              <a:buFont typeface="Wingdings" panose="05000000000000000000" pitchFamily="2" charset="2"/>
              <a:buNone/>
            </a:pPr>
            <a:r>
              <a:rPr lang="en-US" altLang="zh-TW" smtClean="0">
                <a:ea typeface="新細明體" panose="02020500000000000000" pitchFamily="18" charset="-120"/>
              </a:rPr>
              <a:t>Quantitative</a:t>
            </a:r>
          </a:p>
          <a:p>
            <a:pPr eaLnBrk="1" hangingPunct="1">
              <a:lnSpc>
                <a:spcPct val="90000"/>
              </a:lnSpc>
            </a:pPr>
            <a:r>
              <a:rPr lang="en-US" altLang="zh-TW" smtClean="0">
                <a:ea typeface="新細明體" panose="02020500000000000000" pitchFamily="18" charset="-120"/>
              </a:rPr>
              <a:t>Cross-sectional or longitudinal</a:t>
            </a:r>
          </a:p>
          <a:p>
            <a:pPr eaLnBrk="1" hangingPunct="1">
              <a:lnSpc>
                <a:spcPct val="90000"/>
              </a:lnSpc>
            </a:pPr>
            <a:r>
              <a:rPr lang="en-US" altLang="zh-TW" smtClean="0">
                <a:ea typeface="新細明體" panose="02020500000000000000" pitchFamily="18" charset="-120"/>
              </a:rPr>
              <a:t>Single method</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00482"/>
                                        </p:tgtEl>
                                        <p:attrNameLst>
                                          <p:attrName>style.visibility</p:attrName>
                                        </p:attrNameLst>
                                      </p:cBhvr>
                                      <p:to>
                                        <p:strVal val="visible"/>
                                      </p:to>
                                    </p:set>
                                    <p:animEffect transition="in" filter="blinds(horizontal)">
                                      <p:cBhvr>
                                        <p:cTn id="7" dur="500"/>
                                        <p:tgtEl>
                                          <p:spTgt spid="130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0484">
                                            <p:bg/>
                                          </p:spTgt>
                                        </p:tgtEl>
                                        <p:attrNameLst>
                                          <p:attrName>style.visibility</p:attrName>
                                        </p:attrNameLst>
                                      </p:cBhvr>
                                      <p:to>
                                        <p:strVal val="visible"/>
                                      </p:to>
                                    </p:set>
                                    <p:animEffect transition="in" filter="blinds(horizontal)">
                                      <p:cBhvr>
                                        <p:cTn id="12" dur="500"/>
                                        <p:tgtEl>
                                          <p:spTgt spid="1300484">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00484">
                                            <p:txEl>
                                              <p:pRg st="0" end="0"/>
                                            </p:txEl>
                                          </p:spTgt>
                                        </p:tgtEl>
                                        <p:attrNameLst>
                                          <p:attrName>style.visibility</p:attrName>
                                        </p:attrNameLst>
                                      </p:cBhvr>
                                      <p:to>
                                        <p:strVal val="visible"/>
                                      </p:to>
                                    </p:set>
                                    <p:animEffect transition="in" filter="blinds(horizontal)">
                                      <p:cBhvr>
                                        <p:cTn id="15" dur="500"/>
                                        <p:tgtEl>
                                          <p:spTgt spid="1300484">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00484">
                                            <p:txEl>
                                              <p:pRg st="1" end="1"/>
                                            </p:txEl>
                                          </p:spTgt>
                                        </p:tgtEl>
                                        <p:attrNameLst>
                                          <p:attrName>style.visibility</p:attrName>
                                        </p:attrNameLst>
                                      </p:cBhvr>
                                      <p:to>
                                        <p:strVal val="visible"/>
                                      </p:to>
                                    </p:set>
                                    <p:animEffect transition="in" filter="blinds(horizontal)">
                                      <p:cBhvr>
                                        <p:cTn id="18" dur="500"/>
                                        <p:tgtEl>
                                          <p:spTgt spid="1300484">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00484">
                                            <p:txEl>
                                              <p:pRg st="2" end="2"/>
                                            </p:txEl>
                                          </p:spTgt>
                                        </p:tgtEl>
                                        <p:attrNameLst>
                                          <p:attrName>style.visibility</p:attrName>
                                        </p:attrNameLst>
                                      </p:cBhvr>
                                      <p:to>
                                        <p:strVal val="visible"/>
                                      </p:to>
                                    </p:set>
                                    <p:animEffect transition="in" filter="blinds(horizontal)">
                                      <p:cBhvr>
                                        <p:cTn id="21" dur="500"/>
                                        <p:tgtEl>
                                          <p:spTgt spid="1300484">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00485">
                                            <p:bg/>
                                          </p:spTgt>
                                        </p:tgtEl>
                                        <p:attrNameLst>
                                          <p:attrName>style.visibility</p:attrName>
                                        </p:attrNameLst>
                                      </p:cBhvr>
                                      <p:to>
                                        <p:strVal val="visible"/>
                                      </p:to>
                                    </p:set>
                                    <p:animEffect transition="in" filter="blinds(horizontal)">
                                      <p:cBhvr>
                                        <p:cTn id="26" dur="500"/>
                                        <p:tgtEl>
                                          <p:spTgt spid="1300485">
                                            <p:bg/>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00485">
                                            <p:txEl>
                                              <p:pRg st="0" end="0"/>
                                            </p:txEl>
                                          </p:spTgt>
                                        </p:tgtEl>
                                        <p:attrNameLst>
                                          <p:attrName>style.visibility</p:attrName>
                                        </p:attrNameLst>
                                      </p:cBhvr>
                                      <p:to>
                                        <p:strVal val="visible"/>
                                      </p:to>
                                    </p:set>
                                    <p:animEffect transition="in" filter="blinds(horizontal)">
                                      <p:cBhvr>
                                        <p:cTn id="29" dur="500"/>
                                        <p:tgtEl>
                                          <p:spTgt spid="1300485">
                                            <p:txEl>
                                              <p:pRg st="0" end="0"/>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00485">
                                            <p:txEl>
                                              <p:pRg st="1" end="1"/>
                                            </p:txEl>
                                          </p:spTgt>
                                        </p:tgtEl>
                                        <p:attrNameLst>
                                          <p:attrName>style.visibility</p:attrName>
                                        </p:attrNameLst>
                                      </p:cBhvr>
                                      <p:to>
                                        <p:strVal val="visible"/>
                                      </p:to>
                                    </p:set>
                                    <p:animEffect transition="in" filter="blinds(horizontal)">
                                      <p:cBhvr>
                                        <p:cTn id="32" dur="500"/>
                                        <p:tgtEl>
                                          <p:spTgt spid="1300485">
                                            <p:txEl>
                                              <p:pRg st="1" end="1"/>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00485">
                                            <p:txEl>
                                              <p:pRg st="2" end="2"/>
                                            </p:txEl>
                                          </p:spTgt>
                                        </p:tgtEl>
                                        <p:attrNameLst>
                                          <p:attrName>style.visibility</p:attrName>
                                        </p:attrNameLst>
                                      </p:cBhvr>
                                      <p:to>
                                        <p:strVal val="visible"/>
                                      </p:to>
                                    </p:set>
                                    <p:animEffect transition="in" filter="blinds(horizontal)">
                                      <p:cBhvr>
                                        <p:cTn id="35" dur="500"/>
                                        <p:tgtEl>
                                          <p:spTgt spid="130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4" grpId="0" build="p" animBg="1"/>
      <p:bldP spid="130048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46083"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F2C74836-5C9A-4D97-B949-0DDE49499A25}" type="slidenum">
              <a:rPr lang="en-US" altLang="zh-TW" sz="1400">
                <a:solidFill>
                  <a:srgbClr val="333399"/>
                </a:solidFill>
                <a:ea typeface="新細明體" panose="02020500000000000000" pitchFamily="18" charset="-120"/>
              </a:rPr>
              <a:pPr>
                <a:spcBef>
                  <a:spcPct val="0"/>
                </a:spcBef>
                <a:buClrTx/>
                <a:buFontTx/>
                <a:buNone/>
              </a:pPr>
              <a:t>23</a:t>
            </a:fld>
            <a:endParaRPr lang="en-US" altLang="zh-TW" sz="1400">
              <a:solidFill>
                <a:srgbClr val="333399"/>
              </a:solidFill>
              <a:ea typeface="新細明體" panose="02020500000000000000" pitchFamily="18" charset="-120"/>
            </a:endParaRPr>
          </a:p>
        </p:txBody>
      </p:sp>
      <p:pic>
        <p:nvPicPr>
          <p:cNvPr id="1302530" name="Picture 2" descr="womenshopping"/>
          <p:cNvPicPr>
            <a:picLocks noChangeAspect="1" noChangeArrowheads="1"/>
          </p:cNvPicPr>
          <p:nvPr/>
        </p:nvPicPr>
        <p:blipFill>
          <a:blip r:embed="rId6">
            <a:extLst>
              <a:ext uri="{28A0092B-C50C-407E-A947-70E740481C1C}">
                <a14:useLocalDpi xmlns:a14="http://schemas.microsoft.com/office/drawing/2010/main" val="0"/>
              </a:ext>
            </a:extLst>
          </a:blip>
          <a:srcRect b="9058"/>
          <a:stretch>
            <a:fillRect/>
          </a:stretch>
        </p:blipFill>
        <p:spPr bwMode="auto">
          <a:xfrm>
            <a:off x="3832225" y="1987550"/>
            <a:ext cx="5992813"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Sample Design and Size</a:t>
            </a:r>
          </a:p>
        </p:txBody>
      </p:sp>
      <p:sp>
        <p:nvSpPr>
          <p:cNvPr id="1302532" name="Rectangle 4"/>
          <p:cNvSpPr>
            <a:spLocks noGrp="1" noChangeArrowheads="1"/>
          </p:cNvSpPr>
          <p:nvPr>
            <p:ph type="body" sz="half" idx="1"/>
          </p:nvPr>
        </p:nvSpPr>
        <p:spPr>
          <a:xfrm>
            <a:off x="1057275" y="2266950"/>
            <a:ext cx="3503613" cy="2092325"/>
          </a:xfrm>
          <a:solidFill>
            <a:srgbClr val="FFFF66"/>
          </a:solidFill>
        </p:spPr>
        <p:txBody>
          <a:bodyPr/>
          <a:lstStyle/>
          <a:p>
            <a:pPr eaLnBrk="1" hangingPunct="1">
              <a:lnSpc>
                <a:spcPct val="90000"/>
              </a:lnSpc>
              <a:buFont typeface="Wingdings" panose="05000000000000000000" pitchFamily="2" charset="2"/>
              <a:buNone/>
            </a:pPr>
            <a:r>
              <a:rPr lang="en-US" altLang="zh-TW" smtClean="0">
                <a:ea typeface="新細明體" panose="02020500000000000000" pitchFamily="18" charset="-120"/>
              </a:rPr>
              <a:t>Qualitative</a:t>
            </a:r>
          </a:p>
          <a:p>
            <a:pPr eaLnBrk="1" hangingPunct="1">
              <a:lnSpc>
                <a:spcPct val="90000"/>
              </a:lnSpc>
            </a:pPr>
            <a:r>
              <a:rPr lang="en-US" altLang="zh-TW" smtClean="0">
                <a:ea typeface="新細明體" panose="02020500000000000000" pitchFamily="18" charset="-120"/>
              </a:rPr>
              <a:t>Non-probability</a:t>
            </a:r>
          </a:p>
          <a:p>
            <a:pPr eaLnBrk="1" hangingPunct="1">
              <a:lnSpc>
                <a:spcPct val="90000"/>
              </a:lnSpc>
            </a:pPr>
            <a:r>
              <a:rPr lang="en-US" altLang="zh-TW" smtClean="0">
                <a:ea typeface="新細明體" panose="02020500000000000000" pitchFamily="18" charset="-120"/>
              </a:rPr>
              <a:t>Purposive</a:t>
            </a:r>
          </a:p>
          <a:p>
            <a:pPr eaLnBrk="1" hangingPunct="1">
              <a:lnSpc>
                <a:spcPct val="90000"/>
              </a:lnSpc>
            </a:pPr>
            <a:r>
              <a:rPr lang="en-US" altLang="zh-TW" smtClean="0">
                <a:ea typeface="新細明體" panose="02020500000000000000" pitchFamily="18" charset="-120"/>
              </a:rPr>
              <a:t>Small sample</a:t>
            </a:r>
          </a:p>
        </p:txBody>
      </p:sp>
      <p:sp>
        <p:nvSpPr>
          <p:cNvPr id="1302533" name="Rectangle 5"/>
          <p:cNvSpPr>
            <a:spLocks noGrp="1" noChangeArrowheads="1"/>
          </p:cNvSpPr>
          <p:nvPr>
            <p:ph type="body" sz="half" idx="2"/>
          </p:nvPr>
        </p:nvSpPr>
        <p:spPr>
          <a:xfrm>
            <a:off x="1033463" y="4646613"/>
            <a:ext cx="3455987" cy="1584325"/>
          </a:xfrm>
          <a:solidFill>
            <a:srgbClr val="CCECFF"/>
          </a:solidFill>
        </p:spPr>
        <p:txBody>
          <a:bodyPr/>
          <a:lstStyle/>
          <a:p>
            <a:pPr eaLnBrk="1" hangingPunct="1">
              <a:lnSpc>
                <a:spcPct val="90000"/>
              </a:lnSpc>
              <a:buFont typeface="Wingdings" panose="05000000000000000000" pitchFamily="2" charset="2"/>
              <a:buNone/>
            </a:pPr>
            <a:r>
              <a:rPr lang="en-US" altLang="zh-TW" smtClean="0">
                <a:ea typeface="新細明體" panose="02020500000000000000" pitchFamily="18" charset="-120"/>
              </a:rPr>
              <a:t>Quantitative</a:t>
            </a:r>
          </a:p>
          <a:p>
            <a:pPr eaLnBrk="1" hangingPunct="1">
              <a:lnSpc>
                <a:spcPct val="90000"/>
              </a:lnSpc>
            </a:pPr>
            <a:r>
              <a:rPr lang="en-US" altLang="zh-TW" smtClean="0">
                <a:ea typeface="新細明體" panose="02020500000000000000" pitchFamily="18" charset="-120"/>
              </a:rPr>
              <a:t>Probability</a:t>
            </a:r>
          </a:p>
          <a:p>
            <a:pPr eaLnBrk="1" hangingPunct="1">
              <a:lnSpc>
                <a:spcPct val="90000"/>
              </a:lnSpc>
            </a:pPr>
            <a:r>
              <a:rPr lang="en-US" altLang="zh-TW" smtClean="0">
                <a:ea typeface="新細明體" panose="02020500000000000000" pitchFamily="18" charset="-120"/>
              </a:rPr>
              <a:t>Large sample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02530"/>
                                        </p:tgtEl>
                                        <p:attrNameLst>
                                          <p:attrName>style.visibility</p:attrName>
                                        </p:attrNameLst>
                                      </p:cBhvr>
                                      <p:to>
                                        <p:strVal val="visible"/>
                                      </p:to>
                                    </p:set>
                                    <p:animEffect transition="in" filter="blinds(horizontal)">
                                      <p:cBhvr>
                                        <p:cTn id="7" dur="500"/>
                                        <p:tgtEl>
                                          <p:spTgt spid="130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2532">
                                            <p:bg/>
                                          </p:spTgt>
                                        </p:tgtEl>
                                        <p:attrNameLst>
                                          <p:attrName>style.visibility</p:attrName>
                                        </p:attrNameLst>
                                      </p:cBhvr>
                                      <p:to>
                                        <p:strVal val="visible"/>
                                      </p:to>
                                    </p:set>
                                    <p:animEffect transition="in" filter="blinds(horizontal)">
                                      <p:cBhvr>
                                        <p:cTn id="12" dur="500"/>
                                        <p:tgtEl>
                                          <p:spTgt spid="1302532">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02532">
                                            <p:txEl>
                                              <p:pRg st="0" end="0"/>
                                            </p:txEl>
                                          </p:spTgt>
                                        </p:tgtEl>
                                        <p:attrNameLst>
                                          <p:attrName>style.visibility</p:attrName>
                                        </p:attrNameLst>
                                      </p:cBhvr>
                                      <p:to>
                                        <p:strVal val="visible"/>
                                      </p:to>
                                    </p:set>
                                    <p:animEffect transition="in" filter="blinds(horizontal)">
                                      <p:cBhvr>
                                        <p:cTn id="15" dur="500"/>
                                        <p:tgtEl>
                                          <p:spTgt spid="1302532">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02532">
                                            <p:txEl>
                                              <p:pRg st="1" end="1"/>
                                            </p:txEl>
                                          </p:spTgt>
                                        </p:tgtEl>
                                        <p:attrNameLst>
                                          <p:attrName>style.visibility</p:attrName>
                                        </p:attrNameLst>
                                      </p:cBhvr>
                                      <p:to>
                                        <p:strVal val="visible"/>
                                      </p:to>
                                    </p:set>
                                    <p:animEffect transition="in" filter="blinds(horizontal)">
                                      <p:cBhvr>
                                        <p:cTn id="18" dur="500"/>
                                        <p:tgtEl>
                                          <p:spTgt spid="1302532">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02532">
                                            <p:txEl>
                                              <p:pRg st="2" end="2"/>
                                            </p:txEl>
                                          </p:spTgt>
                                        </p:tgtEl>
                                        <p:attrNameLst>
                                          <p:attrName>style.visibility</p:attrName>
                                        </p:attrNameLst>
                                      </p:cBhvr>
                                      <p:to>
                                        <p:strVal val="visible"/>
                                      </p:to>
                                    </p:set>
                                    <p:animEffect transition="in" filter="blinds(horizontal)">
                                      <p:cBhvr>
                                        <p:cTn id="21" dur="500"/>
                                        <p:tgtEl>
                                          <p:spTgt spid="1302532">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02532">
                                            <p:txEl>
                                              <p:pRg st="3" end="3"/>
                                            </p:txEl>
                                          </p:spTgt>
                                        </p:tgtEl>
                                        <p:attrNameLst>
                                          <p:attrName>style.visibility</p:attrName>
                                        </p:attrNameLst>
                                      </p:cBhvr>
                                      <p:to>
                                        <p:strVal val="visible"/>
                                      </p:to>
                                    </p:set>
                                    <p:animEffect transition="in" filter="blinds(horizontal)">
                                      <p:cBhvr>
                                        <p:cTn id="24" dur="500"/>
                                        <p:tgtEl>
                                          <p:spTgt spid="1302532">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02533">
                                            <p:bg/>
                                          </p:spTgt>
                                        </p:tgtEl>
                                        <p:attrNameLst>
                                          <p:attrName>style.visibility</p:attrName>
                                        </p:attrNameLst>
                                      </p:cBhvr>
                                      <p:to>
                                        <p:strVal val="visible"/>
                                      </p:to>
                                    </p:set>
                                    <p:animEffect transition="in" filter="blinds(horizontal)">
                                      <p:cBhvr>
                                        <p:cTn id="29" dur="500"/>
                                        <p:tgtEl>
                                          <p:spTgt spid="1302533">
                                            <p:bg/>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02533">
                                            <p:txEl>
                                              <p:pRg st="0" end="0"/>
                                            </p:txEl>
                                          </p:spTgt>
                                        </p:tgtEl>
                                        <p:attrNameLst>
                                          <p:attrName>style.visibility</p:attrName>
                                        </p:attrNameLst>
                                      </p:cBhvr>
                                      <p:to>
                                        <p:strVal val="visible"/>
                                      </p:to>
                                    </p:set>
                                    <p:animEffect transition="in" filter="blinds(horizontal)">
                                      <p:cBhvr>
                                        <p:cTn id="32" dur="500"/>
                                        <p:tgtEl>
                                          <p:spTgt spid="1302533">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02533">
                                            <p:txEl>
                                              <p:pRg st="1" end="1"/>
                                            </p:txEl>
                                          </p:spTgt>
                                        </p:tgtEl>
                                        <p:attrNameLst>
                                          <p:attrName>style.visibility</p:attrName>
                                        </p:attrNameLst>
                                      </p:cBhvr>
                                      <p:to>
                                        <p:strVal val="visible"/>
                                      </p:to>
                                    </p:set>
                                    <p:animEffect transition="in" filter="blinds(horizontal)">
                                      <p:cBhvr>
                                        <p:cTn id="35" dur="500"/>
                                        <p:tgtEl>
                                          <p:spTgt spid="1302533">
                                            <p:txEl>
                                              <p:pRg st="1" end="1"/>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02533">
                                            <p:txEl>
                                              <p:pRg st="2" end="2"/>
                                            </p:txEl>
                                          </p:spTgt>
                                        </p:tgtEl>
                                        <p:attrNameLst>
                                          <p:attrName>style.visibility</p:attrName>
                                        </p:attrNameLst>
                                      </p:cBhvr>
                                      <p:to>
                                        <p:strVal val="visible"/>
                                      </p:to>
                                    </p:set>
                                    <p:animEffect transition="in" filter="blinds(horizontal)">
                                      <p:cBhvr>
                                        <p:cTn id="38" dur="500"/>
                                        <p:tgtEl>
                                          <p:spTgt spid="1302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32" grpId="0" build="p" animBg="1"/>
      <p:bldP spid="130253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48131"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60DD75C2-B44A-4B1B-82F6-4F84B0F62E78}" type="slidenum">
              <a:rPr lang="en-US" altLang="zh-TW" sz="1400">
                <a:solidFill>
                  <a:srgbClr val="333399"/>
                </a:solidFill>
                <a:ea typeface="新細明體" panose="02020500000000000000" pitchFamily="18" charset="-120"/>
              </a:rPr>
              <a:pPr>
                <a:spcBef>
                  <a:spcPct val="0"/>
                </a:spcBef>
                <a:buClrTx/>
                <a:buFontTx/>
                <a:buNone/>
              </a:pPr>
              <a:t>24</a:t>
            </a:fld>
            <a:endParaRPr lang="en-US" altLang="zh-TW" sz="1400">
              <a:solidFill>
                <a:srgbClr val="333399"/>
              </a:solidFill>
              <a:ea typeface="新細明體" panose="02020500000000000000" pitchFamily="18" charset="-120"/>
            </a:endParaRPr>
          </a:p>
        </p:txBody>
      </p:sp>
      <p:sp>
        <p:nvSpPr>
          <p:cNvPr id="48132"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Data Type and Preparation</a:t>
            </a:r>
          </a:p>
        </p:txBody>
      </p:sp>
      <p:grpSp>
        <p:nvGrpSpPr>
          <p:cNvPr id="48133" name="Group 3"/>
          <p:cNvGrpSpPr>
            <a:grpSpLocks/>
          </p:cNvGrpSpPr>
          <p:nvPr/>
        </p:nvGrpSpPr>
        <p:grpSpPr bwMode="auto">
          <a:xfrm>
            <a:off x="311150" y="1441450"/>
            <a:ext cx="5221288" cy="5403850"/>
            <a:chOff x="174" y="910"/>
            <a:chExt cx="2928" cy="3410"/>
          </a:xfrm>
        </p:grpSpPr>
        <p:pic>
          <p:nvPicPr>
            <p:cNvPr id="481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 y="910"/>
              <a:ext cx="1571" cy="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 y="2606"/>
              <a:ext cx="1530" cy="17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1B244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8" name="Picture 6" descr="coo37861_p04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 y="1776"/>
              <a:ext cx="1398"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04583" name="Rectangle 7"/>
          <p:cNvSpPr>
            <a:spLocks noGrp="1" noChangeArrowheads="1"/>
          </p:cNvSpPr>
          <p:nvPr>
            <p:ph type="body" sz="half" idx="1"/>
          </p:nvPr>
        </p:nvSpPr>
        <p:spPr>
          <a:xfrm>
            <a:off x="5219700" y="2268538"/>
            <a:ext cx="4284663" cy="1771650"/>
          </a:xfrm>
          <a:solidFill>
            <a:srgbClr val="CCFFCC"/>
          </a:solidFill>
        </p:spPr>
        <p:txBody>
          <a:bodyPr/>
          <a:lstStyle/>
          <a:p>
            <a:pPr eaLnBrk="1" hangingPunct="1">
              <a:lnSpc>
                <a:spcPct val="90000"/>
              </a:lnSpc>
              <a:buFont typeface="Wingdings" panose="05000000000000000000" pitchFamily="2" charset="2"/>
              <a:buNone/>
            </a:pPr>
            <a:r>
              <a:rPr lang="en-US" altLang="zh-TW" smtClean="0">
                <a:ea typeface="新細明體" panose="02020500000000000000" pitchFamily="18" charset="-120"/>
              </a:rPr>
              <a:t>Qualitative</a:t>
            </a:r>
          </a:p>
          <a:p>
            <a:pPr eaLnBrk="1" hangingPunct="1">
              <a:lnSpc>
                <a:spcPct val="90000"/>
              </a:lnSpc>
            </a:pPr>
            <a:r>
              <a:rPr lang="en-US" altLang="zh-TW" smtClean="0">
                <a:ea typeface="新細明體" panose="02020500000000000000" pitchFamily="18" charset="-120"/>
              </a:rPr>
              <a:t>Verbal or pictorial</a:t>
            </a:r>
          </a:p>
          <a:p>
            <a:pPr eaLnBrk="1" hangingPunct="1">
              <a:lnSpc>
                <a:spcPct val="90000"/>
              </a:lnSpc>
            </a:pPr>
            <a:r>
              <a:rPr lang="en-US" altLang="zh-TW" smtClean="0">
                <a:ea typeface="新細明體" panose="02020500000000000000" pitchFamily="18" charset="-120"/>
              </a:rPr>
              <a:t>Reduced to verbal codes</a:t>
            </a:r>
          </a:p>
        </p:txBody>
      </p:sp>
      <p:sp>
        <p:nvSpPr>
          <p:cNvPr id="1304584" name="Rectangle 8"/>
          <p:cNvSpPr>
            <a:spLocks noGrp="1" noChangeArrowheads="1"/>
          </p:cNvSpPr>
          <p:nvPr>
            <p:ph type="body" sz="half" idx="2"/>
          </p:nvPr>
        </p:nvSpPr>
        <p:spPr>
          <a:xfrm>
            <a:off x="5219700" y="4235450"/>
            <a:ext cx="4284663" cy="1995488"/>
          </a:xfrm>
          <a:solidFill>
            <a:srgbClr val="FFCCCC"/>
          </a:solidFill>
        </p:spPr>
        <p:txBody>
          <a:bodyPr/>
          <a:lstStyle/>
          <a:p>
            <a:pPr eaLnBrk="1" hangingPunct="1">
              <a:lnSpc>
                <a:spcPct val="90000"/>
              </a:lnSpc>
              <a:buFont typeface="Wingdings" panose="05000000000000000000" pitchFamily="2" charset="2"/>
              <a:buNone/>
            </a:pPr>
            <a:r>
              <a:rPr lang="en-US" altLang="zh-TW" smtClean="0">
                <a:ea typeface="新細明體" panose="02020500000000000000" pitchFamily="18" charset="-120"/>
              </a:rPr>
              <a:t>Quantitative</a:t>
            </a:r>
          </a:p>
          <a:p>
            <a:pPr eaLnBrk="1" hangingPunct="1">
              <a:lnSpc>
                <a:spcPct val="90000"/>
              </a:lnSpc>
            </a:pPr>
            <a:r>
              <a:rPr lang="en-US" altLang="zh-TW" smtClean="0">
                <a:ea typeface="新細明體" panose="02020500000000000000" pitchFamily="18" charset="-120"/>
              </a:rPr>
              <a:t>Verbal descriptions</a:t>
            </a:r>
          </a:p>
          <a:p>
            <a:pPr eaLnBrk="1" hangingPunct="1">
              <a:lnSpc>
                <a:spcPct val="90000"/>
              </a:lnSpc>
            </a:pPr>
            <a:r>
              <a:rPr lang="en-US" altLang="zh-TW" smtClean="0">
                <a:ea typeface="新細明體" panose="02020500000000000000" pitchFamily="18" charset="-120"/>
              </a:rPr>
              <a:t>Reduced to numeric codes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4583">
                                            <p:bg/>
                                          </p:spTgt>
                                        </p:tgtEl>
                                        <p:attrNameLst>
                                          <p:attrName>style.visibility</p:attrName>
                                        </p:attrNameLst>
                                      </p:cBhvr>
                                      <p:to>
                                        <p:strVal val="visible"/>
                                      </p:to>
                                    </p:set>
                                    <p:animEffect transition="in" filter="blinds(horizontal)">
                                      <p:cBhvr>
                                        <p:cTn id="7" dur="500"/>
                                        <p:tgtEl>
                                          <p:spTgt spid="130458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04583">
                                            <p:txEl>
                                              <p:pRg st="0" end="0"/>
                                            </p:txEl>
                                          </p:spTgt>
                                        </p:tgtEl>
                                        <p:attrNameLst>
                                          <p:attrName>style.visibility</p:attrName>
                                        </p:attrNameLst>
                                      </p:cBhvr>
                                      <p:to>
                                        <p:strVal val="visible"/>
                                      </p:to>
                                    </p:set>
                                    <p:animEffect transition="in" filter="blinds(horizontal)">
                                      <p:cBhvr>
                                        <p:cTn id="10" dur="500"/>
                                        <p:tgtEl>
                                          <p:spTgt spid="130458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04583">
                                            <p:txEl>
                                              <p:pRg st="1" end="1"/>
                                            </p:txEl>
                                          </p:spTgt>
                                        </p:tgtEl>
                                        <p:attrNameLst>
                                          <p:attrName>style.visibility</p:attrName>
                                        </p:attrNameLst>
                                      </p:cBhvr>
                                      <p:to>
                                        <p:strVal val="visible"/>
                                      </p:to>
                                    </p:set>
                                    <p:animEffect transition="in" filter="blinds(horizontal)">
                                      <p:cBhvr>
                                        <p:cTn id="13" dur="500"/>
                                        <p:tgtEl>
                                          <p:spTgt spid="130458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04583">
                                            <p:txEl>
                                              <p:pRg st="2" end="2"/>
                                            </p:txEl>
                                          </p:spTgt>
                                        </p:tgtEl>
                                        <p:attrNameLst>
                                          <p:attrName>style.visibility</p:attrName>
                                        </p:attrNameLst>
                                      </p:cBhvr>
                                      <p:to>
                                        <p:strVal val="visible"/>
                                      </p:to>
                                    </p:set>
                                    <p:animEffect transition="in" filter="blinds(horizontal)">
                                      <p:cBhvr>
                                        <p:cTn id="16" dur="500"/>
                                        <p:tgtEl>
                                          <p:spTgt spid="130458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04584">
                                            <p:bg/>
                                          </p:spTgt>
                                        </p:tgtEl>
                                        <p:attrNameLst>
                                          <p:attrName>style.visibility</p:attrName>
                                        </p:attrNameLst>
                                      </p:cBhvr>
                                      <p:to>
                                        <p:strVal val="visible"/>
                                      </p:to>
                                    </p:set>
                                    <p:animEffect transition="in" filter="blinds(horizontal)">
                                      <p:cBhvr>
                                        <p:cTn id="21" dur="500"/>
                                        <p:tgtEl>
                                          <p:spTgt spid="1304584">
                                            <p:bg/>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04584">
                                            <p:txEl>
                                              <p:pRg st="0" end="0"/>
                                            </p:txEl>
                                          </p:spTgt>
                                        </p:tgtEl>
                                        <p:attrNameLst>
                                          <p:attrName>style.visibility</p:attrName>
                                        </p:attrNameLst>
                                      </p:cBhvr>
                                      <p:to>
                                        <p:strVal val="visible"/>
                                      </p:to>
                                    </p:set>
                                    <p:animEffect transition="in" filter="blinds(horizontal)">
                                      <p:cBhvr>
                                        <p:cTn id="24" dur="500"/>
                                        <p:tgtEl>
                                          <p:spTgt spid="1304584">
                                            <p:txEl>
                                              <p:pRg st="0" end="0"/>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04584">
                                            <p:txEl>
                                              <p:pRg st="1" end="1"/>
                                            </p:txEl>
                                          </p:spTgt>
                                        </p:tgtEl>
                                        <p:attrNameLst>
                                          <p:attrName>style.visibility</p:attrName>
                                        </p:attrNameLst>
                                      </p:cBhvr>
                                      <p:to>
                                        <p:strVal val="visible"/>
                                      </p:to>
                                    </p:set>
                                    <p:animEffect transition="in" filter="blinds(horizontal)">
                                      <p:cBhvr>
                                        <p:cTn id="27" dur="500"/>
                                        <p:tgtEl>
                                          <p:spTgt spid="1304584">
                                            <p:txEl>
                                              <p:pRg st="1" end="1"/>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04584">
                                            <p:txEl>
                                              <p:pRg st="2" end="2"/>
                                            </p:txEl>
                                          </p:spTgt>
                                        </p:tgtEl>
                                        <p:attrNameLst>
                                          <p:attrName>style.visibility</p:attrName>
                                        </p:attrNameLst>
                                      </p:cBhvr>
                                      <p:to>
                                        <p:strVal val="visible"/>
                                      </p:to>
                                    </p:set>
                                    <p:animEffect transition="in" filter="blinds(horizontal)">
                                      <p:cBhvr>
                                        <p:cTn id="30" dur="500"/>
                                        <p:tgtEl>
                                          <p:spTgt spid="13045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83" grpId="0" build="p" animBg="1"/>
      <p:bldP spid="130458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頁尾版面配置區 4"/>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50179" name="投影片編號版面配置區 5"/>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4966F11F-C2BF-4883-8AA0-E0C065D2D8A1}" type="slidenum">
              <a:rPr lang="en-US" altLang="zh-TW" sz="1400">
                <a:solidFill>
                  <a:srgbClr val="333399"/>
                </a:solidFill>
                <a:ea typeface="新細明體" panose="02020500000000000000" pitchFamily="18" charset="-120"/>
              </a:rPr>
              <a:pPr>
                <a:spcBef>
                  <a:spcPct val="0"/>
                </a:spcBef>
                <a:buClrTx/>
                <a:buFontTx/>
                <a:buNone/>
              </a:pPr>
              <a:t>25</a:t>
            </a:fld>
            <a:endParaRPr lang="en-US" altLang="zh-TW" sz="1400">
              <a:solidFill>
                <a:srgbClr val="333399"/>
              </a:solidFill>
              <a:ea typeface="新細明體" panose="02020500000000000000" pitchFamily="18" charset="-120"/>
            </a:endParaRPr>
          </a:p>
        </p:txBody>
      </p:sp>
      <p:sp>
        <p:nvSpPr>
          <p:cNvPr id="5018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Turnaround</a:t>
            </a:r>
          </a:p>
        </p:txBody>
      </p:sp>
      <p:pic>
        <p:nvPicPr>
          <p:cNvPr id="1306627" name="Picture 3" descr="dataent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313" y="1703388"/>
            <a:ext cx="3790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6628" name="Rectangle 4"/>
          <p:cNvSpPr>
            <a:spLocks noGrp="1" noChangeArrowheads="1"/>
          </p:cNvSpPr>
          <p:nvPr>
            <p:ph type="body" sz="half" idx="1"/>
          </p:nvPr>
        </p:nvSpPr>
        <p:spPr>
          <a:xfrm>
            <a:off x="1441450" y="1463675"/>
            <a:ext cx="4494213" cy="2200275"/>
          </a:xfrm>
          <a:solidFill>
            <a:srgbClr val="CCECFF"/>
          </a:solidFill>
        </p:spPr>
        <p:txBody>
          <a:bodyPr/>
          <a:lstStyle/>
          <a:p>
            <a:pPr eaLnBrk="1" hangingPunct="1">
              <a:lnSpc>
                <a:spcPct val="80000"/>
              </a:lnSpc>
              <a:buFont typeface="Wingdings" panose="05000000000000000000" pitchFamily="2" charset="2"/>
              <a:buNone/>
            </a:pPr>
            <a:r>
              <a:rPr lang="en-US" altLang="zh-TW" sz="2400" b="1" dirty="0" smtClean="0">
                <a:ea typeface="新細明體" panose="02020500000000000000" pitchFamily="18" charset="-120"/>
              </a:rPr>
              <a:t>Qualitative</a:t>
            </a:r>
          </a:p>
          <a:p>
            <a:pPr eaLnBrk="1" hangingPunct="1">
              <a:lnSpc>
                <a:spcPct val="80000"/>
              </a:lnSpc>
            </a:pPr>
            <a:r>
              <a:rPr lang="en-US" altLang="zh-TW" sz="2000" dirty="0" smtClean="0">
                <a:ea typeface="新細明體" panose="02020500000000000000" pitchFamily="18" charset="-120"/>
              </a:rPr>
              <a:t>Shorter turnaround possible </a:t>
            </a:r>
          </a:p>
          <a:p>
            <a:pPr eaLnBrk="1" hangingPunct="1">
              <a:lnSpc>
                <a:spcPct val="80000"/>
              </a:lnSpc>
            </a:pPr>
            <a:r>
              <a:rPr lang="en-US" altLang="zh-TW" sz="2000" dirty="0" smtClean="0">
                <a:ea typeface="新細明體" panose="02020500000000000000" pitchFamily="18" charset="-120"/>
              </a:rPr>
              <a:t>Long elapse time</a:t>
            </a:r>
            <a:endParaRPr lang="zh-TW" altLang="en-US" sz="2000" dirty="0" smtClean="0">
              <a:ea typeface="新細明體" panose="02020500000000000000" pitchFamily="18" charset="-120"/>
            </a:endParaRPr>
          </a:p>
          <a:p>
            <a:pPr eaLnBrk="1" hangingPunct="1">
              <a:lnSpc>
                <a:spcPct val="80000"/>
              </a:lnSpc>
            </a:pPr>
            <a:r>
              <a:rPr lang="en-US" altLang="zh-TW" sz="2000" dirty="0" smtClean="0">
                <a:ea typeface="新細明體" panose="02020500000000000000" pitchFamily="18" charset="-120"/>
              </a:rPr>
              <a:t>Insight development ongoing</a:t>
            </a:r>
          </a:p>
        </p:txBody>
      </p:sp>
      <p:sp>
        <p:nvSpPr>
          <p:cNvPr id="1306629" name="Rectangle 5"/>
          <p:cNvSpPr>
            <a:spLocks noGrp="1" noChangeArrowheads="1"/>
          </p:cNvSpPr>
          <p:nvPr>
            <p:ph type="body" sz="half" idx="2"/>
          </p:nvPr>
        </p:nvSpPr>
        <p:spPr>
          <a:xfrm>
            <a:off x="1573213" y="3883025"/>
            <a:ext cx="4284662" cy="1844675"/>
          </a:xfrm>
          <a:solidFill>
            <a:srgbClr val="FFCCCC"/>
          </a:solidFill>
        </p:spPr>
        <p:txBody>
          <a:bodyPr/>
          <a:lstStyle/>
          <a:p>
            <a:pPr eaLnBrk="1" hangingPunct="1">
              <a:lnSpc>
                <a:spcPct val="80000"/>
              </a:lnSpc>
              <a:buFont typeface="Wingdings" panose="05000000000000000000" pitchFamily="2" charset="2"/>
              <a:buNone/>
            </a:pPr>
            <a:r>
              <a:rPr lang="en-US" altLang="zh-TW" sz="2000" b="1" dirty="0" smtClean="0">
                <a:ea typeface="新細明體" panose="02020500000000000000" pitchFamily="18" charset="-120"/>
              </a:rPr>
              <a:t>Quantitative</a:t>
            </a:r>
          </a:p>
          <a:p>
            <a:pPr eaLnBrk="1" hangingPunct="1">
              <a:lnSpc>
                <a:spcPct val="80000"/>
              </a:lnSpc>
            </a:pPr>
            <a:r>
              <a:rPr lang="en-US" altLang="zh-TW" sz="2000" dirty="0" smtClean="0">
                <a:ea typeface="新細明體" panose="02020500000000000000" pitchFamily="18" charset="-120"/>
              </a:rPr>
              <a:t>May be time-consuming  (for a sample)</a:t>
            </a:r>
          </a:p>
          <a:p>
            <a:pPr eaLnBrk="1" hangingPunct="1">
              <a:lnSpc>
                <a:spcPct val="80000"/>
              </a:lnSpc>
            </a:pPr>
            <a:r>
              <a:rPr lang="en-US" altLang="zh-TW" sz="2000" dirty="0" smtClean="0">
                <a:ea typeface="新細明體" panose="02020500000000000000" pitchFamily="18" charset="-120"/>
              </a:rPr>
              <a:t>Short elapse time</a:t>
            </a:r>
          </a:p>
          <a:p>
            <a:pPr eaLnBrk="1" hangingPunct="1">
              <a:lnSpc>
                <a:spcPct val="80000"/>
              </a:lnSpc>
            </a:pPr>
            <a:r>
              <a:rPr lang="en-US" altLang="zh-TW" sz="2000" dirty="0" smtClean="0">
                <a:ea typeface="新細明體" panose="02020500000000000000" pitchFamily="18" charset="-120"/>
              </a:rPr>
              <a:t>Insight development follows data entry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06627"/>
                                        </p:tgtEl>
                                        <p:attrNameLst>
                                          <p:attrName>style.visibility</p:attrName>
                                        </p:attrNameLst>
                                      </p:cBhvr>
                                      <p:to>
                                        <p:strVal val="visible"/>
                                      </p:to>
                                    </p:set>
                                    <p:animEffect transition="in" filter="blinds(horizontal)">
                                      <p:cBhvr>
                                        <p:cTn id="7" dur="500"/>
                                        <p:tgtEl>
                                          <p:spTgt spid="130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6628">
                                            <p:bg/>
                                          </p:spTgt>
                                        </p:tgtEl>
                                        <p:attrNameLst>
                                          <p:attrName>style.visibility</p:attrName>
                                        </p:attrNameLst>
                                      </p:cBhvr>
                                      <p:to>
                                        <p:strVal val="visible"/>
                                      </p:to>
                                    </p:set>
                                    <p:animEffect transition="in" filter="blinds(horizontal)">
                                      <p:cBhvr>
                                        <p:cTn id="12" dur="500"/>
                                        <p:tgtEl>
                                          <p:spTgt spid="1306628">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06628">
                                            <p:txEl>
                                              <p:pRg st="0" end="0"/>
                                            </p:txEl>
                                          </p:spTgt>
                                        </p:tgtEl>
                                        <p:attrNameLst>
                                          <p:attrName>style.visibility</p:attrName>
                                        </p:attrNameLst>
                                      </p:cBhvr>
                                      <p:to>
                                        <p:strVal val="visible"/>
                                      </p:to>
                                    </p:set>
                                    <p:animEffect transition="in" filter="blinds(horizontal)">
                                      <p:cBhvr>
                                        <p:cTn id="15" dur="500"/>
                                        <p:tgtEl>
                                          <p:spTgt spid="1306628">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06628">
                                            <p:txEl>
                                              <p:pRg st="1" end="1"/>
                                            </p:txEl>
                                          </p:spTgt>
                                        </p:tgtEl>
                                        <p:attrNameLst>
                                          <p:attrName>style.visibility</p:attrName>
                                        </p:attrNameLst>
                                      </p:cBhvr>
                                      <p:to>
                                        <p:strVal val="visible"/>
                                      </p:to>
                                    </p:set>
                                    <p:animEffect transition="in" filter="blinds(horizontal)">
                                      <p:cBhvr>
                                        <p:cTn id="18" dur="500"/>
                                        <p:tgtEl>
                                          <p:spTgt spid="130662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06628">
                                            <p:txEl>
                                              <p:pRg st="2" end="2"/>
                                            </p:txEl>
                                          </p:spTgt>
                                        </p:tgtEl>
                                        <p:attrNameLst>
                                          <p:attrName>style.visibility</p:attrName>
                                        </p:attrNameLst>
                                      </p:cBhvr>
                                      <p:to>
                                        <p:strVal val="visible"/>
                                      </p:to>
                                    </p:set>
                                    <p:animEffect transition="in" filter="blinds(horizontal)">
                                      <p:cBhvr>
                                        <p:cTn id="23" dur="500"/>
                                        <p:tgtEl>
                                          <p:spTgt spid="1306628">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06628">
                                            <p:txEl>
                                              <p:pRg st="3" end="3"/>
                                            </p:txEl>
                                          </p:spTgt>
                                        </p:tgtEl>
                                        <p:attrNameLst>
                                          <p:attrName>style.visibility</p:attrName>
                                        </p:attrNameLst>
                                      </p:cBhvr>
                                      <p:to>
                                        <p:strVal val="visible"/>
                                      </p:to>
                                    </p:set>
                                    <p:animEffect transition="in" filter="blinds(horizontal)">
                                      <p:cBhvr>
                                        <p:cTn id="26" dur="500"/>
                                        <p:tgtEl>
                                          <p:spTgt spid="1306628">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06629">
                                            <p:bg/>
                                          </p:spTgt>
                                        </p:tgtEl>
                                        <p:attrNameLst>
                                          <p:attrName>style.visibility</p:attrName>
                                        </p:attrNameLst>
                                      </p:cBhvr>
                                      <p:to>
                                        <p:strVal val="visible"/>
                                      </p:to>
                                    </p:set>
                                    <p:animEffect transition="in" filter="blinds(horizontal)">
                                      <p:cBhvr>
                                        <p:cTn id="31" dur="500"/>
                                        <p:tgtEl>
                                          <p:spTgt spid="1306629">
                                            <p:bg/>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06629">
                                            <p:txEl>
                                              <p:pRg st="0" end="0"/>
                                            </p:txEl>
                                          </p:spTgt>
                                        </p:tgtEl>
                                        <p:attrNameLst>
                                          <p:attrName>style.visibility</p:attrName>
                                        </p:attrNameLst>
                                      </p:cBhvr>
                                      <p:to>
                                        <p:strVal val="visible"/>
                                      </p:to>
                                    </p:set>
                                    <p:animEffect transition="in" filter="blinds(horizontal)">
                                      <p:cBhvr>
                                        <p:cTn id="34" dur="500"/>
                                        <p:tgtEl>
                                          <p:spTgt spid="1306629">
                                            <p:txEl>
                                              <p:pRg st="0" end="0"/>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06629">
                                            <p:txEl>
                                              <p:pRg st="1" end="1"/>
                                            </p:txEl>
                                          </p:spTgt>
                                        </p:tgtEl>
                                        <p:attrNameLst>
                                          <p:attrName>style.visibility</p:attrName>
                                        </p:attrNameLst>
                                      </p:cBhvr>
                                      <p:to>
                                        <p:strVal val="visible"/>
                                      </p:to>
                                    </p:set>
                                    <p:animEffect transition="in" filter="blinds(horizontal)">
                                      <p:cBhvr>
                                        <p:cTn id="37" dur="500"/>
                                        <p:tgtEl>
                                          <p:spTgt spid="130662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06629">
                                            <p:txEl>
                                              <p:pRg st="2" end="2"/>
                                            </p:txEl>
                                          </p:spTgt>
                                        </p:tgtEl>
                                        <p:attrNameLst>
                                          <p:attrName>style.visibility</p:attrName>
                                        </p:attrNameLst>
                                      </p:cBhvr>
                                      <p:to>
                                        <p:strVal val="visible"/>
                                      </p:to>
                                    </p:set>
                                    <p:animEffect transition="in" filter="blinds(horizontal)">
                                      <p:cBhvr>
                                        <p:cTn id="42" dur="500"/>
                                        <p:tgtEl>
                                          <p:spTgt spid="1306629">
                                            <p:txEl>
                                              <p:pRg st="2" end="2"/>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306629">
                                            <p:txEl>
                                              <p:pRg st="3" end="3"/>
                                            </p:txEl>
                                          </p:spTgt>
                                        </p:tgtEl>
                                        <p:attrNameLst>
                                          <p:attrName>style.visibility</p:attrName>
                                        </p:attrNameLst>
                                      </p:cBhvr>
                                      <p:to>
                                        <p:strVal val="visible"/>
                                      </p:to>
                                    </p:set>
                                    <p:animEffect transition="in" filter="blinds(horizontal)">
                                      <p:cBhvr>
                                        <p:cTn id="45" dur="500"/>
                                        <p:tgtEl>
                                          <p:spTgt spid="13066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8" grpId="0" build="p" animBg="1"/>
      <p:bldP spid="130662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5222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EA2A2BF8-D52B-49BB-8201-A2207A2A5017}" type="slidenum">
              <a:rPr lang="en-US" altLang="zh-TW" sz="1400">
                <a:solidFill>
                  <a:srgbClr val="333399"/>
                </a:solidFill>
                <a:ea typeface="新細明體" panose="02020500000000000000" pitchFamily="18" charset="-120"/>
              </a:rPr>
              <a:pPr>
                <a:spcBef>
                  <a:spcPct val="0"/>
                </a:spcBef>
                <a:buClrTx/>
                <a:buFontTx/>
                <a:buNone/>
              </a:pPr>
              <a:t>26</a:t>
            </a:fld>
            <a:endParaRPr lang="en-US" altLang="zh-TW" sz="1400">
              <a:solidFill>
                <a:srgbClr val="333399"/>
              </a:solidFill>
              <a:ea typeface="新細明體" panose="02020500000000000000" pitchFamily="18" charset="-120"/>
            </a:endParaRPr>
          </a:p>
        </p:txBody>
      </p:sp>
      <p:sp>
        <p:nvSpPr>
          <p:cNvPr id="52228"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Data Analysis</a:t>
            </a:r>
          </a:p>
        </p:txBody>
      </p:sp>
      <p:pic>
        <p:nvPicPr>
          <p:cNvPr id="1308675" name="Picture 3" descr="spreadsheet"/>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t="7675" r="20895" b="11165"/>
          <a:stretch>
            <a:fillRect/>
          </a:stretch>
        </p:blipFill>
        <p:spPr>
          <a:xfrm>
            <a:off x="349250" y="1825625"/>
            <a:ext cx="6950075" cy="462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8676" name="Rectangle 4"/>
          <p:cNvSpPr>
            <a:spLocks noChangeArrowheads="1"/>
          </p:cNvSpPr>
          <p:nvPr/>
        </p:nvSpPr>
        <p:spPr bwMode="auto">
          <a:xfrm>
            <a:off x="5776913" y="1825625"/>
            <a:ext cx="4497387" cy="2198688"/>
          </a:xfrm>
          <a:prstGeom prst="rect">
            <a:avLst/>
          </a:prstGeom>
          <a:solidFill>
            <a:srgbClr val="CCECFF"/>
          </a:solidFill>
          <a:ln w="9525">
            <a:solidFill>
              <a:srgbClr val="1B244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3075" indent="-473075">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en-US" altLang="zh-TW" sz="2400" b="1">
                <a:ea typeface="新細明體" panose="02020500000000000000" pitchFamily="18" charset="-120"/>
              </a:rPr>
              <a:t>Qualitative</a:t>
            </a:r>
          </a:p>
          <a:p>
            <a:pPr eaLnBrk="1" hangingPunct="1"/>
            <a:r>
              <a:rPr lang="en-US" altLang="zh-TW" sz="2400">
                <a:ea typeface="新細明體" panose="02020500000000000000" pitchFamily="18" charset="-120"/>
              </a:rPr>
              <a:t>Nonquantitative; human</a:t>
            </a:r>
          </a:p>
          <a:p>
            <a:pPr eaLnBrk="1" hangingPunct="1"/>
            <a:r>
              <a:rPr lang="en-US" altLang="zh-TW" sz="2400">
                <a:ea typeface="新細明體" panose="02020500000000000000" pitchFamily="18" charset="-120"/>
              </a:rPr>
              <a:t>Judgment mixed with fact</a:t>
            </a:r>
          </a:p>
          <a:p>
            <a:pPr eaLnBrk="1" hangingPunct="1"/>
            <a:r>
              <a:rPr lang="en-US" altLang="zh-TW" sz="2400">
                <a:ea typeface="新細明體" panose="02020500000000000000" pitchFamily="18" charset="-120"/>
              </a:rPr>
              <a:t>Emphasis on themes</a:t>
            </a:r>
          </a:p>
        </p:txBody>
      </p:sp>
      <p:sp>
        <p:nvSpPr>
          <p:cNvPr id="1308677" name="Rectangle 5"/>
          <p:cNvSpPr>
            <a:spLocks noChangeArrowheads="1"/>
          </p:cNvSpPr>
          <p:nvPr/>
        </p:nvSpPr>
        <p:spPr bwMode="auto">
          <a:xfrm>
            <a:off x="5776913" y="4265613"/>
            <a:ext cx="4497387" cy="2200275"/>
          </a:xfrm>
          <a:prstGeom prst="rect">
            <a:avLst/>
          </a:prstGeom>
          <a:solidFill>
            <a:srgbClr val="FFFF66"/>
          </a:solidFill>
          <a:ln w="9525">
            <a:solidFill>
              <a:srgbClr val="1B244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3075" indent="-473075">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en-US" altLang="zh-TW" sz="2400" b="1">
                <a:ea typeface="新細明體" panose="02020500000000000000" pitchFamily="18" charset="-120"/>
              </a:rPr>
              <a:t>Quantitative</a:t>
            </a:r>
          </a:p>
          <a:p>
            <a:pPr eaLnBrk="1" hangingPunct="1"/>
            <a:r>
              <a:rPr lang="en-US" altLang="zh-TW" sz="2400">
                <a:ea typeface="新細明體" panose="02020500000000000000" pitchFamily="18" charset="-120"/>
              </a:rPr>
              <a:t>Computerized analysis</a:t>
            </a:r>
          </a:p>
          <a:p>
            <a:pPr eaLnBrk="1" hangingPunct="1"/>
            <a:r>
              <a:rPr lang="en-US" altLang="zh-TW" sz="2400">
                <a:ea typeface="新細明體" panose="02020500000000000000" pitchFamily="18" charset="-120"/>
              </a:rPr>
              <a:t>Facts distinguished</a:t>
            </a:r>
          </a:p>
          <a:p>
            <a:pPr eaLnBrk="1" hangingPunct="1"/>
            <a:r>
              <a:rPr lang="en-US" altLang="zh-TW" sz="2400">
                <a:ea typeface="新細明體" panose="02020500000000000000" pitchFamily="18" charset="-120"/>
              </a:rPr>
              <a:t>Emphasis on counts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08675"/>
                                        </p:tgtEl>
                                        <p:attrNameLst>
                                          <p:attrName>style.visibility</p:attrName>
                                        </p:attrNameLst>
                                      </p:cBhvr>
                                      <p:to>
                                        <p:strVal val="visible"/>
                                      </p:to>
                                    </p:set>
                                    <p:animEffect transition="in" filter="blinds(horizontal)">
                                      <p:cBhvr>
                                        <p:cTn id="7" dur="500"/>
                                        <p:tgtEl>
                                          <p:spTgt spid="130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8676">
                                            <p:bg/>
                                          </p:spTgt>
                                        </p:tgtEl>
                                        <p:attrNameLst>
                                          <p:attrName>style.visibility</p:attrName>
                                        </p:attrNameLst>
                                      </p:cBhvr>
                                      <p:to>
                                        <p:strVal val="visible"/>
                                      </p:to>
                                    </p:set>
                                    <p:animEffect transition="in" filter="blinds(horizontal)">
                                      <p:cBhvr>
                                        <p:cTn id="12" dur="500"/>
                                        <p:tgtEl>
                                          <p:spTgt spid="1308676">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08676">
                                            <p:txEl>
                                              <p:pRg st="0" end="0"/>
                                            </p:txEl>
                                          </p:spTgt>
                                        </p:tgtEl>
                                        <p:attrNameLst>
                                          <p:attrName>style.visibility</p:attrName>
                                        </p:attrNameLst>
                                      </p:cBhvr>
                                      <p:to>
                                        <p:strVal val="visible"/>
                                      </p:to>
                                    </p:set>
                                    <p:animEffect transition="in" filter="blinds(horizontal)">
                                      <p:cBhvr>
                                        <p:cTn id="15" dur="500"/>
                                        <p:tgtEl>
                                          <p:spTgt spid="1308676">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08676">
                                            <p:txEl>
                                              <p:pRg st="1" end="1"/>
                                            </p:txEl>
                                          </p:spTgt>
                                        </p:tgtEl>
                                        <p:attrNameLst>
                                          <p:attrName>style.visibility</p:attrName>
                                        </p:attrNameLst>
                                      </p:cBhvr>
                                      <p:to>
                                        <p:strVal val="visible"/>
                                      </p:to>
                                    </p:set>
                                    <p:animEffect transition="in" filter="blinds(horizontal)">
                                      <p:cBhvr>
                                        <p:cTn id="18" dur="500"/>
                                        <p:tgtEl>
                                          <p:spTgt spid="1308676">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08676">
                                            <p:txEl>
                                              <p:pRg st="2" end="2"/>
                                            </p:txEl>
                                          </p:spTgt>
                                        </p:tgtEl>
                                        <p:attrNameLst>
                                          <p:attrName>style.visibility</p:attrName>
                                        </p:attrNameLst>
                                      </p:cBhvr>
                                      <p:to>
                                        <p:strVal val="visible"/>
                                      </p:to>
                                    </p:set>
                                    <p:animEffect transition="in" filter="blinds(horizontal)">
                                      <p:cBhvr>
                                        <p:cTn id="21" dur="500"/>
                                        <p:tgtEl>
                                          <p:spTgt spid="1308676">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08676">
                                            <p:txEl>
                                              <p:pRg st="3" end="3"/>
                                            </p:txEl>
                                          </p:spTgt>
                                        </p:tgtEl>
                                        <p:attrNameLst>
                                          <p:attrName>style.visibility</p:attrName>
                                        </p:attrNameLst>
                                      </p:cBhvr>
                                      <p:to>
                                        <p:strVal val="visible"/>
                                      </p:to>
                                    </p:set>
                                    <p:animEffect transition="in" filter="blinds(horizontal)">
                                      <p:cBhvr>
                                        <p:cTn id="24" dur="500"/>
                                        <p:tgtEl>
                                          <p:spTgt spid="130867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08677">
                                            <p:bg/>
                                          </p:spTgt>
                                        </p:tgtEl>
                                        <p:attrNameLst>
                                          <p:attrName>style.visibility</p:attrName>
                                        </p:attrNameLst>
                                      </p:cBhvr>
                                      <p:to>
                                        <p:strVal val="visible"/>
                                      </p:to>
                                    </p:set>
                                    <p:animEffect transition="in" filter="blinds(horizontal)">
                                      <p:cBhvr>
                                        <p:cTn id="29" dur="500"/>
                                        <p:tgtEl>
                                          <p:spTgt spid="1308677">
                                            <p:bg/>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08677">
                                            <p:txEl>
                                              <p:pRg st="0" end="0"/>
                                            </p:txEl>
                                          </p:spTgt>
                                        </p:tgtEl>
                                        <p:attrNameLst>
                                          <p:attrName>style.visibility</p:attrName>
                                        </p:attrNameLst>
                                      </p:cBhvr>
                                      <p:to>
                                        <p:strVal val="visible"/>
                                      </p:to>
                                    </p:set>
                                    <p:animEffect transition="in" filter="blinds(horizontal)">
                                      <p:cBhvr>
                                        <p:cTn id="32" dur="500"/>
                                        <p:tgtEl>
                                          <p:spTgt spid="1308677">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08677">
                                            <p:txEl>
                                              <p:pRg st="1" end="1"/>
                                            </p:txEl>
                                          </p:spTgt>
                                        </p:tgtEl>
                                        <p:attrNameLst>
                                          <p:attrName>style.visibility</p:attrName>
                                        </p:attrNameLst>
                                      </p:cBhvr>
                                      <p:to>
                                        <p:strVal val="visible"/>
                                      </p:to>
                                    </p:set>
                                    <p:animEffect transition="in" filter="blinds(horizontal)">
                                      <p:cBhvr>
                                        <p:cTn id="35" dur="500"/>
                                        <p:tgtEl>
                                          <p:spTgt spid="1308677">
                                            <p:txEl>
                                              <p:pRg st="1" end="1"/>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308677">
                                            <p:txEl>
                                              <p:pRg st="2" end="2"/>
                                            </p:txEl>
                                          </p:spTgt>
                                        </p:tgtEl>
                                        <p:attrNameLst>
                                          <p:attrName>style.visibility</p:attrName>
                                        </p:attrNameLst>
                                      </p:cBhvr>
                                      <p:to>
                                        <p:strVal val="visible"/>
                                      </p:to>
                                    </p:set>
                                    <p:animEffect transition="in" filter="blinds(horizontal)">
                                      <p:cBhvr>
                                        <p:cTn id="38" dur="500"/>
                                        <p:tgtEl>
                                          <p:spTgt spid="1308677">
                                            <p:txEl>
                                              <p:pRg st="2" end="2"/>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08677">
                                            <p:txEl>
                                              <p:pRg st="3" end="3"/>
                                            </p:txEl>
                                          </p:spTgt>
                                        </p:tgtEl>
                                        <p:attrNameLst>
                                          <p:attrName>style.visibility</p:attrName>
                                        </p:attrNameLst>
                                      </p:cBhvr>
                                      <p:to>
                                        <p:strVal val="visible"/>
                                      </p:to>
                                    </p:set>
                                    <p:animEffect transition="in" filter="blinds(horizontal)">
                                      <p:cBhvr>
                                        <p:cTn id="41" dur="500"/>
                                        <p:tgtEl>
                                          <p:spTgt spid="13086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6" grpId="0" build="p" animBg="1"/>
      <p:bldP spid="130867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7171"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51D59E5F-7F3A-4155-A554-A44D15C14A19}" type="slidenum">
              <a:rPr lang="en-US" altLang="zh-TW" sz="1400">
                <a:solidFill>
                  <a:srgbClr val="333399"/>
                </a:solidFill>
                <a:ea typeface="新細明體" panose="02020500000000000000" pitchFamily="18" charset="-120"/>
              </a:rPr>
              <a:pPr>
                <a:spcBef>
                  <a:spcPct val="0"/>
                </a:spcBef>
                <a:buClrTx/>
                <a:buFontTx/>
                <a:buNone/>
              </a:pPr>
              <a:t>3</a:t>
            </a:fld>
            <a:endParaRPr lang="en-US" altLang="zh-TW" sz="1400">
              <a:solidFill>
                <a:srgbClr val="333399"/>
              </a:solidFill>
              <a:ea typeface="新細明體" panose="02020500000000000000" pitchFamily="18" charset="-120"/>
            </a:endParaRPr>
          </a:p>
        </p:txBody>
      </p:sp>
      <p:sp>
        <p:nvSpPr>
          <p:cNvPr id="7172"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Why Use Qualitative Research?</a:t>
            </a:r>
          </a:p>
        </p:txBody>
      </p:sp>
      <p:sp>
        <p:nvSpPr>
          <p:cNvPr id="7173" name="AutoShape 3"/>
          <p:cNvSpPr>
            <a:spLocks noChangeArrowheads="1"/>
          </p:cNvSpPr>
          <p:nvPr/>
        </p:nvSpPr>
        <p:spPr bwMode="auto">
          <a:xfrm>
            <a:off x="741363" y="1962150"/>
            <a:ext cx="8791575" cy="3716338"/>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a:t>
            </a:r>
            <a:r>
              <a:rPr kumimoji="0" lang="en-US" altLang="zh-TW" sz="2800" i="1">
                <a:solidFill>
                  <a:schemeClr val="tx1"/>
                </a:solidFill>
                <a:latin typeface="Arial" panose="020B0604020202020204" pitchFamily="34" charset="0"/>
                <a:ea typeface="新細明體" panose="02020500000000000000" pitchFamily="18" charset="-120"/>
              </a:rPr>
              <a:t>Most of what influences what we say and </a:t>
            </a:r>
          </a:p>
          <a:p>
            <a:pPr eaLnBrk="1" hangingPunct="1">
              <a:spcBef>
                <a:spcPct val="0"/>
              </a:spcBef>
              <a:buClrTx/>
              <a:buFontTx/>
              <a:buNone/>
            </a:pPr>
            <a:r>
              <a:rPr kumimoji="0" lang="en-US" altLang="zh-TW" sz="2800" i="1">
                <a:solidFill>
                  <a:schemeClr val="tx1"/>
                </a:solidFill>
                <a:latin typeface="Arial" panose="020B0604020202020204" pitchFamily="34" charset="0"/>
                <a:ea typeface="新細明體" panose="02020500000000000000" pitchFamily="18" charset="-120"/>
              </a:rPr>
              <a:t>do occurs below the level of awareness. </a:t>
            </a:r>
          </a:p>
          <a:p>
            <a:pPr eaLnBrk="1" hangingPunct="1">
              <a:spcBef>
                <a:spcPct val="0"/>
              </a:spcBef>
              <a:buClrTx/>
              <a:buFontTx/>
              <a:buNone/>
            </a:pPr>
            <a:r>
              <a:rPr kumimoji="0" lang="en-US" altLang="zh-TW" sz="2800" i="1">
                <a:solidFill>
                  <a:schemeClr val="tx1"/>
                </a:solidFill>
                <a:latin typeface="Arial" panose="020B0604020202020204" pitchFamily="34" charset="0"/>
                <a:ea typeface="新細明體" panose="02020500000000000000" pitchFamily="18" charset="-120"/>
              </a:rPr>
              <a:t>That’s why we need new techniques: </a:t>
            </a:r>
          </a:p>
          <a:p>
            <a:pPr eaLnBrk="1" hangingPunct="1">
              <a:spcBef>
                <a:spcPct val="0"/>
              </a:spcBef>
              <a:buClrTx/>
              <a:buFontTx/>
              <a:buNone/>
            </a:pPr>
            <a:r>
              <a:rPr kumimoji="0" lang="en-US" altLang="zh-TW" sz="2800" i="1">
                <a:solidFill>
                  <a:schemeClr val="tx1"/>
                </a:solidFill>
                <a:latin typeface="Arial" panose="020B0604020202020204" pitchFamily="34" charset="0"/>
                <a:ea typeface="新細明體" panose="02020500000000000000" pitchFamily="18" charset="-120"/>
              </a:rPr>
              <a:t>to get at hidden knowledge – </a:t>
            </a:r>
          </a:p>
          <a:p>
            <a:pPr eaLnBrk="1" hangingPunct="1">
              <a:spcBef>
                <a:spcPct val="0"/>
              </a:spcBef>
              <a:buClrTx/>
              <a:buFontTx/>
              <a:buNone/>
            </a:pPr>
            <a:r>
              <a:rPr kumimoji="0" lang="en-US" altLang="zh-TW" sz="2800" i="1">
                <a:solidFill>
                  <a:schemeClr val="tx1"/>
                </a:solidFill>
                <a:latin typeface="Arial" panose="020B0604020202020204" pitchFamily="34" charset="0"/>
                <a:ea typeface="新細明體" panose="02020500000000000000" pitchFamily="18" charset="-120"/>
              </a:rPr>
              <a:t>to get at what people don’t know they know</a:t>
            </a:r>
            <a:r>
              <a:rPr kumimoji="0" lang="en-US" altLang="zh-TW" sz="2800">
                <a:solidFill>
                  <a:schemeClr val="tx1"/>
                </a:solidFill>
                <a:latin typeface="Arial" panose="020B0604020202020204" pitchFamily="34" charset="0"/>
                <a:ea typeface="新細明體" panose="02020500000000000000" pitchFamily="18" charset="-120"/>
              </a:rPr>
              <a:t>.”</a:t>
            </a:r>
          </a:p>
          <a:p>
            <a:pP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				</a:t>
            </a:r>
          </a:p>
          <a:p>
            <a:pPr eaLnBrk="1" hangingPunct="1">
              <a:spcBef>
                <a:spcPct val="0"/>
              </a:spcBef>
              <a:buClrTx/>
              <a:buFontTx/>
              <a:buNone/>
            </a:pPr>
            <a:r>
              <a:rPr kumimoji="0" lang="en-US" altLang="zh-TW" sz="2800">
                <a:solidFill>
                  <a:schemeClr val="tx1"/>
                </a:solidFill>
                <a:latin typeface="Arial" panose="020B0604020202020204" pitchFamily="34" charset="0"/>
                <a:ea typeface="新細明體" panose="02020500000000000000" pitchFamily="18" charset="-120"/>
              </a:rPr>
              <a:t>					      </a:t>
            </a:r>
            <a:r>
              <a:rPr kumimoji="0" lang="en-US" altLang="zh-TW" sz="2800" b="1" i="1">
                <a:solidFill>
                  <a:srgbClr val="CC0000"/>
                </a:solidFill>
                <a:latin typeface="Arial" panose="020B0604020202020204" pitchFamily="34" charset="0"/>
                <a:ea typeface="新細明體" panose="02020500000000000000" pitchFamily="18" charset="-120"/>
              </a:rPr>
              <a:t>Jerry Zaltman</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9219"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F7678015-82C2-4BC3-B269-E8EC28C39207}" type="slidenum">
              <a:rPr lang="en-US" altLang="zh-TW" sz="1400">
                <a:solidFill>
                  <a:srgbClr val="333399"/>
                </a:solidFill>
                <a:ea typeface="新細明體" panose="02020500000000000000" pitchFamily="18" charset="-120"/>
              </a:rPr>
              <a:pPr>
                <a:spcBef>
                  <a:spcPct val="0"/>
                </a:spcBef>
                <a:buClrTx/>
                <a:buFontTx/>
                <a:buNone/>
              </a:pPr>
              <a:t>4</a:t>
            </a:fld>
            <a:endParaRPr lang="en-US" altLang="zh-TW" sz="1400">
              <a:solidFill>
                <a:srgbClr val="333399"/>
              </a:solidFill>
              <a:ea typeface="新細明體" panose="02020500000000000000" pitchFamily="18" charset="-120"/>
            </a:endParaRPr>
          </a:p>
        </p:txBody>
      </p:sp>
      <p:grpSp>
        <p:nvGrpSpPr>
          <p:cNvPr id="1282050" name="Group 2"/>
          <p:cNvGrpSpPr>
            <a:grpSpLocks/>
          </p:cNvGrpSpPr>
          <p:nvPr/>
        </p:nvGrpSpPr>
        <p:grpSpPr bwMode="auto">
          <a:xfrm>
            <a:off x="5494338" y="1641475"/>
            <a:ext cx="2778125" cy="1400175"/>
            <a:chOff x="3080" y="1036"/>
            <a:chExt cx="1558" cy="884"/>
          </a:xfrm>
        </p:grpSpPr>
        <p:sp>
          <p:nvSpPr>
            <p:cNvPr id="9244" name="Line 3"/>
            <p:cNvSpPr>
              <a:spLocks noChangeShapeType="1"/>
            </p:cNvSpPr>
            <p:nvPr/>
          </p:nvSpPr>
          <p:spPr bwMode="auto">
            <a:xfrm flipV="1">
              <a:off x="3221" y="1628"/>
              <a:ext cx="361" cy="2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245" name="AutoShape 4"/>
            <p:cNvSpPr>
              <a:spLocks noChangeArrowheads="1"/>
            </p:cNvSpPr>
            <p:nvPr/>
          </p:nvSpPr>
          <p:spPr bwMode="auto">
            <a:xfrm>
              <a:off x="3080" y="1036"/>
              <a:ext cx="1558" cy="592"/>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Focus Groups</a:t>
              </a:r>
            </a:p>
          </p:txBody>
        </p:sp>
      </p:grpSp>
      <p:sp>
        <p:nvSpPr>
          <p:cNvPr id="9221" name="Rectangle 5"/>
          <p:cNvSpPr>
            <a:spLocks noGrp="1" noChangeArrowheads="1"/>
          </p:cNvSpPr>
          <p:nvPr>
            <p:ph type="title"/>
          </p:nvPr>
        </p:nvSpPr>
        <p:spPr/>
        <p:txBody>
          <a:bodyPr/>
          <a:lstStyle/>
          <a:p>
            <a:pPr eaLnBrk="1" hangingPunct="1"/>
            <a:r>
              <a:rPr lang="en-US" altLang="zh-TW" smtClean="0">
                <a:ea typeface="新細明體" panose="02020500000000000000" pitchFamily="18" charset="-120"/>
              </a:rPr>
              <a:t>Qualitative Research</a:t>
            </a:r>
          </a:p>
        </p:txBody>
      </p:sp>
      <p:grpSp>
        <p:nvGrpSpPr>
          <p:cNvPr id="1282054" name="Group 6"/>
          <p:cNvGrpSpPr>
            <a:grpSpLocks/>
          </p:cNvGrpSpPr>
          <p:nvPr/>
        </p:nvGrpSpPr>
        <p:grpSpPr bwMode="auto">
          <a:xfrm>
            <a:off x="469900" y="3932238"/>
            <a:ext cx="3297238" cy="1169987"/>
            <a:chOff x="288" y="2592"/>
            <a:chExt cx="1920" cy="816"/>
          </a:xfrm>
        </p:grpSpPr>
        <p:sp>
          <p:nvSpPr>
            <p:cNvPr id="9242" name="AutoShape 7"/>
            <p:cNvSpPr>
              <a:spLocks noChangeArrowheads="1"/>
            </p:cNvSpPr>
            <p:nvPr/>
          </p:nvSpPr>
          <p:spPr bwMode="auto">
            <a:xfrm>
              <a:off x="288" y="2592"/>
              <a:ext cx="1440" cy="816"/>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Ethnography</a:t>
              </a:r>
            </a:p>
          </p:txBody>
        </p:sp>
        <p:sp>
          <p:nvSpPr>
            <p:cNvPr id="9243" name="Line 8"/>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1282057" name="Group 9"/>
          <p:cNvGrpSpPr>
            <a:grpSpLocks/>
          </p:cNvGrpSpPr>
          <p:nvPr/>
        </p:nvGrpSpPr>
        <p:grpSpPr bwMode="auto">
          <a:xfrm>
            <a:off x="600075" y="2755900"/>
            <a:ext cx="3167063" cy="979488"/>
            <a:chOff x="384" y="1872"/>
            <a:chExt cx="1776" cy="749"/>
          </a:xfrm>
        </p:grpSpPr>
        <p:sp>
          <p:nvSpPr>
            <p:cNvPr id="9240" name="AutoShape 10">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Observation</a:t>
              </a:r>
            </a:p>
          </p:txBody>
        </p:sp>
        <p:sp>
          <p:nvSpPr>
            <p:cNvPr id="9241" name="Line 11"/>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282060" name="Oval 12"/>
          <p:cNvSpPr>
            <a:spLocks noChangeArrowheads="1"/>
          </p:cNvSpPr>
          <p:nvPr/>
        </p:nvSpPr>
        <p:spPr bwMode="auto">
          <a:xfrm>
            <a:off x="3665538" y="2828925"/>
            <a:ext cx="2857500" cy="2252663"/>
          </a:xfrm>
          <a:prstGeom prst="ellipse">
            <a:avLst/>
          </a:prstGeom>
          <a:gradFill rotWithShape="0">
            <a:gsLst>
              <a:gs pos="0">
                <a:srgbClr val="DFF5DF"/>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Data </a:t>
            </a: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Collection</a:t>
            </a: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Techniques</a:t>
            </a:r>
          </a:p>
        </p:txBody>
      </p:sp>
      <p:grpSp>
        <p:nvGrpSpPr>
          <p:cNvPr id="1282061" name="Group 13"/>
          <p:cNvGrpSpPr>
            <a:grpSpLocks/>
          </p:cNvGrpSpPr>
          <p:nvPr/>
        </p:nvGrpSpPr>
        <p:grpSpPr bwMode="auto">
          <a:xfrm>
            <a:off x="6546850" y="2803525"/>
            <a:ext cx="3079750" cy="931863"/>
            <a:chOff x="3745" y="1872"/>
            <a:chExt cx="1727" cy="749"/>
          </a:xfrm>
        </p:grpSpPr>
        <p:sp>
          <p:nvSpPr>
            <p:cNvPr id="9238" name="AutoShape 14"/>
            <p:cNvSpPr>
              <a:spLocks noChangeArrowheads="1"/>
            </p:cNvSpPr>
            <p:nvPr/>
          </p:nvSpPr>
          <p:spPr bwMode="auto">
            <a:xfrm>
              <a:off x="3984" y="1872"/>
              <a:ext cx="1488" cy="749"/>
            </a:xfrm>
            <a:prstGeom prst="roundRect">
              <a:avLst>
                <a:gd name="adj" fmla="val 16667"/>
              </a:avLst>
            </a:prstGeom>
            <a:solidFill>
              <a:srgbClr val="FFAE0D"/>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IDIs</a:t>
              </a:r>
            </a:p>
          </p:txBody>
        </p:sp>
        <p:sp>
          <p:nvSpPr>
            <p:cNvPr id="9239" name="Line 15"/>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282064" name="Group 16"/>
          <p:cNvGrpSpPr>
            <a:grpSpLocks/>
          </p:cNvGrpSpPr>
          <p:nvPr/>
        </p:nvGrpSpPr>
        <p:grpSpPr bwMode="auto">
          <a:xfrm>
            <a:off x="6389688" y="3937000"/>
            <a:ext cx="3236912" cy="1228725"/>
            <a:chOff x="3479" y="2832"/>
            <a:chExt cx="1993" cy="775"/>
          </a:xfrm>
        </p:grpSpPr>
        <p:sp>
          <p:nvSpPr>
            <p:cNvPr id="9236" name="AutoShape 17"/>
            <p:cNvSpPr>
              <a:spLocks noChangeArrowheads="1"/>
            </p:cNvSpPr>
            <p:nvPr/>
          </p:nvSpPr>
          <p:spPr bwMode="auto">
            <a:xfrm>
              <a:off x="3989" y="2832"/>
              <a:ext cx="1483" cy="775"/>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Case Studies</a:t>
              </a:r>
            </a:p>
          </p:txBody>
        </p:sp>
        <p:cxnSp>
          <p:nvCxnSpPr>
            <p:cNvPr id="9237" name="AutoShape 18"/>
            <p:cNvCxnSpPr>
              <a:cxnSpLocks noChangeShapeType="1"/>
              <a:stCxn id="1282060" idx="5"/>
              <a:endCxn id="9236"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2067" name="Group 19"/>
          <p:cNvGrpSpPr>
            <a:grpSpLocks/>
          </p:cNvGrpSpPr>
          <p:nvPr/>
        </p:nvGrpSpPr>
        <p:grpSpPr bwMode="auto">
          <a:xfrm>
            <a:off x="2449513" y="4821238"/>
            <a:ext cx="2644775" cy="1847850"/>
            <a:chOff x="1373" y="3043"/>
            <a:chExt cx="1483" cy="1166"/>
          </a:xfrm>
        </p:grpSpPr>
        <p:sp>
          <p:nvSpPr>
            <p:cNvPr id="9234" name="AutoShape 20"/>
            <p:cNvSpPr>
              <a:spLocks noChangeArrowheads="1"/>
            </p:cNvSpPr>
            <p:nvPr/>
          </p:nvSpPr>
          <p:spPr bwMode="auto">
            <a:xfrm>
              <a:off x="1373" y="3434"/>
              <a:ext cx="1483" cy="775"/>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Action Research</a:t>
              </a:r>
            </a:p>
          </p:txBody>
        </p:sp>
        <p:sp>
          <p:nvSpPr>
            <p:cNvPr id="9235" name="Line 21"/>
            <p:cNvSpPr>
              <a:spLocks noChangeShapeType="1"/>
            </p:cNvSpPr>
            <p:nvPr/>
          </p:nvSpPr>
          <p:spPr bwMode="auto">
            <a:xfrm flipV="1">
              <a:off x="2055" y="3043"/>
              <a:ext cx="283" cy="3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282070" name="Group 22"/>
          <p:cNvGrpSpPr>
            <a:grpSpLocks/>
          </p:cNvGrpSpPr>
          <p:nvPr/>
        </p:nvGrpSpPr>
        <p:grpSpPr bwMode="auto">
          <a:xfrm>
            <a:off x="5199063" y="4821238"/>
            <a:ext cx="2646362" cy="1847850"/>
            <a:chOff x="2915" y="3043"/>
            <a:chExt cx="1483" cy="1166"/>
          </a:xfrm>
        </p:grpSpPr>
        <p:sp>
          <p:nvSpPr>
            <p:cNvPr id="9232" name="AutoShape 23"/>
            <p:cNvSpPr>
              <a:spLocks noChangeArrowheads="1"/>
            </p:cNvSpPr>
            <p:nvPr/>
          </p:nvSpPr>
          <p:spPr bwMode="auto">
            <a:xfrm>
              <a:off x="2915" y="3434"/>
              <a:ext cx="1483" cy="775"/>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Grounded Theory</a:t>
              </a:r>
            </a:p>
          </p:txBody>
        </p:sp>
        <p:sp>
          <p:nvSpPr>
            <p:cNvPr id="9233" name="Line 24"/>
            <p:cNvSpPr>
              <a:spLocks noChangeShapeType="1"/>
            </p:cNvSpPr>
            <p:nvPr/>
          </p:nvSpPr>
          <p:spPr bwMode="auto">
            <a:xfrm flipH="1" flipV="1">
              <a:off x="3404" y="3043"/>
              <a:ext cx="266" cy="3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282073" name="Group 25"/>
          <p:cNvGrpSpPr>
            <a:grpSpLocks/>
          </p:cNvGrpSpPr>
          <p:nvPr/>
        </p:nvGrpSpPr>
        <p:grpSpPr bwMode="auto">
          <a:xfrm>
            <a:off x="1990725" y="1641475"/>
            <a:ext cx="2779713" cy="1400175"/>
            <a:chOff x="1116" y="1036"/>
            <a:chExt cx="1558" cy="884"/>
          </a:xfrm>
        </p:grpSpPr>
        <p:sp>
          <p:nvSpPr>
            <p:cNvPr id="9230" name="AutoShape 26"/>
            <p:cNvSpPr>
              <a:spLocks noChangeArrowheads="1"/>
            </p:cNvSpPr>
            <p:nvPr/>
          </p:nvSpPr>
          <p:spPr bwMode="auto">
            <a:xfrm>
              <a:off x="1116" y="1036"/>
              <a:ext cx="1558" cy="592"/>
            </a:xfrm>
            <a:prstGeom prst="roundRect">
              <a:avLst>
                <a:gd name="adj" fmla="val 16667"/>
              </a:avLst>
            </a:prstGeom>
            <a:solidFill>
              <a:srgbClr val="FFAE0D"/>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Group</a:t>
              </a:r>
            </a:p>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Interviews</a:t>
              </a:r>
            </a:p>
          </p:txBody>
        </p:sp>
        <p:sp>
          <p:nvSpPr>
            <p:cNvPr id="9231" name="Line 27"/>
            <p:cNvSpPr>
              <a:spLocks noChangeShapeType="1"/>
            </p:cNvSpPr>
            <p:nvPr/>
          </p:nvSpPr>
          <p:spPr bwMode="auto">
            <a:xfrm>
              <a:off x="1888" y="1628"/>
              <a:ext cx="450" cy="2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82060"/>
                                        </p:tgtEl>
                                        <p:attrNameLst>
                                          <p:attrName>style.visibility</p:attrName>
                                        </p:attrNameLst>
                                      </p:cBhvr>
                                      <p:to>
                                        <p:strVal val="visible"/>
                                      </p:to>
                                    </p:set>
                                    <p:animEffect transition="in" filter="blinds(horizontal)">
                                      <p:cBhvr>
                                        <p:cTn id="7" dur="500"/>
                                        <p:tgtEl>
                                          <p:spTgt spid="1282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82050"/>
                                        </p:tgtEl>
                                        <p:attrNameLst>
                                          <p:attrName>style.visibility</p:attrName>
                                        </p:attrNameLst>
                                      </p:cBhvr>
                                      <p:to>
                                        <p:strVal val="visible"/>
                                      </p:to>
                                    </p:set>
                                    <p:animEffect transition="in" filter="blinds(horizontal)">
                                      <p:cBhvr>
                                        <p:cTn id="12" dur="500"/>
                                        <p:tgtEl>
                                          <p:spTgt spid="1282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82061"/>
                                        </p:tgtEl>
                                        <p:attrNameLst>
                                          <p:attrName>style.visibility</p:attrName>
                                        </p:attrNameLst>
                                      </p:cBhvr>
                                      <p:to>
                                        <p:strVal val="visible"/>
                                      </p:to>
                                    </p:set>
                                    <p:animEffect transition="in" filter="blinds(horizontal)">
                                      <p:cBhvr>
                                        <p:cTn id="17" dur="500"/>
                                        <p:tgtEl>
                                          <p:spTgt spid="1282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82064"/>
                                        </p:tgtEl>
                                        <p:attrNameLst>
                                          <p:attrName>style.visibility</p:attrName>
                                        </p:attrNameLst>
                                      </p:cBhvr>
                                      <p:to>
                                        <p:strVal val="visible"/>
                                      </p:to>
                                    </p:set>
                                    <p:animEffect transition="in" filter="blinds(horizontal)">
                                      <p:cBhvr>
                                        <p:cTn id="22" dur="500"/>
                                        <p:tgtEl>
                                          <p:spTgt spid="12820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82070"/>
                                        </p:tgtEl>
                                        <p:attrNameLst>
                                          <p:attrName>style.visibility</p:attrName>
                                        </p:attrNameLst>
                                      </p:cBhvr>
                                      <p:to>
                                        <p:strVal val="visible"/>
                                      </p:to>
                                    </p:set>
                                    <p:animEffect transition="in" filter="blinds(horizontal)">
                                      <p:cBhvr>
                                        <p:cTn id="27" dur="500"/>
                                        <p:tgtEl>
                                          <p:spTgt spid="12820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82067"/>
                                        </p:tgtEl>
                                        <p:attrNameLst>
                                          <p:attrName>style.visibility</p:attrName>
                                        </p:attrNameLst>
                                      </p:cBhvr>
                                      <p:to>
                                        <p:strVal val="visible"/>
                                      </p:to>
                                    </p:set>
                                    <p:animEffect transition="in" filter="blinds(horizontal)">
                                      <p:cBhvr>
                                        <p:cTn id="32" dur="500"/>
                                        <p:tgtEl>
                                          <p:spTgt spid="12820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82054"/>
                                        </p:tgtEl>
                                        <p:attrNameLst>
                                          <p:attrName>style.visibility</p:attrName>
                                        </p:attrNameLst>
                                      </p:cBhvr>
                                      <p:to>
                                        <p:strVal val="visible"/>
                                      </p:to>
                                    </p:set>
                                    <p:animEffect transition="in" filter="blinds(horizontal)">
                                      <p:cBhvr>
                                        <p:cTn id="37" dur="500"/>
                                        <p:tgtEl>
                                          <p:spTgt spid="12820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82057"/>
                                        </p:tgtEl>
                                        <p:attrNameLst>
                                          <p:attrName>style.visibility</p:attrName>
                                        </p:attrNameLst>
                                      </p:cBhvr>
                                      <p:to>
                                        <p:strVal val="visible"/>
                                      </p:to>
                                    </p:set>
                                    <p:animEffect transition="in" filter="blinds(horizontal)">
                                      <p:cBhvr>
                                        <p:cTn id="42" dur="500"/>
                                        <p:tgtEl>
                                          <p:spTgt spid="12820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82073"/>
                                        </p:tgtEl>
                                        <p:attrNameLst>
                                          <p:attrName>style.visibility</p:attrName>
                                        </p:attrNameLst>
                                      </p:cBhvr>
                                      <p:to>
                                        <p:strVal val="visible"/>
                                      </p:to>
                                    </p:set>
                                    <p:animEffect transition="in" filter="blinds(horizontal)">
                                      <p:cBhvr>
                                        <p:cTn id="47" dur="500"/>
                                        <p:tgtEl>
                                          <p:spTgt spid="128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11267"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C301EEAD-0F53-40D8-8000-5FD2752EC735}" type="slidenum">
              <a:rPr lang="en-US" altLang="zh-TW" sz="1400">
                <a:solidFill>
                  <a:srgbClr val="333399"/>
                </a:solidFill>
                <a:ea typeface="新細明體" panose="02020500000000000000" pitchFamily="18" charset="-120"/>
              </a:rPr>
              <a:pPr>
                <a:spcBef>
                  <a:spcPct val="0"/>
                </a:spcBef>
                <a:buClrTx/>
                <a:buFontTx/>
                <a:buNone/>
              </a:pPr>
              <a:t>5</a:t>
            </a:fld>
            <a:endParaRPr lang="en-US" altLang="zh-TW" sz="1400">
              <a:solidFill>
                <a:srgbClr val="333399"/>
              </a:solidFill>
              <a:ea typeface="新細明體" panose="02020500000000000000" pitchFamily="18" charset="-120"/>
            </a:endParaRPr>
          </a:p>
        </p:txBody>
      </p:sp>
      <p:sp>
        <p:nvSpPr>
          <p:cNvPr id="11268"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Qualitative Research</a:t>
            </a:r>
          </a:p>
        </p:txBody>
      </p:sp>
      <p:grpSp>
        <p:nvGrpSpPr>
          <p:cNvPr id="1286147" name="Group 3"/>
          <p:cNvGrpSpPr>
            <a:grpSpLocks/>
          </p:cNvGrpSpPr>
          <p:nvPr/>
        </p:nvGrpSpPr>
        <p:grpSpPr bwMode="auto">
          <a:xfrm>
            <a:off x="515938" y="1898650"/>
            <a:ext cx="9156700" cy="3549650"/>
            <a:chOff x="263" y="1020"/>
            <a:chExt cx="5134" cy="2240"/>
          </a:xfrm>
        </p:grpSpPr>
        <p:grpSp>
          <p:nvGrpSpPr>
            <p:cNvPr id="11270" name="Group 4"/>
            <p:cNvGrpSpPr>
              <a:grpSpLocks/>
            </p:cNvGrpSpPr>
            <p:nvPr/>
          </p:nvGrpSpPr>
          <p:grpSpPr bwMode="auto">
            <a:xfrm>
              <a:off x="263" y="2482"/>
              <a:ext cx="1849" cy="738"/>
              <a:chOff x="288" y="2592"/>
              <a:chExt cx="1920" cy="816"/>
            </a:xfrm>
          </p:grpSpPr>
          <p:sp>
            <p:nvSpPr>
              <p:cNvPr id="11284" name="AutoShape 5"/>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Trace Evidence</a:t>
                </a:r>
              </a:p>
            </p:txBody>
          </p:sp>
          <p:sp>
            <p:nvSpPr>
              <p:cNvPr id="11285" name="Line 6"/>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11271" name="Group 7"/>
            <p:cNvGrpSpPr>
              <a:grpSpLocks/>
            </p:cNvGrpSpPr>
            <p:nvPr/>
          </p:nvGrpSpPr>
          <p:grpSpPr bwMode="auto">
            <a:xfrm>
              <a:off x="384" y="1497"/>
              <a:ext cx="1776" cy="749"/>
              <a:chOff x="384" y="1872"/>
              <a:chExt cx="1776" cy="749"/>
            </a:xfrm>
          </p:grpSpPr>
          <p:sp>
            <p:nvSpPr>
              <p:cNvPr id="11282" name="AutoShape 8">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Artifacts</a:t>
                </a:r>
              </a:p>
            </p:txBody>
          </p:sp>
          <p:sp>
            <p:nvSpPr>
              <p:cNvPr id="11283" name="Line 9"/>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1272" name="Oval 10"/>
            <p:cNvSpPr>
              <a:spLocks noChangeArrowheads="1"/>
            </p:cNvSpPr>
            <p:nvPr/>
          </p:nvSpPr>
          <p:spPr bwMode="auto">
            <a:xfrm>
              <a:off x="2055" y="1785"/>
              <a:ext cx="1602" cy="1422"/>
            </a:xfrm>
            <a:prstGeom prst="ellipse">
              <a:avLst/>
            </a:prstGeom>
            <a:gradFill rotWithShape="0">
              <a:gsLst>
                <a:gs pos="0">
                  <a:srgbClr val="DFF5DF"/>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Other</a:t>
              </a:r>
            </a:p>
            <a:p>
              <a:pPr algn="ctr" eaLnBrk="1" hangingPunct="1">
                <a:spcBef>
                  <a:spcPct val="0"/>
                </a:spcBef>
                <a:buClrTx/>
                <a:buFontTx/>
                <a:buNone/>
              </a:pPr>
              <a:r>
                <a:rPr kumimoji="0" lang="en-US" altLang="zh-TW" sz="2800" b="1">
                  <a:solidFill>
                    <a:schemeClr val="tx1"/>
                  </a:solidFill>
                  <a:latin typeface="Arial" panose="020B0604020202020204" pitchFamily="34" charset="0"/>
                  <a:ea typeface="新細明體" panose="02020500000000000000" pitchFamily="18" charset="-120"/>
                </a:rPr>
                <a:t>Techniques</a:t>
              </a:r>
            </a:p>
          </p:txBody>
        </p:sp>
        <p:grpSp>
          <p:nvGrpSpPr>
            <p:cNvPr id="11273" name="Group 11"/>
            <p:cNvGrpSpPr>
              <a:grpSpLocks/>
            </p:cNvGrpSpPr>
            <p:nvPr/>
          </p:nvGrpSpPr>
          <p:grpSpPr bwMode="auto">
            <a:xfrm>
              <a:off x="3670" y="1608"/>
              <a:ext cx="1727" cy="749"/>
              <a:chOff x="3745" y="1872"/>
              <a:chExt cx="1727" cy="749"/>
            </a:xfrm>
          </p:grpSpPr>
          <p:sp>
            <p:nvSpPr>
              <p:cNvPr id="11280" name="AutoShape 12"/>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Behavioral Observations</a:t>
                </a:r>
              </a:p>
            </p:txBody>
          </p:sp>
          <p:sp>
            <p:nvSpPr>
              <p:cNvPr id="11281" name="Line 13"/>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1274" name="Group 14"/>
            <p:cNvGrpSpPr>
              <a:grpSpLocks/>
            </p:cNvGrpSpPr>
            <p:nvPr/>
          </p:nvGrpSpPr>
          <p:grpSpPr bwMode="auto">
            <a:xfrm>
              <a:off x="2112" y="1020"/>
              <a:ext cx="1558" cy="749"/>
              <a:chOff x="1771" y="1008"/>
              <a:chExt cx="2391" cy="948"/>
            </a:xfrm>
          </p:grpSpPr>
          <p:sp>
            <p:nvSpPr>
              <p:cNvPr id="11278" name="AutoShape 15"/>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Textual Analysis</a:t>
                </a:r>
              </a:p>
            </p:txBody>
          </p:sp>
          <p:cxnSp>
            <p:nvCxnSpPr>
              <p:cNvPr id="11279" name="AutoShape 16"/>
              <p:cNvCxnSpPr>
                <a:cxnSpLocks noChangeShapeType="1"/>
                <a:endCxn id="11272"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75" name="Group 17"/>
            <p:cNvGrpSpPr>
              <a:grpSpLocks/>
            </p:cNvGrpSpPr>
            <p:nvPr/>
          </p:nvGrpSpPr>
          <p:grpSpPr bwMode="auto">
            <a:xfrm>
              <a:off x="3582" y="2485"/>
              <a:ext cx="1815" cy="775"/>
              <a:chOff x="3479" y="2832"/>
              <a:chExt cx="1993" cy="775"/>
            </a:xfrm>
          </p:grpSpPr>
          <p:sp>
            <p:nvSpPr>
              <p:cNvPr id="11276" name="AutoShape 18"/>
              <p:cNvSpPr>
                <a:spLocks noChangeArrowheads="1"/>
              </p:cNvSpPr>
              <p:nvPr/>
            </p:nvSpPr>
            <p:spPr bwMode="auto">
              <a:xfrm>
                <a:off x="3989" y="2832"/>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Debriefings</a:t>
                </a:r>
              </a:p>
            </p:txBody>
          </p:sp>
          <p:cxnSp>
            <p:nvCxnSpPr>
              <p:cNvPr id="11277" name="AutoShape 19"/>
              <p:cNvCxnSpPr>
                <a:cxnSpLocks noChangeShapeType="1"/>
                <a:stCxn id="11272" idx="5"/>
                <a:endCxn id="11276"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6147"/>
                                        </p:tgtEl>
                                        <p:attrNameLst>
                                          <p:attrName>style.visibility</p:attrName>
                                        </p:attrNameLst>
                                      </p:cBhvr>
                                      <p:to>
                                        <p:strVal val="visible"/>
                                      </p:to>
                                    </p:set>
                                    <p:animEffect transition="in" filter="blinds(horizontal)">
                                      <p:cBhvr>
                                        <p:cTn id="7" dur="500"/>
                                        <p:tgtEl>
                                          <p:spTgt spid="128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15363"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75076DA4-F500-4C75-A1C3-BE91E4B5980A}" type="slidenum">
              <a:rPr lang="en-US" altLang="zh-TW" sz="1400">
                <a:solidFill>
                  <a:srgbClr val="333399"/>
                </a:solidFill>
                <a:ea typeface="新細明體" panose="02020500000000000000" pitchFamily="18" charset="-120"/>
              </a:rPr>
              <a:pPr>
                <a:spcBef>
                  <a:spcPct val="0"/>
                </a:spcBef>
                <a:buClrTx/>
                <a:buFontTx/>
                <a:buNone/>
              </a:pPr>
              <a:t>6</a:t>
            </a:fld>
            <a:endParaRPr lang="en-US" altLang="zh-TW" sz="1400">
              <a:solidFill>
                <a:srgbClr val="333399"/>
              </a:solidFill>
              <a:ea typeface="新細明體" panose="02020500000000000000" pitchFamily="18" charset="-120"/>
            </a:endParaRPr>
          </a:p>
        </p:txBody>
      </p:sp>
      <p:sp>
        <p:nvSpPr>
          <p:cNvPr id="1536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Data Sources</a:t>
            </a:r>
          </a:p>
        </p:txBody>
      </p:sp>
      <p:sp>
        <p:nvSpPr>
          <p:cNvPr id="1290243" name="AutoShape 3"/>
          <p:cNvSpPr>
            <a:spLocks noChangeArrowheads="1"/>
          </p:cNvSpPr>
          <p:nvPr/>
        </p:nvSpPr>
        <p:spPr bwMode="auto">
          <a:xfrm>
            <a:off x="831850" y="1508125"/>
            <a:ext cx="4583113" cy="660400"/>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People</a:t>
            </a:r>
          </a:p>
        </p:txBody>
      </p:sp>
      <p:sp>
        <p:nvSpPr>
          <p:cNvPr id="1290244" name="AutoShape 4"/>
          <p:cNvSpPr>
            <a:spLocks noChangeArrowheads="1"/>
          </p:cNvSpPr>
          <p:nvPr/>
        </p:nvSpPr>
        <p:spPr bwMode="auto">
          <a:xfrm>
            <a:off x="831850" y="2389188"/>
            <a:ext cx="4583113" cy="66198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Organizations</a:t>
            </a:r>
          </a:p>
        </p:txBody>
      </p:sp>
      <p:sp>
        <p:nvSpPr>
          <p:cNvPr id="1290245" name="AutoShape 5"/>
          <p:cNvSpPr>
            <a:spLocks noChangeArrowheads="1"/>
          </p:cNvSpPr>
          <p:nvPr/>
        </p:nvSpPr>
        <p:spPr bwMode="auto">
          <a:xfrm>
            <a:off x="5970588" y="2738438"/>
            <a:ext cx="3033712" cy="6588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Texts</a:t>
            </a:r>
          </a:p>
        </p:txBody>
      </p:sp>
      <p:sp>
        <p:nvSpPr>
          <p:cNvPr id="1290246" name="AutoShape 6"/>
          <p:cNvSpPr>
            <a:spLocks noChangeArrowheads="1"/>
          </p:cNvSpPr>
          <p:nvPr/>
        </p:nvSpPr>
        <p:spPr bwMode="auto">
          <a:xfrm>
            <a:off x="5970588" y="3714750"/>
            <a:ext cx="3033712" cy="66198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Environments</a:t>
            </a:r>
          </a:p>
        </p:txBody>
      </p:sp>
      <p:sp>
        <p:nvSpPr>
          <p:cNvPr id="1290247" name="AutoShape 7"/>
          <p:cNvSpPr>
            <a:spLocks noChangeArrowheads="1"/>
          </p:cNvSpPr>
          <p:nvPr/>
        </p:nvSpPr>
        <p:spPr bwMode="auto">
          <a:xfrm>
            <a:off x="5970588" y="5710238"/>
            <a:ext cx="3033712" cy="6635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Events and happenings</a:t>
            </a:r>
          </a:p>
        </p:txBody>
      </p:sp>
      <p:sp>
        <p:nvSpPr>
          <p:cNvPr id="1290248" name="AutoShape 8"/>
          <p:cNvSpPr>
            <a:spLocks noChangeArrowheads="1"/>
          </p:cNvSpPr>
          <p:nvPr/>
        </p:nvSpPr>
        <p:spPr bwMode="auto">
          <a:xfrm>
            <a:off x="5970588" y="4718050"/>
            <a:ext cx="3033712" cy="66357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sz="2400">
                <a:solidFill>
                  <a:schemeClr val="tx1"/>
                </a:solidFill>
                <a:latin typeface="Arial" panose="020B0604020202020204" pitchFamily="34" charset="0"/>
                <a:ea typeface="新細明體" panose="02020500000000000000" pitchFamily="18" charset="-120"/>
              </a:rPr>
              <a:t>Artifacts/ media products</a:t>
            </a:r>
          </a:p>
        </p:txBody>
      </p:sp>
      <p:sp>
        <p:nvSpPr>
          <p:cNvPr id="15371" name="Rectangle 9" descr="shopping"/>
          <p:cNvSpPr>
            <a:spLocks noChangeArrowheads="1"/>
          </p:cNvSpPr>
          <p:nvPr/>
        </p:nvSpPr>
        <p:spPr bwMode="auto">
          <a:xfrm>
            <a:off x="1857375" y="3397250"/>
            <a:ext cx="3290888" cy="3125788"/>
          </a:xfrm>
          <a:prstGeom prst="rect">
            <a:avLst/>
          </a:prstGeom>
          <a:blipFill dpi="0" rotWithShape="1">
            <a:blip r:embed="rId6"/>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43"/>
                                        </p:tgtEl>
                                        <p:attrNameLst>
                                          <p:attrName>style.visibility</p:attrName>
                                        </p:attrNameLst>
                                      </p:cBhvr>
                                      <p:to>
                                        <p:strVal val="visible"/>
                                      </p:to>
                                    </p:set>
                                    <p:animEffect transition="in" filter="blinds(horizontal)">
                                      <p:cBhvr>
                                        <p:cTn id="7" dur="500"/>
                                        <p:tgtEl>
                                          <p:spTgt spid="129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0244"/>
                                        </p:tgtEl>
                                        <p:attrNameLst>
                                          <p:attrName>style.visibility</p:attrName>
                                        </p:attrNameLst>
                                      </p:cBhvr>
                                      <p:to>
                                        <p:strVal val="visible"/>
                                      </p:to>
                                    </p:set>
                                    <p:animEffect transition="in" filter="blinds(horizontal)">
                                      <p:cBhvr>
                                        <p:cTn id="12" dur="500"/>
                                        <p:tgtEl>
                                          <p:spTgt spid="129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90245"/>
                                        </p:tgtEl>
                                        <p:attrNameLst>
                                          <p:attrName>style.visibility</p:attrName>
                                        </p:attrNameLst>
                                      </p:cBhvr>
                                      <p:to>
                                        <p:strVal val="visible"/>
                                      </p:to>
                                    </p:set>
                                    <p:animEffect transition="in" filter="blinds(horizontal)">
                                      <p:cBhvr>
                                        <p:cTn id="17" dur="500"/>
                                        <p:tgtEl>
                                          <p:spTgt spid="1290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90246"/>
                                        </p:tgtEl>
                                        <p:attrNameLst>
                                          <p:attrName>style.visibility</p:attrName>
                                        </p:attrNameLst>
                                      </p:cBhvr>
                                      <p:to>
                                        <p:strVal val="visible"/>
                                      </p:to>
                                    </p:set>
                                    <p:animEffect transition="in" filter="blinds(horizontal)">
                                      <p:cBhvr>
                                        <p:cTn id="22" dur="500"/>
                                        <p:tgtEl>
                                          <p:spTgt spid="12902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90248"/>
                                        </p:tgtEl>
                                        <p:attrNameLst>
                                          <p:attrName>style.visibility</p:attrName>
                                        </p:attrNameLst>
                                      </p:cBhvr>
                                      <p:to>
                                        <p:strVal val="visible"/>
                                      </p:to>
                                    </p:set>
                                    <p:animEffect transition="in" filter="blinds(horizontal)">
                                      <p:cBhvr>
                                        <p:cTn id="27" dur="500"/>
                                        <p:tgtEl>
                                          <p:spTgt spid="1290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90247"/>
                                        </p:tgtEl>
                                        <p:attrNameLst>
                                          <p:attrName>style.visibility</p:attrName>
                                        </p:attrNameLst>
                                      </p:cBhvr>
                                      <p:to>
                                        <p:strVal val="visible"/>
                                      </p:to>
                                    </p:set>
                                    <p:animEffect transition="in" filter="blinds(horizontal)">
                                      <p:cBhvr>
                                        <p:cTn id="32" dur="500"/>
                                        <p:tgtEl>
                                          <p:spTgt spid="129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3" grpId="0" animBg="1"/>
      <p:bldP spid="1290244" grpId="0" animBg="1"/>
      <p:bldP spid="1290245" grpId="0" animBg="1"/>
      <p:bldP spid="1290246" grpId="0" animBg="1"/>
      <p:bldP spid="1290247" grpId="0" animBg="1" autoUpdateAnimBg="0"/>
      <p:bldP spid="129024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頁尾版面配置區 2"/>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17411" name="投影片編號版面配置區 3"/>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DC795285-49A4-457F-AF5D-08CA90C42C25}" type="slidenum">
              <a:rPr lang="en-US" altLang="zh-TW" sz="1400">
                <a:solidFill>
                  <a:srgbClr val="333399"/>
                </a:solidFill>
                <a:ea typeface="新細明體" panose="02020500000000000000" pitchFamily="18" charset="-120"/>
              </a:rPr>
              <a:pPr>
                <a:spcBef>
                  <a:spcPct val="0"/>
                </a:spcBef>
                <a:buClrTx/>
                <a:buFontTx/>
                <a:buNone/>
              </a:pPr>
              <a:t>7</a:t>
            </a:fld>
            <a:endParaRPr lang="en-US" altLang="zh-TW" sz="1400">
              <a:solidFill>
                <a:srgbClr val="333399"/>
              </a:solidFill>
              <a:ea typeface="新細明體" panose="02020500000000000000" pitchFamily="18" charset="-120"/>
            </a:endParaRPr>
          </a:p>
        </p:txBody>
      </p:sp>
      <p:sp>
        <p:nvSpPr>
          <p:cNvPr id="17412" name="AutoShape 2"/>
          <p:cNvSpPr>
            <a:spLocks noChangeArrowheads="1"/>
          </p:cNvSpPr>
          <p:nvPr/>
        </p:nvSpPr>
        <p:spPr bwMode="auto">
          <a:xfrm>
            <a:off x="282575" y="1660525"/>
            <a:ext cx="9477375" cy="4478338"/>
          </a:xfrm>
          <a:prstGeom prst="star16">
            <a:avLst>
              <a:gd name="adj" fmla="val 39009"/>
            </a:avLst>
          </a:prstGeom>
          <a:solidFill>
            <a:srgbClr val="FFAE0D"/>
          </a:solidFill>
          <a:ln w="38100">
            <a:solidFill>
              <a:schemeClr val="tx1"/>
            </a:solidFill>
            <a:miter lim="800000"/>
            <a:headEnd/>
            <a:tailEnd/>
          </a:ln>
          <a:effectLst>
            <a:outerShdw dist="107763" dir="2700000" algn="ctr" rotWithShape="0">
              <a:schemeClr val="tx1"/>
            </a:outerShdw>
          </a:effec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0"/>
              </a:spcBef>
              <a:buClrTx/>
              <a:buFontTx/>
              <a:buNone/>
            </a:pPr>
            <a:endParaRPr lang="zh-TW" altLang="en-US" sz="2400">
              <a:solidFill>
                <a:schemeClr val="tx1"/>
              </a:solidFill>
              <a:ea typeface="新細明體" panose="02020500000000000000" pitchFamily="18" charset="-120"/>
            </a:endParaRPr>
          </a:p>
        </p:txBody>
      </p:sp>
      <p:sp>
        <p:nvSpPr>
          <p:cNvPr id="17413"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Distinction between </a:t>
            </a:r>
            <a:br>
              <a:rPr lang="en-US" altLang="zh-TW" smtClean="0">
                <a:ea typeface="新細明體" panose="02020500000000000000" pitchFamily="18" charset="-120"/>
              </a:rPr>
            </a:br>
            <a:r>
              <a:rPr lang="en-US" altLang="zh-TW" smtClean="0">
                <a:ea typeface="新細明體" panose="02020500000000000000" pitchFamily="18" charset="-120"/>
              </a:rPr>
              <a:t>Qualitative &amp; Quantitative</a:t>
            </a:r>
          </a:p>
        </p:txBody>
      </p:sp>
      <p:sp>
        <p:nvSpPr>
          <p:cNvPr id="1468420" name="AutoShape 4"/>
          <p:cNvSpPr>
            <a:spLocks noChangeArrowheads="1"/>
          </p:cNvSpPr>
          <p:nvPr/>
        </p:nvSpPr>
        <p:spPr bwMode="auto">
          <a:xfrm>
            <a:off x="5441950" y="2974975"/>
            <a:ext cx="3938588" cy="2044700"/>
          </a:xfrm>
          <a:prstGeom prst="homePlate">
            <a:avLst>
              <a:gd name="adj" fmla="val 48156"/>
            </a:avLst>
          </a:prstGeom>
          <a:solidFill>
            <a:srgbClr val="5AC07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Theory </a:t>
            </a:r>
          </a:p>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Testing</a:t>
            </a:r>
          </a:p>
        </p:txBody>
      </p:sp>
      <p:sp>
        <p:nvSpPr>
          <p:cNvPr id="1468421"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Theory </a:t>
            </a:r>
          </a:p>
          <a:p>
            <a:pPr algn="ctr" eaLnBrk="1" hangingPunct="1">
              <a:spcBef>
                <a:spcPct val="0"/>
              </a:spcBef>
              <a:buClrTx/>
              <a:buFontTx/>
              <a:buNone/>
            </a:pPr>
            <a:r>
              <a:rPr kumimoji="0" lang="en-US" altLang="zh-TW">
                <a:solidFill>
                  <a:schemeClr val="tx1"/>
                </a:solidFill>
                <a:latin typeface="Arial" panose="020B0604020202020204" pitchFamily="34" charset="0"/>
                <a:ea typeface="新細明體" panose="02020500000000000000" pitchFamily="18" charset="-120"/>
              </a:rPr>
              <a:t>Building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8421"/>
                                        </p:tgtEl>
                                        <p:attrNameLst>
                                          <p:attrName>style.visibility</p:attrName>
                                        </p:attrNameLst>
                                      </p:cBhvr>
                                      <p:to>
                                        <p:strVal val="visible"/>
                                      </p:to>
                                    </p:set>
                                    <p:animEffect transition="in" filter="blinds(horizontal)">
                                      <p:cBhvr>
                                        <p:cTn id="7" dur="500"/>
                                        <p:tgtEl>
                                          <p:spTgt spid="1468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8420"/>
                                        </p:tgtEl>
                                        <p:attrNameLst>
                                          <p:attrName>style.visibility</p:attrName>
                                        </p:attrNameLst>
                                      </p:cBhvr>
                                      <p:to>
                                        <p:strVal val="visible"/>
                                      </p:to>
                                    </p:set>
                                    <p:animEffect transition="in" filter="blinds(horizontal)">
                                      <p:cBhvr>
                                        <p:cTn id="12" dur="500"/>
                                        <p:tgtEl>
                                          <p:spTgt spid="1468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8420" grpId="0" animBg="1"/>
      <p:bldP spid="14684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19459"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DC3F304C-DC29-49B5-BBF3-ABF893741A65}" type="slidenum">
              <a:rPr lang="en-US" altLang="zh-TW" sz="1400">
                <a:solidFill>
                  <a:srgbClr val="333399"/>
                </a:solidFill>
                <a:ea typeface="新細明體" panose="02020500000000000000" pitchFamily="18" charset="-120"/>
              </a:rPr>
              <a:pPr>
                <a:spcBef>
                  <a:spcPct val="0"/>
                </a:spcBef>
                <a:buClrTx/>
                <a:buFontTx/>
                <a:buNone/>
              </a:pPr>
              <a:t>8</a:t>
            </a:fld>
            <a:endParaRPr lang="en-US" altLang="zh-TW" sz="1400">
              <a:solidFill>
                <a:srgbClr val="333399"/>
              </a:solidFill>
              <a:ea typeface="新細明體" panose="02020500000000000000" pitchFamily="18" charset="-120"/>
            </a:endParaRPr>
          </a:p>
        </p:txBody>
      </p:sp>
      <p:sp>
        <p:nvSpPr>
          <p:cNvPr id="19460" name="Rectangle 2"/>
          <p:cNvSpPr>
            <a:spLocks noGrp="1" noChangeArrowheads="1"/>
          </p:cNvSpPr>
          <p:nvPr>
            <p:ph type="title"/>
          </p:nvPr>
        </p:nvSpPr>
        <p:spPr/>
        <p:txBody>
          <a:bodyPr/>
          <a:lstStyle/>
          <a:p>
            <a:pPr eaLnBrk="1" hangingPunct="1"/>
            <a:r>
              <a:rPr lang="en-US" altLang="zh-TW" sz="3600" dirty="0" smtClean="0"/>
              <a:t>Understanding the research question</a:t>
            </a:r>
            <a:endParaRPr lang="zh-TW" altLang="en-US" sz="3600" dirty="0" smtClean="0"/>
          </a:p>
        </p:txBody>
      </p:sp>
      <p:sp>
        <p:nvSpPr>
          <p:cNvPr id="19461" name="Rectangle 3"/>
          <p:cNvSpPr>
            <a:spLocks noGrp="1" noChangeArrowheads="1"/>
          </p:cNvSpPr>
          <p:nvPr>
            <p:ph type="body" idx="1"/>
          </p:nvPr>
        </p:nvSpPr>
        <p:spPr/>
        <p:txBody>
          <a:bodyPr/>
          <a:lstStyle/>
          <a:p>
            <a:pPr eaLnBrk="1" hangingPunct="1"/>
            <a:r>
              <a:rPr lang="en-US" altLang="zh-TW" dirty="0" smtClean="0"/>
              <a:t>Research question</a:t>
            </a:r>
            <a:endParaRPr lang="zh-TW" altLang="en-US" dirty="0" smtClean="0"/>
          </a:p>
          <a:p>
            <a:pPr lvl="1" eaLnBrk="1" hangingPunct="1"/>
            <a:r>
              <a:rPr lang="en-US" altLang="zh-TW" dirty="0" smtClean="0"/>
              <a:t>What is my study about?</a:t>
            </a:r>
          </a:p>
          <a:p>
            <a:pPr eaLnBrk="1" hangingPunct="1"/>
            <a:r>
              <a:rPr lang="en-US" altLang="zh-TW" dirty="0" smtClean="0"/>
              <a:t>Form</a:t>
            </a:r>
            <a:endParaRPr lang="zh-TW" altLang="en-US" dirty="0" smtClean="0"/>
          </a:p>
          <a:p>
            <a:pPr lvl="1" eaLnBrk="1" hangingPunct="1"/>
            <a:r>
              <a:rPr lang="en-US" altLang="zh-TW" dirty="0" smtClean="0"/>
              <a:t>Am I asking a “who,” “what,” “where,” “why,” or “how” question?</a:t>
            </a:r>
          </a:p>
          <a:p>
            <a:pPr eaLnBrk="1" hangingPunct="1"/>
            <a:r>
              <a:rPr lang="en-US" altLang="zh-TW" dirty="0" smtClean="0"/>
              <a:t>The form of the research question provides hints on choosing the appropriate research strategy</a:t>
            </a:r>
            <a:endParaRPr lang="zh-TW" altLang="en-US"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3"/>
          <p:cNvSpPr>
            <a:spLocks noGrp="1"/>
          </p:cNvSpPr>
          <p:nvPr>
            <p:ph type="ftr" sz="quarter" idx="10"/>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r>
              <a:rPr lang="en-US" altLang="zh-TW" sz="1400" smtClean="0">
                <a:solidFill>
                  <a:srgbClr val="333399"/>
                </a:solidFill>
                <a:ea typeface="新細明體" panose="02020500000000000000" pitchFamily="18" charset="-120"/>
              </a:rPr>
              <a:t>CK Farn, CYCU</a:t>
            </a:r>
            <a:endParaRPr lang="zh-TW" altLang="en-US" sz="1400" smtClean="0">
              <a:solidFill>
                <a:srgbClr val="333399"/>
              </a:solidFill>
              <a:ea typeface="新細明體" panose="02020500000000000000" pitchFamily="18" charset="-120"/>
            </a:endParaRPr>
          </a:p>
        </p:txBody>
      </p:sp>
      <p:sp>
        <p:nvSpPr>
          <p:cNvPr id="21507" name="投影片編號版面配置區 4"/>
          <p:cNvSpPr>
            <a:spLocks noGrp="1"/>
          </p:cNvSpPr>
          <p:nvPr>
            <p:ph type="sldNum" sz="quarter" idx="11"/>
          </p:nvPr>
        </p:nvSpPr>
        <p:spPr>
          <a:noFill/>
        </p:spPr>
        <p:txBody>
          <a:bodyPr/>
          <a:lstStyle>
            <a:lvl1pPr>
              <a:spcBef>
                <a:spcPct val="30000"/>
              </a:spcBef>
              <a:buClr>
                <a:schemeClr val="accent2"/>
              </a:buClr>
              <a:buFont typeface="Wingdings" panose="05000000000000000000" pitchFamily="2" charset="2"/>
              <a:buBlip>
                <a:blip r:embed="rId3"/>
              </a:buBlip>
              <a:defRPr kumimoji="1" sz="3200">
                <a:solidFill>
                  <a:srgbClr val="000099"/>
                </a:solidFill>
                <a:latin typeface="Times New Roman" panose="02020603050405020304" pitchFamily="18" charset="0"/>
                <a:ea typeface="標楷體" panose="03000509000000000000" pitchFamily="65" charset="-120"/>
              </a:defRPr>
            </a:lvl1pPr>
            <a:lvl2pPr marL="742950" indent="-285750">
              <a:spcBef>
                <a:spcPct val="20000"/>
              </a:spcBef>
              <a:buClr>
                <a:schemeClr val="hlink"/>
              </a:buClr>
              <a:buFont typeface="Webdings" panose="05030102010509060703" pitchFamily="18" charset="2"/>
              <a:buBlip>
                <a:blip r:embed="rId4"/>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Font typeface="Wingdings" panose="05000000000000000000" pitchFamily="2" charset="2"/>
              <a:buBlip>
                <a:blip r:embed="rId5"/>
              </a:buBlip>
              <a:defRPr kumimoji="1" sz="2400">
                <a:solidFill>
                  <a:schemeClr val="folHlink"/>
                </a:solidFill>
                <a:latin typeface="Times New Roman" panose="02020603050405020304" pitchFamily="18" charset="0"/>
                <a:ea typeface="新細明體" panose="02020500000000000000" pitchFamily="18" charset="-120"/>
              </a:defRPr>
            </a:lvl3pPr>
            <a:lvl4pPr marL="1600200" indent="-22860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057400" indent="-228600">
              <a:spcBef>
                <a:spcPct val="20000"/>
              </a:spcBef>
              <a:buBlip>
                <a:blip r:embed="rId5"/>
              </a:buBlip>
              <a:defRPr kumimoji="1" sz="2000">
                <a:solidFill>
                  <a:schemeClr val="folHlink"/>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Blip>
                <a:blip r:embed="rId5"/>
              </a:buBlip>
              <a:defRPr kumimoji="1" sz="2000">
                <a:solidFill>
                  <a:schemeClr val="folHlink"/>
                </a:solidFill>
                <a:latin typeface="Times New Roman" panose="02020603050405020304" pitchFamily="18" charset="0"/>
                <a:ea typeface="新細明體" panose="02020500000000000000" pitchFamily="18" charset="-120"/>
              </a:defRPr>
            </a:lvl9pPr>
          </a:lstStyle>
          <a:p>
            <a:pPr>
              <a:spcBef>
                <a:spcPct val="0"/>
              </a:spcBef>
              <a:buClrTx/>
              <a:buFontTx/>
              <a:buNone/>
            </a:pPr>
            <a:fld id="{F302C369-525E-4917-A4B0-02FB6A7D2E8E}" type="slidenum">
              <a:rPr lang="en-US" altLang="zh-TW" sz="1400">
                <a:solidFill>
                  <a:srgbClr val="333399"/>
                </a:solidFill>
                <a:ea typeface="新細明體" panose="02020500000000000000" pitchFamily="18" charset="-120"/>
              </a:rPr>
              <a:pPr>
                <a:spcBef>
                  <a:spcPct val="0"/>
                </a:spcBef>
                <a:buClrTx/>
                <a:buFontTx/>
                <a:buNone/>
              </a:pPr>
              <a:t>9</a:t>
            </a:fld>
            <a:endParaRPr lang="en-US" altLang="zh-TW" sz="1400">
              <a:solidFill>
                <a:srgbClr val="333399"/>
              </a:solidFill>
              <a:ea typeface="新細明體" panose="02020500000000000000" pitchFamily="18" charset="-120"/>
            </a:endParaRPr>
          </a:p>
        </p:txBody>
      </p:sp>
      <p:sp>
        <p:nvSpPr>
          <p:cNvPr id="21508" name="Rectangle 2"/>
          <p:cNvSpPr>
            <a:spLocks noGrp="1" noChangeArrowheads="1"/>
          </p:cNvSpPr>
          <p:nvPr>
            <p:ph type="title"/>
          </p:nvPr>
        </p:nvSpPr>
        <p:spPr/>
        <p:txBody>
          <a:bodyPr/>
          <a:lstStyle/>
          <a:p>
            <a:pPr eaLnBrk="1" hangingPunct="1"/>
            <a:r>
              <a:rPr lang="en-US" altLang="zh-TW" dirty="0" smtClean="0"/>
              <a:t>Choice of research strategy</a:t>
            </a:r>
            <a:endParaRPr lang="zh-TW" altLang="en-US" dirty="0" smtClean="0"/>
          </a:p>
        </p:txBody>
      </p:sp>
      <p:sp>
        <p:nvSpPr>
          <p:cNvPr id="21509" name="Rectangle 3"/>
          <p:cNvSpPr>
            <a:spLocks noGrp="1" noChangeArrowheads="1"/>
          </p:cNvSpPr>
          <p:nvPr>
            <p:ph type="body" idx="1"/>
          </p:nvPr>
        </p:nvSpPr>
        <p:spPr/>
        <p:txBody>
          <a:bodyPr/>
          <a:lstStyle/>
          <a:p>
            <a:pPr eaLnBrk="1" hangingPunct="1"/>
            <a:r>
              <a:rPr lang="en-US" altLang="zh-TW" dirty="0" smtClean="0"/>
              <a:t>First step: Definition of the research question</a:t>
            </a:r>
          </a:p>
          <a:p>
            <a:pPr eaLnBrk="1" hangingPunct="1"/>
            <a:r>
              <a:rPr lang="en-US" altLang="zh-TW" dirty="0" smtClean="0"/>
              <a:t>Determine the type of research question</a:t>
            </a:r>
          </a:p>
          <a:p>
            <a:pPr eaLnBrk="1" hangingPunct="1"/>
            <a:r>
              <a:rPr lang="en-US" altLang="zh-TW" dirty="0" smtClean="0"/>
              <a:t>In general</a:t>
            </a:r>
            <a:endParaRPr lang="zh-TW" altLang="en-US" dirty="0" smtClean="0"/>
          </a:p>
          <a:p>
            <a:pPr lvl="1" eaLnBrk="1" hangingPunct="1"/>
            <a:r>
              <a:rPr lang="en-US" altLang="zh-TW" dirty="0" smtClean="0"/>
              <a:t>what</a:t>
            </a:r>
            <a:r>
              <a:rPr lang="zh-TW" altLang="en-US" dirty="0" smtClean="0"/>
              <a:t> </a:t>
            </a:r>
            <a:r>
              <a:rPr lang="en-US" altLang="zh-TW" dirty="0" smtClean="0"/>
              <a:t>(</a:t>
            </a:r>
            <a:r>
              <a:rPr lang="zh-TW" altLang="en-US" dirty="0" smtClean="0"/>
              <a:t>什麼</a:t>
            </a:r>
            <a:r>
              <a:rPr lang="en-US" altLang="zh-TW" dirty="0" smtClean="0"/>
              <a:t>): </a:t>
            </a:r>
            <a:r>
              <a:rPr lang="en-US" altLang="zh-TW" dirty="0" smtClean="0">
                <a:solidFill>
                  <a:srgbClr val="FF0000"/>
                </a:solidFill>
              </a:rPr>
              <a:t>exploratory</a:t>
            </a:r>
            <a:r>
              <a:rPr lang="zh-TW" altLang="en-US" dirty="0" smtClean="0">
                <a:solidFill>
                  <a:srgbClr val="FF0000"/>
                </a:solidFill>
              </a:rPr>
              <a:t> </a:t>
            </a:r>
            <a:r>
              <a:rPr lang="en-US" altLang="zh-TW" dirty="0" smtClean="0">
                <a:solidFill>
                  <a:srgbClr val="FF0000"/>
                </a:solidFill>
              </a:rPr>
              <a:t>(</a:t>
            </a:r>
            <a:r>
              <a:rPr lang="zh-TW" altLang="en-US" dirty="0" smtClean="0">
                <a:solidFill>
                  <a:srgbClr val="FF0000"/>
                </a:solidFill>
              </a:rPr>
              <a:t>探索性</a:t>
            </a:r>
            <a:r>
              <a:rPr lang="en-US" altLang="zh-TW" dirty="0" smtClean="0">
                <a:solidFill>
                  <a:srgbClr val="FF0000"/>
                </a:solidFill>
              </a:rPr>
              <a:t>)</a:t>
            </a:r>
          </a:p>
          <a:p>
            <a:pPr lvl="1" eaLnBrk="1" hangingPunct="1"/>
            <a:r>
              <a:rPr lang="en-US" altLang="zh-TW" dirty="0" smtClean="0"/>
              <a:t>how (</a:t>
            </a:r>
            <a:r>
              <a:rPr lang="zh-TW" altLang="en-US" dirty="0" smtClean="0"/>
              <a:t>如何</a:t>
            </a:r>
            <a:r>
              <a:rPr lang="en-US" altLang="zh-TW" dirty="0" smtClean="0"/>
              <a:t>), why</a:t>
            </a:r>
            <a:r>
              <a:rPr lang="zh-TW" altLang="en-US" dirty="0" smtClean="0"/>
              <a:t> </a:t>
            </a:r>
            <a:r>
              <a:rPr lang="en-US" altLang="zh-TW" dirty="0" smtClean="0"/>
              <a:t>(</a:t>
            </a:r>
            <a:r>
              <a:rPr lang="zh-TW" altLang="en-US" dirty="0" smtClean="0"/>
              <a:t>為何</a:t>
            </a:r>
            <a:r>
              <a:rPr lang="en-US" altLang="zh-TW" dirty="0" smtClean="0"/>
              <a:t>)</a:t>
            </a:r>
            <a:r>
              <a:rPr lang="en-US" altLang="zh-TW" dirty="0" smtClean="0">
                <a:solidFill>
                  <a:srgbClr val="0000CC"/>
                </a:solidFill>
              </a:rPr>
              <a:t>: </a:t>
            </a:r>
            <a:r>
              <a:rPr lang="en-US" altLang="zh-TW" dirty="0" smtClean="0">
                <a:solidFill>
                  <a:srgbClr val="FF0000"/>
                </a:solidFill>
              </a:rPr>
              <a:t>confirmatory</a:t>
            </a:r>
            <a:r>
              <a:rPr lang="zh-TW" altLang="en-US" dirty="0" smtClean="0">
                <a:solidFill>
                  <a:srgbClr val="FF0000"/>
                </a:solidFill>
              </a:rPr>
              <a:t> </a:t>
            </a:r>
            <a:r>
              <a:rPr lang="en-US" altLang="zh-TW" dirty="0" smtClean="0">
                <a:solidFill>
                  <a:srgbClr val="FF0000"/>
                </a:solidFill>
              </a:rPr>
              <a:t>(</a:t>
            </a:r>
            <a:r>
              <a:rPr lang="zh-TW" altLang="en-US" dirty="0" smtClean="0">
                <a:solidFill>
                  <a:srgbClr val="FF0000"/>
                </a:solidFill>
              </a:rPr>
              <a:t>驗證</a:t>
            </a:r>
            <a:r>
              <a:rPr lang="en-US" altLang="zh-TW" dirty="0" smtClean="0">
                <a:solidFill>
                  <a:srgbClr val="FF0000"/>
                </a:solidFill>
              </a:rPr>
              <a:t>)</a:t>
            </a:r>
          </a:p>
        </p:txBody>
      </p:sp>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TotalTime>
  <Words>2072</Words>
  <Application>Microsoft Office PowerPoint</Application>
  <PresentationFormat>自訂</PresentationFormat>
  <Paragraphs>297</Paragraphs>
  <Slides>26</Slides>
  <Notes>25</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26</vt:i4>
      </vt:variant>
    </vt:vector>
  </HeadingPairs>
  <TitlesOfParts>
    <vt:vector size="41" baseType="lpstr">
      <vt:lpstr>GE Ming</vt:lpstr>
      <vt:lpstr>GE Ming+N</vt:lpstr>
      <vt:lpstr>GE Round-Heavy+N</vt:lpstr>
      <vt:lpstr>SimHei</vt:lpstr>
      <vt:lpstr>Taipei</vt:lpstr>
      <vt:lpstr>Zapf Chancery</vt:lpstr>
      <vt:lpstr>微軟正黑體</vt:lpstr>
      <vt:lpstr>新細明體</vt:lpstr>
      <vt:lpstr>標楷體</vt:lpstr>
      <vt:lpstr>Arial</vt:lpstr>
      <vt:lpstr>Arial Narrow</vt:lpstr>
      <vt:lpstr>Times New Roman</vt:lpstr>
      <vt:lpstr>Webdings</vt:lpstr>
      <vt:lpstr>Wingdings</vt:lpstr>
      <vt:lpstr>0ckf</vt:lpstr>
      <vt:lpstr>Qualitative Research 1  質性研究/定性研究</vt:lpstr>
      <vt:lpstr>Qualitative research</vt:lpstr>
      <vt:lpstr>Why Use Qualitative Research?</vt:lpstr>
      <vt:lpstr>Qualitative Research</vt:lpstr>
      <vt:lpstr>Qualitative Research</vt:lpstr>
      <vt:lpstr>Data Sources</vt:lpstr>
      <vt:lpstr>Distinction between  Qualitative &amp; Quantitative</vt:lpstr>
      <vt:lpstr>Understanding the research question</vt:lpstr>
      <vt:lpstr>Choice of research strategy</vt:lpstr>
      <vt:lpstr>Types of Empirical research</vt:lpstr>
      <vt:lpstr>Empirical research types</vt:lpstr>
      <vt:lpstr>Explore: Formation of Constructs</vt:lpstr>
      <vt:lpstr>The Roots of Qualitative Research</vt:lpstr>
      <vt:lpstr>Research philosophy in social science</vt:lpstr>
      <vt:lpstr>Types of qualitative research</vt:lpstr>
      <vt:lpstr>Types of qualitative research 2</vt:lpstr>
      <vt:lpstr>Qualitative research process</vt:lpstr>
      <vt:lpstr>Data collection in qualitative research</vt:lpstr>
      <vt:lpstr>Methodological Triangulation 三角驗證</vt:lpstr>
      <vt:lpstr>Focus of Research</vt:lpstr>
      <vt:lpstr>Researcher Involvement</vt:lpstr>
      <vt:lpstr>Research Design</vt:lpstr>
      <vt:lpstr>Sample Design and Size</vt:lpstr>
      <vt:lpstr>Data Type and Preparation</vt:lpstr>
      <vt:lpstr>Turnaround</vt:lpstr>
      <vt:lpstr>Data Analysis</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Instruments 量表設計</dc:subject>
  <dc:creator>范錚強</dc:creator>
  <cp:lastModifiedBy>CKFarn</cp:lastModifiedBy>
  <cp:revision>90</cp:revision>
  <dcterms:modified xsi:type="dcterms:W3CDTF">2023-12-28T09:09:57Z</dcterms:modified>
</cp:coreProperties>
</file>