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9"/>
  </p:notesMasterIdLst>
  <p:handoutMasterIdLst>
    <p:handoutMasterId r:id="rId10"/>
  </p:handoutMasterIdLst>
  <p:sldIdLst>
    <p:sldId id="461" r:id="rId2"/>
    <p:sldId id="462" r:id="rId3"/>
    <p:sldId id="463" r:id="rId4"/>
    <p:sldId id="465" r:id="rId5"/>
    <p:sldId id="466" r:id="rId6"/>
    <p:sldId id="467" r:id="rId7"/>
    <p:sldId id="464" r:id="rId8"/>
  </p:sldIdLst>
  <p:sldSz cx="10274300" cy="6845300"/>
  <p:notesSz cx="7073900" cy="10325100"/>
  <p:kinsoku lang="zh-TW" invalStChars="!),.:;?]}，、。．；：？！︰…‥﹐﹑﹒﹔﹕﹖﹗｜–︱—︳?︴﹏）︶﹜︸〕︺】︼》︾〉﹀」﹂』﹄﹚﹜﹞’”〞′·" invalEndChars="([{（︵﹛︷〔︹【︻《︽〈︿「﹁『﹃﹙﹛﹝‘“〝‵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32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CC3300"/>
    <a:srgbClr val="FFFF66"/>
    <a:srgbClr val="CCFFCC"/>
    <a:srgbClr val="009900"/>
    <a:srgbClr val="FFCCCC"/>
    <a:srgbClr val="CCEC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84563" autoAdjust="0"/>
  </p:normalViewPr>
  <p:slideViewPr>
    <p:cSldViewPr showGuides="1">
      <p:cViewPr varScale="1">
        <p:scale>
          <a:sx n="91" d="100"/>
          <a:sy n="91" d="100"/>
        </p:scale>
        <p:origin x="1860" y="96"/>
      </p:cViewPr>
      <p:guideLst>
        <p:guide orient="horz" pos="2156"/>
        <p:guide pos="32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3171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71550" y="882650"/>
            <a:ext cx="5143500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2588791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Taipei" charset="-120"/>
        <a:cs typeface="+mn-cs"/>
      </a:defRPr>
    </a:lvl1pPr>
    <a:lvl2pPr marL="4572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Taipei" charset="-120"/>
        <a:cs typeface="+mn-cs"/>
      </a:defRPr>
    </a:lvl2pPr>
    <a:lvl3pPr marL="9144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Taipei" charset="-120"/>
        <a:cs typeface="+mn-cs"/>
      </a:defRPr>
    </a:lvl3pPr>
    <a:lvl4pPr marL="13716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Taipei" charset="-120"/>
        <a:cs typeface="+mn-cs"/>
      </a:defRPr>
    </a:lvl4pPr>
    <a:lvl5pPr marL="1828800" algn="l" defTabSz="762000" rtl="0" eaLnBrk="0" fontAlgn="base" hangingPunct="0">
      <a:lnSpc>
        <a:spcPct val="90000"/>
      </a:lnSpc>
      <a:spcBef>
        <a:spcPct val="4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Taipei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79488" y="882650"/>
            <a:ext cx="5127625" cy="34163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>
          <a:xfrm>
            <a:off x="708025" y="4968875"/>
            <a:ext cx="5657850" cy="4065588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3989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69938" y="2127250"/>
            <a:ext cx="8734425" cy="14668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41463" y="3878263"/>
            <a:ext cx="7191375" cy="17494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49729-BA32-4DD4-A17B-A09E2236290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7166328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3D15F-F585-4146-8F33-DEC98406ACB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0986853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321550" y="381000"/>
            <a:ext cx="2182813" cy="57038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769938" y="381000"/>
            <a:ext cx="6399212" cy="57038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D0A5E-CD1A-4EE6-BBCF-1F1701446CC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9735413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標題，四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sz="quarter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769938" y="1978025"/>
            <a:ext cx="4291012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213350" y="1978025"/>
            <a:ext cx="4291013" cy="19764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769938" y="4106863"/>
            <a:ext cx="4291012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13350" y="4106863"/>
            <a:ext cx="4291013" cy="19780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056C24-3137-4EC9-95CF-181C34C063D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423369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標題，物件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65C9A-9F50-4A23-9F1A-713CBC34E55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4588233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12913" y="381000"/>
            <a:ext cx="7791450" cy="11398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6EA31-635D-47BE-B4DD-2BC1937F38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16883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310A3-AF88-4B8C-9524-6DCFCCA24C1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916236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1213" y="4398963"/>
            <a:ext cx="8732837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11213" y="2901950"/>
            <a:ext cx="8732837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0AF856-CAC5-47A3-92E2-EB0261CE89C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9481036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769938" y="1978025"/>
            <a:ext cx="4291012" cy="4106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13350" y="1978025"/>
            <a:ext cx="4291013" cy="4106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7EF38-ED3C-4294-84FD-0149BABBDAE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401064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456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14350" y="1531938"/>
            <a:ext cx="4538663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350" y="2170113"/>
            <a:ext cx="4538663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219700" y="1531938"/>
            <a:ext cx="4540250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219700" y="2170113"/>
            <a:ext cx="4540250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DFAC-32E0-4007-B769-3CCA4215151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9271905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5030B-6271-4DB7-A602-ADEB36099F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4635069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24B49-C29C-4232-9AD8-F5708E5E871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597372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79788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016375" y="273050"/>
            <a:ext cx="5743575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14350" y="1431925"/>
            <a:ext cx="3379788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B3D76-7350-4B02-BD5F-468216E12AF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6991702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4538" y="4791075"/>
            <a:ext cx="6164262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014538" y="611188"/>
            <a:ext cx="6164262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014538" y="5357813"/>
            <a:ext cx="6164262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A1778-EEEB-46CD-8B66-D83B0F6477D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889971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74300" cy="1597025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12913" y="381000"/>
            <a:ext cx="779145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9938" y="1978025"/>
            <a:ext cx="8734425" cy="410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08363" y="6389688"/>
            <a:ext cx="325278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29538" y="6389688"/>
            <a:ext cx="2141537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A72CD0EC-AAB1-4CA4-8C79-397D00A9260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769938" y="684213"/>
            <a:ext cx="685800" cy="684212"/>
          </a:xfrm>
          <a:prstGeom prst="rightArrow">
            <a:avLst>
              <a:gd name="adj1" fmla="val 38426"/>
              <a:gd name="adj2" fmla="val 100232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0075" y="6389688"/>
            <a:ext cx="9331325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SimHei" pitchFamily="49" charset="-122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7"/>
        </a:buBlip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8"/>
        </a:buBlip>
        <a:defRPr kumimoji="1" sz="2400">
          <a:solidFill>
            <a:schemeClr val="folHlink"/>
          </a:solidFill>
          <a:latin typeface="+mn-lt"/>
          <a:ea typeface="新細明體" pitchFamily="18" charset="-12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>
          <a:solidFill>
            <a:srgbClr val="CC0000"/>
          </a:solidFill>
          <a:latin typeface="+mn-lt"/>
          <a:ea typeface="新細明體" pitchFamily="18" charset="-12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10274300" cy="2967038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627189" y="1065213"/>
            <a:ext cx="7182370" cy="1139825"/>
          </a:xfrm>
        </p:spPr>
        <p:txBody>
          <a:bodyPr anchor="ctr"/>
          <a:lstStyle/>
          <a:p>
            <a:pPr eaLnBrk="1" hangingPunct="1">
              <a:lnSpc>
                <a:spcPct val="130000"/>
              </a:lnSpc>
              <a:defRPr/>
            </a:pPr>
            <a:r>
              <a:rPr lang="en-US" altLang="zh-TW" sz="4800" dirty="0"/>
              <a:t>Engineering</a:t>
            </a:r>
            <a:r>
              <a:rPr lang="zh-TW" altLang="en-US" sz="4800" dirty="0"/>
              <a:t> </a:t>
            </a:r>
            <a:r>
              <a:rPr lang="en-US" altLang="zh-TW" sz="4800" dirty="0"/>
              <a:t>Paradigm in IS research</a:t>
            </a:r>
            <a:br>
              <a:rPr lang="en-US" altLang="zh-TW" sz="4800" dirty="0"/>
            </a:br>
            <a:endParaRPr lang="zh-TW" altLang="en-US" sz="4800" baseline="-25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168275" y="182563"/>
            <a:ext cx="1040670" cy="1015663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en-US" altLang="zh-TW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1032694" y="3849364"/>
            <a:ext cx="8562975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None/>
              <a:defRPr kumimoji="1" sz="2400" kern="1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anose="05030102010509060703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新細明體" panose="02020500000000000000" pitchFamily="18" charset="-120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kumimoji="1" sz="18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kumimoji="1" sz="1600" kern="1200">
                <a:solidFill>
                  <a:srgbClr val="CC0000"/>
                </a:solidFill>
                <a:latin typeface="+mn-lt"/>
                <a:ea typeface="新細明體" panose="02020500000000000000" pitchFamily="18" charset="-120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1600" kern="1200">
                <a:solidFill>
                  <a:schemeClr val="folHlink"/>
                </a:solidFill>
                <a:latin typeface="+mn-lt"/>
                <a:ea typeface="新細明體" panose="02020500000000000000" pitchFamily="18" charset="-120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0500" lvl="1"/>
            <a:r>
              <a:rPr lang="en-US" altLang="zh-TW" sz="2400" dirty="0">
                <a:ea typeface="標楷體" panose="03000509000000000000" pitchFamily="65" charset="-120"/>
              </a:rPr>
              <a:t>Department</a:t>
            </a:r>
            <a:r>
              <a:rPr lang="zh-TW" altLang="en-US" sz="2400" dirty="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of Information</a:t>
            </a:r>
            <a:r>
              <a:rPr lang="zh-TW" altLang="en-US" sz="2400" dirty="0"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ea typeface="標楷體" panose="03000509000000000000" pitchFamily="65" charset="-120"/>
              </a:rPr>
              <a:t>Management</a:t>
            </a:r>
          </a:p>
          <a:p>
            <a:pPr marL="190500" lvl="1"/>
            <a:r>
              <a:rPr lang="en-US" altLang="en-US" sz="2400" dirty="0" err="1">
                <a:ea typeface="標楷體" panose="03000509000000000000" pitchFamily="65" charset="-120"/>
              </a:rPr>
              <a:t>CYCU</a:t>
            </a:r>
            <a:endParaRPr lang="en-US" altLang="en-US" sz="2400" dirty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2400" dirty="0" err="1">
                <a:ea typeface="標楷體" panose="03000509000000000000" pitchFamily="65" charset="-120"/>
              </a:rPr>
              <a:t>CK</a:t>
            </a:r>
            <a:r>
              <a:rPr lang="en-US" altLang="zh-TW" sz="2400" dirty="0">
                <a:ea typeface="標楷體" panose="03000509000000000000" pitchFamily="65" charset="-120"/>
              </a:rPr>
              <a:t> </a:t>
            </a:r>
            <a:r>
              <a:rPr lang="en-US" altLang="zh-TW" sz="2400" dirty="0" err="1">
                <a:ea typeface="標楷體" panose="03000509000000000000" pitchFamily="65" charset="-120"/>
              </a:rPr>
              <a:t>Farn</a:t>
            </a:r>
            <a:endParaRPr lang="en-US" altLang="zh-TW" sz="1800" dirty="0"/>
          </a:p>
          <a:p>
            <a:r>
              <a:rPr lang="en-US" altLang="zh-TW" sz="1800" dirty="0"/>
              <a:t>mailto: </a:t>
            </a:r>
            <a:r>
              <a:rPr lang="en-US" altLang="zh-TW" sz="1800" dirty="0" err="1"/>
              <a:t>ckfarn@gmail.com</a:t>
            </a:r>
            <a:endParaRPr lang="en-US" altLang="zh-TW" sz="1800" dirty="0"/>
          </a:p>
          <a:p>
            <a:pPr marL="190500" lvl="1"/>
            <a:endParaRPr lang="en-US" altLang="zh-TW" sz="1800" dirty="0">
              <a:ea typeface="標楷體" panose="03000509000000000000" pitchFamily="65" charset="-120"/>
            </a:endParaRPr>
          </a:p>
          <a:p>
            <a:pPr marL="190500" lvl="1"/>
            <a:r>
              <a:rPr lang="en-US" altLang="zh-TW" sz="1800" dirty="0"/>
              <a:t>2024.01</a:t>
            </a:r>
          </a:p>
        </p:txBody>
      </p:sp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CK</a:t>
            </a:r>
            <a:r>
              <a:rPr lang="en-US" altLang="zh-TW" dirty="0"/>
              <a:t> </a:t>
            </a:r>
            <a:r>
              <a:rPr lang="en-US" altLang="zh-TW" dirty="0" err="1"/>
              <a:t>Farn</a:t>
            </a:r>
            <a:r>
              <a:rPr lang="en-US" altLang="zh-TW" dirty="0"/>
              <a:t>, </a:t>
            </a:r>
            <a:r>
              <a:rPr lang="en-US" altLang="zh-TW" dirty="0" err="1"/>
              <a:t>CYCU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B0258D-1F9B-48FD-9276-A1F49DFA6D91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104241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9E33C05-BA8F-46C0-AA62-A13B2F584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Why Engineering</a:t>
            </a:r>
            <a:r>
              <a:rPr lang="zh-TW" altLang="en-US" dirty="0"/>
              <a:t> </a:t>
            </a:r>
            <a:r>
              <a:rPr lang="en-US" altLang="zh-TW" dirty="0"/>
              <a:t>type</a:t>
            </a:r>
            <a:r>
              <a:rPr lang="zh-TW" altLang="en-US" dirty="0"/>
              <a:t> </a:t>
            </a:r>
            <a:r>
              <a:rPr lang="en-US" altLang="zh-TW" dirty="0"/>
              <a:t>research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22C8CE2-B509-4E8B-822B-316F4AA3B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Application</a:t>
            </a:r>
            <a:r>
              <a:rPr lang="zh-TW" altLang="en-US" dirty="0"/>
              <a:t> </a:t>
            </a:r>
            <a:r>
              <a:rPr lang="en-US" altLang="zh-TW" dirty="0"/>
              <a:t>of technology</a:t>
            </a:r>
            <a:r>
              <a:rPr lang="zh-TW" altLang="en-US" dirty="0"/>
              <a:t> </a:t>
            </a:r>
            <a:r>
              <a:rPr lang="en-US" altLang="zh-TW" dirty="0"/>
              <a:t>application</a:t>
            </a:r>
          </a:p>
          <a:p>
            <a:r>
              <a:rPr lang="en-US" altLang="zh-TW" dirty="0"/>
              <a:t>New idea of doing</a:t>
            </a:r>
            <a:r>
              <a:rPr lang="zh-TW" altLang="en-US" dirty="0"/>
              <a:t> </a:t>
            </a:r>
            <a:r>
              <a:rPr lang="en-US" altLang="zh-TW" dirty="0"/>
              <a:t>things: framework</a:t>
            </a:r>
          </a:p>
          <a:p>
            <a:pPr lvl="1"/>
            <a:r>
              <a:rPr lang="en-US" altLang="zh-TW" dirty="0"/>
              <a:t>Proof of concept</a:t>
            </a:r>
          </a:p>
          <a:p>
            <a:r>
              <a:rPr lang="en-US" altLang="zh-TW" dirty="0"/>
              <a:t>New idea of doing</a:t>
            </a:r>
            <a:r>
              <a:rPr lang="zh-TW" altLang="en-US" dirty="0"/>
              <a:t> </a:t>
            </a:r>
            <a:r>
              <a:rPr lang="en-US" altLang="zh-TW" dirty="0"/>
              <a:t>things: systems</a:t>
            </a:r>
          </a:p>
          <a:p>
            <a:r>
              <a:rPr lang="en-US" altLang="zh-TW" dirty="0"/>
              <a:t>New idea of doing</a:t>
            </a:r>
            <a:r>
              <a:rPr lang="zh-TW" altLang="en-US" dirty="0"/>
              <a:t> </a:t>
            </a:r>
            <a:r>
              <a:rPr lang="en-US" altLang="zh-TW" dirty="0"/>
              <a:t>things: algorithms</a:t>
            </a:r>
          </a:p>
          <a:p>
            <a:endParaRPr 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E089651-020B-4B84-B350-1CB1CCCDA5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5178CA5-8278-44FF-9CF1-23FF3DB9EC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C310A3-AF88-4B8C-9524-6DCFCCA24C17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153078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D305B1-8EF9-4CCF-BFEA-3B2B777EA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System</a:t>
            </a:r>
            <a:r>
              <a:rPr lang="zh-TW" altLang="en-US" dirty="0"/>
              <a:t> </a:t>
            </a:r>
            <a:r>
              <a:rPr lang="en-US" altLang="zh-TW" dirty="0"/>
              <a:t>building</a:t>
            </a:r>
            <a:endParaRPr 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2C04C8-0B7B-4D6B-B8FA-D6B168B7F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If a system can be built by a software company with a clear specification, it cannot be qualified as a “research”</a:t>
            </a:r>
          </a:p>
          <a:p>
            <a:r>
              <a:rPr lang="en-US" dirty="0"/>
              <a:t>There has to be an innovative ingredient in the system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CE9F32A9-1EE6-4821-B699-18C45567E7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35E2F8D-769A-4987-906B-22D1D53824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C310A3-AF88-4B8C-9524-6DCFCCA24C17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68441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9123F9-95AD-4545-BA14-006C6387C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Earth breaking new invention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76EED5-FD6F-4D8E-A39D-14DB9F472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POC (proof of concept) itself qualify as a research</a:t>
            </a:r>
          </a:p>
          <a:p>
            <a:pPr lvl="1"/>
            <a:r>
              <a:rPr lang="en-US" dirty="0"/>
              <a:t>Wright brother’s first airplane flight</a:t>
            </a:r>
          </a:p>
          <a:p>
            <a:pPr lvl="1"/>
            <a:r>
              <a:rPr lang="en-US" dirty="0"/>
              <a:t>Bell’s first telephone</a:t>
            </a:r>
          </a:p>
          <a:p>
            <a:pPr lvl="1"/>
            <a:r>
              <a:rPr lang="en-US" dirty="0"/>
              <a:t>RCA’s first radio broadcast</a:t>
            </a:r>
          </a:p>
          <a:p>
            <a:r>
              <a:rPr lang="en-US" dirty="0"/>
              <a:t>No one has done it before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75DD236-0FD1-4961-B841-1FD550A4B0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24D6F5-B580-49DE-AB11-2933C23FFD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C310A3-AF88-4B8C-9524-6DCFCCA24C17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3269225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9123F9-95AD-4545-BA14-006C6387C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ways of doing things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76EED5-FD6F-4D8E-A39D-14DB9F472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Modification of the ways things are done</a:t>
            </a:r>
          </a:p>
          <a:p>
            <a:r>
              <a:rPr lang="en-US" dirty="0"/>
              <a:t>A POC (proof of concept) itself qualify as a research</a:t>
            </a:r>
          </a:p>
          <a:p>
            <a:pPr lvl="1"/>
            <a:r>
              <a:rPr lang="en-US" dirty="0"/>
              <a:t>Motorola’s first cellular mobile phone</a:t>
            </a:r>
          </a:p>
          <a:p>
            <a:pPr lvl="1"/>
            <a:r>
              <a:rPr lang="en-US" dirty="0"/>
              <a:t>Diesel’s internal combustion engine</a:t>
            </a:r>
          </a:p>
          <a:p>
            <a:r>
              <a:rPr lang="en-US" dirty="0"/>
              <a:t>No one has done it this way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75DD236-0FD1-4961-B841-1FD550A4B0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24D6F5-B580-49DE-AB11-2933C23FFD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C310A3-AF88-4B8C-9524-6DCFCCA24C17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817104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9123F9-95AD-4545-BA14-006C6387C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and improved ways of doing things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776EED5-FD6F-4D8E-A39D-14DB9F472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Incremental improvements</a:t>
            </a:r>
          </a:p>
          <a:p>
            <a:r>
              <a:rPr lang="en-US" dirty="0"/>
              <a:t>A POC (proof of concept) itself </a:t>
            </a:r>
            <a:r>
              <a:rPr lang="en-US" dirty="0">
                <a:solidFill>
                  <a:srgbClr val="FF0000"/>
                </a:solidFill>
              </a:rPr>
              <a:t>cannot</a:t>
            </a:r>
            <a:r>
              <a:rPr lang="en-US" dirty="0"/>
              <a:t> qualify as a research</a:t>
            </a:r>
          </a:p>
          <a:p>
            <a:pPr lvl="1"/>
            <a:r>
              <a:rPr lang="en-US" dirty="0"/>
              <a:t>Four valves in an engine</a:t>
            </a:r>
          </a:p>
          <a:p>
            <a:pPr lvl="1"/>
            <a:r>
              <a:rPr lang="en-US" dirty="0"/>
              <a:t>Disk break (instead of a drum break)</a:t>
            </a:r>
          </a:p>
          <a:p>
            <a:r>
              <a:rPr lang="en-US" dirty="0"/>
              <a:t>Need a study to justify “improvement”</a:t>
            </a: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75DD236-0FD1-4961-B841-1FD550A4B0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024D6F5-B580-49DE-AB11-2933C23FFD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C310A3-AF88-4B8C-9524-6DCFCCA24C17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992160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D638EC1-9B00-4A60-916F-83D5D6C21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Justifying improvement in information systems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4E7D819-5097-4CF3-A9FF-E48753087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4412" y="1897860"/>
            <a:ext cx="8734425" cy="4106863"/>
          </a:xfrm>
        </p:spPr>
        <p:txBody>
          <a:bodyPr/>
          <a:lstStyle/>
          <a:p>
            <a:r>
              <a:rPr lang="en-US" sz="2800" dirty="0"/>
              <a:t>Experiments: Expert system </a:t>
            </a:r>
            <a:r>
              <a:rPr lang="en-US" sz="2800" dirty="0" err="1"/>
              <a:t>MYCIN</a:t>
            </a:r>
            <a:endParaRPr lang="en-US" sz="2800" dirty="0"/>
          </a:p>
          <a:p>
            <a:pPr lvl="1"/>
            <a:r>
              <a:rPr lang="en-US" sz="2400" dirty="0"/>
              <a:t>Early backward chaining expert system that used artificial intelligence to identify bacteria causing severe infections, Stanford University </a:t>
            </a:r>
            <a:r>
              <a:rPr lang="en-US" sz="2400" dirty="0" err="1"/>
              <a:t>SUMEX</a:t>
            </a:r>
            <a:endParaRPr lang="en-US" sz="2400" dirty="0"/>
          </a:p>
          <a:p>
            <a:pPr lvl="1"/>
            <a:r>
              <a:rPr lang="en-US" sz="2400" dirty="0"/>
              <a:t>Lab experiment, where </a:t>
            </a:r>
            <a:r>
              <a:rPr lang="en-US" sz="2400" dirty="0" err="1"/>
              <a:t>MYCIN</a:t>
            </a:r>
            <a:r>
              <a:rPr lang="en-US" sz="2400" dirty="0"/>
              <a:t> is a medical doctor, comparing performances with 9 real human doctors</a:t>
            </a:r>
          </a:p>
          <a:p>
            <a:r>
              <a:rPr lang="en-US" sz="2800" dirty="0"/>
              <a:t>Simulation experiments</a:t>
            </a:r>
          </a:p>
          <a:p>
            <a:r>
              <a:rPr lang="en-US" sz="2800" dirty="0"/>
              <a:t>Social science research</a:t>
            </a:r>
          </a:p>
          <a:p>
            <a:pPr lvl="1"/>
            <a:r>
              <a:rPr lang="en-US" sz="2400" dirty="0"/>
              <a:t>Survey (service quality, etc.), ….</a:t>
            </a:r>
          </a:p>
          <a:p>
            <a:pPr lvl="1"/>
            <a:endParaRPr lang="en-US" sz="2400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BCAD1EF-76E8-478D-95F9-2C0571DCA6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CK Farn, CYCU</a:t>
            </a: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B53CA34-AD8A-4C9D-81CB-082B1EC961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2C310A3-AF88-4B8C-9524-6DCFCCA24C17}" type="slidenum">
              <a:rPr lang="en-US" altLang="zh-TW" smtClean="0"/>
              <a:pPr>
                <a:defRPr/>
              </a:pPr>
              <a:t>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8813365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2081</TotalTime>
  <Words>302</Words>
  <Application>Microsoft Office PowerPoint</Application>
  <PresentationFormat>自訂</PresentationFormat>
  <Paragraphs>56</Paragraphs>
  <Slides>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Webdings</vt:lpstr>
      <vt:lpstr>Wingdings</vt:lpstr>
      <vt:lpstr>0ckf</vt:lpstr>
      <vt:lpstr>Engineering Paradigm in IS research </vt:lpstr>
      <vt:lpstr>Why Engineering type research</vt:lpstr>
      <vt:lpstr>System building</vt:lpstr>
      <vt:lpstr>Earth breaking new invention</vt:lpstr>
      <vt:lpstr>New ways of doing things</vt:lpstr>
      <vt:lpstr>New and improved ways of doing things</vt:lpstr>
      <vt:lpstr>Justifying improvement in information systems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研究方法</dc:title>
  <dc:subject>Instruments 量表設計</dc:subject>
  <dc:creator>范錚強</dc:creator>
  <cp:lastModifiedBy>范錚強</cp:lastModifiedBy>
  <cp:revision>90</cp:revision>
  <dcterms:modified xsi:type="dcterms:W3CDTF">2024-01-03T14:27:17Z</dcterms:modified>
</cp:coreProperties>
</file>