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3"/>
  </p:notesMasterIdLst>
  <p:sldIdLst>
    <p:sldId id="256" r:id="rId2"/>
    <p:sldId id="839" r:id="rId3"/>
    <p:sldId id="840" r:id="rId4"/>
    <p:sldId id="879" r:id="rId5"/>
    <p:sldId id="762" r:id="rId6"/>
    <p:sldId id="929" r:id="rId7"/>
    <p:sldId id="923" r:id="rId8"/>
    <p:sldId id="880" r:id="rId9"/>
    <p:sldId id="878" r:id="rId10"/>
    <p:sldId id="877" r:id="rId11"/>
    <p:sldId id="823" r:id="rId12"/>
    <p:sldId id="924" r:id="rId13"/>
    <p:sldId id="882" r:id="rId14"/>
    <p:sldId id="905" r:id="rId15"/>
    <p:sldId id="908" r:id="rId16"/>
    <p:sldId id="902" r:id="rId17"/>
    <p:sldId id="887" r:id="rId18"/>
    <p:sldId id="888" r:id="rId19"/>
    <p:sldId id="883" r:id="rId20"/>
    <p:sldId id="829" r:id="rId21"/>
    <p:sldId id="841" r:id="rId22"/>
    <p:sldId id="842" r:id="rId23"/>
    <p:sldId id="843" r:id="rId24"/>
    <p:sldId id="844" r:id="rId25"/>
    <p:sldId id="845" r:id="rId26"/>
    <p:sldId id="846" r:id="rId27"/>
    <p:sldId id="847" r:id="rId28"/>
    <p:sldId id="848" r:id="rId29"/>
    <p:sldId id="927" r:id="rId30"/>
    <p:sldId id="928" r:id="rId31"/>
    <p:sldId id="849" r:id="rId32"/>
    <p:sldId id="850" r:id="rId33"/>
    <p:sldId id="851" r:id="rId34"/>
    <p:sldId id="852" r:id="rId35"/>
    <p:sldId id="853" r:id="rId36"/>
    <p:sldId id="854" r:id="rId37"/>
    <p:sldId id="855" r:id="rId38"/>
    <p:sldId id="858" r:id="rId39"/>
    <p:sldId id="861" r:id="rId40"/>
    <p:sldId id="862" r:id="rId41"/>
    <p:sldId id="863" r:id="rId42"/>
    <p:sldId id="864" r:id="rId43"/>
    <p:sldId id="869" r:id="rId44"/>
    <p:sldId id="870" r:id="rId45"/>
    <p:sldId id="871" r:id="rId46"/>
    <p:sldId id="872" r:id="rId47"/>
    <p:sldId id="873" r:id="rId48"/>
    <p:sldId id="874" r:id="rId49"/>
    <p:sldId id="875" r:id="rId50"/>
    <p:sldId id="876" r:id="rId51"/>
    <p:sldId id="484" r:id="rId5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9AC1DF8-46C6-4C93-A11E-1E8C6E20E7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331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97DD07-C111-4318-A113-580AE8532182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6583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02D1F340-AA3F-905A-3DF2-2131DE8148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65B15C-056F-40D3-B789-AB5661AE875C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3F452863-606C-4751-4433-CA6B2DD8DB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="" xmlns:a16="http://schemas.microsoft.com/office/drawing/2014/main" id="{E6D5DA7E-E46B-0179-B614-85A470F31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8034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9D9CE989-B074-6455-22EC-0CD1DD81DE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DC833-9310-46F6-9DF0-C1292C0D3F70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E4AC6F45-F621-C8C1-EBAE-FA5F2E703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="" xmlns:a16="http://schemas.microsoft.com/office/drawing/2014/main" id="{C72B8CA0-79CC-1B33-757B-7E329BB74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21993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08CCAA30-53EB-97DC-083B-C1D880416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F5131BA-5158-4FDF-B73C-BBA0660258A6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64515" name="Rectangle 2">
            <a:extLst>
              <a:ext uri="{FF2B5EF4-FFF2-40B4-BE49-F238E27FC236}">
                <a16:creationId xmlns="" xmlns:a16="http://schemas.microsoft.com/office/drawing/2014/main" id="{0F2F8E7A-3576-FCB2-59F6-DE51CE173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="" xmlns:a16="http://schemas.microsoft.com/office/drawing/2014/main" id="{0F633E89-2C2B-B8D8-1D96-D5D0BD74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36540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="" xmlns:a16="http://schemas.microsoft.com/office/drawing/2014/main" id="{4E7D36DB-B222-95A8-0A55-57A9AD19C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950F7D-D4A9-4E72-A1D6-EAA66FD7BB8B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66563" name="Rectangle 2">
            <a:extLst>
              <a:ext uri="{FF2B5EF4-FFF2-40B4-BE49-F238E27FC236}">
                <a16:creationId xmlns="" xmlns:a16="http://schemas.microsoft.com/office/drawing/2014/main" id="{5A356281-BBB2-670C-2001-C22C81EF9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="" xmlns:a16="http://schemas.microsoft.com/office/drawing/2014/main" id="{AF850B8E-9B50-4E50-BB3B-4521C28EC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0895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="" xmlns:a16="http://schemas.microsoft.com/office/drawing/2014/main" id="{DD0ECEE2-3C5A-8A8E-FB34-3568A71F1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74AA3A-3A6C-44EA-B6C4-0795254B60D0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68611" name="Rectangle 2">
            <a:extLst>
              <a:ext uri="{FF2B5EF4-FFF2-40B4-BE49-F238E27FC236}">
                <a16:creationId xmlns="" xmlns:a16="http://schemas.microsoft.com/office/drawing/2014/main" id="{CBD60C64-A572-7F82-0140-315D5BB9D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="" xmlns:a16="http://schemas.microsoft.com/office/drawing/2014/main" id="{296AEFE4-189E-D89F-8ED6-DBABE1814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70954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="" xmlns:a16="http://schemas.microsoft.com/office/drawing/2014/main" id="{4E86F437-66D8-1789-B017-0BC465A66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67352C-5710-4224-AF8A-1C3A105260FC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70659" name="Rectangle 2">
            <a:extLst>
              <a:ext uri="{FF2B5EF4-FFF2-40B4-BE49-F238E27FC236}">
                <a16:creationId xmlns="" xmlns:a16="http://schemas.microsoft.com/office/drawing/2014/main" id="{AAE7D49A-F074-750F-4F47-DA710253DE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="" xmlns:a16="http://schemas.microsoft.com/office/drawing/2014/main" id="{86A03402-B691-8C1A-2856-78CD56884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2423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="" xmlns:a16="http://schemas.microsoft.com/office/drawing/2014/main" id="{191B639E-4FAD-77B2-79D4-2344F95D09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09A54D-CC9F-400C-A278-B1CF7E13EA75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72707" name="Rectangle 2">
            <a:extLst>
              <a:ext uri="{FF2B5EF4-FFF2-40B4-BE49-F238E27FC236}">
                <a16:creationId xmlns="" xmlns:a16="http://schemas.microsoft.com/office/drawing/2014/main" id="{B9D70983-3435-C30A-B8B3-F240CF4E3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="" xmlns:a16="http://schemas.microsoft.com/office/drawing/2014/main" id="{3163AC93-E862-4665-1304-E0486A252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3474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="" xmlns:a16="http://schemas.microsoft.com/office/drawing/2014/main" id="{52DB4BE0-72DB-2BBD-680D-1317FFCE0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81EF2D-DB52-487F-997F-F45C60906953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74755" name="Rectangle 2">
            <a:extLst>
              <a:ext uri="{FF2B5EF4-FFF2-40B4-BE49-F238E27FC236}">
                <a16:creationId xmlns="" xmlns:a16="http://schemas.microsoft.com/office/drawing/2014/main" id="{23B01994-8CD8-5DB6-9C65-38CB49D0A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1" hangingPunct="1"/>
            <a:endParaRPr lang="zh-TW" altLang="zh-TW"/>
          </a:p>
        </p:txBody>
      </p:sp>
      <p:sp>
        <p:nvSpPr>
          <p:cNvPr id="74756" name="Rectangle 3">
            <a:extLst>
              <a:ext uri="{FF2B5EF4-FFF2-40B4-BE49-F238E27FC236}">
                <a16:creationId xmlns="" xmlns:a16="http://schemas.microsoft.com/office/drawing/2014/main" id="{0BC4DF73-82E6-CCE8-E100-15051E116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9050" y="793750"/>
            <a:ext cx="4281488" cy="32099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33348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="" xmlns:a16="http://schemas.microsoft.com/office/drawing/2014/main" id="{3D6717B8-A903-6957-E601-5267D29F9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2AAFE6-7F62-4E3B-AD50-CE21DDE18C17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76803" name="Rectangle 2">
            <a:extLst>
              <a:ext uri="{FF2B5EF4-FFF2-40B4-BE49-F238E27FC236}">
                <a16:creationId xmlns="" xmlns:a16="http://schemas.microsoft.com/office/drawing/2014/main" id="{EEB81615-3D81-D798-DDE8-557CC3045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="" xmlns:a16="http://schemas.microsoft.com/office/drawing/2014/main" id="{6341C6FE-201E-813C-3C95-553B22ED7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02727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="" xmlns:a16="http://schemas.microsoft.com/office/drawing/2014/main" id="{FFE38629-A1B9-BF12-13B9-3BBEECEC0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971D74-7161-4A40-B151-D1516BEF2BE1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78851" name="Rectangle 2">
            <a:extLst>
              <a:ext uri="{FF2B5EF4-FFF2-40B4-BE49-F238E27FC236}">
                <a16:creationId xmlns="" xmlns:a16="http://schemas.microsoft.com/office/drawing/2014/main" id="{EC17AFEC-8E43-551D-79BC-B0E0A6F08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="" xmlns:a16="http://schemas.microsoft.com/office/drawing/2014/main" id="{D450EFAD-3149-68B9-417F-3608D24CC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0179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DA717D03-9DB9-20D0-8BA0-8C6BAAE1F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15B39D-0FCE-4B14-BD95-D0E6927E1013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5E6B301B-CF8E-7C77-B561-029E1F8B7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="" xmlns:a16="http://schemas.microsoft.com/office/drawing/2014/main" id="{010F3D57-9326-A6F9-7B15-D962E3B78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62904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="" xmlns:a16="http://schemas.microsoft.com/office/drawing/2014/main" id="{CC5CD69E-D1D3-3FAC-77EA-CC580864C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CDB96B-9476-40E7-B4F2-1649BB630E9E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80899" name="Rectangle 2">
            <a:extLst>
              <a:ext uri="{FF2B5EF4-FFF2-40B4-BE49-F238E27FC236}">
                <a16:creationId xmlns="" xmlns:a16="http://schemas.microsoft.com/office/drawing/2014/main" id="{B70BD65B-E792-A2E6-85B6-553542899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="" xmlns:a16="http://schemas.microsoft.com/office/drawing/2014/main" id="{F6DF63B2-94E2-A1CE-9402-414EF2BC3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7562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="" xmlns:a16="http://schemas.microsoft.com/office/drawing/2014/main" id="{D7CB7036-E659-0504-219A-D48846B7D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C66B52E-4BE2-4CF9-8D33-E5B3BB713BF2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84995" name="Rectangle 2">
            <a:extLst>
              <a:ext uri="{FF2B5EF4-FFF2-40B4-BE49-F238E27FC236}">
                <a16:creationId xmlns="" xmlns:a16="http://schemas.microsoft.com/office/drawing/2014/main" id="{346FAA8C-1434-0771-9AF7-76587720A4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="" xmlns:a16="http://schemas.microsoft.com/office/drawing/2014/main" id="{10504E65-05C3-3ED1-AA4A-764BFEDEC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237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="" xmlns:a16="http://schemas.microsoft.com/office/drawing/2014/main" id="{8F9333CD-9750-117F-7EF4-AF15018D3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FE3D72-F96B-476B-AD92-E224EC65A8EE}" type="slidenum">
              <a:rPr lang="en-US" altLang="zh-TW" sz="1200"/>
              <a:pPr/>
              <a:t>38</a:t>
            </a:fld>
            <a:endParaRPr lang="en-US" altLang="zh-TW" sz="1200"/>
          </a:p>
        </p:txBody>
      </p:sp>
      <p:sp>
        <p:nvSpPr>
          <p:cNvPr id="93187" name="Rectangle 2">
            <a:extLst>
              <a:ext uri="{FF2B5EF4-FFF2-40B4-BE49-F238E27FC236}">
                <a16:creationId xmlns="" xmlns:a16="http://schemas.microsoft.com/office/drawing/2014/main" id="{F50F8B58-0507-DF35-6229-5EDE1F6ED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="" xmlns:a16="http://schemas.microsoft.com/office/drawing/2014/main" id="{A59DF9DD-A7B1-5CDD-6E3F-36666FD3B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4544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="" xmlns:a16="http://schemas.microsoft.com/office/drawing/2014/main" id="{3E43F3C1-0306-2A11-5D0E-5D9B49CB4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270DF8-F85B-4454-8E1B-B75798C54C52}" type="slidenum">
              <a:rPr lang="en-US" altLang="zh-TW" sz="1200"/>
              <a:pPr/>
              <a:t>39</a:t>
            </a:fld>
            <a:endParaRPr lang="en-US" altLang="zh-TW" sz="1200"/>
          </a:p>
        </p:txBody>
      </p:sp>
      <p:sp>
        <p:nvSpPr>
          <p:cNvPr id="95235" name="Rectangle 2">
            <a:extLst>
              <a:ext uri="{FF2B5EF4-FFF2-40B4-BE49-F238E27FC236}">
                <a16:creationId xmlns="" xmlns:a16="http://schemas.microsoft.com/office/drawing/2014/main" id="{197DF7DA-98AB-5D76-F561-3D1956782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="" xmlns:a16="http://schemas.microsoft.com/office/drawing/2014/main" id="{45B3A2C0-A72A-9494-B13E-889E4567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04824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="" xmlns:a16="http://schemas.microsoft.com/office/drawing/2014/main" id="{979727B5-25D5-2095-4120-4B7516CBB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A0ECA8-C4B0-475B-9A75-3A0A377EE1BC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97283" name="Rectangle 2">
            <a:extLst>
              <a:ext uri="{FF2B5EF4-FFF2-40B4-BE49-F238E27FC236}">
                <a16:creationId xmlns="" xmlns:a16="http://schemas.microsoft.com/office/drawing/2014/main" id="{D3B66C5C-3A4D-DCDA-0768-4F9364FEE9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="" xmlns:a16="http://schemas.microsoft.com/office/drawing/2014/main" id="{C0CE0CE5-E79B-2E75-B6A9-C886E44A9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914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="" xmlns:a16="http://schemas.microsoft.com/office/drawing/2014/main" id="{AB428082-3578-3A29-6B5A-28745EE43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4801C1-55C0-4FC0-A9E3-0B753E4FB874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99331" name="Rectangle 2">
            <a:extLst>
              <a:ext uri="{FF2B5EF4-FFF2-40B4-BE49-F238E27FC236}">
                <a16:creationId xmlns="" xmlns:a16="http://schemas.microsoft.com/office/drawing/2014/main" id="{BD77F393-0E82-98C8-62B8-6EB4DA34F0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="" xmlns:a16="http://schemas.microsoft.com/office/drawing/2014/main" id="{4247A230-190C-0E11-9D6F-D69812F9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18656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="" xmlns:a16="http://schemas.microsoft.com/office/drawing/2014/main" id="{7BABACF4-A546-3F68-DDE9-4B84CFE6E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B4BD82-081D-417D-B196-1058E5D41EA7}" type="slidenum">
              <a:rPr lang="en-US" altLang="zh-TW" sz="1200"/>
              <a:pPr/>
              <a:t>43</a:t>
            </a:fld>
            <a:endParaRPr lang="en-US" altLang="zh-TW" sz="1200"/>
          </a:p>
        </p:txBody>
      </p:sp>
      <p:sp>
        <p:nvSpPr>
          <p:cNvPr id="102403" name="Rectangle 2">
            <a:extLst>
              <a:ext uri="{FF2B5EF4-FFF2-40B4-BE49-F238E27FC236}">
                <a16:creationId xmlns="" xmlns:a16="http://schemas.microsoft.com/office/drawing/2014/main" id="{55D65F2C-2059-60E8-AA3D-F6572AE8D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="" xmlns:a16="http://schemas.microsoft.com/office/drawing/2014/main" id="{5E9D7EBA-0C3C-E300-4B68-B2F928FBD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3569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="" xmlns:a16="http://schemas.microsoft.com/office/drawing/2014/main" id="{621095BE-C1A7-475B-885C-90813806C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C30C0E-1BD4-4F68-8BB0-42FA2B46A047}" type="slidenum">
              <a:rPr lang="en-US" altLang="zh-TW" sz="1200"/>
              <a:pPr/>
              <a:t>44</a:t>
            </a:fld>
            <a:endParaRPr lang="en-US" altLang="zh-TW" sz="1200"/>
          </a:p>
        </p:txBody>
      </p:sp>
      <p:sp>
        <p:nvSpPr>
          <p:cNvPr id="104451" name="Rectangle 2">
            <a:extLst>
              <a:ext uri="{FF2B5EF4-FFF2-40B4-BE49-F238E27FC236}">
                <a16:creationId xmlns="" xmlns:a16="http://schemas.microsoft.com/office/drawing/2014/main" id="{D57D9B72-538A-0F08-8DEC-E48C49C9C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="" xmlns:a16="http://schemas.microsoft.com/office/drawing/2014/main" id="{9D7D7356-9DD8-85CA-CF58-85FA66EE3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95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="" xmlns:a16="http://schemas.microsoft.com/office/drawing/2014/main" id="{6E082D37-4A60-A54F-4D12-AEC142A08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1B5306-8775-440D-84A4-4536B0C3DD2E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106499" name="Rectangle 2">
            <a:extLst>
              <a:ext uri="{FF2B5EF4-FFF2-40B4-BE49-F238E27FC236}">
                <a16:creationId xmlns="" xmlns:a16="http://schemas.microsoft.com/office/drawing/2014/main" id="{94BD092E-A0B7-5DAD-820C-DBD82DF7B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="" xmlns:a16="http://schemas.microsoft.com/office/drawing/2014/main" id="{05C80582-6405-B3B3-721A-23960CC1E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7693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="" xmlns:a16="http://schemas.microsoft.com/office/drawing/2014/main" id="{2B18572F-54AA-20CE-5FE0-D368CBBDC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D6E9526-E7F1-45C0-B7F4-B2393AA4F850}" type="slidenum">
              <a:rPr lang="en-US" altLang="zh-TW" sz="1200"/>
              <a:pPr/>
              <a:t>46</a:t>
            </a:fld>
            <a:endParaRPr lang="en-US" altLang="zh-TW" sz="1200"/>
          </a:p>
        </p:txBody>
      </p:sp>
      <p:sp>
        <p:nvSpPr>
          <p:cNvPr id="108547" name="Rectangle 2">
            <a:extLst>
              <a:ext uri="{FF2B5EF4-FFF2-40B4-BE49-F238E27FC236}">
                <a16:creationId xmlns="" xmlns:a16="http://schemas.microsoft.com/office/drawing/2014/main" id="{0DFEBAAF-11DE-1FF5-EEFE-EC2A47E3F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="" xmlns:a16="http://schemas.microsoft.com/office/drawing/2014/main" id="{DB754894-EF6F-962A-98E2-4BE72448B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49174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28F68F75-2C71-C430-DF7A-01EB07662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75166F-63E2-4A37-A6C4-1D24478B938A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3FB278E1-8EA8-CD2A-4046-AEC0373EDE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="" xmlns:a16="http://schemas.microsoft.com/office/drawing/2014/main" id="{C0DF5FF3-60F5-AE00-2FD6-9873ABF5F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56287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="" xmlns:a16="http://schemas.microsoft.com/office/drawing/2014/main" id="{FD653912-EDA8-26F3-73F4-E99982281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E92AFF-19A4-4443-9999-6C3DB0271DCA}" type="slidenum">
              <a:rPr lang="en-US" altLang="zh-TW" sz="1200"/>
              <a:pPr/>
              <a:t>48</a:t>
            </a:fld>
            <a:endParaRPr lang="en-US" altLang="zh-TW" sz="1200"/>
          </a:p>
        </p:txBody>
      </p:sp>
      <p:sp>
        <p:nvSpPr>
          <p:cNvPr id="111619" name="Rectangle 2">
            <a:extLst>
              <a:ext uri="{FF2B5EF4-FFF2-40B4-BE49-F238E27FC236}">
                <a16:creationId xmlns="" xmlns:a16="http://schemas.microsoft.com/office/drawing/2014/main" id="{2FCD6E37-9D63-F8E9-A1B1-85F83907E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="" xmlns:a16="http://schemas.microsoft.com/office/drawing/2014/main" id="{D2FCEA2E-F155-081A-DFC9-60D63A4AB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7295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="" xmlns:a16="http://schemas.microsoft.com/office/drawing/2014/main" id="{0F0EA406-978E-DCE3-5048-63396B8746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EC367D-CA3E-4597-8900-7A0D496C1D06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113667" name="Rectangle 2">
            <a:extLst>
              <a:ext uri="{FF2B5EF4-FFF2-40B4-BE49-F238E27FC236}">
                <a16:creationId xmlns="" xmlns:a16="http://schemas.microsoft.com/office/drawing/2014/main" id="{F6297EE7-6003-E3F2-9113-B3A3767D8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="" xmlns:a16="http://schemas.microsoft.com/office/drawing/2014/main" id="{235ADBC1-B9BD-2991-AA43-119A2CBD5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5921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="" xmlns:a16="http://schemas.microsoft.com/office/drawing/2014/main" id="{8B542F7B-95B2-91F9-5FDC-7FD7B41E6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89A580-F568-44DE-890D-97F71A4A0B47}" type="slidenum">
              <a:rPr lang="en-US" altLang="zh-TW" sz="1200"/>
              <a:pPr/>
              <a:t>50</a:t>
            </a:fld>
            <a:endParaRPr lang="en-US" altLang="zh-TW" sz="1200"/>
          </a:p>
        </p:txBody>
      </p:sp>
      <p:sp>
        <p:nvSpPr>
          <p:cNvPr id="115715" name="Rectangle 2">
            <a:extLst>
              <a:ext uri="{FF2B5EF4-FFF2-40B4-BE49-F238E27FC236}">
                <a16:creationId xmlns="" xmlns:a16="http://schemas.microsoft.com/office/drawing/2014/main" id="{2FE05B7A-50CA-0E2D-D5EC-6B0F4AD96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="" xmlns:a16="http://schemas.microsoft.com/office/drawing/2014/main" id="{8D6B0EC9-46E5-91DC-35B8-17DEC8C1F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914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C1DF8-46C6-4C93-A11E-1E8C6E20E7E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84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="" xmlns:a16="http://schemas.microsoft.com/office/drawing/2014/main" id="{4AEEF6D8-6B93-B478-E417-C24CDA68A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50B3D4-E866-424F-8055-D5D36AA2F5AF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4B5AB06D-090C-5BE6-67FB-78D1E3660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="" xmlns:a16="http://schemas.microsoft.com/office/drawing/2014/main" id="{0E2C2894-2DF4-44A0-8BAB-1EB4CE051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92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="" xmlns:a16="http://schemas.microsoft.com/office/drawing/2014/main" id="{E834C17B-9B96-FE18-6BA9-A6AA652037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3B1F380-9912-41EE-A2B5-976DB9DE41B4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BF7826E7-C913-C5A6-C4D4-A44EDD999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="" xmlns:a16="http://schemas.microsoft.com/office/drawing/2014/main" id="{8955B44E-FE20-1DB5-998D-4F1AA8A98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1817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="" xmlns:a16="http://schemas.microsoft.com/office/drawing/2014/main" id="{AECE6D23-93CB-88B9-A0FC-C28ACDF7F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8E6D6C-B11E-4512-B832-A921F828FA99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19459" name="Rectangle 2">
            <a:extLst>
              <a:ext uri="{FF2B5EF4-FFF2-40B4-BE49-F238E27FC236}">
                <a16:creationId xmlns="" xmlns:a16="http://schemas.microsoft.com/office/drawing/2014/main" id="{30B5C58D-D77A-426B-009B-B951043BC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="" xmlns:a16="http://schemas.microsoft.com/office/drawing/2014/main" id="{182C6472-4D79-9628-57EF-4AFA4265C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8331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FC4C7DFC-0107-E33E-AA32-85A415C10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55625F-77E9-4BBE-BC3C-00B279537D84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F5263029-481C-4EA4-BEBD-0C3A851F7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="" xmlns:a16="http://schemas.microsoft.com/office/drawing/2014/main" id="{AEB1BEBC-4E15-4F8E-2716-289F46DA1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39592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6B04BF2D-A018-DEB1-BFF1-14BB200BE2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EA5F0AD-BAB9-4F44-8DC1-D05FE7B43AAD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C26D0B4F-32B3-079D-855C-CBA860E1F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A63DAF6A-B8E7-797C-BB3E-BA2C7D921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90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56610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C268D-0EE8-4B6A-8A57-7687A01870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85569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1DA9C0-3C71-477E-B2F3-B12C614DCE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0792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227829-6928-45B4-BF86-5671AD1B4B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30912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5D83B-3102-4F0E-94E4-38CD5BA923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22323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A8D3CF-B90E-50ED-614B-95D1804DEE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中央大學。范錚強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C06249F-4EB8-C1B8-DD0F-EEAD2D0417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9AAC4-27DA-4CA3-8B7F-A596A32C9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0030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5C646-D288-4BA4-BA0E-3D8D4FA182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7339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A1EC1-7820-4EEC-A47F-F0AC3F001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775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694A97-EB20-4C46-9DC7-3598616496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59366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92C4F6-49B7-4550-961B-3B9623020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920660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BFB09E-B958-4C5F-9B51-77004A402C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04056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84CD5-A553-4178-A8A3-06B20B30C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73015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CB6646-2F86-4B56-AB16-29A68C0CE9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5979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中原資管</a:t>
            </a:r>
            <a:r>
              <a:rPr lang="en-US" altLang="zh-TW"/>
              <a:t>--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CDF665-826B-4E3A-B853-6301ED74B5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9854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67296F98-1180-4556-9992-C5B5B1ED0C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908425" y="6438900"/>
            <a:ext cx="147955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/>
              <a:t>中原資管──范錚強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SimHei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  <a:cs typeface="SimHei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5"/>
        </a:buBlip>
        <a:defRPr kumimoji="1" sz="3200" kern="1200">
          <a:solidFill>
            <a:srgbClr val="000099"/>
          </a:solidFill>
          <a:latin typeface="+mn-lt"/>
          <a:ea typeface="+mn-ea"/>
          <a:cs typeface="標楷體" charset="0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6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新細明體" charset="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7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8006" y="1669554"/>
            <a:ext cx="7772400" cy="1143000"/>
          </a:xfrm>
        </p:spPr>
        <p:txBody>
          <a:bodyPr anchor="ctr"/>
          <a:lstStyle/>
          <a:p>
            <a:pPr eaLnBrk="1" hangingPunct="1"/>
            <a:r>
              <a:rPr lang="zh-TW" altLang="en-US" dirty="0"/>
              <a:t>資訊管理：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chemeClr val="bg1"/>
                </a:solidFill>
              </a:rPr>
              <a:t>我們的領域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076700"/>
            <a:ext cx="6656387" cy="2054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/>
              <a:t>中原大學、資訊管理系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dirty="0"/>
              <a:t>范錚強</a:t>
            </a:r>
            <a:endParaRPr lang="en-US" altLang="zh-TW" dirty="0"/>
          </a:p>
          <a:p>
            <a:pPr eaLnBrk="1" hangingPunct="1">
              <a:lnSpc>
                <a:spcPct val="80000"/>
              </a:lnSpc>
            </a:pPr>
            <a:endParaRPr lang="zh-TW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1800" dirty="0"/>
              <a:t>http://</a:t>
            </a:r>
            <a:r>
              <a:rPr lang="en-US" altLang="zh-TW" sz="1800" dirty="0" err="1"/>
              <a:t>www.mgt.ncu.edu.tw</a:t>
            </a:r>
            <a:r>
              <a:rPr lang="en-US" altLang="zh-TW" sz="1800" dirty="0"/>
              <a:t>/~</a:t>
            </a:r>
            <a:r>
              <a:rPr lang="en-US" altLang="zh-TW" sz="1800" dirty="0" err="1"/>
              <a:t>ckfarn</a:t>
            </a:r>
            <a:r>
              <a:rPr lang="en-US" altLang="zh-TW" sz="1800" dirty="0"/>
              <a:t>/</a:t>
            </a:r>
            <a:r>
              <a:rPr lang="en-US" altLang="zh-TW" sz="1800" dirty="0" err="1"/>
              <a:t>cycu</a:t>
            </a: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endParaRPr lang="en-US" altLang="zh-TW" sz="1800" dirty="0"/>
          </a:p>
          <a:p>
            <a:pPr lvl="1" indent="206375" eaLnBrk="1" hangingPunct="1">
              <a:lnSpc>
                <a:spcPct val="80000"/>
              </a:lnSpc>
            </a:pPr>
            <a:r>
              <a:rPr lang="en-US" altLang="zh-TW" sz="1800" dirty="0"/>
              <a:t>2023.02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8B2529-8633-4F68-8F22-17753CF6F967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4">
            <a:extLst>
              <a:ext uri="{FF2B5EF4-FFF2-40B4-BE49-F238E27FC236}">
                <a16:creationId xmlns="" xmlns:a16="http://schemas.microsoft.com/office/drawing/2014/main" id="{15CB9B77-FC92-F49F-272F-1AD18AC12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EEEA6-3E0E-49B4-8DC9-DB05E6D5120A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="" xmlns:a16="http://schemas.microsoft.com/office/drawing/2014/main" id="{59E6EE32-798C-5735-E8FB-79374167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電子化企業</a:t>
            </a:r>
            <a:endParaRPr lang="zh-TW" altLang="en-US" sz="3600"/>
          </a:p>
        </p:txBody>
      </p:sp>
      <p:sp>
        <p:nvSpPr>
          <p:cNvPr id="18437" name="Rectangle 3">
            <a:extLst>
              <a:ext uri="{FF2B5EF4-FFF2-40B4-BE49-F238E27FC236}">
                <a16:creationId xmlns="" xmlns:a16="http://schemas.microsoft.com/office/drawing/2014/main" id="{89C2E01A-5026-0AA3-8CDC-B550A7E59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solidFill>
                  <a:srgbClr val="CC0000"/>
                </a:solidFill>
              </a:rPr>
              <a:t>Electronic Business:</a:t>
            </a:r>
            <a:endParaRPr lang="en-US" altLang="zh-TW" sz="3600">
              <a:solidFill>
                <a:srgbClr val="CC0000"/>
              </a:solidFill>
            </a:endParaRPr>
          </a:p>
          <a:p>
            <a:pPr eaLnBrk="1" hangingPunct="1"/>
            <a:r>
              <a:rPr lang="en-US" altLang="zh-TW"/>
              <a:t>The ways we do business with IT, now and in the future, including </a:t>
            </a:r>
            <a:r>
              <a:rPr lang="en-US" altLang="zh-TW">
                <a:solidFill>
                  <a:srgbClr val="CC0000"/>
                </a:solidFill>
              </a:rPr>
              <a:t>internal</a:t>
            </a:r>
            <a:r>
              <a:rPr lang="en-US" altLang="zh-TW"/>
              <a:t> processing and </a:t>
            </a:r>
            <a:r>
              <a:rPr lang="en-US" altLang="zh-TW">
                <a:solidFill>
                  <a:srgbClr val="CC0000"/>
                </a:solidFill>
              </a:rPr>
              <a:t>external</a:t>
            </a:r>
            <a:r>
              <a:rPr lang="en-US" altLang="zh-TW"/>
              <a:t> affairs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投影片編號版面配置區 4">
            <a:extLst>
              <a:ext uri="{FF2B5EF4-FFF2-40B4-BE49-F238E27FC236}">
                <a16:creationId xmlns="" xmlns:a16="http://schemas.microsoft.com/office/drawing/2014/main" id="{CF2D77B3-2502-6D34-4FF3-E4CE7601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D73C12-D622-4B33-A884-27A36C17F262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="" xmlns:a16="http://schemas.microsoft.com/office/drawing/2014/main" id="{0CBEDCDF-0F48-E95E-E92F-9B5286CB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系統處理的事務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="" xmlns:a16="http://schemas.microsoft.com/office/drawing/2014/main" id="{1E275CEA-4CAE-F112-8FC3-26F63FAC4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作業面的交易自動化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繁複的作業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降低成本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增加反應速度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增進管理控制的系統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透過增加</a:t>
            </a:r>
            <a:r>
              <a:rPr lang="zh-TW" altLang="en-US" b="1">
                <a:solidFill>
                  <a:srgbClr val="CC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能見度</a:t>
            </a:r>
            <a:r>
              <a:rPr lang="zh-TW" altLang="en-US" sz="2400"/>
              <a:t> </a:t>
            </a:r>
            <a:r>
              <a:rPr lang="en-US" altLang="zh-TW" sz="2400"/>
              <a:t>(accessibility and visibility) </a:t>
            </a:r>
            <a:r>
              <a:rPr lang="zh-TW" altLang="en-US" sz="2400"/>
              <a:t>更好的管控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策略規劃系統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對未來、對環境監控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="" xmlns:a16="http://schemas.microsoft.com/office/drawing/2014/main" id="{2C71119A-10D8-2DE0-BA02-AF86A77C5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商業競爭環境已然改變</a:t>
            </a:r>
          </a:p>
        </p:txBody>
      </p:sp>
      <p:sp>
        <p:nvSpPr>
          <p:cNvPr id="22531" name="內容版面配置區 2">
            <a:extLst>
              <a:ext uri="{FF2B5EF4-FFF2-40B4-BE49-F238E27FC236}">
                <a16:creationId xmlns="" xmlns:a16="http://schemas.microsoft.com/office/drawing/2014/main" id="{4EA4FCA3-6280-3597-890A-0259FD709B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114800"/>
          </a:xfrm>
        </p:spPr>
        <p:txBody>
          <a:bodyPr/>
          <a:lstStyle/>
          <a:p>
            <a:r>
              <a:rPr lang="en-US" altLang="zh-TW" sz="2800"/>
              <a:t>B2B </a:t>
            </a:r>
            <a:r>
              <a:rPr lang="zh-TW" altLang="en-US" sz="2800"/>
              <a:t>交易</a:t>
            </a:r>
            <a:endParaRPr lang="en-US" altLang="zh-TW" sz="2800"/>
          </a:p>
          <a:p>
            <a:pPr lvl="1"/>
            <a:r>
              <a:rPr lang="zh-TW" altLang="en-US" sz="2400"/>
              <a:t>電子化交易</a:t>
            </a:r>
            <a:endParaRPr lang="en-US" altLang="zh-TW" sz="2400"/>
          </a:p>
          <a:p>
            <a:r>
              <a:rPr lang="en-US" altLang="zh-TW" sz="2800"/>
              <a:t>B2C </a:t>
            </a:r>
            <a:r>
              <a:rPr lang="zh-TW" altLang="en-US" sz="2800"/>
              <a:t>零售通路</a:t>
            </a:r>
            <a:endParaRPr lang="en-US" altLang="zh-TW" sz="2800"/>
          </a:p>
          <a:p>
            <a:pPr lvl="1"/>
            <a:r>
              <a:rPr lang="zh-TW" altLang="en-US" sz="2400"/>
              <a:t>大型化、連鎖化、虛擬化</a:t>
            </a:r>
            <a:endParaRPr lang="en-US" altLang="zh-TW" sz="2400"/>
          </a:p>
          <a:p>
            <a:r>
              <a:rPr lang="zh-TW" altLang="en-US" sz="2800"/>
              <a:t>貨幣</a:t>
            </a:r>
            <a:endParaRPr lang="en-US" altLang="zh-TW" sz="2800"/>
          </a:p>
          <a:p>
            <a:pPr lvl="1"/>
            <a:r>
              <a:rPr lang="zh-TW" altLang="en-US" sz="2400"/>
              <a:t>實物交易 </a:t>
            </a:r>
            <a:r>
              <a:rPr lang="en-US" altLang="zh-TW" sz="2400">
                <a:sym typeface="Wingdings" panose="05000000000000000000" pitchFamily="2" charset="2"/>
              </a:rPr>
              <a:t> </a:t>
            </a:r>
            <a:r>
              <a:rPr lang="zh-TW" altLang="en-US" sz="2400"/>
              <a:t>金銀等實體貨幣</a:t>
            </a:r>
            <a:r>
              <a:rPr lang="en-US" altLang="zh-TW" sz="2400">
                <a:sym typeface="Wingdings" panose="05000000000000000000" pitchFamily="2" charset="2"/>
              </a:rPr>
              <a:t></a:t>
            </a:r>
            <a:r>
              <a:rPr lang="zh-TW" altLang="en-US" sz="2400"/>
              <a:t>單一國家的紙幣</a:t>
            </a:r>
            <a:endParaRPr lang="en-US" altLang="zh-TW" sz="2400"/>
          </a:p>
          <a:p>
            <a:pPr lvl="1"/>
            <a:r>
              <a:rPr lang="zh-TW" altLang="en-US" sz="2400"/>
              <a:t>塑膠貨幣、第三方支付</a:t>
            </a:r>
            <a:endParaRPr lang="en-US" altLang="zh-TW" sz="2400"/>
          </a:p>
          <a:p>
            <a:pPr lvl="1"/>
            <a:r>
              <a:rPr lang="zh-TW" altLang="en-US" sz="2400"/>
              <a:t>加密的數位貨幣 </a:t>
            </a:r>
            <a:r>
              <a:rPr lang="en-US" altLang="zh-TW" sz="2400"/>
              <a:t>(Bitcoin etc.)</a:t>
            </a:r>
          </a:p>
          <a:p>
            <a:pPr lvl="1"/>
            <a:endParaRPr lang="zh-TW" altLang="en-US" sz="2400"/>
          </a:p>
        </p:txBody>
      </p:sp>
      <p:sp>
        <p:nvSpPr>
          <p:cNvPr id="22533" name="投影片編號版面配置區 4">
            <a:extLst>
              <a:ext uri="{FF2B5EF4-FFF2-40B4-BE49-F238E27FC236}">
                <a16:creationId xmlns="" xmlns:a16="http://schemas.microsoft.com/office/drawing/2014/main" id="{0699470C-1FFE-EDF3-8516-A8FDC18058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97501B-2FCA-4C39-8D46-06C78FDABF00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投影片編號版面配置區 4">
            <a:extLst>
              <a:ext uri="{FF2B5EF4-FFF2-40B4-BE49-F238E27FC236}">
                <a16:creationId xmlns="" xmlns:a16="http://schemas.microsoft.com/office/drawing/2014/main" id="{13A9B263-687A-611C-FE5B-053BB49967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E1A781-8954-45F1-91A9-285B4140DC58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5826" name="AutoShape 2">
            <a:extLst>
              <a:ext uri="{FF2B5EF4-FFF2-40B4-BE49-F238E27FC236}">
                <a16:creationId xmlns="" xmlns:a16="http://schemas.microsoft.com/office/drawing/2014/main" id="{09FE211A-3A72-3C1F-E52C-3B075A7E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2060575"/>
            <a:ext cx="611188" cy="4319588"/>
          </a:xfrm>
          <a:prstGeom prst="upArrow">
            <a:avLst>
              <a:gd name="adj1" fmla="val 50000"/>
              <a:gd name="adj2" fmla="val 176688"/>
            </a:avLst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複雜度，價值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="" xmlns:a16="http://schemas.microsoft.com/office/drawing/2014/main" id="{850FF490-A8E3-17D2-908B-3735ED050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企業活動的層級</a:t>
            </a:r>
          </a:p>
        </p:txBody>
      </p:sp>
      <p:grpSp>
        <p:nvGrpSpPr>
          <p:cNvPr id="23558" name="Group 8">
            <a:extLst>
              <a:ext uri="{FF2B5EF4-FFF2-40B4-BE49-F238E27FC236}">
                <a16:creationId xmlns="" xmlns:a16="http://schemas.microsoft.com/office/drawing/2014/main" id="{7408D853-C7E0-F7FB-870F-8DDE3BBB2A7E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2563813"/>
            <a:ext cx="5192713" cy="1582737"/>
            <a:chOff x="2245" y="1570"/>
            <a:chExt cx="3289" cy="817"/>
          </a:xfrm>
        </p:grpSpPr>
        <p:sp>
          <p:nvSpPr>
            <p:cNvPr id="23567" name="AutoShape 9">
              <a:extLst>
                <a:ext uri="{FF2B5EF4-FFF2-40B4-BE49-F238E27FC236}">
                  <a16:creationId xmlns="" xmlns:a16="http://schemas.microsoft.com/office/drawing/2014/main" id="{388BC82E-8155-1521-76AF-9C2467019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570"/>
              <a:ext cx="1225" cy="817"/>
            </a:xfrm>
            <a:prstGeom prst="triangle">
              <a:avLst>
                <a:gd name="adj" fmla="val 5000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568" name="Text Box 10">
              <a:extLst>
                <a:ext uri="{FF2B5EF4-FFF2-40B4-BE49-F238E27FC236}">
                  <a16:creationId xmlns="" xmlns:a16="http://schemas.microsoft.com/office/drawing/2014/main" id="{C8FDD219-470E-BCED-EAD1-DFDCE63D8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" y="1979"/>
              <a:ext cx="943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策略規劃</a:t>
              </a:r>
            </a:p>
          </p:txBody>
        </p:sp>
        <p:sp>
          <p:nvSpPr>
            <p:cNvPr id="23569" name="Text Box 11">
              <a:extLst>
                <a:ext uri="{FF2B5EF4-FFF2-40B4-BE49-F238E27FC236}">
                  <a16:creationId xmlns="" xmlns:a16="http://schemas.microsoft.com/office/drawing/2014/main" id="{D561081B-E45B-945C-1EE4-D9F69600D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872"/>
              <a:ext cx="686" cy="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策略規劃系統</a:t>
              </a:r>
            </a:p>
          </p:txBody>
        </p:sp>
      </p:grpSp>
      <p:grpSp>
        <p:nvGrpSpPr>
          <p:cNvPr id="23559" name="Group 12">
            <a:extLst>
              <a:ext uri="{FF2B5EF4-FFF2-40B4-BE49-F238E27FC236}">
                <a16:creationId xmlns="" xmlns:a16="http://schemas.microsoft.com/office/drawing/2014/main" id="{20F871FD-6BF2-A8DC-05E2-0E7846CA4060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5084763"/>
            <a:ext cx="6450012" cy="1054100"/>
            <a:chOff x="1474" y="2886"/>
            <a:chExt cx="4085" cy="544"/>
          </a:xfrm>
        </p:grpSpPr>
        <p:sp>
          <p:nvSpPr>
            <p:cNvPr id="23564" name="AutoShape 13">
              <a:extLst>
                <a:ext uri="{FF2B5EF4-FFF2-40B4-BE49-F238E27FC236}">
                  <a16:creationId xmlns="" xmlns:a16="http://schemas.microsoft.com/office/drawing/2014/main" id="{5FEF5A6B-0250-70AD-BBAA-711B4A4B86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74" y="2886"/>
              <a:ext cx="2767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404 w 21600"/>
                <a:gd name="T13" fmla="*/ 3415 h 21600"/>
                <a:gd name="T14" fmla="*/ 18196 w 21600"/>
                <a:gd name="T15" fmla="*/ 181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208" y="21600"/>
                  </a:lnTo>
                  <a:lnTo>
                    <a:pt x="1839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5" name="Text Box 14">
              <a:extLst>
                <a:ext uri="{FF2B5EF4-FFF2-40B4-BE49-F238E27FC236}">
                  <a16:creationId xmlns="" xmlns:a16="http://schemas.microsoft.com/office/drawing/2014/main" id="{80CD60A4-FDD0-0DCB-ED51-99590BF5F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3067"/>
              <a:ext cx="190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交易處理</a:t>
              </a:r>
            </a:p>
          </p:txBody>
        </p:sp>
        <p:sp>
          <p:nvSpPr>
            <p:cNvPr id="23566" name="Text Box 15">
              <a:extLst>
                <a:ext uri="{FF2B5EF4-FFF2-40B4-BE49-F238E27FC236}">
                  <a16:creationId xmlns="" xmlns:a16="http://schemas.microsoft.com/office/drawing/2014/main" id="{D206E9A4-10E9-3C2C-8FC5-968A7F454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024"/>
              <a:ext cx="711" cy="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資料處理系統</a:t>
              </a:r>
            </a:p>
          </p:txBody>
        </p:sp>
      </p:grpSp>
      <p:grpSp>
        <p:nvGrpSpPr>
          <p:cNvPr id="23560" name="Group 17">
            <a:extLst>
              <a:ext uri="{FF2B5EF4-FFF2-40B4-BE49-F238E27FC236}">
                <a16:creationId xmlns="" xmlns:a16="http://schemas.microsoft.com/office/drawing/2014/main" id="{3D213C0A-9380-45D3-DC9D-A6C7C6EDC937}"/>
              </a:ext>
            </a:extLst>
          </p:cNvPr>
          <p:cNvGrpSpPr>
            <a:grpSpLocks/>
          </p:cNvGrpSpPr>
          <p:nvPr/>
        </p:nvGrpSpPr>
        <p:grpSpPr bwMode="auto">
          <a:xfrm>
            <a:off x="2408238" y="4057650"/>
            <a:ext cx="5807075" cy="1054100"/>
            <a:chOff x="1882" y="2341"/>
            <a:chExt cx="3678" cy="545"/>
          </a:xfrm>
        </p:grpSpPr>
        <p:sp>
          <p:nvSpPr>
            <p:cNvPr id="23561" name="AutoShape 18">
              <a:extLst>
                <a:ext uri="{FF2B5EF4-FFF2-40B4-BE49-F238E27FC236}">
                  <a16:creationId xmlns="" xmlns:a16="http://schemas.microsoft.com/office/drawing/2014/main" id="{EE79A8CF-68EC-B85B-4451-1C104536E5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82" y="2341"/>
              <a:ext cx="1951" cy="5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63 w 21600"/>
                <a:gd name="T13" fmla="*/ 4043 h 21600"/>
                <a:gd name="T14" fmla="*/ 17537 w 21600"/>
                <a:gd name="T15" fmla="*/ 175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517" y="21600"/>
                  </a:lnTo>
                  <a:lnTo>
                    <a:pt x="1708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2" name="Text Box 19">
              <a:extLst>
                <a:ext uri="{FF2B5EF4-FFF2-40B4-BE49-F238E27FC236}">
                  <a16:creationId xmlns="" xmlns:a16="http://schemas.microsoft.com/office/drawing/2014/main" id="{419B1113-9AA9-6F39-7849-4115BB1CB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" y="2523"/>
              <a:ext cx="123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CE15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kumimoji="0" lang="zh-TW" altLang="en-US">
                  <a:ea typeface="標楷體" panose="03000509000000000000" pitchFamily="65" charset="-120"/>
                </a:rPr>
                <a:t>管理控制</a:t>
              </a:r>
            </a:p>
          </p:txBody>
        </p:sp>
        <p:sp>
          <p:nvSpPr>
            <p:cNvPr id="23563" name="Text Box 20">
              <a:extLst>
                <a:ext uri="{FF2B5EF4-FFF2-40B4-BE49-F238E27FC236}">
                  <a16:creationId xmlns="" xmlns:a16="http://schemas.microsoft.com/office/drawing/2014/main" id="{E1003302-2EAA-1FB8-B25C-8492524CB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448"/>
              <a:ext cx="712" cy="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4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44"/>
                    </a:outerShdw>
                  </a:effectLst>
                </a14:hiddenEffects>
              </a:ext>
            </a:extLst>
          </p:spPr>
          <p:txBody>
            <a:bodyPr lIns="63094" tIns="31547" rIns="63094" bIns="31547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>
                  <a:ea typeface="標楷體" panose="03000509000000000000" pitchFamily="65" charset="-120"/>
                </a:rPr>
                <a:t>管理資訊系統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投影片編號版面配置區 4">
            <a:extLst>
              <a:ext uri="{FF2B5EF4-FFF2-40B4-BE49-F238E27FC236}">
                <a16:creationId xmlns="" xmlns:a16="http://schemas.microsoft.com/office/drawing/2014/main" id="{4577BBBE-6244-71D0-3311-A0F254A03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168E2A-E43D-46DC-A516-1C9A3E8FB423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="" xmlns:a16="http://schemas.microsoft.com/office/drawing/2014/main" id="{41E9A8C4-1478-B4B7-86AA-91DF3217F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銀行服務的改變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="" xmlns:a16="http://schemas.microsoft.com/office/drawing/2014/main" id="{C664F7F6-106F-48F4-EFC4-6BEC67557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銀行導入</a:t>
            </a:r>
            <a:r>
              <a:rPr lang="en-US" altLang="zh-TW" dirty="0"/>
              <a:t>ATM</a:t>
            </a:r>
            <a:r>
              <a:rPr lang="zh-TW" altLang="en-US" dirty="0"/>
              <a:t>是否只在節省成本？</a:t>
            </a:r>
          </a:p>
          <a:p>
            <a:pPr eaLnBrk="1" hangingPunct="1"/>
            <a:r>
              <a:rPr lang="zh-TW" altLang="en-US" dirty="0"/>
              <a:t>突破了哪些時空侷限？</a:t>
            </a:r>
          </a:p>
        </p:txBody>
      </p:sp>
      <p:sp>
        <p:nvSpPr>
          <p:cNvPr id="889860" name="Text Box 4">
            <a:extLst>
              <a:ext uri="{FF2B5EF4-FFF2-40B4-BE49-F238E27FC236}">
                <a16:creationId xmlns="" xmlns:a16="http://schemas.microsoft.com/office/drawing/2014/main" id="{21AEF581-5017-81F4-CBDB-5AD96D20B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589588"/>
            <a:ext cx="57296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A50021"/>
                </a:solidFill>
                <a:ea typeface="標楷體" panose="03000509000000000000" pitchFamily="65" charset="-120"/>
              </a:rPr>
              <a:t>FinTech </a:t>
            </a:r>
            <a:r>
              <a:rPr lang="zh-TW" altLang="en-US" sz="3200" dirty="0">
                <a:solidFill>
                  <a:srgbClr val="A50021"/>
                </a:solidFill>
                <a:ea typeface="標楷體" panose="03000509000000000000" pitchFamily="65" charset="-120"/>
              </a:rPr>
              <a:t>促成經營方式徹底改變</a:t>
            </a:r>
          </a:p>
        </p:txBody>
      </p:sp>
      <p:pic>
        <p:nvPicPr>
          <p:cNvPr id="889861" name="WordArt 5">
            <a:extLst>
              <a:ext uri="{FF2B5EF4-FFF2-40B4-BE49-F238E27FC236}">
                <a16:creationId xmlns="" xmlns:a16="http://schemas.microsoft.com/office/drawing/2014/main" id="{53137345-3B28-0A01-712B-95912EB754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187700"/>
            <a:ext cx="2387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9862" name="WordArt 6">
            <a:extLst>
              <a:ext uri="{FF2B5EF4-FFF2-40B4-BE49-F238E27FC236}">
                <a16:creationId xmlns="" xmlns:a16="http://schemas.microsoft.com/office/drawing/2014/main" id="{5A99722D-3EEB-1C75-72AA-DC8690FA4D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2725" y="3357563"/>
            <a:ext cx="2286000" cy="6175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TW" alt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跨分行提款</a:t>
            </a:r>
          </a:p>
        </p:txBody>
      </p:sp>
      <p:sp>
        <p:nvSpPr>
          <p:cNvPr id="889863" name="WordArt 7">
            <a:extLst>
              <a:ext uri="{FF2B5EF4-FFF2-40B4-BE49-F238E27FC236}">
                <a16:creationId xmlns="" xmlns:a16="http://schemas.microsoft.com/office/drawing/2014/main" id="{8A64C63E-F2B3-39EA-35E4-779F57FD14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51500" y="4724400"/>
            <a:ext cx="22860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跨銀行提款</a:t>
            </a:r>
          </a:p>
        </p:txBody>
      </p:sp>
      <p:sp>
        <p:nvSpPr>
          <p:cNvPr id="889864" name="WordArt 8" descr="窄垂直線">
            <a:extLst>
              <a:ext uri="{FF2B5EF4-FFF2-40B4-BE49-F238E27FC236}">
                <a16:creationId xmlns="" xmlns:a16="http://schemas.microsoft.com/office/drawing/2014/main" id="{CE8ED33D-987F-87E5-C46E-D1E1DB520E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4221163"/>
            <a:ext cx="1828800" cy="765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跨國提款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9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8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3">
            <a:extLst>
              <a:ext uri="{FF2B5EF4-FFF2-40B4-BE49-F238E27FC236}">
                <a16:creationId xmlns="" xmlns:a16="http://schemas.microsoft.com/office/drawing/2014/main" id="{2CCA4E79-F6B1-8828-768F-125E7E81BC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29699" name="投影片編號版面配置區 4">
            <a:extLst>
              <a:ext uri="{FF2B5EF4-FFF2-40B4-BE49-F238E27FC236}">
                <a16:creationId xmlns="" xmlns:a16="http://schemas.microsoft.com/office/drawing/2014/main" id="{C3250F52-55DB-6358-8BE6-480D9B515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7F66DD-243D-4F3F-AEF1-BE1728FC47DD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="" xmlns:a16="http://schemas.microsoft.com/office/drawing/2014/main" id="{B16346D7-60A6-1A9D-0197-C71E332E85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MIS </a:t>
            </a:r>
            <a:r>
              <a:rPr lang="zh-TW" altLang="en-US"/>
              <a:t>和企業策略</a:t>
            </a:r>
          </a:p>
        </p:txBody>
      </p:sp>
      <p:sp>
        <p:nvSpPr>
          <p:cNvPr id="897028" name="Text Box 4">
            <a:extLst>
              <a:ext uri="{FF2B5EF4-FFF2-40B4-BE49-F238E27FC236}">
                <a16:creationId xmlns="" xmlns:a16="http://schemas.microsoft.com/office/drawing/2014/main" id="{39A33211-047D-31E7-A110-5CD56BE9E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978025"/>
            <a:ext cx="1065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過去</a:t>
            </a:r>
          </a:p>
        </p:txBody>
      </p:sp>
      <p:sp>
        <p:nvSpPr>
          <p:cNvPr id="897029" name="Text Box 5">
            <a:extLst>
              <a:ext uri="{FF2B5EF4-FFF2-40B4-BE49-F238E27FC236}">
                <a16:creationId xmlns="" xmlns:a16="http://schemas.microsoft.com/office/drawing/2014/main" id="{CA1DC153-2565-D21A-B78D-E1CB0D78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4076700"/>
            <a:ext cx="1065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>
                <a:solidFill>
                  <a:srgbClr val="333399"/>
                </a:solidFill>
                <a:ea typeface="標楷體" panose="03000509000000000000" pitchFamily="65" charset="-120"/>
              </a:rPr>
              <a:t>現在</a:t>
            </a:r>
          </a:p>
        </p:txBody>
      </p:sp>
      <p:sp>
        <p:nvSpPr>
          <p:cNvPr id="897030" name="Oval 6">
            <a:extLst>
              <a:ext uri="{FF2B5EF4-FFF2-40B4-BE49-F238E27FC236}">
                <a16:creationId xmlns="" xmlns:a16="http://schemas.microsoft.com/office/drawing/2014/main" id="{B9C0B9B7-34D1-B225-5DAA-4945DCCB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636838"/>
            <a:ext cx="1295400" cy="12969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1" name="Oval 7">
            <a:extLst>
              <a:ext uri="{FF2B5EF4-FFF2-40B4-BE49-F238E27FC236}">
                <a16:creationId xmlns="" xmlns:a16="http://schemas.microsoft.com/office/drawing/2014/main" id="{56825F0A-FBAB-996C-2555-E6621DAA7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708275"/>
            <a:ext cx="1150938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2" name="AutoShape 8">
            <a:extLst>
              <a:ext uri="{FF2B5EF4-FFF2-40B4-BE49-F238E27FC236}">
                <a16:creationId xmlns="" xmlns:a16="http://schemas.microsoft.com/office/drawing/2014/main" id="{93CCE728-BE14-118F-DDFD-E61C4FABA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24175"/>
            <a:ext cx="935037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3" name="Oval 9">
            <a:extLst>
              <a:ext uri="{FF2B5EF4-FFF2-40B4-BE49-F238E27FC236}">
                <a16:creationId xmlns="" xmlns:a16="http://schemas.microsoft.com/office/drawing/2014/main" id="{C1C47B75-33DE-7D31-F515-F1F37ADEF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797425"/>
            <a:ext cx="1295400" cy="12969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企業</a:t>
            </a:r>
          </a:p>
          <a:p>
            <a:pPr algn="ctr" eaLnBrk="1" hangingPunct="1"/>
            <a:r>
              <a:rPr lang="zh-TW" altLang="en-US"/>
              <a:t>策略</a:t>
            </a:r>
          </a:p>
        </p:txBody>
      </p:sp>
      <p:sp>
        <p:nvSpPr>
          <p:cNvPr id="897034" name="Oval 10">
            <a:extLst>
              <a:ext uri="{FF2B5EF4-FFF2-40B4-BE49-F238E27FC236}">
                <a16:creationId xmlns="" xmlns:a16="http://schemas.microsoft.com/office/drawing/2014/main" id="{B5CC4D6B-B519-9E2C-B1F4-1512F85D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868863"/>
            <a:ext cx="1150937" cy="122555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MIS</a:t>
            </a:r>
          </a:p>
          <a:p>
            <a:pPr algn="ctr" eaLnBrk="1" hangingPunct="1"/>
            <a:r>
              <a:rPr lang="zh-TW" altLang="en-US"/>
              <a:t>活動</a:t>
            </a:r>
          </a:p>
        </p:txBody>
      </p:sp>
      <p:sp>
        <p:nvSpPr>
          <p:cNvPr id="897035" name="AutoShape 11">
            <a:extLst>
              <a:ext uri="{FF2B5EF4-FFF2-40B4-BE49-F238E27FC236}">
                <a16:creationId xmlns="" xmlns:a16="http://schemas.microsoft.com/office/drawing/2014/main" id="{688E57B1-3573-36B2-449D-3ED1AD396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5165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決定</a:t>
            </a:r>
          </a:p>
        </p:txBody>
      </p:sp>
      <p:sp>
        <p:nvSpPr>
          <p:cNvPr id="897036" name="AutoShape 12">
            <a:extLst>
              <a:ext uri="{FF2B5EF4-FFF2-40B4-BE49-F238E27FC236}">
                <a16:creationId xmlns="" xmlns:a16="http://schemas.microsoft.com/office/drawing/2014/main" id="{CDCA84CC-7C43-4381-3888-F09789522D5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56325" y="4652963"/>
            <a:ext cx="935038" cy="720725"/>
          </a:xfrm>
          <a:prstGeom prst="rightArrow">
            <a:avLst>
              <a:gd name="adj1" fmla="val 50000"/>
              <a:gd name="adj2" fmla="val 32434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機會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9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9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9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9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9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9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/>
      <p:bldP spid="897029" grpId="0"/>
      <p:bldP spid="897030" grpId="0" animBg="1"/>
      <p:bldP spid="897031" grpId="0" animBg="1"/>
      <p:bldP spid="897032" grpId="0" animBg="1"/>
      <p:bldP spid="897033" grpId="0" animBg="1"/>
      <p:bldP spid="897034" grpId="0" animBg="1"/>
      <p:bldP spid="897035" grpId="0" animBg="1"/>
      <p:bldP spid="8970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3">
            <a:extLst>
              <a:ext uri="{FF2B5EF4-FFF2-40B4-BE49-F238E27FC236}">
                <a16:creationId xmlns="" xmlns:a16="http://schemas.microsoft.com/office/drawing/2014/main" id="{7A44C7FC-8681-6570-3676-950D47FB3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0723" name="投影片編號版面配置區 4">
            <a:extLst>
              <a:ext uri="{FF2B5EF4-FFF2-40B4-BE49-F238E27FC236}">
                <a16:creationId xmlns="" xmlns:a16="http://schemas.microsoft.com/office/drawing/2014/main" id="{F1802BF9-4DEE-DB85-F0AA-C68B18699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67F8DC-013A-48B9-941F-AEEC3ABFABBA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="" xmlns:a16="http://schemas.microsoft.com/office/drawing/2014/main" id="{3D08CDA8-6A42-03D0-C066-60367C635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內部系統發展趨勢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="" xmlns:a16="http://schemas.microsoft.com/office/drawing/2014/main" id="{3C8EC605-931D-59BA-8A10-AC1AE31DE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TPS </a:t>
            </a:r>
            <a:r>
              <a:rPr lang="zh-TW" altLang="en-US"/>
              <a:t>交易處理系統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DP, EDP, ADP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各自獨立的功能性系統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支援各組織單位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整合</a:t>
            </a:r>
            <a:r>
              <a:rPr lang="en-US" altLang="zh-TW"/>
              <a:t>.... (FIS, MRP...)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再整合</a:t>
            </a:r>
            <a:r>
              <a:rPr lang="en-US" altLang="zh-TW"/>
              <a:t>.... ERP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/>
              <a:t>ERPII, EERP		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>
            <a:extLst>
              <a:ext uri="{FF2B5EF4-FFF2-40B4-BE49-F238E27FC236}">
                <a16:creationId xmlns="" xmlns:a16="http://schemas.microsoft.com/office/drawing/2014/main" id="{0C748A1A-9DC3-1333-767E-E526DADAA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1747" name="投影片編號版面配置區 4">
            <a:extLst>
              <a:ext uri="{FF2B5EF4-FFF2-40B4-BE49-F238E27FC236}">
                <a16:creationId xmlns="" xmlns:a16="http://schemas.microsoft.com/office/drawing/2014/main" id="{E33ED35E-3F70-C07E-AF69-A65AFD3518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D3198C-C380-4FCD-851D-1C2BB4F57C57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="" xmlns:a16="http://schemas.microsoft.com/office/drawing/2014/main" id="{158EDA62-3154-A1BA-B955-C99158179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 </a:t>
            </a:r>
            <a:r>
              <a:rPr lang="zh-TW" altLang="en-US"/>
              <a:t>的意義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="" xmlns:a16="http://schemas.microsoft.com/office/drawing/2014/main" id="{D0C8CA1C-E050-A7FE-FE9B-3BB3A95FF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1980</a:t>
            </a:r>
            <a:r>
              <a:rPr lang="zh-TW" altLang="en-US"/>
              <a:t>年代才有</a:t>
            </a:r>
            <a:r>
              <a:rPr lang="en-US" altLang="zh-TW"/>
              <a:t>ERP</a:t>
            </a:r>
            <a:r>
              <a:rPr lang="zh-TW" altLang="en-US"/>
              <a:t>的名詞</a:t>
            </a:r>
          </a:p>
          <a:p>
            <a:pPr eaLnBrk="1" hangingPunct="1"/>
            <a:r>
              <a:rPr lang="zh-TW" altLang="en-US"/>
              <a:t>和所有其他名稱一樣，馬上被濫用</a:t>
            </a:r>
          </a:p>
          <a:p>
            <a:pPr eaLnBrk="1" hangingPunct="1"/>
            <a:r>
              <a:rPr lang="zh-TW" altLang="en-US"/>
              <a:t>今天，許多基本的企業內部帳務管理、進銷存系統，都被誤稱為</a:t>
            </a:r>
            <a:r>
              <a:rPr lang="en-US" altLang="zh-TW"/>
              <a:t>ERP</a:t>
            </a:r>
          </a:p>
          <a:p>
            <a:pPr lvl="1" eaLnBrk="1" hangingPunct="1"/>
            <a:r>
              <a:rPr lang="zh-TW" altLang="en-US"/>
              <a:t>那麼，我們就將錯就錯吧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>
            <a:extLst>
              <a:ext uri="{FF2B5EF4-FFF2-40B4-BE49-F238E27FC236}">
                <a16:creationId xmlns="" xmlns:a16="http://schemas.microsoft.com/office/drawing/2014/main" id="{AE461DE0-5FDF-9D29-53E6-DC38596754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33795" name="投影片編號版面配置區 4">
            <a:extLst>
              <a:ext uri="{FF2B5EF4-FFF2-40B4-BE49-F238E27FC236}">
                <a16:creationId xmlns="" xmlns:a16="http://schemas.microsoft.com/office/drawing/2014/main" id="{8D1F2B76-D5FC-0567-9A29-856E7A6B0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D2DDBF-B44C-41CE-BF9A-DA69926B6C1A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="" xmlns:a16="http://schemas.microsoft.com/office/drawing/2014/main" id="{072F215D-E572-F93A-EF22-F2F18E046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企業資源規劃 </a:t>
            </a:r>
            <a:r>
              <a:rPr lang="en-US" altLang="zh-TW"/>
              <a:t>(ERP)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="" xmlns:a16="http://schemas.microsoft.com/office/drawing/2014/main" id="{97D89B00-AD79-CD5A-37AC-9F31B98B0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ERP</a:t>
            </a:r>
            <a:r>
              <a:rPr lang="zh-TW" altLang="en-US"/>
              <a:t>系統的設計理念 </a:t>
            </a:r>
          </a:p>
          <a:p>
            <a:pPr lvl="1" eaLnBrk="1" hangingPunct="1"/>
            <a:r>
              <a:rPr lang="zh-TW" altLang="en-US"/>
              <a:t>延伸早期的物料需求規劃、製造資源規劃 </a:t>
            </a:r>
          </a:p>
          <a:p>
            <a:pPr lvl="1" eaLnBrk="1" hangingPunct="1"/>
            <a:r>
              <a:rPr lang="zh-TW" altLang="en-US"/>
              <a:t>達成企業內、跨越功能單位間的整合</a:t>
            </a:r>
          </a:p>
          <a:p>
            <a:pPr lvl="2" eaLnBrk="1" hangingPunct="1"/>
            <a:r>
              <a:rPr lang="zh-TW" altLang="en-US"/>
              <a:t>垂直和水平計畫的整合</a:t>
            </a:r>
          </a:p>
          <a:p>
            <a:pPr lvl="2" eaLnBrk="1" hangingPunct="1"/>
            <a:r>
              <a:rPr lang="zh-TW" altLang="en-US"/>
              <a:t>企業程序</a:t>
            </a:r>
          </a:p>
          <a:p>
            <a:pPr lvl="2" eaLnBrk="1" hangingPunct="1"/>
            <a:r>
              <a:rPr lang="zh-TW" altLang="en-US"/>
              <a:t>資訊系統</a:t>
            </a:r>
          </a:p>
          <a:p>
            <a:pPr eaLnBrk="1" hangingPunct="1"/>
            <a:r>
              <a:rPr lang="zh-TW" altLang="en-US"/>
              <a:t> 第一代的成熟</a:t>
            </a:r>
            <a:r>
              <a:rPr lang="en-US" altLang="zh-TW"/>
              <a:t>ERP</a:t>
            </a:r>
            <a:r>
              <a:rPr lang="zh-TW" altLang="en-US"/>
              <a:t>系統 起始於‘</a:t>
            </a:r>
            <a:r>
              <a:rPr lang="en-US" altLang="zh-TW"/>
              <a:t>90s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投影片編號版面配置區 4">
            <a:extLst>
              <a:ext uri="{FF2B5EF4-FFF2-40B4-BE49-F238E27FC236}">
                <a16:creationId xmlns="" xmlns:a16="http://schemas.microsoft.com/office/drawing/2014/main" id="{A8B48630-062E-1EA6-3790-FD400C7A7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D3BB7C-3DF8-4EA5-B5D7-AB7CC15C6C01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="" xmlns:a16="http://schemas.microsoft.com/office/drawing/2014/main" id="{9810A9E5-8E65-456A-31E3-9FDC6EC4A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為何會有這樣的改變趨勢？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="" xmlns:a16="http://schemas.microsoft.com/office/drawing/2014/main" id="{347B2443-8CB9-F5FB-3DED-960ED8A8F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科技帶來突破時空侷限的機會</a:t>
            </a:r>
          </a:p>
          <a:p>
            <a:pPr eaLnBrk="1" hangingPunct="1"/>
            <a:r>
              <a:rPr lang="zh-TW" altLang="en-US"/>
              <a:t>過去，許多在</a:t>
            </a:r>
            <a:r>
              <a:rPr lang="zh-TW" altLang="en-US">
                <a:solidFill>
                  <a:srgbClr val="CC3300"/>
                </a:solidFill>
              </a:rPr>
              <a:t>「合理成本下」</a:t>
            </a:r>
            <a:r>
              <a:rPr lang="zh-TW" altLang="en-US"/>
              <a:t>無法達成的事，能夠實現</a:t>
            </a:r>
          </a:p>
          <a:p>
            <a:pPr lvl="1" eaLnBrk="1" hangingPunct="1"/>
            <a:r>
              <a:rPr lang="zh-TW" altLang="en-US"/>
              <a:t>創新帶來競爭優勢</a:t>
            </a:r>
          </a:p>
          <a:p>
            <a:pPr eaLnBrk="1" hangingPunct="1"/>
            <a:r>
              <a:rPr lang="zh-TW" altLang="en-US"/>
              <a:t>形成產業轉型壓力</a:t>
            </a:r>
          </a:p>
          <a:p>
            <a:pPr lvl="1" eaLnBrk="1" hangingPunct="1"/>
            <a:r>
              <a:rPr lang="zh-TW" altLang="en-US"/>
              <a:t>競爭者的壓力</a:t>
            </a:r>
          </a:p>
          <a:p>
            <a:pPr lvl="1" eaLnBrk="1" hangingPunct="1"/>
            <a:r>
              <a:rPr lang="zh-TW" altLang="en-US"/>
              <a:t>顧客的壓力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投影片編號版面配置區 4">
            <a:extLst>
              <a:ext uri="{FF2B5EF4-FFF2-40B4-BE49-F238E27FC236}">
                <a16:creationId xmlns="" xmlns:a16="http://schemas.microsoft.com/office/drawing/2014/main" id="{18C39F5C-FD15-004C-A962-7B340EA4A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B046E1-04D2-4FE5-A19A-B09F754733AC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="" xmlns:a16="http://schemas.microsoft.com/office/drawing/2014/main" id="{CFEF3B96-4EA3-E288-43D8-F826AD7AF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資訊管理學門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="" xmlns:a16="http://schemas.microsoft.com/office/drawing/2014/main" id="{A9ED0D38-B10D-6290-A5AE-A2BF1B59E1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latin typeface="標楷體" panose="03000509000000000000" pitchFamily="65" charset="-120"/>
              </a:rPr>
              <a:t>“</a:t>
            </a:r>
            <a:r>
              <a:rPr lang="en-US" altLang="zh-TW"/>
              <a:t>The Study of the </a:t>
            </a:r>
            <a:r>
              <a:rPr lang="en-US" altLang="zh-TW">
                <a:solidFill>
                  <a:schemeClr val="hlink"/>
                </a:solidFill>
              </a:rPr>
              <a:t>effective</a:t>
            </a:r>
            <a:r>
              <a:rPr lang="en-US" altLang="zh-TW"/>
              <a:t> design, delivery and usage of information systems in </a:t>
            </a:r>
            <a:r>
              <a:rPr lang="en-US" altLang="zh-TW">
                <a:solidFill>
                  <a:schemeClr val="hlink"/>
                </a:solidFill>
              </a:rPr>
              <a:t>organizations</a:t>
            </a:r>
            <a:r>
              <a:rPr lang="en-US" altLang="zh-TW"/>
              <a:t>.</a:t>
            </a:r>
            <a:r>
              <a:rPr lang="en-US" altLang="zh-TW">
                <a:latin typeface="標楷體" panose="03000509000000000000" pitchFamily="65" charset="-120"/>
              </a:rPr>
              <a:t>”</a:t>
            </a:r>
            <a:r>
              <a:rPr lang="en-US" altLang="zh-TW"/>
              <a:t>  </a:t>
            </a:r>
            <a:r>
              <a:rPr lang="en-US" altLang="zh-TW" sz="2000"/>
              <a:t>Keen (1980)</a:t>
            </a:r>
            <a:endParaRPr lang="en-US" altLang="zh-TW"/>
          </a:p>
          <a:p>
            <a:pPr eaLnBrk="1" hangingPunct="1"/>
            <a:r>
              <a:rPr lang="zh-TW" altLang="en-US"/>
              <a:t>一種探討如何在</a:t>
            </a:r>
            <a:r>
              <a:rPr lang="zh-TW" altLang="en-US">
                <a:solidFill>
                  <a:schemeClr val="hlink"/>
                </a:solidFill>
              </a:rPr>
              <a:t>組織中</a:t>
            </a:r>
            <a:r>
              <a:rPr lang="en-US" altLang="zh-TW"/>
              <a:t>﹐</a:t>
            </a:r>
            <a:r>
              <a:rPr lang="zh-TW" altLang="en-US">
                <a:solidFill>
                  <a:schemeClr val="hlink"/>
                </a:solidFill>
              </a:rPr>
              <a:t>有效</a:t>
            </a:r>
            <a:r>
              <a:rPr lang="zh-TW" altLang="en-US"/>
              <a:t>地設計、導入、並運用資訊系統的學問。</a:t>
            </a:r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投影片編號版面配置區 4">
            <a:extLst>
              <a:ext uri="{FF2B5EF4-FFF2-40B4-BE49-F238E27FC236}">
                <a16:creationId xmlns="" xmlns:a16="http://schemas.microsoft.com/office/drawing/2014/main" id="{E9E8E99E-D6DF-A41D-B333-F606907CE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3BDD48-A8B7-45D2-8945-B64948842AB2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="" xmlns:a16="http://schemas.microsoft.com/office/drawing/2014/main" id="{F137832C-E629-F3A2-AF83-B2077E4E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3810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3493" name="Rectangle 3">
            <a:extLst>
              <a:ext uri="{FF2B5EF4-FFF2-40B4-BE49-F238E27FC236}">
                <a16:creationId xmlns="" xmlns:a16="http://schemas.microsoft.com/office/drawing/2014/main" id="{0A28E568-E6F2-CC8A-23F0-6BEE36B68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企業電子化轉型的現像 </a:t>
            </a:r>
          </a:p>
        </p:txBody>
      </p:sp>
      <p:sp>
        <p:nvSpPr>
          <p:cNvPr id="63494" name="Rectangle 4">
            <a:extLst>
              <a:ext uri="{FF2B5EF4-FFF2-40B4-BE49-F238E27FC236}">
                <a16:creationId xmlns="" xmlns:a16="http://schemas.microsoft.com/office/drawing/2014/main" id="{FCCFB450-FB99-D25D-D483-5C04A4BF2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800">
                <a:solidFill>
                  <a:srgbClr val="CC0000"/>
                </a:solidFill>
              </a:rPr>
              <a:t>IT </a:t>
            </a:r>
            <a:r>
              <a:rPr lang="zh-TW" altLang="en-US" sz="2800">
                <a:solidFill>
                  <a:srgbClr val="CC0000"/>
                </a:solidFill>
              </a:rPr>
              <a:t>導入的一般現象：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>
                <a:solidFill>
                  <a:srgbClr val="333399"/>
                </a:solidFill>
              </a:rPr>
              <a:t>IT </a:t>
            </a:r>
            <a:r>
              <a:rPr lang="zh-TW" altLang="en-US" sz="2800">
                <a:solidFill>
                  <a:srgbClr val="333399"/>
                </a:solidFill>
              </a:rPr>
              <a:t>導入</a:t>
            </a:r>
            <a:r>
              <a:rPr lang="zh-TW" altLang="en-US" sz="2800"/>
              <a:t>多由資訊人員主導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資訊人員對產業問題一般不夠瞭解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一般皆以電子化手段加速</a:t>
            </a:r>
            <a:r>
              <a:rPr lang="zh-TW" altLang="en-US" sz="2800">
                <a:solidFill>
                  <a:srgbClr val="CC0000"/>
                </a:solidFill>
              </a:rPr>
              <a:t>原有的</a:t>
            </a:r>
            <a:r>
              <a:rPr lang="zh-TW" altLang="en-US" sz="2800"/>
              <a:t>商業模式和企業流程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無法善用科技條件的改進，來充分作一些過去不可能的事，來增加競爭力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該「電子化活動」是</a:t>
            </a:r>
            <a:r>
              <a:rPr lang="zh-TW" altLang="en-US" sz="2800">
                <a:solidFill>
                  <a:srgbClr val="CC3300"/>
                </a:solidFill>
              </a:rPr>
              <a:t>目標</a:t>
            </a:r>
            <a:r>
              <a:rPr lang="zh-TW" altLang="en-US" sz="2800"/>
              <a:t>還是</a:t>
            </a:r>
            <a:r>
              <a:rPr lang="zh-TW" altLang="en-US" sz="2800">
                <a:solidFill>
                  <a:srgbClr val="CC3300"/>
                </a:solidFill>
              </a:rPr>
              <a:t>手段</a:t>
            </a:r>
            <a:r>
              <a:rPr lang="zh-TW" altLang="en-US" sz="2800"/>
              <a:t>？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>
            <a:extLst>
              <a:ext uri="{FF2B5EF4-FFF2-40B4-BE49-F238E27FC236}">
                <a16:creationId xmlns="" xmlns:a16="http://schemas.microsoft.com/office/drawing/2014/main" id="{8C934DB2-F471-6155-E791-E0A7A1752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65539" name="投影片編號版面配置區 4">
            <a:extLst>
              <a:ext uri="{FF2B5EF4-FFF2-40B4-BE49-F238E27FC236}">
                <a16:creationId xmlns="" xmlns:a16="http://schemas.microsoft.com/office/drawing/2014/main" id="{1AD5DD71-A8E2-D3CD-3357-C1DBE8B70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5D36DC-9CC0-4368-ACEE-6E78C61146AD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="" xmlns:a16="http://schemas.microsoft.com/office/drawing/2014/main" id="{4F06A60D-66F8-2EFB-D011-E01A445FC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="" xmlns:a16="http://schemas.microsoft.com/office/drawing/2014/main" id="{0033079F-0D89-95EA-0920-85535DF58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/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投影片編號版面配置區 4">
            <a:extLst>
              <a:ext uri="{FF2B5EF4-FFF2-40B4-BE49-F238E27FC236}">
                <a16:creationId xmlns="" xmlns:a16="http://schemas.microsoft.com/office/drawing/2014/main" id="{B331CD8E-B8E8-2385-AB02-860712AD2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94BB30-5284-4183-A113-B59644C56B95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="" xmlns:a16="http://schemas.microsoft.com/office/drawing/2014/main" id="{9433A776-0648-E717-60CE-FFDA7419F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企業環境快速改變</a:t>
            </a:r>
          </a:p>
        </p:txBody>
      </p:sp>
      <p:sp>
        <p:nvSpPr>
          <p:cNvPr id="67589" name="Rectangle 3">
            <a:extLst>
              <a:ext uri="{FF2B5EF4-FFF2-40B4-BE49-F238E27FC236}">
                <a16:creationId xmlns="" xmlns:a16="http://schemas.microsoft.com/office/drawing/2014/main" id="{9413DB02-E1E7-EC5F-B85E-EC9DC2B83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全球化趨勢 ── </a:t>
            </a:r>
            <a:r>
              <a:rPr lang="en-US" altLang="zh-TW" sz="2400"/>
              <a:t>WTO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中國改革開放、經濟崛起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政治變遷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冷戰結束，東西對抗瓦解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東西陣營經濟互通</a:t>
            </a:r>
            <a:endParaRPr lang="en-US" altLang="zh-TW" sz="20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IS </a:t>
            </a:r>
            <a:r>
              <a:rPr lang="zh-TW" altLang="en-US" sz="2000"/>
              <a:t>恐攻</a:t>
            </a:r>
            <a:endParaRPr lang="en-US" altLang="zh-TW" sz="2000"/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中美關係：貿易戰爭</a:t>
            </a: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zh-TW" altLang="en-US" sz="2400"/>
              <a:t>地理政治勢態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歐洲：共同市場</a:t>
            </a:r>
            <a:r>
              <a:rPr lang="en-US" altLang="zh-TW" sz="1800"/>
              <a:t>… </a:t>
            </a:r>
            <a:r>
              <a:rPr lang="en-US" altLang="zh-TW" sz="1800">
                <a:solidFill>
                  <a:srgbClr val="FF0000"/>
                </a:solidFill>
              </a:rPr>
              <a:t>but </a:t>
            </a:r>
            <a:r>
              <a:rPr lang="zh-TW" altLang="en-US" sz="1800">
                <a:solidFill>
                  <a:srgbClr val="FF0000"/>
                </a:solidFill>
              </a:rPr>
              <a:t>英國脫歐</a:t>
            </a:r>
            <a:r>
              <a:rPr lang="en-US" altLang="zh-TW" sz="1800">
                <a:solidFill>
                  <a:srgbClr val="FF0000"/>
                </a:solidFill>
              </a:rPr>
              <a:t> </a:t>
            </a:r>
            <a:r>
              <a:rPr lang="en-US" altLang="zh-TW" sz="1800"/>
              <a:t>…</a:t>
            </a:r>
            <a:endParaRPr lang="zh-TW" altLang="en-US" sz="180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北美：</a:t>
            </a:r>
            <a:r>
              <a:rPr lang="en-US" altLang="zh-TW" sz="1800"/>
              <a:t>NAFTA… </a:t>
            </a:r>
            <a:r>
              <a:rPr lang="en-US" altLang="zh-TW" sz="1800">
                <a:solidFill>
                  <a:srgbClr val="FF0000"/>
                </a:solidFill>
              </a:rPr>
              <a:t>but Trump </a:t>
            </a:r>
            <a:r>
              <a:rPr lang="en-US" altLang="zh-TW" sz="180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亞太：</a:t>
            </a:r>
            <a:r>
              <a:rPr lang="en-US" altLang="zh-TW" sz="1800"/>
              <a:t>APEC, ASEAN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遠東、近東的緊張</a:t>
            </a:r>
            <a:endParaRPr lang="en-US" altLang="zh-TW" sz="1800"/>
          </a:p>
          <a:p>
            <a:pPr lvl="1" eaLnBrk="1" hangingPunct="1">
              <a:lnSpc>
                <a:spcPct val="90000"/>
              </a:lnSpc>
            </a:pPr>
            <a:r>
              <a:rPr lang="zh-TW" altLang="en-US" sz="1800"/>
              <a:t>俄羅斯和烏克蘭的糾紛</a:t>
            </a: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投影片編號版面配置區 4">
            <a:extLst>
              <a:ext uri="{FF2B5EF4-FFF2-40B4-BE49-F238E27FC236}">
                <a16:creationId xmlns="" xmlns:a16="http://schemas.microsoft.com/office/drawing/2014/main" id="{E0FC023F-D376-1A0A-A7E2-FCCB5D6A4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A59F5B-57A4-4847-B368-1104ED4EA9BC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="" xmlns:a16="http://schemas.microsoft.com/office/drawing/2014/main" id="{BB8E88E8-B5B8-FDC7-4A2D-97D1601BB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資源匱乏 → →物資充裕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="" xmlns:a16="http://schemas.microsoft.com/office/drawing/2014/main" id="{FBA6618A-22E2-C947-E3B1-2A38A6118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69638" name="Picture 4">
            <a:extLst>
              <a:ext uri="{FF2B5EF4-FFF2-40B4-BE49-F238E27FC236}">
                <a16:creationId xmlns="" xmlns:a16="http://schemas.microsoft.com/office/drawing/2014/main" id="{BD492A3B-A01B-D583-ABB1-C87CFDC53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投影片編號版面配置區 4">
            <a:extLst>
              <a:ext uri="{FF2B5EF4-FFF2-40B4-BE49-F238E27FC236}">
                <a16:creationId xmlns="" xmlns:a16="http://schemas.microsoft.com/office/drawing/2014/main" id="{2439A46A-E026-7A84-8B26-A135448367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357E3F-0CBE-4B0C-A153-44E0615DD25B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="" xmlns:a16="http://schemas.microsoft.com/office/drawing/2014/main" id="{E0760C90-8F08-2740-813E-4D1F19F0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科技促成企業環境的改變</a:t>
            </a:r>
          </a:p>
        </p:txBody>
      </p:sp>
      <p:sp>
        <p:nvSpPr>
          <p:cNvPr id="71685" name="Rectangle 3">
            <a:extLst>
              <a:ext uri="{FF2B5EF4-FFF2-40B4-BE49-F238E27FC236}">
                <a16:creationId xmlns="" xmlns:a16="http://schemas.microsoft.com/office/drawing/2014/main" id="{A2DE6081-D575-B62A-7A34-AB7555F71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資源：資源匱乏 → → 資源充裕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市場：賣方市場 → → 買方市場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重點：生產導向 → → 顧客導向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顧客和通路的權力高漲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國際性品牌崛起、地域性品牌沒落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範圍經濟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生產者的「量」大幅提高，量大者勝出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投影片編號版面配置區 4">
            <a:extLst>
              <a:ext uri="{FF2B5EF4-FFF2-40B4-BE49-F238E27FC236}">
                <a16:creationId xmlns="" xmlns:a16="http://schemas.microsoft.com/office/drawing/2014/main" id="{CAC41568-D113-6181-86C5-24DE0572C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61F5AF-60A2-42A5-A4A3-94E9EBC9CDEE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Freeform 2">
            <a:extLst>
              <a:ext uri="{FF2B5EF4-FFF2-40B4-BE49-F238E27FC236}">
                <a16:creationId xmlns="" xmlns:a16="http://schemas.microsoft.com/office/drawing/2014/main" id="{9AB6B1C2-17AB-365C-76D3-42413CEDA4D9}"/>
              </a:ext>
            </a:extLst>
          </p:cNvPr>
          <p:cNvSpPr>
            <a:spLocks/>
          </p:cNvSpPr>
          <p:nvPr/>
        </p:nvSpPr>
        <p:spPr bwMode="auto">
          <a:xfrm>
            <a:off x="1143000" y="1295400"/>
            <a:ext cx="2287588" cy="1195388"/>
          </a:xfrm>
          <a:custGeom>
            <a:avLst/>
            <a:gdLst>
              <a:gd name="T0" fmla="*/ 2147483646 w 1561"/>
              <a:gd name="T1" fmla="*/ 2147483646 h 753"/>
              <a:gd name="T2" fmla="*/ 2147483646 w 1561"/>
              <a:gd name="T3" fmla="*/ 2147483646 h 753"/>
              <a:gd name="T4" fmla="*/ 2147483646 w 1561"/>
              <a:gd name="T5" fmla="*/ 2147483646 h 753"/>
              <a:gd name="T6" fmla="*/ 2147483646 w 1561"/>
              <a:gd name="T7" fmla="*/ 2147483646 h 753"/>
              <a:gd name="T8" fmla="*/ 2147483646 w 1561"/>
              <a:gd name="T9" fmla="*/ 2147483646 h 753"/>
              <a:gd name="T10" fmla="*/ 2147483646 w 1561"/>
              <a:gd name="T11" fmla="*/ 2147483646 h 753"/>
              <a:gd name="T12" fmla="*/ 0 w 1561"/>
              <a:gd name="T13" fmla="*/ 2147483646 h 753"/>
              <a:gd name="T14" fmla="*/ 2147483646 w 1561"/>
              <a:gd name="T15" fmla="*/ 2147483646 h 753"/>
              <a:gd name="T16" fmla="*/ 2147483646 w 1561"/>
              <a:gd name="T17" fmla="*/ 2147483646 h 753"/>
              <a:gd name="T18" fmla="*/ 2147483646 w 1561"/>
              <a:gd name="T19" fmla="*/ 2147483646 h 753"/>
              <a:gd name="T20" fmla="*/ 2147483646 w 1561"/>
              <a:gd name="T21" fmla="*/ 2147483646 h 753"/>
              <a:gd name="T22" fmla="*/ 2147483646 w 1561"/>
              <a:gd name="T23" fmla="*/ 2147483646 h 753"/>
              <a:gd name="T24" fmla="*/ 2147483646 w 1561"/>
              <a:gd name="T25" fmla="*/ 2147483646 h 753"/>
              <a:gd name="T26" fmla="*/ 2147483646 w 1561"/>
              <a:gd name="T27" fmla="*/ 2147483646 h 753"/>
              <a:gd name="T28" fmla="*/ 2147483646 w 1561"/>
              <a:gd name="T29" fmla="*/ 2147483646 h 753"/>
              <a:gd name="T30" fmla="*/ 2147483646 w 1561"/>
              <a:gd name="T31" fmla="*/ 2147483646 h 753"/>
              <a:gd name="T32" fmla="*/ 2147483646 w 1561"/>
              <a:gd name="T33" fmla="*/ 2147483646 h 753"/>
              <a:gd name="T34" fmla="*/ 2147483646 w 1561"/>
              <a:gd name="T35" fmla="*/ 2147483646 h 753"/>
              <a:gd name="T36" fmla="*/ 2147483646 w 1561"/>
              <a:gd name="T37" fmla="*/ 2147483646 h 753"/>
              <a:gd name="T38" fmla="*/ 2147483646 w 1561"/>
              <a:gd name="T39" fmla="*/ 2147483646 h 753"/>
              <a:gd name="T40" fmla="*/ 2147483646 w 1561"/>
              <a:gd name="T41" fmla="*/ 2147483646 h 753"/>
              <a:gd name="T42" fmla="*/ 2147483646 w 1561"/>
              <a:gd name="T43" fmla="*/ 2147483646 h 753"/>
              <a:gd name="T44" fmla="*/ 2147483646 w 1561"/>
              <a:gd name="T45" fmla="*/ 2147483646 h 753"/>
              <a:gd name="T46" fmla="*/ 2147483646 w 1561"/>
              <a:gd name="T47" fmla="*/ 0 h 753"/>
              <a:gd name="T48" fmla="*/ 2147483646 w 1561"/>
              <a:gd name="T49" fmla="*/ 2147483646 h 753"/>
              <a:gd name="T50" fmla="*/ 2147483646 w 1561"/>
              <a:gd name="T51" fmla="*/ 2147483646 h 753"/>
              <a:gd name="T52" fmla="*/ 2147483646 w 1561"/>
              <a:gd name="T53" fmla="*/ 2147483646 h 753"/>
              <a:gd name="T54" fmla="*/ 2147483646 w 1561"/>
              <a:gd name="T55" fmla="*/ 2147483646 h 753"/>
              <a:gd name="T56" fmla="*/ 2147483646 w 1561"/>
              <a:gd name="T57" fmla="*/ 2147483646 h 753"/>
              <a:gd name="T58" fmla="*/ 2147483646 w 1561"/>
              <a:gd name="T59" fmla="*/ 2147483646 h 753"/>
              <a:gd name="T60" fmla="*/ 2147483646 w 1561"/>
              <a:gd name="T61" fmla="*/ 2147483646 h 753"/>
              <a:gd name="T62" fmla="*/ 2147483646 w 1561"/>
              <a:gd name="T63" fmla="*/ 2147483646 h 753"/>
              <a:gd name="T64" fmla="*/ 2147483646 w 1561"/>
              <a:gd name="T65" fmla="*/ 2147483646 h 753"/>
              <a:gd name="T66" fmla="*/ 2147483646 w 1561"/>
              <a:gd name="T67" fmla="*/ 2147483646 h 753"/>
              <a:gd name="T68" fmla="*/ 2147483646 w 1561"/>
              <a:gd name="T69" fmla="*/ 2147483646 h 753"/>
              <a:gd name="T70" fmla="*/ 2147483646 w 1561"/>
              <a:gd name="T71" fmla="*/ 2147483646 h 753"/>
              <a:gd name="T72" fmla="*/ 2147483646 w 1561"/>
              <a:gd name="T73" fmla="*/ 2147483646 h 753"/>
              <a:gd name="T74" fmla="*/ 2147483646 w 1561"/>
              <a:gd name="T75" fmla="*/ 2147483646 h 753"/>
              <a:gd name="T76" fmla="*/ 2147483646 w 1561"/>
              <a:gd name="T77" fmla="*/ 2147483646 h 753"/>
              <a:gd name="T78" fmla="*/ 2147483646 w 1561"/>
              <a:gd name="T79" fmla="*/ 2147483646 h 753"/>
              <a:gd name="T80" fmla="*/ 2147483646 w 1561"/>
              <a:gd name="T81" fmla="*/ 2147483646 h 753"/>
              <a:gd name="T82" fmla="*/ 2147483646 w 1561"/>
              <a:gd name="T83" fmla="*/ 2147483646 h 753"/>
              <a:gd name="T84" fmla="*/ 2147483646 w 1561"/>
              <a:gd name="T85" fmla="*/ 2147483646 h 753"/>
              <a:gd name="T86" fmla="*/ 2147483646 w 1561"/>
              <a:gd name="T87" fmla="*/ 2147483646 h 753"/>
              <a:gd name="T88" fmla="*/ 2147483646 w 1561"/>
              <a:gd name="T89" fmla="*/ 2147483646 h 753"/>
              <a:gd name="T90" fmla="*/ 2147483646 w 1561"/>
              <a:gd name="T91" fmla="*/ 2147483646 h 753"/>
              <a:gd name="T92" fmla="*/ 2147483646 w 1561"/>
              <a:gd name="T93" fmla="*/ 2147483646 h 753"/>
              <a:gd name="T94" fmla="*/ 2147483646 w 1561"/>
              <a:gd name="T95" fmla="*/ 2147483646 h 753"/>
              <a:gd name="T96" fmla="*/ 2147483646 w 1561"/>
              <a:gd name="T97" fmla="*/ 2147483646 h 753"/>
              <a:gd name="T98" fmla="*/ 2147483646 w 1561"/>
              <a:gd name="T99" fmla="*/ 2147483646 h 753"/>
              <a:gd name="T100" fmla="*/ 2147483646 w 1561"/>
              <a:gd name="T101" fmla="*/ 2147483646 h 753"/>
              <a:gd name="T102" fmla="*/ 2147483646 w 1561"/>
              <a:gd name="T103" fmla="*/ 2147483646 h 753"/>
              <a:gd name="T104" fmla="*/ 2147483646 w 1561"/>
              <a:gd name="T105" fmla="*/ 2147483646 h 75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61" h="753">
                <a:moveTo>
                  <a:pt x="364" y="672"/>
                </a:moveTo>
                <a:lnTo>
                  <a:pt x="329" y="688"/>
                </a:lnTo>
                <a:lnTo>
                  <a:pt x="295" y="704"/>
                </a:lnTo>
                <a:lnTo>
                  <a:pt x="260" y="688"/>
                </a:lnTo>
                <a:lnTo>
                  <a:pt x="225" y="656"/>
                </a:lnTo>
                <a:lnTo>
                  <a:pt x="208" y="624"/>
                </a:lnTo>
                <a:lnTo>
                  <a:pt x="173" y="608"/>
                </a:lnTo>
                <a:lnTo>
                  <a:pt x="156" y="576"/>
                </a:lnTo>
                <a:lnTo>
                  <a:pt x="156" y="544"/>
                </a:lnTo>
                <a:lnTo>
                  <a:pt x="121" y="496"/>
                </a:lnTo>
                <a:lnTo>
                  <a:pt x="87" y="432"/>
                </a:lnTo>
                <a:lnTo>
                  <a:pt x="35" y="368"/>
                </a:lnTo>
                <a:lnTo>
                  <a:pt x="0" y="304"/>
                </a:lnTo>
                <a:lnTo>
                  <a:pt x="0" y="240"/>
                </a:lnTo>
                <a:lnTo>
                  <a:pt x="0" y="208"/>
                </a:lnTo>
                <a:lnTo>
                  <a:pt x="17" y="176"/>
                </a:lnTo>
                <a:lnTo>
                  <a:pt x="69" y="160"/>
                </a:lnTo>
                <a:lnTo>
                  <a:pt x="104" y="160"/>
                </a:lnTo>
                <a:lnTo>
                  <a:pt x="139" y="160"/>
                </a:lnTo>
                <a:lnTo>
                  <a:pt x="173" y="160"/>
                </a:lnTo>
                <a:lnTo>
                  <a:pt x="208" y="160"/>
                </a:lnTo>
                <a:lnTo>
                  <a:pt x="243" y="160"/>
                </a:lnTo>
                <a:lnTo>
                  <a:pt x="277" y="128"/>
                </a:lnTo>
                <a:lnTo>
                  <a:pt x="312" y="128"/>
                </a:lnTo>
                <a:lnTo>
                  <a:pt x="347" y="112"/>
                </a:lnTo>
                <a:lnTo>
                  <a:pt x="399" y="112"/>
                </a:lnTo>
                <a:lnTo>
                  <a:pt x="433" y="112"/>
                </a:lnTo>
                <a:lnTo>
                  <a:pt x="468" y="96"/>
                </a:lnTo>
                <a:lnTo>
                  <a:pt x="503" y="96"/>
                </a:lnTo>
                <a:lnTo>
                  <a:pt x="537" y="96"/>
                </a:lnTo>
                <a:lnTo>
                  <a:pt x="572" y="96"/>
                </a:lnTo>
                <a:lnTo>
                  <a:pt x="607" y="96"/>
                </a:lnTo>
                <a:lnTo>
                  <a:pt x="641" y="96"/>
                </a:lnTo>
                <a:lnTo>
                  <a:pt x="676" y="96"/>
                </a:lnTo>
                <a:lnTo>
                  <a:pt x="711" y="96"/>
                </a:lnTo>
                <a:lnTo>
                  <a:pt x="745" y="96"/>
                </a:lnTo>
                <a:lnTo>
                  <a:pt x="780" y="96"/>
                </a:lnTo>
                <a:lnTo>
                  <a:pt x="815" y="96"/>
                </a:lnTo>
                <a:lnTo>
                  <a:pt x="849" y="80"/>
                </a:lnTo>
                <a:lnTo>
                  <a:pt x="884" y="80"/>
                </a:lnTo>
                <a:lnTo>
                  <a:pt x="919" y="80"/>
                </a:lnTo>
                <a:lnTo>
                  <a:pt x="953" y="80"/>
                </a:lnTo>
                <a:lnTo>
                  <a:pt x="988" y="64"/>
                </a:lnTo>
                <a:lnTo>
                  <a:pt x="1023" y="48"/>
                </a:lnTo>
                <a:lnTo>
                  <a:pt x="1057" y="32"/>
                </a:lnTo>
                <a:lnTo>
                  <a:pt x="1109" y="32"/>
                </a:lnTo>
                <a:lnTo>
                  <a:pt x="1144" y="32"/>
                </a:lnTo>
                <a:lnTo>
                  <a:pt x="1179" y="0"/>
                </a:lnTo>
                <a:lnTo>
                  <a:pt x="1213" y="0"/>
                </a:lnTo>
                <a:lnTo>
                  <a:pt x="1265" y="16"/>
                </a:lnTo>
                <a:lnTo>
                  <a:pt x="1317" y="16"/>
                </a:lnTo>
                <a:lnTo>
                  <a:pt x="1369" y="32"/>
                </a:lnTo>
                <a:lnTo>
                  <a:pt x="1421" y="32"/>
                </a:lnTo>
                <a:lnTo>
                  <a:pt x="1456" y="48"/>
                </a:lnTo>
                <a:lnTo>
                  <a:pt x="1473" y="96"/>
                </a:lnTo>
                <a:lnTo>
                  <a:pt x="1525" y="112"/>
                </a:lnTo>
                <a:lnTo>
                  <a:pt x="1560" y="144"/>
                </a:lnTo>
                <a:lnTo>
                  <a:pt x="1560" y="176"/>
                </a:lnTo>
                <a:lnTo>
                  <a:pt x="1560" y="208"/>
                </a:lnTo>
                <a:lnTo>
                  <a:pt x="1560" y="240"/>
                </a:lnTo>
                <a:lnTo>
                  <a:pt x="1560" y="272"/>
                </a:lnTo>
                <a:lnTo>
                  <a:pt x="1560" y="304"/>
                </a:lnTo>
                <a:lnTo>
                  <a:pt x="1560" y="336"/>
                </a:lnTo>
                <a:lnTo>
                  <a:pt x="1560" y="368"/>
                </a:lnTo>
                <a:lnTo>
                  <a:pt x="1560" y="400"/>
                </a:lnTo>
                <a:lnTo>
                  <a:pt x="1560" y="432"/>
                </a:lnTo>
                <a:lnTo>
                  <a:pt x="1543" y="464"/>
                </a:lnTo>
                <a:lnTo>
                  <a:pt x="1543" y="496"/>
                </a:lnTo>
                <a:lnTo>
                  <a:pt x="1543" y="528"/>
                </a:lnTo>
                <a:lnTo>
                  <a:pt x="1543" y="560"/>
                </a:lnTo>
                <a:lnTo>
                  <a:pt x="1543" y="608"/>
                </a:lnTo>
                <a:lnTo>
                  <a:pt x="1525" y="640"/>
                </a:lnTo>
                <a:lnTo>
                  <a:pt x="1525" y="672"/>
                </a:lnTo>
                <a:lnTo>
                  <a:pt x="1491" y="704"/>
                </a:lnTo>
                <a:lnTo>
                  <a:pt x="1456" y="736"/>
                </a:lnTo>
                <a:lnTo>
                  <a:pt x="1404" y="736"/>
                </a:lnTo>
                <a:lnTo>
                  <a:pt x="1369" y="752"/>
                </a:lnTo>
                <a:lnTo>
                  <a:pt x="1335" y="752"/>
                </a:lnTo>
                <a:lnTo>
                  <a:pt x="1300" y="752"/>
                </a:lnTo>
                <a:lnTo>
                  <a:pt x="1265" y="752"/>
                </a:lnTo>
                <a:lnTo>
                  <a:pt x="1231" y="752"/>
                </a:lnTo>
                <a:lnTo>
                  <a:pt x="1196" y="752"/>
                </a:lnTo>
                <a:lnTo>
                  <a:pt x="1161" y="752"/>
                </a:lnTo>
                <a:lnTo>
                  <a:pt x="1127" y="752"/>
                </a:lnTo>
                <a:lnTo>
                  <a:pt x="1092" y="752"/>
                </a:lnTo>
                <a:lnTo>
                  <a:pt x="1057" y="752"/>
                </a:lnTo>
                <a:lnTo>
                  <a:pt x="1023" y="752"/>
                </a:lnTo>
                <a:lnTo>
                  <a:pt x="971" y="752"/>
                </a:lnTo>
                <a:lnTo>
                  <a:pt x="936" y="752"/>
                </a:lnTo>
                <a:lnTo>
                  <a:pt x="901" y="752"/>
                </a:lnTo>
                <a:lnTo>
                  <a:pt x="849" y="752"/>
                </a:lnTo>
                <a:lnTo>
                  <a:pt x="815" y="752"/>
                </a:lnTo>
                <a:lnTo>
                  <a:pt x="780" y="752"/>
                </a:lnTo>
                <a:lnTo>
                  <a:pt x="728" y="736"/>
                </a:lnTo>
                <a:lnTo>
                  <a:pt x="693" y="736"/>
                </a:lnTo>
                <a:lnTo>
                  <a:pt x="659" y="704"/>
                </a:lnTo>
                <a:lnTo>
                  <a:pt x="624" y="688"/>
                </a:lnTo>
                <a:lnTo>
                  <a:pt x="624" y="656"/>
                </a:lnTo>
                <a:lnTo>
                  <a:pt x="589" y="640"/>
                </a:lnTo>
                <a:lnTo>
                  <a:pt x="555" y="640"/>
                </a:lnTo>
                <a:lnTo>
                  <a:pt x="520" y="640"/>
                </a:lnTo>
                <a:lnTo>
                  <a:pt x="485" y="640"/>
                </a:lnTo>
                <a:lnTo>
                  <a:pt x="451" y="640"/>
                </a:lnTo>
                <a:lnTo>
                  <a:pt x="416" y="656"/>
                </a:lnTo>
                <a:lnTo>
                  <a:pt x="364" y="656"/>
                </a:lnTo>
                <a:lnTo>
                  <a:pt x="364" y="672"/>
                </a:lnTo>
              </a:path>
            </a:pathLst>
          </a:custGeom>
          <a:solidFill>
            <a:srgbClr val="CCFF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3" name="Freeform 3">
            <a:extLst>
              <a:ext uri="{FF2B5EF4-FFF2-40B4-BE49-F238E27FC236}">
                <a16:creationId xmlns="" xmlns:a16="http://schemas.microsoft.com/office/drawing/2014/main" id="{894FEEAB-7672-2793-0638-ACB889936DC6}"/>
              </a:ext>
            </a:extLst>
          </p:cNvPr>
          <p:cNvSpPr>
            <a:spLocks/>
          </p:cNvSpPr>
          <p:nvPr/>
        </p:nvSpPr>
        <p:spPr bwMode="auto">
          <a:xfrm>
            <a:off x="2946400" y="1854200"/>
            <a:ext cx="2465388" cy="1144588"/>
          </a:xfrm>
          <a:custGeom>
            <a:avLst/>
            <a:gdLst>
              <a:gd name="T0" fmla="*/ 2147483646 w 1682"/>
              <a:gd name="T1" fmla="*/ 2147483646 h 721"/>
              <a:gd name="T2" fmla="*/ 2147483646 w 1682"/>
              <a:gd name="T3" fmla="*/ 2147483646 h 721"/>
              <a:gd name="T4" fmla="*/ 2147483646 w 1682"/>
              <a:gd name="T5" fmla="*/ 2147483646 h 721"/>
              <a:gd name="T6" fmla="*/ 2147483646 w 1682"/>
              <a:gd name="T7" fmla="*/ 2147483646 h 721"/>
              <a:gd name="T8" fmla="*/ 2147483646 w 1682"/>
              <a:gd name="T9" fmla="*/ 2147483646 h 721"/>
              <a:gd name="T10" fmla="*/ 2147483646 w 1682"/>
              <a:gd name="T11" fmla="*/ 2147483646 h 721"/>
              <a:gd name="T12" fmla="*/ 2147483646 w 1682"/>
              <a:gd name="T13" fmla="*/ 2147483646 h 721"/>
              <a:gd name="T14" fmla="*/ 2147483646 w 1682"/>
              <a:gd name="T15" fmla="*/ 2147483646 h 721"/>
              <a:gd name="T16" fmla="*/ 2147483646 w 1682"/>
              <a:gd name="T17" fmla="*/ 2147483646 h 721"/>
              <a:gd name="T18" fmla="*/ 2147483646 w 1682"/>
              <a:gd name="T19" fmla="*/ 2147483646 h 721"/>
              <a:gd name="T20" fmla="*/ 2147483646 w 1682"/>
              <a:gd name="T21" fmla="*/ 2147483646 h 721"/>
              <a:gd name="T22" fmla="*/ 2147483646 w 1682"/>
              <a:gd name="T23" fmla="*/ 2147483646 h 721"/>
              <a:gd name="T24" fmla="*/ 2147483646 w 1682"/>
              <a:gd name="T25" fmla="*/ 2147483646 h 721"/>
              <a:gd name="T26" fmla="*/ 2147483646 w 1682"/>
              <a:gd name="T27" fmla="*/ 2147483646 h 721"/>
              <a:gd name="T28" fmla="*/ 2147483646 w 1682"/>
              <a:gd name="T29" fmla="*/ 2147483646 h 721"/>
              <a:gd name="T30" fmla="*/ 2147483646 w 1682"/>
              <a:gd name="T31" fmla="*/ 2147483646 h 721"/>
              <a:gd name="T32" fmla="*/ 2147483646 w 1682"/>
              <a:gd name="T33" fmla="*/ 0 h 721"/>
              <a:gd name="T34" fmla="*/ 2147483646 w 1682"/>
              <a:gd name="T35" fmla="*/ 2147483646 h 721"/>
              <a:gd name="T36" fmla="*/ 2147483646 w 1682"/>
              <a:gd name="T37" fmla="*/ 0 h 721"/>
              <a:gd name="T38" fmla="*/ 2147483646 w 1682"/>
              <a:gd name="T39" fmla="*/ 2147483646 h 721"/>
              <a:gd name="T40" fmla="*/ 2147483646 w 1682"/>
              <a:gd name="T41" fmla="*/ 2147483646 h 721"/>
              <a:gd name="T42" fmla="*/ 2147483646 w 1682"/>
              <a:gd name="T43" fmla="*/ 2147483646 h 721"/>
              <a:gd name="T44" fmla="*/ 2147483646 w 1682"/>
              <a:gd name="T45" fmla="*/ 2147483646 h 721"/>
              <a:gd name="T46" fmla="*/ 2147483646 w 1682"/>
              <a:gd name="T47" fmla="*/ 2147483646 h 721"/>
              <a:gd name="T48" fmla="*/ 2147483646 w 1682"/>
              <a:gd name="T49" fmla="*/ 2147483646 h 721"/>
              <a:gd name="T50" fmla="*/ 2147483646 w 1682"/>
              <a:gd name="T51" fmla="*/ 2147483646 h 721"/>
              <a:gd name="T52" fmla="*/ 2147483646 w 1682"/>
              <a:gd name="T53" fmla="*/ 2147483646 h 721"/>
              <a:gd name="T54" fmla="*/ 2147483646 w 1682"/>
              <a:gd name="T55" fmla="*/ 2147483646 h 721"/>
              <a:gd name="T56" fmla="*/ 2147483646 w 1682"/>
              <a:gd name="T57" fmla="*/ 2147483646 h 721"/>
              <a:gd name="T58" fmla="*/ 2147483646 w 1682"/>
              <a:gd name="T59" fmla="*/ 2147483646 h 721"/>
              <a:gd name="T60" fmla="*/ 2147483646 w 1682"/>
              <a:gd name="T61" fmla="*/ 2147483646 h 721"/>
              <a:gd name="T62" fmla="*/ 2147483646 w 1682"/>
              <a:gd name="T63" fmla="*/ 2147483646 h 721"/>
              <a:gd name="T64" fmla="*/ 2147483646 w 1682"/>
              <a:gd name="T65" fmla="*/ 2147483646 h 721"/>
              <a:gd name="T66" fmla="*/ 2147483646 w 1682"/>
              <a:gd name="T67" fmla="*/ 2147483646 h 721"/>
              <a:gd name="T68" fmla="*/ 2147483646 w 1682"/>
              <a:gd name="T69" fmla="*/ 2147483646 h 721"/>
              <a:gd name="T70" fmla="*/ 2147483646 w 1682"/>
              <a:gd name="T71" fmla="*/ 2147483646 h 721"/>
              <a:gd name="T72" fmla="*/ 2147483646 w 1682"/>
              <a:gd name="T73" fmla="*/ 2147483646 h 721"/>
              <a:gd name="T74" fmla="*/ 2147483646 w 1682"/>
              <a:gd name="T75" fmla="*/ 2147483646 h 721"/>
              <a:gd name="T76" fmla="*/ 2147483646 w 1682"/>
              <a:gd name="T77" fmla="*/ 2147483646 h 721"/>
              <a:gd name="T78" fmla="*/ 2147483646 w 1682"/>
              <a:gd name="T79" fmla="*/ 2147483646 h 721"/>
              <a:gd name="T80" fmla="*/ 2147483646 w 1682"/>
              <a:gd name="T81" fmla="*/ 2147483646 h 721"/>
              <a:gd name="T82" fmla="*/ 2147483646 w 1682"/>
              <a:gd name="T83" fmla="*/ 2147483646 h 721"/>
              <a:gd name="T84" fmla="*/ 2147483646 w 1682"/>
              <a:gd name="T85" fmla="*/ 2147483646 h 721"/>
              <a:gd name="T86" fmla="*/ 2147483646 w 1682"/>
              <a:gd name="T87" fmla="*/ 2147483646 h 721"/>
              <a:gd name="T88" fmla="*/ 2147483646 w 1682"/>
              <a:gd name="T89" fmla="*/ 2147483646 h 721"/>
              <a:gd name="T90" fmla="*/ 2147483646 w 1682"/>
              <a:gd name="T91" fmla="*/ 2147483646 h 721"/>
              <a:gd name="T92" fmla="*/ 2147483646 w 1682"/>
              <a:gd name="T93" fmla="*/ 2147483646 h 721"/>
              <a:gd name="T94" fmla="*/ 2147483646 w 1682"/>
              <a:gd name="T95" fmla="*/ 2147483646 h 721"/>
              <a:gd name="T96" fmla="*/ 2147483646 w 1682"/>
              <a:gd name="T97" fmla="*/ 2147483646 h 721"/>
              <a:gd name="T98" fmla="*/ 2147483646 w 1682"/>
              <a:gd name="T99" fmla="*/ 2147483646 h 721"/>
              <a:gd name="T100" fmla="*/ 2147483646 w 1682"/>
              <a:gd name="T101" fmla="*/ 2147483646 h 721"/>
              <a:gd name="T102" fmla="*/ 0 w 1682"/>
              <a:gd name="T103" fmla="*/ 2147483646 h 721"/>
              <a:gd name="T104" fmla="*/ 2147483646 w 1682"/>
              <a:gd name="T105" fmla="*/ 2147483646 h 721"/>
              <a:gd name="T106" fmla="*/ 2147483646 w 1682"/>
              <a:gd name="T107" fmla="*/ 2147483646 h 721"/>
              <a:gd name="T108" fmla="*/ 2147483646 w 1682"/>
              <a:gd name="T109" fmla="*/ 2147483646 h 7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82" h="721">
                <a:moveTo>
                  <a:pt x="17" y="368"/>
                </a:moveTo>
                <a:lnTo>
                  <a:pt x="52" y="368"/>
                </a:lnTo>
                <a:lnTo>
                  <a:pt x="69" y="336"/>
                </a:lnTo>
                <a:lnTo>
                  <a:pt x="104" y="288"/>
                </a:lnTo>
                <a:lnTo>
                  <a:pt x="121" y="256"/>
                </a:lnTo>
                <a:lnTo>
                  <a:pt x="156" y="224"/>
                </a:lnTo>
                <a:lnTo>
                  <a:pt x="191" y="208"/>
                </a:lnTo>
                <a:lnTo>
                  <a:pt x="225" y="208"/>
                </a:lnTo>
                <a:lnTo>
                  <a:pt x="260" y="208"/>
                </a:lnTo>
                <a:lnTo>
                  <a:pt x="295" y="208"/>
                </a:lnTo>
                <a:lnTo>
                  <a:pt x="329" y="208"/>
                </a:lnTo>
                <a:lnTo>
                  <a:pt x="364" y="208"/>
                </a:lnTo>
                <a:lnTo>
                  <a:pt x="399" y="208"/>
                </a:lnTo>
                <a:lnTo>
                  <a:pt x="433" y="208"/>
                </a:lnTo>
                <a:lnTo>
                  <a:pt x="468" y="208"/>
                </a:lnTo>
                <a:lnTo>
                  <a:pt x="520" y="192"/>
                </a:lnTo>
                <a:lnTo>
                  <a:pt x="555" y="192"/>
                </a:lnTo>
                <a:lnTo>
                  <a:pt x="589" y="192"/>
                </a:lnTo>
                <a:lnTo>
                  <a:pt x="624" y="192"/>
                </a:lnTo>
                <a:lnTo>
                  <a:pt x="659" y="192"/>
                </a:lnTo>
                <a:lnTo>
                  <a:pt x="693" y="176"/>
                </a:lnTo>
                <a:lnTo>
                  <a:pt x="728" y="176"/>
                </a:lnTo>
                <a:lnTo>
                  <a:pt x="763" y="176"/>
                </a:lnTo>
                <a:lnTo>
                  <a:pt x="797" y="144"/>
                </a:lnTo>
                <a:lnTo>
                  <a:pt x="832" y="144"/>
                </a:lnTo>
                <a:lnTo>
                  <a:pt x="866" y="144"/>
                </a:lnTo>
                <a:lnTo>
                  <a:pt x="901" y="144"/>
                </a:lnTo>
                <a:lnTo>
                  <a:pt x="936" y="160"/>
                </a:lnTo>
                <a:lnTo>
                  <a:pt x="970" y="144"/>
                </a:lnTo>
                <a:lnTo>
                  <a:pt x="1005" y="128"/>
                </a:lnTo>
                <a:lnTo>
                  <a:pt x="1040" y="96"/>
                </a:lnTo>
                <a:lnTo>
                  <a:pt x="1040" y="64"/>
                </a:lnTo>
                <a:lnTo>
                  <a:pt x="1040" y="32"/>
                </a:lnTo>
                <a:lnTo>
                  <a:pt x="1057" y="0"/>
                </a:lnTo>
                <a:lnTo>
                  <a:pt x="1092" y="0"/>
                </a:lnTo>
                <a:lnTo>
                  <a:pt x="1126" y="16"/>
                </a:lnTo>
                <a:lnTo>
                  <a:pt x="1161" y="16"/>
                </a:lnTo>
                <a:lnTo>
                  <a:pt x="1196" y="0"/>
                </a:lnTo>
                <a:lnTo>
                  <a:pt x="1230" y="16"/>
                </a:lnTo>
                <a:lnTo>
                  <a:pt x="1265" y="48"/>
                </a:lnTo>
                <a:lnTo>
                  <a:pt x="1282" y="80"/>
                </a:lnTo>
                <a:lnTo>
                  <a:pt x="1317" y="112"/>
                </a:lnTo>
                <a:lnTo>
                  <a:pt x="1352" y="128"/>
                </a:lnTo>
                <a:lnTo>
                  <a:pt x="1386" y="160"/>
                </a:lnTo>
                <a:lnTo>
                  <a:pt x="1404" y="192"/>
                </a:lnTo>
                <a:lnTo>
                  <a:pt x="1438" y="208"/>
                </a:lnTo>
                <a:lnTo>
                  <a:pt x="1473" y="240"/>
                </a:lnTo>
                <a:lnTo>
                  <a:pt x="1508" y="272"/>
                </a:lnTo>
                <a:lnTo>
                  <a:pt x="1542" y="304"/>
                </a:lnTo>
                <a:lnTo>
                  <a:pt x="1560" y="336"/>
                </a:lnTo>
                <a:lnTo>
                  <a:pt x="1594" y="368"/>
                </a:lnTo>
                <a:lnTo>
                  <a:pt x="1594" y="400"/>
                </a:lnTo>
                <a:lnTo>
                  <a:pt x="1629" y="432"/>
                </a:lnTo>
                <a:lnTo>
                  <a:pt x="1646" y="464"/>
                </a:lnTo>
                <a:lnTo>
                  <a:pt x="1646" y="496"/>
                </a:lnTo>
                <a:lnTo>
                  <a:pt x="1681" y="528"/>
                </a:lnTo>
                <a:lnTo>
                  <a:pt x="1681" y="560"/>
                </a:lnTo>
                <a:lnTo>
                  <a:pt x="1681" y="592"/>
                </a:lnTo>
                <a:lnTo>
                  <a:pt x="1664" y="624"/>
                </a:lnTo>
                <a:lnTo>
                  <a:pt x="1664" y="656"/>
                </a:lnTo>
                <a:lnTo>
                  <a:pt x="1646" y="688"/>
                </a:lnTo>
                <a:lnTo>
                  <a:pt x="1612" y="688"/>
                </a:lnTo>
                <a:lnTo>
                  <a:pt x="1577" y="704"/>
                </a:lnTo>
                <a:lnTo>
                  <a:pt x="1542" y="704"/>
                </a:lnTo>
                <a:lnTo>
                  <a:pt x="1508" y="704"/>
                </a:lnTo>
                <a:lnTo>
                  <a:pt x="1473" y="704"/>
                </a:lnTo>
                <a:lnTo>
                  <a:pt x="1438" y="704"/>
                </a:lnTo>
                <a:lnTo>
                  <a:pt x="1386" y="704"/>
                </a:lnTo>
                <a:lnTo>
                  <a:pt x="1334" y="720"/>
                </a:lnTo>
                <a:lnTo>
                  <a:pt x="1282" y="720"/>
                </a:lnTo>
                <a:lnTo>
                  <a:pt x="1248" y="720"/>
                </a:lnTo>
                <a:lnTo>
                  <a:pt x="1196" y="720"/>
                </a:lnTo>
                <a:lnTo>
                  <a:pt x="1161" y="720"/>
                </a:lnTo>
                <a:lnTo>
                  <a:pt x="1126" y="720"/>
                </a:lnTo>
                <a:lnTo>
                  <a:pt x="1092" y="720"/>
                </a:lnTo>
                <a:lnTo>
                  <a:pt x="1057" y="720"/>
                </a:lnTo>
                <a:lnTo>
                  <a:pt x="1022" y="720"/>
                </a:lnTo>
                <a:lnTo>
                  <a:pt x="988" y="720"/>
                </a:lnTo>
                <a:lnTo>
                  <a:pt x="953" y="720"/>
                </a:lnTo>
                <a:lnTo>
                  <a:pt x="918" y="720"/>
                </a:lnTo>
                <a:lnTo>
                  <a:pt x="884" y="720"/>
                </a:lnTo>
                <a:lnTo>
                  <a:pt x="849" y="720"/>
                </a:lnTo>
                <a:lnTo>
                  <a:pt x="797" y="720"/>
                </a:lnTo>
                <a:lnTo>
                  <a:pt x="745" y="720"/>
                </a:lnTo>
                <a:lnTo>
                  <a:pt x="693" y="720"/>
                </a:lnTo>
                <a:lnTo>
                  <a:pt x="641" y="704"/>
                </a:lnTo>
                <a:lnTo>
                  <a:pt x="572" y="704"/>
                </a:lnTo>
                <a:lnTo>
                  <a:pt x="537" y="704"/>
                </a:lnTo>
                <a:lnTo>
                  <a:pt x="503" y="704"/>
                </a:lnTo>
                <a:lnTo>
                  <a:pt x="468" y="704"/>
                </a:lnTo>
                <a:lnTo>
                  <a:pt x="433" y="688"/>
                </a:lnTo>
                <a:lnTo>
                  <a:pt x="399" y="688"/>
                </a:lnTo>
                <a:lnTo>
                  <a:pt x="364" y="688"/>
                </a:lnTo>
                <a:lnTo>
                  <a:pt x="329" y="688"/>
                </a:lnTo>
                <a:lnTo>
                  <a:pt x="295" y="688"/>
                </a:lnTo>
                <a:lnTo>
                  <a:pt x="260" y="688"/>
                </a:lnTo>
                <a:lnTo>
                  <a:pt x="225" y="688"/>
                </a:lnTo>
                <a:lnTo>
                  <a:pt x="191" y="688"/>
                </a:lnTo>
                <a:lnTo>
                  <a:pt x="156" y="656"/>
                </a:lnTo>
                <a:lnTo>
                  <a:pt x="121" y="640"/>
                </a:lnTo>
                <a:lnTo>
                  <a:pt x="87" y="640"/>
                </a:lnTo>
                <a:lnTo>
                  <a:pt x="69" y="608"/>
                </a:lnTo>
                <a:lnTo>
                  <a:pt x="35" y="592"/>
                </a:lnTo>
                <a:lnTo>
                  <a:pt x="0" y="560"/>
                </a:lnTo>
                <a:lnTo>
                  <a:pt x="0" y="512"/>
                </a:lnTo>
                <a:lnTo>
                  <a:pt x="17" y="464"/>
                </a:lnTo>
                <a:lnTo>
                  <a:pt x="17" y="432"/>
                </a:lnTo>
                <a:lnTo>
                  <a:pt x="35" y="368"/>
                </a:lnTo>
                <a:lnTo>
                  <a:pt x="52" y="320"/>
                </a:lnTo>
                <a:lnTo>
                  <a:pt x="69" y="288"/>
                </a:lnTo>
                <a:lnTo>
                  <a:pt x="17" y="368"/>
                </a:lnTo>
              </a:path>
            </a:pathLst>
          </a:custGeom>
          <a:solidFill>
            <a:srgbClr val="FFFF99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4" name="Freeform 4">
            <a:extLst>
              <a:ext uri="{FF2B5EF4-FFF2-40B4-BE49-F238E27FC236}">
                <a16:creationId xmlns="" xmlns:a16="http://schemas.microsoft.com/office/drawing/2014/main" id="{50ECE694-13CD-40E2-ECF5-15D8A2CBD5D3}"/>
              </a:ext>
            </a:extLst>
          </p:cNvPr>
          <p:cNvSpPr>
            <a:spLocks/>
          </p:cNvSpPr>
          <p:nvPr/>
        </p:nvSpPr>
        <p:spPr bwMode="auto">
          <a:xfrm>
            <a:off x="4673600" y="1295400"/>
            <a:ext cx="2566988" cy="1627188"/>
          </a:xfrm>
          <a:custGeom>
            <a:avLst/>
            <a:gdLst>
              <a:gd name="T0" fmla="*/ 2147483646 w 1752"/>
              <a:gd name="T1" fmla="*/ 2147483646 h 1025"/>
              <a:gd name="T2" fmla="*/ 2147483646 w 1752"/>
              <a:gd name="T3" fmla="*/ 2147483646 h 1025"/>
              <a:gd name="T4" fmla="*/ 2147483646 w 1752"/>
              <a:gd name="T5" fmla="*/ 2147483646 h 1025"/>
              <a:gd name="T6" fmla="*/ 2147483646 w 1752"/>
              <a:gd name="T7" fmla="*/ 2147483646 h 1025"/>
              <a:gd name="T8" fmla="*/ 2147483646 w 1752"/>
              <a:gd name="T9" fmla="*/ 2147483646 h 1025"/>
              <a:gd name="T10" fmla="*/ 2147483646 w 1752"/>
              <a:gd name="T11" fmla="*/ 2147483646 h 1025"/>
              <a:gd name="T12" fmla="*/ 2147483646 w 1752"/>
              <a:gd name="T13" fmla="*/ 2147483646 h 1025"/>
              <a:gd name="T14" fmla="*/ 2147483646 w 1752"/>
              <a:gd name="T15" fmla="*/ 2147483646 h 1025"/>
              <a:gd name="T16" fmla="*/ 2147483646 w 1752"/>
              <a:gd name="T17" fmla="*/ 2147483646 h 1025"/>
              <a:gd name="T18" fmla="*/ 2147483646 w 1752"/>
              <a:gd name="T19" fmla="*/ 2147483646 h 1025"/>
              <a:gd name="T20" fmla="*/ 2147483646 w 1752"/>
              <a:gd name="T21" fmla="*/ 2147483646 h 1025"/>
              <a:gd name="T22" fmla="*/ 2147483646 w 1752"/>
              <a:gd name="T23" fmla="*/ 2147483646 h 1025"/>
              <a:gd name="T24" fmla="*/ 2147483646 w 1752"/>
              <a:gd name="T25" fmla="*/ 0 h 1025"/>
              <a:gd name="T26" fmla="*/ 2147483646 w 1752"/>
              <a:gd name="T27" fmla="*/ 2147483646 h 1025"/>
              <a:gd name="T28" fmla="*/ 2147483646 w 1752"/>
              <a:gd name="T29" fmla="*/ 2147483646 h 1025"/>
              <a:gd name="T30" fmla="*/ 2147483646 w 1752"/>
              <a:gd name="T31" fmla="*/ 2147483646 h 1025"/>
              <a:gd name="T32" fmla="*/ 2147483646 w 1752"/>
              <a:gd name="T33" fmla="*/ 2147483646 h 1025"/>
              <a:gd name="T34" fmla="*/ 2147483646 w 1752"/>
              <a:gd name="T35" fmla="*/ 2147483646 h 1025"/>
              <a:gd name="T36" fmla="*/ 2147483646 w 1752"/>
              <a:gd name="T37" fmla="*/ 2147483646 h 1025"/>
              <a:gd name="T38" fmla="*/ 2147483646 w 1752"/>
              <a:gd name="T39" fmla="*/ 2147483646 h 1025"/>
              <a:gd name="T40" fmla="*/ 2147483646 w 1752"/>
              <a:gd name="T41" fmla="*/ 2147483646 h 1025"/>
              <a:gd name="T42" fmla="*/ 2147483646 w 1752"/>
              <a:gd name="T43" fmla="*/ 2147483646 h 1025"/>
              <a:gd name="T44" fmla="*/ 2147483646 w 1752"/>
              <a:gd name="T45" fmla="*/ 2147483646 h 1025"/>
              <a:gd name="T46" fmla="*/ 2147483646 w 1752"/>
              <a:gd name="T47" fmla="*/ 2147483646 h 1025"/>
              <a:gd name="T48" fmla="*/ 2147483646 w 1752"/>
              <a:gd name="T49" fmla="*/ 2147483646 h 1025"/>
              <a:gd name="T50" fmla="*/ 2147483646 w 1752"/>
              <a:gd name="T51" fmla="*/ 2147483646 h 1025"/>
              <a:gd name="T52" fmla="*/ 2147483646 w 1752"/>
              <a:gd name="T53" fmla="*/ 2147483646 h 1025"/>
              <a:gd name="T54" fmla="*/ 2147483646 w 1752"/>
              <a:gd name="T55" fmla="*/ 2147483646 h 1025"/>
              <a:gd name="T56" fmla="*/ 2147483646 w 1752"/>
              <a:gd name="T57" fmla="*/ 2147483646 h 1025"/>
              <a:gd name="T58" fmla="*/ 2147483646 w 1752"/>
              <a:gd name="T59" fmla="*/ 2147483646 h 1025"/>
              <a:gd name="T60" fmla="*/ 2147483646 w 1752"/>
              <a:gd name="T61" fmla="*/ 2147483646 h 1025"/>
              <a:gd name="T62" fmla="*/ 2147483646 w 1752"/>
              <a:gd name="T63" fmla="*/ 2147483646 h 1025"/>
              <a:gd name="T64" fmla="*/ 2147483646 w 1752"/>
              <a:gd name="T65" fmla="*/ 2147483646 h 1025"/>
              <a:gd name="T66" fmla="*/ 2147483646 w 1752"/>
              <a:gd name="T67" fmla="*/ 2147483646 h 1025"/>
              <a:gd name="T68" fmla="*/ 2147483646 w 1752"/>
              <a:gd name="T69" fmla="*/ 2147483646 h 1025"/>
              <a:gd name="T70" fmla="*/ 2147483646 w 1752"/>
              <a:gd name="T71" fmla="*/ 2147483646 h 1025"/>
              <a:gd name="T72" fmla="*/ 2147483646 w 1752"/>
              <a:gd name="T73" fmla="*/ 2147483646 h 1025"/>
              <a:gd name="T74" fmla="*/ 2147483646 w 1752"/>
              <a:gd name="T75" fmla="*/ 2147483646 h 1025"/>
              <a:gd name="T76" fmla="*/ 2147483646 w 1752"/>
              <a:gd name="T77" fmla="*/ 2147483646 h 1025"/>
              <a:gd name="T78" fmla="*/ 2147483646 w 1752"/>
              <a:gd name="T79" fmla="*/ 2147483646 h 1025"/>
              <a:gd name="T80" fmla="*/ 2147483646 w 1752"/>
              <a:gd name="T81" fmla="*/ 2147483646 h 1025"/>
              <a:gd name="T82" fmla="*/ 2147483646 w 1752"/>
              <a:gd name="T83" fmla="*/ 2147483646 h 1025"/>
              <a:gd name="T84" fmla="*/ 2147483646 w 1752"/>
              <a:gd name="T85" fmla="*/ 2147483646 h 1025"/>
              <a:gd name="T86" fmla="*/ 2147483646 w 1752"/>
              <a:gd name="T87" fmla="*/ 2147483646 h 1025"/>
              <a:gd name="T88" fmla="*/ 2147483646 w 1752"/>
              <a:gd name="T89" fmla="*/ 2147483646 h 1025"/>
              <a:gd name="T90" fmla="*/ 2147483646 w 1752"/>
              <a:gd name="T91" fmla="*/ 2147483646 h 1025"/>
              <a:gd name="T92" fmla="*/ 2147483646 w 1752"/>
              <a:gd name="T93" fmla="*/ 2147483646 h 1025"/>
              <a:gd name="T94" fmla="*/ 2147483646 w 1752"/>
              <a:gd name="T95" fmla="*/ 2147483646 h 1025"/>
              <a:gd name="T96" fmla="*/ 2147483646 w 1752"/>
              <a:gd name="T97" fmla="*/ 2147483646 h 1025"/>
              <a:gd name="T98" fmla="*/ 2147483646 w 1752"/>
              <a:gd name="T99" fmla="*/ 2147483646 h 1025"/>
              <a:gd name="T100" fmla="*/ 2147483646 w 1752"/>
              <a:gd name="T101" fmla="*/ 2147483646 h 1025"/>
              <a:gd name="T102" fmla="*/ 2147483646 w 1752"/>
              <a:gd name="T103" fmla="*/ 2147483646 h 1025"/>
              <a:gd name="T104" fmla="*/ 2147483646 w 1752"/>
              <a:gd name="T105" fmla="*/ 2147483646 h 1025"/>
              <a:gd name="T106" fmla="*/ 2147483646 w 1752"/>
              <a:gd name="T107" fmla="*/ 2147483646 h 1025"/>
              <a:gd name="T108" fmla="*/ 2147483646 w 1752"/>
              <a:gd name="T109" fmla="*/ 2147483646 h 1025"/>
              <a:gd name="T110" fmla="*/ 2147483646 w 1752"/>
              <a:gd name="T111" fmla="*/ 2147483646 h 1025"/>
              <a:gd name="T112" fmla="*/ 0 w 1752"/>
              <a:gd name="T113" fmla="*/ 2147483646 h 1025"/>
              <a:gd name="T114" fmla="*/ 0 w 1752"/>
              <a:gd name="T115" fmla="*/ 2147483646 h 1025"/>
              <a:gd name="T116" fmla="*/ 0 w 1752"/>
              <a:gd name="T117" fmla="*/ 2147483646 h 1025"/>
              <a:gd name="T118" fmla="*/ 2147483646 w 1752"/>
              <a:gd name="T119" fmla="*/ 2147483646 h 1025"/>
              <a:gd name="T120" fmla="*/ 2147483646 w 1752"/>
              <a:gd name="T121" fmla="*/ 2147483646 h 1025"/>
              <a:gd name="T122" fmla="*/ 2147483646 w 1752"/>
              <a:gd name="T123" fmla="*/ 2147483646 h 10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52" h="1025">
                <a:moveTo>
                  <a:pt x="87" y="336"/>
                </a:moveTo>
                <a:lnTo>
                  <a:pt x="121" y="320"/>
                </a:lnTo>
                <a:lnTo>
                  <a:pt x="156" y="304"/>
                </a:lnTo>
                <a:lnTo>
                  <a:pt x="191" y="272"/>
                </a:lnTo>
                <a:lnTo>
                  <a:pt x="225" y="240"/>
                </a:lnTo>
                <a:lnTo>
                  <a:pt x="260" y="224"/>
                </a:lnTo>
                <a:lnTo>
                  <a:pt x="295" y="192"/>
                </a:lnTo>
                <a:lnTo>
                  <a:pt x="312" y="160"/>
                </a:lnTo>
                <a:lnTo>
                  <a:pt x="347" y="128"/>
                </a:lnTo>
                <a:lnTo>
                  <a:pt x="364" y="96"/>
                </a:lnTo>
                <a:lnTo>
                  <a:pt x="399" y="96"/>
                </a:lnTo>
                <a:lnTo>
                  <a:pt x="416" y="128"/>
                </a:lnTo>
                <a:lnTo>
                  <a:pt x="451" y="112"/>
                </a:lnTo>
                <a:lnTo>
                  <a:pt x="468" y="80"/>
                </a:lnTo>
                <a:lnTo>
                  <a:pt x="537" y="64"/>
                </a:lnTo>
                <a:lnTo>
                  <a:pt x="572" y="32"/>
                </a:lnTo>
                <a:lnTo>
                  <a:pt x="607" y="32"/>
                </a:lnTo>
                <a:lnTo>
                  <a:pt x="641" y="32"/>
                </a:lnTo>
                <a:lnTo>
                  <a:pt x="676" y="16"/>
                </a:lnTo>
                <a:lnTo>
                  <a:pt x="711" y="16"/>
                </a:lnTo>
                <a:lnTo>
                  <a:pt x="745" y="16"/>
                </a:lnTo>
                <a:lnTo>
                  <a:pt x="780" y="16"/>
                </a:lnTo>
                <a:lnTo>
                  <a:pt x="815" y="16"/>
                </a:lnTo>
                <a:lnTo>
                  <a:pt x="867" y="16"/>
                </a:lnTo>
                <a:lnTo>
                  <a:pt x="919" y="16"/>
                </a:lnTo>
                <a:lnTo>
                  <a:pt x="971" y="0"/>
                </a:lnTo>
                <a:lnTo>
                  <a:pt x="1023" y="16"/>
                </a:lnTo>
                <a:lnTo>
                  <a:pt x="1058" y="16"/>
                </a:lnTo>
                <a:lnTo>
                  <a:pt x="1092" y="16"/>
                </a:lnTo>
                <a:lnTo>
                  <a:pt x="1127" y="16"/>
                </a:lnTo>
                <a:lnTo>
                  <a:pt x="1179" y="16"/>
                </a:lnTo>
                <a:lnTo>
                  <a:pt x="1214" y="16"/>
                </a:lnTo>
                <a:lnTo>
                  <a:pt x="1248" y="16"/>
                </a:lnTo>
                <a:lnTo>
                  <a:pt x="1283" y="16"/>
                </a:lnTo>
                <a:lnTo>
                  <a:pt x="1335" y="16"/>
                </a:lnTo>
                <a:lnTo>
                  <a:pt x="1370" y="16"/>
                </a:lnTo>
                <a:lnTo>
                  <a:pt x="1404" y="16"/>
                </a:lnTo>
                <a:lnTo>
                  <a:pt x="1456" y="16"/>
                </a:lnTo>
                <a:lnTo>
                  <a:pt x="1491" y="16"/>
                </a:lnTo>
                <a:lnTo>
                  <a:pt x="1526" y="16"/>
                </a:lnTo>
                <a:lnTo>
                  <a:pt x="1578" y="48"/>
                </a:lnTo>
                <a:lnTo>
                  <a:pt x="1612" y="64"/>
                </a:lnTo>
                <a:lnTo>
                  <a:pt x="1647" y="96"/>
                </a:lnTo>
                <a:lnTo>
                  <a:pt x="1682" y="128"/>
                </a:lnTo>
                <a:lnTo>
                  <a:pt x="1716" y="160"/>
                </a:lnTo>
                <a:lnTo>
                  <a:pt x="1734" y="192"/>
                </a:lnTo>
                <a:lnTo>
                  <a:pt x="1751" y="224"/>
                </a:lnTo>
                <a:lnTo>
                  <a:pt x="1751" y="256"/>
                </a:lnTo>
                <a:lnTo>
                  <a:pt x="1751" y="304"/>
                </a:lnTo>
                <a:lnTo>
                  <a:pt x="1751" y="336"/>
                </a:lnTo>
                <a:lnTo>
                  <a:pt x="1751" y="368"/>
                </a:lnTo>
                <a:lnTo>
                  <a:pt x="1751" y="400"/>
                </a:lnTo>
                <a:lnTo>
                  <a:pt x="1734" y="448"/>
                </a:lnTo>
                <a:lnTo>
                  <a:pt x="1699" y="448"/>
                </a:lnTo>
                <a:lnTo>
                  <a:pt x="1682" y="480"/>
                </a:lnTo>
                <a:lnTo>
                  <a:pt x="1682" y="512"/>
                </a:lnTo>
                <a:lnTo>
                  <a:pt x="1716" y="544"/>
                </a:lnTo>
                <a:lnTo>
                  <a:pt x="1716" y="576"/>
                </a:lnTo>
                <a:lnTo>
                  <a:pt x="1716" y="608"/>
                </a:lnTo>
                <a:lnTo>
                  <a:pt x="1716" y="640"/>
                </a:lnTo>
                <a:lnTo>
                  <a:pt x="1716" y="672"/>
                </a:lnTo>
                <a:lnTo>
                  <a:pt x="1716" y="704"/>
                </a:lnTo>
                <a:lnTo>
                  <a:pt x="1716" y="736"/>
                </a:lnTo>
                <a:lnTo>
                  <a:pt x="1682" y="784"/>
                </a:lnTo>
                <a:lnTo>
                  <a:pt x="1664" y="816"/>
                </a:lnTo>
                <a:lnTo>
                  <a:pt x="1647" y="848"/>
                </a:lnTo>
                <a:lnTo>
                  <a:pt x="1647" y="880"/>
                </a:lnTo>
                <a:lnTo>
                  <a:pt x="1612" y="912"/>
                </a:lnTo>
                <a:lnTo>
                  <a:pt x="1578" y="944"/>
                </a:lnTo>
                <a:lnTo>
                  <a:pt x="1526" y="976"/>
                </a:lnTo>
                <a:lnTo>
                  <a:pt x="1456" y="1008"/>
                </a:lnTo>
                <a:lnTo>
                  <a:pt x="1422" y="1008"/>
                </a:lnTo>
                <a:lnTo>
                  <a:pt x="1387" y="1024"/>
                </a:lnTo>
                <a:lnTo>
                  <a:pt x="1352" y="1024"/>
                </a:lnTo>
                <a:lnTo>
                  <a:pt x="1318" y="1024"/>
                </a:lnTo>
                <a:lnTo>
                  <a:pt x="1266" y="1008"/>
                </a:lnTo>
                <a:lnTo>
                  <a:pt x="1231" y="1008"/>
                </a:lnTo>
                <a:lnTo>
                  <a:pt x="1196" y="1008"/>
                </a:lnTo>
                <a:lnTo>
                  <a:pt x="1162" y="1008"/>
                </a:lnTo>
                <a:lnTo>
                  <a:pt x="1127" y="1008"/>
                </a:lnTo>
                <a:lnTo>
                  <a:pt x="1092" y="1008"/>
                </a:lnTo>
                <a:lnTo>
                  <a:pt x="1058" y="1008"/>
                </a:lnTo>
                <a:lnTo>
                  <a:pt x="1023" y="1008"/>
                </a:lnTo>
                <a:lnTo>
                  <a:pt x="988" y="1008"/>
                </a:lnTo>
                <a:lnTo>
                  <a:pt x="954" y="1008"/>
                </a:lnTo>
                <a:lnTo>
                  <a:pt x="919" y="1008"/>
                </a:lnTo>
                <a:lnTo>
                  <a:pt x="919" y="976"/>
                </a:lnTo>
                <a:lnTo>
                  <a:pt x="884" y="960"/>
                </a:lnTo>
                <a:lnTo>
                  <a:pt x="849" y="944"/>
                </a:lnTo>
                <a:lnTo>
                  <a:pt x="815" y="944"/>
                </a:lnTo>
                <a:lnTo>
                  <a:pt x="780" y="944"/>
                </a:lnTo>
                <a:lnTo>
                  <a:pt x="745" y="944"/>
                </a:lnTo>
                <a:lnTo>
                  <a:pt x="693" y="912"/>
                </a:lnTo>
                <a:lnTo>
                  <a:pt x="659" y="912"/>
                </a:lnTo>
                <a:lnTo>
                  <a:pt x="624" y="912"/>
                </a:lnTo>
                <a:lnTo>
                  <a:pt x="589" y="912"/>
                </a:lnTo>
                <a:lnTo>
                  <a:pt x="555" y="896"/>
                </a:lnTo>
                <a:lnTo>
                  <a:pt x="520" y="912"/>
                </a:lnTo>
                <a:lnTo>
                  <a:pt x="485" y="896"/>
                </a:lnTo>
                <a:lnTo>
                  <a:pt x="433" y="864"/>
                </a:lnTo>
                <a:lnTo>
                  <a:pt x="381" y="848"/>
                </a:lnTo>
                <a:lnTo>
                  <a:pt x="347" y="848"/>
                </a:lnTo>
                <a:lnTo>
                  <a:pt x="312" y="848"/>
                </a:lnTo>
                <a:lnTo>
                  <a:pt x="277" y="848"/>
                </a:lnTo>
                <a:lnTo>
                  <a:pt x="243" y="848"/>
                </a:lnTo>
                <a:lnTo>
                  <a:pt x="208" y="848"/>
                </a:lnTo>
                <a:lnTo>
                  <a:pt x="173" y="832"/>
                </a:lnTo>
                <a:lnTo>
                  <a:pt x="139" y="800"/>
                </a:lnTo>
                <a:lnTo>
                  <a:pt x="104" y="784"/>
                </a:lnTo>
                <a:lnTo>
                  <a:pt x="69" y="768"/>
                </a:lnTo>
                <a:lnTo>
                  <a:pt x="52" y="736"/>
                </a:lnTo>
                <a:lnTo>
                  <a:pt x="35" y="704"/>
                </a:lnTo>
                <a:lnTo>
                  <a:pt x="35" y="672"/>
                </a:lnTo>
                <a:lnTo>
                  <a:pt x="0" y="656"/>
                </a:lnTo>
                <a:lnTo>
                  <a:pt x="0" y="624"/>
                </a:lnTo>
                <a:lnTo>
                  <a:pt x="0" y="592"/>
                </a:lnTo>
                <a:lnTo>
                  <a:pt x="0" y="560"/>
                </a:lnTo>
                <a:lnTo>
                  <a:pt x="0" y="528"/>
                </a:lnTo>
                <a:lnTo>
                  <a:pt x="0" y="480"/>
                </a:lnTo>
                <a:lnTo>
                  <a:pt x="17" y="448"/>
                </a:lnTo>
                <a:lnTo>
                  <a:pt x="35" y="416"/>
                </a:lnTo>
                <a:lnTo>
                  <a:pt x="52" y="384"/>
                </a:lnTo>
                <a:lnTo>
                  <a:pt x="69" y="352"/>
                </a:lnTo>
                <a:lnTo>
                  <a:pt x="104" y="336"/>
                </a:lnTo>
                <a:lnTo>
                  <a:pt x="87" y="336"/>
                </a:lnTo>
              </a:path>
            </a:pathLst>
          </a:custGeom>
          <a:solidFill>
            <a:srgbClr val="CCECF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5" name="Freeform 5">
            <a:extLst>
              <a:ext uri="{FF2B5EF4-FFF2-40B4-BE49-F238E27FC236}">
                <a16:creationId xmlns="" xmlns:a16="http://schemas.microsoft.com/office/drawing/2014/main" id="{A54A0FAC-0036-4B2A-0E14-FB45D3173E28}"/>
              </a:ext>
            </a:extLst>
          </p:cNvPr>
          <p:cNvSpPr>
            <a:spLocks/>
          </p:cNvSpPr>
          <p:nvPr/>
        </p:nvSpPr>
        <p:spPr bwMode="auto">
          <a:xfrm>
            <a:off x="6248400" y="2108200"/>
            <a:ext cx="2009775" cy="1017588"/>
          </a:xfrm>
          <a:custGeom>
            <a:avLst/>
            <a:gdLst>
              <a:gd name="T0" fmla="*/ 2147483646 w 1371"/>
              <a:gd name="T1" fmla="*/ 2147483646 h 641"/>
              <a:gd name="T2" fmla="*/ 2147483646 w 1371"/>
              <a:gd name="T3" fmla="*/ 0 h 641"/>
              <a:gd name="T4" fmla="*/ 2147483646 w 1371"/>
              <a:gd name="T5" fmla="*/ 0 h 641"/>
              <a:gd name="T6" fmla="*/ 2147483646 w 1371"/>
              <a:gd name="T7" fmla="*/ 2147483646 h 641"/>
              <a:gd name="T8" fmla="*/ 2147483646 w 1371"/>
              <a:gd name="T9" fmla="*/ 2147483646 h 641"/>
              <a:gd name="T10" fmla="*/ 2147483646 w 1371"/>
              <a:gd name="T11" fmla="*/ 2147483646 h 641"/>
              <a:gd name="T12" fmla="*/ 2147483646 w 1371"/>
              <a:gd name="T13" fmla="*/ 2147483646 h 641"/>
              <a:gd name="T14" fmla="*/ 2147483646 w 1371"/>
              <a:gd name="T15" fmla="*/ 2147483646 h 641"/>
              <a:gd name="T16" fmla="*/ 2147483646 w 1371"/>
              <a:gd name="T17" fmla="*/ 2147483646 h 641"/>
              <a:gd name="T18" fmla="*/ 2147483646 w 1371"/>
              <a:gd name="T19" fmla="*/ 2147483646 h 641"/>
              <a:gd name="T20" fmla="*/ 2147483646 w 1371"/>
              <a:gd name="T21" fmla="*/ 2147483646 h 641"/>
              <a:gd name="T22" fmla="*/ 2147483646 w 1371"/>
              <a:gd name="T23" fmla="*/ 2147483646 h 641"/>
              <a:gd name="T24" fmla="*/ 2147483646 w 1371"/>
              <a:gd name="T25" fmla="*/ 2147483646 h 641"/>
              <a:gd name="T26" fmla="*/ 2147483646 w 1371"/>
              <a:gd name="T27" fmla="*/ 2147483646 h 641"/>
              <a:gd name="T28" fmla="*/ 2147483646 w 1371"/>
              <a:gd name="T29" fmla="*/ 2147483646 h 641"/>
              <a:gd name="T30" fmla="*/ 2147483646 w 1371"/>
              <a:gd name="T31" fmla="*/ 2147483646 h 641"/>
              <a:gd name="T32" fmla="*/ 2147483646 w 1371"/>
              <a:gd name="T33" fmla="*/ 2147483646 h 641"/>
              <a:gd name="T34" fmla="*/ 0 w 1371"/>
              <a:gd name="T35" fmla="*/ 2147483646 h 641"/>
              <a:gd name="T36" fmla="*/ 0 w 1371"/>
              <a:gd name="T37" fmla="*/ 2147483646 h 641"/>
              <a:gd name="T38" fmla="*/ 2147483646 w 1371"/>
              <a:gd name="T39" fmla="*/ 2147483646 h 641"/>
              <a:gd name="T40" fmla="*/ 2147483646 w 1371"/>
              <a:gd name="T41" fmla="*/ 2147483646 h 641"/>
              <a:gd name="T42" fmla="*/ 2147483646 w 1371"/>
              <a:gd name="T43" fmla="*/ 2147483646 h 641"/>
              <a:gd name="T44" fmla="*/ 2147483646 w 1371"/>
              <a:gd name="T45" fmla="*/ 2147483646 h 641"/>
              <a:gd name="T46" fmla="*/ 2147483646 w 1371"/>
              <a:gd name="T47" fmla="*/ 2147483646 h 641"/>
              <a:gd name="T48" fmla="*/ 2147483646 w 1371"/>
              <a:gd name="T49" fmla="*/ 2147483646 h 641"/>
              <a:gd name="T50" fmla="*/ 2147483646 w 1371"/>
              <a:gd name="T51" fmla="*/ 2147483646 h 641"/>
              <a:gd name="T52" fmla="*/ 2147483646 w 1371"/>
              <a:gd name="T53" fmla="*/ 2147483646 h 641"/>
              <a:gd name="T54" fmla="*/ 2147483646 w 1371"/>
              <a:gd name="T55" fmla="*/ 2147483646 h 641"/>
              <a:gd name="T56" fmla="*/ 2147483646 w 1371"/>
              <a:gd name="T57" fmla="*/ 2147483646 h 641"/>
              <a:gd name="T58" fmla="*/ 2147483646 w 1371"/>
              <a:gd name="T59" fmla="*/ 2147483646 h 641"/>
              <a:gd name="T60" fmla="*/ 2147483646 w 1371"/>
              <a:gd name="T61" fmla="*/ 2147483646 h 641"/>
              <a:gd name="T62" fmla="*/ 2147483646 w 1371"/>
              <a:gd name="T63" fmla="*/ 2147483646 h 641"/>
              <a:gd name="T64" fmla="*/ 2147483646 w 1371"/>
              <a:gd name="T65" fmla="*/ 2147483646 h 641"/>
              <a:gd name="T66" fmla="*/ 2147483646 w 1371"/>
              <a:gd name="T67" fmla="*/ 2147483646 h 641"/>
              <a:gd name="T68" fmla="*/ 2147483646 w 1371"/>
              <a:gd name="T69" fmla="*/ 2147483646 h 641"/>
              <a:gd name="T70" fmla="*/ 2147483646 w 1371"/>
              <a:gd name="T71" fmla="*/ 2147483646 h 641"/>
              <a:gd name="T72" fmla="*/ 2147483646 w 1371"/>
              <a:gd name="T73" fmla="*/ 2147483646 h 641"/>
              <a:gd name="T74" fmla="*/ 2147483646 w 1371"/>
              <a:gd name="T75" fmla="*/ 2147483646 h 641"/>
              <a:gd name="T76" fmla="*/ 2147483646 w 1371"/>
              <a:gd name="T77" fmla="*/ 2147483646 h 641"/>
              <a:gd name="T78" fmla="*/ 2147483646 w 1371"/>
              <a:gd name="T79" fmla="*/ 2147483646 h 641"/>
              <a:gd name="T80" fmla="*/ 2147483646 w 1371"/>
              <a:gd name="T81" fmla="*/ 2147483646 h 641"/>
              <a:gd name="T82" fmla="*/ 2147483646 w 1371"/>
              <a:gd name="T83" fmla="*/ 2147483646 h 641"/>
              <a:gd name="T84" fmla="*/ 2147483646 w 1371"/>
              <a:gd name="T85" fmla="*/ 2147483646 h 641"/>
              <a:gd name="T86" fmla="*/ 2147483646 w 1371"/>
              <a:gd name="T87" fmla="*/ 2147483646 h 641"/>
              <a:gd name="T88" fmla="*/ 2147483646 w 1371"/>
              <a:gd name="T89" fmla="*/ 2147483646 h 641"/>
              <a:gd name="T90" fmla="*/ 2147483646 w 1371"/>
              <a:gd name="T91" fmla="*/ 2147483646 h 641"/>
              <a:gd name="T92" fmla="*/ 2147483646 w 1371"/>
              <a:gd name="T93" fmla="*/ 2147483646 h 6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71" h="641">
                <a:moveTo>
                  <a:pt x="1145" y="16"/>
                </a:moveTo>
                <a:lnTo>
                  <a:pt x="1110" y="32"/>
                </a:lnTo>
                <a:lnTo>
                  <a:pt x="1075" y="0"/>
                </a:lnTo>
                <a:lnTo>
                  <a:pt x="1041" y="0"/>
                </a:lnTo>
                <a:lnTo>
                  <a:pt x="1006" y="0"/>
                </a:lnTo>
                <a:lnTo>
                  <a:pt x="971" y="0"/>
                </a:lnTo>
                <a:lnTo>
                  <a:pt x="936" y="0"/>
                </a:lnTo>
                <a:lnTo>
                  <a:pt x="902" y="16"/>
                </a:lnTo>
                <a:lnTo>
                  <a:pt x="867" y="48"/>
                </a:lnTo>
                <a:lnTo>
                  <a:pt x="832" y="48"/>
                </a:lnTo>
                <a:lnTo>
                  <a:pt x="798" y="48"/>
                </a:lnTo>
                <a:lnTo>
                  <a:pt x="763" y="48"/>
                </a:lnTo>
                <a:lnTo>
                  <a:pt x="728" y="48"/>
                </a:lnTo>
                <a:lnTo>
                  <a:pt x="694" y="48"/>
                </a:lnTo>
                <a:lnTo>
                  <a:pt x="659" y="48"/>
                </a:lnTo>
                <a:lnTo>
                  <a:pt x="624" y="48"/>
                </a:lnTo>
                <a:lnTo>
                  <a:pt x="590" y="48"/>
                </a:lnTo>
                <a:lnTo>
                  <a:pt x="555" y="64"/>
                </a:lnTo>
                <a:lnTo>
                  <a:pt x="520" y="64"/>
                </a:lnTo>
                <a:lnTo>
                  <a:pt x="486" y="64"/>
                </a:lnTo>
                <a:lnTo>
                  <a:pt x="451" y="48"/>
                </a:lnTo>
                <a:lnTo>
                  <a:pt x="416" y="48"/>
                </a:lnTo>
                <a:lnTo>
                  <a:pt x="382" y="48"/>
                </a:lnTo>
                <a:lnTo>
                  <a:pt x="347" y="48"/>
                </a:lnTo>
                <a:lnTo>
                  <a:pt x="312" y="48"/>
                </a:lnTo>
                <a:lnTo>
                  <a:pt x="277" y="48"/>
                </a:lnTo>
                <a:lnTo>
                  <a:pt x="243" y="48"/>
                </a:lnTo>
                <a:lnTo>
                  <a:pt x="208" y="48"/>
                </a:lnTo>
                <a:lnTo>
                  <a:pt x="173" y="64"/>
                </a:lnTo>
                <a:lnTo>
                  <a:pt x="139" y="80"/>
                </a:lnTo>
                <a:lnTo>
                  <a:pt x="104" y="112"/>
                </a:lnTo>
                <a:lnTo>
                  <a:pt x="87" y="144"/>
                </a:lnTo>
                <a:lnTo>
                  <a:pt x="52" y="176"/>
                </a:lnTo>
                <a:lnTo>
                  <a:pt x="35" y="208"/>
                </a:lnTo>
                <a:lnTo>
                  <a:pt x="17" y="240"/>
                </a:lnTo>
                <a:lnTo>
                  <a:pt x="0" y="272"/>
                </a:lnTo>
                <a:lnTo>
                  <a:pt x="0" y="304"/>
                </a:lnTo>
                <a:lnTo>
                  <a:pt x="0" y="336"/>
                </a:lnTo>
                <a:lnTo>
                  <a:pt x="35" y="368"/>
                </a:lnTo>
                <a:lnTo>
                  <a:pt x="69" y="400"/>
                </a:lnTo>
                <a:lnTo>
                  <a:pt x="104" y="432"/>
                </a:lnTo>
                <a:lnTo>
                  <a:pt x="139" y="464"/>
                </a:lnTo>
                <a:lnTo>
                  <a:pt x="173" y="480"/>
                </a:lnTo>
                <a:lnTo>
                  <a:pt x="208" y="496"/>
                </a:lnTo>
                <a:lnTo>
                  <a:pt x="260" y="512"/>
                </a:lnTo>
                <a:lnTo>
                  <a:pt x="295" y="512"/>
                </a:lnTo>
                <a:lnTo>
                  <a:pt x="329" y="512"/>
                </a:lnTo>
                <a:lnTo>
                  <a:pt x="364" y="512"/>
                </a:lnTo>
                <a:lnTo>
                  <a:pt x="399" y="512"/>
                </a:lnTo>
                <a:lnTo>
                  <a:pt x="434" y="512"/>
                </a:lnTo>
                <a:lnTo>
                  <a:pt x="486" y="512"/>
                </a:lnTo>
                <a:lnTo>
                  <a:pt x="520" y="512"/>
                </a:lnTo>
                <a:lnTo>
                  <a:pt x="555" y="528"/>
                </a:lnTo>
                <a:lnTo>
                  <a:pt x="590" y="544"/>
                </a:lnTo>
                <a:lnTo>
                  <a:pt x="607" y="576"/>
                </a:lnTo>
                <a:lnTo>
                  <a:pt x="642" y="608"/>
                </a:lnTo>
                <a:lnTo>
                  <a:pt x="676" y="640"/>
                </a:lnTo>
                <a:lnTo>
                  <a:pt x="711" y="640"/>
                </a:lnTo>
                <a:lnTo>
                  <a:pt x="746" y="624"/>
                </a:lnTo>
                <a:lnTo>
                  <a:pt x="780" y="624"/>
                </a:lnTo>
                <a:lnTo>
                  <a:pt x="815" y="608"/>
                </a:lnTo>
                <a:lnTo>
                  <a:pt x="850" y="608"/>
                </a:lnTo>
                <a:lnTo>
                  <a:pt x="884" y="608"/>
                </a:lnTo>
                <a:lnTo>
                  <a:pt x="919" y="608"/>
                </a:lnTo>
                <a:lnTo>
                  <a:pt x="954" y="608"/>
                </a:lnTo>
                <a:lnTo>
                  <a:pt x="1006" y="608"/>
                </a:lnTo>
                <a:lnTo>
                  <a:pt x="1058" y="608"/>
                </a:lnTo>
                <a:lnTo>
                  <a:pt x="1093" y="608"/>
                </a:lnTo>
                <a:lnTo>
                  <a:pt x="1127" y="608"/>
                </a:lnTo>
                <a:lnTo>
                  <a:pt x="1162" y="608"/>
                </a:lnTo>
                <a:lnTo>
                  <a:pt x="1197" y="608"/>
                </a:lnTo>
                <a:lnTo>
                  <a:pt x="1231" y="608"/>
                </a:lnTo>
                <a:lnTo>
                  <a:pt x="1266" y="608"/>
                </a:lnTo>
                <a:lnTo>
                  <a:pt x="1318" y="608"/>
                </a:lnTo>
                <a:lnTo>
                  <a:pt x="1318" y="576"/>
                </a:lnTo>
                <a:lnTo>
                  <a:pt x="1335" y="544"/>
                </a:lnTo>
                <a:lnTo>
                  <a:pt x="1353" y="512"/>
                </a:lnTo>
                <a:lnTo>
                  <a:pt x="1353" y="480"/>
                </a:lnTo>
                <a:lnTo>
                  <a:pt x="1335" y="448"/>
                </a:lnTo>
                <a:lnTo>
                  <a:pt x="1353" y="416"/>
                </a:lnTo>
                <a:lnTo>
                  <a:pt x="1370" y="368"/>
                </a:lnTo>
                <a:lnTo>
                  <a:pt x="1370" y="336"/>
                </a:lnTo>
                <a:lnTo>
                  <a:pt x="1370" y="304"/>
                </a:lnTo>
                <a:lnTo>
                  <a:pt x="1353" y="272"/>
                </a:lnTo>
                <a:lnTo>
                  <a:pt x="1353" y="240"/>
                </a:lnTo>
                <a:lnTo>
                  <a:pt x="1353" y="208"/>
                </a:lnTo>
                <a:lnTo>
                  <a:pt x="1318" y="176"/>
                </a:lnTo>
                <a:lnTo>
                  <a:pt x="1301" y="144"/>
                </a:lnTo>
                <a:lnTo>
                  <a:pt x="1301" y="112"/>
                </a:lnTo>
                <a:lnTo>
                  <a:pt x="1283" y="80"/>
                </a:lnTo>
                <a:lnTo>
                  <a:pt x="1249" y="64"/>
                </a:lnTo>
                <a:lnTo>
                  <a:pt x="1214" y="64"/>
                </a:lnTo>
                <a:lnTo>
                  <a:pt x="1179" y="48"/>
                </a:lnTo>
                <a:lnTo>
                  <a:pt x="1145" y="48"/>
                </a:lnTo>
                <a:lnTo>
                  <a:pt x="1145" y="16"/>
                </a:lnTo>
              </a:path>
            </a:pathLst>
          </a:custGeom>
          <a:solidFill>
            <a:srgbClr val="FFCCCC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36" name="Rectangle 6">
            <a:extLst>
              <a:ext uri="{FF2B5EF4-FFF2-40B4-BE49-F238E27FC236}">
                <a16:creationId xmlns="" xmlns:a16="http://schemas.microsoft.com/office/drawing/2014/main" id="{816EFFAD-49E0-B03C-4301-0AE6B2CB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7668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產品導向</a:t>
            </a:r>
          </a:p>
        </p:txBody>
      </p:sp>
      <p:sp>
        <p:nvSpPr>
          <p:cNvPr id="73737" name="Rectangle 7">
            <a:extLst>
              <a:ext uri="{FF2B5EF4-FFF2-40B4-BE49-F238E27FC236}">
                <a16:creationId xmlns="" xmlns:a16="http://schemas.microsoft.com/office/drawing/2014/main" id="{A7EF8632-60D0-3B41-D809-4B921B05E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2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市場導向</a:t>
            </a:r>
          </a:p>
        </p:txBody>
      </p:sp>
      <p:sp>
        <p:nvSpPr>
          <p:cNvPr id="73738" name="Rectangle 8">
            <a:extLst>
              <a:ext uri="{FF2B5EF4-FFF2-40B4-BE49-F238E27FC236}">
                <a16:creationId xmlns="" xmlns:a16="http://schemas.microsoft.com/office/drawing/2014/main" id="{6D550CA2-C092-2A8D-80AB-8C2C5A85E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5063" y="1843088"/>
            <a:ext cx="1400175" cy="454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t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zh-TW" altLang="en-US" sz="2400">
                <a:solidFill>
                  <a:schemeClr val="tx1"/>
                </a:solidFill>
              </a:rPr>
              <a:t>競爭導向</a:t>
            </a:r>
          </a:p>
        </p:txBody>
      </p:sp>
      <p:sp>
        <p:nvSpPr>
          <p:cNvPr id="73739" name="Rectangle 9">
            <a:extLst>
              <a:ext uri="{FF2B5EF4-FFF2-40B4-BE49-F238E27FC236}">
                <a16:creationId xmlns="" xmlns:a16="http://schemas.microsoft.com/office/drawing/2014/main" id="{EA717D20-F41C-8714-B3C6-437D4A22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063" y="2452688"/>
            <a:ext cx="129381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？？導向</a:t>
            </a:r>
          </a:p>
        </p:txBody>
      </p:sp>
      <p:sp>
        <p:nvSpPr>
          <p:cNvPr id="73740" name="Rectangle 10">
            <a:extLst>
              <a:ext uri="{FF2B5EF4-FFF2-40B4-BE49-F238E27FC236}">
                <a16:creationId xmlns="" xmlns:a16="http://schemas.microsoft.com/office/drawing/2014/main" id="{1B8FDCD7-1410-E63F-4C18-487AE352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2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生產力</a:t>
            </a:r>
          </a:p>
        </p:txBody>
      </p:sp>
      <p:sp>
        <p:nvSpPr>
          <p:cNvPr id="73741" name="Rectangle 11">
            <a:extLst>
              <a:ext uri="{FF2B5EF4-FFF2-40B4-BE49-F238E27FC236}">
                <a16:creationId xmlns="" xmlns:a16="http://schemas.microsoft.com/office/drawing/2014/main" id="{49870198-5D4B-D51C-D15D-1720CF9D6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4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品質</a:t>
            </a:r>
          </a:p>
        </p:txBody>
      </p:sp>
      <p:sp>
        <p:nvSpPr>
          <p:cNvPr id="73742" name="Rectangle 12">
            <a:extLst>
              <a:ext uri="{FF2B5EF4-FFF2-40B4-BE49-F238E27FC236}">
                <a16:creationId xmlns="" xmlns:a16="http://schemas.microsoft.com/office/drawing/2014/main" id="{D3ECF22E-AD95-ECF1-9AF1-5643E3BC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5424488"/>
            <a:ext cx="7302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時間</a:t>
            </a:r>
          </a:p>
        </p:txBody>
      </p:sp>
      <p:sp>
        <p:nvSpPr>
          <p:cNvPr id="73743" name="Rectangle 13">
            <a:extLst>
              <a:ext uri="{FF2B5EF4-FFF2-40B4-BE49-F238E27FC236}">
                <a16:creationId xmlns="" xmlns:a16="http://schemas.microsoft.com/office/drawing/2014/main" id="{FB306F53-6E03-5FC3-D0A4-A9827AFB7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5424488"/>
            <a:ext cx="101123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消費者</a:t>
            </a:r>
          </a:p>
        </p:txBody>
      </p:sp>
      <p:sp>
        <p:nvSpPr>
          <p:cNvPr id="73744" name="Line 14">
            <a:extLst>
              <a:ext uri="{FF2B5EF4-FFF2-40B4-BE49-F238E27FC236}">
                <a16:creationId xmlns="" xmlns:a16="http://schemas.microsoft.com/office/drawing/2014/main" id="{2241DEA0-792B-3B16-89BF-51C74769DD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5" name="Line 15">
            <a:extLst>
              <a:ext uri="{FF2B5EF4-FFF2-40B4-BE49-F238E27FC236}">
                <a16:creationId xmlns="" xmlns:a16="http://schemas.microsoft.com/office/drawing/2014/main" id="{B4F1D231-47CC-85EE-8752-B29CB465B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3746" name="Line 16">
            <a:extLst>
              <a:ext uri="{FF2B5EF4-FFF2-40B4-BE49-F238E27FC236}">
                <a16:creationId xmlns="" xmlns:a16="http://schemas.microsoft.com/office/drawing/2014/main" id="{56F0B902-5BFE-0B11-A209-62ABB2195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6388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3747" name="Picture 17">
            <a:extLst>
              <a:ext uri="{FF2B5EF4-FFF2-40B4-BE49-F238E27FC236}">
                <a16:creationId xmlns="" xmlns:a16="http://schemas.microsoft.com/office/drawing/2014/main" id="{58C0D64D-D93A-5D43-4D06-3080E147A4CC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3200400"/>
            <a:ext cx="4791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="" xmlns:a16="http://schemas.microsoft.com/office/drawing/2014/main" id="{89C6FACF-C2E0-7518-8815-A6C2FFA34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產業環境競爭激烈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="" xmlns:a16="http://schemas.microsoft.com/office/drawing/2014/main" id="{B26AE7BE-09C9-B7C5-6D63-9F5EB1A12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772400" cy="4114800"/>
          </a:xfrm>
        </p:spPr>
        <p:txBody>
          <a:bodyPr/>
          <a:lstStyle/>
          <a:p>
            <a:r>
              <a:rPr lang="zh-TW" altLang="en-US" sz="2400" dirty="0"/>
              <a:t>快速的創新和顧客需求改變</a:t>
            </a:r>
          </a:p>
          <a:p>
            <a:pPr lvl="1"/>
            <a:r>
              <a:rPr lang="zh-TW" altLang="en-US" sz="2000" dirty="0"/>
              <a:t>產品推陳出新</a:t>
            </a:r>
          </a:p>
          <a:p>
            <a:pPr lvl="1"/>
            <a:r>
              <a:rPr lang="zh-TW" altLang="en-US" sz="2000" dirty="0"/>
              <a:t>產品生命週期縮短</a:t>
            </a:r>
          </a:p>
          <a:p>
            <a:r>
              <a:rPr lang="zh-TW" altLang="en-US" sz="2400" dirty="0"/>
              <a:t>產品種類增加</a:t>
            </a:r>
          </a:p>
          <a:p>
            <a:pPr lvl="1"/>
            <a:r>
              <a:rPr lang="zh-TW" altLang="en-US" sz="2000" dirty="0"/>
              <a:t>顧客要求獨立性</a:t>
            </a:r>
          </a:p>
          <a:p>
            <a:r>
              <a:rPr lang="zh-TW" altLang="en-US" sz="2400" dirty="0"/>
              <a:t>物資、人員流動快速</a:t>
            </a:r>
          </a:p>
          <a:p>
            <a:r>
              <a:rPr lang="zh-TW" altLang="en-US" sz="2400" dirty="0"/>
              <a:t>原料來源複雜，來自全球各地</a:t>
            </a:r>
          </a:p>
          <a:p>
            <a:pPr lvl="1"/>
            <a:r>
              <a:rPr lang="zh-TW" altLang="en-US" sz="2000" dirty="0"/>
              <a:t>生產前置期加長</a:t>
            </a:r>
          </a:p>
          <a:p>
            <a:pPr lvl="1"/>
            <a:r>
              <a:rPr lang="zh-TW" altLang="en-US" sz="2000" dirty="0"/>
              <a:t>倉儲和運輸成本增加</a:t>
            </a:r>
          </a:p>
          <a:p>
            <a:pPr lvl="1"/>
            <a:r>
              <a:rPr lang="zh-TW" altLang="en-US" sz="2000" dirty="0"/>
              <a:t>需求預測困難</a:t>
            </a:r>
            <a:endParaRPr lang="en-US" altLang="zh-TW" sz="2000" dirty="0"/>
          </a:p>
          <a:p>
            <a:pPr lvl="1"/>
            <a:r>
              <a:rPr lang="zh-TW" altLang="en-US" sz="2000" dirty="0">
                <a:solidFill>
                  <a:srgbClr val="FF0000"/>
                </a:solidFill>
              </a:rPr>
              <a:t>遇到像日本</a:t>
            </a:r>
            <a:r>
              <a:rPr lang="en-US" altLang="zh-TW" sz="2000" dirty="0">
                <a:solidFill>
                  <a:srgbClr val="FF0000"/>
                </a:solidFill>
              </a:rPr>
              <a:t>321</a:t>
            </a:r>
            <a:r>
              <a:rPr lang="zh-TW" altLang="en-US" sz="2000" dirty="0">
                <a:solidFill>
                  <a:srgbClr val="FF0000"/>
                </a:solidFill>
              </a:rPr>
              <a:t>大地震、</a:t>
            </a:r>
            <a:r>
              <a:rPr lang="en-US" altLang="zh-TW" sz="2000" dirty="0">
                <a:solidFill>
                  <a:srgbClr val="FF0000"/>
                </a:solidFill>
              </a:rPr>
              <a:t>Covid-19</a:t>
            </a:r>
            <a:r>
              <a:rPr lang="zh-TW" altLang="en-US" sz="2000" dirty="0">
                <a:solidFill>
                  <a:srgbClr val="FF0000"/>
                </a:solidFill>
              </a:rPr>
              <a:t>這種問題，對供應鏈形成莫大的挑戰</a:t>
            </a:r>
          </a:p>
        </p:txBody>
      </p:sp>
      <p:sp>
        <p:nvSpPr>
          <p:cNvPr id="75780" name="投影片編號版面配置區 4">
            <a:extLst>
              <a:ext uri="{FF2B5EF4-FFF2-40B4-BE49-F238E27FC236}">
                <a16:creationId xmlns="" xmlns:a16="http://schemas.microsoft.com/office/drawing/2014/main" id="{1AA857A6-3E71-DD98-BBEF-1CE61F1E7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44ED91-D263-4D39-9B17-EDE317AB96BD}" type="slidenum">
              <a:rPr lang="en-US" altLang="zh-TW"/>
              <a:pPr/>
              <a:t>26</a:t>
            </a:fld>
            <a:endParaRPr lang="en-US" altLang="zh-TW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="" xmlns:a16="http://schemas.microsoft.com/office/drawing/2014/main" id="{790C90AC-7D47-C9C3-45F2-B786900B5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企業衝擊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="" xmlns:a16="http://schemas.microsoft.com/office/drawing/2014/main" id="{2DD65159-026F-412B-4963-919005652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/>
              <a:t>毛利降低</a:t>
            </a:r>
          </a:p>
          <a:p>
            <a:r>
              <a:rPr lang="zh-TW" altLang="en-US" sz="2800"/>
              <a:t>供應鍊拉長，整體庫存增加</a:t>
            </a:r>
          </a:p>
          <a:p>
            <a:pPr lvl="1"/>
            <a:r>
              <a:rPr lang="zh-TW" altLang="en-US" sz="2400"/>
              <a:t>資金積壓</a:t>
            </a:r>
          </a:p>
          <a:p>
            <a:pPr lvl="1"/>
            <a:r>
              <a:rPr lang="zh-TW" altLang="en-US" sz="2400"/>
              <a:t>產品過期</a:t>
            </a:r>
          </a:p>
          <a:p>
            <a:r>
              <a:rPr lang="zh-TW" altLang="en-US" sz="2800"/>
              <a:t>市場規模擴大</a:t>
            </a:r>
          </a:p>
          <a:p>
            <a:r>
              <a:rPr lang="zh-TW" altLang="en-US" sz="2800"/>
              <a:t>專業化</a:t>
            </a:r>
          </a:p>
          <a:p>
            <a:pPr lvl="1"/>
            <a:r>
              <a:rPr lang="zh-TW" altLang="en-US" sz="2400"/>
              <a:t>市場規模擴大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TW" sz="2800"/>
          </a:p>
        </p:txBody>
      </p:sp>
      <p:sp>
        <p:nvSpPr>
          <p:cNvPr id="77829" name="投影片編號版面配置區 8">
            <a:extLst>
              <a:ext uri="{FF2B5EF4-FFF2-40B4-BE49-F238E27FC236}">
                <a16:creationId xmlns="" xmlns:a16="http://schemas.microsoft.com/office/drawing/2014/main" id="{68C15E39-FA5F-F2B1-1498-ACE3D86B6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1B901D2-0090-4270-B8A7-7694B4B12266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投影片編號版面配置區 4">
            <a:extLst>
              <a:ext uri="{FF2B5EF4-FFF2-40B4-BE49-F238E27FC236}">
                <a16:creationId xmlns="" xmlns:a16="http://schemas.microsoft.com/office/drawing/2014/main" id="{3A9376CA-55DE-93C1-7EA5-CA3322A9F5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14DE35-21C2-4595-9AE4-4DB752943D1B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Rectangle 2">
            <a:extLst>
              <a:ext uri="{FF2B5EF4-FFF2-40B4-BE49-F238E27FC236}">
                <a16:creationId xmlns="" xmlns:a16="http://schemas.microsoft.com/office/drawing/2014/main" id="{72F7BA05-4251-6095-09EC-2C56E27AE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284538"/>
            <a:ext cx="2087562" cy="50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79877" name="Rectangle 3">
            <a:extLst>
              <a:ext uri="{FF2B5EF4-FFF2-40B4-BE49-F238E27FC236}">
                <a16:creationId xmlns="" xmlns:a16="http://schemas.microsoft.com/office/drawing/2014/main" id="{EB89FF6F-83FC-F97E-68A8-463D7CFF5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國際化帶來的難題</a:t>
            </a:r>
          </a:p>
        </p:txBody>
      </p:sp>
      <p:sp>
        <p:nvSpPr>
          <p:cNvPr id="79878" name="Rectangle 4">
            <a:extLst>
              <a:ext uri="{FF2B5EF4-FFF2-40B4-BE49-F238E27FC236}">
                <a16:creationId xmlns="" xmlns:a16="http://schemas.microsoft.com/office/drawing/2014/main" id="{34D50C21-F4A1-E296-6DEB-F762B2398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63713"/>
            <a:ext cx="7918450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國際「委外」擴張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東亞變成世界工廠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>
                <a:solidFill>
                  <a:srgbClr val="CC3300"/>
                </a:solidFill>
              </a:rPr>
              <a:t>跨國法令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環境保護、非關稅壁壘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>
                <a:solidFill>
                  <a:schemeClr val="bg1"/>
                </a:solidFill>
              </a:rPr>
              <a:t>反恐！！！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>
                <a:solidFill>
                  <a:srgbClr val="CC3300"/>
                </a:solidFill>
              </a:rPr>
              <a:t>油價大幅波動 </a:t>
            </a:r>
            <a:r>
              <a:rPr lang="en-US" altLang="zh-TW" sz="2000">
                <a:solidFill>
                  <a:srgbClr val="CC3300"/>
                </a:solidFill>
              </a:rPr>
              <a:t>(USD 40 </a:t>
            </a:r>
            <a:r>
              <a:rPr lang="en-US" altLang="zh-TW" sz="2000">
                <a:solidFill>
                  <a:srgbClr val="CC3300"/>
                </a:solidFill>
                <a:sym typeface="Wingdings" panose="05000000000000000000" pitchFamily="2" charset="2"/>
              </a:rPr>
              <a:t> 150  30)</a:t>
            </a:r>
            <a:endParaRPr lang="zh-TW" altLang="en-US" sz="200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運籌費提高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委外退潮</a:t>
            </a:r>
            <a:endParaRPr lang="en-US" altLang="zh-TW" sz="2000">
              <a:solidFill>
                <a:srgbClr val="CC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>
                <a:solidFill>
                  <a:srgbClr val="CC3300"/>
                </a:solidFill>
              </a:rPr>
              <a:t>美國從石油輸入國，逐漸轉為輸出國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>
              <a:solidFill>
                <a:srgbClr val="333399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0595734-16B2-500F-BC8B-93042C5C65FB}"/>
              </a:ext>
            </a:extLst>
          </p:cNvPr>
          <p:cNvSpPr/>
          <p:nvPr/>
        </p:nvSpPr>
        <p:spPr>
          <a:xfrm>
            <a:off x="1258888" y="5445125"/>
            <a:ext cx="2032000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中美貿易戰爭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593AED0-CED8-CC34-188C-83543A2693C0}"/>
              </a:ext>
            </a:extLst>
          </p:cNvPr>
          <p:cNvSpPr/>
          <p:nvPr/>
        </p:nvSpPr>
        <p:spPr>
          <a:xfrm>
            <a:off x="4067944" y="5445224"/>
            <a:ext cx="1784426" cy="46166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bg1"/>
                </a:solidFill>
                <a:highlight>
                  <a:srgbClr val="FF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大型瘟疫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13F321E-369D-BC1B-6E27-49A562A42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5445125"/>
            <a:ext cx="1416050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俄烏戰爭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>
            <a:extLst>
              <a:ext uri="{FF2B5EF4-FFF2-40B4-BE49-F238E27FC236}">
                <a16:creationId xmlns="" xmlns:a16="http://schemas.microsoft.com/office/drawing/2014/main" id="{049CD381-4D7A-B29F-5920-79098E07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2019-2021 </a:t>
            </a:r>
            <a:r>
              <a:rPr lang="zh-TW" altLang="en-US"/>
              <a:t>的商業環境挑戰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FEF81EA-6402-6BBF-4027-8D655880B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114800"/>
          </a:xfrm>
        </p:spPr>
        <p:txBody>
          <a:bodyPr/>
          <a:lstStyle/>
          <a:p>
            <a:r>
              <a:rPr lang="zh-TW" altLang="en-US"/>
              <a:t>中美貿易戰爭</a:t>
            </a:r>
            <a:endParaRPr lang="en-US" altLang="zh-TW"/>
          </a:p>
          <a:p>
            <a:r>
              <a:rPr lang="zh-TW" altLang="en-US"/>
              <a:t>大型瘟疫</a:t>
            </a:r>
            <a:endParaRPr lang="en-US" altLang="zh-TW"/>
          </a:p>
          <a:p>
            <a:r>
              <a:rPr lang="zh-TW" altLang="en-US"/>
              <a:t>全球貨運運費飛漲</a:t>
            </a:r>
            <a:endParaRPr lang="en-US" altLang="zh-TW"/>
          </a:p>
          <a:p>
            <a:pPr lvl="1"/>
            <a:r>
              <a:rPr lang="zh-TW" altLang="en-US" sz="2400"/>
              <a:t>缺船、缺櫃、缺棧版</a:t>
            </a:r>
            <a:endParaRPr lang="en-US" altLang="zh-TW"/>
          </a:p>
          <a:p>
            <a:r>
              <a:rPr lang="zh-TW" altLang="en-US"/>
              <a:t>油價震盪</a:t>
            </a:r>
            <a:endParaRPr lang="en-US" altLang="zh-TW"/>
          </a:p>
          <a:p>
            <a:r>
              <a:rPr lang="zh-TW" altLang="en-US"/>
              <a:t>中國大陸經濟困境</a:t>
            </a:r>
            <a:endParaRPr lang="en-US" altLang="zh-TW"/>
          </a:p>
          <a:p>
            <a:pPr lvl="1"/>
            <a:r>
              <a:rPr lang="zh-TW" altLang="en-US" sz="2400"/>
              <a:t>政治左轉、缺煤缺電、債券違約</a:t>
            </a:r>
            <a:endParaRPr lang="en-US" altLang="zh-TW" sz="2400"/>
          </a:p>
          <a:p>
            <a:r>
              <a:rPr lang="zh-TW" altLang="en-US">
                <a:solidFill>
                  <a:srgbClr val="C00000"/>
                </a:solidFill>
              </a:rPr>
              <a:t>供應鍊斷鍊</a:t>
            </a:r>
          </a:p>
        </p:txBody>
      </p:sp>
      <p:sp>
        <p:nvSpPr>
          <p:cNvPr id="81925" name="投影片編號版面配置區 4">
            <a:extLst>
              <a:ext uri="{FF2B5EF4-FFF2-40B4-BE49-F238E27FC236}">
                <a16:creationId xmlns="" xmlns:a16="http://schemas.microsoft.com/office/drawing/2014/main" id="{99F21F3E-DC69-E6D4-989E-36F825B06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FC0142-8395-49DB-A13D-D506EE104AB3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2">
            <a:extLst>
              <a:ext uri="{FF2B5EF4-FFF2-40B4-BE49-F238E27FC236}">
                <a16:creationId xmlns="" xmlns:a16="http://schemas.microsoft.com/office/drawing/2014/main" id="{5EE48310-8B89-B3A3-3EA6-00F5158EF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5C93F68-025B-45C8-9CB1-8707B4B536C9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="" xmlns:a16="http://schemas.microsoft.com/office/drawing/2014/main" id="{65005905-4B01-2697-F497-D28FD1472E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根本的問題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="" xmlns:a16="http://schemas.microsoft.com/office/drawing/2014/main" id="{0E2B5B49-C2AB-BF34-61D6-7E2A1161EAD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企業為何導入 </a:t>
            </a:r>
            <a:r>
              <a:rPr lang="en-US" altLang="zh-TW" sz="2800"/>
              <a:t>IT</a:t>
            </a:r>
            <a:r>
              <a:rPr lang="zh-TW" altLang="en-US" sz="2800"/>
              <a:t>？為何探討</a:t>
            </a:r>
            <a:r>
              <a:rPr lang="en-US" altLang="zh-TW" sz="2800"/>
              <a:t>MIS</a:t>
            </a:r>
            <a:r>
              <a:rPr lang="zh-TW" altLang="en-US" sz="2800"/>
              <a:t>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追隨時髦？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增加價值：</a:t>
            </a:r>
            <a:r>
              <a:rPr lang="zh-TW" altLang="en-US" sz="2800">
                <a:solidFill>
                  <a:srgbClr val="A50021"/>
                </a:solidFill>
              </a:rPr>
              <a:t>價值</a:t>
            </a:r>
            <a:r>
              <a:rPr lang="zh-TW" altLang="en-US" sz="2800">
                <a:solidFill>
                  <a:srgbClr val="006600"/>
                </a:solidFill>
              </a:rPr>
              <a:t>在那裡？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科技改變下的營業條件改變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提升內部效率、降低成本、增加營收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006600"/>
                </a:solidFill>
              </a:rPr>
              <a:t>環境和顧客需求改變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/>
              <a:t>促成新的企業策略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標題 1">
            <a:extLst>
              <a:ext uri="{FF2B5EF4-FFF2-40B4-BE49-F238E27FC236}">
                <a16:creationId xmlns="" xmlns:a16="http://schemas.microsoft.com/office/drawing/2014/main" id="{96FEC2A3-885C-2473-0E23-D9D5CBAE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製造業供應鍊思考的顛覆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B3B9F38B-BD2F-2D23-26FC-F4345768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過去半世紀：追求</a:t>
            </a:r>
            <a:r>
              <a:rPr lang="zh-TW" altLang="en-US" dirty="0">
                <a:solidFill>
                  <a:srgbClr val="C00000"/>
                </a:solidFill>
              </a:rPr>
              <a:t>精實生產</a:t>
            </a:r>
            <a:endParaRPr lang="en-US" altLang="zh-TW" dirty="0">
              <a:solidFill>
                <a:srgbClr val="C00000"/>
              </a:solidFill>
            </a:endParaRPr>
          </a:p>
          <a:p>
            <a:pPr marL="663575" lvl="1" indent="0">
              <a:buFont typeface="Webdings" panose="05030102010509060703" pitchFamily="18" charset="2"/>
              <a:buNone/>
              <a:defRPr/>
            </a:pPr>
            <a:endParaRPr lang="en-US" altLang="zh-TW" dirty="0"/>
          </a:p>
          <a:p>
            <a:pPr>
              <a:defRPr/>
            </a:pPr>
            <a:r>
              <a:rPr lang="zh-TW" altLang="en-US" dirty="0"/>
              <a:t>最近幾年：</a:t>
            </a:r>
            <a:r>
              <a:rPr lang="zh-TW" altLang="en-US" dirty="0">
                <a:solidFill>
                  <a:srgbClr val="C00000"/>
                </a:solidFill>
              </a:rPr>
              <a:t>韌性供應鍊</a:t>
            </a:r>
            <a:endParaRPr lang="en-US" altLang="zh-TW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zh-TW" altLang="en-US" dirty="0"/>
              <a:t>連美國拜登總統都在說 </a:t>
            </a:r>
            <a:r>
              <a:rPr lang="en-US" altLang="zh-TW" dirty="0"/>
              <a:t>resilience supply chain</a:t>
            </a:r>
          </a:p>
        </p:txBody>
      </p:sp>
      <p:sp>
        <p:nvSpPr>
          <p:cNvPr id="82949" name="投影片編號版面配置區 4">
            <a:extLst>
              <a:ext uri="{FF2B5EF4-FFF2-40B4-BE49-F238E27FC236}">
                <a16:creationId xmlns="" xmlns:a16="http://schemas.microsoft.com/office/drawing/2014/main" id="{CAF4806A-BD74-6CBE-AF52-CC82AA247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B38013C-9212-4960-9B2F-77C96C97E92E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="" xmlns:a16="http://schemas.microsoft.com/office/drawing/2014/main" id="{3B330621-C8C1-AC3F-FE91-2AB471166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96805">
            <a:off x="931863" y="4594225"/>
            <a:ext cx="7280275" cy="1187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20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疫情終究會過去！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928D099A-FC35-C531-0C0B-512B44B80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84725"/>
            <a:ext cx="83169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rgbClr val="FF0000"/>
                </a:solidFill>
              </a:rPr>
              <a:t>President Biden has made resilient supply chains </a:t>
            </a:r>
          </a:p>
          <a:p>
            <a:r>
              <a:rPr lang="en-US" altLang="zh-TW" sz="3200">
                <a:solidFill>
                  <a:srgbClr val="FF0000"/>
                </a:solidFill>
              </a:rPr>
              <a:t>a top priority of his Administration…</a:t>
            </a:r>
            <a:endParaRPr lang="zh-TW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投影片編號版面配置區 4">
            <a:extLst>
              <a:ext uri="{FF2B5EF4-FFF2-40B4-BE49-F238E27FC236}">
                <a16:creationId xmlns="" xmlns:a16="http://schemas.microsoft.com/office/drawing/2014/main" id="{8830ADD0-750A-F4C5-4305-86602B156C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EF85DB-CFFE-4C48-BB05-5A03142DA331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>
            <a:extLst>
              <a:ext uri="{FF2B5EF4-FFF2-40B4-BE49-F238E27FC236}">
                <a16:creationId xmlns="" xmlns:a16="http://schemas.microsoft.com/office/drawing/2014/main" id="{23B3B63C-072F-C836-783E-025E1C064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企業競爭環境的改變</a:t>
            </a:r>
          </a:p>
        </p:txBody>
      </p:sp>
      <p:sp>
        <p:nvSpPr>
          <p:cNvPr id="83973" name="Rectangle 3">
            <a:extLst>
              <a:ext uri="{FF2B5EF4-FFF2-40B4-BE49-F238E27FC236}">
                <a16:creationId xmlns="" xmlns:a16="http://schemas.microsoft.com/office/drawing/2014/main" id="{7AB76C3B-465F-0639-E24A-43BA177E9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外來品種</a:t>
            </a:r>
          </a:p>
          <a:p>
            <a:pPr lvl="1" eaLnBrk="1" hangingPunct="1"/>
            <a:r>
              <a:rPr lang="zh-TW" altLang="en-US"/>
              <a:t>流通業</a:t>
            </a:r>
          </a:p>
          <a:p>
            <a:pPr lvl="2" eaLnBrk="1" hangingPunct="1"/>
            <a:r>
              <a:rPr lang="en-US" altLang="zh-TW"/>
              <a:t>Costco, 7-11, SOGO</a:t>
            </a:r>
          </a:p>
          <a:p>
            <a:pPr lvl="1" eaLnBrk="1" hangingPunct="1"/>
            <a:r>
              <a:rPr lang="zh-TW" altLang="en-US"/>
              <a:t>速食</a:t>
            </a:r>
          </a:p>
          <a:p>
            <a:pPr lvl="2" eaLnBrk="1" hangingPunct="1"/>
            <a:r>
              <a:rPr lang="zh-TW" altLang="en-US"/>
              <a:t>麥當勞</a:t>
            </a:r>
          </a:p>
          <a:p>
            <a:pPr eaLnBrk="1" hangingPunct="1"/>
            <a:r>
              <a:rPr lang="zh-TW" altLang="en-US"/>
              <a:t>原企業轉型</a:t>
            </a:r>
          </a:p>
          <a:p>
            <a:pPr lvl="1" eaLnBrk="1" hangingPunct="1"/>
            <a:r>
              <a:rPr lang="zh-TW" altLang="en-US"/>
              <a:t>國際運籌</a:t>
            </a:r>
          </a:p>
          <a:p>
            <a:pPr lvl="2" eaLnBrk="1" hangingPunct="1"/>
            <a:r>
              <a:rPr lang="zh-TW" altLang="en-US"/>
              <a:t>電腦、鞋子、紡織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="" xmlns:a16="http://schemas.microsoft.com/office/drawing/2014/main" id="{F9694860-4C65-72D1-784A-93D067DC0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顧客規模變大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="" xmlns:a16="http://schemas.microsoft.com/office/drawing/2014/main" id="{03B941C3-1A60-D701-8A47-0062188D8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要求全球交貨、全球服務</a:t>
            </a:r>
          </a:p>
          <a:p>
            <a:r>
              <a:rPr lang="zh-TW" altLang="en-US"/>
              <a:t>希望縮減供應商</a:t>
            </a:r>
          </a:p>
          <a:p>
            <a:r>
              <a:rPr lang="zh-TW" altLang="en-US"/>
              <a:t>要求條件日漸嚴苛</a:t>
            </a:r>
          </a:p>
          <a:p>
            <a:pPr lvl="1"/>
            <a:r>
              <a:rPr lang="zh-TW" altLang="en-US"/>
              <a:t>電腦組裝業的 </a:t>
            </a:r>
            <a:r>
              <a:rPr lang="en-US" altLang="zh-TW"/>
              <a:t>955</a:t>
            </a:r>
            <a:r>
              <a:rPr lang="en-US" altLang="zh-TW">
                <a:sym typeface="Wingdings" panose="05000000000000000000" pitchFamily="2" charset="2"/>
              </a:rPr>
              <a:t>9839821002</a:t>
            </a:r>
            <a:endParaRPr lang="en-US" altLang="zh-TW"/>
          </a:p>
        </p:txBody>
      </p:sp>
      <p:sp>
        <p:nvSpPr>
          <p:cNvPr id="86021" name="投影片編號版面配置區 10">
            <a:extLst>
              <a:ext uri="{FF2B5EF4-FFF2-40B4-BE49-F238E27FC236}">
                <a16:creationId xmlns="" xmlns:a16="http://schemas.microsoft.com/office/drawing/2014/main" id="{8B1F4320-7560-884A-91DA-75CDAB9718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4FCC1DE-B288-44DE-8091-9A49AC425337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投影片編號版面配置區 4">
            <a:extLst>
              <a:ext uri="{FF2B5EF4-FFF2-40B4-BE49-F238E27FC236}">
                <a16:creationId xmlns="" xmlns:a16="http://schemas.microsoft.com/office/drawing/2014/main" id="{960AD487-F858-7535-BBF7-4940C331D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4EC2E9-14BA-497F-A419-89F3F7BCA9FD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="" xmlns:a16="http://schemas.microsoft.com/office/drawing/2014/main" id="{1E75BC41-C933-3E73-3636-4D95FBEF4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台灣的大型企業都在全球化</a:t>
            </a:r>
          </a:p>
        </p:txBody>
      </p:sp>
      <p:sp>
        <p:nvSpPr>
          <p:cNvPr id="87045" name="Rectangle 3">
            <a:extLst>
              <a:ext uri="{FF2B5EF4-FFF2-40B4-BE49-F238E27FC236}">
                <a16:creationId xmlns="" xmlns:a16="http://schemas.microsoft.com/office/drawing/2014/main" id="{85413C0E-E95A-3C48-0B50-01E4BE5C8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383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製造基地──</a:t>
            </a:r>
          </a:p>
          <a:p>
            <a:pPr lvl="1" eaLnBrk="1" hangingPunct="1"/>
            <a:r>
              <a:rPr lang="zh-TW" altLang="en-US"/>
              <a:t>珠江三角洲、長三角、越南、柬埔寨</a:t>
            </a:r>
          </a:p>
          <a:p>
            <a:pPr lvl="1" eaLnBrk="1" hangingPunct="1"/>
            <a:r>
              <a:rPr lang="zh-TW" altLang="en-US"/>
              <a:t>美國、中南美</a:t>
            </a:r>
          </a:p>
          <a:p>
            <a:pPr lvl="1" eaLnBrk="1" hangingPunct="1"/>
            <a:r>
              <a:rPr lang="zh-TW" altLang="en-US"/>
              <a:t>非洲</a:t>
            </a:r>
          </a:p>
          <a:p>
            <a:pPr lvl="1" eaLnBrk="1" hangingPunct="1"/>
            <a:r>
              <a:rPr lang="zh-TW" altLang="en-US"/>
              <a:t>東歐</a:t>
            </a:r>
          </a:p>
          <a:p>
            <a:pPr eaLnBrk="1" hangingPunct="1"/>
            <a:r>
              <a:rPr lang="zh-TW" altLang="en-US"/>
              <a:t>行銷據點</a:t>
            </a:r>
          </a:p>
          <a:p>
            <a:pPr lvl="1" eaLnBrk="1" hangingPunct="1"/>
            <a:r>
              <a:rPr lang="zh-TW" altLang="en-US"/>
              <a:t>美國、歐洲、日本、中國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投影片編號版面配置區 4">
            <a:extLst>
              <a:ext uri="{FF2B5EF4-FFF2-40B4-BE49-F238E27FC236}">
                <a16:creationId xmlns="" xmlns:a16="http://schemas.microsoft.com/office/drawing/2014/main" id="{DD435CC0-8EB2-A9F4-1343-6BDE95E7F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84EA592-6DCC-4E27-A083-BDC6D0194B98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8068" name="Rectangle 2">
            <a:extLst>
              <a:ext uri="{FF2B5EF4-FFF2-40B4-BE49-F238E27FC236}">
                <a16:creationId xmlns="" xmlns:a16="http://schemas.microsoft.com/office/drawing/2014/main" id="{2DB77EA6-60CB-2822-FDBB-94FC89B8C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我只不過是個小小的企業</a:t>
            </a:r>
            <a:r>
              <a:rPr lang="en-US" altLang="zh-TW"/>
              <a:t>…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="" xmlns:a16="http://schemas.microsoft.com/office/drawing/2014/main" id="{3F0D2C66-FC40-063E-1CB1-7390892035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98625"/>
            <a:ext cx="8229600" cy="4525963"/>
          </a:xfrm>
        </p:spPr>
        <p:txBody>
          <a:bodyPr/>
          <a:lstStyle/>
          <a:p>
            <a:pPr eaLnBrk="1" hangingPunct="1"/>
            <a:r>
              <a:rPr lang="zh-TW" altLang="en-US"/>
              <a:t>但是，不管你喜不喜歡</a:t>
            </a:r>
            <a:r>
              <a:rPr lang="en-US" altLang="zh-TW">
                <a:latin typeface="標楷體" panose="03000509000000000000" pitchFamily="65" charset="-120"/>
              </a:rPr>
              <a:t>——</a:t>
            </a:r>
            <a:r>
              <a:rPr lang="zh-TW" altLang="en-US"/>
              <a:t>全球化已經發生了</a:t>
            </a:r>
          </a:p>
          <a:p>
            <a:pPr eaLnBrk="1" hangingPunct="1"/>
            <a:r>
              <a:rPr lang="zh-TW" altLang="en-US"/>
              <a:t>你的顧客在東莞設點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你的顧客又在昆山設點</a:t>
            </a:r>
          </a:p>
          <a:p>
            <a:pPr lvl="1" eaLnBrk="1" hangingPunct="1"/>
            <a:r>
              <a:rPr lang="zh-TW" altLang="en-US"/>
              <a:t>你去不去？</a:t>
            </a:r>
          </a:p>
          <a:p>
            <a:pPr eaLnBrk="1" hangingPunct="1"/>
            <a:r>
              <a:rPr lang="zh-TW" altLang="en-US"/>
              <a:t>你去了，你的企業就已經不一樣了</a:t>
            </a:r>
            <a:endParaRPr lang="en-US" altLang="zh-TW"/>
          </a:p>
          <a:p>
            <a:pPr eaLnBrk="1" hangingPunct="1"/>
            <a:r>
              <a:rPr lang="zh-TW" altLang="en-US">
                <a:solidFill>
                  <a:srgbClr val="C00000"/>
                </a:solidFill>
              </a:rPr>
              <a:t>然後，他們又去了印度、非洲</a:t>
            </a:r>
            <a:r>
              <a:rPr lang="en-US" altLang="zh-TW">
                <a:solidFill>
                  <a:srgbClr val="C00000"/>
                </a:solidFill>
              </a:rPr>
              <a:t>…</a:t>
            </a:r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投影片編號版面配置區 5">
            <a:extLst>
              <a:ext uri="{FF2B5EF4-FFF2-40B4-BE49-F238E27FC236}">
                <a16:creationId xmlns="" xmlns:a16="http://schemas.microsoft.com/office/drawing/2014/main" id="{72F93278-1296-9CF0-3148-6481D3915E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92CD9F4-2098-4597-BD11-A49990CBCDBA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="" xmlns:a16="http://schemas.microsoft.com/office/drawing/2014/main" id="{85352C4E-A59A-5D7C-6B82-6E874DFCC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全球化，如何因應？</a:t>
            </a:r>
          </a:p>
        </p:txBody>
      </p:sp>
      <p:sp>
        <p:nvSpPr>
          <p:cNvPr id="800771" name="Rectangle 3">
            <a:extLst>
              <a:ext uri="{FF2B5EF4-FFF2-40B4-BE49-F238E27FC236}">
                <a16:creationId xmlns="" xmlns:a16="http://schemas.microsoft.com/office/drawing/2014/main" id="{E6EFB3CA-63BF-DAB0-636C-D64CDA658C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以前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公司在南京東路</a:t>
            </a:r>
          </a:p>
          <a:p>
            <a:pPr lvl="1" eaLnBrk="1" hangingPunct="1"/>
            <a:r>
              <a:rPr lang="zh-TW" altLang="en-US" sz="2400"/>
              <a:t>客戶公司都在台北</a:t>
            </a:r>
          </a:p>
          <a:p>
            <a:pPr lvl="1" eaLnBrk="1" hangingPunct="1"/>
            <a:r>
              <a:rPr lang="zh-TW" altLang="en-US" sz="2400"/>
              <a:t>工廠在土城</a:t>
            </a:r>
          </a:p>
          <a:p>
            <a:pPr lvl="1" eaLnBrk="1" hangingPunct="1"/>
            <a:r>
              <a:rPr lang="zh-TW" altLang="en-US" sz="2400"/>
              <a:t>你早上在公司、中午去找客戶、下午去工廠</a:t>
            </a:r>
          </a:p>
          <a:p>
            <a:pPr lvl="1" eaLnBrk="1" hangingPunct="1"/>
            <a:r>
              <a:rPr lang="zh-TW" altLang="en-US" sz="2400"/>
              <a:t>晚上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  <p:sp>
        <p:nvSpPr>
          <p:cNvPr id="800772" name="Rectangle 4">
            <a:extLst>
              <a:ext uri="{FF2B5EF4-FFF2-40B4-BE49-F238E27FC236}">
                <a16:creationId xmlns="" xmlns:a16="http://schemas.microsoft.com/office/drawing/2014/main" id="{D6053BFF-B7D6-67D2-4597-96002406859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 eaLnBrk="1" hangingPunct="1"/>
            <a:r>
              <a:rPr lang="zh-TW" altLang="en-US" sz="2800"/>
              <a:t>現在</a:t>
            </a:r>
            <a:r>
              <a:rPr lang="en-US" altLang="zh-TW" sz="2800">
                <a:latin typeface="標楷體" panose="03000509000000000000" pitchFamily="65" charset="-120"/>
              </a:rPr>
              <a:t>…</a:t>
            </a:r>
            <a:endParaRPr lang="en-US" altLang="zh-TW" sz="2800"/>
          </a:p>
          <a:p>
            <a:pPr lvl="1" eaLnBrk="1" hangingPunct="1"/>
            <a:r>
              <a:rPr lang="zh-TW" altLang="en-US" sz="2400"/>
              <a:t>現在，你有三個廠</a:t>
            </a:r>
          </a:p>
          <a:p>
            <a:pPr lvl="1" eaLnBrk="1" hangingPunct="1"/>
            <a:r>
              <a:rPr lang="zh-TW" altLang="en-US" sz="2400"/>
              <a:t>客戶在台北、洛杉磯、東莞、上海</a:t>
            </a:r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  <a:p>
            <a:pPr lvl="1" eaLnBrk="1" hangingPunct="1"/>
            <a:endParaRPr lang="en-US" altLang="zh-TW" sz="2400"/>
          </a:p>
          <a:p>
            <a:pPr lvl="1" eaLnBrk="1" hangingPunct="1"/>
            <a:r>
              <a:rPr lang="zh-TW" altLang="en-US" sz="2400"/>
              <a:t>你一天有多少小時？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zh-TW" altLang="en-US" sz="2400"/>
          </a:p>
          <a:p>
            <a:pPr lvl="1" eaLnBrk="1" hangingPunct="1">
              <a:buFont typeface="Webdings" panose="05030102010509060703" pitchFamily="18" charset="2"/>
              <a:buNone/>
            </a:pPr>
            <a:endParaRPr lang="en-US" altLang="zh-TW" sz="2400"/>
          </a:p>
        </p:txBody>
      </p:sp>
      <p:sp>
        <p:nvSpPr>
          <p:cNvPr id="800773" name="WordArt 5">
            <a:extLst>
              <a:ext uri="{FF2B5EF4-FFF2-40B4-BE49-F238E27FC236}">
                <a16:creationId xmlns="" xmlns:a16="http://schemas.microsoft.com/office/drawing/2014/main" id="{F4A988E1-DDA4-323F-DD1E-59866AF8A3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403350" y="2781300"/>
            <a:ext cx="6769100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那就複製吧！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0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0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0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00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投影片編號版面配置區 4">
            <a:extLst>
              <a:ext uri="{FF2B5EF4-FFF2-40B4-BE49-F238E27FC236}">
                <a16:creationId xmlns="" xmlns:a16="http://schemas.microsoft.com/office/drawing/2014/main" id="{E1457CB7-38C5-7433-10E7-2AB944ECD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3A6E41-545D-4E37-8A5D-BC47D38C7D29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801794" name="Group 2">
            <a:extLst>
              <a:ext uri="{FF2B5EF4-FFF2-40B4-BE49-F238E27FC236}">
                <a16:creationId xmlns="" xmlns:a16="http://schemas.microsoft.com/office/drawing/2014/main" id="{46754394-F632-931B-178C-2EE157747D25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3213100"/>
            <a:ext cx="5073650" cy="1708150"/>
            <a:chOff x="1363" y="2024"/>
            <a:chExt cx="3196" cy="1076"/>
          </a:xfrm>
        </p:grpSpPr>
        <p:grpSp>
          <p:nvGrpSpPr>
            <p:cNvPr id="90179" name="Group 3">
              <a:extLst>
                <a:ext uri="{FF2B5EF4-FFF2-40B4-BE49-F238E27FC236}">
                  <a16:creationId xmlns="" xmlns:a16="http://schemas.microsoft.com/office/drawing/2014/main" id="{846AE0BA-8F4C-78B0-B121-23E1E7604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" y="2024"/>
              <a:ext cx="3196" cy="1076"/>
              <a:chOff x="1363" y="2024"/>
              <a:chExt cx="3196" cy="1076"/>
            </a:xfrm>
          </p:grpSpPr>
          <p:sp>
            <p:nvSpPr>
              <p:cNvPr id="90181" name="Line 4">
                <a:extLst>
                  <a:ext uri="{FF2B5EF4-FFF2-40B4-BE49-F238E27FC236}">
                    <a16:creationId xmlns="" xmlns:a16="http://schemas.microsoft.com/office/drawing/2014/main" id="{1265BE00-AC2D-9828-75D3-FC9C96457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3" y="2834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2" name="Line 5">
                <a:extLst>
                  <a:ext uri="{FF2B5EF4-FFF2-40B4-BE49-F238E27FC236}">
                    <a16:creationId xmlns="" xmlns:a16="http://schemas.microsoft.com/office/drawing/2014/main" id="{28DA24C6-09A1-A6A9-A66E-AEC0B347C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68" y="2828"/>
                <a:ext cx="1080" cy="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3" name="Line 6">
                <a:extLst>
                  <a:ext uri="{FF2B5EF4-FFF2-40B4-BE49-F238E27FC236}">
                    <a16:creationId xmlns="" xmlns:a16="http://schemas.microsoft.com/office/drawing/2014/main" id="{A2454B21-87AF-8747-68A7-55693D42B8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2871"/>
                <a:ext cx="0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0184" name="Line 7">
                <a:extLst>
                  <a:ext uri="{FF2B5EF4-FFF2-40B4-BE49-F238E27FC236}">
                    <a16:creationId xmlns="" xmlns:a16="http://schemas.microsoft.com/office/drawing/2014/main" id="{50FECAEE-F8B1-96D2-5AF9-095574761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3" y="2024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5" name="Line 8">
                <a:extLst>
                  <a:ext uri="{FF2B5EF4-FFF2-40B4-BE49-F238E27FC236}">
                    <a16:creationId xmlns="" xmlns:a16="http://schemas.microsoft.com/office/drawing/2014/main" id="{3BA3DE43-387F-E55D-0991-A4E2785C5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0" y="2069"/>
                <a:ext cx="1089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90186" name="Line 9">
                <a:extLst>
                  <a:ext uri="{FF2B5EF4-FFF2-40B4-BE49-F238E27FC236}">
                    <a16:creationId xmlns="" xmlns:a16="http://schemas.microsoft.com/office/drawing/2014/main" id="{D152DEAA-3D09-5C06-D52E-BC1E25239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1" y="2024"/>
                <a:ext cx="0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90180" name="Text Box 10">
              <a:extLst>
                <a:ext uri="{FF2B5EF4-FFF2-40B4-BE49-F238E27FC236}">
                  <a16:creationId xmlns="" xmlns:a16="http://schemas.microsoft.com/office/drawing/2014/main" id="{1168CD83-B928-A3B2-6DBC-6C28723CA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9" y="2787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ea typeface="標楷體" panose="03000509000000000000" pitchFamily="65" charset="-120"/>
                </a:rPr>
                <a:t>規劃</a:t>
              </a:r>
            </a:p>
          </p:txBody>
        </p:sp>
      </p:grpSp>
      <p:sp>
        <p:nvSpPr>
          <p:cNvPr id="90117" name="Rectangle 11">
            <a:extLst>
              <a:ext uri="{FF2B5EF4-FFF2-40B4-BE49-F238E27FC236}">
                <a16:creationId xmlns="" xmlns:a16="http://schemas.microsoft.com/office/drawing/2014/main" id="{7A296399-B438-DAFF-8BF5-7CF883DDA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傳統的多點經營模式</a:t>
            </a:r>
            <a:endParaRPr lang="zh-TW" altLang="en-US" baseline="-25000"/>
          </a:p>
        </p:txBody>
      </p:sp>
      <p:grpSp>
        <p:nvGrpSpPr>
          <p:cNvPr id="801804" name="Group 12">
            <a:extLst>
              <a:ext uri="{FF2B5EF4-FFF2-40B4-BE49-F238E27FC236}">
                <a16:creationId xmlns="" xmlns:a16="http://schemas.microsoft.com/office/drawing/2014/main" id="{A97DFC21-E3D7-CD78-630C-55A9769D3E5C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3789363"/>
            <a:ext cx="1482725" cy="771525"/>
            <a:chOff x="2517" y="2387"/>
            <a:chExt cx="934" cy="486"/>
          </a:xfrm>
        </p:grpSpPr>
        <p:sp>
          <p:nvSpPr>
            <p:cNvPr id="90176" name="Rectangle 13">
              <a:extLst>
                <a:ext uri="{FF2B5EF4-FFF2-40B4-BE49-F238E27FC236}">
                  <a16:creationId xmlns="" xmlns:a16="http://schemas.microsoft.com/office/drawing/2014/main" id="{7EB4441D-B4C9-0B97-85BD-7FE437A91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38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90177" name="Rectangle 14">
              <a:extLst>
                <a:ext uri="{FF2B5EF4-FFF2-40B4-BE49-F238E27FC236}">
                  <a16:creationId xmlns="" xmlns:a16="http://schemas.microsoft.com/office/drawing/2014/main" id="{2B972721-514F-6301-2023-3FF8193A1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45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90178" name="Rectangle 15">
              <a:extLst>
                <a:ext uri="{FF2B5EF4-FFF2-40B4-BE49-F238E27FC236}">
                  <a16:creationId xmlns="" xmlns:a16="http://schemas.microsoft.com/office/drawing/2014/main" id="{C41A2046-0E7F-437C-FBAB-6CFC82BD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709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營業目標</a:t>
              </a:r>
            </a:p>
          </p:txBody>
        </p:sp>
      </p:grpSp>
      <p:grpSp>
        <p:nvGrpSpPr>
          <p:cNvPr id="801808" name="Group 16">
            <a:extLst>
              <a:ext uri="{FF2B5EF4-FFF2-40B4-BE49-F238E27FC236}">
                <a16:creationId xmlns="" xmlns:a16="http://schemas.microsoft.com/office/drawing/2014/main" id="{66C02B9E-9E76-A6BC-FAC1-9FAD1C2F3965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1266825"/>
            <a:chOff x="612" y="1207"/>
            <a:chExt cx="1296" cy="798"/>
          </a:xfrm>
        </p:grpSpPr>
        <p:grpSp>
          <p:nvGrpSpPr>
            <p:cNvPr id="90169" name="Group 17">
              <a:extLst>
                <a:ext uri="{FF2B5EF4-FFF2-40B4-BE49-F238E27FC236}">
                  <a16:creationId xmlns="" xmlns:a16="http://schemas.microsoft.com/office/drawing/2014/main" id="{BE4582D4-EC81-E39D-17C5-9706E08A8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1368"/>
              <a:ext cx="933" cy="637"/>
              <a:chOff x="975" y="1368"/>
              <a:chExt cx="933" cy="637"/>
            </a:xfrm>
          </p:grpSpPr>
          <p:sp>
            <p:nvSpPr>
              <p:cNvPr id="90172" name="Rectangle 18">
                <a:extLst>
                  <a:ext uri="{FF2B5EF4-FFF2-40B4-BE49-F238E27FC236}">
                    <a16:creationId xmlns="" xmlns:a16="http://schemas.microsoft.com/office/drawing/2014/main" id="{E1CAB008-081C-363F-EF56-23F1F16AE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73" name="Rectangle 19">
                <a:extLst>
                  <a:ext uri="{FF2B5EF4-FFF2-40B4-BE49-F238E27FC236}">
                    <a16:creationId xmlns="" xmlns:a16="http://schemas.microsoft.com/office/drawing/2014/main" id="{24CDAA56-257C-930B-569F-B8AFC797F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74" name="Rectangle 20">
                <a:extLst>
                  <a:ext uri="{FF2B5EF4-FFF2-40B4-BE49-F238E27FC236}">
                    <a16:creationId xmlns="" xmlns:a16="http://schemas.microsoft.com/office/drawing/2014/main" id="{FB20B881-6D5E-7BC7-C7D4-A41D9BDA6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75" name="Rectangle 21">
                <a:extLst>
                  <a:ext uri="{FF2B5EF4-FFF2-40B4-BE49-F238E27FC236}">
                    <a16:creationId xmlns="" xmlns:a16="http://schemas.microsoft.com/office/drawing/2014/main" id="{51763BD6-63BA-AF49-28AB-4DEAB48E7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70" name="Line 22">
              <a:extLst>
                <a:ext uri="{FF2B5EF4-FFF2-40B4-BE49-F238E27FC236}">
                  <a16:creationId xmlns="" xmlns:a16="http://schemas.microsoft.com/office/drawing/2014/main" id="{3C3DD9BB-2A46-8AD6-8804-E14799489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71" name="Line 23">
              <a:extLst>
                <a:ext uri="{FF2B5EF4-FFF2-40B4-BE49-F238E27FC236}">
                  <a16:creationId xmlns="" xmlns:a16="http://schemas.microsoft.com/office/drawing/2014/main" id="{22E97704-9D3E-4D03-776D-0B267169C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16" name="Group 24">
            <a:extLst>
              <a:ext uri="{FF2B5EF4-FFF2-40B4-BE49-F238E27FC236}">
                <a16:creationId xmlns="" xmlns:a16="http://schemas.microsoft.com/office/drawing/2014/main" id="{C18EB803-F695-FD95-831B-6DACB820C51D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916113"/>
            <a:ext cx="2057400" cy="1300162"/>
            <a:chOff x="2109" y="1207"/>
            <a:chExt cx="1296" cy="819"/>
          </a:xfrm>
        </p:grpSpPr>
        <p:grpSp>
          <p:nvGrpSpPr>
            <p:cNvPr id="90162" name="Group 25">
              <a:extLst>
                <a:ext uri="{FF2B5EF4-FFF2-40B4-BE49-F238E27FC236}">
                  <a16:creationId xmlns="" xmlns:a16="http://schemas.microsoft.com/office/drawing/2014/main" id="{2E4F7AE0-7BEF-D358-F7ED-DF88785FB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389"/>
              <a:ext cx="933" cy="637"/>
              <a:chOff x="975" y="1368"/>
              <a:chExt cx="933" cy="637"/>
            </a:xfrm>
          </p:grpSpPr>
          <p:sp>
            <p:nvSpPr>
              <p:cNvPr id="90165" name="Rectangle 26">
                <a:extLst>
                  <a:ext uri="{FF2B5EF4-FFF2-40B4-BE49-F238E27FC236}">
                    <a16:creationId xmlns="" xmlns:a16="http://schemas.microsoft.com/office/drawing/2014/main" id="{8D504731-693D-C5A3-796A-226356A5C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66" name="Rectangle 27">
                <a:extLst>
                  <a:ext uri="{FF2B5EF4-FFF2-40B4-BE49-F238E27FC236}">
                    <a16:creationId xmlns="" xmlns:a16="http://schemas.microsoft.com/office/drawing/2014/main" id="{632A6E11-6544-8551-3711-9EB2F070B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7" name="Rectangle 28">
                <a:extLst>
                  <a:ext uri="{FF2B5EF4-FFF2-40B4-BE49-F238E27FC236}">
                    <a16:creationId xmlns="" xmlns:a16="http://schemas.microsoft.com/office/drawing/2014/main" id="{0F9B7532-78B7-6FC2-DFBD-7DDE14D92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8" name="Rectangle 29">
                <a:extLst>
                  <a:ext uri="{FF2B5EF4-FFF2-40B4-BE49-F238E27FC236}">
                    <a16:creationId xmlns="" xmlns:a16="http://schemas.microsoft.com/office/drawing/2014/main" id="{715F43F7-FA93-44F2-C889-F01AD5C35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63" name="Line 30">
              <a:extLst>
                <a:ext uri="{FF2B5EF4-FFF2-40B4-BE49-F238E27FC236}">
                  <a16:creationId xmlns="" xmlns:a16="http://schemas.microsoft.com/office/drawing/2014/main" id="{FF171B07-00A0-6AA9-62CA-0F9AF09B12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64" name="Line 31">
              <a:extLst>
                <a:ext uri="{FF2B5EF4-FFF2-40B4-BE49-F238E27FC236}">
                  <a16:creationId xmlns="" xmlns:a16="http://schemas.microsoft.com/office/drawing/2014/main" id="{0819D558-71E9-00E6-03C0-D149645D9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9" y="161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24" name="Group 32">
            <a:extLst>
              <a:ext uri="{FF2B5EF4-FFF2-40B4-BE49-F238E27FC236}">
                <a16:creationId xmlns="" xmlns:a16="http://schemas.microsoft.com/office/drawing/2014/main" id="{58C05325-4126-94D1-7681-78C1568B9D5C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058988"/>
            <a:ext cx="2057400" cy="1228725"/>
            <a:chOff x="3787" y="1297"/>
            <a:chExt cx="1296" cy="774"/>
          </a:xfrm>
        </p:grpSpPr>
        <p:grpSp>
          <p:nvGrpSpPr>
            <p:cNvPr id="90155" name="Group 33">
              <a:extLst>
                <a:ext uri="{FF2B5EF4-FFF2-40B4-BE49-F238E27FC236}">
                  <a16:creationId xmlns="" xmlns:a16="http://schemas.microsoft.com/office/drawing/2014/main" id="{2AE07800-49CF-0D0B-817A-E2198F95A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1434"/>
              <a:ext cx="933" cy="637"/>
              <a:chOff x="975" y="1368"/>
              <a:chExt cx="933" cy="637"/>
            </a:xfrm>
          </p:grpSpPr>
          <p:sp>
            <p:nvSpPr>
              <p:cNvPr id="90158" name="Rectangle 34">
                <a:extLst>
                  <a:ext uri="{FF2B5EF4-FFF2-40B4-BE49-F238E27FC236}">
                    <a16:creationId xmlns="" xmlns:a16="http://schemas.microsoft.com/office/drawing/2014/main" id="{93D616B5-02B8-F71B-A340-E874F6534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525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9" name="Rectangle 35">
                <a:extLst>
                  <a:ext uri="{FF2B5EF4-FFF2-40B4-BE49-F238E27FC236}">
                    <a16:creationId xmlns="" xmlns:a16="http://schemas.microsoft.com/office/drawing/2014/main" id="{437EB1ED-9B4D-56AA-D294-E61F0FA8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683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物流管理</a:t>
                </a:r>
              </a:p>
            </p:txBody>
          </p:sp>
          <p:sp>
            <p:nvSpPr>
              <p:cNvPr id="90160" name="Rectangle 36">
                <a:extLst>
                  <a:ext uri="{FF2B5EF4-FFF2-40B4-BE49-F238E27FC236}">
                    <a16:creationId xmlns="" xmlns:a16="http://schemas.microsoft.com/office/drawing/2014/main" id="{1E23FECB-7152-67F7-75C9-33CC7DBE9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368"/>
                <a:ext cx="933" cy="164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銷售業務</a:t>
                </a:r>
              </a:p>
            </p:txBody>
          </p:sp>
          <p:sp>
            <p:nvSpPr>
              <p:cNvPr id="90161" name="Rectangle 37">
                <a:extLst>
                  <a:ext uri="{FF2B5EF4-FFF2-40B4-BE49-F238E27FC236}">
                    <a16:creationId xmlns="" xmlns:a16="http://schemas.microsoft.com/office/drawing/2014/main" id="{39651294-3A1A-21C0-139F-FD491AFFD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933" cy="16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56" name="Line 38">
              <a:extLst>
                <a:ext uri="{FF2B5EF4-FFF2-40B4-BE49-F238E27FC236}">
                  <a16:creationId xmlns="" xmlns:a16="http://schemas.microsoft.com/office/drawing/2014/main" id="{EFB7A0A9-0D62-130B-2B44-73CA88FE6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7" y="129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7" name="Line 39">
              <a:extLst>
                <a:ext uri="{FF2B5EF4-FFF2-40B4-BE49-F238E27FC236}">
                  <a16:creationId xmlns="" xmlns:a16="http://schemas.microsoft.com/office/drawing/2014/main" id="{1CAB06C6-63D1-125D-012D-9016333D14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7" y="1706"/>
              <a:ext cx="363" cy="31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32" name="Group 40">
            <a:extLst>
              <a:ext uri="{FF2B5EF4-FFF2-40B4-BE49-F238E27FC236}">
                <a16:creationId xmlns="" xmlns:a16="http://schemas.microsoft.com/office/drawing/2014/main" id="{24AA2A37-C33F-D96A-FBD3-3F098877384C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724400"/>
            <a:ext cx="2128837" cy="1217613"/>
            <a:chOff x="567" y="2976"/>
            <a:chExt cx="1341" cy="767"/>
          </a:xfrm>
        </p:grpSpPr>
        <p:grpSp>
          <p:nvGrpSpPr>
            <p:cNvPr id="90148" name="Group 41">
              <a:extLst>
                <a:ext uri="{FF2B5EF4-FFF2-40B4-BE49-F238E27FC236}">
                  <a16:creationId xmlns="" xmlns:a16="http://schemas.microsoft.com/office/drawing/2014/main" id="{702B21DD-F430-4760-0A9A-15B8C46087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3113"/>
              <a:ext cx="933" cy="630"/>
              <a:chOff x="975" y="3281"/>
              <a:chExt cx="933" cy="630"/>
            </a:xfrm>
          </p:grpSpPr>
          <p:sp>
            <p:nvSpPr>
              <p:cNvPr id="90151" name="Rectangle 42">
                <a:extLst>
                  <a:ext uri="{FF2B5EF4-FFF2-40B4-BE49-F238E27FC236}">
                    <a16:creationId xmlns="" xmlns:a16="http://schemas.microsoft.com/office/drawing/2014/main" id="{56A29DCF-3FEE-8662-F4CE-A1A33EEB1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52" name="Rectangle 43">
                <a:extLst>
                  <a:ext uri="{FF2B5EF4-FFF2-40B4-BE49-F238E27FC236}">
                    <a16:creationId xmlns="" xmlns:a16="http://schemas.microsoft.com/office/drawing/2014/main" id="{7D3311C2-5192-1A63-39CA-9F2394B69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53" name="Rectangle 44">
                <a:extLst>
                  <a:ext uri="{FF2B5EF4-FFF2-40B4-BE49-F238E27FC236}">
                    <a16:creationId xmlns="" xmlns:a16="http://schemas.microsoft.com/office/drawing/2014/main" id="{3D64D374-FDF2-F56B-1BC3-A2F4BD37C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54" name="Rectangle 45">
                <a:extLst>
                  <a:ext uri="{FF2B5EF4-FFF2-40B4-BE49-F238E27FC236}">
                    <a16:creationId xmlns="" xmlns:a16="http://schemas.microsoft.com/office/drawing/2014/main" id="{D6F9995D-8DE0-EF87-72DD-63BE2B202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9" name="Line 46">
              <a:extLst>
                <a:ext uri="{FF2B5EF4-FFF2-40B4-BE49-F238E27FC236}">
                  <a16:creationId xmlns="" xmlns:a16="http://schemas.microsoft.com/office/drawing/2014/main" id="{DBFB260F-2CEF-B2F4-B1E2-549A54A46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976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50" name="Line 47">
              <a:extLst>
                <a:ext uri="{FF2B5EF4-FFF2-40B4-BE49-F238E27FC236}">
                  <a16:creationId xmlns="" xmlns:a16="http://schemas.microsoft.com/office/drawing/2014/main" id="{82ACCA2E-47AF-75E1-70F2-4513CFEE1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" y="3385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0" name="Group 48">
            <a:extLst>
              <a:ext uri="{FF2B5EF4-FFF2-40B4-BE49-F238E27FC236}">
                <a16:creationId xmlns="" xmlns:a16="http://schemas.microsoft.com/office/drawing/2014/main" id="{995BEA80-C303-DCA0-96CF-F6EB559E6E47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4651375"/>
            <a:ext cx="2128838" cy="1290638"/>
            <a:chOff x="2154" y="2930"/>
            <a:chExt cx="1341" cy="813"/>
          </a:xfrm>
        </p:grpSpPr>
        <p:grpSp>
          <p:nvGrpSpPr>
            <p:cNvPr id="90141" name="Group 49">
              <a:extLst>
                <a:ext uri="{FF2B5EF4-FFF2-40B4-BE49-F238E27FC236}">
                  <a16:creationId xmlns="" xmlns:a16="http://schemas.microsoft.com/office/drawing/2014/main" id="{3B286391-7AFC-6A39-8535-7A965C789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2" y="3113"/>
              <a:ext cx="933" cy="630"/>
              <a:chOff x="975" y="3281"/>
              <a:chExt cx="933" cy="630"/>
            </a:xfrm>
          </p:grpSpPr>
          <p:sp>
            <p:nvSpPr>
              <p:cNvPr id="90144" name="Rectangle 50">
                <a:extLst>
                  <a:ext uri="{FF2B5EF4-FFF2-40B4-BE49-F238E27FC236}">
                    <a16:creationId xmlns="" xmlns:a16="http://schemas.microsoft.com/office/drawing/2014/main" id="{002336B0-D75C-4E21-3B8E-B351AB046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45" name="Rectangle 51">
                <a:extLst>
                  <a:ext uri="{FF2B5EF4-FFF2-40B4-BE49-F238E27FC236}">
                    <a16:creationId xmlns="" xmlns:a16="http://schemas.microsoft.com/office/drawing/2014/main" id="{B144FC86-411C-ADB5-E0EC-D6B196D4A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46" name="Rectangle 52">
                <a:extLst>
                  <a:ext uri="{FF2B5EF4-FFF2-40B4-BE49-F238E27FC236}">
                    <a16:creationId xmlns="" xmlns:a16="http://schemas.microsoft.com/office/drawing/2014/main" id="{B2BF5617-F042-926E-DF32-9201D88B2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7" name="Rectangle 53">
                <a:extLst>
                  <a:ext uri="{FF2B5EF4-FFF2-40B4-BE49-F238E27FC236}">
                    <a16:creationId xmlns="" xmlns:a16="http://schemas.microsoft.com/office/drawing/2014/main" id="{F33BF876-605E-343A-1F45-89455393C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42" name="Line 54">
              <a:extLst>
                <a:ext uri="{FF2B5EF4-FFF2-40B4-BE49-F238E27FC236}">
                  <a16:creationId xmlns="" xmlns:a16="http://schemas.microsoft.com/office/drawing/2014/main" id="{8454BD94-48F6-384B-32CF-8DB259B68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930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43" name="Line 55">
              <a:extLst>
                <a:ext uri="{FF2B5EF4-FFF2-40B4-BE49-F238E27FC236}">
                  <a16:creationId xmlns="" xmlns:a16="http://schemas.microsoft.com/office/drawing/2014/main" id="{8625D252-4AC0-779E-38FB-BBD29D009E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" y="3339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48" name="Group 56">
            <a:extLst>
              <a:ext uri="{FF2B5EF4-FFF2-40B4-BE49-F238E27FC236}">
                <a16:creationId xmlns="" xmlns:a16="http://schemas.microsoft.com/office/drawing/2014/main" id="{A8AC920F-414E-8B05-032D-6B508AE3AC6F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4578350"/>
            <a:ext cx="2130425" cy="1363663"/>
            <a:chOff x="3741" y="2884"/>
            <a:chExt cx="1342" cy="859"/>
          </a:xfrm>
        </p:grpSpPr>
        <p:grpSp>
          <p:nvGrpSpPr>
            <p:cNvPr id="90134" name="Group 57">
              <a:extLst>
                <a:ext uri="{FF2B5EF4-FFF2-40B4-BE49-F238E27FC236}">
                  <a16:creationId xmlns="" xmlns:a16="http://schemas.microsoft.com/office/drawing/2014/main" id="{463D6629-25F4-62F2-B2A7-C29AEBC17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" y="3113"/>
              <a:ext cx="933" cy="630"/>
              <a:chOff x="975" y="3281"/>
              <a:chExt cx="933" cy="630"/>
            </a:xfrm>
          </p:grpSpPr>
          <p:sp>
            <p:nvSpPr>
              <p:cNvPr id="90137" name="Rectangle 58">
                <a:extLst>
                  <a:ext uri="{FF2B5EF4-FFF2-40B4-BE49-F238E27FC236}">
                    <a16:creationId xmlns="" xmlns:a16="http://schemas.microsoft.com/office/drawing/2014/main" id="{A1CC74F2-52DA-66DE-C12B-29634361F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281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業務</a:t>
                </a:r>
              </a:p>
            </p:txBody>
          </p:sp>
          <p:sp>
            <p:nvSpPr>
              <p:cNvPr id="90138" name="Rectangle 59">
                <a:extLst>
                  <a:ext uri="{FF2B5EF4-FFF2-40B4-BE49-F238E27FC236}">
                    <a16:creationId xmlns="" xmlns:a16="http://schemas.microsoft.com/office/drawing/2014/main" id="{855FF552-3412-B43D-A55C-3A61E3D0C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439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採購</a:t>
                </a:r>
              </a:p>
            </p:txBody>
          </p:sp>
          <p:sp>
            <p:nvSpPr>
              <p:cNvPr id="90139" name="Rectangle 60">
                <a:extLst>
                  <a:ext uri="{FF2B5EF4-FFF2-40B4-BE49-F238E27FC236}">
                    <a16:creationId xmlns="" xmlns:a16="http://schemas.microsoft.com/office/drawing/2014/main" id="{9C22B79A-9C93-6133-F4C5-A95FDBAB0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603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庫存</a:t>
                </a:r>
              </a:p>
            </p:txBody>
          </p:sp>
          <p:sp>
            <p:nvSpPr>
              <p:cNvPr id="90140" name="Rectangle 61">
                <a:extLst>
                  <a:ext uri="{FF2B5EF4-FFF2-40B4-BE49-F238E27FC236}">
                    <a16:creationId xmlns="" xmlns:a16="http://schemas.microsoft.com/office/drawing/2014/main" id="{3FEA19E3-C5EC-F02F-40B0-455C0447E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3748"/>
                <a:ext cx="933" cy="163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zh-TW" altLang="en-US" sz="1600">
                    <a:ea typeface="標楷體" panose="03000509000000000000" pitchFamily="65" charset="-120"/>
                  </a:rPr>
                  <a:t>財會</a:t>
                </a:r>
              </a:p>
            </p:txBody>
          </p:sp>
        </p:grpSp>
        <p:sp>
          <p:nvSpPr>
            <p:cNvPr id="90135" name="Line 62">
              <a:extLst>
                <a:ext uri="{FF2B5EF4-FFF2-40B4-BE49-F238E27FC236}">
                  <a16:creationId xmlns="" xmlns:a16="http://schemas.microsoft.com/office/drawing/2014/main" id="{ADDC9995-D353-36AF-206E-3D202C7BB4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2884"/>
              <a:ext cx="363" cy="22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6" name="Line 63">
              <a:extLst>
                <a:ext uri="{FF2B5EF4-FFF2-40B4-BE49-F238E27FC236}">
                  <a16:creationId xmlns="" xmlns:a16="http://schemas.microsoft.com/office/drawing/2014/main" id="{30F32650-A0FA-226C-3819-CCD736FCE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" y="3293"/>
              <a:ext cx="363" cy="31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56" name="Group 64">
            <a:extLst>
              <a:ext uri="{FF2B5EF4-FFF2-40B4-BE49-F238E27FC236}">
                <a16:creationId xmlns="" xmlns:a16="http://schemas.microsoft.com/office/drawing/2014/main" id="{B1331964-F5C5-BF57-D8AB-AD6A59E39638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068638"/>
            <a:ext cx="5111750" cy="1655762"/>
            <a:chOff x="567" y="1933"/>
            <a:chExt cx="3220" cy="1043"/>
          </a:xfrm>
        </p:grpSpPr>
        <p:sp>
          <p:nvSpPr>
            <p:cNvPr id="90130" name="Freeform 65">
              <a:extLst>
                <a:ext uri="{FF2B5EF4-FFF2-40B4-BE49-F238E27FC236}">
                  <a16:creationId xmlns="" xmlns:a16="http://schemas.microsoft.com/office/drawing/2014/main" id="{FAFA9F28-E195-6FBE-2652-07A408A26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7" y="1933"/>
              <a:ext cx="317" cy="998"/>
            </a:xfrm>
            <a:custGeom>
              <a:avLst/>
              <a:gdLst>
                <a:gd name="T0" fmla="*/ 2153 w 279"/>
                <a:gd name="T1" fmla="*/ 0 h 1043"/>
                <a:gd name="T2" fmla="*/ 50 w 279"/>
                <a:gd name="T3" fmla="*/ 223 h 1043"/>
                <a:gd name="T4" fmla="*/ 1808 w 279"/>
                <a:gd name="T5" fmla="*/ 516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1" name="Freeform 66">
              <a:extLst>
                <a:ext uri="{FF2B5EF4-FFF2-40B4-BE49-F238E27FC236}">
                  <a16:creationId xmlns="" xmlns:a16="http://schemas.microsoft.com/office/drawing/2014/main" id="{D03A0DFE-E021-BB84-7A72-0BF40BD0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1497" cy="998"/>
            </a:xfrm>
            <a:custGeom>
              <a:avLst/>
              <a:gdLst>
                <a:gd name="T0" fmla="*/ 0 w 1497"/>
                <a:gd name="T1" fmla="*/ 0 h 998"/>
                <a:gd name="T2" fmla="*/ 544 w 1497"/>
                <a:gd name="T3" fmla="*/ 817 h 998"/>
                <a:gd name="T4" fmla="*/ 149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2" name="Freeform 67">
              <a:extLst>
                <a:ext uri="{FF2B5EF4-FFF2-40B4-BE49-F238E27FC236}">
                  <a16:creationId xmlns="" xmlns:a16="http://schemas.microsoft.com/office/drawing/2014/main" id="{00F79B83-5A37-FA95-38E2-78DFE0DA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1933"/>
              <a:ext cx="3084" cy="998"/>
            </a:xfrm>
            <a:custGeom>
              <a:avLst/>
              <a:gdLst>
                <a:gd name="T0" fmla="*/ 0 w 1497"/>
                <a:gd name="T1" fmla="*/ 0 h 998"/>
                <a:gd name="T2" fmla="*/ 57271186 w 1497"/>
                <a:gd name="T3" fmla="*/ 817 h 998"/>
                <a:gd name="T4" fmla="*/ 157571337 w 1497"/>
                <a:gd name="T5" fmla="*/ 998 h 9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7" h="998">
                  <a:moveTo>
                    <a:pt x="0" y="0"/>
                  </a:moveTo>
                  <a:cubicBezTo>
                    <a:pt x="147" y="325"/>
                    <a:pt x="294" y="651"/>
                    <a:pt x="544" y="817"/>
                  </a:cubicBezTo>
                  <a:cubicBezTo>
                    <a:pt x="794" y="983"/>
                    <a:pt x="1145" y="990"/>
                    <a:pt x="1497" y="99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33" name="Freeform 68">
              <a:extLst>
                <a:ext uri="{FF2B5EF4-FFF2-40B4-BE49-F238E27FC236}">
                  <a16:creationId xmlns="" xmlns:a16="http://schemas.microsoft.com/office/drawing/2014/main" id="{0A8A4313-2708-B80F-9E86-D26D1196A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2001"/>
              <a:ext cx="3220" cy="975"/>
            </a:xfrm>
            <a:custGeom>
              <a:avLst/>
              <a:gdLst>
                <a:gd name="T0" fmla="*/ 3220 w 3220"/>
                <a:gd name="T1" fmla="*/ 23 h 975"/>
                <a:gd name="T2" fmla="*/ 1905 w 3220"/>
                <a:gd name="T3" fmla="*/ 159 h 975"/>
                <a:gd name="T4" fmla="*/ 0 w 3220"/>
                <a:gd name="T5" fmla="*/ 975 h 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20" h="975">
                  <a:moveTo>
                    <a:pt x="3220" y="23"/>
                  </a:moveTo>
                  <a:cubicBezTo>
                    <a:pt x="2831" y="11"/>
                    <a:pt x="2442" y="0"/>
                    <a:pt x="1905" y="159"/>
                  </a:cubicBezTo>
                  <a:cubicBezTo>
                    <a:pt x="1368" y="318"/>
                    <a:pt x="684" y="646"/>
                    <a:pt x="0" y="97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801861" name="Group 69">
            <a:extLst>
              <a:ext uri="{FF2B5EF4-FFF2-40B4-BE49-F238E27FC236}">
                <a16:creationId xmlns="" xmlns:a16="http://schemas.microsoft.com/office/drawing/2014/main" id="{BAE2CF47-A136-CEBC-D542-ED2926A0903A}"/>
              </a:ext>
            </a:extLst>
          </p:cNvPr>
          <p:cNvGrpSpPr>
            <a:grpSpLocks/>
          </p:cNvGrpSpPr>
          <p:nvPr/>
        </p:nvGrpSpPr>
        <p:grpSpPr bwMode="auto">
          <a:xfrm>
            <a:off x="528638" y="2997200"/>
            <a:ext cx="5483225" cy="1727200"/>
            <a:chOff x="333" y="1888"/>
            <a:chExt cx="3454" cy="1088"/>
          </a:xfrm>
        </p:grpSpPr>
        <p:sp>
          <p:nvSpPr>
            <p:cNvPr id="90127" name="Freeform 70">
              <a:extLst>
                <a:ext uri="{FF2B5EF4-FFF2-40B4-BE49-F238E27FC236}">
                  <a16:creationId xmlns="" xmlns:a16="http://schemas.microsoft.com/office/drawing/2014/main" id="{50D39E91-B443-4284-7612-39DF4CF20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" y="1933"/>
              <a:ext cx="279" cy="1043"/>
            </a:xfrm>
            <a:custGeom>
              <a:avLst/>
              <a:gdLst>
                <a:gd name="T0" fmla="*/ 279 w 279"/>
                <a:gd name="T1" fmla="*/ 0 h 1043"/>
                <a:gd name="T2" fmla="*/ 7 w 279"/>
                <a:gd name="T3" fmla="*/ 454 h 1043"/>
                <a:gd name="T4" fmla="*/ 234 w 279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8" name="Freeform 71">
              <a:extLst>
                <a:ext uri="{FF2B5EF4-FFF2-40B4-BE49-F238E27FC236}">
                  <a16:creationId xmlns="" xmlns:a16="http://schemas.microsoft.com/office/drawing/2014/main" id="{FA9F3872-802D-D424-B5EF-DF2F2E86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024"/>
              <a:ext cx="272" cy="862"/>
            </a:xfrm>
            <a:custGeom>
              <a:avLst/>
              <a:gdLst>
                <a:gd name="T0" fmla="*/ 186 w 279"/>
                <a:gd name="T1" fmla="*/ 0 h 1043"/>
                <a:gd name="T2" fmla="*/ 7 w 279"/>
                <a:gd name="T3" fmla="*/ 21 h 1043"/>
                <a:gd name="T4" fmla="*/ 156 w 279"/>
                <a:gd name="T5" fmla="*/ 50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9" h="1043">
                  <a:moveTo>
                    <a:pt x="279" y="0"/>
                  </a:moveTo>
                  <a:cubicBezTo>
                    <a:pt x="146" y="140"/>
                    <a:pt x="14" y="280"/>
                    <a:pt x="7" y="454"/>
                  </a:cubicBezTo>
                  <a:cubicBezTo>
                    <a:pt x="0" y="628"/>
                    <a:pt x="117" y="835"/>
                    <a:pt x="234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90129" name="Freeform 72">
              <a:extLst>
                <a:ext uri="{FF2B5EF4-FFF2-40B4-BE49-F238E27FC236}">
                  <a16:creationId xmlns="" xmlns:a16="http://schemas.microsoft.com/office/drawing/2014/main" id="{CE17B7DE-5EA8-C5F1-1984-8A10A6D5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1888"/>
              <a:ext cx="1633" cy="1043"/>
            </a:xfrm>
            <a:custGeom>
              <a:avLst/>
              <a:gdLst>
                <a:gd name="T0" fmla="*/ 0 w 1633"/>
                <a:gd name="T1" fmla="*/ 0 h 1043"/>
                <a:gd name="T2" fmla="*/ 1044 w 1633"/>
                <a:gd name="T3" fmla="*/ 317 h 1043"/>
                <a:gd name="T4" fmla="*/ 1633 w 1633"/>
                <a:gd name="T5" fmla="*/ 1043 h 10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3" h="1043">
                  <a:moveTo>
                    <a:pt x="0" y="0"/>
                  </a:moveTo>
                  <a:cubicBezTo>
                    <a:pt x="386" y="71"/>
                    <a:pt x="772" y="143"/>
                    <a:pt x="1044" y="317"/>
                  </a:cubicBezTo>
                  <a:cubicBezTo>
                    <a:pt x="1316" y="491"/>
                    <a:pt x="1535" y="922"/>
                    <a:pt x="1633" y="104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0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0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0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0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0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投影片編號版面配置區 4">
            <a:extLst>
              <a:ext uri="{FF2B5EF4-FFF2-40B4-BE49-F238E27FC236}">
                <a16:creationId xmlns="" xmlns:a16="http://schemas.microsoft.com/office/drawing/2014/main" id="{4C5ADA76-EE05-1520-409A-4509170E6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855F55-1F88-46EA-948E-E3ED5D520BFF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="" xmlns:a16="http://schemas.microsoft.com/office/drawing/2014/main" id="{FA583DCC-F24A-2C55-48A8-F19F8B082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複製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="" xmlns:a16="http://schemas.microsoft.com/office/drawing/2014/main" id="{67AA2E3C-977F-C235-142D-A1575603C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7483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z="2800"/>
              <a:t>把以前那一套複製到第二、第三個地方</a:t>
            </a:r>
          </a:p>
          <a:p>
            <a:pPr eaLnBrk="1" hangingPunct="1"/>
            <a:r>
              <a:rPr lang="zh-TW" altLang="en-US" sz="2800"/>
              <a:t>你有多少能見度？</a:t>
            </a:r>
          </a:p>
          <a:p>
            <a:pPr eaLnBrk="1" hangingPunct="1"/>
            <a:r>
              <a:rPr lang="zh-TW" altLang="en-US" sz="2800"/>
              <a:t>一堆「小眾」用橡皮筋捆起來，假冒「大眾」</a:t>
            </a:r>
          </a:p>
          <a:p>
            <a:pPr eaLnBrk="1" hangingPunct="1"/>
            <a:r>
              <a:rPr lang="zh-TW" altLang="en-US" sz="2800"/>
              <a:t>你能派出多少分身？</a:t>
            </a:r>
          </a:p>
          <a:p>
            <a:pPr lvl="1" eaLnBrk="1" hangingPunct="1"/>
            <a:r>
              <a:rPr lang="zh-TW" altLang="en-US" sz="2400"/>
              <a:t>各單位獨立、各為其利益奮鬥</a:t>
            </a:r>
          </a:p>
          <a:p>
            <a:pPr lvl="1" eaLnBrk="1" hangingPunct="1"/>
            <a:r>
              <a:rPr lang="zh-TW" altLang="en-US" sz="2400"/>
              <a:t>有些單位帶槍叛逃</a:t>
            </a:r>
          </a:p>
          <a:p>
            <a:pPr lvl="1" eaLnBrk="1" hangingPunct="1"/>
            <a:r>
              <a:rPr lang="en-US" altLang="zh-TW" sz="2400">
                <a:latin typeface="新細明體" panose="02020500000000000000" pitchFamily="18" charset="-120"/>
              </a:rPr>
              <a:t>…</a:t>
            </a:r>
            <a:endParaRPr lang="en-US" altLang="zh-TW" sz="240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投影片編號版面配置區 4">
            <a:extLst>
              <a:ext uri="{FF2B5EF4-FFF2-40B4-BE49-F238E27FC236}">
                <a16:creationId xmlns="" xmlns:a16="http://schemas.microsoft.com/office/drawing/2014/main" id="{DFAE0EF6-F3E1-A095-E4A1-99D8A5393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733607-D568-4EF2-AA10-854945725BF5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4" name="Rectangle 2">
            <a:extLst>
              <a:ext uri="{FF2B5EF4-FFF2-40B4-BE49-F238E27FC236}">
                <a16:creationId xmlns="" xmlns:a16="http://schemas.microsoft.com/office/drawing/2014/main" id="{8F516780-B5A7-5705-6F4D-9F0DD8C5B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現代社會環境變動的推動因素</a:t>
            </a:r>
          </a:p>
        </p:txBody>
      </p:sp>
      <p:sp>
        <p:nvSpPr>
          <p:cNvPr id="92165" name="Rectangle 3">
            <a:extLst>
              <a:ext uri="{FF2B5EF4-FFF2-40B4-BE49-F238E27FC236}">
                <a16:creationId xmlns="" xmlns:a16="http://schemas.microsoft.com/office/drawing/2014/main" id="{60070E86-2775-7BE2-D8DC-986CB9D10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/>
              <a:t>科技創新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科技的廣泛應用及影響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有效的活動空間、溝通範圍擴大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/>
              <a:t>反應時間的容許範圍縮短</a:t>
            </a:r>
          </a:p>
          <a:p>
            <a:pPr eaLnBrk="1" hangingPunct="1">
              <a:lnSpc>
                <a:spcPct val="110000"/>
              </a:lnSpc>
            </a:pPr>
            <a:r>
              <a:rPr lang="zh-TW" altLang="en-US">
                <a:solidFill>
                  <a:srgbClr val="4D4D4D"/>
                </a:solidFill>
              </a:rPr>
              <a:t>全球化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企業的規模經濟、範圍經濟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>
                <a:solidFill>
                  <a:schemeClr val="bg2"/>
                </a:solidFill>
              </a:rPr>
              <a:t>文化的相互影響和衝擊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投影片編號版面配置區 4">
            <a:extLst>
              <a:ext uri="{FF2B5EF4-FFF2-40B4-BE49-F238E27FC236}">
                <a16:creationId xmlns="" xmlns:a16="http://schemas.microsoft.com/office/drawing/2014/main" id="{6072DA47-1F38-7BE1-7513-E76FCF766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E18DAF-133D-4B3B-8A13-C1B6CCEBB168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4212" name="Rectangle 2">
            <a:extLst>
              <a:ext uri="{FF2B5EF4-FFF2-40B4-BE49-F238E27FC236}">
                <a16:creationId xmlns="" xmlns:a16="http://schemas.microsoft.com/office/drawing/2014/main" id="{7618179C-886E-B4A9-5D15-FA0AE6DB4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科技發展</a:t>
            </a:r>
          </a:p>
        </p:txBody>
      </p:sp>
      <p:sp>
        <p:nvSpPr>
          <p:cNvPr id="94213" name="Rectangle 3">
            <a:extLst>
              <a:ext uri="{FF2B5EF4-FFF2-40B4-BE49-F238E27FC236}">
                <a16:creationId xmlns="" xmlns:a16="http://schemas.microsoft.com/office/drawing/2014/main" id="{A76C7E4D-8E1C-25A4-F3AC-1847F3B2E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TW"/>
              <a:t>──so what?</a:t>
            </a:r>
          </a:p>
          <a:p>
            <a:pPr eaLnBrk="1" hangingPunct="1"/>
            <a:r>
              <a:rPr kumimoji="0" lang="zh-TW" altLang="en-US"/>
              <a:t>創新的經營方式</a:t>
            </a:r>
            <a:r>
              <a:rPr lang="zh-TW" altLang="en-US"/>
              <a:t>：</a:t>
            </a:r>
            <a:r>
              <a:rPr lang="zh-TW" altLang="en-US">
                <a:solidFill>
                  <a:srgbClr val="CC0000"/>
                </a:solidFill>
              </a:rPr>
              <a:t>做過去不可能做的事</a:t>
            </a:r>
          </a:p>
          <a:p>
            <a:pPr eaLnBrk="1" hangingPunct="1"/>
            <a:r>
              <a:rPr kumimoji="0" lang="zh-TW" altLang="en-US"/>
              <a:t>舊有的營運方式都是因應當時的環境需求和科技條件而生</a:t>
            </a:r>
          </a:p>
          <a:p>
            <a:pPr lvl="1" eaLnBrk="1" hangingPunct="1"/>
            <a:r>
              <a:rPr kumimoji="0" lang="zh-TW" altLang="en-US"/>
              <a:t>環境改變</a:t>
            </a:r>
          </a:p>
          <a:p>
            <a:pPr lvl="1" eaLnBrk="1" hangingPunct="1"/>
            <a:r>
              <a:rPr kumimoji="0" lang="zh-TW" altLang="en-US"/>
              <a:t>資產變負債</a:t>
            </a:r>
          </a:p>
          <a:p>
            <a:pPr lvl="1" eaLnBrk="1" hangingPunct="1"/>
            <a:r>
              <a:rPr kumimoji="0" lang="zh-TW" altLang="en-US"/>
              <a:t>產業秩序重組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4">
            <a:extLst>
              <a:ext uri="{FF2B5EF4-FFF2-40B4-BE49-F238E27FC236}">
                <a16:creationId xmlns="" xmlns:a16="http://schemas.microsoft.com/office/drawing/2014/main" id="{B38192A5-F4F0-EB2D-94D8-3AF548A830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CFDDAA-E580-4455-992F-B5E18A79654E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="" xmlns:a16="http://schemas.microsoft.com/office/drawing/2014/main" id="{14BAF878-1EF7-FE11-BE0F-FDCC4E78B4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科技條件改變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="" xmlns:a16="http://schemas.microsoft.com/office/drawing/2014/main" id="{1D52F125-2F46-3523-0001-8814CB205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dirty="0"/>
              <a:t>大型主機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分時應用 </a:t>
            </a:r>
            <a:r>
              <a:rPr lang="en-US" altLang="zh-TW" sz="2800" dirty="0"/>
              <a:t>(time sharing)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直接存取儲存裝置 </a:t>
            </a:r>
            <a:r>
              <a:rPr lang="en-US" altLang="zh-TW" sz="2800" dirty="0"/>
              <a:t>(DASD)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個人電腦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區域網路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網際網路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</a:t>
            </a:r>
            <a:r>
              <a:rPr lang="zh-TW" altLang="en-US" sz="2800" dirty="0"/>
              <a:t>無線網路 </a:t>
            </a:r>
            <a:r>
              <a:rPr lang="en-US" altLang="zh-TW" sz="2800" dirty="0"/>
              <a:t>+ </a:t>
            </a:r>
            <a:r>
              <a:rPr lang="zh-TW" altLang="en-US" sz="2800" dirty="0"/>
              <a:t>顯示技術 </a:t>
            </a:r>
            <a:r>
              <a:rPr lang="en-US" altLang="zh-TW" sz="2800" dirty="0"/>
              <a:t>+ </a:t>
            </a:r>
            <a:r>
              <a:rPr lang="zh-TW" altLang="en-US" sz="2800" dirty="0"/>
              <a:t>印刷技術 </a:t>
            </a:r>
            <a:r>
              <a:rPr lang="en-US" altLang="zh-TW" sz="2800" dirty="0"/>
              <a:t>+ GPS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/>
              <a:t>Wireless LAN, </a:t>
            </a:r>
            <a:r>
              <a:rPr lang="en-US" altLang="zh-TW" sz="2400" dirty="0" err="1"/>
              <a:t>3G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4G</a:t>
            </a:r>
            <a:r>
              <a:rPr lang="en-US" altLang="zh-TW" sz="2400" dirty="0"/>
              <a:t>, </a:t>
            </a:r>
            <a:r>
              <a:rPr lang="en-US" altLang="zh-TW" sz="2400" dirty="0" err="1"/>
              <a:t>5G</a:t>
            </a:r>
            <a:r>
              <a:rPr lang="en-US" altLang="zh-TW" sz="2400" dirty="0"/>
              <a:t> ....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dirty="0"/>
              <a:t>液晶、電子紙</a:t>
            </a:r>
            <a:endParaRPr lang="en-US" altLang="zh-TW" sz="2400" dirty="0"/>
          </a:p>
          <a:p>
            <a:pPr eaLnBrk="1" hangingPunct="1">
              <a:lnSpc>
                <a:spcPct val="80000"/>
              </a:lnSpc>
            </a:pPr>
            <a:r>
              <a:rPr lang="en-US" altLang="zh-TW" sz="2800" dirty="0">
                <a:latin typeface="標楷體" panose="03000509000000000000" pitchFamily="65" charset="-120"/>
              </a:rPr>
              <a:t>…</a:t>
            </a:r>
            <a:r>
              <a:rPr lang="en-US" altLang="zh-TW" sz="2800" dirty="0"/>
              <a:t>+ IoT, Big Data, AI</a:t>
            </a:r>
            <a:endParaRPr lang="zh-TW" alt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28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投影片編號版面配置區 4">
            <a:extLst>
              <a:ext uri="{FF2B5EF4-FFF2-40B4-BE49-F238E27FC236}">
                <a16:creationId xmlns="" xmlns:a16="http://schemas.microsoft.com/office/drawing/2014/main" id="{F440919A-F4F1-7F8C-CF0F-7A3DA636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BAFFD3-8A3E-45B4-A0BD-158AE1E7113E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6260" name="Rectangle 2">
            <a:extLst>
              <a:ext uri="{FF2B5EF4-FFF2-40B4-BE49-F238E27FC236}">
                <a16:creationId xmlns="" xmlns:a16="http://schemas.microsoft.com/office/drawing/2014/main" id="{74B7B24C-D8A2-53B2-054E-D93CE710C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="" xmlns:a16="http://schemas.microsoft.com/office/drawing/2014/main" id="{D3C1A2E8-CEB1-C0D8-B84C-01632B84D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8748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/>
              <a:t>資訊科技的特徵：突破時空侷限	</a:t>
            </a:r>
          </a:p>
          <a:p>
            <a:pPr eaLnBrk="1" hangingPunct="1">
              <a:defRPr/>
            </a:pPr>
            <a:r>
              <a:rPr lang="zh-TW" altLang="en-US" dirty="0"/>
              <a:t>使得過去不可能之快速處理變為可能	</a:t>
            </a:r>
          </a:p>
          <a:p>
            <a:pPr eaLnBrk="1" hangingPunct="1">
              <a:defRPr/>
            </a:pPr>
            <a:r>
              <a:rPr lang="zh-TW" altLang="en-US" dirty="0"/>
              <a:t>資訊流通的方便性和時效性</a:t>
            </a:r>
          </a:p>
          <a:p>
            <a:pPr eaLnBrk="1" hangingPunct="1">
              <a:defRPr/>
            </a:pPr>
            <a:r>
              <a:rPr lang="zh-TW" altLang="en-US" dirty="0"/>
              <a:t>使組織架構變得更有彈性	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</p:txBody>
      </p:sp>
      <p:sp>
        <p:nvSpPr>
          <p:cNvPr id="814084" name="WordArt 4">
            <a:extLst>
              <a:ext uri="{FF2B5EF4-FFF2-40B4-BE49-F238E27FC236}">
                <a16:creationId xmlns="" xmlns:a16="http://schemas.microsoft.com/office/drawing/2014/main" id="{55EDE1C4-E02E-ABCC-3B94-4708D4A42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139984">
            <a:off x="468313" y="2587625"/>
            <a:ext cx="8128000" cy="209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endParaRPr lang="zh-TW" altLang="en-US" sz="3600" kern="10">
              <a:ln w="9525">
                <a:round/>
                <a:headEnd/>
                <a:tailEnd/>
              </a:ln>
              <a:solidFill>
                <a:srgbClr val="FF0000">
                  <a:alpha val="52156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WordArt 5">
            <a:extLst>
              <a:ext uri="{FF2B5EF4-FFF2-40B4-BE49-F238E27FC236}">
                <a16:creationId xmlns="" xmlns:a16="http://schemas.microsoft.com/office/drawing/2014/main" id="{98581424-CF6B-A09B-97B5-72CB327569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627056">
            <a:off x="1281113" y="4022725"/>
            <a:ext cx="6769100" cy="2447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如何利用科技帶來的新條件？？？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投影片編號版面配置區 4">
            <a:extLst>
              <a:ext uri="{FF2B5EF4-FFF2-40B4-BE49-F238E27FC236}">
                <a16:creationId xmlns="" xmlns:a16="http://schemas.microsoft.com/office/drawing/2014/main" id="{24928CC3-B41C-28F9-2307-B3AE60E2C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0DAF585-BF47-46D8-871F-996BEA7F159E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8308" name="Rectangle 2">
            <a:extLst>
              <a:ext uri="{FF2B5EF4-FFF2-40B4-BE49-F238E27FC236}">
                <a16:creationId xmlns="" xmlns:a16="http://schemas.microsoft.com/office/drawing/2014/main" id="{6C1E11E4-0518-8BC0-6904-34EF9448C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</a:t>
            </a:r>
            <a:r>
              <a:rPr lang="zh-TW" altLang="en-US"/>
              <a:t>特性</a:t>
            </a:r>
          </a:p>
        </p:txBody>
      </p:sp>
      <p:sp>
        <p:nvSpPr>
          <p:cNvPr id="98309" name="Rectangle 3">
            <a:extLst>
              <a:ext uri="{FF2B5EF4-FFF2-40B4-BE49-F238E27FC236}">
                <a16:creationId xmlns="" xmlns:a16="http://schemas.microsoft.com/office/drawing/2014/main" id="{58011132-04CC-0AC1-14CC-9D9D7C721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31187" cy="4522787"/>
          </a:xfrm>
        </p:spPr>
        <p:txBody>
          <a:bodyPr/>
          <a:lstStyle/>
          <a:p>
            <a:pPr eaLnBrk="1" hangingPunct="1"/>
            <a:r>
              <a:rPr lang="zh-TW" altLang="en-US" sz="2800"/>
              <a:t>速度提高</a:t>
            </a:r>
          </a:p>
          <a:p>
            <a:pPr eaLnBrk="1" hangingPunct="1"/>
            <a:r>
              <a:rPr lang="zh-TW" altLang="en-US" sz="2800"/>
              <a:t>能見度提高</a:t>
            </a:r>
          </a:p>
          <a:p>
            <a:pPr lvl="1" eaLnBrk="1" hangingPunct="1"/>
            <a:r>
              <a:rPr lang="en-US" altLang="zh-TW" sz="2400"/>
              <a:t>Accessibility, Visibility</a:t>
            </a:r>
          </a:p>
          <a:p>
            <a:pPr eaLnBrk="1" hangingPunct="1"/>
            <a:r>
              <a:rPr lang="zh-TW" altLang="en-US" sz="2800"/>
              <a:t>偷看、偷跑</a:t>
            </a:r>
          </a:p>
          <a:p>
            <a:pPr lvl="1" eaLnBrk="1" hangingPunct="1"/>
            <a:r>
              <a:rPr lang="zh-TW" altLang="en-US" sz="2400"/>
              <a:t>預先取得資訊</a:t>
            </a:r>
          </a:p>
          <a:p>
            <a:pPr lvl="1" eaLnBrk="1" hangingPunct="1"/>
            <a:r>
              <a:rPr lang="zh-TW" altLang="en-US" sz="2400"/>
              <a:t>上下游關係的改變</a:t>
            </a:r>
          </a:p>
          <a:p>
            <a:pPr eaLnBrk="1" hangingPunct="1"/>
            <a:r>
              <a:rPr lang="zh-TW" altLang="en-US" sz="2800"/>
              <a:t>延緩決策</a:t>
            </a:r>
          </a:p>
          <a:p>
            <a:pPr lvl="1" eaLnBrk="1" hangingPunct="1"/>
            <a:r>
              <a:rPr lang="zh-TW" altLang="en-US" sz="2400"/>
              <a:t>降低風險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投影片編號版面配置區 4">
            <a:extLst>
              <a:ext uri="{FF2B5EF4-FFF2-40B4-BE49-F238E27FC236}">
                <a16:creationId xmlns="" xmlns:a16="http://schemas.microsoft.com/office/drawing/2014/main" id="{2783C4E1-B2DF-C68C-5849-1A91EAEE59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A90D74-AF52-4E39-BF9F-79A3F121E0AB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="" xmlns:a16="http://schemas.microsoft.com/office/drawing/2014/main" id="{E059EBA7-BD0A-B459-8DF0-A2CE45B46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建立神經中樞</a:t>
            </a:r>
          </a:p>
        </p:txBody>
      </p:sp>
      <p:grpSp>
        <p:nvGrpSpPr>
          <p:cNvPr id="100357" name="Group 3">
            <a:extLst>
              <a:ext uri="{FF2B5EF4-FFF2-40B4-BE49-F238E27FC236}">
                <a16:creationId xmlns="" xmlns:a16="http://schemas.microsoft.com/office/drawing/2014/main" id="{54E78523-8F32-62BB-E8F2-AC411FEB0AB3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16113"/>
            <a:ext cx="2057400" cy="763587"/>
            <a:chOff x="612" y="1207"/>
            <a:chExt cx="1296" cy="481"/>
          </a:xfrm>
        </p:grpSpPr>
        <p:sp>
          <p:nvSpPr>
            <p:cNvPr id="100387" name="Rectangle 4">
              <a:extLst>
                <a:ext uri="{FF2B5EF4-FFF2-40B4-BE49-F238E27FC236}">
                  <a16:creationId xmlns="" xmlns:a16="http://schemas.microsoft.com/office/drawing/2014/main" id="{F0C24592-814A-CA29-E08C-D759D6CA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88" name="Rectangle 5">
              <a:extLst>
                <a:ext uri="{FF2B5EF4-FFF2-40B4-BE49-F238E27FC236}">
                  <a16:creationId xmlns="" xmlns:a16="http://schemas.microsoft.com/office/drawing/2014/main" id="{B821D934-46D2-23FE-DAAA-0EAE87D1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89" name="Line 6">
              <a:extLst>
                <a:ext uri="{FF2B5EF4-FFF2-40B4-BE49-F238E27FC236}">
                  <a16:creationId xmlns="" xmlns:a16="http://schemas.microsoft.com/office/drawing/2014/main" id="{4476219A-B23B-5A27-1E14-4D166ABC72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00358" name="Line 7">
            <a:extLst>
              <a:ext uri="{FF2B5EF4-FFF2-40B4-BE49-F238E27FC236}">
                <a16:creationId xmlns="" xmlns:a16="http://schemas.microsoft.com/office/drawing/2014/main" id="{33F26EEE-63DA-9205-17F5-712ABCB8BB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708275"/>
            <a:ext cx="1081087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100359" name="Group 8">
            <a:extLst>
              <a:ext uri="{FF2B5EF4-FFF2-40B4-BE49-F238E27FC236}">
                <a16:creationId xmlns="" xmlns:a16="http://schemas.microsoft.com/office/drawing/2014/main" id="{7483BBD4-6479-2ECD-CFB8-76E17BC39151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516563"/>
            <a:ext cx="1481137" cy="519112"/>
            <a:chOff x="975" y="3271"/>
            <a:chExt cx="933" cy="327"/>
          </a:xfrm>
        </p:grpSpPr>
        <p:sp>
          <p:nvSpPr>
            <p:cNvPr id="100385" name="Rectangle 9">
              <a:extLst>
                <a:ext uri="{FF2B5EF4-FFF2-40B4-BE49-F238E27FC236}">
                  <a16:creationId xmlns="" xmlns:a16="http://schemas.microsoft.com/office/drawing/2014/main" id="{D79777A7-E771-1C47-F54C-95F966BDA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86" name="Rectangle 10">
              <a:extLst>
                <a:ext uri="{FF2B5EF4-FFF2-40B4-BE49-F238E27FC236}">
                  <a16:creationId xmlns="" xmlns:a16="http://schemas.microsoft.com/office/drawing/2014/main" id="{C4878153-BD29-4815-F834-FD69A933A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0" name="Group 11">
            <a:extLst>
              <a:ext uri="{FF2B5EF4-FFF2-40B4-BE49-F238E27FC236}">
                <a16:creationId xmlns="" xmlns:a16="http://schemas.microsoft.com/office/drawing/2014/main" id="{0D4C457F-CD43-C00C-D11C-FB4348287DD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573463"/>
            <a:ext cx="1482725" cy="1301750"/>
            <a:chOff x="2517" y="1933"/>
            <a:chExt cx="934" cy="820"/>
          </a:xfrm>
        </p:grpSpPr>
        <p:sp>
          <p:nvSpPr>
            <p:cNvPr id="100380" name="Rectangle 12">
              <a:extLst>
                <a:ext uri="{FF2B5EF4-FFF2-40B4-BE49-F238E27FC236}">
                  <a16:creationId xmlns="" xmlns:a16="http://schemas.microsoft.com/office/drawing/2014/main" id="{69748C01-83D6-33A2-46AD-991FA6D77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1933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營業</a:t>
              </a:r>
            </a:p>
          </p:txBody>
        </p:sp>
        <p:sp>
          <p:nvSpPr>
            <p:cNvPr id="100381" name="Rectangle 13">
              <a:extLst>
                <a:ext uri="{FF2B5EF4-FFF2-40B4-BE49-F238E27FC236}">
                  <a16:creationId xmlns="" xmlns:a16="http://schemas.microsoft.com/office/drawing/2014/main" id="{8A20C57B-5BF0-915B-E998-B7765C350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097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產能規劃</a:t>
              </a:r>
            </a:p>
          </p:txBody>
        </p:sp>
        <p:sp>
          <p:nvSpPr>
            <p:cNvPr id="100382" name="Rectangle 14">
              <a:extLst>
                <a:ext uri="{FF2B5EF4-FFF2-40B4-BE49-F238E27FC236}">
                  <a16:creationId xmlns="" xmlns:a16="http://schemas.microsoft.com/office/drawing/2014/main" id="{6AE9E1E3-497F-9634-B066-89A3B8FE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261"/>
              <a:ext cx="933" cy="164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財務</a:t>
              </a:r>
            </a:p>
          </p:txBody>
        </p:sp>
        <p:sp>
          <p:nvSpPr>
            <p:cNvPr id="100383" name="Rectangle 15">
              <a:extLst>
                <a:ext uri="{FF2B5EF4-FFF2-40B4-BE49-F238E27FC236}">
                  <a16:creationId xmlns="" xmlns:a16="http://schemas.microsoft.com/office/drawing/2014/main" id="{5E11D723-F38C-B9EA-FF56-076F53B88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2426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採購</a:t>
              </a:r>
            </a:p>
          </p:txBody>
        </p:sp>
        <p:sp>
          <p:nvSpPr>
            <p:cNvPr id="100384" name="Rectangle 16">
              <a:extLst>
                <a:ext uri="{FF2B5EF4-FFF2-40B4-BE49-F238E27FC236}">
                  <a16:creationId xmlns="" xmlns:a16="http://schemas.microsoft.com/office/drawing/2014/main" id="{E35C01E7-8BBD-90C3-4819-E72AFA17B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2590"/>
              <a:ext cx="933" cy="163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 b="1">
                  <a:solidFill>
                    <a:srgbClr val="FFFF66"/>
                  </a:solidFill>
                  <a:ea typeface="標楷體" panose="03000509000000000000" pitchFamily="65" charset="-120"/>
                </a:rPr>
                <a:t>物流配送</a:t>
              </a:r>
            </a:p>
          </p:txBody>
        </p:sp>
      </p:grpSp>
      <p:grpSp>
        <p:nvGrpSpPr>
          <p:cNvPr id="100361" name="Group 17">
            <a:extLst>
              <a:ext uri="{FF2B5EF4-FFF2-40B4-BE49-F238E27FC236}">
                <a16:creationId xmlns="" xmlns:a16="http://schemas.microsoft.com/office/drawing/2014/main" id="{272B1570-B7F0-5842-AA68-142E9950E03E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1916113"/>
            <a:ext cx="2057400" cy="763587"/>
            <a:chOff x="612" y="1207"/>
            <a:chExt cx="1296" cy="481"/>
          </a:xfrm>
        </p:grpSpPr>
        <p:sp>
          <p:nvSpPr>
            <p:cNvPr id="100377" name="Rectangle 18">
              <a:extLst>
                <a:ext uri="{FF2B5EF4-FFF2-40B4-BE49-F238E27FC236}">
                  <a16:creationId xmlns="" xmlns:a16="http://schemas.microsoft.com/office/drawing/2014/main" id="{97E53BCE-CD25-C814-251D-7F9588002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8" name="Rectangle 19">
              <a:extLst>
                <a:ext uri="{FF2B5EF4-FFF2-40B4-BE49-F238E27FC236}">
                  <a16:creationId xmlns="" xmlns:a16="http://schemas.microsoft.com/office/drawing/2014/main" id="{C72486A8-540F-7722-0F82-B8810B3A1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9" name="Line 20">
              <a:extLst>
                <a:ext uri="{FF2B5EF4-FFF2-40B4-BE49-F238E27FC236}">
                  <a16:creationId xmlns="" xmlns:a16="http://schemas.microsoft.com/office/drawing/2014/main" id="{B7ACC8E6-7E89-982B-8453-EDE7C9465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2" name="Group 21">
            <a:extLst>
              <a:ext uri="{FF2B5EF4-FFF2-40B4-BE49-F238E27FC236}">
                <a16:creationId xmlns="" xmlns:a16="http://schemas.microsoft.com/office/drawing/2014/main" id="{0F2D73F5-F4C2-87BD-8397-4544185B9A19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1916113"/>
            <a:ext cx="2057400" cy="763587"/>
            <a:chOff x="612" y="1207"/>
            <a:chExt cx="1296" cy="481"/>
          </a:xfrm>
        </p:grpSpPr>
        <p:sp>
          <p:nvSpPr>
            <p:cNvPr id="100374" name="Rectangle 22">
              <a:extLst>
                <a:ext uri="{FF2B5EF4-FFF2-40B4-BE49-F238E27FC236}">
                  <a16:creationId xmlns="" xmlns:a16="http://schemas.microsoft.com/office/drawing/2014/main" id="{7D4AF706-940E-C67A-B40B-14126EE2D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525"/>
              <a:ext cx="933" cy="16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物流管理</a:t>
              </a:r>
            </a:p>
          </p:txBody>
        </p:sp>
        <p:sp>
          <p:nvSpPr>
            <p:cNvPr id="100375" name="Rectangle 23">
              <a:extLst>
                <a:ext uri="{FF2B5EF4-FFF2-40B4-BE49-F238E27FC236}">
                  <a16:creationId xmlns="" xmlns:a16="http://schemas.microsoft.com/office/drawing/2014/main" id="{301255C5-6F13-437B-73A1-3085D3D3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1368"/>
              <a:ext cx="933" cy="1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銷售業務</a:t>
              </a:r>
            </a:p>
          </p:txBody>
        </p:sp>
        <p:sp>
          <p:nvSpPr>
            <p:cNvPr id="100376" name="Line 24">
              <a:extLst>
                <a:ext uri="{FF2B5EF4-FFF2-40B4-BE49-F238E27FC236}">
                  <a16:creationId xmlns="" xmlns:a16="http://schemas.microsoft.com/office/drawing/2014/main" id="{27CAD520-9B89-BD56-8F11-E38FA0EEC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" y="1207"/>
              <a:ext cx="363" cy="227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0363" name="Group 25">
            <a:extLst>
              <a:ext uri="{FF2B5EF4-FFF2-40B4-BE49-F238E27FC236}">
                <a16:creationId xmlns="" xmlns:a16="http://schemas.microsoft.com/office/drawing/2014/main" id="{D45CFF75-38FA-4E8A-1DDE-5BF53A80D1D1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5516563"/>
            <a:ext cx="1481138" cy="519112"/>
            <a:chOff x="975" y="3271"/>
            <a:chExt cx="933" cy="327"/>
          </a:xfrm>
        </p:grpSpPr>
        <p:sp>
          <p:nvSpPr>
            <p:cNvPr id="100372" name="Rectangle 26">
              <a:extLst>
                <a:ext uri="{FF2B5EF4-FFF2-40B4-BE49-F238E27FC236}">
                  <a16:creationId xmlns="" xmlns:a16="http://schemas.microsoft.com/office/drawing/2014/main" id="{4972DD9B-ACEA-D38A-6BAE-9D3555ED1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3" name="Rectangle 27">
              <a:extLst>
                <a:ext uri="{FF2B5EF4-FFF2-40B4-BE49-F238E27FC236}">
                  <a16:creationId xmlns="" xmlns:a16="http://schemas.microsoft.com/office/drawing/2014/main" id="{0B24DC2C-DD42-69EA-495F-C4776171E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grpSp>
        <p:nvGrpSpPr>
          <p:cNvPr id="100364" name="Group 28">
            <a:extLst>
              <a:ext uri="{FF2B5EF4-FFF2-40B4-BE49-F238E27FC236}">
                <a16:creationId xmlns="" xmlns:a16="http://schemas.microsoft.com/office/drawing/2014/main" id="{F4A08814-28B4-712E-A98A-79336535DBE8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5516563"/>
            <a:ext cx="1481138" cy="519112"/>
            <a:chOff x="975" y="3271"/>
            <a:chExt cx="933" cy="327"/>
          </a:xfrm>
        </p:grpSpPr>
        <p:sp>
          <p:nvSpPr>
            <p:cNvPr id="100370" name="Rectangle 29">
              <a:extLst>
                <a:ext uri="{FF2B5EF4-FFF2-40B4-BE49-F238E27FC236}">
                  <a16:creationId xmlns="" xmlns:a16="http://schemas.microsoft.com/office/drawing/2014/main" id="{C94755A0-7589-6B95-0175-9BC73D446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71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生產</a:t>
              </a:r>
            </a:p>
          </p:txBody>
        </p:sp>
        <p:sp>
          <p:nvSpPr>
            <p:cNvPr id="100371" name="Rectangle 30">
              <a:extLst>
                <a:ext uri="{FF2B5EF4-FFF2-40B4-BE49-F238E27FC236}">
                  <a16:creationId xmlns="" xmlns:a16="http://schemas.microsoft.com/office/drawing/2014/main" id="{D36C272A-3CFE-64C1-B452-4587CDDFC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435"/>
              <a:ext cx="933" cy="163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sz="1600">
                  <a:ea typeface="標楷體" panose="03000509000000000000" pitchFamily="65" charset="-120"/>
                </a:rPr>
                <a:t>庫存</a:t>
              </a:r>
            </a:p>
          </p:txBody>
        </p:sp>
      </p:grpSp>
      <p:sp>
        <p:nvSpPr>
          <p:cNvPr id="100365" name="Line 31">
            <a:extLst>
              <a:ext uri="{FF2B5EF4-FFF2-40B4-BE49-F238E27FC236}">
                <a16:creationId xmlns="" xmlns:a16="http://schemas.microsoft.com/office/drawing/2014/main" id="{D8CF5947-A33F-03A7-4060-594311798F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2708275"/>
            <a:ext cx="0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6" name="Line 32">
            <a:extLst>
              <a:ext uri="{FF2B5EF4-FFF2-40B4-BE49-F238E27FC236}">
                <a16:creationId xmlns="" xmlns:a16="http://schemas.microsoft.com/office/drawing/2014/main" id="{CB50EF37-7273-76D9-20A2-D2E8297F8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2708275"/>
            <a:ext cx="1871662" cy="86518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7" name="Line 33">
            <a:extLst>
              <a:ext uri="{FF2B5EF4-FFF2-40B4-BE49-F238E27FC236}">
                <a16:creationId xmlns="" xmlns:a16="http://schemas.microsoft.com/office/drawing/2014/main" id="{37517E79-0233-C8C1-1A14-2D9766CC45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4797425"/>
            <a:ext cx="1944687" cy="719138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8" name="Line 34">
            <a:extLst>
              <a:ext uri="{FF2B5EF4-FFF2-40B4-BE49-F238E27FC236}">
                <a16:creationId xmlns="" xmlns:a16="http://schemas.microsoft.com/office/drawing/2014/main" id="{97415C9E-4194-7E0C-3C48-5110FF10A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4941888"/>
            <a:ext cx="0" cy="574675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0369" name="Line 35">
            <a:extLst>
              <a:ext uri="{FF2B5EF4-FFF2-40B4-BE49-F238E27FC236}">
                <a16:creationId xmlns="" xmlns:a16="http://schemas.microsoft.com/office/drawing/2014/main" id="{087DA212-0B97-D026-07D3-3389FFBCCA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51500" y="4868863"/>
            <a:ext cx="1873250" cy="576262"/>
          </a:xfrm>
          <a:prstGeom prst="line">
            <a:avLst/>
          </a:prstGeom>
          <a:noFill/>
          <a:ln w="28575">
            <a:solidFill>
              <a:srgbClr val="CC33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投影片編號版面配置區 4">
            <a:extLst>
              <a:ext uri="{FF2B5EF4-FFF2-40B4-BE49-F238E27FC236}">
                <a16:creationId xmlns="" xmlns:a16="http://schemas.microsoft.com/office/drawing/2014/main" id="{7ECE8FF9-8A8F-4856-5D77-49EC72406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EF0DFF8-ADF7-494E-85B7-01A177E37827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="" xmlns:a16="http://schemas.microsoft.com/office/drawing/2014/main" id="{61DB5D88-C9FA-999B-4736-8B677BB85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環境日趨需求嚴苛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="" xmlns:a16="http://schemas.microsoft.com/office/drawing/2014/main" id="{7667C2D7-2913-24C5-85F5-165DF5CA8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847012" cy="432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以台灣資訊業的</a:t>
            </a:r>
            <a:r>
              <a:rPr lang="en-US" altLang="zh-TW" sz="2400"/>
              <a:t>OEM/ODM</a:t>
            </a:r>
            <a:r>
              <a:rPr lang="zh-TW" altLang="en-US" sz="2400"/>
              <a:t>業務為例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零件價格不斷下降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OEM </a:t>
            </a:r>
            <a:r>
              <a:rPr lang="zh-TW" altLang="en-US" sz="2000"/>
              <a:t>代工生產：</a:t>
            </a:r>
            <a:r>
              <a:rPr lang="en-US" altLang="zh-TW" sz="2000"/>
              <a:t>Original Equipment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ODM</a:t>
            </a:r>
            <a:r>
              <a:rPr lang="zh-TW" altLang="en-US" sz="2000"/>
              <a:t>代工設計生產：</a:t>
            </a:r>
            <a:r>
              <a:rPr lang="en-US" altLang="zh-TW" sz="2000"/>
              <a:t>Original Design and Manufacturing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</a:t>
            </a:r>
            <a:r>
              <a:rPr lang="zh-TW" altLang="en-US" sz="2400"/>
              <a:t>年前的買方需求：訂單</a:t>
            </a:r>
            <a:r>
              <a:rPr lang="en-US" altLang="zh-TW" sz="2400"/>
              <a:t>3-6</a:t>
            </a:r>
            <a:r>
              <a:rPr lang="zh-TW" altLang="en-US" sz="2400"/>
              <a:t>個月交貨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1995</a:t>
            </a:r>
            <a:r>
              <a:rPr lang="zh-TW" altLang="en-US" sz="2400"/>
              <a:t>年的買方需求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955</a:t>
            </a:r>
            <a:r>
              <a:rPr lang="zh-TW" altLang="en-US" sz="2000"/>
              <a:t>：</a:t>
            </a:r>
            <a:r>
              <a:rPr lang="en-US" altLang="zh-TW" sz="2000"/>
              <a:t>95%</a:t>
            </a:r>
            <a:r>
              <a:rPr lang="zh-TW" altLang="en-US" sz="2000"/>
              <a:t>的訂單在</a:t>
            </a:r>
            <a:r>
              <a:rPr lang="en-US" altLang="zh-TW" sz="2000"/>
              <a:t>5</a:t>
            </a:r>
            <a:r>
              <a:rPr lang="zh-TW" altLang="en-US" sz="2000"/>
              <a:t>天內交貨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應變：</a:t>
            </a:r>
            <a:r>
              <a:rPr lang="en-US" altLang="zh-TW" sz="2000"/>
              <a:t>VMI (Vendor Managed Inventory) </a:t>
            </a:r>
            <a:r>
              <a:rPr lang="zh-TW" altLang="en-US" sz="2000"/>
              <a:t>在買方地點設立倉儲中心</a:t>
            </a:r>
          </a:p>
          <a:p>
            <a:pPr lvl="2" eaLnBrk="1" hangingPunct="1">
              <a:lnSpc>
                <a:spcPct val="90000"/>
              </a:lnSpc>
            </a:pPr>
            <a:r>
              <a:rPr lang="zh-TW" altLang="en-US" sz="1800"/>
              <a:t>成品折舊、庫存成本大幅提高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2002</a:t>
            </a:r>
            <a:r>
              <a:rPr lang="zh-TW" altLang="en-US" sz="2400"/>
              <a:t>直到目前的買方需求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/>
              <a:t>擴大委外、成本再壓低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/>
              <a:t>983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982 </a:t>
            </a:r>
            <a:r>
              <a:rPr lang="en-US" altLang="zh-TW" sz="2000">
                <a:sym typeface="Wingdings" panose="05000000000000000000" pitchFamily="2" charset="2"/>
              </a:rPr>
              <a:t> </a:t>
            </a:r>
            <a:r>
              <a:rPr lang="en-US" altLang="zh-TW" sz="2000"/>
              <a:t>1002 !!</a:t>
            </a:r>
            <a:r>
              <a:rPr lang="zh-TW" altLang="en-US" sz="2000"/>
              <a:t>  </a:t>
            </a:r>
            <a:r>
              <a:rPr lang="en-US" altLang="zh-TW" sz="2000">
                <a:solidFill>
                  <a:srgbClr val="C00000"/>
                </a:solidFill>
              </a:rPr>
              <a:t>10048!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9D846EC-2A7C-D179-522B-7B61AFA9E346}"/>
              </a:ext>
            </a:extLst>
          </p:cNvPr>
          <p:cNvSpPr/>
          <p:nvPr/>
        </p:nvSpPr>
        <p:spPr>
          <a:xfrm rot="20108817">
            <a:off x="5351142" y="5138193"/>
            <a:ext cx="349214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4000" kern="10" dirty="0">
                <a:ln w="9525">
                  <a:round/>
                  <a:headEnd/>
                  <a:tailEnd/>
                </a:ln>
                <a:solidFill>
                  <a:srgbClr val="FF0000">
                    <a:alpha val="5215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做到了嗎？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投影片編號版面配置區 4">
            <a:extLst>
              <a:ext uri="{FF2B5EF4-FFF2-40B4-BE49-F238E27FC236}">
                <a16:creationId xmlns="" xmlns:a16="http://schemas.microsoft.com/office/drawing/2014/main" id="{4BEE66D7-4AAC-E807-9D54-1CF7CF465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AFCB53-0BA5-470A-9280-0E10E449025C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="" xmlns:a16="http://schemas.microsoft.com/office/drawing/2014/main" id="{9A7C22F3-A2F8-AC68-F025-C37DBA59C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467600" cy="1219200"/>
          </a:xfrm>
        </p:spPr>
        <p:txBody>
          <a:bodyPr/>
          <a:lstStyle/>
          <a:p>
            <a:pPr eaLnBrk="1" hangingPunct="1"/>
            <a:r>
              <a:rPr lang="zh-TW" altLang="en-US" sz="3600"/>
              <a:t>台灣大批量生產的生產模式改變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="" xmlns:a16="http://schemas.microsoft.com/office/drawing/2014/main" id="{CE37C2BB-33A2-501A-D648-2E7C1F1E5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機會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提前獲得資訊──偷看、偷跑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資訊處理傳遞快──延遲決策</a:t>
            </a:r>
          </a:p>
          <a:p>
            <a:pPr lvl="1" eaLnBrk="1" hangingPunct="1">
              <a:lnSpc>
                <a:spcPct val="90000"/>
              </a:lnSpc>
            </a:pPr>
            <a:endParaRPr lang="zh-TW" altLang="en-US"/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顧客訂單滾動</a:t>
            </a:r>
            <a:r>
              <a:rPr lang="zh-TW" altLang="en-US">
                <a:solidFill>
                  <a:srgbClr val="006600"/>
                </a:solidFill>
              </a:rPr>
              <a:t>預測</a:t>
            </a:r>
            <a:r>
              <a:rPr lang="zh-TW" altLang="en-US">
                <a:sym typeface="Wingdings" panose="05000000000000000000" pitchFamily="2" charset="2"/>
              </a:rPr>
              <a:t>備料訂單生產排程生產交貨至最終顧客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（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BTO</a:t>
            </a:r>
            <a:r>
              <a:rPr lang="en-US" altLang="zh-TW">
                <a:solidFill>
                  <a:srgbClr val="CC0000"/>
                </a:solidFill>
                <a:latin typeface="標楷體" panose="03000509000000000000" pitchFamily="65" charset="-120"/>
                <a:sym typeface="Wingdings" panose="05000000000000000000" pitchFamily="2" charset="2"/>
              </a:rPr>
              <a:t>—</a:t>
            </a:r>
            <a:r>
              <a:rPr lang="en-US" altLang="zh-TW">
                <a:solidFill>
                  <a:srgbClr val="CC0000"/>
                </a:solidFill>
                <a:sym typeface="Wingdings" panose="05000000000000000000" pitchFamily="2" charset="2"/>
              </a:rPr>
              <a:t>build to order</a:t>
            </a:r>
            <a:r>
              <a:rPr lang="zh-TW" altLang="en-US">
                <a:solidFill>
                  <a:srgbClr val="CC0000"/>
                </a:solidFill>
                <a:sym typeface="Wingdings" panose="05000000000000000000" pitchFamily="2" charset="2"/>
              </a:rPr>
              <a:t>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還有</a:t>
            </a:r>
            <a:r>
              <a:rPr lang="en-US" altLang="zh-TW"/>
              <a:t>CTO, VMI </a:t>
            </a:r>
            <a:r>
              <a:rPr lang="zh-TW" altLang="en-US"/>
              <a:t>補貨等模式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頁尾版面配置區 4">
            <a:extLst>
              <a:ext uri="{FF2B5EF4-FFF2-40B4-BE49-F238E27FC236}">
                <a16:creationId xmlns="" xmlns:a16="http://schemas.microsoft.com/office/drawing/2014/main" id="{ADFC6D6F-F3EE-E853-0F57-9DA398A97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05475" name="投影片編號版面配置區 5">
            <a:extLst>
              <a:ext uri="{FF2B5EF4-FFF2-40B4-BE49-F238E27FC236}">
                <a16:creationId xmlns="" xmlns:a16="http://schemas.microsoft.com/office/drawing/2014/main" id="{75C08C78-A303-A410-0722-87C10A152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BC7EF11-A37F-457F-A529-085C653A5D1D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="" xmlns:a16="http://schemas.microsoft.com/office/drawing/2014/main" id="{C7D0AE4F-C88E-9DCB-52B0-2822799D6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流程重疊</a:t>
            </a:r>
            <a:endParaRPr lang="zh-TW" altLang="en-US" sz="3200"/>
          </a:p>
        </p:txBody>
      </p:sp>
      <p:sp>
        <p:nvSpPr>
          <p:cNvPr id="105477" name="Rectangle 3">
            <a:extLst>
              <a:ext uri="{FF2B5EF4-FFF2-40B4-BE49-F238E27FC236}">
                <a16:creationId xmlns="" xmlns:a16="http://schemas.microsoft.com/office/drawing/2014/main" id="{9AEFC76D-BEAF-1E32-0C56-3017CA720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276600" cy="685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/>
              <a:t>鞋子縮短採購時程</a:t>
            </a:r>
          </a:p>
        </p:txBody>
      </p:sp>
      <p:pic>
        <p:nvPicPr>
          <p:cNvPr id="105478" name="Picture 4">
            <a:extLst>
              <a:ext uri="{FF2B5EF4-FFF2-40B4-BE49-F238E27FC236}">
                <a16:creationId xmlns="" xmlns:a16="http://schemas.microsoft.com/office/drawing/2014/main" id="{05891BB0-EBAB-822B-5434-3ED92DB8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051175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5">
            <a:extLst>
              <a:ext uri="{FF2B5EF4-FFF2-40B4-BE49-F238E27FC236}">
                <a16:creationId xmlns="" xmlns:a16="http://schemas.microsoft.com/office/drawing/2014/main" id="{E34D0D87-61F6-57C2-49EF-F8337186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0863" y="3051175"/>
            <a:ext cx="2297112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0" name="Freeform 6">
            <a:extLst>
              <a:ext uri="{FF2B5EF4-FFF2-40B4-BE49-F238E27FC236}">
                <a16:creationId xmlns="" xmlns:a16="http://schemas.microsoft.com/office/drawing/2014/main" id="{0C38B9E7-1593-2E17-22A4-66D5CF6326CC}"/>
              </a:ext>
            </a:extLst>
          </p:cNvPr>
          <p:cNvSpPr>
            <a:spLocks/>
          </p:cNvSpPr>
          <p:nvPr/>
        </p:nvSpPr>
        <p:spPr bwMode="auto">
          <a:xfrm>
            <a:off x="436086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1" name="Freeform 7">
            <a:extLst>
              <a:ext uri="{FF2B5EF4-FFF2-40B4-BE49-F238E27FC236}">
                <a16:creationId xmlns="" xmlns:a16="http://schemas.microsoft.com/office/drawing/2014/main" id="{0B803EC4-D6DC-1D5E-5573-6846C6ABF521}"/>
              </a:ext>
            </a:extLst>
          </p:cNvPr>
          <p:cNvSpPr>
            <a:spLocks/>
          </p:cNvSpPr>
          <p:nvPr/>
        </p:nvSpPr>
        <p:spPr bwMode="auto">
          <a:xfrm>
            <a:off x="6657975" y="3389313"/>
            <a:ext cx="1588" cy="479425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2" name="Line 8">
            <a:extLst>
              <a:ext uri="{FF2B5EF4-FFF2-40B4-BE49-F238E27FC236}">
                <a16:creationId xmlns="" xmlns:a16="http://schemas.microsoft.com/office/drawing/2014/main" id="{347EA686-9731-9093-CE0B-52F1B832BC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6425" y="3668713"/>
            <a:ext cx="1092200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3" name="Line 9">
            <a:extLst>
              <a:ext uri="{FF2B5EF4-FFF2-40B4-BE49-F238E27FC236}">
                <a16:creationId xmlns="" xmlns:a16="http://schemas.microsoft.com/office/drawing/2014/main" id="{55343111-8E91-F25C-1B38-3C38AA2C7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668713"/>
            <a:ext cx="1089025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84" name="Freeform 10">
            <a:extLst>
              <a:ext uri="{FF2B5EF4-FFF2-40B4-BE49-F238E27FC236}">
                <a16:creationId xmlns="" xmlns:a16="http://schemas.microsoft.com/office/drawing/2014/main" id="{70DE5550-8263-9B53-1BB1-F31D1538DD03}"/>
              </a:ext>
            </a:extLst>
          </p:cNvPr>
          <p:cNvSpPr>
            <a:spLocks/>
          </p:cNvSpPr>
          <p:nvPr/>
        </p:nvSpPr>
        <p:spPr bwMode="auto">
          <a:xfrm>
            <a:off x="4359275" y="3633788"/>
            <a:ext cx="66675" cy="66675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5" name="Freeform 11">
            <a:extLst>
              <a:ext uri="{FF2B5EF4-FFF2-40B4-BE49-F238E27FC236}">
                <a16:creationId xmlns="" xmlns:a16="http://schemas.microsoft.com/office/drawing/2014/main" id="{CA7D7A7A-B6EE-52EF-B146-BBD453B60751}"/>
              </a:ext>
            </a:extLst>
          </p:cNvPr>
          <p:cNvSpPr>
            <a:spLocks/>
          </p:cNvSpPr>
          <p:nvPr/>
        </p:nvSpPr>
        <p:spPr bwMode="auto">
          <a:xfrm>
            <a:off x="6589713" y="3633788"/>
            <a:ext cx="68262" cy="66675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486" name="Rectangle 12">
            <a:extLst>
              <a:ext uri="{FF2B5EF4-FFF2-40B4-BE49-F238E27FC236}">
                <a16:creationId xmlns="" xmlns:a16="http://schemas.microsoft.com/office/drawing/2014/main" id="{2CBFC5AF-EA29-3F6F-4002-039DA3825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3" y="3541713"/>
            <a:ext cx="5969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487" name="Picture 13">
            <a:extLst>
              <a:ext uri="{FF2B5EF4-FFF2-40B4-BE49-F238E27FC236}">
                <a16:creationId xmlns="" xmlns:a16="http://schemas.microsoft.com/office/drawing/2014/main" id="{13EEC58F-34F4-6439-78B4-0A63D7C0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3051175"/>
            <a:ext cx="18367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8" name="Rectangle 14">
            <a:extLst>
              <a:ext uri="{FF2B5EF4-FFF2-40B4-BE49-F238E27FC236}">
                <a16:creationId xmlns="" xmlns:a16="http://schemas.microsoft.com/office/drawing/2014/main" id="{856FAD12-FA16-A4B5-79A2-267AEEA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5" y="3051175"/>
            <a:ext cx="1836738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489" name="Line 15">
            <a:extLst>
              <a:ext uri="{FF2B5EF4-FFF2-40B4-BE49-F238E27FC236}">
                <a16:creationId xmlns="" xmlns:a16="http://schemas.microsoft.com/office/drawing/2014/main" id="{716F899E-11EC-6649-1583-BBDE5EE0B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0" name="Line 16">
            <a:extLst>
              <a:ext uri="{FF2B5EF4-FFF2-40B4-BE49-F238E27FC236}">
                <a16:creationId xmlns="" xmlns:a16="http://schemas.microsoft.com/office/drawing/2014/main" id="{20F51FEA-EAD8-BF7A-AA45-BE2F15A1A8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1" name="Line 17">
            <a:extLst>
              <a:ext uri="{FF2B5EF4-FFF2-40B4-BE49-F238E27FC236}">
                <a16:creationId xmlns="" xmlns:a16="http://schemas.microsoft.com/office/drawing/2014/main" id="{48E715E2-D9B5-AE63-0B50-458E552464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2" name="Line 18">
            <a:extLst>
              <a:ext uri="{FF2B5EF4-FFF2-40B4-BE49-F238E27FC236}">
                <a16:creationId xmlns="" xmlns:a16="http://schemas.microsoft.com/office/drawing/2014/main" id="{F3206668-72A4-A9B8-66F0-237828BE4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4713" y="2813050"/>
            <a:ext cx="1587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3" name="Freeform 19">
            <a:extLst>
              <a:ext uri="{FF2B5EF4-FFF2-40B4-BE49-F238E27FC236}">
                <a16:creationId xmlns="" xmlns:a16="http://schemas.microsoft.com/office/drawing/2014/main" id="{49409495-13F4-9D29-723A-FA3FCDB3DB7D}"/>
              </a:ext>
            </a:extLst>
          </p:cNvPr>
          <p:cNvSpPr>
            <a:spLocks/>
          </p:cNvSpPr>
          <p:nvPr/>
        </p:nvSpPr>
        <p:spPr bwMode="auto">
          <a:xfrm>
            <a:off x="6656388" y="2813050"/>
            <a:ext cx="550862" cy="238125"/>
          </a:xfrm>
          <a:custGeom>
            <a:avLst/>
            <a:gdLst>
              <a:gd name="T0" fmla="*/ 2147483646 w 686"/>
              <a:gd name="T1" fmla="*/ 2147483646 h 286"/>
              <a:gd name="T2" fmla="*/ 0 w 686"/>
              <a:gd name="T3" fmla="*/ 2147483646 h 286"/>
              <a:gd name="T4" fmla="*/ 0 w 686"/>
              <a:gd name="T5" fmla="*/ 2147483646 h 286"/>
              <a:gd name="T6" fmla="*/ 0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2147483646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2" y="286"/>
                </a:moveTo>
                <a:lnTo>
                  <a:pt x="0" y="278"/>
                </a:lnTo>
                <a:lnTo>
                  <a:pt x="0" y="271"/>
                </a:lnTo>
                <a:lnTo>
                  <a:pt x="0" y="264"/>
                </a:lnTo>
                <a:lnTo>
                  <a:pt x="2" y="257"/>
                </a:lnTo>
                <a:lnTo>
                  <a:pt x="2" y="250"/>
                </a:lnTo>
                <a:lnTo>
                  <a:pt x="4" y="243"/>
                </a:lnTo>
                <a:lnTo>
                  <a:pt x="9" y="228"/>
                </a:lnTo>
                <a:lnTo>
                  <a:pt x="15" y="216"/>
                </a:lnTo>
                <a:lnTo>
                  <a:pt x="24" y="202"/>
                </a:lnTo>
                <a:lnTo>
                  <a:pt x="32" y="189"/>
                </a:lnTo>
                <a:lnTo>
                  <a:pt x="43" y="177"/>
                </a:lnTo>
                <a:lnTo>
                  <a:pt x="57" y="164"/>
                </a:lnTo>
                <a:lnTo>
                  <a:pt x="72" y="152"/>
                </a:lnTo>
                <a:lnTo>
                  <a:pt x="88" y="139"/>
                </a:lnTo>
                <a:lnTo>
                  <a:pt x="104" y="128"/>
                </a:lnTo>
                <a:lnTo>
                  <a:pt x="124" y="118"/>
                </a:lnTo>
                <a:lnTo>
                  <a:pt x="143" y="107"/>
                </a:lnTo>
                <a:lnTo>
                  <a:pt x="165" y="96"/>
                </a:lnTo>
                <a:lnTo>
                  <a:pt x="188" y="85"/>
                </a:lnTo>
                <a:lnTo>
                  <a:pt x="211" y="76"/>
                </a:lnTo>
                <a:lnTo>
                  <a:pt x="236" y="68"/>
                </a:lnTo>
                <a:lnTo>
                  <a:pt x="263" y="59"/>
                </a:lnTo>
                <a:lnTo>
                  <a:pt x="290" y="51"/>
                </a:lnTo>
                <a:lnTo>
                  <a:pt x="318" y="44"/>
                </a:lnTo>
                <a:lnTo>
                  <a:pt x="347" y="37"/>
                </a:lnTo>
                <a:lnTo>
                  <a:pt x="377" y="30"/>
                </a:lnTo>
                <a:lnTo>
                  <a:pt x="409" y="25"/>
                </a:lnTo>
                <a:lnTo>
                  <a:pt x="442" y="19"/>
                </a:lnTo>
                <a:lnTo>
                  <a:pt x="474" y="14"/>
                </a:lnTo>
                <a:lnTo>
                  <a:pt x="508" y="10"/>
                </a:lnTo>
                <a:lnTo>
                  <a:pt x="542" y="7"/>
                </a:lnTo>
                <a:lnTo>
                  <a:pt x="577" y="3"/>
                </a:lnTo>
                <a:lnTo>
                  <a:pt x="613" y="1"/>
                </a:lnTo>
                <a:lnTo>
                  <a:pt x="651" y="0"/>
                </a:lnTo>
                <a:lnTo>
                  <a:pt x="686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4" name="Freeform 20">
            <a:extLst>
              <a:ext uri="{FF2B5EF4-FFF2-40B4-BE49-F238E27FC236}">
                <a16:creationId xmlns="" xmlns:a16="http://schemas.microsoft.com/office/drawing/2014/main" id="{870B5FCC-D994-C0F2-0FB7-DF20C942573D}"/>
              </a:ext>
            </a:extLst>
          </p:cNvPr>
          <p:cNvSpPr>
            <a:spLocks/>
          </p:cNvSpPr>
          <p:nvPr/>
        </p:nvSpPr>
        <p:spPr bwMode="auto">
          <a:xfrm>
            <a:off x="7943850" y="2813050"/>
            <a:ext cx="550863" cy="238125"/>
          </a:xfrm>
          <a:custGeom>
            <a:avLst/>
            <a:gdLst>
              <a:gd name="T0" fmla="*/ 2147483646 w 686"/>
              <a:gd name="T1" fmla="*/ 2147483646 h 286"/>
              <a:gd name="T2" fmla="*/ 2147483646 w 686"/>
              <a:gd name="T3" fmla="*/ 2147483646 h 286"/>
              <a:gd name="T4" fmla="*/ 2147483646 w 686"/>
              <a:gd name="T5" fmla="*/ 2147483646 h 286"/>
              <a:gd name="T6" fmla="*/ 2147483646 w 686"/>
              <a:gd name="T7" fmla="*/ 2147483646 h 286"/>
              <a:gd name="T8" fmla="*/ 2147483646 w 686"/>
              <a:gd name="T9" fmla="*/ 2147483646 h 286"/>
              <a:gd name="T10" fmla="*/ 2147483646 w 686"/>
              <a:gd name="T11" fmla="*/ 2147483646 h 286"/>
              <a:gd name="T12" fmla="*/ 2147483646 w 686"/>
              <a:gd name="T13" fmla="*/ 2147483646 h 286"/>
              <a:gd name="T14" fmla="*/ 2147483646 w 686"/>
              <a:gd name="T15" fmla="*/ 2147483646 h 286"/>
              <a:gd name="T16" fmla="*/ 2147483646 w 686"/>
              <a:gd name="T17" fmla="*/ 2147483646 h 286"/>
              <a:gd name="T18" fmla="*/ 2147483646 w 686"/>
              <a:gd name="T19" fmla="*/ 2147483646 h 286"/>
              <a:gd name="T20" fmla="*/ 2147483646 w 686"/>
              <a:gd name="T21" fmla="*/ 2147483646 h 286"/>
              <a:gd name="T22" fmla="*/ 2147483646 w 686"/>
              <a:gd name="T23" fmla="*/ 2147483646 h 286"/>
              <a:gd name="T24" fmla="*/ 2147483646 w 686"/>
              <a:gd name="T25" fmla="*/ 2147483646 h 286"/>
              <a:gd name="T26" fmla="*/ 2147483646 w 686"/>
              <a:gd name="T27" fmla="*/ 2147483646 h 286"/>
              <a:gd name="T28" fmla="*/ 2147483646 w 686"/>
              <a:gd name="T29" fmla="*/ 2147483646 h 286"/>
              <a:gd name="T30" fmla="*/ 2147483646 w 686"/>
              <a:gd name="T31" fmla="*/ 2147483646 h 286"/>
              <a:gd name="T32" fmla="*/ 2147483646 w 686"/>
              <a:gd name="T33" fmla="*/ 2147483646 h 286"/>
              <a:gd name="T34" fmla="*/ 2147483646 w 686"/>
              <a:gd name="T35" fmla="*/ 2147483646 h 286"/>
              <a:gd name="T36" fmla="*/ 2147483646 w 686"/>
              <a:gd name="T37" fmla="*/ 2147483646 h 286"/>
              <a:gd name="T38" fmla="*/ 2147483646 w 686"/>
              <a:gd name="T39" fmla="*/ 2147483646 h 286"/>
              <a:gd name="T40" fmla="*/ 2147483646 w 686"/>
              <a:gd name="T41" fmla="*/ 2147483646 h 286"/>
              <a:gd name="T42" fmla="*/ 2147483646 w 686"/>
              <a:gd name="T43" fmla="*/ 2147483646 h 286"/>
              <a:gd name="T44" fmla="*/ 2147483646 w 686"/>
              <a:gd name="T45" fmla="*/ 2147483646 h 286"/>
              <a:gd name="T46" fmla="*/ 2147483646 w 686"/>
              <a:gd name="T47" fmla="*/ 2147483646 h 286"/>
              <a:gd name="T48" fmla="*/ 2147483646 w 686"/>
              <a:gd name="T49" fmla="*/ 2147483646 h 286"/>
              <a:gd name="T50" fmla="*/ 2147483646 w 686"/>
              <a:gd name="T51" fmla="*/ 2147483646 h 286"/>
              <a:gd name="T52" fmla="*/ 2147483646 w 686"/>
              <a:gd name="T53" fmla="*/ 2147483646 h 286"/>
              <a:gd name="T54" fmla="*/ 2147483646 w 686"/>
              <a:gd name="T55" fmla="*/ 2147483646 h 286"/>
              <a:gd name="T56" fmla="*/ 2147483646 w 686"/>
              <a:gd name="T57" fmla="*/ 2147483646 h 286"/>
              <a:gd name="T58" fmla="*/ 2147483646 w 686"/>
              <a:gd name="T59" fmla="*/ 2147483646 h 286"/>
              <a:gd name="T60" fmla="*/ 2147483646 w 686"/>
              <a:gd name="T61" fmla="*/ 2147483646 h 286"/>
              <a:gd name="T62" fmla="*/ 2147483646 w 686"/>
              <a:gd name="T63" fmla="*/ 2147483646 h 286"/>
              <a:gd name="T64" fmla="*/ 2147483646 w 686"/>
              <a:gd name="T65" fmla="*/ 2147483646 h 286"/>
              <a:gd name="T66" fmla="*/ 2147483646 w 686"/>
              <a:gd name="T67" fmla="*/ 2147483646 h 286"/>
              <a:gd name="T68" fmla="*/ 2147483646 w 686"/>
              <a:gd name="T69" fmla="*/ 0 h 286"/>
              <a:gd name="T70" fmla="*/ 0 w 686"/>
              <a:gd name="T71" fmla="*/ 0 h 28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86" h="286">
                <a:moveTo>
                  <a:pt x="686" y="286"/>
                </a:moveTo>
                <a:lnTo>
                  <a:pt x="686" y="278"/>
                </a:lnTo>
                <a:lnTo>
                  <a:pt x="686" y="271"/>
                </a:lnTo>
                <a:lnTo>
                  <a:pt x="686" y="264"/>
                </a:lnTo>
                <a:lnTo>
                  <a:pt x="684" y="257"/>
                </a:lnTo>
                <a:lnTo>
                  <a:pt x="684" y="250"/>
                </a:lnTo>
                <a:lnTo>
                  <a:pt x="682" y="243"/>
                </a:lnTo>
                <a:lnTo>
                  <a:pt x="677" y="228"/>
                </a:lnTo>
                <a:lnTo>
                  <a:pt x="671" y="216"/>
                </a:lnTo>
                <a:lnTo>
                  <a:pt x="662" y="202"/>
                </a:lnTo>
                <a:lnTo>
                  <a:pt x="653" y="189"/>
                </a:lnTo>
                <a:lnTo>
                  <a:pt x="643" y="177"/>
                </a:lnTo>
                <a:lnTo>
                  <a:pt x="628" y="164"/>
                </a:lnTo>
                <a:lnTo>
                  <a:pt x="614" y="152"/>
                </a:lnTo>
                <a:lnTo>
                  <a:pt x="598" y="139"/>
                </a:lnTo>
                <a:lnTo>
                  <a:pt x="582" y="128"/>
                </a:lnTo>
                <a:lnTo>
                  <a:pt x="562" y="118"/>
                </a:lnTo>
                <a:lnTo>
                  <a:pt x="543" y="107"/>
                </a:lnTo>
                <a:lnTo>
                  <a:pt x="521" y="96"/>
                </a:lnTo>
                <a:lnTo>
                  <a:pt x="498" y="85"/>
                </a:lnTo>
                <a:lnTo>
                  <a:pt x="475" y="76"/>
                </a:lnTo>
                <a:lnTo>
                  <a:pt x="450" y="68"/>
                </a:lnTo>
                <a:lnTo>
                  <a:pt x="423" y="59"/>
                </a:lnTo>
                <a:lnTo>
                  <a:pt x="396" y="51"/>
                </a:lnTo>
                <a:lnTo>
                  <a:pt x="368" y="44"/>
                </a:lnTo>
                <a:lnTo>
                  <a:pt x="339" y="37"/>
                </a:lnTo>
                <a:lnTo>
                  <a:pt x="309" y="30"/>
                </a:lnTo>
                <a:lnTo>
                  <a:pt x="277" y="25"/>
                </a:lnTo>
                <a:lnTo>
                  <a:pt x="244" y="19"/>
                </a:lnTo>
                <a:lnTo>
                  <a:pt x="212" y="14"/>
                </a:lnTo>
                <a:lnTo>
                  <a:pt x="178" y="10"/>
                </a:lnTo>
                <a:lnTo>
                  <a:pt x="143" y="7"/>
                </a:lnTo>
                <a:lnTo>
                  <a:pt x="109" y="3"/>
                </a:lnTo>
                <a:lnTo>
                  <a:pt x="73" y="1"/>
                </a:lnTo>
                <a:lnTo>
                  <a:pt x="3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5" name="Line 21">
            <a:extLst>
              <a:ext uri="{FF2B5EF4-FFF2-40B4-BE49-F238E27FC236}">
                <a16:creationId xmlns="" xmlns:a16="http://schemas.microsoft.com/office/drawing/2014/main" id="{E3F87768-D77C-6FEF-D58D-C3B13966F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79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6" name="Rectangle 22">
            <a:extLst>
              <a:ext uri="{FF2B5EF4-FFF2-40B4-BE49-F238E27FC236}">
                <a16:creationId xmlns="" xmlns:a16="http://schemas.microsoft.com/office/drawing/2014/main" id="{DBD126C0-33BB-B2D2-80DD-541948800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25" y="2662238"/>
            <a:ext cx="5715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生產 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497" name="Freeform 23">
            <a:extLst>
              <a:ext uri="{FF2B5EF4-FFF2-40B4-BE49-F238E27FC236}">
                <a16:creationId xmlns="" xmlns:a16="http://schemas.microsoft.com/office/drawing/2014/main" id="{283E4021-FF7E-4BC8-6249-351A222985CF}"/>
              </a:ext>
            </a:extLst>
          </p:cNvPr>
          <p:cNvSpPr>
            <a:spLocks/>
          </p:cNvSpPr>
          <p:nvPr/>
        </p:nvSpPr>
        <p:spPr bwMode="auto">
          <a:xfrm>
            <a:off x="6656388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8" name="Freeform 24">
            <a:extLst>
              <a:ext uri="{FF2B5EF4-FFF2-40B4-BE49-F238E27FC236}">
                <a16:creationId xmlns="" xmlns:a16="http://schemas.microsoft.com/office/drawing/2014/main" id="{F16A9DCF-FFC3-4E12-F6BF-8DA1B1F24391}"/>
              </a:ext>
            </a:extLst>
          </p:cNvPr>
          <p:cNvSpPr>
            <a:spLocks/>
          </p:cNvSpPr>
          <p:nvPr/>
        </p:nvSpPr>
        <p:spPr bwMode="auto">
          <a:xfrm>
            <a:off x="8494713" y="3389313"/>
            <a:ext cx="1587" cy="479425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499" name="Line 25">
            <a:extLst>
              <a:ext uri="{FF2B5EF4-FFF2-40B4-BE49-F238E27FC236}">
                <a16:creationId xmlns="" xmlns:a16="http://schemas.microsoft.com/office/drawing/2014/main" id="{04E08393-EBA7-3B24-BE03-AF2C553C71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1950" y="3668713"/>
            <a:ext cx="862013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0" name="Line 26">
            <a:extLst>
              <a:ext uri="{FF2B5EF4-FFF2-40B4-BE49-F238E27FC236}">
                <a16:creationId xmlns="" xmlns:a16="http://schemas.microsoft.com/office/drawing/2014/main" id="{41CA2ED4-46AA-4491-DF69-A5BC8A3FE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3963" y="3668713"/>
            <a:ext cx="862012" cy="1587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1" name="Freeform 27">
            <a:extLst>
              <a:ext uri="{FF2B5EF4-FFF2-40B4-BE49-F238E27FC236}">
                <a16:creationId xmlns="" xmlns:a16="http://schemas.microsoft.com/office/drawing/2014/main" id="{F553F494-9552-BDC9-1114-483DD00F78C2}"/>
              </a:ext>
            </a:extLst>
          </p:cNvPr>
          <p:cNvSpPr>
            <a:spLocks/>
          </p:cNvSpPr>
          <p:nvPr/>
        </p:nvSpPr>
        <p:spPr bwMode="auto">
          <a:xfrm>
            <a:off x="6656388" y="3633788"/>
            <a:ext cx="65087" cy="66675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2" name="Freeform 28">
            <a:extLst>
              <a:ext uri="{FF2B5EF4-FFF2-40B4-BE49-F238E27FC236}">
                <a16:creationId xmlns="" xmlns:a16="http://schemas.microsoft.com/office/drawing/2014/main" id="{4E0B2746-409C-7D47-0AE8-8C662647B1BA}"/>
              </a:ext>
            </a:extLst>
          </p:cNvPr>
          <p:cNvSpPr>
            <a:spLocks/>
          </p:cNvSpPr>
          <p:nvPr/>
        </p:nvSpPr>
        <p:spPr bwMode="auto">
          <a:xfrm>
            <a:off x="8429625" y="3633788"/>
            <a:ext cx="65088" cy="66675"/>
          </a:xfrm>
          <a:custGeom>
            <a:avLst/>
            <a:gdLst>
              <a:gd name="T0" fmla="*/ 0 w 83"/>
              <a:gd name="T1" fmla="*/ 0 h 82"/>
              <a:gd name="T2" fmla="*/ 2147483646 w 83"/>
              <a:gd name="T3" fmla="*/ 2147483646 h 82"/>
              <a:gd name="T4" fmla="*/ 0 w 83"/>
              <a:gd name="T5" fmla="*/ 2147483646 h 82"/>
              <a:gd name="T6" fmla="*/ 0 w 83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0" y="0"/>
                </a:moveTo>
                <a:lnTo>
                  <a:pt x="83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03" name="Rectangle 29">
            <a:extLst>
              <a:ext uri="{FF2B5EF4-FFF2-40B4-BE49-F238E27FC236}">
                <a16:creationId xmlns="" xmlns:a16="http://schemas.microsoft.com/office/drawing/2014/main" id="{372A151D-A36F-15C8-05C4-BEBBD0360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5988" y="3541713"/>
            <a:ext cx="5349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10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</a:t>
            </a:r>
            <a:r>
              <a:rPr lang="zh-TW" altLang="en-US" sz="15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zh-TW" altLang="en-US" sz="2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04" name="Line 30">
            <a:extLst>
              <a:ext uri="{FF2B5EF4-FFF2-40B4-BE49-F238E27FC236}">
                <a16:creationId xmlns="" xmlns:a16="http://schemas.microsoft.com/office/drawing/2014/main" id="{6E6FF4E3-D76E-3848-1C02-E470DD1408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13050"/>
            <a:ext cx="1588" cy="238125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5" name="Line 31">
            <a:extLst>
              <a:ext uri="{FF2B5EF4-FFF2-40B4-BE49-F238E27FC236}">
                <a16:creationId xmlns="" xmlns:a16="http://schemas.microsoft.com/office/drawing/2014/main" id="{7052554D-8DD7-DFF1-7A9E-9F17B7424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2838450"/>
            <a:ext cx="1588" cy="236538"/>
          </a:xfrm>
          <a:prstGeom prst="line">
            <a:avLst/>
          </a:prstGeom>
          <a:noFill/>
          <a:ln w="1111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6" name="Freeform 32">
            <a:extLst>
              <a:ext uri="{FF2B5EF4-FFF2-40B4-BE49-F238E27FC236}">
                <a16:creationId xmlns="" xmlns:a16="http://schemas.microsoft.com/office/drawing/2014/main" id="{26A034E2-7F53-9A48-9D8D-F2B4DAFB3109}"/>
              </a:ext>
            </a:extLst>
          </p:cNvPr>
          <p:cNvSpPr>
            <a:spLocks/>
          </p:cNvSpPr>
          <p:nvPr/>
        </p:nvSpPr>
        <p:spPr bwMode="auto">
          <a:xfrm>
            <a:off x="4359275" y="2838450"/>
            <a:ext cx="687388" cy="236538"/>
          </a:xfrm>
          <a:custGeom>
            <a:avLst/>
            <a:gdLst>
              <a:gd name="T0" fmla="*/ 0 w 858"/>
              <a:gd name="T1" fmla="*/ 2147483646 h 286"/>
              <a:gd name="T2" fmla="*/ 2147483646 w 858"/>
              <a:gd name="T3" fmla="*/ 2147483646 h 286"/>
              <a:gd name="T4" fmla="*/ 2147483646 w 858"/>
              <a:gd name="T5" fmla="*/ 2147483646 h 286"/>
              <a:gd name="T6" fmla="*/ 2147483646 w 858"/>
              <a:gd name="T7" fmla="*/ 2147483646 h 286"/>
              <a:gd name="T8" fmla="*/ 2147483646 w 858"/>
              <a:gd name="T9" fmla="*/ 2147483646 h 286"/>
              <a:gd name="T10" fmla="*/ 2147483646 w 858"/>
              <a:gd name="T11" fmla="*/ 2147483646 h 286"/>
              <a:gd name="T12" fmla="*/ 2147483646 w 858"/>
              <a:gd name="T13" fmla="*/ 2147483646 h 286"/>
              <a:gd name="T14" fmla="*/ 2147483646 w 858"/>
              <a:gd name="T15" fmla="*/ 2147483646 h 286"/>
              <a:gd name="T16" fmla="*/ 2147483646 w 858"/>
              <a:gd name="T17" fmla="*/ 2147483646 h 286"/>
              <a:gd name="T18" fmla="*/ 2147483646 w 858"/>
              <a:gd name="T19" fmla="*/ 2147483646 h 286"/>
              <a:gd name="T20" fmla="*/ 2147483646 w 858"/>
              <a:gd name="T21" fmla="*/ 2147483646 h 286"/>
              <a:gd name="T22" fmla="*/ 2147483646 w 858"/>
              <a:gd name="T23" fmla="*/ 2147483646 h 286"/>
              <a:gd name="T24" fmla="*/ 2147483646 w 858"/>
              <a:gd name="T25" fmla="*/ 2147483646 h 286"/>
              <a:gd name="T26" fmla="*/ 2147483646 w 858"/>
              <a:gd name="T27" fmla="*/ 2147483646 h 286"/>
              <a:gd name="T28" fmla="*/ 2147483646 w 858"/>
              <a:gd name="T29" fmla="*/ 2147483646 h 286"/>
              <a:gd name="T30" fmla="*/ 2147483646 w 858"/>
              <a:gd name="T31" fmla="*/ 2147483646 h 286"/>
              <a:gd name="T32" fmla="*/ 2147483646 w 858"/>
              <a:gd name="T33" fmla="*/ 2147483646 h 286"/>
              <a:gd name="T34" fmla="*/ 2147483646 w 858"/>
              <a:gd name="T35" fmla="*/ 2147483646 h 286"/>
              <a:gd name="T36" fmla="*/ 2147483646 w 858"/>
              <a:gd name="T37" fmla="*/ 2147483646 h 286"/>
              <a:gd name="T38" fmla="*/ 2147483646 w 858"/>
              <a:gd name="T39" fmla="*/ 2147483646 h 286"/>
              <a:gd name="T40" fmla="*/ 2147483646 w 858"/>
              <a:gd name="T41" fmla="*/ 2147483646 h 286"/>
              <a:gd name="T42" fmla="*/ 2147483646 w 858"/>
              <a:gd name="T43" fmla="*/ 2147483646 h 286"/>
              <a:gd name="T44" fmla="*/ 2147483646 w 858"/>
              <a:gd name="T45" fmla="*/ 2147483646 h 286"/>
              <a:gd name="T46" fmla="*/ 2147483646 w 858"/>
              <a:gd name="T47" fmla="*/ 2147483646 h 286"/>
              <a:gd name="T48" fmla="*/ 2147483646 w 858"/>
              <a:gd name="T49" fmla="*/ 2147483646 h 286"/>
              <a:gd name="T50" fmla="*/ 2147483646 w 858"/>
              <a:gd name="T51" fmla="*/ 2147483646 h 286"/>
              <a:gd name="T52" fmla="*/ 2147483646 w 858"/>
              <a:gd name="T53" fmla="*/ 2147483646 h 286"/>
              <a:gd name="T54" fmla="*/ 2147483646 w 858"/>
              <a:gd name="T55" fmla="*/ 2147483646 h 286"/>
              <a:gd name="T56" fmla="*/ 2147483646 w 858"/>
              <a:gd name="T57" fmla="*/ 2147483646 h 286"/>
              <a:gd name="T58" fmla="*/ 2147483646 w 858"/>
              <a:gd name="T59" fmla="*/ 2147483646 h 286"/>
              <a:gd name="T60" fmla="*/ 2147483646 w 858"/>
              <a:gd name="T61" fmla="*/ 2147483646 h 286"/>
              <a:gd name="T62" fmla="*/ 2147483646 w 858"/>
              <a:gd name="T63" fmla="*/ 2147483646 h 286"/>
              <a:gd name="T64" fmla="*/ 2147483646 w 858"/>
              <a:gd name="T65" fmla="*/ 2147483646 h 286"/>
              <a:gd name="T66" fmla="*/ 2147483646 w 858"/>
              <a:gd name="T67" fmla="*/ 2147483646 h 286"/>
              <a:gd name="T68" fmla="*/ 2147483646 w 858"/>
              <a:gd name="T69" fmla="*/ 2147483646 h 286"/>
              <a:gd name="T70" fmla="*/ 2147483646 w 858"/>
              <a:gd name="T71" fmla="*/ 2147483646 h 286"/>
              <a:gd name="T72" fmla="*/ 2147483646 w 858"/>
              <a:gd name="T73" fmla="*/ 2147483646 h 286"/>
              <a:gd name="T74" fmla="*/ 2147483646 w 858"/>
              <a:gd name="T75" fmla="*/ 2147483646 h 286"/>
              <a:gd name="T76" fmla="*/ 2147483646 w 858"/>
              <a:gd name="T77" fmla="*/ 2147483646 h 286"/>
              <a:gd name="T78" fmla="*/ 2147483646 w 858"/>
              <a:gd name="T79" fmla="*/ 2147483646 h 286"/>
              <a:gd name="T80" fmla="*/ 2147483646 w 858"/>
              <a:gd name="T81" fmla="*/ 0 h 286"/>
              <a:gd name="T82" fmla="*/ 2147483646 w 858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8" h="286">
                <a:moveTo>
                  <a:pt x="0" y="286"/>
                </a:moveTo>
                <a:lnTo>
                  <a:pt x="2" y="279"/>
                </a:lnTo>
                <a:lnTo>
                  <a:pt x="2" y="272"/>
                </a:lnTo>
                <a:lnTo>
                  <a:pt x="4" y="265"/>
                </a:lnTo>
                <a:lnTo>
                  <a:pt x="6" y="258"/>
                </a:lnTo>
                <a:lnTo>
                  <a:pt x="7" y="250"/>
                </a:lnTo>
                <a:lnTo>
                  <a:pt x="11" y="243"/>
                </a:lnTo>
                <a:lnTo>
                  <a:pt x="15" y="236"/>
                </a:lnTo>
                <a:lnTo>
                  <a:pt x="18" y="229"/>
                </a:lnTo>
                <a:lnTo>
                  <a:pt x="23" y="222"/>
                </a:lnTo>
                <a:lnTo>
                  <a:pt x="29" y="215"/>
                </a:lnTo>
                <a:lnTo>
                  <a:pt x="34" y="207"/>
                </a:lnTo>
                <a:lnTo>
                  <a:pt x="40" y="200"/>
                </a:lnTo>
                <a:lnTo>
                  <a:pt x="47" y="195"/>
                </a:lnTo>
                <a:lnTo>
                  <a:pt x="54" y="188"/>
                </a:lnTo>
                <a:lnTo>
                  <a:pt x="61" y="181"/>
                </a:lnTo>
                <a:lnTo>
                  <a:pt x="68" y="175"/>
                </a:lnTo>
                <a:lnTo>
                  <a:pt x="77" y="168"/>
                </a:lnTo>
                <a:lnTo>
                  <a:pt x="86" y="163"/>
                </a:lnTo>
                <a:lnTo>
                  <a:pt x="104" y="150"/>
                </a:lnTo>
                <a:lnTo>
                  <a:pt x="125" y="138"/>
                </a:lnTo>
                <a:lnTo>
                  <a:pt x="147" y="125"/>
                </a:lnTo>
                <a:lnTo>
                  <a:pt x="172" y="115"/>
                </a:lnTo>
                <a:lnTo>
                  <a:pt x="197" y="104"/>
                </a:lnTo>
                <a:lnTo>
                  <a:pt x="224" y="93"/>
                </a:lnTo>
                <a:lnTo>
                  <a:pt x="252" y="84"/>
                </a:lnTo>
                <a:lnTo>
                  <a:pt x="282" y="73"/>
                </a:lnTo>
                <a:lnTo>
                  <a:pt x="313" y="65"/>
                </a:lnTo>
                <a:lnTo>
                  <a:pt x="345" y="57"/>
                </a:lnTo>
                <a:lnTo>
                  <a:pt x="379" y="48"/>
                </a:lnTo>
                <a:lnTo>
                  <a:pt x="415" y="41"/>
                </a:lnTo>
                <a:lnTo>
                  <a:pt x="450" y="34"/>
                </a:lnTo>
                <a:lnTo>
                  <a:pt x="486" y="29"/>
                </a:lnTo>
                <a:lnTo>
                  <a:pt x="525" y="22"/>
                </a:lnTo>
                <a:lnTo>
                  <a:pt x="563" y="18"/>
                </a:lnTo>
                <a:lnTo>
                  <a:pt x="604" y="13"/>
                </a:lnTo>
                <a:lnTo>
                  <a:pt x="643" y="9"/>
                </a:lnTo>
                <a:lnTo>
                  <a:pt x="686" y="6"/>
                </a:lnTo>
                <a:lnTo>
                  <a:pt x="727" y="4"/>
                </a:lnTo>
                <a:lnTo>
                  <a:pt x="770" y="2"/>
                </a:lnTo>
                <a:lnTo>
                  <a:pt x="815" y="0"/>
                </a:lnTo>
                <a:lnTo>
                  <a:pt x="858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7" name="Freeform 33">
            <a:extLst>
              <a:ext uri="{FF2B5EF4-FFF2-40B4-BE49-F238E27FC236}">
                <a16:creationId xmlns="" xmlns:a16="http://schemas.microsoft.com/office/drawing/2014/main" id="{AF7D697C-2237-5883-C51D-00FB9316BA8E}"/>
              </a:ext>
            </a:extLst>
          </p:cNvPr>
          <p:cNvSpPr>
            <a:spLocks/>
          </p:cNvSpPr>
          <p:nvPr/>
        </p:nvSpPr>
        <p:spPr bwMode="auto">
          <a:xfrm>
            <a:off x="5965825" y="2838450"/>
            <a:ext cx="692150" cy="236538"/>
          </a:xfrm>
          <a:custGeom>
            <a:avLst/>
            <a:gdLst>
              <a:gd name="T0" fmla="*/ 2147483646 w 859"/>
              <a:gd name="T1" fmla="*/ 2147483646 h 286"/>
              <a:gd name="T2" fmla="*/ 2147483646 w 859"/>
              <a:gd name="T3" fmla="*/ 2147483646 h 286"/>
              <a:gd name="T4" fmla="*/ 2147483646 w 859"/>
              <a:gd name="T5" fmla="*/ 2147483646 h 286"/>
              <a:gd name="T6" fmla="*/ 2147483646 w 859"/>
              <a:gd name="T7" fmla="*/ 2147483646 h 286"/>
              <a:gd name="T8" fmla="*/ 2147483646 w 859"/>
              <a:gd name="T9" fmla="*/ 2147483646 h 286"/>
              <a:gd name="T10" fmla="*/ 2147483646 w 859"/>
              <a:gd name="T11" fmla="*/ 2147483646 h 286"/>
              <a:gd name="T12" fmla="*/ 2147483646 w 859"/>
              <a:gd name="T13" fmla="*/ 2147483646 h 286"/>
              <a:gd name="T14" fmla="*/ 2147483646 w 859"/>
              <a:gd name="T15" fmla="*/ 2147483646 h 286"/>
              <a:gd name="T16" fmla="*/ 2147483646 w 859"/>
              <a:gd name="T17" fmla="*/ 2147483646 h 286"/>
              <a:gd name="T18" fmla="*/ 2147483646 w 859"/>
              <a:gd name="T19" fmla="*/ 2147483646 h 286"/>
              <a:gd name="T20" fmla="*/ 2147483646 w 859"/>
              <a:gd name="T21" fmla="*/ 2147483646 h 286"/>
              <a:gd name="T22" fmla="*/ 2147483646 w 859"/>
              <a:gd name="T23" fmla="*/ 2147483646 h 286"/>
              <a:gd name="T24" fmla="*/ 2147483646 w 859"/>
              <a:gd name="T25" fmla="*/ 2147483646 h 286"/>
              <a:gd name="T26" fmla="*/ 2147483646 w 859"/>
              <a:gd name="T27" fmla="*/ 2147483646 h 286"/>
              <a:gd name="T28" fmla="*/ 2147483646 w 859"/>
              <a:gd name="T29" fmla="*/ 2147483646 h 286"/>
              <a:gd name="T30" fmla="*/ 2147483646 w 859"/>
              <a:gd name="T31" fmla="*/ 2147483646 h 286"/>
              <a:gd name="T32" fmla="*/ 2147483646 w 859"/>
              <a:gd name="T33" fmla="*/ 2147483646 h 286"/>
              <a:gd name="T34" fmla="*/ 2147483646 w 859"/>
              <a:gd name="T35" fmla="*/ 2147483646 h 286"/>
              <a:gd name="T36" fmla="*/ 2147483646 w 859"/>
              <a:gd name="T37" fmla="*/ 2147483646 h 286"/>
              <a:gd name="T38" fmla="*/ 2147483646 w 859"/>
              <a:gd name="T39" fmla="*/ 2147483646 h 286"/>
              <a:gd name="T40" fmla="*/ 2147483646 w 859"/>
              <a:gd name="T41" fmla="*/ 2147483646 h 286"/>
              <a:gd name="T42" fmla="*/ 2147483646 w 859"/>
              <a:gd name="T43" fmla="*/ 2147483646 h 286"/>
              <a:gd name="T44" fmla="*/ 2147483646 w 859"/>
              <a:gd name="T45" fmla="*/ 2147483646 h 286"/>
              <a:gd name="T46" fmla="*/ 2147483646 w 859"/>
              <a:gd name="T47" fmla="*/ 2147483646 h 286"/>
              <a:gd name="T48" fmla="*/ 2147483646 w 859"/>
              <a:gd name="T49" fmla="*/ 2147483646 h 286"/>
              <a:gd name="T50" fmla="*/ 2147483646 w 859"/>
              <a:gd name="T51" fmla="*/ 2147483646 h 286"/>
              <a:gd name="T52" fmla="*/ 2147483646 w 859"/>
              <a:gd name="T53" fmla="*/ 2147483646 h 286"/>
              <a:gd name="T54" fmla="*/ 2147483646 w 859"/>
              <a:gd name="T55" fmla="*/ 2147483646 h 286"/>
              <a:gd name="T56" fmla="*/ 2147483646 w 859"/>
              <a:gd name="T57" fmla="*/ 2147483646 h 286"/>
              <a:gd name="T58" fmla="*/ 2147483646 w 859"/>
              <a:gd name="T59" fmla="*/ 2147483646 h 286"/>
              <a:gd name="T60" fmla="*/ 2147483646 w 859"/>
              <a:gd name="T61" fmla="*/ 2147483646 h 286"/>
              <a:gd name="T62" fmla="*/ 2147483646 w 859"/>
              <a:gd name="T63" fmla="*/ 2147483646 h 286"/>
              <a:gd name="T64" fmla="*/ 2147483646 w 859"/>
              <a:gd name="T65" fmla="*/ 2147483646 h 286"/>
              <a:gd name="T66" fmla="*/ 2147483646 w 859"/>
              <a:gd name="T67" fmla="*/ 2147483646 h 286"/>
              <a:gd name="T68" fmla="*/ 2147483646 w 859"/>
              <a:gd name="T69" fmla="*/ 2147483646 h 286"/>
              <a:gd name="T70" fmla="*/ 2147483646 w 859"/>
              <a:gd name="T71" fmla="*/ 2147483646 h 286"/>
              <a:gd name="T72" fmla="*/ 2147483646 w 859"/>
              <a:gd name="T73" fmla="*/ 2147483646 h 286"/>
              <a:gd name="T74" fmla="*/ 2147483646 w 859"/>
              <a:gd name="T75" fmla="*/ 2147483646 h 286"/>
              <a:gd name="T76" fmla="*/ 2147483646 w 859"/>
              <a:gd name="T77" fmla="*/ 2147483646 h 286"/>
              <a:gd name="T78" fmla="*/ 2147483646 w 859"/>
              <a:gd name="T79" fmla="*/ 2147483646 h 286"/>
              <a:gd name="T80" fmla="*/ 2147483646 w 859"/>
              <a:gd name="T81" fmla="*/ 0 h 286"/>
              <a:gd name="T82" fmla="*/ 0 w 859"/>
              <a:gd name="T83" fmla="*/ 0 h 2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859" h="286">
                <a:moveTo>
                  <a:pt x="859" y="286"/>
                </a:moveTo>
                <a:lnTo>
                  <a:pt x="857" y="279"/>
                </a:lnTo>
                <a:lnTo>
                  <a:pt x="857" y="272"/>
                </a:lnTo>
                <a:lnTo>
                  <a:pt x="856" y="265"/>
                </a:lnTo>
                <a:lnTo>
                  <a:pt x="854" y="258"/>
                </a:lnTo>
                <a:lnTo>
                  <a:pt x="852" y="250"/>
                </a:lnTo>
                <a:lnTo>
                  <a:pt x="848" y="243"/>
                </a:lnTo>
                <a:lnTo>
                  <a:pt x="845" y="236"/>
                </a:lnTo>
                <a:lnTo>
                  <a:pt x="841" y="229"/>
                </a:lnTo>
                <a:lnTo>
                  <a:pt x="836" y="222"/>
                </a:lnTo>
                <a:lnTo>
                  <a:pt x="831" y="215"/>
                </a:lnTo>
                <a:lnTo>
                  <a:pt x="825" y="207"/>
                </a:lnTo>
                <a:lnTo>
                  <a:pt x="820" y="200"/>
                </a:lnTo>
                <a:lnTo>
                  <a:pt x="813" y="195"/>
                </a:lnTo>
                <a:lnTo>
                  <a:pt x="806" y="188"/>
                </a:lnTo>
                <a:lnTo>
                  <a:pt x="798" y="181"/>
                </a:lnTo>
                <a:lnTo>
                  <a:pt x="791" y="175"/>
                </a:lnTo>
                <a:lnTo>
                  <a:pt x="782" y="168"/>
                </a:lnTo>
                <a:lnTo>
                  <a:pt x="773" y="163"/>
                </a:lnTo>
                <a:lnTo>
                  <a:pt x="755" y="150"/>
                </a:lnTo>
                <a:lnTo>
                  <a:pt x="734" y="138"/>
                </a:lnTo>
                <a:lnTo>
                  <a:pt x="713" y="127"/>
                </a:lnTo>
                <a:lnTo>
                  <a:pt x="688" y="115"/>
                </a:lnTo>
                <a:lnTo>
                  <a:pt x="663" y="104"/>
                </a:lnTo>
                <a:lnTo>
                  <a:pt x="636" y="93"/>
                </a:lnTo>
                <a:lnTo>
                  <a:pt x="607" y="84"/>
                </a:lnTo>
                <a:lnTo>
                  <a:pt x="577" y="75"/>
                </a:lnTo>
                <a:lnTo>
                  <a:pt x="546" y="66"/>
                </a:lnTo>
                <a:lnTo>
                  <a:pt x="514" y="57"/>
                </a:lnTo>
                <a:lnTo>
                  <a:pt x="480" y="48"/>
                </a:lnTo>
                <a:lnTo>
                  <a:pt x="445" y="41"/>
                </a:lnTo>
                <a:lnTo>
                  <a:pt x="409" y="34"/>
                </a:lnTo>
                <a:lnTo>
                  <a:pt x="373" y="29"/>
                </a:lnTo>
                <a:lnTo>
                  <a:pt x="334" y="23"/>
                </a:lnTo>
                <a:lnTo>
                  <a:pt x="295" y="18"/>
                </a:lnTo>
                <a:lnTo>
                  <a:pt x="255" y="13"/>
                </a:lnTo>
                <a:lnTo>
                  <a:pt x="214" y="9"/>
                </a:lnTo>
                <a:lnTo>
                  <a:pt x="173" y="6"/>
                </a:lnTo>
                <a:lnTo>
                  <a:pt x="132" y="4"/>
                </a:lnTo>
                <a:lnTo>
                  <a:pt x="87" y="2"/>
                </a:lnTo>
                <a:lnTo>
                  <a:pt x="45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08" name="Rectangle 34">
            <a:extLst>
              <a:ext uri="{FF2B5EF4-FFF2-40B4-BE49-F238E27FC236}">
                <a16:creationId xmlns="" xmlns:a16="http://schemas.microsoft.com/office/drawing/2014/main" id="{296EA11E-54F0-9063-BFB6-C669C90C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5" y="2662238"/>
            <a:ext cx="11430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solidFill>
                  <a:srgbClr val="CC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原物料採購</a:t>
            </a:r>
            <a:endParaRPr lang="zh-TW" altLang="en-US" sz="1800">
              <a:solidFill>
                <a:srgbClr val="CC0000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pic>
        <p:nvPicPr>
          <p:cNvPr id="105509" name="Picture 35">
            <a:extLst>
              <a:ext uri="{FF2B5EF4-FFF2-40B4-BE49-F238E27FC236}">
                <a16:creationId xmlns="" xmlns:a16="http://schemas.microsoft.com/office/drawing/2014/main" id="{03C5496D-6C98-F367-4F75-59A023F8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81600"/>
            <a:ext cx="1377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0" name="Freeform 36">
            <a:extLst>
              <a:ext uri="{FF2B5EF4-FFF2-40B4-BE49-F238E27FC236}">
                <a16:creationId xmlns="" xmlns:a16="http://schemas.microsoft.com/office/drawing/2014/main" id="{D7FBF420-C4F9-DBDD-E39C-656E5D8075D7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1" name="Freeform 37">
            <a:extLst>
              <a:ext uri="{FF2B5EF4-FFF2-40B4-BE49-F238E27FC236}">
                <a16:creationId xmlns="" xmlns:a16="http://schemas.microsoft.com/office/drawing/2014/main" id="{A6040057-5E28-1313-A450-615BA229B414}"/>
              </a:ext>
            </a:extLst>
          </p:cNvPr>
          <p:cNvSpPr>
            <a:spLocks/>
          </p:cNvSpPr>
          <p:nvPr/>
        </p:nvSpPr>
        <p:spPr bwMode="auto">
          <a:xfrm>
            <a:off x="5748338" y="5746750"/>
            <a:ext cx="1587" cy="485775"/>
          </a:xfrm>
          <a:custGeom>
            <a:avLst/>
            <a:gdLst>
              <a:gd name="T0" fmla="*/ 0 w 1587"/>
              <a:gd name="T1" fmla="*/ 2147483646 h 586"/>
              <a:gd name="T2" fmla="*/ 0 w 1587"/>
              <a:gd name="T3" fmla="*/ 0 h 586"/>
              <a:gd name="T4" fmla="*/ 0 w 1587"/>
              <a:gd name="T5" fmla="*/ 2147483646 h 5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86">
                <a:moveTo>
                  <a:pt x="0" y="586"/>
                </a:moveTo>
                <a:lnTo>
                  <a:pt x="0" y="0"/>
                </a:lnTo>
                <a:lnTo>
                  <a:pt x="0" y="586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2" name="Line 38">
            <a:extLst>
              <a:ext uri="{FF2B5EF4-FFF2-40B4-BE49-F238E27FC236}">
                <a16:creationId xmlns="" xmlns:a16="http://schemas.microsoft.com/office/drawing/2014/main" id="{1161C28A-6F18-2717-B9FF-710DB0347C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5950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3" name="Line 39">
            <a:extLst>
              <a:ext uri="{FF2B5EF4-FFF2-40B4-BE49-F238E27FC236}">
                <a16:creationId xmlns="" xmlns:a16="http://schemas.microsoft.com/office/drawing/2014/main" id="{DF0427A6-7BD6-D5D3-259C-7920964C31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6032500"/>
            <a:ext cx="6318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4" name="Freeform 40">
            <a:extLst>
              <a:ext uri="{FF2B5EF4-FFF2-40B4-BE49-F238E27FC236}">
                <a16:creationId xmlns="" xmlns:a16="http://schemas.microsoft.com/office/drawing/2014/main" id="{FA34AEC6-861E-77A8-EB95-BE1780D89728}"/>
              </a:ext>
            </a:extLst>
          </p:cNvPr>
          <p:cNvSpPr>
            <a:spLocks/>
          </p:cNvSpPr>
          <p:nvPr/>
        </p:nvSpPr>
        <p:spPr bwMode="auto">
          <a:xfrm>
            <a:off x="4368800" y="5999163"/>
            <a:ext cx="66675" cy="68262"/>
          </a:xfrm>
          <a:custGeom>
            <a:avLst/>
            <a:gdLst>
              <a:gd name="T0" fmla="*/ 2147483646 w 84"/>
              <a:gd name="T1" fmla="*/ 2147483646 h 82"/>
              <a:gd name="T2" fmla="*/ 0 w 84"/>
              <a:gd name="T3" fmla="*/ 2147483646 h 82"/>
              <a:gd name="T4" fmla="*/ 2147483646 w 84"/>
              <a:gd name="T5" fmla="*/ 0 h 82"/>
              <a:gd name="T6" fmla="*/ 2147483646 w 84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" h="82">
                <a:moveTo>
                  <a:pt x="84" y="82"/>
                </a:moveTo>
                <a:lnTo>
                  <a:pt x="0" y="41"/>
                </a:lnTo>
                <a:lnTo>
                  <a:pt x="84" y="0"/>
                </a:lnTo>
                <a:lnTo>
                  <a:pt x="84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15" name="Freeform 41">
            <a:extLst>
              <a:ext uri="{FF2B5EF4-FFF2-40B4-BE49-F238E27FC236}">
                <a16:creationId xmlns="" xmlns:a16="http://schemas.microsoft.com/office/drawing/2014/main" id="{D26C2181-91F0-44B9-E625-F74FD1307776}"/>
              </a:ext>
            </a:extLst>
          </p:cNvPr>
          <p:cNvSpPr>
            <a:spLocks/>
          </p:cNvSpPr>
          <p:nvPr/>
        </p:nvSpPr>
        <p:spPr bwMode="auto">
          <a:xfrm>
            <a:off x="5681663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16" name="Picture 42">
            <a:extLst>
              <a:ext uri="{FF2B5EF4-FFF2-40B4-BE49-F238E27FC236}">
                <a16:creationId xmlns="" xmlns:a16="http://schemas.microsoft.com/office/drawing/2014/main" id="{BD4ED0B1-9B1E-780D-5BCC-5C3CDDDF2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17" name="Rectangle 43">
            <a:extLst>
              <a:ext uri="{FF2B5EF4-FFF2-40B4-BE49-F238E27FC236}">
                <a16:creationId xmlns="" xmlns:a16="http://schemas.microsoft.com/office/drawing/2014/main" id="{44D369B9-47E6-A2C1-3668-2EFFCFB5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813" y="5186363"/>
            <a:ext cx="1147762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18" name="Freeform 44">
            <a:extLst>
              <a:ext uri="{FF2B5EF4-FFF2-40B4-BE49-F238E27FC236}">
                <a16:creationId xmlns="" xmlns:a16="http://schemas.microsoft.com/office/drawing/2014/main" id="{9CFFB198-3415-A72F-7674-8A4510751FFB}"/>
              </a:ext>
            </a:extLst>
          </p:cNvPr>
          <p:cNvSpPr>
            <a:spLocks/>
          </p:cNvSpPr>
          <p:nvPr/>
        </p:nvSpPr>
        <p:spPr bwMode="auto">
          <a:xfrm>
            <a:off x="5748338" y="5753100"/>
            <a:ext cx="1587" cy="481013"/>
          </a:xfrm>
          <a:custGeom>
            <a:avLst/>
            <a:gdLst>
              <a:gd name="T0" fmla="*/ 0 w 1587"/>
              <a:gd name="T1" fmla="*/ 2147483646 h 579"/>
              <a:gd name="T2" fmla="*/ 0 w 1587"/>
              <a:gd name="T3" fmla="*/ 0 h 579"/>
              <a:gd name="T4" fmla="*/ 0 w 1587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19" name="Freeform 45">
            <a:extLst>
              <a:ext uri="{FF2B5EF4-FFF2-40B4-BE49-F238E27FC236}">
                <a16:creationId xmlns="" xmlns:a16="http://schemas.microsoft.com/office/drawing/2014/main" id="{47977756-A583-90F1-7991-3C2A87B070C9}"/>
              </a:ext>
            </a:extLst>
          </p:cNvPr>
          <p:cNvSpPr>
            <a:spLocks/>
          </p:cNvSpPr>
          <p:nvPr/>
        </p:nvSpPr>
        <p:spPr bwMode="auto">
          <a:xfrm>
            <a:off x="6896100" y="5753100"/>
            <a:ext cx="1588" cy="481013"/>
          </a:xfrm>
          <a:custGeom>
            <a:avLst/>
            <a:gdLst>
              <a:gd name="T0" fmla="*/ 0 w 1588"/>
              <a:gd name="T1" fmla="*/ 2147483646 h 579"/>
              <a:gd name="T2" fmla="*/ 0 w 1588"/>
              <a:gd name="T3" fmla="*/ 0 h 579"/>
              <a:gd name="T4" fmla="*/ 0 w 1588"/>
              <a:gd name="T5" fmla="*/ 2147483646 h 5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9">
                <a:moveTo>
                  <a:pt x="0" y="579"/>
                </a:moveTo>
                <a:lnTo>
                  <a:pt x="0" y="0"/>
                </a:lnTo>
                <a:lnTo>
                  <a:pt x="0" y="579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0" name="Line 46">
            <a:extLst>
              <a:ext uri="{FF2B5EF4-FFF2-40B4-BE49-F238E27FC236}">
                <a16:creationId xmlns="" xmlns:a16="http://schemas.microsoft.com/office/drawing/2014/main" id="{57B54D51-5EC1-8D07-117A-A0DBA6496E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88" y="6032500"/>
            <a:ext cx="515937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1" name="Line 47">
            <a:extLst>
              <a:ext uri="{FF2B5EF4-FFF2-40B4-BE49-F238E27FC236}">
                <a16:creationId xmlns="" xmlns:a16="http://schemas.microsoft.com/office/drawing/2014/main" id="{01327540-524F-14A2-4234-6E6B21E274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1425" y="6032500"/>
            <a:ext cx="517525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2" name="Freeform 48">
            <a:extLst>
              <a:ext uri="{FF2B5EF4-FFF2-40B4-BE49-F238E27FC236}">
                <a16:creationId xmlns="" xmlns:a16="http://schemas.microsoft.com/office/drawing/2014/main" id="{2FE8E4ED-81A5-DE92-CD29-9817F9DBB430}"/>
              </a:ext>
            </a:extLst>
          </p:cNvPr>
          <p:cNvSpPr>
            <a:spLocks/>
          </p:cNvSpPr>
          <p:nvPr/>
        </p:nvSpPr>
        <p:spPr bwMode="auto">
          <a:xfrm>
            <a:off x="5748338" y="5999163"/>
            <a:ext cx="65087" cy="68262"/>
          </a:xfrm>
          <a:custGeom>
            <a:avLst/>
            <a:gdLst>
              <a:gd name="T0" fmla="*/ 2147483646 w 82"/>
              <a:gd name="T1" fmla="*/ 2147483646 h 82"/>
              <a:gd name="T2" fmla="*/ 0 w 82"/>
              <a:gd name="T3" fmla="*/ 2147483646 h 82"/>
              <a:gd name="T4" fmla="*/ 2147483646 w 82"/>
              <a:gd name="T5" fmla="*/ 0 h 82"/>
              <a:gd name="T6" fmla="*/ 2147483646 w 82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82" y="82"/>
                </a:moveTo>
                <a:lnTo>
                  <a:pt x="0" y="41"/>
                </a:lnTo>
                <a:lnTo>
                  <a:pt x="82" y="0"/>
                </a:lnTo>
                <a:lnTo>
                  <a:pt x="82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23" name="Freeform 49">
            <a:extLst>
              <a:ext uri="{FF2B5EF4-FFF2-40B4-BE49-F238E27FC236}">
                <a16:creationId xmlns="" xmlns:a16="http://schemas.microsoft.com/office/drawing/2014/main" id="{85A9C8FA-11DF-0215-00E0-9E1DE1701742}"/>
              </a:ext>
            </a:extLst>
          </p:cNvPr>
          <p:cNvSpPr>
            <a:spLocks/>
          </p:cNvSpPr>
          <p:nvPr/>
        </p:nvSpPr>
        <p:spPr bwMode="auto">
          <a:xfrm>
            <a:off x="68294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5524" name="Picture 50">
            <a:extLst>
              <a:ext uri="{FF2B5EF4-FFF2-40B4-BE49-F238E27FC236}">
                <a16:creationId xmlns="" xmlns:a16="http://schemas.microsoft.com/office/drawing/2014/main" id="{3E404387-F636-9A6B-843D-7AEE14F33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562600"/>
            <a:ext cx="27574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25" name="Rectangle 51">
            <a:extLst>
              <a:ext uri="{FF2B5EF4-FFF2-40B4-BE49-F238E27FC236}">
                <a16:creationId xmlns="" xmlns:a16="http://schemas.microsoft.com/office/drawing/2014/main" id="{1486C58B-29BE-5036-459A-7FE4AB919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562600"/>
            <a:ext cx="2757488" cy="238125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5526" name="Freeform 52">
            <a:extLst>
              <a:ext uri="{FF2B5EF4-FFF2-40B4-BE49-F238E27FC236}">
                <a16:creationId xmlns="" xmlns:a16="http://schemas.microsoft.com/office/drawing/2014/main" id="{D2721002-6786-B142-77FB-B85E2EDCD8D7}"/>
              </a:ext>
            </a:extLst>
          </p:cNvPr>
          <p:cNvSpPr>
            <a:spLocks/>
          </p:cNvSpPr>
          <p:nvPr/>
        </p:nvSpPr>
        <p:spPr bwMode="auto">
          <a:xfrm>
            <a:off x="1611313" y="5753100"/>
            <a:ext cx="1587" cy="479425"/>
          </a:xfrm>
          <a:custGeom>
            <a:avLst/>
            <a:gdLst>
              <a:gd name="T0" fmla="*/ 0 w 1587"/>
              <a:gd name="T1" fmla="*/ 2147483646 h 577"/>
              <a:gd name="T2" fmla="*/ 0 w 1587"/>
              <a:gd name="T3" fmla="*/ 0 h 577"/>
              <a:gd name="T4" fmla="*/ 0 w 1587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7" name="Freeform 53">
            <a:extLst>
              <a:ext uri="{FF2B5EF4-FFF2-40B4-BE49-F238E27FC236}">
                <a16:creationId xmlns="" xmlns:a16="http://schemas.microsoft.com/office/drawing/2014/main" id="{915A6145-2E80-5FEA-EB68-D9BA4150803C}"/>
              </a:ext>
            </a:extLst>
          </p:cNvPr>
          <p:cNvSpPr>
            <a:spLocks/>
          </p:cNvSpPr>
          <p:nvPr/>
        </p:nvSpPr>
        <p:spPr bwMode="auto">
          <a:xfrm>
            <a:off x="4368800" y="5753100"/>
            <a:ext cx="1588" cy="479425"/>
          </a:xfrm>
          <a:custGeom>
            <a:avLst/>
            <a:gdLst>
              <a:gd name="T0" fmla="*/ 0 w 1588"/>
              <a:gd name="T1" fmla="*/ 2147483646 h 577"/>
              <a:gd name="T2" fmla="*/ 0 w 1588"/>
              <a:gd name="T3" fmla="*/ 0 h 577"/>
              <a:gd name="T4" fmla="*/ 0 w 1588"/>
              <a:gd name="T5" fmla="*/ 2147483646 h 5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577">
                <a:moveTo>
                  <a:pt x="0" y="577"/>
                </a:moveTo>
                <a:lnTo>
                  <a:pt x="0" y="0"/>
                </a:lnTo>
                <a:lnTo>
                  <a:pt x="0" y="577"/>
                </a:lnTo>
              </a:path>
            </a:pathLst>
          </a:custGeom>
          <a:noFill/>
          <a:ln w="4763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8" name="Line 54">
            <a:extLst>
              <a:ext uri="{FF2B5EF4-FFF2-40B4-BE49-F238E27FC236}">
                <a16:creationId xmlns="" xmlns:a16="http://schemas.microsoft.com/office/drawing/2014/main" id="{6471CCAF-423D-0E17-4DAD-97C95FC8B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84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29" name="Line 55">
            <a:extLst>
              <a:ext uri="{FF2B5EF4-FFF2-40B4-BE49-F238E27FC236}">
                <a16:creationId xmlns="" xmlns:a16="http://schemas.microsoft.com/office/drawing/2014/main" id="{3D8F46CB-501D-A160-1BAE-045FC467E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6032500"/>
            <a:ext cx="1320800" cy="1588"/>
          </a:xfrm>
          <a:prstGeom prst="line">
            <a:avLst/>
          </a:prstGeom>
          <a:noFill/>
          <a:ln w="4763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0" name="Freeform 56">
            <a:extLst>
              <a:ext uri="{FF2B5EF4-FFF2-40B4-BE49-F238E27FC236}">
                <a16:creationId xmlns="" xmlns:a16="http://schemas.microsoft.com/office/drawing/2014/main" id="{A9990A90-C66E-89EA-A9BD-81B7945C1BB2}"/>
              </a:ext>
            </a:extLst>
          </p:cNvPr>
          <p:cNvSpPr>
            <a:spLocks/>
          </p:cNvSpPr>
          <p:nvPr/>
        </p:nvSpPr>
        <p:spPr bwMode="auto">
          <a:xfrm>
            <a:off x="1611313" y="5999163"/>
            <a:ext cx="68262" cy="68262"/>
          </a:xfrm>
          <a:custGeom>
            <a:avLst/>
            <a:gdLst>
              <a:gd name="T0" fmla="*/ 2147483646 w 83"/>
              <a:gd name="T1" fmla="*/ 2147483646 h 82"/>
              <a:gd name="T2" fmla="*/ 0 w 83"/>
              <a:gd name="T3" fmla="*/ 2147483646 h 82"/>
              <a:gd name="T4" fmla="*/ 2147483646 w 83"/>
              <a:gd name="T5" fmla="*/ 0 h 82"/>
              <a:gd name="T6" fmla="*/ 2147483646 w 83"/>
              <a:gd name="T7" fmla="*/ 2147483646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3" h="82">
                <a:moveTo>
                  <a:pt x="83" y="82"/>
                </a:moveTo>
                <a:lnTo>
                  <a:pt x="0" y="41"/>
                </a:lnTo>
                <a:lnTo>
                  <a:pt x="83" y="0"/>
                </a:lnTo>
                <a:lnTo>
                  <a:pt x="83" y="8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1" name="Freeform 57">
            <a:extLst>
              <a:ext uri="{FF2B5EF4-FFF2-40B4-BE49-F238E27FC236}">
                <a16:creationId xmlns="" xmlns:a16="http://schemas.microsoft.com/office/drawing/2014/main" id="{C1FF9B71-8E19-511A-6FE6-2D21D6246054}"/>
              </a:ext>
            </a:extLst>
          </p:cNvPr>
          <p:cNvSpPr>
            <a:spLocks/>
          </p:cNvSpPr>
          <p:nvPr/>
        </p:nvSpPr>
        <p:spPr bwMode="auto">
          <a:xfrm>
            <a:off x="4302125" y="5999163"/>
            <a:ext cx="66675" cy="68262"/>
          </a:xfrm>
          <a:custGeom>
            <a:avLst/>
            <a:gdLst>
              <a:gd name="T0" fmla="*/ 0 w 82"/>
              <a:gd name="T1" fmla="*/ 0 h 82"/>
              <a:gd name="T2" fmla="*/ 2147483646 w 82"/>
              <a:gd name="T3" fmla="*/ 2147483646 h 82"/>
              <a:gd name="T4" fmla="*/ 0 w 82"/>
              <a:gd name="T5" fmla="*/ 2147483646 h 82"/>
              <a:gd name="T6" fmla="*/ 0 w 82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" h="82">
                <a:moveTo>
                  <a:pt x="0" y="0"/>
                </a:moveTo>
                <a:lnTo>
                  <a:pt x="82" y="41"/>
                </a:lnTo>
                <a:lnTo>
                  <a:pt x="0" y="8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2" name="Rectangle 58">
            <a:extLst>
              <a:ext uri="{FF2B5EF4-FFF2-40B4-BE49-F238E27FC236}">
                <a16:creationId xmlns="" xmlns:a16="http://schemas.microsoft.com/office/drawing/2014/main" id="{7A0A81FE-80AC-E260-C79C-B3E639F57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5907088"/>
            <a:ext cx="93345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12~13</a:t>
            </a:r>
            <a:r>
              <a:rPr lang="zh-TW" altLang="en-US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3" name="Rectangle 59">
            <a:extLst>
              <a:ext uri="{FF2B5EF4-FFF2-40B4-BE49-F238E27FC236}">
                <a16:creationId xmlns="" xmlns:a16="http://schemas.microsoft.com/office/drawing/2014/main" id="{D9D21643-3AAF-124A-72A1-B0039337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825875"/>
            <a:ext cx="274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預告訂單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34" name="Freeform 60">
            <a:extLst>
              <a:ext uri="{FF2B5EF4-FFF2-40B4-BE49-F238E27FC236}">
                <a16:creationId xmlns="" xmlns:a16="http://schemas.microsoft.com/office/drawing/2014/main" id="{73112EA2-C77A-82DE-E54F-ED57B1E0EEC4}"/>
              </a:ext>
            </a:extLst>
          </p:cNvPr>
          <p:cNvSpPr>
            <a:spLocks noEditPoints="1"/>
          </p:cNvSpPr>
          <p:nvPr/>
        </p:nvSpPr>
        <p:spPr bwMode="auto">
          <a:xfrm>
            <a:off x="5856288" y="3282950"/>
            <a:ext cx="806450" cy="1773238"/>
          </a:xfrm>
          <a:custGeom>
            <a:avLst/>
            <a:gdLst>
              <a:gd name="T0" fmla="*/ 2147483646 w 1004"/>
              <a:gd name="T1" fmla="*/ 2147483646 h 2139"/>
              <a:gd name="T2" fmla="*/ 2147483646 w 1004"/>
              <a:gd name="T3" fmla="*/ 2147483646 h 2139"/>
              <a:gd name="T4" fmla="*/ 2147483646 w 1004"/>
              <a:gd name="T5" fmla="*/ 0 h 2139"/>
              <a:gd name="T6" fmla="*/ 2147483646 w 1004"/>
              <a:gd name="T7" fmla="*/ 2147483646 h 2139"/>
              <a:gd name="T8" fmla="*/ 2147483646 w 1004"/>
              <a:gd name="T9" fmla="*/ 2147483646 h 2139"/>
              <a:gd name="T10" fmla="*/ 2147483646 w 1004"/>
              <a:gd name="T11" fmla="*/ 2147483646 h 2139"/>
              <a:gd name="T12" fmla="*/ 2147483646 w 1004"/>
              <a:gd name="T13" fmla="*/ 2147483646 h 2139"/>
              <a:gd name="T14" fmla="*/ 2147483646 w 1004"/>
              <a:gd name="T15" fmla="*/ 2147483646 h 2139"/>
              <a:gd name="T16" fmla="*/ 2147483646 w 1004"/>
              <a:gd name="T17" fmla="*/ 2147483646 h 2139"/>
              <a:gd name="T18" fmla="*/ 2147483646 w 1004"/>
              <a:gd name="T19" fmla="*/ 2147483646 h 2139"/>
              <a:gd name="T20" fmla="*/ 2147483646 w 1004"/>
              <a:gd name="T21" fmla="*/ 2147483646 h 2139"/>
              <a:gd name="T22" fmla="*/ 2147483646 w 1004"/>
              <a:gd name="T23" fmla="*/ 2147483646 h 2139"/>
              <a:gd name="T24" fmla="*/ 2147483646 w 1004"/>
              <a:gd name="T25" fmla="*/ 2147483646 h 2139"/>
              <a:gd name="T26" fmla="*/ 2147483646 w 1004"/>
              <a:gd name="T27" fmla="*/ 2147483646 h 2139"/>
              <a:gd name="T28" fmla="*/ 2147483646 w 1004"/>
              <a:gd name="T29" fmla="*/ 2147483646 h 2139"/>
              <a:gd name="T30" fmla="*/ 2147483646 w 1004"/>
              <a:gd name="T31" fmla="*/ 2147483646 h 2139"/>
              <a:gd name="T32" fmla="*/ 2147483646 w 1004"/>
              <a:gd name="T33" fmla="*/ 2147483646 h 2139"/>
              <a:gd name="T34" fmla="*/ 2147483646 w 1004"/>
              <a:gd name="T35" fmla="*/ 2147483646 h 2139"/>
              <a:gd name="T36" fmla="*/ 2147483646 w 1004"/>
              <a:gd name="T37" fmla="*/ 2147483646 h 2139"/>
              <a:gd name="T38" fmla="*/ 2147483646 w 1004"/>
              <a:gd name="T39" fmla="*/ 2147483646 h 2139"/>
              <a:gd name="T40" fmla="*/ 2147483646 w 1004"/>
              <a:gd name="T41" fmla="*/ 2147483646 h 2139"/>
              <a:gd name="T42" fmla="*/ 2147483646 w 1004"/>
              <a:gd name="T43" fmla="*/ 2147483646 h 2139"/>
              <a:gd name="T44" fmla="*/ 2147483646 w 1004"/>
              <a:gd name="T45" fmla="*/ 2147483646 h 2139"/>
              <a:gd name="T46" fmla="*/ 2147483646 w 1004"/>
              <a:gd name="T47" fmla="*/ 2147483646 h 2139"/>
              <a:gd name="T48" fmla="*/ 2147483646 w 1004"/>
              <a:gd name="T49" fmla="*/ 2147483646 h 2139"/>
              <a:gd name="T50" fmla="*/ 2147483646 w 1004"/>
              <a:gd name="T51" fmla="*/ 2147483646 h 2139"/>
              <a:gd name="T52" fmla="*/ 2147483646 w 1004"/>
              <a:gd name="T53" fmla="*/ 2147483646 h 2139"/>
              <a:gd name="T54" fmla="*/ 2147483646 w 1004"/>
              <a:gd name="T55" fmla="*/ 2147483646 h 2139"/>
              <a:gd name="T56" fmla="*/ 2147483646 w 1004"/>
              <a:gd name="T57" fmla="*/ 2147483646 h 2139"/>
              <a:gd name="T58" fmla="*/ 2147483646 w 1004"/>
              <a:gd name="T59" fmla="*/ 2147483646 h 2139"/>
              <a:gd name="T60" fmla="*/ 2147483646 w 1004"/>
              <a:gd name="T61" fmla="*/ 2147483646 h 2139"/>
              <a:gd name="T62" fmla="*/ 2147483646 w 1004"/>
              <a:gd name="T63" fmla="*/ 2147483646 h 2139"/>
              <a:gd name="T64" fmla="*/ 2147483646 w 1004"/>
              <a:gd name="T65" fmla="*/ 2147483646 h 2139"/>
              <a:gd name="T66" fmla="*/ 2147483646 w 1004"/>
              <a:gd name="T67" fmla="*/ 2147483646 h 2139"/>
              <a:gd name="T68" fmla="*/ 2147483646 w 1004"/>
              <a:gd name="T69" fmla="*/ 2147483646 h 2139"/>
              <a:gd name="T70" fmla="*/ 2147483646 w 1004"/>
              <a:gd name="T71" fmla="*/ 2147483646 h 2139"/>
              <a:gd name="T72" fmla="*/ 2147483646 w 1004"/>
              <a:gd name="T73" fmla="*/ 2147483646 h 2139"/>
              <a:gd name="T74" fmla="*/ 2147483646 w 1004"/>
              <a:gd name="T75" fmla="*/ 2147483646 h 2139"/>
              <a:gd name="T76" fmla="*/ 2147483646 w 1004"/>
              <a:gd name="T77" fmla="*/ 2147483646 h 2139"/>
              <a:gd name="T78" fmla="*/ 2147483646 w 1004"/>
              <a:gd name="T79" fmla="*/ 2147483646 h 2139"/>
              <a:gd name="T80" fmla="*/ 2147483646 w 1004"/>
              <a:gd name="T81" fmla="*/ 2147483646 h 2139"/>
              <a:gd name="T82" fmla="*/ 2147483646 w 1004"/>
              <a:gd name="T83" fmla="*/ 2147483646 h 2139"/>
              <a:gd name="T84" fmla="*/ 2147483646 w 1004"/>
              <a:gd name="T85" fmla="*/ 2147483646 h 2139"/>
              <a:gd name="T86" fmla="*/ 2147483646 w 1004"/>
              <a:gd name="T87" fmla="*/ 2147483646 h 2139"/>
              <a:gd name="T88" fmla="*/ 2147483646 w 1004"/>
              <a:gd name="T89" fmla="*/ 2147483646 h 2139"/>
              <a:gd name="T90" fmla="*/ 2147483646 w 1004"/>
              <a:gd name="T91" fmla="*/ 2147483646 h 2139"/>
              <a:gd name="T92" fmla="*/ 2147483646 w 1004"/>
              <a:gd name="T93" fmla="*/ 2147483646 h 2139"/>
              <a:gd name="T94" fmla="*/ 2147483646 w 1004"/>
              <a:gd name="T95" fmla="*/ 2147483646 h 2139"/>
              <a:gd name="T96" fmla="*/ 2147483646 w 1004"/>
              <a:gd name="T97" fmla="*/ 2147483646 h 2139"/>
              <a:gd name="T98" fmla="*/ 2147483646 w 1004"/>
              <a:gd name="T99" fmla="*/ 2147483646 h 2139"/>
              <a:gd name="T100" fmla="*/ 2147483646 w 1004"/>
              <a:gd name="T101" fmla="*/ 2147483646 h 2139"/>
              <a:gd name="T102" fmla="*/ 2147483646 w 1004"/>
              <a:gd name="T103" fmla="*/ 2147483646 h 2139"/>
              <a:gd name="T104" fmla="*/ 2147483646 w 1004"/>
              <a:gd name="T105" fmla="*/ 2147483646 h 2139"/>
              <a:gd name="T106" fmla="*/ 2147483646 w 1004"/>
              <a:gd name="T107" fmla="*/ 2147483646 h 2139"/>
              <a:gd name="T108" fmla="*/ 2147483646 w 1004"/>
              <a:gd name="T109" fmla="*/ 2147483646 h 2139"/>
              <a:gd name="T110" fmla="*/ 2147483646 w 1004"/>
              <a:gd name="T111" fmla="*/ 2147483646 h 21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04" h="2139">
                <a:moveTo>
                  <a:pt x="1002" y="11"/>
                </a:moveTo>
                <a:lnTo>
                  <a:pt x="960" y="102"/>
                </a:lnTo>
                <a:lnTo>
                  <a:pt x="958" y="106"/>
                </a:lnTo>
                <a:lnTo>
                  <a:pt x="956" y="106"/>
                </a:lnTo>
                <a:lnTo>
                  <a:pt x="952" y="107"/>
                </a:lnTo>
                <a:lnTo>
                  <a:pt x="951" y="106"/>
                </a:lnTo>
                <a:lnTo>
                  <a:pt x="947" y="104"/>
                </a:lnTo>
                <a:lnTo>
                  <a:pt x="947" y="102"/>
                </a:lnTo>
                <a:lnTo>
                  <a:pt x="945" y="99"/>
                </a:lnTo>
                <a:lnTo>
                  <a:pt x="947" y="97"/>
                </a:lnTo>
                <a:lnTo>
                  <a:pt x="990" y="4"/>
                </a:lnTo>
                <a:lnTo>
                  <a:pt x="992" y="2"/>
                </a:lnTo>
                <a:lnTo>
                  <a:pt x="994" y="0"/>
                </a:lnTo>
                <a:lnTo>
                  <a:pt x="997" y="0"/>
                </a:lnTo>
                <a:lnTo>
                  <a:pt x="999" y="0"/>
                </a:lnTo>
                <a:lnTo>
                  <a:pt x="1002" y="2"/>
                </a:lnTo>
                <a:lnTo>
                  <a:pt x="1002" y="6"/>
                </a:lnTo>
                <a:lnTo>
                  <a:pt x="1004" y="7"/>
                </a:lnTo>
                <a:lnTo>
                  <a:pt x="1002" y="11"/>
                </a:lnTo>
                <a:close/>
                <a:moveTo>
                  <a:pt x="929" y="168"/>
                </a:moveTo>
                <a:lnTo>
                  <a:pt x="886" y="261"/>
                </a:lnTo>
                <a:lnTo>
                  <a:pt x="885" y="263"/>
                </a:lnTo>
                <a:lnTo>
                  <a:pt x="883" y="265"/>
                </a:lnTo>
                <a:lnTo>
                  <a:pt x="879" y="265"/>
                </a:lnTo>
                <a:lnTo>
                  <a:pt x="877" y="265"/>
                </a:lnTo>
                <a:lnTo>
                  <a:pt x="874" y="263"/>
                </a:lnTo>
                <a:lnTo>
                  <a:pt x="874" y="259"/>
                </a:lnTo>
                <a:lnTo>
                  <a:pt x="872" y="258"/>
                </a:lnTo>
                <a:lnTo>
                  <a:pt x="874" y="254"/>
                </a:lnTo>
                <a:lnTo>
                  <a:pt x="917" y="163"/>
                </a:lnTo>
                <a:lnTo>
                  <a:pt x="918" y="159"/>
                </a:lnTo>
                <a:lnTo>
                  <a:pt x="920" y="159"/>
                </a:lnTo>
                <a:lnTo>
                  <a:pt x="922" y="157"/>
                </a:lnTo>
                <a:lnTo>
                  <a:pt x="926" y="159"/>
                </a:lnTo>
                <a:lnTo>
                  <a:pt x="927" y="161"/>
                </a:lnTo>
                <a:lnTo>
                  <a:pt x="929" y="163"/>
                </a:lnTo>
                <a:lnTo>
                  <a:pt x="929" y="165"/>
                </a:lnTo>
                <a:lnTo>
                  <a:pt x="929" y="168"/>
                </a:lnTo>
                <a:close/>
                <a:moveTo>
                  <a:pt x="856" y="327"/>
                </a:moveTo>
                <a:lnTo>
                  <a:pt x="813" y="418"/>
                </a:lnTo>
                <a:lnTo>
                  <a:pt x="811" y="420"/>
                </a:lnTo>
                <a:lnTo>
                  <a:pt x="810" y="422"/>
                </a:lnTo>
                <a:lnTo>
                  <a:pt x="806" y="422"/>
                </a:lnTo>
                <a:lnTo>
                  <a:pt x="804" y="422"/>
                </a:lnTo>
                <a:lnTo>
                  <a:pt x="801" y="420"/>
                </a:lnTo>
                <a:lnTo>
                  <a:pt x="799" y="418"/>
                </a:lnTo>
                <a:lnTo>
                  <a:pt x="799" y="415"/>
                </a:lnTo>
                <a:lnTo>
                  <a:pt x="801" y="413"/>
                </a:lnTo>
                <a:lnTo>
                  <a:pt x="843" y="320"/>
                </a:lnTo>
                <a:lnTo>
                  <a:pt x="843" y="318"/>
                </a:lnTo>
                <a:lnTo>
                  <a:pt x="847" y="316"/>
                </a:lnTo>
                <a:lnTo>
                  <a:pt x="849" y="316"/>
                </a:lnTo>
                <a:lnTo>
                  <a:pt x="852" y="316"/>
                </a:lnTo>
                <a:lnTo>
                  <a:pt x="854" y="318"/>
                </a:lnTo>
                <a:lnTo>
                  <a:pt x="856" y="320"/>
                </a:lnTo>
                <a:lnTo>
                  <a:pt x="856" y="324"/>
                </a:lnTo>
                <a:lnTo>
                  <a:pt x="856" y="327"/>
                </a:lnTo>
                <a:close/>
                <a:moveTo>
                  <a:pt x="783" y="484"/>
                </a:moveTo>
                <a:lnTo>
                  <a:pt x="740" y="577"/>
                </a:lnTo>
                <a:lnTo>
                  <a:pt x="738" y="579"/>
                </a:lnTo>
                <a:lnTo>
                  <a:pt x="735" y="581"/>
                </a:lnTo>
                <a:lnTo>
                  <a:pt x="733" y="581"/>
                </a:lnTo>
                <a:lnTo>
                  <a:pt x="729" y="581"/>
                </a:lnTo>
                <a:lnTo>
                  <a:pt x="727" y="579"/>
                </a:lnTo>
                <a:lnTo>
                  <a:pt x="726" y="576"/>
                </a:lnTo>
                <a:lnTo>
                  <a:pt x="726" y="574"/>
                </a:lnTo>
                <a:lnTo>
                  <a:pt x="726" y="570"/>
                </a:lnTo>
                <a:lnTo>
                  <a:pt x="768" y="479"/>
                </a:lnTo>
                <a:lnTo>
                  <a:pt x="770" y="476"/>
                </a:lnTo>
                <a:lnTo>
                  <a:pt x="774" y="474"/>
                </a:lnTo>
                <a:lnTo>
                  <a:pt x="776" y="474"/>
                </a:lnTo>
                <a:lnTo>
                  <a:pt x="779" y="476"/>
                </a:lnTo>
                <a:lnTo>
                  <a:pt x="781" y="477"/>
                </a:lnTo>
                <a:lnTo>
                  <a:pt x="783" y="479"/>
                </a:lnTo>
                <a:lnTo>
                  <a:pt x="783" y="481"/>
                </a:lnTo>
                <a:lnTo>
                  <a:pt x="783" y="484"/>
                </a:lnTo>
                <a:close/>
                <a:moveTo>
                  <a:pt x="709" y="643"/>
                </a:moveTo>
                <a:lnTo>
                  <a:pt x="667" y="735"/>
                </a:lnTo>
                <a:lnTo>
                  <a:pt x="665" y="736"/>
                </a:lnTo>
                <a:lnTo>
                  <a:pt x="661" y="738"/>
                </a:lnTo>
                <a:lnTo>
                  <a:pt x="659" y="738"/>
                </a:lnTo>
                <a:lnTo>
                  <a:pt x="656" y="738"/>
                </a:lnTo>
                <a:lnTo>
                  <a:pt x="654" y="736"/>
                </a:lnTo>
                <a:lnTo>
                  <a:pt x="652" y="735"/>
                </a:lnTo>
                <a:lnTo>
                  <a:pt x="652" y="731"/>
                </a:lnTo>
                <a:lnTo>
                  <a:pt x="652" y="729"/>
                </a:lnTo>
                <a:lnTo>
                  <a:pt x="695" y="636"/>
                </a:lnTo>
                <a:lnTo>
                  <a:pt x="697" y="635"/>
                </a:lnTo>
                <a:lnTo>
                  <a:pt x="701" y="633"/>
                </a:lnTo>
                <a:lnTo>
                  <a:pt x="702" y="633"/>
                </a:lnTo>
                <a:lnTo>
                  <a:pt x="706" y="633"/>
                </a:lnTo>
                <a:lnTo>
                  <a:pt x="708" y="635"/>
                </a:lnTo>
                <a:lnTo>
                  <a:pt x="709" y="636"/>
                </a:lnTo>
                <a:lnTo>
                  <a:pt x="709" y="640"/>
                </a:lnTo>
                <a:lnTo>
                  <a:pt x="709" y="643"/>
                </a:lnTo>
                <a:close/>
                <a:moveTo>
                  <a:pt x="636" y="801"/>
                </a:moveTo>
                <a:lnTo>
                  <a:pt x="593" y="894"/>
                </a:lnTo>
                <a:lnTo>
                  <a:pt x="592" y="895"/>
                </a:lnTo>
                <a:lnTo>
                  <a:pt x="588" y="897"/>
                </a:lnTo>
                <a:lnTo>
                  <a:pt x="586" y="897"/>
                </a:lnTo>
                <a:lnTo>
                  <a:pt x="583" y="895"/>
                </a:lnTo>
                <a:lnTo>
                  <a:pt x="581" y="894"/>
                </a:lnTo>
                <a:lnTo>
                  <a:pt x="579" y="892"/>
                </a:lnTo>
                <a:lnTo>
                  <a:pt x="579" y="890"/>
                </a:lnTo>
                <a:lnTo>
                  <a:pt x="579" y="886"/>
                </a:lnTo>
                <a:lnTo>
                  <a:pt x="622" y="795"/>
                </a:lnTo>
                <a:lnTo>
                  <a:pt x="624" y="792"/>
                </a:lnTo>
                <a:lnTo>
                  <a:pt x="626" y="790"/>
                </a:lnTo>
                <a:lnTo>
                  <a:pt x="629" y="790"/>
                </a:lnTo>
                <a:lnTo>
                  <a:pt x="633" y="792"/>
                </a:lnTo>
                <a:lnTo>
                  <a:pt x="634" y="792"/>
                </a:lnTo>
                <a:lnTo>
                  <a:pt x="636" y="795"/>
                </a:lnTo>
                <a:lnTo>
                  <a:pt x="636" y="797"/>
                </a:lnTo>
                <a:lnTo>
                  <a:pt x="636" y="801"/>
                </a:lnTo>
                <a:close/>
                <a:moveTo>
                  <a:pt x="561" y="958"/>
                </a:moveTo>
                <a:lnTo>
                  <a:pt x="518" y="1051"/>
                </a:lnTo>
                <a:lnTo>
                  <a:pt x="517" y="1053"/>
                </a:lnTo>
                <a:lnTo>
                  <a:pt x="515" y="1054"/>
                </a:lnTo>
                <a:lnTo>
                  <a:pt x="511" y="1054"/>
                </a:lnTo>
                <a:lnTo>
                  <a:pt x="509" y="1054"/>
                </a:lnTo>
                <a:lnTo>
                  <a:pt x="508" y="1053"/>
                </a:lnTo>
                <a:lnTo>
                  <a:pt x="506" y="1051"/>
                </a:lnTo>
                <a:lnTo>
                  <a:pt x="506" y="1047"/>
                </a:lnTo>
                <a:lnTo>
                  <a:pt x="506" y="1045"/>
                </a:lnTo>
                <a:lnTo>
                  <a:pt x="549" y="953"/>
                </a:lnTo>
                <a:lnTo>
                  <a:pt x="551" y="951"/>
                </a:lnTo>
                <a:lnTo>
                  <a:pt x="552" y="949"/>
                </a:lnTo>
                <a:lnTo>
                  <a:pt x="556" y="947"/>
                </a:lnTo>
                <a:lnTo>
                  <a:pt x="558" y="949"/>
                </a:lnTo>
                <a:lnTo>
                  <a:pt x="561" y="951"/>
                </a:lnTo>
                <a:lnTo>
                  <a:pt x="561" y="953"/>
                </a:lnTo>
                <a:lnTo>
                  <a:pt x="563" y="956"/>
                </a:lnTo>
                <a:lnTo>
                  <a:pt x="561" y="958"/>
                </a:lnTo>
                <a:close/>
                <a:moveTo>
                  <a:pt x="488" y="1117"/>
                </a:moveTo>
                <a:lnTo>
                  <a:pt x="445" y="1208"/>
                </a:lnTo>
                <a:lnTo>
                  <a:pt x="443" y="1212"/>
                </a:lnTo>
                <a:lnTo>
                  <a:pt x="442" y="1212"/>
                </a:lnTo>
                <a:lnTo>
                  <a:pt x="438" y="1213"/>
                </a:lnTo>
                <a:lnTo>
                  <a:pt x="436" y="1212"/>
                </a:lnTo>
                <a:lnTo>
                  <a:pt x="433" y="1210"/>
                </a:lnTo>
                <a:lnTo>
                  <a:pt x="433" y="1208"/>
                </a:lnTo>
                <a:lnTo>
                  <a:pt x="431" y="1204"/>
                </a:lnTo>
                <a:lnTo>
                  <a:pt x="433" y="1203"/>
                </a:lnTo>
                <a:lnTo>
                  <a:pt x="475" y="1110"/>
                </a:lnTo>
                <a:lnTo>
                  <a:pt x="477" y="1108"/>
                </a:lnTo>
                <a:lnTo>
                  <a:pt x="479" y="1106"/>
                </a:lnTo>
                <a:lnTo>
                  <a:pt x="483" y="1106"/>
                </a:lnTo>
                <a:lnTo>
                  <a:pt x="484" y="1106"/>
                </a:lnTo>
                <a:lnTo>
                  <a:pt x="488" y="1108"/>
                </a:lnTo>
                <a:lnTo>
                  <a:pt x="488" y="1112"/>
                </a:lnTo>
                <a:lnTo>
                  <a:pt x="488" y="1113"/>
                </a:lnTo>
                <a:lnTo>
                  <a:pt x="488" y="1117"/>
                </a:lnTo>
                <a:close/>
                <a:moveTo>
                  <a:pt x="415" y="1274"/>
                </a:moveTo>
                <a:lnTo>
                  <a:pt x="372" y="1367"/>
                </a:lnTo>
                <a:lnTo>
                  <a:pt x="370" y="1369"/>
                </a:lnTo>
                <a:lnTo>
                  <a:pt x="368" y="1371"/>
                </a:lnTo>
                <a:lnTo>
                  <a:pt x="365" y="1371"/>
                </a:lnTo>
                <a:lnTo>
                  <a:pt x="363" y="1371"/>
                </a:lnTo>
                <a:lnTo>
                  <a:pt x="359" y="1369"/>
                </a:lnTo>
                <a:lnTo>
                  <a:pt x="358" y="1365"/>
                </a:lnTo>
                <a:lnTo>
                  <a:pt x="358" y="1364"/>
                </a:lnTo>
                <a:lnTo>
                  <a:pt x="359" y="1360"/>
                </a:lnTo>
                <a:lnTo>
                  <a:pt x="402" y="1269"/>
                </a:lnTo>
                <a:lnTo>
                  <a:pt x="404" y="1265"/>
                </a:lnTo>
                <a:lnTo>
                  <a:pt x="406" y="1265"/>
                </a:lnTo>
                <a:lnTo>
                  <a:pt x="408" y="1263"/>
                </a:lnTo>
                <a:lnTo>
                  <a:pt x="411" y="1265"/>
                </a:lnTo>
                <a:lnTo>
                  <a:pt x="413" y="1267"/>
                </a:lnTo>
                <a:lnTo>
                  <a:pt x="415" y="1269"/>
                </a:lnTo>
                <a:lnTo>
                  <a:pt x="415" y="1271"/>
                </a:lnTo>
                <a:lnTo>
                  <a:pt x="415" y="1274"/>
                </a:lnTo>
                <a:close/>
                <a:moveTo>
                  <a:pt x="342" y="1433"/>
                </a:moveTo>
                <a:lnTo>
                  <a:pt x="299" y="1524"/>
                </a:lnTo>
                <a:lnTo>
                  <a:pt x="297" y="1526"/>
                </a:lnTo>
                <a:lnTo>
                  <a:pt x="295" y="1528"/>
                </a:lnTo>
                <a:lnTo>
                  <a:pt x="292" y="1528"/>
                </a:lnTo>
                <a:lnTo>
                  <a:pt x="290" y="1528"/>
                </a:lnTo>
                <a:lnTo>
                  <a:pt x="286" y="1526"/>
                </a:lnTo>
                <a:lnTo>
                  <a:pt x="284" y="1524"/>
                </a:lnTo>
                <a:lnTo>
                  <a:pt x="284" y="1521"/>
                </a:lnTo>
                <a:lnTo>
                  <a:pt x="286" y="1519"/>
                </a:lnTo>
                <a:lnTo>
                  <a:pt x="329" y="1426"/>
                </a:lnTo>
                <a:lnTo>
                  <a:pt x="329" y="1424"/>
                </a:lnTo>
                <a:lnTo>
                  <a:pt x="333" y="1422"/>
                </a:lnTo>
                <a:lnTo>
                  <a:pt x="334" y="1422"/>
                </a:lnTo>
                <a:lnTo>
                  <a:pt x="338" y="1422"/>
                </a:lnTo>
                <a:lnTo>
                  <a:pt x="340" y="1424"/>
                </a:lnTo>
                <a:lnTo>
                  <a:pt x="342" y="1426"/>
                </a:lnTo>
                <a:lnTo>
                  <a:pt x="342" y="1430"/>
                </a:lnTo>
                <a:lnTo>
                  <a:pt x="342" y="1433"/>
                </a:lnTo>
                <a:close/>
                <a:moveTo>
                  <a:pt x="268" y="1590"/>
                </a:moveTo>
                <a:lnTo>
                  <a:pt x="225" y="1683"/>
                </a:lnTo>
                <a:lnTo>
                  <a:pt x="224" y="1685"/>
                </a:lnTo>
                <a:lnTo>
                  <a:pt x="220" y="1687"/>
                </a:lnTo>
                <a:lnTo>
                  <a:pt x="218" y="1687"/>
                </a:lnTo>
                <a:lnTo>
                  <a:pt x="215" y="1687"/>
                </a:lnTo>
                <a:lnTo>
                  <a:pt x="213" y="1685"/>
                </a:lnTo>
                <a:lnTo>
                  <a:pt x="211" y="1682"/>
                </a:lnTo>
                <a:lnTo>
                  <a:pt x="211" y="1680"/>
                </a:lnTo>
                <a:lnTo>
                  <a:pt x="211" y="1676"/>
                </a:lnTo>
                <a:lnTo>
                  <a:pt x="254" y="1585"/>
                </a:lnTo>
                <a:lnTo>
                  <a:pt x="256" y="1581"/>
                </a:lnTo>
                <a:lnTo>
                  <a:pt x="259" y="1580"/>
                </a:lnTo>
                <a:lnTo>
                  <a:pt x="261" y="1580"/>
                </a:lnTo>
                <a:lnTo>
                  <a:pt x="265" y="1581"/>
                </a:lnTo>
                <a:lnTo>
                  <a:pt x="266" y="1583"/>
                </a:lnTo>
                <a:lnTo>
                  <a:pt x="268" y="1585"/>
                </a:lnTo>
                <a:lnTo>
                  <a:pt x="268" y="1587"/>
                </a:lnTo>
                <a:lnTo>
                  <a:pt x="268" y="1590"/>
                </a:lnTo>
                <a:close/>
                <a:moveTo>
                  <a:pt x="195" y="1749"/>
                </a:moveTo>
                <a:lnTo>
                  <a:pt x="152" y="1841"/>
                </a:lnTo>
                <a:lnTo>
                  <a:pt x="150" y="1842"/>
                </a:lnTo>
                <a:lnTo>
                  <a:pt x="147" y="1844"/>
                </a:lnTo>
                <a:lnTo>
                  <a:pt x="145" y="1844"/>
                </a:lnTo>
                <a:lnTo>
                  <a:pt x="141" y="1844"/>
                </a:lnTo>
                <a:lnTo>
                  <a:pt x="140" y="1842"/>
                </a:lnTo>
                <a:lnTo>
                  <a:pt x="138" y="1841"/>
                </a:lnTo>
                <a:lnTo>
                  <a:pt x="138" y="1837"/>
                </a:lnTo>
                <a:lnTo>
                  <a:pt x="138" y="1835"/>
                </a:lnTo>
                <a:lnTo>
                  <a:pt x="181" y="1742"/>
                </a:lnTo>
                <a:lnTo>
                  <a:pt x="183" y="1741"/>
                </a:lnTo>
                <a:lnTo>
                  <a:pt x="184" y="1739"/>
                </a:lnTo>
                <a:lnTo>
                  <a:pt x="188" y="1739"/>
                </a:lnTo>
                <a:lnTo>
                  <a:pt x="191" y="1739"/>
                </a:lnTo>
                <a:lnTo>
                  <a:pt x="193" y="1741"/>
                </a:lnTo>
                <a:lnTo>
                  <a:pt x="195" y="1742"/>
                </a:lnTo>
                <a:lnTo>
                  <a:pt x="195" y="1746"/>
                </a:lnTo>
                <a:lnTo>
                  <a:pt x="195" y="1749"/>
                </a:lnTo>
                <a:close/>
                <a:moveTo>
                  <a:pt x="120" y="1907"/>
                </a:moveTo>
                <a:lnTo>
                  <a:pt x="77" y="2000"/>
                </a:lnTo>
                <a:lnTo>
                  <a:pt x="75" y="2001"/>
                </a:lnTo>
                <a:lnTo>
                  <a:pt x="74" y="2003"/>
                </a:lnTo>
                <a:lnTo>
                  <a:pt x="72" y="2003"/>
                </a:lnTo>
                <a:lnTo>
                  <a:pt x="68" y="2001"/>
                </a:lnTo>
                <a:lnTo>
                  <a:pt x="66" y="2000"/>
                </a:lnTo>
                <a:lnTo>
                  <a:pt x="65" y="1998"/>
                </a:lnTo>
                <a:lnTo>
                  <a:pt x="65" y="1996"/>
                </a:lnTo>
                <a:lnTo>
                  <a:pt x="65" y="1992"/>
                </a:lnTo>
                <a:lnTo>
                  <a:pt x="108" y="1901"/>
                </a:lnTo>
                <a:lnTo>
                  <a:pt x="109" y="1898"/>
                </a:lnTo>
                <a:lnTo>
                  <a:pt x="111" y="1896"/>
                </a:lnTo>
                <a:lnTo>
                  <a:pt x="115" y="1896"/>
                </a:lnTo>
                <a:lnTo>
                  <a:pt x="116" y="1898"/>
                </a:lnTo>
                <a:lnTo>
                  <a:pt x="120" y="1898"/>
                </a:lnTo>
                <a:lnTo>
                  <a:pt x="120" y="1901"/>
                </a:lnTo>
                <a:lnTo>
                  <a:pt x="122" y="1903"/>
                </a:lnTo>
                <a:lnTo>
                  <a:pt x="120" y="1907"/>
                </a:lnTo>
                <a:close/>
                <a:moveTo>
                  <a:pt x="47" y="2064"/>
                </a:moveTo>
                <a:lnTo>
                  <a:pt x="15" y="2135"/>
                </a:lnTo>
                <a:lnTo>
                  <a:pt x="13" y="2137"/>
                </a:lnTo>
                <a:lnTo>
                  <a:pt x="11" y="2139"/>
                </a:lnTo>
                <a:lnTo>
                  <a:pt x="7" y="2139"/>
                </a:lnTo>
                <a:lnTo>
                  <a:pt x="6" y="2139"/>
                </a:lnTo>
                <a:lnTo>
                  <a:pt x="2" y="2137"/>
                </a:lnTo>
                <a:lnTo>
                  <a:pt x="0" y="2134"/>
                </a:lnTo>
                <a:lnTo>
                  <a:pt x="0" y="2132"/>
                </a:lnTo>
                <a:lnTo>
                  <a:pt x="2" y="2128"/>
                </a:lnTo>
                <a:lnTo>
                  <a:pt x="34" y="2059"/>
                </a:lnTo>
                <a:lnTo>
                  <a:pt x="36" y="2057"/>
                </a:lnTo>
                <a:lnTo>
                  <a:pt x="38" y="2055"/>
                </a:lnTo>
                <a:lnTo>
                  <a:pt x="41" y="2053"/>
                </a:lnTo>
                <a:lnTo>
                  <a:pt x="43" y="2055"/>
                </a:lnTo>
                <a:lnTo>
                  <a:pt x="47" y="2057"/>
                </a:lnTo>
                <a:lnTo>
                  <a:pt x="47" y="2059"/>
                </a:lnTo>
                <a:lnTo>
                  <a:pt x="49" y="2062"/>
                </a:lnTo>
                <a:lnTo>
                  <a:pt x="47" y="2064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5" name="Freeform 61">
            <a:extLst>
              <a:ext uri="{FF2B5EF4-FFF2-40B4-BE49-F238E27FC236}">
                <a16:creationId xmlns="" xmlns:a16="http://schemas.microsoft.com/office/drawing/2014/main" id="{8E56E83B-C2BA-C21D-8B6D-EA74C1CBA5F3}"/>
              </a:ext>
            </a:extLst>
          </p:cNvPr>
          <p:cNvSpPr>
            <a:spLocks/>
          </p:cNvSpPr>
          <p:nvPr/>
        </p:nvSpPr>
        <p:spPr bwMode="auto">
          <a:xfrm>
            <a:off x="5800725" y="5014913"/>
            <a:ext cx="114300" cy="171450"/>
          </a:xfrm>
          <a:custGeom>
            <a:avLst/>
            <a:gdLst>
              <a:gd name="T0" fmla="*/ 2147483646 w 142"/>
              <a:gd name="T1" fmla="*/ 2147483646 h 205"/>
              <a:gd name="T2" fmla="*/ 0 w 142"/>
              <a:gd name="T3" fmla="*/ 2147483646 h 205"/>
              <a:gd name="T4" fmla="*/ 2147483646 w 142"/>
              <a:gd name="T5" fmla="*/ 0 h 205"/>
              <a:gd name="T6" fmla="*/ 2147483646 w 142"/>
              <a:gd name="T7" fmla="*/ 2147483646 h 20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" h="205">
                <a:moveTo>
                  <a:pt x="142" y="55"/>
                </a:moveTo>
                <a:lnTo>
                  <a:pt x="0" y="205"/>
                </a:lnTo>
                <a:lnTo>
                  <a:pt x="24" y="0"/>
                </a:lnTo>
                <a:lnTo>
                  <a:pt x="142" y="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6" name="Freeform 62">
            <a:extLst>
              <a:ext uri="{FF2B5EF4-FFF2-40B4-BE49-F238E27FC236}">
                <a16:creationId xmlns="" xmlns:a16="http://schemas.microsoft.com/office/drawing/2014/main" id="{FCC2B749-AF4D-C828-E270-056BCE375B0B}"/>
              </a:ext>
            </a:extLst>
          </p:cNvPr>
          <p:cNvSpPr>
            <a:spLocks noEditPoints="1"/>
          </p:cNvSpPr>
          <p:nvPr/>
        </p:nvSpPr>
        <p:spPr bwMode="auto">
          <a:xfrm>
            <a:off x="4352925" y="3282950"/>
            <a:ext cx="12700" cy="1758950"/>
          </a:xfrm>
          <a:custGeom>
            <a:avLst/>
            <a:gdLst>
              <a:gd name="T0" fmla="*/ 2147483646 w 16"/>
              <a:gd name="T1" fmla="*/ 2147483646 h 2121"/>
              <a:gd name="T2" fmla="*/ 0 w 16"/>
              <a:gd name="T3" fmla="*/ 2147483646 h 2121"/>
              <a:gd name="T4" fmla="*/ 2147483646 w 16"/>
              <a:gd name="T5" fmla="*/ 0 h 2121"/>
              <a:gd name="T6" fmla="*/ 2147483646 w 16"/>
              <a:gd name="T7" fmla="*/ 2147483646 h 2121"/>
              <a:gd name="T8" fmla="*/ 2147483646 w 16"/>
              <a:gd name="T9" fmla="*/ 2147483646 h 2121"/>
              <a:gd name="T10" fmla="*/ 0 w 16"/>
              <a:gd name="T11" fmla="*/ 2147483646 h 2121"/>
              <a:gd name="T12" fmla="*/ 2147483646 w 16"/>
              <a:gd name="T13" fmla="*/ 2147483646 h 2121"/>
              <a:gd name="T14" fmla="*/ 2147483646 w 16"/>
              <a:gd name="T15" fmla="*/ 2147483646 h 2121"/>
              <a:gd name="T16" fmla="*/ 2147483646 w 16"/>
              <a:gd name="T17" fmla="*/ 2147483646 h 2121"/>
              <a:gd name="T18" fmla="*/ 0 w 16"/>
              <a:gd name="T19" fmla="*/ 2147483646 h 2121"/>
              <a:gd name="T20" fmla="*/ 2147483646 w 16"/>
              <a:gd name="T21" fmla="*/ 2147483646 h 2121"/>
              <a:gd name="T22" fmla="*/ 2147483646 w 16"/>
              <a:gd name="T23" fmla="*/ 2147483646 h 2121"/>
              <a:gd name="T24" fmla="*/ 2147483646 w 16"/>
              <a:gd name="T25" fmla="*/ 2147483646 h 2121"/>
              <a:gd name="T26" fmla="*/ 0 w 16"/>
              <a:gd name="T27" fmla="*/ 2147483646 h 2121"/>
              <a:gd name="T28" fmla="*/ 2147483646 w 16"/>
              <a:gd name="T29" fmla="*/ 2147483646 h 2121"/>
              <a:gd name="T30" fmla="*/ 2147483646 w 16"/>
              <a:gd name="T31" fmla="*/ 2147483646 h 2121"/>
              <a:gd name="T32" fmla="*/ 2147483646 w 16"/>
              <a:gd name="T33" fmla="*/ 2147483646 h 2121"/>
              <a:gd name="T34" fmla="*/ 0 w 16"/>
              <a:gd name="T35" fmla="*/ 2147483646 h 2121"/>
              <a:gd name="T36" fmla="*/ 2147483646 w 16"/>
              <a:gd name="T37" fmla="*/ 2147483646 h 2121"/>
              <a:gd name="T38" fmla="*/ 2147483646 w 16"/>
              <a:gd name="T39" fmla="*/ 2147483646 h 2121"/>
              <a:gd name="T40" fmla="*/ 2147483646 w 16"/>
              <a:gd name="T41" fmla="*/ 2147483646 h 2121"/>
              <a:gd name="T42" fmla="*/ 0 w 16"/>
              <a:gd name="T43" fmla="*/ 2147483646 h 2121"/>
              <a:gd name="T44" fmla="*/ 2147483646 w 16"/>
              <a:gd name="T45" fmla="*/ 2147483646 h 2121"/>
              <a:gd name="T46" fmla="*/ 2147483646 w 16"/>
              <a:gd name="T47" fmla="*/ 2147483646 h 2121"/>
              <a:gd name="T48" fmla="*/ 2147483646 w 16"/>
              <a:gd name="T49" fmla="*/ 2147483646 h 2121"/>
              <a:gd name="T50" fmla="*/ 0 w 16"/>
              <a:gd name="T51" fmla="*/ 2147483646 h 2121"/>
              <a:gd name="T52" fmla="*/ 2147483646 w 16"/>
              <a:gd name="T53" fmla="*/ 2147483646 h 2121"/>
              <a:gd name="T54" fmla="*/ 2147483646 w 16"/>
              <a:gd name="T55" fmla="*/ 2147483646 h 2121"/>
              <a:gd name="T56" fmla="*/ 2147483646 w 16"/>
              <a:gd name="T57" fmla="*/ 2147483646 h 2121"/>
              <a:gd name="T58" fmla="*/ 0 w 16"/>
              <a:gd name="T59" fmla="*/ 2147483646 h 2121"/>
              <a:gd name="T60" fmla="*/ 2147483646 w 16"/>
              <a:gd name="T61" fmla="*/ 2147483646 h 2121"/>
              <a:gd name="T62" fmla="*/ 2147483646 w 16"/>
              <a:gd name="T63" fmla="*/ 2147483646 h 2121"/>
              <a:gd name="T64" fmla="*/ 2147483646 w 16"/>
              <a:gd name="T65" fmla="*/ 2147483646 h 2121"/>
              <a:gd name="T66" fmla="*/ 0 w 16"/>
              <a:gd name="T67" fmla="*/ 2147483646 h 2121"/>
              <a:gd name="T68" fmla="*/ 2147483646 w 16"/>
              <a:gd name="T69" fmla="*/ 2147483646 h 2121"/>
              <a:gd name="T70" fmla="*/ 2147483646 w 16"/>
              <a:gd name="T71" fmla="*/ 2147483646 h 2121"/>
              <a:gd name="T72" fmla="*/ 2147483646 w 16"/>
              <a:gd name="T73" fmla="*/ 2147483646 h 2121"/>
              <a:gd name="T74" fmla="*/ 0 w 16"/>
              <a:gd name="T75" fmla="*/ 2147483646 h 2121"/>
              <a:gd name="T76" fmla="*/ 2147483646 w 16"/>
              <a:gd name="T77" fmla="*/ 2147483646 h 2121"/>
              <a:gd name="T78" fmla="*/ 2147483646 w 16"/>
              <a:gd name="T79" fmla="*/ 2147483646 h 2121"/>
              <a:gd name="T80" fmla="*/ 2147483646 w 16"/>
              <a:gd name="T81" fmla="*/ 2147483646 h 2121"/>
              <a:gd name="T82" fmla="*/ 0 w 16"/>
              <a:gd name="T83" fmla="*/ 2147483646 h 2121"/>
              <a:gd name="T84" fmla="*/ 2147483646 w 16"/>
              <a:gd name="T85" fmla="*/ 2147483646 h 2121"/>
              <a:gd name="T86" fmla="*/ 2147483646 w 16"/>
              <a:gd name="T87" fmla="*/ 2147483646 h 2121"/>
              <a:gd name="T88" fmla="*/ 2147483646 w 16"/>
              <a:gd name="T89" fmla="*/ 2147483646 h 2121"/>
              <a:gd name="T90" fmla="*/ 0 w 16"/>
              <a:gd name="T91" fmla="*/ 2147483646 h 2121"/>
              <a:gd name="T92" fmla="*/ 2147483646 w 16"/>
              <a:gd name="T93" fmla="*/ 2147483646 h 2121"/>
              <a:gd name="T94" fmla="*/ 2147483646 w 16"/>
              <a:gd name="T95" fmla="*/ 2147483646 h 2121"/>
              <a:gd name="T96" fmla="*/ 2147483646 w 16"/>
              <a:gd name="T97" fmla="*/ 2147483646 h 2121"/>
              <a:gd name="T98" fmla="*/ 0 w 16"/>
              <a:gd name="T99" fmla="*/ 2147483646 h 2121"/>
              <a:gd name="T100" fmla="*/ 2147483646 w 16"/>
              <a:gd name="T101" fmla="*/ 2147483646 h 2121"/>
              <a:gd name="T102" fmla="*/ 2147483646 w 16"/>
              <a:gd name="T103" fmla="*/ 2147483646 h 2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" h="2121">
                <a:moveTo>
                  <a:pt x="16" y="7"/>
                </a:moveTo>
                <a:lnTo>
                  <a:pt x="16" y="109"/>
                </a:lnTo>
                <a:lnTo>
                  <a:pt x="14" y="111"/>
                </a:lnTo>
                <a:lnTo>
                  <a:pt x="13" y="115"/>
                </a:lnTo>
                <a:lnTo>
                  <a:pt x="11" y="116"/>
                </a:lnTo>
                <a:lnTo>
                  <a:pt x="7" y="116"/>
                </a:lnTo>
                <a:lnTo>
                  <a:pt x="5" y="116"/>
                </a:lnTo>
                <a:lnTo>
                  <a:pt x="4" y="115"/>
                </a:lnTo>
                <a:lnTo>
                  <a:pt x="2" y="111"/>
                </a:lnTo>
                <a:lnTo>
                  <a:pt x="0" y="109"/>
                </a:lnTo>
                <a:lnTo>
                  <a:pt x="0" y="7"/>
                </a:lnTo>
                <a:lnTo>
                  <a:pt x="2" y="4"/>
                </a:lnTo>
                <a:lnTo>
                  <a:pt x="4" y="2"/>
                </a:lnTo>
                <a:lnTo>
                  <a:pt x="5" y="0"/>
                </a:lnTo>
                <a:lnTo>
                  <a:pt x="7" y="0"/>
                </a:lnTo>
                <a:lnTo>
                  <a:pt x="11" y="0"/>
                </a:lnTo>
                <a:lnTo>
                  <a:pt x="13" y="2"/>
                </a:lnTo>
                <a:lnTo>
                  <a:pt x="14" y="4"/>
                </a:lnTo>
                <a:lnTo>
                  <a:pt x="16" y="7"/>
                </a:lnTo>
                <a:close/>
                <a:moveTo>
                  <a:pt x="16" y="181"/>
                </a:moveTo>
                <a:lnTo>
                  <a:pt x="16" y="283"/>
                </a:lnTo>
                <a:lnTo>
                  <a:pt x="14" y="286"/>
                </a:lnTo>
                <a:lnTo>
                  <a:pt x="13" y="288"/>
                </a:lnTo>
                <a:lnTo>
                  <a:pt x="11" y="290"/>
                </a:lnTo>
                <a:lnTo>
                  <a:pt x="7" y="290"/>
                </a:lnTo>
                <a:lnTo>
                  <a:pt x="5" y="290"/>
                </a:lnTo>
                <a:lnTo>
                  <a:pt x="4" y="288"/>
                </a:lnTo>
                <a:lnTo>
                  <a:pt x="2" y="286"/>
                </a:lnTo>
                <a:lnTo>
                  <a:pt x="0" y="283"/>
                </a:lnTo>
                <a:lnTo>
                  <a:pt x="0" y="181"/>
                </a:lnTo>
                <a:lnTo>
                  <a:pt x="2" y="179"/>
                </a:lnTo>
                <a:lnTo>
                  <a:pt x="4" y="177"/>
                </a:lnTo>
                <a:lnTo>
                  <a:pt x="5" y="175"/>
                </a:lnTo>
                <a:lnTo>
                  <a:pt x="7" y="174"/>
                </a:lnTo>
                <a:lnTo>
                  <a:pt x="11" y="175"/>
                </a:lnTo>
                <a:lnTo>
                  <a:pt x="13" y="177"/>
                </a:lnTo>
                <a:lnTo>
                  <a:pt x="14" y="179"/>
                </a:lnTo>
                <a:lnTo>
                  <a:pt x="16" y="181"/>
                </a:lnTo>
                <a:close/>
                <a:moveTo>
                  <a:pt x="16" y="356"/>
                </a:moveTo>
                <a:lnTo>
                  <a:pt x="16" y="458"/>
                </a:lnTo>
                <a:lnTo>
                  <a:pt x="14" y="459"/>
                </a:lnTo>
                <a:lnTo>
                  <a:pt x="13" y="463"/>
                </a:lnTo>
                <a:lnTo>
                  <a:pt x="11" y="465"/>
                </a:lnTo>
                <a:lnTo>
                  <a:pt x="7" y="465"/>
                </a:lnTo>
                <a:lnTo>
                  <a:pt x="5" y="465"/>
                </a:lnTo>
                <a:lnTo>
                  <a:pt x="4" y="463"/>
                </a:lnTo>
                <a:lnTo>
                  <a:pt x="2" y="459"/>
                </a:lnTo>
                <a:lnTo>
                  <a:pt x="0" y="458"/>
                </a:lnTo>
                <a:lnTo>
                  <a:pt x="0" y="356"/>
                </a:lnTo>
                <a:lnTo>
                  <a:pt x="2" y="352"/>
                </a:lnTo>
                <a:lnTo>
                  <a:pt x="4" y="350"/>
                </a:lnTo>
                <a:lnTo>
                  <a:pt x="5" y="349"/>
                </a:lnTo>
                <a:lnTo>
                  <a:pt x="7" y="349"/>
                </a:lnTo>
                <a:lnTo>
                  <a:pt x="11" y="349"/>
                </a:lnTo>
                <a:lnTo>
                  <a:pt x="13" y="350"/>
                </a:lnTo>
                <a:lnTo>
                  <a:pt x="14" y="352"/>
                </a:lnTo>
                <a:lnTo>
                  <a:pt x="16" y="356"/>
                </a:lnTo>
                <a:close/>
                <a:moveTo>
                  <a:pt x="16" y="531"/>
                </a:moveTo>
                <a:lnTo>
                  <a:pt x="16" y="631"/>
                </a:lnTo>
                <a:lnTo>
                  <a:pt x="14" y="635"/>
                </a:lnTo>
                <a:lnTo>
                  <a:pt x="13" y="636"/>
                </a:lnTo>
                <a:lnTo>
                  <a:pt x="11" y="638"/>
                </a:lnTo>
                <a:lnTo>
                  <a:pt x="7" y="640"/>
                </a:lnTo>
                <a:lnTo>
                  <a:pt x="5" y="638"/>
                </a:lnTo>
                <a:lnTo>
                  <a:pt x="4" y="636"/>
                </a:lnTo>
                <a:lnTo>
                  <a:pt x="2" y="635"/>
                </a:lnTo>
                <a:lnTo>
                  <a:pt x="0" y="631"/>
                </a:lnTo>
                <a:lnTo>
                  <a:pt x="0" y="531"/>
                </a:lnTo>
                <a:lnTo>
                  <a:pt x="2" y="527"/>
                </a:lnTo>
                <a:lnTo>
                  <a:pt x="4" y="526"/>
                </a:lnTo>
                <a:lnTo>
                  <a:pt x="5" y="524"/>
                </a:lnTo>
                <a:lnTo>
                  <a:pt x="7" y="522"/>
                </a:lnTo>
                <a:lnTo>
                  <a:pt x="11" y="524"/>
                </a:lnTo>
                <a:lnTo>
                  <a:pt x="13" y="526"/>
                </a:lnTo>
                <a:lnTo>
                  <a:pt x="14" y="527"/>
                </a:lnTo>
                <a:lnTo>
                  <a:pt x="16" y="531"/>
                </a:lnTo>
                <a:close/>
                <a:moveTo>
                  <a:pt x="16" y="704"/>
                </a:moveTo>
                <a:lnTo>
                  <a:pt x="16" y="806"/>
                </a:lnTo>
                <a:lnTo>
                  <a:pt x="14" y="808"/>
                </a:lnTo>
                <a:lnTo>
                  <a:pt x="13" y="811"/>
                </a:lnTo>
                <a:lnTo>
                  <a:pt x="11" y="813"/>
                </a:lnTo>
                <a:lnTo>
                  <a:pt x="7" y="813"/>
                </a:lnTo>
                <a:lnTo>
                  <a:pt x="5" y="813"/>
                </a:lnTo>
                <a:lnTo>
                  <a:pt x="4" y="811"/>
                </a:lnTo>
                <a:lnTo>
                  <a:pt x="2" y="808"/>
                </a:lnTo>
                <a:lnTo>
                  <a:pt x="0" y="806"/>
                </a:lnTo>
                <a:lnTo>
                  <a:pt x="0" y="704"/>
                </a:lnTo>
                <a:lnTo>
                  <a:pt x="2" y="701"/>
                </a:lnTo>
                <a:lnTo>
                  <a:pt x="4" y="699"/>
                </a:lnTo>
                <a:lnTo>
                  <a:pt x="5" y="697"/>
                </a:lnTo>
                <a:lnTo>
                  <a:pt x="7" y="697"/>
                </a:lnTo>
                <a:lnTo>
                  <a:pt x="11" y="697"/>
                </a:lnTo>
                <a:lnTo>
                  <a:pt x="13" y="699"/>
                </a:lnTo>
                <a:lnTo>
                  <a:pt x="14" y="701"/>
                </a:lnTo>
                <a:lnTo>
                  <a:pt x="16" y="704"/>
                </a:lnTo>
                <a:close/>
                <a:moveTo>
                  <a:pt x="16" y="879"/>
                </a:moveTo>
                <a:lnTo>
                  <a:pt x="16" y="981"/>
                </a:lnTo>
                <a:lnTo>
                  <a:pt x="14" y="983"/>
                </a:lnTo>
                <a:lnTo>
                  <a:pt x="13" y="985"/>
                </a:lnTo>
                <a:lnTo>
                  <a:pt x="11" y="987"/>
                </a:lnTo>
                <a:lnTo>
                  <a:pt x="7" y="988"/>
                </a:lnTo>
                <a:lnTo>
                  <a:pt x="5" y="987"/>
                </a:lnTo>
                <a:lnTo>
                  <a:pt x="4" y="985"/>
                </a:lnTo>
                <a:lnTo>
                  <a:pt x="2" y="983"/>
                </a:lnTo>
                <a:lnTo>
                  <a:pt x="0" y="981"/>
                </a:lnTo>
                <a:lnTo>
                  <a:pt x="0" y="879"/>
                </a:lnTo>
                <a:lnTo>
                  <a:pt x="2" y="876"/>
                </a:lnTo>
                <a:lnTo>
                  <a:pt x="4" y="874"/>
                </a:lnTo>
                <a:lnTo>
                  <a:pt x="5" y="872"/>
                </a:lnTo>
                <a:lnTo>
                  <a:pt x="7" y="872"/>
                </a:lnTo>
                <a:lnTo>
                  <a:pt x="11" y="872"/>
                </a:lnTo>
                <a:lnTo>
                  <a:pt x="13" y="874"/>
                </a:lnTo>
                <a:lnTo>
                  <a:pt x="14" y="876"/>
                </a:lnTo>
                <a:lnTo>
                  <a:pt x="16" y="879"/>
                </a:lnTo>
                <a:close/>
                <a:moveTo>
                  <a:pt x="16" y="1053"/>
                </a:moveTo>
                <a:lnTo>
                  <a:pt x="16" y="1154"/>
                </a:lnTo>
                <a:lnTo>
                  <a:pt x="14" y="1158"/>
                </a:lnTo>
                <a:lnTo>
                  <a:pt x="13" y="1160"/>
                </a:lnTo>
                <a:lnTo>
                  <a:pt x="11" y="1162"/>
                </a:lnTo>
                <a:lnTo>
                  <a:pt x="7" y="1162"/>
                </a:lnTo>
                <a:lnTo>
                  <a:pt x="5" y="1162"/>
                </a:lnTo>
                <a:lnTo>
                  <a:pt x="4" y="1160"/>
                </a:lnTo>
                <a:lnTo>
                  <a:pt x="2" y="1158"/>
                </a:lnTo>
                <a:lnTo>
                  <a:pt x="0" y="1154"/>
                </a:lnTo>
                <a:lnTo>
                  <a:pt x="0" y="1053"/>
                </a:lnTo>
                <a:lnTo>
                  <a:pt x="2" y="1051"/>
                </a:lnTo>
                <a:lnTo>
                  <a:pt x="4" y="1047"/>
                </a:lnTo>
                <a:lnTo>
                  <a:pt x="5" y="1045"/>
                </a:lnTo>
                <a:lnTo>
                  <a:pt x="7" y="1045"/>
                </a:lnTo>
                <a:lnTo>
                  <a:pt x="11" y="1045"/>
                </a:lnTo>
                <a:lnTo>
                  <a:pt x="13" y="1047"/>
                </a:lnTo>
                <a:lnTo>
                  <a:pt x="14" y="1051"/>
                </a:lnTo>
                <a:lnTo>
                  <a:pt x="16" y="1053"/>
                </a:lnTo>
                <a:close/>
                <a:moveTo>
                  <a:pt x="16" y="1228"/>
                </a:moveTo>
                <a:lnTo>
                  <a:pt x="16" y="1330"/>
                </a:lnTo>
                <a:lnTo>
                  <a:pt x="14" y="1331"/>
                </a:lnTo>
                <a:lnTo>
                  <a:pt x="13" y="1333"/>
                </a:lnTo>
                <a:lnTo>
                  <a:pt x="11" y="1335"/>
                </a:lnTo>
                <a:lnTo>
                  <a:pt x="7" y="1337"/>
                </a:lnTo>
                <a:lnTo>
                  <a:pt x="5" y="1335"/>
                </a:lnTo>
                <a:lnTo>
                  <a:pt x="4" y="1333"/>
                </a:lnTo>
                <a:lnTo>
                  <a:pt x="2" y="1331"/>
                </a:lnTo>
                <a:lnTo>
                  <a:pt x="0" y="1330"/>
                </a:lnTo>
                <a:lnTo>
                  <a:pt x="0" y="1228"/>
                </a:lnTo>
                <a:lnTo>
                  <a:pt x="2" y="1224"/>
                </a:lnTo>
                <a:lnTo>
                  <a:pt x="4" y="1222"/>
                </a:lnTo>
                <a:lnTo>
                  <a:pt x="5" y="1221"/>
                </a:lnTo>
                <a:lnTo>
                  <a:pt x="7" y="1221"/>
                </a:lnTo>
                <a:lnTo>
                  <a:pt x="11" y="1221"/>
                </a:lnTo>
                <a:lnTo>
                  <a:pt x="13" y="1222"/>
                </a:lnTo>
                <a:lnTo>
                  <a:pt x="14" y="1224"/>
                </a:lnTo>
                <a:lnTo>
                  <a:pt x="16" y="1228"/>
                </a:lnTo>
                <a:close/>
                <a:moveTo>
                  <a:pt x="16" y="1401"/>
                </a:moveTo>
                <a:lnTo>
                  <a:pt x="16" y="1503"/>
                </a:lnTo>
                <a:lnTo>
                  <a:pt x="14" y="1506"/>
                </a:lnTo>
                <a:lnTo>
                  <a:pt x="13" y="1508"/>
                </a:lnTo>
                <a:lnTo>
                  <a:pt x="11" y="1510"/>
                </a:lnTo>
                <a:lnTo>
                  <a:pt x="7" y="1510"/>
                </a:lnTo>
                <a:lnTo>
                  <a:pt x="5" y="1510"/>
                </a:lnTo>
                <a:lnTo>
                  <a:pt x="4" y="1508"/>
                </a:lnTo>
                <a:lnTo>
                  <a:pt x="2" y="1506"/>
                </a:lnTo>
                <a:lnTo>
                  <a:pt x="0" y="1503"/>
                </a:lnTo>
                <a:lnTo>
                  <a:pt x="0" y="1401"/>
                </a:lnTo>
                <a:lnTo>
                  <a:pt x="2" y="1399"/>
                </a:lnTo>
                <a:lnTo>
                  <a:pt x="4" y="1396"/>
                </a:lnTo>
                <a:lnTo>
                  <a:pt x="5" y="1394"/>
                </a:lnTo>
                <a:lnTo>
                  <a:pt x="7" y="1394"/>
                </a:lnTo>
                <a:lnTo>
                  <a:pt x="11" y="1394"/>
                </a:lnTo>
                <a:lnTo>
                  <a:pt x="13" y="1396"/>
                </a:lnTo>
                <a:lnTo>
                  <a:pt x="14" y="1399"/>
                </a:lnTo>
                <a:lnTo>
                  <a:pt x="16" y="1401"/>
                </a:lnTo>
                <a:close/>
                <a:moveTo>
                  <a:pt x="16" y="1576"/>
                </a:moveTo>
                <a:lnTo>
                  <a:pt x="16" y="1678"/>
                </a:lnTo>
                <a:lnTo>
                  <a:pt x="14" y="1680"/>
                </a:lnTo>
                <a:lnTo>
                  <a:pt x="13" y="1682"/>
                </a:lnTo>
                <a:lnTo>
                  <a:pt x="11" y="1683"/>
                </a:lnTo>
                <a:lnTo>
                  <a:pt x="7" y="1685"/>
                </a:lnTo>
                <a:lnTo>
                  <a:pt x="5" y="1683"/>
                </a:lnTo>
                <a:lnTo>
                  <a:pt x="4" y="1682"/>
                </a:lnTo>
                <a:lnTo>
                  <a:pt x="2" y="1680"/>
                </a:lnTo>
                <a:lnTo>
                  <a:pt x="0" y="1678"/>
                </a:lnTo>
                <a:lnTo>
                  <a:pt x="0" y="1576"/>
                </a:lnTo>
                <a:lnTo>
                  <a:pt x="2" y="1573"/>
                </a:lnTo>
                <a:lnTo>
                  <a:pt x="4" y="1571"/>
                </a:lnTo>
                <a:lnTo>
                  <a:pt x="5" y="1569"/>
                </a:lnTo>
                <a:lnTo>
                  <a:pt x="7" y="1569"/>
                </a:lnTo>
                <a:lnTo>
                  <a:pt x="11" y="1569"/>
                </a:lnTo>
                <a:lnTo>
                  <a:pt x="13" y="1571"/>
                </a:lnTo>
                <a:lnTo>
                  <a:pt x="14" y="1573"/>
                </a:lnTo>
                <a:lnTo>
                  <a:pt x="16" y="1576"/>
                </a:lnTo>
                <a:close/>
                <a:moveTo>
                  <a:pt x="16" y="1749"/>
                </a:moveTo>
                <a:lnTo>
                  <a:pt x="16" y="1851"/>
                </a:lnTo>
                <a:lnTo>
                  <a:pt x="14" y="1855"/>
                </a:lnTo>
                <a:lnTo>
                  <a:pt x="13" y="1857"/>
                </a:lnTo>
                <a:lnTo>
                  <a:pt x="11" y="1858"/>
                </a:lnTo>
                <a:lnTo>
                  <a:pt x="7" y="1858"/>
                </a:lnTo>
                <a:lnTo>
                  <a:pt x="5" y="1858"/>
                </a:lnTo>
                <a:lnTo>
                  <a:pt x="4" y="1857"/>
                </a:lnTo>
                <a:lnTo>
                  <a:pt x="2" y="1855"/>
                </a:lnTo>
                <a:lnTo>
                  <a:pt x="0" y="1851"/>
                </a:lnTo>
                <a:lnTo>
                  <a:pt x="0" y="1749"/>
                </a:lnTo>
                <a:lnTo>
                  <a:pt x="2" y="1748"/>
                </a:lnTo>
                <a:lnTo>
                  <a:pt x="4" y="1744"/>
                </a:lnTo>
                <a:lnTo>
                  <a:pt x="5" y="1742"/>
                </a:lnTo>
                <a:lnTo>
                  <a:pt x="7" y="1742"/>
                </a:lnTo>
                <a:lnTo>
                  <a:pt x="11" y="1742"/>
                </a:lnTo>
                <a:lnTo>
                  <a:pt x="13" y="1744"/>
                </a:lnTo>
                <a:lnTo>
                  <a:pt x="14" y="1748"/>
                </a:lnTo>
                <a:lnTo>
                  <a:pt x="16" y="1749"/>
                </a:lnTo>
                <a:close/>
                <a:moveTo>
                  <a:pt x="16" y="1925"/>
                </a:moveTo>
                <a:lnTo>
                  <a:pt x="16" y="2026"/>
                </a:lnTo>
                <a:lnTo>
                  <a:pt x="14" y="2028"/>
                </a:lnTo>
                <a:lnTo>
                  <a:pt x="13" y="2032"/>
                </a:lnTo>
                <a:lnTo>
                  <a:pt x="11" y="2032"/>
                </a:lnTo>
                <a:lnTo>
                  <a:pt x="7" y="2034"/>
                </a:lnTo>
                <a:lnTo>
                  <a:pt x="5" y="2032"/>
                </a:lnTo>
                <a:lnTo>
                  <a:pt x="4" y="2032"/>
                </a:lnTo>
                <a:lnTo>
                  <a:pt x="2" y="2028"/>
                </a:lnTo>
                <a:lnTo>
                  <a:pt x="0" y="2026"/>
                </a:lnTo>
                <a:lnTo>
                  <a:pt x="0" y="1925"/>
                </a:lnTo>
                <a:lnTo>
                  <a:pt x="2" y="1921"/>
                </a:lnTo>
                <a:lnTo>
                  <a:pt x="4" y="1919"/>
                </a:lnTo>
                <a:lnTo>
                  <a:pt x="5" y="1917"/>
                </a:lnTo>
                <a:lnTo>
                  <a:pt x="7" y="1917"/>
                </a:lnTo>
                <a:lnTo>
                  <a:pt x="11" y="1917"/>
                </a:lnTo>
                <a:lnTo>
                  <a:pt x="13" y="1919"/>
                </a:lnTo>
                <a:lnTo>
                  <a:pt x="14" y="1921"/>
                </a:lnTo>
                <a:lnTo>
                  <a:pt x="16" y="1925"/>
                </a:lnTo>
                <a:close/>
                <a:moveTo>
                  <a:pt x="16" y="2098"/>
                </a:moveTo>
                <a:lnTo>
                  <a:pt x="16" y="2114"/>
                </a:lnTo>
                <a:lnTo>
                  <a:pt x="14" y="2117"/>
                </a:lnTo>
                <a:lnTo>
                  <a:pt x="13" y="2119"/>
                </a:lnTo>
                <a:lnTo>
                  <a:pt x="11" y="2121"/>
                </a:lnTo>
                <a:lnTo>
                  <a:pt x="7" y="2121"/>
                </a:lnTo>
                <a:lnTo>
                  <a:pt x="5" y="2121"/>
                </a:lnTo>
                <a:lnTo>
                  <a:pt x="4" y="2119"/>
                </a:lnTo>
                <a:lnTo>
                  <a:pt x="2" y="2117"/>
                </a:lnTo>
                <a:lnTo>
                  <a:pt x="0" y="2114"/>
                </a:lnTo>
                <a:lnTo>
                  <a:pt x="0" y="2098"/>
                </a:lnTo>
                <a:lnTo>
                  <a:pt x="2" y="2096"/>
                </a:lnTo>
                <a:lnTo>
                  <a:pt x="4" y="2092"/>
                </a:lnTo>
                <a:lnTo>
                  <a:pt x="5" y="2092"/>
                </a:lnTo>
                <a:lnTo>
                  <a:pt x="7" y="2091"/>
                </a:lnTo>
                <a:lnTo>
                  <a:pt x="11" y="2092"/>
                </a:lnTo>
                <a:lnTo>
                  <a:pt x="13" y="2092"/>
                </a:lnTo>
                <a:lnTo>
                  <a:pt x="14" y="2096"/>
                </a:lnTo>
                <a:lnTo>
                  <a:pt x="16" y="2098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7" name="Freeform 63">
            <a:extLst>
              <a:ext uri="{FF2B5EF4-FFF2-40B4-BE49-F238E27FC236}">
                <a16:creationId xmlns="" xmlns:a16="http://schemas.microsoft.com/office/drawing/2014/main" id="{42B9B932-C5A9-2045-6748-3DD1862D8D17}"/>
              </a:ext>
            </a:extLst>
          </p:cNvPr>
          <p:cNvSpPr>
            <a:spLocks/>
          </p:cNvSpPr>
          <p:nvPr/>
        </p:nvSpPr>
        <p:spPr bwMode="auto">
          <a:xfrm>
            <a:off x="4305300" y="5022850"/>
            <a:ext cx="106363" cy="163513"/>
          </a:xfrm>
          <a:custGeom>
            <a:avLst/>
            <a:gdLst>
              <a:gd name="T0" fmla="*/ 2147483646 w 130"/>
              <a:gd name="T1" fmla="*/ 0 h 196"/>
              <a:gd name="T2" fmla="*/ 2147483646 w 130"/>
              <a:gd name="T3" fmla="*/ 2147483646 h 196"/>
              <a:gd name="T4" fmla="*/ 0 w 130"/>
              <a:gd name="T5" fmla="*/ 0 h 196"/>
              <a:gd name="T6" fmla="*/ 2147483646 w 130"/>
              <a:gd name="T7" fmla="*/ 0 h 1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0" h="196">
                <a:moveTo>
                  <a:pt x="130" y="0"/>
                </a:moveTo>
                <a:lnTo>
                  <a:pt x="64" y="196"/>
                </a:lnTo>
                <a:lnTo>
                  <a:pt x="0" y="0"/>
                </a:lnTo>
                <a:lnTo>
                  <a:pt x="13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38" name="Freeform 64">
            <a:extLst>
              <a:ext uri="{FF2B5EF4-FFF2-40B4-BE49-F238E27FC236}">
                <a16:creationId xmlns="" xmlns:a16="http://schemas.microsoft.com/office/drawing/2014/main" id="{53178F5C-F55C-50EA-72EA-AEDCE9032D2C}"/>
              </a:ext>
            </a:extLst>
          </p:cNvPr>
          <p:cNvSpPr>
            <a:spLocks noEditPoints="1"/>
          </p:cNvSpPr>
          <p:nvPr/>
        </p:nvSpPr>
        <p:spPr bwMode="auto">
          <a:xfrm>
            <a:off x="6975475" y="3282950"/>
            <a:ext cx="1524000" cy="1795463"/>
          </a:xfrm>
          <a:custGeom>
            <a:avLst/>
            <a:gdLst>
              <a:gd name="T0" fmla="*/ 2147483646 w 1897"/>
              <a:gd name="T1" fmla="*/ 2147483646 h 2166"/>
              <a:gd name="T2" fmla="*/ 2147483646 w 1897"/>
              <a:gd name="T3" fmla="*/ 0 h 2166"/>
              <a:gd name="T4" fmla="*/ 2147483646 w 1897"/>
              <a:gd name="T5" fmla="*/ 2147483646 h 2166"/>
              <a:gd name="T6" fmla="*/ 2147483646 w 1897"/>
              <a:gd name="T7" fmla="*/ 2147483646 h 2166"/>
              <a:gd name="T8" fmla="*/ 2147483646 w 1897"/>
              <a:gd name="T9" fmla="*/ 2147483646 h 2166"/>
              <a:gd name="T10" fmla="*/ 2147483646 w 1897"/>
              <a:gd name="T11" fmla="*/ 2147483646 h 2166"/>
              <a:gd name="T12" fmla="*/ 2147483646 w 1897"/>
              <a:gd name="T13" fmla="*/ 2147483646 h 2166"/>
              <a:gd name="T14" fmla="*/ 2147483646 w 1897"/>
              <a:gd name="T15" fmla="*/ 2147483646 h 2166"/>
              <a:gd name="T16" fmla="*/ 2147483646 w 1897"/>
              <a:gd name="T17" fmla="*/ 2147483646 h 2166"/>
              <a:gd name="T18" fmla="*/ 2147483646 w 1897"/>
              <a:gd name="T19" fmla="*/ 2147483646 h 2166"/>
              <a:gd name="T20" fmla="*/ 2147483646 w 1897"/>
              <a:gd name="T21" fmla="*/ 2147483646 h 2166"/>
              <a:gd name="T22" fmla="*/ 2147483646 w 1897"/>
              <a:gd name="T23" fmla="*/ 2147483646 h 2166"/>
              <a:gd name="T24" fmla="*/ 2147483646 w 1897"/>
              <a:gd name="T25" fmla="*/ 2147483646 h 2166"/>
              <a:gd name="T26" fmla="*/ 2147483646 w 1897"/>
              <a:gd name="T27" fmla="*/ 2147483646 h 2166"/>
              <a:gd name="T28" fmla="*/ 2147483646 w 1897"/>
              <a:gd name="T29" fmla="*/ 2147483646 h 2166"/>
              <a:gd name="T30" fmla="*/ 2147483646 w 1897"/>
              <a:gd name="T31" fmla="*/ 2147483646 h 2166"/>
              <a:gd name="T32" fmla="*/ 2147483646 w 1897"/>
              <a:gd name="T33" fmla="*/ 2147483646 h 2166"/>
              <a:gd name="T34" fmla="*/ 2147483646 w 1897"/>
              <a:gd name="T35" fmla="*/ 2147483646 h 2166"/>
              <a:gd name="T36" fmla="*/ 2147483646 w 1897"/>
              <a:gd name="T37" fmla="*/ 2147483646 h 2166"/>
              <a:gd name="T38" fmla="*/ 2147483646 w 1897"/>
              <a:gd name="T39" fmla="*/ 2147483646 h 2166"/>
              <a:gd name="T40" fmla="*/ 2147483646 w 1897"/>
              <a:gd name="T41" fmla="*/ 2147483646 h 2166"/>
              <a:gd name="T42" fmla="*/ 2147483646 w 1897"/>
              <a:gd name="T43" fmla="*/ 2147483646 h 2166"/>
              <a:gd name="T44" fmla="*/ 2147483646 w 1897"/>
              <a:gd name="T45" fmla="*/ 2147483646 h 2166"/>
              <a:gd name="T46" fmla="*/ 2147483646 w 1897"/>
              <a:gd name="T47" fmla="*/ 2147483646 h 2166"/>
              <a:gd name="T48" fmla="*/ 2147483646 w 1897"/>
              <a:gd name="T49" fmla="*/ 2147483646 h 2166"/>
              <a:gd name="T50" fmla="*/ 2147483646 w 1897"/>
              <a:gd name="T51" fmla="*/ 2147483646 h 2166"/>
              <a:gd name="T52" fmla="*/ 2147483646 w 1897"/>
              <a:gd name="T53" fmla="*/ 2147483646 h 2166"/>
              <a:gd name="T54" fmla="*/ 2147483646 w 1897"/>
              <a:gd name="T55" fmla="*/ 2147483646 h 2166"/>
              <a:gd name="T56" fmla="*/ 2147483646 w 1897"/>
              <a:gd name="T57" fmla="*/ 2147483646 h 2166"/>
              <a:gd name="T58" fmla="*/ 2147483646 w 1897"/>
              <a:gd name="T59" fmla="*/ 2147483646 h 2166"/>
              <a:gd name="T60" fmla="*/ 2147483646 w 1897"/>
              <a:gd name="T61" fmla="*/ 2147483646 h 2166"/>
              <a:gd name="T62" fmla="*/ 2147483646 w 1897"/>
              <a:gd name="T63" fmla="*/ 2147483646 h 2166"/>
              <a:gd name="T64" fmla="*/ 2147483646 w 1897"/>
              <a:gd name="T65" fmla="*/ 2147483646 h 2166"/>
              <a:gd name="T66" fmla="*/ 2147483646 w 1897"/>
              <a:gd name="T67" fmla="*/ 2147483646 h 2166"/>
              <a:gd name="T68" fmla="*/ 2147483646 w 1897"/>
              <a:gd name="T69" fmla="*/ 2147483646 h 2166"/>
              <a:gd name="T70" fmla="*/ 2147483646 w 1897"/>
              <a:gd name="T71" fmla="*/ 2147483646 h 2166"/>
              <a:gd name="T72" fmla="*/ 2147483646 w 1897"/>
              <a:gd name="T73" fmla="*/ 2147483646 h 2166"/>
              <a:gd name="T74" fmla="*/ 2147483646 w 1897"/>
              <a:gd name="T75" fmla="*/ 2147483646 h 2166"/>
              <a:gd name="T76" fmla="*/ 2147483646 w 1897"/>
              <a:gd name="T77" fmla="*/ 2147483646 h 2166"/>
              <a:gd name="T78" fmla="*/ 2147483646 w 1897"/>
              <a:gd name="T79" fmla="*/ 2147483646 h 2166"/>
              <a:gd name="T80" fmla="*/ 2147483646 w 1897"/>
              <a:gd name="T81" fmla="*/ 2147483646 h 2166"/>
              <a:gd name="T82" fmla="*/ 2147483646 w 1897"/>
              <a:gd name="T83" fmla="*/ 2147483646 h 2166"/>
              <a:gd name="T84" fmla="*/ 2147483646 w 1897"/>
              <a:gd name="T85" fmla="*/ 2147483646 h 2166"/>
              <a:gd name="T86" fmla="*/ 2147483646 w 1897"/>
              <a:gd name="T87" fmla="*/ 2147483646 h 2166"/>
              <a:gd name="T88" fmla="*/ 2147483646 w 1897"/>
              <a:gd name="T89" fmla="*/ 2147483646 h 2166"/>
              <a:gd name="T90" fmla="*/ 2147483646 w 1897"/>
              <a:gd name="T91" fmla="*/ 2147483646 h 2166"/>
              <a:gd name="T92" fmla="*/ 2147483646 w 1897"/>
              <a:gd name="T93" fmla="*/ 2147483646 h 2166"/>
              <a:gd name="T94" fmla="*/ 2147483646 w 1897"/>
              <a:gd name="T95" fmla="*/ 2147483646 h 2166"/>
              <a:gd name="T96" fmla="*/ 2147483646 w 1897"/>
              <a:gd name="T97" fmla="*/ 2147483646 h 2166"/>
              <a:gd name="T98" fmla="*/ 2147483646 w 1897"/>
              <a:gd name="T99" fmla="*/ 2147483646 h 2166"/>
              <a:gd name="T100" fmla="*/ 2147483646 w 1897"/>
              <a:gd name="T101" fmla="*/ 2147483646 h 2166"/>
              <a:gd name="T102" fmla="*/ 2147483646 w 1897"/>
              <a:gd name="T103" fmla="*/ 2147483646 h 2166"/>
              <a:gd name="T104" fmla="*/ 2147483646 w 1897"/>
              <a:gd name="T105" fmla="*/ 2147483646 h 2166"/>
              <a:gd name="T106" fmla="*/ 2147483646 w 1897"/>
              <a:gd name="T107" fmla="*/ 2147483646 h 2166"/>
              <a:gd name="T108" fmla="*/ 2147483646 w 1897"/>
              <a:gd name="T109" fmla="*/ 2147483646 h 2166"/>
              <a:gd name="T110" fmla="*/ 2147483646 w 1897"/>
              <a:gd name="T111" fmla="*/ 2147483646 h 216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897" h="2166">
                <a:moveTo>
                  <a:pt x="1895" y="13"/>
                </a:moveTo>
                <a:lnTo>
                  <a:pt x="1827" y="90"/>
                </a:lnTo>
                <a:lnTo>
                  <a:pt x="1825" y="91"/>
                </a:lnTo>
                <a:lnTo>
                  <a:pt x="1822" y="91"/>
                </a:lnTo>
                <a:lnTo>
                  <a:pt x="1820" y="91"/>
                </a:lnTo>
                <a:lnTo>
                  <a:pt x="1816" y="90"/>
                </a:lnTo>
                <a:lnTo>
                  <a:pt x="1815" y="86"/>
                </a:lnTo>
                <a:lnTo>
                  <a:pt x="1815" y="84"/>
                </a:lnTo>
                <a:lnTo>
                  <a:pt x="1815" y="81"/>
                </a:lnTo>
                <a:lnTo>
                  <a:pt x="1816" y="79"/>
                </a:lnTo>
                <a:lnTo>
                  <a:pt x="1884" y="2"/>
                </a:lnTo>
                <a:lnTo>
                  <a:pt x="1886" y="0"/>
                </a:lnTo>
                <a:lnTo>
                  <a:pt x="1888" y="0"/>
                </a:lnTo>
                <a:lnTo>
                  <a:pt x="1891" y="0"/>
                </a:lnTo>
                <a:lnTo>
                  <a:pt x="1893" y="2"/>
                </a:lnTo>
                <a:lnTo>
                  <a:pt x="1895" y="4"/>
                </a:lnTo>
                <a:lnTo>
                  <a:pt x="1897" y="7"/>
                </a:lnTo>
                <a:lnTo>
                  <a:pt x="1895" y="9"/>
                </a:lnTo>
                <a:lnTo>
                  <a:pt x="1895" y="13"/>
                </a:lnTo>
                <a:close/>
                <a:moveTo>
                  <a:pt x="1779" y="143"/>
                </a:moveTo>
                <a:lnTo>
                  <a:pt x="1713" y="220"/>
                </a:lnTo>
                <a:lnTo>
                  <a:pt x="1709" y="222"/>
                </a:lnTo>
                <a:lnTo>
                  <a:pt x="1707" y="222"/>
                </a:lnTo>
                <a:lnTo>
                  <a:pt x="1704" y="222"/>
                </a:lnTo>
                <a:lnTo>
                  <a:pt x="1702" y="220"/>
                </a:lnTo>
                <a:lnTo>
                  <a:pt x="1700" y="218"/>
                </a:lnTo>
                <a:lnTo>
                  <a:pt x="1700" y="215"/>
                </a:lnTo>
                <a:lnTo>
                  <a:pt x="1700" y="213"/>
                </a:lnTo>
                <a:lnTo>
                  <a:pt x="1702" y="211"/>
                </a:lnTo>
                <a:lnTo>
                  <a:pt x="1768" y="134"/>
                </a:lnTo>
                <a:lnTo>
                  <a:pt x="1772" y="132"/>
                </a:lnTo>
                <a:lnTo>
                  <a:pt x="1773" y="131"/>
                </a:lnTo>
                <a:lnTo>
                  <a:pt x="1777" y="131"/>
                </a:lnTo>
                <a:lnTo>
                  <a:pt x="1779" y="132"/>
                </a:lnTo>
                <a:lnTo>
                  <a:pt x="1781" y="136"/>
                </a:lnTo>
                <a:lnTo>
                  <a:pt x="1781" y="138"/>
                </a:lnTo>
                <a:lnTo>
                  <a:pt x="1781" y="141"/>
                </a:lnTo>
                <a:lnTo>
                  <a:pt x="1779" y="143"/>
                </a:lnTo>
                <a:close/>
                <a:moveTo>
                  <a:pt x="1664" y="275"/>
                </a:moveTo>
                <a:lnTo>
                  <a:pt x="1598" y="350"/>
                </a:lnTo>
                <a:lnTo>
                  <a:pt x="1595" y="352"/>
                </a:lnTo>
                <a:lnTo>
                  <a:pt x="1593" y="354"/>
                </a:lnTo>
                <a:lnTo>
                  <a:pt x="1589" y="352"/>
                </a:lnTo>
                <a:lnTo>
                  <a:pt x="1588" y="352"/>
                </a:lnTo>
                <a:lnTo>
                  <a:pt x="1586" y="349"/>
                </a:lnTo>
                <a:lnTo>
                  <a:pt x="1586" y="347"/>
                </a:lnTo>
                <a:lnTo>
                  <a:pt x="1586" y="343"/>
                </a:lnTo>
                <a:lnTo>
                  <a:pt x="1588" y="342"/>
                </a:lnTo>
                <a:lnTo>
                  <a:pt x="1654" y="265"/>
                </a:lnTo>
                <a:lnTo>
                  <a:pt x="1656" y="263"/>
                </a:lnTo>
                <a:lnTo>
                  <a:pt x="1659" y="263"/>
                </a:lnTo>
                <a:lnTo>
                  <a:pt x="1661" y="263"/>
                </a:lnTo>
                <a:lnTo>
                  <a:pt x="1664" y="265"/>
                </a:lnTo>
                <a:lnTo>
                  <a:pt x="1666" y="266"/>
                </a:lnTo>
                <a:lnTo>
                  <a:pt x="1666" y="270"/>
                </a:lnTo>
                <a:lnTo>
                  <a:pt x="1666" y="272"/>
                </a:lnTo>
                <a:lnTo>
                  <a:pt x="1664" y="275"/>
                </a:lnTo>
                <a:close/>
                <a:moveTo>
                  <a:pt x="1550" y="406"/>
                </a:moveTo>
                <a:lnTo>
                  <a:pt x="1484" y="483"/>
                </a:lnTo>
                <a:lnTo>
                  <a:pt x="1481" y="484"/>
                </a:lnTo>
                <a:lnTo>
                  <a:pt x="1479" y="484"/>
                </a:lnTo>
                <a:lnTo>
                  <a:pt x="1475" y="484"/>
                </a:lnTo>
                <a:lnTo>
                  <a:pt x="1473" y="483"/>
                </a:lnTo>
                <a:lnTo>
                  <a:pt x="1472" y="481"/>
                </a:lnTo>
                <a:lnTo>
                  <a:pt x="1470" y="477"/>
                </a:lnTo>
                <a:lnTo>
                  <a:pt x="1470" y="476"/>
                </a:lnTo>
                <a:lnTo>
                  <a:pt x="1472" y="472"/>
                </a:lnTo>
                <a:lnTo>
                  <a:pt x="1539" y="397"/>
                </a:lnTo>
                <a:lnTo>
                  <a:pt x="1541" y="393"/>
                </a:lnTo>
                <a:lnTo>
                  <a:pt x="1545" y="393"/>
                </a:lnTo>
                <a:lnTo>
                  <a:pt x="1547" y="393"/>
                </a:lnTo>
                <a:lnTo>
                  <a:pt x="1550" y="395"/>
                </a:lnTo>
                <a:lnTo>
                  <a:pt x="1552" y="397"/>
                </a:lnTo>
                <a:lnTo>
                  <a:pt x="1552" y="400"/>
                </a:lnTo>
                <a:lnTo>
                  <a:pt x="1552" y="402"/>
                </a:lnTo>
                <a:lnTo>
                  <a:pt x="1550" y="406"/>
                </a:lnTo>
                <a:close/>
                <a:moveTo>
                  <a:pt x="1436" y="536"/>
                </a:moveTo>
                <a:lnTo>
                  <a:pt x="1368" y="613"/>
                </a:lnTo>
                <a:lnTo>
                  <a:pt x="1366" y="615"/>
                </a:lnTo>
                <a:lnTo>
                  <a:pt x="1363" y="615"/>
                </a:lnTo>
                <a:lnTo>
                  <a:pt x="1361" y="615"/>
                </a:lnTo>
                <a:lnTo>
                  <a:pt x="1359" y="615"/>
                </a:lnTo>
                <a:lnTo>
                  <a:pt x="1355" y="611"/>
                </a:lnTo>
                <a:lnTo>
                  <a:pt x="1355" y="610"/>
                </a:lnTo>
                <a:lnTo>
                  <a:pt x="1355" y="606"/>
                </a:lnTo>
                <a:lnTo>
                  <a:pt x="1357" y="604"/>
                </a:lnTo>
                <a:lnTo>
                  <a:pt x="1425" y="527"/>
                </a:lnTo>
                <a:lnTo>
                  <a:pt x="1427" y="526"/>
                </a:lnTo>
                <a:lnTo>
                  <a:pt x="1429" y="526"/>
                </a:lnTo>
                <a:lnTo>
                  <a:pt x="1432" y="526"/>
                </a:lnTo>
                <a:lnTo>
                  <a:pt x="1434" y="527"/>
                </a:lnTo>
                <a:lnTo>
                  <a:pt x="1436" y="529"/>
                </a:lnTo>
                <a:lnTo>
                  <a:pt x="1438" y="531"/>
                </a:lnTo>
                <a:lnTo>
                  <a:pt x="1436" y="534"/>
                </a:lnTo>
                <a:lnTo>
                  <a:pt x="1436" y="536"/>
                </a:lnTo>
                <a:close/>
                <a:moveTo>
                  <a:pt x="1322" y="668"/>
                </a:moveTo>
                <a:lnTo>
                  <a:pt x="1254" y="745"/>
                </a:lnTo>
                <a:lnTo>
                  <a:pt x="1252" y="747"/>
                </a:lnTo>
                <a:lnTo>
                  <a:pt x="1248" y="747"/>
                </a:lnTo>
                <a:lnTo>
                  <a:pt x="1246" y="747"/>
                </a:lnTo>
                <a:lnTo>
                  <a:pt x="1243" y="745"/>
                </a:lnTo>
                <a:lnTo>
                  <a:pt x="1241" y="742"/>
                </a:lnTo>
                <a:lnTo>
                  <a:pt x="1241" y="740"/>
                </a:lnTo>
                <a:lnTo>
                  <a:pt x="1241" y="736"/>
                </a:lnTo>
                <a:lnTo>
                  <a:pt x="1243" y="735"/>
                </a:lnTo>
                <a:lnTo>
                  <a:pt x="1309" y="658"/>
                </a:lnTo>
                <a:lnTo>
                  <a:pt x="1313" y="656"/>
                </a:lnTo>
                <a:lnTo>
                  <a:pt x="1314" y="656"/>
                </a:lnTo>
                <a:lnTo>
                  <a:pt x="1318" y="656"/>
                </a:lnTo>
                <a:lnTo>
                  <a:pt x="1320" y="658"/>
                </a:lnTo>
                <a:lnTo>
                  <a:pt x="1322" y="660"/>
                </a:lnTo>
                <a:lnTo>
                  <a:pt x="1322" y="663"/>
                </a:lnTo>
                <a:lnTo>
                  <a:pt x="1322" y="665"/>
                </a:lnTo>
                <a:lnTo>
                  <a:pt x="1322" y="668"/>
                </a:lnTo>
                <a:close/>
                <a:moveTo>
                  <a:pt x="1205" y="799"/>
                </a:moveTo>
                <a:lnTo>
                  <a:pt x="1139" y="876"/>
                </a:lnTo>
                <a:lnTo>
                  <a:pt x="1136" y="878"/>
                </a:lnTo>
                <a:lnTo>
                  <a:pt x="1134" y="878"/>
                </a:lnTo>
                <a:lnTo>
                  <a:pt x="1130" y="878"/>
                </a:lnTo>
                <a:lnTo>
                  <a:pt x="1129" y="876"/>
                </a:lnTo>
                <a:lnTo>
                  <a:pt x="1127" y="874"/>
                </a:lnTo>
                <a:lnTo>
                  <a:pt x="1127" y="870"/>
                </a:lnTo>
                <a:lnTo>
                  <a:pt x="1127" y="869"/>
                </a:lnTo>
                <a:lnTo>
                  <a:pt x="1129" y="867"/>
                </a:lnTo>
                <a:lnTo>
                  <a:pt x="1195" y="790"/>
                </a:lnTo>
                <a:lnTo>
                  <a:pt x="1196" y="788"/>
                </a:lnTo>
                <a:lnTo>
                  <a:pt x="1200" y="786"/>
                </a:lnTo>
                <a:lnTo>
                  <a:pt x="1202" y="786"/>
                </a:lnTo>
                <a:lnTo>
                  <a:pt x="1205" y="788"/>
                </a:lnTo>
                <a:lnTo>
                  <a:pt x="1207" y="792"/>
                </a:lnTo>
                <a:lnTo>
                  <a:pt x="1207" y="794"/>
                </a:lnTo>
                <a:lnTo>
                  <a:pt x="1207" y="797"/>
                </a:lnTo>
                <a:lnTo>
                  <a:pt x="1205" y="799"/>
                </a:lnTo>
                <a:close/>
                <a:moveTo>
                  <a:pt x="1091" y="931"/>
                </a:moveTo>
                <a:lnTo>
                  <a:pt x="1025" y="1006"/>
                </a:lnTo>
                <a:lnTo>
                  <a:pt x="1021" y="1008"/>
                </a:lnTo>
                <a:lnTo>
                  <a:pt x="1020" y="1010"/>
                </a:lnTo>
                <a:lnTo>
                  <a:pt x="1016" y="1008"/>
                </a:lnTo>
                <a:lnTo>
                  <a:pt x="1014" y="1008"/>
                </a:lnTo>
                <a:lnTo>
                  <a:pt x="1012" y="1004"/>
                </a:lnTo>
                <a:lnTo>
                  <a:pt x="1011" y="1003"/>
                </a:lnTo>
                <a:lnTo>
                  <a:pt x="1012" y="999"/>
                </a:lnTo>
                <a:lnTo>
                  <a:pt x="1012" y="997"/>
                </a:lnTo>
                <a:lnTo>
                  <a:pt x="1080" y="920"/>
                </a:lnTo>
                <a:lnTo>
                  <a:pt x="1082" y="919"/>
                </a:lnTo>
                <a:lnTo>
                  <a:pt x="1086" y="919"/>
                </a:lnTo>
                <a:lnTo>
                  <a:pt x="1088" y="919"/>
                </a:lnTo>
                <a:lnTo>
                  <a:pt x="1091" y="920"/>
                </a:lnTo>
                <a:lnTo>
                  <a:pt x="1093" y="922"/>
                </a:lnTo>
                <a:lnTo>
                  <a:pt x="1093" y="926"/>
                </a:lnTo>
                <a:lnTo>
                  <a:pt x="1093" y="928"/>
                </a:lnTo>
                <a:lnTo>
                  <a:pt x="1091" y="931"/>
                </a:lnTo>
                <a:close/>
                <a:moveTo>
                  <a:pt x="977" y="1062"/>
                </a:moveTo>
                <a:lnTo>
                  <a:pt x="909" y="1138"/>
                </a:lnTo>
                <a:lnTo>
                  <a:pt x="907" y="1140"/>
                </a:lnTo>
                <a:lnTo>
                  <a:pt x="904" y="1140"/>
                </a:lnTo>
                <a:lnTo>
                  <a:pt x="902" y="1140"/>
                </a:lnTo>
                <a:lnTo>
                  <a:pt x="900" y="1138"/>
                </a:lnTo>
                <a:lnTo>
                  <a:pt x="898" y="1137"/>
                </a:lnTo>
                <a:lnTo>
                  <a:pt x="896" y="1133"/>
                </a:lnTo>
                <a:lnTo>
                  <a:pt x="896" y="1131"/>
                </a:lnTo>
                <a:lnTo>
                  <a:pt x="898" y="1128"/>
                </a:lnTo>
                <a:lnTo>
                  <a:pt x="966" y="1053"/>
                </a:lnTo>
                <a:lnTo>
                  <a:pt x="968" y="1051"/>
                </a:lnTo>
                <a:lnTo>
                  <a:pt x="970" y="1049"/>
                </a:lnTo>
                <a:lnTo>
                  <a:pt x="973" y="1049"/>
                </a:lnTo>
                <a:lnTo>
                  <a:pt x="975" y="1051"/>
                </a:lnTo>
                <a:lnTo>
                  <a:pt x="977" y="1053"/>
                </a:lnTo>
                <a:lnTo>
                  <a:pt x="979" y="1056"/>
                </a:lnTo>
                <a:lnTo>
                  <a:pt x="979" y="1058"/>
                </a:lnTo>
                <a:lnTo>
                  <a:pt x="977" y="1062"/>
                </a:lnTo>
                <a:close/>
                <a:moveTo>
                  <a:pt x="862" y="1192"/>
                </a:moveTo>
                <a:lnTo>
                  <a:pt x="795" y="1269"/>
                </a:lnTo>
                <a:lnTo>
                  <a:pt x="793" y="1271"/>
                </a:lnTo>
                <a:lnTo>
                  <a:pt x="789" y="1271"/>
                </a:lnTo>
                <a:lnTo>
                  <a:pt x="787" y="1271"/>
                </a:lnTo>
                <a:lnTo>
                  <a:pt x="784" y="1271"/>
                </a:lnTo>
                <a:lnTo>
                  <a:pt x="782" y="1267"/>
                </a:lnTo>
                <a:lnTo>
                  <a:pt x="782" y="1265"/>
                </a:lnTo>
                <a:lnTo>
                  <a:pt x="782" y="1262"/>
                </a:lnTo>
                <a:lnTo>
                  <a:pt x="784" y="1260"/>
                </a:lnTo>
                <a:lnTo>
                  <a:pt x="850" y="1183"/>
                </a:lnTo>
                <a:lnTo>
                  <a:pt x="854" y="1181"/>
                </a:lnTo>
                <a:lnTo>
                  <a:pt x="855" y="1181"/>
                </a:lnTo>
                <a:lnTo>
                  <a:pt x="859" y="1181"/>
                </a:lnTo>
                <a:lnTo>
                  <a:pt x="861" y="1183"/>
                </a:lnTo>
                <a:lnTo>
                  <a:pt x="862" y="1185"/>
                </a:lnTo>
                <a:lnTo>
                  <a:pt x="862" y="1187"/>
                </a:lnTo>
                <a:lnTo>
                  <a:pt x="862" y="1190"/>
                </a:lnTo>
                <a:lnTo>
                  <a:pt x="862" y="1192"/>
                </a:lnTo>
                <a:close/>
                <a:moveTo>
                  <a:pt x="746" y="1324"/>
                </a:moveTo>
                <a:lnTo>
                  <a:pt x="680" y="1401"/>
                </a:lnTo>
                <a:lnTo>
                  <a:pt x="677" y="1403"/>
                </a:lnTo>
                <a:lnTo>
                  <a:pt x="675" y="1403"/>
                </a:lnTo>
                <a:lnTo>
                  <a:pt x="671" y="1403"/>
                </a:lnTo>
                <a:lnTo>
                  <a:pt x="670" y="1401"/>
                </a:lnTo>
                <a:lnTo>
                  <a:pt x="668" y="1399"/>
                </a:lnTo>
                <a:lnTo>
                  <a:pt x="668" y="1396"/>
                </a:lnTo>
                <a:lnTo>
                  <a:pt x="668" y="1392"/>
                </a:lnTo>
                <a:lnTo>
                  <a:pt x="670" y="1390"/>
                </a:lnTo>
                <a:lnTo>
                  <a:pt x="736" y="1313"/>
                </a:lnTo>
                <a:lnTo>
                  <a:pt x="737" y="1312"/>
                </a:lnTo>
                <a:lnTo>
                  <a:pt x="741" y="1312"/>
                </a:lnTo>
                <a:lnTo>
                  <a:pt x="745" y="1312"/>
                </a:lnTo>
                <a:lnTo>
                  <a:pt x="746" y="1313"/>
                </a:lnTo>
                <a:lnTo>
                  <a:pt x="748" y="1315"/>
                </a:lnTo>
                <a:lnTo>
                  <a:pt x="748" y="1319"/>
                </a:lnTo>
                <a:lnTo>
                  <a:pt x="748" y="1321"/>
                </a:lnTo>
                <a:lnTo>
                  <a:pt x="746" y="1324"/>
                </a:lnTo>
                <a:close/>
                <a:moveTo>
                  <a:pt x="632" y="1455"/>
                </a:moveTo>
                <a:lnTo>
                  <a:pt x="566" y="1531"/>
                </a:lnTo>
                <a:lnTo>
                  <a:pt x="562" y="1533"/>
                </a:lnTo>
                <a:lnTo>
                  <a:pt x="561" y="1533"/>
                </a:lnTo>
                <a:lnTo>
                  <a:pt x="557" y="1533"/>
                </a:lnTo>
                <a:lnTo>
                  <a:pt x="555" y="1531"/>
                </a:lnTo>
                <a:lnTo>
                  <a:pt x="553" y="1530"/>
                </a:lnTo>
                <a:lnTo>
                  <a:pt x="553" y="1526"/>
                </a:lnTo>
                <a:lnTo>
                  <a:pt x="553" y="1524"/>
                </a:lnTo>
                <a:lnTo>
                  <a:pt x="555" y="1523"/>
                </a:lnTo>
                <a:lnTo>
                  <a:pt x="621" y="1446"/>
                </a:lnTo>
                <a:lnTo>
                  <a:pt x="623" y="1444"/>
                </a:lnTo>
                <a:lnTo>
                  <a:pt x="627" y="1442"/>
                </a:lnTo>
                <a:lnTo>
                  <a:pt x="628" y="1442"/>
                </a:lnTo>
                <a:lnTo>
                  <a:pt x="632" y="1444"/>
                </a:lnTo>
                <a:lnTo>
                  <a:pt x="634" y="1447"/>
                </a:lnTo>
                <a:lnTo>
                  <a:pt x="634" y="1449"/>
                </a:lnTo>
                <a:lnTo>
                  <a:pt x="634" y="1453"/>
                </a:lnTo>
                <a:lnTo>
                  <a:pt x="632" y="1455"/>
                </a:lnTo>
                <a:close/>
                <a:moveTo>
                  <a:pt x="518" y="1587"/>
                </a:moveTo>
                <a:lnTo>
                  <a:pt x="450" y="1662"/>
                </a:lnTo>
                <a:lnTo>
                  <a:pt x="448" y="1664"/>
                </a:lnTo>
                <a:lnTo>
                  <a:pt x="444" y="1665"/>
                </a:lnTo>
                <a:lnTo>
                  <a:pt x="443" y="1665"/>
                </a:lnTo>
                <a:lnTo>
                  <a:pt x="441" y="1664"/>
                </a:lnTo>
                <a:lnTo>
                  <a:pt x="439" y="1660"/>
                </a:lnTo>
                <a:lnTo>
                  <a:pt x="437" y="1658"/>
                </a:lnTo>
                <a:lnTo>
                  <a:pt x="437" y="1655"/>
                </a:lnTo>
                <a:lnTo>
                  <a:pt x="439" y="1653"/>
                </a:lnTo>
                <a:lnTo>
                  <a:pt x="507" y="1576"/>
                </a:lnTo>
                <a:lnTo>
                  <a:pt x="509" y="1574"/>
                </a:lnTo>
                <a:lnTo>
                  <a:pt x="512" y="1574"/>
                </a:lnTo>
                <a:lnTo>
                  <a:pt x="514" y="1574"/>
                </a:lnTo>
                <a:lnTo>
                  <a:pt x="518" y="1576"/>
                </a:lnTo>
                <a:lnTo>
                  <a:pt x="518" y="1578"/>
                </a:lnTo>
                <a:lnTo>
                  <a:pt x="519" y="1581"/>
                </a:lnTo>
                <a:lnTo>
                  <a:pt x="519" y="1583"/>
                </a:lnTo>
                <a:lnTo>
                  <a:pt x="518" y="1587"/>
                </a:lnTo>
                <a:close/>
                <a:moveTo>
                  <a:pt x="403" y="1717"/>
                </a:moveTo>
                <a:lnTo>
                  <a:pt x="335" y="1794"/>
                </a:lnTo>
                <a:lnTo>
                  <a:pt x="334" y="1796"/>
                </a:lnTo>
                <a:lnTo>
                  <a:pt x="330" y="1796"/>
                </a:lnTo>
                <a:lnTo>
                  <a:pt x="328" y="1796"/>
                </a:lnTo>
                <a:lnTo>
                  <a:pt x="325" y="1794"/>
                </a:lnTo>
                <a:lnTo>
                  <a:pt x="323" y="1792"/>
                </a:lnTo>
                <a:lnTo>
                  <a:pt x="323" y="1789"/>
                </a:lnTo>
                <a:lnTo>
                  <a:pt x="323" y="1787"/>
                </a:lnTo>
                <a:lnTo>
                  <a:pt x="325" y="1783"/>
                </a:lnTo>
                <a:lnTo>
                  <a:pt x="393" y="1708"/>
                </a:lnTo>
                <a:lnTo>
                  <a:pt x="394" y="1707"/>
                </a:lnTo>
                <a:lnTo>
                  <a:pt x="396" y="1705"/>
                </a:lnTo>
                <a:lnTo>
                  <a:pt x="400" y="1705"/>
                </a:lnTo>
                <a:lnTo>
                  <a:pt x="402" y="1707"/>
                </a:lnTo>
                <a:lnTo>
                  <a:pt x="403" y="1708"/>
                </a:lnTo>
                <a:lnTo>
                  <a:pt x="405" y="1712"/>
                </a:lnTo>
                <a:lnTo>
                  <a:pt x="403" y="1714"/>
                </a:lnTo>
                <a:lnTo>
                  <a:pt x="403" y="1717"/>
                </a:lnTo>
                <a:close/>
                <a:moveTo>
                  <a:pt x="287" y="1848"/>
                </a:moveTo>
                <a:lnTo>
                  <a:pt x="221" y="1925"/>
                </a:lnTo>
                <a:lnTo>
                  <a:pt x="219" y="1926"/>
                </a:lnTo>
                <a:lnTo>
                  <a:pt x="216" y="1926"/>
                </a:lnTo>
                <a:lnTo>
                  <a:pt x="214" y="1926"/>
                </a:lnTo>
                <a:lnTo>
                  <a:pt x="210" y="1926"/>
                </a:lnTo>
                <a:lnTo>
                  <a:pt x="209" y="1923"/>
                </a:lnTo>
                <a:lnTo>
                  <a:pt x="209" y="1921"/>
                </a:lnTo>
                <a:lnTo>
                  <a:pt x="209" y="1917"/>
                </a:lnTo>
                <a:lnTo>
                  <a:pt x="210" y="1916"/>
                </a:lnTo>
                <a:lnTo>
                  <a:pt x="277" y="1839"/>
                </a:lnTo>
                <a:lnTo>
                  <a:pt x="280" y="1837"/>
                </a:lnTo>
                <a:lnTo>
                  <a:pt x="282" y="1837"/>
                </a:lnTo>
                <a:lnTo>
                  <a:pt x="285" y="1837"/>
                </a:lnTo>
                <a:lnTo>
                  <a:pt x="287" y="1839"/>
                </a:lnTo>
                <a:lnTo>
                  <a:pt x="289" y="1841"/>
                </a:lnTo>
                <a:lnTo>
                  <a:pt x="289" y="1842"/>
                </a:lnTo>
                <a:lnTo>
                  <a:pt x="289" y="1846"/>
                </a:lnTo>
                <a:lnTo>
                  <a:pt x="287" y="1848"/>
                </a:lnTo>
                <a:close/>
                <a:moveTo>
                  <a:pt x="173" y="1980"/>
                </a:moveTo>
                <a:lnTo>
                  <a:pt x="107" y="2057"/>
                </a:lnTo>
                <a:lnTo>
                  <a:pt x="103" y="2059"/>
                </a:lnTo>
                <a:lnTo>
                  <a:pt x="101" y="2059"/>
                </a:lnTo>
                <a:lnTo>
                  <a:pt x="98" y="2059"/>
                </a:lnTo>
                <a:lnTo>
                  <a:pt x="96" y="2057"/>
                </a:lnTo>
                <a:lnTo>
                  <a:pt x="94" y="2055"/>
                </a:lnTo>
                <a:lnTo>
                  <a:pt x="94" y="2051"/>
                </a:lnTo>
                <a:lnTo>
                  <a:pt x="94" y="2050"/>
                </a:lnTo>
                <a:lnTo>
                  <a:pt x="96" y="2046"/>
                </a:lnTo>
                <a:lnTo>
                  <a:pt x="162" y="1969"/>
                </a:lnTo>
                <a:lnTo>
                  <a:pt x="164" y="1967"/>
                </a:lnTo>
                <a:lnTo>
                  <a:pt x="168" y="1967"/>
                </a:lnTo>
                <a:lnTo>
                  <a:pt x="169" y="1967"/>
                </a:lnTo>
                <a:lnTo>
                  <a:pt x="173" y="1969"/>
                </a:lnTo>
                <a:lnTo>
                  <a:pt x="175" y="1971"/>
                </a:lnTo>
                <a:lnTo>
                  <a:pt x="175" y="1975"/>
                </a:lnTo>
                <a:lnTo>
                  <a:pt x="175" y="1976"/>
                </a:lnTo>
                <a:lnTo>
                  <a:pt x="173" y="1980"/>
                </a:lnTo>
                <a:close/>
                <a:moveTo>
                  <a:pt x="59" y="2110"/>
                </a:moveTo>
                <a:lnTo>
                  <a:pt x="12" y="2164"/>
                </a:lnTo>
                <a:lnTo>
                  <a:pt x="9" y="2166"/>
                </a:lnTo>
                <a:lnTo>
                  <a:pt x="7" y="2166"/>
                </a:lnTo>
                <a:lnTo>
                  <a:pt x="3" y="2166"/>
                </a:lnTo>
                <a:lnTo>
                  <a:pt x="1" y="2164"/>
                </a:lnTo>
                <a:lnTo>
                  <a:pt x="0" y="2162"/>
                </a:lnTo>
                <a:lnTo>
                  <a:pt x="0" y="2159"/>
                </a:lnTo>
                <a:lnTo>
                  <a:pt x="0" y="2157"/>
                </a:lnTo>
                <a:lnTo>
                  <a:pt x="1" y="2155"/>
                </a:lnTo>
                <a:lnTo>
                  <a:pt x="48" y="2101"/>
                </a:lnTo>
                <a:lnTo>
                  <a:pt x="50" y="2100"/>
                </a:lnTo>
                <a:lnTo>
                  <a:pt x="53" y="2098"/>
                </a:lnTo>
                <a:lnTo>
                  <a:pt x="55" y="2098"/>
                </a:lnTo>
                <a:lnTo>
                  <a:pt x="59" y="2100"/>
                </a:lnTo>
                <a:lnTo>
                  <a:pt x="60" y="2103"/>
                </a:lnTo>
                <a:lnTo>
                  <a:pt x="60" y="2105"/>
                </a:lnTo>
                <a:lnTo>
                  <a:pt x="60" y="2109"/>
                </a:lnTo>
                <a:lnTo>
                  <a:pt x="59" y="211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539" name="Freeform 65">
            <a:extLst>
              <a:ext uri="{FF2B5EF4-FFF2-40B4-BE49-F238E27FC236}">
                <a16:creationId xmlns="" xmlns:a16="http://schemas.microsoft.com/office/drawing/2014/main" id="{58D7C919-1E25-AFC8-AE7C-53F1124D8B32}"/>
              </a:ext>
            </a:extLst>
          </p:cNvPr>
          <p:cNvSpPr>
            <a:spLocks/>
          </p:cNvSpPr>
          <p:nvPr/>
        </p:nvSpPr>
        <p:spPr bwMode="auto">
          <a:xfrm>
            <a:off x="6886575" y="5027613"/>
            <a:ext cx="142875" cy="158750"/>
          </a:xfrm>
          <a:custGeom>
            <a:avLst/>
            <a:gdLst>
              <a:gd name="T0" fmla="*/ 2147483646 w 177"/>
              <a:gd name="T1" fmla="*/ 2147483646 h 191"/>
              <a:gd name="T2" fmla="*/ 0 w 177"/>
              <a:gd name="T3" fmla="*/ 2147483646 h 191"/>
              <a:gd name="T4" fmla="*/ 2147483646 w 177"/>
              <a:gd name="T5" fmla="*/ 0 h 191"/>
              <a:gd name="T6" fmla="*/ 2147483646 w 177"/>
              <a:gd name="T7" fmla="*/ 2147483646 h 19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" h="191">
                <a:moveTo>
                  <a:pt x="177" y="88"/>
                </a:moveTo>
                <a:lnTo>
                  <a:pt x="0" y="191"/>
                </a:lnTo>
                <a:lnTo>
                  <a:pt x="78" y="0"/>
                </a:lnTo>
                <a:lnTo>
                  <a:pt x="177" y="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540" name="Rectangle 66">
            <a:extLst>
              <a:ext uri="{FF2B5EF4-FFF2-40B4-BE49-F238E27FC236}">
                <a16:creationId xmlns="" xmlns:a16="http://schemas.microsoft.com/office/drawing/2014/main" id="{55EBFC52-4879-B800-9C84-5BFB27E6F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967038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1995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1" name="Rectangle 67">
            <a:extLst>
              <a:ext uri="{FF2B5EF4-FFF2-40B4-BE49-F238E27FC236}">
                <a16:creationId xmlns="" xmlns:a16="http://schemas.microsoft.com/office/drawing/2014/main" id="{EB14A69D-78ED-DA61-2D43-2F1C44BA2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03813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3000" b="1">
                <a:solidFill>
                  <a:srgbClr val="CC0000"/>
                </a:solidFill>
                <a:ea typeface="標楷體" panose="03000509000000000000" pitchFamily="65" charset="-120"/>
              </a:rPr>
              <a:t>2001</a:t>
            </a:r>
            <a:endParaRPr lang="en-US" altLang="zh-TW" sz="2800">
              <a:solidFill>
                <a:srgbClr val="CC0000"/>
              </a:solidFill>
              <a:ea typeface="標楷體" panose="03000509000000000000" pitchFamily="65" charset="-120"/>
            </a:endParaRPr>
          </a:p>
        </p:txBody>
      </p:sp>
      <p:sp>
        <p:nvSpPr>
          <p:cNvPr id="105542" name="Rectangle 68">
            <a:extLst>
              <a:ext uri="{FF2B5EF4-FFF2-40B4-BE49-F238E27FC236}">
                <a16:creationId xmlns="" xmlns:a16="http://schemas.microsoft.com/office/drawing/2014/main" id="{2919B8F9-8415-BB93-4BA3-38786555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752600"/>
            <a:ext cx="2746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</a:rPr>
              <a:t>正式訂單</a:t>
            </a:r>
            <a:endParaRPr lang="zh-TW" altLang="en-US" sz="1800" b="1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05543" name="Rectangle 69">
            <a:extLst>
              <a:ext uri="{FF2B5EF4-FFF2-40B4-BE49-F238E27FC236}">
                <a16:creationId xmlns="" xmlns:a16="http://schemas.microsoft.com/office/drawing/2014/main" id="{67EECD5D-C56F-C1B0-E2F9-998DD0DD9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5883275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6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5544" name="Rectangle 70">
            <a:extLst>
              <a:ext uri="{FF2B5EF4-FFF2-40B4-BE49-F238E27FC236}">
                <a16:creationId xmlns="" xmlns:a16="http://schemas.microsoft.com/office/drawing/2014/main" id="{D48BF052-E3EF-3B39-5842-FAD40FD8C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469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33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4</a:t>
            </a:r>
            <a:r>
              <a:rPr lang="zh-TW" altLang="en-US" sz="1800" b="1">
                <a:solidFill>
                  <a:srgbClr val="33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 </a:t>
            </a:r>
            <a:endParaRPr lang="zh-TW" altLang="en-US" sz="1800">
              <a:solidFill>
                <a:srgbClr val="33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5545" name="Picture 71">
            <a:extLst>
              <a:ext uri="{FF2B5EF4-FFF2-40B4-BE49-F238E27FC236}">
                <a16:creationId xmlns="" xmlns:a16="http://schemas.microsoft.com/office/drawing/2014/main" id="{A744B101-6D6B-DFDD-7732-09DC8897E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46" name="Rectangle 72">
            <a:extLst>
              <a:ext uri="{FF2B5EF4-FFF2-40B4-BE49-F238E27FC236}">
                <a16:creationId xmlns="" xmlns:a16="http://schemas.microsoft.com/office/drawing/2014/main" id="{1680A2DB-EB47-C794-6970-D9852EBF8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181600"/>
            <a:ext cx="2297113" cy="236538"/>
          </a:xfrm>
          <a:prstGeom prst="rect">
            <a:avLst/>
          </a:prstGeom>
          <a:noFill/>
          <a:ln w="111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投影片編號版面配置區 4">
            <a:extLst>
              <a:ext uri="{FF2B5EF4-FFF2-40B4-BE49-F238E27FC236}">
                <a16:creationId xmlns="" xmlns:a16="http://schemas.microsoft.com/office/drawing/2014/main" id="{B7619F89-A38D-C687-1624-03BBB5FC41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FCE880-AC32-494E-94F7-B2906A92FBEC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="" xmlns:a16="http://schemas.microsoft.com/office/drawing/2014/main" id="{9E158FD7-A2C9-5DDF-7A37-D48ABC2DB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電腦組裝是最嚴苛的嗎？</a:t>
            </a:r>
          </a:p>
        </p:txBody>
      </p:sp>
      <p:sp>
        <p:nvSpPr>
          <p:cNvPr id="107525" name="Rectangle 3">
            <a:extLst>
              <a:ext uri="{FF2B5EF4-FFF2-40B4-BE49-F238E27FC236}">
                <a16:creationId xmlns="" xmlns:a16="http://schemas.microsoft.com/office/drawing/2014/main" id="{444A00EB-CAE5-E3EF-AA04-04D5BC368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/>
              <a:t>電腦系統組裝的需求：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訂單後兩天 </a:t>
            </a:r>
            <a:r>
              <a:rPr lang="en-US" altLang="zh-TW"/>
              <a:t>ex-Works </a:t>
            </a:r>
            <a:r>
              <a:rPr lang="zh-TW" altLang="en-US"/>
              <a:t>在工廠交貨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顧客自行負擔後段的運儲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/>
              <a:t>夏天販售的椅墊生產需求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/>
              <a:t>K-Mart </a:t>
            </a:r>
            <a:r>
              <a:rPr lang="zh-TW" altLang="en-US"/>
              <a:t>要求訂單後兩週，在美國發貨中心交貨（美東、美西）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台灣到美國東岸，海運加陸運最快需要四週以上！！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投影片編號版面配置區 4">
            <a:extLst>
              <a:ext uri="{FF2B5EF4-FFF2-40B4-BE49-F238E27FC236}">
                <a16:creationId xmlns="" xmlns:a16="http://schemas.microsoft.com/office/drawing/2014/main" id="{0CF4D7AE-AE50-2B36-9056-F2F4ECFC6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3E0A7DE-C181-466F-9B01-F796EA281154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="" xmlns:a16="http://schemas.microsoft.com/office/drawing/2014/main" id="{99B72647-8703-15D3-69BF-3C50D009D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「負」的交期怎麼辦？</a:t>
            </a:r>
          </a:p>
        </p:txBody>
      </p:sp>
      <p:sp>
        <p:nvSpPr>
          <p:cNvPr id="109573" name="Rectangle 3">
            <a:extLst>
              <a:ext uri="{FF2B5EF4-FFF2-40B4-BE49-F238E27FC236}">
                <a16:creationId xmlns="" xmlns:a16="http://schemas.microsoft.com/office/drawing/2014/main" id="{6179751C-F059-F663-14A2-3B36D7365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400"/>
              <a:t>偷看</a:t>
            </a:r>
          </a:p>
          <a:p>
            <a:pPr lvl="1" eaLnBrk="1" hangingPunct="1"/>
            <a:r>
              <a:rPr lang="zh-TW" altLang="en-US" sz="2000"/>
              <a:t>滾動預測</a:t>
            </a:r>
          </a:p>
          <a:p>
            <a:pPr lvl="1" eaLnBrk="1" hangingPunct="1"/>
            <a:r>
              <a:rPr lang="zh-TW" altLang="en-US" sz="2000"/>
              <a:t>協同規劃──整季的訂單預測</a:t>
            </a:r>
          </a:p>
          <a:p>
            <a:pPr eaLnBrk="1" hangingPunct="1"/>
            <a:r>
              <a:rPr lang="zh-TW" altLang="en-US" sz="2400"/>
              <a:t>延遲</a:t>
            </a:r>
          </a:p>
          <a:p>
            <a:pPr lvl="1" eaLnBrk="1" hangingPunct="1"/>
            <a:r>
              <a:rPr lang="zh-TW" altLang="en-US" sz="2000"/>
              <a:t>布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台灣打樣、測試、生產、運到大陸</a:t>
            </a:r>
          </a:p>
          <a:p>
            <a:pPr lvl="1" eaLnBrk="1" hangingPunct="1"/>
            <a:r>
              <a:rPr lang="zh-TW" altLang="en-US" sz="2000"/>
              <a:t>椅套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大陸縫製</a:t>
            </a:r>
          </a:p>
          <a:p>
            <a:pPr lvl="1" eaLnBrk="1" hangingPunct="1"/>
            <a:r>
              <a:rPr lang="zh-TW" altLang="en-US" sz="2000"/>
              <a:t>填充物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台灣生產、運到美國</a:t>
            </a:r>
          </a:p>
          <a:p>
            <a:pPr lvl="1" eaLnBrk="1" hangingPunct="1"/>
            <a:r>
              <a:rPr lang="zh-TW" altLang="en-US" sz="2000"/>
              <a:t>發泡、組裝、出貨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/>
              <a:t>美國</a:t>
            </a:r>
          </a:p>
        </p:txBody>
      </p:sp>
      <p:sp>
        <p:nvSpPr>
          <p:cNvPr id="831492" name="WordArt 4">
            <a:extLst>
              <a:ext uri="{FF2B5EF4-FFF2-40B4-BE49-F238E27FC236}">
                <a16:creationId xmlns="" xmlns:a16="http://schemas.microsoft.com/office/drawing/2014/main" id="{26E533CD-95AA-D111-D7DF-8A8ACD9A95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3575" y="2565400"/>
            <a:ext cx="4967288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逆勢而為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投影片編號版面配置區 4">
            <a:extLst>
              <a:ext uri="{FF2B5EF4-FFF2-40B4-BE49-F238E27FC236}">
                <a16:creationId xmlns="" xmlns:a16="http://schemas.microsoft.com/office/drawing/2014/main" id="{32467EB1-48FE-D151-F228-2039CE296C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2E2D3B2-47EA-4E7B-9E1D-87D29D5CCB20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0596" name="Rectangle 2">
            <a:extLst>
              <a:ext uri="{FF2B5EF4-FFF2-40B4-BE49-F238E27FC236}">
                <a16:creationId xmlns="" xmlns:a16="http://schemas.microsoft.com/office/drawing/2014/main" id="{CBDD3816-81DB-B38F-089F-A1F98056B1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資訊科技的貢獻</a:t>
            </a:r>
          </a:p>
        </p:txBody>
      </p:sp>
      <p:sp>
        <p:nvSpPr>
          <p:cNvPr id="110597" name="Rectangle 3">
            <a:extLst>
              <a:ext uri="{FF2B5EF4-FFF2-40B4-BE49-F238E27FC236}">
                <a16:creationId xmlns="" xmlns:a16="http://schemas.microsoft.com/office/drawing/2014/main" id="{148CD68D-439B-1927-F40D-8BA3BF6B6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資訊科技的特徵：突破時空侷限	</a:t>
            </a:r>
          </a:p>
          <a:p>
            <a:pPr eaLnBrk="1" hangingPunct="1"/>
            <a:r>
              <a:rPr lang="zh-TW" altLang="en-US"/>
              <a:t>使得過去不可能之快速處理變為可能	</a:t>
            </a:r>
          </a:p>
          <a:p>
            <a:pPr eaLnBrk="1" hangingPunct="1"/>
            <a:r>
              <a:rPr lang="zh-TW" altLang="en-US"/>
              <a:t>資訊流通的方便性和時效性</a:t>
            </a:r>
          </a:p>
          <a:p>
            <a:pPr eaLnBrk="1" hangingPunct="1"/>
            <a:r>
              <a:rPr lang="zh-TW" altLang="en-US"/>
              <a:t>使組織架構變得更有彈性	</a:t>
            </a:r>
          </a:p>
          <a:p>
            <a:pPr eaLnBrk="1" hangingPunct="1"/>
            <a:endParaRPr lang="zh-TW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3600">
                <a:solidFill>
                  <a:srgbClr val="CC0000"/>
                </a:solidFill>
                <a:ea typeface="華康儷粗黑" pitchFamily="49" charset="-120"/>
              </a:rPr>
              <a:t>如何利用科技帶來的新條件？？？</a:t>
            </a:r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投影片編號版面配置區 4">
            <a:extLst>
              <a:ext uri="{FF2B5EF4-FFF2-40B4-BE49-F238E27FC236}">
                <a16:creationId xmlns="" xmlns:a16="http://schemas.microsoft.com/office/drawing/2014/main" id="{76124BC4-CEAB-A044-22FB-8716BDF3A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DCE7AD-E171-40F6-AFE8-B464178B96E7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44" name="Rectangle 2">
            <a:extLst>
              <a:ext uri="{FF2B5EF4-FFF2-40B4-BE49-F238E27FC236}">
                <a16:creationId xmlns="" xmlns:a16="http://schemas.microsoft.com/office/drawing/2014/main" id="{D1D7596F-03F8-1F11-6713-26C201A73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企業的營運機制改變機會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="" xmlns:a16="http://schemas.microsoft.com/office/drawing/2014/main" id="{76833A75-FE6B-E517-7736-0FC09E64E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實物流</a:t>
            </a:r>
          </a:p>
          <a:p>
            <a:pPr lvl="1" eaLnBrk="1" hangingPunct="1"/>
            <a:r>
              <a:rPr lang="zh-TW" altLang="en-US" sz="2400"/>
              <a:t>突破過去限制</a:t>
            </a:r>
          </a:p>
          <a:p>
            <a:pPr lvl="1" eaLnBrk="1" hangingPunct="1"/>
            <a:r>
              <a:rPr lang="zh-TW" altLang="en-US" sz="2400"/>
              <a:t>進步迅速</a:t>
            </a:r>
          </a:p>
          <a:p>
            <a:pPr eaLnBrk="1" hangingPunct="1"/>
            <a:r>
              <a:rPr lang="zh-TW" altLang="en-US" sz="2800"/>
              <a:t>資訊流</a:t>
            </a:r>
          </a:p>
          <a:p>
            <a:pPr lvl="1" eaLnBrk="1" hangingPunct="1"/>
            <a:r>
              <a:rPr lang="zh-TW" altLang="en-US" sz="2400"/>
              <a:t>有改變潛力</a:t>
            </a:r>
          </a:p>
          <a:p>
            <a:pPr lvl="1" eaLnBrk="1" hangingPunct="1"/>
            <a:r>
              <a:rPr lang="zh-TW" altLang="en-US" sz="2400"/>
              <a:t>過去多為單獨的改進、可考慮整合</a:t>
            </a:r>
          </a:p>
          <a:p>
            <a:pPr eaLnBrk="1" hangingPunct="1"/>
            <a:r>
              <a:rPr lang="zh-TW" altLang="en-US" sz="2800"/>
              <a:t>管理機制、經營模式的改變</a:t>
            </a:r>
            <a:endParaRPr lang="en-US" altLang="zh-TW" sz="2800"/>
          </a:p>
          <a:p>
            <a:pPr eaLnBrk="1" hangingPunct="1"/>
            <a:r>
              <a:rPr lang="en-US" altLang="zh-TW" sz="2400">
                <a:solidFill>
                  <a:srgbClr val="C00000"/>
                </a:solidFill>
              </a:rPr>
              <a:t>Amazon</a:t>
            </a:r>
            <a:r>
              <a:rPr lang="zh-TW" altLang="en-US" sz="2800">
                <a:solidFill>
                  <a:srgbClr val="C00000"/>
                </a:solidFill>
              </a:rPr>
              <a:t>、淘寶、</a:t>
            </a:r>
            <a:r>
              <a:rPr lang="en-US" altLang="zh-TW" sz="2400">
                <a:solidFill>
                  <a:srgbClr val="C00000"/>
                </a:solidFill>
              </a:rPr>
              <a:t>PC Home </a:t>
            </a:r>
            <a:r>
              <a:rPr lang="zh-TW" altLang="en-US" sz="2800">
                <a:solidFill>
                  <a:srgbClr val="C00000"/>
                </a:solidFill>
              </a:rPr>
              <a:t>只有資訊流處理嗎？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投影片編號版面配置區 4">
            <a:extLst>
              <a:ext uri="{FF2B5EF4-FFF2-40B4-BE49-F238E27FC236}">
                <a16:creationId xmlns="" xmlns:a16="http://schemas.microsoft.com/office/drawing/2014/main" id="{1715C080-11DF-8BB0-C001-E1B6B4FE6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B25403-159D-4CE6-BB3F-BFF8A2C92724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92" name="AutoShape 11">
            <a:extLst>
              <a:ext uri="{FF2B5EF4-FFF2-40B4-BE49-F238E27FC236}">
                <a16:creationId xmlns="" xmlns:a16="http://schemas.microsoft.com/office/drawing/2014/main" id="{46297BEF-C6B1-4EFB-3DB2-67F6FC3BA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8458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8100 h 21600"/>
              <a:gd name="T14" fmla="*/ 21075 w 21600"/>
              <a:gd name="T15" fmla="*/ 135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9500" y="0"/>
                </a:moveTo>
                <a:lnTo>
                  <a:pt x="19500" y="8100"/>
                </a:lnTo>
                <a:lnTo>
                  <a:pt x="3375" y="8100"/>
                </a:lnTo>
                <a:lnTo>
                  <a:pt x="3375" y="13500"/>
                </a:lnTo>
                <a:lnTo>
                  <a:pt x="19500" y="13500"/>
                </a:lnTo>
                <a:lnTo>
                  <a:pt x="19500" y="21600"/>
                </a:lnTo>
                <a:lnTo>
                  <a:pt x="21600" y="10800"/>
                </a:lnTo>
                <a:lnTo>
                  <a:pt x="19500" y="0"/>
                </a:lnTo>
                <a:close/>
              </a:path>
              <a:path w="21600" h="21600">
                <a:moveTo>
                  <a:pt x="1350" y="8100"/>
                </a:moveTo>
                <a:lnTo>
                  <a:pt x="1350" y="13500"/>
                </a:lnTo>
                <a:lnTo>
                  <a:pt x="2700" y="13500"/>
                </a:lnTo>
                <a:lnTo>
                  <a:pt x="2700" y="8100"/>
                </a:lnTo>
                <a:lnTo>
                  <a:pt x="1350" y="8100"/>
                </a:lnTo>
                <a:close/>
              </a:path>
              <a:path w="21600" h="21600">
                <a:moveTo>
                  <a:pt x="0" y="8100"/>
                </a:moveTo>
                <a:lnTo>
                  <a:pt x="0" y="13500"/>
                </a:lnTo>
                <a:lnTo>
                  <a:pt x="675" y="13500"/>
                </a:lnTo>
                <a:lnTo>
                  <a:pt x="675" y="8100"/>
                </a:lnTo>
                <a:lnTo>
                  <a:pt x="0" y="81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Rectangle 2">
            <a:extLst>
              <a:ext uri="{FF2B5EF4-FFF2-40B4-BE49-F238E27FC236}">
                <a16:creationId xmlns="" xmlns:a16="http://schemas.microsoft.com/office/drawing/2014/main" id="{64F3ADF9-E9F2-B8C2-286C-3102C141C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資訊科技的企業應用演進</a:t>
            </a:r>
          </a:p>
        </p:txBody>
      </p:sp>
      <p:sp>
        <p:nvSpPr>
          <p:cNvPr id="12294" name="Text Box 4">
            <a:extLst>
              <a:ext uri="{FF2B5EF4-FFF2-40B4-BE49-F238E27FC236}">
                <a16:creationId xmlns="" xmlns:a16="http://schemas.microsoft.com/office/drawing/2014/main" id="{783CB2DF-7F51-8403-1610-91CDA4E27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3595688"/>
            <a:ext cx="9810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資料</a:t>
            </a:r>
          </a:p>
          <a:p>
            <a:pPr algn="ctr" eaLnBrk="1" hangingPunct="1"/>
            <a:r>
              <a:rPr lang="zh-TW" altLang="en-US" sz="1800"/>
              <a:t>處理</a:t>
            </a:r>
          </a:p>
          <a:p>
            <a:pPr algn="ctr" eaLnBrk="1" hangingPunct="1"/>
            <a:r>
              <a:rPr lang="en-US" altLang="zh-TW" sz="1800"/>
              <a:t>DP/EDP</a:t>
            </a:r>
          </a:p>
        </p:txBody>
      </p:sp>
      <p:sp>
        <p:nvSpPr>
          <p:cNvPr id="12295" name="Text Box 5">
            <a:extLst>
              <a:ext uri="{FF2B5EF4-FFF2-40B4-BE49-F238E27FC236}">
                <a16:creationId xmlns="" xmlns:a16="http://schemas.microsoft.com/office/drawing/2014/main" id="{7B887D9A-A846-931D-436F-D15CCA0A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574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電腦</a:t>
            </a:r>
          </a:p>
        </p:txBody>
      </p:sp>
      <p:sp>
        <p:nvSpPr>
          <p:cNvPr id="12296" name="Text Box 7">
            <a:extLst>
              <a:ext uri="{FF2B5EF4-FFF2-40B4-BE49-F238E27FC236}">
                <a16:creationId xmlns="" xmlns:a16="http://schemas.microsoft.com/office/drawing/2014/main" id="{7F96B328-6E9F-7CE7-F874-E1AB40F4F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595688"/>
            <a:ext cx="879475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管理資</a:t>
            </a:r>
          </a:p>
          <a:p>
            <a:pPr algn="ctr" eaLnBrk="1" hangingPunct="1"/>
            <a:r>
              <a:rPr lang="zh-TW" altLang="en-US" sz="1800"/>
              <a:t>訊系統</a:t>
            </a:r>
          </a:p>
          <a:p>
            <a:pPr algn="ctr" eaLnBrk="1" hangingPunct="1"/>
            <a:r>
              <a:rPr lang="en-US" altLang="zh-TW" sz="1800"/>
              <a:t>MIS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="" xmlns:a16="http://schemas.microsoft.com/office/drawing/2014/main" id="{C6EA9FE6-7E01-38C0-56EC-6BD5EA567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700213"/>
            <a:ext cx="140335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科技創新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="" xmlns:a16="http://schemas.microsoft.com/office/drawing/2014/main" id="{AEB02A45-AE35-E9FC-D7DA-3B06220AC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5718175"/>
            <a:ext cx="1403350" cy="4572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ea typeface="標楷體" panose="03000509000000000000" pitchFamily="65" charset="-120"/>
              </a:rPr>
              <a:t>觀念創新</a:t>
            </a:r>
          </a:p>
        </p:txBody>
      </p:sp>
      <p:sp>
        <p:nvSpPr>
          <p:cNvPr id="12299" name="Line 10">
            <a:extLst>
              <a:ext uri="{FF2B5EF4-FFF2-40B4-BE49-F238E27FC236}">
                <a16:creationId xmlns="" xmlns:a16="http://schemas.microsoft.com/office/drawing/2014/main" id="{76E17E60-D882-6E9E-0311-E76DC0E52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513" y="29130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0" name="Text Box 12">
            <a:extLst>
              <a:ext uri="{FF2B5EF4-FFF2-40B4-BE49-F238E27FC236}">
                <a16:creationId xmlns="" xmlns:a16="http://schemas.microsoft.com/office/drawing/2014/main" id="{2076EB4D-5D84-667C-1FC7-339563D0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資料分析</a:t>
            </a:r>
          </a:p>
        </p:txBody>
      </p:sp>
      <p:sp>
        <p:nvSpPr>
          <p:cNvPr id="12301" name="Line 13">
            <a:extLst>
              <a:ext uri="{FF2B5EF4-FFF2-40B4-BE49-F238E27FC236}">
                <a16:creationId xmlns="" xmlns:a16="http://schemas.microsoft.com/office/drawing/2014/main" id="{D5EE638A-EA62-52A9-9249-D5E90B932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31950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2" name="Text Box 14">
            <a:extLst>
              <a:ext uri="{FF2B5EF4-FFF2-40B4-BE49-F238E27FC236}">
                <a16:creationId xmlns="" xmlns:a16="http://schemas.microsoft.com/office/drawing/2014/main" id="{0CCAB588-3BEB-718B-D1C0-618B9864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3595688"/>
            <a:ext cx="1019175" cy="9255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決策支</a:t>
            </a:r>
          </a:p>
          <a:p>
            <a:pPr algn="ctr" eaLnBrk="1" hangingPunct="1"/>
            <a:r>
              <a:rPr lang="zh-TW" altLang="en-US" sz="1800"/>
              <a:t>援系統</a:t>
            </a:r>
          </a:p>
          <a:p>
            <a:pPr algn="ctr" eaLnBrk="1" hangingPunct="1"/>
            <a:r>
              <a:rPr lang="en-US" altLang="zh-TW" sz="1800"/>
              <a:t>DSS/EIS</a:t>
            </a:r>
          </a:p>
        </p:txBody>
      </p:sp>
      <p:sp>
        <p:nvSpPr>
          <p:cNvPr id="12303" name="Text Box 15">
            <a:extLst>
              <a:ext uri="{FF2B5EF4-FFF2-40B4-BE49-F238E27FC236}">
                <a16:creationId xmlns="" xmlns:a16="http://schemas.microsoft.com/office/drawing/2014/main" id="{076DE957-B282-ECBD-F27A-2AE2133B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1117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決策模型</a:t>
            </a:r>
          </a:p>
        </p:txBody>
      </p:sp>
      <p:sp>
        <p:nvSpPr>
          <p:cNvPr id="12304" name="Line 16">
            <a:extLst>
              <a:ext uri="{FF2B5EF4-FFF2-40B4-BE49-F238E27FC236}">
                <a16:creationId xmlns="" xmlns:a16="http://schemas.microsoft.com/office/drawing/2014/main" id="{BC12119C-9C09-17E8-000C-59F7B72335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5" name="Text Box 17">
            <a:extLst>
              <a:ext uri="{FF2B5EF4-FFF2-40B4-BE49-F238E27FC236}">
                <a16:creationId xmlns="" xmlns:a16="http://schemas.microsoft.com/office/drawing/2014/main" id="{D24BEF5C-6EDC-B53B-E52E-858C0959D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188" y="3595688"/>
            <a:ext cx="765175" cy="9255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線上</a:t>
            </a:r>
          </a:p>
          <a:p>
            <a:pPr algn="ctr" eaLnBrk="1" hangingPunct="1"/>
            <a:r>
              <a:rPr lang="zh-TW" altLang="en-US" sz="1800"/>
              <a:t>交易</a:t>
            </a:r>
          </a:p>
          <a:p>
            <a:pPr algn="ctr" eaLnBrk="1" hangingPunct="1"/>
            <a:r>
              <a:rPr lang="en-US" altLang="zh-TW" sz="1800"/>
              <a:t>OLTP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="" xmlns:a16="http://schemas.microsoft.com/office/drawing/2014/main" id="{07C8D71E-FA6A-5EC9-D422-257DB931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25336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資料庫</a:t>
            </a:r>
          </a:p>
        </p:txBody>
      </p:sp>
      <p:sp>
        <p:nvSpPr>
          <p:cNvPr id="12307" name="Line 19">
            <a:extLst>
              <a:ext uri="{FF2B5EF4-FFF2-40B4-BE49-F238E27FC236}">
                <a16:creationId xmlns="" xmlns:a16="http://schemas.microsoft.com/office/drawing/2014/main" id="{5CECE2C9-77F2-CB90-4BB9-38AD1B6F2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09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08" name="Text Box 20">
            <a:extLst>
              <a:ext uri="{FF2B5EF4-FFF2-40B4-BE49-F238E27FC236}">
                <a16:creationId xmlns="" xmlns:a16="http://schemas.microsoft.com/office/drawing/2014/main" id="{E57CE923-A3C2-2BA9-6E07-2AA267A4E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8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通訊</a:t>
            </a:r>
          </a:p>
        </p:txBody>
      </p:sp>
      <p:sp>
        <p:nvSpPr>
          <p:cNvPr id="12309" name="Line 21">
            <a:extLst>
              <a:ext uri="{FF2B5EF4-FFF2-40B4-BE49-F238E27FC236}">
                <a16:creationId xmlns="" xmlns:a16="http://schemas.microsoft.com/office/drawing/2014/main" id="{1EECA0CC-45A5-8CBF-72D2-7E1029A4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66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0" name="Text Box 22">
            <a:extLst>
              <a:ext uri="{FF2B5EF4-FFF2-40B4-BE49-F238E27FC236}">
                <a16:creationId xmlns="" xmlns:a16="http://schemas.microsoft.com/office/drawing/2014/main" id="{9E202B51-6EEB-1446-FB33-1E51BA5A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3595688"/>
            <a:ext cx="879475" cy="92551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企業資</a:t>
            </a:r>
          </a:p>
          <a:p>
            <a:pPr algn="ctr" eaLnBrk="1" hangingPunct="1"/>
            <a:r>
              <a:rPr lang="zh-TW" altLang="en-US" sz="1800"/>
              <a:t>源規劃</a:t>
            </a:r>
          </a:p>
          <a:p>
            <a:pPr algn="ctr" eaLnBrk="1" hangingPunct="1"/>
            <a:r>
              <a:rPr lang="en-US" altLang="zh-TW" sz="1800"/>
              <a:t>ERP</a:t>
            </a:r>
          </a:p>
        </p:txBody>
      </p:sp>
      <p:sp>
        <p:nvSpPr>
          <p:cNvPr id="12311" name="Text Box 23">
            <a:extLst>
              <a:ext uri="{FF2B5EF4-FFF2-40B4-BE49-F238E27FC236}">
                <a16:creationId xmlns="" xmlns:a16="http://schemas.microsoft.com/office/drawing/2014/main" id="{473992CE-6E74-0C04-8941-0989B217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0150" y="5035550"/>
            <a:ext cx="1403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生管、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管會模型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企業再造</a:t>
            </a:r>
          </a:p>
        </p:txBody>
      </p:sp>
      <p:sp>
        <p:nvSpPr>
          <p:cNvPr id="12312" name="Line 24">
            <a:extLst>
              <a:ext uri="{FF2B5EF4-FFF2-40B4-BE49-F238E27FC236}">
                <a16:creationId xmlns="" xmlns:a16="http://schemas.microsoft.com/office/drawing/2014/main" id="{EC307A18-7C99-4373-776A-EB5AEDF4DA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6125" y="4579938"/>
            <a:ext cx="681038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3" name="Text Box 25">
            <a:extLst>
              <a:ext uri="{FF2B5EF4-FFF2-40B4-BE49-F238E27FC236}">
                <a16:creationId xmlns="" xmlns:a16="http://schemas.microsoft.com/office/drawing/2014/main" id="{25F9DD5B-FA87-780C-09C7-01346BA4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3595688"/>
            <a:ext cx="879475" cy="925512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電子化</a:t>
            </a:r>
          </a:p>
          <a:p>
            <a:pPr algn="ctr" eaLnBrk="1" hangingPunct="1"/>
            <a:r>
              <a:rPr lang="zh-TW" altLang="en-US" sz="1800">
                <a:solidFill>
                  <a:srgbClr val="FFFF99"/>
                </a:solidFill>
              </a:rPr>
              <a:t>企業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EB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="" xmlns:a16="http://schemas.microsoft.com/office/drawing/2014/main" id="{3F969C89-AD31-9650-0B60-5D85F8F2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157788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企業</a:t>
            </a:r>
          </a:p>
          <a:p>
            <a:pPr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再造</a:t>
            </a:r>
          </a:p>
        </p:txBody>
      </p:sp>
      <p:sp>
        <p:nvSpPr>
          <p:cNvPr id="12315" name="Line 27">
            <a:extLst>
              <a:ext uri="{FF2B5EF4-FFF2-40B4-BE49-F238E27FC236}">
                <a16:creationId xmlns="" xmlns:a16="http://schemas.microsoft.com/office/drawing/2014/main" id="{D579A048-4DC9-D54E-FC56-A02FE8472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3413" y="4579938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6" name="Text Box 28">
            <a:extLst>
              <a:ext uri="{FF2B5EF4-FFF2-40B4-BE49-F238E27FC236}">
                <a16:creationId xmlns="" xmlns:a16="http://schemas.microsoft.com/office/drawing/2014/main" id="{B4A3B319-4F48-7283-EDF9-7164DB587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0" y="2533650"/>
            <a:ext cx="1108075" cy="6508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/>
              <a:t>電子商務</a:t>
            </a:r>
          </a:p>
          <a:p>
            <a:pPr algn="ctr" eaLnBrk="1" hangingPunct="1"/>
            <a:r>
              <a:rPr lang="en-US" altLang="zh-TW" sz="1800"/>
              <a:t>B2C EC</a:t>
            </a:r>
          </a:p>
        </p:txBody>
      </p:sp>
      <p:sp>
        <p:nvSpPr>
          <p:cNvPr id="12317" name="Text Box 29">
            <a:extLst>
              <a:ext uri="{FF2B5EF4-FFF2-40B4-BE49-F238E27FC236}">
                <a16:creationId xmlns="" xmlns:a16="http://schemas.microsoft.com/office/drawing/2014/main" id="{4FA8760C-F467-3BDD-24D8-3FB3A609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7002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網際網路</a:t>
            </a:r>
          </a:p>
        </p:txBody>
      </p:sp>
      <p:sp>
        <p:nvSpPr>
          <p:cNvPr id="12318" name="Line 30">
            <a:extLst>
              <a:ext uri="{FF2B5EF4-FFF2-40B4-BE49-F238E27FC236}">
                <a16:creationId xmlns="" xmlns:a16="http://schemas.microsoft.com/office/drawing/2014/main" id="{16EAD107-3EF8-B0B3-ACEE-180EFB78B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2079625"/>
            <a:ext cx="474662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19" name="Line 31">
            <a:extLst>
              <a:ext uri="{FF2B5EF4-FFF2-40B4-BE49-F238E27FC236}">
                <a16:creationId xmlns="" xmlns:a16="http://schemas.microsoft.com/office/drawing/2014/main" id="{FB5C5D5B-36EF-946C-9EC8-7E4FA71B8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4875" y="3216275"/>
            <a:ext cx="271463" cy="379413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0" name="Text Box 32">
            <a:extLst>
              <a:ext uri="{FF2B5EF4-FFF2-40B4-BE49-F238E27FC236}">
                <a16:creationId xmlns="" xmlns:a16="http://schemas.microsoft.com/office/drawing/2014/main" id="{9C746400-8E81-B197-A4B9-FC982004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50s</a:t>
            </a:r>
          </a:p>
        </p:txBody>
      </p:sp>
      <p:sp>
        <p:nvSpPr>
          <p:cNvPr id="12321" name="Text Box 33">
            <a:extLst>
              <a:ext uri="{FF2B5EF4-FFF2-40B4-BE49-F238E27FC236}">
                <a16:creationId xmlns="" xmlns:a16="http://schemas.microsoft.com/office/drawing/2014/main" id="{15E3DAF1-4AF7-6CF0-A373-06A923773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60s</a:t>
            </a:r>
          </a:p>
        </p:txBody>
      </p:sp>
      <p:sp>
        <p:nvSpPr>
          <p:cNvPr id="12322" name="Text Box 34">
            <a:extLst>
              <a:ext uri="{FF2B5EF4-FFF2-40B4-BE49-F238E27FC236}">
                <a16:creationId xmlns="" xmlns:a16="http://schemas.microsoft.com/office/drawing/2014/main" id="{D523A583-924A-C769-BDF0-825D0B049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425" y="4579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70s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="" xmlns:a16="http://schemas.microsoft.com/office/drawing/2014/main" id="{DCCC3AAE-829D-C5C8-22B0-943126E3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80s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="" xmlns:a16="http://schemas.microsoft.com/office/drawing/2014/main" id="{2D36AFD7-12BC-33B0-96EA-5DAA900E8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90s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="" xmlns:a16="http://schemas.microsoft.com/office/drawing/2014/main" id="{603FF332-46C8-AF85-819B-0359CEC5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5053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00s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="" xmlns:a16="http://schemas.microsoft.com/office/drawing/2014/main" id="{E851301A-9BED-1045-42A1-D5321FBF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20034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333399"/>
                </a:solidFill>
              </a:rPr>
              <a:t>1995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="" xmlns:a16="http://schemas.microsoft.com/office/drawing/2014/main" id="{E438980E-E310-0CA5-F3F0-F5B6F5F8C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336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整合</a:t>
            </a:r>
          </a:p>
        </p:txBody>
      </p:sp>
      <p:sp>
        <p:nvSpPr>
          <p:cNvPr id="12328" name="Line 40">
            <a:extLst>
              <a:ext uri="{FF2B5EF4-FFF2-40B4-BE49-F238E27FC236}">
                <a16:creationId xmlns="" xmlns:a16="http://schemas.microsoft.com/office/drawing/2014/main" id="{73C04024-0FCD-BAD0-9C40-77AD3758EA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9175" y="2989263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29" name="Text Box 42">
            <a:extLst>
              <a:ext uri="{FF2B5EF4-FFF2-40B4-BE49-F238E27FC236}">
                <a16:creationId xmlns="" xmlns:a16="http://schemas.microsoft.com/office/drawing/2014/main" id="{B504F6EC-560C-3E78-9D8B-422D5B4C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573463"/>
            <a:ext cx="685800" cy="923925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en-US" altLang="zh-TW" sz="1800">
              <a:solidFill>
                <a:srgbClr val="FFFF99"/>
              </a:solidFill>
            </a:endParaRP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XXX</a:t>
            </a:r>
          </a:p>
          <a:p>
            <a:pPr algn="ctr" eaLnBrk="1" hangingPunct="1"/>
            <a:r>
              <a:rPr lang="en-US" altLang="zh-TW" sz="1800">
                <a:solidFill>
                  <a:srgbClr val="FFFF99"/>
                </a:solidFill>
              </a:rPr>
              <a:t>4.0</a:t>
            </a:r>
          </a:p>
        </p:txBody>
      </p:sp>
      <p:sp>
        <p:nvSpPr>
          <p:cNvPr id="12330" name="Text Box 43">
            <a:extLst>
              <a:ext uri="{FF2B5EF4-FFF2-40B4-BE49-F238E27FC236}">
                <a16:creationId xmlns="" xmlns:a16="http://schemas.microsoft.com/office/drawing/2014/main" id="{A5D7512B-F7AD-049B-E932-18E39F0E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09750"/>
            <a:ext cx="23463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雲端運算</a:t>
            </a:r>
          </a:p>
          <a:p>
            <a:pPr eaLnBrk="1" hangingPunct="1"/>
            <a:r>
              <a:rPr lang="zh-TW" altLang="en-US" sz="2000">
                <a:solidFill>
                  <a:srgbClr val="333399"/>
                </a:solidFill>
                <a:ea typeface="標楷體" panose="03000509000000000000" pitchFamily="65" charset="-120"/>
              </a:rPr>
              <a:t>行動商務</a:t>
            </a:r>
            <a:endParaRPr lang="en-US" altLang="zh-TW" sz="2000">
              <a:solidFill>
                <a:srgbClr val="333399"/>
              </a:solidFill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>
                <a:solidFill>
                  <a:srgbClr val="333399"/>
                </a:solidFill>
                <a:ea typeface="標楷體" panose="03000509000000000000" pitchFamily="65" charset="-120"/>
              </a:rPr>
              <a:t>5G, IoT, AI, BigData</a:t>
            </a:r>
            <a:endParaRPr lang="zh-TW" altLang="en-US" sz="2000">
              <a:solidFill>
                <a:srgbClr val="333399"/>
              </a:solidFill>
              <a:ea typeface="標楷體" panose="03000509000000000000" pitchFamily="65" charset="-120"/>
            </a:endParaRPr>
          </a:p>
        </p:txBody>
      </p:sp>
      <p:sp>
        <p:nvSpPr>
          <p:cNvPr id="12331" name="Line 44">
            <a:extLst>
              <a:ext uri="{FF2B5EF4-FFF2-40B4-BE49-F238E27FC236}">
                <a16:creationId xmlns="" xmlns:a16="http://schemas.microsoft.com/office/drawing/2014/main" id="{29BD3689-BB78-3316-30FC-2253E4615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2924175"/>
            <a:ext cx="476250" cy="6064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332" name="Text Box 45">
            <a:extLst>
              <a:ext uri="{FF2B5EF4-FFF2-40B4-BE49-F238E27FC236}">
                <a16:creationId xmlns="" xmlns:a16="http://schemas.microsoft.com/office/drawing/2014/main" id="{DEE749ED-192B-54EE-FE7C-18E5781AD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22922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經營模式</a:t>
            </a:r>
          </a:p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創新</a:t>
            </a:r>
          </a:p>
        </p:txBody>
      </p:sp>
      <p:sp>
        <p:nvSpPr>
          <p:cNvPr id="12333" name="Line 46">
            <a:extLst>
              <a:ext uri="{FF2B5EF4-FFF2-40B4-BE49-F238E27FC236}">
                <a16:creationId xmlns="" xmlns:a16="http://schemas.microsoft.com/office/drawing/2014/main" id="{606759E9-11EB-C844-62E3-E12BEEF53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0213" y="4546600"/>
            <a:ext cx="679450" cy="6064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投影片編號版面配置區 4">
            <a:extLst>
              <a:ext uri="{FF2B5EF4-FFF2-40B4-BE49-F238E27FC236}">
                <a16:creationId xmlns="" xmlns:a16="http://schemas.microsoft.com/office/drawing/2014/main" id="{90DE48A7-9DDF-8BAF-5812-E23318B92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8B1F7CE-DF0B-4A0F-BB11-DCB377CBA934}" type="slidenum">
              <a:rPr lang="en-US" altLang="zh-TW" sz="1400">
                <a:solidFill>
                  <a:srgbClr val="333399"/>
                </a:solidFill>
              </a:rPr>
              <a:pPr/>
              <a:t>50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4692" name="Rectangle 2">
            <a:extLst>
              <a:ext uri="{FF2B5EF4-FFF2-40B4-BE49-F238E27FC236}">
                <a16:creationId xmlns="" xmlns:a16="http://schemas.microsoft.com/office/drawing/2014/main" id="{DE96C046-96E0-3BD7-845F-88E82D4DE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企業電子化的重點</a:t>
            </a:r>
          </a:p>
        </p:txBody>
      </p:sp>
      <p:sp>
        <p:nvSpPr>
          <p:cNvPr id="114693" name="Rectangle 3">
            <a:extLst>
              <a:ext uri="{FF2B5EF4-FFF2-40B4-BE49-F238E27FC236}">
                <a16:creationId xmlns="" xmlns:a16="http://schemas.microsoft.com/office/drawing/2014/main" id="{29AB3816-DF44-7067-9081-6918F2D0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不應該將重心放在技術解決方案</a:t>
            </a:r>
          </a:p>
          <a:p>
            <a:pPr eaLnBrk="1" hangingPunct="1"/>
            <a:r>
              <a:rPr lang="zh-TW" altLang="en-US"/>
              <a:t>需要瞭解企業內外部運作的現狀、困難和機會</a:t>
            </a:r>
          </a:p>
          <a:p>
            <a:pPr eaLnBrk="1" hangingPunct="1"/>
            <a:r>
              <a:rPr lang="zh-TW" altLang="en-US"/>
              <a:t>重心應在面對挑戰</a:t>
            </a:r>
          </a:p>
          <a:p>
            <a:pPr lvl="1" eaLnBrk="1" hangingPunct="1"/>
            <a:r>
              <a:rPr lang="zh-TW" altLang="en-US"/>
              <a:t>上下游關係的重新定義</a:t>
            </a:r>
          </a:p>
          <a:p>
            <a:pPr lvl="1" eaLnBrk="1" hangingPunct="1"/>
            <a:r>
              <a:rPr lang="zh-TW" altLang="en-US"/>
              <a:t>在管理面求新的解決方案</a:t>
            </a:r>
          </a:p>
          <a:p>
            <a:pPr lvl="1" eaLnBrk="1" hangingPunct="1"/>
            <a:r>
              <a:rPr lang="zh-TW" altLang="en-US"/>
              <a:t>利用技術條件和機會來支持新方案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4F2BB77-DE9D-FA5D-1B0A-485CFFD5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電子化的改變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0DA80A11-BC41-77E9-A7DF-7FC9F4A0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策略面</a:t>
            </a:r>
            <a:endParaRPr lang="en-US" altLang="zh-TW" dirty="0"/>
          </a:p>
          <a:p>
            <a:pPr lvl="1"/>
            <a:r>
              <a:rPr lang="zh-TW" altLang="en-US" dirty="0"/>
              <a:t>以 </a:t>
            </a:r>
            <a:r>
              <a:rPr lang="en-US" altLang="zh-TW" dirty="0"/>
              <a:t>IT </a:t>
            </a:r>
            <a:r>
              <a:rPr lang="zh-TW" altLang="en-US" dirty="0"/>
              <a:t>為策略性武器</a:t>
            </a:r>
            <a:endParaRPr lang="en-US" altLang="zh-TW" dirty="0"/>
          </a:p>
          <a:p>
            <a:r>
              <a:rPr lang="zh-TW" altLang="en-US" dirty="0"/>
              <a:t>管理面</a:t>
            </a:r>
            <a:endParaRPr lang="en-US" altLang="zh-TW" dirty="0"/>
          </a:p>
          <a:p>
            <a:pPr lvl="1"/>
            <a:r>
              <a:rPr lang="zh-TW" altLang="en-US" dirty="0"/>
              <a:t>改變經營模式</a:t>
            </a:r>
            <a:endParaRPr lang="en-US" altLang="zh-TW" dirty="0"/>
          </a:p>
          <a:p>
            <a:r>
              <a:rPr lang="zh-TW" altLang="en-US" dirty="0"/>
              <a:t>操作面</a:t>
            </a:r>
            <a:endParaRPr lang="en-US" altLang="zh-TW" dirty="0"/>
          </a:p>
          <a:p>
            <a:pPr lvl="1"/>
            <a:r>
              <a:rPr lang="zh-TW" altLang="en-US"/>
              <a:t>流程改變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15D7F9B-6C4B-999D-2E99-2C65AE6DE2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16233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9DB5B25-B01B-DF58-C147-81937BB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AI</a:t>
            </a:r>
            <a:r>
              <a:rPr lang="zh-TW" altLang="en-US" dirty="0"/>
              <a:t> 應用發展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B05F9D5-118C-A8FD-3195-40C52C2C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990656" cy="4114800"/>
          </a:xfrm>
        </p:spPr>
        <p:txBody>
          <a:bodyPr/>
          <a:lstStyle/>
          <a:p>
            <a:r>
              <a:rPr lang="en-US" altLang="zh-TW" sz="2000" dirty="0"/>
              <a:t>1970-90</a:t>
            </a:r>
            <a:r>
              <a:rPr lang="zh-TW" altLang="en-US" sz="2000" dirty="0"/>
              <a:t> 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很多成果都侷限在非常「專」的領域</a:t>
            </a:r>
            <a:endParaRPr lang="en-US" altLang="zh-TW" sz="1800" dirty="0"/>
          </a:p>
          <a:p>
            <a:pPr lvl="1"/>
            <a:r>
              <a:rPr lang="zh-TW" altLang="en-US" sz="1800" dirty="0"/>
              <a:t>「廣」的方面，撞了牆</a:t>
            </a:r>
            <a:endParaRPr lang="en-US" altLang="zh-TW" sz="1800" dirty="0"/>
          </a:p>
          <a:p>
            <a:pPr lvl="1"/>
            <a:r>
              <a:rPr lang="zh-TW" altLang="en-US" sz="1800" dirty="0"/>
              <a:t>成果在 </a:t>
            </a:r>
            <a:r>
              <a:rPr lang="en-US" altLang="zh-TW" sz="1800" dirty="0"/>
              <a:t>NLP,</a:t>
            </a:r>
            <a:r>
              <a:rPr lang="zh-TW" altLang="en-US" sz="1800" dirty="0"/>
              <a:t> </a:t>
            </a:r>
            <a:r>
              <a:rPr lang="en-US" altLang="zh-TW" sz="1800" dirty="0"/>
              <a:t>Expert</a:t>
            </a:r>
            <a:r>
              <a:rPr lang="zh-TW" altLang="en-US" sz="1800" dirty="0"/>
              <a:t> </a:t>
            </a:r>
            <a:r>
              <a:rPr lang="en-US" altLang="zh-TW" sz="1800" dirty="0"/>
              <a:t>Systems,</a:t>
            </a:r>
            <a:r>
              <a:rPr lang="zh-TW" altLang="en-US" sz="1800" dirty="0"/>
              <a:t> </a:t>
            </a:r>
            <a:r>
              <a:rPr lang="en-US" altLang="zh-TW" sz="1800" dirty="0"/>
              <a:t>Robotics</a:t>
            </a:r>
            <a:r>
              <a:rPr lang="zh-TW" altLang="en-US" sz="1800" dirty="0"/>
              <a:t> 等</a:t>
            </a:r>
            <a:endParaRPr lang="en-US" altLang="zh-TW" sz="1800" dirty="0"/>
          </a:p>
          <a:p>
            <a:r>
              <a:rPr lang="en-US" altLang="zh-TW" sz="2000" dirty="0"/>
              <a:t>1990-2020 </a:t>
            </a:r>
            <a:r>
              <a:rPr lang="zh-TW" altLang="en-US" sz="2000" dirty="0"/>
              <a:t>年代</a:t>
            </a:r>
            <a:endParaRPr lang="en-US" altLang="zh-TW" sz="2000" dirty="0"/>
          </a:p>
          <a:p>
            <a:pPr lvl="1"/>
            <a:r>
              <a:rPr lang="zh-TW" altLang="en-US" sz="1800" dirty="0"/>
              <a:t>深度學習、回饋學習等，在專門領域有相當程度的突破。如：下棋</a:t>
            </a:r>
            <a:endParaRPr lang="en-US" altLang="zh-TW" sz="1800" dirty="0"/>
          </a:p>
          <a:p>
            <a:r>
              <a:rPr lang="en-US" altLang="zh-TW" sz="2000" dirty="0"/>
              <a:t>2020-</a:t>
            </a:r>
          </a:p>
          <a:p>
            <a:pPr lvl="1"/>
            <a:r>
              <a:rPr lang="en-US" altLang="zh-TW" sz="1800" dirty="0" err="1"/>
              <a:t>GPT</a:t>
            </a:r>
            <a:r>
              <a:rPr lang="zh-TW" altLang="en-US" sz="1800" dirty="0"/>
              <a:t> 技術促成大規模語言模型突破，在「廣」的方面有很多成果</a:t>
            </a:r>
            <a:endParaRPr lang="en-US" altLang="zh-TW" sz="1800" dirty="0"/>
          </a:p>
          <a:p>
            <a:pPr lvl="1"/>
            <a:r>
              <a:rPr lang="en-US" altLang="zh-TW" sz="1800" dirty="0"/>
              <a:t>MS/</a:t>
            </a:r>
            <a:r>
              <a:rPr lang="en-US" altLang="zh-TW" sz="1800" dirty="0" err="1"/>
              <a:t>OpenAI</a:t>
            </a:r>
            <a:r>
              <a:rPr lang="en-US" altLang="zh-TW" sz="1800" dirty="0"/>
              <a:t> </a:t>
            </a:r>
            <a:r>
              <a:rPr lang="zh-TW" altLang="en-US" sz="1800" dirty="0"/>
              <a:t>的 </a:t>
            </a:r>
            <a:r>
              <a:rPr lang="en-US" altLang="zh-TW" sz="1800" dirty="0" err="1"/>
              <a:t>ChatGPT</a:t>
            </a:r>
            <a:r>
              <a:rPr lang="en-US" altLang="zh-TW" sz="1800" dirty="0"/>
              <a:t> </a:t>
            </a:r>
            <a:r>
              <a:rPr lang="zh-TW" altLang="en-US" sz="1800" dirty="0"/>
              <a:t>引發大型科技公司深踩油門。引發競爭</a:t>
            </a:r>
            <a:endParaRPr lang="en-US" altLang="zh-TW" sz="1800" dirty="0"/>
          </a:p>
          <a:p>
            <a:pPr lvl="1"/>
            <a:r>
              <a:rPr lang="zh-TW" altLang="en-US" sz="1800" dirty="0"/>
              <a:t>創造很多常識廣博的人，但專業知識深度尚不足</a:t>
            </a:r>
            <a:endParaRPr lang="en-US" altLang="zh-TW" sz="1800" dirty="0"/>
          </a:p>
          <a:p>
            <a:r>
              <a:rPr lang="zh-TW" altLang="en-US" sz="2200" dirty="0"/>
              <a:t>未來發展</a:t>
            </a:r>
            <a:endParaRPr lang="en-US" altLang="zh-TW" sz="2200" dirty="0"/>
          </a:p>
          <a:p>
            <a:pPr lvl="1"/>
            <a:r>
              <a:rPr lang="zh-TW" altLang="en-US" sz="1800" dirty="0"/>
              <a:t>這些基礎的模型，分頭進行加值訓練，成為各領域專家</a:t>
            </a:r>
            <a:endParaRPr lang="en-US" altLang="zh-TW" sz="1800" dirty="0"/>
          </a:p>
          <a:p>
            <a:pPr lvl="1"/>
            <a:r>
              <a:rPr lang="zh-TW" altLang="en-US" sz="1800" dirty="0"/>
              <a:t>重點回歸到 </a:t>
            </a:r>
            <a:r>
              <a:rPr lang="en-US" altLang="zh-TW" sz="1800" dirty="0"/>
              <a:t>Domain</a:t>
            </a:r>
            <a:r>
              <a:rPr lang="zh-TW" altLang="en-US" sz="1800" dirty="0"/>
              <a:t> </a:t>
            </a:r>
            <a:r>
              <a:rPr lang="en-US" altLang="zh-TW" sz="1800" dirty="0"/>
              <a:t>Knowledge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ACABC62D-241C-5F1E-DADD-EE187FF92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A5C646-D288-4BA4-BA0E-3D8D4FA18216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914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>
            <a:extLst>
              <a:ext uri="{FF2B5EF4-FFF2-40B4-BE49-F238E27FC236}">
                <a16:creationId xmlns="" xmlns:a16="http://schemas.microsoft.com/office/drawing/2014/main" id="{7DBFED2B-F5F4-4258-43A5-D09527987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通路的改變</a:t>
            </a:r>
          </a:p>
        </p:txBody>
      </p:sp>
      <p:sp>
        <p:nvSpPr>
          <p:cNvPr id="14339" name="內容版面配置區 2">
            <a:extLst>
              <a:ext uri="{FF2B5EF4-FFF2-40B4-BE49-F238E27FC236}">
                <a16:creationId xmlns="" xmlns:a16="http://schemas.microsoft.com/office/drawing/2014/main" id="{6ED39368-1688-D1CC-9162-F5D038492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r>
              <a:rPr lang="zh-TW" altLang="en-US" sz="2400"/>
              <a:t>實體通路</a:t>
            </a:r>
            <a:endParaRPr lang="en-US" altLang="zh-TW" sz="2400"/>
          </a:p>
          <a:p>
            <a:r>
              <a:rPr lang="zh-TW" altLang="en-US" sz="2400"/>
              <a:t>電子商務線上購物</a:t>
            </a:r>
            <a:endParaRPr lang="en-US" altLang="zh-TW" sz="2400"/>
          </a:p>
          <a:p>
            <a:pPr lvl="1"/>
            <a:r>
              <a:rPr lang="zh-TW" altLang="en-US" sz="2000"/>
              <a:t>獨立的線上通路</a:t>
            </a:r>
            <a:endParaRPr lang="en-US" altLang="zh-TW" sz="2000"/>
          </a:p>
          <a:p>
            <a:r>
              <a:rPr lang="zh-TW" altLang="en-US" sz="2400"/>
              <a:t>多元通路 </a:t>
            </a:r>
            <a:r>
              <a:rPr lang="en-US" altLang="zh-TW" sz="2400"/>
              <a:t>multi-channel</a:t>
            </a:r>
          </a:p>
          <a:p>
            <a:pPr lvl="1"/>
            <a:r>
              <a:rPr lang="zh-TW" altLang="en-US" sz="2000"/>
              <a:t>同一商店，提供實體和線上通路（加上行動商務通路）</a:t>
            </a:r>
            <a:endParaRPr lang="en-US" altLang="zh-TW" sz="2000"/>
          </a:p>
          <a:p>
            <a:pPr lvl="1"/>
            <a:r>
              <a:rPr lang="zh-TW" altLang="en-US" sz="2000"/>
              <a:t>相互獨立（有時會相互抵銷）</a:t>
            </a:r>
            <a:endParaRPr lang="en-US" altLang="zh-TW" sz="2000"/>
          </a:p>
          <a:p>
            <a:pPr lvl="1"/>
            <a:r>
              <a:rPr lang="en-US" altLang="zh-TW" sz="2000"/>
              <a:t>O2O </a:t>
            </a:r>
            <a:r>
              <a:rPr lang="zh-TW" altLang="en-US" sz="2000"/>
              <a:t>線上到線下</a:t>
            </a:r>
            <a:endParaRPr lang="en-US" altLang="zh-TW" sz="2000"/>
          </a:p>
          <a:p>
            <a:r>
              <a:rPr lang="zh-TW" altLang="en-US" sz="2400"/>
              <a:t>全通路 </a:t>
            </a:r>
            <a:r>
              <a:rPr lang="en-US" altLang="zh-TW" sz="2400"/>
              <a:t>Omni-Channel</a:t>
            </a:r>
          </a:p>
          <a:p>
            <a:pPr lvl="1"/>
            <a:r>
              <a:rPr lang="en-US" altLang="zh-TW" sz="2000"/>
              <a:t>Improving the customer experience with anywhere, anytime, any way access to information.</a:t>
            </a:r>
          </a:p>
          <a:p>
            <a:pPr lvl="1"/>
            <a:r>
              <a:rPr lang="zh-TW" altLang="en-US" sz="2000"/>
              <a:t>跨通路整合的多元通路</a:t>
            </a:r>
            <a:endParaRPr lang="en-US" altLang="zh-TW" sz="2000"/>
          </a:p>
          <a:p>
            <a:pPr lvl="1"/>
            <a:r>
              <a:rPr lang="zh-TW" altLang="en-US" sz="2000"/>
              <a:t>整合、綜效、相互拉抬，創造向上盤旋效果</a:t>
            </a:r>
            <a:endParaRPr lang="en-US" altLang="zh-TW" sz="2000"/>
          </a:p>
          <a:p>
            <a:pPr lvl="1"/>
            <a:endParaRPr lang="en-US" altLang="zh-TW" sz="2000"/>
          </a:p>
          <a:p>
            <a:endParaRPr lang="en-US" altLang="zh-TW" sz="2400"/>
          </a:p>
          <a:p>
            <a:endParaRPr lang="zh-TW" altLang="en-US" sz="2400"/>
          </a:p>
        </p:txBody>
      </p:sp>
      <p:sp>
        <p:nvSpPr>
          <p:cNvPr id="14341" name="投影片編號版面配置區 4">
            <a:extLst>
              <a:ext uri="{FF2B5EF4-FFF2-40B4-BE49-F238E27FC236}">
                <a16:creationId xmlns="" xmlns:a16="http://schemas.microsoft.com/office/drawing/2014/main" id="{64C056FC-A7CE-6B9F-987E-22CD7FEE7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2F422B-9648-4D03-90B8-4E4F1F4D7E9A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4">
            <a:extLst>
              <a:ext uri="{FF2B5EF4-FFF2-40B4-BE49-F238E27FC236}">
                <a16:creationId xmlns="" xmlns:a16="http://schemas.microsoft.com/office/drawing/2014/main" id="{15175795-6DF7-1D09-3AA8-478DE33E0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B4AC0B-1151-4832-8088-895BDFF0B548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="" xmlns:a16="http://schemas.microsoft.com/office/drawing/2014/main" id="{6388B02F-6612-6C9A-29CD-2C44A3811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IT </a:t>
            </a:r>
            <a:r>
              <a:rPr lang="zh-TW" altLang="en-US"/>
              <a:t>應用的演進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="" xmlns:a16="http://schemas.microsoft.com/office/drawing/2014/main" id="{EED33CCE-BBA6-32D5-9C2C-E48E42A37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內外</a:t>
            </a:r>
          </a:p>
          <a:p>
            <a:pPr eaLnBrk="1" hangingPunct="1"/>
            <a:r>
              <a:rPr lang="zh-TW" altLang="en-US"/>
              <a:t>操作</a:t>
            </a:r>
            <a:r>
              <a:rPr lang="en-US" altLang="zh-TW"/>
              <a:t>/</a:t>
            </a:r>
            <a:r>
              <a:rPr lang="zh-TW" altLang="en-US"/>
              <a:t>策略</a:t>
            </a:r>
          </a:p>
          <a:p>
            <a:pPr eaLnBrk="1" hangingPunct="1"/>
            <a:r>
              <a:rPr lang="zh-TW" altLang="en-US"/>
              <a:t>整合</a:t>
            </a:r>
          </a:p>
          <a:p>
            <a:pPr eaLnBrk="1" hangingPunct="1"/>
            <a:r>
              <a:rPr lang="zh-TW" altLang="en-US"/>
              <a:t>機會</a:t>
            </a:r>
            <a:r>
              <a:rPr lang="en-US" altLang="zh-TW"/>
              <a:t>/</a:t>
            </a:r>
            <a:r>
              <a:rPr lang="zh-TW" altLang="en-US"/>
              <a:t>投資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投影片編號版面配置區 4">
            <a:extLst>
              <a:ext uri="{FF2B5EF4-FFF2-40B4-BE49-F238E27FC236}">
                <a16:creationId xmlns="" xmlns:a16="http://schemas.microsoft.com/office/drawing/2014/main" id="{0F613C90-4C76-8595-EB50-990062CDE0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84B432-5CE8-4E6B-AD79-EA1CF9B236D1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="" xmlns:a16="http://schemas.microsoft.com/office/drawing/2014/main" id="{99341E80-96A0-743A-E906-CDC456B95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從資訊處理到電子化企業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="" xmlns:a16="http://schemas.microsoft.com/office/drawing/2014/main" id="{3AD39B5F-2F8B-9D5D-508A-D8D763A94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3141663"/>
            <a:ext cx="1439863" cy="1008062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Data bank</a:t>
            </a:r>
          </a:p>
        </p:txBody>
      </p:sp>
      <p:sp>
        <p:nvSpPr>
          <p:cNvPr id="16390" name="Rectangle 4">
            <a:extLst>
              <a:ext uri="{FF2B5EF4-FFF2-40B4-BE49-F238E27FC236}">
                <a16:creationId xmlns="" xmlns:a16="http://schemas.microsoft.com/office/drawing/2014/main" id="{57F7A4C7-66D0-7539-755B-BAB67F33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49725"/>
            <a:ext cx="1439863" cy="1008063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bg1"/>
                </a:solidFill>
              </a:rPr>
              <a:t>IS</a:t>
            </a:r>
          </a:p>
        </p:txBody>
      </p:sp>
      <p:sp>
        <p:nvSpPr>
          <p:cNvPr id="16391" name="Rectangle 5">
            <a:extLst>
              <a:ext uri="{FF2B5EF4-FFF2-40B4-BE49-F238E27FC236}">
                <a16:creationId xmlns="" xmlns:a16="http://schemas.microsoft.com/office/drawing/2014/main" id="{DCFB0425-3DB2-A6A2-4EDE-D2F8DB91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149725"/>
            <a:ext cx="1439862" cy="10080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檔案室</a:t>
            </a:r>
          </a:p>
        </p:txBody>
      </p:sp>
      <p:sp>
        <p:nvSpPr>
          <p:cNvPr id="16392" name="Rectangle 6">
            <a:extLst>
              <a:ext uri="{FF2B5EF4-FFF2-40B4-BE49-F238E27FC236}">
                <a16:creationId xmlns="" xmlns:a16="http://schemas.microsoft.com/office/drawing/2014/main" id="{EF41A020-014E-AFA1-3DB5-8EA4729F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3141663"/>
            <a:ext cx="1439862" cy="100806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圖書館</a:t>
            </a:r>
          </a:p>
        </p:txBody>
      </p:sp>
      <p:sp>
        <p:nvSpPr>
          <p:cNvPr id="16393" name="Text Box 7">
            <a:extLst>
              <a:ext uri="{FF2B5EF4-FFF2-40B4-BE49-F238E27FC236}">
                <a16:creationId xmlns="" xmlns:a16="http://schemas.microsoft.com/office/drawing/2014/main" id="{31BF48F5-9DE0-3DD5-CF5B-14D336EC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58152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內部</a:t>
            </a:r>
          </a:p>
        </p:txBody>
      </p:sp>
      <p:sp>
        <p:nvSpPr>
          <p:cNvPr id="16394" name="Text Box 8">
            <a:extLst>
              <a:ext uri="{FF2B5EF4-FFF2-40B4-BE49-F238E27FC236}">
                <a16:creationId xmlns="" xmlns:a16="http://schemas.microsoft.com/office/drawing/2014/main" id="{C1E3BC9F-8B3C-8B15-7DB1-356B1320C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29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外部</a:t>
            </a:r>
          </a:p>
        </p:txBody>
      </p:sp>
      <p:sp>
        <p:nvSpPr>
          <p:cNvPr id="16395" name="Text Box 9">
            <a:extLst>
              <a:ext uri="{FF2B5EF4-FFF2-40B4-BE49-F238E27FC236}">
                <a16:creationId xmlns="" xmlns:a16="http://schemas.microsoft.com/office/drawing/2014/main" id="{C9FCB3A3-2944-1E8D-0ED8-5610E694E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22922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格式化</a:t>
            </a:r>
          </a:p>
        </p:txBody>
      </p:sp>
      <p:sp>
        <p:nvSpPr>
          <p:cNvPr id="16396" name="Text Box 10">
            <a:extLst>
              <a:ext uri="{FF2B5EF4-FFF2-40B4-BE49-F238E27FC236}">
                <a16:creationId xmlns="" xmlns:a16="http://schemas.microsoft.com/office/drawing/2014/main" id="{F3FBED10-1948-7CFD-C208-A4143377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2292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非格式化</a:t>
            </a:r>
          </a:p>
        </p:txBody>
      </p:sp>
      <p:grpSp>
        <p:nvGrpSpPr>
          <p:cNvPr id="840715" name="Group 11">
            <a:extLst>
              <a:ext uri="{FF2B5EF4-FFF2-40B4-BE49-F238E27FC236}">
                <a16:creationId xmlns="" xmlns:a16="http://schemas.microsoft.com/office/drawing/2014/main" id="{7481815F-55B8-2271-2F9C-349827C1783E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8" name="Freeform 12">
              <a:extLst>
                <a:ext uri="{FF2B5EF4-FFF2-40B4-BE49-F238E27FC236}">
                  <a16:creationId xmlns="" xmlns:a16="http://schemas.microsoft.com/office/drawing/2014/main" id="{99EB1B61-871B-8553-3E0B-F6AA0B0E3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9" name="Freeform 13">
              <a:extLst>
                <a:ext uri="{FF2B5EF4-FFF2-40B4-BE49-F238E27FC236}">
                  <a16:creationId xmlns="" xmlns:a16="http://schemas.microsoft.com/office/drawing/2014/main" id="{40CBAD0E-7985-7AF4-C5C7-5F8738627AA3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40718" name="Group 14">
            <a:extLst>
              <a:ext uri="{FF2B5EF4-FFF2-40B4-BE49-F238E27FC236}">
                <a16:creationId xmlns="" xmlns:a16="http://schemas.microsoft.com/office/drawing/2014/main" id="{C87E764E-64AE-4BED-3AA9-D920C99C0B02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011363"/>
            <a:ext cx="6242050" cy="3721100"/>
            <a:chOff x="1610" y="1267"/>
            <a:chExt cx="3932" cy="2344"/>
          </a:xfrm>
        </p:grpSpPr>
        <p:sp>
          <p:nvSpPr>
            <p:cNvPr id="16402" name="Rectangle 15">
              <a:extLst>
                <a:ext uri="{FF2B5EF4-FFF2-40B4-BE49-F238E27FC236}">
                  <a16:creationId xmlns="" xmlns:a16="http://schemas.microsoft.com/office/drawing/2014/main" id="{9767C3A4-C3B4-187A-D5E8-4DBC4DC5C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2160"/>
              <a:ext cx="1542" cy="1089"/>
            </a:xfrm>
            <a:prstGeom prst="rect">
              <a:avLst/>
            </a:prstGeom>
            <a:gradFill rotWithShape="1">
              <a:gsLst>
                <a:gs pos="0">
                  <a:srgbClr val="181847"/>
                </a:gs>
                <a:gs pos="100000">
                  <a:srgbClr val="333399">
                    <a:alpha val="39998"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endParaRPr lang="zh-TW" altLang="zh-TW">
                <a:solidFill>
                  <a:srgbClr val="333399"/>
                </a:solidFill>
              </a:endParaRPr>
            </a:p>
          </p:txBody>
        </p:sp>
        <p:grpSp>
          <p:nvGrpSpPr>
            <p:cNvPr id="16403" name="Group 16">
              <a:extLst>
                <a:ext uri="{FF2B5EF4-FFF2-40B4-BE49-F238E27FC236}">
                  <a16:creationId xmlns="" xmlns:a16="http://schemas.microsoft.com/office/drawing/2014/main" id="{D6C7FE29-1325-802A-43AF-0BDF752D3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1267"/>
              <a:ext cx="3932" cy="2344"/>
              <a:chOff x="1610" y="1267"/>
              <a:chExt cx="3932" cy="2344"/>
            </a:xfrm>
          </p:grpSpPr>
          <p:sp>
            <p:nvSpPr>
              <p:cNvPr id="16404" name="Freeform 17">
                <a:extLst>
                  <a:ext uri="{FF2B5EF4-FFF2-40B4-BE49-F238E27FC236}">
                    <a16:creationId xmlns="" xmlns:a16="http://schemas.microsoft.com/office/drawing/2014/main" id="{62E4B53C-F617-FA4B-68FC-CDE5F9603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1706"/>
                <a:ext cx="204" cy="1905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1 h 1905"/>
                  <a:gd name="T4" fmla="*/ 105 w 204"/>
                  <a:gd name="T5" fmla="*/ 363 h 1905"/>
                  <a:gd name="T6" fmla="*/ 60 w 204"/>
                  <a:gd name="T7" fmla="*/ 499 h 1905"/>
                  <a:gd name="T8" fmla="*/ 151 w 204"/>
                  <a:gd name="T9" fmla="*/ 544 h 1905"/>
                  <a:gd name="T10" fmla="*/ 60 w 204"/>
                  <a:gd name="T11" fmla="*/ 726 h 1905"/>
                  <a:gd name="T12" fmla="*/ 151 w 204"/>
                  <a:gd name="T13" fmla="*/ 862 h 1905"/>
                  <a:gd name="T14" fmla="*/ 60 w 204"/>
                  <a:gd name="T15" fmla="*/ 998 h 1905"/>
                  <a:gd name="T16" fmla="*/ 151 w 204"/>
                  <a:gd name="T17" fmla="*/ 1088 h 1905"/>
                  <a:gd name="T18" fmla="*/ 105 w 204"/>
                  <a:gd name="T19" fmla="*/ 1224 h 1905"/>
                  <a:gd name="T20" fmla="*/ 196 w 204"/>
                  <a:gd name="T21" fmla="*/ 1315 h 1905"/>
                  <a:gd name="T22" fmla="*/ 151 w 204"/>
                  <a:gd name="T23" fmla="*/ 1497 h 1905"/>
                  <a:gd name="T24" fmla="*/ 15 w 204"/>
                  <a:gd name="T25" fmla="*/ 1542 h 1905"/>
                  <a:gd name="T26" fmla="*/ 60 w 204"/>
                  <a:gd name="T27" fmla="*/ 1633 h 1905"/>
                  <a:gd name="T28" fmla="*/ 15 w 204"/>
                  <a:gd name="T29" fmla="*/ 1814 h 1905"/>
                  <a:gd name="T30" fmla="*/ 60 w 204"/>
                  <a:gd name="T31" fmla="*/ 1860 h 1905"/>
                  <a:gd name="T32" fmla="*/ 105 w 204"/>
                  <a:gd name="T33" fmla="*/ 1905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33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5" name="Freeform 18">
                <a:extLst>
                  <a:ext uri="{FF2B5EF4-FFF2-40B4-BE49-F238E27FC236}">
                    <a16:creationId xmlns="" xmlns:a16="http://schemas.microsoft.com/office/drawing/2014/main" id="{EDC4DFE0-34B1-7340-B0F2-485EFAE9DF5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78" y="901"/>
                <a:ext cx="204" cy="2540"/>
              </a:xfrm>
              <a:custGeom>
                <a:avLst/>
                <a:gdLst>
                  <a:gd name="T0" fmla="*/ 105 w 204"/>
                  <a:gd name="T1" fmla="*/ 0 h 1905"/>
                  <a:gd name="T2" fmla="*/ 60 w 204"/>
                  <a:gd name="T3" fmla="*/ 18017 h 1905"/>
                  <a:gd name="T4" fmla="*/ 105 w 204"/>
                  <a:gd name="T5" fmla="*/ 36208 h 1905"/>
                  <a:gd name="T6" fmla="*/ 60 w 204"/>
                  <a:gd name="T7" fmla="*/ 49797 h 1905"/>
                  <a:gd name="T8" fmla="*/ 151 w 204"/>
                  <a:gd name="T9" fmla="*/ 54272 h 1905"/>
                  <a:gd name="T10" fmla="*/ 60 w 204"/>
                  <a:gd name="T11" fmla="*/ 72449 h 1905"/>
                  <a:gd name="T12" fmla="*/ 151 w 204"/>
                  <a:gd name="T13" fmla="*/ 85995 h 1905"/>
                  <a:gd name="T14" fmla="*/ 60 w 204"/>
                  <a:gd name="T15" fmla="*/ 99633 h 1905"/>
                  <a:gd name="T16" fmla="*/ 151 w 204"/>
                  <a:gd name="T17" fmla="*/ 108603 h 1905"/>
                  <a:gd name="T18" fmla="*/ 105 w 204"/>
                  <a:gd name="T19" fmla="*/ 122105 h 1905"/>
                  <a:gd name="T20" fmla="*/ 196 w 204"/>
                  <a:gd name="T21" fmla="*/ 131169 h 1905"/>
                  <a:gd name="T22" fmla="*/ 151 w 204"/>
                  <a:gd name="T23" fmla="*/ 149361 h 1905"/>
                  <a:gd name="T24" fmla="*/ 15 w 204"/>
                  <a:gd name="T25" fmla="*/ 153840 h 1905"/>
                  <a:gd name="T26" fmla="*/ 60 w 204"/>
                  <a:gd name="T27" fmla="*/ 162928 h 1905"/>
                  <a:gd name="T28" fmla="*/ 15 w 204"/>
                  <a:gd name="T29" fmla="*/ 180985 h 1905"/>
                  <a:gd name="T30" fmla="*/ 60 w 204"/>
                  <a:gd name="T31" fmla="*/ 185600 h 1905"/>
                  <a:gd name="T32" fmla="*/ 105 w 204"/>
                  <a:gd name="T33" fmla="*/ 190073 h 1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4" h="1905">
                    <a:moveTo>
                      <a:pt x="105" y="0"/>
                    </a:moveTo>
                    <a:cubicBezTo>
                      <a:pt x="82" y="60"/>
                      <a:pt x="60" y="121"/>
                      <a:pt x="60" y="181"/>
                    </a:cubicBezTo>
                    <a:cubicBezTo>
                      <a:pt x="60" y="241"/>
                      <a:pt x="105" y="310"/>
                      <a:pt x="105" y="363"/>
                    </a:cubicBezTo>
                    <a:cubicBezTo>
                      <a:pt x="105" y="416"/>
                      <a:pt x="52" y="469"/>
                      <a:pt x="60" y="499"/>
                    </a:cubicBezTo>
                    <a:cubicBezTo>
                      <a:pt x="68" y="529"/>
                      <a:pt x="151" y="506"/>
                      <a:pt x="151" y="544"/>
                    </a:cubicBezTo>
                    <a:cubicBezTo>
                      <a:pt x="151" y="582"/>
                      <a:pt x="60" y="673"/>
                      <a:pt x="60" y="726"/>
                    </a:cubicBezTo>
                    <a:cubicBezTo>
                      <a:pt x="60" y="779"/>
                      <a:pt x="151" y="817"/>
                      <a:pt x="151" y="862"/>
                    </a:cubicBezTo>
                    <a:cubicBezTo>
                      <a:pt x="151" y="907"/>
                      <a:pt x="60" y="960"/>
                      <a:pt x="60" y="998"/>
                    </a:cubicBezTo>
                    <a:cubicBezTo>
                      <a:pt x="60" y="1036"/>
                      <a:pt x="144" y="1050"/>
                      <a:pt x="151" y="1088"/>
                    </a:cubicBezTo>
                    <a:cubicBezTo>
                      <a:pt x="158" y="1126"/>
                      <a:pt x="98" y="1186"/>
                      <a:pt x="105" y="1224"/>
                    </a:cubicBezTo>
                    <a:cubicBezTo>
                      <a:pt x="112" y="1262"/>
                      <a:pt x="188" y="1270"/>
                      <a:pt x="196" y="1315"/>
                    </a:cubicBezTo>
                    <a:cubicBezTo>
                      <a:pt x="204" y="1360"/>
                      <a:pt x="181" y="1459"/>
                      <a:pt x="151" y="1497"/>
                    </a:cubicBezTo>
                    <a:cubicBezTo>
                      <a:pt x="121" y="1535"/>
                      <a:pt x="30" y="1519"/>
                      <a:pt x="15" y="1542"/>
                    </a:cubicBezTo>
                    <a:cubicBezTo>
                      <a:pt x="0" y="1565"/>
                      <a:pt x="60" y="1588"/>
                      <a:pt x="60" y="1633"/>
                    </a:cubicBezTo>
                    <a:cubicBezTo>
                      <a:pt x="60" y="1678"/>
                      <a:pt x="15" y="1776"/>
                      <a:pt x="15" y="1814"/>
                    </a:cubicBezTo>
                    <a:cubicBezTo>
                      <a:pt x="15" y="1852"/>
                      <a:pt x="45" y="1845"/>
                      <a:pt x="60" y="1860"/>
                    </a:cubicBezTo>
                    <a:cubicBezTo>
                      <a:pt x="75" y="1875"/>
                      <a:pt x="90" y="1890"/>
                      <a:pt x="105" y="1905"/>
                    </a:cubicBezTo>
                  </a:path>
                </a:pathLst>
              </a:custGeom>
              <a:noFill/>
              <a:ln w="76200" cmpd="sng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6" name="Text Box 19">
                <a:extLst>
                  <a:ext uri="{FF2B5EF4-FFF2-40B4-BE49-F238E27FC236}">
                    <a16:creationId xmlns="" xmlns:a16="http://schemas.microsoft.com/office/drawing/2014/main" id="{37E42696-2970-2C72-0D5C-0A8F9323B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7" y="1267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chemeClr val="accent2"/>
                    </a:solidFill>
                  </a:rPr>
                  <a:t>處理能力增加</a:t>
                </a:r>
              </a:p>
            </p:txBody>
          </p:sp>
          <p:sp>
            <p:nvSpPr>
              <p:cNvPr id="16407" name="Text Box 20">
                <a:extLst>
                  <a:ext uri="{FF2B5EF4-FFF2-40B4-BE49-F238E27FC236}">
                    <a16:creationId xmlns="" xmlns:a16="http://schemas.microsoft.com/office/drawing/2014/main" id="{3FBFB2BC-EDD1-DD83-3074-98101F17D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1992"/>
                <a:ext cx="126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>
                    <a:solidFill>
                      <a:srgbClr val="CC0000"/>
                    </a:solidFill>
                  </a:rPr>
                  <a:t>時空侷限突破</a:t>
                </a:r>
              </a:p>
            </p:txBody>
          </p:sp>
        </p:grpSp>
      </p:grpSp>
      <p:grpSp>
        <p:nvGrpSpPr>
          <p:cNvPr id="840725" name="Group 21">
            <a:extLst>
              <a:ext uri="{FF2B5EF4-FFF2-40B4-BE49-F238E27FC236}">
                <a16:creationId xmlns="" xmlns:a16="http://schemas.microsoft.com/office/drawing/2014/main" id="{E6733C52-1420-C7CA-9C6F-3A9F1D9C1323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2708275"/>
            <a:ext cx="4032250" cy="3024188"/>
            <a:chOff x="1565" y="1706"/>
            <a:chExt cx="2540" cy="1905"/>
          </a:xfrm>
        </p:grpSpPr>
        <p:sp>
          <p:nvSpPr>
            <p:cNvPr id="16400" name="Freeform 22">
              <a:extLst>
                <a:ext uri="{FF2B5EF4-FFF2-40B4-BE49-F238E27FC236}">
                  <a16:creationId xmlns="" xmlns:a16="http://schemas.microsoft.com/office/drawing/2014/main" id="{97C62E70-75EB-7B51-5919-AE5364A36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706"/>
              <a:ext cx="204" cy="1905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1 h 1905"/>
                <a:gd name="T4" fmla="*/ 105 w 204"/>
                <a:gd name="T5" fmla="*/ 363 h 1905"/>
                <a:gd name="T6" fmla="*/ 60 w 204"/>
                <a:gd name="T7" fmla="*/ 499 h 1905"/>
                <a:gd name="T8" fmla="*/ 151 w 204"/>
                <a:gd name="T9" fmla="*/ 544 h 1905"/>
                <a:gd name="T10" fmla="*/ 60 w 204"/>
                <a:gd name="T11" fmla="*/ 726 h 1905"/>
                <a:gd name="T12" fmla="*/ 151 w 204"/>
                <a:gd name="T13" fmla="*/ 862 h 1905"/>
                <a:gd name="T14" fmla="*/ 60 w 204"/>
                <a:gd name="T15" fmla="*/ 998 h 1905"/>
                <a:gd name="T16" fmla="*/ 151 w 204"/>
                <a:gd name="T17" fmla="*/ 1088 h 1905"/>
                <a:gd name="T18" fmla="*/ 105 w 204"/>
                <a:gd name="T19" fmla="*/ 1224 h 1905"/>
                <a:gd name="T20" fmla="*/ 196 w 204"/>
                <a:gd name="T21" fmla="*/ 1315 h 1905"/>
                <a:gd name="T22" fmla="*/ 151 w 204"/>
                <a:gd name="T23" fmla="*/ 1497 h 1905"/>
                <a:gd name="T24" fmla="*/ 15 w 204"/>
                <a:gd name="T25" fmla="*/ 1542 h 1905"/>
                <a:gd name="T26" fmla="*/ 60 w 204"/>
                <a:gd name="T27" fmla="*/ 1633 h 1905"/>
                <a:gd name="T28" fmla="*/ 15 w 204"/>
                <a:gd name="T29" fmla="*/ 1814 h 1905"/>
                <a:gd name="T30" fmla="*/ 60 w 204"/>
                <a:gd name="T31" fmla="*/ 1860 h 1905"/>
                <a:gd name="T32" fmla="*/ 105 w 204"/>
                <a:gd name="T33" fmla="*/ 1905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401" name="Freeform 23">
              <a:extLst>
                <a:ext uri="{FF2B5EF4-FFF2-40B4-BE49-F238E27FC236}">
                  <a16:creationId xmlns="" xmlns:a16="http://schemas.microsoft.com/office/drawing/2014/main" id="{E716B1BB-F194-880D-007A-D1F73810075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733" y="1355"/>
              <a:ext cx="204" cy="2540"/>
            </a:xfrm>
            <a:custGeom>
              <a:avLst/>
              <a:gdLst>
                <a:gd name="T0" fmla="*/ 105 w 204"/>
                <a:gd name="T1" fmla="*/ 0 h 1905"/>
                <a:gd name="T2" fmla="*/ 60 w 204"/>
                <a:gd name="T3" fmla="*/ 18017 h 1905"/>
                <a:gd name="T4" fmla="*/ 105 w 204"/>
                <a:gd name="T5" fmla="*/ 36208 h 1905"/>
                <a:gd name="T6" fmla="*/ 60 w 204"/>
                <a:gd name="T7" fmla="*/ 49797 h 1905"/>
                <a:gd name="T8" fmla="*/ 151 w 204"/>
                <a:gd name="T9" fmla="*/ 54272 h 1905"/>
                <a:gd name="T10" fmla="*/ 60 w 204"/>
                <a:gd name="T11" fmla="*/ 72449 h 1905"/>
                <a:gd name="T12" fmla="*/ 151 w 204"/>
                <a:gd name="T13" fmla="*/ 85995 h 1905"/>
                <a:gd name="T14" fmla="*/ 60 w 204"/>
                <a:gd name="T15" fmla="*/ 99633 h 1905"/>
                <a:gd name="T16" fmla="*/ 151 w 204"/>
                <a:gd name="T17" fmla="*/ 108603 h 1905"/>
                <a:gd name="T18" fmla="*/ 105 w 204"/>
                <a:gd name="T19" fmla="*/ 122105 h 1905"/>
                <a:gd name="T20" fmla="*/ 196 w 204"/>
                <a:gd name="T21" fmla="*/ 131169 h 1905"/>
                <a:gd name="T22" fmla="*/ 151 w 204"/>
                <a:gd name="T23" fmla="*/ 149361 h 1905"/>
                <a:gd name="T24" fmla="*/ 15 w 204"/>
                <a:gd name="T25" fmla="*/ 153840 h 1905"/>
                <a:gd name="T26" fmla="*/ 60 w 204"/>
                <a:gd name="T27" fmla="*/ 162928 h 1905"/>
                <a:gd name="T28" fmla="*/ 15 w 204"/>
                <a:gd name="T29" fmla="*/ 180985 h 1905"/>
                <a:gd name="T30" fmla="*/ 60 w 204"/>
                <a:gd name="T31" fmla="*/ 185600 h 1905"/>
                <a:gd name="T32" fmla="*/ 105 w 204"/>
                <a:gd name="T33" fmla="*/ 190073 h 19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4" h="1905">
                  <a:moveTo>
                    <a:pt x="105" y="0"/>
                  </a:moveTo>
                  <a:cubicBezTo>
                    <a:pt x="82" y="60"/>
                    <a:pt x="60" y="121"/>
                    <a:pt x="60" y="181"/>
                  </a:cubicBezTo>
                  <a:cubicBezTo>
                    <a:pt x="60" y="241"/>
                    <a:pt x="105" y="310"/>
                    <a:pt x="105" y="363"/>
                  </a:cubicBezTo>
                  <a:cubicBezTo>
                    <a:pt x="105" y="416"/>
                    <a:pt x="52" y="469"/>
                    <a:pt x="60" y="499"/>
                  </a:cubicBezTo>
                  <a:cubicBezTo>
                    <a:pt x="68" y="529"/>
                    <a:pt x="151" y="506"/>
                    <a:pt x="151" y="544"/>
                  </a:cubicBezTo>
                  <a:cubicBezTo>
                    <a:pt x="151" y="582"/>
                    <a:pt x="60" y="673"/>
                    <a:pt x="60" y="726"/>
                  </a:cubicBezTo>
                  <a:cubicBezTo>
                    <a:pt x="60" y="779"/>
                    <a:pt x="151" y="817"/>
                    <a:pt x="151" y="862"/>
                  </a:cubicBezTo>
                  <a:cubicBezTo>
                    <a:pt x="151" y="907"/>
                    <a:pt x="60" y="960"/>
                    <a:pt x="60" y="998"/>
                  </a:cubicBezTo>
                  <a:cubicBezTo>
                    <a:pt x="60" y="1036"/>
                    <a:pt x="144" y="1050"/>
                    <a:pt x="151" y="1088"/>
                  </a:cubicBezTo>
                  <a:cubicBezTo>
                    <a:pt x="158" y="1126"/>
                    <a:pt x="98" y="1186"/>
                    <a:pt x="105" y="1224"/>
                  </a:cubicBezTo>
                  <a:cubicBezTo>
                    <a:pt x="112" y="1262"/>
                    <a:pt x="188" y="1270"/>
                    <a:pt x="196" y="1315"/>
                  </a:cubicBezTo>
                  <a:cubicBezTo>
                    <a:pt x="204" y="1360"/>
                    <a:pt x="181" y="1459"/>
                    <a:pt x="151" y="1497"/>
                  </a:cubicBezTo>
                  <a:cubicBezTo>
                    <a:pt x="121" y="1535"/>
                    <a:pt x="30" y="1519"/>
                    <a:pt x="15" y="1542"/>
                  </a:cubicBezTo>
                  <a:cubicBezTo>
                    <a:pt x="0" y="1565"/>
                    <a:pt x="60" y="1588"/>
                    <a:pt x="60" y="1633"/>
                  </a:cubicBezTo>
                  <a:cubicBezTo>
                    <a:pt x="60" y="1678"/>
                    <a:pt x="15" y="1776"/>
                    <a:pt x="15" y="1814"/>
                  </a:cubicBezTo>
                  <a:cubicBezTo>
                    <a:pt x="15" y="1852"/>
                    <a:pt x="45" y="1845"/>
                    <a:pt x="60" y="1860"/>
                  </a:cubicBezTo>
                  <a:cubicBezTo>
                    <a:pt x="75" y="1875"/>
                    <a:pt x="90" y="1890"/>
                    <a:pt x="105" y="1905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3916</TotalTime>
  <Words>2380</Words>
  <Application>Microsoft Office PowerPoint</Application>
  <PresentationFormat>如螢幕大小 (4:3)</PresentationFormat>
  <Paragraphs>602</Paragraphs>
  <Slides>51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SimHei</vt:lpstr>
      <vt:lpstr>華康粗圓體</vt:lpstr>
      <vt:lpstr>華康儷粗黑</vt:lpstr>
      <vt:lpstr>微軟正黑體</vt:lpstr>
      <vt:lpstr>新細明體</vt:lpstr>
      <vt:lpstr>標楷體</vt:lpstr>
      <vt:lpstr>Arial</vt:lpstr>
      <vt:lpstr>Times New Roman</vt:lpstr>
      <vt:lpstr>Webdings</vt:lpstr>
      <vt:lpstr>Wingdings</vt:lpstr>
      <vt:lpstr>0ckf</vt:lpstr>
      <vt:lpstr>資訊管理： 我們的領域</vt:lpstr>
      <vt:lpstr>資訊管理學門</vt:lpstr>
      <vt:lpstr>根本的問題</vt:lpstr>
      <vt:lpstr>科技條件改變</vt:lpstr>
      <vt:lpstr>資訊科技的企業應用演進</vt:lpstr>
      <vt:lpstr>AI 應用發展</vt:lpstr>
      <vt:lpstr>通路的改變</vt:lpstr>
      <vt:lpstr>IT 應用的演進</vt:lpstr>
      <vt:lpstr>從資訊處理到電子化企業</vt:lpstr>
      <vt:lpstr>電子化企業</vt:lpstr>
      <vt:lpstr>系統處理的事務</vt:lpstr>
      <vt:lpstr>商業競爭環境已然改變</vt:lpstr>
      <vt:lpstr>企業活動的層級</vt:lpstr>
      <vt:lpstr>銀行服務的改變</vt:lpstr>
      <vt:lpstr>MIS 和企業策略</vt:lpstr>
      <vt:lpstr>內部系統發展趨勢</vt:lpstr>
      <vt:lpstr>企業資源規劃 (ERP) 的意義</vt:lpstr>
      <vt:lpstr>企業資源規劃 (ERP)</vt:lpstr>
      <vt:lpstr>為何會有這樣的改變趨勢？</vt:lpstr>
      <vt:lpstr>企業電子化轉型的現像 </vt:lpstr>
      <vt:lpstr>現代社會環境變動的推動因素</vt:lpstr>
      <vt:lpstr>企業環境快速改變</vt:lpstr>
      <vt:lpstr>資源匱乏 → →物資充裕</vt:lpstr>
      <vt:lpstr>科技促成企業環境的改變</vt:lpstr>
      <vt:lpstr>競爭導向</vt:lpstr>
      <vt:lpstr>產業環境競爭激烈</vt:lpstr>
      <vt:lpstr>企業衝擊</vt:lpstr>
      <vt:lpstr>國際化帶來的難題</vt:lpstr>
      <vt:lpstr>2019-2021 的商業環境挑戰</vt:lpstr>
      <vt:lpstr>製造業供應鍊思考的顛覆</vt:lpstr>
      <vt:lpstr>企業競爭環境的改變</vt:lpstr>
      <vt:lpstr>顧客規模變大</vt:lpstr>
      <vt:lpstr>台灣的大型企業都在全球化</vt:lpstr>
      <vt:lpstr>我只不過是個小小的企業…</vt:lpstr>
      <vt:lpstr>全球化，如何因應？</vt:lpstr>
      <vt:lpstr>傳統的多點經營模式</vt:lpstr>
      <vt:lpstr>複製</vt:lpstr>
      <vt:lpstr>現代社會環境變動的推動因素</vt:lpstr>
      <vt:lpstr>科技發展</vt:lpstr>
      <vt:lpstr>資訊科技的貢獻</vt:lpstr>
      <vt:lpstr>IT特性</vt:lpstr>
      <vt:lpstr>建立神經中樞</vt:lpstr>
      <vt:lpstr>環境日趨需求嚴苛</vt:lpstr>
      <vt:lpstr>台灣大批量生產的生產模式改變</vt:lpstr>
      <vt:lpstr>流程重疊</vt:lpstr>
      <vt:lpstr>電腦組裝是最嚴苛的嗎？</vt:lpstr>
      <vt:lpstr>「負」的交期怎麼辦？</vt:lpstr>
      <vt:lpstr>資訊科技的貢獻</vt:lpstr>
      <vt:lpstr>企業的營運機制改變機會</vt:lpstr>
      <vt:lpstr>企業電子化的重點</vt:lpstr>
      <vt:lpstr>電子化的改變</vt:lpstr>
    </vt:vector>
  </TitlesOfParts>
  <Manager/>
  <Company>ncu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資管人的生涯</dc:title>
  <dc:subject/>
  <dc:creator>ckfarn</dc:creator>
  <cp:keywords/>
  <dc:description/>
  <cp:lastModifiedBy>CKFarn</cp:lastModifiedBy>
  <cp:revision>94</cp:revision>
  <dcterms:created xsi:type="dcterms:W3CDTF">1999-10-13T03:09:02Z</dcterms:created>
  <dcterms:modified xsi:type="dcterms:W3CDTF">2023-09-12T06:29:27Z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D:\My Talks</vt:lpwstr>
  </property>
  <property fmtid="{D5CDD505-2E9C-101B-9397-08002B2CF9AE}" pid="22" name="EncodingType">
    <vt:i4>-99</vt:i4>
  </property>
</Properties>
</file>