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sldIdLst>
    <p:sldId id="565" r:id="rId2"/>
    <p:sldId id="869" r:id="rId3"/>
    <p:sldId id="695" r:id="rId4"/>
    <p:sldId id="782" r:id="rId5"/>
    <p:sldId id="696" r:id="rId6"/>
    <p:sldId id="698" r:id="rId7"/>
    <p:sldId id="699" r:id="rId8"/>
    <p:sldId id="700" r:id="rId9"/>
    <p:sldId id="701" r:id="rId10"/>
    <p:sldId id="702" r:id="rId11"/>
    <p:sldId id="703" r:id="rId12"/>
    <p:sldId id="741" r:id="rId13"/>
    <p:sldId id="705" r:id="rId14"/>
    <p:sldId id="742" r:id="rId15"/>
    <p:sldId id="743" r:id="rId16"/>
    <p:sldId id="878" r:id="rId17"/>
    <p:sldId id="872" r:id="rId18"/>
    <p:sldId id="708" r:id="rId19"/>
    <p:sldId id="709" r:id="rId20"/>
    <p:sldId id="876" r:id="rId21"/>
    <p:sldId id="711" r:id="rId22"/>
    <p:sldId id="712" r:id="rId23"/>
    <p:sldId id="719" r:id="rId24"/>
    <p:sldId id="720" r:id="rId25"/>
    <p:sldId id="721" r:id="rId26"/>
    <p:sldId id="722" r:id="rId27"/>
    <p:sldId id="723" r:id="rId28"/>
    <p:sldId id="724" r:id="rId29"/>
    <p:sldId id="725" r:id="rId30"/>
    <p:sldId id="714" r:id="rId31"/>
    <p:sldId id="715" r:id="rId32"/>
    <p:sldId id="849" r:id="rId33"/>
    <p:sldId id="716" r:id="rId34"/>
    <p:sldId id="717" r:id="rId35"/>
    <p:sldId id="861" r:id="rId36"/>
    <p:sldId id="879" r:id="rId37"/>
    <p:sldId id="880" r:id="rId38"/>
    <p:sldId id="881" r:id="rId39"/>
    <p:sldId id="882" r:id="rId40"/>
    <p:sldId id="883" r:id="rId41"/>
    <p:sldId id="884" r:id="rId42"/>
    <p:sldId id="885" r:id="rId43"/>
    <p:sldId id="886" r:id="rId44"/>
    <p:sldId id="864" r:id="rId45"/>
    <p:sldId id="863" r:id="rId46"/>
    <p:sldId id="862" r:id="rId47"/>
    <p:sldId id="858" r:id="rId4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howGuides="1">
      <p:cViewPr varScale="1">
        <p:scale>
          <a:sx n="121" d="100"/>
          <a:sy n="121" d="100"/>
        </p:scale>
        <p:origin x="13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7A3B7DA-104F-48F1-A668-8D9577F7EB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20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A1B14C9-71C2-4327-ACC2-E4F9CBB79080}" type="slidenum">
              <a:rPr lang="en-US" altLang="zh-TW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106238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76212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55935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5875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2629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16561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1395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06728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38455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81916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0576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AB30F2B-6637-4372-9051-945688F47701}" type="slidenum">
              <a:rPr lang="zh-TW" alt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77450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16364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41063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27974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69322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5593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65A9DF-6EF4-4DBC-A221-929FA39F93A6}" type="slidenum">
              <a:rPr lang="en-US" altLang="zh-TW" sz="1200">
                <a:solidFill>
                  <a:srgbClr val="000000"/>
                </a:solidFill>
              </a:rPr>
              <a:pPr/>
              <a:t>39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81210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6B7949-32A2-4E9C-A367-A7CC35BCDD2E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54591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5595F5-6361-4355-9208-0A8C762987A6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0511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349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F724F82-0897-4E09-8645-39DF7D579AFB}" type="slidenum">
              <a:rPr lang="en-US" altLang="zh-TW" sz="1200"/>
              <a:pPr/>
              <a:t>4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294199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109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70161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4154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06233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0348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158EF-7E6B-41A1-9D1E-0A4B7868A2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021948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0786-9796-429A-914E-01E9AD2811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49368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45993-CCDF-4B63-A932-88A62F6950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774099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83971-F3D5-488D-A4B8-F88E5EC29D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83922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589EE-D75C-4D81-A3C9-E720BA84A2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1451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C280-56B6-460D-8827-DB65DBBE1B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015221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ADACF-CE5C-4A7B-B130-99AC776974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254482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D543-951A-4212-AF6E-A7899FDD0E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391053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1726B-FF97-4D19-839E-78F09C89B6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157851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B19F5-8C7D-444B-9BDE-5830EBB259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48255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2B8FB-7B02-4085-A528-983E92DA35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926648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B0BAB-763C-4DAE-81C9-8CA3CDE38C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7877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9526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9527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E2028490-4F6E-4622-A3E3-5C6A1F06D2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5" name="AutoShape 1031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032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>
          <a:solidFill>
            <a:schemeClr val="folHlink"/>
          </a:solidFill>
          <a:latin typeface="+mn-lt"/>
          <a:ea typeface="新細明體" pitchFamily="18" charset="-120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>
          <a:solidFill>
            <a:srgbClr val="CC0000"/>
          </a:solidFill>
          <a:latin typeface="+mn-lt"/>
          <a:ea typeface="新細明體" pitchFamily="18" charset="-120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5pPr>
      <a:lvl6pPr marL="30702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6pPr>
      <a:lvl7pPr marL="35274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7pPr>
      <a:lvl8pPr marL="39846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8pPr>
      <a:lvl9pPr marL="44418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erlo.com/blog/facebook-statist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WiPWwOajt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youtube.com/watch?v=Z52XsWjFusg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anose="05030102010509060703" pitchFamily="18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914400"/>
            <a:ext cx="7677150" cy="11430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資訊科技促成的營運典範革命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現代奴隸的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貢獻</a:t>
            </a:r>
            <a:endParaRPr lang="zh-TW" altLang="en-US" dirty="0" smtClean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500438"/>
            <a:ext cx="6400800" cy="1752600"/>
          </a:xfrm>
        </p:spPr>
        <p:txBody>
          <a:bodyPr/>
          <a:lstStyle/>
          <a:p>
            <a:pPr lvl="1" indent="211138" eaLnBrk="1" hangingPunct="1">
              <a:tabLst>
                <a:tab pos="1239838" algn="l"/>
              </a:tabLst>
              <a:defRPr/>
            </a:pPr>
            <a:r>
              <a:rPr lang="zh-TW" altLang="en-US" dirty="0">
                <a:latin typeface="+mj-ea"/>
                <a:ea typeface="+mj-ea"/>
              </a:rPr>
              <a:t>中原</a:t>
            </a:r>
            <a:r>
              <a:rPr lang="en-US" altLang="en-US" dirty="0" err="1">
                <a:latin typeface="+mj-ea"/>
                <a:ea typeface="+mj-ea"/>
              </a:rPr>
              <a:t>大學</a:t>
            </a:r>
            <a:r>
              <a:rPr lang="zh-TW" altLang="en-US" dirty="0">
                <a:latin typeface="+mj-ea"/>
                <a:ea typeface="+mj-ea"/>
              </a:rPr>
              <a:t>、</a:t>
            </a:r>
            <a:r>
              <a:rPr lang="en-US" altLang="en-US" dirty="0" err="1">
                <a:latin typeface="+mj-ea"/>
                <a:ea typeface="+mj-ea"/>
              </a:rPr>
              <a:t>資訊管理系</a:t>
            </a:r>
            <a:endParaRPr lang="en-US" altLang="en-US" dirty="0">
              <a:latin typeface="+mj-ea"/>
              <a:ea typeface="+mj-ea"/>
            </a:endParaRPr>
          </a:p>
          <a:p>
            <a:pPr lvl="1" indent="211138" eaLnBrk="1" hangingPunct="1">
              <a:tabLst>
                <a:tab pos="1239838" algn="l"/>
              </a:tabLst>
              <a:defRPr/>
            </a:pPr>
            <a:r>
              <a:rPr lang="en-US" altLang="en-US" dirty="0" err="1">
                <a:latin typeface="+mj-ea"/>
                <a:ea typeface="+mj-ea"/>
              </a:rPr>
              <a:t>范錚強</a:t>
            </a:r>
            <a:endParaRPr lang="en-US" altLang="en-US" dirty="0">
              <a:latin typeface="+mj-ea"/>
              <a:ea typeface="+mj-ea"/>
            </a:endParaRPr>
          </a:p>
          <a:p>
            <a:pPr lvl="1" indent="211138" eaLnBrk="1" hangingPunct="1">
              <a:tabLst>
                <a:tab pos="1239838" algn="l"/>
              </a:tabLst>
              <a:defRPr/>
            </a:pPr>
            <a:endParaRPr lang="en-US" altLang="en-US" sz="2400" dirty="0">
              <a:ea typeface="標楷體" panose="03000509000000000000" pitchFamily="65" charset="-120"/>
            </a:endParaRPr>
          </a:p>
          <a:p>
            <a:pPr eaLnBrk="1" hangingPunct="1">
              <a:tabLst>
                <a:tab pos="1239838" algn="l"/>
              </a:tabLst>
              <a:defRPr/>
            </a:pPr>
            <a:r>
              <a:rPr lang="en-US" altLang="zh-TW" sz="2000" dirty="0"/>
              <a:t>http://</a:t>
            </a:r>
            <a:r>
              <a:rPr lang="en-US" altLang="zh-TW" sz="2000" dirty="0" err="1"/>
              <a:t>www.mgt.ncu.edu.tw</a:t>
            </a:r>
            <a:r>
              <a:rPr lang="en-US" altLang="zh-TW" sz="2000" dirty="0"/>
              <a:t>/~</a:t>
            </a:r>
            <a:r>
              <a:rPr lang="en-US" altLang="zh-TW" sz="2000" dirty="0" err="1"/>
              <a:t>ckfarn</a:t>
            </a:r>
            <a:endParaRPr lang="en-US" altLang="zh-TW" sz="2000" dirty="0"/>
          </a:p>
          <a:p>
            <a:pPr lvl="1" indent="211138" eaLnBrk="1" hangingPunct="1">
              <a:tabLst>
                <a:tab pos="1239838" algn="l"/>
              </a:tabLst>
              <a:defRPr/>
            </a:pPr>
            <a:endParaRPr lang="en-US" altLang="zh-TW" sz="2000" dirty="0">
              <a:ea typeface="標楷體" panose="03000509000000000000" pitchFamily="65" charset="-120"/>
            </a:endParaRPr>
          </a:p>
          <a:p>
            <a:pPr lvl="1" indent="211138" eaLnBrk="1" hangingPunct="1">
              <a:tabLst>
                <a:tab pos="1239838" algn="l"/>
              </a:tabLst>
              <a:defRPr/>
            </a:pPr>
            <a:r>
              <a:rPr lang="en-US" altLang="zh-TW" sz="2000" dirty="0" smtClean="0"/>
              <a:t>2023.10 </a:t>
            </a:r>
            <a:r>
              <a:rPr lang="en-US" altLang="zh-TW" sz="2000" dirty="0"/>
              <a:t>update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anose="05030102010509060703" pitchFamily="18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66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smtClean="0"/>
              <a:t>Crowd Sourcing </a:t>
            </a:r>
            <a:r>
              <a:rPr lang="zh-TW" altLang="en-US" sz="3600" smtClean="0"/>
              <a:t>群眾外包、眾包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smtClean="0"/>
              <a:t>從大批群眾（尤其是網路社群）取得所需的服務、想法和內容，而非傳統經由員工和供應商的的途徑</a:t>
            </a:r>
          </a:p>
          <a:p>
            <a:r>
              <a:rPr lang="en-US" altLang="zh-TW" sz="2800" smtClean="0"/>
              <a:t>“the practice of obtaining needed services, ideas, or content by soliciting contributions from a large group of people, and especially from an online community, rather than from traditional employees or suppliers.”</a:t>
            </a:r>
            <a:r>
              <a:rPr lang="en-US" altLang="zh-TW" sz="2400" smtClean="0">
                <a:solidFill>
                  <a:schemeClr val="tx1"/>
                </a:solidFill>
              </a:rPr>
              <a:t>– Wikipedia</a:t>
            </a:r>
          </a:p>
          <a:p>
            <a:pPr lvl="1"/>
            <a:endParaRPr lang="en-US" altLang="zh-TW" sz="2400" smtClean="0"/>
          </a:p>
        </p:txBody>
      </p:sp>
      <p:sp>
        <p:nvSpPr>
          <p:cNvPr id="2048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048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459FD81-962D-4D41-9880-0B55B9059D02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你們有沒有參與「眾包」？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沒有？</a:t>
            </a:r>
            <a:endParaRPr lang="zh-TW" altLang="en-US" smtClean="0">
              <a:solidFill>
                <a:srgbClr val="CC0000"/>
              </a:solidFill>
            </a:endParaRPr>
          </a:p>
          <a:p>
            <a:endParaRPr lang="zh-TW" altLang="en-US" smtClean="0"/>
          </a:p>
          <a:p>
            <a:endParaRPr lang="zh-TW" altLang="en-US" smtClean="0"/>
          </a:p>
          <a:p>
            <a:r>
              <a:rPr lang="zh-TW" altLang="en-US" smtClean="0"/>
              <a:t>有？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547813" y="4581525"/>
            <a:ext cx="424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ea typeface="標楷體" panose="03000509000000000000" pitchFamily="65" charset="-120"/>
              </a:rPr>
              <a:t>那你就是</a:t>
            </a:r>
            <a:r>
              <a:rPr lang="zh-TW" altLang="en-US" sz="3200">
                <a:solidFill>
                  <a:srgbClr val="CC0000"/>
                </a:solidFill>
                <a:ea typeface="標楷體" panose="03000509000000000000" pitchFamily="65" charset="-120"/>
              </a:rPr>
              <a:t>現代「奴隸」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403350" y="2609850"/>
            <a:ext cx="302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CC0000"/>
                </a:solidFill>
                <a:ea typeface="標楷體" panose="03000509000000000000" pitchFamily="65" charset="-120"/>
              </a:rPr>
              <a:t>不要欺騙自己了</a:t>
            </a:r>
          </a:p>
        </p:txBody>
      </p:sp>
      <p:sp>
        <p:nvSpPr>
          <p:cNvPr id="2253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253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7FB391-AFA5-411A-9607-CA2981D1955F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什麼？奴隸？</a:t>
            </a:r>
          </a:p>
        </p:txBody>
      </p:sp>
      <p:graphicFrame>
        <p:nvGraphicFramePr>
          <p:cNvPr id="28694" name="Group 22"/>
          <p:cNvGraphicFramePr>
            <a:graphicFrameLocks noGrp="1"/>
          </p:cNvGraphicFramePr>
          <p:nvPr>
            <p:ph sz="half" idx="1"/>
          </p:nvPr>
        </p:nvGraphicFramePr>
        <p:xfrm>
          <a:off x="684213" y="1700213"/>
          <a:ext cx="3736975" cy="3852862"/>
        </p:xfrm>
        <a:graphic>
          <a:graphicData uri="http://schemas.openxmlformats.org/drawingml/2006/table">
            <a:tbl>
              <a:tblPr/>
              <a:tblGrid>
                <a:gridCol w="3736975"/>
              </a:tblGrid>
              <a:tr h="899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員工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851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拿薪水做事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不</a:t>
                      </a: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忠誠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會因薪水多而跳槽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96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做事愈多愈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不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高興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17" name="Group 45"/>
          <p:cNvGraphicFramePr>
            <a:graphicFrameLocks noGrp="1"/>
          </p:cNvGraphicFramePr>
          <p:nvPr>
            <p:ph sz="half" idx="2"/>
          </p:nvPr>
        </p:nvGraphicFramePr>
        <p:xfrm>
          <a:off x="4356100" y="1700213"/>
          <a:ext cx="3810000" cy="3852862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905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奴隸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857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做事</a:t>
                      </a: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不拿</a:t>
                      </a: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薪水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7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對主人忠誠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7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做事愈多愈高興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05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460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C37167-68D7-4EB1-B14F-13AAFC85C484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258888" y="5876925"/>
            <a:ext cx="664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過去的奴隸是主人的財產，今天的奴隸是自願者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66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0F44F2F-C056-4A38-9F44-8C79E723809F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6629" name="WordArt 4"/>
          <p:cNvSpPr>
            <a:spLocks noChangeArrowheads="1" noChangeShapeType="1" noTextEdit="1"/>
          </p:cNvSpPr>
          <p:nvPr/>
        </p:nvSpPr>
        <p:spPr bwMode="auto">
          <a:xfrm>
            <a:off x="900113" y="2276475"/>
            <a:ext cx="7488237" cy="3024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你們是奴隸嗎？誰的奴隸？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一些現代企業的價值</a:t>
            </a:r>
          </a:p>
        </p:txBody>
      </p:sp>
      <p:sp>
        <p:nvSpPr>
          <p:cNvPr id="28675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84213" y="2060575"/>
            <a:ext cx="8061325" cy="4114800"/>
          </a:xfrm>
        </p:spPr>
        <p:txBody>
          <a:bodyPr/>
          <a:lstStyle/>
          <a:p>
            <a:r>
              <a:rPr lang="zh-TW" altLang="en-US" sz="2400" smtClean="0"/>
              <a:t>傳統企業價值在於營收、成長與每股盈餘</a:t>
            </a:r>
          </a:p>
          <a:p>
            <a:r>
              <a:rPr lang="zh-TW" altLang="en-US" sz="2400" smtClean="0"/>
              <a:t>網路公司：用戶愈多，黏度越高，價值愈高</a:t>
            </a:r>
          </a:p>
          <a:p>
            <a:pPr lvl="1"/>
            <a:r>
              <a:rPr lang="zh-TW" altLang="en-US" sz="2000" smtClean="0"/>
              <a:t>每一個「活」的帳戶，股價市值十多美金</a:t>
            </a:r>
          </a:p>
          <a:p>
            <a:pPr lvl="1"/>
            <a:r>
              <a:rPr lang="en-US" altLang="zh-TW" sz="2000" smtClean="0"/>
              <a:t>Skype </a:t>
            </a:r>
            <a:r>
              <a:rPr lang="zh-TW" altLang="en-US" sz="2000" smtClean="0"/>
              <a:t>因此能以</a:t>
            </a:r>
            <a:r>
              <a:rPr lang="en-US" altLang="zh-TW" sz="2000" smtClean="0"/>
              <a:t>35</a:t>
            </a:r>
            <a:r>
              <a:rPr lang="zh-TW" altLang="en-US" sz="2000" smtClean="0"/>
              <a:t>億美金轉手，又以</a:t>
            </a:r>
            <a:r>
              <a:rPr lang="en-US" altLang="zh-TW" sz="2000" smtClean="0"/>
              <a:t>70</a:t>
            </a:r>
            <a:r>
              <a:rPr lang="zh-TW" altLang="en-US" sz="2000" smtClean="0"/>
              <a:t>億美金再次轉手</a:t>
            </a:r>
            <a:endParaRPr lang="en-US" altLang="zh-TW" sz="2000" smtClean="0"/>
          </a:p>
          <a:p>
            <a:pPr lvl="1"/>
            <a:r>
              <a:rPr lang="zh-TW" altLang="en-US" sz="2000" smtClean="0"/>
              <a:t>無名小站、地圖日記呢？</a:t>
            </a:r>
            <a:endParaRPr lang="en-US" altLang="zh-TW" sz="2000" smtClean="0"/>
          </a:p>
          <a:p>
            <a:r>
              <a:rPr lang="en-US" altLang="zh-TW" sz="2400" smtClean="0"/>
              <a:t>Tesla </a:t>
            </a:r>
            <a:r>
              <a:rPr lang="zh-TW" altLang="en-US" sz="2400" smtClean="0"/>
              <a:t>汽車，</a:t>
            </a:r>
            <a:r>
              <a:rPr lang="en-US" altLang="zh-TW" sz="2400" smtClean="0"/>
              <a:t>2019</a:t>
            </a:r>
            <a:r>
              <a:rPr lang="zh-TW" altLang="en-US" sz="2400" smtClean="0"/>
              <a:t>營收 </a:t>
            </a:r>
            <a:r>
              <a:rPr lang="en-US" altLang="zh-TW" sz="2400" smtClean="0"/>
              <a:t>245</a:t>
            </a:r>
            <a:r>
              <a:rPr lang="zh-TW" altLang="en-US" sz="2400" smtClean="0"/>
              <a:t>億美金，市值</a:t>
            </a:r>
            <a:r>
              <a:rPr lang="en-US" altLang="zh-TW" sz="2400" smtClean="0"/>
              <a:t>4000</a:t>
            </a:r>
            <a:r>
              <a:rPr lang="zh-TW" altLang="en-US" sz="2400" smtClean="0"/>
              <a:t>億美金</a:t>
            </a:r>
            <a:endParaRPr lang="en-US" altLang="zh-TW" sz="2400" smtClean="0"/>
          </a:p>
          <a:p>
            <a:pPr lvl="1"/>
            <a:r>
              <a:rPr lang="en-US" altLang="zh-TW" sz="2000" smtClean="0"/>
              <a:t>Toyota </a:t>
            </a:r>
            <a:r>
              <a:rPr lang="zh-TW" altLang="en-US" sz="2000" smtClean="0"/>
              <a:t>汽車</a:t>
            </a:r>
            <a:r>
              <a:rPr lang="en-US" altLang="zh-TW" sz="2000" smtClean="0"/>
              <a:t>2019</a:t>
            </a:r>
            <a:r>
              <a:rPr lang="zh-TW" altLang="en-US" sz="2000" smtClean="0"/>
              <a:t> 營收</a:t>
            </a:r>
            <a:r>
              <a:rPr lang="en-US" altLang="zh-TW" sz="2000" smtClean="0"/>
              <a:t>2700</a:t>
            </a:r>
            <a:r>
              <a:rPr lang="zh-TW" altLang="en-US" sz="2000" smtClean="0"/>
              <a:t>億，市值</a:t>
            </a:r>
            <a:r>
              <a:rPr lang="en-US" altLang="zh-TW" sz="2000" smtClean="0"/>
              <a:t>1900</a:t>
            </a:r>
            <a:r>
              <a:rPr lang="zh-TW" altLang="en-US" sz="2000" smtClean="0"/>
              <a:t>億</a:t>
            </a:r>
          </a:p>
        </p:txBody>
      </p:sp>
      <p:sp>
        <p:nvSpPr>
          <p:cNvPr id="2867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867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FE1422F-5DA1-49BF-8C65-B76F3515B9B2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969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97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D0AD933-72EA-4D2B-A83E-BBDDA2A7450A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9702" name="Picture 2" descr="How Many People Use Facebook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37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文字方塊 6"/>
          <p:cNvSpPr txBox="1">
            <a:spLocks noChangeArrowheads="1"/>
          </p:cNvSpPr>
          <p:nvPr/>
        </p:nvSpPr>
        <p:spPr bwMode="auto">
          <a:xfrm>
            <a:off x="395288" y="6029325"/>
            <a:ext cx="655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hlinkClick r:id="rId3"/>
              </a:rPr>
              <a:t>https://www.oberlo.com/blog/facebook-statistics</a:t>
            </a:r>
            <a:r>
              <a:rPr lang="en-US" altLang="zh-TW" sz="1600"/>
              <a:t>, May 3, 2020.</a:t>
            </a:r>
            <a:endParaRPr lang="zh-TW" altLang="en-US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兩年之後</a:t>
            </a:r>
          </a:p>
        </p:txBody>
      </p:sp>
      <p:sp>
        <p:nvSpPr>
          <p:cNvPr id="3072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072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072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2227302-4BED-4484-B659-B5AB6B6855D1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3072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27200"/>
            <a:ext cx="79184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1748" name="Picture 4" descr="FaceBook_Onc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175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2704FF8-EE51-4927-A9CB-49168C872861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42988" y="692150"/>
            <a:ext cx="7200900" cy="25209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/>
              <a:t>Facebook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成為口碑行銷的重要工具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/>
          </a:p>
          <a:p>
            <a:pPr lvl="1"/>
            <a:r>
              <a:rPr lang="en-US" altLang="zh-TW" sz="2000"/>
              <a:t>How is Facebook’s net worth $190 billion </a:t>
            </a:r>
          </a:p>
          <a:p>
            <a:pPr lvl="1"/>
            <a:r>
              <a:rPr lang="en-US" altLang="zh-TW" sz="2000"/>
              <a:t>when it only earns a revenue of $1 billion a year?</a:t>
            </a:r>
            <a:r>
              <a:rPr lang="zh-TW" altLang="en-US" sz="2000"/>
              <a:t>  </a:t>
            </a:r>
            <a:r>
              <a:rPr lang="en-US" altLang="zh-TW" sz="2000"/>
              <a:t>(2015)</a:t>
            </a:r>
          </a:p>
          <a:p>
            <a:pPr lvl="1"/>
            <a:endParaRPr lang="en-US" altLang="zh-TW" sz="2000"/>
          </a:p>
          <a:p>
            <a:pPr lvl="1"/>
            <a:r>
              <a:rPr lang="en-US" altLang="zh-TW" sz="2000"/>
              <a:t>2021/3 FB </a:t>
            </a:r>
            <a:r>
              <a:rPr lang="zh-TW" altLang="en-US" sz="2000"/>
              <a:t>每個月有</a:t>
            </a:r>
            <a:r>
              <a:rPr lang="en-US" altLang="zh-TW" sz="2000"/>
              <a:t>26</a:t>
            </a:r>
            <a:r>
              <a:rPr lang="zh-TW" altLang="en-US" sz="2000"/>
              <a:t>億用戶使用，市值</a:t>
            </a:r>
            <a:r>
              <a:rPr lang="en-US" altLang="zh-TW" sz="2000"/>
              <a:t>8000</a:t>
            </a:r>
            <a:r>
              <a:rPr lang="zh-TW" altLang="en-US" sz="2000"/>
              <a:t>億美金</a:t>
            </a:r>
            <a:endParaRPr lang="en-US" altLang="zh-TW" sz="2000"/>
          </a:p>
          <a:p>
            <a:pPr lvl="1"/>
            <a:r>
              <a:rPr lang="en-US" altLang="zh-TW" sz="2000"/>
              <a:t>2022/7</a:t>
            </a:r>
            <a:r>
              <a:rPr lang="zh-TW" altLang="en-US" sz="2000"/>
              <a:t> 每個月有</a:t>
            </a:r>
            <a:r>
              <a:rPr lang="en-US" altLang="zh-TW" sz="2000"/>
              <a:t>29</a:t>
            </a:r>
            <a:r>
              <a:rPr lang="zh-TW" altLang="en-US" sz="2000"/>
              <a:t>億用戶使用，市值</a:t>
            </a:r>
            <a:r>
              <a:rPr lang="en-US" altLang="zh-TW" sz="2000"/>
              <a:t>3654</a:t>
            </a:r>
            <a:r>
              <a:rPr lang="zh-TW" altLang="en-US" sz="2000"/>
              <a:t>億美金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37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31A972F-59CC-43AB-A0D7-5B3B163515B8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你們有在使用這些東西嗎？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你用了，提供服務的企業增加價值</a:t>
            </a:r>
          </a:p>
          <a:p>
            <a:pPr lvl="1" eaLnBrk="1" hangingPunct="1"/>
            <a:r>
              <a:rPr lang="zh-TW" altLang="en-US" smtClean="0"/>
              <a:t>你拿了錢嗎？</a:t>
            </a:r>
          </a:p>
          <a:p>
            <a:pPr lvl="1" eaLnBrk="1" hangingPunct="1"/>
            <a:r>
              <a:rPr lang="zh-TW" altLang="en-US" smtClean="0"/>
              <a:t>你忠誠嗎？</a:t>
            </a:r>
          </a:p>
          <a:p>
            <a:pPr lvl="1" eaLnBrk="1" hangingPunct="1"/>
            <a:r>
              <a:rPr lang="zh-TW" altLang="en-US" smtClean="0"/>
              <a:t>你會用愈多愈高興嗎？</a:t>
            </a:r>
          </a:p>
        </p:txBody>
      </p:sp>
      <p:sp>
        <p:nvSpPr>
          <p:cNvPr id="905220" name="WordArt 4" descr="窄垂直線"/>
          <p:cNvSpPr>
            <a:spLocks noChangeArrowheads="1" noChangeShapeType="1" noTextEdit="1"/>
          </p:cNvSpPr>
          <p:nvPr/>
        </p:nvSpPr>
        <p:spPr bwMode="auto">
          <a:xfrm rot="-972383">
            <a:off x="2916238" y="3500438"/>
            <a:ext cx="4464050" cy="2295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請問你是？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86F043D-9069-4DA0-A341-BDA72A86B0B1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開發軟體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微軟如何開發軟體賺錢</a:t>
            </a:r>
          </a:p>
          <a:p>
            <a:pPr lvl="1" eaLnBrk="1" hangingPunct="1"/>
            <a:r>
              <a:rPr lang="zh-TW" altLang="en-US" sz="2400" smtClean="0"/>
              <a:t>用一大堆工程師開發系統軟體</a:t>
            </a:r>
          </a:p>
          <a:p>
            <a:pPr lvl="1" eaLnBrk="1" hangingPunct="1"/>
            <a:r>
              <a:rPr lang="zh-TW" altLang="en-US" sz="2400" smtClean="0"/>
              <a:t>再用一大堆工程師開發應用軟體</a:t>
            </a:r>
          </a:p>
          <a:p>
            <a:pPr eaLnBrk="1" hangingPunct="1"/>
            <a:r>
              <a:rPr lang="zh-TW" altLang="en-US" sz="2800" smtClean="0"/>
              <a:t>蘋果如何開發</a:t>
            </a:r>
            <a:r>
              <a:rPr lang="en-US" altLang="zh-TW" sz="2800" smtClean="0"/>
              <a:t>iOS</a:t>
            </a:r>
            <a:r>
              <a:rPr lang="zh-TW" altLang="en-US" sz="2800" smtClean="0"/>
              <a:t>軟體賺錢</a:t>
            </a:r>
          </a:p>
          <a:p>
            <a:pPr lvl="1" eaLnBrk="1" hangingPunct="1"/>
            <a:r>
              <a:rPr lang="zh-TW" altLang="en-US" sz="2400" smtClean="0"/>
              <a:t>用一大堆工程師開發底層軟體、開發 </a:t>
            </a:r>
            <a:r>
              <a:rPr lang="en-US" altLang="zh-TW" sz="2400" smtClean="0"/>
              <a:t>App Store </a:t>
            </a:r>
            <a:r>
              <a:rPr lang="zh-TW" altLang="en-US" sz="2400" smtClean="0"/>
              <a:t>平臺</a:t>
            </a:r>
          </a:p>
          <a:p>
            <a:pPr lvl="1" eaLnBrk="1" hangingPunct="1"/>
            <a:r>
              <a:rPr lang="zh-TW" altLang="en-US" sz="2400" smtClean="0"/>
              <a:t>開放平臺，讓一大堆閒雜人等開發軟體</a:t>
            </a:r>
          </a:p>
          <a:p>
            <a:pPr lvl="2" eaLnBrk="1" hangingPunct="1"/>
            <a:r>
              <a:rPr lang="zh-TW" altLang="en-US" sz="2000" smtClean="0"/>
              <a:t>增加 </a:t>
            </a:r>
            <a:r>
              <a:rPr lang="en-US" altLang="zh-TW" sz="2000" smtClean="0"/>
              <a:t>iPhone/iPad </a:t>
            </a:r>
            <a:r>
              <a:rPr lang="zh-TW" altLang="en-US" sz="2000" smtClean="0"/>
              <a:t>價值</a:t>
            </a:r>
          </a:p>
          <a:p>
            <a:pPr lvl="2" eaLnBrk="1" hangingPunct="1"/>
            <a:r>
              <a:rPr lang="zh-TW" altLang="en-US" sz="2000" smtClean="0"/>
              <a:t>有錢大家賺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419475" y="3068638"/>
            <a:ext cx="1860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>
                <a:solidFill>
                  <a:srgbClr val="CC0000"/>
                </a:solidFill>
                <a:ea typeface="標楷體" panose="03000509000000000000" pitchFamily="65" charset="-120"/>
              </a:rPr>
              <a:t>低頭族</a:t>
            </a:r>
          </a:p>
        </p:txBody>
      </p:sp>
      <p:pic>
        <p:nvPicPr>
          <p:cNvPr id="114691" name="Picture 3" descr="W0201303295671751543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81500"/>
            <a:ext cx="3810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投影片編號版面配置區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9D99CF4E-A3F0-4261-8E95-5133CE89A7BF}" type="slidenum">
              <a:rPr lang="zh-TW" altLang="en-US" sz="1400">
                <a:solidFill>
                  <a:srgbClr val="333399"/>
                </a:solidFill>
              </a:rPr>
              <a:pPr algn="r" eaLnBrk="1" hangingPunct="1"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資訊社會</a:t>
            </a:r>
          </a:p>
        </p:txBody>
      </p:sp>
      <p:pic>
        <p:nvPicPr>
          <p:cNvPr id="114694" name="Picture 6" descr="ANd9GcS-ZDDKme097WdPLMILP_EkpuaYyMh-xoQBkEW6Kh06GhnGjZq3Y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859338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5775325" y="4530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899087" name="Picture 15" descr="多人低頭族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0"/>
            <a:ext cx="46101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15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CBAFB2D-4EFF-43DE-837A-A17CC123F4C1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487488"/>
            <a:ext cx="364807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844675"/>
            <a:ext cx="51831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廁所手機使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7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C827588-DD5A-4E7F-AEEC-549627AF8AC8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弱連結的效果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7013" cy="4114800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開放軟體聯盟</a:t>
            </a:r>
          </a:p>
          <a:p>
            <a:pPr lvl="1" eaLnBrk="1" hangingPunct="1"/>
            <a:r>
              <a:rPr lang="zh-TW" altLang="en-US" sz="2400" smtClean="0"/>
              <a:t>可惜不能產生商業效益</a:t>
            </a:r>
          </a:p>
          <a:p>
            <a:pPr eaLnBrk="1" hangingPunct="1"/>
            <a:r>
              <a:rPr lang="zh-TW" altLang="en-US" sz="2800" smtClean="0"/>
              <a:t>一大堆人使用 </a:t>
            </a:r>
            <a:r>
              <a:rPr lang="en-US" altLang="zh-TW" sz="2800" smtClean="0"/>
              <a:t>Google </a:t>
            </a:r>
            <a:r>
              <a:rPr lang="zh-TW" altLang="en-US" sz="2800" smtClean="0"/>
              <a:t>服務</a:t>
            </a:r>
          </a:p>
          <a:p>
            <a:pPr lvl="1" eaLnBrk="1" hangingPunct="1"/>
            <a:r>
              <a:rPr lang="en-US" altLang="zh-TW" sz="2400" smtClean="0"/>
              <a:t>Google </a:t>
            </a:r>
            <a:r>
              <a:rPr lang="zh-TW" altLang="en-US" sz="2400" smtClean="0"/>
              <a:t>得以收取很高的廣告費</a:t>
            </a:r>
          </a:p>
          <a:p>
            <a:pPr eaLnBrk="1" hangingPunct="1"/>
            <a:r>
              <a:rPr lang="zh-TW" altLang="nb-NO" sz="2800" smtClean="0"/>
              <a:t>蘋果的 </a:t>
            </a:r>
            <a:r>
              <a:rPr lang="nb-NO" altLang="zh-TW" sz="2800" smtClean="0"/>
              <a:t>App Store </a:t>
            </a:r>
            <a:r>
              <a:rPr lang="zh-TW" altLang="nb-NO" sz="2800" smtClean="0"/>
              <a:t>平臺</a:t>
            </a:r>
          </a:p>
          <a:p>
            <a:pPr lvl="1" eaLnBrk="1" hangingPunct="1"/>
            <a:r>
              <a:rPr lang="en-US" altLang="zh-TW" sz="2400" smtClean="0"/>
              <a:t>2021/01 </a:t>
            </a:r>
            <a:r>
              <a:rPr lang="zh-TW" altLang="en-US" sz="2400" smtClean="0"/>
              <a:t>全球有超過十億支活躍的 </a:t>
            </a:r>
            <a:r>
              <a:rPr lang="en-US" altLang="zh-TW" sz="2400" smtClean="0"/>
              <a:t>iPhone</a:t>
            </a:r>
          </a:p>
          <a:p>
            <a:pPr lvl="1" eaLnBrk="1" hangingPunct="1"/>
            <a:r>
              <a:rPr lang="en-US" altLang="zh-TW" sz="2400" smtClean="0"/>
              <a:t>2021/01</a:t>
            </a:r>
            <a:r>
              <a:rPr lang="zh-TW" altLang="en-US" sz="2400" smtClean="0"/>
              <a:t> 超過 </a:t>
            </a:r>
            <a:r>
              <a:rPr lang="en-US" altLang="zh-TW" sz="2400" smtClean="0"/>
              <a:t>196 </a:t>
            </a:r>
            <a:r>
              <a:rPr lang="zh-TW" altLang="en-US" sz="2400" smtClean="0"/>
              <a:t>萬種軟體、下載 </a:t>
            </a:r>
            <a:r>
              <a:rPr lang="en-US" altLang="zh-TW" sz="2400" smtClean="0"/>
              <a:t>2200</a:t>
            </a:r>
            <a:r>
              <a:rPr lang="zh-TW" altLang="en-US" sz="2400" smtClean="0"/>
              <a:t>億次</a:t>
            </a:r>
            <a:endParaRPr lang="en-US" altLang="zh-TW" sz="2400" smtClean="0"/>
          </a:p>
          <a:p>
            <a:pPr lvl="1" eaLnBrk="1" hangingPunct="1"/>
            <a:r>
              <a:rPr lang="zh-TW" altLang="en-US" sz="2400" smtClean="0"/>
              <a:t>至 </a:t>
            </a:r>
            <a:r>
              <a:rPr lang="en-US" altLang="zh-TW" sz="2400" smtClean="0"/>
              <a:t>2022/1 </a:t>
            </a:r>
            <a:r>
              <a:rPr lang="zh-TW" altLang="en-US" sz="2400" smtClean="0"/>
              <a:t>蘋果付給開發者累計高達 </a:t>
            </a:r>
            <a:r>
              <a:rPr lang="en-US" altLang="zh-TW" sz="2400" smtClean="0"/>
              <a:t>2000</a:t>
            </a:r>
            <a:r>
              <a:rPr lang="zh-TW" altLang="en-US" sz="2400" smtClean="0"/>
              <a:t>億 </a:t>
            </a:r>
            <a:r>
              <a:rPr lang="en-US" altLang="zh-TW" sz="2400" smtClean="0"/>
              <a:t>USD</a:t>
            </a:r>
            <a:r>
              <a:rPr lang="zh-TW" altLang="en-US" sz="2400" smtClean="0"/>
              <a:t> </a:t>
            </a:r>
            <a:endParaRPr lang="en-US" altLang="zh-TW" sz="2400" smtClean="0"/>
          </a:p>
          <a:p>
            <a:pPr lvl="1" eaLnBrk="1" hangingPunct="1"/>
            <a:r>
              <a:rPr lang="en-US" altLang="zh-TW" sz="2400" smtClean="0"/>
              <a:t>2021</a:t>
            </a:r>
            <a:r>
              <a:rPr lang="zh-TW" altLang="en-US" sz="2400" smtClean="0"/>
              <a:t>年</a:t>
            </a:r>
            <a:r>
              <a:rPr lang="en-US" altLang="zh-TW" sz="2400" smtClean="0"/>
              <a:t> </a:t>
            </a:r>
            <a:r>
              <a:rPr lang="zh-TW" altLang="en-US" sz="2400" smtClean="0"/>
              <a:t>蘋果 </a:t>
            </a:r>
            <a:r>
              <a:rPr lang="en-US" altLang="zh-TW" sz="2400" smtClean="0"/>
              <a:t>App Store </a:t>
            </a:r>
            <a:r>
              <a:rPr lang="zh-TW" altLang="en-US" sz="2400" smtClean="0"/>
              <a:t>年度營收達 </a:t>
            </a:r>
            <a:r>
              <a:rPr lang="en-US" altLang="zh-TW" sz="2400" smtClean="0"/>
              <a:t>850</a:t>
            </a:r>
            <a:r>
              <a:rPr lang="zh-TW" altLang="en-US" sz="2400" smtClean="0"/>
              <a:t>億</a:t>
            </a:r>
            <a:endParaRPr lang="en-US" altLang="zh-TW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重要的「眾包」效果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mtClean="0"/>
              <a:t>我們生活上就有許多</a:t>
            </a:r>
            <a:r>
              <a:rPr lang="zh-TW" altLang="en-US" smtClean="0">
                <a:solidFill>
                  <a:srgbClr val="CC0000"/>
                </a:solidFill>
              </a:rPr>
              <a:t>眾包</a:t>
            </a:r>
            <a:r>
              <a:rPr lang="zh-TW" altLang="en-US" smtClean="0"/>
              <a:t>產生的巨大效果</a:t>
            </a:r>
          </a:p>
        </p:txBody>
      </p:sp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1763713" y="3068638"/>
            <a:ext cx="5040312" cy="252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你們認為有哪些？</a:t>
            </a:r>
          </a:p>
        </p:txBody>
      </p:sp>
      <p:sp>
        <p:nvSpPr>
          <p:cNvPr id="39941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994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245B169-90F7-4A58-B62C-6D296EF9E585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最佳時機的新聞片段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mtClean="0"/>
              <a:t>最精彩的車禍、災難等影片是誰拍的？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新聞記者？</a:t>
            </a:r>
          </a:p>
          <a:p>
            <a:pPr lvl="2">
              <a:lnSpc>
                <a:spcPct val="90000"/>
              </a:lnSpc>
            </a:pPr>
            <a:r>
              <a:rPr lang="zh-TW" altLang="en-US" smtClean="0"/>
              <a:t>他們無法在將會發生事件的地點預先埋伏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道路上、公司裏的錄影設備</a:t>
            </a:r>
          </a:p>
          <a:p>
            <a:pPr lvl="2">
              <a:lnSpc>
                <a:spcPct val="90000"/>
              </a:lnSpc>
            </a:pPr>
            <a:r>
              <a:rPr lang="zh-TW" altLang="en-US" smtClean="0"/>
              <a:t>很多有取得的困難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其他專業人士 ＋ 民眾的行車記錄器、錄影機！！</a:t>
            </a:r>
          </a:p>
          <a:p>
            <a:pPr lvl="2">
              <a:lnSpc>
                <a:spcPct val="90000"/>
              </a:lnSpc>
            </a:pPr>
            <a:r>
              <a:rPr lang="en-US" altLang="zh-TW" smtClean="0"/>
              <a:t>YouTube </a:t>
            </a:r>
            <a:r>
              <a:rPr lang="zh-TW" altLang="en-US" smtClean="0"/>
              <a:t>和其他公開的地點</a:t>
            </a:r>
          </a:p>
          <a:p>
            <a:pPr lvl="2">
              <a:lnSpc>
                <a:spcPct val="90000"/>
              </a:lnSpc>
            </a:pPr>
            <a:r>
              <a:rPr lang="zh-TW" altLang="en-US" smtClean="0"/>
              <a:t>龍捲風 、車禍、意外等</a:t>
            </a:r>
          </a:p>
        </p:txBody>
      </p:sp>
      <p:sp>
        <p:nvSpPr>
          <p:cNvPr id="41988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198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11918A5-0D6F-490A-9EF8-796875B48BA2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意外事故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龍捲風：家庭監視器</a:t>
            </a:r>
          </a:p>
          <a:p>
            <a:endParaRPr lang="zh-TW" altLang="en-US" smtClean="0"/>
          </a:p>
          <a:p>
            <a:endParaRPr lang="zh-TW" altLang="en-US" smtClean="0"/>
          </a:p>
          <a:p>
            <a:r>
              <a:rPr lang="zh-TW" altLang="en-US" smtClean="0"/>
              <a:t>車禍</a:t>
            </a:r>
          </a:p>
        </p:txBody>
      </p:sp>
      <p:pic>
        <p:nvPicPr>
          <p:cNvPr id="44036" name="Picture 4" descr="52a5bb7677fc56-2387003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75612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AutoShape 6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38" name="AutoShape 8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39" name="AutoShape 10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40" name="AutoShape 12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44041" name="Picture 14" descr="52a5bdf53531d4-4458602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73563"/>
            <a:ext cx="75612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404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E2BBE5-4897-41E8-8E25-964016D9D2CE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人肉搜索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mtClean="0"/>
              <a:t>公車上的野蠻事件，影像中的惡人是誰？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人肉搜索有效找到很多人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網路上的人進行大規模搜尋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上次的美國在台協會員工在公車上佔位行為</a:t>
            </a:r>
          </a:p>
        </p:txBody>
      </p:sp>
      <p:sp>
        <p:nvSpPr>
          <p:cNvPr id="4608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608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187E842-5B34-4498-B9D7-43889098E65E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Google </a:t>
            </a:r>
            <a:r>
              <a:rPr lang="zh-CN" altLang="en-US" smtClean="0"/>
              <a:t>的交通現況</a:t>
            </a:r>
            <a:endParaRPr lang="zh-TW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8781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smtClean="0"/>
              <a:t>由使用 </a:t>
            </a:r>
            <a:r>
              <a:rPr lang="en-US" altLang="zh-TW" sz="2800" smtClean="0"/>
              <a:t>Google Map </a:t>
            </a:r>
            <a:r>
              <a:rPr lang="zh-TW" altLang="en-US" sz="2800" smtClean="0"/>
              <a:t>的眾多用戶回傳 </a:t>
            </a:r>
            <a:r>
              <a:rPr lang="en-US" altLang="zh-TW" sz="2800" smtClean="0"/>
              <a:t>GPS </a:t>
            </a:r>
            <a:r>
              <a:rPr lang="zh-TW" altLang="en-US" sz="2800" smtClean="0"/>
              <a:t>定位點來估算</a:t>
            </a:r>
          </a:p>
        </p:txBody>
      </p:sp>
      <p:sp>
        <p:nvSpPr>
          <p:cNvPr id="4813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813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1D2C03C-C5CC-4014-BA95-1E3F30A996E2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48134" name="內容版面配置區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2188" y="2565400"/>
            <a:ext cx="5551487" cy="37433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你比較相信哪一種產品訊息？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電視廣告、報紙廣告</a:t>
            </a:r>
          </a:p>
          <a:p>
            <a:r>
              <a:rPr lang="zh-TW" altLang="en-US" smtClean="0"/>
              <a:t>不認識的部落客的推薦</a:t>
            </a:r>
          </a:p>
          <a:p>
            <a:r>
              <a:rPr lang="zh-TW" altLang="en-US" smtClean="0"/>
              <a:t>你在 同一個社團的朋友推薦</a:t>
            </a:r>
          </a:p>
          <a:p>
            <a:r>
              <a:rPr lang="zh-TW" altLang="en-US" smtClean="0"/>
              <a:t>你很熟悉的朋友推薦</a:t>
            </a:r>
          </a:p>
        </p:txBody>
      </p:sp>
      <p:sp>
        <p:nvSpPr>
          <p:cNvPr id="5018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018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92BE516-4A6E-4BF4-8AC4-8809DD40A8A8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口碑行銷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smtClean="0"/>
              <a:t>FaceBook </a:t>
            </a:r>
            <a:r>
              <a:rPr lang="zh-TW" altLang="en-US" sz="2800" smtClean="0"/>
              <a:t>是當前國際上（中國之外）口碑行銷最重要的工具</a:t>
            </a:r>
          </a:p>
          <a:p>
            <a:pPr>
              <a:lnSpc>
                <a:spcPct val="90000"/>
              </a:lnSpc>
            </a:pPr>
            <a:r>
              <a:rPr lang="zh-TW" altLang="en-US" smtClean="0"/>
              <a:t>一些「粉絲團」</a:t>
            </a:r>
            <a:endParaRPr lang="en-US" altLang="zh-TW" smtClean="0"/>
          </a:p>
          <a:p>
            <a:pPr lvl="1">
              <a:lnSpc>
                <a:spcPct val="90000"/>
              </a:lnSpc>
            </a:pPr>
            <a:r>
              <a:rPr lang="zh-TW" altLang="en-US" smtClean="0"/>
              <a:t>一億多人</a:t>
            </a:r>
          </a:p>
        </p:txBody>
      </p:sp>
      <p:sp>
        <p:nvSpPr>
          <p:cNvPr id="5120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120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211AAA-9AA5-417D-93D5-E6CF837F3C8C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512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52663"/>
            <a:ext cx="4846638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文字方塊 2"/>
          <p:cNvSpPr txBox="1">
            <a:spLocks noChangeArrowheads="1"/>
          </p:cNvSpPr>
          <p:nvPr/>
        </p:nvSpPr>
        <p:spPr bwMode="auto">
          <a:xfrm>
            <a:off x="5867400" y="2133600"/>
            <a:ext cx="1096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2021/3/22</a:t>
            </a:r>
            <a:endParaRPr lang="zh-TW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實體世界沒有嗎？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有的，一般的口碑行銷</a:t>
            </a:r>
          </a:p>
          <a:p>
            <a:r>
              <a:rPr lang="zh-TW" altLang="en-US" smtClean="0"/>
              <a:t>你告訴朋友一個產品很好</a:t>
            </a:r>
          </a:p>
          <a:p>
            <a:pPr lvl="1"/>
            <a:r>
              <a:rPr lang="zh-TW" altLang="en-US" smtClean="0"/>
              <a:t>你無形中在幫一個企業打廣告</a:t>
            </a:r>
          </a:p>
          <a:p>
            <a:r>
              <a:rPr lang="zh-TW" altLang="en-US" smtClean="0"/>
              <a:t>直銷（如：安麗）</a:t>
            </a: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2195513" y="4437063"/>
            <a:ext cx="4752975" cy="1389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但是，規模太小</a:t>
            </a:r>
          </a:p>
        </p:txBody>
      </p:sp>
      <p:sp>
        <p:nvSpPr>
          <p:cNvPr id="5325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325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0B2661F-C3CC-4604-837B-45E9AD34F94C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行政機關的臨櫃人員</a:t>
            </a:r>
          </a:p>
        </p:txBody>
      </p:sp>
      <p:sp>
        <p:nvSpPr>
          <p:cNvPr id="55299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415213" cy="4114800"/>
          </a:xfrm>
        </p:spPr>
        <p:txBody>
          <a:bodyPr/>
          <a:lstStyle/>
          <a:p>
            <a:r>
              <a:rPr lang="zh-TW" altLang="en-US" smtClean="0"/>
              <a:t>有看過志工嗎？</a:t>
            </a:r>
            <a:endParaRPr lang="en-US" altLang="zh-TW" smtClean="0"/>
          </a:p>
          <a:p>
            <a:r>
              <a:rPr lang="zh-TW" altLang="en-US" smtClean="0"/>
              <a:t>比較一下志工、公務員、和約聘人員（如果你看得出）</a:t>
            </a:r>
            <a:endParaRPr lang="en-US" altLang="zh-TW" smtClean="0"/>
          </a:p>
          <a:p>
            <a:r>
              <a:rPr lang="zh-TW" altLang="en-US" smtClean="0"/>
              <a:t>服務態度差別的原因何在？</a:t>
            </a:r>
          </a:p>
        </p:txBody>
      </p:sp>
      <p:sp>
        <p:nvSpPr>
          <p:cNvPr id="553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53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6C2A3A9-C664-4DA9-A2C8-9DF6A79B2BB3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資訊社會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smtClean="0"/>
              <a:t>資訊科技快速發展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/>
              <a:t>資訊為基礎的生活形態</a:t>
            </a:r>
          </a:p>
          <a:p>
            <a:pPr lvl="1">
              <a:lnSpc>
                <a:spcPct val="90000"/>
              </a:lnSpc>
            </a:pPr>
            <a:endParaRPr lang="zh-TW" altLang="en-US" sz="2400" smtClean="0"/>
          </a:p>
          <a:p>
            <a:pPr>
              <a:lnSpc>
                <a:spcPct val="90000"/>
              </a:lnSpc>
            </a:pPr>
            <a:r>
              <a:rPr lang="zh-TW" altLang="en-US" sz="2800" smtClean="0"/>
              <a:t>顛覆傳統的社會規範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/>
              <a:t>人際關係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/>
              <a:t>溝通機制</a:t>
            </a:r>
          </a:p>
          <a:p>
            <a:pPr lvl="1">
              <a:lnSpc>
                <a:spcPct val="90000"/>
              </a:lnSpc>
            </a:pPr>
            <a:endParaRPr lang="zh-TW" altLang="en-US" sz="2400" smtClean="0"/>
          </a:p>
          <a:p>
            <a:pPr>
              <a:lnSpc>
                <a:spcPct val="90000"/>
              </a:lnSpc>
            </a:pPr>
            <a:r>
              <a:rPr lang="zh-TW" altLang="en-US" sz="2800" smtClean="0"/>
              <a:t>個人的「接觸範圍」增加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/>
              <a:t>親密</a:t>
            </a:r>
            <a:r>
              <a:rPr lang="zh-TW" altLang="en-US" sz="2400" smtClean="0">
                <a:sym typeface="Wingdings" panose="05000000000000000000" pitchFamily="2" charset="2"/>
              </a:rPr>
              <a:t>疏離</a:t>
            </a:r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4343400" y="3733800"/>
            <a:ext cx="4495800" cy="584200"/>
            <a:chOff x="3408" y="1248"/>
            <a:chExt cx="2160" cy="896"/>
          </a:xfrm>
        </p:grpSpPr>
        <p:sp>
          <p:nvSpPr>
            <p:cNvPr id="8207" name="Freeform 5"/>
            <p:cNvSpPr>
              <a:spLocks/>
            </p:cNvSpPr>
            <p:nvPr/>
          </p:nvSpPr>
          <p:spPr bwMode="auto">
            <a:xfrm>
              <a:off x="3408" y="1248"/>
              <a:ext cx="1104" cy="896"/>
            </a:xfrm>
            <a:custGeom>
              <a:avLst/>
              <a:gdLst>
                <a:gd name="T0" fmla="*/ 0 w 1104"/>
                <a:gd name="T1" fmla="*/ 888 h 896"/>
                <a:gd name="T2" fmla="*/ 384 w 1104"/>
                <a:gd name="T3" fmla="*/ 840 h 896"/>
                <a:gd name="T4" fmla="*/ 624 w 1104"/>
                <a:gd name="T5" fmla="*/ 552 h 896"/>
                <a:gd name="T6" fmla="*/ 768 w 1104"/>
                <a:gd name="T7" fmla="*/ 168 h 896"/>
                <a:gd name="T8" fmla="*/ 1008 w 1104"/>
                <a:gd name="T9" fmla="*/ 24 h 896"/>
                <a:gd name="T10" fmla="*/ 1104 w 1104"/>
                <a:gd name="T11" fmla="*/ 24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" h="896">
                  <a:moveTo>
                    <a:pt x="0" y="888"/>
                  </a:moveTo>
                  <a:cubicBezTo>
                    <a:pt x="140" y="892"/>
                    <a:pt x="280" y="896"/>
                    <a:pt x="384" y="840"/>
                  </a:cubicBezTo>
                  <a:cubicBezTo>
                    <a:pt x="488" y="784"/>
                    <a:pt x="560" y="664"/>
                    <a:pt x="624" y="552"/>
                  </a:cubicBezTo>
                  <a:cubicBezTo>
                    <a:pt x="688" y="440"/>
                    <a:pt x="704" y="256"/>
                    <a:pt x="768" y="168"/>
                  </a:cubicBezTo>
                  <a:cubicBezTo>
                    <a:pt x="832" y="80"/>
                    <a:pt x="952" y="48"/>
                    <a:pt x="1008" y="24"/>
                  </a:cubicBezTo>
                  <a:cubicBezTo>
                    <a:pt x="1064" y="0"/>
                    <a:pt x="1088" y="24"/>
                    <a:pt x="1104" y="24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8" name="Freeform 6"/>
            <p:cNvSpPr>
              <a:spLocks/>
            </p:cNvSpPr>
            <p:nvPr/>
          </p:nvSpPr>
          <p:spPr bwMode="auto">
            <a:xfrm flipH="1">
              <a:off x="4464" y="1248"/>
              <a:ext cx="1104" cy="896"/>
            </a:xfrm>
            <a:custGeom>
              <a:avLst/>
              <a:gdLst>
                <a:gd name="T0" fmla="*/ 0 w 1104"/>
                <a:gd name="T1" fmla="*/ 888 h 896"/>
                <a:gd name="T2" fmla="*/ 384 w 1104"/>
                <a:gd name="T3" fmla="*/ 840 h 896"/>
                <a:gd name="T4" fmla="*/ 624 w 1104"/>
                <a:gd name="T5" fmla="*/ 552 h 896"/>
                <a:gd name="T6" fmla="*/ 768 w 1104"/>
                <a:gd name="T7" fmla="*/ 168 h 896"/>
                <a:gd name="T8" fmla="*/ 1008 w 1104"/>
                <a:gd name="T9" fmla="*/ 24 h 896"/>
                <a:gd name="T10" fmla="*/ 1104 w 1104"/>
                <a:gd name="T11" fmla="*/ 24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" h="896">
                  <a:moveTo>
                    <a:pt x="0" y="888"/>
                  </a:moveTo>
                  <a:cubicBezTo>
                    <a:pt x="140" y="892"/>
                    <a:pt x="280" y="896"/>
                    <a:pt x="384" y="840"/>
                  </a:cubicBezTo>
                  <a:cubicBezTo>
                    <a:pt x="488" y="784"/>
                    <a:pt x="560" y="664"/>
                    <a:pt x="624" y="552"/>
                  </a:cubicBezTo>
                  <a:cubicBezTo>
                    <a:pt x="688" y="440"/>
                    <a:pt x="704" y="256"/>
                    <a:pt x="768" y="168"/>
                  </a:cubicBezTo>
                  <a:cubicBezTo>
                    <a:pt x="832" y="80"/>
                    <a:pt x="952" y="48"/>
                    <a:pt x="1008" y="24"/>
                  </a:cubicBezTo>
                  <a:cubicBezTo>
                    <a:pt x="1064" y="0"/>
                    <a:pt x="1088" y="24"/>
                    <a:pt x="1104" y="24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267200" y="45720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16744" name="Group 8"/>
          <p:cNvGrpSpPr>
            <a:grpSpLocks/>
          </p:cNvGrpSpPr>
          <p:nvPr/>
        </p:nvGrpSpPr>
        <p:grpSpPr bwMode="auto">
          <a:xfrm>
            <a:off x="4267200" y="1981200"/>
            <a:ext cx="4572000" cy="2514600"/>
            <a:chOff x="2688" y="1248"/>
            <a:chExt cx="2880" cy="1584"/>
          </a:xfrm>
        </p:grpSpPr>
        <p:sp>
          <p:nvSpPr>
            <p:cNvPr id="8205" name="Freeform 9"/>
            <p:cNvSpPr>
              <a:spLocks/>
            </p:cNvSpPr>
            <p:nvPr/>
          </p:nvSpPr>
          <p:spPr bwMode="auto">
            <a:xfrm>
              <a:off x="2688" y="1248"/>
              <a:ext cx="1440" cy="1584"/>
            </a:xfrm>
            <a:custGeom>
              <a:avLst/>
              <a:gdLst>
                <a:gd name="T0" fmla="*/ 0 w 1440"/>
                <a:gd name="T1" fmla="*/ 1584 h 1584"/>
                <a:gd name="T2" fmla="*/ 576 w 1440"/>
                <a:gd name="T3" fmla="*/ 1536 h 1584"/>
                <a:gd name="T4" fmla="*/ 1008 w 1440"/>
                <a:gd name="T5" fmla="*/ 1440 h 1584"/>
                <a:gd name="T6" fmla="*/ 1200 w 1440"/>
                <a:gd name="T7" fmla="*/ 816 h 1584"/>
                <a:gd name="T8" fmla="*/ 1296 w 1440"/>
                <a:gd name="T9" fmla="*/ 192 h 1584"/>
                <a:gd name="T10" fmla="*/ 1440 w 1440"/>
                <a:gd name="T11" fmla="*/ 0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1584">
                  <a:moveTo>
                    <a:pt x="0" y="1584"/>
                  </a:moveTo>
                  <a:cubicBezTo>
                    <a:pt x="204" y="1572"/>
                    <a:pt x="408" y="1560"/>
                    <a:pt x="576" y="1536"/>
                  </a:cubicBezTo>
                  <a:cubicBezTo>
                    <a:pt x="744" y="1512"/>
                    <a:pt x="904" y="1560"/>
                    <a:pt x="1008" y="1440"/>
                  </a:cubicBezTo>
                  <a:cubicBezTo>
                    <a:pt x="1112" y="1320"/>
                    <a:pt x="1152" y="1024"/>
                    <a:pt x="1200" y="816"/>
                  </a:cubicBezTo>
                  <a:cubicBezTo>
                    <a:pt x="1248" y="608"/>
                    <a:pt x="1256" y="328"/>
                    <a:pt x="1296" y="192"/>
                  </a:cubicBezTo>
                  <a:cubicBezTo>
                    <a:pt x="1336" y="56"/>
                    <a:pt x="1416" y="32"/>
                    <a:pt x="1440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6" name="Freeform 10"/>
            <p:cNvSpPr>
              <a:spLocks/>
            </p:cNvSpPr>
            <p:nvPr/>
          </p:nvSpPr>
          <p:spPr bwMode="auto">
            <a:xfrm flipH="1">
              <a:off x="4128" y="1248"/>
              <a:ext cx="1440" cy="1584"/>
            </a:xfrm>
            <a:custGeom>
              <a:avLst/>
              <a:gdLst>
                <a:gd name="T0" fmla="*/ 0 w 1440"/>
                <a:gd name="T1" fmla="*/ 1584 h 1584"/>
                <a:gd name="T2" fmla="*/ 576 w 1440"/>
                <a:gd name="T3" fmla="*/ 1536 h 1584"/>
                <a:gd name="T4" fmla="*/ 1008 w 1440"/>
                <a:gd name="T5" fmla="*/ 1440 h 1584"/>
                <a:gd name="T6" fmla="*/ 1200 w 1440"/>
                <a:gd name="T7" fmla="*/ 816 h 1584"/>
                <a:gd name="T8" fmla="*/ 1296 w 1440"/>
                <a:gd name="T9" fmla="*/ 192 h 1584"/>
                <a:gd name="T10" fmla="*/ 1440 w 1440"/>
                <a:gd name="T11" fmla="*/ 0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1584">
                  <a:moveTo>
                    <a:pt x="0" y="1584"/>
                  </a:moveTo>
                  <a:cubicBezTo>
                    <a:pt x="204" y="1572"/>
                    <a:pt x="408" y="1560"/>
                    <a:pt x="576" y="1536"/>
                  </a:cubicBezTo>
                  <a:cubicBezTo>
                    <a:pt x="744" y="1512"/>
                    <a:pt x="904" y="1560"/>
                    <a:pt x="1008" y="1440"/>
                  </a:cubicBezTo>
                  <a:cubicBezTo>
                    <a:pt x="1112" y="1320"/>
                    <a:pt x="1152" y="1024"/>
                    <a:pt x="1200" y="816"/>
                  </a:cubicBezTo>
                  <a:cubicBezTo>
                    <a:pt x="1248" y="608"/>
                    <a:pt x="1256" y="328"/>
                    <a:pt x="1296" y="192"/>
                  </a:cubicBezTo>
                  <a:cubicBezTo>
                    <a:pt x="1336" y="56"/>
                    <a:pt x="1416" y="32"/>
                    <a:pt x="1440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5775325" y="4530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6588125" y="4437063"/>
            <a:ext cx="0" cy="144462"/>
          </a:xfrm>
          <a:prstGeom prst="line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1" name="Line 13"/>
          <p:cNvSpPr>
            <a:spLocks noChangeShapeType="1"/>
          </p:cNvSpPr>
          <p:nvPr/>
        </p:nvSpPr>
        <p:spPr bwMode="auto">
          <a:xfrm>
            <a:off x="4643438" y="4797425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5219700" y="4581525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關係親疏、地理區隔</a:t>
            </a:r>
          </a:p>
        </p:txBody>
      </p:sp>
      <p:sp>
        <p:nvSpPr>
          <p:cNvPr id="820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820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A6AED45-E47C-49C8-B78D-AB695A79D9AC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臺灣最大的公益組織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慈濟</a:t>
            </a:r>
          </a:p>
          <a:p>
            <a:pPr lvl="1"/>
            <a:r>
              <a:rPr lang="zh-TW" altLang="en-US" smtClean="0"/>
              <a:t>慈濟人拿不拿薪水？</a:t>
            </a:r>
          </a:p>
          <a:p>
            <a:pPr lvl="1"/>
            <a:r>
              <a:rPr lang="zh-TW" altLang="en-US" smtClean="0"/>
              <a:t>你試試看要慈濟人跳槽</a:t>
            </a:r>
          </a:p>
          <a:p>
            <a:pPr lvl="1"/>
            <a:r>
              <a:rPr lang="zh-TW" altLang="en-US" smtClean="0"/>
              <a:t>慈濟人做越多越？？</a:t>
            </a:r>
          </a:p>
          <a:p>
            <a:pPr lvl="1"/>
            <a:r>
              <a:rPr lang="zh-TW" altLang="en-US" smtClean="0"/>
              <a:t>慈濟人需不需要監督管考？</a:t>
            </a:r>
          </a:p>
          <a:p>
            <a:r>
              <a:rPr lang="zh-TW" altLang="en-US" smtClean="0"/>
              <a:t>慈濟的聯絡</a:t>
            </a:r>
          </a:p>
          <a:p>
            <a:pPr lvl="1"/>
            <a:r>
              <a:rPr lang="zh-TW" altLang="en-US" smtClean="0"/>
              <a:t>電視臺、電話、網路</a:t>
            </a:r>
          </a:p>
        </p:txBody>
      </p:sp>
      <p:sp>
        <p:nvSpPr>
          <p:cNvPr id="5632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632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798DEBD-91D0-4F1A-8691-6634AE8458BB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83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EDF4663-6AC7-4214-8848-1C1B387E27A9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為何有人願意當奴隸？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價值不同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多元化的價值，多方的交易</a:t>
            </a:r>
          </a:p>
          <a:p>
            <a:pPr marL="1143000" lvl="2" indent="-228600" eaLnBrk="1" hangingPunct="1">
              <a:lnSpc>
                <a:spcPct val="90000"/>
              </a:lnSpc>
            </a:pPr>
            <a:endParaRPr lang="zh-TW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零元手機如何獲利？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蘋果 </a:t>
            </a:r>
            <a:r>
              <a:rPr lang="en-US" altLang="zh-TW" sz="2800" smtClean="0"/>
              <a:t>Apps </a:t>
            </a:r>
            <a:r>
              <a:rPr lang="zh-TW" altLang="en-US" sz="2800" smtClean="0"/>
              <a:t>的開發者價值為何？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慈濟人的價值為何？</a:t>
            </a:r>
          </a:p>
          <a:p>
            <a:pPr marL="1143000" lvl="2" indent="-228600" eaLnBrk="1" hangingPunct="1">
              <a:lnSpc>
                <a:spcPct val="90000"/>
              </a:lnSpc>
            </a:pPr>
            <a:endParaRPr lang="zh-TW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現代企業：如何找到顧客價值，設計誘因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zh-TW" altLang="en-US" sz="2400" smtClean="0"/>
              <a:t>引發參與意願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多方「價值」交換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看免費電視節目</a:t>
            </a:r>
          </a:p>
          <a:p>
            <a:pPr lvl="1"/>
            <a:r>
              <a:rPr lang="zh-TW" altLang="en-US" smtClean="0"/>
              <a:t>觀眾、電視台、製作單位、廣告商</a:t>
            </a:r>
          </a:p>
          <a:p>
            <a:r>
              <a:rPr lang="zh-TW" altLang="en-US" smtClean="0"/>
              <a:t>零元手機</a:t>
            </a:r>
          </a:p>
          <a:p>
            <a:pPr lvl="1"/>
            <a:r>
              <a:rPr lang="zh-TW" altLang="en-US" smtClean="0"/>
              <a:t>顧客、手機通路商、電話網路業者</a:t>
            </a:r>
          </a:p>
        </p:txBody>
      </p:sp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 rot="-678596">
            <a:off x="971550" y="4652963"/>
            <a:ext cx="6911975" cy="88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19050">
                  <a:solidFill>
                    <a:srgbClr val="FF6600"/>
                  </a:solidFill>
                  <a:miter lim="800000"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新細明體" panose="02020500000000000000" pitchFamily="18" charset="-120"/>
              </a:rPr>
              <a:t>我們不只交換金錢和社會關係！</a:t>
            </a:r>
          </a:p>
        </p:txBody>
      </p:sp>
      <p:sp>
        <p:nvSpPr>
          <p:cNvPr id="60421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042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5C2EF12-2DB1-4570-932C-BA7FD14F1448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多方的價值交換：</a:t>
            </a:r>
            <a:r>
              <a:rPr lang="en-US" altLang="zh-TW" sz="3600" smtClean="0"/>
              <a:t>Wikipedia</a:t>
            </a:r>
          </a:p>
        </p:txBody>
      </p:sp>
      <p:sp>
        <p:nvSpPr>
          <p:cNvPr id="61443" name="Oval 5"/>
          <p:cNvSpPr>
            <a:spLocks noChangeArrowheads="1"/>
          </p:cNvSpPr>
          <p:nvPr/>
        </p:nvSpPr>
        <p:spPr bwMode="auto">
          <a:xfrm>
            <a:off x="1187450" y="2205038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作者</a:t>
            </a:r>
          </a:p>
        </p:txBody>
      </p:sp>
      <p:sp>
        <p:nvSpPr>
          <p:cNvPr id="61444" name="Oval 6"/>
          <p:cNvSpPr>
            <a:spLocks noChangeArrowheads="1"/>
          </p:cNvSpPr>
          <p:nvPr/>
        </p:nvSpPr>
        <p:spPr bwMode="auto">
          <a:xfrm>
            <a:off x="3708400" y="2997200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</a:rPr>
              <a:t>Wikipedia</a:t>
            </a:r>
          </a:p>
        </p:txBody>
      </p:sp>
      <p:sp>
        <p:nvSpPr>
          <p:cNvPr id="61445" name="Oval 7"/>
          <p:cNvSpPr>
            <a:spLocks noChangeArrowheads="1"/>
          </p:cNvSpPr>
          <p:nvPr/>
        </p:nvSpPr>
        <p:spPr bwMode="auto">
          <a:xfrm>
            <a:off x="6372225" y="2276475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讀者</a:t>
            </a:r>
          </a:p>
        </p:txBody>
      </p:sp>
      <p:sp>
        <p:nvSpPr>
          <p:cNvPr id="61446" name="Oval 8"/>
          <p:cNvSpPr>
            <a:spLocks noChangeArrowheads="1"/>
          </p:cNvSpPr>
          <p:nvPr/>
        </p:nvSpPr>
        <p:spPr bwMode="auto">
          <a:xfrm>
            <a:off x="3779838" y="5084763"/>
            <a:ext cx="1439862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捐贈者</a:t>
            </a:r>
          </a:p>
        </p:txBody>
      </p:sp>
      <p:sp>
        <p:nvSpPr>
          <p:cNvPr id="61447" name="Line 13"/>
          <p:cNvSpPr>
            <a:spLocks noChangeShapeType="1"/>
          </p:cNvSpPr>
          <p:nvPr/>
        </p:nvSpPr>
        <p:spPr bwMode="auto">
          <a:xfrm flipV="1">
            <a:off x="4932363" y="25654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48" name="Line 14"/>
          <p:cNvSpPr>
            <a:spLocks noChangeShapeType="1"/>
          </p:cNvSpPr>
          <p:nvPr/>
        </p:nvSpPr>
        <p:spPr bwMode="auto">
          <a:xfrm flipV="1">
            <a:off x="5219700" y="32131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49" name="Line 15"/>
          <p:cNvSpPr>
            <a:spLocks noChangeShapeType="1"/>
          </p:cNvSpPr>
          <p:nvPr/>
        </p:nvSpPr>
        <p:spPr bwMode="auto">
          <a:xfrm flipH="1" flipV="1">
            <a:off x="2627313" y="2492375"/>
            <a:ext cx="1368425" cy="503238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0" name="Line 16"/>
          <p:cNvSpPr>
            <a:spLocks noChangeShapeType="1"/>
          </p:cNvSpPr>
          <p:nvPr/>
        </p:nvSpPr>
        <p:spPr bwMode="auto">
          <a:xfrm flipH="1" flipV="1">
            <a:off x="2339975" y="3284538"/>
            <a:ext cx="1368425" cy="503237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1" name="Text Box 17"/>
          <p:cNvSpPr txBox="1">
            <a:spLocks noChangeArrowheads="1"/>
          </p:cNvSpPr>
          <p:nvPr/>
        </p:nvSpPr>
        <p:spPr bwMode="auto">
          <a:xfrm>
            <a:off x="5056188" y="23701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知識</a:t>
            </a:r>
          </a:p>
        </p:txBody>
      </p:sp>
      <p:sp>
        <p:nvSpPr>
          <p:cNvPr id="61452" name="Text Box 18"/>
          <p:cNvSpPr txBox="1">
            <a:spLocks noChangeArrowheads="1"/>
          </p:cNvSpPr>
          <p:nvPr/>
        </p:nvSpPr>
        <p:spPr bwMode="auto">
          <a:xfrm>
            <a:off x="5724525" y="34290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「人頭」</a:t>
            </a:r>
          </a:p>
        </p:txBody>
      </p:sp>
      <p:sp>
        <p:nvSpPr>
          <p:cNvPr id="61453" name="Text Box 19"/>
          <p:cNvSpPr txBox="1">
            <a:spLocks noChangeArrowheads="1"/>
          </p:cNvSpPr>
          <p:nvPr/>
        </p:nvSpPr>
        <p:spPr bwMode="auto">
          <a:xfrm>
            <a:off x="3059113" y="22050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知識</a:t>
            </a:r>
          </a:p>
        </p:txBody>
      </p:sp>
      <p:sp>
        <p:nvSpPr>
          <p:cNvPr id="61454" name="Text Box 20"/>
          <p:cNvSpPr txBox="1">
            <a:spLocks noChangeArrowheads="1"/>
          </p:cNvSpPr>
          <p:nvPr/>
        </p:nvSpPr>
        <p:spPr bwMode="auto">
          <a:xfrm>
            <a:off x="1835150" y="357346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個人滿足</a:t>
            </a:r>
          </a:p>
        </p:txBody>
      </p:sp>
      <p:sp>
        <p:nvSpPr>
          <p:cNvPr id="61455" name="Line 21"/>
          <p:cNvSpPr>
            <a:spLocks noChangeShapeType="1"/>
          </p:cNvSpPr>
          <p:nvPr/>
        </p:nvSpPr>
        <p:spPr bwMode="auto">
          <a:xfrm>
            <a:off x="42116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6" name="Line 22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7" name="Text Box 23"/>
          <p:cNvSpPr txBox="1">
            <a:spLocks noChangeArrowheads="1"/>
          </p:cNvSpPr>
          <p:nvPr/>
        </p:nvSpPr>
        <p:spPr bwMode="auto">
          <a:xfrm>
            <a:off x="4859338" y="4437063"/>
            <a:ext cx="274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捐款</a:t>
            </a:r>
            <a:r>
              <a:rPr lang="zh-TW" altLang="en-US">
                <a:solidFill>
                  <a:srgbClr val="000066"/>
                </a:solidFill>
              </a:rPr>
              <a:t> </a:t>
            </a:r>
            <a:r>
              <a:rPr lang="en-US" altLang="zh-TW">
                <a:solidFill>
                  <a:srgbClr val="660066"/>
                </a:solidFill>
              </a:rPr>
              <a:t>Crowd-funding</a:t>
            </a:r>
          </a:p>
        </p:txBody>
      </p:sp>
      <p:sp>
        <p:nvSpPr>
          <p:cNvPr id="61458" name="Text Box 24"/>
          <p:cNvSpPr txBox="1">
            <a:spLocks noChangeArrowheads="1"/>
          </p:cNvSpPr>
          <p:nvPr/>
        </p:nvSpPr>
        <p:spPr bwMode="auto">
          <a:xfrm>
            <a:off x="2555875" y="4365625"/>
            <a:ext cx="1708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個人滿足、</a:t>
            </a:r>
          </a:p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稅務抵減</a:t>
            </a:r>
          </a:p>
        </p:txBody>
      </p:sp>
      <p:sp>
        <p:nvSpPr>
          <p:cNvPr id="6145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146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F7E19E-5A22-4087-88B2-9A36C2C9B465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smtClean="0"/>
              <a:t>多方的價值交換：</a:t>
            </a:r>
            <a:r>
              <a:rPr lang="en-US" altLang="zh-TW" sz="3200" smtClean="0"/>
              <a:t>Google Search</a:t>
            </a: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1187450" y="2205038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網站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3708400" y="2997200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</a:rPr>
              <a:t>Google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6372225" y="2276475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使用者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3779838" y="5084763"/>
            <a:ext cx="1439862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廣告商</a:t>
            </a:r>
            <a:r>
              <a:rPr lang="en-US" altLang="zh-TW" sz="2800">
                <a:solidFill>
                  <a:schemeClr val="bg1"/>
                </a:solidFill>
                <a:ea typeface="SimHei" pitchFamily="49" charset="-122"/>
              </a:rPr>
              <a:t>/</a:t>
            </a:r>
          </a:p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業者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5003800" y="27813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5148263" y="3141663"/>
            <a:ext cx="1368425" cy="503237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H="1" flipV="1">
            <a:off x="2627313" y="2708275"/>
            <a:ext cx="1223962" cy="433388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 flipV="1">
            <a:off x="2339975" y="3141663"/>
            <a:ext cx="1368425" cy="503237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148263" y="2565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知識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292725" y="350043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「人頭」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987675" y="24923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資料來源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187450" y="3573463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眾多的資料曝露</a:t>
            </a: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42116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859338" y="44386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廣告費</a:t>
            </a:r>
            <a:endParaRPr lang="en-US" altLang="zh-TW">
              <a:solidFill>
                <a:srgbClr val="660066"/>
              </a:solidFill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555875" y="4364038"/>
            <a:ext cx="1487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廣告數量</a:t>
            </a:r>
            <a:r>
              <a:rPr lang="en-US" altLang="zh-TW">
                <a:solidFill>
                  <a:srgbClr val="660066"/>
                </a:solidFill>
              </a:rPr>
              <a:t>/</a:t>
            </a:r>
          </a:p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廣告聚焦</a:t>
            </a:r>
          </a:p>
        </p:txBody>
      </p:sp>
      <p:sp>
        <p:nvSpPr>
          <p:cNvPr id="62483" name="Line 20"/>
          <p:cNvSpPr>
            <a:spLocks noChangeShapeType="1"/>
          </p:cNvSpPr>
          <p:nvPr/>
        </p:nvSpPr>
        <p:spPr bwMode="auto">
          <a:xfrm flipV="1">
            <a:off x="6732588" y="3429000"/>
            <a:ext cx="288925" cy="1512888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4" name="Line 21"/>
          <p:cNvSpPr>
            <a:spLocks noChangeShapeType="1"/>
          </p:cNvSpPr>
          <p:nvPr/>
        </p:nvSpPr>
        <p:spPr bwMode="auto">
          <a:xfrm flipV="1">
            <a:off x="5219700" y="4941888"/>
            <a:ext cx="1512888" cy="57467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5" name="Line 22"/>
          <p:cNvSpPr>
            <a:spLocks noChangeShapeType="1"/>
          </p:cNvSpPr>
          <p:nvPr/>
        </p:nvSpPr>
        <p:spPr bwMode="auto">
          <a:xfrm flipV="1">
            <a:off x="6948488" y="3357563"/>
            <a:ext cx="360362" cy="18002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6" name="Line 23"/>
          <p:cNvSpPr>
            <a:spLocks noChangeShapeType="1"/>
          </p:cNvSpPr>
          <p:nvPr/>
        </p:nvSpPr>
        <p:spPr bwMode="auto">
          <a:xfrm flipV="1">
            <a:off x="5219700" y="5157788"/>
            <a:ext cx="1728788" cy="647700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7" name="Text Box 24"/>
          <p:cNvSpPr txBox="1">
            <a:spLocks noChangeArrowheads="1"/>
          </p:cNvSpPr>
          <p:nvPr/>
        </p:nvSpPr>
        <p:spPr bwMode="auto">
          <a:xfrm>
            <a:off x="6156325" y="44370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CC"/>
                </a:solidFill>
              </a:rPr>
              <a:t>$$</a:t>
            </a:r>
          </a:p>
        </p:txBody>
      </p:sp>
      <p:sp>
        <p:nvSpPr>
          <p:cNvPr id="62488" name="Text Box 25"/>
          <p:cNvSpPr txBox="1">
            <a:spLocks noChangeArrowheads="1"/>
          </p:cNvSpPr>
          <p:nvPr/>
        </p:nvSpPr>
        <p:spPr bwMode="auto">
          <a:xfrm>
            <a:off x="7019925" y="472598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商品資訊</a:t>
            </a:r>
          </a:p>
        </p:txBody>
      </p:sp>
      <p:sp>
        <p:nvSpPr>
          <p:cNvPr id="62489" name="Line 26"/>
          <p:cNvSpPr>
            <a:spLocks noChangeShapeType="1"/>
          </p:cNvSpPr>
          <p:nvPr/>
        </p:nvSpPr>
        <p:spPr bwMode="auto">
          <a:xfrm>
            <a:off x="3851275" y="1628775"/>
            <a:ext cx="2736850" cy="7921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0" name="Line 27"/>
          <p:cNvSpPr>
            <a:spLocks noChangeShapeType="1"/>
          </p:cNvSpPr>
          <p:nvPr/>
        </p:nvSpPr>
        <p:spPr bwMode="auto">
          <a:xfrm flipV="1">
            <a:off x="2124075" y="1628775"/>
            <a:ext cx="1727200" cy="5762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1" name="Line 28"/>
          <p:cNvSpPr>
            <a:spLocks noChangeShapeType="1"/>
          </p:cNvSpPr>
          <p:nvPr/>
        </p:nvSpPr>
        <p:spPr bwMode="auto">
          <a:xfrm>
            <a:off x="3851275" y="1844675"/>
            <a:ext cx="2520950" cy="7207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2" name="Line 29"/>
          <p:cNvSpPr>
            <a:spLocks noChangeShapeType="1"/>
          </p:cNvSpPr>
          <p:nvPr/>
        </p:nvSpPr>
        <p:spPr bwMode="auto">
          <a:xfrm flipV="1">
            <a:off x="2411413" y="1844675"/>
            <a:ext cx="1439862" cy="5048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3" name="Text Box 30"/>
          <p:cNvSpPr txBox="1">
            <a:spLocks noChangeArrowheads="1"/>
          </p:cNvSpPr>
          <p:nvPr/>
        </p:nvSpPr>
        <p:spPr bwMode="auto">
          <a:xfrm>
            <a:off x="5651500" y="17002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資訊發佈</a:t>
            </a:r>
          </a:p>
        </p:txBody>
      </p:sp>
      <p:sp>
        <p:nvSpPr>
          <p:cNvPr id="62494" name="Text Box 31"/>
          <p:cNvSpPr txBox="1">
            <a:spLocks noChangeArrowheads="1"/>
          </p:cNvSpPr>
          <p:nvPr/>
        </p:nvSpPr>
        <p:spPr bwMode="auto">
          <a:xfrm>
            <a:off x="3132138" y="19161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曝光度</a:t>
            </a:r>
          </a:p>
        </p:txBody>
      </p:sp>
      <p:sp>
        <p:nvSpPr>
          <p:cNvPr id="62495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249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D57A50-4555-4FF4-83FC-2369674FCA23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其他的顛覆性活動</a:t>
            </a:r>
          </a:p>
        </p:txBody>
      </p:sp>
      <p:sp>
        <p:nvSpPr>
          <p:cNvPr id="6349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共享經濟、平台經濟</a:t>
            </a:r>
            <a:endParaRPr lang="en-US" altLang="zh-TW" smtClean="0"/>
          </a:p>
          <a:p>
            <a:r>
              <a:rPr lang="zh-TW" altLang="en-US" smtClean="0"/>
              <a:t>蘋果怎麼樣賣手機 </a:t>
            </a:r>
            <a:r>
              <a:rPr lang="en-US" altLang="zh-TW" smtClean="0"/>
              <a:t>App</a:t>
            </a:r>
          </a:p>
          <a:p>
            <a:r>
              <a:rPr lang="en-US" altLang="zh-TW" smtClean="0"/>
              <a:t>IAP: In app purchase</a:t>
            </a:r>
          </a:p>
        </p:txBody>
      </p:sp>
      <p:sp>
        <p:nvSpPr>
          <p:cNvPr id="6349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349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9D8D54B-B291-4678-B5E6-82185C65BF2B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共享經濟 </a:t>
            </a:r>
            <a:r>
              <a:rPr lang="en-US" altLang="zh-TW" smtClean="0"/>
              <a:t>Sharing economy</a:t>
            </a:r>
            <a:endParaRPr lang="zh-TW" altLang="en-US" smtClean="0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r>
              <a:rPr lang="zh-TW" altLang="en-US" sz="2800" smtClean="0"/>
              <a:t>以剩餘而未被充分利用的資產，在互信</a:t>
            </a:r>
            <a:r>
              <a:rPr lang="en-US" altLang="zh-TW" sz="2800" smtClean="0"/>
              <a:t>/ </a:t>
            </a:r>
            <a:r>
              <a:rPr lang="zh-TW" altLang="en-US" sz="2800" smtClean="0"/>
              <a:t>互惠的基礎上，出租或販售給地球上任何一個人</a:t>
            </a:r>
          </a:p>
          <a:p>
            <a:r>
              <a:rPr lang="zh-TW" altLang="en-US" sz="2800" smtClean="0"/>
              <a:t>共享經濟服務</a:t>
            </a:r>
          </a:p>
          <a:p>
            <a:pPr lvl="1"/>
            <a:r>
              <a:rPr lang="zh-TW" altLang="en-US" sz="2400" smtClean="0"/>
              <a:t>我們搭陌生人的車子 </a:t>
            </a:r>
            <a:r>
              <a:rPr lang="en-US" altLang="zh-TW" sz="2400" smtClean="0"/>
              <a:t>(Uber)</a:t>
            </a:r>
          </a:p>
          <a:p>
            <a:pPr lvl="1"/>
            <a:r>
              <a:rPr lang="zh-TW" altLang="en-US" sz="2400" smtClean="0"/>
              <a:t>歡迎陌生人租用我們的臥室 </a:t>
            </a:r>
            <a:r>
              <a:rPr lang="en-US" altLang="zh-TW" sz="2400" smtClean="0"/>
              <a:t>(Airbnb)</a:t>
            </a:r>
          </a:p>
          <a:p>
            <a:pPr lvl="1"/>
            <a:r>
              <a:rPr lang="zh-TW" altLang="en-US" sz="2400" smtClean="0"/>
              <a:t>我們去陌生人家吃飯 </a:t>
            </a:r>
            <a:r>
              <a:rPr lang="en-US" altLang="zh-TW" sz="2400" smtClean="0"/>
              <a:t>(Feastly)</a:t>
            </a:r>
          </a:p>
          <a:p>
            <a:pPr lvl="1"/>
            <a:r>
              <a:rPr lang="zh-TW" altLang="en-US" sz="2400" smtClean="0"/>
              <a:t>我們出租車給陌生人 </a:t>
            </a:r>
            <a:r>
              <a:rPr lang="en-US" altLang="zh-TW" sz="2400" smtClean="0"/>
              <a:t>(RelayRides)</a:t>
            </a:r>
          </a:p>
          <a:p>
            <a:pPr lvl="1"/>
            <a:r>
              <a:rPr lang="zh-TW" altLang="en-US" sz="2400" smtClean="0"/>
              <a:t>跟陌生人一起開發軟體 </a:t>
            </a:r>
            <a:r>
              <a:rPr lang="en-US" altLang="zh-TW" sz="2400" smtClean="0"/>
              <a:t>(Open-source Software)</a:t>
            </a:r>
          </a:p>
          <a:p>
            <a:endParaRPr lang="zh-TW" altLang="en-US" sz="2800" smtClean="0"/>
          </a:p>
        </p:txBody>
      </p:sp>
      <p:sp>
        <p:nvSpPr>
          <p:cNvPr id="6451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451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0E250FD-B920-4BEA-9560-E9E4D62AA0FC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TW" smtClean="0"/>
              <a:t>共享經濟</a:t>
            </a:r>
            <a:r>
              <a:rPr lang="zh-TW" altLang="en-US" smtClean="0"/>
              <a:t>平台</a:t>
            </a:r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smtClean="0"/>
              <a:t>共享經濟</a:t>
            </a:r>
            <a:r>
              <a:rPr lang="zh-TW" altLang="en-US" smtClean="0"/>
              <a:t>看起來和 </a:t>
            </a:r>
            <a:r>
              <a:rPr lang="en-US" altLang="zh-TW" smtClean="0"/>
              <a:t>Crowd Sourcing </a:t>
            </a:r>
            <a:r>
              <a:rPr lang="zh-TW" altLang="en-US" smtClean="0"/>
              <a:t>很不一樣</a:t>
            </a:r>
            <a:endParaRPr lang="en-US" altLang="zh-TW" smtClean="0"/>
          </a:p>
          <a:p>
            <a:r>
              <a:rPr lang="zh-TW" altLang="en-US" smtClean="0"/>
              <a:t>共享經濟需要一個大規模平台才有辦法運作</a:t>
            </a:r>
            <a:endParaRPr lang="en-US" altLang="zh-TW" smtClean="0"/>
          </a:p>
          <a:p>
            <a:r>
              <a:rPr lang="zh-TW" altLang="en-US" smtClean="0"/>
              <a:t>平台追求的不外乎是</a:t>
            </a:r>
            <a:endParaRPr lang="en-US" altLang="zh-TW" smtClean="0"/>
          </a:p>
          <a:p>
            <a:pPr lvl="1"/>
            <a:r>
              <a:rPr lang="zh-TW" altLang="en-US" smtClean="0"/>
              <a:t>規模經濟 </a:t>
            </a:r>
            <a:r>
              <a:rPr lang="en-US" altLang="zh-TW" smtClean="0"/>
              <a:t>(economy</a:t>
            </a:r>
            <a:r>
              <a:rPr lang="zh-TW" altLang="en-US" smtClean="0"/>
              <a:t> </a:t>
            </a:r>
            <a:r>
              <a:rPr lang="en-US" altLang="zh-TW" smtClean="0"/>
              <a:t>of scale) </a:t>
            </a:r>
            <a:r>
              <a:rPr lang="zh-TW" altLang="en-US" smtClean="0"/>
              <a:t>或者是</a:t>
            </a:r>
            <a:endParaRPr lang="en-US" altLang="zh-TW" smtClean="0"/>
          </a:p>
          <a:p>
            <a:pPr lvl="1"/>
            <a:r>
              <a:rPr lang="zh-TW" altLang="en-US" smtClean="0"/>
              <a:t>範疇經濟 </a:t>
            </a:r>
            <a:r>
              <a:rPr lang="en-US" altLang="zh-TW" smtClean="0"/>
              <a:t>(economy</a:t>
            </a:r>
            <a:r>
              <a:rPr lang="zh-TW" altLang="en-US" smtClean="0"/>
              <a:t> </a:t>
            </a:r>
            <a:r>
              <a:rPr lang="en-US" altLang="zh-TW" smtClean="0"/>
              <a:t>of scope) </a:t>
            </a:r>
            <a:endParaRPr lang="zh-TW" altLang="en-US" smtClean="0"/>
          </a:p>
          <a:p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6554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554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51A466-62A1-4D30-82FF-0EC4EED848FE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頁尾版面配置區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050">
                <a:solidFill>
                  <a:srgbClr val="333399"/>
                </a:solidFill>
              </a:rPr>
              <a:t>中原大學。范錚強</a:t>
            </a:r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48131" name="投影片編號版面配置區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791D8DE8-5325-4A26-8E95-3FAAD0D72A30}" type="slidenum">
              <a:rPr lang="en-US" altLang="zh-TW" sz="1050">
                <a:solidFill>
                  <a:srgbClr val="333399"/>
                </a:solidFill>
              </a:rPr>
              <a:pPr>
                <a:defRPr/>
              </a:pPr>
              <a:t>38</a:t>
            </a:fld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smtClean="0">
                <a:solidFill>
                  <a:schemeClr val="bg1"/>
                </a:solidFill>
              </a:rPr>
              <a:t>財務：</a:t>
            </a:r>
            <a:r>
              <a:rPr lang="zh-TW" altLang="en-US" sz="4400" smtClean="0"/>
              <a:t>成本結構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採取哪一種成本結構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小本經營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追求規模經濟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追求範圍經濟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例如：軟體廠商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SI</a:t>
            </a:r>
            <a:r>
              <a:rPr lang="zh-TW" altLang="en-US" smtClean="0"/>
              <a:t>，做專案（項目）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套裝軟體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軟體服務，按照使用量收費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頁尾版面配置區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050">
                <a:solidFill>
                  <a:srgbClr val="333399"/>
                </a:solidFill>
              </a:rPr>
              <a:t>中原大學。范錚強</a:t>
            </a:r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49155" name="投影片編號版面配置區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B08D20F3-1B59-486C-88C8-E8EB9EACD5A4}" type="slidenum">
              <a:rPr lang="en-US" altLang="zh-TW" sz="1050">
                <a:solidFill>
                  <a:srgbClr val="333399"/>
                </a:solidFill>
              </a:rPr>
              <a:pPr>
                <a:defRPr/>
              </a:pPr>
              <a:t>39</a:t>
            </a:fld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成本結構：營運槓桿</a:t>
            </a:r>
          </a:p>
        </p:txBody>
      </p:sp>
      <p:grpSp>
        <p:nvGrpSpPr>
          <p:cNvPr id="369693" name="Group 29"/>
          <p:cNvGrpSpPr>
            <a:grpSpLocks/>
          </p:cNvGrpSpPr>
          <p:nvPr/>
        </p:nvGrpSpPr>
        <p:grpSpPr bwMode="auto">
          <a:xfrm>
            <a:off x="1493838" y="2673350"/>
            <a:ext cx="2919412" cy="2836863"/>
            <a:chOff x="2911" y="1577"/>
            <a:chExt cx="2452" cy="2383"/>
          </a:xfrm>
        </p:grpSpPr>
        <p:sp>
          <p:nvSpPr>
            <p:cNvPr id="67604" name="Line 10"/>
            <p:cNvSpPr>
              <a:spLocks noChangeShapeType="1"/>
            </p:cNvSpPr>
            <p:nvPr/>
          </p:nvSpPr>
          <p:spPr bwMode="auto">
            <a:xfrm>
              <a:off x="3152" y="1634"/>
              <a:ext cx="0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5" name="Line 11"/>
            <p:cNvSpPr>
              <a:spLocks noChangeShapeType="1"/>
            </p:cNvSpPr>
            <p:nvPr/>
          </p:nvSpPr>
          <p:spPr bwMode="auto">
            <a:xfrm>
              <a:off x="3152" y="3061"/>
              <a:ext cx="20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6" name="Line 12"/>
            <p:cNvSpPr>
              <a:spLocks noChangeShapeType="1"/>
            </p:cNvSpPr>
            <p:nvPr/>
          </p:nvSpPr>
          <p:spPr bwMode="auto">
            <a:xfrm>
              <a:off x="3152" y="2976"/>
              <a:ext cx="1948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7" name="Line 13"/>
            <p:cNvSpPr>
              <a:spLocks noChangeShapeType="1"/>
            </p:cNvSpPr>
            <p:nvPr/>
          </p:nvSpPr>
          <p:spPr bwMode="auto">
            <a:xfrm flipV="1">
              <a:off x="3152" y="1970"/>
              <a:ext cx="1849" cy="100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8" name="Line 14"/>
            <p:cNvSpPr>
              <a:spLocks noChangeShapeType="1"/>
            </p:cNvSpPr>
            <p:nvPr/>
          </p:nvSpPr>
          <p:spPr bwMode="auto">
            <a:xfrm flipV="1">
              <a:off x="3152" y="1749"/>
              <a:ext cx="1792" cy="1312"/>
            </a:xfrm>
            <a:prstGeom prst="line">
              <a:avLst/>
            </a:prstGeom>
            <a:noFill/>
            <a:ln w="50800">
              <a:solidFill>
                <a:srgbClr val="577D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9" name="Rectangle 15"/>
            <p:cNvSpPr>
              <a:spLocks noChangeArrowheads="1"/>
            </p:cNvSpPr>
            <p:nvPr/>
          </p:nvSpPr>
          <p:spPr bwMode="auto">
            <a:xfrm>
              <a:off x="4904" y="3065"/>
              <a:ext cx="30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000000"/>
                  </a:solidFill>
                  <a:latin typeface="GE Black-Medium+N"/>
                  <a:ea typeface="華康中楷體"/>
                  <a:cs typeface="華康中楷體"/>
                </a:rPr>
                <a:t>量</a:t>
              </a:r>
            </a:p>
          </p:txBody>
        </p:sp>
        <p:sp>
          <p:nvSpPr>
            <p:cNvPr id="67610" name="Rectangle 16"/>
            <p:cNvSpPr>
              <a:spLocks noChangeArrowheads="1"/>
            </p:cNvSpPr>
            <p:nvPr/>
          </p:nvSpPr>
          <p:spPr bwMode="auto">
            <a:xfrm>
              <a:off x="2911" y="1577"/>
              <a:ext cx="2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>
                  <a:solidFill>
                    <a:srgbClr val="000000"/>
                  </a:solidFill>
                  <a:latin typeface="Times" panose="02020603050405020304" pitchFamily="18" charset="0"/>
                  <a:ea typeface="華康中楷體"/>
                  <a:cs typeface="華康中楷體"/>
                </a:rPr>
                <a:t>$</a:t>
              </a:r>
            </a:p>
          </p:txBody>
        </p:sp>
        <p:sp>
          <p:nvSpPr>
            <p:cNvPr id="67611" name="Line 18"/>
            <p:cNvSpPr>
              <a:spLocks noChangeShapeType="1"/>
            </p:cNvSpPr>
            <p:nvPr/>
          </p:nvSpPr>
          <p:spPr bwMode="auto">
            <a:xfrm>
              <a:off x="3628" y="273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12" name="Rectangle 20"/>
            <p:cNvSpPr>
              <a:spLocks noChangeArrowheads="1"/>
            </p:cNvSpPr>
            <p:nvPr/>
          </p:nvSpPr>
          <p:spPr bwMode="auto">
            <a:xfrm>
              <a:off x="4683" y="2864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固定成本</a:t>
              </a:r>
            </a:p>
          </p:txBody>
        </p:sp>
        <p:sp>
          <p:nvSpPr>
            <p:cNvPr id="67613" name="Rectangle 22"/>
            <p:cNvSpPr>
              <a:spLocks noChangeArrowheads="1"/>
            </p:cNvSpPr>
            <p:nvPr/>
          </p:nvSpPr>
          <p:spPr bwMode="auto">
            <a:xfrm>
              <a:off x="4957" y="1874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總成本</a:t>
              </a:r>
            </a:p>
          </p:txBody>
        </p:sp>
        <p:sp>
          <p:nvSpPr>
            <p:cNvPr id="67614" name="Rectangle 24"/>
            <p:cNvSpPr>
              <a:spLocks noChangeArrowheads="1"/>
            </p:cNvSpPr>
            <p:nvPr/>
          </p:nvSpPr>
          <p:spPr bwMode="auto">
            <a:xfrm>
              <a:off x="4949" y="1664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收入</a:t>
              </a:r>
            </a:p>
          </p:txBody>
        </p:sp>
        <p:sp>
          <p:nvSpPr>
            <p:cNvPr id="67615" name="Rectangle 26"/>
            <p:cNvSpPr>
              <a:spLocks noChangeArrowheads="1"/>
            </p:cNvSpPr>
            <p:nvPr/>
          </p:nvSpPr>
          <p:spPr bwMode="auto">
            <a:xfrm>
              <a:off x="3531" y="3104"/>
              <a:ext cx="22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收支平衡</a:t>
              </a:r>
            </a:p>
          </p:txBody>
        </p:sp>
        <p:sp>
          <p:nvSpPr>
            <p:cNvPr id="67616" name="Text Box 27"/>
            <p:cNvSpPr txBox="1">
              <a:spLocks noChangeArrowheads="1"/>
            </p:cNvSpPr>
            <p:nvPr/>
          </p:nvSpPr>
          <p:spPr bwMode="auto">
            <a:xfrm>
              <a:off x="3842" y="3650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333399"/>
                  </a:solidFill>
                  <a:ea typeface="標楷體" panose="03000509000000000000" pitchFamily="65" charset="-120"/>
                </a:rPr>
                <a:t>小本經營</a:t>
              </a:r>
            </a:p>
          </p:txBody>
        </p:sp>
      </p:grpSp>
      <p:grpSp>
        <p:nvGrpSpPr>
          <p:cNvPr id="369694" name="Group 30"/>
          <p:cNvGrpSpPr>
            <a:grpSpLocks/>
          </p:cNvGrpSpPr>
          <p:nvPr/>
        </p:nvGrpSpPr>
        <p:grpSpPr bwMode="auto">
          <a:xfrm>
            <a:off x="4625975" y="2727325"/>
            <a:ext cx="2995613" cy="2836863"/>
            <a:chOff x="435" y="1623"/>
            <a:chExt cx="2516" cy="2383"/>
          </a:xfrm>
        </p:grpSpPr>
        <p:sp>
          <p:nvSpPr>
            <p:cNvPr id="67591" name="Line 3"/>
            <p:cNvSpPr>
              <a:spLocks noChangeShapeType="1"/>
            </p:cNvSpPr>
            <p:nvPr/>
          </p:nvSpPr>
          <p:spPr bwMode="auto">
            <a:xfrm>
              <a:off x="677" y="1680"/>
              <a:ext cx="0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2" name="Line 4"/>
            <p:cNvSpPr>
              <a:spLocks noChangeShapeType="1"/>
            </p:cNvSpPr>
            <p:nvPr/>
          </p:nvSpPr>
          <p:spPr bwMode="auto">
            <a:xfrm>
              <a:off x="677" y="3107"/>
              <a:ext cx="20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3" name="Line 5"/>
            <p:cNvSpPr>
              <a:spLocks noChangeShapeType="1"/>
            </p:cNvSpPr>
            <p:nvPr/>
          </p:nvSpPr>
          <p:spPr bwMode="auto">
            <a:xfrm>
              <a:off x="672" y="2208"/>
              <a:ext cx="1947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4" name="Line 6"/>
            <p:cNvSpPr>
              <a:spLocks noChangeShapeType="1"/>
            </p:cNvSpPr>
            <p:nvPr/>
          </p:nvSpPr>
          <p:spPr bwMode="auto">
            <a:xfrm flipV="1">
              <a:off x="672" y="1824"/>
              <a:ext cx="1947" cy="34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5" name="Line 7"/>
            <p:cNvSpPr>
              <a:spLocks noChangeShapeType="1"/>
            </p:cNvSpPr>
            <p:nvPr/>
          </p:nvSpPr>
          <p:spPr bwMode="auto">
            <a:xfrm flipV="1">
              <a:off x="677" y="1795"/>
              <a:ext cx="1791" cy="1312"/>
            </a:xfrm>
            <a:prstGeom prst="line">
              <a:avLst/>
            </a:prstGeom>
            <a:noFill/>
            <a:ln w="50800">
              <a:solidFill>
                <a:srgbClr val="577D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6" name="Rectangle 8"/>
            <p:cNvSpPr>
              <a:spLocks noChangeArrowheads="1"/>
            </p:cNvSpPr>
            <p:nvPr/>
          </p:nvSpPr>
          <p:spPr bwMode="auto">
            <a:xfrm>
              <a:off x="2429" y="3111"/>
              <a:ext cx="30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000000"/>
                  </a:solidFill>
                  <a:latin typeface="GE Black-Medium+N"/>
                  <a:ea typeface="華康中楷體"/>
                  <a:cs typeface="華康中楷體"/>
                </a:rPr>
                <a:t>量</a:t>
              </a:r>
            </a:p>
          </p:txBody>
        </p:sp>
        <p:sp>
          <p:nvSpPr>
            <p:cNvPr id="67597" name="Rectangle 9"/>
            <p:cNvSpPr>
              <a:spLocks noChangeArrowheads="1"/>
            </p:cNvSpPr>
            <p:nvPr/>
          </p:nvSpPr>
          <p:spPr bwMode="auto">
            <a:xfrm>
              <a:off x="435" y="1623"/>
              <a:ext cx="2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>
                  <a:solidFill>
                    <a:srgbClr val="000000"/>
                  </a:solidFill>
                  <a:latin typeface="Times" panose="02020603050405020304" pitchFamily="18" charset="0"/>
                  <a:ea typeface="華康中楷體"/>
                  <a:cs typeface="華康中楷體"/>
                </a:rPr>
                <a:t>$</a:t>
              </a:r>
            </a:p>
          </p:txBody>
        </p:sp>
        <p:sp>
          <p:nvSpPr>
            <p:cNvPr id="67598" name="Line 17"/>
            <p:cNvSpPr>
              <a:spLocks noChangeShapeType="1"/>
            </p:cNvSpPr>
            <p:nvPr/>
          </p:nvSpPr>
          <p:spPr bwMode="auto">
            <a:xfrm>
              <a:off x="2400" y="1872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9" name="Rectangle 19"/>
            <p:cNvSpPr>
              <a:spLocks noChangeArrowheads="1"/>
            </p:cNvSpPr>
            <p:nvPr/>
          </p:nvSpPr>
          <p:spPr bwMode="auto">
            <a:xfrm>
              <a:off x="2448" y="2112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固定成本</a:t>
              </a:r>
            </a:p>
          </p:txBody>
        </p:sp>
        <p:sp>
          <p:nvSpPr>
            <p:cNvPr id="67600" name="Rectangle 21"/>
            <p:cNvSpPr>
              <a:spLocks noChangeArrowheads="1"/>
            </p:cNvSpPr>
            <p:nvPr/>
          </p:nvSpPr>
          <p:spPr bwMode="auto">
            <a:xfrm>
              <a:off x="1104" y="1872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總成本</a:t>
              </a:r>
            </a:p>
          </p:txBody>
        </p:sp>
        <p:sp>
          <p:nvSpPr>
            <p:cNvPr id="67601" name="Rectangle 23"/>
            <p:cNvSpPr>
              <a:spLocks noChangeArrowheads="1"/>
            </p:cNvSpPr>
            <p:nvPr/>
          </p:nvSpPr>
          <p:spPr bwMode="auto">
            <a:xfrm>
              <a:off x="1392" y="2544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收入</a:t>
              </a:r>
            </a:p>
          </p:txBody>
        </p:sp>
        <p:sp>
          <p:nvSpPr>
            <p:cNvPr id="67602" name="Rectangle 25"/>
            <p:cNvSpPr>
              <a:spLocks noChangeArrowheads="1"/>
            </p:cNvSpPr>
            <p:nvPr/>
          </p:nvSpPr>
          <p:spPr bwMode="auto">
            <a:xfrm>
              <a:off x="2304" y="3120"/>
              <a:ext cx="22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收支平衡</a:t>
              </a:r>
            </a:p>
          </p:txBody>
        </p:sp>
        <p:sp>
          <p:nvSpPr>
            <p:cNvPr id="67603" name="Text Box 28"/>
            <p:cNvSpPr txBox="1">
              <a:spLocks noChangeArrowheads="1"/>
            </p:cNvSpPr>
            <p:nvPr/>
          </p:nvSpPr>
          <p:spPr bwMode="auto">
            <a:xfrm>
              <a:off x="1008" y="3696"/>
              <a:ext cx="112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333399"/>
                  </a:solidFill>
                  <a:ea typeface="標楷體" panose="03000509000000000000" pitchFamily="65" charset="-120"/>
                </a:rPr>
                <a:t>大規模經營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UGC</a:t>
            </a:r>
            <a:endParaRPr lang="zh-TW" altLang="en-US" smtClean="0"/>
          </a:p>
        </p:txBody>
      </p:sp>
      <p:pic>
        <p:nvPicPr>
          <p:cNvPr id="10243" name="WordArt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25600"/>
            <a:ext cx="63627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024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57DCDAA-BD36-4989-951D-81CA9257495F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6" name="文字方塊 1"/>
          <p:cNvSpPr txBox="1">
            <a:spLocks noChangeArrowheads="1"/>
          </p:cNvSpPr>
          <p:nvPr/>
        </p:nvSpPr>
        <p:spPr bwMode="auto">
          <a:xfrm>
            <a:off x="5003800" y="5600700"/>
            <a:ext cx="3832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UGC: User generated content</a:t>
            </a:r>
          </a:p>
          <a:p>
            <a:r>
              <a:rPr lang="zh-TW" altLang="en-US"/>
              <a:t>使用者自建內容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頁尾版面配置區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050">
                <a:solidFill>
                  <a:srgbClr val="333399"/>
                </a:solidFill>
              </a:rPr>
              <a:t>中原大學。范錚強</a:t>
            </a:r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51203" name="投影片編號版面配置區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9957B64F-C82F-4D28-8BB2-98F58A61EB5E}" type="slidenum">
              <a:rPr lang="en-US" altLang="zh-TW" sz="1050">
                <a:solidFill>
                  <a:srgbClr val="333399"/>
                </a:solidFill>
              </a:rPr>
              <a:pPr>
                <a:defRPr/>
              </a:pPr>
              <a:t>40</a:t>
            </a:fld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58800"/>
            <a:ext cx="5715000" cy="857250"/>
          </a:xfrm>
        </p:spPr>
        <p:txBody>
          <a:bodyPr/>
          <a:lstStyle/>
          <a:p>
            <a:pPr eaLnBrk="1" hangingPunct="1"/>
            <a:r>
              <a:rPr lang="zh-TW" altLang="en-US" smtClean="0"/>
              <a:t>產品單位成本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3752850" y="3373438"/>
            <a:ext cx="2457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69638" name="Line 4"/>
          <p:cNvSpPr>
            <a:spLocks noChangeShapeType="1"/>
          </p:cNvSpPr>
          <p:nvPr/>
        </p:nvSpPr>
        <p:spPr bwMode="auto">
          <a:xfrm>
            <a:off x="1924050" y="2973388"/>
            <a:ext cx="0" cy="24003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1924050" y="5373688"/>
            <a:ext cx="462915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40" name="Text Box 6"/>
          <p:cNvSpPr txBox="1">
            <a:spLocks noChangeArrowheads="1"/>
          </p:cNvSpPr>
          <p:nvPr/>
        </p:nvSpPr>
        <p:spPr bwMode="auto">
          <a:xfrm>
            <a:off x="3467100" y="5487988"/>
            <a:ext cx="723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100">
                <a:solidFill>
                  <a:srgbClr val="000099"/>
                </a:solidFill>
                <a:ea typeface="標楷體" panose="03000509000000000000" pitchFamily="65" charset="-120"/>
              </a:rPr>
              <a:t>數量</a:t>
            </a:r>
            <a:endParaRPr lang="zh-TW" altLang="en-US" sz="1800">
              <a:solidFill>
                <a:srgbClr val="000099"/>
              </a:solidFill>
            </a:endParaRPr>
          </a:p>
        </p:txBody>
      </p:sp>
      <p:sp>
        <p:nvSpPr>
          <p:cNvPr id="69641" name="Text Box 7"/>
          <p:cNvSpPr txBox="1">
            <a:spLocks noChangeArrowheads="1"/>
          </p:cNvSpPr>
          <p:nvPr/>
        </p:nvSpPr>
        <p:spPr bwMode="auto">
          <a:xfrm>
            <a:off x="1981200" y="5430838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小</a:t>
            </a:r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>
            <a:off x="6038850" y="5430838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大</a:t>
            </a:r>
          </a:p>
        </p:txBody>
      </p:sp>
      <p:sp>
        <p:nvSpPr>
          <p:cNvPr id="69643" name="Text Box 9"/>
          <p:cNvSpPr txBox="1">
            <a:spLocks noChangeArrowheads="1"/>
          </p:cNvSpPr>
          <p:nvPr/>
        </p:nvSpPr>
        <p:spPr bwMode="auto">
          <a:xfrm>
            <a:off x="1293813" y="3773488"/>
            <a:ext cx="508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100">
                <a:solidFill>
                  <a:srgbClr val="000099"/>
                </a:solidFill>
                <a:ea typeface="標楷體" panose="03000509000000000000" pitchFamily="65" charset="-120"/>
              </a:rPr>
              <a:t>成本</a:t>
            </a:r>
          </a:p>
        </p:txBody>
      </p:sp>
      <p:sp>
        <p:nvSpPr>
          <p:cNvPr id="69644" name="Text Box 10"/>
          <p:cNvSpPr txBox="1">
            <a:spLocks noChangeArrowheads="1"/>
          </p:cNvSpPr>
          <p:nvPr/>
        </p:nvSpPr>
        <p:spPr bwMode="auto">
          <a:xfrm>
            <a:off x="1398588" y="2890838"/>
            <a:ext cx="41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高</a:t>
            </a:r>
          </a:p>
        </p:txBody>
      </p:sp>
      <p:sp>
        <p:nvSpPr>
          <p:cNvPr id="69645" name="Text Box 11"/>
          <p:cNvSpPr txBox="1">
            <a:spLocks noChangeArrowheads="1"/>
          </p:cNvSpPr>
          <p:nvPr/>
        </p:nvSpPr>
        <p:spPr bwMode="auto">
          <a:xfrm>
            <a:off x="1398588" y="5005388"/>
            <a:ext cx="41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低</a:t>
            </a:r>
          </a:p>
        </p:txBody>
      </p:sp>
      <p:grpSp>
        <p:nvGrpSpPr>
          <p:cNvPr id="371724" name="Group 12"/>
          <p:cNvGrpSpPr>
            <a:grpSpLocks/>
          </p:cNvGrpSpPr>
          <p:nvPr/>
        </p:nvGrpSpPr>
        <p:grpSpPr bwMode="auto">
          <a:xfrm>
            <a:off x="1946275" y="2606675"/>
            <a:ext cx="4606925" cy="963613"/>
            <a:chOff x="1123" y="1037"/>
            <a:chExt cx="3869" cy="809"/>
          </a:xfrm>
        </p:grpSpPr>
        <p:sp>
          <p:nvSpPr>
            <p:cNvPr id="69653" name="Text Box 13"/>
            <p:cNvSpPr txBox="1">
              <a:spLocks noChangeArrowheads="1"/>
            </p:cNvSpPr>
            <p:nvPr/>
          </p:nvSpPr>
          <p:spPr bwMode="auto">
            <a:xfrm>
              <a:off x="3533" y="1536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/>
                <a:t>固定成本</a:t>
              </a:r>
            </a:p>
          </p:txBody>
        </p:sp>
        <p:grpSp>
          <p:nvGrpSpPr>
            <p:cNvPr id="69654" name="Group 14"/>
            <p:cNvGrpSpPr>
              <a:grpSpLocks/>
            </p:cNvGrpSpPr>
            <p:nvPr/>
          </p:nvGrpSpPr>
          <p:grpSpPr bwMode="auto">
            <a:xfrm>
              <a:off x="1123" y="1037"/>
              <a:ext cx="3869" cy="787"/>
              <a:chOff x="1123" y="1037"/>
              <a:chExt cx="3869" cy="787"/>
            </a:xfrm>
          </p:grpSpPr>
          <p:sp>
            <p:nvSpPr>
              <p:cNvPr id="69655" name="Line 15"/>
              <p:cNvSpPr>
                <a:spLocks noChangeShapeType="1"/>
              </p:cNvSpPr>
              <p:nvPr/>
            </p:nvSpPr>
            <p:spPr bwMode="auto">
              <a:xfrm flipV="1">
                <a:off x="1123" y="1075"/>
                <a:ext cx="3869" cy="739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656" name="Line 16"/>
              <p:cNvSpPr>
                <a:spLocks noChangeShapeType="1"/>
              </p:cNvSpPr>
              <p:nvPr/>
            </p:nvSpPr>
            <p:spPr bwMode="auto">
              <a:xfrm>
                <a:off x="1133" y="1824"/>
                <a:ext cx="3744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657" name="Text Box 17"/>
              <p:cNvSpPr txBox="1">
                <a:spLocks noChangeArrowheads="1"/>
              </p:cNvSpPr>
              <p:nvPr/>
            </p:nvSpPr>
            <p:spPr bwMode="auto">
              <a:xfrm>
                <a:off x="1411" y="1037"/>
                <a:ext cx="1815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solidFill>
                      <a:srgbClr val="CC0000"/>
                    </a:solidFill>
                  </a:rPr>
                  <a:t>總成本</a:t>
                </a:r>
                <a:r>
                  <a:rPr lang="en-US" altLang="zh-TW" sz="1800">
                    <a:solidFill>
                      <a:srgbClr val="CC0000"/>
                    </a:solidFill>
                  </a:rPr>
                  <a:t>=</a:t>
                </a:r>
              </a:p>
              <a:p>
                <a:pPr eaLnBrk="1" hangingPunct="1"/>
                <a:r>
                  <a:rPr lang="zh-TW" altLang="en-US" sz="1800">
                    <a:solidFill>
                      <a:srgbClr val="CC0000"/>
                    </a:solidFill>
                  </a:rPr>
                  <a:t>固定成本</a:t>
                </a:r>
                <a:r>
                  <a:rPr lang="en-US" altLang="zh-TW" sz="1800">
                    <a:solidFill>
                      <a:srgbClr val="CC0000"/>
                    </a:solidFill>
                  </a:rPr>
                  <a:t>+</a:t>
                </a:r>
                <a:r>
                  <a:rPr lang="zh-TW" altLang="en-US" sz="1800">
                    <a:solidFill>
                      <a:srgbClr val="CC0000"/>
                    </a:solidFill>
                  </a:rPr>
                  <a:t>變動成本</a:t>
                </a:r>
              </a:p>
            </p:txBody>
          </p:sp>
        </p:grpSp>
      </p:grpSp>
      <p:grpSp>
        <p:nvGrpSpPr>
          <p:cNvPr id="371730" name="Group 18"/>
          <p:cNvGrpSpPr>
            <a:grpSpLocks/>
          </p:cNvGrpSpPr>
          <p:nvPr/>
        </p:nvGrpSpPr>
        <p:grpSpPr bwMode="auto">
          <a:xfrm>
            <a:off x="1981200" y="3741738"/>
            <a:ext cx="6477000" cy="1385887"/>
            <a:chOff x="1296" y="2227"/>
            <a:chExt cx="5154" cy="912"/>
          </a:xfrm>
        </p:grpSpPr>
        <p:sp>
          <p:nvSpPr>
            <p:cNvPr id="69651" name="Freeform 19"/>
            <p:cNvSpPr>
              <a:spLocks/>
            </p:cNvSpPr>
            <p:nvPr/>
          </p:nvSpPr>
          <p:spPr bwMode="auto">
            <a:xfrm>
              <a:off x="1296" y="2227"/>
              <a:ext cx="3360" cy="912"/>
            </a:xfrm>
            <a:custGeom>
              <a:avLst/>
              <a:gdLst>
                <a:gd name="T0" fmla="*/ 0 w 3408"/>
                <a:gd name="T1" fmla="*/ 0 h 1824"/>
                <a:gd name="T2" fmla="*/ 132 w 3408"/>
                <a:gd name="T3" fmla="*/ 7 h 1824"/>
                <a:gd name="T4" fmla="*/ 308 w 3408"/>
                <a:gd name="T5" fmla="*/ 14 h 1824"/>
                <a:gd name="T6" fmla="*/ 705 w 3408"/>
                <a:gd name="T7" fmla="*/ 21 h 1824"/>
                <a:gd name="T8" fmla="*/ 1191 w 3408"/>
                <a:gd name="T9" fmla="*/ 25 h 1824"/>
                <a:gd name="T10" fmla="*/ 2072 w 3408"/>
                <a:gd name="T11" fmla="*/ 27 h 1824"/>
                <a:gd name="T12" fmla="*/ 2601 w 3408"/>
                <a:gd name="T13" fmla="*/ 28 h 1824"/>
                <a:gd name="T14" fmla="*/ 3130 w 3408"/>
                <a:gd name="T15" fmla="*/ 29 h 18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08" h="1824">
                  <a:moveTo>
                    <a:pt x="0" y="0"/>
                  </a:moveTo>
                  <a:cubicBezTo>
                    <a:pt x="44" y="144"/>
                    <a:pt x="88" y="288"/>
                    <a:pt x="144" y="432"/>
                  </a:cubicBezTo>
                  <a:cubicBezTo>
                    <a:pt x="200" y="576"/>
                    <a:pt x="232" y="712"/>
                    <a:pt x="336" y="864"/>
                  </a:cubicBezTo>
                  <a:cubicBezTo>
                    <a:pt x="440" y="1016"/>
                    <a:pt x="608" y="1224"/>
                    <a:pt x="768" y="1344"/>
                  </a:cubicBezTo>
                  <a:cubicBezTo>
                    <a:pt x="928" y="1464"/>
                    <a:pt x="1048" y="1520"/>
                    <a:pt x="1296" y="1584"/>
                  </a:cubicBezTo>
                  <a:cubicBezTo>
                    <a:pt x="1544" y="1648"/>
                    <a:pt x="2000" y="1696"/>
                    <a:pt x="2256" y="1728"/>
                  </a:cubicBezTo>
                  <a:cubicBezTo>
                    <a:pt x="2512" y="1760"/>
                    <a:pt x="2640" y="1760"/>
                    <a:pt x="2832" y="1776"/>
                  </a:cubicBezTo>
                  <a:cubicBezTo>
                    <a:pt x="3024" y="1792"/>
                    <a:pt x="3216" y="1808"/>
                    <a:pt x="3408" y="1824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2400" y="2724"/>
              <a:ext cx="405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100">
                  <a:solidFill>
                    <a:srgbClr val="000099"/>
                  </a:solidFill>
                  <a:ea typeface="標楷體" panose="03000509000000000000" pitchFamily="65" charset="-120"/>
                </a:rPr>
                <a:t>平均成本（分攤</a:t>
              </a:r>
              <a:r>
                <a:rPr lang="en-US" altLang="zh-TW" sz="2100">
                  <a:solidFill>
                    <a:srgbClr val="000099"/>
                  </a:solidFill>
                  <a:ea typeface="標楷體" panose="03000509000000000000" pitchFamily="65" charset="-120"/>
                </a:rPr>
                <a:t>FC</a:t>
              </a:r>
              <a:r>
                <a:rPr lang="zh-TW" altLang="en-US" sz="2100">
                  <a:solidFill>
                    <a:srgbClr val="000099"/>
                  </a:solidFill>
                  <a:ea typeface="標楷體" panose="03000509000000000000" pitchFamily="65" charset="-120"/>
                </a:rPr>
                <a:t>）隨數量增加而降低</a:t>
              </a:r>
            </a:p>
          </p:txBody>
        </p:sp>
      </p:grpSp>
      <p:cxnSp>
        <p:nvCxnSpPr>
          <p:cNvPr id="69648" name="直線接點 2"/>
          <p:cNvCxnSpPr>
            <a:cxnSpLocks noChangeShapeType="1"/>
          </p:cNvCxnSpPr>
          <p:nvPr/>
        </p:nvCxnSpPr>
        <p:spPr bwMode="auto">
          <a:xfrm>
            <a:off x="2152650" y="5184775"/>
            <a:ext cx="4057650" cy="131763"/>
          </a:xfrm>
          <a:prstGeom prst="line">
            <a:avLst/>
          </a:prstGeom>
          <a:noFill/>
          <a:ln w="28575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49" name="文字方塊 3"/>
          <p:cNvSpPr txBox="1">
            <a:spLocks noChangeArrowheads="1"/>
          </p:cNvSpPr>
          <p:nvPr/>
        </p:nvSpPr>
        <p:spPr bwMode="auto">
          <a:xfrm>
            <a:off x="2359025" y="4824413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>
                <a:solidFill>
                  <a:srgbClr val="006600"/>
                </a:solidFill>
              </a:rPr>
              <a:t>邊際成本</a:t>
            </a:r>
          </a:p>
        </p:txBody>
      </p:sp>
      <p:cxnSp>
        <p:nvCxnSpPr>
          <p:cNvPr id="69650" name="直線接點 24"/>
          <p:cNvCxnSpPr>
            <a:cxnSpLocks noChangeShapeType="1"/>
          </p:cNvCxnSpPr>
          <p:nvPr/>
        </p:nvCxnSpPr>
        <p:spPr bwMode="auto">
          <a:xfrm>
            <a:off x="1958975" y="3756025"/>
            <a:ext cx="207963" cy="1420813"/>
          </a:xfrm>
          <a:prstGeom prst="line">
            <a:avLst/>
          </a:prstGeom>
          <a:noFill/>
          <a:ln w="28575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規模經濟和範圍經濟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22350" y="5164138"/>
            <a:ext cx="7743825" cy="1085850"/>
          </a:xfrm>
        </p:spPr>
        <p:txBody>
          <a:bodyPr/>
          <a:lstStyle/>
          <a:p>
            <a:r>
              <a:rPr lang="zh-TW" altLang="en-US" sz="2400" smtClean="0"/>
              <a:t>一樣是半導體生產，追求不同的經濟價值</a:t>
            </a:r>
            <a:endParaRPr lang="en-US" altLang="zh-TW" sz="2400" smtClean="0"/>
          </a:p>
          <a:p>
            <a:pPr lvl="1"/>
            <a:r>
              <a:rPr lang="zh-TW" altLang="en-US" sz="1800" smtClean="0"/>
              <a:t>少樣多量的 </a:t>
            </a:r>
            <a:r>
              <a:rPr lang="en-US" altLang="zh-TW" sz="1800" smtClean="0"/>
              <a:t>DRAM </a:t>
            </a:r>
            <a:r>
              <a:rPr lang="zh-TW" altLang="en-US" sz="1800" smtClean="0"/>
              <a:t>生產者（如三星），追求規模經濟</a:t>
            </a:r>
            <a:endParaRPr lang="en-US" altLang="zh-TW" sz="1800" smtClean="0"/>
          </a:p>
          <a:p>
            <a:pPr lvl="1"/>
            <a:r>
              <a:rPr lang="zh-TW" altLang="en-US" sz="1800" smtClean="0"/>
              <a:t>多樣少量的 </a:t>
            </a:r>
            <a:r>
              <a:rPr lang="en-US" altLang="zh-TW" sz="1800" smtClean="0"/>
              <a:t>foundry </a:t>
            </a:r>
            <a:r>
              <a:rPr lang="zh-TW" altLang="en-US" sz="1800" smtClean="0"/>
              <a:t>（如</a:t>
            </a:r>
            <a:r>
              <a:rPr lang="en-US" altLang="zh-TW" sz="1800" smtClean="0"/>
              <a:t>TSMC</a:t>
            </a:r>
            <a:r>
              <a:rPr lang="zh-TW" altLang="en-US" sz="1800" smtClean="0"/>
              <a:t>），追求範疇經濟</a:t>
            </a:r>
          </a:p>
        </p:txBody>
      </p:sp>
      <p:sp>
        <p:nvSpPr>
          <p:cNvPr id="7168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 smtClean="0"/>
              <a:t>中原大學。范錚強</a:t>
            </a:r>
            <a:endParaRPr lang="en-US" altLang="zh-TW" sz="1800" smtClean="0"/>
          </a:p>
        </p:txBody>
      </p:sp>
      <p:sp>
        <p:nvSpPr>
          <p:cNvPr id="7168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ABE8E7C-909A-4005-B0BF-C45CA09FC70D}" type="slidenum">
              <a:rPr lang="en-US" altLang="zh-TW" sz="1800"/>
              <a:pPr/>
              <a:t>41</a:t>
            </a:fld>
            <a:endParaRPr lang="en-US" altLang="zh-TW" sz="1800"/>
          </a:p>
        </p:txBody>
      </p:sp>
      <p:sp>
        <p:nvSpPr>
          <p:cNvPr id="71686" name="Line 3"/>
          <p:cNvSpPr>
            <a:spLocks noChangeShapeType="1"/>
          </p:cNvSpPr>
          <p:nvPr/>
        </p:nvSpPr>
        <p:spPr bwMode="auto">
          <a:xfrm>
            <a:off x="1003300" y="2193925"/>
            <a:ext cx="0" cy="1700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7" name="Line 4"/>
          <p:cNvSpPr>
            <a:spLocks noChangeShapeType="1"/>
          </p:cNvSpPr>
          <p:nvPr/>
        </p:nvSpPr>
        <p:spPr bwMode="auto">
          <a:xfrm>
            <a:off x="1003300" y="3894138"/>
            <a:ext cx="2411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8" name="Line 5"/>
          <p:cNvSpPr>
            <a:spLocks noChangeShapeType="1"/>
          </p:cNvSpPr>
          <p:nvPr/>
        </p:nvSpPr>
        <p:spPr bwMode="auto">
          <a:xfrm>
            <a:off x="996950" y="2822575"/>
            <a:ext cx="2317750" cy="0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9" name="Line 6"/>
          <p:cNvSpPr>
            <a:spLocks noChangeShapeType="1"/>
          </p:cNvSpPr>
          <p:nvPr/>
        </p:nvSpPr>
        <p:spPr bwMode="auto">
          <a:xfrm flipV="1">
            <a:off x="996950" y="2365375"/>
            <a:ext cx="2317750" cy="415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90" name="Line 7"/>
          <p:cNvSpPr>
            <a:spLocks noChangeShapeType="1"/>
          </p:cNvSpPr>
          <p:nvPr/>
        </p:nvSpPr>
        <p:spPr bwMode="auto">
          <a:xfrm flipV="1">
            <a:off x="1003300" y="2332038"/>
            <a:ext cx="2132013" cy="1562100"/>
          </a:xfrm>
          <a:prstGeom prst="line">
            <a:avLst/>
          </a:prstGeom>
          <a:noFill/>
          <a:ln w="50800">
            <a:solidFill>
              <a:srgbClr val="577D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91" name="Rectangle 8"/>
          <p:cNvSpPr>
            <a:spLocks noChangeArrowheads="1"/>
          </p:cNvSpPr>
          <p:nvPr/>
        </p:nvSpPr>
        <p:spPr bwMode="auto">
          <a:xfrm>
            <a:off x="3089275" y="3898900"/>
            <a:ext cx="3667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>
                <a:latin typeface="GE Black-Medium+N"/>
                <a:ea typeface="華康中楷體"/>
                <a:cs typeface="華康中楷體"/>
              </a:rPr>
              <a:t>量</a:t>
            </a:r>
          </a:p>
        </p:txBody>
      </p:sp>
      <p:sp>
        <p:nvSpPr>
          <p:cNvPr id="71692" name="Rectangle 9"/>
          <p:cNvSpPr>
            <a:spLocks noChangeArrowheads="1"/>
          </p:cNvSpPr>
          <p:nvPr/>
        </p:nvSpPr>
        <p:spPr bwMode="auto">
          <a:xfrm>
            <a:off x="714375" y="2127250"/>
            <a:ext cx="252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latin typeface="Times" panose="02020603050405020304" pitchFamily="18" charset="0"/>
                <a:ea typeface="華康中楷體"/>
                <a:cs typeface="華康中楷體"/>
              </a:rPr>
              <a:t>$</a:t>
            </a:r>
          </a:p>
        </p:txBody>
      </p:sp>
      <p:sp>
        <p:nvSpPr>
          <p:cNvPr id="71693" name="Rectangle 10"/>
          <p:cNvSpPr>
            <a:spLocks noChangeArrowheads="1"/>
          </p:cNvSpPr>
          <p:nvPr/>
        </p:nvSpPr>
        <p:spPr bwMode="auto">
          <a:xfrm>
            <a:off x="3111500" y="2708275"/>
            <a:ext cx="598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900">
                <a:latin typeface="GE Ming+N"/>
                <a:ea typeface="華康中楷體"/>
                <a:cs typeface="華康中楷體"/>
              </a:rPr>
              <a:t>固定成本</a:t>
            </a:r>
          </a:p>
        </p:txBody>
      </p:sp>
      <p:sp>
        <p:nvSpPr>
          <p:cNvPr id="71694" name="Rectangle 11"/>
          <p:cNvSpPr>
            <a:spLocks noChangeArrowheads="1"/>
          </p:cNvSpPr>
          <p:nvPr/>
        </p:nvSpPr>
        <p:spPr bwMode="auto">
          <a:xfrm>
            <a:off x="1511300" y="2422525"/>
            <a:ext cx="482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900">
                <a:latin typeface="GE Ming+N"/>
                <a:ea typeface="華康中楷體"/>
                <a:cs typeface="華康中楷體"/>
              </a:rPr>
              <a:t>總成本</a:t>
            </a:r>
          </a:p>
        </p:txBody>
      </p:sp>
      <p:sp>
        <p:nvSpPr>
          <p:cNvPr id="71695" name="Rectangle 12"/>
          <p:cNvSpPr>
            <a:spLocks noChangeArrowheads="1"/>
          </p:cNvSpPr>
          <p:nvPr/>
        </p:nvSpPr>
        <p:spPr bwMode="auto">
          <a:xfrm>
            <a:off x="1854200" y="3222625"/>
            <a:ext cx="368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900">
                <a:latin typeface="GE Ming+N"/>
                <a:ea typeface="華康中楷體"/>
                <a:cs typeface="華康中楷體"/>
              </a:rPr>
              <a:t>收入</a:t>
            </a:r>
          </a:p>
        </p:txBody>
      </p:sp>
      <p:grpSp>
        <p:nvGrpSpPr>
          <p:cNvPr id="373773" name="Group 13"/>
          <p:cNvGrpSpPr>
            <a:grpSpLocks/>
          </p:cNvGrpSpPr>
          <p:nvPr/>
        </p:nvGrpSpPr>
        <p:grpSpPr bwMode="auto">
          <a:xfrm>
            <a:off x="1111250" y="2879725"/>
            <a:ext cx="2582863" cy="1866900"/>
            <a:chOff x="768" y="2256"/>
            <a:chExt cx="2169" cy="1567"/>
          </a:xfrm>
        </p:grpSpPr>
        <p:sp>
          <p:nvSpPr>
            <p:cNvPr id="71712" name="Text Box 14"/>
            <p:cNvSpPr txBox="1">
              <a:spLocks noChangeArrowheads="1"/>
            </p:cNvSpPr>
            <p:nvPr/>
          </p:nvSpPr>
          <p:spPr bwMode="auto">
            <a:xfrm>
              <a:off x="979" y="3513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6600CC"/>
                  </a:solidFill>
                  <a:ea typeface="標楷體" panose="03000509000000000000" pitchFamily="65" charset="-120"/>
                </a:rPr>
                <a:t>規模經濟</a:t>
              </a:r>
            </a:p>
          </p:txBody>
        </p:sp>
        <p:sp>
          <p:nvSpPr>
            <p:cNvPr id="71713" name="Freeform 15"/>
            <p:cNvSpPr>
              <a:spLocks/>
            </p:cNvSpPr>
            <p:nvPr/>
          </p:nvSpPr>
          <p:spPr bwMode="auto">
            <a:xfrm>
              <a:off x="768" y="2256"/>
              <a:ext cx="1872" cy="768"/>
            </a:xfrm>
            <a:custGeom>
              <a:avLst/>
              <a:gdLst>
                <a:gd name="T0" fmla="*/ 0 w 1872"/>
                <a:gd name="T1" fmla="*/ 0 h 768"/>
                <a:gd name="T2" fmla="*/ 384 w 1872"/>
                <a:gd name="T3" fmla="*/ 576 h 768"/>
                <a:gd name="T4" fmla="*/ 1872 w 1872"/>
                <a:gd name="T5" fmla="*/ 768 h 7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2" h="768">
                  <a:moveTo>
                    <a:pt x="0" y="0"/>
                  </a:moveTo>
                  <a:cubicBezTo>
                    <a:pt x="36" y="224"/>
                    <a:pt x="72" y="448"/>
                    <a:pt x="384" y="576"/>
                  </a:cubicBezTo>
                  <a:cubicBezTo>
                    <a:pt x="696" y="704"/>
                    <a:pt x="1284" y="736"/>
                    <a:pt x="1872" y="768"/>
                  </a:cubicBez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1714" name="Text Box 16"/>
            <p:cNvSpPr txBox="1">
              <a:spLocks noChangeArrowheads="1"/>
            </p:cNvSpPr>
            <p:nvPr/>
          </p:nvSpPr>
          <p:spPr bwMode="auto">
            <a:xfrm>
              <a:off x="2006" y="2667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6600CC"/>
                  </a:solidFill>
                </a:rPr>
                <a:t>單位成本</a:t>
              </a:r>
            </a:p>
          </p:txBody>
        </p:sp>
      </p:grpSp>
      <p:grpSp>
        <p:nvGrpSpPr>
          <p:cNvPr id="373777" name="Group 17"/>
          <p:cNvGrpSpPr>
            <a:grpSpLocks/>
          </p:cNvGrpSpPr>
          <p:nvPr/>
        </p:nvGrpSpPr>
        <p:grpSpPr bwMode="auto">
          <a:xfrm>
            <a:off x="5219700" y="2119313"/>
            <a:ext cx="3086100" cy="2619375"/>
            <a:chOff x="3046" y="1632"/>
            <a:chExt cx="2592" cy="2200"/>
          </a:xfrm>
        </p:grpSpPr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>
              <a:off x="3288" y="1689"/>
              <a:ext cx="0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699" name="Line 19"/>
            <p:cNvSpPr>
              <a:spLocks noChangeShapeType="1"/>
            </p:cNvSpPr>
            <p:nvPr/>
          </p:nvSpPr>
          <p:spPr bwMode="auto">
            <a:xfrm>
              <a:off x="3288" y="3116"/>
              <a:ext cx="20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0" name="Line 20"/>
            <p:cNvSpPr>
              <a:spLocks noChangeShapeType="1"/>
            </p:cNvSpPr>
            <p:nvPr/>
          </p:nvSpPr>
          <p:spPr bwMode="auto">
            <a:xfrm>
              <a:off x="3283" y="2217"/>
              <a:ext cx="1947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1" name="Line 21"/>
            <p:cNvSpPr>
              <a:spLocks noChangeShapeType="1"/>
            </p:cNvSpPr>
            <p:nvPr/>
          </p:nvSpPr>
          <p:spPr bwMode="auto">
            <a:xfrm flipV="1">
              <a:off x="3283" y="1833"/>
              <a:ext cx="1947" cy="34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 flipV="1">
              <a:off x="3288" y="1804"/>
              <a:ext cx="1791" cy="1312"/>
            </a:xfrm>
            <a:prstGeom prst="line">
              <a:avLst/>
            </a:prstGeom>
            <a:noFill/>
            <a:ln w="50800">
              <a:solidFill>
                <a:srgbClr val="577D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3" name="Rectangle 23"/>
            <p:cNvSpPr>
              <a:spLocks noChangeArrowheads="1"/>
            </p:cNvSpPr>
            <p:nvPr/>
          </p:nvSpPr>
          <p:spPr bwMode="auto">
            <a:xfrm>
              <a:off x="5040" y="3120"/>
              <a:ext cx="50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latin typeface="GE Black-Medium+N"/>
                  <a:ea typeface="華康中楷體"/>
                  <a:cs typeface="華康中楷體"/>
                </a:rPr>
                <a:t>領域</a:t>
              </a:r>
            </a:p>
          </p:txBody>
        </p:sp>
        <p:sp>
          <p:nvSpPr>
            <p:cNvPr id="71704" name="Rectangle 24"/>
            <p:cNvSpPr>
              <a:spLocks noChangeArrowheads="1"/>
            </p:cNvSpPr>
            <p:nvPr/>
          </p:nvSpPr>
          <p:spPr bwMode="auto">
            <a:xfrm>
              <a:off x="3046" y="1632"/>
              <a:ext cx="2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>
                  <a:latin typeface="Times" panose="02020603050405020304" pitchFamily="18" charset="0"/>
                  <a:ea typeface="華康中楷體"/>
                  <a:cs typeface="華康中楷體"/>
                </a:rPr>
                <a:t>$</a:t>
              </a:r>
            </a:p>
          </p:txBody>
        </p:sp>
        <p:sp>
          <p:nvSpPr>
            <p:cNvPr id="71705" name="Rectangle 25"/>
            <p:cNvSpPr>
              <a:spLocks noChangeArrowheads="1"/>
            </p:cNvSpPr>
            <p:nvPr/>
          </p:nvSpPr>
          <p:spPr bwMode="auto">
            <a:xfrm>
              <a:off x="5059" y="2121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latin typeface="GE Ming+N"/>
                  <a:ea typeface="華康中楷體"/>
                  <a:cs typeface="華康中楷體"/>
                </a:rPr>
                <a:t>固定成本</a:t>
              </a:r>
            </a:p>
          </p:txBody>
        </p:sp>
        <p:sp>
          <p:nvSpPr>
            <p:cNvPr id="71706" name="Rectangle 26"/>
            <p:cNvSpPr>
              <a:spLocks noChangeArrowheads="1"/>
            </p:cNvSpPr>
            <p:nvPr/>
          </p:nvSpPr>
          <p:spPr bwMode="auto">
            <a:xfrm>
              <a:off x="3715" y="1881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latin typeface="GE Ming+N"/>
                  <a:ea typeface="華康中楷體"/>
                  <a:cs typeface="華康中楷體"/>
                </a:rPr>
                <a:t>總成本</a:t>
              </a:r>
            </a:p>
          </p:txBody>
        </p:sp>
        <p:sp>
          <p:nvSpPr>
            <p:cNvPr id="71707" name="Rectangle 27"/>
            <p:cNvSpPr>
              <a:spLocks noChangeArrowheads="1"/>
            </p:cNvSpPr>
            <p:nvPr/>
          </p:nvSpPr>
          <p:spPr bwMode="auto">
            <a:xfrm>
              <a:off x="4003" y="2553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latin typeface="GE Ming+N"/>
                  <a:ea typeface="華康中楷體"/>
                  <a:cs typeface="華康中楷體"/>
                </a:rPr>
                <a:t>收入</a:t>
              </a:r>
            </a:p>
          </p:txBody>
        </p:sp>
        <p:grpSp>
          <p:nvGrpSpPr>
            <p:cNvPr id="71708" name="Group 28"/>
            <p:cNvGrpSpPr>
              <a:grpSpLocks/>
            </p:cNvGrpSpPr>
            <p:nvPr/>
          </p:nvGrpSpPr>
          <p:grpSpPr bwMode="auto">
            <a:xfrm>
              <a:off x="3379" y="2265"/>
              <a:ext cx="1872" cy="1567"/>
              <a:chOff x="768" y="2256"/>
              <a:chExt cx="1872" cy="1567"/>
            </a:xfrm>
          </p:grpSpPr>
          <p:sp>
            <p:nvSpPr>
              <p:cNvPr id="71710" name="Text Box 29"/>
              <p:cNvSpPr txBox="1">
                <a:spLocks noChangeArrowheads="1"/>
              </p:cNvSpPr>
              <p:nvPr/>
            </p:nvSpPr>
            <p:spPr bwMode="auto">
              <a:xfrm>
                <a:off x="979" y="3513"/>
                <a:ext cx="93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solidFill>
                      <a:srgbClr val="6600CC"/>
                    </a:solidFill>
                    <a:ea typeface="標楷體" panose="03000509000000000000" pitchFamily="65" charset="-120"/>
                  </a:rPr>
                  <a:t>範疇經濟</a:t>
                </a:r>
              </a:p>
            </p:txBody>
          </p:sp>
          <p:sp>
            <p:nvSpPr>
              <p:cNvPr id="71711" name="Freeform 30"/>
              <p:cNvSpPr>
                <a:spLocks/>
              </p:cNvSpPr>
              <p:nvPr/>
            </p:nvSpPr>
            <p:spPr bwMode="auto">
              <a:xfrm>
                <a:off x="768" y="2256"/>
                <a:ext cx="1872" cy="768"/>
              </a:xfrm>
              <a:custGeom>
                <a:avLst/>
                <a:gdLst>
                  <a:gd name="T0" fmla="*/ 0 w 1872"/>
                  <a:gd name="T1" fmla="*/ 0 h 768"/>
                  <a:gd name="T2" fmla="*/ 384 w 1872"/>
                  <a:gd name="T3" fmla="*/ 576 h 768"/>
                  <a:gd name="T4" fmla="*/ 1872 w 1872"/>
                  <a:gd name="T5" fmla="*/ 768 h 7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72" h="768">
                    <a:moveTo>
                      <a:pt x="0" y="0"/>
                    </a:moveTo>
                    <a:cubicBezTo>
                      <a:pt x="36" y="224"/>
                      <a:pt x="72" y="448"/>
                      <a:pt x="384" y="576"/>
                    </a:cubicBezTo>
                    <a:cubicBezTo>
                      <a:pt x="696" y="704"/>
                      <a:pt x="1284" y="736"/>
                      <a:pt x="1872" y="768"/>
                    </a:cubicBezTo>
                  </a:path>
                </a:pathLst>
              </a:custGeom>
              <a:noFill/>
              <a:ln w="28575" cap="flat" cmpd="sng">
                <a:solidFill>
                  <a:srgbClr val="6600CC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71709" name="Text Box 31"/>
            <p:cNvSpPr txBox="1">
              <a:spLocks noChangeArrowheads="1"/>
            </p:cNvSpPr>
            <p:nvPr/>
          </p:nvSpPr>
          <p:spPr bwMode="auto">
            <a:xfrm>
              <a:off x="4320" y="2688"/>
              <a:ext cx="13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6600CC"/>
                  </a:solidFill>
                </a:rPr>
                <a:t>單一領域成本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440613" cy="1143000"/>
          </a:xfrm>
        </p:spPr>
        <p:txBody>
          <a:bodyPr/>
          <a:lstStyle/>
          <a:p>
            <a:r>
              <a:rPr lang="zh-TW" altLang="en-US" smtClean="0"/>
              <a:t>我們從平台營運者的角度來看：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773238"/>
            <a:ext cx="8134350" cy="4114800"/>
          </a:xfrm>
        </p:spPr>
        <p:txBody>
          <a:bodyPr/>
          <a:lstStyle/>
          <a:p>
            <a:r>
              <a:rPr lang="zh-TW" altLang="en-US" sz="2000" smtClean="0"/>
              <a:t>我是 </a:t>
            </a:r>
            <a:r>
              <a:rPr lang="en-US" altLang="zh-TW" sz="2000" smtClean="0"/>
              <a:t>AirBnB</a:t>
            </a:r>
          </a:p>
          <a:p>
            <a:r>
              <a:rPr lang="zh-TW" altLang="en-US" sz="2000" smtClean="0"/>
              <a:t>我要經營一個全球的住宿服務，希望有很多很多房子</a:t>
            </a:r>
            <a:endParaRPr lang="en-US" altLang="zh-TW" sz="2000" smtClean="0"/>
          </a:p>
          <a:p>
            <a:r>
              <a:rPr lang="zh-TW" altLang="en-US" sz="2000" smtClean="0"/>
              <a:t>我透過 </a:t>
            </a:r>
            <a:r>
              <a:rPr lang="en-US" altLang="zh-TW" sz="2000" smtClean="0"/>
              <a:t>Crowd</a:t>
            </a:r>
            <a:r>
              <a:rPr lang="zh-TW" altLang="en-US" sz="2000" smtClean="0"/>
              <a:t> </a:t>
            </a:r>
            <a:r>
              <a:rPr lang="en-US" altLang="zh-TW" sz="2000" smtClean="0"/>
              <a:t>sourcing</a:t>
            </a:r>
            <a:r>
              <a:rPr lang="zh-TW" altLang="en-US" sz="2000" smtClean="0"/>
              <a:t> 取得房源</a:t>
            </a:r>
            <a:endParaRPr lang="en-US" altLang="zh-TW" sz="2000" smtClean="0"/>
          </a:p>
          <a:p>
            <a:r>
              <a:rPr lang="zh-TW" altLang="en-US" sz="2000" smtClean="0"/>
              <a:t>這些房子的人，平時不可能找到顧客把剩餘價值變現。透過我，就可以找到顧客變現</a:t>
            </a:r>
            <a:endParaRPr lang="en-US" altLang="zh-TW" sz="2000" smtClean="0"/>
          </a:p>
          <a:p>
            <a:r>
              <a:rPr lang="zh-TW" altLang="en-US" sz="2000" smtClean="0"/>
              <a:t>他們不只是提供我免費的房源，還要貼錢（佣金）！他們向顧客收錢，不一定要經過我</a:t>
            </a:r>
            <a:endParaRPr lang="en-US" altLang="zh-TW" sz="2000" smtClean="0"/>
          </a:p>
          <a:p>
            <a:r>
              <a:rPr lang="zh-TW" altLang="en-US" sz="2000" smtClean="0"/>
              <a:t>還有另一堆房客提供評價</a:t>
            </a:r>
            <a:endParaRPr lang="en-US" altLang="zh-TW" sz="2000" smtClean="0"/>
          </a:p>
          <a:p>
            <a:r>
              <a:rPr lang="zh-TW" altLang="en-US" sz="2000" smtClean="0"/>
              <a:t>我有兩批奴隸！</a:t>
            </a:r>
            <a:endParaRPr lang="en-US" altLang="zh-TW" sz="2000" smtClean="0"/>
          </a:p>
          <a:p>
            <a:r>
              <a:rPr lang="zh-TW" altLang="en-US" sz="2000" smtClean="0"/>
              <a:t>很多人，甚至買了公寓投靠我：</a:t>
            </a:r>
            <a:r>
              <a:rPr lang="zh-TW" altLang="en-US" sz="2000" smtClean="0">
                <a:solidFill>
                  <a:srgbClr val="FF0000"/>
                </a:solidFill>
              </a:rPr>
              <a:t>現代奴隸做現代寓公</a:t>
            </a:r>
            <a:endParaRPr lang="en-US" altLang="zh-TW" sz="2000" smtClean="0">
              <a:solidFill>
                <a:srgbClr val="FF0000"/>
              </a:solidFill>
            </a:endParaRPr>
          </a:p>
          <a:p>
            <a:endParaRPr lang="en-US" altLang="zh-TW" sz="2000" smtClean="0"/>
          </a:p>
          <a:p>
            <a:r>
              <a:rPr lang="zh-TW" altLang="en-US" sz="2400" smtClean="0">
                <a:solidFill>
                  <a:srgbClr val="FF0000"/>
                </a:solidFill>
              </a:rPr>
              <a:t>當前共享經濟平台上，分享的未必都是剩餘的價值</a:t>
            </a:r>
          </a:p>
        </p:txBody>
      </p:sp>
      <p:sp>
        <p:nvSpPr>
          <p:cNvPr id="7373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373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33859C5-B6C2-4FC2-9B66-D97E0A567D1C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smtClean="0"/>
              <a:t>多方的價值交換：</a:t>
            </a:r>
            <a:r>
              <a:rPr lang="en-US" altLang="zh-TW" sz="3200" smtClean="0"/>
              <a:t>AirBnB</a:t>
            </a:r>
          </a:p>
        </p:txBody>
      </p:sp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1187450" y="2205038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房東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3708400" y="2997200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</a:rPr>
              <a:t>AirBnB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6372225" y="2276475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旅客</a:t>
            </a: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779838" y="5084763"/>
            <a:ext cx="1439862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廣告商</a:t>
            </a:r>
            <a:r>
              <a:rPr lang="en-US" altLang="zh-TW" sz="2800">
                <a:solidFill>
                  <a:schemeClr val="bg1"/>
                </a:solidFill>
                <a:ea typeface="SimHei" pitchFamily="49" charset="-122"/>
              </a:rPr>
              <a:t>/</a:t>
            </a:r>
          </a:p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業者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5003800" y="27813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V="1">
            <a:off x="5148263" y="3141663"/>
            <a:ext cx="1368425" cy="503237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H="1" flipV="1">
            <a:off x="2636838" y="2795588"/>
            <a:ext cx="1223962" cy="433387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H="1" flipV="1">
            <a:off x="2376488" y="3105150"/>
            <a:ext cx="1368425" cy="503238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789488" y="268763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rgbClr val="CC0000"/>
                </a:solidFill>
              </a:rPr>
              <a:t>房源、評價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184775" y="35004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rgbClr val="CC0000"/>
                </a:solidFill>
              </a:rPr>
              <a:t>評價、「人頭」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2847975" y="2538413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8000"/>
                </a:solidFill>
              </a:rPr>
              <a:t>房源、佣金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293938" y="3336925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8000"/>
                </a:solidFill>
              </a:rPr>
              <a:t>曝光度</a:t>
            </a: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4211638" y="4221163"/>
            <a:ext cx="0" cy="72072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4859338" y="44386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廣告費</a:t>
            </a:r>
            <a:endParaRPr lang="en-US" altLang="zh-TW">
              <a:solidFill>
                <a:srgbClr val="660066"/>
              </a:solidFill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555875" y="4364038"/>
            <a:ext cx="1487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廣告數量</a:t>
            </a:r>
            <a:r>
              <a:rPr lang="en-US" altLang="zh-TW">
                <a:solidFill>
                  <a:srgbClr val="660066"/>
                </a:solidFill>
              </a:rPr>
              <a:t>/</a:t>
            </a:r>
          </a:p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廣告聚焦</a:t>
            </a:r>
          </a:p>
        </p:txBody>
      </p:sp>
      <p:sp>
        <p:nvSpPr>
          <p:cNvPr id="74771" name="Line 20"/>
          <p:cNvSpPr>
            <a:spLocks noChangeShapeType="1"/>
          </p:cNvSpPr>
          <p:nvPr/>
        </p:nvSpPr>
        <p:spPr bwMode="auto">
          <a:xfrm flipV="1">
            <a:off x="6732588" y="3429000"/>
            <a:ext cx="288925" cy="1512888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2" name="Line 21"/>
          <p:cNvSpPr>
            <a:spLocks noChangeShapeType="1"/>
          </p:cNvSpPr>
          <p:nvPr/>
        </p:nvSpPr>
        <p:spPr bwMode="auto">
          <a:xfrm flipV="1">
            <a:off x="5219700" y="4941888"/>
            <a:ext cx="1512888" cy="57467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 flipV="1">
            <a:off x="6948488" y="3357563"/>
            <a:ext cx="360362" cy="180022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4" name="Line 23"/>
          <p:cNvSpPr>
            <a:spLocks noChangeShapeType="1"/>
          </p:cNvSpPr>
          <p:nvPr/>
        </p:nvSpPr>
        <p:spPr bwMode="auto">
          <a:xfrm flipV="1">
            <a:off x="5219700" y="5157788"/>
            <a:ext cx="1728788" cy="647700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5" name="Text Box 24"/>
          <p:cNvSpPr txBox="1">
            <a:spLocks noChangeArrowheads="1"/>
          </p:cNvSpPr>
          <p:nvPr/>
        </p:nvSpPr>
        <p:spPr bwMode="auto">
          <a:xfrm>
            <a:off x="6156325" y="44370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7030A0"/>
                </a:solidFill>
              </a:rPr>
              <a:t>$$</a:t>
            </a:r>
          </a:p>
        </p:txBody>
      </p:sp>
      <p:sp>
        <p:nvSpPr>
          <p:cNvPr id="74776" name="Text Box 25"/>
          <p:cNvSpPr txBox="1">
            <a:spLocks noChangeArrowheads="1"/>
          </p:cNvSpPr>
          <p:nvPr/>
        </p:nvSpPr>
        <p:spPr bwMode="auto">
          <a:xfrm>
            <a:off x="7019925" y="472598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7030A0"/>
                </a:solidFill>
              </a:rPr>
              <a:t>商品資訊</a:t>
            </a:r>
          </a:p>
        </p:txBody>
      </p:sp>
      <p:sp>
        <p:nvSpPr>
          <p:cNvPr id="74777" name="Line 26"/>
          <p:cNvSpPr>
            <a:spLocks noChangeShapeType="1"/>
          </p:cNvSpPr>
          <p:nvPr/>
        </p:nvSpPr>
        <p:spPr bwMode="auto">
          <a:xfrm>
            <a:off x="3851275" y="1628775"/>
            <a:ext cx="2736850" cy="7921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8" name="Line 27"/>
          <p:cNvSpPr>
            <a:spLocks noChangeShapeType="1"/>
          </p:cNvSpPr>
          <p:nvPr/>
        </p:nvSpPr>
        <p:spPr bwMode="auto">
          <a:xfrm flipV="1">
            <a:off x="2124075" y="1628775"/>
            <a:ext cx="1727200" cy="5762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6827" name="Line 28"/>
          <p:cNvSpPr>
            <a:spLocks noChangeShapeType="1"/>
          </p:cNvSpPr>
          <p:nvPr/>
        </p:nvSpPr>
        <p:spPr bwMode="auto">
          <a:xfrm>
            <a:off x="3851275" y="1844675"/>
            <a:ext cx="2520950" cy="72072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zh-TW" altLang="en-US"/>
          </a:p>
        </p:txBody>
      </p:sp>
      <p:sp>
        <p:nvSpPr>
          <p:cNvPr id="76828" name="Line 29"/>
          <p:cNvSpPr>
            <a:spLocks noChangeShapeType="1"/>
          </p:cNvSpPr>
          <p:nvPr/>
        </p:nvSpPr>
        <p:spPr bwMode="auto">
          <a:xfrm flipV="1">
            <a:off x="2411413" y="1844675"/>
            <a:ext cx="1439862" cy="50482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zh-TW" altLang="en-US"/>
          </a:p>
        </p:txBody>
      </p:sp>
      <p:sp>
        <p:nvSpPr>
          <p:cNvPr id="74781" name="Text Box 31"/>
          <p:cNvSpPr txBox="1">
            <a:spLocks noChangeArrowheads="1"/>
          </p:cNvSpPr>
          <p:nvPr/>
        </p:nvSpPr>
        <p:spPr bwMode="auto">
          <a:xfrm>
            <a:off x="5257800" y="16795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曝光度</a:t>
            </a:r>
          </a:p>
        </p:txBody>
      </p:sp>
      <p:sp>
        <p:nvSpPr>
          <p:cNvPr id="7478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478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F249A2A-60E4-46A8-AC1D-1AD169B46DC2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4784" name="Text Box 24"/>
          <p:cNvSpPr txBox="1">
            <a:spLocks noChangeArrowheads="1"/>
          </p:cNvSpPr>
          <p:nvPr/>
        </p:nvSpPr>
        <p:spPr bwMode="auto">
          <a:xfrm>
            <a:off x="3614738" y="19018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6600"/>
                </a:solidFill>
              </a:rPr>
              <a:t>$$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蘋果怎麼樣賣手機 </a:t>
            </a:r>
            <a:r>
              <a:rPr lang="en-US" altLang="zh-TW" smtClean="0"/>
              <a:t>App</a:t>
            </a:r>
          </a:p>
        </p:txBody>
      </p:sp>
      <p:sp>
        <p:nvSpPr>
          <p:cNvPr id="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和微軟有何不同</a:t>
            </a:r>
            <a:endParaRPr lang="en-US" altLang="zh-TW" smtClean="0"/>
          </a:p>
          <a:p>
            <a:r>
              <a:rPr lang="zh-TW" altLang="en-US" smtClean="0"/>
              <a:t>全球一個 </a:t>
            </a:r>
            <a:r>
              <a:rPr lang="en-US" altLang="zh-TW" smtClean="0"/>
              <a:t>App Store</a:t>
            </a:r>
          </a:p>
          <a:p>
            <a:r>
              <a:rPr lang="zh-TW" altLang="en-US" smtClean="0"/>
              <a:t>授權給一個虛擬帳戶</a:t>
            </a:r>
            <a:r>
              <a:rPr lang="en-US" altLang="zh-TW" smtClean="0"/>
              <a:t>…</a:t>
            </a:r>
          </a:p>
          <a:p>
            <a:r>
              <a:rPr lang="zh-TW" altLang="en-US" smtClean="0"/>
              <a:t>增加黏著度</a:t>
            </a:r>
            <a:endParaRPr lang="en-US" altLang="zh-TW" smtClean="0"/>
          </a:p>
        </p:txBody>
      </p:sp>
      <p:sp>
        <p:nvSpPr>
          <p:cNvPr id="7578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578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CADD76-7500-4DA9-91BA-F80743F685BA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In-App Purchase: </a:t>
            </a:r>
            <a:r>
              <a:rPr lang="zh-TW" altLang="en-US" smtClean="0"/>
              <a:t>應用中購買</a:t>
            </a:r>
          </a:p>
        </p:txBody>
      </p:sp>
      <p:sp>
        <p:nvSpPr>
          <p:cNvPr id="7680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App </a:t>
            </a:r>
            <a:r>
              <a:rPr lang="zh-TW" altLang="en-US" smtClean="0"/>
              <a:t>的銷售，可以是免費的，也可以要賣錢的</a:t>
            </a:r>
            <a:endParaRPr lang="en-US" altLang="zh-TW" smtClean="0"/>
          </a:p>
          <a:p>
            <a:r>
              <a:rPr lang="zh-TW" altLang="en-US" smtClean="0"/>
              <a:t>收入最高的</a:t>
            </a:r>
            <a:r>
              <a:rPr lang="en-US" altLang="zh-TW" smtClean="0"/>
              <a:t>App </a:t>
            </a:r>
            <a:r>
              <a:rPr lang="zh-TW" altLang="en-US" smtClean="0"/>
              <a:t>都不是賣錢的 </a:t>
            </a:r>
            <a:r>
              <a:rPr lang="en-US" altLang="zh-TW" smtClean="0"/>
              <a:t>App</a:t>
            </a:r>
          </a:p>
          <a:p>
            <a:pPr lvl="1"/>
            <a:r>
              <a:rPr lang="zh-TW" altLang="en-US" smtClean="0"/>
              <a:t>而是免費的 </a:t>
            </a:r>
            <a:r>
              <a:rPr lang="en-US" altLang="zh-TW" smtClean="0"/>
              <a:t>App</a:t>
            </a:r>
          </a:p>
          <a:p>
            <a:r>
              <a:rPr lang="zh-TW" altLang="en-US" smtClean="0"/>
              <a:t>衝動購買的積極作為！</a:t>
            </a:r>
          </a:p>
        </p:txBody>
      </p:sp>
      <p:sp>
        <p:nvSpPr>
          <p:cNvPr id="7680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680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496D5D-4008-49E3-B616-2595161F2A34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In-App Purchase: </a:t>
            </a:r>
            <a:r>
              <a:rPr lang="zh-TW" altLang="en-US" smtClean="0"/>
              <a:t>應用中購買</a:t>
            </a:r>
          </a:p>
        </p:txBody>
      </p:sp>
      <p:pic>
        <p:nvPicPr>
          <p:cNvPr id="77827" name="內容版面配置區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0838"/>
            <a:ext cx="7705725" cy="4703762"/>
          </a:xfrm>
        </p:spPr>
      </p:pic>
      <p:sp>
        <p:nvSpPr>
          <p:cNvPr id="7782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782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6E18137-37D7-42DF-9168-C5B158B7D19D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7885113" y="2349500"/>
            <a:ext cx="431800" cy="287338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" name="橢圓 8"/>
          <p:cNvSpPr>
            <a:spLocks noChangeArrowheads="1"/>
          </p:cNvSpPr>
          <p:nvPr/>
        </p:nvSpPr>
        <p:spPr bwMode="auto">
          <a:xfrm>
            <a:off x="7885113" y="2759075"/>
            <a:ext cx="431800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" name="橢圓 9"/>
          <p:cNvSpPr>
            <a:spLocks noChangeArrowheads="1"/>
          </p:cNvSpPr>
          <p:nvPr/>
        </p:nvSpPr>
        <p:spPr bwMode="auto">
          <a:xfrm>
            <a:off x="7885113" y="3170238"/>
            <a:ext cx="431800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" name="橢圓 10"/>
          <p:cNvSpPr>
            <a:spLocks noChangeArrowheads="1"/>
          </p:cNvSpPr>
          <p:nvPr/>
        </p:nvSpPr>
        <p:spPr bwMode="auto">
          <a:xfrm>
            <a:off x="6659563" y="2201863"/>
            <a:ext cx="649287" cy="21907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4248150" y="2201863"/>
            <a:ext cx="647700" cy="21907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" name="橢圓 12"/>
          <p:cNvSpPr>
            <a:spLocks noChangeArrowheads="1"/>
          </p:cNvSpPr>
          <p:nvPr/>
        </p:nvSpPr>
        <p:spPr bwMode="auto">
          <a:xfrm>
            <a:off x="827088" y="3644900"/>
            <a:ext cx="696912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" name="橢圓 13"/>
          <p:cNvSpPr>
            <a:spLocks noChangeArrowheads="1"/>
          </p:cNvSpPr>
          <p:nvPr/>
        </p:nvSpPr>
        <p:spPr bwMode="auto">
          <a:xfrm>
            <a:off x="5651500" y="2871788"/>
            <a:ext cx="696913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結論</a:t>
            </a:r>
          </a:p>
        </p:txBody>
      </p:sp>
      <p:sp>
        <p:nvSpPr>
          <p:cNvPr id="7885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主流的營運方式，會因為環境改變</a:t>
            </a:r>
            <a:endParaRPr lang="en-US" altLang="zh-TW" smtClean="0"/>
          </a:p>
          <a:p>
            <a:pPr lvl="1"/>
            <a:r>
              <a:rPr lang="zh-TW" altLang="en-US" smtClean="0"/>
              <a:t>自然環境</a:t>
            </a:r>
            <a:endParaRPr lang="en-US" altLang="zh-TW" smtClean="0"/>
          </a:p>
          <a:p>
            <a:pPr lvl="1"/>
            <a:r>
              <a:rPr lang="zh-TW" altLang="en-US" smtClean="0"/>
              <a:t>政治經濟環境</a:t>
            </a:r>
            <a:endParaRPr lang="en-US" altLang="zh-TW" smtClean="0"/>
          </a:p>
          <a:p>
            <a:pPr lvl="1"/>
            <a:r>
              <a:rPr lang="zh-TW" altLang="en-US" smtClean="0"/>
              <a:t>科技條件</a:t>
            </a:r>
            <a:endParaRPr lang="en-US" altLang="zh-TW" smtClean="0"/>
          </a:p>
          <a:p>
            <a:r>
              <a:rPr lang="zh-TW" altLang="en-US" smtClean="0"/>
              <a:t>科技條件已經大幅改變</a:t>
            </a:r>
            <a:endParaRPr lang="en-US" altLang="zh-TW" smtClean="0"/>
          </a:p>
          <a:p>
            <a:r>
              <a:rPr lang="zh-TW" altLang="en-US" smtClean="0"/>
              <a:t>你的經營方式有在改變嗎？</a:t>
            </a:r>
            <a:endParaRPr lang="en-US" altLang="zh-TW" smtClean="0"/>
          </a:p>
        </p:txBody>
      </p:sp>
      <p:sp>
        <p:nvSpPr>
          <p:cNvPr id="7885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885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07C9C7-1003-4D96-9B6D-00ACC13FFBD4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社會網路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強聯結</a:t>
            </a:r>
          </a:p>
          <a:p>
            <a:pPr lvl="1"/>
            <a:r>
              <a:rPr lang="zh-TW" altLang="en-US" smtClean="0"/>
              <a:t>例如：五倫中的關係、固定商務伙伴</a:t>
            </a:r>
          </a:p>
          <a:p>
            <a:r>
              <a:rPr lang="zh-TW" altLang="en-US" smtClean="0"/>
              <a:t>弱聯結</a:t>
            </a:r>
          </a:p>
          <a:p>
            <a:pPr lvl="1"/>
            <a:r>
              <a:rPr lang="zh-TW" altLang="en-US" smtClean="0"/>
              <a:t>不太熟悉、乃至於不認識的人</a:t>
            </a:r>
          </a:p>
          <a:p>
            <a:pPr lvl="1"/>
            <a:endParaRPr lang="zh-TW" altLang="en-US" smtClean="0"/>
          </a:p>
          <a:p>
            <a:r>
              <a:rPr lang="zh-TW" altLang="en-US" smtClean="0"/>
              <a:t>哪一種聯結能產生綜效？</a:t>
            </a:r>
          </a:p>
          <a:p>
            <a:endParaRPr lang="zh-TW" altLang="en-US" smtClean="0"/>
          </a:p>
        </p:txBody>
      </p:sp>
      <p:sp>
        <p:nvSpPr>
          <p:cNvPr id="1229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229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C8BE6EB-9123-4071-BEA2-86943AD7C1AF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/>
              <a:t>維基時代</a:t>
            </a:r>
            <a:endParaRPr lang="zh-TW" altLang="en-US" sz="44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Nupedia</a:t>
            </a:r>
          </a:p>
          <a:p>
            <a:pPr lvl="1"/>
            <a:r>
              <a:rPr lang="en-US" altLang="zh-TW" smtClean="0"/>
              <a:t>Web</a:t>
            </a:r>
            <a:r>
              <a:rPr lang="zh-TW" altLang="en-US" smtClean="0"/>
              <a:t>版的線上百科全書計畫，</a:t>
            </a:r>
            <a:r>
              <a:rPr lang="en-US" altLang="zh-TW" smtClean="0"/>
              <a:t>Bomis</a:t>
            </a:r>
            <a:r>
              <a:rPr lang="zh-TW" altLang="en-US" smtClean="0"/>
              <a:t>公司在</a:t>
            </a:r>
            <a:r>
              <a:rPr lang="en-US" altLang="zh-TW" smtClean="0"/>
              <a:t>2000</a:t>
            </a:r>
            <a:r>
              <a:rPr lang="zh-TW" altLang="en-US" smtClean="0"/>
              <a:t>年</a:t>
            </a:r>
            <a:r>
              <a:rPr lang="en-US" altLang="zh-TW" smtClean="0"/>
              <a:t>3</a:t>
            </a:r>
            <a:r>
              <a:rPr lang="zh-TW" altLang="en-US" smtClean="0"/>
              <a:t>月所推出</a:t>
            </a:r>
          </a:p>
          <a:p>
            <a:pPr lvl="1"/>
            <a:r>
              <a:rPr lang="zh-TW" altLang="en-US" smtClean="0"/>
              <a:t>邀請各領域專家撰寫，透過同儕評閱（</a:t>
            </a:r>
            <a:r>
              <a:rPr lang="en-US" altLang="zh-TW" smtClean="0"/>
              <a:t>peer-review</a:t>
            </a:r>
            <a:r>
              <a:rPr lang="zh-TW" altLang="en-US" smtClean="0"/>
              <a:t>）過程之後發佈</a:t>
            </a:r>
          </a:p>
          <a:p>
            <a:pPr lvl="1"/>
            <a:r>
              <a:rPr lang="zh-TW" altLang="en-US" smtClean="0"/>
              <a:t>自</a:t>
            </a:r>
            <a:r>
              <a:rPr lang="en-US" altLang="zh-TW" smtClean="0"/>
              <a:t>2000/3 ~ 2003/9</a:t>
            </a:r>
            <a:r>
              <a:rPr lang="zh-TW" altLang="en-US" smtClean="0"/>
              <a:t>為止，共完成</a:t>
            </a:r>
            <a:r>
              <a:rPr lang="en-US" altLang="zh-TW" smtClean="0"/>
              <a:t>24</a:t>
            </a:r>
            <a:r>
              <a:rPr lang="zh-TW" altLang="en-US" smtClean="0"/>
              <a:t>個條目的評閱過程，其餘尚有</a:t>
            </a:r>
            <a:r>
              <a:rPr lang="en-US" altLang="zh-TW" smtClean="0"/>
              <a:t>74</a:t>
            </a:r>
            <a:r>
              <a:rPr lang="zh-TW" altLang="en-US" smtClean="0"/>
              <a:t>條條目在審定中</a:t>
            </a:r>
          </a:p>
          <a:p>
            <a:pPr lvl="1"/>
            <a:r>
              <a:rPr lang="en-US" altLang="zh-TW" smtClean="0"/>
              <a:t>2003</a:t>
            </a:r>
            <a:r>
              <a:rPr lang="zh-TW" altLang="en-US" smtClean="0"/>
              <a:t>年</a:t>
            </a:r>
            <a:r>
              <a:rPr lang="en-US" altLang="zh-TW" smtClean="0"/>
              <a:t>9</a:t>
            </a:r>
            <a:r>
              <a:rPr lang="zh-TW" altLang="en-US" smtClean="0"/>
              <a:t>月</a:t>
            </a:r>
            <a:r>
              <a:rPr lang="en-US" altLang="zh-TW" smtClean="0"/>
              <a:t>26</a:t>
            </a:r>
            <a:r>
              <a:rPr lang="zh-TW" altLang="en-US" smtClean="0"/>
              <a:t>日起中止計畫</a:t>
            </a:r>
          </a:p>
        </p:txBody>
      </p:sp>
      <p:sp>
        <p:nvSpPr>
          <p:cNvPr id="1434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434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E93C945-5309-42B4-881E-CBBD76418115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/>
              <a:t>維基時代</a:t>
            </a:r>
            <a:r>
              <a:rPr lang="zh-TW" alt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 smtClean="0"/>
              <a:t>Wiki </a:t>
            </a:r>
            <a:r>
              <a:rPr lang="zh-TW" altLang="en-US" sz="2800" smtClean="0"/>
              <a:t>背景 </a:t>
            </a:r>
            <a:r>
              <a:rPr lang="en-US" altLang="zh-TW" smtClean="0"/>
              <a:t>─</a:t>
            </a:r>
            <a:r>
              <a:rPr lang="zh-TW" altLang="en-US" sz="2800" smtClean="0"/>
              <a:t> </a:t>
            </a:r>
            <a:r>
              <a:rPr lang="en-US" altLang="zh-TW" sz="2800" smtClean="0"/>
              <a:t>Wikipedia: </a:t>
            </a:r>
          </a:p>
          <a:p>
            <a:pPr lvl="1">
              <a:lnSpc>
                <a:spcPct val="80000"/>
              </a:lnSpc>
            </a:pPr>
            <a:r>
              <a:rPr lang="en-US" altLang="zh-TW" sz="2400" smtClean="0"/>
              <a:t>2001</a:t>
            </a:r>
            <a:r>
              <a:rPr lang="zh-TW" altLang="en-US" sz="2400" smtClean="0"/>
              <a:t>年</a:t>
            </a:r>
            <a:r>
              <a:rPr lang="en-US" altLang="zh-TW" sz="2400" smtClean="0"/>
              <a:t>1</a:t>
            </a:r>
            <a:r>
              <a:rPr lang="zh-TW" altLang="en-US" sz="2400" smtClean="0"/>
              <a:t>月</a:t>
            </a:r>
            <a:r>
              <a:rPr lang="en-US" altLang="zh-TW" sz="2400" smtClean="0"/>
              <a:t>15</a:t>
            </a:r>
            <a:r>
              <a:rPr lang="zh-TW" altLang="en-US" sz="2400" smtClean="0"/>
              <a:t>日正式成立</a:t>
            </a:r>
          </a:p>
          <a:p>
            <a:pPr lvl="1">
              <a:lnSpc>
                <a:spcPct val="80000"/>
              </a:lnSpc>
            </a:pPr>
            <a:r>
              <a:rPr lang="zh-TW" altLang="en-US" sz="2400" smtClean="0"/>
              <a:t>至</a:t>
            </a:r>
            <a:r>
              <a:rPr lang="en-US" altLang="zh-TW" sz="2400" smtClean="0"/>
              <a:t>2007</a:t>
            </a:r>
            <a:r>
              <a:rPr lang="zh-TW" altLang="en-US" sz="2400" smtClean="0"/>
              <a:t>年</a:t>
            </a:r>
            <a:r>
              <a:rPr lang="en-US" altLang="zh-TW" sz="2400" smtClean="0"/>
              <a:t>10</a:t>
            </a:r>
            <a:r>
              <a:rPr lang="zh-TW" altLang="en-US" sz="2400" smtClean="0"/>
              <a:t>月止，所有</a:t>
            </a:r>
            <a:r>
              <a:rPr lang="en-US" altLang="zh-TW" sz="2400" smtClean="0"/>
              <a:t>252</a:t>
            </a:r>
            <a:r>
              <a:rPr lang="zh-TW" altLang="en-US" sz="2400" smtClean="0"/>
              <a:t>種語言的版本共突破</a:t>
            </a:r>
            <a:r>
              <a:rPr lang="en-US" altLang="zh-TW" sz="2400" smtClean="0"/>
              <a:t>860</a:t>
            </a:r>
            <a:r>
              <a:rPr lang="zh-TW" altLang="en-US" sz="2400" smtClean="0"/>
              <a:t>萬個條目，</a:t>
            </a:r>
            <a:r>
              <a:rPr lang="en-US" altLang="zh-TW" sz="2400" smtClean="0"/>
              <a:t>3</a:t>
            </a:r>
            <a:r>
              <a:rPr lang="zh-TW" altLang="en-US" sz="2400" smtClean="0"/>
              <a:t>億</a:t>
            </a:r>
            <a:r>
              <a:rPr lang="en-US" altLang="zh-TW" sz="2400" smtClean="0"/>
              <a:t>5</a:t>
            </a:r>
            <a:r>
              <a:rPr lang="zh-TW" altLang="en-US" sz="2400" smtClean="0"/>
              <a:t>千萬次編輯 </a:t>
            </a:r>
          </a:p>
          <a:p>
            <a:pPr lvl="1">
              <a:lnSpc>
                <a:spcPct val="80000"/>
              </a:lnSpc>
            </a:pPr>
            <a:r>
              <a:rPr lang="en-US" altLang="zh-TW" sz="2400" smtClean="0"/>
              <a:t>2008</a:t>
            </a:r>
            <a:r>
              <a:rPr lang="zh-TW" altLang="en-US" sz="2400" smtClean="0"/>
              <a:t>年</a:t>
            </a:r>
            <a:r>
              <a:rPr lang="en-US" altLang="zh-TW" sz="2400" smtClean="0"/>
              <a:t>3</a:t>
            </a:r>
            <a:r>
              <a:rPr lang="zh-TW" altLang="en-US" sz="2400" smtClean="0"/>
              <a:t>月</a:t>
            </a:r>
            <a:r>
              <a:rPr lang="en-US" altLang="zh-TW" sz="2400" smtClean="0"/>
              <a:t>25</a:t>
            </a:r>
            <a:r>
              <a:rPr lang="zh-TW" altLang="en-US" sz="2400" smtClean="0"/>
              <a:t>日： </a:t>
            </a:r>
            <a:r>
              <a:rPr lang="en-US" altLang="zh-TW" sz="2400" smtClean="0"/>
              <a:t>1000</a:t>
            </a:r>
            <a:r>
              <a:rPr lang="zh-TW" altLang="en-US" sz="2400" smtClean="0"/>
              <a:t>萬個條目</a:t>
            </a:r>
          </a:p>
          <a:p>
            <a:pPr lvl="1">
              <a:lnSpc>
                <a:spcPct val="80000"/>
              </a:lnSpc>
            </a:pPr>
            <a:r>
              <a:rPr lang="zh-TW" altLang="en-US" sz="2400" smtClean="0"/>
              <a:t>開放參與、討論、修改</a:t>
            </a:r>
          </a:p>
          <a:p>
            <a:pPr>
              <a:lnSpc>
                <a:spcPct val="80000"/>
              </a:lnSpc>
            </a:pPr>
            <a:r>
              <a:rPr lang="zh-TW" altLang="en-US" sz="2800" smtClean="0"/>
              <a:t>技術？觀念？</a:t>
            </a:r>
          </a:p>
          <a:p>
            <a:pPr>
              <a:lnSpc>
                <a:spcPct val="80000"/>
              </a:lnSpc>
            </a:pPr>
            <a:r>
              <a:rPr lang="en-US" altLang="zh-TW" sz="2800" smtClean="0"/>
              <a:t>Wiki </a:t>
            </a:r>
            <a:r>
              <a:rPr lang="zh-TW" altLang="en-US" sz="2800" smtClean="0"/>
              <a:t>經濟</a:t>
            </a:r>
          </a:p>
          <a:p>
            <a:pPr lvl="1">
              <a:lnSpc>
                <a:spcPct val="80000"/>
              </a:lnSpc>
            </a:pPr>
            <a:r>
              <a:rPr lang="en-US" altLang="zh-TW" sz="2400" smtClean="0"/>
              <a:t>Wikinomics: How </a:t>
            </a:r>
            <a:r>
              <a:rPr lang="en-US" altLang="zh-TW" sz="2400" smtClean="0">
                <a:solidFill>
                  <a:schemeClr val="hlink"/>
                </a:solidFill>
              </a:rPr>
              <a:t>Mass Collaboration</a:t>
            </a:r>
            <a:r>
              <a:rPr lang="en-US" altLang="zh-TW" sz="2400" smtClean="0"/>
              <a:t> Changes Everything </a:t>
            </a:r>
          </a:p>
        </p:txBody>
      </p:sp>
      <p:pic>
        <p:nvPicPr>
          <p:cNvPr id="131076" name="Picture 4" descr="Wiki1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4480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639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989BFB8-AABA-44BB-A7D8-E1DB7B1FE9E7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頁尾版面配置區 3"/>
          <p:cNvSpPr txBox="1">
            <a:spLocks noGrp="1"/>
          </p:cNvSpPr>
          <p:nvPr/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8435" name="投影片編號版面配置區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DBBDF419-A0E9-4E4F-BAAA-A0DDFF6F8889}" type="slidenum">
              <a:rPr lang="zh-TW" altLang="en-US" sz="1400">
                <a:solidFill>
                  <a:srgbClr val="333399"/>
                </a:solidFill>
              </a:rPr>
              <a:pPr algn="r" eaLnBrk="1" hangingPunct="1"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8438" name="Picture 4" descr="大英百科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9BCC49-5A8B-4712-B6C5-0CFA480DBAB4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維基百科的運作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強連結？</a:t>
            </a:r>
          </a:p>
          <a:p>
            <a:r>
              <a:rPr lang="zh-TW" altLang="en-US" smtClean="0"/>
              <a:t>弱連結？</a:t>
            </a:r>
          </a:p>
          <a:p>
            <a:endParaRPr lang="zh-TW" altLang="en-US" smtClean="0"/>
          </a:p>
          <a:p>
            <a:r>
              <a:rPr lang="zh-TW" altLang="en-US" sz="3600" smtClean="0">
                <a:solidFill>
                  <a:srgbClr val="CC0000"/>
                </a:solidFill>
              </a:rPr>
              <a:t>為何弱連結能產生價值？</a:t>
            </a:r>
          </a:p>
        </p:txBody>
      </p:sp>
      <p:sp>
        <p:nvSpPr>
          <p:cNvPr id="1946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946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BEDC0CF-01BA-486A-B42C-ECB982D2BB16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1999</TotalTime>
  <Words>2120</Words>
  <Application>Microsoft Office PowerPoint</Application>
  <PresentationFormat>如螢幕大小 (4:3)</PresentationFormat>
  <Paragraphs>430</Paragraphs>
  <Slides>47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60" baseType="lpstr">
      <vt:lpstr>GE Black-Medium+N</vt:lpstr>
      <vt:lpstr>GE Ming+N</vt:lpstr>
      <vt:lpstr>SimHei</vt:lpstr>
      <vt:lpstr>華康中楷體</vt:lpstr>
      <vt:lpstr>微軟正黑體</vt:lpstr>
      <vt:lpstr>新細明體</vt:lpstr>
      <vt:lpstr>標楷體</vt:lpstr>
      <vt:lpstr>Arial</vt:lpstr>
      <vt:lpstr>Times</vt:lpstr>
      <vt:lpstr>Times New Roman</vt:lpstr>
      <vt:lpstr>Webdings</vt:lpstr>
      <vt:lpstr>Wingdings</vt:lpstr>
      <vt:lpstr>0ckf</vt:lpstr>
      <vt:lpstr>資訊科技促成的營運典範革命— 現代奴隸的貢獻</vt:lpstr>
      <vt:lpstr>資訊社會</vt:lpstr>
      <vt:lpstr>資訊社會</vt:lpstr>
      <vt:lpstr>UGC</vt:lpstr>
      <vt:lpstr>社會網路</vt:lpstr>
      <vt:lpstr>維基時代</vt:lpstr>
      <vt:lpstr>維基時代 </vt:lpstr>
      <vt:lpstr>PowerPoint 簡報</vt:lpstr>
      <vt:lpstr>維基百科的運作</vt:lpstr>
      <vt:lpstr>Crowd Sourcing 群眾外包、眾包</vt:lpstr>
      <vt:lpstr>你們有沒有參與「眾包」？</vt:lpstr>
      <vt:lpstr>什麼？奴隸？</vt:lpstr>
      <vt:lpstr>PowerPoint 簡報</vt:lpstr>
      <vt:lpstr>一些現代企業的價值</vt:lpstr>
      <vt:lpstr>PowerPoint 簡報</vt:lpstr>
      <vt:lpstr>兩年之後</vt:lpstr>
      <vt:lpstr>PowerPoint 簡報</vt:lpstr>
      <vt:lpstr>你們有在使用這些東西嗎？</vt:lpstr>
      <vt:lpstr>開發軟體</vt:lpstr>
      <vt:lpstr>弱連結的效果</vt:lpstr>
      <vt:lpstr>重要的「眾包」效果</vt:lpstr>
      <vt:lpstr>最佳時機的新聞片段</vt:lpstr>
      <vt:lpstr>意外事故</vt:lpstr>
      <vt:lpstr>人肉搜索</vt:lpstr>
      <vt:lpstr>Google 的交通現況</vt:lpstr>
      <vt:lpstr>你比較相信哪一種產品訊息？</vt:lpstr>
      <vt:lpstr>口碑行銷</vt:lpstr>
      <vt:lpstr>實體世界沒有嗎？</vt:lpstr>
      <vt:lpstr>行政機關的臨櫃人員</vt:lpstr>
      <vt:lpstr>臺灣最大的公益組織</vt:lpstr>
      <vt:lpstr>為何有人願意當奴隸？</vt:lpstr>
      <vt:lpstr>多方「價值」交換</vt:lpstr>
      <vt:lpstr>多方的價值交換：Wikipedia</vt:lpstr>
      <vt:lpstr>多方的價值交換：Google Search</vt:lpstr>
      <vt:lpstr>其他的顛覆性活動</vt:lpstr>
      <vt:lpstr>共享經濟 Sharing economy</vt:lpstr>
      <vt:lpstr>共享經濟平台</vt:lpstr>
      <vt:lpstr>財務：成本結構</vt:lpstr>
      <vt:lpstr>成本結構：營運槓桿</vt:lpstr>
      <vt:lpstr>產品單位成本</vt:lpstr>
      <vt:lpstr>規模經濟和範圍經濟</vt:lpstr>
      <vt:lpstr>我們從平台營運者的角度來看：</vt:lpstr>
      <vt:lpstr>多方的價值交換：AirBnB</vt:lpstr>
      <vt:lpstr>蘋果怎麼樣賣手機 App</vt:lpstr>
      <vt:lpstr>In-App Purchase: 應用中購買</vt:lpstr>
      <vt:lpstr>In-App Purchase: 應用中購買</vt:lpstr>
      <vt:lpstr>結論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CKFarn</cp:lastModifiedBy>
  <cp:revision>120</cp:revision>
  <dcterms:created xsi:type="dcterms:W3CDTF">1999-04-05T16:45:56Z</dcterms:created>
  <dcterms:modified xsi:type="dcterms:W3CDTF">2023-10-24T06:59:35Z</dcterms:modified>
</cp:coreProperties>
</file>