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87" r:id="rId2"/>
  </p:sldMasterIdLst>
  <p:notesMasterIdLst>
    <p:notesMasterId r:id="rId42"/>
  </p:notesMasterIdLst>
  <p:sldIdLst>
    <p:sldId id="256" r:id="rId3"/>
    <p:sldId id="345" r:id="rId4"/>
    <p:sldId id="377" r:id="rId5"/>
    <p:sldId id="379" r:id="rId6"/>
    <p:sldId id="346" r:id="rId7"/>
    <p:sldId id="347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56" r:id="rId17"/>
    <p:sldId id="357" r:id="rId18"/>
    <p:sldId id="358" r:id="rId19"/>
    <p:sldId id="364" r:id="rId20"/>
    <p:sldId id="365" r:id="rId21"/>
    <p:sldId id="366" r:id="rId22"/>
    <p:sldId id="367" r:id="rId23"/>
    <p:sldId id="368" r:id="rId24"/>
    <p:sldId id="369" r:id="rId25"/>
    <p:sldId id="476" r:id="rId26"/>
    <p:sldId id="382" r:id="rId27"/>
    <p:sldId id="380" r:id="rId28"/>
    <p:sldId id="381" r:id="rId29"/>
    <p:sldId id="475" r:id="rId30"/>
    <p:sldId id="477" r:id="rId31"/>
    <p:sldId id="371" r:id="rId32"/>
    <p:sldId id="372" r:id="rId33"/>
    <p:sldId id="373" r:id="rId34"/>
    <p:sldId id="376" r:id="rId35"/>
    <p:sldId id="361" r:id="rId36"/>
    <p:sldId id="362" r:id="rId37"/>
    <p:sldId id="478" r:id="rId38"/>
    <p:sldId id="479" r:id="rId39"/>
    <p:sldId id="481" r:id="rId40"/>
    <p:sldId id="480" r:id="rId41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04F4A77-ED7F-4711-8281-36D363A6AA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4691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B72A6C2-60F9-4CBA-9EE3-7EB95C320AB8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041595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08080B-5B50-451F-BFCE-A42BCEA2E2AB}" type="slidenum">
              <a:rPr lang="en-US" altLang="zh-TW" sz="1200"/>
              <a:pPr/>
              <a:t>18</a:t>
            </a:fld>
            <a:endParaRPr lang="en-US" altLang="zh-TW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584282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7DFBA4C-587F-4533-B15D-A544F31AE1D4}" type="slidenum">
              <a:rPr lang="en-US" altLang="zh-TW" sz="1200"/>
              <a:pPr/>
              <a:t>19</a:t>
            </a:fld>
            <a:endParaRPr lang="en-US" altLang="zh-TW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3902722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E8645F1-01CD-4FE1-84C0-F1B71CE87B42}" type="slidenum">
              <a:rPr lang="en-US" altLang="zh-TW" sz="1200"/>
              <a:pPr/>
              <a:t>20</a:t>
            </a:fld>
            <a:endParaRPr lang="en-US" altLang="zh-TW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2131467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8AB9B5-B2F1-4248-BA32-515A4C9A426D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711657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31C4663-2E92-4664-9872-7F72F2C1043A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925184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483E618-6E51-42FE-9D2A-DE700A38CA66}" type="slidenum">
              <a:rPr lang="en-US" altLang="zh-TW" sz="1200"/>
              <a:pPr/>
              <a:t>23</a:t>
            </a:fld>
            <a:endParaRPr lang="en-US" altLang="zh-TW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2027393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18E497A-DC8A-4289-9F43-6158EC413F49}" type="slidenum">
              <a:rPr lang="en-US" altLang="zh-TW" sz="1200"/>
              <a:pPr/>
              <a:t>30</a:t>
            </a:fld>
            <a:endParaRPr lang="en-US" altLang="zh-TW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8467151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8FA5FE-2B07-46C8-ACD6-1FF8D94CADF1}" type="slidenum">
              <a:rPr lang="en-US" altLang="zh-TW" sz="1200"/>
              <a:pPr/>
              <a:t>31</a:t>
            </a:fld>
            <a:endParaRPr lang="en-US" altLang="zh-TW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3010182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BAADB04-855E-4EFA-8EE6-311A28219448}" type="slidenum">
              <a:rPr lang="en-US" altLang="zh-TW" sz="1200"/>
              <a:pPr/>
              <a:t>32</a:t>
            </a:fld>
            <a:endParaRPr lang="en-US" altLang="zh-TW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3970393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D6AC36-BDA7-4DF0-AE5C-D86047D96FAE}" type="slidenum">
              <a:rPr lang="en-US" altLang="zh-TW" sz="1200"/>
              <a:pPr/>
              <a:t>33</a:t>
            </a:fld>
            <a:endParaRPr lang="en-US" altLang="zh-TW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953106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5F4C5C0-1DBE-4367-AE10-919CB682F4CE}" type="slidenum">
              <a:rPr lang="en-US" altLang="zh-TW" sz="1200"/>
              <a:pPr/>
              <a:t>2</a:t>
            </a:fld>
            <a:endParaRPr lang="en-US" altLang="zh-TW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9058925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D1663A2-C7B6-4B6B-8E2E-BFA4CE7B643A}" type="slidenum">
              <a:rPr lang="en-US" altLang="zh-TW" sz="1200"/>
              <a:pPr/>
              <a:t>34</a:t>
            </a:fld>
            <a:endParaRPr lang="en-US" altLang="zh-TW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960531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223AD83-ECF9-41BF-BEAF-377AFDC3539A}" type="slidenum">
              <a:rPr lang="en-US" altLang="zh-TW" sz="1200"/>
              <a:pPr/>
              <a:t>35</a:t>
            </a:fld>
            <a:endParaRPr lang="en-US" altLang="zh-TW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705352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05F05F-9782-4684-AB91-79FE9590CD83}" type="slidenum">
              <a:rPr lang="en-US" altLang="zh-TW" sz="1200"/>
              <a:pPr/>
              <a:t>5</a:t>
            </a:fld>
            <a:endParaRPr lang="en-US" altLang="zh-TW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916400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E6CBCE-CDA8-4BE0-A085-D221649C941E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850995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D6D4901-0F6D-4DED-B3B3-094141B96714}" type="slidenum">
              <a:rPr lang="en-US" altLang="zh-TW" sz="1200"/>
              <a:pPr/>
              <a:t>7</a:t>
            </a:fld>
            <a:endParaRPr lang="en-US" altLang="zh-TW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627635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20462B-194C-4E75-9F31-F59E5F5125F3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848620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940DD4-51AB-450B-A8B4-C096E16E9280}" type="slidenum">
              <a:rPr lang="en-US" altLang="zh-TW" sz="1200"/>
              <a:pPr/>
              <a:t>9</a:t>
            </a:fld>
            <a:endParaRPr lang="en-US" altLang="zh-TW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784391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FB6771C-CC46-4E96-BA80-DAC73F33E999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3726470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94A0603-274E-40B7-8045-46DFB83214F2}" type="slidenum">
              <a:rPr lang="en-US" altLang="zh-TW" sz="1200"/>
              <a:pPr/>
              <a:t>13</a:t>
            </a:fld>
            <a:endParaRPr lang="en-US" altLang="zh-TW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00178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32588" y="566102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02FBA5-2A7F-421C-B2D8-931EB34156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2415233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EA3BD-CB55-4465-BDF2-C99B897DD42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49774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079413-CECF-4066-AE0A-03DCE7FE69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19719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24777F-10B9-4C6B-8355-A5A21A9512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113437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4986F-CE9D-4478-8B4E-B52F6862DF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932741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AF48D-F3BE-48AA-B63A-B10A4E960B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9820767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5B9C4-EE88-4E8B-8183-6F9A32947F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8813941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4F17E-2B0D-46FE-B09E-949765E1CA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6766698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DDE2F-328D-458C-B614-621DFCF899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14510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5928B-E40A-4123-A70F-D3288EB82C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8175295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43097-70E7-4D2C-8D02-563801F7CC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845720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  <a:endParaRPr lang="en-US" altLang="zh-TW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019925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97FC37-FC1B-4355-86BE-A4A3F14404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8466673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D02EF-57C9-4206-8533-B3C143FD56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3615496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CFB27-217F-40D3-9392-C5F4EDB9DB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0855458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8831-CD8E-4F03-9084-19FCBC42BA6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542635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60DE8-CF59-40F0-A741-8B78DE19A8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410909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7733-0F2D-40FF-90E9-B496EE49E7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6846389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7350A8-DE82-42E1-8F6D-D9D154A90EE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257434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A37EF8-8A30-40ED-BDA8-89E6CD7D9CC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486863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C4D3DD-34D0-4A2E-909E-DEAF6A56C19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985949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3645BC-5AB9-4FB8-A4A2-09C6E51DD5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606166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DB3996-9E65-41A9-9B70-31FFE3D4CB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615600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EAD1D6-BE80-428D-A66A-04FA2BDF8C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77495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5814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6CE2B2-329E-4791-A4F5-33FADCED34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295621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1DF30BC2-6A6A-4EBD-951E-AF3FD926425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908425" y="6438900"/>
            <a:ext cx="147955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200" dirty="0"/>
              <a:t>中原資管──范錚強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SimHei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/>
              <a:t>中原資管</a:t>
            </a:r>
            <a:r>
              <a:rPr lang="en-US" altLang="zh-TW"/>
              <a:t>--</a:t>
            </a:r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024342B3-1383-4012-BAA9-6CD8F43348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WizoCwjEKsg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mega.linkin.tw/index.php/s/7dKm7gXmg2ii35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143000"/>
          </a:xfrm>
        </p:spPr>
        <p:txBody>
          <a:bodyPr anchor="ctr"/>
          <a:lstStyle/>
          <a:p>
            <a:pPr eaLnBrk="1" hangingPunct="1"/>
            <a:r>
              <a:rPr lang="zh-TW" altLang="en-US" smtClean="0"/>
              <a:t>資管碩士的生涯發展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076700"/>
            <a:ext cx="6656387" cy="2054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mtClean="0"/>
              <a:t>中原大學、資訊管理系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范錚強</a:t>
            </a:r>
            <a:endParaRPr lang="en-US" altLang="zh-TW" smtClean="0"/>
          </a:p>
          <a:p>
            <a:pPr eaLnBrk="1" hangingPunct="1">
              <a:lnSpc>
                <a:spcPct val="80000"/>
              </a:lnSpc>
            </a:pPr>
            <a:endParaRPr lang="zh-TW" alt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/>
              <a:t>http://www.mgt.ncu.edu.tw/~ckfarn/2023Fall.html</a:t>
            </a:r>
          </a:p>
          <a:p>
            <a:pPr lvl="1" indent="206375" eaLnBrk="1" hangingPunct="1">
              <a:lnSpc>
                <a:spcPct val="80000"/>
              </a:lnSpc>
            </a:pPr>
            <a:endParaRPr lang="en-US" altLang="zh-TW" sz="1800" smtClean="0"/>
          </a:p>
          <a:p>
            <a:pPr lvl="1" indent="206375" eaLnBrk="1" hangingPunct="1">
              <a:lnSpc>
                <a:spcPct val="80000"/>
              </a:lnSpc>
            </a:pPr>
            <a:r>
              <a:rPr lang="en-US" altLang="zh-TW" sz="1800" smtClean="0"/>
              <a:t>2023.09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6390" name="投影片編號版面配置區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15E6C93-C2E9-4E59-9E54-D372C434883B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彼得定理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 smtClean="0"/>
              <a:t>在階級制度中，每一個員工都會升到他們無法勝任的層次</a:t>
            </a:r>
          </a:p>
          <a:p>
            <a:pPr lvl="1" eaLnBrk="1" hangingPunct="1"/>
            <a:r>
              <a:rPr lang="zh-TW" altLang="en-US" sz="2400" smtClean="0">
                <a:solidFill>
                  <a:srgbClr val="FF0000"/>
                </a:solidFill>
              </a:rPr>
              <a:t>系：</a:t>
            </a:r>
            <a:r>
              <a:rPr lang="zh-TW" altLang="en-US" sz="2400" smtClean="0"/>
              <a:t>無法勝任的員工就卡死在他們無法勝任的職位上，一直到離職 </a:t>
            </a:r>
          </a:p>
          <a:p>
            <a:pPr eaLnBrk="1" hangingPunct="1"/>
            <a:r>
              <a:rPr lang="zh-TW" altLang="en-US" sz="2800" smtClean="0"/>
              <a:t>推導：每一個職位上都有三種人：</a:t>
            </a:r>
          </a:p>
          <a:p>
            <a:pPr lvl="1" eaLnBrk="1" hangingPunct="1"/>
            <a:r>
              <a:rPr lang="zh-TW" altLang="en-US" sz="2400" smtClean="0"/>
              <a:t>新升任者，能力有待驗證</a:t>
            </a:r>
          </a:p>
          <a:p>
            <a:pPr lvl="1" eaLnBrk="1" hangingPunct="1"/>
            <a:r>
              <a:rPr lang="zh-TW" altLang="en-US" sz="2400" smtClean="0"/>
              <a:t>已呈現能力強者，即將升到更高的職位</a:t>
            </a:r>
          </a:p>
          <a:p>
            <a:pPr lvl="1" eaLnBrk="1" hangingPunct="1"/>
            <a:r>
              <a:rPr lang="zh-TW" altLang="en-US" sz="2400" smtClean="0"/>
              <a:t>不適任本職位者，將永遠留任（作為處罰）</a:t>
            </a:r>
          </a:p>
        </p:txBody>
      </p:sp>
      <p:sp>
        <p:nvSpPr>
          <p:cNvPr id="3277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7AFA077-2C6A-4D1A-9CA8-53E7E3838CF5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資管人擔任大型企業</a:t>
            </a:r>
            <a:r>
              <a:rPr lang="en-US" altLang="zh-TW" sz="3200" smtClean="0"/>
              <a:t>CEO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smtClean="0"/>
              <a:t>John Reed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smtClean="0"/>
              <a:t>CitiBank/CitiGroup </a:t>
            </a:r>
            <a:r>
              <a:rPr lang="zh-TW" altLang="en-US" sz="2400" smtClean="0"/>
              <a:t>總裁 </a:t>
            </a:r>
            <a:r>
              <a:rPr lang="en-US" altLang="zh-TW" sz="2400" smtClean="0"/>
              <a:t>1985-2000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推動 </a:t>
            </a:r>
            <a:r>
              <a:rPr lang="en-US" altLang="zh-TW" sz="2400" smtClean="0"/>
              <a:t>ATM </a:t>
            </a:r>
            <a:r>
              <a:rPr lang="zh-TW" altLang="en-US" sz="2400" smtClean="0"/>
              <a:t>自動提款：跨分行、跨銀行、跨州、跨國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/>
              <a:t>Robert L. Crandall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smtClean="0"/>
              <a:t>AMR </a:t>
            </a:r>
            <a:r>
              <a:rPr lang="zh-TW" altLang="en-US" sz="2400" smtClean="0"/>
              <a:t>（美國航空母公司）總裁 </a:t>
            </a:r>
            <a:r>
              <a:rPr lang="en-US" altLang="zh-TW" sz="2400" smtClean="0"/>
              <a:t>1985-1998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原 </a:t>
            </a:r>
            <a:r>
              <a:rPr lang="en-US" altLang="zh-TW" sz="2400" smtClean="0"/>
              <a:t>AA CEO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以前環球航空 </a:t>
            </a:r>
            <a:r>
              <a:rPr lang="en-US" altLang="zh-TW" sz="2400" smtClean="0"/>
              <a:t>TWA </a:t>
            </a:r>
            <a:r>
              <a:rPr lang="zh-TW" altLang="en-US" sz="2400" smtClean="0"/>
              <a:t>的 </a:t>
            </a:r>
            <a:r>
              <a:rPr lang="en-US" altLang="zh-TW" sz="2400" smtClean="0"/>
              <a:t>Data Services VP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 smtClean="0"/>
              <a:t>林寶水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長榮航空董事長</a:t>
            </a:r>
            <a:endParaRPr lang="en-US" altLang="zh-TW" sz="2400" smtClean="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 smtClean="0"/>
              <a:t>前長榮航空電算本部副總</a:t>
            </a:r>
          </a:p>
          <a:p>
            <a:pPr eaLnBrk="1" hangingPunct="1">
              <a:lnSpc>
                <a:spcPct val="80000"/>
              </a:lnSpc>
            </a:pPr>
            <a:endParaRPr lang="en-US" altLang="zh-TW" sz="2800" smtClean="0"/>
          </a:p>
        </p:txBody>
      </p:sp>
      <p:sp>
        <p:nvSpPr>
          <p:cNvPr id="3482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3ADE304-9AEA-4F4F-931E-B94780A2B61A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這些人的特性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認同</a:t>
            </a:r>
          </a:p>
          <a:p>
            <a:pPr lvl="1" eaLnBrk="1" hangingPunct="1"/>
            <a:r>
              <a:rPr lang="en-US" altLang="zh-TW" smtClean="0"/>
              <a:t>1. </a:t>
            </a:r>
            <a:r>
              <a:rPr lang="zh-TW" altLang="en-US" smtClean="0"/>
              <a:t>產業（銀行、航空公司</a:t>
            </a:r>
            <a:r>
              <a:rPr lang="en-US" altLang="zh-TW" smtClean="0">
                <a:latin typeface="新細明體" panose="02020500000000000000" pitchFamily="18" charset="-120"/>
              </a:rPr>
              <a:t>…</a:t>
            </a:r>
            <a:r>
              <a:rPr lang="zh-TW" altLang="en-US" smtClean="0"/>
              <a:t>）</a:t>
            </a:r>
          </a:p>
          <a:p>
            <a:pPr lvl="1" eaLnBrk="1" hangingPunct="1"/>
            <a:r>
              <a:rPr lang="en-US" altLang="zh-TW" smtClean="0"/>
              <a:t>2. </a:t>
            </a:r>
            <a:r>
              <a:rPr lang="zh-TW" altLang="en-US" smtClean="0"/>
              <a:t>資訊系統（會在某一階段放棄）</a:t>
            </a:r>
          </a:p>
          <a:p>
            <a:pPr lvl="1" eaLnBrk="1" hangingPunct="1"/>
            <a:endParaRPr lang="zh-TW" altLang="en-US" smtClean="0"/>
          </a:p>
          <a:p>
            <a:pPr eaLnBrk="1" hangingPunct="1"/>
            <a:r>
              <a:rPr lang="zh-TW" altLang="en-US" smtClean="0"/>
              <a:t>重點</a:t>
            </a:r>
          </a:p>
          <a:p>
            <a:pPr lvl="1" eaLnBrk="1" hangingPunct="1"/>
            <a:r>
              <a:rPr lang="zh-TW" altLang="en-US" smtClean="0"/>
              <a:t>產業問題的瞭解和前瞻性的解決方案</a:t>
            </a:r>
          </a:p>
        </p:txBody>
      </p:sp>
      <p:sp>
        <p:nvSpPr>
          <p:cNvPr id="3584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B353235-2B24-46A5-B687-9789FFD68FBE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階段性的發展</a:t>
            </a:r>
          </a:p>
        </p:txBody>
      </p:sp>
      <p:grpSp>
        <p:nvGrpSpPr>
          <p:cNvPr id="36867" name="Group 3"/>
          <p:cNvGrpSpPr>
            <a:grpSpLocks/>
          </p:cNvGrpSpPr>
          <p:nvPr/>
        </p:nvGrpSpPr>
        <p:grpSpPr bwMode="auto">
          <a:xfrm>
            <a:off x="381000" y="3810000"/>
            <a:ext cx="4303713" cy="2514600"/>
            <a:chOff x="580" y="1344"/>
            <a:chExt cx="3056" cy="2544"/>
          </a:xfrm>
        </p:grpSpPr>
        <p:sp>
          <p:nvSpPr>
            <p:cNvPr id="36874" name="Line 4"/>
            <p:cNvSpPr>
              <a:spLocks noChangeShapeType="1"/>
            </p:cNvSpPr>
            <p:nvPr/>
          </p:nvSpPr>
          <p:spPr bwMode="auto">
            <a:xfrm>
              <a:off x="913" y="1392"/>
              <a:ext cx="0" cy="23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875" name="Line 5"/>
            <p:cNvSpPr>
              <a:spLocks noChangeShapeType="1"/>
            </p:cNvSpPr>
            <p:nvPr/>
          </p:nvSpPr>
          <p:spPr bwMode="auto">
            <a:xfrm>
              <a:off x="913" y="2592"/>
              <a:ext cx="2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876" name="Text Box 6"/>
            <p:cNvSpPr txBox="1">
              <a:spLocks noChangeArrowheads="1"/>
            </p:cNvSpPr>
            <p:nvPr/>
          </p:nvSpPr>
          <p:spPr bwMode="auto">
            <a:xfrm>
              <a:off x="580" y="1489"/>
              <a:ext cx="390" cy="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990099"/>
                  </a:solidFill>
                  <a:ea typeface="標楷體" panose="03000509000000000000" pitchFamily="65" charset="-120"/>
                </a:rPr>
                <a:t>效果</a:t>
              </a:r>
            </a:p>
          </p:txBody>
        </p:sp>
        <p:sp>
          <p:nvSpPr>
            <p:cNvPr id="36877" name="Text Box 7"/>
            <p:cNvSpPr txBox="1">
              <a:spLocks noChangeArrowheads="1"/>
            </p:cNvSpPr>
            <p:nvPr/>
          </p:nvSpPr>
          <p:spPr bwMode="auto">
            <a:xfrm>
              <a:off x="3072" y="2640"/>
              <a:ext cx="564" cy="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990099"/>
                  </a:solidFill>
                  <a:ea typeface="標楷體" panose="03000509000000000000" pitchFamily="65" charset="-120"/>
                </a:rPr>
                <a:t>投入</a:t>
              </a:r>
            </a:p>
          </p:txBody>
        </p:sp>
        <p:sp>
          <p:nvSpPr>
            <p:cNvPr id="36878" name="Arc 8"/>
            <p:cNvSpPr>
              <a:spLocks/>
            </p:cNvSpPr>
            <p:nvPr/>
          </p:nvSpPr>
          <p:spPr bwMode="auto">
            <a:xfrm rot="5400000" flipH="1" flipV="1">
              <a:off x="1560" y="1896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79" name="Arc 9"/>
            <p:cNvSpPr>
              <a:spLocks/>
            </p:cNvSpPr>
            <p:nvPr/>
          </p:nvSpPr>
          <p:spPr bwMode="auto">
            <a:xfrm rot="5400000">
              <a:off x="1608" y="840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87402" name="Group 10"/>
          <p:cNvGrpSpPr>
            <a:grpSpLocks/>
          </p:cNvGrpSpPr>
          <p:nvPr/>
        </p:nvGrpSpPr>
        <p:grpSpPr bwMode="auto">
          <a:xfrm>
            <a:off x="4632325" y="1752600"/>
            <a:ext cx="3582988" cy="2514600"/>
            <a:chOff x="2918" y="1104"/>
            <a:chExt cx="2257" cy="1584"/>
          </a:xfrm>
        </p:grpSpPr>
        <p:sp>
          <p:nvSpPr>
            <p:cNvPr id="36872" name="Arc 11"/>
            <p:cNvSpPr>
              <a:spLocks/>
            </p:cNvSpPr>
            <p:nvPr/>
          </p:nvSpPr>
          <p:spPr bwMode="auto">
            <a:xfrm rot="5400000" flipH="1" flipV="1">
              <a:off x="3562" y="1118"/>
              <a:ext cx="926" cy="2214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73" name="Arc 12"/>
            <p:cNvSpPr>
              <a:spLocks/>
            </p:cNvSpPr>
            <p:nvPr/>
          </p:nvSpPr>
          <p:spPr bwMode="auto">
            <a:xfrm rot="5400000">
              <a:off x="3605" y="460"/>
              <a:ext cx="926" cy="2214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686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4249738" cy="2667000"/>
          </a:xfrm>
        </p:spPr>
        <p:txBody>
          <a:bodyPr/>
          <a:lstStyle/>
          <a:p>
            <a:pPr eaLnBrk="1" hangingPunct="1"/>
            <a:r>
              <a:rPr lang="zh-TW" altLang="en-US" sz="2800" smtClean="0"/>
              <a:t>科技、環境條件發展，產生差異性頗大的階段</a:t>
            </a:r>
          </a:p>
          <a:p>
            <a:pPr eaLnBrk="1" hangingPunct="1"/>
            <a:r>
              <a:rPr lang="zh-TW" altLang="en-US" sz="2800" smtClean="0"/>
              <a:t>不同階段中的發展條件不同</a:t>
            </a:r>
          </a:p>
        </p:txBody>
      </p:sp>
      <p:sp>
        <p:nvSpPr>
          <p:cNvPr id="187406" name="WordArt 14"/>
          <p:cNvSpPr>
            <a:spLocks noChangeArrowheads="1" noChangeShapeType="1" noTextEdit="1"/>
          </p:cNvSpPr>
          <p:nvPr/>
        </p:nvSpPr>
        <p:spPr bwMode="auto">
          <a:xfrm>
            <a:off x="930230" y="2708275"/>
            <a:ext cx="7994695" cy="32410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成功關鍵</a:t>
            </a:r>
            <a:r>
              <a:rPr lang="zh-TW" altLang="en-US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：學會怎麼學習</a:t>
            </a:r>
            <a:endParaRPr lang="zh-TW" alt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36871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29705B-6B73-45D5-827F-84EC9E13E12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0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管理者的工作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管理者主要是在周邊條件不清楚的情況之下做判斷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也就是「猜」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誰猜得比較準，誰勝出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在關鍵時候猜對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平常猜對比例比較高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如何猜？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Guess vs. Educated Guess</a:t>
            </a:r>
          </a:p>
        </p:txBody>
      </p:sp>
      <p:sp>
        <p:nvSpPr>
          <p:cNvPr id="38916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2621C99-DB7D-49AC-B432-FCA5D66824F2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你是依賴什麼來猜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直覺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沒有經過大腦的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經驗、常識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需要有類似的案例來做基礎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自己的經驗、別人的經驗（因此，治國要看歷史）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推理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用資料、規則、理論</a:t>
            </a:r>
            <a:r>
              <a:rPr lang="en-US" altLang="zh-TW" smtClean="0">
                <a:latin typeface="新細明體" panose="02020500000000000000" pitchFamily="18" charset="-120"/>
              </a:rPr>
              <a:t>…</a:t>
            </a:r>
            <a:r>
              <a:rPr lang="zh-TW" altLang="en-US" smtClean="0"/>
              <a:t>來協助判斷</a:t>
            </a:r>
          </a:p>
        </p:txBody>
      </p:sp>
      <p:sp>
        <p:nvSpPr>
          <p:cNvPr id="3994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E90B66-C7EA-42A4-BF71-52797A63C0B3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很多經理人依賴直覺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z="2800" smtClean="0"/>
              <a:t>2008</a:t>
            </a:r>
            <a:r>
              <a:rPr lang="zh-TW" altLang="en-US" sz="2800" smtClean="0"/>
              <a:t>的經濟海嘯</a:t>
            </a:r>
          </a:p>
          <a:p>
            <a:pPr lvl="1" eaLnBrk="1" hangingPunct="1"/>
            <a:r>
              <a:rPr lang="zh-TW" altLang="en-US" sz="2400" smtClean="0"/>
              <a:t>很多生產者，訂單減少 </a:t>
            </a:r>
            <a:r>
              <a:rPr lang="en-US" altLang="zh-TW" sz="2400" smtClean="0"/>
              <a:t>50-100 %</a:t>
            </a:r>
          </a:p>
          <a:p>
            <a:pPr lvl="2" eaLnBrk="1" hangingPunct="1"/>
            <a:r>
              <a:rPr lang="zh-TW" altLang="en-US" sz="2000" smtClean="0"/>
              <a:t>直覺：裁員、減少投資</a:t>
            </a:r>
          </a:p>
          <a:p>
            <a:pPr lvl="2" eaLnBrk="1" hangingPunct="1"/>
            <a:r>
              <a:rPr lang="zh-TW" altLang="en-US" sz="2000" smtClean="0"/>
              <a:t>但是：美國市場只萎縮 </a:t>
            </a:r>
            <a:r>
              <a:rPr lang="en-US" altLang="zh-TW" sz="2000" smtClean="0"/>
              <a:t>15%</a:t>
            </a:r>
          </a:p>
          <a:p>
            <a:pPr lvl="2" eaLnBrk="1" hangingPunct="1"/>
            <a:r>
              <a:rPr lang="en-US" altLang="zh-TW" sz="2000" smtClean="0"/>
              <a:t>So?</a:t>
            </a:r>
          </a:p>
          <a:p>
            <a:pPr lvl="1" eaLnBrk="1" hangingPunct="1"/>
            <a:r>
              <a:rPr lang="zh-TW" altLang="en-US" sz="2400" smtClean="0"/>
              <a:t>長鞭效應</a:t>
            </a:r>
            <a:endParaRPr lang="en-US" altLang="zh-TW" sz="2400" smtClean="0"/>
          </a:p>
          <a:p>
            <a:pPr eaLnBrk="1" hangingPunct="1"/>
            <a:r>
              <a:rPr lang="zh-TW" altLang="en-US" sz="2800" smtClean="0"/>
              <a:t>這次的疫情</a:t>
            </a:r>
            <a:endParaRPr lang="en-US" altLang="zh-TW" sz="2800" smtClean="0"/>
          </a:p>
          <a:p>
            <a:pPr lvl="1" eaLnBrk="1" hangingPunct="1"/>
            <a:r>
              <a:rPr lang="zh-TW" altLang="en-US" sz="2400" smtClean="0"/>
              <a:t>為何</a:t>
            </a:r>
            <a:r>
              <a:rPr lang="en-US" altLang="zh-TW" sz="2400" smtClean="0"/>
              <a:t>2020</a:t>
            </a:r>
            <a:r>
              <a:rPr lang="zh-TW" altLang="en-US" sz="2400" smtClean="0"/>
              <a:t>年發生汽車晶片嚴重短缺？</a:t>
            </a:r>
            <a:endParaRPr lang="en-US" altLang="zh-TW" sz="2400" smtClean="0"/>
          </a:p>
          <a:p>
            <a:pPr lvl="1" eaLnBrk="1" hangingPunct="1"/>
            <a:r>
              <a:rPr lang="zh-TW" altLang="en-US" sz="2400" smtClean="0"/>
              <a:t>為何</a:t>
            </a:r>
            <a:r>
              <a:rPr lang="en-US" altLang="zh-TW" sz="2400" smtClean="0"/>
              <a:t>2022</a:t>
            </a:r>
            <a:r>
              <a:rPr lang="zh-TW" altLang="en-US" sz="2400" smtClean="0"/>
              <a:t>年晶片過剩？</a:t>
            </a:r>
            <a:endParaRPr lang="en-US" altLang="zh-TW" sz="2400" smtClean="0"/>
          </a:p>
          <a:p>
            <a:pPr eaLnBrk="1" hangingPunct="1"/>
            <a:r>
              <a:rPr lang="en-US" altLang="zh-TW" sz="2800" smtClean="0"/>
              <a:t>2021</a:t>
            </a:r>
            <a:r>
              <a:rPr lang="zh-TW" altLang="en-US" sz="2800" smtClean="0"/>
              <a:t>年船運運能不足、</a:t>
            </a:r>
            <a:r>
              <a:rPr lang="en-US" altLang="zh-TW" sz="2800" smtClean="0"/>
              <a:t>2023</a:t>
            </a:r>
            <a:r>
              <a:rPr lang="zh-TW" altLang="en-US" sz="2800" smtClean="0"/>
              <a:t>年過剩</a:t>
            </a:r>
            <a:endParaRPr lang="en-US" altLang="zh-TW" sz="2800" smtClean="0"/>
          </a:p>
        </p:txBody>
      </p:sp>
      <p:sp>
        <p:nvSpPr>
          <p:cNvPr id="4096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51A5E7-4001-47DA-9AD5-88DA364A728F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直覺：賠本生意沒人做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你用 下列服務，付費了嗎？</a:t>
            </a:r>
          </a:p>
          <a:p>
            <a:pPr lvl="1" eaLnBrk="1" hangingPunct="1"/>
            <a:r>
              <a:rPr lang="en-US" altLang="zh-TW" smtClean="0"/>
              <a:t>Google Search</a:t>
            </a:r>
          </a:p>
          <a:p>
            <a:pPr lvl="1" eaLnBrk="1" hangingPunct="1"/>
            <a:r>
              <a:rPr lang="en-US" altLang="zh-TW" smtClean="0"/>
              <a:t>Google Mail</a:t>
            </a:r>
          </a:p>
          <a:p>
            <a:pPr lvl="1" eaLnBrk="1" hangingPunct="1"/>
            <a:r>
              <a:rPr lang="en-US" altLang="zh-TW" smtClean="0"/>
              <a:t>FaceBook</a:t>
            </a:r>
          </a:p>
          <a:p>
            <a:pPr lvl="1" eaLnBrk="1" hangingPunct="1"/>
            <a:r>
              <a:rPr lang="en-US" altLang="zh-TW" smtClean="0"/>
              <a:t>DropBox</a:t>
            </a:r>
          </a:p>
          <a:p>
            <a:pPr lvl="1" eaLnBrk="1" hangingPunct="1"/>
            <a:r>
              <a:rPr lang="zh-TW" altLang="en-US" smtClean="0"/>
              <a:t>絕大部分的 </a:t>
            </a:r>
            <a:r>
              <a:rPr lang="en-US" altLang="zh-TW" smtClean="0"/>
              <a:t>iOS/Android Apps </a:t>
            </a:r>
          </a:p>
          <a:p>
            <a:pPr lvl="1" eaLnBrk="1" hangingPunct="1"/>
            <a:r>
              <a:rPr lang="en-US" altLang="zh-TW" smtClean="0">
                <a:latin typeface="新細明體" panose="02020500000000000000" pitchFamily="18" charset="-120"/>
              </a:rPr>
              <a:t>…</a:t>
            </a:r>
            <a:endParaRPr lang="en-US" altLang="zh-TW" smtClean="0"/>
          </a:p>
        </p:txBody>
      </p:sp>
      <p:sp>
        <p:nvSpPr>
          <p:cNvPr id="192516" name="WordArt 4"/>
          <p:cNvSpPr>
            <a:spLocks noChangeArrowheads="1" noChangeShapeType="1" noTextEdit="1"/>
          </p:cNvSpPr>
          <p:nvPr/>
        </p:nvSpPr>
        <p:spPr bwMode="auto">
          <a:xfrm rot="-686169">
            <a:off x="1331913" y="2492375"/>
            <a:ext cx="6264275" cy="30146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E3E02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E3E02"/>
                    </a:gs>
                    <a:gs pos="100000">
                      <a:srgbClr val="FFE701"/>
                    </a:gs>
                  </a:gsLst>
                  <a:lin ang="16860000" scaled="1"/>
                </a:gradFill>
                <a:latin typeface="新細明體" panose="02020500000000000000" pitchFamily="18" charset="-120"/>
              </a:rPr>
              <a:t>為何要做賠本生意？</a:t>
            </a:r>
          </a:p>
        </p:txBody>
      </p:sp>
      <p:sp>
        <p:nvSpPr>
          <p:cNvPr id="4198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ADF4613-51A5-4D8B-A280-DD65CA3EB2D5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資訊管理學門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“The Study of the </a:t>
            </a:r>
            <a:r>
              <a:rPr lang="en-US" altLang="zh-TW" smtClean="0">
                <a:solidFill>
                  <a:schemeClr val="hlink"/>
                </a:solidFill>
              </a:rPr>
              <a:t>effective</a:t>
            </a:r>
            <a:r>
              <a:rPr lang="en-US" altLang="zh-TW" smtClean="0"/>
              <a:t> design, delivery and usage of information systems in </a:t>
            </a:r>
            <a:r>
              <a:rPr lang="en-US" altLang="zh-TW" smtClean="0">
                <a:solidFill>
                  <a:schemeClr val="hlink"/>
                </a:solidFill>
              </a:rPr>
              <a:t>organizations</a:t>
            </a:r>
            <a:r>
              <a:rPr lang="en-US" altLang="zh-TW" smtClean="0"/>
              <a:t>.”  </a:t>
            </a:r>
            <a:r>
              <a:rPr lang="en-US" altLang="zh-TW" sz="2000" smtClean="0"/>
              <a:t>Keen (1980)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一種探討如何在</a:t>
            </a:r>
            <a:r>
              <a:rPr lang="zh-TW" altLang="en-US" smtClean="0">
                <a:solidFill>
                  <a:schemeClr val="hlink"/>
                </a:solidFill>
              </a:rPr>
              <a:t>組織中</a:t>
            </a:r>
            <a:r>
              <a:rPr lang="en-US" altLang="zh-TW" smtClean="0"/>
              <a:t>﹐</a:t>
            </a:r>
            <a:r>
              <a:rPr lang="zh-TW" altLang="en-US" smtClean="0">
                <a:solidFill>
                  <a:schemeClr val="hlink"/>
                </a:solidFill>
              </a:rPr>
              <a:t>有效</a:t>
            </a:r>
            <a:r>
              <a:rPr lang="zh-TW" altLang="en-US" smtClean="0"/>
              <a:t>地設計、導入、並運用資訊系統的學問。</a:t>
            </a:r>
          </a:p>
        </p:txBody>
      </p:sp>
      <p:sp>
        <p:nvSpPr>
          <p:cNvPr id="4301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BEFFA1A-085F-4231-AB4B-7DDD0EA74BF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人類文明的發展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1752600" y="2286000"/>
            <a:ext cx="0" cy="3429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1752600" y="5715000"/>
            <a:ext cx="3048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1" name="Freeform 5"/>
          <p:cNvSpPr>
            <a:spLocks/>
          </p:cNvSpPr>
          <p:nvPr/>
        </p:nvSpPr>
        <p:spPr bwMode="auto">
          <a:xfrm>
            <a:off x="47244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2" name="Freeform 6"/>
          <p:cNvSpPr>
            <a:spLocks/>
          </p:cNvSpPr>
          <p:nvPr/>
        </p:nvSpPr>
        <p:spPr bwMode="auto">
          <a:xfrm>
            <a:off x="50292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5257800" y="5715000"/>
            <a:ext cx="2667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7680325" y="5821363"/>
            <a:ext cx="774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AD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6464300" y="5821363"/>
            <a:ext cx="628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0 AD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5124450" y="5821363"/>
            <a:ext cx="752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BC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1905000" y="5791200"/>
            <a:ext cx="996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/>
              <a:t>數萬年前</a:t>
            </a:r>
          </a:p>
        </p:txBody>
      </p:sp>
      <p:sp>
        <p:nvSpPr>
          <p:cNvPr id="45068" name="Freeform 12"/>
          <p:cNvSpPr>
            <a:spLocks/>
          </p:cNvSpPr>
          <p:nvPr/>
        </p:nvSpPr>
        <p:spPr bwMode="auto">
          <a:xfrm>
            <a:off x="1828800" y="1905000"/>
            <a:ext cx="6413500" cy="3746500"/>
          </a:xfrm>
          <a:custGeom>
            <a:avLst/>
            <a:gdLst>
              <a:gd name="T0" fmla="*/ 0 w 4040"/>
              <a:gd name="T1" fmla="*/ 2147483646 h 2360"/>
              <a:gd name="T2" fmla="*/ 2147483646 w 4040"/>
              <a:gd name="T3" fmla="*/ 2147483646 h 2360"/>
              <a:gd name="T4" fmla="*/ 2147483646 w 4040"/>
              <a:gd name="T5" fmla="*/ 2147483646 h 2360"/>
              <a:gd name="T6" fmla="*/ 2147483646 w 4040"/>
              <a:gd name="T7" fmla="*/ 2147483646 h 2360"/>
              <a:gd name="T8" fmla="*/ 2147483646 w 4040"/>
              <a:gd name="T9" fmla="*/ 2147483646 h 2360"/>
              <a:gd name="T10" fmla="*/ 2147483646 w 4040"/>
              <a:gd name="T11" fmla="*/ 2147483646 h 2360"/>
              <a:gd name="T12" fmla="*/ 2147483646 w 4040"/>
              <a:gd name="T13" fmla="*/ 2147483646 h 2360"/>
              <a:gd name="T14" fmla="*/ 2147483646 w 4040"/>
              <a:gd name="T15" fmla="*/ 2147483646 h 2360"/>
              <a:gd name="T16" fmla="*/ 2147483646 w 4040"/>
              <a:gd name="T17" fmla="*/ 2147483646 h 2360"/>
              <a:gd name="T18" fmla="*/ 2147483646 w 4040"/>
              <a:gd name="T19" fmla="*/ 2147483646 h 2360"/>
              <a:gd name="T20" fmla="*/ 2147483646 w 4040"/>
              <a:gd name="T21" fmla="*/ 0 h 236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040" h="2360">
                <a:moveTo>
                  <a:pt x="0" y="2352"/>
                </a:moveTo>
                <a:cubicBezTo>
                  <a:pt x="440" y="2352"/>
                  <a:pt x="880" y="2352"/>
                  <a:pt x="1248" y="2352"/>
                </a:cubicBezTo>
                <a:cubicBezTo>
                  <a:pt x="1616" y="2352"/>
                  <a:pt x="1952" y="2360"/>
                  <a:pt x="2208" y="2352"/>
                </a:cubicBezTo>
                <a:cubicBezTo>
                  <a:pt x="2464" y="2344"/>
                  <a:pt x="2624" y="2336"/>
                  <a:pt x="2784" y="2304"/>
                </a:cubicBezTo>
                <a:cubicBezTo>
                  <a:pt x="2944" y="2272"/>
                  <a:pt x="3040" y="2224"/>
                  <a:pt x="3168" y="2160"/>
                </a:cubicBezTo>
                <a:cubicBezTo>
                  <a:pt x="3296" y="2096"/>
                  <a:pt x="3464" y="1992"/>
                  <a:pt x="3552" y="1920"/>
                </a:cubicBezTo>
                <a:cubicBezTo>
                  <a:pt x="3640" y="1848"/>
                  <a:pt x="3648" y="1816"/>
                  <a:pt x="3696" y="1728"/>
                </a:cubicBezTo>
                <a:cubicBezTo>
                  <a:pt x="3744" y="1640"/>
                  <a:pt x="3792" y="1568"/>
                  <a:pt x="3840" y="1392"/>
                </a:cubicBezTo>
                <a:cubicBezTo>
                  <a:pt x="3888" y="1216"/>
                  <a:pt x="3952" y="880"/>
                  <a:pt x="3984" y="672"/>
                </a:cubicBezTo>
                <a:cubicBezTo>
                  <a:pt x="4016" y="464"/>
                  <a:pt x="4024" y="256"/>
                  <a:pt x="4032" y="144"/>
                </a:cubicBezTo>
                <a:cubicBezTo>
                  <a:pt x="4040" y="32"/>
                  <a:pt x="4036" y="16"/>
                  <a:pt x="4032" y="0"/>
                </a:cubicBezTo>
              </a:path>
            </a:pathLst>
          </a:custGeom>
          <a:noFill/>
          <a:ln w="5715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1130300" y="2925763"/>
            <a:ext cx="54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發明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1981200" y="4876800"/>
            <a:ext cx="4889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石器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5029200" y="4953000"/>
            <a:ext cx="7937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銅器</a:t>
            </a:r>
          </a:p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陶器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6096000" y="4953000"/>
            <a:ext cx="4889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鐵器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7315200" y="5105400"/>
            <a:ext cx="4889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動力</a:t>
            </a:r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6858000" y="4419600"/>
            <a:ext cx="4889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印刷</a:t>
            </a:r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3108325" y="2176463"/>
            <a:ext cx="35702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想想看，你周遭的事物，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有哪些已經在</a:t>
            </a:r>
            <a:r>
              <a:rPr lang="en-US" altLang="zh-TW">
                <a:solidFill>
                  <a:srgbClr val="333399"/>
                </a:solidFill>
                <a:ea typeface="標楷體" panose="03000509000000000000" pitchFamily="65" charset="-120"/>
              </a:rPr>
              <a:t>150</a:t>
            </a:r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年</a:t>
            </a:r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前就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已經被發明？</a:t>
            </a:r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7543800" y="3429000"/>
            <a:ext cx="48895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交通運輸搬運</a:t>
            </a:r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8001000" y="33528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電腦通訊</a:t>
            </a:r>
          </a:p>
        </p:txBody>
      </p:sp>
      <p:sp>
        <p:nvSpPr>
          <p:cNvPr id="45078" name="Text Box 22"/>
          <p:cNvSpPr txBox="1">
            <a:spLocks noChangeArrowheads="1"/>
          </p:cNvSpPr>
          <p:nvPr/>
        </p:nvSpPr>
        <p:spPr bwMode="auto">
          <a:xfrm>
            <a:off x="6477000" y="4572000"/>
            <a:ext cx="4889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0099"/>
                </a:solidFill>
                <a:ea typeface="標楷體" panose="03000509000000000000" pitchFamily="65" charset="-120"/>
              </a:rPr>
              <a:t>紙</a:t>
            </a:r>
          </a:p>
        </p:txBody>
      </p:sp>
      <p:sp>
        <p:nvSpPr>
          <p:cNvPr id="4507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16E1322-1CC1-4A71-8284-D9FE7C8CA121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上課預備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教學網頁：</a:t>
            </a:r>
            <a:r>
              <a:rPr lang="en-US" altLang="zh-TW" sz="2400" dirty="0" smtClean="0"/>
              <a:t>http://</a:t>
            </a:r>
            <a:r>
              <a:rPr lang="en-US" altLang="zh-TW" sz="2400" dirty="0" err="1" smtClean="0"/>
              <a:t>www.mgt.ncu.edu.tw</a:t>
            </a:r>
            <a:r>
              <a:rPr lang="en-US" altLang="zh-TW" sz="2400" dirty="0" smtClean="0"/>
              <a:t>/~</a:t>
            </a:r>
            <a:r>
              <a:rPr lang="en-US" altLang="zh-TW" sz="2400" dirty="0" err="1" smtClean="0"/>
              <a:t>ckfarn</a:t>
            </a:r>
            <a:r>
              <a:rPr lang="en-US" altLang="zh-TW" sz="2400" dirty="0" smtClean="0"/>
              <a:t>/</a:t>
            </a:r>
            <a:r>
              <a:rPr lang="en-US" altLang="zh-TW" sz="2400" smtClean="0"/>
              <a:t>23F_MIS2.html</a:t>
            </a:r>
            <a:endParaRPr lang="en-US" altLang="zh-TW" sz="2800" dirty="0" smtClean="0"/>
          </a:p>
          <a:p>
            <a:pPr eaLnBrk="1" hangingPunct="1">
              <a:spcAft>
                <a:spcPts val="600"/>
              </a:spcAft>
            </a:pPr>
            <a:endParaRPr lang="en-US" altLang="zh-TW" sz="2800" dirty="0" smtClean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學生背景</a:t>
            </a:r>
            <a:endParaRPr lang="en-US" altLang="zh-TW" sz="2800" dirty="0" smtClean="0"/>
          </a:p>
          <a:p>
            <a:pPr eaLnBrk="1" hangingPunct="1">
              <a:spcAft>
                <a:spcPts val="600"/>
              </a:spcAft>
            </a:pPr>
            <a:endParaRPr lang="en-US" altLang="zh-TW" sz="2800" dirty="0" smtClean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討論補課方式</a:t>
            </a:r>
          </a:p>
        </p:txBody>
      </p:sp>
      <p:sp>
        <p:nvSpPr>
          <p:cNvPr id="18436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C78B89E-77F5-4DBF-978D-F4B2D0DECDA0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514600" y="4419600"/>
            <a:ext cx="5410200" cy="6096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科技創新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zh-TW" altLang="en-US" sz="2800" smtClean="0"/>
              <a:t>交通運輸搬運</a:t>
            </a:r>
          </a:p>
          <a:p>
            <a:pPr marL="742950" lvl="1" indent="-285750" eaLnBrk="1" hangingPunct="1"/>
            <a:r>
              <a:rPr lang="zh-TW" altLang="en-US" sz="2400" smtClean="0"/>
              <a:t>物資流動快速</a:t>
            </a:r>
          </a:p>
          <a:p>
            <a:pPr marL="742950" lvl="1" indent="-285750" eaLnBrk="1" hangingPunct="1"/>
            <a:r>
              <a:rPr lang="zh-TW" altLang="en-US" sz="2400" smtClean="0"/>
              <a:t>生產成本降低</a:t>
            </a:r>
          </a:p>
          <a:p>
            <a:pPr marL="342900" indent="-342900" eaLnBrk="1" hangingPunct="1"/>
            <a:r>
              <a:rPr lang="zh-TW" altLang="en-US" sz="2800" smtClean="0"/>
              <a:t>通訊、電腦</a:t>
            </a:r>
          </a:p>
          <a:p>
            <a:pPr marL="742950" lvl="1" indent="-285750" eaLnBrk="1" hangingPunct="1"/>
            <a:r>
              <a:rPr lang="zh-TW" altLang="en-US" sz="2400" smtClean="0"/>
              <a:t>資訊流通和處理方式產生革命</a:t>
            </a:r>
          </a:p>
          <a:p>
            <a:pPr marL="342900" indent="-342900" eaLnBrk="1" hangingPunct="1"/>
            <a:r>
              <a:rPr lang="zh-TW" altLang="en-US" sz="2800" smtClean="0"/>
              <a:t>新觀念：</a:t>
            </a:r>
            <a:r>
              <a:rPr lang="zh-TW" altLang="en-US" sz="2800" smtClean="0">
                <a:solidFill>
                  <a:srgbClr val="CC0000"/>
                </a:solidFill>
              </a:rPr>
              <a:t>使得過去不可能的事變得可能</a:t>
            </a:r>
          </a:p>
          <a:p>
            <a:pPr marL="742950" lvl="1" indent="-285750" eaLnBrk="1" hangingPunct="1"/>
            <a:r>
              <a:rPr lang="zh-TW" altLang="en-US" sz="2400" smtClean="0"/>
              <a:t>科技條件急速改變，過去的一些限制已不存在</a:t>
            </a:r>
          </a:p>
          <a:p>
            <a:pPr marL="742950" lvl="1" indent="-285750" eaLnBrk="1" hangingPunct="1"/>
            <a:r>
              <a:rPr lang="zh-TW" altLang="en-US" sz="2400" smtClean="0"/>
              <a:t>我給顧客帶來什麼</a:t>
            </a:r>
            <a:r>
              <a:rPr lang="zh-TW" altLang="en-US" sz="2400" smtClean="0">
                <a:solidFill>
                  <a:srgbClr val="CC0000"/>
                </a:solidFill>
              </a:rPr>
              <a:t>價值</a:t>
            </a:r>
            <a:r>
              <a:rPr lang="en-US" altLang="zh-TW" sz="2400" smtClean="0"/>
              <a:t>﹖</a:t>
            </a:r>
          </a:p>
        </p:txBody>
      </p:sp>
      <p:sp>
        <p:nvSpPr>
          <p:cNvPr id="4710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8223C99-3D70-4EC5-A82F-B67BA6BF491D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你們生活周遭有什麼改變？</a:t>
            </a:r>
          </a:p>
        </p:txBody>
      </p:sp>
      <p:sp>
        <p:nvSpPr>
          <p:cNvPr id="209923" name="WordArt 3"/>
          <p:cNvSpPr>
            <a:spLocks noChangeArrowheads="1" noChangeShapeType="1" noTextEdit="1"/>
          </p:cNvSpPr>
          <p:nvPr/>
        </p:nvSpPr>
        <p:spPr bwMode="auto">
          <a:xfrm>
            <a:off x="2555875" y="3933825"/>
            <a:ext cx="3459163" cy="15192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國際產品品牌</a:t>
            </a:r>
          </a:p>
        </p:txBody>
      </p:sp>
      <p:sp>
        <p:nvSpPr>
          <p:cNvPr id="209924" name="WordArt 4"/>
          <p:cNvSpPr>
            <a:spLocks noChangeArrowheads="1" noChangeShapeType="1" noTextEdit="1"/>
          </p:cNvSpPr>
          <p:nvPr/>
        </p:nvSpPr>
        <p:spPr bwMode="auto">
          <a:xfrm rot="886209">
            <a:off x="3203575" y="2276475"/>
            <a:ext cx="3100388" cy="879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407"/>
              </a:avLst>
            </a:prstTxWarp>
          </a:bodyPr>
          <a:lstStyle/>
          <a:p>
            <a:pPr algn="ctr"/>
            <a:r>
              <a:rPr lang="zh-TW" alt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國際通路品牌</a:t>
            </a:r>
          </a:p>
        </p:txBody>
      </p:sp>
      <p:sp>
        <p:nvSpPr>
          <p:cNvPr id="209925" name="WordArt 5"/>
          <p:cNvSpPr>
            <a:spLocks noChangeArrowheads="1" noChangeShapeType="1" noTextEdit="1"/>
          </p:cNvSpPr>
          <p:nvPr/>
        </p:nvSpPr>
        <p:spPr bwMode="auto">
          <a:xfrm>
            <a:off x="755650" y="4581525"/>
            <a:ext cx="1223963" cy="12049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Sony</a:t>
            </a:r>
            <a:endParaRPr lang="zh-TW" alt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926" name="WordArt 6"/>
          <p:cNvSpPr>
            <a:spLocks noChangeArrowheads="1" noChangeShapeType="1" noTextEdit="1"/>
          </p:cNvSpPr>
          <p:nvPr/>
        </p:nvSpPr>
        <p:spPr bwMode="auto">
          <a:xfrm rot="-479062">
            <a:off x="5661025" y="4941888"/>
            <a:ext cx="1657350" cy="1374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4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99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solidFill>
                  <a:srgbClr val="FFFF99">
                    <a:alpha val="52156"/>
                  </a:srgbClr>
                </a:solidFill>
                <a:cs typeface="Times New Roman" panose="02020603050405020304" pitchFamily="18" charset="0"/>
              </a:rPr>
              <a:t>Apple</a:t>
            </a:r>
            <a:endParaRPr lang="zh-TW" altLang="en-US" sz="3600" kern="10">
              <a:ln w="9525">
                <a:round/>
                <a:headEnd/>
                <a:tailEnd/>
              </a:ln>
              <a:solidFill>
                <a:srgbClr val="FFFF99">
                  <a:alpha val="52156"/>
                </a:srgbClr>
              </a:solidFill>
              <a:cs typeface="Times New Roman" panose="02020603050405020304" pitchFamily="18" charset="0"/>
            </a:endParaRPr>
          </a:p>
        </p:txBody>
      </p:sp>
      <p:sp>
        <p:nvSpPr>
          <p:cNvPr id="209927" name="WordArt 7" descr="白色大理石"/>
          <p:cNvSpPr>
            <a:spLocks noChangeArrowheads="1" noChangeShapeType="1" noTextEdit="1"/>
          </p:cNvSpPr>
          <p:nvPr/>
        </p:nvSpPr>
        <p:spPr bwMode="auto">
          <a:xfrm rot="-1230931">
            <a:off x="684213" y="2565400"/>
            <a:ext cx="838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cs typeface="Times New Roman" panose="02020603050405020304" pitchFamily="18" charset="0"/>
              </a:rPr>
              <a:t>7-11</a:t>
            </a:r>
            <a:endParaRPr lang="zh-TW" altLang="en-US" sz="3600" kern="10">
              <a:ln w="9525"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cs typeface="Times New Roman" panose="02020603050405020304" pitchFamily="18" charset="0"/>
            </a:endParaRPr>
          </a:p>
        </p:txBody>
      </p:sp>
      <p:sp>
        <p:nvSpPr>
          <p:cNvPr id="209928" name="WordArt 8"/>
          <p:cNvSpPr>
            <a:spLocks noChangeArrowheads="1" noChangeShapeType="1" noTextEdit="1"/>
          </p:cNvSpPr>
          <p:nvPr/>
        </p:nvSpPr>
        <p:spPr bwMode="auto">
          <a:xfrm>
            <a:off x="6948488" y="3068638"/>
            <a:ext cx="1500187" cy="122396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altLang="zh-TW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rPr>
              <a:t>Sogo</a:t>
            </a:r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09929" name="WordArt 9"/>
          <p:cNvSpPr>
            <a:spLocks noChangeArrowheads="1" noChangeShapeType="1" noTextEdit="1"/>
          </p:cNvSpPr>
          <p:nvPr/>
        </p:nvSpPr>
        <p:spPr bwMode="auto">
          <a:xfrm rot="-2159895">
            <a:off x="1908175" y="3068638"/>
            <a:ext cx="1371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>
                      <a:alpha val="74997"/>
                    </a:srgbClr>
                  </a:outerShdw>
                </a:effectLst>
                <a:latin typeface="新細明體" panose="02020500000000000000" pitchFamily="18" charset="-120"/>
              </a:rPr>
              <a:t>家樂福</a:t>
            </a:r>
          </a:p>
        </p:txBody>
      </p:sp>
      <p:sp>
        <p:nvSpPr>
          <p:cNvPr id="209930" name="WordArt 10"/>
          <p:cNvSpPr>
            <a:spLocks noChangeArrowheads="1" noChangeShapeType="1" noTextEdit="1"/>
          </p:cNvSpPr>
          <p:nvPr/>
        </p:nvSpPr>
        <p:spPr bwMode="auto">
          <a:xfrm rot="963253">
            <a:off x="7667625" y="4797425"/>
            <a:ext cx="9334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058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B&amp;Q</a:t>
            </a:r>
            <a:endParaRPr lang="zh-TW" alt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2058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916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D60B64-6E8C-40AC-90B2-950295749212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0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0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animBg="1"/>
      <p:bldP spid="209924" grpId="0" animBg="1"/>
      <p:bldP spid="209925" grpId="0" animBg="1"/>
      <p:bldP spid="209926" grpId="0" animBg="1"/>
      <p:bldP spid="209927" grpId="0" animBg="1"/>
      <p:bldP spid="209928" grpId="0" animBg="1"/>
      <p:bldP spid="209929" grpId="0" animBg="1"/>
      <p:bldP spid="20993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資訊科技應用的發展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企業內簡單任務的自動化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如：結算薪水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企業內「任務」的完成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流程改變、再工程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跨企業的「任務」的完成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電子商務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B2C ec: </a:t>
            </a:r>
            <a:r>
              <a:rPr lang="zh-TW" altLang="en-US" smtClean="0"/>
              <a:t>企業對顧客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B2B ec: </a:t>
            </a:r>
            <a:r>
              <a:rPr lang="zh-TW" altLang="en-US" smtClean="0"/>
              <a:t>企業對企業</a:t>
            </a:r>
          </a:p>
        </p:txBody>
      </p:sp>
      <p:sp>
        <p:nvSpPr>
          <p:cNvPr id="5120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BDC9406-8B88-4000-B7C1-09423831A257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資訊科技</a:t>
            </a:r>
            <a:r>
              <a:rPr lang="zh-TW" altLang="en-US" sz="4400" b="1" smtClean="0">
                <a:solidFill>
                  <a:schemeClr val="bg1"/>
                </a:solidFill>
              </a:rPr>
              <a:t>應用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>
                <a:latin typeface="Arial" panose="020B0604020202020204" pitchFamily="34" charset="0"/>
              </a:rPr>
              <a:t>早期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應用：侷限在一般常識即可應付的範疇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人力定位的重點：程式撰寫、系統需求訂定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>
                <a:latin typeface="Arial" panose="020B0604020202020204" pitchFamily="34" charset="0"/>
              </a:rPr>
              <a:t>目前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應用：跨入更專業的領域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人力定位的重點：多樣性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如：電子商務，重點在營運模式改變</a:t>
            </a:r>
          </a:p>
        </p:txBody>
      </p:sp>
      <p:sp>
        <p:nvSpPr>
          <p:cNvPr id="5325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0F55D-F7BB-40A5-ABCB-250A4579718C}" type="slidenum">
              <a:rPr lang="en-US" altLang="zh-TW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TW" altLang="en-US" dirty="0" smtClean="0"/>
              <a:t>世界改變了！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   </a:t>
            </a:r>
            <a:r>
              <a:rPr lang="zh-TW" altLang="en-US" sz="3200" dirty="0" smtClean="0">
                <a:solidFill>
                  <a:schemeClr val="bg1">
                    <a:lumMod val="95000"/>
                  </a:schemeClr>
                </a:solidFill>
              </a:rPr>
              <a:t>近代網路科技帶來的企業經營改變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六十年代的美國先進國防研究下，產生的 </a:t>
            </a:r>
            <a:r>
              <a:rPr lang="en-US" altLang="zh-TW" smtClean="0"/>
              <a:t>ARPA-Net </a:t>
            </a:r>
          </a:p>
          <a:p>
            <a:r>
              <a:rPr lang="zh-TW" altLang="en-US" smtClean="0"/>
              <a:t>逐漸壯大，在 </a:t>
            </a:r>
            <a:r>
              <a:rPr lang="en-US" altLang="zh-TW" smtClean="0"/>
              <a:t>1995/4</a:t>
            </a:r>
            <a:r>
              <a:rPr lang="zh-TW" altLang="en-US" smtClean="0"/>
              <a:t> 商業化，衍生出今天的商用 </a:t>
            </a:r>
            <a:r>
              <a:rPr lang="en-US" altLang="zh-TW" smtClean="0"/>
              <a:t>Internet</a:t>
            </a:r>
          </a:p>
          <a:p>
            <a:r>
              <a:rPr lang="en-US" altLang="zh-TW" smtClean="0"/>
              <a:t>20</a:t>
            </a:r>
            <a:r>
              <a:rPr lang="zh-TW" altLang="en-US" smtClean="0"/>
              <a:t>～</a:t>
            </a:r>
            <a:r>
              <a:rPr lang="en-US" altLang="zh-TW" smtClean="0"/>
              <a:t>25</a:t>
            </a:r>
            <a:r>
              <a:rPr lang="zh-TW" altLang="en-US" smtClean="0"/>
              <a:t>年後，我們的企業環境改變了！</a:t>
            </a:r>
            <a:endParaRPr lang="en-US" altLang="zh-TW" smtClean="0"/>
          </a:p>
          <a:p>
            <a:r>
              <a:rPr lang="zh-TW" altLang="en-US" smtClean="0">
                <a:solidFill>
                  <a:srgbClr val="C00000"/>
                </a:solidFill>
              </a:rPr>
              <a:t>企業經營的革命</a:t>
            </a:r>
            <a:endParaRPr lang="en-US" altLang="zh-TW" smtClean="0">
              <a:solidFill>
                <a:srgbClr val="C00000"/>
              </a:solidFill>
            </a:endParaRPr>
          </a:p>
          <a:p>
            <a:r>
              <a:rPr lang="zh-TW" altLang="en-US" smtClean="0"/>
              <a:t>下一個革命呢？</a:t>
            </a:r>
          </a:p>
        </p:txBody>
      </p:sp>
      <p:sp>
        <p:nvSpPr>
          <p:cNvPr id="3994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44FE48-1E29-4312-889E-0CEE3CA4FAFD}" type="slidenum">
              <a:rPr lang="en-US" altLang="zh-TW" smtClean="0"/>
              <a:pPr/>
              <a:t>24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5780403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588D76-8FD7-46C1-BC72-58BC49D8D16F}" type="slidenum">
              <a:rPr lang="en-US" altLang="zh-TW" sz="1400">
                <a:solidFill>
                  <a:srgbClr val="333399"/>
                </a:solidFill>
              </a:rPr>
              <a:pPr/>
              <a:t>25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世界改變了！</a:t>
            </a:r>
            <a:r>
              <a:rPr lang="en-US" altLang="zh-TW" smtClean="0"/>
              <a:t/>
            </a:r>
            <a:br>
              <a:rPr lang="en-US" altLang="zh-TW" smtClean="0"/>
            </a:br>
            <a:r>
              <a:rPr lang="zh-TW" altLang="en-US" smtClean="0"/>
              <a:t>    </a:t>
            </a:r>
            <a:r>
              <a:rPr lang="zh-TW" altLang="en-US" sz="3600" smtClean="0">
                <a:solidFill>
                  <a:schemeClr val="bg1"/>
                </a:solidFill>
              </a:rPr>
              <a:t>美國網路零售規模</a:t>
            </a:r>
            <a:endParaRPr lang="zh-TW" altLang="en-US" smtClean="0">
              <a:solidFill>
                <a:schemeClr val="bg1"/>
              </a:solidFill>
            </a:endParaRPr>
          </a:p>
        </p:txBody>
      </p:sp>
      <p:pic>
        <p:nvPicPr>
          <p:cNvPr id="55300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44713"/>
            <a:ext cx="6816725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文字方塊 2"/>
          <p:cNvSpPr txBox="1">
            <a:spLocks noChangeArrowheads="1"/>
          </p:cNvSpPr>
          <p:nvPr/>
        </p:nvSpPr>
        <p:spPr bwMode="auto">
          <a:xfrm>
            <a:off x="1187450" y="1697038"/>
            <a:ext cx="734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000000"/>
                </a:solidFill>
              </a:rPr>
              <a:t>2018</a:t>
            </a:r>
            <a:r>
              <a:rPr lang="zh-TW" altLang="en-US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年美國一般商品零售占比（不含汽車、餐旅等）</a:t>
            </a:r>
          </a:p>
        </p:txBody>
      </p:sp>
      <p:sp>
        <p:nvSpPr>
          <p:cNvPr id="55302" name="文字方塊 3"/>
          <p:cNvSpPr txBox="1">
            <a:spLocks noChangeArrowheads="1"/>
          </p:cNvSpPr>
          <p:nvPr/>
        </p:nvSpPr>
        <p:spPr bwMode="auto">
          <a:xfrm>
            <a:off x="3708400" y="6092825"/>
            <a:ext cx="5153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000000"/>
                </a:solidFill>
              </a:rPr>
              <a:t>資料來源：鉅亨網 </a:t>
            </a:r>
            <a:r>
              <a:rPr lang="en-US" altLang="zh-TW" sz="1400">
                <a:solidFill>
                  <a:srgbClr val="000000"/>
                </a:solidFill>
              </a:rPr>
              <a:t>(2019) https://news.cnyes.com/news/id/4297671</a:t>
            </a:r>
            <a:endParaRPr lang="zh-TW" alt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實體商店</a:t>
            </a:r>
            <a:r>
              <a:rPr lang="en-US" altLang="zh-TW" smtClean="0"/>
              <a:t>— 2016/7</a:t>
            </a:r>
            <a:r>
              <a:rPr lang="zh-TW" altLang="en-US" smtClean="0"/>
              <a:t> 關門潮</a:t>
            </a:r>
          </a:p>
        </p:txBody>
      </p:sp>
      <p:sp>
        <p:nvSpPr>
          <p:cNvPr id="5632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zh-TW" altLang="en-US" sz="2400" smtClean="0"/>
              <a:t>美零售業爆倒閉潮</a:t>
            </a:r>
            <a:r>
              <a:rPr lang="en-US" altLang="zh-TW" sz="2400" smtClean="0"/>
              <a:t> </a:t>
            </a:r>
            <a:r>
              <a:rPr lang="zh-TW" altLang="en-US" sz="2400" smtClean="0"/>
              <a:t>上半年有</a:t>
            </a:r>
            <a:r>
              <a:rPr lang="en-US" altLang="zh-TW" sz="2400" smtClean="0"/>
              <a:t>5,300</a:t>
            </a:r>
            <a:r>
              <a:rPr lang="zh-TW" altLang="en-US" sz="2400" smtClean="0"/>
              <a:t>家關店</a:t>
            </a:r>
            <a:r>
              <a:rPr lang="en-US" altLang="zh-TW" sz="1800" smtClean="0">
                <a:solidFill>
                  <a:schemeClr val="tx1"/>
                </a:solidFill>
              </a:rPr>
              <a:t>(</a:t>
            </a:r>
            <a:r>
              <a:rPr lang="zh-TW" altLang="en-US" sz="1800" smtClean="0">
                <a:solidFill>
                  <a:schemeClr val="tx1"/>
                </a:solidFill>
              </a:rPr>
              <a:t>聯合報新聞網 </a:t>
            </a:r>
            <a:r>
              <a:rPr lang="en-US" altLang="zh-TW" sz="1800" smtClean="0">
                <a:solidFill>
                  <a:schemeClr val="tx1"/>
                </a:solidFill>
              </a:rPr>
              <a:t>2017/6/24)</a:t>
            </a:r>
            <a:endParaRPr lang="en-US" altLang="zh-TW" sz="2400" smtClean="0"/>
          </a:p>
          <a:p>
            <a:r>
              <a:rPr lang="en-US" altLang="zh-TW" sz="2400" smtClean="0"/>
              <a:t>WalMart</a:t>
            </a:r>
            <a:r>
              <a:rPr lang="zh-TW" altLang="en-US" sz="1800" smtClean="0"/>
              <a:t> </a:t>
            </a:r>
            <a:r>
              <a:rPr lang="en-US" altLang="zh-TW" sz="1800" smtClean="0"/>
              <a:t>(2017: #1) </a:t>
            </a:r>
            <a:r>
              <a:rPr lang="en-US" altLang="zh-TW" sz="2400" smtClean="0"/>
              <a:t>is closing 269 stores, 154 in the U.S. </a:t>
            </a:r>
            <a:r>
              <a:rPr lang="en-US" altLang="zh-TW" sz="1800" smtClean="0">
                <a:solidFill>
                  <a:schemeClr val="tx1"/>
                </a:solidFill>
              </a:rPr>
              <a:t>(CNBC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2016/1/15)</a:t>
            </a:r>
            <a:r>
              <a:rPr lang="en-US" altLang="zh-TW" sz="1800" smtClean="0"/>
              <a:t> </a:t>
            </a:r>
            <a:r>
              <a:rPr lang="en-US" altLang="zh-TW" sz="2400" smtClean="0"/>
              <a:t>;</a:t>
            </a:r>
            <a:r>
              <a:rPr lang="en-US" altLang="zh-TW" sz="1800" smtClean="0"/>
              <a:t> </a:t>
            </a:r>
            <a:r>
              <a:rPr lang="en-US" altLang="zh-TW" sz="2400" smtClean="0"/>
              <a:t>closing 63 Sam‘s Club stores</a:t>
            </a:r>
            <a:r>
              <a:rPr lang="zh-TW" altLang="en-US" sz="2400" smtClean="0"/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(Business Insider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2018/1/12)</a:t>
            </a:r>
            <a:endParaRPr lang="en-US" altLang="zh-TW" sz="2400" smtClean="0">
              <a:solidFill>
                <a:schemeClr val="tx1"/>
              </a:solidFill>
            </a:endParaRPr>
          </a:p>
          <a:p>
            <a:r>
              <a:rPr lang="en-US" altLang="zh-TW" sz="2400" smtClean="0"/>
              <a:t>Macy’s</a:t>
            </a:r>
            <a:r>
              <a:rPr lang="zh-TW" altLang="en-US" sz="1800" smtClean="0"/>
              <a:t> </a:t>
            </a:r>
            <a:r>
              <a:rPr lang="en-US" altLang="zh-TW" sz="1800" smtClean="0"/>
              <a:t>(2017: #35) </a:t>
            </a:r>
            <a:r>
              <a:rPr lang="en-US" altLang="zh-TW" sz="2400" smtClean="0"/>
              <a:t>is closing 68 stores, cutting 10,000 jobs </a:t>
            </a:r>
            <a:r>
              <a:rPr lang="en-US" altLang="zh-TW" sz="1800" smtClean="0">
                <a:solidFill>
                  <a:schemeClr val="tx1"/>
                </a:solidFill>
              </a:rPr>
              <a:t>(AOL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Finance 2017/1/4)</a:t>
            </a:r>
            <a:r>
              <a:rPr lang="en-US" altLang="zh-TW" sz="2400" smtClean="0"/>
              <a:t>; closing 34 additional locations </a:t>
            </a:r>
            <a:r>
              <a:rPr lang="en-US" altLang="zh-TW" sz="1800" smtClean="0">
                <a:solidFill>
                  <a:schemeClr val="tx1"/>
                </a:solidFill>
              </a:rPr>
              <a:t>(AOL</a:t>
            </a:r>
            <a:r>
              <a:rPr lang="zh-TW" altLang="en-US" sz="1800" smtClean="0">
                <a:solidFill>
                  <a:schemeClr val="tx1"/>
                </a:solidFill>
              </a:rPr>
              <a:t> </a:t>
            </a:r>
            <a:r>
              <a:rPr lang="en-US" altLang="zh-TW" sz="1800" smtClean="0">
                <a:solidFill>
                  <a:schemeClr val="tx1"/>
                </a:solidFill>
              </a:rPr>
              <a:t>Finance 2017/2/22)</a:t>
            </a:r>
            <a:r>
              <a:rPr lang="en-US" altLang="zh-TW" sz="1800" smtClean="0"/>
              <a:t> </a:t>
            </a:r>
          </a:p>
          <a:p>
            <a:r>
              <a:rPr lang="en-US" altLang="zh-TW" sz="2400" smtClean="0"/>
              <a:t>Sears</a:t>
            </a:r>
            <a:r>
              <a:rPr lang="zh-TW" altLang="en-US" sz="1800" smtClean="0"/>
              <a:t> </a:t>
            </a:r>
            <a:r>
              <a:rPr lang="en-US" altLang="zh-TW" sz="1800" smtClean="0"/>
              <a:t>(2017: #39) </a:t>
            </a:r>
            <a:r>
              <a:rPr lang="en-US" altLang="zh-TW" sz="2400" smtClean="0"/>
              <a:t>is closing 72 stores on top of 180 closure announced this year </a:t>
            </a:r>
            <a:r>
              <a:rPr lang="en-US" altLang="zh-TW" sz="1800" smtClean="0">
                <a:solidFill>
                  <a:schemeClr val="tx1"/>
                </a:solidFill>
              </a:rPr>
              <a:t>(Business Insider 2017/6/6)</a:t>
            </a:r>
          </a:p>
          <a:p>
            <a:r>
              <a:rPr lang="en-US" altLang="zh-TW" sz="2400" smtClean="0"/>
              <a:t>JCPenney</a:t>
            </a:r>
            <a:r>
              <a:rPr lang="zh-TW" altLang="en-US" sz="2400" smtClean="0"/>
              <a:t> </a:t>
            </a:r>
            <a:r>
              <a:rPr lang="en-US" altLang="zh-TW" sz="1800" smtClean="0"/>
              <a:t>(2017: #74) </a:t>
            </a:r>
            <a:r>
              <a:rPr lang="en-US" altLang="zh-TW" sz="2400" smtClean="0"/>
              <a:t>is closing 138 stores </a:t>
            </a:r>
            <a:r>
              <a:rPr lang="en-US" altLang="zh-TW" sz="1800" smtClean="0">
                <a:solidFill>
                  <a:schemeClr val="tx1"/>
                </a:solidFill>
              </a:rPr>
              <a:t>(Business Insider 2017/3/17)</a:t>
            </a:r>
          </a:p>
          <a:p>
            <a:endParaRPr lang="zh-TW" altLang="en-US" sz="1800" smtClean="0"/>
          </a:p>
        </p:txBody>
      </p:sp>
      <p:sp>
        <p:nvSpPr>
          <p:cNvPr id="56324" name="投影片編號版面配置區 1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065A524-699B-4590-888F-A140550587E6}" type="slidenum">
              <a:rPr lang="en-US" altLang="zh-TW" sz="1400">
                <a:solidFill>
                  <a:srgbClr val="333399"/>
                </a:solidFill>
              </a:rPr>
              <a:pPr/>
              <a:t>26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虛擬商店的強勢崛起</a:t>
            </a:r>
          </a:p>
        </p:txBody>
      </p:sp>
      <p:sp>
        <p:nvSpPr>
          <p:cNvPr id="57347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800" smtClean="0"/>
              <a:t>Walmart buys Jet.com for $3B in cash to fight Amazon </a:t>
            </a:r>
            <a:r>
              <a:rPr lang="en-US" altLang="zh-TW" sz="2000" smtClean="0">
                <a:solidFill>
                  <a:schemeClr val="tx1"/>
                </a:solidFill>
              </a:rPr>
              <a:t>(techcrunch.com 2016/8/8)</a:t>
            </a:r>
          </a:p>
          <a:p>
            <a:r>
              <a:rPr lang="en-US" altLang="zh-TW" sz="2400" smtClean="0"/>
              <a:t>Walmart to Buy Bonobos, Men’s Wear Company, for $310 Million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The clothing will be sold exclusively on Jet.com.</a:t>
            </a:r>
          </a:p>
          <a:p>
            <a:r>
              <a:rPr lang="en-US" altLang="zh-TW" sz="2400" smtClean="0"/>
              <a:t>Amazon to Buy Whole Foods for $13.4 Billion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Costco Stock Suffers Massive Slide after Amazon-Whole Foods Deal (Fortune.com 2017/6/24) </a:t>
            </a:r>
          </a:p>
        </p:txBody>
      </p:sp>
      <p:sp>
        <p:nvSpPr>
          <p:cNvPr id="57348" name="投影片編號版面配置區 1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ACF43EC-9573-4CA7-9584-AF944334875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5G: </a:t>
            </a:r>
            <a:r>
              <a:rPr lang="zh-TW" altLang="en-US" smtClean="0"/>
              <a:t>下一波的經營方式革命</a:t>
            </a:r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zh-TW" altLang="en-US" sz="2800" smtClean="0"/>
              <a:t>前面現象主要是 </a:t>
            </a:r>
            <a:r>
              <a:rPr lang="en-US" altLang="zh-TW" sz="2800" smtClean="0"/>
              <a:t>Internet </a:t>
            </a:r>
            <a:r>
              <a:rPr lang="zh-TW" altLang="en-US" sz="2800" smtClean="0"/>
              <a:t>和智慧型手機的貢獻。未來呢？</a:t>
            </a:r>
            <a:endParaRPr lang="en-US" altLang="zh-TW" sz="2800" smtClean="0"/>
          </a:p>
          <a:p>
            <a:endParaRPr lang="en-US" altLang="zh-TW" sz="2800" smtClean="0"/>
          </a:p>
          <a:p>
            <a:r>
              <a:rPr lang="en-US" altLang="zh-TW" sz="2800" smtClean="0"/>
              <a:t>5G</a:t>
            </a:r>
            <a:r>
              <a:rPr lang="zh-TW" altLang="en-US" sz="2800" smtClean="0"/>
              <a:t> 帶來什麼？</a:t>
            </a:r>
            <a:endParaRPr lang="en-US" altLang="zh-TW" sz="2800" smtClean="0"/>
          </a:p>
          <a:p>
            <a:pPr lvl="1"/>
            <a:r>
              <a:rPr lang="zh-TW" altLang="en-US" sz="2400" smtClean="0"/>
              <a:t>速度快？現在不夠快嗎？</a:t>
            </a:r>
            <a:endParaRPr lang="en-US" altLang="zh-TW" sz="2400" smtClean="0"/>
          </a:p>
          <a:p>
            <a:r>
              <a:rPr lang="zh-TW" altLang="en-US" sz="2800" smtClean="0"/>
              <a:t>重點：去中心化</a:t>
            </a:r>
            <a:endParaRPr lang="en-US" altLang="zh-TW" sz="2800" smtClean="0"/>
          </a:p>
          <a:p>
            <a:pPr lvl="1"/>
            <a:r>
              <a:rPr lang="zh-TW" altLang="en-US" sz="2400" smtClean="0"/>
              <a:t>設備和設備之間的溝通</a:t>
            </a:r>
            <a:endParaRPr lang="en-US" altLang="zh-TW" sz="2400" smtClean="0"/>
          </a:p>
          <a:p>
            <a:pPr lvl="1"/>
            <a:r>
              <a:rPr lang="en-US" altLang="zh-TW" sz="2400" smtClean="0"/>
              <a:t>D2D, V2V</a:t>
            </a:r>
          </a:p>
          <a:p>
            <a:pPr lvl="1"/>
            <a:r>
              <a:rPr lang="en-US" altLang="zh-TW" sz="2400" smtClean="0"/>
              <a:t>Small Cell </a:t>
            </a:r>
            <a:r>
              <a:rPr lang="zh-TW" altLang="en-US" sz="2400" smtClean="0"/>
              <a:t>組成的螞蟻雄兵</a:t>
            </a:r>
          </a:p>
        </p:txBody>
      </p:sp>
      <p:sp>
        <p:nvSpPr>
          <p:cNvPr id="58372" name="頁尾版面配置區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5837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C511EEE-F403-4B7B-927D-8C54BC0B49C1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47" name="群組 46"/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/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7" name="矩形 6"/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58391" name="文字方塊 10"/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/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/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/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/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58380" name="文字方塊 25"/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/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/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/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/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AI: </a:t>
            </a:r>
            <a:r>
              <a:rPr lang="zh-TW" altLang="en-US" smtClean="0"/>
              <a:t>下一波的經營方式革命</a:t>
            </a:r>
            <a:r>
              <a:rPr lang="en-US" altLang="zh-TW" baseline="-25000" smtClean="0"/>
              <a:t>2</a:t>
            </a:r>
            <a:endParaRPr lang="zh-TW" altLang="en-US" baseline="-25000" smtClean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8207375" cy="4114800"/>
          </a:xfrm>
        </p:spPr>
        <p:txBody>
          <a:bodyPr/>
          <a:lstStyle/>
          <a:p>
            <a:r>
              <a:rPr lang="en-US" altLang="zh-TW" sz="2400" smtClean="0"/>
              <a:t>Artificial</a:t>
            </a:r>
            <a:r>
              <a:rPr lang="zh-TW" altLang="en-US" sz="2400" smtClean="0"/>
              <a:t> </a:t>
            </a:r>
            <a:r>
              <a:rPr lang="en-US" altLang="zh-TW" sz="2400" smtClean="0"/>
              <a:t>Intellience </a:t>
            </a:r>
            <a:r>
              <a:rPr lang="zh-TW" altLang="en-US" sz="2400" smtClean="0"/>
              <a:t>早期的應用</a:t>
            </a:r>
            <a:r>
              <a:rPr lang="en-US" altLang="zh-TW" sz="2400" smtClean="0"/>
              <a:t>:</a:t>
            </a:r>
          </a:p>
          <a:p>
            <a:pPr lvl="1"/>
            <a:r>
              <a:rPr lang="en-US" altLang="zh-TW" sz="2000" smtClean="0"/>
              <a:t>NLP</a:t>
            </a:r>
            <a:r>
              <a:rPr lang="zh-TW" altLang="en-US" sz="2000" smtClean="0"/>
              <a:t> 自然語言處理</a:t>
            </a:r>
            <a:endParaRPr lang="en-US" altLang="zh-TW" sz="2000" smtClean="0"/>
          </a:p>
          <a:p>
            <a:pPr lvl="1"/>
            <a:r>
              <a:rPr lang="en-US" altLang="zh-TW" sz="2000" smtClean="0"/>
              <a:t>Robotics </a:t>
            </a:r>
            <a:r>
              <a:rPr lang="zh-TW" altLang="en-US" sz="2000" smtClean="0"/>
              <a:t>機器人 </a:t>
            </a:r>
            <a:r>
              <a:rPr lang="en-US" altLang="zh-TW" sz="2000" smtClean="0"/>
              <a:t>(vision, sensing, actions….)</a:t>
            </a:r>
          </a:p>
          <a:p>
            <a:pPr lvl="1"/>
            <a:r>
              <a:rPr lang="en-US" altLang="zh-TW" sz="2000" smtClean="0"/>
              <a:t>Expert</a:t>
            </a:r>
            <a:r>
              <a:rPr lang="zh-TW" altLang="en-US" sz="2000" smtClean="0"/>
              <a:t> </a:t>
            </a:r>
            <a:r>
              <a:rPr lang="en-US" altLang="zh-TW" sz="2000" smtClean="0"/>
              <a:t>System</a:t>
            </a:r>
            <a:r>
              <a:rPr lang="zh-TW" altLang="en-US" sz="2000" smtClean="0"/>
              <a:t> </a:t>
            </a:r>
            <a:endParaRPr lang="en-US" altLang="zh-TW" sz="2000" smtClean="0"/>
          </a:p>
          <a:p>
            <a:r>
              <a:rPr lang="en-US" altLang="zh-TW" sz="2400" smtClean="0"/>
              <a:t>AI</a:t>
            </a:r>
            <a:r>
              <a:rPr lang="zh-TW" altLang="en-US" sz="2400" smtClean="0"/>
              <a:t> 帶來什麼？</a:t>
            </a:r>
            <a:endParaRPr lang="en-US" altLang="zh-TW" sz="2400" smtClean="0"/>
          </a:p>
          <a:p>
            <a:pPr lvl="1"/>
            <a:r>
              <a:rPr lang="zh-TW" altLang="en-US" sz="2000" smtClean="0"/>
              <a:t>近年的突破：回饋學習 </a:t>
            </a:r>
            <a:r>
              <a:rPr lang="en-US" altLang="zh-TW" sz="2000" smtClean="0"/>
              <a:t>reinforced learning; </a:t>
            </a:r>
            <a:r>
              <a:rPr lang="zh-TW" altLang="en-US" sz="2000" smtClean="0"/>
              <a:t>深度學習 </a:t>
            </a:r>
            <a:r>
              <a:rPr lang="en-US" altLang="zh-TW" sz="2000" smtClean="0"/>
              <a:t>deep learning…</a:t>
            </a:r>
          </a:p>
          <a:p>
            <a:r>
              <a:rPr lang="en-US" altLang="zh-TW" sz="2400" smtClean="0"/>
              <a:t>Open AI </a:t>
            </a:r>
            <a:r>
              <a:rPr lang="zh-TW" altLang="en-US" sz="2400" smtClean="0"/>
              <a:t>的突破</a:t>
            </a:r>
            <a:endParaRPr lang="en-US" altLang="zh-TW" sz="2400" smtClean="0"/>
          </a:p>
          <a:p>
            <a:pPr lvl="1"/>
            <a:r>
              <a:rPr lang="en-US" altLang="zh-TW" sz="1800" smtClean="0"/>
              <a:t>ChatGPT </a:t>
            </a:r>
            <a:r>
              <a:rPr lang="zh-TW" altLang="en-US" sz="1800" smtClean="0"/>
              <a:t>（</a:t>
            </a:r>
            <a:r>
              <a:rPr lang="en-US" altLang="zh-TW" sz="1800" smtClean="0"/>
              <a:t>2022/11 </a:t>
            </a:r>
            <a:r>
              <a:rPr lang="zh-TW" altLang="en-US" sz="1800" smtClean="0"/>
              <a:t>發佈）</a:t>
            </a:r>
            <a:endParaRPr lang="en-US" altLang="zh-TW" sz="1800" smtClean="0"/>
          </a:p>
          <a:p>
            <a:pPr lvl="1"/>
            <a:r>
              <a:rPr lang="en-US" altLang="zh-TW" sz="1800" smtClean="0"/>
              <a:t>DALL-E</a:t>
            </a:r>
            <a:r>
              <a:rPr lang="zh-TW" altLang="en-US" sz="1800" smtClean="0"/>
              <a:t> （製圖）</a:t>
            </a:r>
            <a:endParaRPr lang="en-US" altLang="zh-TW" sz="1800" smtClean="0"/>
          </a:p>
          <a:p>
            <a:pPr lvl="1"/>
            <a:r>
              <a:rPr lang="zh-TW" altLang="en-US" sz="1800" smtClean="0"/>
              <a:t>引爆 </a:t>
            </a:r>
            <a:r>
              <a:rPr lang="en-US" altLang="zh-TW" sz="1800" smtClean="0"/>
              <a:t>AI</a:t>
            </a:r>
            <a:r>
              <a:rPr lang="zh-TW" altLang="en-US" sz="1800" smtClean="0"/>
              <a:t> 的應用戰場：</a:t>
            </a:r>
            <a:r>
              <a:rPr lang="en-US" altLang="zh-TW" sz="1800" smtClean="0"/>
              <a:t>Bard, Ernie…</a:t>
            </a:r>
            <a:endParaRPr lang="zh-TW" altLang="en-US" sz="1800" smtClean="0"/>
          </a:p>
        </p:txBody>
      </p:sp>
      <p:sp>
        <p:nvSpPr>
          <p:cNvPr id="5120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CCD41E1-9160-434C-9030-BF03FCCE9C96}" type="slidenum">
              <a:rPr lang="en-US" altLang="zh-TW" sz="1400" smtClean="0">
                <a:solidFill>
                  <a:srgbClr val="333399"/>
                </a:solidFill>
              </a:rPr>
              <a:pPr/>
              <a:t>29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8600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基礎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沒有修過大學部「資訊管理導論」</a:t>
            </a:r>
            <a:r>
              <a:rPr lang="en-US" altLang="zh-TW" smtClean="0"/>
              <a:t>and/or </a:t>
            </a:r>
            <a:r>
              <a:rPr lang="zh-TW" altLang="en-US" smtClean="0"/>
              <a:t>「管理資訊系統」的同學</a:t>
            </a:r>
          </a:p>
          <a:p>
            <a:pPr lvl="1" eaLnBrk="1" hangingPunct="1"/>
            <a:r>
              <a:rPr lang="zh-TW" altLang="en-US" smtClean="0"/>
              <a:t>建議參考</a:t>
            </a:r>
            <a:r>
              <a:rPr lang="zh-TW" altLang="en-US" sz="3200" smtClean="0">
                <a:solidFill>
                  <a:srgbClr val="CC3300"/>
                </a:solidFill>
                <a:ea typeface="SimHei" pitchFamily="49" charset="-122"/>
              </a:rPr>
              <a:t>「資訊管理導論」</a:t>
            </a:r>
          </a:p>
          <a:p>
            <a:pPr lvl="1" eaLnBrk="1" hangingPunct="1"/>
            <a:r>
              <a:rPr lang="zh-TW" altLang="en-US" smtClean="0"/>
              <a:t>范錚強等著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1412875"/>
            <a:ext cx="13335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D0F406E-2663-444D-BC4D-E112C2281D7E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科技的應用</a:t>
            </a:r>
          </a:p>
        </p:txBody>
      </p:sp>
      <p:grpSp>
        <p:nvGrpSpPr>
          <p:cNvPr id="218115" name="Group 3"/>
          <p:cNvGrpSpPr>
            <a:grpSpLocks/>
          </p:cNvGrpSpPr>
          <p:nvPr/>
        </p:nvGrpSpPr>
        <p:grpSpPr bwMode="auto">
          <a:xfrm>
            <a:off x="457200" y="2133600"/>
            <a:ext cx="7270750" cy="990600"/>
            <a:chOff x="288" y="1344"/>
            <a:chExt cx="4580" cy="624"/>
          </a:xfrm>
        </p:grpSpPr>
        <p:sp>
          <p:nvSpPr>
            <p:cNvPr id="59409" name="AutoShape 4"/>
            <p:cNvSpPr>
              <a:spLocks noChangeArrowheads="1"/>
            </p:cNvSpPr>
            <p:nvPr/>
          </p:nvSpPr>
          <p:spPr bwMode="auto">
            <a:xfrm>
              <a:off x="288" y="1344"/>
              <a:ext cx="1344" cy="624"/>
            </a:xfrm>
            <a:prstGeom prst="cloudCallout">
              <a:avLst>
                <a:gd name="adj1" fmla="val 45759"/>
                <a:gd name="adj2" fmla="val 38782"/>
              </a:avLst>
            </a:prstGeom>
            <a:solidFill>
              <a:srgbClr val="33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b="1">
                  <a:solidFill>
                    <a:schemeClr val="bg1"/>
                  </a:solidFill>
                  <a:ea typeface="標楷體" panose="03000509000000000000" pitchFamily="65" charset="-120"/>
                </a:rPr>
                <a:t>真實世界問題</a:t>
              </a:r>
            </a:p>
          </p:txBody>
        </p:sp>
        <p:sp>
          <p:nvSpPr>
            <p:cNvPr id="59410" name="Text Box 5"/>
            <p:cNvSpPr txBox="1">
              <a:spLocks noChangeArrowheads="1"/>
            </p:cNvSpPr>
            <p:nvPr/>
          </p:nvSpPr>
          <p:spPr bwMode="auto">
            <a:xfrm>
              <a:off x="1824" y="1392"/>
              <a:ext cx="146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商管問題的瞭解</a:t>
              </a:r>
            </a:p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傳統的解決方法</a:t>
              </a:r>
            </a:p>
          </p:txBody>
        </p:sp>
        <p:sp>
          <p:nvSpPr>
            <p:cNvPr id="59411" name="Text Box 6"/>
            <p:cNvSpPr txBox="1">
              <a:spLocks noChangeArrowheads="1"/>
            </p:cNvSpPr>
            <p:nvPr/>
          </p:nvSpPr>
          <p:spPr bwMode="auto">
            <a:xfrm>
              <a:off x="3600" y="1392"/>
              <a:ext cx="126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企管</a:t>
              </a:r>
            </a:p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其他商管科系</a:t>
              </a:r>
            </a:p>
          </p:txBody>
        </p:sp>
      </p:grpSp>
      <p:grpSp>
        <p:nvGrpSpPr>
          <p:cNvPr id="218119" name="Group 7"/>
          <p:cNvGrpSpPr>
            <a:grpSpLocks/>
          </p:cNvGrpSpPr>
          <p:nvPr/>
        </p:nvGrpSpPr>
        <p:grpSpPr bwMode="auto">
          <a:xfrm>
            <a:off x="990600" y="5029200"/>
            <a:ext cx="7880350" cy="1006475"/>
            <a:chOff x="624" y="3168"/>
            <a:chExt cx="4964" cy="634"/>
          </a:xfrm>
        </p:grpSpPr>
        <p:sp>
          <p:nvSpPr>
            <p:cNvPr id="59406" name="computr3"/>
            <p:cNvSpPr>
              <a:spLocks noEditPoints="1" noChangeArrowheads="1"/>
            </p:cNvSpPr>
            <p:nvPr/>
          </p:nvSpPr>
          <p:spPr bwMode="auto">
            <a:xfrm>
              <a:off x="624" y="3264"/>
              <a:ext cx="720" cy="53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7800 w 21600"/>
                <a:gd name="T13" fmla="*/ 2570 h 21600"/>
                <a:gd name="T14" fmla="*/ 16350 w 21600"/>
                <a:gd name="T15" fmla="*/ 1176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8250" y="17743"/>
                  </a:moveTo>
                  <a:lnTo>
                    <a:pt x="17557" y="16971"/>
                  </a:lnTo>
                  <a:lnTo>
                    <a:pt x="5429" y="16971"/>
                  </a:lnTo>
                  <a:lnTo>
                    <a:pt x="4736" y="17743"/>
                  </a:lnTo>
                  <a:lnTo>
                    <a:pt x="18250" y="17743"/>
                  </a:lnTo>
                  <a:close/>
                </a:path>
                <a:path w="21600" h="21600" extrusionOk="0">
                  <a:moveTo>
                    <a:pt x="18250" y="17743"/>
                  </a:moveTo>
                  <a:moveTo>
                    <a:pt x="19405" y="19131"/>
                  </a:moveTo>
                  <a:lnTo>
                    <a:pt x="18712" y="18360"/>
                  </a:lnTo>
                  <a:lnTo>
                    <a:pt x="4274" y="18360"/>
                  </a:lnTo>
                  <a:lnTo>
                    <a:pt x="3581" y="19131"/>
                  </a:lnTo>
                  <a:lnTo>
                    <a:pt x="19405" y="19131"/>
                  </a:lnTo>
                  <a:close/>
                </a:path>
                <a:path w="21600" h="21600" extrusionOk="0">
                  <a:moveTo>
                    <a:pt x="19405" y="19131"/>
                  </a:moveTo>
                  <a:moveTo>
                    <a:pt x="20560" y="20520"/>
                  </a:moveTo>
                  <a:lnTo>
                    <a:pt x="19867" y="19749"/>
                  </a:lnTo>
                  <a:lnTo>
                    <a:pt x="3119" y="19749"/>
                  </a:lnTo>
                  <a:lnTo>
                    <a:pt x="2426" y="20520"/>
                  </a:lnTo>
                  <a:lnTo>
                    <a:pt x="20560" y="20520"/>
                  </a:lnTo>
                  <a:close/>
                </a:path>
                <a:path w="21600" h="21600" extrusionOk="0">
                  <a:moveTo>
                    <a:pt x="20560" y="20520"/>
                  </a:moveTo>
                  <a:moveTo>
                    <a:pt x="4620" y="16971"/>
                  </a:moveTo>
                  <a:lnTo>
                    <a:pt x="5313" y="16200"/>
                  </a:lnTo>
                  <a:lnTo>
                    <a:pt x="7624" y="16200"/>
                  </a:lnTo>
                  <a:lnTo>
                    <a:pt x="7624" y="14194"/>
                  </a:lnTo>
                  <a:lnTo>
                    <a:pt x="5891" y="14194"/>
                  </a:lnTo>
                  <a:lnTo>
                    <a:pt x="5891" y="0"/>
                  </a:lnTo>
                  <a:lnTo>
                    <a:pt x="12013" y="0"/>
                  </a:lnTo>
                  <a:lnTo>
                    <a:pt x="18135" y="0"/>
                  </a:lnTo>
                  <a:lnTo>
                    <a:pt x="18135" y="10800"/>
                  </a:lnTo>
                  <a:lnTo>
                    <a:pt x="18135" y="14194"/>
                  </a:lnTo>
                  <a:lnTo>
                    <a:pt x="16402" y="14194"/>
                  </a:lnTo>
                  <a:lnTo>
                    <a:pt x="16402" y="16200"/>
                  </a:lnTo>
                  <a:lnTo>
                    <a:pt x="17788" y="16200"/>
                  </a:lnTo>
                  <a:lnTo>
                    <a:pt x="19059" y="17743"/>
                  </a:lnTo>
                  <a:lnTo>
                    <a:pt x="21022" y="19903"/>
                  </a:lnTo>
                  <a:lnTo>
                    <a:pt x="21253" y="20057"/>
                  </a:lnTo>
                  <a:lnTo>
                    <a:pt x="21369" y="20366"/>
                  </a:lnTo>
                  <a:lnTo>
                    <a:pt x="21600" y="20674"/>
                  </a:lnTo>
                  <a:lnTo>
                    <a:pt x="21600" y="20829"/>
                  </a:lnTo>
                  <a:lnTo>
                    <a:pt x="21600" y="20983"/>
                  </a:lnTo>
                  <a:lnTo>
                    <a:pt x="21600" y="21137"/>
                  </a:lnTo>
                  <a:lnTo>
                    <a:pt x="21600" y="21291"/>
                  </a:lnTo>
                  <a:lnTo>
                    <a:pt x="21484" y="21446"/>
                  </a:lnTo>
                  <a:lnTo>
                    <a:pt x="21369" y="21446"/>
                  </a:lnTo>
                  <a:lnTo>
                    <a:pt x="21138" y="21600"/>
                  </a:lnTo>
                  <a:lnTo>
                    <a:pt x="21022" y="21600"/>
                  </a:lnTo>
                  <a:lnTo>
                    <a:pt x="10973" y="21600"/>
                  </a:lnTo>
                  <a:lnTo>
                    <a:pt x="2079" y="21600"/>
                  </a:lnTo>
                  <a:lnTo>
                    <a:pt x="1848" y="21600"/>
                  </a:lnTo>
                  <a:lnTo>
                    <a:pt x="1733" y="21446"/>
                  </a:lnTo>
                  <a:lnTo>
                    <a:pt x="1617" y="21446"/>
                  </a:lnTo>
                  <a:lnTo>
                    <a:pt x="1502" y="21291"/>
                  </a:lnTo>
                  <a:lnTo>
                    <a:pt x="1386" y="21291"/>
                  </a:lnTo>
                  <a:lnTo>
                    <a:pt x="1386" y="21137"/>
                  </a:lnTo>
                  <a:lnTo>
                    <a:pt x="1386" y="20983"/>
                  </a:lnTo>
                  <a:lnTo>
                    <a:pt x="1386" y="20829"/>
                  </a:lnTo>
                  <a:lnTo>
                    <a:pt x="1502" y="20674"/>
                  </a:lnTo>
                  <a:lnTo>
                    <a:pt x="1617" y="20366"/>
                  </a:lnTo>
                  <a:lnTo>
                    <a:pt x="1733" y="20057"/>
                  </a:lnTo>
                  <a:lnTo>
                    <a:pt x="1964" y="19903"/>
                  </a:lnTo>
                  <a:lnTo>
                    <a:pt x="0" y="19903"/>
                  </a:lnTo>
                  <a:lnTo>
                    <a:pt x="0" y="10800"/>
                  </a:lnTo>
                  <a:lnTo>
                    <a:pt x="0" y="2777"/>
                  </a:lnTo>
                  <a:lnTo>
                    <a:pt x="4620" y="2777"/>
                  </a:lnTo>
                  <a:lnTo>
                    <a:pt x="4620" y="16971"/>
                  </a:lnTo>
                  <a:moveTo>
                    <a:pt x="4620" y="16971"/>
                  </a:moveTo>
                  <a:moveTo>
                    <a:pt x="4620" y="16971"/>
                  </a:moveTo>
                  <a:lnTo>
                    <a:pt x="4158" y="17434"/>
                  </a:lnTo>
                  <a:lnTo>
                    <a:pt x="2541" y="19286"/>
                  </a:lnTo>
                  <a:lnTo>
                    <a:pt x="1964" y="19903"/>
                  </a:lnTo>
                  <a:lnTo>
                    <a:pt x="4620" y="16971"/>
                  </a:lnTo>
                  <a:close/>
                </a:path>
                <a:path w="21600" h="21600" extrusionOk="0">
                  <a:moveTo>
                    <a:pt x="7624" y="2314"/>
                  </a:moveTo>
                  <a:moveTo>
                    <a:pt x="16402" y="2314"/>
                  </a:moveTo>
                  <a:lnTo>
                    <a:pt x="16402" y="11880"/>
                  </a:lnTo>
                  <a:lnTo>
                    <a:pt x="7624" y="11880"/>
                  </a:lnTo>
                  <a:lnTo>
                    <a:pt x="7624" y="2314"/>
                  </a:lnTo>
                  <a:lnTo>
                    <a:pt x="16402" y="2314"/>
                  </a:lnTo>
                  <a:close/>
                </a:path>
                <a:path w="21600" h="21600" extrusionOk="0">
                  <a:moveTo>
                    <a:pt x="578" y="4011"/>
                  </a:moveTo>
                  <a:moveTo>
                    <a:pt x="4043" y="4011"/>
                  </a:moveTo>
                  <a:lnTo>
                    <a:pt x="4043" y="4320"/>
                  </a:lnTo>
                  <a:lnTo>
                    <a:pt x="578" y="4320"/>
                  </a:lnTo>
                  <a:lnTo>
                    <a:pt x="578" y="4011"/>
                  </a:lnTo>
                  <a:lnTo>
                    <a:pt x="4043" y="4011"/>
                  </a:lnTo>
                  <a:close/>
                  <a:moveTo>
                    <a:pt x="7624" y="14194"/>
                  </a:moveTo>
                  <a:lnTo>
                    <a:pt x="16402" y="14194"/>
                  </a:lnTo>
                  <a:lnTo>
                    <a:pt x="16402" y="16200"/>
                  </a:lnTo>
                  <a:lnTo>
                    <a:pt x="7624" y="16200"/>
                  </a:lnTo>
                </a:path>
              </a:pathLst>
            </a:custGeom>
            <a:solidFill>
              <a:schemeClr val="accent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FFFF00"/>
                  </a:solidFill>
                </a:rPr>
                <a:t>科技</a:t>
              </a:r>
            </a:p>
          </p:txBody>
        </p:sp>
        <p:sp>
          <p:nvSpPr>
            <p:cNvPr id="59407" name="Rectangle 9"/>
            <p:cNvSpPr>
              <a:spLocks noChangeArrowheads="1"/>
            </p:cNvSpPr>
            <p:nvPr/>
          </p:nvSpPr>
          <p:spPr bwMode="auto">
            <a:xfrm>
              <a:off x="1920" y="3216"/>
              <a:ext cx="126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</a:rPr>
                <a:t>科技創新</a:t>
              </a:r>
            </a:p>
            <a:p>
              <a:pPr eaLnBrk="1" hangingPunct="1"/>
              <a:r>
                <a:rPr lang="zh-TW" altLang="en-US">
                  <a:solidFill>
                    <a:schemeClr val="accent2"/>
                  </a:solidFill>
                </a:rPr>
                <a:t>更好用的工具</a:t>
              </a:r>
            </a:p>
          </p:txBody>
        </p:sp>
        <p:sp>
          <p:nvSpPr>
            <p:cNvPr id="59408" name="Text Box 10"/>
            <p:cNvSpPr txBox="1">
              <a:spLocks noChangeArrowheads="1"/>
            </p:cNvSpPr>
            <p:nvPr/>
          </p:nvSpPr>
          <p:spPr bwMode="auto">
            <a:xfrm>
              <a:off x="3552" y="3168"/>
              <a:ext cx="203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</a:rPr>
                <a:t>資工、資科</a:t>
              </a:r>
            </a:p>
            <a:p>
              <a:pPr eaLnBrk="1" hangingPunct="1"/>
              <a:r>
                <a:rPr lang="zh-TW" altLang="en-US">
                  <a:solidFill>
                    <a:schemeClr val="accent2"/>
                  </a:solidFill>
                </a:rPr>
                <a:t>數學、電子等基礎科系</a:t>
              </a:r>
            </a:p>
          </p:txBody>
        </p:sp>
      </p:grpSp>
      <p:grpSp>
        <p:nvGrpSpPr>
          <p:cNvPr id="218123" name="Group 11"/>
          <p:cNvGrpSpPr>
            <a:grpSpLocks/>
          </p:cNvGrpSpPr>
          <p:nvPr/>
        </p:nvGrpSpPr>
        <p:grpSpPr bwMode="auto">
          <a:xfrm>
            <a:off x="762000" y="3200400"/>
            <a:ext cx="6781800" cy="1828800"/>
            <a:chOff x="480" y="2016"/>
            <a:chExt cx="4272" cy="1152"/>
          </a:xfrm>
        </p:grpSpPr>
        <p:sp>
          <p:nvSpPr>
            <p:cNvPr id="59401" name="Rectangle 12"/>
            <p:cNvSpPr>
              <a:spLocks noChangeArrowheads="1"/>
            </p:cNvSpPr>
            <p:nvPr/>
          </p:nvSpPr>
          <p:spPr bwMode="auto">
            <a:xfrm>
              <a:off x="480" y="2352"/>
              <a:ext cx="960" cy="480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b="1">
                  <a:solidFill>
                    <a:schemeClr val="bg1"/>
                  </a:solidFill>
                  <a:ea typeface="標楷體" panose="03000509000000000000" pitchFamily="65" charset="-120"/>
                </a:rPr>
                <a:t>科技應用</a:t>
              </a:r>
            </a:p>
          </p:txBody>
        </p:sp>
        <p:sp>
          <p:nvSpPr>
            <p:cNvPr id="59402" name="Rectangle 13"/>
            <p:cNvSpPr>
              <a:spLocks noChangeArrowheads="1"/>
            </p:cNvSpPr>
            <p:nvPr/>
          </p:nvSpPr>
          <p:spPr bwMode="auto">
            <a:xfrm>
              <a:off x="1872" y="2160"/>
              <a:ext cx="1460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993300"/>
                  </a:solidFill>
                </a:rPr>
                <a:t>瞭解問題</a:t>
              </a:r>
            </a:p>
            <a:p>
              <a:pPr eaLnBrk="1" hangingPunct="1"/>
              <a:r>
                <a:rPr lang="zh-TW" altLang="en-US">
                  <a:solidFill>
                    <a:srgbClr val="993300"/>
                  </a:solidFill>
                </a:rPr>
                <a:t>熟悉工具</a:t>
              </a:r>
            </a:p>
            <a:p>
              <a:pPr eaLnBrk="1" hangingPunct="1"/>
              <a:r>
                <a:rPr lang="zh-TW" altLang="en-US">
                  <a:solidFill>
                    <a:srgbClr val="993300"/>
                  </a:solidFill>
                </a:rPr>
                <a:t>創新的解決方案</a:t>
              </a:r>
            </a:p>
          </p:txBody>
        </p:sp>
        <p:sp>
          <p:nvSpPr>
            <p:cNvPr id="59403" name="Line 14"/>
            <p:cNvSpPr>
              <a:spLocks noChangeShapeType="1"/>
            </p:cNvSpPr>
            <p:nvPr/>
          </p:nvSpPr>
          <p:spPr bwMode="auto">
            <a:xfrm flipV="1">
              <a:off x="960" y="20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9404" name="Line 15"/>
            <p:cNvSpPr>
              <a:spLocks noChangeShapeType="1"/>
            </p:cNvSpPr>
            <p:nvPr/>
          </p:nvSpPr>
          <p:spPr bwMode="auto">
            <a:xfrm flipV="1">
              <a:off x="960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9405" name="AutoShape 16"/>
            <p:cNvSpPr>
              <a:spLocks noChangeArrowheads="1"/>
            </p:cNvSpPr>
            <p:nvPr/>
          </p:nvSpPr>
          <p:spPr bwMode="auto">
            <a:xfrm>
              <a:off x="3648" y="2256"/>
              <a:ext cx="1104" cy="528"/>
            </a:xfrm>
            <a:prstGeom prst="irregularSeal2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b="1">
                  <a:solidFill>
                    <a:srgbClr val="993300"/>
                  </a:solidFill>
                </a:rPr>
                <a:t>資管系</a:t>
              </a:r>
            </a:p>
          </p:txBody>
        </p:sp>
      </p:grpSp>
      <p:sp>
        <p:nvSpPr>
          <p:cNvPr id="59398" name="Rectangle 17"/>
          <p:cNvSpPr>
            <a:spLocks noChangeArrowheads="1"/>
          </p:cNvSpPr>
          <p:nvPr/>
        </p:nvSpPr>
        <p:spPr bwMode="auto">
          <a:xfrm>
            <a:off x="2971800" y="1752600"/>
            <a:ext cx="1828800" cy="381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重點</a:t>
            </a:r>
          </a:p>
        </p:txBody>
      </p:sp>
      <p:sp>
        <p:nvSpPr>
          <p:cNvPr id="59399" name="Rectangle 18"/>
          <p:cNvSpPr>
            <a:spLocks noChangeArrowheads="1"/>
          </p:cNvSpPr>
          <p:nvPr/>
        </p:nvSpPr>
        <p:spPr bwMode="auto">
          <a:xfrm>
            <a:off x="5715000" y="1752600"/>
            <a:ext cx="1828800" cy="381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科系</a:t>
            </a:r>
          </a:p>
        </p:txBody>
      </p:sp>
      <p:sp>
        <p:nvSpPr>
          <p:cNvPr id="5940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36C0CD9-7D3F-4C44-88A8-527E7452A897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8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資訊專業人力之能力需求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 smtClean="0">
                <a:latin typeface="Arial" panose="020B0604020202020204" pitchFamily="34" charset="0"/>
              </a:rPr>
              <a:t>技術面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資訊系統開發技術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資訊系統整合技術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>
                <a:latin typeface="Arial" panose="020B0604020202020204" pitchFamily="34" charset="0"/>
              </a:rPr>
              <a:t>問題面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對問題的了解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商業領域知識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>
                <a:latin typeface="Arial" panose="020B0604020202020204" pitchFamily="34" charset="0"/>
              </a:rPr>
              <a:t>管理面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一般管理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溝通協調</a:t>
            </a:r>
          </a:p>
        </p:txBody>
      </p:sp>
      <p:sp>
        <p:nvSpPr>
          <p:cNvPr id="6144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F4F6A5-8ABC-4542-82F8-CA0E92963A21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各類軟體相關職系所需的知識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2811463" y="1731963"/>
            <a:ext cx="3598862" cy="336232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3492" name="Freeform 4"/>
          <p:cNvSpPr>
            <a:spLocks/>
          </p:cNvSpPr>
          <p:nvPr/>
        </p:nvSpPr>
        <p:spPr bwMode="auto">
          <a:xfrm>
            <a:off x="2779713" y="1747838"/>
            <a:ext cx="3616325" cy="2724150"/>
          </a:xfrm>
          <a:custGeom>
            <a:avLst/>
            <a:gdLst>
              <a:gd name="T0" fmla="*/ 0 w 2278"/>
              <a:gd name="T1" fmla="*/ 0 h 1716"/>
              <a:gd name="T2" fmla="*/ 2147483646 w 2278"/>
              <a:gd name="T3" fmla="*/ 2147483646 h 1716"/>
              <a:gd name="T4" fmla="*/ 2147483646 w 2278"/>
              <a:gd name="T5" fmla="*/ 2147483646 h 1716"/>
              <a:gd name="T6" fmla="*/ 2147483646 w 2278"/>
              <a:gd name="T7" fmla="*/ 2147483646 h 1716"/>
              <a:gd name="T8" fmla="*/ 2147483646 w 2278"/>
              <a:gd name="T9" fmla="*/ 2147483646 h 1716"/>
              <a:gd name="T10" fmla="*/ 2147483646 w 2278"/>
              <a:gd name="T11" fmla="*/ 2147483646 h 1716"/>
              <a:gd name="T12" fmla="*/ 2147483646 w 2278"/>
              <a:gd name="T13" fmla="*/ 2147483646 h 1716"/>
              <a:gd name="T14" fmla="*/ 2147483646 w 2278"/>
              <a:gd name="T15" fmla="*/ 2147483646 h 1716"/>
              <a:gd name="T16" fmla="*/ 2147483646 w 2278"/>
              <a:gd name="T17" fmla="*/ 0 h 1716"/>
              <a:gd name="T18" fmla="*/ 2147483646 w 2278"/>
              <a:gd name="T19" fmla="*/ 0 h 1716"/>
              <a:gd name="T20" fmla="*/ 0 w 2278"/>
              <a:gd name="T21" fmla="*/ 0 h 171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78" h="1716">
                <a:moveTo>
                  <a:pt x="0" y="0"/>
                </a:moveTo>
                <a:lnTo>
                  <a:pt x="349" y="128"/>
                </a:lnTo>
                <a:lnTo>
                  <a:pt x="776" y="304"/>
                </a:lnTo>
                <a:lnTo>
                  <a:pt x="1280" y="628"/>
                </a:lnTo>
                <a:lnTo>
                  <a:pt x="1706" y="951"/>
                </a:lnTo>
                <a:lnTo>
                  <a:pt x="1939" y="1176"/>
                </a:lnTo>
                <a:lnTo>
                  <a:pt x="2123" y="1422"/>
                </a:lnTo>
                <a:lnTo>
                  <a:pt x="2278" y="1716"/>
                </a:lnTo>
                <a:lnTo>
                  <a:pt x="2278" y="0"/>
                </a:lnTo>
                <a:lnTo>
                  <a:pt x="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3493" name="Freeform 5"/>
          <p:cNvSpPr>
            <a:spLocks/>
          </p:cNvSpPr>
          <p:nvPr/>
        </p:nvSpPr>
        <p:spPr bwMode="auto">
          <a:xfrm>
            <a:off x="2795588" y="2308225"/>
            <a:ext cx="3630612" cy="2786063"/>
          </a:xfrm>
          <a:custGeom>
            <a:avLst/>
            <a:gdLst>
              <a:gd name="T0" fmla="*/ 0 w 2287"/>
              <a:gd name="T1" fmla="*/ 0 h 1755"/>
              <a:gd name="T2" fmla="*/ 0 w 2287"/>
              <a:gd name="T3" fmla="*/ 2147483646 h 1755"/>
              <a:gd name="T4" fmla="*/ 2147483646 w 2287"/>
              <a:gd name="T5" fmla="*/ 2147483646 h 1755"/>
              <a:gd name="T6" fmla="*/ 2147483646 w 2287"/>
              <a:gd name="T7" fmla="*/ 2147483646 h 1755"/>
              <a:gd name="T8" fmla="*/ 2147483646 w 2287"/>
              <a:gd name="T9" fmla="*/ 2147483646 h 1755"/>
              <a:gd name="T10" fmla="*/ 2147483646 w 2287"/>
              <a:gd name="T11" fmla="*/ 2147483646 h 1755"/>
              <a:gd name="T12" fmla="*/ 2147483646 w 2287"/>
              <a:gd name="T13" fmla="*/ 2147483646 h 1755"/>
              <a:gd name="T14" fmla="*/ 2147483646 w 2287"/>
              <a:gd name="T15" fmla="*/ 2147483646 h 1755"/>
              <a:gd name="T16" fmla="*/ 2147483646 w 2287"/>
              <a:gd name="T17" fmla="*/ 2147483646 h 1755"/>
              <a:gd name="T18" fmla="*/ 2147483646 w 2287"/>
              <a:gd name="T19" fmla="*/ 2147483646 h 1755"/>
              <a:gd name="T20" fmla="*/ 0 w 2287"/>
              <a:gd name="T21" fmla="*/ 0 h 175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7" h="1755">
                <a:moveTo>
                  <a:pt x="0" y="0"/>
                </a:moveTo>
                <a:lnTo>
                  <a:pt x="0" y="1755"/>
                </a:lnTo>
                <a:lnTo>
                  <a:pt x="2287" y="1755"/>
                </a:lnTo>
                <a:lnTo>
                  <a:pt x="1822" y="1657"/>
                </a:lnTo>
                <a:lnTo>
                  <a:pt x="1415" y="1490"/>
                </a:lnTo>
                <a:lnTo>
                  <a:pt x="1085" y="1314"/>
                </a:lnTo>
                <a:lnTo>
                  <a:pt x="804" y="1108"/>
                </a:lnTo>
                <a:lnTo>
                  <a:pt x="533" y="833"/>
                </a:lnTo>
                <a:lnTo>
                  <a:pt x="300" y="539"/>
                </a:lnTo>
                <a:lnTo>
                  <a:pt x="126" y="245"/>
                </a:lnTo>
                <a:lnTo>
                  <a:pt x="0" y="0"/>
                </a:lnTo>
                <a:close/>
              </a:path>
            </a:pathLst>
          </a:cu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3494" name="Freeform 6"/>
          <p:cNvSpPr>
            <a:spLocks/>
          </p:cNvSpPr>
          <p:nvPr/>
        </p:nvSpPr>
        <p:spPr bwMode="auto">
          <a:xfrm>
            <a:off x="2795588" y="2292350"/>
            <a:ext cx="3630612" cy="2801938"/>
          </a:xfrm>
          <a:custGeom>
            <a:avLst/>
            <a:gdLst>
              <a:gd name="T0" fmla="*/ 0 w 2287"/>
              <a:gd name="T1" fmla="*/ 2147483646 h 1765"/>
              <a:gd name="T2" fmla="*/ 0 w 2287"/>
              <a:gd name="T3" fmla="*/ 2147483646 h 1765"/>
              <a:gd name="T4" fmla="*/ 2147483646 w 2287"/>
              <a:gd name="T5" fmla="*/ 2147483646 h 1765"/>
              <a:gd name="T6" fmla="*/ 2147483646 w 2287"/>
              <a:gd name="T7" fmla="*/ 2147483646 h 1765"/>
              <a:gd name="T8" fmla="*/ 2147483646 w 2287"/>
              <a:gd name="T9" fmla="*/ 2147483646 h 1765"/>
              <a:gd name="T10" fmla="*/ 2147483646 w 2287"/>
              <a:gd name="T11" fmla="*/ 2147483646 h 1765"/>
              <a:gd name="T12" fmla="*/ 2147483646 w 2287"/>
              <a:gd name="T13" fmla="*/ 2147483646 h 1765"/>
              <a:gd name="T14" fmla="*/ 2147483646 w 2287"/>
              <a:gd name="T15" fmla="*/ 2147483646 h 1765"/>
              <a:gd name="T16" fmla="*/ 2147483646 w 2287"/>
              <a:gd name="T17" fmla="*/ 2147483646 h 1765"/>
              <a:gd name="T18" fmla="*/ 2147483646 w 2287"/>
              <a:gd name="T19" fmla="*/ 2147483646 h 1765"/>
              <a:gd name="T20" fmla="*/ 0 w 2287"/>
              <a:gd name="T21" fmla="*/ 0 h 17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7" h="1765">
                <a:moveTo>
                  <a:pt x="0" y="10"/>
                </a:moveTo>
                <a:lnTo>
                  <a:pt x="0" y="1765"/>
                </a:lnTo>
                <a:lnTo>
                  <a:pt x="2287" y="1765"/>
                </a:lnTo>
                <a:lnTo>
                  <a:pt x="1822" y="1667"/>
                </a:lnTo>
                <a:lnTo>
                  <a:pt x="1415" y="1500"/>
                </a:lnTo>
                <a:lnTo>
                  <a:pt x="1085" y="1324"/>
                </a:lnTo>
                <a:lnTo>
                  <a:pt x="804" y="1118"/>
                </a:lnTo>
                <a:lnTo>
                  <a:pt x="533" y="843"/>
                </a:lnTo>
                <a:lnTo>
                  <a:pt x="300" y="549"/>
                </a:lnTo>
                <a:lnTo>
                  <a:pt x="126" y="255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2809875" y="1746250"/>
            <a:ext cx="3602038" cy="3348038"/>
          </a:xfrm>
          <a:prstGeom prst="rect">
            <a:avLst/>
          </a:prstGeom>
          <a:noFill/>
          <a:ln w="3016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2425700" y="4843463"/>
            <a:ext cx="276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500">
                <a:solidFill>
                  <a:srgbClr val="000000"/>
                </a:solidFill>
                <a:latin typeface="Arial" panose="020B0604020202020204" pitchFamily="34" charset="0"/>
              </a:rPr>
              <a:t>0%</a:t>
            </a:r>
            <a:endParaRPr lang="en-US" altLang="zh-TW"/>
          </a:p>
        </p:txBody>
      </p:sp>
      <p:sp>
        <p:nvSpPr>
          <p:cNvPr id="63497" name="Rectangle 9"/>
          <p:cNvSpPr>
            <a:spLocks noChangeArrowheads="1"/>
          </p:cNvSpPr>
          <p:nvPr/>
        </p:nvSpPr>
        <p:spPr bwMode="auto">
          <a:xfrm>
            <a:off x="2241550" y="1716088"/>
            <a:ext cx="4889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500">
                <a:solidFill>
                  <a:srgbClr val="000000"/>
                </a:solidFill>
                <a:latin typeface="Arial" panose="020B0604020202020204" pitchFamily="34" charset="0"/>
              </a:rPr>
              <a:t>100%</a:t>
            </a:r>
            <a:endParaRPr lang="en-US" altLang="zh-TW"/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5054600" y="1828800"/>
            <a:ext cx="1200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000">
                <a:ea typeface="標楷體" panose="03000509000000000000" pitchFamily="65" charset="-120"/>
              </a:rPr>
              <a:t>企業經營</a:t>
            </a:r>
          </a:p>
          <a:p>
            <a:pPr algn="ctr" eaLnBrk="1" hangingPunct="1"/>
            <a:r>
              <a:rPr lang="zh-TW" altLang="en-US" sz="2000">
                <a:ea typeface="標楷體" panose="03000509000000000000" pitchFamily="65" charset="-120"/>
              </a:rPr>
              <a:t>及</a:t>
            </a:r>
          </a:p>
          <a:p>
            <a:pPr algn="ctr" eaLnBrk="1" hangingPunct="1"/>
            <a:r>
              <a:rPr lang="zh-TW" altLang="en-US" sz="2000">
                <a:ea typeface="標楷體" panose="03000509000000000000" pitchFamily="65" charset="-120"/>
              </a:rPr>
              <a:t>組織管理</a:t>
            </a:r>
            <a:endParaRPr lang="zh-TW" altLang="en-US"/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3505200" y="3200400"/>
            <a:ext cx="2216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資訊系統管理</a:t>
            </a:r>
          </a:p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　企業功能性知識</a:t>
            </a: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2819400" y="4371975"/>
            <a:ext cx="170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資訊系統開發</a:t>
            </a:r>
          </a:p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及整合技術</a:t>
            </a:r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1905000" y="1981200"/>
            <a:ext cx="48895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華康儷粗黑" pitchFamily="49" charset="-120"/>
              </a:rPr>
              <a:t>滿足職責所需具備的知識</a:t>
            </a:r>
            <a:endParaRPr lang="zh-TW" altLang="en-US">
              <a:solidFill>
                <a:srgbClr val="333399"/>
              </a:solidFill>
            </a:endParaRPr>
          </a:p>
        </p:txBody>
      </p:sp>
      <p:sp>
        <p:nvSpPr>
          <p:cNvPr id="63502" name="Text Box 14"/>
          <p:cNvSpPr txBox="1">
            <a:spLocks noChangeArrowheads="1"/>
          </p:cNvSpPr>
          <p:nvPr/>
        </p:nvSpPr>
        <p:spPr bwMode="auto">
          <a:xfrm>
            <a:off x="28194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系統程式</a:t>
            </a:r>
            <a:endParaRPr lang="zh-TW" altLang="en-US"/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33528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應用程式</a:t>
            </a:r>
            <a:endParaRPr lang="zh-TW" altLang="en-US"/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38862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系統分析</a:t>
            </a:r>
            <a:endParaRPr lang="zh-TW" altLang="en-US"/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44196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系統管理</a:t>
            </a:r>
            <a:endParaRPr lang="zh-TW" altLang="en-US"/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49530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商業分析</a:t>
            </a:r>
            <a:endParaRPr lang="zh-TW" altLang="en-US"/>
          </a:p>
        </p:txBody>
      </p:sp>
      <p:sp>
        <p:nvSpPr>
          <p:cNvPr id="63507" name="Text Box 19"/>
          <p:cNvSpPr txBox="1">
            <a:spLocks noChangeArrowheads="1"/>
          </p:cNvSpPr>
          <p:nvPr/>
        </p:nvSpPr>
        <p:spPr bwMode="auto">
          <a:xfrm>
            <a:off x="54864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行銷企劃</a:t>
            </a:r>
            <a:endParaRPr lang="zh-TW" altLang="en-US"/>
          </a:p>
        </p:txBody>
      </p:sp>
      <p:sp>
        <p:nvSpPr>
          <p:cNvPr id="63508" name="Text Box 20"/>
          <p:cNvSpPr txBox="1">
            <a:spLocks noChangeArrowheads="1"/>
          </p:cNvSpPr>
          <p:nvPr/>
        </p:nvSpPr>
        <p:spPr bwMode="auto">
          <a:xfrm>
            <a:off x="6019800" y="5105400"/>
            <a:ext cx="4889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ea typeface="標楷體" panose="03000509000000000000" pitchFamily="65" charset="-120"/>
              </a:rPr>
              <a:t>高階主管</a:t>
            </a:r>
            <a:endParaRPr lang="zh-TW" altLang="en-US"/>
          </a:p>
        </p:txBody>
      </p:sp>
      <p:sp>
        <p:nvSpPr>
          <p:cNvPr id="6350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2F8A80A-702A-4CD6-BAFD-1378189A875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資管學生的自我定位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特色？</a:t>
            </a:r>
          </a:p>
          <a:p>
            <a:pPr eaLnBrk="1" hangingPunct="1"/>
            <a:r>
              <a:rPr lang="zh-TW" altLang="en-US" smtClean="0"/>
              <a:t>專長？</a:t>
            </a:r>
          </a:p>
          <a:p>
            <a:pPr eaLnBrk="1" hangingPunct="1"/>
            <a:r>
              <a:rPr lang="zh-TW" altLang="en-US" smtClean="0"/>
              <a:t>技術？</a:t>
            </a:r>
          </a:p>
          <a:p>
            <a:pPr lvl="1" eaLnBrk="1" hangingPunct="1"/>
            <a:r>
              <a:rPr lang="zh-TW" altLang="en-US" smtClean="0"/>
              <a:t>主流技術？特殊技術？</a:t>
            </a:r>
          </a:p>
          <a:p>
            <a:pPr eaLnBrk="1" hangingPunct="1"/>
            <a:r>
              <a:rPr lang="zh-TW" altLang="en-US" smtClean="0"/>
              <a:t>產業能力？企業問題的了解</a:t>
            </a:r>
          </a:p>
        </p:txBody>
      </p:sp>
      <p:sp>
        <p:nvSpPr>
          <p:cNvPr id="6554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F8C696-8993-401C-AFDB-D3B9FA4C1AE8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我們的特殊環境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/>
            <a:r>
              <a:rPr lang="zh-TW" altLang="en-US" smtClean="0"/>
              <a:t>科技變化神速</a:t>
            </a:r>
          </a:p>
          <a:p>
            <a:pPr eaLnBrk="1" hangingPunct="1"/>
            <a:r>
              <a:rPr lang="zh-TW" altLang="en-US" smtClean="0"/>
              <a:t>創新科技大多來自美國</a:t>
            </a:r>
          </a:p>
          <a:p>
            <a:pPr eaLnBrk="1" hangingPunct="1"/>
            <a:r>
              <a:rPr lang="zh-TW" altLang="en-US" smtClean="0"/>
              <a:t>科技市場以美國最大</a:t>
            </a:r>
          </a:p>
          <a:p>
            <a:pPr eaLnBrk="1" hangingPunct="1"/>
            <a:endParaRPr lang="zh-TW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mtClean="0">
                <a:solidFill>
                  <a:schemeClr val="hlink"/>
                </a:solidFill>
                <a:sym typeface="Wingdings" panose="05000000000000000000" pitchFamily="2" charset="2"/>
              </a:rPr>
              <a:t></a:t>
            </a:r>
          </a:p>
          <a:p>
            <a:pPr eaLnBrk="1" hangingPunct="1"/>
            <a:r>
              <a:rPr lang="zh-TW" altLang="en-US" smtClean="0">
                <a:sym typeface="Wingdings" panose="05000000000000000000" pitchFamily="2" charset="2"/>
              </a:rPr>
              <a:t>無論來源國，新資料大多皆以以英文呈現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197636" name="WordArt 4"/>
          <p:cNvSpPr>
            <a:spLocks noChangeArrowheads="1" noChangeShapeType="1" noTextEdit="1"/>
          </p:cNvSpPr>
          <p:nvPr/>
        </p:nvSpPr>
        <p:spPr bwMode="auto">
          <a:xfrm>
            <a:off x="1835150" y="3284538"/>
            <a:ext cx="5616575" cy="20891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你的英文如何？</a:t>
            </a:r>
          </a:p>
        </p:txBody>
      </p:sp>
      <p:sp>
        <p:nvSpPr>
          <p:cNvPr id="6758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DD0AB9-B221-4443-9F53-1E7ACBE9BE8E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能力和品德</a:t>
            </a:r>
          </a:p>
        </p:txBody>
      </p:sp>
      <p:graphicFrame>
        <p:nvGraphicFramePr>
          <p:cNvPr id="199683" name="Group 3"/>
          <p:cNvGraphicFramePr>
            <a:graphicFrameLocks noGrp="1"/>
          </p:cNvGraphicFramePr>
          <p:nvPr>
            <p:ph idx="1"/>
          </p:nvPr>
        </p:nvGraphicFramePr>
        <p:xfrm>
          <a:off x="1908175" y="2349500"/>
          <a:ext cx="6551613" cy="3571874"/>
        </p:xfrm>
        <a:graphic>
          <a:graphicData uri="http://schemas.openxmlformats.org/drawingml/2006/table">
            <a:tbl>
              <a:tblPr/>
              <a:tblGrid>
                <a:gridCol w="647700"/>
                <a:gridCol w="2952750"/>
                <a:gridCol w="2951163"/>
              </a:tblGrid>
              <a:tr h="518252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有能力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沒有能力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8866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有品德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756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沒有品德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9707" name="Rectangle 27"/>
          <p:cNvSpPr>
            <a:spLocks noChangeArrowheads="1"/>
          </p:cNvSpPr>
          <p:nvPr/>
        </p:nvSpPr>
        <p:spPr bwMode="auto">
          <a:xfrm>
            <a:off x="2555875" y="2852738"/>
            <a:ext cx="2952750" cy="1512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>
                <a:solidFill>
                  <a:schemeClr val="bg1"/>
                </a:solidFill>
                <a:ea typeface="SimHei" pitchFamily="49" charset="-122"/>
              </a:rPr>
              <a:t>良品</a:t>
            </a:r>
          </a:p>
        </p:txBody>
      </p:sp>
      <p:sp>
        <p:nvSpPr>
          <p:cNvPr id="199708" name="Rectangle 28"/>
          <p:cNvSpPr>
            <a:spLocks noChangeArrowheads="1"/>
          </p:cNvSpPr>
          <p:nvPr/>
        </p:nvSpPr>
        <p:spPr bwMode="auto">
          <a:xfrm>
            <a:off x="5508625" y="2852738"/>
            <a:ext cx="2951163" cy="15128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>
                <a:solidFill>
                  <a:schemeClr val="bg1"/>
                </a:solidFill>
                <a:ea typeface="SimHei" pitchFamily="49" charset="-122"/>
              </a:rPr>
              <a:t>次品</a:t>
            </a:r>
          </a:p>
        </p:txBody>
      </p:sp>
      <p:sp>
        <p:nvSpPr>
          <p:cNvPr id="199709" name="Rectangle 29"/>
          <p:cNvSpPr>
            <a:spLocks noChangeArrowheads="1"/>
          </p:cNvSpPr>
          <p:nvPr/>
        </p:nvSpPr>
        <p:spPr bwMode="auto">
          <a:xfrm>
            <a:off x="2555875" y="4365625"/>
            <a:ext cx="2952750" cy="1584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>
                <a:solidFill>
                  <a:schemeClr val="bg1"/>
                </a:solidFill>
                <a:ea typeface="SimHei" pitchFamily="49" charset="-122"/>
              </a:rPr>
              <a:t>毒品</a:t>
            </a:r>
          </a:p>
        </p:txBody>
      </p:sp>
      <p:sp>
        <p:nvSpPr>
          <p:cNvPr id="199710" name="Rectangle 30"/>
          <p:cNvSpPr>
            <a:spLocks noChangeArrowheads="1"/>
          </p:cNvSpPr>
          <p:nvPr/>
        </p:nvSpPr>
        <p:spPr bwMode="auto">
          <a:xfrm>
            <a:off x="5508625" y="4365625"/>
            <a:ext cx="2952750" cy="1584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3600">
                <a:solidFill>
                  <a:schemeClr val="bg1"/>
                </a:solidFill>
                <a:ea typeface="SimHei" pitchFamily="49" charset="-122"/>
              </a:rPr>
              <a:t>廢品</a:t>
            </a:r>
          </a:p>
        </p:txBody>
      </p:sp>
      <p:sp>
        <p:nvSpPr>
          <p:cNvPr id="69655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F519013-4045-41BE-821F-DDFF40D131A1}" type="slidenum">
              <a:rPr lang="en-US" altLang="zh-TW" sz="1400">
                <a:solidFill>
                  <a:srgbClr val="333399"/>
                </a:solidFill>
              </a:rPr>
              <a:pPr/>
              <a:t>35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9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07" grpId="0" animBg="1"/>
      <p:bldP spid="199708" grpId="0" animBg="1"/>
      <p:bldP spid="199709" grpId="0" animBg="1"/>
      <p:bldP spid="1997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有關 </a:t>
            </a:r>
            <a:r>
              <a:rPr lang="en-US" altLang="zh-TW" smtClean="0"/>
              <a:t>ChatGPT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628775"/>
            <a:ext cx="8239125" cy="4114800"/>
          </a:xfrm>
        </p:spPr>
        <p:txBody>
          <a:bodyPr/>
          <a:lstStyle/>
          <a:p>
            <a:pPr>
              <a:defRPr/>
            </a:pPr>
            <a:r>
              <a:rPr lang="zh-TW" altLang="en-US" sz="2800" dirty="0" smtClean="0"/>
              <a:t>新創公司 </a:t>
            </a:r>
            <a:r>
              <a:rPr lang="en-US" altLang="zh-TW" sz="2800" dirty="0" err="1" smtClean="0"/>
              <a:t>OpenAI</a:t>
            </a:r>
            <a:endParaRPr lang="en-US" altLang="zh-TW" sz="2800" dirty="0" smtClean="0"/>
          </a:p>
          <a:p>
            <a:pPr lvl="1">
              <a:defRPr/>
            </a:pPr>
            <a:r>
              <a:rPr lang="en-US" altLang="zh-TW" sz="2400" dirty="0" smtClean="0"/>
              <a:t>2015</a:t>
            </a:r>
            <a:r>
              <a:rPr lang="zh-TW" altLang="en-US" sz="2400" dirty="0" smtClean="0"/>
              <a:t> 新創於美國舊金山，為非營利組織</a:t>
            </a:r>
            <a:endParaRPr lang="en-US" altLang="zh-TW" sz="2400" dirty="0" smtClean="0"/>
          </a:p>
          <a:p>
            <a:pPr lvl="1">
              <a:defRPr/>
            </a:pPr>
            <a:r>
              <a:rPr lang="en-US" altLang="zh-TW" sz="2400" dirty="0" smtClean="0"/>
              <a:t>2019</a:t>
            </a:r>
            <a:r>
              <a:rPr lang="zh-TW" altLang="en-US" sz="2400" dirty="0" smtClean="0"/>
              <a:t> 成立營利組織 </a:t>
            </a:r>
            <a:r>
              <a:rPr lang="en-US" altLang="zh-TW" sz="2000" dirty="0" err="1" smtClean="0"/>
              <a:t>OpenAI</a:t>
            </a:r>
            <a:r>
              <a:rPr lang="en-US" altLang="zh-TW" sz="2000" dirty="0" smtClean="0"/>
              <a:t> LP </a:t>
            </a:r>
            <a:r>
              <a:rPr lang="zh-TW" altLang="en-US" sz="2400" dirty="0" smtClean="0"/>
              <a:t>，獲微軟投資</a:t>
            </a:r>
            <a:r>
              <a:rPr lang="en-US" altLang="zh-TW" sz="2400" dirty="0" smtClean="0"/>
              <a:t>10</a:t>
            </a:r>
            <a:r>
              <a:rPr lang="zh-TW" altLang="en-US" sz="2400" dirty="0" smtClean="0"/>
              <a:t>億美元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(2023</a:t>
            </a:r>
            <a:r>
              <a:rPr lang="zh-TW" altLang="en-US" sz="2400" dirty="0" smtClean="0"/>
              <a:t>增加投資</a:t>
            </a:r>
            <a:r>
              <a:rPr lang="en-US" altLang="zh-TW" sz="2400" dirty="0" smtClean="0"/>
              <a:t>100</a:t>
            </a:r>
            <a:r>
              <a:rPr lang="zh-TW" altLang="en-US" sz="2400" dirty="0" smtClean="0"/>
              <a:t>億</a:t>
            </a:r>
            <a:r>
              <a:rPr lang="en-US" altLang="zh-TW" sz="2400" dirty="0" smtClean="0"/>
              <a:t>)</a:t>
            </a:r>
          </a:p>
          <a:p>
            <a:pPr lvl="1">
              <a:defRPr/>
            </a:pPr>
            <a:r>
              <a:rPr lang="en-US" altLang="zh-TW" sz="2400" dirty="0" smtClean="0"/>
              <a:t>2020</a:t>
            </a:r>
            <a:r>
              <a:rPr lang="zh-TW" altLang="en-US" sz="2400" dirty="0" smtClean="0"/>
              <a:t>年</a:t>
            </a:r>
            <a:r>
              <a:rPr lang="en-US" altLang="zh-TW" sz="2400" dirty="0" smtClean="0"/>
              <a:t>6</a:t>
            </a:r>
            <a:r>
              <a:rPr lang="zh-TW" altLang="en-US" sz="2400" dirty="0" smtClean="0"/>
              <a:t>月</a:t>
            </a:r>
            <a:r>
              <a:rPr lang="en-US" altLang="zh-TW" sz="2400" dirty="0" smtClean="0"/>
              <a:t>11</a:t>
            </a:r>
            <a:r>
              <a:rPr lang="zh-TW" altLang="en-US" sz="2400" dirty="0" smtClean="0"/>
              <a:t>日宣布了</a:t>
            </a:r>
            <a:r>
              <a:rPr lang="en-US" altLang="zh-TW" sz="2400" dirty="0" err="1" smtClean="0"/>
              <a:t>GPT</a:t>
            </a:r>
            <a:r>
              <a:rPr lang="en-US" altLang="zh-TW" sz="2400" dirty="0" smtClean="0"/>
              <a:t>-3</a:t>
            </a:r>
            <a:r>
              <a:rPr lang="zh-TW" altLang="en-US" sz="2400" dirty="0" smtClean="0"/>
              <a:t>語言模型 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後續有 </a:t>
            </a:r>
            <a:r>
              <a:rPr lang="en-US" altLang="zh-TW" sz="2400" dirty="0" err="1" smtClean="0"/>
              <a:t>GPT</a:t>
            </a:r>
            <a:r>
              <a:rPr lang="en-US" altLang="zh-TW" sz="2400" dirty="0" smtClean="0"/>
              <a:t>-4)</a:t>
            </a:r>
          </a:p>
          <a:p>
            <a:pPr lvl="1">
              <a:defRPr/>
            </a:pPr>
            <a:r>
              <a:rPr lang="en-US" altLang="zh-TW" sz="2400" dirty="0" smtClean="0"/>
              <a:t>2022</a:t>
            </a:r>
            <a:r>
              <a:rPr lang="zh-TW" altLang="en-US" sz="2400" dirty="0" smtClean="0"/>
              <a:t>年</a:t>
            </a:r>
            <a:r>
              <a:rPr lang="en-US" altLang="zh-TW" sz="2400" dirty="0" smtClean="0"/>
              <a:t>11</a:t>
            </a:r>
            <a:r>
              <a:rPr lang="zh-TW" altLang="en-US" sz="2400" dirty="0" smtClean="0"/>
              <a:t>月</a:t>
            </a:r>
            <a:r>
              <a:rPr lang="en-US" altLang="zh-TW" sz="2400" dirty="0" smtClean="0"/>
              <a:t>30</a:t>
            </a:r>
            <a:r>
              <a:rPr lang="zh-TW" altLang="en-US" sz="2400" dirty="0" smtClean="0"/>
              <a:t>日，發布 </a:t>
            </a:r>
            <a:r>
              <a:rPr lang="en-US" altLang="zh-TW" sz="2400" dirty="0" err="1" smtClean="0"/>
              <a:t>ChatGPT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>
              <a:defRPr/>
            </a:pPr>
            <a:r>
              <a:rPr lang="en-US" altLang="zh-TW" sz="2400" dirty="0" smtClean="0"/>
              <a:t>2023</a:t>
            </a:r>
            <a:r>
              <a:rPr lang="zh-TW" altLang="en-US" sz="2400" dirty="0" smtClean="0"/>
              <a:t>年</a:t>
            </a:r>
            <a:r>
              <a:rPr lang="en-US" altLang="zh-TW" sz="2400" dirty="0" smtClean="0"/>
              <a:t>2</a:t>
            </a:r>
            <a:r>
              <a:rPr lang="zh-TW" altLang="en-US" sz="2400" dirty="0" smtClean="0"/>
              <a:t>月中，</a:t>
            </a:r>
            <a:r>
              <a:rPr lang="en-US" altLang="zh-TW" sz="2400" dirty="0" err="1" smtClean="0"/>
              <a:t>DAU</a:t>
            </a:r>
            <a:r>
              <a:rPr lang="zh-TW" altLang="en-US" sz="2400" dirty="0" smtClean="0"/>
              <a:t> 超過一億人</a:t>
            </a:r>
            <a:r>
              <a:rPr lang="en-US" altLang="zh-TW" sz="2400" dirty="0" smtClean="0"/>
              <a:t>) </a:t>
            </a:r>
            <a:r>
              <a:rPr lang="en-US" altLang="zh-TW" sz="2000" dirty="0" err="1" smtClean="0">
                <a:solidFill>
                  <a:schemeClr val="accent2">
                    <a:lumMod val="75000"/>
                  </a:schemeClr>
                </a:solidFill>
              </a:rPr>
              <a:t>DAU</a:t>
            </a:r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: Daily</a:t>
            </a:r>
            <a:r>
              <a:rPr lang="zh-TW" altLang="en-US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Active</a:t>
            </a:r>
            <a:r>
              <a:rPr lang="zh-TW" altLang="en-US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2000" dirty="0" smtClean="0">
                <a:solidFill>
                  <a:schemeClr val="accent2">
                    <a:lumMod val="75000"/>
                  </a:schemeClr>
                </a:solidFill>
              </a:rPr>
              <a:t>User</a:t>
            </a:r>
          </a:p>
          <a:p>
            <a:pPr>
              <a:defRPr/>
            </a:pPr>
            <a:r>
              <a:rPr lang="en-US" altLang="zh-TW" sz="2800" dirty="0" err="1" smtClean="0"/>
              <a:t>OpenAI</a:t>
            </a:r>
            <a:r>
              <a:rPr lang="zh-TW" altLang="en-US" sz="2800" dirty="0" smtClean="0"/>
              <a:t>其他研究計畫</a:t>
            </a:r>
            <a:endParaRPr lang="en-US" altLang="zh-TW" sz="2800" dirty="0" smtClean="0"/>
          </a:p>
          <a:p>
            <a:pPr lvl="1">
              <a:defRPr/>
            </a:pPr>
            <a:r>
              <a:rPr lang="en-US" altLang="zh-TW" sz="2400" dirty="0" err="1" smtClean="0"/>
              <a:t>OpenAI</a:t>
            </a:r>
            <a:r>
              <a:rPr lang="en-US" altLang="zh-TW" sz="2400" dirty="0" smtClean="0"/>
              <a:t> Gym</a:t>
            </a:r>
          </a:p>
          <a:p>
            <a:pPr lvl="1">
              <a:defRPr/>
            </a:pPr>
            <a:r>
              <a:rPr lang="en-US" altLang="zh-TW" sz="2400" dirty="0" smtClean="0"/>
              <a:t>Dall-E </a:t>
            </a:r>
            <a:endParaRPr lang="en-US" altLang="zh-TW" sz="2000" dirty="0" smtClean="0"/>
          </a:p>
        </p:txBody>
      </p:sp>
      <p:sp>
        <p:nvSpPr>
          <p:cNvPr id="52228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BDC1997-9605-4364-90B0-C5148246E897}" type="slidenum">
              <a:rPr lang="en-US" altLang="zh-TW" sz="1400" smtClean="0">
                <a:solidFill>
                  <a:srgbClr val="333399"/>
                </a:solidFill>
              </a:rPr>
              <a:pPr/>
              <a:t>36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5097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 </a:t>
            </a:r>
            <a:r>
              <a:rPr lang="en-US" altLang="zh-TW" dirty="0" err="1" smtClean="0"/>
              <a:t>ChatGPT</a:t>
            </a:r>
            <a:endParaRPr lang="zh-TW" altLang="en-US" dirty="0" smtClean="0"/>
          </a:p>
        </p:txBody>
      </p:sp>
      <p:sp>
        <p:nvSpPr>
          <p:cNvPr id="542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直接到</a:t>
            </a:r>
            <a:r>
              <a:rPr lang="en-US" altLang="zh-TW" smtClean="0"/>
              <a:t>https://chat.openai.com/chat</a:t>
            </a:r>
            <a:r>
              <a:rPr lang="zh-TW" altLang="en-US" smtClean="0"/>
              <a:t> 註冊就可以使用</a:t>
            </a:r>
            <a:endParaRPr lang="en-US" altLang="zh-TW" smtClean="0"/>
          </a:p>
          <a:p>
            <a:pPr lvl="1"/>
            <a:r>
              <a:rPr lang="en-US" altLang="zh-TW" smtClean="0">
                <a:hlinkClick r:id="rId2"/>
              </a:rPr>
              <a:t>https://youtu.be/WizoCwjEKsg</a:t>
            </a:r>
            <a:endParaRPr lang="en-US" altLang="zh-TW" smtClean="0"/>
          </a:p>
          <a:p>
            <a:pPr lvl="1"/>
            <a:r>
              <a:rPr lang="zh-TW" altLang="en-US" smtClean="0"/>
              <a:t>支持多種語言</a:t>
            </a:r>
            <a:endParaRPr lang="en-US" altLang="zh-TW" smtClean="0"/>
          </a:p>
          <a:p>
            <a:r>
              <a:rPr lang="zh-TW" altLang="en-US" smtClean="0"/>
              <a:t>輸入問項 </a:t>
            </a:r>
            <a:r>
              <a:rPr lang="en-US" altLang="zh-TW" smtClean="0"/>
              <a:t>Prompt</a:t>
            </a:r>
          </a:p>
          <a:p>
            <a:pPr lvl="1"/>
            <a:r>
              <a:rPr lang="zh-TW" altLang="en-US" smtClean="0"/>
              <a:t>可以追問</a:t>
            </a:r>
            <a:r>
              <a:rPr lang="en-US" altLang="zh-TW" smtClean="0"/>
              <a:t>…</a:t>
            </a:r>
          </a:p>
          <a:p>
            <a:r>
              <a:rPr lang="en-US" altLang="zh-TW" smtClean="0"/>
              <a:t>Demo</a:t>
            </a:r>
            <a:endParaRPr lang="zh-TW" altLang="en-US" smtClean="0"/>
          </a:p>
        </p:txBody>
      </p:sp>
      <p:sp>
        <p:nvSpPr>
          <p:cNvPr id="54276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C17D416-A634-473F-BE8F-3E5D1B345450}" type="slidenum">
              <a:rPr lang="en-US" altLang="zh-TW" sz="1400" smtClean="0">
                <a:solidFill>
                  <a:srgbClr val="333399"/>
                </a:solidFill>
              </a:rPr>
              <a:pPr/>
              <a:t>37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829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使用其他工具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Chat PDF</a:t>
            </a:r>
          </a:p>
          <a:p>
            <a:pPr lvl="1"/>
            <a:r>
              <a:rPr lang="zh-TW" altLang="en-US" dirty="0" smtClean="0"/>
              <a:t>可以上傳 </a:t>
            </a:r>
            <a:r>
              <a:rPr lang="en-US" altLang="zh-TW" dirty="0" smtClean="0"/>
              <a:t>pdf </a:t>
            </a:r>
            <a:r>
              <a:rPr lang="zh-TW" altLang="en-US" dirty="0" smtClean="0"/>
              <a:t>檔案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要求系統幫你閱讀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對話</a:t>
            </a:r>
            <a:endParaRPr lang="en-US" altLang="zh-TW" dirty="0" smtClean="0"/>
          </a:p>
          <a:p>
            <a:r>
              <a:rPr lang="en-US" altLang="zh-TW" dirty="0" smtClean="0"/>
              <a:t>Bard</a:t>
            </a:r>
          </a:p>
          <a:p>
            <a:pPr lvl="1"/>
            <a:r>
              <a:rPr lang="en-US" altLang="zh-TW" dirty="0" smtClean="0"/>
              <a:t>Google </a:t>
            </a:r>
            <a:r>
              <a:rPr lang="zh-TW" altLang="en-US" dirty="0" smtClean="0"/>
              <a:t>面對 </a:t>
            </a:r>
            <a:r>
              <a:rPr lang="en-US" altLang="zh-TW" dirty="0" err="1" smtClean="0"/>
              <a:t>ChatGPT</a:t>
            </a:r>
            <a:r>
              <a:rPr lang="zh-TW" altLang="en-US" dirty="0" smtClean="0"/>
              <a:t> 強勢崛起的回應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97FC37-FC1B-4355-86BE-A4A3F1440481}" type="slidenum">
              <a:rPr lang="en-US" altLang="zh-TW" smtClean="0"/>
              <a:pPr>
                <a:defRPr/>
              </a:pPr>
              <a:t>38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93670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作業一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41337" y="1700808"/>
            <a:ext cx="8061325" cy="4114800"/>
          </a:xfrm>
        </p:spPr>
        <p:txBody>
          <a:bodyPr/>
          <a:lstStyle/>
          <a:p>
            <a:pPr>
              <a:defRPr/>
            </a:pPr>
            <a:r>
              <a:rPr lang="zh-TW" altLang="en-US" sz="2000" dirty="0" smtClean="0"/>
              <a:t>如果你沒有 </a:t>
            </a:r>
            <a:r>
              <a:rPr lang="en-US" altLang="zh-TW" sz="2000" dirty="0" smtClean="0"/>
              <a:t>Google, </a:t>
            </a:r>
            <a:r>
              <a:rPr lang="en-US" altLang="zh-TW" sz="2000" dirty="0" err="1" smtClean="0"/>
              <a:t>ChatGPT</a:t>
            </a:r>
            <a:r>
              <a:rPr lang="en-US" altLang="zh-TW" sz="2000" dirty="0" smtClean="0"/>
              <a:t>, Chat PDF </a:t>
            </a:r>
            <a:r>
              <a:rPr lang="zh-TW" altLang="en-US" sz="2000" dirty="0" smtClean="0"/>
              <a:t>的帳號，註冊一個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嘗試和 </a:t>
            </a:r>
            <a:r>
              <a:rPr lang="en-US" altLang="zh-TW" sz="2000" dirty="0" smtClean="0"/>
              <a:t>Bard, </a:t>
            </a:r>
            <a:r>
              <a:rPr lang="en-US" altLang="zh-TW" sz="2000" dirty="0" err="1" smtClean="0"/>
              <a:t>ChatGPT</a:t>
            </a:r>
            <a:r>
              <a:rPr lang="en-US" altLang="zh-TW" sz="2000" dirty="0" smtClean="0"/>
              <a:t>, Chat PDF </a:t>
            </a:r>
            <a:r>
              <a:rPr lang="zh-TW" altLang="en-US" sz="2000" dirty="0" smtClean="0"/>
              <a:t>對話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挑選一個你有興趣的課題，在 </a:t>
            </a:r>
            <a:r>
              <a:rPr lang="en-US" altLang="zh-TW" sz="2000" dirty="0" smtClean="0"/>
              <a:t>Google</a:t>
            </a:r>
            <a:r>
              <a:rPr lang="zh-TW" altLang="en-US" sz="2000" dirty="0" smtClean="0"/>
              <a:t> 或 </a:t>
            </a:r>
            <a:r>
              <a:rPr lang="en-US" altLang="zh-TW" sz="2000" dirty="0" smtClean="0"/>
              <a:t>Google Scholar</a:t>
            </a:r>
            <a:r>
              <a:rPr lang="zh-TW" altLang="en-US" sz="2000" dirty="0" smtClean="0"/>
              <a:t>上尋找一篇你喜歡的英文論文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利用</a:t>
            </a:r>
            <a:r>
              <a:rPr lang="en-US" altLang="zh-TW" sz="2000" dirty="0"/>
              <a:t>Chat PDF </a:t>
            </a:r>
            <a:r>
              <a:rPr lang="zh-TW" altLang="en-US" sz="2000" dirty="0" smtClean="0"/>
              <a:t>分析該文，</a:t>
            </a:r>
            <a:r>
              <a:rPr lang="zh-TW" altLang="en-US" sz="2000" dirty="0" smtClean="0"/>
              <a:t>並交錯利用 </a:t>
            </a:r>
            <a:r>
              <a:rPr lang="en-US" altLang="zh-TW" sz="2000" dirty="0" err="1" smtClean="0"/>
              <a:t>ChatGPT</a:t>
            </a:r>
            <a:r>
              <a:rPr lang="en-US" altLang="zh-TW" sz="2000" dirty="0" smtClean="0"/>
              <a:t> </a:t>
            </a:r>
            <a:r>
              <a:rPr lang="zh-TW" altLang="en-US" sz="2000" dirty="0" smtClean="0"/>
              <a:t>和 </a:t>
            </a:r>
            <a:r>
              <a:rPr lang="en-US" altLang="zh-TW" sz="2000" dirty="0" smtClean="0"/>
              <a:t>Bard </a:t>
            </a:r>
            <a:r>
              <a:rPr lang="zh-TW" altLang="en-US" sz="2000" dirty="0" smtClean="0"/>
              <a:t>協助評論該文章的議題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最後請</a:t>
            </a:r>
            <a:r>
              <a:rPr lang="en-US" altLang="zh-TW" sz="2000" dirty="0" err="1" smtClean="0"/>
              <a:t>ChatGPT</a:t>
            </a:r>
            <a:r>
              <a:rPr lang="zh-TW" altLang="en-US" sz="2000" dirty="0" smtClean="0"/>
              <a:t>撰寫一篇</a:t>
            </a:r>
            <a:r>
              <a:rPr lang="en-US" altLang="zh-TW" sz="2000" dirty="0" smtClean="0"/>
              <a:t>1000</a:t>
            </a:r>
            <a:r>
              <a:rPr lang="zh-TW" altLang="en-US" sz="2000" dirty="0" smtClean="0"/>
              <a:t>字左右的中文文章，探討這項</a:t>
            </a:r>
            <a:r>
              <a:rPr lang="zh-TW" altLang="en-US" sz="2000" dirty="0" smtClean="0"/>
              <a:t>課題。</a:t>
            </a:r>
            <a:endParaRPr lang="en-US" altLang="zh-TW" sz="2000" dirty="0" smtClean="0"/>
          </a:p>
          <a:p>
            <a:pPr>
              <a:defRPr/>
            </a:pPr>
            <a:r>
              <a:rPr lang="zh-TW" altLang="en-US" sz="2000" dirty="0" smtClean="0"/>
              <a:t>繳交</a:t>
            </a:r>
            <a:r>
              <a:rPr lang="zh-TW" altLang="en-US" sz="2000" dirty="0" smtClean="0"/>
              <a:t>報告（</a:t>
            </a:r>
            <a:r>
              <a:rPr lang="en-US" altLang="zh-TW" sz="2000" dirty="0" smtClean="0"/>
              <a:t>pdf</a:t>
            </a:r>
            <a:r>
              <a:rPr lang="zh-TW" altLang="en-US" sz="2000" dirty="0" smtClean="0"/>
              <a:t>格式，不要超過</a:t>
            </a:r>
            <a:r>
              <a:rPr lang="en-US" altLang="zh-TW" sz="2000" dirty="0" smtClean="0"/>
              <a:t>5</a:t>
            </a:r>
            <a:r>
              <a:rPr lang="zh-TW" altLang="en-US" sz="2000" dirty="0" smtClean="0"/>
              <a:t>頁。名稱：</a:t>
            </a:r>
            <a:r>
              <a:rPr lang="en-US" altLang="zh-TW" sz="2000" dirty="0" err="1" smtClean="0"/>
              <a:t>HW1</a:t>
            </a:r>
            <a:r>
              <a:rPr lang="en-US" altLang="zh-TW" sz="2000" dirty="0" smtClean="0"/>
              <a:t>_</a:t>
            </a:r>
            <a:r>
              <a:rPr lang="zh-TW" altLang="en-US" sz="2000" dirty="0" smtClean="0"/>
              <a:t>學號</a:t>
            </a:r>
            <a:r>
              <a:rPr lang="en-US" altLang="zh-TW" sz="2000" dirty="0" smtClean="0"/>
              <a:t>_</a:t>
            </a:r>
            <a:r>
              <a:rPr lang="zh-TW" altLang="en-US" sz="2000" dirty="0" smtClean="0"/>
              <a:t>姓名</a:t>
            </a:r>
            <a:r>
              <a:rPr lang="en-US" altLang="zh-TW" sz="2000" dirty="0" smtClean="0"/>
              <a:t>.pdf</a:t>
            </a:r>
            <a:r>
              <a:rPr lang="zh-TW" altLang="en-US" sz="2000" dirty="0" smtClean="0"/>
              <a:t>）</a:t>
            </a:r>
            <a:endParaRPr lang="en-US" altLang="zh-TW" sz="20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把你的課題題，英文論文相關作者、標題、出處等註明。</a:t>
            </a:r>
            <a:endParaRPr lang="en-US" altLang="zh-TW" sz="18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精簡但完整地說明你做這個作業的過程。</a:t>
            </a:r>
            <a:endParaRPr lang="en-US" altLang="zh-TW" sz="18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附上該千字文。</a:t>
            </a:r>
            <a:endParaRPr lang="en-US" altLang="zh-TW" sz="18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請提出你對這項體驗的心得和感想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pPr marL="1120775" lvl="1" indent="-457200">
              <a:buFont typeface="+mj-lt"/>
              <a:buAutoNum type="arabicPeriod"/>
              <a:defRPr/>
            </a:pPr>
            <a:r>
              <a:rPr lang="zh-TW" altLang="en-US" sz="1800" dirty="0" smtClean="0"/>
              <a:t>上傳網址：</a:t>
            </a:r>
            <a:r>
              <a:rPr lang="en-US" altLang="zh-TW" sz="1800" dirty="0">
                <a:hlinkClick r:id="rId2"/>
              </a:rPr>
              <a:t>https://</a:t>
            </a:r>
            <a:r>
              <a:rPr lang="en-US" altLang="zh-TW" sz="1800" dirty="0" err="1" smtClean="0">
                <a:hlinkClick r:id="rId2"/>
              </a:rPr>
              <a:t>mega.linkin.tw</a:t>
            </a:r>
            <a:r>
              <a:rPr lang="en-US" altLang="zh-TW" sz="1800" dirty="0" smtClean="0">
                <a:hlinkClick r:id="rId2"/>
              </a:rPr>
              <a:t>/</a:t>
            </a:r>
            <a:r>
              <a:rPr lang="en-US" altLang="zh-TW" sz="1800" dirty="0" err="1" smtClean="0">
                <a:hlinkClick r:id="rId2"/>
              </a:rPr>
              <a:t>index.php</a:t>
            </a:r>
            <a:r>
              <a:rPr lang="en-US" altLang="zh-TW" sz="1800" dirty="0" smtClean="0">
                <a:hlinkClick r:id="rId2"/>
              </a:rPr>
              <a:t>/s/</a:t>
            </a:r>
            <a:r>
              <a:rPr lang="en-US" altLang="zh-TW" sz="1800" dirty="0" err="1" smtClean="0">
                <a:hlinkClick r:id="rId2"/>
              </a:rPr>
              <a:t>7dKm7gXmg2ii35C</a:t>
            </a:r>
            <a:endParaRPr lang="en-US" altLang="zh-TW" sz="1800" dirty="0" smtClean="0"/>
          </a:p>
        </p:txBody>
      </p:sp>
      <p:sp>
        <p:nvSpPr>
          <p:cNvPr id="55300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460989-9D71-44F1-A9CE-F09816B07A22}" type="slidenum">
              <a:rPr lang="en-US" altLang="zh-TW" sz="1400" smtClean="0">
                <a:solidFill>
                  <a:srgbClr val="333399"/>
                </a:solidFill>
              </a:rPr>
              <a:pPr/>
              <a:t>39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3663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課本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課本：不採用課本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使用網頁上的投影片</a:t>
            </a:r>
          </a:p>
          <a:p>
            <a:pPr eaLnBrk="1" hangingPunct="1"/>
            <a:r>
              <a:rPr lang="zh-TW" altLang="en-US" smtClean="0"/>
              <a:t>補充教材</a:t>
            </a:r>
            <a:endParaRPr lang="en-US" altLang="zh-TW" smtClean="0"/>
          </a:p>
          <a:p>
            <a:pPr lvl="1" eaLnBrk="1" hangingPunct="1"/>
            <a:r>
              <a:rPr lang="zh-TW" altLang="en-US" smtClean="0"/>
              <a:t>營運模式</a:t>
            </a:r>
            <a:endParaRPr lang="en-US" altLang="zh-TW" smtClean="0"/>
          </a:p>
          <a:p>
            <a:pPr eaLnBrk="1" hangingPunct="1"/>
            <a:endParaRPr lang="zh-TW" altLang="en-US" smtClean="0"/>
          </a:p>
        </p:txBody>
      </p:sp>
      <p:pic>
        <p:nvPicPr>
          <p:cNvPr id="21508" name="Picture 2" descr="http://www.mgt.ncu.edu.tw/~ckfarn/image/BusinessModelG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788" y="4025900"/>
            <a:ext cx="2476500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85D8573-64B2-4B27-8446-2201B8270A23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課程說明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pPr eaLnBrk="1" hangingPunct="1"/>
            <a:r>
              <a:rPr lang="zh-TW" altLang="en-US" sz="2800" smtClean="0"/>
              <a:t>你拿什麼學位？</a:t>
            </a:r>
          </a:p>
          <a:p>
            <a:pPr lvl="1" eaLnBrk="1" hangingPunct="1"/>
            <a:r>
              <a:rPr lang="zh-TW" altLang="en-US" sz="2400" smtClean="0"/>
              <a:t>商學院碩士</a:t>
            </a:r>
          </a:p>
          <a:p>
            <a:pPr eaLnBrk="1" hangingPunct="1"/>
            <a:r>
              <a:rPr lang="zh-TW" altLang="en-US" sz="2800" smtClean="0"/>
              <a:t>技術和管理？</a:t>
            </a:r>
            <a:endParaRPr lang="en-US" altLang="zh-TW" sz="2800" smtClean="0"/>
          </a:p>
          <a:p>
            <a:pPr lvl="1" eaLnBrk="1" hangingPunct="1"/>
            <a:r>
              <a:rPr lang="zh-TW" altLang="en-US" sz="2400" smtClean="0"/>
              <a:t>如果只有技術，和資工系有何不同？</a:t>
            </a:r>
            <a:endParaRPr lang="en-US" altLang="zh-TW" sz="2400" smtClean="0"/>
          </a:p>
          <a:p>
            <a:pPr eaLnBrk="1" hangingPunct="1"/>
            <a:r>
              <a:rPr lang="zh-TW" altLang="en-US" sz="2800" smtClean="0"/>
              <a:t>必須要有商管概念的內涵</a:t>
            </a:r>
          </a:p>
        </p:txBody>
      </p:sp>
      <p:sp>
        <p:nvSpPr>
          <p:cNvPr id="2253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C7E249-19D3-4434-9361-54D2FCA91904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 descr="淺色水平線"/>
          <p:cNvSpPr>
            <a:spLocks noChangeArrowheads="1"/>
          </p:cNvSpPr>
          <p:nvPr/>
        </p:nvSpPr>
        <p:spPr bwMode="auto">
          <a:xfrm>
            <a:off x="4932363" y="2781300"/>
            <a:ext cx="215900" cy="6477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07" name="Rectangle 3" descr="淺色水平線"/>
          <p:cNvSpPr>
            <a:spLocks noChangeArrowheads="1"/>
          </p:cNvSpPr>
          <p:nvPr/>
        </p:nvSpPr>
        <p:spPr bwMode="auto">
          <a:xfrm>
            <a:off x="6877050" y="2781300"/>
            <a:ext cx="215900" cy="6477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08" name="Rectangle 4" descr="淺色水平線"/>
          <p:cNvSpPr>
            <a:spLocks noChangeArrowheads="1"/>
          </p:cNvSpPr>
          <p:nvPr/>
        </p:nvSpPr>
        <p:spPr bwMode="auto">
          <a:xfrm>
            <a:off x="5867400" y="1989138"/>
            <a:ext cx="215900" cy="6477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升遷</a:t>
            </a:r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雙梯理論</a:t>
            </a:r>
          </a:p>
          <a:p>
            <a:pPr eaLnBrk="1" hangingPunct="1"/>
            <a:endParaRPr lang="zh-TW" altLang="en-US" smtClean="0"/>
          </a:p>
          <a:p>
            <a:pPr eaLnBrk="1" hangingPunct="1"/>
            <a:endParaRPr lang="zh-TW" altLang="en-US" smtClean="0"/>
          </a:p>
          <a:p>
            <a:pPr eaLnBrk="1" hangingPunct="1"/>
            <a:r>
              <a:rPr lang="zh-TW" altLang="en-US" smtClean="0"/>
              <a:t>基礎建立</a:t>
            </a: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4140200" y="3429000"/>
            <a:ext cx="3816350" cy="2873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2" name="Rectangle 8"/>
          <p:cNvSpPr>
            <a:spLocks noChangeArrowheads="1"/>
          </p:cNvSpPr>
          <p:nvPr/>
        </p:nvSpPr>
        <p:spPr bwMode="auto">
          <a:xfrm>
            <a:off x="4140200" y="2492375"/>
            <a:ext cx="3816350" cy="287338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3" name="Rectangle 9"/>
          <p:cNvSpPr>
            <a:spLocks noChangeArrowheads="1"/>
          </p:cNvSpPr>
          <p:nvPr/>
        </p:nvSpPr>
        <p:spPr bwMode="auto">
          <a:xfrm>
            <a:off x="5508625" y="1773238"/>
            <a:ext cx="935038" cy="2159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6948488" y="5949950"/>
            <a:ext cx="863600" cy="215900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5" name="AutoShape 11"/>
          <p:cNvSpPr>
            <a:spLocks noChangeArrowheads="1"/>
          </p:cNvSpPr>
          <p:nvPr/>
        </p:nvSpPr>
        <p:spPr bwMode="auto">
          <a:xfrm>
            <a:off x="6948488" y="5229225"/>
            <a:ext cx="863600" cy="720725"/>
          </a:xfrm>
          <a:prstGeom prst="triangle">
            <a:avLst>
              <a:gd name="adj" fmla="val 5000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6" name="Rectangle 12"/>
          <p:cNvSpPr>
            <a:spLocks noChangeArrowheads="1"/>
          </p:cNvSpPr>
          <p:nvPr/>
        </p:nvSpPr>
        <p:spPr bwMode="auto">
          <a:xfrm>
            <a:off x="5219700" y="5949950"/>
            <a:ext cx="1727200" cy="2159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7" name="AutoShape 13"/>
          <p:cNvSpPr>
            <a:spLocks noChangeArrowheads="1"/>
          </p:cNvSpPr>
          <p:nvPr/>
        </p:nvSpPr>
        <p:spPr bwMode="auto">
          <a:xfrm>
            <a:off x="5219700" y="4005263"/>
            <a:ext cx="1728788" cy="1944687"/>
          </a:xfrm>
          <a:prstGeom prst="triangle">
            <a:avLst>
              <a:gd name="adj" fmla="val 50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5118" name="Text Box 14"/>
          <p:cNvSpPr txBox="1">
            <a:spLocks noChangeArrowheads="1"/>
          </p:cNvSpPr>
          <p:nvPr/>
        </p:nvSpPr>
        <p:spPr bwMode="auto">
          <a:xfrm>
            <a:off x="684213" y="4581525"/>
            <a:ext cx="4017962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>
                <a:ea typeface="標楷體" panose="03000509000000000000" pitchFamily="65" charset="-120"/>
              </a:rPr>
              <a:t>胡適：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>
                <a:ea typeface="標楷體" panose="03000509000000000000" pitchFamily="65" charset="-120"/>
              </a:rPr>
              <a:t>『</a:t>
            </a:r>
            <a:r>
              <a:rPr lang="zh-TW" altLang="en-US">
                <a:ea typeface="標楷體" panose="03000509000000000000" pitchFamily="65" charset="-120"/>
              </a:rPr>
              <a:t>為學要如金字塔，要能廣大要能高。</a:t>
            </a:r>
            <a:r>
              <a:rPr lang="en-US" altLang="zh-TW">
                <a:ea typeface="標楷體" panose="03000509000000000000" pitchFamily="65" charset="-120"/>
              </a:rPr>
              <a:t>』</a:t>
            </a:r>
          </a:p>
        </p:txBody>
      </p:sp>
      <p:sp>
        <p:nvSpPr>
          <p:cNvPr id="175119" name="Text Box 15"/>
          <p:cNvSpPr txBox="1">
            <a:spLocks noChangeArrowheads="1"/>
          </p:cNvSpPr>
          <p:nvPr/>
        </p:nvSpPr>
        <p:spPr bwMode="auto">
          <a:xfrm>
            <a:off x="1116013" y="5529263"/>
            <a:ext cx="287337" cy="4619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微軟正黑體" panose="020B0604030504040204" pitchFamily="34" charset="-120"/>
              </a:rPr>
              <a:t>才</a:t>
            </a:r>
          </a:p>
        </p:txBody>
      </p:sp>
      <p:sp>
        <p:nvSpPr>
          <p:cNvPr id="24592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2544E9-412B-4118-B56B-E4AEEBC1AA4B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7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5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5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7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7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7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 animBg="1"/>
      <p:bldP spid="175107" grpId="0" animBg="1"/>
      <p:bldP spid="175108" grpId="0" animBg="1"/>
      <p:bldP spid="175111" grpId="0" animBg="1"/>
      <p:bldP spid="175112" grpId="0" animBg="1"/>
      <p:bldP spid="175113" grpId="0" animBg="1"/>
      <p:bldP spid="175114" grpId="0" animBg="1"/>
      <p:bldP spid="175115" grpId="0" animBg="1"/>
      <p:bldP spid="175116" grpId="0" animBg="1"/>
      <p:bldP spid="175117" grpId="0" animBg="1"/>
      <p:bldP spid="175118" grpId="0"/>
      <p:bldP spid="1751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兩因素理論</a:t>
            </a: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3733800" y="21336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3733800" y="4038600"/>
            <a:ext cx="426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276600" y="2286000"/>
            <a:ext cx="54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b="1">
                <a:solidFill>
                  <a:srgbClr val="990099"/>
                </a:solidFill>
                <a:ea typeface="標楷體" panose="03000509000000000000" pitchFamily="65" charset="-120"/>
              </a:rPr>
              <a:t>效果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7162800" y="4114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b="1">
                <a:solidFill>
                  <a:srgbClr val="990099"/>
                </a:solidFill>
                <a:ea typeface="標楷體" panose="03000509000000000000" pitchFamily="65" charset="-120"/>
              </a:rPr>
              <a:t>投入</a:t>
            </a:r>
          </a:p>
        </p:txBody>
      </p:sp>
      <p:grpSp>
        <p:nvGrpSpPr>
          <p:cNvPr id="177159" name="Group 7"/>
          <p:cNvGrpSpPr>
            <a:grpSpLocks/>
          </p:cNvGrpSpPr>
          <p:nvPr/>
        </p:nvGrpSpPr>
        <p:grpSpPr bwMode="auto">
          <a:xfrm>
            <a:off x="839788" y="3733800"/>
            <a:ext cx="7085012" cy="2362200"/>
            <a:chOff x="529" y="2352"/>
            <a:chExt cx="4463" cy="1488"/>
          </a:xfrm>
        </p:grpSpPr>
        <p:sp>
          <p:nvSpPr>
            <p:cNvPr id="26636" name="Arc 8"/>
            <p:cNvSpPr>
              <a:spLocks/>
            </p:cNvSpPr>
            <p:nvPr/>
          </p:nvSpPr>
          <p:spPr bwMode="auto">
            <a:xfrm rot="5400000" flipH="1" flipV="1">
              <a:off x="3000" y="1848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37" name="Text Box 9"/>
            <p:cNvSpPr txBox="1">
              <a:spLocks noChangeArrowheads="1"/>
            </p:cNvSpPr>
            <p:nvPr/>
          </p:nvSpPr>
          <p:spPr bwMode="auto">
            <a:xfrm>
              <a:off x="529" y="2880"/>
              <a:ext cx="123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3200">
                  <a:solidFill>
                    <a:srgbClr val="006600"/>
                  </a:solidFill>
                  <a:ea typeface="標楷體" panose="03000509000000000000" pitchFamily="65" charset="-120"/>
                </a:rPr>
                <a:t>衛生因子</a:t>
              </a:r>
            </a:p>
          </p:txBody>
        </p:sp>
      </p:grpSp>
      <p:grpSp>
        <p:nvGrpSpPr>
          <p:cNvPr id="177162" name="Group 10"/>
          <p:cNvGrpSpPr>
            <a:grpSpLocks/>
          </p:cNvGrpSpPr>
          <p:nvPr/>
        </p:nvGrpSpPr>
        <p:grpSpPr bwMode="auto">
          <a:xfrm>
            <a:off x="914400" y="2057400"/>
            <a:ext cx="7086600" cy="2362200"/>
            <a:chOff x="576" y="1296"/>
            <a:chExt cx="4464" cy="1488"/>
          </a:xfrm>
        </p:grpSpPr>
        <p:sp>
          <p:nvSpPr>
            <p:cNvPr id="26634" name="Arc 11"/>
            <p:cNvSpPr>
              <a:spLocks/>
            </p:cNvSpPr>
            <p:nvPr/>
          </p:nvSpPr>
          <p:spPr bwMode="auto">
            <a:xfrm rot="5400000">
              <a:off x="3048" y="792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635" name="Text Box 12"/>
            <p:cNvSpPr txBox="1">
              <a:spLocks noChangeArrowheads="1"/>
            </p:cNvSpPr>
            <p:nvPr/>
          </p:nvSpPr>
          <p:spPr bwMode="auto">
            <a:xfrm>
              <a:off x="576" y="1857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3200">
                  <a:solidFill>
                    <a:srgbClr val="CC0000"/>
                  </a:solidFill>
                  <a:ea typeface="標楷體" panose="03000509000000000000" pitchFamily="65" charset="-120"/>
                </a:rPr>
                <a:t>激勵因子</a:t>
              </a:r>
            </a:p>
          </p:txBody>
        </p:sp>
      </p:grpSp>
      <p:sp>
        <p:nvSpPr>
          <p:cNvPr id="2663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894C716-D5E5-4F30-AE5C-F11D6C6B5287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階段性的發展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381000" y="3810000"/>
            <a:ext cx="4303713" cy="2514600"/>
            <a:chOff x="580" y="1344"/>
            <a:chExt cx="3056" cy="2544"/>
          </a:xfrm>
        </p:grpSpPr>
        <p:sp>
          <p:nvSpPr>
            <p:cNvPr id="28681" name="Line 4"/>
            <p:cNvSpPr>
              <a:spLocks noChangeShapeType="1"/>
            </p:cNvSpPr>
            <p:nvPr/>
          </p:nvSpPr>
          <p:spPr bwMode="auto">
            <a:xfrm>
              <a:off x="913" y="1392"/>
              <a:ext cx="0" cy="23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82" name="Line 5"/>
            <p:cNvSpPr>
              <a:spLocks noChangeShapeType="1"/>
            </p:cNvSpPr>
            <p:nvPr/>
          </p:nvSpPr>
          <p:spPr bwMode="auto">
            <a:xfrm>
              <a:off x="913" y="2592"/>
              <a:ext cx="26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83" name="Text Box 6"/>
            <p:cNvSpPr txBox="1">
              <a:spLocks noChangeArrowheads="1"/>
            </p:cNvSpPr>
            <p:nvPr/>
          </p:nvSpPr>
          <p:spPr bwMode="auto">
            <a:xfrm>
              <a:off x="580" y="1489"/>
              <a:ext cx="390" cy="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990099"/>
                  </a:solidFill>
                  <a:ea typeface="標楷體" panose="03000509000000000000" pitchFamily="65" charset="-120"/>
                </a:rPr>
                <a:t>效果</a:t>
              </a:r>
            </a:p>
          </p:txBody>
        </p:sp>
        <p:sp>
          <p:nvSpPr>
            <p:cNvPr id="28684" name="Text Box 7"/>
            <p:cNvSpPr txBox="1">
              <a:spLocks noChangeArrowheads="1"/>
            </p:cNvSpPr>
            <p:nvPr/>
          </p:nvSpPr>
          <p:spPr bwMode="auto">
            <a:xfrm>
              <a:off x="3072" y="2640"/>
              <a:ext cx="564" cy="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990099"/>
                  </a:solidFill>
                  <a:ea typeface="標楷體" panose="03000509000000000000" pitchFamily="65" charset="-120"/>
                </a:rPr>
                <a:t>投入</a:t>
              </a:r>
            </a:p>
          </p:txBody>
        </p:sp>
        <p:sp>
          <p:nvSpPr>
            <p:cNvPr id="28685" name="Arc 8"/>
            <p:cNvSpPr>
              <a:spLocks/>
            </p:cNvSpPr>
            <p:nvPr/>
          </p:nvSpPr>
          <p:spPr bwMode="auto">
            <a:xfrm rot="5400000" flipH="1" flipV="1">
              <a:off x="1560" y="1896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8686" name="Arc 9"/>
            <p:cNvSpPr>
              <a:spLocks/>
            </p:cNvSpPr>
            <p:nvPr/>
          </p:nvSpPr>
          <p:spPr bwMode="auto">
            <a:xfrm rot="5400000">
              <a:off x="1608" y="840"/>
              <a:ext cx="1488" cy="2496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79210" name="Group 10"/>
          <p:cNvGrpSpPr>
            <a:grpSpLocks/>
          </p:cNvGrpSpPr>
          <p:nvPr/>
        </p:nvGrpSpPr>
        <p:grpSpPr bwMode="auto">
          <a:xfrm>
            <a:off x="4632325" y="1752600"/>
            <a:ext cx="3582988" cy="2514600"/>
            <a:chOff x="2918" y="1104"/>
            <a:chExt cx="2257" cy="1584"/>
          </a:xfrm>
        </p:grpSpPr>
        <p:sp>
          <p:nvSpPr>
            <p:cNvPr id="28679" name="Arc 11"/>
            <p:cNvSpPr>
              <a:spLocks/>
            </p:cNvSpPr>
            <p:nvPr/>
          </p:nvSpPr>
          <p:spPr bwMode="auto">
            <a:xfrm rot="5400000" flipH="1" flipV="1">
              <a:off x="3562" y="1118"/>
              <a:ext cx="926" cy="2214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8680" name="Arc 12"/>
            <p:cNvSpPr>
              <a:spLocks/>
            </p:cNvSpPr>
            <p:nvPr/>
          </p:nvSpPr>
          <p:spPr bwMode="auto">
            <a:xfrm rot="5400000">
              <a:off x="3605" y="460"/>
              <a:ext cx="926" cy="2214"/>
            </a:xfrm>
            <a:custGeom>
              <a:avLst/>
              <a:gdLst>
                <a:gd name="T0" fmla="*/ 0 w 21600"/>
                <a:gd name="T1" fmla="*/ 0 h 21871"/>
                <a:gd name="T2" fmla="*/ 0 w 21600"/>
                <a:gd name="T3" fmla="*/ 0 h 21871"/>
                <a:gd name="T4" fmla="*/ 0 w 21600"/>
                <a:gd name="T5" fmla="*/ 0 h 218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71" fill="none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</a:path>
                <a:path w="21600" h="21871" stroke="0" extrusionOk="0">
                  <a:moveTo>
                    <a:pt x="3411" y="0"/>
                  </a:moveTo>
                  <a:cubicBezTo>
                    <a:pt x="13890" y="1676"/>
                    <a:pt x="21600" y="10716"/>
                    <a:pt x="21600" y="21329"/>
                  </a:cubicBezTo>
                  <a:cubicBezTo>
                    <a:pt x="21600" y="21509"/>
                    <a:pt x="21597" y="21690"/>
                    <a:pt x="21593" y="21871"/>
                  </a:cubicBezTo>
                  <a:lnTo>
                    <a:pt x="0" y="21329"/>
                  </a:lnTo>
                  <a:lnTo>
                    <a:pt x="3411" y="0"/>
                  </a:lnTo>
                  <a:close/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867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4114800" cy="2667000"/>
          </a:xfrm>
        </p:spPr>
        <p:txBody>
          <a:bodyPr/>
          <a:lstStyle/>
          <a:p>
            <a:pPr eaLnBrk="1" hangingPunct="1"/>
            <a:r>
              <a:rPr lang="zh-TW" altLang="en-US" sz="2800" smtClean="0"/>
              <a:t>科技、環境條件發展，產生差異性頗大的階段</a:t>
            </a:r>
          </a:p>
          <a:p>
            <a:pPr eaLnBrk="1" hangingPunct="1"/>
            <a:r>
              <a:rPr lang="zh-TW" altLang="en-US" sz="2800" smtClean="0"/>
              <a:t>不同階段中的發展條件不同</a:t>
            </a:r>
          </a:p>
        </p:txBody>
      </p:sp>
      <p:sp>
        <p:nvSpPr>
          <p:cNvPr id="28678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8064D19-129D-4AC4-8B23-618F7410406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IT </a:t>
            </a:r>
            <a:r>
              <a:rPr lang="zh-TW" altLang="en-US" smtClean="0"/>
              <a:t>的影響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dirty="0"/>
              <a:t>企業經營方式改變</a:t>
            </a: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/>
          </a:p>
          <a:p>
            <a:pPr eaLnBrk="1" hangingPunct="1">
              <a:defRPr/>
            </a:pPr>
            <a:r>
              <a:rPr lang="en-US" altLang="zh-TW" dirty="0"/>
              <a:t>IT </a:t>
            </a:r>
            <a:r>
              <a:rPr lang="en-US" altLang="zh-TW" dirty="0">
                <a:solidFill>
                  <a:srgbClr val="FF0000"/>
                </a:solidFill>
              </a:rPr>
              <a:t>“enabled” </a:t>
            </a:r>
            <a:r>
              <a:rPr lang="en-US" altLang="zh-TW" dirty="0"/>
              <a:t>business change!</a:t>
            </a:r>
          </a:p>
          <a:p>
            <a:pPr eaLnBrk="1" hangingPunct="1">
              <a:defRPr/>
            </a:pPr>
            <a:r>
              <a:rPr lang="zh-TW" altLang="en-US" dirty="0"/>
              <a:t>數位「轉型」</a:t>
            </a:r>
          </a:p>
        </p:txBody>
      </p:sp>
      <p:sp>
        <p:nvSpPr>
          <p:cNvPr id="181252" name="WordArt 4"/>
          <p:cNvSpPr>
            <a:spLocks noChangeArrowheads="1" noChangeShapeType="1" noTextEdit="1"/>
          </p:cNvSpPr>
          <p:nvPr/>
        </p:nvSpPr>
        <p:spPr bwMode="auto">
          <a:xfrm>
            <a:off x="1316038" y="1970088"/>
            <a:ext cx="6511925" cy="28987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必然不是現有經營方式的加速！</a:t>
            </a:r>
          </a:p>
        </p:txBody>
      </p:sp>
      <p:sp>
        <p:nvSpPr>
          <p:cNvPr id="30725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477BD0F-34A4-4F5F-A83A-9CEB2354DDE1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</p:bld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3868</TotalTime>
  <Words>1825</Words>
  <Application>Microsoft Office PowerPoint</Application>
  <PresentationFormat>如螢幕大小 (4:3)</PresentationFormat>
  <Paragraphs>396</Paragraphs>
  <Slides>39</Slides>
  <Notes>21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39</vt:i4>
      </vt:variant>
    </vt:vector>
  </HeadingPairs>
  <TitlesOfParts>
    <vt:vector size="51" baseType="lpstr">
      <vt:lpstr>SimHei</vt:lpstr>
      <vt:lpstr>華康儷粗黑</vt:lpstr>
      <vt:lpstr>微軟正黑體</vt:lpstr>
      <vt:lpstr>新細明體</vt:lpstr>
      <vt:lpstr>標楷體</vt:lpstr>
      <vt:lpstr>Arial</vt:lpstr>
      <vt:lpstr>Arial Black</vt:lpstr>
      <vt:lpstr>Times New Roman</vt:lpstr>
      <vt:lpstr>Webdings</vt:lpstr>
      <vt:lpstr>Wingdings</vt:lpstr>
      <vt:lpstr>0ckf</vt:lpstr>
      <vt:lpstr>1_0ckf</vt:lpstr>
      <vt:lpstr>資管碩士的生涯發展</vt:lpstr>
      <vt:lpstr>上課預備</vt:lpstr>
      <vt:lpstr>基礎</vt:lpstr>
      <vt:lpstr>課本</vt:lpstr>
      <vt:lpstr>課程說明</vt:lpstr>
      <vt:lpstr>升遷</vt:lpstr>
      <vt:lpstr>兩因素理論</vt:lpstr>
      <vt:lpstr>階段性的發展</vt:lpstr>
      <vt:lpstr>IT 的影響</vt:lpstr>
      <vt:lpstr>彼得定理 </vt:lpstr>
      <vt:lpstr>資管人擔任大型企業CEO</vt:lpstr>
      <vt:lpstr>這些人的特性</vt:lpstr>
      <vt:lpstr>階段性的發展</vt:lpstr>
      <vt:lpstr>管理者的工作</vt:lpstr>
      <vt:lpstr>你是依賴什麼來猜</vt:lpstr>
      <vt:lpstr>很多經理人依賴直覺</vt:lpstr>
      <vt:lpstr>直覺：賠本生意沒人做</vt:lpstr>
      <vt:lpstr>資訊管理學門</vt:lpstr>
      <vt:lpstr>人類文明的發展</vt:lpstr>
      <vt:lpstr>科技創新</vt:lpstr>
      <vt:lpstr>你們生活周遭有什麼改變？</vt:lpstr>
      <vt:lpstr>資訊科技應用的發展</vt:lpstr>
      <vt:lpstr>資訊科技應用</vt:lpstr>
      <vt:lpstr>世界改變了！     近代網路科技帶來的企業經營改變</vt:lpstr>
      <vt:lpstr>世界改變了！     美國網路零售規模</vt:lpstr>
      <vt:lpstr>實體商店— 2016/7 關門潮</vt:lpstr>
      <vt:lpstr>虛擬商店的強勢崛起</vt:lpstr>
      <vt:lpstr>5G: 下一波的經營方式革命</vt:lpstr>
      <vt:lpstr>AI: 下一波的經營方式革命2</vt:lpstr>
      <vt:lpstr>科技的應用</vt:lpstr>
      <vt:lpstr>資訊專業人力之能力需求</vt:lpstr>
      <vt:lpstr>各類軟體相關職系所需的知識</vt:lpstr>
      <vt:lpstr>資管學生的自我定位</vt:lpstr>
      <vt:lpstr>我們的特殊環境</vt:lpstr>
      <vt:lpstr>能力和品德</vt:lpstr>
      <vt:lpstr>有關 ChatGPT</vt:lpstr>
      <vt:lpstr>使用 ChatGPT</vt:lpstr>
      <vt:lpstr>使用其他工具</vt:lpstr>
      <vt:lpstr>作業一</vt:lpstr>
    </vt:vector>
  </TitlesOfParts>
  <Manager/>
  <Company>ncu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資管人的生涯</dc:title>
  <dc:subject/>
  <dc:creator>ckfarn</dc:creator>
  <cp:keywords/>
  <dc:description/>
  <cp:lastModifiedBy>CKFarn</cp:lastModifiedBy>
  <cp:revision>88</cp:revision>
  <dcterms:created xsi:type="dcterms:W3CDTF">1999-10-13T03:09:02Z</dcterms:created>
  <dcterms:modified xsi:type="dcterms:W3CDTF">2023-10-04T02:34:18Z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D:\My Talks</vt:lpwstr>
  </property>
  <property fmtid="{D5CDD505-2E9C-101B-9397-08002B2CF9AE}" pid="22" name="EncodingType">
    <vt:i4>-99</vt:i4>
  </property>
</Properties>
</file>