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4" r:id="rId2"/>
    <p:sldId id="841" r:id="rId3"/>
    <p:sldId id="842" r:id="rId4"/>
    <p:sldId id="843" r:id="rId5"/>
    <p:sldId id="844" r:id="rId6"/>
    <p:sldId id="845" r:id="rId7"/>
    <p:sldId id="846" r:id="rId8"/>
    <p:sldId id="847" r:id="rId9"/>
    <p:sldId id="848" r:id="rId10"/>
    <p:sldId id="927" r:id="rId11"/>
    <p:sldId id="928" r:id="rId12"/>
    <p:sldId id="849" r:id="rId13"/>
    <p:sldId id="850" r:id="rId14"/>
    <p:sldId id="851" r:id="rId15"/>
    <p:sldId id="852" r:id="rId16"/>
    <p:sldId id="853" r:id="rId17"/>
    <p:sldId id="854" r:id="rId18"/>
    <p:sldId id="855" r:id="rId19"/>
    <p:sldId id="858" r:id="rId20"/>
    <p:sldId id="861" r:id="rId21"/>
    <p:sldId id="862" r:id="rId22"/>
    <p:sldId id="863" r:id="rId23"/>
    <p:sldId id="864" r:id="rId24"/>
    <p:sldId id="869" r:id="rId25"/>
    <p:sldId id="870" r:id="rId26"/>
    <p:sldId id="871" r:id="rId27"/>
    <p:sldId id="872" r:id="rId28"/>
    <p:sldId id="873" r:id="rId29"/>
    <p:sldId id="874" r:id="rId30"/>
    <p:sldId id="875" r:id="rId31"/>
    <p:sldId id="876" r:id="rId3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21" d="100"/>
          <a:sy n="121" d="100"/>
        </p:scale>
        <p:origin x="131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B4E638DD-5125-41A0-C900-0D45AA9222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68D2E7C4-0306-08CE-B364-E76ED6FF20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EDBF82F9-26F0-38E3-E3E9-4823FD5C7B1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E423A6F4-F7D7-9975-40C6-A335C25AE5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4FCC7395-7B64-B237-0C52-1874D73344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E57FBF53-EAB6-8B85-12EF-735D3AE1A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F32A5E5-AE97-654F-94DD-CAC9F65EDC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7608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xmlns="" id="{50624D5D-CB54-DFFB-DE9C-34430A211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276DB2-5E5A-734A-8C24-987B108D538E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71E1FB35-E0A0-1578-7102-233E7E96F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E5C63494-6722-7ED1-FE21-397084778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64484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xmlns="" id="{016F7AB7-3CA1-E64D-4DEB-E01761E08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5D0C461-0B6C-BC47-B8E5-6FD1C63093DA}" type="slidenum">
              <a:rPr lang="en-US" altLang="zh-TW" sz="1200"/>
              <a:pPr/>
              <a:t>12</a:t>
            </a:fld>
            <a:endParaRPr lang="en-US" altLang="zh-TW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xmlns="" id="{D9FDACF5-E941-0C93-795F-249C526C6A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xmlns="" id="{3873558B-92F4-1835-1304-ABCCFA75E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1602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xmlns="" id="{9E00906B-56E4-DFB7-556C-4B253C63DD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5AB310-7696-194E-8D18-260F9FC7350D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4F124B92-E06A-8C0B-D5D9-2F1BC00EE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xmlns="" id="{30F47351-D4B9-6283-607F-AB93A458F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65292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xmlns="" id="{9AF062F9-E4CB-6323-5B49-B8F7AB6AD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ADF9AA-4AF3-584C-85E0-7301663525AD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63D1A46C-47EB-B02C-FB2A-DDD0EF7C9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xmlns="" id="{23378B72-743A-922D-3CC1-2CB76D82C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9753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xmlns="" id="{6CCD2BDC-A707-0911-63AC-84C2E37040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2A7C95-29E2-114F-A27F-A7B8BB39AE4D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xmlns="" id="{A0CF3BC6-4372-D9E9-2EA8-27CEF72D4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xmlns="" id="{0F638E77-7B0F-9283-915C-E18192C37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28650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xmlns="" id="{A905A49E-C44D-1E1B-3AA2-EA50E2845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2F6CE92-777A-1343-BDF6-9FB97B04908A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xmlns="" id="{04D14AEA-F409-C490-70ED-6129D426E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xmlns="" id="{345040E4-B980-1790-4249-16F45979A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9335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xmlns="" id="{3D455248-7EF3-93A0-1B95-4CB900D33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A6BC4B-3376-6447-9D2A-C860C25AE591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xmlns="" id="{AB67515D-0CD2-3174-7F28-0DA630BD2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xmlns="" id="{66908FCC-52E6-6FDF-9D07-AC5F72794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94754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xmlns="" id="{53BF77FD-3D01-0ED1-6134-710D83A1D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FA0B35-B3B2-4545-881A-1CCECC393F69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xmlns="" id="{C87B718A-6655-5BDA-42C4-7827AD330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xmlns="" id="{5B441543-33FF-9C49-1734-EC60125A4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86833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xmlns="" id="{90ECB825-445C-717A-E5B0-4D41F8A71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8E81ECB-2184-5444-B7BE-5EF0EA1606CB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xmlns="" id="{C4E679CD-22F8-93BC-1C8D-EA69F5482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xmlns="" id="{D07CE673-9065-C8E8-66FD-5D6DFB871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405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xmlns="" id="{4ADBE00C-30DE-2928-42CC-645D26BFA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BBFD0E9-80FD-9E4D-BA81-839C9369358F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xmlns="" id="{A303BB11-D051-6C37-9860-B2D3088D1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xmlns="" id="{388B59BF-EA17-C626-D4EF-A17C83DB3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34929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xmlns="" id="{A2701927-2229-15AD-7481-B1A8B97F9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F2B6CF2-04D8-C445-9B08-DEB3071F8EB0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xmlns="" id="{BF800354-7958-924A-81FF-656AB2BE9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xmlns="" id="{F7CF37D3-A1F4-A1EF-ED29-74F4C8D4F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8375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xmlns="" id="{E27FF6BE-0B4F-2FA7-4764-A8BA84628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787AC0-E0B0-2D41-85D2-72545FE0C60A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4FC6161C-C142-13C8-259C-C6DE46C8D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22A5AB1F-53C7-1816-4F06-59917BB13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09623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xmlns="" id="{CD59302E-8C16-A6EF-360A-79376887B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25102A-3CC9-F94F-8FCC-3638A218A024}" type="slidenum">
              <a:rPr lang="en-US" altLang="zh-TW" sz="1200"/>
              <a:pPr/>
              <a:t>30</a:t>
            </a:fld>
            <a:endParaRPr lang="en-US" altLang="zh-TW" sz="1200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xmlns="" id="{12B778AC-76A8-3943-8DCC-DC075F5F4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xmlns="" id="{AFC4B6D2-3413-1CE9-65B4-710399C2C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25019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xmlns="" id="{612760EE-BD7A-FA2A-10E4-0AE41392D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118096B-5720-7F47-B191-AF584C69122C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xmlns="" id="{AFB35EC8-9E36-034D-4518-57D7C8962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xmlns="" id="{1A1427B2-260C-0E37-264B-12CE7FF95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6783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xmlns="" id="{42C8E066-EA0E-017E-C0A7-919F5EEA4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E523E2-A2B6-2A4F-B8AC-81885635BD7C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C98CAF93-4E70-E931-AEB4-4BDB65110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xmlns="" id="{448DF3FD-1A55-F05B-DCE2-48CDB489F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8110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xmlns="" id="{06B66AA2-4BC6-993F-9429-3CEE4F300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5A8587C-FDA2-4940-A62D-508382813132}" type="slidenum">
              <a:rPr lang="en-US" altLang="zh-TW" sz="1200"/>
              <a:pPr/>
              <a:t>4</a:t>
            </a:fld>
            <a:endParaRPr lang="en-US" altLang="zh-TW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A5BD6386-7B83-25EC-4D68-A3D9BB4AC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F3B3FAF9-5046-79E3-07D1-E25AB2F0F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0871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xmlns="" id="{86023208-1C3D-201E-13CD-55BFB9288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FA4A5B-15A2-C943-9FF1-C59CA5382BDE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DC5D6E98-4E8F-2A81-688F-B113EEDC88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61448AB0-3DFD-1BCC-9B6F-A2D41ECED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2094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xmlns="" id="{9C8CA4C7-430E-73BD-55FE-E482B27C0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2AFF76-37A0-AB45-97ED-691672241B79}" type="slidenum">
              <a:rPr lang="en-US" altLang="zh-TW" sz="1200"/>
              <a:pPr/>
              <a:t>6</a:t>
            </a:fld>
            <a:endParaRPr lang="en-US" altLang="zh-TW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42CAE021-79D3-D378-DFC2-3A29F793F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5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endParaRPr lang="zh-TW" altLang="zh-TW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77B6B308-11F1-68CA-F567-2C3EC2763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3750"/>
            <a:ext cx="4281488" cy="32099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817535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xmlns="" id="{B08AD42F-D579-9AED-F423-E921ABB91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2D2F1F0-387F-0943-AD1D-A44C7D69C7DB}" type="slidenum">
              <a:rPr lang="en-US" altLang="zh-TW" sz="1200"/>
              <a:pPr/>
              <a:t>7</a:t>
            </a:fld>
            <a:endParaRPr lang="en-US" altLang="zh-TW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57295EDF-0E72-E692-316C-FFE0FDA7B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57C6BDAE-73D5-B582-F029-09967C03B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9948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xmlns="" id="{E9201357-7A7D-A816-0654-0B85FF48D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639132-8349-E248-BE4C-AAFB59210C56}" type="slidenum">
              <a:rPr lang="en-US" altLang="zh-TW" sz="1200"/>
              <a:pPr/>
              <a:t>8</a:t>
            </a:fld>
            <a:endParaRPr lang="en-US" altLang="zh-TW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2F1A6512-691B-7093-CD92-1DDA080CE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956DD5F0-3207-E465-E590-7B5C6FAF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1001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xmlns="" id="{3AE5F887-7330-BAF1-9072-808BA08E0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009D5A-E515-F34B-A92B-C761BB2B84EC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xmlns="" id="{E767D527-0BA8-2A7B-9380-76FAEB26B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xmlns="" id="{C3656501-33DD-21AF-D483-03B84F6D3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6016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43F6556-C0E3-6FCC-162D-FD495267A9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8B4D091-38DD-75BD-8B7E-DA05440FCD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4346-47A3-1248-B943-A9A3AEF257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18456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48CB46F-73B1-812F-B93D-54E6285459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B9C10F2-BDE9-7BC7-4AEC-4F8833D2F1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477D-5FF0-8B4B-BF52-0C860FDD53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69167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E28D4D1-8557-61BC-AE76-7D8DFE7077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8D068E0-1D9D-5792-04A8-329239ADA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981E0-2C72-F34B-942F-2904519FF2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009849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750DEF7-E473-15B3-4A01-48005B0A55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35C0EFD-1E72-C158-A54F-119AD315FA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22E2-06E2-D747-BA46-022DF9B8F6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31020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E667768-2641-5002-C9E2-C04F71ECDE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BF6272F-2F1A-2016-71D3-0B5E41A0A6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70F2-0E44-304D-86DB-2ECC416CA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5079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3BF1254-1116-B634-EE75-15B599A7D2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57DA0C1-482F-B960-1209-8B83FCE449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259D-C6D3-C14B-B95C-A0374FBA3E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33495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2D0ED8B-DB18-5C68-0341-D1F365B4F8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1F2B1F8-66A6-2170-BD26-8C55B0281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0E58-44BC-5944-913A-A926BF1881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917544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3DBA36F-B6F5-B731-B499-C46670EFC1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C086640-4B0C-EDDC-B5F9-498D1291CD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70F4-8C8F-834F-B650-218C78CE67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09173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2BEDF34-9346-3064-AA91-08DD2DB86F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04DB13F-B56F-36D9-50BF-CE158D478E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2A2D-04BA-9A43-A27B-FB1B8F8C30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915908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D1FAAD5B-877E-F131-48F3-0ADE89F07A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BF02F7F8-55E3-46BA-9C60-4112E1848E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FFDDF-2CC0-B842-BD0E-D3C34E61C2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589582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187D39-77CD-B857-D6D3-69FA8C0F23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ABF9311-8643-39AE-84F7-763E812AD2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8434C-6AD2-5649-BD33-3CD619ED2C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390913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0713293-4D69-1330-5D42-40E08805E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038447-5460-2F45-3423-A2A7ABCDFE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CDE70-D624-7B4C-8DE9-FF4CF6432F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10899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>
            <a:extLst>
              <a:ext uri="{FF2B5EF4-FFF2-40B4-BE49-F238E27FC236}">
                <a16:creationId xmlns:a16="http://schemas.microsoft.com/office/drawing/2014/main" xmlns="" id="{87DBF69B-8D19-23C1-6ED7-034BFC87C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FC8E85B8-8210-CEAF-9E97-6CF79732E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FF43F612-9281-EB53-9AB5-6B56762FB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6A87174-0696-09DF-6326-14A6E3ADF4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C3528EE-55B9-1572-8EC1-4D13BEE64E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9170153A-36DF-A44D-B906-65A07A57E7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10">
            <a:extLst>
              <a:ext uri="{FF2B5EF4-FFF2-40B4-BE49-F238E27FC236}">
                <a16:creationId xmlns:a16="http://schemas.microsoft.com/office/drawing/2014/main" xmlns="" id="{4952454C-2940-8A4F-2101-BE153585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3">
            <a:extLst>
              <a:ext uri="{FF2B5EF4-FFF2-40B4-BE49-F238E27FC236}">
                <a16:creationId xmlns:a16="http://schemas.microsoft.com/office/drawing/2014/main" xmlns="" id="{36994C18-878F-2751-1741-72864E0C6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15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kumimoji="1" sz="2400" kern="1200">
          <a:solidFill>
            <a:srgbClr val="3366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xmlns="" id="{E9078F39-BEE4-A3AD-5A53-AA0163D8C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809D9E2-154D-9DA2-6CDC-518BF2D909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1125538"/>
            <a:ext cx="7239000" cy="1143000"/>
          </a:xfrm>
        </p:spPr>
        <p:txBody>
          <a:bodyPr anchor="ctr"/>
          <a:lstStyle/>
          <a:p>
            <a:pPr algn="l" eaLnBrk="1" hangingPunct="1">
              <a:lnSpc>
                <a:spcPct val="130000"/>
              </a:lnSpc>
            </a:pPr>
            <a:r>
              <a:rPr lang="zh-TW" altLang="en-US" sz="4800" dirty="0"/>
              <a:t>科技發展和全球競爭條件的</a:t>
            </a:r>
            <a:r>
              <a:rPr lang="zh-TW" altLang="en-US" sz="4800" dirty="0" smtClean="0"/>
              <a:t>改變</a:t>
            </a: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E0F865F-2B5C-B12D-B7E0-A5088CF80D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8938" y="4076700"/>
            <a:ext cx="8208962" cy="1944688"/>
          </a:xfrm>
        </p:spPr>
        <p:txBody>
          <a:bodyPr/>
          <a:lstStyle/>
          <a:p>
            <a:pPr marL="190500" lvl="1" eaLnBrk="1" hangingPunct="1">
              <a:buFont typeface="Webdings" panose="05030102010509060703" pitchFamily="18" charset="2"/>
              <a:buNone/>
              <a:defRPr/>
            </a:pPr>
            <a:r>
              <a:rPr lang="en-US" altLang="en-US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中央大學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資訊管理系</a:t>
            </a:r>
            <a:endPara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buFont typeface="Webdings" panose="05030102010509060703" pitchFamily="18" charset="2"/>
              <a:buNone/>
              <a:defRPr/>
            </a:pP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范錚強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buFont typeface="Webdings" panose="05030102010509060703" pitchFamily="18" charset="2"/>
              <a:buNone/>
              <a:defRPr/>
            </a:pPr>
            <a:endParaRPr lang="zh-TW" altLang="en-US" dirty="0"/>
          </a:p>
          <a:p>
            <a:pPr lvl="1" indent="206375" eaLnBrk="1" hangingPunct="1">
              <a:lnSpc>
                <a:spcPct val="80000"/>
              </a:lnSpc>
              <a:buFont typeface="Webdings" panose="05030102010509060703" pitchFamily="18" charset="2"/>
              <a:buNone/>
              <a:defRPr/>
            </a:pPr>
            <a:r>
              <a:rPr lang="en-US" altLang="zh-TW" dirty="0"/>
              <a:t>2022.09</a:t>
            </a: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xmlns="" id="{4F5810D9-9148-82BF-EDF2-C2739EC49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頁尾版面配置區 1">
            <a:extLst>
              <a:ext uri="{FF2B5EF4-FFF2-40B4-BE49-F238E27FC236}">
                <a16:creationId xmlns:a16="http://schemas.microsoft.com/office/drawing/2014/main" xmlns="" id="{169360A1-5393-7A07-A42F-10AAF7AD75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標題 1">
            <a:extLst>
              <a:ext uri="{FF2B5EF4-FFF2-40B4-BE49-F238E27FC236}">
                <a16:creationId xmlns:a16="http://schemas.microsoft.com/office/drawing/2014/main" xmlns="" id="{8B83FDFB-B8D5-3AF8-A2EE-6CA9E24E6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2019-2022 </a:t>
            </a:r>
            <a:r>
              <a:rPr lang="zh-TW" altLang="en-US" dirty="0"/>
              <a:t>的商業環境挑戰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316C1B9-3316-1DE6-1AAA-2B6CB8E56F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7772400" cy="4114800"/>
          </a:xfrm>
        </p:spPr>
        <p:txBody>
          <a:bodyPr/>
          <a:lstStyle/>
          <a:p>
            <a:r>
              <a:rPr lang="zh-TW" altLang="en-US" dirty="0"/>
              <a:t>中美貿易戰爭</a:t>
            </a:r>
            <a:endParaRPr lang="en-US" altLang="zh-TW" dirty="0"/>
          </a:p>
          <a:p>
            <a:r>
              <a:rPr lang="zh-TW" altLang="en-US" dirty="0"/>
              <a:t>大型瘟疫</a:t>
            </a:r>
            <a:endParaRPr lang="en-US" altLang="zh-TW" dirty="0"/>
          </a:p>
          <a:p>
            <a:r>
              <a:rPr lang="zh-TW" altLang="en-US" dirty="0"/>
              <a:t>全球貨運運費飛漲</a:t>
            </a:r>
            <a:endParaRPr lang="en-US" altLang="zh-TW" dirty="0"/>
          </a:p>
          <a:p>
            <a:pPr lvl="1"/>
            <a:r>
              <a:rPr lang="zh-TW" altLang="en-US" sz="2400" dirty="0"/>
              <a:t>缺船、缺櫃、缺棧版</a:t>
            </a:r>
            <a:endParaRPr lang="en-US" altLang="zh-TW" dirty="0"/>
          </a:p>
          <a:p>
            <a:r>
              <a:rPr lang="zh-TW" altLang="en-US" dirty="0"/>
              <a:t>油價震盪</a:t>
            </a:r>
            <a:endParaRPr lang="en-US" altLang="zh-TW" dirty="0"/>
          </a:p>
          <a:p>
            <a:r>
              <a:rPr lang="zh-TW" altLang="en-US" dirty="0"/>
              <a:t>中國大陸經濟困境</a:t>
            </a:r>
            <a:endParaRPr lang="en-US" altLang="zh-TW" dirty="0"/>
          </a:p>
          <a:p>
            <a:pPr lvl="1"/>
            <a:r>
              <a:rPr lang="zh-TW" altLang="en-US" sz="2400" dirty="0"/>
              <a:t>政治左轉、缺煤缺電、債券</a:t>
            </a:r>
            <a:r>
              <a:rPr lang="zh-TW" altLang="en-US" sz="2400" dirty="0" smtClean="0"/>
              <a:t>違約、房地產崩盤</a:t>
            </a:r>
            <a:endParaRPr lang="en-US" altLang="zh-TW" sz="2400" dirty="0"/>
          </a:p>
          <a:p>
            <a:r>
              <a:rPr lang="zh-TW" altLang="en-US" dirty="0">
                <a:solidFill>
                  <a:srgbClr val="C00000"/>
                </a:solidFill>
              </a:rPr>
              <a:t>供應鍊斷鍊</a:t>
            </a:r>
          </a:p>
        </p:txBody>
      </p:sp>
      <p:sp>
        <p:nvSpPr>
          <p:cNvPr id="94211" name="頁尾版面配置區 3">
            <a:extLst>
              <a:ext uri="{FF2B5EF4-FFF2-40B4-BE49-F238E27FC236}">
                <a16:creationId xmlns:a16="http://schemas.microsoft.com/office/drawing/2014/main" xmlns="" id="{F5D0D1CE-97AC-C3B6-9137-9A4871026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zh-TW" altLang="en-US" sz="1400">
              <a:solidFill>
                <a:srgbClr val="333399"/>
              </a:solidFill>
            </a:endParaRPr>
          </a:p>
        </p:txBody>
      </p:sp>
      <p:sp>
        <p:nvSpPr>
          <p:cNvPr id="94212" name="投影片編號版面配置區 4">
            <a:extLst>
              <a:ext uri="{FF2B5EF4-FFF2-40B4-BE49-F238E27FC236}">
                <a16:creationId xmlns:a16="http://schemas.microsoft.com/office/drawing/2014/main" xmlns="" id="{57FFBF8F-5115-87A7-AC9E-FB61682C6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05A7D76-72F3-7A4A-96ED-F4F070F3D42F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標題 1">
            <a:extLst>
              <a:ext uri="{FF2B5EF4-FFF2-40B4-BE49-F238E27FC236}">
                <a16:creationId xmlns:a16="http://schemas.microsoft.com/office/drawing/2014/main" xmlns="" id="{BF27D3B3-90D5-1295-CA50-305A2A50B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製造業供應鍊思考的顛覆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498D2EB-AB22-2F47-AE99-90CA48A3F5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過去半世紀：追求</a:t>
            </a:r>
            <a:r>
              <a:rPr lang="zh-TW" altLang="en-US">
                <a:solidFill>
                  <a:srgbClr val="C00000"/>
                </a:solidFill>
              </a:rPr>
              <a:t>精實生產</a:t>
            </a:r>
            <a:endParaRPr lang="en-US" altLang="zh-TW">
              <a:solidFill>
                <a:srgbClr val="C00000"/>
              </a:solidFill>
            </a:endParaRPr>
          </a:p>
          <a:p>
            <a:pPr marL="663575" lvl="1" indent="0">
              <a:buFont typeface="Webdings" pitchFamily="2" charset="2"/>
              <a:buNone/>
            </a:pPr>
            <a:endParaRPr lang="en-US" altLang="zh-TW"/>
          </a:p>
          <a:p>
            <a:r>
              <a:rPr lang="zh-TW" altLang="en-US"/>
              <a:t>最近幾年：</a:t>
            </a:r>
            <a:r>
              <a:rPr lang="zh-TW" altLang="en-US">
                <a:solidFill>
                  <a:srgbClr val="C00000"/>
                </a:solidFill>
              </a:rPr>
              <a:t>韌性供應鍊</a:t>
            </a:r>
            <a:endParaRPr lang="en-US" altLang="zh-TW">
              <a:solidFill>
                <a:srgbClr val="C00000"/>
              </a:solidFill>
            </a:endParaRPr>
          </a:p>
          <a:p>
            <a:pPr marL="663575" lvl="1" indent="0"/>
            <a:r>
              <a:rPr lang="zh-TW" altLang="en-US"/>
              <a:t>連美國拜登總統都在說 </a:t>
            </a:r>
            <a:r>
              <a:rPr lang="en-US" altLang="zh-TW"/>
              <a:t>resilience supply chain</a:t>
            </a:r>
          </a:p>
        </p:txBody>
      </p:sp>
      <p:sp>
        <p:nvSpPr>
          <p:cNvPr id="95235" name="頁尾版面配置區 3">
            <a:extLst>
              <a:ext uri="{FF2B5EF4-FFF2-40B4-BE49-F238E27FC236}">
                <a16:creationId xmlns:a16="http://schemas.microsoft.com/office/drawing/2014/main" xmlns="" id="{5D75772A-5127-6C14-BB97-419AB8E21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zh-TW" altLang="en-US" sz="1400">
              <a:solidFill>
                <a:srgbClr val="333399"/>
              </a:solidFill>
            </a:endParaRPr>
          </a:p>
        </p:txBody>
      </p:sp>
      <p:sp>
        <p:nvSpPr>
          <p:cNvPr id="95236" name="投影片編號版面配置區 4">
            <a:extLst>
              <a:ext uri="{FF2B5EF4-FFF2-40B4-BE49-F238E27FC236}">
                <a16:creationId xmlns:a16="http://schemas.microsoft.com/office/drawing/2014/main" xmlns="" id="{961548D5-7BDC-AF08-7642-07396FA90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8123C77-9F6A-884B-AC21-0FFBBF6FCC6F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" name="WordArt 4">
            <a:extLst>
              <a:ext uri="{FF2B5EF4-FFF2-40B4-BE49-F238E27FC236}">
                <a16:creationId xmlns:a16="http://schemas.microsoft.com/office/drawing/2014/main" xmlns="" id="{028220A5-F83A-4CEC-581D-E268C77C89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96805">
            <a:off x="931863" y="4594225"/>
            <a:ext cx="7280275" cy="1187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20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疫情終究會過去！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31B6495E-95F3-7F81-B0C2-70CF8DCED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84725"/>
            <a:ext cx="8316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>
                <a:solidFill>
                  <a:srgbClr val="FF0000"/>
                </a:solidFill>
              </a:rPr>
              <a:t>President Biden has made resilient supply chains </a:t>
            </a:r>
          </a:p>
          <a:p>
            <a:r>
              <a:rPr lang="en-US" altLang="zh-TW" sz="3200">
                <a:solidFill>
                  <a:srgbClr val="FF0000"/>
                </a:solidFill>
              </a:rPr>
              <a:t>a top priority of his Administration…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頁尾版面配置區 3">
            <a:extLst>
              <a:ext uri="{FF2B5EF4-FFF2-40B4-BE49-F238E27FC236}">
                <a16:creationId xmlns:a16="http://schemas.microsoft.com/office/drawing/2014/main" xmlns="" id="{A9DB1936-4B1D-E8E4-16C1-6BDBB8532F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6258" name="投影片編號版面配置區 4">
            <a:extLst>
              <a:ext uri="{FF2B5EF4-FFF2-40B4-BE49-F238E27FC236}">
                <a16:creationId xmlns:a16="http://schemas.microsoft.com/office/drawing/2014/main" xmlns="" id="{C977973D-38AE-E5C8-202C-DA49A385AB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72BBCE9-B249-EF4B-AEFF-8147C6EE66DC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xmlns="" id="{1571F499-7B35-9314-20BF-87BF723D0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企業競爭環境的改變</a:t>
            </a: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xmlns="" id="{6787E3C8-4E83-D41D-59D3-9C999DD5D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外來品種</a:t>
            </a:r>
          </a:p>
          <a:p>
            <a:pPr lvl="1" eaLnBrk="1" hangingPunct="1"/>
            <a:r>
              <a:rPr lang="zh-TW" altLang="en-US"/>
              <a:t>流通業</a:t>
            </a:r>
          </a:p>
          <a:p>
            <a:pPr lvl="2" eaLnBrk="1" hangingPunct="1"/>
            <a:r>
              <a:rPr lang="en-US" altLang="zh-TW"/>
              <a:t>Costco, 7-11, SOGO</a:t>
            </a:r>
          </a:p>
          <a:p>
            <a:pPr lvl="1" eaLnBrk="1" hangingPunct="1"/>
            <a:r>
              <a:rPr lang="zh-TW" altLang="en-US"/>
              <a:t>速食</a:t>
            </a:r>
          </a:p>
          <a:p>
            <a:pPr lvl="2" eaLnBrk="1" hangingPunct="1"/>
            <a:r>
              <a:rPr lang="zh-TW" altLang="en-US"/>
              <a:t>麥當勞</a:t>
            </a:r>
          </a:p>
          <a:p>
            <a:pPr eaLnBrk="1" hangingPunct="1"/>
            <a:r>
              <a:rPr lang="zh-TW" altLang="en-US"/>
              <a:t>原企業轉型</a:t>
            </a:r>
          </a:p>
          <a:p>
            <a:pPr lvl="1" eaLnBrk="1" hangingPunct="1"/>
            <a:r>
              <a:rPr lang="zh-TW" altLang="en-US"/>
              <a:t>國際運籌</a:t>
            </a:r>
          </a:p>
          <a:p>
            <a:pPr lvl="2" eaLnBrk="1" hangingPunct="1"/>
            <a:r>
              <a:rPr lang="zh-TW" altLang="en-US"/>
              <a:t>電腦、鞋子、紡織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xmlns="" id="{9D22A166-0BD4-3A7A-E209-DE39D7279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顧客規模變大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xmlns="" id="{A6A10F4E-F594-65B5-AFF1-6A7161C81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要求全球交貨、全球服務</a:t>
            </a:r>
          </a:p>
          <a:p>
            <a:r>
              <a:rPr lang="zh-TW" altLang="en-US"/>
              <a:t>希望縮減供應商</a:t>
            </a:r>
          </a:p>
          <a:p>
            <a:r>
              <a:rPr lang="zh-TW" altLang="en-US"/>
              <a:t>要求條件日漸嚴苛</a:t>
            </a:r>
          </a:p>
          <a:p>
            <a:pPr lvl="1"/>
            <a:r>
              <a:rPr lang="zh-TW" altLang="en-US"/>
              <a:t>電腦組裝業的 </a:t>
            </a:r>
            <a:r>
              <a:rPr lang="en-US" altLang="zh-TW"/>
              <a:t>955</a:t>
            </a:r>
            <a:r>
              <a:rPr lang="en-US" altLang="zh-TW">
                <a:sym typeface="Wingdings" pitchFamily="2" charset="2"/>
              </a:rPr>
              <a:t>9839821002</a:t>
            </a:r>
            <a:endParaRPr lang="en-US" altLang="zh-TW"/>
          </a:p>
        </p:txBody>
      </p:sp>
      <p:sp>
        <p:nvSpPr>
          <p:cNvPr id="98307" name="頁尾版面配置區 9">
            <a:extLst>
              <a:ext uri="{FF2B5EF4-FFF2-40B4-BE49-F238E27FC236}">
                <a16:creationId xmlns:a16="http://schemas.microsoft.com/office/drawing/2014/main" xmlns="" id="{F9523B4F-6DF2-9482-3D55-4E7E33C7C3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8308" name="投影片編號版面配置區 10">
            <a:extLst>
              <a:ext uri="{FF2B5EF4-FFF2-40B4-BE49-F238E27FC236}">
                <a16:creationId xmlns:a16="http://schemas.microsoft.com/office/drawing/2014/main" xmlns="" id="{5BA6D989-7A65-BA30-D6A2-E604F124C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4E50C92-5F62-1E4A-9C2D-6E4B5310F9F8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頁尾版面配置區 3">
            <a:extLst>
              <a:ext uri="{FF2B5EF4-FFF2-40B4-BE49-F238E27FC236}">
                <a16:creationId xmlns:a16="http://schemas.microsoft.com/office/drawing/2014/main" xmlns="" id="{FBF522EA-4B82-34E2-F192-67D9BD36C0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9330" name="投影片編號版面配置區 4">
            <a:extLst>
              <a:ext uri="{FF2B5EF4-FFF2-40B4-BE49-F238E27FC236}">
                <a16:creationId xmlns:a16="http://schemas.microsoft.com/office/drawing/2014/main" xmlns="" id="{EFCF131D-342E-CE61-472A-8CA581470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404B5F-5A4D-EE49-8F70-AF053104109E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xmlns="" id="{C1732833-CC7F-ADCB-BBFC-6DAB6C632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台灣的大型企業都在全球化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xmlns="" id="{6EF8EBAF-BC11-8ED8-1544-9CAA3E982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383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製造基地──</a:t>
            </a:r>
          </a:p>
          <a:p>
            <a:pPr lvl="1" eaLnBrk="1" hangingPunct="1"/>
            <a:r>
              <a:rPr lang="zh-TW" altLang="en-US"/>
              <a:t>珠江三角洲、長三角、越南、柬埔寨</a:t>
            </a:r>
          </a:p>
          <a:p>
            <a:pPr lvl="1" eaLnBrk="1" hangingPunct="1"/>
            <a:r>
              <a:rPr lang="zh-TW" altLang="en-US"/>
              <a:t>美國、中南美</a:t>
            </a:r>
          </a:p>
          <a:p>
            <a:pPr lvl="1" eaLnBrk="1" hangingPunct="1"/>
            <a:r>
              <a:rPr lang="zh-TW" altLang="en-US"/>
              <a:t>非洲</a:t>
            </a:r>
          </a:p>
          <a:p>
            <a:pPr lvl="1" eaLnBrk="1" hangingPunct="1"/>
            <a:r>
              <a:rPr lang="zh-TW" altLang="en-US"/>
              <a:t>東歐</a:t>
            </a:r>
          </a:p>
          <a:p>
            <a:pPr eaLnBrk="1" hangingPunct="1"/>
            <a:r>
              <a:rPr lang="zh-TW" altLang="en-US"/>
              <a:t>行銷據點</a:t>
            </a:r>
          </a:p>
          <a:p>
            <a:pPr lvl="1" eaLnBrk="1" hangingPunct="1"/>
            <a:r>
              <a:rPr lang="zh-TW" altLang="en-US"/>
              <a:t>美國、歐洲、日本、中國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頁尾版面配置區 3">
            <a:extLst>
              <a:ext uri="{FF2B5EF4-FFF2-40B4-BE49-F238E27FC236}">
                <a16:creationId xmlns:a16="http://schemas.microsoft.com/office/drawing/2014/main" xmlns="" id="{953E1B3C-C513-DB67-4863-1DD723833B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4" name="投影片編號版面配置區 4">
            <a:extLst>
              <a:ext uri="{FF2B5EF4-FFF2-40B4-BE49-F238E27FC236}">
                <a16:creationId xmlns:a16="http://schemas.microsoft.com/office/drawing/2014/main" xmlns="" id="{C4110FC2-14EF-9986-7A90-08F425935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FC98F28-0EF7-364B-A7D7-1B2B9E009B0D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xmlns="" id="{45016C88-2B36-9AD7-FF75-570B9E100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我只不過是個小小的企業</a:t>
            </a:r>
            <a:r>
              <a:rPr lang="en-US" altLang="zh-TW"/>
              <a:t>…</a:t>
            </a:r>
          </a:p>
        </p:txBody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xmlns="" id="{13341C6A-E7A7-6712-936A-D878936F0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986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但是，不管你喜不喜歡</a:t>
            </a:r>
            <a:r>
              <a:rPr lang="en-US" altLang="zh-TW">
                <a:latin typeface="標楷體" panose="03000509000000000000" pitchFamily="49" charset="-120"/>
              </a:rPr>
              <a:t>——</a:t>
            </a:r>
            <a:r>
              <a:rPr lang="zh-TW" altLang="en-US"/>
              <a:t>全球化已經發生了</a:t>
            </a:r>
          </a:p>
          <a:p>
            <a:pPr eaLnBrk="1" hangingPunct="1"/>
            <a:r>
              <a:rPr lang="zh-TW" altLang="en-US"/>
              <a:t>你的顧客在東莞設點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你的顧客又在昆山設點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你去了，你的企業就已經不一樣了</a:t>
            </a:r>
            <a:endParaRPr lang="en-US" altLang="zh-TW"/>
          </a:p>
          <a:p>
            <a:pPr eaLnBrk="1" hangingPunct="1"/>
            <a:r>
              <a:rPr lang="zh-TW" altLang="en-US">
                <a:solidFill>
                  <a:srgbClr val="C00000"/>
                </a:solidFill>
              </a:rPr>
              <a:t>然後，他們又去了印度、非洲</a:t>
            </a:r>
            <a:r>
              <a:rPr lang="en-US" altLang="zh-TW">
                <a:solidFill>
                  <a:srgbClr val="C00000"/>
                </a:solidFill>
              </a:rPr>
              <a:t>…</a:t>
            </a:r>
            <a:endParaRPr lang="zh-TW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頁尾版面配置區 4">
            <a:extLst>
              <a:ext uri="{FF2B5EF4-FFF2-40B4-BE49-F238E27FC236}">
                <a16:creationId xmlns:a16="http://schemas.microsoft.com/office/drawing/2014/main" xmlns="" id="{3612F2D3-0253-1CBA-183D-07276824E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78" name="投影片編號版面配置區 5">
            <a:extLst>
              <a:ext uri="{FF2B5EF4-FFF2-40B4-BE49-F238E27FC236}">
                <a16:creationId xmlns:a16="http://schemas.microsoft.com/office/drawing/2014/main" xmlns="" id="{4DE6D28B-3CC9-BB76-E3F5-925688B19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11C419-E4BF-CD48-8589-BE30E6E91E24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xmlns="" id="{D6F70F48-B3CC-B1A9-B6C7-1F16CF96B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全球化，如何因應？</a:t>
            </a:r>
          </a:p>
        </p:txBody>
      </p:sp>
      <p:sp>
        <p:nvSpPr>
          <p:cNvPr id="800771" name="Rectangle 3">
            <a:extLst>
              <a:ext uri="{FF2B5EF4-FFF2-40B4-BE49-F238E27FC236}">
                <a16:creationId xmlns:a16="http://schemas.microsoft.com/office/drawing/2014/main" xmlns="" id="{76D01D9C-2385-864A-5355-A48602E51C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以前</a:t>
            </a:r>
            <a:r>
              <a:rPr lang="en-US" altLang="zh-TW" sz="2800">
                <a:latin typeface="標楷體" panose="03000509000000000000" pitchFamily="49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公司在南京東路</a:t>
            </a:r>
          </a:p>
          <a:p>
            <a:pPr lvl="1" eaLnBrk="1" hangingPunct="1"/>
            <a:r>
              <a:rPr lang="zh-TW" altLang="en-US" sz="2400"/>
              <a:t>客戶公司都在台北</a:t>
            </a:r>
          </a:p>
          <a:p>
            <a:pPr lvl="1" eaLnBrk="1" hangingPunct="1"/>
            <a:r>
              <a:rPr lang="zh-TW" altLang="en-US" sz="2400"/>
              <a:t>工廠在土城</a:t>
            </a:r>
          </a:p>
          <a:p>
            <a:pPr lvl="1" eaLnBrk="1" hangingPunct="1"/>
            <a:r>
              <a:rPr lang="zh-TW" altLang="en-US" sz="2400"/>
              <a:t>你早上在公司、中午去找客戶、下午去工廠</a:t>
            </a:r>
          </a:p>
          <a:p>
            <a:pPr lvl="1" eaLnBrk="1" hangingPunct="1"/>
            <a:r>
              <a:rPr lang="zh-TW" altLang="en-US" sz="2400"/>
              <a:t>晚上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xmlns="" id="{2285885E-535C-635F-C454-9C928DD6466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現在</a:t>
            </a:r>
            <a:r>
              <a:rPr lang="en-US" altLang="zh-TW" sz="2800">
                <a:latin typeface="標楷體" panose="03000509000000000000" pitchFamily="49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現在，你有三個廠</a:t>
            </a:r>
          </a:p>
          <a:p>
            <a:pPr lvl="1" eaLnBrk="1" hangingPunct="1"/>
            <a:r>
              <a:rPr lang="zh-TW" altLang="en-US" sz="2400"/>
              <a:t>客戶在台北、洛杉磯、東莞、上海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  <a:p>
            <a:pPr lvl="1" eaLnBrk="1" hangingPunct="1"/>
            <a:endParaRPr lang="en-US" altLang="zh-TW" sz="2400"/>
          </a:p>
          <a:p>
            <a:pPr lvl="1" eaLnBrk="1" hangingPunct="1"/>
            <a:r>
              <a:rPr lang="zh-TW" altLang="en-US" sz="2400"/>
              <a:t>你一天有多少小時？</a:t>
            </a:r>
          </a:p>
          <a:p>
            <a:pPr lvl="1" eaLnBrk="1" hangingPunct="1">
              <a:buFont typeface="Webdings" pitchFamily="2" charset="2"/>
              <a:buNone/>
            </a:pPr>
            <a:endParaRPr lang="zh-TW" altLang="en-US" sz="2400"/>
          </a:p>
          <a:p>
            <a:pPr lvl="1" eaLnBrk="1" hangingPunct="1">
              <a:buFont typeface="Webdings" pitchFamily="2" charset="2"/>
              <a:buNone/>
            </a:pPr>
            <a:endParaRPr lang="zh-TW" altLang="en-US" sz="2400"/>
          </a:p>
          <a:p>
            <a:pPr lvl="1" eaLnBrk="1" hangingPunct="1">
              <a:buFont typeface="Webdings" pitchFamily="2" charset="2"/>
              <a:buNone/>
            </a:pPr>
            <a:endParaRPr lang="en-US" altLang="zh-TW" sz="2400"/>
          </a:p>
        </p:txBody>
      </p:sp>
      <p:sp>
        <p:nvSpPr>
          <p:cNvPr id="800773" name="WordArt 5">
            <a:extLst>
              <a:ext uri="{FF2B5EF4-FFF2-40B4-BE49-F238E27FC236}">
                <a16:creationId xmlns:a16="http://schemas.microsoft.com/office/drawing/2014/main" xmlns="" id="{42332A05-A389-7E24-2928-0FCF8AD74E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403350" y="2781300"/>
            <a:ext cx="6769100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0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那就複製吧！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頁尾版面配置區 3">
            <a:extLst>
              <a:ext uri="{FF2B5EF4-FFF2-40B4-BE49-F238E27FC236}">
                <a16:creationId xmlns:a16="http://schemas.microsoft.com/office/drawing/2014/main" xmlns="" id="{8EA09054-F0EC-CBDE-76A9-6C3BB0237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02" name="投影片編號版面配置區 4">
            <a:extLst>
              <a:ext uri="{FF2B5EF4-FFF2-40B4-BE49-F238E27FC236}">
                <a16:creationId xmlns:a16="http://schemas.microsoft.com/office/drawing/2014/main" xmlns="" id="{30EFDA30-E597-E86C-501A-FDE8F31D38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7FD856-65C7-7B40-AC15-6333B784B77D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801794" name="Group 2">
            <a:extLst>
              <a:ext uri="{FF2B5EF4-FFF2-40B4-BE49-F238E27FC236}">
                <a16:creationId xmlns:a16="http://schemas.microsoft.com/office/drawing/2014/main" xmlns="" id="{DFB81A40-73F9-FB38-C333-9DF415398287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3213100"/>
            <a:ext cx="5073650" cy="1708150"/>
            <a:chOff x="1363" y="2024"/>
            <a:chExt cx="3196" cy="1076"/>
          </a:xfrm>
        </p:grpSpPr>
        <p:grpSp>
          <p:nvGrpSpPr>
            <p:cNvPr id="102466" name="Group 3">
              <a:extLst>
                <a:ext uri="{FF2B5EF4-FFF2-40B4-BE49-F238E27FC236}">
                  <a16:creationId xmlns:a16="http://schemas.microsoft.com/office/drawing/2014/main" xmlns="" id="{CADF8D7A-180C-308F-31BA-081C438237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2024"/>
              <a:ext cx="3196" cy="1076"/>
              <a:chOff x="1363" y="2024"/>
              <a:chExt cx="3196" cy="1076"/>
            </a:xfrm>
          </p:grpSpPr>
          <p:sp>
            <p:nvSpPr>
              <p:cNvPr id="102468" name="Line 4">
                <a:extLst>
                  <a:ext uri="{FF2B5EF4-FFF2-40B4-BE49-F238E27FC236}">
                    <a16:creationId xmlns:a16="http://schemas.microsoft.com/office/drawing/2014/main" xmlns="" id="{A04B7D52-5010-3C64-528A-95036D0B1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3" y="2834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2469" name="Line 5">
                <a:extLst>
                  <a:ext uri="{FF2B5EF4-FFF2-40B4-BE49-F238E27FC236}">
                    <a16:creationId xmlns:a16="http://schemas.microsoft.com/office/drawing/2014/main" xmlns="" id="{74DBB4FF-CE2C-A3ED-12FC-6C6B574E9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68" y="2828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2470" name="Line 6">
                <a:extLst>
                  <a:ext uri="{FF2B5EF4-FFF2-40B4-BE49-F238E27FC236}">
                    <a16:creationId xmlns:a16="http://schemas.microsoft.com/office/drawing/2014/main" xmlns="" id="{CA5ECA73-E5F8-8CF9-53C1-0CA549FB2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3" y="2871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2471" name="Line 7">
                <a:extLst>
                  <a:ext uri="{FF2B5EF4-FFF2-40B4-BE49-F238E27FC236}">
                    <a16:creationId xmlns:a16="http://schemas.microsoft.com/office/drawing/2014/main" xmlns="" id="{81F52B1B-BFFE-336F-B9A4-5AAD00998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83" y="2024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102472" name="Line 8">
                <a:extLst>
                  <a:ext uri="{FF2B5EF4-FFF2-40B4-BE49-F238E27FC236}">
                    <a16:creationId xmlns:a16="http://schemas.microsoft.com/office/drawing/2014/main" xmlns="" id="{934CBE96-DD0D-8D26-8331-6019F90AB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0" y="2069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102473" name="Line 9">
                <a:extLst>
                  <a:ext uri="{FF2B5EF4-FFF2-40B4-BE49-F238E27FC236}">
                    <a16:creationId xmlns:a16="http://schemas.microsoft.com/office/drawing/2014/main" xmlns="" id="{948D96C4-52EC-FDAF-6319-F71B24CF5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2024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102467" name="Text Box 10">
              <a:extLst>
                <a:ext uri="{FF2B5EF4-FFF2-40B4-BE49-F238E27FC236}">
                  <a16:creationId xmlns:a16="http://schemas.microsoft.com/office/drawing/2014/main" xmlns="" id="{ED0CF026-CD9B-9FDA-2C51-3046FA770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" y="2787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ea typeface="標楷體" panose="03000509000000000000" pitchFamily="49" charset="-120"/>
                </a:rPr>
                <a:t>規劃</a:t>
              </a:r>
            </a:p>
          </p:txBody>
        </p:sp>
      </p:grpSp>
      <p:sp>
        <p:nvSpPr>
          <p:cNvPr id="102404" name="Rectangle 11">
            <a:extLst>
              <a:ext uri="{FF2B5EF4-FFF2-40B4-BE49-F238E27FC236}">
                <a16:creationId xmlns:a16="http://schemas.microsoft.com/office/drawing/2014/main" xmlns="" id="{D65A2386-E633-99FA-0E83-48C0E6F79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傳統的多點經營模式</a:t>
            </a:r>
            <a:endParaRPr lang="zh-TW" altLang="en-US" baseline="-25000"/>
          </a:p>
        </p:txBody>
      </p:sp>
      <p:grpSp>
        <p:nvGrpSpPr>
          <p:cNvPr id="801804" name="Group 12">
            <a:extLst>
              <a:ext uri="{FF2B5EF4-FFF2-40B4-BE49-F238E27FC236}">
                <a16:creationId xmlns:a16="http://schemas.microsoft.com/office/drawing/2014/main" xmlns="" id="{33635CC3-91A3-A7EF-E34D-563A739EE52E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789363"/>
            <a:ext cx="1482725" cy="771525"/>
            <a:chOff x="2517" y="2387"/>
            <a:chExt cx="934" cy="486"/>
          </a:xfrm>
        </p:grpSpPr>
        <p:sp>
          <p:nvSpPr>
            <p:cNvPr id="102463" name="Rectangle 13">
              <a:extLst>
                <a:ext uri="{FF2B5EF4-FFF2-40B4-BE49-F238E27FC236}">
                  <a16:creationId xmlns:a16="http://schemas.microsoft.com/office/drawing/2014/main" xmlns="" id="{2C4C6621-FA89-DB3F-017A-317CFD07C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8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營業</a:t>
              </a:r>
            </a:p>
          </p:txBody>
        </p:sp>
        <p:sp>
          <p:nvSpPr>
            <p:cNvPr id="102464" name="Rectangle 14">
              <a:extLst>
                <a:ext uri="{FF2B5EF4-FFF2-40B4-BE49-F238E27FC236}">
                  <a16:creationId xmlns:a16="http://schemas.microsoft.com/office/drawing/2014/main" xmlns="" id="{BFDD17B3-024B-9E04-7A2D-B63F79126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45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財務</a:t>
              </a:r>
            </a:p>
          </p:txBody>
        </p:sp>
        <p:sp>
          <p:nvSpPr>
            <p:cNvPr id="102465" name="Rectangle 15">
              <a:extLst>
                <a:ext uri="{FF2B5EF4-FFF2-40B4-BE49-F238E27FC236}">
                  <a16:creationId xmlns:a16="http://schemas.microsoft.com/office/drawing/2014/main" xmlns="" id="{A2442F81-DA06-75BA-8F1A-EA7E8E1B2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709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營業目標</a:t>
              </a:r>
            </a:p>
          </p:txBody>
        </p:sp>
      </p:grpSp>
      <p:grpSp>
        <p:nvGrpSpPr>
          <p:cNvPr id="801808" name="Group 16">
            <a:extLst>
              <a:ext uri="{FF2B5EF4-FFF2-40B4-BE49-F238E27FC236}">
                <a16:creationId xmlns:a16="http://schemas.microsoft.com/office/drawing/2014/main" xmlns="" id="{22341019-82AA-87B3-641C-9905EC1EE660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1266825"/>
            <a:chOff x="612" y="1207"/>
            <a:chExt cx="1296" cy="798"/>
          </a:xfrm>
        </p:grpSpPr>
        <p:grpSp>
          <p:nvGrpSpPr>
            <p:cNvPr id="102456" name="Group 17">
              <a:extLst>
                <a:ext uri="{FF2B5EF4-FFF2-40B4-BE49-F238E27FC236}">
                  <a16:creationId xmlns:a16="http://schemas.microsoft.com/office/drawing/2014/main" xmlns="" id="{8DA1DF35-3D4E-652D-9471-D86A2C2D3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1368"/>
              <a:ext cx="933" cy="637"/>
              <a:chOff x="975" y="1368"/>
              <a:chExt cx="933" cy="637"/>
            </a:xfrm>
          </p:grpSpPr>
          <p:sp>
            <p:nvSpPr>
              <p:cNvPr id="102459" name="Rectangle 18">
                <a:extLst>
                  <a:ext uri="{FF2B5EF4-FFF2-40B4-BE49-F238E27FC236}">
                    <a16:creationId xmlns:a16="http://schemas.microsoft.com/office/drawing/2014/main" xmlns="" id="{B1B8EABF-236F-AC38-54BC-3ACA19F8A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60" name="Rectangle 19">
                <a:extLst>
                  <a:ext uri="{FF2B5EF4-FFF2-40B4-BE49-F238E27FC236}">
                    <a16:creationId xmlns:a16="http://schemas.microsoft.com/office/drawing/2014/main" xmlns="" id="{77C2999C-871D-C1F8-AFAD-68338D56E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物流管理</a:t>
                </a:r>
              </a:p>
            </p:txBody>
          </p:sp>
          <p:sp>
            <p:nvSpPr>
              <p:cNvPr id="102461" name="Rectangle 20">
                <a:extLst>
                  <a:ext uri="{FF2B5EF4-FFF2-40B4-BE49-F238E27FC236}">
                    <a16:creationId xmlns:a16="http://schemas.microsoft.com/office/drawing/2014/main" xmlns="" id="{A822462D-6877-E09B-4C8C-8C680E05B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銷售業務</a:t>
                </a:r>
              </a:p>
            </p:txBody>
          </p:sp>
          <p:sp>
            <p:nvSpPr>
              <p:cNvPr id="102462" name="Rectangle 21">
                <a:extLst>
                  <a:ext uri="{FF2B5EF4-FFF2-40B4-BE49-F238E27FC236}">
                    <a16:creationId xmlns:a16="http://schemas.microsoft.com/office/drawing/2014/main" xmlns="" id="{96B1C21A-1955-0884-F902-E09A58E41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57" name="Line 22">
              <a:extLst>
                <a:ext uri="{FF2B5EF4-FFF2-40B4-BE49-F238E27FC236}">
                  <a16:creationId xmlns:a16="http://schemas.microsoft.com/office/drawing/2014/main" xmlns="" id="{247B841E-5221-7799-C908-BC80606F8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58" name="Line 23">
              <a:extLst>
                <a:ext uri="{FF2B5EF4-FFF2-40B4-BE49-F238E27FC236}">
                  <a16:creationId xmlns:a16="http://schemas.microsoft.com/office/drawing/2014/main" xmlns="" id="{1269F69E-793F-DE70-3F0A-5AA453803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16" name="Group 24">
            <a:extLst>
              <a:ext uri="{FF2B5EF4-FFF2-40B4-BE49-F238E27FC236}">
                <a16:creationId xmlns:a16="http://schemas.microsoft.com/office/drawing/2014/main" xmlns="" id="{996A552D-33BC-8EBB-41AC-FFEE25C76508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916113"/>
            <a:ext cx="2057400" cy="1300162"/>
            <a:chOff x="2109" y="1207"/>
            <a:chExt cx="1296" cy="819"/>
          </a:xfrm>
        </p:grpSpPr>
        <p:grpSp>
          <p:nvGrpSpPr>
            <p:cNvPr id="102449" name="Group 25">
              <a:extLst>
                <a:ext uri="{FF2B5EF4-FFF2-40B4-BE49-F238E27FC236}">
                  <a16:creationId xmlns:a16="http://schemas.microsoft.com/office/drawing/2014/main" xmlns="" id="{6D45431D-7E32-BC5A-9815-745DEB77E6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1389"/>
              <a:ext cx="933" cy="637"/>
              <a:chOff x="975" y="1368"/>
              <a:chExt cx="933" cy="637"/>
            </a:xfrm>
          </p:grpSpPr>
          <p:sp>
            <p:nvSpPr>
              <p:cNvPr id="102452" name="Rectangle 26">
                <a:extLst>
                  <a:ext uri="{FF2B5EF4-FFF2-40B4-BE49-F238E27FC236}">
                    <a16:creationId xmlns:a16="http://schemas.microsoft.com/office/drawing/2014/main" xmlns="" id="{86C39815-7F80-25DD-A823-139C4397A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53" name="Rectangle 27">
                <a:extLst>
                  <a:ext uri="{FF2B5EF4-FFF2-40B4-BE49-F238E27FC236}">
                    <a16:creationId xmlns:a16="http://schemas.microsoft.com/office/drawing/2014/main" xmlns="" id="{595782E3-3C1E-F217-77BE-466C42F27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物流管理</a:t>
                </a:r>
              </a:p>
            </p:txBody>
          </p:sp>
          <p:sp>
            <p:nvSpPr>
              <p:cNvPr id="102454" name="Rectangle 28">
                <a:extLst>
                  <a:ext uri="{FF2B5EF4-FFF2-40B4-BE49-F238E27FC236}">
                    <a16:creationId xmlns:a16="http://schemas.microsoft.com/office/drawing/2014/main" xmlns="" id="{340DDD36-EAA6-7373-5080-28AF4B01E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銷售業務</a:t>
                </a:r>
              </a:p>
            </p:txBody>
          </p:sp>
          <p:sp>
            <p:nvSpPr>
              <p:cNvPr id="102455" name="Rectangle 29">
                <a:extLst>
                  <a:ext uri="{FF2B5EF4-FFF2-40B4-BE49-F238E27FC236}">
                    <a16:creationId xmlns:a16="http://schemas.microsoft.com/office/drawing/2014/main" xmlns="" id="{77D28AF3-CB9E-849F-E971-C8E868F7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50" name="Line 30">
              <a:extLst>
                <a:ext uri="{FF2B5EF4-FFF2-40B4-BE49-F238E27FC236}">
                  <a16:creationId xmlns:a16="http://schemas.microsoft.com/office/drawing/2014/main" xmlns="" id="{4C8B322B-71DD-45A4-28F2-6D3C27B5A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51" name="Line 31">
              <a:extLst>
                <a:ext uri="{FF2B5EF4-FFF2-40B4-BE49-F238E27FC236}">
                  <a16:creationId xmlns:a16="http://schemas.microsoft.com/office/drawing/2014/main" xmlns="" id="{F969F110-17E8-672D-6C74-B89A22A675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9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24" name="Group 32">
            <a:extLst>
              <a:ext uri="{FF2B5EF4-FFF2-40B4-BE49-F238E27FC236}">
                <a16:creationId xmlns:a16="http://schemas.microsoft.com/office/drawing/2014/main" xmlns="" id="{27290A9E-A4B3-80AB-E9B6-D5E9804BA400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058988"/>
            <a:ext cx="2057400" cy="1228725"/>
            <a:chOff x="3787" y="1297"/>
            <a:chExt cx="1296" cy="774"/>
          </a:xfrm>
        </p:grpSpPr>
        <p:grpSp>
          <p:nvGrpSpPr>
            <p:cNvPr id="102442" name="Group 33">
              <a:extLst>
                <a:ext uri="{FF2B5EF4-FFF2-40B4-BE49-F238E27FC236}">
                  <a16:creationId xmlns:a16="http://schemas.microsoft.com/office/drawing/2014/main" xmlns="" id="{6F4B0C61-D038-988A-C7E5-57EBFD1BD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1434"/>
              <a:ext cx="933" cy="637"/>
              <a:chOff x="975" y="1368"/>
              <a:chExt cx="933" cy="637"/>
            </a:xfrm>
          </p:grpSpPr>
          <p:sp>
            <p:nvSpPr>
              <p:cNvPr id="102445" name="Rectangle 34">
                <a:extLst>
                  <a:ext uri="{FF2B5EF4-FFF2-40B4-BE49-F238E27FC236}">
                    <a16:creationId xmlns:a16="http://schemas.microsoft.com/office/drawing/2014/main" xmlns="" id="{5DD2FC83-CF04-528A-B809-6A90B6209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46" name="Rectangle 35">
                <a:extLst>
                  <a:ext uri="{FF2B5EF4-FFF2-40B4-BE49-F238E27FC236}">
                    <a16:creationId xmlns:a16="http://schemas.microsoft.com/office/drawing/2014/main" xmlns="" id="{A046C6D5-3818-1AEC-FCEA-FE48096EF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物流管理</a:t>
                </a:r>
              </a:p>
            </p:txBody>
          </p:sp>
          <p:sp>
            <p:nvSpPr>
              <p:cNvPr id="102447" name="Rectangle 36">
                <a:extLst>
                  <a:ext uri="{FF2B5EF4-FFF2-40B4-BE49-F238E27FC236}">
                    <a16:creationId xmlns:a16="http://schemas.microsoft.com/office/drawing/2014/main" xmlns="" id="{4684E60C-122C-59F7-4482-FC2D9187A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銷售業務</a:t>
                </a:r>
              </a:p>
            </p:txBody>
          </p:sp>
          <p:sp>
            <p:nvSpPr>
              <p:cNvPr id="102448" name="Rectangle 37">
                <a:extLst>
                  <a:ext uri="{FF2B5EF4-FFF2-40B4-BE49-F238E27FC236}">
                    <a16:creationId xmlns:a16="http://schemas.microsoft.com/office/drawing/2014/main" xmlns="" id="{9380804E-2809-209C-E5BF-7D7768321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43" name="Line 38">
              <a:extLst>
                <a:ext uri="{FF2B5EF4-FFF2-40B4-BE49-F238E27FC236}">
                  <a16:creationId xmlns:a16="http://schemas.microsoft.com/office/drawing/2014/main" xmlns="" id="{E6DCBC8B-4EC1-0068-DEEF-F14B92427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29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44" name="Line 39">
              <a:extLst>
                <a:ext uri="{FF2B5EF4-FFF2-40B4-BE49-F238E27FC236}">
                  <a16:creationId xmlns:a16="http://schemas.microsoft.com/office/drawing/2014/main" xmlns="" id="{1FFA2146-7676-9ABC-DAE0-76070AF77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170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32" name="Group 40">
            <a:extLst>
              <a:ext uri="{FF2B5EF4-FFF2-40B4-BE49-F238E27FC236}">
                <a16:creationId xmlns:a16="http://schemas.microsoft.com/office/drawing/2014/main" xmlns="" id="{1CFE3DE5-6647-761D-B656-4C86D34FE5DA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724400"/>
            <a:ext cx="2128837" cy="1217613"/>
            <a:chOff x="567" y="2976"/>
            <a:chExt cx="1341" cy="767"/>
          </a:xfrm>
        </p:grpSpPr>
        <p:grpSp>
          <p:nvGrpSpPr>
            <p:cNvPr id="102435" name="Group 41">
              <a:extLst>
                <a:ext uri="{FF2B5EF4-FFF2-40B4-BE49-F238E27FC236}">
                  <a16:creationId xmlns:a16="http://schemas.microsoft.com/office/drawing/2014/main" xmlns="" id="{D04AE97D-0592-8789-3982-DFFF5491B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113"/>
              <a:ext cx="933" cy="630"/>
              <a:chOff x="975" y="3281"/>
              <a:chExt cx="933" cy="630"/>
            </a:xfrm>
          </p:grpSpPr>
          <p:sp>
            <p:nvSpPr>
              <p:cNvPr id="102438" name="Rectangle 42">
                <a:extLst>
                  <a:ext uri="{FF2B5EF4-FFF2-40B4-BE49-F238E27FC236}">
                    <a16:creationId xmlns:a16="http://schemas.microsoft.com/office/drawing/2014/main" xmlns="" id="{BBDDF479-C7B2-DB78-5864-6CC9E0B36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業務</a:t>
                </a:r>
              </a:p>
            </p:txBody>
          </p:sp>
          <p:sp>
            <p:nvSpPr>
              <p:cNvPr id="102439" name="Rectangle 43">
                <a:extLst>
                  <a:ext uri="{FF2B5EF4-FFF2-40B4-BE49-F238E27FC236}">
                    <a16:creationId xmlns:a16="http://schemas.microsoft.com/office/drawing/2014/main" xmlns="" id="{0FB73E05-8B0D-1CBB-C6D9-0D566BE20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40" name="Rectangle 44">
                <a:extLst>
                  <a:ext uri="{FF2B5EF4-FFF2-40B4-BE49-F238E27FC236}">
                    <a16:creationId xmlns:a16="http://schemas.microsoft.com/office/drawing/2014/main" xmlns="" id="{6E79216F-C00C-0B6E-6F3B-1E9DEF8DE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庫存</a:t>
                </a:r>
              </a:p>
            </p:txBody>
          </p:sp>
          <p:sp>
            <p:nvSpPr>
              <p:cNvPr id="102441" name="Rectangle 45">
                <a:extLst>
                  <a:ext uri="{FF2B5EF4-FFF2-40B4-BE49-F238E27FC236}">
                    <a16:creationId xmlns:a16="http://schemas.microsoft.com/office/drawing/2014/main" xmlns="" id="{8754C87F-C567-FE96-719C-5F8D85B20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36" name="Line 46">
              <a:extLst>
                <a:ext uri="{FF2B5EF4-FFF2-40B4-BE49-F238E27FC236}">
                  <a16:creationId xmlns:a16="http://schemas.microsoft.com/office/drawing/2014/main" xmlns="" id="{F48EB2DE-930D-C15A-2334-D78BAD1AA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76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37" name="Line 47">
              <a:extLst>
                <a:ext uri="{FF2B5EF4-FFF2-40B4-BE49-F238E27FC236}">
                  <a16:creationId xmlns:a16="http://schemas.microsoft.com/office/drawing/2014/main" xmlns="" id="{6F320567-4229-87C9-2BDC-538CF3AB4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3385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0" name="Group 48">
            <a:extLst>
              <a:ext uri="{FF2B5EF4-FFF2-40B4-BE49-F238E27FC236}">
                <a16:creationId xmlns:a16="http://schemas.microsoft.com/office/drawing/2014/main" xmlns="" id="{B2727272-8CE8-249C-D56A-6DE8BFFBCBFD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651375"/>
            <a:ext cx="2128838" cy="1290638"/>
            <a:chOff x="2154" y="2930"/>
            <a:chExt cx="1341" cy="813"/>
          </a:xfrm>
        </p:grpSpPr>
        <p:grpSp>
          <p:nvGrpSpPr>
            <p:cNvPr id="102428" name="Group 49">
              <a:extLst>
                <a:ext uri="{FF2B5EF4-FFF2-40B4-BE49-F238E27FC236}">
                  <a16:creationId xmlns:a16="http://schemas.microsoft.com/office/drawing/2014/main" xmlns="" id="{FFD4C55B-E6FC-F95B-55FF-B85046783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3113"/>
              <a:ext cx="933" cy="630"/>
              <a:chOff x="975" y="3281"/>
              <a:chExt cx="933" cy="630"/>
            </a:xfrm>
          </p:grpSpPr>
          <p:sp>
            <p:nvSpPr>
              <p:cNvPr id="102431" name="Rectangle 50">
                <a:extLst>
                  <a:ext uri="{FF2B5EF4-FFF2-40B4-BE49-F238E27FC236}">
                    <a16:creationId xmlns:a16="http://schemas.microsoft.com/office/drawing/2014/main" xmlns="" id="{055EAA80-04FC-0DFB-E150-A91C1EFF5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業務</a:t>
                </a:r>
              </a:p>
            </p:txBody>
          </p:sp>
          <p:sp>
            <p:nvSpPr>
              <p:cNvPr id="102432" name="Rectangle 51">
                <a:extLst>
                  <a:ext uri="{FF2B5EF4-FFF2-40B4-BE49-F238E27FC236}">
                    <a16:creationId xmlns:a16="http://schemas.microsoft.com/office/drawing/2014/main" xmlns="" id="{0D7A37EA-9380-69A3-5508-31374051A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33" name="Rectangle 52">
                <a:extLst>
                  <a:ext uri="{FF2B5EF4-FFF2-40B4-BE49-F238E27FC236}">
                    <a16:creationId xmlns:a16="http://schemas.microsoft.com/office/drawing/2014/main" xmlns="" id="{792231E5-1A15-91F6-20AF-30675AAC1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庫存</a:t>
                </a:r>
              </a:p>
            </p:txBody>
          </p:sp>
          <p:sp>
            <p:nvSpPr>
              <p:cNvPr id="102434" name="Rectangle 53">
                <a:extLst>
                  <a:ext uri="{FF2B5EF4-FFF2-40B4-BE49-F238E27FC236}">
                    <a16:creationId xmlns:a16="http://schemas.microsoft.com/office/drawing/2014/main" xmlns="" id="{FF9D7822-BDBB-F7FE-AAA4-8F9664936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29" name="Line 54">
              <a:extLst>
                <a:ext uri="{FF2B5EF4-FFF2-40B4-BE49-F238E27FC236}">
                  <a16:creationId xmlns:a16="http://schemas.microsoft.com/office/drawing/2014/main" xmlns="" id="{0915025E-E79B-6DD5-DB6A-9BF90C9B8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930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30" name="Line 55">
              <a:extLst>
                <a:ext uri="{FF2B5EF4-FFF2-40B4-BE49-F238E27FC236}">
                  <a16:creationId xmlns:a16="http://schemas.microsoft.com/office/drawing/2014/main" xmlns="" id="{E9F45349-BFB0-03DC-4AD8-7C306EA7B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3339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8" name="Group 56">
            <a:extLst>
              <a:ext uri="{FF2B5EF4-FFF2-40B4-BE49-F238E27FC236}">
                <a16:creationId xmlns:a16="http://schemas.microsoft.com/office/drawing/2014/main" xmlns="" id="{1E7D621F-69E7-F5F6-9AAE-80608B5BF5A4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4578350"/>
            <a:ext cx="2130425" cy="1363663"/>
            <a:chOff x="3741" y="2884"/>
            <a:chExt cx="1342" cy="859"/>
          </a:xfrm>
        </p:grpSpPr>
        <p:grpSp>
          <p:nvGrpSpPr>
            <p:cNvPr id="102421" name="Group 57">
              <a:extLst>
                <a:ext uri="{FF2B5EF4-FFF2-40B4-BE49-F238E27FC236}">
                  <a16:creationId xmlns:a16="http://schemas.microsoft.com/office/drawing/2014/main" xmlns="" id="{6C1C8069-765B-93EA-A9F2-DA0929DE3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3113"/>
              <a:ext cx="933" cy="630"/>
              <a:chOff x="975" y="3281"/>
              <a:chExt cx="933" cy="630"/>
            </a:xfrm>
          </p:grpSpPr>
          <p:sp>
            <p:nvSpPr>
              <p:cNvPr id="102424" name="Rectangle 58">
                <a:extLst>
                  <a:ext uri="{FF2B5EF4-FFF2-40B4-BE49-F238E27FC236}">
                    <a16:creationId xmlns:a16="http://schemas.microsoft.com/office/drawing/2014/main" xmlns="" id="{42208284-93F9-C33E-BFAF-F122D4085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業務</a:t>
                </a:r>
              </a:p>
            </p:txBody>
          </p:sp>
          <p:sp>
            <p:nvSpPr>
              <p:cNvPr id="102425" name="Rectangle 59">
                <a:extLst>
                  <a:ext uri="{FF2B5EF4-FFF2-40B4-BE49-F238E27FC236}">
                    <a16:creationId xmlns:a16="http://schemas.microsoft.com/office/drawing/2014/main" xmlns="" id="{23E293E0-D9E5-D226-C01D-9FD74D7EF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26" name="Rectangle 60">
                <a:extLst>
                  <a:ext uri="{FF2B5EF4-FFF2-40B4-BE49-F238E27FC236}">
                    <a16:creationId xmlns:a16="http://schemas.microsoft.com/office/drawing/2014/main" xmlns="" id="{DE9C937E-AAF3-5377-7350-16DF7A410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庫存</a:t>
                </a:r>
              </a:p>
            </p:txBody>
          </p:sp>
          <p:sp>
            <p:nvSpPr>
              <p:cNvPr id="102427" name="Rectangle 61">
                <a:extLst>
                  <a:ext uri="{FF2B5EF4-FFF2-40B4-BE49-F238E27FC236}">
                    <a16:creationId xmlns:a16="http://schemas.microsoft.com/office/drawing/2014/main" xmlns="" id="{60368CB2-E6C8-7846-4FC4-55C83F132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22" name="Line 62">
              <a:extLst>
                <a:ext uri="{FF2B5EF4-FFF2-40B4-BE49-F238E27FC236}">
                  <a16:creationId xmlns:a16="http://schemas.microsoft.com/office/drawing/2014/main" xmlns="" id="{23CB29D2-0DC3-CED4-F0C3-6B58C920C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" y="2884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23" name="Line 63">
              <a:extLst>
                <a:ext uri="{FF2B5EF4-FFF2-40B4-BE49-F238E27FC236}">
                  <a16:creationId xmlns:a16="http://schemas.microsoft.com/office/drawing/2014/main" xmlns="" id="{C639E97B-A40C-E253-22FB-D84F81A9F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1" y="3293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56" name="Group 64">
            <a:extLst>
              <a:ext uri="{FF2B5EF4-FFF2-40B4-BE49-F238E27FC236}">
                <a16:creationId xmlns:a16="http://schemas.microsoft.com/office/drawing/2014/main" xmlns="" id="{F8014FA6-028F-F29E-C55D-2FAC15E9026D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068638"/>
            <a:ext cx="5111750" cy="1655762"/>
            <a:chOff x="567" y="1933"/>
            <a:chExt cx="3220" cy="1043"/>
          </a:xfrm>
        </p:grpSpPr>
        <p:sp>
          <p:nvSpPr>
            <p:cNvPr id="102417" name="Freeform 65">
              <a:extLst>
                <a:ext uri="{FF2B5EF4-FFF2-40B4-BE49-F238E27FC236}">
                  <a16:creationId xmlns:a16="http://schemas.microsoft.com/office/drawing/2014/main" xmlns="" id="{D83BFA07-8FD5-C99C-31C9-947F6945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933"/>
              <a:ext cx="317" cy="998"/>
            </a:xfrm>
            <a:custGeom>
              <a:avLst/>
              <a:gdLst>
                <a:gd name="T0" fmla="*/ 2446 w 279"/>
                <a:gd name="T1" fmla="*/ 0 h 1043"/>
                <a:gd name="T2" fmla="*/ 57 w 279"/>
                <a:gd name="T3" fmla="*/ 213 h 1043"/>
                <a:gd name="T4" fmla="*/ 2054 w 279"/>
                <a:gd name="T5" fmla="*/ 494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8" name="Freeform 66">
              <a:extLst>
                <a:ext uri="{FF2B5EF4-FFF2-40B4-BE49-F238E27FC236}">
                  <a16:creationId xmlns:a16="http://schemas.microsoft.com/office/drawing/2014/main" xmlns="" id="{BAC22252-1C70-37D2-0D39-AFEDDA83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1497" cy="998"/>
            </a:xfrm>
            <a:custGeom>
              <a:avLst/>
              <a:gdLst>
                <a:gd name="T0" fmla="*/ 0 w 1497"/>
                <a:gd name="T1" fmla="*/ 0 h 998"/>
                <a:gd name="T2" fmla="*/ 544 w 1497"/>
                <a:gd name="T3" fmla="*/ 817 h 998"/>
                <a:gd name="T4" fmla="*/ 149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9" name="Freeform 67">
              <a:extLst>
                <a:ext uri="{FF2B5EF4-FFF2-40B4-BE49-F238E27FC236}">
                  <a16:creationId xmlns:a16="http://schemas.microsoft.com/office/drawing/2014/main" xmlns="" id="{43C99E2D-0415-F18E-D3DB-3CBDDF643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3084" cy="998"/>
            </a:xfrm>
            <a:custGeom>
              <a:avLst/>
              <a:gdLst>
                <a:gd name="T0" fmla="*/ 0 w 1497"/>
                <a:gd name="T1" fmla="*/ 0 h 998"/>
                <a:gd name="T2" fmla="*/ 117985529 w 1497"/>
                <a:gd name="T3" fmla="*/ 817 h 998"/>
                <a:gd name="T4" fmla="*/ 324615901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20" name="Freeform 68">
              <a:extLst>
                <a:ext uri="{FF2B5EF4-FFF2-40B4-BE49-F238E27FC236}">
                  <a16:creationId xmlns:a16="http://schemas.microsoft.com/office/drawing/2014/main" xmlns="" id="{205C64BB-6FC6-8105-DB6A-3B547359C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001"/>
              <a:ext cx="3220" cy="975"/>
            </a:xfrm>
            <a:custGeom>
              <a:avLst/>
              <a:gdLst>
                <a:gd name="T0" fmla="*/ 3220 w 3220"/>
                <a:gd name="T1" fmla="*/ 23 h 975"/>
                <a:gd name="T2" fmla="*/ 1905 w 3220"/>
                <a:gd name="T3" fmla="*/ 159 h 975"/>
                <a:gd name="T4" fmla="*/ 0 w 3220"/>
                <a:gd name="T5" fmla="*/ 975 h 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20" h="975">
                  <a:moveTo>
                    <a:pt x="3220" y="23"/>
                  </a:moveTo>
                  <a:cubicBezTo>
                    <a:pt x="2831" y="11"/>
                    <a:pt x="2442" y="0"/>
                    <a:pt x="1905" y="159"/>
                  </a:cubicBezTo>
                  <a:cubicBezTo>
                    <a:pt x="1368" y="318"/>
                    <a:pt x="684" y="646"/>
                    <a:pt x="0" y="9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61" name="Group 69">
            <a:extLst>
              <a:ext uri="{FF2B5EF4-FFF2-40B4-BE49-F238E27FC236}">
                <a16:creationId xmlns:a16="http://schemas.microsoft.com/office/drawing/2014/main" xmlns="" id="{11836B67-450A-E00D-2740-45493F339ADE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97200"/>
            <a:ext cx="5483225" cy="1727200"/>
            <a:chOff x="333" y="1888"/>
            <a:chExt cx="3454" cy="1088"/>
          </a:xfrm>
        </p:grpSpPr>
        <p:sp>
          <p:nvSpPr>
            <p:cNvPr id="102414" name="Freeform 70">
              <a:extLst>
                <a:ext uri="{FF2B5EF4-FFF2-40B4-BE49-F238E27FC236}">
                  <a16:creationId xmlns:a16="http://schemas.microsoft.com/office/drawing/2014/main" xmlns="" id="{81186CF9-9610-9426-4A3C-D30BC4ADE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" y="1933"/>
              <a:ext cx="279" cy="1043"/>
            </a:xfrm>
            <a:custGeom>
              <a:avLst/>
              <a:gdLst>
                <a:gd name="T0" fmla="*/ 279 w 279"/>
                <a:gd name="T1" fmla="*/ 0 h 1043"/>
                <a:gd name="T2" fmla="*/ 7 w 279"/>
                <a:gd name="T3" fmla="*/ 454 h 1043"/>
                <a:gd name="T4" fmla="*/ 234 w 279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5" name="Freeform 71">
              <a:extLst>
                <a:ext uri="{FF2B5EF4-FFF2-40B4-BE49-F238E27FC236}">
                  <a16:creationId xmlns:a16="http://schemas.microsoft.com/office/drawing/2014/main" xmlns="" id="{5A0A857B-75C5-FCC6-B8C3-D2A0568AD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024"/>
              <a:ext cx="272" cy="862"/>
            </a:xfrm>
            <a:custGeom>
              <a:avLst/>
              <a:gdLst>
                <a:gd name="T0" fmla="*/ 181 w 279"/>
                <a:gd name="T1" fmla="*/ 0 h 1043"/>
                <a:gd name="T2" fmla="*/ 7 w 279"/>
                <a:gd name="T3" fmla="*/ 17 h 1043"/>
                <a:gd name="T4" fmla="*/ 152 w 279"/>
                <a:gd name="T5" fmla="*/ 41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6" name="Freeform 72">
              <a:extLst>
                <a:ext uri="{FF2B5EF4-FFF2-40B4-BE49-F238E27FC236}">
                  <a16:creationId xmlns:a16="http://schemas.microsoft.com/office/drawing/2014/main" xmlns="" id="{D19E676F-B9AD-B3DE-5115-6F6BB683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888"/>
              <a:ext cx="1633" cy="1043"/>
            </a:xfrm>
            <a:custGeom>
              <a:avLst/>
              <a:gdLst>
                <a:gd name="T0" fmla="*/ 0 w 1633"/>
                <a:gd name="T1" fmla="*/ 0 h 1043"/>
                <a:gd name="T2" fmla="*/ 1044 w 1633"/>
                <a:gd name="T3" fmla="*/ 317 h 1043"/>
                <a:gd name="T4" fmla="*/ 1633 w 1633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3" h="1043">
                  <a:moveTo>
                    <a:pt x="0" y="0"/>
                  </a:moveTo>
                  <a:cubicBezTo>
                    <a:pt x="386" y="71"/>
                    <a:pt x="772" y="143"/>
                    <a:pt x="1044" y="317"/>
                  </a:cubicBezTo>
                  <a:cubicBezTo>
                    <a:pt x="1316" y="491"/>
                    <a:pt x="1535" y="922"/>
                    <a:pt x="1633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0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0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頁尾版面配置區 3">
            <a:extLst>
              <a:ext uri="{FF2B5EF4-FFF2-40B4-BE49-F238E27FC236}">
                <a16:creationId xmlns:a16="http://schemas.microsoft.com/office/drawing/2014/main" xmlns="" id="{180FBA6E-EB3F-CBD6-33F3-7D8BE5CA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3426" name="投影片編號版面配置區 4">
            <a:extLst>
              <a:ext uri="{FF2B5EF4-FFF2-40B4-BE49-F238E27FC236}">
                <a16:creationId xmlns:a16="http://schemas.microsoft.com/office/drawing/2014/main" xmlns="" id="{50C05E20-795A-2C11-241E-F2C4D322B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5D88687-1C21-F549-908A-C80BC3E55B91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xmlns="" id="{5481D1F0-4FB7-D9AD-B397-8085CE1B5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複製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xmlns="" id="{1DBC9FBF-9637-7458-FD2C-159F9FB50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748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z="2800"/>
              <a:t>把以前那一套複製到第二、第三個地方</a:t>
            </a:r>
          </a:p>
          <a:p>
            <a:pPr eaLnBrk="1" hangingPunct="1"/>
            <a:r>
              <a:rPr lang="zh-TW" altLang="en-US" sz="2800"/>
              <a:t>你有多少能見度？</a:t>
            </a:r>
          </a:p>
          <a:p>
            <a:pPr eaLnBrk="1" hangingPunct="1"/>
            <a:r>
              <a:rPr lang="zh-TW" altLang="en-US" sz="2800"/>
              <a:t>一堆「小眾」用橡皮筋捆起來，假冒「大眾」</a:t>
            </a:r>
          </a:p>
          <a:p>
            <a:pPr eaLnBrk="1" hangingPunct="1"/>
            <a:r>
              <a:rPr lang="zh-TW" altLang="en-US" sz="2800"/>
              <a:t>你能派出多少分身？</a:t>
            </a:r>
          </a:p>
          <a:p>
            <a:pPr lvl="1" eaLnBrk="1" hangingPunct="1"/>
            <a:r>
              <a:rPr lang="zh-TW" altLang="en-US" sz="2400"/>
              <a:t>各單位獨立、各為其利益奮鬥</a:t>
            </a:r>
          </a:p>
          <a:p>
            <a:pPr lvl="1" eaLnBrk="1" hangingPunct="1"/>
            <a:r>
              <a:rPr lang="zh-TW" altLang="en-US" sz="2400"/>
              <a:t>有些單位帶槍叛逃</a:t>
            </a:r>
          </a:p>
          <a:p>
            <a:pPr lvl="1" eaLnBrk="1" hangingPunct="1"/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頁尾版面配置區 3">
            <a:extLst>
              <a:ext uri="{FF2B5EF4-FFF2-40B4-BE49-F238E27FC236}">
                <a16:creationId xmlns:a16="http://schemas.microsoft.com/office/drawing/2014/main" xmlns="" id="{381EE5A2-7FE8-3C2A-9FE6-8E1D828D8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4450" name="投影片編號版面配置區 4">
            <a:extLst>
              <a:ext uri="{FF2B5EF4-FFF2-40B4-BE49-F238E27FC236}">
                <a16:creationId xmlns:a16="http://schemas.microsoft.com/office/drawing/2014/main" xmlns="" id="{C6946585-DC0B-9C69-7FAE-B290A77A1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1BFF196-1B71-714D-A2FB-AAEA296D2B4C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xmlns="" id="{CBA33B14-19CD-A9CB-3881-1FA45CE6D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xmlns="" id="{F68C3B1E-B377-0B89-189C-6378B5F8B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/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頁尾版面配置區 3">
            <a:extLst>
              <a:ext uri="{FF2B5EF4-FFF2-40B4-BE49-F238E27FC236}">
                <a16:creationId xmlns:a16="http://schemas.microsoft.com/office/drawing/2014/main" xmlns="" id="{3868CAEB-5860-1BC5-A235-4BC1AF8B1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7826" name="投影片編號版面配置區 4">
            <a:extLst>
              <a:ext uri="{FF2B5EF4-FFF2-40B4-BE49-F238E27FC236}">
                <a16:creationId xmlns:a16="http://schemas.microsoft.com/office/drawing/2014/main" xmlns="" id="{0782821C-D450-28AF-614C-3276FD231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F76297-7BBB-804A-A1E9-EEDF10FFF04D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xmlns="" id="{0967ACA6-08C0-CCF9-5C4F-4AE74CECC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/>
              <a:t>現代社會環境變動的推動因素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xmlns="" id="{43299D0A-98FA-3F7A-5963-F013B00A6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/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頁尾版面配置區 3">
            <a:extLst>
              <a:ext uri="{FF2B5EF4-FFF2-40B4-BE49-F238E27FC236}">
                <a16:creationId xmlns:a16="http://schemas.microsoft.com/office/drawing/2014/main" xmlns="" id="{D44962B4-0E69-DC7B-9B62-63E4C8190A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6498" name="投影片編號版面配置區 4">
            <a:extLst>
              <a:ext uri="{FF2B5EF4-FFF2-40B4-BE49-F238E27FC236}">
                <a16:creationId xmlns:a16="http://schemas.microsoft.com/office/drawing/2014/main" xmlns="" id="{3BC238C0-92C1-64C7-87F5-BEEDDD681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34C320-5A69-C341-A975-456A1C05747C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xmlns="" id="{50E85DA9-3710-574A-0650-D0A17D677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科技發展</a:t>
            </a:r>
          </a:p>
        </p:txBody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xmlns="" id="{0CE7E484-5C95-909A-DECA-E4C1B4E75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/>
              <a:t>──so what?</a:t>
            </a:r>
          </a:p>
          <a:p>
            <a:pPr eaLnBrk="1" hangingPunct="1"/>
            <a:r>
              <a:rPr kumimoji="0" lang="zh-TW" altLang="en-US"/>
              <a:t>創新的經營方式</a:t>
            </a:r>
            <a:r>
              <a:rPr lang="zh-TW" altLang="en-US"/>
              <a:t>：</a:t>
            </a:r>
            <a:r>
              <a:rPr lang="zh-TW" altLang="en-US">
                <a:solidFill>
                  <a:srgbClr val="CC0000"/>
                </a:solidFill>
              </a:rPr>
              <a:t>做過去不可能做的事</a:t>
            </a:r>
          </a:p>
          <a:p>
            <a:pPr eaLnBrk="1" hangingPunct="1"/>
            <a:r>
              <a:rPr kumimoji="0" lang="zh-TW" altLang="en-US"/>
              <a:t>舊有的營運方式都是因應當時的環境需求和科技條件而生</a:t>
            </a:r>
          </a:p>
          <a:p>
            <a:pPr lvl="1" eaLnBrk="1" hangingPunct="1"/>
            <a:r>
              <a:rPr kumimoji="0" lang="zh-TW" altLang="en-US"/>
              <a:t>環境改變</a:t>
            </a:r>
          </a:p>
          <a:p>
            <a:pPr lvl="1" eaLnBrk="1" hangingPunct="1"/>
            <a:r>
              <a:rPr kumimoji="0" lang="zh-TW" altLang="en-US"/>
              <a:t>資產變負債</a:t>
            </a:r>
          </a:p>
          <a:p>
            <a:pPr lvl="1" eaLnBrk="1" hangingPunct="1"/>
            <a:r>
              <a:rPr kumimoji="0" lang="zh-TW" altLang="en-US"/>
              <a:t>產業秩序重組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頁尾版面配置區 3">
            <a:extLst>
              <a:ext uri="{FF2B5EF4-FFF2-40B4-BE49-F238E27FC236}">
                <a16:creationId xmlns:a16="http://schemas.microsoft.com/office/drawing/2014/main" xmlns="" id="{CADC8EA2-3726-99B4-23D1-5294C6012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8546" name="投影片編號版面配置區 4">
            <a:extLst>
              <a:ext uri="{FF2B5EF4-FFF2-40B4-BE49-F238E27FC236}">
                <a16:creationId xmlns:a16="http://schemas.microsoft.com/office/drawing/2014/main" xmlns="" id="{BD9ED7A2-7A4C-4337-35BD-ED763C115C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5F3F32-FD94-B645-9084-EBF116277B86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xmlns="" id="{443EEFAD-70DF-B28C-313E-5D143CB1B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xmlns="" id="{EC135295-2B9D-BE91-C355-ED2E9FFBD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18748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/>
              <a:t>資訊科技的特徵：突破時空侷限	</a:t>
            </a:r>
          </a:p>
          <a:p>
            <a:pPr eaLnBrk="1" hangingPunct="1"/>
            <a:r>
              <a:rPr lang="zh-TW" altLang="en-US"/>
              <a:t>使得過去不可能之快速處理變為可能	</a:t>
            </a:r>
          </a:p>
          <a:p>
            <a:pPr eaLnBrk="1" hangingPunct="1"/>
            <a:r>
              <a:rPr lang="zh-TW" altLang="en-US"/>
              <a:t>資訊流通的方便性和時效性</a:t>
            </a:r>
          </a:p>
          <a:p>
            <a:pPr eaLnBrk="1" hangingPunct="1"/>
            <a:r>
              <a:rPr lang="zh-TW" altLang="en-US"/>
              <a:t>使組織架構變得更有彈性	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/>
          </a:p>
        </p:txBody>
      </p:sp>
      <p:sp>
        <p:nvSpPr>
          <p:cNvPr id="814084" name="WordArt 4">
            <a:extLst>
              <a:ext uri="{FF2B5EF4-FFF2-40B4-BE49-F238E27FC236}">
                <a16:creationId xmlns:a16="http://schemas.microsoft.com/office/drawing/2014/main" xmlns="" id="{ACF644A4-12A0-45A6-411E-4E5E9B530C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139984">
            <a:off x="468313" y="2587625"/>
            <a:ext cx="8128000" cy="209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zh-TW" altLang="en-US" sz="3600" kern="10">
              <a:ln w="9525">
                <a:round/>
                <a:headEnd/>
                <a:tailEnd/>
              </a:ln>
              <a:solidFill>
                <a:srgbClr val="FF0000">
                  <a:alpha val="52156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49" charset="-120"/>
              <a:ea typeface="標楷體" panose="03000509000000000000" pitchFamily="49" charset="-120"/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xmlns="" id="{BD8F33DA-1279-CC00-00D2-C88A185B0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281113" y="4022725"/>
            <a:ext cx="6769100" cy="2447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標楷體" panose="03000509000000000000" pitchFamily="49" charset="-120"/>
                <a:ea typeface="標楷體" panose="03000509000000000000" pitchFamily="49" charset="-120"/>
              </a:rPr>
              <a:t>如何利用科技帶來的新條件？？？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頁尾版面配置區 3">
            <a:extLst>
              <a:ext uri="{FF2B5EF4-FFF2-40B4-BE49-F238E27FC236}">
                <a16:creationId xmlns:a16="http://schemas.microsoft.com/office/drawing/2014/main" xmlns="" id="{01731284-83DF-B1E0-ECAC-984010D15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4" name="投影片編號版面配置區 4">
            <a:extLst>
              <a:ext uri="{FF2B5EF4-FFF2-40B4-BE49-F238E27FC236}">
                <a16:creationId xmlns:a16="http://schemas.microsoft.com/office/drawing/2014/main" xmlns="" id="{C62D2B6B-9AAF-CE74-4BE6-1942714B6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0D53E8-F686-5047-97CF-4971CBDF2F0C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xmlns="" id="{00A6BB1E-66CB-ECD7-CB9F-932A8CBD4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</a:t>
            </a:r>
            <a:r>
              <a:rPr lang="zh-TW" altLang="en-US"/>
              <a:t>特性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xmlns="" id="{3A943EF5-CC28-E1D3-1285-D4A92C2C5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31187" cy="4522787"/>
          </a:xfrm>
        </p:spPr>
        <p:txBody>
          <a:bodyPr/>
          <a:lstStyle/>
          <a:p>
            <a:pPr eaLnBrk="1" hangingPunct="1"/>
            <a:r>
              <a:rPr lang="zh-TW" altLang="en-US" sz="2800"/>
              <a:t>速度提高</a:t>
            </a:r>
          </a:p>
          <a:p>
            <a:pPr eaLnBrk="1" hangingPunct="1"/>
            <a:r>
              <a:rPr lang="zh-TW" altLang="en-US" sz="2800"/>
              <a:t>能見度提高</a:t>
            </a:r>
          </a:p>
          <a:p>
            <a:pPr lvl="1" eaLnBrk="1" hangingPunct="1"/>
            <a:r>
              <a:rPr lang="en-US" altLang="zh-TW" sz="2400"/>
              <a:t>Accessibility, Visibility</a:t>
            </a:r>
          </a:p>
          <a:p>
            <a:pPr eaLnBrk="1" hangingPunct="1"/>
            <a:r>
              <a:rPr lang="zh-TW" altLang="en-US" sz="2800"/>
              <a:t>偷看、偷跑</a:t>
            </a:r>
          </a:p>
          <a:p>
            <a:pPr lvl="1" eaLnBrk="1" hangingPunct="1"/>
            <a:r>
              <a:rPr lang="zh-TW" altLang="en-US" sz="2400"/>
              <a:t>預先取得資訊</a:t>
            </a:r>
          </a:p>
          <a:p>
            <a:pPr lvl="1" eaLnBrk="1" hangingPunct="1"/>
            <a:r>
              <a:rPr lang="zh-TW" altLang="en-US" sz="2400"/>
              <a:t>上下游關係的改變</a:t>
            </a:r>
          </a:p>
          <a:p>
            <a:pPr eaLnBrk="1" hangingPunct="1"/>
            <a:r>
              <a:rPr lang="zh-TW" altLang="en-US" sz="2800"/>
              <a:t>延緩決策</a:t>
            </a:r>
          </a:p>
          <a:p>
            <a:pPr lvl="1" eaLnBrk="1" hangingPunct="1"/>
            <a:r>
              <a:rPr lang="zh-TW" altLang="en-US" sz="2400"/>
              <a:t>降低風險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頁尾版面配置區 3">
            <a:extLst>
              <a:ext uri="{FF2B5EF4-FFF2-40B4-BE49-F238E27FC236}">
                <a16:creationId xmlns:a16="http://schemas.microsoft.com/office/drawing/2014/main" xmlns="" id="{677538DD-F661-4B8F-EA5D-A973E66CAB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2" name="投影片編號版面配置區 4">
            <a:extLst>
              <a:ext uri="{FF2B5EF4-FFF2-40B4-BE49-F238E27FC236}">
                <a16:creationId xmlns:a16="http://schemas.microsoft.com/office/drawing/2014/main" xmlns="" id="{130F4BFC-2F52-95A1-FF63-EB83512CB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1B2D2B-745D-C844-8764-4C7EFAB7DE27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xmlns="" id="{66A8F4D3-84E8-4AED-94FB-DA7BD99F9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建立神經中樞</a:t>
            </a:r>
          </a:p>
        </p:txBody>
      </p:sp>
      <p:grpSp>
        <p:nvGrpSpPr>
          <p:cNvPr id="112644" name="Group 3">
            <a:extLst>
              <a:ext uri="{FF2B5EF4-FFF2-40B4-BE49-F238E27FC236}">
                <a16:creationId xmlns:a16="http://schemas.microsoft.com/office/drawing/2014/main" xmlns="" id="{C034D635-EE89-B317-7BBB-8E79F0865D9B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763587"/>
            <a:chOff x="612" y="1207"/>
            <a:chExt cx="1296" cy="481"/>
          </a:xfrm>
        </p:grpSpPr>
        <p:sp>
          <p:nvSpPr>
            <p:cNvPr id="112674" name="Rectangle 4">
              <a:extLst>
                <a:ext uri="{FF2B5EF4-FFF2-40B4-BE49-F238E27FC236}">
                  <a16:creationId xmlns:a16="http://schemas.microsoft.com/office/drawing/2014/main" xmlns="" id="{8A9D2D89-E465-62C0-CF12-3D54FA666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物流管理</a:t>
              </a:r>
            </a:p>
          </p:txBody>
        </p:sp>
        <p:sp>
          <p:nvSpPr>
            <p:cNvPr id="112675" name="Rectangle 5">
              <a:extLst>
                <a:ext uri="{FF2B5EF4-FFF2-40B4-BE49-F238E27FC236}">
                  <a16:creationId xmlns:a16="http://schemas.microsoft.com/office/drawing/2014/main" xmlns="" id="{9AA920E0-038A-0C91-72BC-B8F662382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銷售業務</a:t>
              </a:r>
            </a:p>
          </p:txBody>
        </p:sp>
        <p:sp>
          <p:nvSpPr>
            <p:cNvPr id="112676" name="Line 6">
              <a:extLst>
                <a:ext uri="{FF2B5EF4-FFF2-40B4-BE49-F238E27FC236}">
                  <a16:creationId xmlns:a16="http://schemas.microsoft.com/office/drawing/2014/main" xmlns="" id="{FA0AE472-6E50-D9EE-592A-D7F67EA95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12645" name="Line 7">
            <a:extLst>
              <a:ext uri="{FF2B5EF4-FFF2-40B4-BE49-F238E27FC236}">
                <a16:creationId xmlns:a16="http://schemas.microsoft.com/office/drawing/2014/main" xmlns="" id="{05D76FDE-F508-8084-1016-B0B9679F3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708275"/>
            <a:ext cx="1081087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112646" name="Group 8">
            <a:extLst>
              <a:ext uri="{FF2B5EF4-FFF2-40B4-BE49-F238E27FC236}">
                <a16:creationId xmlns:a16="http://schemas.microsoft.com/office/drawing/2014/main" xmlns="" id="{25B91480-8705-9D52-173C-902EC6508163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516563"/>
            <a:ext cx="1481137" cy="519112"/>
            <a:chOff x="975" y="3271"/>
            <a:chExt cx="933" cy="327"/>
          </a:xfrm>
        </p:grpSpPr>
        <p:sp>
          <p:nvSpPr>
            <p:cNvPr id="112672" name="Rectangle 9">
              <a:extLst>
                <a:ext uri="{FF2B5EF4-FFF2-40B4-BE49-F238E27FC236}">
                  <a16:creationId xmlns:a16="http://schemas.microsoft.com/office/drawing/2014/main" xmlns="" id="{37260011-4487-F358-7686-EABE77CE1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生產</a:t>
              </a:r>
            </a:p>
          </p:txBody>
        </p:sp>
        <p:sp>
          <p:nvSpPr>
            <p:cNvPr id="112673" name="Rectangle 10">
              <a:extLst>
                <a:ext uri="{FF2B5EF4-FFF2-40B4-BE49-F238E27FC236}">
                  <a16:creationId xmlns:a16="http://schemas.microsoft.com/office/drawing/2014/main" xmlns="" id="{531EB0D0-3C6F-4035-D778-9E798B310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庫存</a:t>
              </a:r>
            </a:p>
          </p:txBody>
        </p:sp>
      </p:grpSp>
      <p:grpSp>
        <p:nvGrpSpPr>
          <p:cNvPr id="112647" name="Group 11">
            <a:extLst>
              <a:ext uri="{FF2B5EF4-FFF2-40B4-BE49-F238E27FC236}">
                <a16:creationId xmlns:a16="http://schemas.microsoft.com/office/drawing/2014/main" xmlns="" id="{9CD5BD4E-0C12-9D1E-652B-3D5327F8FD31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573463"/>
            <a:ext cx="1482725" cy="1301750"/>
            <a:chOff x="2517" y="1933"/>
            <a:chExt cx="934" cy="820"/>
          </a:xfrm>
        </p:grpSpPr>
        <p:sp>
          <p:nvSpPr>
            <p:cNvPr id="112667" name="Rectangle 12">
              <a:extLst>
                <a:ext uri="{FF2B5EF4-FFF2-40B4-BE49-F238E27FC236}">
                  <a16:creationId xmlns:a16="http://schemas.microsoft.com/office/drawing/2014/main" xmlns="" id="{B8DFAC4B-7304-E367-1EF7-25008525C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933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營業</a:t>
              </a:r>
            </a:p>
          </p:txBody>
        </p:sp>
        <p:sp>
          <p:nvSpPr>
            <p:cNvPr id="112668" name="Rectangle 13">
              <a:extLst>
                <a:ext uri="{FF2B5EF4-FFF2-40B4-BE49-F238E27FC236}">
                  <a16:creationId xmlns:a16="http://schemas.microsoft.com/office/drawing/2014/main" xmlns="" id="{37682C10-A29A-B52C-E412-1B84B0E9F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09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產能規劃</a:t>
              </a:r>
            </a:p>
          </p:txBody>
        </p:sp>
        <p:sp>
          <p:nvSpPr>
            <p:cNvPr id="112669" name="Rectangle 14">
              <a:extLst>
                <a:ext uri="{FF2B5EF4-FFF2-40B4-BE49-F238E27FC236}">
                  <a16:creationId xmlns:a16="http://schemas.microsoft.com/office/drawing/2014/main" xmlns="" id="{F1FD250B-1698-F12B-F65D-C3DFE0777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261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財務</a:t>
              </a:r>
            </a:p>
          </p:txBody>
        </p:sp>
        <p:sp>
          <p:nvSpPr>
            <p:cNvPr id="112670" name="Rectangle 15">
              <a:extLst>
                <a:ext uri="{FF2B5EF4-FFF2-40B4-BE49-F238E27FC236}">
                  <a16:creationId xmlns:a16="http://schemas.microsoft.com/office/drawing/2014/main" xmlns="" id="{46B9747B-3188-BE0B-BBF6-DE56AF166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426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採購</a:t>
              </a:r>
            </a:p>
          </p:txBody>
        </p:sp>
        <p:sp>
          <p:nvSpPr>
            <p:cNvPr id="112671" name="Rectangle 16">
              <a:extLst>
                <a:ext uri="{FF2B5EF4-FFF2-40B4-BE49-F238E27FC236}">
                  <a16:creationId xmlns:a16="http://schemas.microsoft.com/office/drawing/2014/main" xmlns="" id="{C6C511AD-5A21-BDFA-ADD9-68996442B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90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物流配送</a:t>
              </a:r>
            </a:p>
          </p:txBody>
        </p:sp>
      </p:grpSp>
      <p:grpSp>
        <p:nvGrpSpPr>
          <p:cNvPr id="112648" name="Group 17">
            <a:extLst>
              <a:ext uri="{FF2B5EF4-FFF2-40B4-BE49-F238E27FC236}">
                <a16:creationId xmlns:a16="http://schemas.microsoft.com/office/drawing/2014/main" xmlns="" id="{38271906-0A4B-C63C-08B9-E85BF67B9C98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916113"/>
            <a:ext cx="2057400" cy="763587"/>
            <a:chOff x="612" y="1207"/>
            <a:chExt cx="1296" cy="481"/>
          </a:xfrm>
        </p:grpSpPr>
        <p:sp>
          <p:nvSpPr>
            <p:cNvPr id="112664" name="Rectangle 18">
              <a:extLst>
                <a:ext uri="{FF2B5EF4-FFF2-40B4-BE49-F238E27FC236}">
                  <a16:creationId xmlns:a16="http://schemas.microsoft.com/office/drawing/2014/main" xmlns="" id="{B89DE894-389C-432A-CB95-234DD54A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物流管理</a:t>
              </a:r>
            </a:p>
          </p:txBody>
        </p:sp>
        <p:sp>
          <p:nvSpPr>
            <p:cNvPr id="112665" name="Rectangle 19">
              <a:extLst>
                <a:ext uri="{FF2B5EF4-FFF2-40B4-BE49-F238E27FC236}">
                  <a16:creationId xmlns:a16="http://schemas.microsoft.com/office/drawing/2014/main" xmlns="" id="{2346FF6A-4A27-0E40-3815-39D46CADB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銷售業務</a:t>
              </a:r>
            </a:p>
          </p:txBody>
        </p:sp>
        <p:sp>
          <p:nvSpPr>
            <p:cNvPr id="112666" name="Line 20">
              <a:extLst>
                <a:ext uri="{FF2B5EF4-FFF2-40B4-BE49-F238E27FC236}">
                  <a16:creationId xmlns:a16="http://schemas.microsoft.com/office/drawing/2014/main" xmlns="" id="{5FC4A016-D141-3EB6-58C1-62F4A29EC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12649" name="Group 21">
            <a:extLst>
              <a:ext uri="{FF2B5EF4-FFF2-40B4-BE49-F238E27FC236}">
                <a16:creationId xmlns:a16="http://schemas.microsoft.com/office/drawing/2014/main" xmlns="" id="{2E105597-82DE-AB60-DBB1-69C9BA37D5E9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916113"/>
            <a:ext cx="2057400" cy="763587"/>
            <a:chOff x="612" y="1207"/>
            <a:chExt cx="1296" cy="481"/>
          </a:xfrm>
        </p:grpSpPr>
        <p:sp>
          <p:nvSpPr>
            <p:cNvPr id="112661" name="Rectangle 22">
              <a:extLst>
                <a:ext uri="{FF2B5EF4-FFF2-40B4-BE49-F238E27FC236}">
                  <a16:creationId xmlns:a16="http://schemas.microsoft.com/office/drawing/2014/main" xmlns="" id="{DE8DD73E-15E6-C21C-058A-029547EFB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物流管理</a:t>
              </a:r>
            </a:p>
          </p:txBody>
        </p:sp>
        <p:sp>
          <p:nvSpPr>
            <p:cNvPr id="112662" name="Rectangle 23">
              <a:extLst>
                <a:ext uri="{FF2B5EF4-FFF2-40B4-BE49-F238E27FC236}">
                  <a16:creationId xmlns:a16="http://schemas.microsoft.com/office/drawing/2014/main" xmlns="" id="{8245AC7B-F756-71C8-A541-934D4B873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銷售業務</a:t>
              </a:r>
            </a:p>
          </p:txBody>
        </p:sp>
        <p:sp>
          <p:nvSpPr>
            <p:cNvPr id="112663" name="Line 24">
              <a:extLst>
                <a:ext uri="{FF2B5EF4-FFF2-40B4-BE49-F238E27FC236}">
                  <a16:creationId xmlns:a16="http://schemas.microsoft.com/office/drawing/2014/main" xmlns="" id="{E2635AB9-AA17-1A98-3777-06E0F9C8D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12650" name="Group 25">
            <a:extLst>
              <a:ext uri="{FF2B5EF4-FFF2-40B4-BE49-F238E27FC236}">
                <a16:creationId xmlns:a16="http://schemas.microsoft.com/office/drawing/2014/main" xmlns="" id="{8EEC3C7D-D2EC-482D-A060-6B118E6D6973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5516563"/>
            <a:ext cx="1481138" cy="519112"/>
            <a:chOff x="975" y="3271"/>
            <a:chExt cx="933" cy="327"/>
          </a:xfrm>
        </p:grpSpPr>
        <p:sp>
          <p:nvSpPr>
            <p:cNvPr id="112659" name="Rectangle 26">
              <a:extLst>
                <a:ext uri="{FF2B5EF4-FFF2-40B4-BE49-F238E27FC236}">
                  <a16:creationId xmlns:a16="http://schemas.microsoft.com/office/drawing/2014/main" xmlns="" id="{B3E1232C-FDFE-43C5-5B9E-558B3966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生產</a:t>
              </a:r>
            </a:p>
          </p:txBody>
        </p:sp>
        <p:sp>
          <p:nvSpPr>
            <p:cNvPr id="112660" name="Rectangle 27">
              <a:extLst>
                <a:ext uri="{FF2B5EF4-FFF2-40B4-BE49-F238E27FC236}">
                  <a16:creationId xmlns:a16="http://schemas.microsoft.com/office/drawing/2014/main" xmlns="" id="{A6D612F3-8FAF-7011-43EA-EAC3C2DDE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庫存</a:t>
              </a:r>
            </a:p>
          </p:txBody>
        </p:sp>
      </p:grpSp>
      <p:grpSp>
        <p:nvGrpSpPr>
          <p:cNvPr id="112651" name="Group 28">
            <a:extLst>
              <a:ext uri="{FF2B5EF4-FFF2-40B4-BE49-F238E27FC236}">
                <a16:creationId xmlns:a16="http://schemas.microsoft.com/office/drawing/2014/main" xmlns="" id="{26E1AF4E-753E-FB36-04F4-737D6E086E3B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5516563"/>
            <a:ext cx="1481138" cy="519112"/>
            <a:chOff x="975" y="3271"/>
            <a:chExt cx="933" cy="327"/>
          </a:xfrm>
        </p:grpSpPr>
        <p:sp>
          <p:nvSpPr>
            <p:cNvPr id="112657" name="Rectangle 29">
              <a:extLst>
                <a:ext uri="{FF2B5EF4-FFF2-40B4-BE49-F238E27FC236}">
                  <a16:creationId xmlns:a16="http://schemas.microsoft.com/office/drawing/2014/main" xmlns="" id="{E02ABC58-6C5F-13D3-4BBC-F28C81CD5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生產</a:t>
              </a:r>
            </a:p>
          </p:txBody>
        </p:sp>
        <p:sp>
          <p:nvSpPr>
            <p:cNvPr id="112658" name="Rectangle 30">
              <a:extLst>
                <a:ext uri="{FF2B5EF4-FFF2-40B4-BE49-F238E27FC236}">
                  <a16:creationId xmlns:a16="http://schemas.microsoft.com/office/drawing/2014/main" xmlns="" id="{3A0C3583-8C6B-771C-2960-F1C233E22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庫存</a:t>
              </a:r>
            </a:p>
          </p:txBody>
        </p:sp>
      </p:grpSp>
      <p:sp>
        <p:nvSpPr>
          <p:cNvPr id="112652" name="Line 31">
            <a:extLst>
              <a:ext uri="{FF2B5EF4-FFF2-40B4-BE49-F238E27FC236}">
                <a16:creationId xmlns:a16="http://schemas.microsoft.com/office/drawing/2014/main" xmlns="" id="{1863D7B4-77DD-DBC0-15C4-3CA945F53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708275"/>
            <a:ext cx="0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2653" name="Line 32">
            <a:extLst>
              <a:ext uri="{FF2B5EF4-FFF2-40B4-BE49-F238E27FC236}">
                <a16:creationId xmlns:a16="http://schemas.microsoft.com/office/drawing/2014/main" xmlns="" id="{D1E782D7-230E-9B37-8D2B-DE3CC2E50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2708275"/>
            <a:ext cx="1871662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2654" name="Line 33">
            <a:extLst>
              <a:ext uri="{FF2B5EF4-FFF2-40B4-BE49-F238E27FC236}">
                <a16:creationId xmlns:a16="http://schemas.microsoft.com/office/drawing/2014/main" xmlns="" id="{6FA7AF51-B618-925D-13C1-BC9340EBD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797425"/>
            <a:ext cx="1944687" cy="71913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2655" name="Line 34">
            <a:extLst>
              <a:ext uri="{FF2B5EF4-FFF2-40B4-BE49-F238E27FC236}">
                <a16:creationId xmlns:a16="http://schemas.microsoft.com/office/drawing/2014/main" xmlns="" id="{57C6A4ED-73EB-A4F2-BEEC-BC5CEB5EF5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941888"/>
            <a:ext cx="0" cy="574675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2656" name="Line 35">
            <a:extLst>
              <a:ext uri="{FF2B5EF4-FFF2-40B4-BE49-F238E27FC236}">
                <a16:creationId xmlns:a16="http://schemas.microsoft.com/office/drawing/2014/main" xmlns="" id="{4EC8D20F-5C88-C9FD-DF3D-42E9B8E18A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51500" y="4868863"/>
            <a:ext cx="1873250" cy="576262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頁尾版面配置區 3">
            <a:extLst>
              <a:ext uri="{FF2B5EF4-FFF2-40B4-BE49-F238E27FC236}">
                <a16:creationId xmlns:a16="http://schemas.microsoft.com/office/drawing/2014/main" xmlns="" id="{60DE317C-2CF8-2799-25AD-FD18E53CB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3666" name="投影片編號版面配置區 4">
            <a:extLst>
              <a:ext uri="{FF2B5EF4-FFF2-40B4-BE49-F238E27FC236}">
                <a16:creationId xmlns:a16="http://schemas.microsoft.com/office/drawing/2014/main" xmlns="" id="{B175C6D0-CEAE-1ADC-473D-AB1D893FD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41BB8E4-4F48-4D45-B5C6-36A107C358CF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xmlns="" id="{2CE28E3D-D895-5310-DD34-B62DA83FE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環境日趨需求嚴苛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xmlns="" id="{466646BC-6E62-D8D4-DE6E-B88D89DCE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847012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以台灣資訊業的</a:t>
            </a:r>
            <a:r>
              <a:rPr lang="en-US" altLang="zh-TW" sz="2400"/>
              <a:t>OEM/ODM</a:t>
            </a:r>
            <a:r>
              <a:rPr lang="zh-TW" altLang="en-US" sz="2400"/>
              <a:t>業務為例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零件價格不斷下降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OEM </a:t>
            </a:r>
            <a:r>
              <a:rPr lang="zh-TW" altLang="en-US" sz="2000"/>
              <a:t>代工生產：</a:t>
            </a:r>
            <a:r>
              <a:rPr lang="en-US" altLang="zh-TW" sz="2000"/>
              <a:t>Original Equipment Manufacturing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ODM</a:t>
            </a:r>
            <a:r>
              <a:rPr lang="zh-TW" altLang="en-US" sz="2000"/>
              <a:t>代工設計生產：</a:t>
            </a:r>
            <a:r>
              <a:rPr lang="en-US" altLang="zh-TW" sz="2000"/>
              <a:t>Original Design and Manufacturing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</a:t>
            </a:r>
            <a:r>
              <a:rPr lang="zh-TW" altLang="en-US" sz="2400"/>
              <a:t>年前的買方需求：訂單</a:t>
            </a:r>
            <a:r>
              <a:rPr lang="en-US" altLang="zh-TW" sz="2400"/>
              <a:t>3-6</a:t>
            </a:r>
            <a:r>
              <a:rPr lang="zh-TW" altLang="en-US" sz="2400"/>
              <a:t>個月交貨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1995</a:t>
            </a:r>
            <a:r>
              <a:rPr lang="zh-TW" altLang="en-US" sz="2400"/>
              <a:t>年的買方需求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955</a:t>
            </a:r>
            <a:r>
              <a:rPr lang="zh-TW" altLang="en-US" sz="2000"/>
              <a:t>：</a:t>
            </a:r>
            <a:r>
              <a:rPr lang="en-US" altLang="zh-TW" sz="2000"/>
              <a:t>95%</a:t>
            </a:r>
            <a:r>
              <a:rPr lang="zh-TW" altLang="en-US" sz="2000"/>
              <a:t>的訂單在</a:t>
            </a:r>
            <a:r>
              <a:rPr lang="en-US" altLang="zh-TW" sz="2000"/>
              <a:t>5</a:t>
            </a:r>
            <a:r>
              <a:rPr lang="zh-TW" altLang="en-US" sz="2000"/>
              <a:t>天內交貨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應變：</a:t>
            </a:r>
            <a:r>
              <a:rPr lang="en-US" altLang="zh-TW" sz="2000"/>
              <a:t>VMI (Vendor Managed Inventory) </a:t>
            </a:r>
            <a:r>
              <a:rPr lang="zh-TW" altLang="en-US" sz="2000"/>
              <a:t>在買方地點設立倉儲中心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sz="1800"/>
              <a:t>成品折舊、庫存成本大幅提高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2002</a:t>
            </a:r>
            <a:r>
              <a:rPr lang="zh-TW" altLang="en-US" sz="2400"/>
              <a:t>直到目前的買方需求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擴大委外、成本再壓低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983 </a:t>
            </a:r>
            <a:r>
              <a:rPr lang="en-US" altLang="zh-TW" sz="2000">
                <a:sym typeface="Wingdings" pitchFamily="2" charset="2"/>
              </a:rPr>
              <a:t> </a:t>
            </a:r>
            <a:r>
              <a:rPr lang="en-US" altLang="zh-TW" sz="2000"/>
              <a:t>982 </a:t>
            </a:r>
            <a:r>
              <a:rPr lang="en-US" altLang="zh-TW" sz="2000">
                <a:sym typeface="Wingdings" pitchFamily="2" charset="2"/>
              </a:rPr>
              <a:t> </a:t>
            </a:r>
            <a:r>
              <a:rPr lang="en-US" altLang="zh-TW" sz="2000"/>
              <a:t>1002 !!</a:t>
            </a:r>
            <a:r>
              <a:rPr lang="zh-TW" altLang="en-US" sz="2000"/>
              <a:t>  </a:t>
            </a:r>
            <a:r>
              <a:rPr lang="en-US" altLang="zh-TW" sz="2000">
                <a:solidFill>
                  <a:srgbClr val="C00000"/>
                </a:solidFill>
              </a:rPr>
              <a:t>10048!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94F7C8C-93AC-0BCB-EEBC-55DC3DB2AAD2}"/>
              </a:ext>
            </a:extLst>
          </p:cNvPr>
          <p:cNvSpPr/>
          <p:nvPr/>
        </p:nvSpPr>
        <p:spPr>
          <a:xfrm rot="20108817">
            <a:off x="5351142" y="5138193"/>
            <a:ext cx="349214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kern="10" dirty="0">
                <a:ln w="9525">
                  <a:round/>
                  <a:headEnd/>
                  <a:tailEnd/>
                </a:ln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做到了嗎？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頁尾版面配置區 3">
            <a:extLst>
              <a:ext uri="{FF2B5EF4-FFF2-40B4-BE49-F238E27FC236}">
                <a16:creationId xmlns:a16="http://schemas.microsoft.com/office/drawing/2014/main" xmlns="" id="{1AE8786C-6C47-9732-9FB8-7D3230F8C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5714" name="投影片編號版面配置區 4">
            <a:extLst>
              <a:ext uri="{FF2B5EF4-FFF2-40B4-BE49-F238E27FC236}">
                <a16:creationId xmlns:a16="http://schemas.microsoft.com/office/drawing/2014/main" xmlns="" id="{B24618F5-2DAB-2A0E-A649-052604BB70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FB44C35-FCA4-7944-8D8F-58CEA474BB52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xmlns="" id="{D0B70C97-E903-A8B2-3E5F-2A47AD43F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219200"/>
          </a:xfrm>
        </p:spPr>
        <p:txBody>
          <a:bodyPr/>
          <a:lstStyle/>
          <a:p>
            <a:pPr eaLnBrk="1" hangingPunct="1"/>
            <a:r>
              <a:rPr lang="zh-TW" altLang="en-US" sz="3600"/>
              <a:t>台灣大批量生產的生產模式改變</a:t>
            </a:r>
          </a:p>
        </p:txBody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xmlns="" id="{4885B054-CE54-CDA7-18FA-F49BFEE7F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機會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提前獲得資訊──偷看、偷跑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資訊處理傳遞快──延遲決策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顧客訂單滾動</a:t>
            </a:r>
            <a:r>
              <a:rPr lang="zh-TW" altLang="en-US">
                <a:solidFill>
                  <a:srgbClr val="006600"/>
                </a:solidFill>
              </a:rPr>
              <a:t>預測</a:t>
            </a:r>
            <a:r>
              <a:rPr lang="zh-TW" altLang="en-US">
                <a:sym typeface="Wingdings" pitchFamily="2" charset="2"/>
              </a:rPr>
              <a:t>備料訂單生產排程生產交貨至最終顧客</a:t>
            </a:r>
            <a:r>
              <a:rPr lang="zh-TW" altLang="en-US">
                <a:solidFill>
                  <a:srgbClr val="CC0000"/>
                </a:solidFill>
                <a:sym typeface="Wingdings" pitchFamily="2" charset="2"/>
              </a:rPr>
              <a:t>（</a:t>
            </a:r>
            <a:r>
              <a:rPr lang="en-US" altLang="zh-TW">
                <a:solidFill>
                  <a:srgbClr val="CC0000"/>
                </a:solidFill>
                <a:sym typeface="Wingdings" pitchFamily="2" charset="2"/>
              </a:rPr>
              <a:t>BTO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49" charset="-120"/>
                <a:sym typeface="Wingdings" pitchFamily="2" charset="2"/>
              </a:rPr>
              <a:t>—</a:t>
            </a:r>
            <a:r>
              <a:rPr lang="en-US" altLang="zh-TW">
                <a:solidFill>
                  <a:srgbClr val="CC0000"/>
                </a:solidFill>
                <a:sym typeface="Wingdings" pitchFamily="2" charset="2"/>
              </a:rPr>
              <a:t>build to order</a:t>
            </a:r>
            <a:r>
              <a:rPr lang="zh-TW" altLang="en-US">
                <a:solidFill>
                  <a:srgbClr val="CC0000"/>
                </a:solidFill>
                <a:sym typeface="Wingdings" pitchFamily="2" charset="2"/>
              </a:rPr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還有</a:t>
            </a:r>
            <a:r>
              <a:rPr lang="en-US" altLang="zh-TW"/>
              <a:t>CTO, VMI </a:t>
            </a:r>
            <a:r>
              <a:rPr lang="zh-TW" altLang="en-US"/>
              <a:t>補貨等模式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頁尾版面配置區 4">
            <a:extLst>
              <a:ext uri="{FF2B5EF4-FFF2-40B4-BE49-F238E27FC236}">
                <a16:creationId xmlns:a16="http://schemas.microsoft.com/office/drawing/2014/main" xmlns="" id="{4BD031BE-4165-BD5B-2152-9940F5C217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7762" name="投影片編號版面配置區 5">
            <a:extLst>
              <a:ext uri="{FF2B5EF4-FFF2-40B4-BE49-F238E27FC236}">
                <a16:creationId xmlns:a16="http://schemas.microsoft.com/office/drawing/2014/main" xmlns="" id="{E1F628CF-F562-AE11-A431-D926DF29F3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25FF2CC-1E29-E94A-846D-58438752EAD1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xmlns="" id="{2614424A-7E5C-8B55-433C-348C1F102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流程重疊</a:t>
            </a:r>
            <a:endParaRPr lang="zh-TW" altLang="en-US" sz="3200"/>
          </a:p>
        </p:txBody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xmlns="" id="{3CBB986E-84E1-79DF-F618-76E099641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276600" cy="68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鞋子縮短採購時程</a:t>
            </a:r>
          </a:p>
        </p:txBody>
      </p:sp>
      <p:pic>
        <p:nvPicPr>
          <p:cNvPr id="117765" name="Picture 4">
            <a:extLst>
              <a:ext uri="{FF2B5EF4-FFF2-40B4-BE49-F238E27FC236}">
                <a16:creationId xmlns:a16="http://schemas.microsoft.com/office/drawing/2014/main" xmlns="" id="{43DED694-64C0-AECD-165A-D92FFB3E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051175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Rectangle 5">
            <a:extLst>
              <a:ext uri="{FF2B5EF4-FFF2-40B4-BE49-F238E27FC236}">
                <a16:creationId xmlns:a16="http://schemas.microsoft.com/office/drawing/2014/main" xmlns="" id="{88628554-24EA-D79C-5F78-7919394F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3051175"/>
            <a:ext cx="2297112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7767" name="Freeform 6">
            <a:extLst>
              <a:ext uri="{FF2B5EF4-FFF2-40B4-BE49-F238E27FC236}">
                <a16:creationId xmlns:a16="http://schemas.microsoft.com/office/drawing/2014/main" xmlns="" id="{1369CD4E-20F1-FC3F-D8A0-A37C97276978}"/>
              </a:ext>
            </a:extLst>
          </p:cNvPr>
          <p:cNvSpPr>
            <a:spLocks/>
          </p:cNvSpPr>
          <p:nvPr/>
        </p:nvSpPr>
        <p:spPr bwMode="auto">
          <a:xfrm>
            <a:off x="436086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68" name="Freeform 7">
            <a:extLst>
              <a:ext uri="{FF2B5EF4-FFF2-40B4-BE49-F238E27FC236}">
                <a16:creationId xmlns:a16="http://schemas.microsoft.com/office/drawing/2014/main" xmlns="" id="{ACFC99FF-9D56-B5DF-2001-FD072ED13480}"/>
              </a:ext>
            </a:extLst>
          </p:cNvPr>
          <p:cNvSpPr>
            <a:spLocks/>
          </p:cNvSpPr>
          <p:nvPr/>
        </p:nvSpPr>
        <p:spPr bwMode="auto">
          <a:xfrm>
            <a:off x="6657975" y="3389313"/>
            <a:ext cx="1588" cy="479425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69" name="Line 8">
            <a:extLst>
              <a:ext uri="{FF2B5EF4-FFF2-40B4-BE49-F238E27FC236}">
                <a16:creationId xmlns:a16="http://schemas.microsoft.com/office/drawing/2014/main" xmlns="" id="{F1379863-8C06-0CEE-777C-81C3129A8B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6425" y="3668713"/>
            <a:ext cx="10922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70" name="Line 9">
            <a:extLst>
              <a:ext uri="{FF2B5EF4-FFF2-40B4-BE49-F238E27FC236}">
                <a16:creationId xmlns:a16="http://schemas.microsoft.com/office/drawing/2014/main" xmlns="" id="{9528E4AF-24DA-A97B-3714-5C3376C61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668713"/>
            <a:ext cx="1089025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71" name="Freeform 10">
            <a:extLst>
              <a:ext uri="{FF2B5EF4-FFF2-40B4-BE49-F238E27FC236}">
                <a16:creationId xmlns:a16="http://schemas.microsoft.com/office/drawing/2014/main" xmlns="" id="{8C519E34-EFD0-9F97-7113-63909647233D}"/>
              </a:ext>
            </a:extLst>
          </p:cNvPr>
          <p:cNvSpPr>
            <a:spLocks/>
          </p:cNvSpPr>
          <p:nvPr/>
        </p:nvSpPr>
        <p:spPr bwMode="auto">
          <a:xfrm>
            <a:off x="4359275" y="3633788"/>
            <a:ext cx="66675" cy="66675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772" name="Freeform 11">
            <a:extLst>
              <a:ext uri="{FF2B5EF4-FFF2-40B4-BE49-F238E27FC236}">
                <a16:creationId xmlns:a16="http://schemas.microsoft.com/office/drawing/2014/main" xmlns="" id="{A08766CF-5AD4-919E-2BCB-BD395230E9AD}"/>
              </a:ext>
            </a:extLst>
          </p:cNvPr>
          <p:cNvSpPr>
            <a:spLocks/>
          </p:cNvSpPr>
          <p:nvPr/>
        </p:nvSpPr>
        <p:spPr bwMode="auto">
          <a:xfrm>
            <a:off x="6589713" y="3633788"/>
            <a:ext cx="68262" cy="666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773" name="Rectangle 12">
            <a:extLst>
              <a:ext uri="{FF2B5EF4-FFF2-40B4-BE49-F238E27FC236}">
                <a16:creationId xmlns:a16="http://schemas.microsoft.com/office/drawing/2014/main" xmlns="" id="{109B54EB-D5D1-4638-9E74-0435FA63E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3541713"/>
            <a:ext cx="596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12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49" charset="-120"/>
                <a:ea typeface="標楷體" panose="03000509000000000000" pitchFamily="49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49" charset="-120"/>
              <a:ea typeface="標楷體" panose="03000509000000000000" pitchFamily="49" charset="-120"/>
            </a:endParaRPr>
          </a:p>
        </p:txBody>
      </p:sp>
      <p:pic>
        <p:nvPicPr>
          <p:cNvPr id="117774" name="Picture 13">
            <a:extLst>
              <a:ext uri="{FF2B5EF4-FFF2-40B4-BE49-F238E27FC236}">
                <a16:creationId xmlns:a16="http://schemas.microsoft.com/office/drawing/2014/main" xmlns="" id="{BA1134AA-71EC-7F08-1F34-9BC854694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051175"/>
            <a:ext cx="1836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5" name="Rectangle 14">
            <a:extLst>
              <a:ext uri="{FF2B5EF4-FFF2-40B4-BE49-F238E27FC236}">
                <a16:creationId xmlns:a16="http://schemas.microsoft.com/office/drawing/2014/main" xmlns="" id="{3DB22925-022F-4594-2DB5-6BED1ECC7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3051175"/>
            <a:ext cx="1836738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7776" name="Line 15">
            <a:extLst>
              <a:ext uri="{FF2B5EF4-FFF2-40B4-BE49-F238E27FC236}">
                <a16:creationId xmlns:a16="http://schemas.microsoft.com/office/drawing/2014/main" xmlns="" id="{6E46606C-6F1D-E592-9DF9-BB1B4D01A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77" name="Line 16">
            <a:extLst>
              <a:ext uri="{FF2B5EF4-FFF2-40B4-BE49-F238E27FC236}">
                <a16:creationId xmlns:a16="http://schemas.microsoft.com/office/drawing/2014/main" xmlns="" id="{10AE5862-9815-6B1F-7524-6EFC11B4A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78" name="Line 17">
            <a:extLst>
              <a:ext uri="{FF2B5EF4-FFF2-40B4-BE49-F238E27FC236}">
                <a16:creationId xmlns:a16="http://schemas.microsoft.com/office/drawing/2014/main" xmlns="" id="{B67092BE-175E-FCB1-F4ED-6C74F741A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79" name="Line 18">
            <a:extLst>
              <a:ext uri="{FF2B5EF4-FFF2-40B4-BE49-F238E27FC236}">
                <a16:creationId xmlns:a16="http://schemas.microsoft.com/office/drawing/2014/main" xmlns="" id="{823F5713-B739-2687-6E17-D21698434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0" name="Freeform 19">
            <a:extLst>
              <a:ext uri="{FF2B5EF4-FFF2-40B4-BE49-F238E27FC236}">
                <a16:creationId xmlns:a16="http://schemas.microsoft.com/office/drawing/2014/main" xmlns="" id="{51BCF9C6-6865-BD9A-379C-B491570D00FA}"/>
              </a:ext>
            </a:extLst>
          </p:cNvPr>
          <p:cNvSpPr>
            <a:spLocks/>
          </p:cNvSpPr>
          <p:nvPr/>
        </p:nvSpPr>
        <p:spPr bwMode="auto">
          <a:xfrm>
            <a:off x="6656388" y="2813050"/>
            <a:ext cx="550862" cy="238125"/>
          </a:xfrm>
          <a:custGeom>
            <a:avLst/>
            <a:gdLst>
              <a:gd name="T0" fmla="*/ 2147483646 w 686"/>
              <a:gd name="T1" fmla="*/ 2147483646 h 286"/>
              <a:gd name="T2" fmla="*/ 0 w 686"/>
              <a:gd name="T3" fmla="*/ 2147483646 h 286"/>
              <a:gd name="T4" fmla="*/ 0 w 686"/>
              <a:gd name="T5" fmla="*/ 2147483646 h 286"/>
              <a:gd name="T6" fmla="*/ 0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2147483646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2" y="286"/>
                </a:moveTo>
                <a:lnTo>
                  <a:pt x="0" y="278"/>
                </a:lnTo>
                <a:lnTo>
                  <a:pt x="0" y="271"/>
                </a:lnTo>
                <a:lnTo>
                  <a:pt x="0" y="264"/>
                </a:lnTo>
                <a:lnTo>
                  <a:pt x="2" y="257"/>
                </a:lnTo>
                <a:lnTo>
                  <a:pt x="2" y="250"/>
                </a:lnTo>
                <a:lnTo>
                  <a:pt x="4" y="243"/>
                </a:lnTo>
                <a:lnTo>
                  <a:pt x="9" y="228"/>
                </a:lnTo>
                <a:lnTo>
                  <a:pt x="15" y="216"/>
                </a:lnTo>
                <a:lnTo>
                  <a:pt x="24" y="202"/>
                </a:lnTo>
                <a:lnTo>
                  <a:pt x="32" y="189"/>
                </a:lnTo>
                <a:lnTo>
                  <a:pt x="43" y="177"/>
                </a:lnTo>
                <a:lnTo>
                  <a:pt x="57" y="164"/>
                </a:lnTo>
                <a:lnTo>
                  <a:pt x="72" y="152"/>
                </a:lnTo>
                <a:lnTo>
                  <a:pt x="88" y="139"/>
                </a:lnTo>
                <a:lnTo>
                  <a:pt x="104" y="128"/>
                </a:lnTo>
                <a:lnTo>
                  <a:pt x="124" y="118"/>
                </a:lnTo>
                <a:lnTo>
                  <a:pt x="143" y="107"/>
                </a:lnTo>
                <a:lnTo>
                  <a:pt x="165" y="96"/>
                </a:lnTo>
                <a:lnTo>
                  <a:pt x="188" y="85"/>
                </a:lnTo>
                <a:lnTo>
                  <a:pt x="211" y="76"/>
                </a:lnTo>
                <a:lnTo>
                  <a:pt x="236" y="68"/>
                </a:lnTo>
                <a:lnTo>
                  <a:pt x="263" y="59"/>
                </a:lnTo>
                <a:lnTo>
                  <a:pt x="290" y="51"/>
                </a:lnTo>
                <a:lnTo>
                  <a:pt x="318" y="44"/>
                </a:lnTo>
                <a:lnTo>
                  <a:pt x="347" y="37"/>
                </a:lnTo>
                <a:lnTo>
                  <a:pt x="377" y="30"/>
                </a:lnTo>
                <a:lnTo>
                  <a:pt x="409" y="25"/>
                </a:lnTo>
                <a:lnTo>
                  <a:pt x="442" y="19"/>
                </a:lnTo>
                <a:lnTo>
                  <a:pt x="474" y="14"/>
                </a:lnTo>
                <a:lnTo>
                  <a:pt x="508" y="10"/>
                </a:lnTo>
                <a:lnTo>
                  <a:pt x="542" y="7"/>
                </a:lnTo>
                <a:lnTo>
                  <a:pt x="577" y="3"/>
                </a:lnTo>
                <a:lnTo>
                  <a:pt x="613" y="1"/>
                </a:lnTo>
                <a:lnTo>
                  <a:pt x="651" y="0"/>
                </a:lnTo>
                <a:lnTo>
                  <a:pt x="686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1" name="Freeform 20">
            <a:extLst>
              <a:ext uri="{FF2B5EF4-FFF2-40B4-BE49-F238E27FC236}">
                <a16:creationId xmlns:a16="http://schemas.microsoft.com/office/drawing/2014/main" xmlns="" id="{97D99C17-BD76-48A3-13E2-5B651EDBC4D3}"/>
              </a:ext>
            </a:extLst>
          </p:cNvPr>
          <p:cNvSpPr>
            <a:spLocks/>
          </p:cNvSpPr>
          <p:nvPr/>
        </p:nvSpPr>
        <p:spPr bwMode="auto">
          <a:xfrm>
            <a:off x="7943850" y="2813050"/>
            <a:ext cx="550863" cy="238125"/>
          </a:xfrm>
          <a:custGeom>
            <a:avLst/>
            <a:gdLst>
              <a:gd name="T0" fmla="*/ 2147483646 w 686"/>
              <a:gd name="T1" fmla="*/ 2147483646 h 286"/>
              <a:gd name="T2" fmla="*/ 2147483646 w 686"/>
              <a:gd name="T3" fmla="*/ 2147483646 h 286"/>
              <a:gd name="T4" fmla="*/ 2147483646 w 686"/>
              <a:gd name="T5" fmla="*/ 2147483646 h 286"/>
              <a:gd name="T6" fmla="*/ 2147483646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0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686" y="286"/>
                </a:moveTo>
                <a:lnTo>
                  <a:pt x="686" y="278"/>
                </a:lnTo>
                <a:lnTo>
                  <a:pt x="686" y="271"/>
                </a:lnTo>
                <a:lnTo>
                  <a:pt x="686" y="264"/>
                </a:lnTo>
                <a:lnTo>
                  <a:pt x="684" y="257"/>
                </a:lnTo>
                <a:lnTo>
                  <a:pt x="684" y="250"/>
                </a:lnTo>
                <a:lnTo>
                  <a:pt x="682" y="243"/>
                </a:lnTo>
                <a:lnTo>
                  <a:pt x="677" y="228"/>
                </a:lnTo>
                <a:lnTo>
                  <a:pt x="671" y="216"/>
                </a:lnTo>
                <a:lnTo>
                  <a:pt x="662" y="202"/>
                </a:lnTo>
                <a:lnTo>
                  <a:pt x="653" y="189"/>
                </a:lnTo>
                <a:lnTo>
                  <a:pt x="643" y="177"/>
                </a:lnTo>
                <a:lnTo>
                  <a:pt x="628" y="164"/>
                </a:lnTo>
                <a:lnTo>
                  <a:pt x="614" y="152"/>
                </a:lnTo>
                <a:lnTo>
                  <a:pt x="598" y="139"/>
                </a:lnTo>
                <a:lnTo>
                  <a:pt x="582" y="128"/>
                </a:lnTo>
                <a:lnTo>
                  <a:pt x="562" y="118"/>
                </a:lnTo>
                <a:lnTo>
                  <a:pt x="543" y="107"/>
                </a:lnTo>
                <a:lnTo>
                  <a:pt x="521" y="96"/>
                </a:lnTo>
                <a:lnTo>
                  <a:pt x="498" y="85"/>
                </a:lnTo>
                <a:lnTo>
                  <a:pt x="475" y="76"/>
                </a:lnTo>
                <a:lnTo>
                  <a:pt x="450" y="68"/>
                </a:lnTo>
                <a:lnTo>
                  <a:pt x="423" y="59"/>
                </a:lnTo>
                <a:lnTo>
                  <a:pt x="396" y="51"/>
                </a:lnTo>
                <a:lnTo>
                  <a:pt x="368" y="44"/>
                </a:lnTo>
                <a:lnTo>
                  <a:pt x="339" y="37"/>
                </a:lnTo>
                <a:lnTo>
                  <a:pt x="309" y="30"/>
                </a:lnTo>
                <a:lnTo>
                  <a:pt x="277" y="25"/>
                </a:lnTo>
                <a:lnTo>
                  <a:pt x="244" y="19"/>
                </a:lnTo>
                <a:lnTo>
                  <a:pt x="212" y="14"/>
                </a:lnTo>
                <a:lnTo>
                  <a:pt x="178" y="10"/>
                </a:lnTo>
                <a:lnTo>
                  <a:pt x="143" y="7"/>
                </a:lnTo>
                <a:lnTo>
                  <a:pt x="109" y="3"/>
                </a:lnTo>
                <a:lnTo>
                  <a:pt x="73" y="1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2" name="Line 21">
            <a:extLst>
              <a:ext uri="{FF2B5EF4-FFF2-40B4-BE49-F238E27FC236}">
                <a16:creationId xmlns:a16="http://schemas.microsoft.com/office/drawing/2014/main" xmlns="" id="{457A5778-E8F5-BC1E-84D3-F49525F92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3" name="Rectangle 22">
            <a:extLst>
              <a:ext uri="{FF2B5EF4-FFF2-40B4-BE49-F238E27FC236}">
                <a16:creationId xmlns:a16="http://schemas.microsoft.com/office/drawing/2014/main" xmlns="" id="{75F71672-8F0A-4495-8DFB-86253A6C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62238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49" charset="-120"/>
                <a:ea typeface="標楷體" panose="03000509000000000000" pitchFamily="49" charset="-120"/>
              </a:rPr>
              <a:t>生產 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sp>
        <p:nvSpPr>
          <p:cNvPr id="117784" name="Freeform 23">
            <a:extLst>
              <a:ext uri="{FF2B5EF4-FFF2-40B4-BE49-F238E27FC236}">
                <a16:creationId xmlns:a16="http://schemas.microsoft.com/office/drawing/2014/main" xmlns="" id="{B3A6E979-A92E-E911-758E-72B8B2822FE1}"/>
              </a:ext>
            </a:extLst>
          </p:cNvPr>
          <p:cNvSpPr>
            <a:spLocks/>
          </p:cNvSpPr>
          <p:nvPr/>
        </p:nvSpPr>
        <p:spPr bwMode="auto">
          <a:xfrm>
            <a:off x="6656388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5" name="Freeform 24">
            <a:extLst>
              <a:ext uri="{FF2B5EF4-FFF2-40B4-BE49-F238E27FC236}">
                <a16:creationId xmlns:a16="http://schemas.microsoft.com/office/drawing/2014/main" xmlns="" id="{E55EF860-1819-063A-64B7-CAB59EC81488}"/>
              </a:ext>
            </a:extLst>
          </p:cNvPr>
          <p:cNvSpPr>
            <a:spLocks/>
          </p:cNvSpPr>
          <p:nvPr/>
        </p:nvSpPr>
        <p:spPr bwMode="auto">
          <a:xfrm>
            <a:off x="849471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6" name="Line 25">
            <a:extLst>
              <a:ext uri="{FF2B5EF4-FFF2-40B4-BE49-F238E27FC236}">
                <a16:creationId xmlns:a16="http://schemas.microsoft.com/office/drawing/2014/main" xmlns="" id="{297034C5-94EB-C0B7-9E3F-2E9389BE48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1950" y="3668713"/>
            <a:ext cx="862013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7" name="Line 26">
            <a:extLst>
              <a:ext uri="{FF2B5EF4-FFF2-40B4-BE49-F238E27FC236}">
                <a16:creationId xmlns:a16="http://schemas.microsoft.com/office/drawing/2014/main" xmlns="" id="{F8120A4B-BFCF-4DA4-CAE9-7DD9CA091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3963" y="3668713"/>
            <a:ext cx="86201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8" name="Freeform 27">
            <a:extLst>
              <a:ext uri="{FF2B5EF4-FFF2-40B4-BE49-F238E27FC236}">
                <a16:creationId xmlns:a16="http://schemas.microsoft.com/office/drawing/2014/main" xmlns="" id="{F05E3D8E-B4D3-EA58-5F78-E75E41F5619F}"/>
              </a:ext>
            </a:extLst>
          </p:cNvPr>
          <p:cNvSpPr>
            <a:spLocks/>
          </p:cNvSpPr>
          <p:nvPr/>
        </p:nvSpPr>
        <p:spPr bwMode="auto">
          <a:xfrm>
            <a:off x="6656388" y="3633788"/>
            <a:ext cx="65087" cy="66675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789" name="Freeform 28">
            <a:extLst>
              <a:ext uri="{FF2B5EF4-FFF2-40B4-BE49-F238E27FC236}">
                <a16:creationId xmlns:a16="http://schemas.microsoft.com/office/drawing/2014/main" xmlns="" id="{CA1B4484-AF08-3DA2-A4FB-8F4613730DED}"/>
              </a:ext>
            </a:extLst>
          </p:cNvPr>
          <p:cNvSpPr>
            <a:spLocks/>
          </p:cNvSpPr>
          <p:nvPr/>
        </p:nvSpPr>
        <p:spPr bwMode="auto">
          <a:xfrm>
            <a:off x="8429625" y="3633788"/>
            <a:ext cx="65088" cy="66675"/>
          </a:xfrm>
          <a:custGeom>
            <a:avLst/>
            <a:gdLst>
              <a:gd name="T0" fmla="*/ 0 w 83"/>
              <a:gd name="T1" fmla="*/ 0 h 82"/>
              <a:gd name="T2" fmla="*/ 2147483646 w 83"/>
              <a:gd name="T3" fmla="*/ 2147483646 h 82"/>
              <a:gd name="T4" fmla="*/ 0 w 83"/>
              <a:gd name="T5" fmla="*/ 2147483646 h 82"/>
              <a:gd name="T6" fmla="*/ 0 w 8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0" y="0"/>
                </a:moveTo>
                <a:lnTo>
                  <a:pt x="83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790" name="Rectangle 29">
            <a:extLst>
              <a:ext uri="{FF2B5EF4-FFF2-40B4-BE49-F238E27FC236}">
                <a16:creationId xmlns:a16="http://schemas.microsoft.com/office/drawing/2014/main" xmlns="" id="{5AB174D2-B160-1B01-AAFB-499B7F0C9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3541713"/>
            <a:ext cx="5349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10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週</a:t>
            </a:r>
            <a:r>
              <a:rPr lang="zh-TW" altLang="en-US" sz="15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 </a:t>
            </a:r>
            <a:endParaRPr lang="zh-TW" altLang="en-US" sz="2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sp>
        <p:nvSpPr>
          <p:cNvPr id="117791" name="Line 30">
            <a:extLst>
              <a:ext uri="{FF2B5EF4-FFF2-40B4-BE49-F238E27FC236}">
                <a16:creationId xmlns:a16="http://schemas.microsoft.com/office/drawing/2014/main" xmlns="" id="{4A7212C7-68DD-E00C-84A3-833BA42F0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2" name="Line 31">
            <a:extLst>
              <a:ext uri="{FF2B5EF4-FFF2-40B4-BE49-F238E27FC236}">
                <a16:creationId xmlns:a16="http://schemas.microsoft.com/office/drawing/2014/main" xmlns="" id="{262003CD-4C1E-F8B9-F084-B9DD2D96C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3" name="Freeform 32">
            <a:extLst>
              <a:ext uri="{FF2B5EF4-FFF2-40B4-BE49-F238E27FC236}">
                <a16:creationId xmlns:a16="http://schemas.microsoft.com/office/drawing/2014/main" xmlns="" id="{A25D08B8-AF3E-1396-34F1-E015A4672FEF}"/>
              </a:ext>
            </a:extLst>
          </p:cNvPr>
          <p:cNvSpPr>
            <a:spLocks/>
          </p:cNvSpPr>
          <p:nvPr/>
        </p:nvSpPr>
        <p:spPr bwMode="auto">
          <a:xfrm>
            <a:off x="4359275" y="2838450"/>
            <a:ext cx="687388" cy="236538"/>
          </a:xfrm>
          <a:custGeom>
            <a:avLst/>
            <a:gdLst>
              <a:gd name="T0" fmla="*/ 0 w 858"/>
              <a:gd name="T1" fmla="*/ 2147483646 h 286"/>
              <a:gd name="T2" fmla="*/ 2147483646 w 858"/>
              <a:gd name="T3" fmla="*/ 2147483646 h 286"/>
              <a:gd name="T4" fmla="*/ 2147483646 w 858"/>
              <a:gd name="T5" fmla="*/ 2147483646 h 286"/>
              <a:gd name="T6" fmla="*/ 2147483646 w 858"/>
              <a:gd name="T7" fmla="*/ 2147483646 h 286"/>
              <a:gd name="T8" fmla="*/ 2147483646 w 858"/>
              <a:gd name="T9" fmla="*/ 2147483646 h 286"/>
              <a:gd name="T10" fmla="*/ 2147483646 w 858"/>
              <a:gd name="T11" fmla="*/ 2147483646 h 286"/>
              <a:gd name="T12" fmla="*/ 2147483646 w 858"/>
              <a:gd name="T13" fmla="*/ 2147483646 h 286"/>
              <a:gd name="T14" fmla="*/ 2147483646 w 858"/>
              <a:gd name="T15" fmla="*/ 2147483646 h 286"/>
              <a:gd name="T16" fmla="*/ 2147483646 w 858"/>
              <a:gd name="T17" fmla="*/ 2147483646 h 286"/>
              <a:gd name="T18" fmla="*/ 2147483646 w 858"/>
              <a:gd name="T19" fmla="*/ 2147483646 h 286"/>
              <a:gd name="T20" fmla="*/ 2147483646 w 858"/>
              <a:gd name="T21" fmla="*/ 2147483646 h 286"/>
              <a:gd name="T22" fmla="*/ 2147483646 w 858"/>
              <a:gd name="T23" fmla="*/ 2147483646 h 286"/>
              <a:gd name="T24" fmla="*/ 2147483646 w 858"/>
              <a:gd name="T25" fmla="*/ 2147483646 h 286"/>
              <a:gd name="T26" fmla="*/ 2147483646 w 858"/>
              <a:gd name="T27" fmla="*/ 2147483646 h 286"/>
              <a:gd name="T28" fmla="*/ 2147483646 w 858"/>
              <a:gd name="T29" fmla="*/ 2147483646 h 286"/>
              <a:gd name="T30" fmla="*/ 2147483646 w 858"/>
              <a:gd name="T31" fmla="*/ 2147483646 h 286"/>
              <a:gd name="T32" fmla="*/ 2147483646 w 858"/>
              <a:gd name="T33" fmla="*/ 2147483646 h 286"/>
              <a:gd name="T34" fmla="*/ 2147483646 w 858"/>
              <a:gd name="T35" fmla="*/ 2147483646 h 286"/>
              <a:gd name="T36" fmla="*/ 2147483646 w 858"/>
              <a:gd name="T37" fmla="*/ 2147483646 h 286"/>
              <a:gd name="T38" fmla="*/ 2147483646 w 858"/>
              <a:gd name="T39" fmla="*/ 2147483646 h 286"/>
              <a:gd name="T40" fmla="*/ 2147483646 w 858"/>
              <a:gd name="T41" fmla="*/ 2147483646 h 286"/>
              <a:gd name="T42" fmla="*/ 2147483646 w 858"/>
              <a:gd name="T43" fmla="*/ 2147483646 h 286"/>
              <a:gd name="T44" fmla="*/ 2147483646 w 858"/>
              <a:gd name="T45" fmla="*/ 2147483646 h 286"/>
              <a:gd name="T46" fmla="*/ 2147483646 w 858"/>
              <a:gd name="T47" fmla="*/ 2147483646 h 286"/>
              <a:gd name="T48" fmla="*/ 2147483646 w 858"/>
              <a:gd name="T49" fmla="*/ 2147483646 h 286"/>
              <a:gd name="T50" fmla="*/ 2147483646 w 858"/>
              <a:gd name="T51" fmla="*/ 2147483646 h 286"/>
              <a:gd name="T52" fmla="*/ 2147483646 w 858"/>
              <a:gd name="T53" fmla="*/ 2147483646 h 286"/>
              <a:gd name="T54" fmla="*/ 2147483646 w 858"/>
              <a:gd name="T55" fmla="*/ 2147483646 h 286"/>
              <a:gd name="T56" fmla="*/ 2147483646 w 858"/>
              <a:gd name="T57" fmla="*/ 2147483646 h 286"/>
              <a:gd name="T58" fmla="*/ 2147483646 w 858"/>
              <a:gd name="T59" fmla="*/ 2147483646 h 286"/>
              <a:gd name="T60" fmla="*/ 2147483646 w 858"/>
              <a:gd name="T61" fmla="*/ 2147483646 h 286"/>
              <a:gd name="T62" fmla="*/ 2147483646 w 858"/>
              <a:gd name="T63" fmla="*/ 2147483646 h 286"/>
              <a:gd name="T64" fmla="*/ 2147483646 w 858"/>
              <a:gd name="T65" fmla="*/ 2147483646 h 286"/>
              <a:gd name="T66" fmla="*/ 2147483646 w 858"/>
              <a:gd name="T67" fmla="*/ 2147483646 h 286"/>
              <a:gd name="T68" fmla="*/ 2147483646 w 858"/>
              <a:gd name="T69" fmla="*/ 2147483646 h 286"/>
              <a:gd name="T70" fmla="*/ 2147483646 w 858"/>
              <a:gd name="T71" fmla="*/ 2147483646 h 286"/>
              <a:gd name="T72" fmla="*/ 2147483646 w 858"/>
              <a:gd name="T73" fmla="*/ 2147483646 h 286"/>
              <a:gd name="T74" fmla="*/ 2147483646 w 858"/>
              <a:gd name="T75" fmla="*/ 2147483646 h 286"/>
              <a:gd name="T76" fmla="*/ 2147483646 w 858"/>
              <a:gd name="T77" fmla="*/ 2147483646 h 286"/>
              <a:gd name="T78" fmla="*/ 2147483646 w 858"/>
              <a:gd name="T79" fmla="*/ 2147483646 h 286"/>
              <a:gd name="T80" fmla="*/ 2147483646 w 858"/>
              <a:gd name="T81" fmla="*/ 0 h 286"/>
              <a:gd name="T82" fmla="*/ 2147483646 w 858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8" h="286">
                <a:moveTo>
                  <a:pt x="0" y="286"/>
                </a:moveTo>
                <a:lnTo>
                  <a:pt x="2" y="279"/>
                </a:lnTo>
                <a:lnTo>
                  <a:pt x="2" y="272"/>
                </a:lnTo>
                <a:lnTo>
                  <a:pt x="4" y="265"/>
                </a:lnTo>
                <a:lnTo>
                  <a:pt x="6" y="258"/>
                </a:lnTo>
                <a:lnTo>
                  <a:pt x="7" y="250"/>
                </a:lnTo>
                <a:lnTo>
                  <a:pt x="11" y="243"/>
                </a:lnTo>
                <a:lnTo>
                  <a:pt x="15" y="236"/>
                </a:lnTo>
                <a:lnTo>
                  <a:pt x="18" y="229"/>
                </a:lnTo>
                <a:lnTo>
                  <a:pt x="23" y="222"/>
                </a:lnTo>
                <a:lnTo>
                  <a:pt x="29" y="215"/>
                </a:lnTo>
                <a:lnTo>
                  <a:pt x="34" y="207"/>
                </a:lnTo>
                <a:lnTo>
                  <a:pt x="40" y="200"/>
                </a:lnTo>
                <a:lnTo>
                  <a:pt x="47" y="195"/>
                </a:lnTo>
                <a:lnTo>
                  <a:pt x="54" y="188"/>
                </a:lnTo>
                <a:lnTo>
                  <a:pt x="61" y="181"/>
                </a:lnTo>
                <a:lnTo>
                  <a:pt x="68" y="175"/>
                </a:lnTo>
                <a:lnTo>
                  <a:pt x="77" y="168"/>
                </a:lnTo>
                <a:lnTo>
                  <a:pt x="86" y="163"/>
                </a:lnTo>
                <a:lnTo>
                  <a:pt x="104" y="150"/>
                </a:lnTo>
                <a:lnTo>
                  <a:pt x="125" y="138"/>
                </a:lnTo>
                <a:lnTo>
                  <a:pt x="147" y="125"/>
                </a:lnTo>
                <a:lnTo>
                  <a:pt x="172" y="115"/>
                </a:lnTo>
                <a:lnTo>
                  <a:pt x="197" y="104"/>
                </a:lnTo>
                <a:lnTo>
                  <a:pt x="224" y="93"/>
                </a:lnTo>
                <a:lnTo>
                  <a:pt x="252" y="84"/>
                </a:lnTo>
                <a:lnTo>
                  <a:pt x="282" y="73"/>
                </a:lnTo>
                <a:lnTo>
                  <a:pt x="313" y="65"/>
                </a:lnTo>
                <a:lnTo>
                  <a:pt x="345" y="57"/>
                </a:lnTo>
                <a:lnTo>
                  <a:pt x="379" y="48"/>
                </a:lnTo>
                <a:lnTo>
                  <a:pt x="415" y="41"/>
                </a:lnTo>
                <a:lnTo>
                  <a:pt x="450" y="34"/>
                </a:lnTo>
                <a:lnTo>
                  <a:pt x="486" y="29"/>
                </a:lnTo>
                <a:lnTo>
                  <a:pt x="525" y="22"/>
                </a:lnTo>
                <a:lnTo>
                  <a:pt x="563" y="18"/>
                </a:lnTo>
                <a:lnTo>
                  <a:pt x="604" y="13"/>
                </a:lnTo>
                <a:lnTo>
                  <a:pt x="643" y="9"/>
                </a:lnTo>
                <a:lnTo>
                  <a:pt x="686" y="6"/>
                </a:lnTo>
                <a:lnTo>
                  <a:pt x="727" y="4"/>
                </a:lnTo>
                <a:lnTo>
                  <a:pt x="770" y="2"/>
                </a:lnTo>
                <a:lnTo>
                  <a:pt x="815" y="0"/>
                </a:lnTo>
                <a:lnTo>
                  <a:pt x="858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4" name="Freeform 33">
            <a:extLst>
              <a:ext uri="{FF2B5EF4-FFF2-40B4-BE49-F238E27FC236}">
                <a16:creationId xmlns:a16="http://schemas.microsoft.com/office/drawing/2014/main" xmlns="" id="{2EFA0F8B-A6CE-D772-F803-D0800EF36181}"/>
              </a:ext>
            </a:extLst>
          </p:cNvPr>
          <p:cNvSpPr>
            <a:spLocks/>
          </p:cNvSpPr>
          <p:nvPr/>
        </p:nvSpPr>
        <p:spPr bwMode="auto">
          <a:xfrm>
            <a:off x="5965825" y="2838450"/>
            <a:ext cx="692150" cy="236538"/>
          </a:xfrm>
          <a:custGeom>
            <a:avLst/>
            <a:gdLst>
              <a:gd name="T0" fmla="*/ 2147483646 w 859"/>
              <a:gd name="T1" fmla="*/ 2147483646 h 286"/>
              <a:gd name="T2" fmla="*/ 2147483646 w 859"/>
              <a:gd name="T3" fmla="*/ 2147483646 h 286"/>
              <a:gd name="T4" fmla="*/ 2147483646 w 859"/>
              <a:gd name="T5" fmla="*/ 2147483646 h 286"/>
              <a:gd name="T6" fmla="*/ 2147483646 w 859"/>
              <a:gd name="T7" fmla="*/ 2147483646 h 286"/>
              <a:gd name="T8" fmla="*/ 2147483646 w 859"/>
              <a:gd name="T9" fmla="*/ 2147483646 h 286"/>
              <a:gd name="T10" fmla="*/ 2147483646 w 859"/>
              <a:gd name="T11" fmla="*/ 2147483646 h 286"/>
              <a:gd name="T12" fmla="*/ 2147483646 w 859"/>
              <a:gd name="T13" fmla="*/ 2147483646 h 286"/>
              <a:gd name="T14" fmla="*/ 2147483646 w 859"/>
              <a:gd name="T15" fmla="*/ 2147483646 h 286"/>
              <a:gd name="T16" fmla="*/ 2147483646 w 859"/>
              <a:gd name="T17" fmla="*/ 2147483646 h 286"/>
              <a:gd name="T18" fmla="*/ 2147483646 w 859"/>
              <a:gd name="T19" fmla="*/ 2147483646 h 286"/>
              <a:gd name="T20" fmla="*/ 2147483646 w 859"/>
              <a:gd name="T21" fmla="*/ 2147483646 h 286"/>
              <a:gd name="T22" fmla="*/ 2147483646 w 859"/>
              <a:gd name="T23" fmla="*/ 2147483646 h 286"/>
              <a:gd name="T24" fmla="*/ 2147483646 w 859"/>
              <a:gd name="T25" fmla="*/ 2147483646 h 286"/>
              <a:gd name="T26" fmla="*/ 2147483646 w 859"/>
              <a:gd name="T27" fmla="*/ 2147483646 h 286"/>
              <a:gd name="T28" fmla="*/ 2147483646 w 859"/>
              <a:gd name="T29" fmla="*/ 2147483646 h 286"/>
              <a:gd name="T30" fmla="*/ 2147483646 w 859"/>
              <a:gd name="T31" fmla="*/ 2147483646 h 286"/>
              <a:gd name="T32" fmla="*/ 2147483646 w 859"/>
              <a:gd name="T33" fmla="*/ 2147483646 h 286"/>
              <a:gd name="T34" fmla="*/ 2147483646 w 859"/>
              <a:gd name="T35" fmla="*/ 2147483646 h 286"/>
              <a:gd name="T36" fmla="*/ 2147483646 w 859"/>
              <a:gd name="T37" fmla="*/ 2147483646 h 286"/>
              <a:gd name="T38" fmla="*/ 2147483646 w 859"/>
              <a:gd name="T39" fmla="*/ 2147483646 h 286"/>
              <a:gd name="T40" fmla="*/ 2147483646 w 859"/>
              <a:gd name="T41" fmla="*/ 2147483646 h 286"/>
              <a:gd name="T42" fmla="*/ 2147483646 w 859"/>
              <a:gd name="T43" fmla="*/ 2147483646 h 286"/>
              <a:gd name="T44" fmla="*/ 2147483646 w 859"/>
              <a:gd name="T45" fmla="*/ 2147483646 h 286"/>
              <a:gd name="T46" fmla="*/ 2147483646 w 859"/>
              <a:gd name="T47" fmla="*/ 2147483646 h 286"/>
              <a:gd name="T48" fmla="*/ 2147483646 w 859"/>
              <a:gd name="T49" fmla="*/ 2147483646 h 286"/>
              <a:gd name="T50" fmla="*/ 2147483646 w 859"/>
              <a:gd name="T51" fmla="*/ 2147483646 h 286"/>
              <a:gd name="T52" fmla="*/ 2147483646 w 859"/>
              <a:gd name="T53" fmla="*/ 2147483646 h 286"/>
              <a:gd name="T54" fmla="*/ 2147483646 w 859"/>
              <a:gd name="T55" fmla="*/ 2147483646 h 286"/>
              <a:gd name="T56" fmla="*/ 2147483646 w 859"/>
              <a:gd name="T57" fmla="*/ 2147483646 h 286"/>
              <a:gd name="T58" fmla="*/ 2147483646 w 859"/>
              <a:gd name="T59" fmla="*/ 2147483646 h 286"/>
              <a:gd name="T60" fmla="*/ 2147483646 w 859"/>
              <a:gd name="T61" fmla="*/ 2147483646 h 286"/>
              <a:gd name="T62" fmla="*/ 2147483646 w 859"/>
              <a:gd name="T63" fmla="*/ 2147483646 h 286"/>
              <a:gd name="T64" fmla="*/ 2147483646 w 859"/>
              <a:gd name="T65" fmla="*/ 2147483646 h 286"/>
              <a:gd name="T66" fmla="*/ 2147483646 w 859"/>
              <a:gd name="T67" fmla="*/ 2147483646 h 286"/>
              <a:gd name="T68" fmla="*/ 2147483646 w 859"/>
              <a:gd name="T69" fmla="*/ 2147483646 h 286"/>
              <a:gd name="T70" fmla="*/ 2147483646 w 859"/>
              <a:gd name="T71" fmla="*/ 2147483646 h 286"/>
              <a:gd name="T72" fmla="*/ 2147483646 w 859"/>
              <a:gd name="T73" fmla="*/ 2147483646 h 286"/>
              <a:gd name="T74" fmla="*/ 2147483646 w 859"/>
              <a:gd name="T75" fmla="*/ 2147483646 h 286"/>
              <a:gd name="T76" fmla="*/ 2147483646 w 859"/>
              <a:gd name="T77" fmla="*/ 2147483646 h 286"/>
              <a:gd name="T78" fmla="*/ 2147483646 w 859"/>
              <a:gd name="T79" fmla="*/ 2147483646 h 286"/>
              <a:gd name="T80" fmla="*/ 2147483646 w 859"/>
              <a:gd name="T81" fmla="*/ 0 h 286"/>
              <a:gd name="T82" fmla="*/ 0 w 859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9" h="286">
                <a:moveTo>
                  <a:pt x="859" y="286"/>
                </a:moveTo>
                <a:lnTo>
                  <a:pt x="857" y="279"/>
                </a:lnTo>
                <a:lnTo>
                  <a:pt x="857" y="272"/>
                </a:lnTo>
                <a:lnTo>
                  <a:pt x="856" y="265"/>
                </a:lnTo>
                <a:lnTo>
                  <a:pt x="854" y="258"/>
                </a:lnTo>
                <a:lnTo>
                  <a:pt x="852" y="250"/>
                </a:lnTo>
                <a:lnTo>
                  <a:pt x="848" y="243"/>
                </a:lnTo>
                <a:lnTo>
                  <a:pt x="845" y="236"/>
                </a:lnTo>
                <a:lnTo>
                  <a:pt x="841" y="229"/>
                </a:lnTo>
                <a:lnTo>
                  <a:pt x="836" y="222"/>
                </a:lnTo>
                <a:lnTo>
                  <a:pt x="831" y="215"/>
                </a:lnTo>
                <a:lnTo>
                  <a:pt x="825" y="207"/>
                </a:lnTo>
                <a:lnTo>
                  <a:pt x="820" y="200"/>
                </a:lnTo>
                <a:lnTo>
                  <a:pt x="813" y="195"/>
                </a:lnTo>
                <a:lnTo>
                  <a:pt x="806" y="188"/>
                </a:lnTo>
                <a:lnTo>
                  <a:pt x="798" y="181"/>
                </a:lnTo>
                <a:lnTo>
                  <a:pt x="791" y="175"/>
                </a:lnTo>
                <a:lnTo>
                  <a:pt x="782" y="168"/>
                </a:lnTo>
                <a:lnTo>
                  <a:pt x="773" y="163"/>
                </a:lnTo>
                <a:lnTo>
                  <a:pt x="755" y="150"/>
                </a:lnTo>
                <a:lnTo>
                  <a:pt x="734" y="138"/>
                </a:lnTo>
                <a:lnTo>
                  <a:pt x="713" y="127"/>
                </a:lnTo>
                <a:lnTo>
                  <a:pt x="688" y="115"/>
                </a:lnTo>
                <a:lnTo>
                  <a:pt x="663" y="104"/>
                </a:lnTo>
                <a:lnTo>
                  <a:pt x="636" y="93"/>
                </a:lnTo>
                <a:lnTo>
                  <a:pt x="607" y="84"/>
                </a:lnTo>
                <a:lnTo>
                  <a:pt x="577" y="75"/>
                </a:lnTo>
                <a:lnTo>
                  <a:pt x="546" y="66"/>
                </a:lnTo>
                <a:lnTo>
                  <a:pt x="514" y="57"/>
                </a:lnTo>
                <a:lnTo>
                  <a:pt x="480" y="48"/>
                </a:lnTo>
                <a:lnTo>
                  <a:pt x="445" y="41"/>
                </a:lnTo>
                <a:lnTo>
                  <a:pt x="409" y="34"/>
                </a:lnTo>
                <a:lnTo>
                  <a:pt x="373" y="29"/>
                </a:lnTo>
                <a:lnTo>
                  <a:pt x="334" y="23"/>
                </a:lnTo>
                <a:lnTo>
                  <a:pt x="295" y="18"/>
                </a:lnTo>
                <a:lnTo>
                  <a:pt x="255" y="13"/>
                </a:lnTo>
                <a:lnTo>
                  <a:pt x="214" y="9"/>
                </a:lnTo>
                <a:lnTo>
                  <a:pt x="173" y="6"/>
                </a:lnTo>
                <a:lnTo>
                  <a:pt x="132" y="4"/>
                </a:lnTo>
                <a:lnTo>
                  <a:pt x="87" y="2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5" name="Rectangle 34">
            <a:extLst>
              <a:ext uri="{FF2B5EF4-FFF2-40B4-BE49-F238E27FC236}">
                <a16:creationId xmlns:a16="http://schemas.microsoft.com/office/drawing/2014/main" xmlns="" id="{72A4656A-2D64-B645-9017-A90A55AC6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2662238"/>
            <a:ext cx="1143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49" charset="-120"/>
                <a:ea typeface="標楷體" panose="03000509000000000000" pitchFamily="49" charset="-120"/>
              </a:rPr>
              <a:t>原物料採購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pic>
        <p:nvPicPr>
          <p:cNvPr id="117796" name="Picture 35">
            <a:extLst>
              <a:ext uri="{FF2B5EF4-FFF2-40B4-BE49-F238E27FC236}">
                <a16:creationId xmlns:a16="http://schemas.microsoft.com/office/drawing/2014/main" xmlns="" id="{EBEF27A9-28DD-B6F0-1ABC-FE1D0C709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1377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97" name="Freeform 36">
            <a:extLst>
              <a:ext uri="{FF2B5EF4-FFF2-40B4-BE49-F238E27FC236}">
                <a16:creationId xmlns:a16="http://schemas.microsoft.com/office/drawing/2014/main" xmlns="" id="{F6A50B39-20CD-4DE9-2B28-AC4E47B3C75A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8" name="Freeform 37">
            <a:extLst>
              <a:ext uri="{FF2B5EF4-FFF2-40B4-BE49-F238E27FC236}">
                <a16:creationId xmlns:a16="http://schemas.microsoft.com/office/drawing/2014/main" xmlns="" id="{721A5E02-BCA4-89DF-60AF-B8D05903A52A}"/>
              </a:ext>
            </a:extLst>
          </p:cNvPr>
          <p:cNvSpPr>
            <a:spLocks/>
          </p:cNvSpPr>
          <p:nvPr/>
        </p:nvSpPr>
        <p:spPr bwMode="auto">
          <a:xfrm>
            <a:off x="5748338" y="5746750"/>
            <a:ext cx="1587" cy="485775"/>
          </a:xfrm>
          <a:custGeom>
            <a:avLst/>
            <a:gdLst>
              <a:gd name="T0" fmla="*/ 0 w 1587"/>
              <a:gd name="T1" fmla="*/ 2147483646 h 586"/>
              <a:gd name="T2" fmla="*/ 0 w 1587"/>
              <a:gd name="T3" fmla="*/ 0 h 586"/>
              <a:gd name="T4" fmla="*/ 0 w 1587"/>
              <a:gd name="T5" fmla="*/ 2147483646 h 5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86">
                <a:moveTo>
                  <a:pt x="0" y="586"/>
                </a:moveTo>
                <a:lnTo>
                  <a:pt x="0" y="0"/>
                </a:lnTo>
                <a:lnTo>
                  <a:pt x="0" y="586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9" name="Line 38">
            <a:extLst>
              <a:ext uri="{FF2B5EF4-FFF2-40B4-BE49-F238E27FC236}">
                <a16:creationId xmlns:a16="http://schemas.microsoft.com/office/drawing/2014/main" xmlns="" id="{02C23964-4960-23BB-9BF4-54B7C5F19F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5950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0" name="Line 39">
            <a:extLst>
              <a:ext uri="{FF2B5EF4-FFF2-40B4-BE49-F238E27FC236}">
                <a16:creationId xmlns:a16="http://schemas.microsoft.com/office/drawing/2014/main" xmlns="" id="{102782C1-35DC-4AC8-36F8-B3D850E1C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1" name="Freeform 40">
            <a:extLst>
              <a:ext uri="{FF2B5EF4-FFF2-40B4-BE49-F238E27FC236}">
                <a16:creationId xmlns:a16="http://schemas.microsoft.com/office/drawing/2014/main" xmlns="" id="{43062B0F-7E11-BBFD-0550-2DB1C28B9319}"/>
              </a:ext>
            </a:extLst>
          </p:cNvPr>
          <p:cNvSpPr>
            <a:spLocks/>
          </p:cNvSpPr>
          <p:nvPr/>
        </p:nvSpPr>
        <p:spPr bwMode="auto">
          <a:xfrm>
            <a:off x="4368800" y="5999163"/>
            <a:ext cx="66675" cy="68262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02" name="Freeform 41">
            <a:extLst>
              <a:ext uri="{FF2B5EF4-FFF2-40B4-BE49-F238E27FC236}">
                <a16:creationId xmlns:a16="http://schemas.microsoft.com/office/drawing/2014/main" xmlns="" id="{DE01708A-3A0D-AB4F-3697-59CFBC9F399C}"/>
              </a:ext>
            </a:extLst>
          </p:cNvPr>
          <p:cNvSpPr>
            <a:spLocks/>
          </p:cNvSpPr>
          <p:nvPr/>
        </p:nvSpPr>
        <p:spPr bwMode="auto">
          <a:xfrm>
            <a:off x="5681663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17803" name="Picture 42">
            <a:extLst>
              <a:ext uri="{FF2B5EF4-FFF2-40B4-BE49-F238E27FC236}">
                <a16:creationId xmlns:a16="http://schemas.microsoft.com/office/drawing/2014/main" xmlns="" id="{1F35BAE4-1A84-5449-048C-D4E66D42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04" name="Rectangle 43">
            <a:extLst>
              <a:ext uri="{FF2B5EF4-FFF2-40B4-BE49-F238E27FC236}">
                <a16:creationId xmlns:a16="http://schemas.microsoft.com/office/drawing/2014/main" xmlns="" id="{35BB42C9-A8F4-BE3F-FE92-F2C91B254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7805" name="Freeform 44">
            <a:extLst>
              <a:ext uri="{FF2B5EF4-FFF2-40B4-BE49-F238E27FC236}">
                <a16:creationId xmlns:a16="http://schemas.microsoft.com/office/drawing/2014/main" xmlns="" id="{3EB92654-9900-429D-1BBC-4E302CADE921}"/>
              </a:ext>
            </a:extLst>
          </p:cNvPr>
          <p:cNvSpPr>
            <a:spLocks/>
          </p:cNvSpPr>
          <p:nvPr/>
        </p:nvSpPr>
        <p:spPr bwMode="auto">
          <a:xfrm>
            <a:off x="5748338" y="5753100"/>
            <a:ext cx="1587" cy="481013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6" name="Freeform 45">
            <a:extLst>
              <a:ext uri="{FF2B5EF4-FFF2-40B4-BE49-F238E27FC236}">
                <a16:creationId xmlns:a16="http://schemas.microsoft.com/office/drawing/2014/main" xmlns="" id="{397E622C-75F0-B530-ED26-13DE41E050A8}"/>
              </a:ext>
            </a:extLst>
          </p:cNvPr>
          <p:cNvSpPr>
            <a:spLocks/>
          </p:cNvSpPr>
          <p:nvPr/>
        </p:nvSpPr>
        <p:spPr bwMode="auto">
          <a:xfrm>
            <a:off x="6896100" y="5753100"/>
            <a:ext cx="1588" cy="481013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7" name="Line 46">
            <a:extLst>
              <a:ext uri="{FF2B5EF4-FFF2-40B4-BE49-F238E27FC236}">
                <a16:creationId xmlns:a16="http://schemas.microsoft.com/office/drawing/2014/main" xmlns="" id="{4300F015-4525-E5EF-3DF3-CB1F1AF728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5488" y="6032500"/>
            <a:ext cx="515937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8" name="Line 47">
            <a:extLst>
              <a:ext uri="{FF2B5EF4-FFF2-40B4-BE49-F238E27FC236}">
                <a16:creationId xmlns:a16="http://schemas.microsoft.com/office/drawing/2014/main" xmlns="" id="{F6D79950-F0B7-9BB5-2B6D-D716187E8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1425" y="6032500"/>
            <a:ext cx="5175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9" name="Freeform 48">
            <a:extLst>
              <a:ext uri="{FF2B5EF4-FFF2-40B4-BE49-F238E27FC236}">
                <a16:creationId xmlns:a16="http://schemas.microsoft.com/office/drawing/2014/main" xmlns="" id="{F61CB91E-5F06-6DC5-D250-D5E2BB644CAD}"/>
              </a:ext>
            </a:extLst>
          </p:cNvPr>
          <p:cNvSpPr>
            <a:spLocks/>
          </p:cNvSpPr>
          <p:nvPr/>
        </p:nvSpPr>
        <p:spPr bwMode="auto">
          <a:xfrm>
            <a:off x="5748338" y="5999163"/>
            <a:ext cx="65087" cy="68262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10" name="Freeform 49">
            <a:extLst>
              <a:ext uri="{FF2B5EF4-FFF2-40B4-BE49-F238E27FC236}">
                <a16:creationId xmlns:a16="http://schemas.microsoft.com/office/drawing/2014/main" xmlns="" id="{5BE8ABAC-C15B-D48B-B82A-E692ACB607C4}"/>
              </a:ext>
            </a:extLst>
          </p:cNvPr>
          <p:cNvSpPr>
            <a:spLocks/>
          </p:cNvSpPr>
          <p:nvPr/>
        </p:nvSpPr>
        <p:spPr bwMode="auto">
          <a:xfrm>
            <a:off x="68294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17811" name="Picture 50">
            <a:extLst>
              <a:ext uri="{FF2B5EF4-FFF2-40B4-BE49-F238E27FC236}">
                <a16:creationId xmlns:a16="http://schemas.microsoft.com/office/drawing/2014/main" xmlns="" id="{63D4F2BA-D9FF-01B5-6C7D-2934329E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27574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12" name="Rectangle 51">
            <a:extLst>
              <a:ext uri="{FF2B5EF4-FFF2-40B4-BE49-F238E27FC236}">
                <a16:creationId xmlns:a16="http://schemas.microsoft.com/office/drawing/2014/main" xmlns="" id="{06B1EBCA-BE7F-76DF-94B2-780303FB3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562600"/>
            <a:ext cx="2757488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7813" name="Freeform 52">
            <a:extLst>
              <a:ext uri="{FF2B5EF4-FFF2-40B4-BE49-F238E27FC236}">
                <a16:creationId xmlns:a16="http://schemas.microsoft.com/office/drawing/2014/main" xmlns="" id="{6DAB8436-92C4-C0BA-4DE3-E962DADF85C0}"/>
              </a:ext>
            </a:extLst>
          </p:cNvPr>
          <p:cNvSpPr>
            <a:spLocks/>
          </p:cNvSpPr>
          <p:nvPr/>
        </p:nvSpPr>
        <p:spPr bwMode="auto">
          <a:xfrm>
            <a:off x="1611313" y="5753100"/>
            <a:ext cx="1587" cy="479425"/>
          </a:xfrm>
          <a:custGeom>
            <a:avLst/>
            <a:gdLst>
              <a:gd name="T0" fmla="*/ 0 w 1587"/>
              <a:gd name="T1" fmla="*/ 2147483646 h 577"/>
              <a:gd name="T2" fmla="*/ 0 w 1587"/>
              <a:gd name="T3" fmla="*/ 0 h 577"/>
              <a:gd name="T4" fmla="*/ 0 w 1587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14" name="Freeform 53">
            <a:extLst>
              <a:ext uri="{FF2B5EF4-FFF2-40B4-BE49-F238E27FC236}">
                <a16:creationId xmlns:a16="http://schemas.microsoft.com/office/drawing/2014/main" xmlns="" id="{4F61F6DD-F6B9-FB3D-EC3D-B9A301D007CA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15" name="Line 54">
            <a:extLst>
              <a:ext uri="{FF2B5EF4-FFF2-40B4-BE49-F238E27FC236}">
                <a16:creationId xmlns:a16="http://schemas.microsoft.com/office/drawing/2014/main" xmlns="" id="{7547B6CD-5829-7941-A6A1-06D594A537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84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16" name="Line 55">
            <a:extLst>
              <a:ext uri="{FF2B5EF4-FFF2-40B4-BE49-F238E27FC236}">
                <a16:creationId xmlns:a16="http://schemas.microsoft.com/office/drawing/2014/main" xmlns="" id="{5BDBED14-712F-68BC-2201-66D55FC89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17" name="Freeform 56">
            <a:extLst>
              <a:ext uri="{FF2B5EF4-FFF2-40B4-BE49-F238E27FC236}">
                <a16:creationId xmlns:a16="http://schemas.microsoft.com/office/drawing/2014/main" xmlns="" id="{87283CBD-906E-138C-4C7E-175FA34A2DFA}"/>
              </a:ext>
            </a:extLst>
          </p:cNvPr>
          <p:cNvSpPr>
            <a:spLocks/>
          </p:cNvSpPr>
          <p:nvPr/>
        </p:nvSpPr>
        <p:spPr bwMode="auto">
          <a:xfrm>
            <a:off x="1611313" y="5999163"/>
            <a:ext cx="68262" cy="68262"/>
          </a:xfrm>
          <a:custGeom>
            <a:avLst/>
            <a:gdLst>
              <a:gd name="T0" fmla="*/ 2147483646 w 83"/>
              <a:gd name="T1" fmla="*/ 2147483646 h 82"/>
              <a:gd name="T2" fmla="*/ 0 w 83"/>
              <a:gd name="T3" fmla="*/ 2147483646 h 82"/>
              <a:gd name="T4" fmla="*/ 2147483646 w 83"/>
              <a:gd name="T5" fmla="*/ 0 h 82"/>
              <a:gd name="T6" fmla="*/ 2147483646 w 83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83" y="82"/>
                </a:moveTo>
                <a:lnTo>
                  <a:pt x="0" y="41"/>
                </a:lnTo>
                <a:lnTo>
                  <a:pt x="83" y="0"/>
                </a:lnTo>
                <a:lnTo>
                  <a:pt x="83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18" name="Freeform 57">
            <a:extLst>
              <a:ext uri="{FF2B5EF4-FFF2-40B4-BE49-F238E27FC236}">
                <a16:creationId xmlns:a16="http://schemas.microsoft.com/office/drawing/2014/main" xmlns="" id="{EA06ED50-CCF5-43AB-893B-0A0E27479EF8}"/>
              </a:ext>
            </a:extLst>
          </p:cNvPr>
          <p:cNvSpPr>
            <a:spLocks/>
          </p:cNvSpPr>
          <p:nvPr/>
        </p:nvSpPr>
        <p:spPr bwMode="auto">
          <a:xfrm>
            <a:off x="43021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19" name="Rectangle 58">
            <a:extLst>
              <a:ext uri="{FF2B5EF4-FFF2-40B4-BE49-F238E27FC236}">
                <a16:creationId xmlns:a16="http://schemas.microsoft.com/office/drawing/2014/main" xmlns="" id="{4A4F08E6-952B-F602-E95D-A7DC9828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5907088"/>
            <a:ext cx="9334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12~13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sp>
        <p:nvSpPr>
          <p:cNvPr id="117820" name="Rectangle 59">
            <a:extLst>
              <a:ext uri="{FF2B5EF4-FFF2-40B4-BE49-F238E27FC236}">
                <a16:creationId xmlns:a16="http://schemas.microsoft.com/office/drawing/2014/main" xmlns="" id="{A3DFB194-964A-155D-3B56-81F7B53E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825875"/>
            <a:ext cx="2746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49" charset="-120"/>
                <a:ea typeface="標楷體" panose="03000509000000000000" pitchFamily="49" charset="-120"/>
              </a:rPr>
              <a:t>預告訂單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sp>
        <p:nvSpPr>
          <p:cNvPr id="117821" name="Freeform 60">
            <a:extLst>
              <a:ext uri="{FF2B5EF4-FFF2-40B4-BE49-F238E27FC236}">
                <a16:creationId xmlns:a16="http://schemas.microsoft.com/office/drawing/2014/main" xmlns="" id="{14229E10-7E85-C4FD-8115-993DAAB8F269}"/>
              </a:ext>
            </a:extLst>
          </p:cNvPr>
          <p:cNvSpPr>
            <a:spLocks noEditPoints="1"/>
          </p:cNvSpPr>
          <p:nvPr/>
        </p:nvSpPr>
        <p:spPr bwMode="auto">
          <a:xfrm>
            <a:off x="5856288" y="3282950"/>
            <a:ext cx="806450" cy="1773238"/>
          </a:xfrm>
          <a:custGeom>
            <a:avLst/>
            <a:gdLst>
              <a:gd name="T0" fmla="*/ 2147483646 w 1004"/>
              <a:gd name="T1" fmla="*/ 2147483646 h 2139"/>
              <a:gd name="T2" fmla="*/ 2147483646 w 1004"/>
              <a:gd name="T3" fmla="*/ 2147483646 h 2139"/>
              <a:gd name="T4" fmla="*/ 2147483646 w 1004"/>
              <a:gd name="T5" fmla="*/ 0 h 2139"/>
              <a:gd name="T6" fmla="*/ 2147483646 w 1004"/>
              <a:gd name="T7" fmla="*/ 2147483646 h 2139"/>
              <a:gd name="T8" fmla="*/ 2147483646 w 1004"/>
              <a:gd name="T9" fmla="*/ 2147483646 h 2139"/>
              <a:gd name="T10" fmla="*/ 2147483646 w 1004"/>
              <a:gd name="T11" fmla="*/ 2147483646 h 2139"/>
              <a:gd name="T12" fmla="*/ 2147483646 w 1004"/>
              <a:gd name="T13" fmla="*/ 2147483646 h 2139"/>
              <a:gd name="T14" fmla="*/ 2147483646 w 1004"/>
              <a:gd name="T15" fmla="*/ 2147483646 h 2139"/>
              <a:gd name="T16" fmla="*/ 2147483646 w 1004"/>
              <a:gd name="T17" fmla="*/ 2147483646 h 2139"/>
              <a:gd name="T18" fmla="*/ 2147483646 w 1004"/>
              <a:gd name="T19" fmla="*/ 2147483646 h 2139"/>
              <a:gd name="T20" fmla="*/ 2147483646 w 1004"/>
              <a:gd name="T21" fmla="*/ 2147483646 h 2139"/>
              <a:gd name="T22" fmla="*/ 2147483646 w 1004"/>
              <a:gd name="T23" fmla="*/ 2147483646 h 2139"/>
              <a:gd name="T24" fmla="*/ 2147483646 w 1004"/>
              <a:gd name="T25" fmla="*/ 2147483646 h 2139"/>
              <a:gd name="T26" fmla="*/ 2147483646 w 1004"/>
              <a:gd name="T27" fmla="*/ 2147483646 h 2139"/>
              <a:gd name="T28" fmla="*/ 2147483646 w 1004"/>
              <a:gd name="T29" fmla="*/ 2147483646 h 2139"/>
              <a:gd name="T30" fmla="*/ 2147483646 w 1004"/>
              <a:gd name="T31" fmla="*/ 2147483646 h 2139"/>
              <a:gd name="T32" fmla="*/ 2147483646 w 1004"/>
              <a:gd name="T33" fmla="*/ 2147483646 h 2139"/>
              <a:gd name="T34" fmla="*/ 2147483646 w 1004"/>
              <a:gd name="T35" fmla="*/ 2147483646 h 2139"/>
              <a:gd name="T36" fmla="*/ 2147483646 w 1004"/>
              <a:gd name="T37" fmla="*/ 2147483646 h 2139"/>
              <a:gd name="T38" fmla="*/ 2147483646 w 1004"/>
              <a:gd name="T39" fmla="*/ 2147483646 h 2139"/>
              <a:gd name="T40" fmla="*/ 2147483646 w 1004"/>
              <a:gd name="T41" fmla="*/ 2147483646 h 2139"/>
              <a:gd name="T42" fmla="*/ 2147483646 w 1004"/>
              <a:gd name="T43" fmla="*/ 2147483646 h 2139"/>
              <a:gd name="T44" fmla="*/ 2147483646 w 1004"/>
              <a:gd name="T45" fmla="*/ 2147483646 h 2139"/>
              <a:gd name="T46" fmla="*/ 2147483646 w 1004"/>
              <a:gd name="T47" fmla="*/ 2147483646 h 2139"/>
              <a:gd name="T48" fmla="*/ 2147483646 w 1004"/>
              <a:gd name="T49" fmla="*/ 2147483646 h 2139"/>
              <a:gd name="T50" fmla="*/ 2147483646 w 1004"/>
              <a:gd name="T51" fmla="*/ 2147483646 h 2139"/>
              <a:gd name="T52" fmla="*/ 2147483646 w 1004"/>
              <a:gd name="T53" fmla="*/ 2147483646 h 2139"/>
              <a:gd name="T54" fmla="*/ 2147483646 w 1004"/>
              <a:gd name="T55" fmla="*/ 2147483646 h 2139"/>
              <a:gd name="T56" fmla="*/ 2147483646 w 1004"/>
              <a:gd name="T57" fmla="*/ 2147483646 h 2139"/>
              <a:gd name="T58" fmla="*/ 2147483646 w 1004"/>
              <a:gd name="T59" fmla="*/ 2147483646 h 2139"/>
              <a:gd name="T60" fmla="*/ 2147483646 w 1004"/>
              <a:gd name="T61" fmla="*/ 2147483646 h 2139"/>
              <a:gd name="T62" fmla="*/ 2147483646 w 1004"/>
              <a:gd name="T63" fmla="*/ 2147483646 h 2139"/>
              <a:gd name="T64" fmla="*/ 2147483646 w 1004"/>
              <a:gd name="T65" fmla="*/ 2147483646 h 2139"/>
              <a:gd name="T66" fmla="*/ 2147483646 w 1004"/>
              <a:gd name="T67" fmla="*/ 2147483646 h 2139"/>
              <a:gd name="T68" fmla="*/ 2147483646 w 1004"/>
              <a:gd name="T69" fmla="*/ 2147483646 h 2139"/>
              <a:gd name="T70" fmla="*/ 2147483646 w 1004"/>
              <a:gd name="T71" fmla="*/ 2147483646 h 2139"/>
              <a:gd name="T72" fmla="*/ 2147483646 w 1004"/>
              <a:gd name="T73" fmla="*/ 2147483646 h 2139"/>
              <a:gd name="T74" fmla="*/ 2147483646 w 1004"/>
              <a:gd name="T75" fmla="*/ 2147483646 h 2139"/>
              <a:gd name="T76" fmla="*/ 2147483646 w 1004"/>
              <a:gd name="T77" fmla="*/ 2147483646 h 2139"/>
              <a:gd name="T78" fmla="*/ 2147483646 w 1004"/>
              <a:gd name="T79" fmla="*/ 2147483646 h 2139"/>
              <a:gd name="T80" fmla="*/ 2147483646 w 1004"/>
              <a:gd name="T81" fmla="*/ 2147483646 h 2139"/>
              <a:gd name="T82" fmla="*/ 2147483646 w 1004"/>
              <a:gd name="T83" fmla="*/ 2147483646 h 2139"/>
              <a:gd name="T84" fmla="*/ 2147483646 w 1004"/>
              <a:gd name="T85" fmla="*/ 2147483646 h 2139"/>
              <a:gd name="T86" fmla="*/ 2147483646 w 1004"/>
              <a:gd name="T87" fmla="*/ 2147483646 h 2139"/>
              <a:gd name="T88" fmla="*/ 2147483646 w 1004"/>
              <a:gd name="T89" fmla="*/ 2147483646 h 2139"/>
              <a:gd name="T90" fmla="*/ 2147483646 w 1004"/>
              <a:gd name="T91" fmla="*/ 2147483646 h 2139"/>
              <a:gd name="T92" fmla="*/ 2147483646 w 1004"/>
              <a:gd name="T93" fmla="*/ 2147483646 h 2139"/>
              <a:gd name="T94" fmla="*/ 2147483646 w 1004"/>
              <a:gd name="T95" fmla="*/ 2147483646 h 2139"/>
              <a:gd name="T96" fmla="*/ 2147483646 w 1004"/>
              <a:gd name="T97" fmla="*/ 2147483646 h 2139"/>
              <a:gd name="T98" fmla="*/ 2147483646 w 1004"/>
              <a:gd name="T99" fmla="*/ 2147483646 h 2139"/>
              <a:gd name="T100" fmla="*/ 2147483646 w 1004"/>
              <a:gd name="T101" fmla="*/ 2147483646 h 2139"/>
              <a:gd name="T102" fmla="*/ 2147483646 w 1004"/>
              <a:gd name="T103" fmla="*/ 2147483646 h 2139"/>
              <a:gd name="T104" fmla="*/ 2147483646 w 1004"/>
              <a:gd name="T105" fmla="*/ 2147483646 h 2139"/>
              <a:gd name="T106" fmla="*/ 2147483646 w 1004"/>
              <a:gd name="T107" fmla="*/ 2147483646 h 2139"/>
              <a:gd name="T108" fmla="*/ 2147483646 w 1004"/>
              <a:gd name="T109" fmla="*/ 2147483646 h 2139"/>
              <a:gd name="T110" fmla="*/ 2147483646 w 1004"/>
              <a:gd name="T111" fmla="*/ 2147483646 h 21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04" h="2139">
                <a:moveTo>
                  <a:pt x="1002" y="11"/>
                </a:moveTo>
                <a:lnTo>
                  <a:pt x="960" y="102"/>
                </a:lnTo>
                <a:lnTo>
                  <a:pt x="958" y="106"/>
                </a:lnTo>
                <a:lnTo>
                  <a:pt x="956" y="106"/>
                </a:lnTo>
                <a:lnTo>
                  <a:pt x="952" y="107"/>
                </a:lnTo>
                <a:lnTo>
                  <a:pt x="951" y="106"/>
                </a:lnTo>
                <a:lnTo>
                  <a:pt x="947" y="104"/>
                </a:lnTo>
                <a:lnTo>
                  <a:pt x="947" y="102"/>
                </a:lnTo>
                <a:lnTo>
                  <a:pt x="945" y="99"/>
                </a:lnTo>
                <a:lnTo>
                  <a:pt x="947" y="97"/>
                </a:lnTo>
                <a:lnTo>
                  <a:pt x="990" y="4"/>
                </a:lnTo>
                <a:lnTo>
                  <a:pt x="992" y="2"/>
                </a:lnTo>
                <a:lnTo>
                  <a:pt x="994" y="0"/>
                </a:lnTo>
                <a:lnTo>
                  <a:pt x="997" y="0"/>
                </a:lnTo>
                <a:lnTo>
                  <a:pt x="999" y="0"/>
                </a:lnTo>
                <a:lnTo>
                  <a:pt x="1002" y="2"/>
                </a:lnTo>
                <a:lnTo>
                  <a:pt x="1002" y="6"/>
                </a:lnTo>
                <a:lnTo>
                  <a:pt x="1004" y="7"/>
                </a:lnTo>
                <a:lnTo>
                  <a:pt x="1002" y="11"/>
                </a:lnTo>
                <a:close/>
                <a:moveTo>
                  <a:pt x="929" y="168"/>
                </a:moveTo>
                <a:lnTo>
                  <a:pt x="886" y="261"/>
                </a:lnTo>
                <a:lnTo>
                  <a:pt x="885" y="263"/>
                </a:lnTo>
                <a:lnTo>
                  <a:pt x="883" y="265"/>
                </a:lnTo>
                <a:lnTo>
                  <a:pt x="879" y="265"/>
                </a:lnTo>
                <a:lnTo>
                  <a:pt x="877" y="265"/>
                </a:lnTo>
                <a:lnTo>
                  <a:pt x="874" y="263"/>
                </a:lnTo>
                <a:lnTo>
                  <a:pt x="874" y="259"/>
                </a:lnTo>
                <a:lnTo>
                  <a:pt x="872" y="258"/>
                </a:lnTo>
                <a:lnTo>
                  <a:pt x="874" y="254"/>
                </a:lnTo>
                <a:lnTo>
                  <a:pt x="917" y="163"/>
                </a:lnTo>
                <a:lnTo>
                  <a:pt x="918" y="159"/>
                </a:lnTo>
                <a:lnTo>
                  <a:pt x="920" y="159"/>
                </a:lnTo>
                <a:lnTo>
                  <a:pt x="922" y="157"/>
                </a:lnTo>
                <a:lnTo>
                  <a:pt x="926" y="159"/>
                </a:lnTo>
                <a:lnTo>
                  <a:pt x="927" y="161"/>
                </a:lnTo>
                <a:lnTo>
                  <a:pt x="929" y="163"/>
                </a:lnTo>
                <a:lnTo>
                  <a:pt x="929" y="165"/>
                </a:lnTo>
                <a:lnTo>
                  <a:pt x="929" y="168"/>
                </a:lnTo>
                <a:close/>
                <a:moveTo>
                  <a:pt x="856" y="327"/>
                </a:moveTo>
                <a:lnTo>
                  <a:pt x="813" y="418"/>
                </a:lnTo>
                <a:lnTo>
                  <a:pt x="811" y="420"/>
                </a:lnTo>
                <a:lnTo>
                  <a:pt x="810" y="422"/>
                </a:lnTo>
                <a:lnTo>
                  <a:pt x="806" y="422"/>
                </a:lnTo>
                <a:lnTo>
                  <a:pt x="804" y="422"/>
                </a:lnTo>
                <a:lnTo>
                  <a:pt x="801" y="420"/>
                </a:lnTo>
                <a:lnTo>
                  <a:pt x="799" y="418"/>
                </a:lnTo>
                <a:lnTo>
                  <a:pt x="799" y="415"/>
                </a:lnTo>
                <a:lnTo>
                  <a:pt x="801" y="413"/>
                </a:lnTo>
                <a:lnTo>
                  <a:pt x="843" y="320"/>
                </a:lnTo>
                <a:lnTo>
                  <a:pt x="843" y="318"/>
                </a:lnTo>
                <a:lnTo>
                  <a:pt x="847" y="316"/>
                </a:lnTo>
                <a:lnTo>
                  <a:pt x="849" y="316"/>
                </a:lnTo>
                <a:lnTo>
                  <a:pt x="852" y="316"/>
                </a:lnTo>
                <a:lnTo>
                  <a:pt x="854" y="318"/>
                </a:lnTo>
                <a:lnTo>
                  <a:pt x="856" y="320"/>
                </a:lnTo>
                <a:lnTo>
                  <a:pt x="856" y="324"/>
                </a:lnTo>
                <a:lnTo>
                  <a:pt x="856" y="327"/>
                </a:lnTo>
                <a:close/>
                <a:moveTo>
                  <a:pt x="783" y="484"/>
                </a:moveTo>
                <a:lnTo>
                  <a:pt x="740" y="577"/>
                </a:lnTo>
                <a:lnTo>
                  <a:pt x="738" y="579"/>
                </a:lnTo>
                <a:lnTo>
                  <a:pt x="735" y="581"/>
                </a:lnTo>
                <a:lnTo>
                  <a:pt x="733" y="581"/>
                </a:lnTo>
                <a:lnTo>
                  <a:pt x="729" y="581"/>
                </a:lnTo>
                <a:lnTo>
                  <a:pt x="727" y="579"/>
                </a:lnTo>
                <a:lnTo>
                  <a:pt x="726" y="576"/>
                </a:lnTo>
                <a:lnTo>
                  <a:pt x="726" y="574"/>
                </a:lnTo>
                <a:lnTo>
                  <a:pt x="726" y="570"/>
                </a:lnTo>
                <a:lnTo>
                  <a:pt x="768" y="479"/>
                </a:lnTo>
                <a:lnTo>
                  <a:pt x="770" y="476"/>
                </a:lnTo>
                <a:lnTo>
                  <a:pt x="774" y="474"/>
                </a:lnTo>
                <a:lnTo>
                  <a:pt x="776" y="474"/>
                </a:lnTo>
                <a:lnTo>
                  <a:pt x="779" y="476"/>
                </a:lnTo>
                <a:lnTo>
                  <a:pt x="781" y="477"/>
                </a:lnTo>
                <a:lnTo>
                  <a:pt x="783" y="479"/>
                </a:lnTo>
                <a:lnTo>
                  <a:pt x="783" y="481"/>
                </a:lnTo>
                <a:lnTo>
                  <a:pt x="783" y="484"/>
                </a:lnTo>
                <a:close/>
                <a:moveTo>
                  <a:pt x="709" y="643"/>
                </a:moveTo>
                <a:lnTo>
                  <a:pt x="667" y="735"/>
                </a:lnTo>
                <a:lnTo>
                  <a:pt x="665" y="736"/>
                </a:lnTo>
                <a:lnTo>
                  <a:pt x="661" y="738"/>
                </a:lnTo>
                <a:lnTo>
                  <a:pt x="659" y="738"/>
                </a:lnTo>
                <a:lnTo>
                  <a:pt x="656" y="738"/>
                </a:lnTo>
                <a:lnTo>
                  <a:pt x="654" y="736"/>
                </a:lnTo>
                <a:lnTo>
                  <a:pt x="652" y="735"/>
                </a:lnTo>
                <a:lnTo>
                  <a:pt x="652" y="731"/>
                </a:lnTo>
                <a:lnTo>
                  <a:pt x="652" y="729"/>
                </a:lnTo>
                <a:lnTo>
                  <a:pt x="695" y="636"/>
                </a:lnTo>
                <a:lnTo>
                  <a:pt x="697" y="635"/>
                </a:lnTo>
                <a:lnTo>
                  <a:pt x="701" y="633"/>
                </a:lnTo>
                <a:lnTo>
                  <a:pt x="702" y="633"/>
                </a:lnTo>
                <a:lnTo>
                  <a:pt x="706" y="633"/>
                </a:lnTo>
                <a:lnTo>
                  <a:pt x="708" y="635"/>
                </a:lnTo>
                <a:lnTo>
                  <a:pt x="709" y="636"/>
                </a:lnTo>
                <a:lnTo>
                  <a:pt x="709" y="640"/>
                </a:lnTo>
                <a:lnTo>
                  <a:pt x="709" y="643"/>
                </a:lnTo>
                <a:close/>
                <a:moveTo>
                  <a:pt x="636" y="801"/>
                </a:moveTo>
                <a:lnTo>
                  <a:pt x="593" y="894"/>
                </a:lnTo>
                <a:lnTo>
                  <a:pt x="592" y="895"/>
                </a:lnTo>
                <a:lnTo>
                  <a:pt x="588" y="897"/>
                </a:lnTo>
                <a:lnTo>
                  <a:pt x="586" y="897"/>
                </a:lnTo>
                <a:lnTo>
                  <a:pt x="583" y="895"/>
                </a:lnTo>
                <a:lnTo>
                  <a:pt x="581" y="894"/>
                </a:lnTo>
                <a:lnTo>
                  <a:pt x="579" y="892"/>
                </a:lnTo>
                <a:lnTo>
                  <a:pt x="579" y="890"/>
                </a:lnTo>
                <a:lnTo>
                  <a:pt x="579" y="886"/>
                </a:lnTo>
                <a:lnTo>
                  <a:pt x="622" y="795"/>
                </a:lnTo>
                <a:lnTo>
                  <a:pt x="624" y="792"/>
                </a:lnTo>
                <a:lnTo>
                  <a:pt x="626" y="790"/>
                </a:lnTo>
                <a:lnTo>
                  <a:pt x="629" y="790"/>
                </a:lnTo>
                <a:lnTo>
                  <a:pt x="633" y="792"/>
                </a:lnTo>
                <a:lnTo>
                  <a:pt x="634" y="792"/>
                </a:lnTo>
                <a:lnTo>
                  <a:pt x="636" y="795"/>
                </a:lnTo>
                <a:lnTo>
                  <a:pt x="636" y="797"/>
                </a:lnTo>
                <a:lnTo>
                  <a:pt x="636" y="801"/>
                </a:lnTo>
                <a:close/>
                <a:moveTo>
                  <a:pt x="561" y="958"/>
                </a:moveTo>
                <a:lnTo>
                  <a:pt x="518" y="1051"/>
                </a:lnTo>
                <a:lnTo>
                  <a:pt x="517" y="1053"/>
                </a:lnTo>
                <a:lnTo>
                  <a:pt x="515" y="1054"/>
                </a:lnTo>
                <a:lnTo>
                  <a:pt x="511" y="1054"/>
                </a:lnTo>
                <a:lnTo>
                  <a:pt x="509" y="1054"/>
                </a:lnTo>
                <a:lnTo>
                  <a:pt x="508" y="1053"/>
                </a:lnTo>
                <a:lnTo>
                  <a:pt x="506" y="1051"/>
                </a:lnTo>
                <a:lnTo>
                  <a:pt x="506" y="1047"/>
                </a:lnTo>
                <a:lnTo>
                  <a:pt x="506" y="1045"/>
                </a:lnTo>
                <a:lnTo>
                  <a:pt x="549" y="953"/>
                </a:lnTo>
                <a:lnTo>
                  <a:pt x="551" y="951"/>
                </a:lnTo>
                <a:lnTo>
                  <a:pt x="552" y="949"/>
                </a:lnTo>
                <a:lnTo>
                  <a:pt x="556" y="947"/>
                </a:lnTo>
                <a:lnTo>
                  <a:pt x="558" y="949"/>
                </a:lnTo>
                <a:lnTo>
                  <a:pt x="561" y="951"/>
                </a:lnTo>
                <a:lnTo>
                  <a:pt x="561" y="953"/>
                </a:lnTo>
                <a:lnTo>
                  <a:pt x="563" y="956"/>
                </a:lnTo>
                <a:lnTo>
                  <a:pt x="561" y="958"/>
                </a:lnTo>
                <a:close/>
                <a:moveTo>
                  <a:pt x="488" y="1117"/>
                </a:moveTo>
                <a:lnTo>
                  <a:pt x="445" y="1208"/>
                </a:lnTo>
                <a:lnTo>
                  <a:pt x="443" y="1212"/>
                </a:lnTo>
                <a:lnTo>
                  <a:pt x="442" y="1212"/>
                </a:lnTo>
                <a:lnTo>
                  <a:pt x="438" y="1213"/>
                </a:lnTo>
                <a:lnTo>
                  <a:pt x="436" y="1212"/>
                </a:lnTo>
                <a:lnTo>
                  <a:pt x="433" y="1210"/>
                </a:lnTo>
                <a:lnTo>
                  <a:pt x="433" y="1208"/>
                </a:lnTo>
                <a:lnTo>
                  <a:pt x="431" y="1204"/>
                </a:lnTo>
                <a:lnTo>
                  <a:pt x="433" y="1203"/>
                </a:lnTo>
                <a:lnTo>
                  <a:pt x="475" y="1110"/>
                </a:lnTo>
                <a:lnTo>
                  <a:pt x="477" y="1108"/>
                </a:lnTo>
                <a:lnTo>
                  <a:pt x="479" y="1106"/>
                </a:lnTo>
                <a:lnTo>
                  <a:pt x="483" y="1106"/>
                </a:lnTo>
                <a:lnTo>
                  <a:pt x="484" y="1106"/>
                </a:lnTo>
                <a:lnTo>
                  <a:pt x="488" y="1108"/>
                </a:lnTo>
                <a:lnTo>
                  <a:pt x="488" y="1112"/>
                </a:lnTo>
                <a:lnTo>
                  <a:pt x="488" y="1113"/>
                </a:lnTo>
                <a:lnTo>
                  <a:pt x="488" y="1117"/>
                </a:lnTo>
                <a:close/>
                <a:moveTo>
                  <a:pt x="415" y="1274"/>
                </a:moveTo>
                <a:lnTo>
                  <a:pt x="372" y="1367"/>
                </a:lnTo>
                <a:lnTo>
                  <a:pt x="370" y="1369"/>
                </a:lnTo>
                <a:lnTo>
                  <a:pt x="368" y="1371"/>
                </a:lnTo>
                <a:lnTo>
                  <a:pt x="365" y="1371"/>
                </a:lnTo>
                <a:lnTo>
                  <a:pt x="363" y="1371"/>
                </a:lnTo>
                <a:lnTo>
                  <a:pt x="359" y="1369"/>
                </a:lnTo>
                <a:lnTo>
                  <a:pt x="358" y="1365"/>
                </a:lnTo>
                <a:lnTo>
                  <a:pt x="358" y="1364"/>
                </a:lnTo>
                <a:lnTo>
                  <a:pt x="359" y="1360"/>
                </a:lnTo>
                <a:lnTo>
                  <a:pt x="402" y="1269"/>
                </a:lnTo>
                <a:lnTo>
                  <a:pt x="404" y="1265"/>
                </a:lnTo>
                <a:lnTo>
                  <a:pt x="406" y="1265"/>
                </a:lnTo>
                <a:lnTo>
                  <a:pt x="408" y="1263"/>
                </a:lnTo>
                <a:lnTo>
                  <a:pt x="411" y="1265"/>
                </a:lnTo>
                <a:lnTo>
                  <a:pt x="413" y="1267"/>
                </a:lnTo>
                <a:lnTo>
                  <a:pt x="415" y="1269"/>
                </a:lnTo>
                <a:lnTo>
                  <a:pt x="415" y="1271"/>
                </a:lnTo>
                <a:lnTo>
                  <a:pt x="415" y="1274"/>
                </a:lnTo>
                <a:close/>
                <a:moveTo>
                  <a:pt x="342" y="1433"/>
                </a:moveTo>
                <a:lnTo>
                  <a:pt x="299" y="1524"/>
                </a:lnTo>
                <a:lnTo>
                  <a:pt x="297" y="1526"/>
                </a:lnTo>
                <a:lnTo>
                  <a:pt x="295" y="1528"/>
                </a:lnTo>
                <a:lnTo>
                  <a:pt x="292" y="1528"/>
                </a:lnTo>
                <a:lnTo>
                  <a:pt x="290" y="1528"/>
                </a:lnTo>
                <a:lnTo>
                  <a:pt x="286" y="1526"/>
                </a:lnTo>
                <a:lnTo>
                  <a:pt x="284" y="1524"/>
                </a:lnTo>
                <a:lnTo>
                  <a:pt x="284" y="1521"/>
                </a:lnTo>
                <a:lnTo>
                  <a:pt x="286" y="1519"/>
                </a:lnTo>
                <a:lnTo>
                  <a:pt x="329" y="1426"/>
                </a:lnTo>
                <a:lnTo>
                  <a:pt x="329" y="1424"/>
                </a:lnTo>
                <a:lnTo>
                  <a:pt x="333" y="1422"/>
                </a:lnTo>
                <a:lnTo>
                  <a:pt x="334" y="1422"/>
                </a:lnTo>
                <a:lnTo>
                  <a:pt x="338" y="1422"/>
                </a:lnTo>
                <a:lnTo>
                  <a:pt x="340" y="1424"/>
                </a:lnTo>
                <a:lnTo>
                  <a:pt x="342" y="1426"/>
                </a:lnTo>
                <a:lnTo>
                  <a:pt x="342" y="1430"/>
                </a:lnTo>
                <a:lnTo>
                  <a:pt x="342" y="1433"/>
                </a:lnTo>
                <a:close/>
                <a:moveTo>
                  <a:pt x="268" y="1590"/>
                </a:moveTo>
                <a:lnTo>
                  <a:pt x="225" y="1683"/>
                </a:lnTo>
                <a:lnTo>
                  <a:pt x="224" y="1685"/>
                </a:lnTo>
                <a:lnTo>
                  <a:pt x="220" y="1687"/>
                </a:lnTo>
                <a:lnTo>
                  <a:pt x="218" y="1687"/>
                </a:lnTo>
                <a:lnTo>
                  <a:pt x="215" y="1687"/>
                </a:lnTo>
                <a:lnTo>
                  <a:pt x="213" y="1685"/>
                </a:lnTo>
                <a:lnTo>
                  <a:pt x="211" y="1682"/>
                </a:lnTo>
                <a:lnTo>
                  <a:pt x="211" y="1680"/>
                </a:lnTo>
                <a:lnTo>
                  <a:pt x="211" y="1676"/>
                </a:lnTo>
                <a:lnTo>
                  <a:pt x="254" y="1585"/>
                </a:lnTo>
                <a:lnTo>
                  <a:pt x="256" y="1581"/>
                </a:lnTo>
                <a:lnTo>
                  <a:pt x="259" y="1580"/>
                </a:lnTo>
                <a:lnTo>
                  <a:pt x="261" y="1580"/>
                </a:lnTo>
                <a:lnTo>
                  <a:pt x="265" y="1581"/>
                </a:lnTo>
                <a:lnTo>
                  <a:pt x="266" y="1583"/>
                </a:lnTo>
                <a:lnTo>
                  <a:pt x="268" y="1585"/>
                </a:lnTo>
                <a:lnTo>
                  <a:pt x="268" y="1587"/>
                </a:lnTo>
                <a:lnTo>
                  <a:pt x="268" y="1590"/>
                </a:lnTo>
                <a:close/>
                <a:moveTo>
                  <a:pt x="195" y="1749"/>
                </a:moveTo>
                <a:lnTo>
                  <a:pt x="152" y="1841"/>
                </a:lnTo>
                <a:lnTo>
                  <a:pt x="150" y="1842"/>
                </a:lnTo>
                <a:lnTo>
                  <a:pt x="147" y="1844"/>
                </a:lnTo>
                <a:lnTo>
                  <a:pt x="145" y="1844"/>
                </a:lnTo>
                <a:lnTo>
                  <a:pt x="141" y="1844"/>
                </a:lnTo>
                <a:lnTo>
                  <a:pt x="140" y="1842"/>
                </a:lnTo>
                <a:lnTo>
                  <a:pt x="138" y="1841"/>
                </a:lnTo>
                <a:lnTo>
                  <a:pt x="138" y="1837"/>
                </a:lnTo>
                <a:lnTo>
                  <a:pt x="138" y="1835"/>
                </a:lnTo>
                <a:lnTo>
                  <a:pt x="181" y="1742"/>
                </a:lnTo>
                <a:lnTo>
                  <a:pt x="183" y="1741"/>
                </a:lnTo>
                <a:lnTo>
                  <a:pt x="184" y="1739"/>
                </a:lnTo>
                <a:lnTo>
                  <a:pt x="188" y="1739"/>
                </a:lnTo>
                <a:lnTo>
                  <a:pt x="191" y="1739"/>
                </a:lnTo>
                <a:lnTo>
                  <a:pt x="193" y="1741"/>
                </a:lnTo>
                <a:lnTo>
                  <a:pt x="195" y="1742"/>
                </a:lnTo>
                <a:lnTo>
                  <a:pt x="195" y="1746"/>
                </a:lnTo>
                <a:lnTo>
                  <a:pt x="195" y="1749"/>
                </a:lnTo>
                <a:close/>
                <a:moveTo>
                  <a:pt x="120" y="1907"/>
                </a:moveTo>
                <a:lnTo>
                  <a:pt x="77" y="2000"/>
                </a:lnTo>
                <a:lnTo>
                  <a:pt x="75" y="2001"/>
                </a:lnTo>
                <a:lnTo>
                  <a:pt x="74" y="2003"/>
                </a:lnTo>
                <a:lnTo>
                  <a:pt x="72" y="2003"/>
                </a:lnTo>
                <a:lnTo>
                  <a:pt x="68" y="2001"/>
                </a:lnTo>
                <a:lnTo>
                  <a:pt x="66" y="2000"/>
                </a:lnTo>
                <a:lnTo>
                  <a:pt x="65" y="1998"/>
                </a:lnTo>
                <a:lnTo>
                  <a:pt x="65" y="1996"/>
                </a:lnTo>
                <a:lnTo>
                  <a:pt x="65" y="1992"/>
                </a:lnTo>
                <a:lnTo>
                  <a:pt x="108" y="1901"/>
                </a:lnTo>
                <a:lnTo>
                  <a:pt x="109" y="1898"/>
                </a:lnTo>
                <a:lnTo>
                  <a:pt x="111" y="1896"/>
                </a:lnTo>
                <a:lnTo>
                  <a:pt x="115" y="1896"/>
                </a:lnTo>
                <a:lnTo>
                  <a:pt x="116" y="1898"/>
                </a:lnTo>
                <a:lnTo>
                  <a:pt x="120" y="1898"/>
                </a:lnTo>
                <a:lnTo>
                  <a:pt x="120" y="1901"/>
                </a:lnTo>
                <a:lnTo>
                  <a:pt x="122" y="1903"/>
                </a:lnTo>
                <a:lnTo>
                  <a:pt x="120" y="1907"/>
                </a:lnTo>
                <a:close/>
                <a:moveTo>
                  <a:pt x="47" y="2064"/>
                </a:moveTo>
                <a:lnTo>
                  <a:pt x="15" y="2135"/>
                </a:lnTo>
                <a:lnTo>
                  <a:pt x="13" y="2137"/>
                </a:lnTo>
                <a:lnTo>
                  <a:pt x="11" y="2139"/>
                </a:lnTo>
                <a:lnTo>
                  <a:pt x="7" y="2139"/>
                </a:lnTo>
                <a:lnTo>
                  <a:pt x="6" y="2139"/>
                </a:lnTo>
                <a:lnTo>
                  <a:pt x="2" y="2137"/>
                </a:lnTo>
                <a:lnTo>
                  <a:pt x="0" y="2134"/>
                </a:lnTo>
                <a:lnTo>
                  <a:pt x="0" y="2132"/>
                </a:lnTo>
                <a:lnTo>
                  <a:pt x="2" y="2128"/>
                </a:lnTo>
                <a:lnTo>
                  <a:pt x="34" y="2059"/>
                </a:lnTo>
                <a:lnTo>
                  <a:pt x="36" y="2057"/>
                </a:lnTo>
                <a:lnTo>
                  <a:pt x="38" y="2055"/>
                </a:lnTo>
                <a:lnTo>
                  <a:pt x="41" y="2053"/>
                </a:lnTo>
                <a:lnTo>
                  <a:pt x="43" y="2055"/>
                </a:lnTo>
                <a:lnTo>
                  <a:pt x="47" y="2057"/>
                </a:lnTo>
                <a:lnTo>
                  <a:pt x="47" y="2059"/>
                </a:lnTo>
                <a:lnTo>
                  <a:pt x="49" y="2062"/>
                </a:lnTo>
                <a:lnTo>
                  <a:pt x="47" y="206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22" name="Freeform 61">
            <a:extLst>
              <a:ext uri="{FF2B5EF4-FFF2-40B4-BE49-F238E27FC236}">
                <a16:creationId xmlns:a16="http://schemas.microsoft.com/office/drawing/2014/main" xmlns="" id="{A3AEB540-B434-211A-DF8F-2AA1C3EB847D}"/>
              </a:ext>
            </a:extLst>
          </p:cNvPr>
          <p:cNvSpPr>
            <a:spLocks/>
          </p:cNvSpPr>
          <p:nvPr/>
        </p:nvSpPr>
        <p:spPr bwMode="auto">
          <a:xfrm>
            <a:off x="5800725" y="5014913"/>
            <a:ext cx="114300" cy="171450"/>
          </a:xfrm>
          <a:custGeom>
            <a:avLst/>
            <a:gdLst>
              <a:gd name="T0" fmla="*/ 2147483646 w 142"/>
              <a:gd name="T1" fmla="*/ 2147483646 h 205"/>
              <a:gd name="T2" fmla="*/ 0 w 142"/>
              <a:gd name="T3" fmla="*/ 2147483646 h 205"/>
              <a:gd name="T4" fmla="*/ 2147483646 w 142"/>
              <a:gd name="T5" fmla="*/ 0 h 205"/>
              <a:gd name="T6" fmla="*/ 2147483646 w 142"/>
              <a:gd name="T7" fmla="*/ 2147483646 h 2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" h="205">
                <a:moveTo>
                  <a:pt x="142" y="55"/>
                </a:moveTo>
                <a:lnTo>
                  <a:pt x="0" y="205"/>
                </a:lnTo>
                <a:lnTo>
                  <a:pt x="24" y="0"/>
                </a:lnTo>
                <a:lnTo>
                  <a:pt x="142" y="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23" name="Freeform 62">
            <a:extLst>
              <a:ext uri="{FF2B5EF4-FFF2-40B4-BE49-F238E27FC236}">
                <a16:creationId xmlns:a16="http://schemas.microsoft.com/office/drawing/2014/main" xmlns="" id="{E0C06E49-0D5E-6E7C-6C44-8E6788DC71EF}"/>
              </a:ext>
            </a:extLst>
          </p:cNvPr>
          <p:cNvSpPr>
            <a:spLocks noEditPoints="1"/>
          </p:cNvSpPr>
          <p:nvPr/>
        </p:nvSpPr>
        <p:spPr bwMode="auto">
          <a:xfrm>
            <a:off x="4352925" y="3282950"/>
            <a:ext cx="12700" cy="1758950"/>
          </a:xfrm>
          <a:custGeom>
            <a:avLst/>
            <a:gdLst>
              <a:gd name="T0" fmla="*/ 2147483646 w 16"/>
              <a:gd name="T1" fmla="*/ 2147483646 h 2121"/>
              <a:gd name="T2" fmla="*/ 0 w 16"/>
              <a:gd name="T3" fmla="*/ 2147483646 h 2121"/>
              <a:gd name="T4" fmla="*/ 2147483646 w 16"/>
              <a:gd name="T5" fmla="*/ 0 h 2121"/>
              <a:gd name="T6" fmla="*/ 2147483646 w 16"/>
              <a:gd name="T7" fmla="*/ 2147483646 h 2121"/>
              <a:gd name="T8" fmla="*/ 2147483646 w 16"/>
              <a:gd name="T9" fmla="*/ 2147483646 h 2121"/>
              <a:gd name="T10" fmla="*/ 0 w 16"/>
              <a:gd name="T11" fmla="*/ 2147483646 h 2121"/>
              <a:gd name="T12" fmla="*/ 2147483646 w 16"/>
              <a:gd name="T13" fmla="*/ 2147483646 h 2121"/>
              <a:gd name="T14" fmla="*/ 2147483646 w 16"/>
              <a:gd name="T15" fmla="*/ 2147483646 h 2121"/>
              <a:gd name="T16" fmla="*/ 2147483646 w 16"/>
              <a:gd name="T17" fmla="*/ 2147483646 h 2121"/>
              <a:gd name="T18" fmla="*/ 0 w 16"/>
              <a:gd name="T19" fmla="*/ 2147483646 h 2121"/>
              <a:gd name="T20" fmla="*/ 2147483646 w 16"/>
              <a:gd name="T21" fmla="*/ 2147483646 h 2121"/>
              <a:gd name="T22" fmla="*/ 2147483646 w 16"/>
              <a:gd name="T23" fmla="*/ 2147483646 h 2121"/>
              <a:gd name="T24" fmla="*/ 2147483646 w 16"/>
              <a:gd name="T25" fmla="*/ 2147483646 h 2121"/>
              <a:gd name="T26" fmla="*/ 0 w 16"/>
              <a:gd name="T27" fmla="*/ 2147483646 h 2121"/>
              <a:gd name="T28" fmla="*/ 2147483646 w 16"/>
              <a:gd name="T29" fmla="*/ 2147483646 h 2121"/>
              <a:gd name="T30" fmla="*/ 2147483646 w 16"/>
              <a:gd name="T31" fmla="*/ 2147483646 h 2121"/>
              <a:gd name="T32" fmla="*/ 2147483646 w 16"/>
              <a:gd name="T33" fmla="*/ 2147483646 h 2121"/>
              <a:gd name="T34" fmla="*/ 0 w 16"/>
              <a:gd name="T35" fmla="*/ 2147483646 h 2121"/>
              <a:gd name="T36" fmla="*/ 2147483646 w 16"/>
              <a:gd name="T37" fmla="*/ 2147483646 h 2121"/>
              <a:gd name="T38" fmla="*/ 2147483646 w 16"/>
              <a:gd name="T39" fmla="*/ 2147483646 h 2121"/>
              <a:gd name="T40" fmla="*/ 2147483646 w 16"/>
              <a:gd name="T41" fmla="*/ 2147483646 h 2121"/>
              <a:gd name="T42" fmla="*/ 0 w 16"/>
              <a:gd name="T43" fmla="*/ 2147483646 h 2121"/>
              <a:gd name="T44" fmla="*/ 2147483646 w 16"/>
              <a:gd name="T45" fmla="*/ 2147483646 h 2121"/>
              <a:gd name="T46" fmla="*/ 2147483646 w 16"/>
              <a:gd name="T47" fmla="*/ 2147483646 h 2121"/>
              <a:gd name="T48" fmla="*/ 2147483646 w 16"/>
              <a:gd name="T49" fmla="*/ 2147483646 h 2121"/>
              <a:gd name="T50" fmla="*/ 0 w 16"/>
              <a:gd name="T51" fmla="*/ 2147483646 h 2121"/>
              <a:gd name="T52" fmla="*/ 2147483646 w 16"/>
              <a:gd name="T53" fmla="*/ 2147483646 h 2121"/>
              <a:gd name="T54" fmla="*/ 2147483646 w 16"/>
              <a:gd name="T55" fmla="*/ 2147483646 h 2121"/>
              <a:gd name="T56" fmla="*/ 2147483646 w 16"/>
              <a:gd name="T57" fmla="*/ 2147483646 h 2121"/>
              <a:gd name="T58" fmla="*/ 0 w 16"/>
              <a:gd name="T59" fmla="*/ 2147483646 h 2121"/>
              <a:gd name="T60" fmla="*/ 2147483646 w 16"/>
              <a:gd name="T61" fmla="*/ 2147483646 h 2121"/>
              <a:gd name="T62" fmla="*/ 2147483646 w 16"/>
              <a:gd name="T63" fmla="*/ 2147483646 h 2121"/>
              <a:gd name="T64" fmla="*/ 2147483646 w 16"/>
              <a:gd name="T65" fmla="*/ 2147483646 h 2121"/>
              <a:gd name="T66" fmla="*/ 0 w 16"/>
              <a:gd name="T67" fmla="*/ 2147483646 h 2121"/>
              <a:gd name="T68" fmla="*/ 2147483646 w 16"/>
              <a:gd name="T69" fmla="*/ 2147483646 h 2121"/>
              <a:gd name="T70" fmla="*/ 2147483646 w 16"/>
              <a:gd name="T71" fmla="*/ 2147483646 h 2121"/>
              <a:gd name="T72" fmla="*/ 2147483646 w 16"/>
              <a:gd name="T73" fmla="*/ 2147483646 h 2121"/>
              <a:gd name="T74" fmla="*/ 0 w 16"/>
              <a:gd name="T75" fmla="*/ 2147483646 h 2121"/>
              <a:gd name="T76" fmla="*/ 2147483646 w 16"/>
              <a:gd name="T77" fmla="*/ 2147483646 h 2121"/>
              <a:gd name="T78" fmla="*/ 2147483646 w 16"/>
              <a:gd name="T79" fmla="*/ 2147483646 h 2121"/>
              <a:gd name="T80" fmla="*/ 2147483646 w 16"/>
              <a:gd name="T81" fmla="*/ 2147483646 h 2121"/>
              <a:gd name="T82" fmla="*/ 0 w 16"/>
              <a:gd name="T83" fmla="*/ 2147483646 h 2121"/>
              <a:gd name="T84" fmla="*/ 2147483646 w 16"/>
              <a:gd name="T85" fmla="*/ 2147483646 h 2121"/>
              <a:gd name="T86" fmla="*/ 2147483646 w 16"/>
              <a:gd name="T87" fmla="*/ 2147483646 h 2121"/>
              <a:gd name="T88" fmla="*/ 2147483646 w 16"/>
              <a:gd name="T89" fmla="*/ 2147483646 h 2121"/>
              <a:gd name="T90" fmla="*/ 0 w 16"/>
              <a:gd name="T91" fmla="*/ 2147483646 h 2121"/>
              <a:gd name="T92" fmla="*/ 2147483646 w 16"/>
              <a:gd name="T93" fmla="*/ 2147483646 h 2121"/>
              <a:gd name="T94" fmla="*/ 2147483646 w 16"/>
              <a:gd name="T95" fmla="*/ 2147483646 h 2121"/>
              <a:gd name="T96" fmla="*/ 2147483646 w 16"/>
              <a:gd name="T97" fmla="*/ 2147483646 h 2121"/>
              <a:gd name="T98" fmla="*/ 0 w 16"/>
              <a:gd name="T99" fmla="*/ 2147483646 h 2121"/>
              <a:gd name="T100" fmla="*/ 2147483646 w 16"/>
              <a:gd name="T101" fmla="*/ 2147483646 h 2121"/>
              <a:gd name="T102" fmla="*/ 2147483646 w 16"/>
              <a:gd name="T103" fmla="*/ 2147483646 h 2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" h="2121">
                <a:moveTo>
                  <a:pt x="16" y="7"/>
                </a:moveTo>
                <a:lnTo>
                  <a:pt x="16" y="109"/>
                </a:lnTo>
                <a:lnTo>
                  <a:pt x="14" y="111"/>
                </a:lnTo>
                <a:lnTo>
                  <a:pt x="13" y="115"/>
                </a:lnTo>
                <a:lnTo>
                  <a:pt x="11" y="116"/>
                </a:lnTo>
                <a:lnTo>
                  <a:pt x="7" y="116"/>
                </a:lnTo>
                <a:lnTo>
                  <a:pt x="5" y="116"/>
                </a:lnTo>
                <a:lnTo>
                  <a:pt x="4" y="115"/>
                </a:lnTo>
                <a:lnTo>
                  <a:pt x="2" y="111"/>
                </a:lnTo>
                <a:lnTo>
                  <a:pt x="0" y="109"/>
                </a:lnTo>
                <a:lnTo>
                  <a:pt x="0" y="7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lnTo>
                  <a:pt x="7" y="0"/>
                </a:lnTo>
                <a:lnTo>
                  <a:pt x="11" y="0"/>
                </a:lnTo>
                <a:lnTo>
                  <a:pt x="13" y="2"/>
                </a:lnTo>
                <a:lnTo>
                  <a:pt x="14" y="4"/>
                </a:lnTo>
                <a:lnTo>
                  <a:pt x="16" y="7"/>
                </a:lnTo>
                <a:close/>
                <a:moveTo>
                  <a:pt x="16" y="181"/>
                </a:moveTo>
                <a:lnTo>
                  <a:pt x="16" y="283"/>
                </a:lnTo>
                <a:lnTo>
                  <a:pt x="14" y="286"/>
                </a:lnTo>
                <a:lnTo>
                  <a:pt x="13" y="288"/>
                </a:lnTo>
                <a:lnTo>
                  <a:pt x="11" y="290"/>
                </a:lnTo>
                <a:lnTo>
                  <a:pt x="7" y="290"/>
                </a:lnTo>
                <a:lnTo>
                  <a:pt x="5" y="290"/>
                </a:lnTo>
                <a:lnTo>
                  <a:pt x="4" y="288"/>
                </a:lnTo>
                <a:lnTo>
                  <a:pt x="2" y="286"/>
                </a:lnTo>
                <a:lnTo>
                  <a:pt x="0" y="283"/>
                </a:lnTo>
                <a:lnTo>
                  <a:pt x="0" y="181"/>
                </a:lnTo>
                <a:lnTo>
                  <a:pt x="2" y="179"/>
                </a:lnTo>
                <a:lnTo>
                  <a:pt x="4" y="177"/>
                </a:lnTo>
                <a:lnTo>
                  <a:pt x="5" y="175"/>
                </a:lnTo>
                <a:lnTo>
                  <a:pt x="7" y="174"/>
                </a:lnTo>
                <a:lnTo>
                  <a:pt x="11" y="175"/>
                </a:lnTo>
                <a:lnTo>
                  <a:pt x="13" y="177"/>
                </a:lnTo>
                <a:lnTo>
                  <a:pt x="14" y="179"/>
                </a:lnTo>
                <a:lnTo>
                  <a:pt x="16" y="181"/>
                </a:lnTo>
                <a:close/>
                <a:moveTo>
                  <a:pt x="16" y="356"/>
                </a:moveTo>
                <a:lnTo>
                  <a:pt x="16" y="458"/>
                </a:lnTo>
                <a:lnTo>
                  <a:pt x="14" y="459"/>
                </a:lnTo>
                <a:lnTo>
                  <a:pt x="13" y="463"/>
                </a:lnTo>
                <a:lnTo>
                  <a:pt x="11" y="465"/>
                </a:lnTo>
                <a:lnTo>
                  <a:pt x="7" y="465"/>
                </a:lnTo>
                <a:lnTo>
                  <a:pt x="5" y="465"/>
                </a:lnTo>
                <a:lnTo>
                  <a:pt x="4" y="463"/>
                </a:lnTo>
                <a:lnTo>
                  <a:pt x="2" y="459"/>
                </a:lnTo>
                <a:lnTo>
                  <a:pt x="0" y="458"/>
                </a:lnTo>
                <a:lnTo>
                  <a:pt x="0" y="356"/>
                </a:lnTo>
                <a:lnTo>
                  <a:pt x="2" y="352"/>
                </a:lnTo>
                <a:lnTo>
                  <a:pt x="4" y="350"/>
                </a:lnTo>
                <a:lnTo>
                  <a:pt x="5" y="349"/>
                </a:lnTo>
                <a:lnTo>
                  <a:pt x="7" y="349"/>
                </a:lnTo>
                <a:lnTo>
                  <a:pt x="11" y="349"/>
                </a:lnTo>
                <a:lnTo>
                  <a:pt x="13" y="350"/>
                </a:lnTo>
                <a:lnTo>
                  <a:pt x="14" y="352"/>
                </a:lnTo>
                <a:lnTo>
                  <a:pt x="16" y="356"/>
                </a:lnTo>
                <a:close/>
                <a:moveTo>
                  <a:pt x="16" y="531"/>
                </a:moveTo>
                <a:lnTo>
                  <a:pt x="16" y="631"/>
                </a:lnTo>
                <a:lnTo>
                  <a:pt x="14" y="635"/>
                </a:lnTo>
                <a:lnTo>
                  <a:pt x="13" y="636"/>
                </a:lnTo>
                <a:lnTo>
                  <a:pt x="11" y="638"/>
                </a:lnTo>
                <a:lnTo>
                  <a:pt x="7" y="640"/>
                </a:lnTo>
                <a:lnTo>
                  <a:pt x="5" y="638"/>
                </a:lnTo>
                <a:lnTo>
                  <a:pt x="4" y="636"/>
                </a:lnTo>
                <a:lnTo>
                  <a:pt x="2" y="635"/>
                </a:lnTo>
                <a:lnTo>
                  <a:pt x="0" y="631"/>
                </a:lnTo>
                <a:lnTo>
                  <a:pt x="0" y="531"/>
                </a:lnTo>
                <a:lnTo>
                  <a:pt x="2" y="527"/>
                </a:lnTo>
                <a:lnTo>
                  <a:pt x="4" y="526"/>
                </a:lnTo>
                <a:lnTo>
                  <a:pt x="5" y="524"/>
                </a:lnTo>
                <a:lnTo>
                  <a:pt x="7" y="522"/>
                </a:lnTo>
                <a:lnTo>
                  <a:pt x="11" y="524"/>
                </a:lnTo>
                <a:lnTo>
                  <a:pt x="13" y="526"/>
                </a:lnTo>
                <a:lnTo>
                  <a:pt x="14" y="527"/>
                </a:lnTo>
                <a:lnTo>
                  <a:pt x="16" y="531"/>
                </a:lnTo>
                <a:close/>
                <a:moveTo>
                  <a:pt x="16" y="704"/>
                </a:moveTo>
                <a:lnTo>
                  <a:pt x="16" y="806"/>
                </a:lnTo>
                <a:lnTo>
                  <a:pt x="14" y="808"/>
                </a:lnTo>
                <a:lnTo>
                  <a:pt x="13" y="811"/>
                </a:lnTo>
                <a:lnTo>
                  <a:pt x="11" y="813"/>
                </a:lnTo>
                <a:lnTo>
                  <a:pt x="7" y="813"/>
                </a:lnTo>
                <a:lnTo>
                  <a:pt x="5" y="813"/>
                </a:lnTo>
                <a:lnTo>
                  <a:pt x="4" y="811"/>
                </a:lnTo>
                <a:lnTo>
                  <a:pt x="2" y="808"/>
                </a:lnTo>
                <a:lnTo>
                  <a:pt x="0" y="806"/>
                </a:lnTo>
                <a:lnTo>
                  <a:pt x="0" y="704"/>
                </a:lnTo>
                <a:lnTo>
                  <a:pt x="2" y="701"/>
                </a:lnTo>
                <a:lnTo>
                  <a:pt x="4" y="699"/>
                </a:lnTo>
                <a:lnTo>
                  <a:pt x="5" y="697"/>
                </a:lnTo>
                <a:lnTo>
                  <a:pt x="7" y="697"/>
                </a:lnTo>
                <a:lnTo>
                  <a:pt x="11" y="697"/>
                </a:lnTo>
                <a:lnTo>
                  <a:pt x="13" y="699"/>
                </a:lnTo>
                <a:lnTo>
                  <a:pt x="14" y="701"/>
                </a:lnTo>
                <a:lnTo>
                  <a:pt x="16" y="704"/>
                </a:lnTo>
                <a:close/>
                <a:moveTo>
                  <a:pt x="16" y="879"/>
                </a:moveTo>
                <a:lnTo>
                  <a:pt x="16" y="981"/>
                </a:lnTo>
                <a:lnTo>
                  <a:pt x="14" y="983"/>
                </a:lnTo>
                <a:lnTo>
                  <a:pt x="13" y="985"/>
                </a:lnTo>
                <a:lnTo>
                  <a:pt x="11" y="987"/>
                </a:lnTo>
                <a:lnTo>
                  <a:pt x="7" y="988"/>
                </a:lnTo>
                <a:lnTo>
                  <a:pt x="5" y="987"/>
                </a:lnTo>
                <a:lnTo>
                  <a:pt x="4" y="985"/>
                </a:lnTo>
                <a:lnTo>
                  <a:pt x="2" y="983"/>
                </a:lnTo>
                <a:lnTo>
                  <a:pt x="0" y="981"/>
                </a:lnTo>
                <a:lnTo>
                  <a:pt x="0" y="879"/>
                </a:lnTo>
                <a:lnTo>
                  <a:pt x="2" y="876"/>
                </a:lnTo>
                <a:lnTo>
                  <a:pt x="4" y="874"/>
                </a:lnTo>
                <a:lnTo>
                  <a:pt x="5" y="872"/>
                </a:lnTo>
                <a:lnTo>
                  <a:pt x="7" y="872"/>
                </a:lnTo>
                <a:lnTo>
                  <a:pt x="11" y="872"/>
                </a:lnTo>
                <a:lnTo>
                  <a:pt x="13" y="874"/>
                </a:lnTo>
                <a:lnTo>
                  <a:pt x="14" y="876"/>
                </a:lnTo>
                <a:lnTo>
                  <a:pt x="16" y="879"/>
                </a:lnTo>
                <a:close/>
                <a:moveTo>
                  <a:pt x="16" y="1053"/>
                </a:moveTo>
                <a:lnTo>
                  <a:pt x="16" y="1154"/>
                </a:lnTo>
                <a:lnTo>
                  <a:pt x="14" y="1158"/>
                </a:lnTo>
                <a:lnTo>
                  <a:pt x="13" y="1160"/>
                </a:lnTo>
                <a:lnTo>
                  <a:pt x="11" y="1162"/>
                </a:lnTo>
                <a:lnTo>
                  <a:pt x="7" y="1162"/>
                </a:lnTo>
                <a:lnTo>
                  <a:pt x="5" y="1162"/>
                </a:lnTo>
                <a:lnTo>
                  <a:pt x="4" y="1160"/>
                </a:lnTo>
                <a:lnTo>
                  <a:pt x="2" y="1158"/>
                </a:lnTo>
                <a:lnTo>
                  <a:pt x="0" y="1154"/>
                </a:lnTo>
                <a:lnTo>
                  <a:pt x="0" y="1053"/>
                </a:lnTo>
                <a:lnTo>
                  <a:pt x="2" y="1051"/>
                </a:lnTo>
                <a:lnTo>
                  <a:pt x="4" y="1047"/>
                </a:lnTo>
                <a:lnTo>
                  <a:pt x="5" y="1045"/>
                </a:lnTo>
                <a:lnTo>
                  <a:pt x="7" y="1045"/>
                </a:lnTo>
                <a:lnTo>
                  <a:pt x="11" y="1045"/>
                </a:lnTo>
                <a:lnTo>
                  <a:pt x="13" y="1047"/>
                </a:lnTo>
                <a:lnTo>
                  <a:pt x="14" y="1051"/>
                </a:lnTo>
                <a:lnTo>
                  <a:pt x="16" y="1053"/>
                </a:lnTo>
                <a:close/>
                <a:moveTo>
                  <a:pt x="16" y="1228"/>
                </a:moveTo>
                <a:lnTo>
                  <a:pt x="16" y="1330"/>
                </a:lnTo>
                <a:lnTo>
                  <a:pt x="14" y="1331"/>
                </a:lnTo>
                <a:lnTo>
                  <a:pt x="13" y="1333"/>
                </a:lnTo>
                <a:lnTo>
                  <a:pt x="11" y="1335"/>
                </a:lnTo>
                <a:lnTo>
                  <a:pt x="7" y="1337"/>
                </a:lnTo>
                <a:lnTo>
                  <a:pt x="5" y="1335"/>
                </a:lnTo>
                <a:lnTo>
                  <a:pt x="4" y="1333"/>
                </a:lnTo>
                <a:lnTo>
                  <a:pt x="2" y="1331"/>
                </a:lnTo>
                <a:lnTo>
                  <a:pt x="0" y="1330"/>
                </a:lnTo>
                <a:lnTo>
                  <a:pt x="0" y="1228"/>
                </a:lnTo>
                <a:lnTo>
                  <a:pt x="2" y="1224"/>
                </a:lnTo>
                <a:lnTo>
                  <a:pt x="4" y="1222"/>
                </a:lnTo>
                <a:lnTo>
                  <a:pt x="5" y="1221"/>
                </a:lnTo>
                <a:lnTo>
                  <a:pt x="7" y="1221"/>
                </a:lnTo>
                <a:lnTo>
                  <a:pt x="11" y="1221"/>
                </a:lnTo>
                <a:lnTo>
                  <a:pt x="13" y="1222"/>
                </a:lnTo>
                <a:lnTo>
                  <a:pt x="14" y="1224"/>
                </a:lnTo>
                <a:lnTo>
                  <a:pt x="16" y="1228"/>
                </a:lnTo>
                <a:close/>
                <a:moveTo>
                  <a:pt x="16" y="1401"/>
                </a:moveTo>
                <a:lnTo>
                  <a:pt x="16" y="1503"/>
                </a:lnTo>
                <a:lnTo>
                  <a:pt x="14" y="1506"/>
                </a:lnTo>
                <a:lnTo>
                  <a:pt x="13" y="1508"/>
                </a:lnTo>
                <a:lnTo>
                  <a:pt x="11" y="1510"/>
                </a:lnTo>
                <a:lnTo>
                  <a:pt x="7" y="1510"/>
                </a:lnTo>
                <a:lnTo>
                  <a:pt x="5" y="1510"/>
                </a:lnTo>
                <a:lnTo>
                  <a:pt x="4" y="1508"/>
                </a:lnTo>
                <a:lnTo>
                  <a:pt x="2" y="1506"/>
                </a:lnTo>
                <a:lnTo>
                  <a:pt x="0" y="1503"/>
                </a:lnTo>
                <a:lnTo>
                  <a:pt x="0" y="1401"/>
                </a:lnTo>
                <a:lnTo>
                  <a:pt x="2" y="1399"/>
                </a:lnTo>
                <a:lnTo>
                  <a:pt x="4" y="1396"/>
                </a:lnTo>
                <a:lnTo>
                  <a:pt x="5" y="1394"/>
                </a:lnTo>
                <a:lnTo>
                  <a:pt x="7" y="1394"/>
                </a:lnTo>
                <a:lnTo>
                  <a:pt x="11" y="1394"/>
                </a:lnTo>
                <a:lnTo>
                  <a:pt x="13" y="1396"/>
                </a:lnTo>
                <a:lnTo>
                  <a:pt x="14" y="1399"/>
                </a:lnTo>
                <a:lnTo>
                  <a:pt x="16" y="1401"/>
                </a:lnTo>
                <a:close/>
                <a:moveTo>
                  <a:pt x="16" y="1576"/>
                </a:moveTo>
                <a:lnTo>
                  <a:pt x="16" y="1678"/>
                </a:lnTo>
                <a:lnTo>
                  <a:pt x="14" y="1680"/>
                </a:lnTo>
                <a:lnTo>
                  <a:pt x="13" y="1682"/>
                </a:lnTo>
                <a:lnTo>
                  <a:pt x="11" y="1683"/>
                </a:lnTo>
                <a:lnTo>
                  <a:pt x="7" y="1685"/>
                </a:lnTo>
                <a:lnTo>
                  <a:pt x="5" y="1683"/>
                </a:lnTo>
                <a:lnTo>
                  <a:pt x="4" y="1682"/>
                </a:lnTo>
                <a:lnTo>
                  <a:pt x="2" y="1680"/>
                </a:lnTo>
                <a:lnTo>
                  <a:pt x="0" y="1678"/>
                </a:lnTo>
                <a:lnTo>
                  <a:pt x="0" y="1576"/>
                </a:lnTo>
                <a:lnTo>
                  <a:pt x="2" y="1573"/>
                </a:lnTo>
                <a:lnTo>
                  <a:pt x="4" y="1571"/>
                </a:lnTo>
                <a:lnTo>
                  <a:pt x="5" y="1569"/>
                </a:lnTo>
                <a:lnTo>
                  <a:pt x="7" y="1569"/>
                </a:lnTo>
                <a:lnTo>
                  <a:pt x="11" y="1569"/>
                </a:lnTo>
                <a:lnTo>
                  <a:pt x="13" y="1571"/>
                </a:lnTo>
                <a:lnTo>
                  <a:pt x="14" y="1573"/>
                </a:lnTo>
                <a:lnTo>
                  <a:pt x="16" y="1576"/>
                </a:lnTo>
                <a:close/>
                <a:moveTo>
                  <a:pt x="16" y="1749"/>
                </a:moveTo>
                <a:lnTo>
                  <a:pt x="16" y="1851"/>
                </a:lnTo>
                <a:lnTo>
                  <a:pt x="14" y="1855"/>
                </a:lnTo>
                <a:lnTo>
                  <a:pt x="13" y="1857"/>
                </a:lnTo>
                <a:lnTo>
                  <a:pt x="11" y="1858"/>
                </a:lnTo>
                <a:lnTo>
                  <a:pt x="7" y="1858"/>
                </a:lnTo>
                <a:lnTo>
                  <a:pt x="5" y="1858"/>
                </a:lnTo>
                <a:lnTo>
                  <a:pt x="4" y="1857"/>
                </a:lnTo>
                <a:lnTo>
                  <a:pt x="2" y="1855"/>
                </a:lnTo>
                <a:lnTo>
                  <a:pt x="0" y="1851"/>
                </a:lnTo>
                <a:lnTo>
                  <a:pt x="0" y="1749"/>
                </a:lnTo>
                <a:lnTo>
                  <a:pt x="2" y="1748"/>
                </a:lnTo>
                <a:lnTo>
                  <a:pt x="4" y="1744"/>
                </a:lnTo>
                <a:lnTo>
                  <a:pt x="5" y="1742"/>
                </a:lnTo>
                <a:lnTo>
                  <a:pt x="7" y="1742"/>
                </a:lnTo>
                <a:lnTo>
                  <a:pt x="11" y="1742"/>
                </a:lnTo>
                <a:lnTo>
                  <a:pt x="13" y="1744"/>
                </a:lnTo>
                <a:lnTo>
                  <a:pt x="14" y="1748"/>
                </a:lnTo>
                <a:lnTo>
                  <a:pt x="16" y="1749"/>
                </a:lnTo>
                <a:close/>
                <a:moveTo>
                  <a:pt x="16" y="1925"/>
                </a:moveTo>
                <a:lnTo>
                  <a:pt x="16" y="2026"/>
                </a:lnTo>
                <a:lnTo>
                  <a:pt x="14" y="2028"/>
                </a:lnTo>
                <a:lnTo>
                  <a:pt x="13" y="2032"/>
                </a:lnTo>
                <a:lnTo>
                  <a:pt x="11" y="2032"/>
                </a:lnTo>
                <a:lnTo>
                  <a:pt x="7" y="2034"/>
                </a:lnTo>
                <a:lnTo>
                  <a:pt x="5" y="2032"/>
                </a:lnTo>
                <a:lnTo>
                  <a:pt x="4" y="2032"/>
                </a:lnTo>
                <a:lnTo>
                  <a:pt x="2" y="2028"/>
                </a:lnTo>
                <a:lnTo>
                  <a:pt x="0" y="2026"/>
                </a:lnTo>
                <a:lnTo>
                  <a:pt x="0" y="1925"/>
                </a:lnTo>
                <a:lnTo>
                  <a:pt x="2" y="1921"/>
                </a:lnTo>
                <a:lnTo>
                  <a:pt x="4" y="1919"/>
                </a:lnTo>
                <a:lnTo>
                  <a:pt x="5" y="1917"/>
                </a:lnTo>
                <a:lnTo>
                  <a:pt x="7" y="1917"/>
                </a:lnTo>
                <a:lnTo>
                  <a:pt x="11" y="1917"/>
                </a:lnTo>
                <a:lnTo>
                  <a:pt x="13" y="1919"/>
                </a:lnTo>
                <a:lnTo>
                  <a:pt x="14" y="1921"/>
                </a:lnTo>
                <a:lnTo>
                  <a:pt x="16" y="1925"/>
                </a:lnTo>
                <a:close/>
                <a:moveTo>
                  <a:pt x="16" y="2098"/>
                </a:moveTo>
                <a:lnTo>
                  <a:pt x="16" y="2114"/>
                </a:lnTo>
                <a:lnTo>
                  <a:pt x="14" y="2117"/>
                </a:lnTo>
                <a:lnTo>
                  <a:pt x="13" y="2119"/>
                </a:lnTo>
                <a:lnTo>
                  <a:pt x="11" y="2121"/>
                </a:lnTo>
                <a:lnTo>
                  <a:pt x="7" y="2121"/>
                </a:lnTo>
                <a:lnTo>
                  <a:pt x="5" y="2121"/>
                </a:lnTo>
                <a:lnTo>
                  <a:pt x="4" y="2119"/>
                </a:lnTo>
                <a:lnTo>
                  <a:pt x="2" y="2117"/>
                </a:lnTo>
                <a:lnTo>
                  <a:pt x="0" y="2114"/>
                </a:lnTo>
                <a:lnTo>
                  <a:pt x="0" y="2098"/>
                </a:lnTo>
                <a:lnTo>
                  <a:pt x="2" y="2096"/>
                </a:lnTo>
                <a:lnTo>
                  <a:pt x="4" y="2092"/>
                </a:lnTo>
                <a:lnTo>
                  <a:pt x="5" y="2092"/>
                </a:lnTo>
                <a:lnTo>
                  <a:pt x="7" y="2091"/>
                </a:lnTo>
                <a:lnTo>
                  <a:pt x="11" y="2092"/>
                </a:lnTo>
                <a:lnTo>
                  <a:pt x="13" y="2092"/>
                </a:lnTo>
                <a:lnTo>
                  <a:pt x="14" y="2096"/>
                </a:lnTo>
                <a:lnTo>
                  <a:pt x="16" y="209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24" name="Freeform 63">
            <a:extLst>
              <a:ext uri="{FF2B5EF4-FFF2-40B4-BE49-F238E27FC236}">
                <a16:creationId xmlns:a16="http://schemas.microsoft.com/office/drawing/2014/main" xmlns="" id="{21CA5DAB-A1EC-CD5E-0629-85B7D3E5C04E}"/>
              </a:ext>
            </a:extLst>
          </p:cNvPr>
          <p:cNvSpPr>
            <a:spLocks/>
          </p:cNvSpPr>
          <p:nvPr/>
        </p:nvSpPr>
        <p:spPr bwMode="auto">
          <a:xfrm>
            <a:off x="4305300" y="5022850"/>
            <a:ext cx="106363" cy="163513"/>
          </a:xfrm>
          <a:custGeom>
            <a:avLst/>
            <a:gdLst>
              <a:gd name="T0" fmla="*/ 2147483646 w 130"/>
              <a:gd name="T1" fmla="*/ 0 h 196"/>
              <a:gd name="T2" fmla="*/ 2147483646 w 130"/>
              <a:gd name="T3" fmla="*/ 2147483646 h 196"/>
              <a:gd name="T4" fmla="*/ 0 w 130"/>
              <a:gd name="T5" fmla="*/ 0 h 196"/>
              <a:gd name="T6" fmla="*/ 2147483646 w 130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0" h="196">
                <a:moveTo>
                  <a:pt x="130" y="0"/>
                </a:moveTo>
                <a:lnTo>
                  <a:pt x="64" y="196"/>
                </a:lnTo>
                <a:lnTo>
                  <a:pt x="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25" name="Freeform 64">
            <a:extLst>
              <a:ext uri="{FF2B5EF4-FFF2-40B4-BE49-F238E27FC236}">
                <a16:creationId xmlns:a16="http://schemas.microsoft.com/office/drawing/2014/main" xmlns="" id="{BB53A3B5-A7DC-DACD-6BE9-50B837655575}"/>
              </a:ext>
            </a:extLst>
          </p:cNvPr>
          <p:cNvSpPr>
            <a:spLocks noEditPoints="1"/>
          </p:cNvSpPr>
          <p:nvPr/>
        </p:nvSpPr>
        <p:spPr bwMode="auto">
          <a:xfrm>
            <a:off x="6975475" y="3282950"/>
            <a:ext cx="1524000" cy="1795463"/>
          </a:xfrm>
          <a:custGeom>
            <a:avLst/>
            <a:gdLst>
              <a:gd name="T0" fmla="*/ 2147483646 w 1897"/>
              <a:gd name="T1" fmla="*/ 2147483646 h 2166"/>
              <a:gd name="T2" fmla="*/ 2147483646 w 1897"/>
              <a:gd name="T3" fmla="*/ 0 h 2166"/>
              <a:gd name="T4" fmla="*/ 2147483646 w 1897"/>
              <a:gd name="T5" fmla="*/ 2147483646 h 2166"/>
              <a:gd name="T6" fmla="*/ 2147483646 w 1897"/>
              <a:gd name="T7" fmla="*/ 2147483646 h 2166"/>
              <a:gd name="T8" fmla="*/ 2147483646 w 1897"/>
              <a:gd name="T9" fmla="*/ 2147483646 h 2166"/>
              <a:gd name="T10" fmla="*/ 2147483646 w 1897"/>
              <a:gd name="T11" fmla="*/ 2147483646 h 2166"/>
              <a:gd name="T12" fmla="*/ 2147483646 w 1897"/>
              <a:gd name="T13" fmla="*/ 2147483646 h 2166"/>
              <a:gd name="T14" fmla="*/ 2147483646 w 1897"/>
              <a:gd name="T15" fmla="*/ 2147483646 h 2166"/>
              <a:gd name="T16" fmla="*/ 2147483646 w 1897"/>
              <a:gd name="T17" fmla="*/ 2147483646 h 2166"/>
              <a:gd name="T18" fmla="*/ 2147483646 w 1897"/>
              <a:gd name="T19" fmla="*/ 2147483646 h 2166"/>
              <a:gd name="T20" fmla="*/ 2147483646 w 1897"/>
              <a:gd name="T21" fmla="*/ 2147483646 h 2166"/>
              <a:gd name="T22" fmla="*/ 2147483646 w 1897"/>
              <a:gd name="T23" fmla="*/ 2147483646 h 2166"/>
              <a:gd name="T24" fmla="*/ 2147483646 w 1897"/>
              <a:gd name="T25" fmla="*/ 2147483646 h 2166"/>
              <a:gd name="T26" fmla="*/ 2147483646 w 1897"/>
              <a:gd name="T27" fmla="*/ 2147483646 h 2166"/>
              <a:gd name="T28" fmla="*/ 2147483646 w 1897"/>
              <a:gd name="T29" fmla="*/ 2147483646 h 2166"/>
              <a:gd name="T30" fmla="*/ 2147483646 w 1897"/>
              <a:gd name="T31" fmla="*/ 2147483646 h 2166"/>
              <a:gd name="T32" fmla="*/ 2147483646 w 1897"/>
              <a:gd name="T33" fmla="*/ 2147483646 h 2166"/>
              <a:gd name="T34" fmla="*/ 2147483646 w 1897"/>
              <a:gd name="T35" fmla="*/ 2147483646 h 2166"/>
              <a:gd name="T36" fmla="*/ 2147483646 w 1897"/>
              <a:gd name="T37" fmla="*/ 2147483646 h 2166"/>
              <a:gd name="T38" fmla="*/ 2147483646 w 1897"/>
              <a:gd name="T39" fmla="*/ 2147483646 h 2166"/>
              <a:gd name="T40" fmla="*/ 2147483646 w 1897"/>
              <a:gd name="T41" fmla="*/ 2147483646 h 2166"/>
              <a:gd name="T42" fmla="*/ 2147483646 w 1897"/>
              <a:gd name="T43" fmla="*/ 2147483646 h 2166"/>
              <a:gd name="T44" fmla="*/ 2147483646 w 1897"/>
              <a:gd name="T45" fmla="*/ 2147483646 h 2166"/>
              <a:gd name="T46" fmla="*/ 2147483646 w 1897"/>
              <a:gd name="T47" fmla="*/ 2147483646 h 2166"/>
              <a:gd name="T48" fmla="*/ 2147483646 w 1897"/>
              <a:gd name="T49" fmla="*/ 2147483646 h 2166"/>
              <a:gd name="T50" fmla="*/ 2147483646 w 1897"/>
              <a:gd name="T51" fmla="*/ 2147483646 h 2166"/>
              <a:gd name="T52" fmla="*/ 2147483646 w 1897"/>
              <a:gd name="T53" fmla="*/ 2147483646 h 2166"/>
              <a:gd name="T54" fmla="*/ 2147483646 w 1897"/>
              <a:gd name="T55" fmla="*/ 2147483646 h 2166"/>
              <a:gd name="T56" fmla="*/ 2147483646 w 1897"/>
              <a:gd name="T57" fmla="*/ 2147483646 h 2166"/>
              <a:gd name="T58" fmla="*/ 2147483646 w 1897"/>
              <a:gd name="T59" fmla="*/ 2147483646 h 2166"/>
              <a:gd name="T60" fmla="*/ 2147483646 w 1897"/>
              <a:gd name="T61" fmla="*/ 2147483646 h 2166"/>
              <a:gd name="T62" fmla="*/ 2147483646 w 1897"/>
              <a:gd name="T63" fmla="*/ 2147483646 h 2166"/>
              <a:gd name="T64" fmla="*/ 2147483646 w 1897"/>
              <a:gd name="T65" fmla="*/ 2147483646 h 2166"/>
              <a:gd name="T66" fmla="*/ 2147483646 w 1897"/>
              <a:gd name="T67" fmla="*/ 2147483646 h 2166"/>
              <a:gd name="T68" fmla="*/ 2147483646 w 1897"/>
              <a:gd name="T69" fmla="*/ 2147483646 h 2166"/>
              <a:gd name="T70" fmla="*/ 2147483646 w 1897"/>
              <a:gd name="T71" fmla="*/ 2147483646 h 2166"/>
              <a:gd name="T72" fmla="*/ 2147483646 w 1897"/>
              <a:gd name="T73" fmla="*/ 2147483646 h 2166"/>
              <a:gd name="T74" fmla="*/ 2147483646 w 1897"/>
              <a:gd name="T75" fmla="*/ 2147483646 h 2166"/>
              <a:gd name="T76" fmla="*/ 2147483646 w 1897"/>
              <a:gd name="T77" fmla="*/ 2147483646 h 2166"/>
              <a:gd name="T78" fmla="*/ 2147483646 w 1897"/>
              <a:gd name="T79" fmla="*/ 2147483646 h 2166"/>
              <a:gd name="T80" fmla="*/ 2147483646 w 1897"/>
              <a:gd name="T81" fmla="*/ 2147483646 h 2166"/>
              <a:gd name="T82" fmla="*/ 2147483646 w 1897"/>
              <a:gd name="T83" fmla="*/ 2147483646 h 2166"/>
              <a:gd name="T84" fmla="*/ 2147483646 w 1897"/>
              <a:gd name="T85" fmla="*/ 2147483646 h 2166"/>
              <a:gd name="T86" fmla="*/ 2147483646 w 1897"/>
              <a:gd name="T87" fmla="*/ 2147483646 h 2166"/>
              <a:gd name="T88" fmla="*/ 2147483646 w 1897"/>
              <a:gd name="T89" fmla="*/ 2147483646 h 2166"/>
              <a:gd name="T90" fmla="*/ 2147483646 w 1897"/>
              <a:gd name="T91" fmla="*/ 2147483646 h 2166"/>
              <a:gd name="T92" fmla="*/ 2147483646 w 1897"/>
              <a:gd name="T93" fmla="*/ 2147483646 h 2166"/>
              <a:gd name="T94" fmla="*/ 2147483646 w 1897"/>
              <a:gd name="T95" fmla="*/ 2147483646 h 2166"/>
              <a:gd name="T96" fmla="*/ 2147483646 w 1897"/>
              <a:gd name="T97" fmla="*/ 2147483646 h 2166"/>
              <a:gd name="T98" fmla="*/ 2147483646 w 1897"/>
              <a:gd name="T99" fmla="*/ 2147483646 h 2166"/>
              <a:gd name="T100" fmla="*/ 2147483646 w 1897"/>
              <a:gd name="T101" fmla="*/ 2147483646 h 2166"/>
              <a:gd name="T102" fmla="*/ 2147483646 w 1897"/>
              <a:gd name="T103" fmla="*/ 2147483646 h 2166"/>
              <a:gd name="T104" fmla="*/ 2147483646 w 1897"/>
              <a:gd name="T105" fmla="*/ 2147483646 h 2166"/>
              <a:gd name="T106" fmla="*/ 2147483646 w 1897"/>
              <a:gd name="T107" fmla="*/ 2147483646 h 2166"/>
              <a:gd name="T108" fmla="*/ 2147483646 w 1897"/>
              <a:gd name="T109" fmla="*/ 2147483646 h 2166"/>
              <a:gd name="T110" fmla="*/ 2147483646 w 1897"/>
              <a:gd name="T111" fmla="*/ 2147483646 h 21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897" h="2166">
                <a:moveTo>
                  <a:pt x="1895" y="13"/>
                </a:moveTo>
                <a:lnTo>
                  <a:pt x="1827" y="90"/>
                </a:lnTo>
                <a:lnTo>
                  <a:pt x="1825" y="91"/>
                </a:lnTo>
                <a:lnTo>
                  <a:pt x="1822" y="91"/>
                </a:lnTo>
                <a:lnTo>
                  <a:pt x="1820" y="91"/>
                </a:lnTo>
                <a:lnTo>
                  <a:pt x="1816" y="90"/>
                </a:lnTo>
                <a:lnTo>
                  <a:pt x="1815" y="86"/>
                </a:lnTo>
                <a:lnTo>
                  <a:pt x="1815" y="84"/>
                </a:lnTo>
                <a:lnTo>
                  <a:pt x="1815" y="81"/>
                </a:lnTo>
                <a:lnTo>
                  <a:pt x="1816" y="79"/>
                </a:lnTo>
                <a:lnTo>
                  <a:pt x="1884" y="2"/>
                </a:lnTo>
                <a:lnTo>
                  <a:pt x="1886" y="0"/>
                </a:lnTo>
                <a:lnTo>
                  <a:pt x="1888" y="0"/>
                </a:lnTo>
                <a:lnTo>
                  <a:pt x="1891" y="0"/>
                </a:lnTo>
                <a:lnTo>
                  <a:pt x="1893" y="2"/>
                </a:lnTo>
                <a:lnTo>
                  <a:pt x="1895" y="4"/>
                </a:lnTo>
                <a:lnTo>
                  <a:pt x="1897" y="7"/>
                </a:lnTo>
                <a:lnTo>
                  <a:pt x="1895" y="9"/>
                </a:lnTo>
                <a:lnTo>
                  <a:pt x="1895" y="13"/>
                </a:lnTo>
                <a:close/>
                <a:moveTo>
                  <a:pt x="1779" y="143"/>
                </a:moveTo>
                <a:lnTo>
                  <a:pt x="1713" y="220"/>
                </a:lnTo>
                <a:lnTo>
                  <a:pt x="1709" y="222"/>
                </a:lnTo>
                <a:lnTo>
                  <a:pt x="1707" y="222"/>
                </a:lnTo>
                <a:lnTo>
                  <a:pt x="1704" y="222"/>
                </a:lnTo>
                <a:lnTo>
                  <a:pt x="1702" y="220"/>
                </a:lnTo>
                <a:lnTo>
                  <a:pt x="1700" y="218"/>
                </a:lnTo>
                <a:lnTo>
                  <a:pt x="1700" y="215"/>
                </a:lnTo>
                <a:lnTo>
                  <a:pt x="1700" y="213"/>
                </a:lnTo>
                <a:lnTo>
                  <a:pt x="1702" y="211"/>
                </a:lnTo>
                <a:lnTo>
                  <a:pt x="1768" y="134"/>
                </a:lnTo>
                <a:lnTo>
                  <a:pt x="1772" y="132"/>
                </a:lnTo>
                <a:lnTo>
                  <a:pt x="1773" y="131"/>
                </a:lnTo>
                <a:lnTo>
                  <a:pt x="1777" y="131"/>
                </a:lnTo>
                <a:lnTo>
                  <a:pt x="1779" y="132"/>
                </a:lnTo>
                <a:lnTo>
                  <a:pt x="1781" y="136"/>
                </a:lnTo>
                <a:lnTo>
                  <a:pt x="1781" y="138"/>
                </a:lnTo>
                <a:lnTo>
                  <a:pt x="1781" y="141"/>
                </a:lnTo>
                <a:lnTo>
                  <a:pt x="1779" y="143"/>
                </a:lnTo>
                <a:close/>
                <a:moveTo>
                  <a:pt x="1664" y="275"/>
                </a:moveTo>
                <a:lnTo>
                  <a:pt x="1598" y="350"/>
                </a:lnTo>
                <a:lnTo>
                  <a:pt x="1595" y="352"/>
                </a:lnTo>
                <a:lnTo>
                  <a:pt x="1593" y="354"/>
                </a:lnTo>
                <a:lnTo>
                  <a:pt x="1589" y="352"/>
                </a:lnTo>
                <a:lnTo>
                  <a:pt x="1588" y="352"/>
                </a:lnTo>
                <a:lnTo>
                  <a:pt x="1586" y="349"/>
                </a:lnTo>
                <a:lnTo>
                  <a:pt x="1586" y="347"/>
                </a:lnTo>
                <a:lnTo>
                  <a:pt x="1586" y="343"/>
                </a:lnTo>
                <a:lnTo>
                  <a:pt x="1588" y="342"/>
                </a:lnTo>
                <a:lnTo>
                  <a:pt x="1654" y="265"/>
                </a:lnTo>
                <a:lnTo>
                  <a:pt x="1656" y="263"/>
                </a:lnTo>
                <a:lnTo>
                  <a:pt x="1659" y="263"/>
                </a:lnTo>
                <a:lnTo>
                  <a:pt x="1661" y="263"/>
                </a:lnTo>
                <a:lnTo>
                  <a:pt x="1664" y="265"/>
                </a:lnTo>
                <a:lnTo>
                  <a:pt x="1666" y="266"/>
                </a:lnTo>
                <a:lnTo>
                  <a:pt x="1666" y="270"/>
                </a:lnTo>
                <a:lnTo>
                  <a:pt x="1666" y="272"/>
                </a:lnTo>
                <a:lnTo>
                  <a:pt x="1664" y="275"/>
                </a:lnTo>
                <a:close/>
                <a:moveTo>
                  <a:pt x="1550" y="406"/>
                </a:moveTo>
                <a:lnTo>
                  <a:pt x="1484" y="483"/>
                </a:lnTo>
                <a:lnTo>
                  <a:pt x="1481" y="484"/>
                </a:lnTo>
                <a:lnTo>
                  <a:pt x="1479" y="484"/>
                </a:lnTo>
                <a:lnTo>
                  <a:pt x="1475" y="484"/>
                </a:lnTo>
                <a:lnTo>
                  <a:pt x="1473" y="483"/>
                </a:lnTo>
                <a:lnTo>
                  <a:pt x="1472" y="481"/>
                </a:lnTo>
                <a:lnTo>
                  <a:pt x="1470" y="477"/>
                </a:lnTo>
                <a:lnTo>
                  <a:pt x="1470" y="476"/>
                </a:lnTo>
                <a:lnTo>
                  <a:pt x="1472" y="472"/>
                </a:lnTo>
                <a:lnTo>
                  <a:pt x="1539" y="397"/>
                </a:lnTo>
                <a:lnTo>
                  <a:pt x="1541" y="393"/>
                </a:lnTo>
                <a:lnTo>
                  <a:pt x="1545" y="393"/>
                </a:lnTo>
                <a:lnTo>
                  <a:pt x="1547" y="393"/>
                </a:lnTo>
                <a:lnTo>
                  <a:pt x="1550" y="395"/>
                </a:lnTo>
                <a:lnTo>
                  <a:pt x="1552" y="397"/>
                </a:lnTo>
                <a:lnTo>
                  <a:pt x="1552" y="400"/>
                </a:lnTo>
                <a:lnTo>
                  <a:pt x="1552" y="402"/>
                </a:lnTo>
                <a:lnTo>
                  <a:pt x="1550" y="406"/>
                </a:lnTo>
                <a:close/>
                <a:moveTo>
                  <a:pt x="1436" y="536"/>
                </a:moveTo>
                <a:lnTo>
                  <a:pt x="1368" y="613"/>
                </a:lnTo>
                <a:lnTo>
                  <a:pt x="1366" y="615"/>
                </a:lnTo>
                <a:lnTo>
                  <a:pt x="1363" y="615"/>
                </a:lnTo>
                <a:lnTo>
                  <a:pt x="1361" y="615"/>
                </a:lnTo>
                <a:lnTo>
                  <a:pt x="1359" y="615"/>
                </a:lnTo>
                <a:lnTo>
                  <a:pt x="1355" y="611"/>
                </a:lnTo>
                <a:lnTo>
                  <a:pt x="1355" y="610"/>
                </a:lnTo>
                <a:lnTo>
                  <a:pt x="1355" y="606"/>
                </a:lnTo>
                <a:lnTo>
                  <a:pt x="1357" y="604"/>
                </a:lnTo>
                <a:lnTo>
                  <a:pt x="1425" y="527"/>
                </a:lnTo>
                <a:lnTo>
                  <a:pt x="1427" y="526"/>
                </a:lnTo>
                <a:lnTo>
                  <a:pt x="1429" y="526"/>
                </a:lnTo>
                <a:lnTo>
                  <a:pt x="1432" y="526"/>
                </a:lnTo>
                <a:lnTo>
                  <a:pt x="1434" y="527"/>
                </a:lnTo>
                <a:lnTo>
                  <a:pt x="1436" y="529"/>
                </a:lnTo>
                <a:lnTo>
                  <a:pt x="1438" y="531"/>
                </a:lnTo>
                <a:lnTo>
                  <a:pt x="1436" y="534"/>
                </a:lnTo>
                <a:lnTo>
                  <a:pt x="1436" y="536"/>
                </a:lnTo>
                <a:close/>
                <a:moveTo>
                  <a:pt x="1322" y="668"/>
                </a:moveTo>
                <a:lnTo>
                  <a:pt x="1254" y="745"/>
                </a:lnTo>
                <a:lnTo>
                  <a:pt x="1252" y="747"/>
                </a:lnTo>
                <a:lnTo>
                  <a:pt x="1248" y="747"/>
                </a:lnTo>
                <a:lnTo>
                  <a:pt x="1246" y="747"/>
                </a:lnTo>
                <a:lnTo>
                  <a:pt x="1243" y="745"/>
                </a:lnTo>
                <a:lnTo>
                  <a:pt x="1241" y="742"/>
                </a:lnTo>
                <a:lnTo>
                  <a:pt x="1241" y="740"/>
                </a:lnTo>
                <a:lnTo>
                  <a:pt x="1241" y="736"/>
                </a:lnTo>
                <a:lnTo>
                  <a:pt x="1243" y="735"/>
                </a:lnTo>
                <a:lnTo>
                  <a:pt x="1309" y="658"/>
                </a:lnTo>
                <a:lnTo>
                  <a:pt x="1313" y="656"/>
                </a:lnTo>
                <a:lnTo>
                  <a:pt x="1314" y="656"/>
                </a:lnTo>
                <a:lnTo>
                  <a:pt x="1318" y="656"/>
                </a:lnTo>
                <a:lnTo>
                  <a:pt x="1320" y="658"/>
                </a:lnTo>
                <a:lnTo>
                  <a:pt x="1322" y="660"/>
                </a:lnTo>
                <a:lnTo>
                  <a:pt x="1322" y="663"/>
                </a:lnTo>
                <a:lnTo>
                  <a:pt x="1322" y="665"/>
                </a:lnTo>
                <a:lnTo>
                  <a:pt x="1322" y="668"/>
                </a:lnTo>
                <a:close/>
                <a:moveTo>
                  <a:pt x="1205" y="799"/>
                </a:moveTo>
                <a:lnTo>
                  <a:pt x="1139" y="876"/>
                </a:lnTo>
                <a:lnTo>
                  <a:pt x="1136" y="878"/>
                </a:lnTo>
                <a:lnTo>
                  <a:pt x="1134" y="878"/>
                </a:lnTo>
                <a:lnTo>
                  <a:pt x="1130" y="878"/>
                </a:lnTo>
                <a:lnTo>
                  <a:pt x="1129" y="876"/>
                </a:lnTo>
                <a:lnTo>
                  <a:pt x="1127" y="874"/>
                </a:lnTo>
                <a:lnTo>
                  <a:pt x="1127" y="870"/>
                </a:lnTo>
                <a:lnTo>
                  <a:pt x="1127" y="869"/>
                </a:lnTo>
                <a:lnTo>
                  <a:pt x="1129" y="867"/>
                </a:lnTo>
                <a:lnTo>
                  <a:pt x="1195" y="790"/>
                </a:lnTo>
                <a:lnTo>
                  <a:pt x="1196" y="788"/>
                </a:lnTo>
                <a:lnTo>
                  <a:pt x="1200" y="786"/>
                </a:lnTo>
                <a:lnTo>
                  <a:pt x="1202" y="786"/>
                </a:lnTo>
                <a:lnTo>
                  <a:pt x="1205" y="788"/>
                </a:lnTo>
                <a:lnTo>
                  <a:pt x="1207" y="792"/>
                </a:lnTo>
                <a:lnTo>
                  <a:pt x="1207" y="794"/>
                </a:lnTo>
                <a:lnTo>
                  <a:pt x="1207" y="797"/>
                </a:lnTo>
                <a:lnTo>
                  <a:pt x="1205" y="799"/>
                </a:lnTo>
                <a:close/>
                <a:moveTo>
                  <a:pt x="1091" y="931"/>
                </a:moveTo>
                <a:lnTo>
                  <a:pt x="1025" y="1006"/>
                </a:lnTo>
                <a:lnTo>
                  <a:pt x="1021" y="1008"/>
                </a:lnTo>
                <a:lnTo>
                  <a:pt x="1020" y="1010"/>
                </a:lnTo>
                <a:lnTo>
                  <a:pt x="1016" y="1008"/>
                </a:lnTo>
                <a:lnTo>
                  <a:pt x="1014" y="1008"/>
                </a:lnTo>
                <a:lnTo>
                  <a:pt x="1012" y="1004"/>
                </a:lnTo>
                <a:lnTo>
                  <a:pt x="1011" y="1003"/>
                </a:lnTo>
                <a:lnTo>
                  <a:pt x="1012" y="999"/>
                </a:lnTo>
                <a:lnTo>
                  <a:pt x="1012" y="997"/>
                </a:lnTo>
                <a:lnTo>
                  <a:pt x="1080" y="920"/>
                </a:lnTo>
                <a:lnTo>
                  <a:pt x="1082" y="919"/>
                </a:lnTo>
                <a:lnTo>
                  <a:pt x="1086" y="919"/>
                </a:lnTo>
                <a:lnTo>
                  <a:pt x="1088" y="919"/>
                </a:lnTo>
                <a:lnTo>
                  <a:pt x="1091" y="920"/>
                </a:lnTo>
                <a:lnTo>
                  <a:pt x="1093" y="922"/>
                </a:lnTo>
                <a:lnTo>
                  <a:pt x="1093" y="926"/>
                </a:lnTo>
                <a:lnTo>
                  <a:pt x="1093" y="928"/>
                </a:lnTo>
                <a:lnTo>
                  <a:pt x="1091" y="931"/>
                </a:lnTo>
                <a:close/>
                <a:moveTo>
                  <a:pt x="977" y="1062"/>
                </a:moveTo>
                <a:lnTo>
                  <a:pt x="909" y="1138"/>
                </a:lnTo>
                <a:lnTo>
                  <a:pt x="907" y="1140"/>
                </a:lnTo>
                <a:lnTo>
                  <a:pt x="904" y="1140"/>
                </a:lnTo>
                <a:lnTo>
                  <a:pt x="902" y="1140"/>
                </a:lnTo>
                <a:lnTo>
                  <a:pt x="900" y="1138"/>
                </a:lnTo>
                <a:lnTo>
                  <a:pt x="898" y="1137"/>
                </a:lnTo>
                <a:lnTo>
                  <a:pt x="896" y="1133"/>
                </a:lnTo>
                <a:lnTo>
                  <a:pt x="896" y="1131"/>
                </a:lnTo>
                <a:lnTo>
                  <a:pt x="898" y="1128"/>
                </a:lnTo>
                <a:lnTo>
                  <a:pt x="966" y="1053"/>
                </a:lnTo>
                <a:lnTo>
                  <a:pt x="968" y="1051"/>
                </a:lnTo>
                <a:lnTo>
                  <a:pt x="970" y="1049"/>
                </a:lnTo>
                <a:lnTo>
                  <a:pt x="973" y="1049"/>
                </a:lnTo>
                <a:lnTo>
                  <a:pt x="975" y="1051"/>
                </a:lnTo>
                <a:lnTo>
                  <a:pt x="977" y="1053"/>
                </a:lnTo>
                <a:lnTo>
                  <a:pt x="979" y="1056"/>
                </a:lnTo>
                <a:lnTo>
                  <a:pt x="979" y="1058"/>
                </a:lnTo>
                <a:lnTo>
                  <a:pt x="977" y="1062"/>
                </a:lnTo>
                <a:close/>
                <a:moveTo>
                  <a:pt x="862" y="1192"/>
                </a:moveTo>
                <a:lnTo>
                  <a:pt x="795" y="1269"/>
                </a:lnTo>
                <a:lnTo>
                  <a:pt x="793" y="1271"/>
                </a:lnTo>
                <a:lnTo>
                  <a:pt x="789" y="1271"/>
                </a:lnTo>
                <a:lnTo>
                  <a:pt x="787" y="1271"/>
                </a:lnTo>
                <a:lnTo>
                  <a:pt x="784" y="1271"/>
                </a:lnTo>
                <a:lnTo>
                  <a:pt x="782" y="1267"/>
                </a:lnTo>
                <a:lnTo>
                  <a:pt x="782" y="1265"/>
                </a:lnTo>
                <a:lnTo>
                  <a:pt x="782" y="1262"/>
                </a:lnTo>
                <a:lnTo>
                  <a:pt x="784" y="1260"/>
                </a:lnTo>
                <a:lnTo>
                  <a:pt x="850" y="1183"/>
                </a:lnTo>
                <a:lnTo>
                  <a:pt x="854" y="1181"/>
                </a:lnTo>
                <a:lnTo>
                  <a:pt x="855" y="1181"/>
                </a:lnTo>
                <a:lnTo>
                  <a:pt x="859" y="1181"/>
                </a:lnTo>
                <a:lnTo>
                  <a:pt x="861" y="1183"/>
                </a:lnTo>
                <a:lnTo>
                  <a:pt x="862" y="1185"/>
                </a:lnTo>
                <a:lnTo>
                  <a:pt x="862" y="1187"/>
                </a:lnTo>
                <a:lnTo>
                  <a:pt x="862" y="1190"/>
                </a:lnTo>
                <a:lnTo>
                  <a:pt x="862" y="1192"/>
                </a:lnTo>
                <a:close/>
                <a:moveTo>
                  <a:pt x="746" y="1324"/>
                </a:moveTo>
                <a:lnTo>
                  <a:pt x="680" y="1401"/>
                </a:lnTo>
                <a:lnTo>
                  <a:pt x="677" y="1403"/>
                </a:lnTo>
                <a:lnTo>
                  <a:pt x="675" y="1403"/>
                </a:lnTo>
                <a:lnTo>
                  <a:pt x="671" y="1403"/>
                </a:lnTo>
                <a:lnTo>
                  <a:pt x="670" y="1401"/>
                </a:lnTo>
                <a:lnTo>
                  <a:pt x="668" y="1399"/>
                </a:lnTo>
                <a:lnTo>
                  <a:pt x="668" y="1396"/>
                </a:lnTo>
                <a:lnTo>
                  <a:pt x="668" y="1392"/>
                </a:lnTo>
                <a:lnTo>
                  <a:pt x="670" y="1390"/>
                </a:lnTo>
                <a:lnTo>
                  <a:pt x="736" y="1313"/>
                </a:lnTo>
                <a:lnTo>
                  <a:pt x="737" y="1312"/>
                </a:lnTo>
                <a:lnTo>
                  <a:pt x="741" y="1312"/>
                </a:lnTo>
                <a:lnTo>
                  <a:pt x="745" y="1312"/>
                </a:lnTo>
                <a:lnTo>
                  <a:pt x="746" y="1313"/>
                </a:lnTo>
                <a:lnTo>
                  <a:pt x="748" y="1315"/>
                </a:lnTo>
                <a:lnTo>
                  <a:pt x="748" y="1319"/>
                </a:lnTo>
                <a:lnTo>
                  <a:pt x="748" y="1321"/>
                </a:lnTo>
                <a:lnTo>
                  <a:pt x="746" y="1324"/>
                </a:lnTo>
                <a:close/>
                <a:moveTo>
                  <a:pt x="632" y="1455"/>
                </a:moveTo>
                <a:lnTo>
                  <a:pt x="566" y="1531"/>
                </a:lnTo>
                <a:lnTo>
                  <a:pt x="562" y="1533"/>
                </a:lnTo>
                <a:lnTo>
                  <a:pt x="561" y="1533"/>
                </a:lnTo>
                <a:lnTo>
                  <a:pt x="557" y="1533"/>
                </a:lnTo>
                <a:lnTo>
                  <a:pt x="555" y="1531"/>
                </a:lnTo>
                <a:lnTo>
                  <a:pt x="553" y="1530"/>
                </a:lnTo>
                <a:lnTo>
                  <a:pt x="553" y="1526"/>
                </a:lnTo>
                <a:lnTo>
                  <a:pt x="553" y="1524"/>
                </a:lnTo>
                <a:lnTo>
                  <a:pt x="555" y="1523"/>
                </a:lnTo>
                <a:lnTo>
                  <a:pt x="621" y="1446"/>
                </a:lnTo>
                <a:lnTo>
                  <a:pt x="623" y="1444"/>
                </a:lnTo>
                <a:lnTo>
                  <a:pt x="627" y="1442"/>
                </a:lnTo>
                <a:lnTo>
                  <a:pt x="628" y="1442"/>
                </a:lnTo>
                <a:lnTo>
                  <a:pt x="632" y="1444"/>
                </a:lnTo>
                <a:lnTo>
                  <a:pt x="634" y="1447"/>
                </a:lnTo>
                <a:lnTo>
                  <a:pt x="634" y="1449"/>
                </a:lnTo>
                <a:lnTo>
                  <a:pt x="634" y="1453"/>
                </a:lnTo>
                <a:lnTo>
                  <a:pt x="632" y="1455"/>
                </a:lnTo>
                <a:close/>
                <a:moveTo>
                  <a:pt x="518" y="1587"/>
                </a:moveTo>
                <a:lnTo>
                  <a:pt x="450" y="1662"/>
                </a:lnTo>
                <a:lnTo>
                  <a:pt x="448" y="1664"/>
                </a:lnTo>
                <a:lnTo>
                  <a:pt x="444" y="1665"/>
                </a:lnTo>
                <a:lnTo>
                  <a:pt x="443" y="1665"/>
                </a:lnTo>
                <a:lnTo>
                  <a:pt x="441" y="1664"/>
                </a:lnTo>
                <a:lnTo>
                  <a:pt x="439" y="1660"/>
                </a:lnTo>
                <a:lnTo>
                  <a:pt x="437" y="1658"/>
                </a:lnTo>
                <a:lnTo>
                  <a:pt x="437" y="1655"/>
                </a:lnTo>
                <a:lnTo>
                  <a:pt x="439" y="1653"/>
                </a:lnTo>
                <a:lnTo>
                  <a:pt x="507" y="1576"/>
                </a:lnTo>
                <a:lnTo>
                  <a:pt x="509" y="1574"/>
                </a:lnTo>
                <a:lnTo>
                  <a:pt x="512" y="1574"/>
                </a:lnTo>
                <a:lnTo>
                  <a:pt x="514" y="1574"/>
                </a:lnTo>
                <a:lnTo>
                  <a:pt x="518" y="1576"/>
                </a:lnTo>
                <a:lnTo>
                  <a:pt x="518" y="1578"/>
                </a:lnTo>
                <a:lnTo>
                  <a:pt x="519" y="1581"/>
                </a:lnTo>
                <a:lnTo>
                  <a:pt x="519" y="1583"/>
                </a:lnTo>
                <a:lnTo>
                  <a:pt x="518" y="1587"/>
                </a:lnTo>
                <a:close/>
                <a:moveTo>
                  <a:pt x="403" y="1717"/>
                </a:moveTo>
                <a:lnTo>
                  <a:pt x="335" y="1794"/>
                </a:lnTo>
                <a:lnTo>
                  <a:pt x="334" y="1796"/>
                </a:lnTo>
                <a:lnTo>
                  <a:pt x="330" y="1796"/>
                </a:lnTo>
                <a:lnTo>
                  <a:pt x="328" y="1796"/>
                </a:lnTo>
                <a:lnTo>
                  <a:pt x="325" y="1794"/>
                </a:lnTo>
                <a:lnTo>
                  <a:pt x="323" y="1792"/>
                </a:lnTo>
                <a:lnTo>
                  <a:pt x="323" y="1789"/>
                </a:lnTo>
                <a:lnTo>
                  <a:pt x="323" y="1787"/>
                </a:lnTo>
                <a:lnTo>
                  <a:pt x="325" y="1783"/>
                </a:lnTo>
                <a:lnTo>
                  <a:pt x="393" y="1708"/>
                </a:lnTo>
                <a:lnTo>
                  <a:pt x="394" y="1707"/>
                </a:lnTo>
                <a:lnTo>
                  <a:pt x="396" y="1705"/>
                </a:lnTo>
                <a:lnTo>
                  <a:pt x="400" y="1705"/>
                </a:lnTo>
                <a:lnTo>
                  <a:pt x="402" y="1707"/>
                </a:lnTo>
                <a:lnTo>
                  <a:pt x="403" y="1708"/>
                </a:lnTo>
                <a:lnTo>
                  <a:pt x="405" y="1712"/>
                </a:lnTo>
                <a:lnTo>
                  <a:pt x="403" y="1714"/>
                </a:lnTo>
                <a:lnTo>
                  <a:pt x="403" y="1717"/>
                </a:lnTo>
                <a:close/>
                <a:moveTo>
                  <a:pt x="287" y="1848"/>
                </a:moveTo>
                <a:lnTo>
                  <a:pt x="221" y="1925"/>
                </a:lnTo>
                <a:lnTo>
                  <a:pt x="219" y="1926"/>
                </a:lnTo>
                <a:lnTo>
                  <a:pt x="216" y="1926"/>
                </a:lnTo>
                <a:lnTo>
                  <a:pt x="214" y="1926"/>
                </a:lnTo>
                <a:lnTo>
                  <a:pt x="210" y="1926"/>
                </a:lnTo>
                <a:lnTo>
                  <a:pt x="209" y="1923"/>
                </a:lnTo>
                <a:lnTo>
                  <a:pt x="209" y="1921"/>
                </a:lnTo>
                <a:lnTo>
                  <a:pt x="209" y="1917"/>
                </a:lnTo>
                <a:lnTo>
                  <a:pt x="210" y="1916"/>
                </a:lnTo>
                <a:lnTo>
                  <a:pt x="277" y="1839"/>
                </a:lnTo>
                <a:lnTo>
                  <a:pt x="280" y="1837"/>
                </a:lnTo>
                <a:lnTo>
                  <a:pt x="282" y="1837"/>
                </a:lnTo>
                <a:lnTo>
                  <a:pt x="285" y="1837"/>
                </a:lnTo>
                <a:lnTo>
                  <a:pt x="287" y="1839"/>
                </a:lnTo>
                <a:lnTo>
                  <a:pt x="289" y="1841"/>
                </a:lnTo>
                <a:lnTo>
                  <a:pt x="289" y="1842"/>
                </a:lnTo>
                <a:lnTo>
                  <a:pt x="289" y="1846"/>
                </a:lnTo>
                <a:lnTo>
                  <a:pt x="287" y="1848"/>
                </a:lnTo>
                <a:close/>
                <a:moveTo>
                  <a:pt x="173" y="1980"/>
                </a:moveTo>
                <a:lnTo>
                  <a:pt x="107" y="2057"/>
                </a:lnTo>
                <a:lnTo>
                  <a:pt x="103" y="2059"/>
                </a:lnTo>
                <a:lnTo>
                  <a:pt x="101" y="2059"/>
                </a:lnTo>
                <a:lnTo>
                  <a:pt x="98" y="2059"/>
                </a:lnTo>
                <a:lnTo>
                  <a:pt x="96" y="2057"/>
                </a:lnTo>
                <a:lnTo>
                  <a:pt x="94" y="2055"/>
                </a:lnTo>
                <a:lnTo>
                  <a:pt x="94" y="2051"/>
                </a:lnTo>
                <a:lnTo>
                  <a:pt x="94" y="2050"/>
                </a:lnTo>
                <a:lnTo>
                  <a:pt x="96" y="2046"/>
                </a:lnTo>
                <a:lnTo>
                  <a:pt x="162" y="1969"/>
                </a:lnTo>
                <a:lnTo>
                  <a:pt x="164" y="1967"/>
                </a:lnTo>
                <a:lnTo>
                  <a:pt x="168" y="1967"/>
                </a:lnTo>
                <a:lnTo>
                  <a:pt x="169" y="1967"/>
                </a:lnTo>
                <a:lnTo>
                  <a:pt x="173" y="1969"/>
                </a:lnTo>
                <a:lnTo>
                  <a:pt x="175" y="1971"/>
                </a:lnTo>
                <a:lnTo>
                  <a:pt x="175" y="1975"/>
                </a:lnTo>
                <a:lnTo>
                  <a:pt x="175" y="1976"/>
                </a:lnTo>
                <a:lnTo>
                  <a:pt x="173" y="1980"/>
                </a:lnTo>
                <a:close/>
                <a:moveTo>
                  <a:pt x="59" y="2110"/>
                </a:moveTo>
                <a:lnTo>
                  <a:pt x="12" y="2164"/>
                </a:lnTo>
                <a:lnTo>
                  <a:pt x="9" y="2166"/>
                </a:lnTo>
                <a:lnTo>
                  <a:pt x="7" y="2166"/>
                </a:lnTo>
                <a:lnTo>
                  <a:pt x="3" y="2166"/>
                </a:lnTo>
                <a:lnTo>
                  <a:pt x="1" y="2164"/>
                </a:lnTo>
                <a:lnTo>
                  <a:pt x="0" y="2162"/>
                </a:lnTo>
                <a:lnTo>
                  <a:pt x="0" y="2159"/>
                </a:lnTo>
                <a:lnTo>
                  <a:pt x="0" y="2157"/>
                </a:lnTo>
                <a:lnTo>
                  <a:pt x="1" y="2155"/>
                </a:lnTo>
                <a:lnTo>
                  <a:pt x="48" y="2101"/>
                </a:lnTo>
                <a:lnTo>
                  <a:pt x="50" y="2100"/>
                </a:lnTo>
                <a:lnTo>
                  <a:pt x="53" y="2098"/>
                </a:lnTo>
                <a:lnTo>
                  <a:pt x="55" y="2098"/>
                </a:lnTo>
                <a:lnTo>
                  <a:pt x="59" y="2100"/>
                </a:lnTo>
                <a:lnTo>
                  <a:pt x="60" y="2103"/>
                </a:lnTo>
                <a:lnTo>
                  <a:pt x="60" y="2105"/>
                </a:lnTo>
                <a:lnTo>
                  <a:pt x="60" y="2109"/>
                </a:lnTo>
                <a:lnTo>
                  <a:pt x="59" y="211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26" name="Freeform 65">
            <a:extLst>
              <a:ext uri="{FF2B5EF4-FFF2-40B4-BE49-F238E27FC236}">
                <a16:creationId xmlns:a16="http://schemas.microsoft.com/office/drawing/2014/main" xmlns="" id="{9E7AF544-8F58-3DA5-1739-2CF1D049B1EC}"/>
              </a:ext>
            </a:extLst>
          </p:cNvPr>
          <p:cNvSpPr>
            <a:spLocks/>
          </p:cNvSpPr>
          <p:nvPr/>
        </p:nvSpPr>
        <p:spPr bwMode="auto">
          <a:xfrm>
            <a:off x="6886575" y="5027613"/>
            <a:ext cx="142875" cy="158750"/>
          </a:xfrm>
          <a:custGeom>
            <a:avLst/>
            <a:gdLst>
              <a:gd name="T0" fmla="*/ 2147483646 w 177"/>
              <a:gd name="T1" fmla="*/ 2147483646 h 191"/>
              <a:gd name="T2" fmla="*/ 0 w 177"/>
              <a:gd name="T3" fmla="*/ 2147483646 h 191"/>
              <a:gd name="T4" fmla="*/ 2147483646 w 177"/>
              <a:gd name="T5" fmla="*/ 0 h 191"/>
              <a:gd name="T6" fmla="*/ 2147483646 w 177"/>
              <a:gd name="T7" fmla="*/ 2147483646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" h="191">
                <a:moveTo>
                  <a:pt x="177" y="88"/>
                </a:moveTo>
                <a:lnTo>
                  <a:pt x="0" y="191"/>
                </a:lnTo>
                <a:lnTo>
                  <a:pt x="78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27" name="Rectangle 66">
            <a:extLst>
              <a:ext uri="{FF2B5EF4-FFF2-40B4-BE49-F238E27FC236}">
                <a16:creationId xmlns:a16="http://schemas.microsoft.com/office/drawing/2014/main" xmlns="" id="{8B880564-C185-9249-5DEF-BE79AAE4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9670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49" charset="-120"/>
              </a:rPr>
              <a:t>1995</a:t>
            </a:r>
            <a:endParaRPr lang="en-US" altLang="zh-TW" sz="2800">
              <a:solidFill>
                <a:srgbClr val="CC0000"/>
              </a:solidFill>
              <a:ea typeface="標楷體" panose="03000509000000000000" pitchFamily="49" charset="-120"/>
            </a:endParaRPr>
          </a:p>
        </p:txBody>
      </p:sp>
      <p:sp>
        <p:nvSpPr>
          <p:cNvPr id="117828" name="Rectangle 67">
            <a:extLst>
              <a:ext uri="{FF2B5EF4-FFF2-40B4-BE49-F238E27FC236}">
                <a16:creationId xmlns:a16="http://schemas.microsoft.com/office/drawing/2014/main" xmlns="" id="{1C917C89-38C7-718C-DD1A-98452D947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1038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49" charset="-120"/>
              </a:rPr>
              <a:t>2001</a:t>
            </a:r>
            <a:endParaRPr lang="en-US" altLang="zh-TW" sz="2800">
              <a:solidFill>
                <a:srgbClr val="CC0000"/>
              </a:solidFill>
              <a:ea typeface="標楷體" panose="03000509000000000000" pitchFamily="49" charset="-120"/>
            </a:endParaRPr>
          </a:p>
        </p:txBody>
      </p:sp>
      <p:sp>
        <p:nvSpPr>
          <p:cNvPr id="117829" name="Rectangle 68">
            <a:extLst>
              <a:ext uri="{FF2B5EF4-FFF2-40B4-BE49-F238E27FC236}">
                <a16:creationId xmlns:a16="http://schemas.microsoft.com/office/drawing/2014/main" xmlns="" id="{E2D50EB7-AADD-1ACA-280C-C443EFC7D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752600"/>
            <a:ext cx="274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49" charset="-120"/>
                <a:ea typeface="標楷體" panose="03000509000000000000" pitchFamily="49" charset="-120"/>
              </a:rPr>
              <a:t>正式訂單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sp>
        <p:nvSpPr>
          <p:cNvPr id="117830" name="Rectangle 69">
            <a:extLst>
              <a:ext uri="{FF2B5EF4-FFF2-40B4-BE49-F238E27FC236}">
                <a16:creationId xmlns:a16="http://schemas.microsoft.com/office/drawing/2014/main" xmlns="" id="{028E68FB-549D-2CBB-F360-C1E90B99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5883275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6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49" charset="-120"/>
                <a:ea typeface="標楷體" panose="03000509000000000000" pitchFamily="49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49" charset="-120"/>
              <a:ea typeface="標楷體" panose="03000509000000000000" pitchFamily="49" charset="-120"/>
            </a:endParaRPr>
          </a:p>
        </p:txBody>
      </p:sp>
      <p:sp>
        <p:nvSpPr>
          <p:cNvPr id="117831" name="Rectangle 70">
            <a:extLst>
              <a:ext uri="{FF2B5EF4-FFF2-40B4-BE49-F238E27FC236}">
                <a16:creationId xmlns:a16="http://schemas.microsoft.com/office/drawing/2014/main" xmlns="" id="{10F2EADE-96B3-3E9B-0475-BB834B6BC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67400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4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49" charset="-120"/>
                <a:ea typeface="標楷體" panose="03000509000000000000" pitchFamily="49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49" charset="-120"/>
              <a:ea typeface="標楷體" panose="03000509000000000000" pitchFamily="49" charset="-120"/>
            </a:endParaRPr>
          </a:p>
        </p:txBody>
      </p:sp>
      <p:pic>
        <p:nvPicPr>
          <p:cNvPr id="117832" name="Picture 71">
            <a:extLst>
              <a:ext uri="{FF2B5EF4-FFF2-40B4-BE49-F238E27FC236}">
                <a16:creationId xmlns:a16="http://schemas.microsoft.com/office/drawing/2014/main" xmlns="" id="{215FA42E-D1B0-4D08-26B8-4F074420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33" name="Rectangle 72">
            <a:extLst>
              <a:ext uri="{FF2B5EF4-FFF2-40B4-BE49-F238E27FC236}">
                <a16:creationId xmlns:a16="http://schemas.microsoft.com/office/drawing/2014/main" xmlns="" id="{4612DDB3-9B10-8584-5DEE-DBC2D4EC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頁尾版面配置區 3">
            <a:extLst>
              <a:ext uri="{FF2B5EF4-FFF2-40B4-BE49-F238E27FC236}">
                <a16:creationId xmlns:a16="http://schemas.microsoft.com/office/drawing/2014/main" xmlns="" id="{9178BC97-F2DA-4481-F89F-9895A5919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9810" name="投影片編號版面配置區 4">
            <a:extLst>
              <a:ext uri="{FF2B5EF4-FFF2-40B4-BE49-F238E27FC236}">
                <a16:creationId xmlns:a16="http://schemas.microsoft.com/office/drawing/2014/main" xmlns="" id="{7B55684E-8807-7BC2-215E-13E3CB810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0F85657-49B1-564B-8347-31708A7F5332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xmlns="" id="{460D8DCE-09AB-7BB2-7608-E3FC5DEE7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電腦組裝是最嚴苛的嗎？</a:t>
            </a:r>
          </a:p>
        </p:txBody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xmlns="" id="{6B771D82-F08E-0903-AD5F-7FA6FBE9C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電腦系統組裝的需求：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訂單後兩天 </a:t>
            </a:r>
            <a:r>
              <a:rPr lang="en-US" altLang="zh-TW"/>
              <a:t>ex-Works </a:t>
            </a:r>
            <a:r>
              <a:rPr lang="zh-TW" altLang="en-US"/>
              <a:t>在工廠交貨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顧客自行負擔後段的運儲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夏天販售的椅墊生產需求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K-Mart </a:t>
            </a:r>
            <a:r>
              <a:rPr lang="zh-TW" altLang="en-US"/>
              <a:t>要求訂單後兩週，在美國發貨中心交貨（美東、美西）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台灣到美國東岸，海運加陸運最快需要四週以上！！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頁尾版面配置區 3">
            <a:extLst>
              <a:ext uri="{FF2B5EF4-FFF2-40B4-BE49-F238E27FC236}">
                <a16:creationId xmlns:a16="http://schemas.microsoft.com/office/drawing/2014/main" xmlns="" id="{1F8BB066-BE66-9821-1C23-57C6B5BC0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1858" name="投影片編號版面配置區 4">
            <a:extLst>
              <a:ext uri="{FF2B5EF4-FFF2-40B4-BE49-F238E27FC236}">
                <a16:creationId xmlns:a16="http://schemas.microsoft.com/office/drawing/2014/main" xmlns="" id="{001731CC-A966-90DF-2174-0E24EB521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6C72FB5-21F4-6441-9AF5-4C8E83E4FDA3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xmlns="" id="{700789C2-A386-14BB-A86D-3ED2EF849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「負」的交期怎麼辦？</a:t>
            </a:r>
          </a:p>
        </p:txBody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xmlns="" id="{C9B128BC-E814-DF49-73E2-54B9C5410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/>
              <a:t>偷看</a:t>
            </a:r>
          </a:p>
          <a:p>
            <a:pPr lvl="1" eaLnBrk="1" hangingPunct="1"/>
            <a:r>
              <a:rPr lang="zh-TW" altLang="en-US" sz="2000"/>
              <a:t>滾動預測</a:t>
            </a:r>
          </a:p>
          <a:p>
            <a:pPr lvl="1" eaLnBrk="1" hangingPunct="1"/>
            <a:r>
              <a:rPr lang="zh-TW" altLang="en-US" sz="2000"/>
              <a:t>協同規劃──整季的訂單預測</a:t>
            </a:r>
          </a:p>
          <a:p>
            <a:pPr eaLnBrk="1" hangingPunct="1"/>
            <a:r>
              <a:rPr lang="zh-TW" altLang="en-US" sz="2400"/>
              <a:t>延遲</a:t>
            </a:r>
          </a:p>
          <a:p>
            <a:pPr lvl="1" eaLnBrk="1" hangingPunct="1"/>
            <a:r>
              <a:rPr lang="zh-TW" altLang="en-US" sz="2000"/>
              <a:t>布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台灣打樣、測試、生產、運到大陸</a:t>
            </a:r>
          </a:p>
          <a:p>
            <a:pPr lvl="1" eaLnBrk="1" hangingPunct="1"/>
            <a:r>
              <a:rPr lang="zh-TW" altLang="en-US" sz="2000"/>
              <a:t>椅套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大陸縫製</a:t>
            </a:r>
          </a:p>
          <a:p>
            <a:pPr lvl="1" eaLnBrk="1" hangingPunct="1"/>
            <a:r>
              <a:rPr lang="zh-TW" altLang="en-US" sz="2000"/>
              <a:t>填充物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台灣生產、運到美國</a:t>
            </a:r>
          </a:p>
          <a:p>
            <a:pPr lvl="1" eaLnBrk="1" hangingPunct="1"/>
            <a:r>
              <a:rPr lang="zh-TW" altLang="en-US" sz="2000"/>
              <a:t>發泡、組裝、出貨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美國</a:t>
            </a:r>
          </a:p>
        </p:txBody>
      </p:sp>
      <p:sp>
        <p:nvSpPr>
          <p:cNvPr id="831492" name="WordArt 4">
            <a:extLst>
              <a:ext uri="{FF2B5EF4-FFF2-40B4-BE49-F238E27FC236}">
                <a16:creationId xmlns:a16="http://schemas.microsoft.com/office/drawing/2014/main" xmlns="" id="{D642C523-3757-5961-7883-67063730F8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2565400"/>
            <a:ext cx="4967288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逆勢而為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頁尾版面配置區 3">
            <a:extLst>
              <a:ext uri="{FF2B5EF4-FFF2-40B4-BE49-F238E27FC236}">
                <a16:creationId xmlns:a16="http://schemas.microsoft.com/office/drawing/2014/main" xmlns="" id="{735D1249-3A93-46A7-2B5E-6BB917BB2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2" name="投影片編號版面配置區 4">
            <a:extLst>
              <a:ext uri="{FF2B5EF4-FFF2-40B4-BE49-F238E27FC236}">
                <a16:creationId xmlns:a16="http://schemas.microsoft.com/office/drawing/2014/main" xmlns="" id="{5BC6CC45-C4A0-CBA8-B68C-C2B0F38F52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1D2DE41-A715-6B44-8ABA-1F9F546BE64E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xmlns="" id="{D9C20E97-82F5-B08C-34D3-225D3D84F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xmlns="" id="{92D36EE9-B717-078A-1A69-733769328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資訊科技的特徵：突破時空侷限	</a:t>
            </a:r>
          </a:p>
          <a:p>
            <a:pPr eaLnBrk="1" hangingPunct="1"/>
            <a:r>
              <a:rPr lang="zh-TW" altLang="en-US"/>
              <a:t>使得過去不可能之快速處理變為可能	</a:t>
            </a:r>
          </a:p>
          <a:p>
            <a:pPr eaLnBrk="1" hangingPunct="1"/>
            <a:r>
              <a:rPr lang="zh-TW" altLang="en-US"/>
              <a:t>資訊流通的方便性和時效性</a:t>
            </a:r>
          </a:p>
          <a:p>
            <a:pPr eaLnBrk="1" hangingPunct="1"/>
            <a:r>
              <a:rPr lang="zh-TW" altLang="en-US"/>
              <a:t>使組織架構變得更有彈性	</a:t>
            </a:r>
          </a:p>
          <a:p>
            <a:pPr eaLnBrk="1" hangingPunct="1"/>
            <a:endParaRPr lang="zh-TW" altLang="en-US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3600">
                <a:solidFill>
                  <a:srgbClr val="CC0000"/>
                </a:solidFill>
                <a:ea typeface="華康儷粗黑" pitchFamily="49" charset="-120"/>
              </a:rPr>
              <a:t>如何利用科技帶來的新條件？？？</a:t>
            </a:r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頁尾版面配置區 3">
            <a:extLst>
              <a:ext uri="{FF2B5EF4-FFF2-40B4-BE49-F238E27FC236}">
                <a16:creationId xmlns:a16="http://schemas.microsoft.com/office/drawing/2014/main" xmlns="" id="{095106BA-EF2D-F9A1-F719-0D7203A99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4" name="投影片編號版面配置區 4">
            <a:extLst>
              <a:ext uri="{FF2B5EF4-FFF2-40B4-BE49-F238E27FC236}">
                <a16:creationId xmlns:a16="http://schemas.microsoft.com/office/drawing/2014/main" xmlns="" id="{29145288-ECB9-418B-786A-C31216D0B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297D4BA-7459-7E47-9ADC-F51C70A50D66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xmlns="" id="{F166435B-0F5B-88E4-02DA-9015CA451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企業環境快速改變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xmlns="" id="{DD7D82EC-BAA5-4BC0-08A2-1C7FF7D2B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全球化趨勢 ── </a:t>
            </a:r>
            <a:r>
              <a:rPr lang="en-US" altLang="zh-TW" sz="2400" dirty="0"/>
              <a:t>WTO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中國改革開放、經濟崛起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政治變遷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/>
              <a:t>冷戰結束，東西對抗</a:t>
            </a:r>
            <a:r>
              <a:rPr lang="zh-TW" altLang="en-US" sz="2000" dirty="0" smtClean="0"/>
              <a:t>瓦解；東西</a:t>
            </a:r>
            <a:r>
              <a:rPr lang="zh-TW" altLang="en-US" sz="2000" dirty="0"/>
              <a:t>陣營經濟互通</a:t>
            </a:r>
            <a:endParaRPr lang="en-US" altLang="zh-TW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IS </a:t>
            </a:r>
            <a:r>
              <a:rPr lang="zh-TW" altLang="en-US" sz="2000" dirty="0"/>
              <a:t>恐攻</a:t>
            </a:r>
            <a:endParaRPr lang="en-US" altLang="zh-TW" sz="2000" dirty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/>
              <a:t>中美關係：貿易</a:t>
            </a:r>
            <a:r>
              <a:rPr lang="zh-TW" altLang="en-US" sz="2000" dirty="0" smtClean="0"/>
              <a:t>戰爭</a:t>
            </a: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 smtClean="0"/>
              <a:t>四、五大火藥庫</a:t>
            </a: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地理政治勢態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歐洲：共同市場</a:t>
            </a:r>
            <a:r>
              <a:rPr lang="en-US" altLang="zh-TW" sz="1800" dirty="0"/>
              <a:t>… </a:t>
            </a:r>
            <a:r>
              <a:rPr lang="en-US" altLang="zh-TW" sz="1800" dirty="0">
                <a:solidFill>
                  <a:srgbClr val="FF0000"/>
                </a:solidFill>
              </a:rPr>
              <a:t>but </a:t>
            </a:r>
            <a:r>
              <a:rPr lang="zh-TW" altLang="en-US" sz="1800" dirty="0">
                <a:solidFill>
                  <a:srgbClr val="FF0000"/>
                </a:solidFill>
              </a:rPr>
              <a:t>英國脫歐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/>
              <a:t>…</a:t>
            </a:r>
            <a:endParaRPr lang="zh-TW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北美：</a:t>
            </a:r>
            <a:r>
              <a:rPr lang="en-US" altLang="zh-TW" sz="1800" dirty="0"/>
              <a:t>NAFTA… </a:t>
            </a:r>
            <a:r>
              <a:rPr lang="en-US" altLang="zh-TW" sz="1800" dirty="0">
                <a:solidFill>
                  <a:srgbClr val="FF0000"/>
                </a:solidFill>
              </a:rPr>
              <a:t>but Trump </a:t>
            </a:r>
            <a:r>
              <a:rPr lang="en-US" altLang="zh-TW" sz="1800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亞太：</a:t>
            </a:r>
            <a:r>
              <a:rPr lang="en-US" altLang="zh-TW" sz="1800" dirty="0"/>
              <a:t>APEC, ASEAN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遠東、近東的</a:t>
            </a:r>
            <a:r>
              <a:rPr lang="zh-TW" altLang="en-US" sz="1800" dirty="0" smtClean="0"/>
              <a:t>緊張：新以阿戰爭</a:t>
            </a:r>
            <a:endParaRPr lang="en-US" altLang="zh-TW" sz="1800" dirty="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俄羅斯和烏克蘭的糾紛</a:t>
            </a:r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頁尾版面配置區 3">
            <a:extLst>
              <a:ext uri="{FF2B5EF4-FFF2-40B4-BE49-F238E27FC236}">
                <a16:creationId xmlns:a16="http://schemas.microsoft.com/office/drawing/2014/main" xmlns="" id="{B604BAD4-D192-97D1-DB94-809EA982C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0" name="投影片編號版面配置區 4">
            <a:extLst>
              <a:ext uri="{FF2B5EF4-FFF2-40B4-BE49-F238E27FC236}">
                <a16:creationId xmlns:a16="http://schemas.microsoft.com/office/drawing/2014/main" xmlns="" id="{59784187-3D55-4B6A-6BB5-13152E4EE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F5ED11A-059C-834C-8EAC-D40C7E3780D8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xmlns="" id="{7892939F-EC5C-0728-9CF8-DE0873E25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企業的營運機制改變機會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xmlns="" id="{0F1D4548-C7C4-2592-837F-31966CCF2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實物流</a:t>
            </a:r>
          </a:p>
          <a:p>
            <a:pPr lvl="1" eaLnBrk="1" hangingPunct="1"/>
            <a:r>
              <a:rPr lang="zh-TW" altLang="en-US" sz="2400"/>
              <a:t>突破過去限制</a:t>
            </a:r>
          </a:p>
          <a:p>
            <a:pPr lvl="1" eaLnBrk="1" hangingPunct="1"/>
            <a:r>
              <a:rPr lang="zh-TW" altLang="en-US" sz="2400"/>
              <a:t>進步迅速</a:t>
            </a:r>
          </a:p>
          <a:p>
            <a:pPr eaLnBrk="1" hangingPunct="1"/>
            <a:r>
              <a:rPr lang="zh-TW" altLang="en-US" sz="2800"/>
              <a:t>資訊流</a:t>
            </a:r>
          </a:p>
          <a:p>
            <a:pPr lvl="1" eaLnBrk="1" hangingPunct="1"/>
            <a:r>
              <a:rPr lang="zh-TW" altLang="en-US" sz="2400"/>
              <a:t>有改變潛力</a:t>
            </a:r>
          </a:p>
          <a:p>
            <a:pPr lvl="1" eaLnBrk="1" hangingPunct="1"/>
            <a:r>
              <a:rPr lang="zh-TW" altLang="en-US" sz="2400"/>
              <a:t>過去多為單獨的改進、可考慮整合</a:t>
            </a:r>
          </a:p>
          <a:p>
            <a:pPr eaLnBrk="1" hangingPunct="1"/>
            <a:r>
              <a:rPr lang="zh-TW" altLang="en-US" sz="2800"/>
              <a:t>管理機制、經營模式的改變</a:t>
            </a:r>
            <a:endParaRPr lang="en-US" altLang="zh-TW" sz="2800"/>
          </a:p>
          <a:p>
            <a:pPr eaLnBrk="1" hangingPunct="1"/>
            <a:r>
              <a:rPr lang="en-US" altLang="zh-TW" sz="2400">
                <a:solidFill>
                  <a:srgbClr val="C00000"/>
                </a:solidFill>
              </a:rPr>
              <a:t>Amazon</a:t>
            </a:r>
            <a:r>
              <a:rPr lang="zh-TW" altLang="en-US" sz="2800">
                <a:solidFill>
                  <a:srgbClr val="C00000"/>
                </a:solidFill>
              </a:rPr>
              <a:t>、淘寶、</a:t>
            </a:r>
            <a:r>
              <a:rPr lang="en-US" altLang="zh-TW" sz="2400">
                <a:solidFill>
                  <a:srgbClr val="C00000"/>
                </a:solidFill>
              </a:rPr>
              <a:t>PC Home </a:t>
            </a:r>
            <a:r>
              <a:rPr lang="zh-TW" altLang="en-US" sz="2800">
                <a:solidFill>
                  <a:srgbClr val="C00000"/>
                </a:solidFill>
              </a:rPr>
              <a:t>只有資訊流處理嗎？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頁尾版面配置區 3">
            <a:extLst>
              <a:ext uri="{FF2B5EF4-FFF2-40B4-BE49-F238E27FC236}">
                <a16:creationId xmlns:a16="http://schemas.microsoft.com/office/drawing/2014/main" xmlns="" id="{02BB1B95-AEB6-7EE0-DF8E-92A4C2830B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78" name="投影片編號版面配置區 4">
            <a:extLst>
              <a:ext uri="{FF2B5EF4-FFF2-40B4-BE49-F238E27FC236}">
                <a16:creationId xmlns:a16="http://schemas.microsoft.com/office/drawing/2014/main" xmlns="" id="{41EE4DDF-8E36-7C1D-2EDD-AF2D3C150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B72910E-BD02-8741-9CCE-FC1100711960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xmlns="" id="{262297F9-5426-B308-4FF4-DFAF36FAB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企業電子化的重點</a:t>
            </a:r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xmlns="" id="{41DBC74E-48B6-EA7F-D03A-1128D1AF5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不應該將重心放在技術解決方案</a:t>
            </a:r>
          </a:p>
          <a:p>
            <a:pPr eaLnBrk="1" hangingPunct="1"/>
            <a:r>
              <a:rPr lang="zh-TW" altLang="en-US" dirty="0"/>
              <a:t>需要瞭解企業內外部運作的現狀、困難和機會</a:t>
            </a:r>
          </a:p>
          <a:p>
            <a:pPr eaLnBrk="1" hangingPunct="1"/>
            <a:r>
              <a:rPr lang="zh-TW" altLang="en-US" dirty="0"/>
              <a:t>重心應在面對挑戰</a:t>
            </a:r>
          </a:p>
          <a:p>
            <a:pPr lvl="1" eaLnBrk="1" hangingPunct="1"/>
            <a:r>
              <a:rPr lang="zh-TW" altLang="en-US"/>
              <a:t>上下游關係的重新定義</a:t>
            </a:r>
          </a:p>
          <a:p>
            <a:pPr lvl="1" eaLnBrk="1" hangingPunct="1"/>
            <a:r>
              <a:rPr lang="zh-TW" altLang="en-US" dirty="0"/>
              <a:t>在管理面求新的解決方案</a:t>
            </a:r>
          </a:p>
          <a:p>
            <a:pPr lvl="1" eaLnBrk="1" hangingPunct="1"/>
            <a:r>
              <a:rPr lang="zh-TW" altLang="en-US" dirty="0"/>
              <a:t>利用技術條件和機會來支持新方案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頁尾版面配置區 3">
            <a:extLst>
              <a:ext uri="{FF2B5EF4-FFF2-40B4-BE49-F238E27FC236}">
                <a16:creationId xmlns:a16="http://schemas.microsoft.com/office/drawing/2014/main" xmlns="" id="{210B9014-38BF-5F9E-5833-EF39E814F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2" name="投影片編號版面配置區 4">
            <a:extLst>
              <a:ext uri="{FF2B5EF4-FFF2-40B4-BE49-F238E27FC236}">
                <a16:creationId xmlns:a16="http://schemas.microsoft.com/office/drawing/2014/main" xmlns="" id="{60724B4C-E7BC-F4BA-24BA-384C6E2D2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36E52AE-8A80-1E42-AE41-A60B70EDE5AA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F51A5D26-4929-7DEA-48E0-51B589421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資源匱乏 → →物資充裕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4FCC4330-38C9-A00D-6CCE-3EBB0123E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81925" name="Picture 4">
            <a:extLst>
              <a:ext uri="{FF2B5EF4-FFF2-40B4-BE49-F238E27FC236}">
                <a16:creationId xmlns:a16="http://schemas.microsoft.com/office/drawing/2014/main" xmlns="" id="{937BE492-B69C-1376-CB3F-934E3C57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頁尾版面配置區 3">
            <a:extLst>
              <a:ext uri="{FF2B5EF4-FFF2-40B4-BE49-F238E27FC236}">
                <a16:creationId xmlns:a16="http://schemas.microsoft.com/office/drawing/2014/main" xmlns="" id="{90A3FDC9-0178-A272-F181-357785EA5D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0" name="投影片編號版面配置區 4">
            <a:extLst>
              <a:ext uri="{FF2B5EF4-FFF2-40B4-BE49-F238E27FC236}">
                <a16:creationId xmlns:a16="http://schemas.microsoft.com/office/drawing/2014/main" xmlns="" id="{AE8EDC8B-5431-B8A9-35E1-6EF9DE8BF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3D688CA-1C70-1D47-B8C6-A0E13947ABB9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xmlns="" id="{1A0F7554-DD57-B2BF-D6E1-C94A8958C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科技促成企業環境的改變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xmlns="" id="{AAE88AEB-0243-B92A-CDF4-F25531CF5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資源：資源匱乏 → → 資源充裕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市場：賣方市場 → → 買方市場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重點：生產導向 → → 顧客導向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顧客和通路的權力高漲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國際性品牌崛起、地域性品牌沒落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範圍經濟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生產者的「量」大幅提高，量大者勝出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頁尾版面配置區 3">
            <a:extLst>
              <a:ext uri="{FF2B5EF4-FFF2-40B4-BE49-F238E27FC236}">
                <a16:creationId xmlns:a16="http://schemas.microsoft.com/office/drawing/2014/main" xmlns="" id="{7DC32536-0A9F-33B5-3B8B-4604C27DB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6018" name="投影片編號版面配置區 4">
            <a:extLst>
              <a:ext uri="{FF2B5EF4-FFF2-40B4-BE49-F238E27FC236}">
                <a16:creationId xmlns:a16="http://schemas.microsoft.com/office/drawing/2014/main" xmlns="" id="{6A6A56E3-4807-F7A4-6719-4844CC3BD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4B8C36-5958-F44F-95DE-B82C7B2CA34D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6019" name="Freeform 2">
            <a:extLst>
              <a:ext uri="{FF2B5EF4-FFF2-40B4-BE49-F238E27FC236}">
                <a16:creationId xmlns:a16="http://schemas.microsoft.com/office/drawing/2014/main" xmlns="" id="{52D6F825-E513-095E-378A-A4F8E594901B}"/>
              </a:ext>
            </a:extLst>
          </p:cNvPr>
          <p:cNvSpPr>
            <a:spLocks/>
          </p:cNvSpPr>
          <p:nvPr/>
        </p:nvSpPr>
        <p:spPr bwMode="auto">
          <a:xfrm>
            <a:off x="1143000" y="1295400"/>
            <a:ext cx="2287588" cy="1195388"/>
          </a:xfrm>
          <a:custGeom>
            <a:avLst/>
            <a:gdLst>
              <a:gd name="T0" fmla="*/ 2147483646 w 1561"/>
              <a:gd name="T1" fmla="*/ 2147483646 h 753"/>
              <a:gd name="T2" fmla="*/ 2147483646 w 1561"/>
              <a:gd name="T3" fmla="*/ 2147483646 h 753"/>
              <a:gd name="T4" fmla="*/ 2147483646 w 1561"/>
              <a:gd name="T5" fmla="*/ 2147483646 h 753"/>
              <a:gd name="T6" fmla="*/ 2147483646 w 1561"/>
              <a:gd name="T7" fmla="*/ 2147483646 h 753"/>
              <a:gd name="T8" fmla="*/ 2147483646 w 1561"/>
              <a:gd name="T9" fmla="*/ 2147483646 h 753"/>
              <a:gd name="T10" fmla="*/ 2147483646 w 1561"/>
              <a:gd name="T11" fmla="*/ 2147483646 h 753"/>
              <a:gd name="T12" fmla="*/ 0 w 1561"/>
              <a:gd name="T13" fmla="*/ 2147483646 h 753"/>
              <a:gd name="T14" fmla="*/ 2147483646 w 1561"/>
              <a:gd name="T15" fmla="*/ 2147483646 h 753"/>
              <a:gd name="T16" fmla="*/ 2147483646 w 1561"/>
              <a:gd name="T17" fmla="*/ 2147483646 h 753"/>
              <a:gd name="T18" fmla="*/ 2147483646 w 1561"/>
              <a:gd name="T19" fmla="*/ 2147483646 h 753"/>
              <a:gd name="T20" fmla="*/ 2147483646 w 1561"/>
              <a:gd name="T21" fmla="*/ 2147483646 h 753"/>
              <a:gd name="T22" fmla="*/ 2147483646 w 1561"/>
              <a:gd name="T23" fmla="*/ 2147483646 h 753"/>
              <a:gd name="T24" fmla="*/ 2147483646 w 1561"/>
              <a:gd name="T25" fmla="*/ 2147483646 h 753"/>
              <a:gd name="T26" fmla="*/ 2147483646 w 1561"/>
              <a:gd name="T27" fmla="*/ 2147483646 h 753"/>
              <a:gd name="T28" fmla="*/ 2147483646 w 1561"/>
              <a:gd name="T29" fmla="*/ 2147483646 h 753"/>
              <a:gd name="T30" fmla="*/ 2147483646 w 1561"/>
              <a:gd name="T31" fmla="*/ 2147483646 h 753"/>
              <a:gd name="T32" fmla="*/ 2147483646 w 1561"/>
              <a:gd name="T33" fmla="*/ 2147483646 h 753"/>
              <a:gd name="T34" fmla="*/ 2147483646 w 1561"/>
              <a:gd name="T35" fmla="*/ 2147483646 h 753"/>
              <a:gd name="T36" fmla="*/ 2147483646 w 1561"/>
              <a:gd name="T37" fmla="*/ 2147483646 h 753"/>
              <a:gd name="T38" fmla="*/ 2147483646 w 1561"/>
              <a:gd name="T39" fmla="*/ 2147483646 h 753"/>
              <a:gd name="T40" fmla="*/ 2147483646 w 1561"/>
              <a:gd name="T41" fmla="*/ 2147483646 h 753"/>
              <a:gd name="T42" fmla="*/ 2147483646 w 1561"/>
              <a:gd name="T43" fmla="*/ 2147483646 h 753"/>
              <a:gd name="T44" fmla="*/ 2147483646 w 1561"/>
              <a:gd name="T45" fmla="*/ 2147483646 h 753"/>
              <a:gd name="T46" fmla="*/ 2147483646 w 1561"/>
              <a:gd name="T47" fmla="*/ 0 h 753"/>
              <a:gd name="T48" fmla="*/ 2147483646 w 1561"/>
              <a:gd name="T49" fmla="*/ 2147483646 h 753"/>
              <a:gd name="T50" fmla="*/ 2147483646 w 1561"/>
              <a:gd name="T51" fmla="*/ 2147483646 h 753"/>
              <a:gd name="T52" fmla="*/ 2147483646 w 1561"/>
              <a:gd name="T53" fmla="*/ 2147483646 h 753"/>
              <a:gd name="T54" fmla="*/ 2147483646 w 1561"/>
              <a:gd name="T55" fmla="*/ 2147483646 h 753"/>
              <a:gd name="T56" fmla="*/ 2147483646 w 1561"/>
              <a:gd name="T57" fmla="*/ 2147483646 h 753"/>
              <a:gd name="T58" fmla="*/ 2147483646 w 1561"/>
              <a:gd name="T59" fmla="*/ 2147483646 h 753"/>
              <a:gd name="T60" fmla="*/ 2147483646 w 1561"/>
              <a:gd name="T61" fmla="*/ 2147483646 h 753"/>
              <a:gd name="T62" fmla="*/ 2147483646 w 1561"/>
              <a:gd name="T63" fmla="*/ 2147483646 h 753"/>
              <a:gd name="T64" fmla="*/ 2147483646 w 1561"/>
              <a:gd name="T65" fmla="*/ 2147483646 h 753"/>
              <a:gd name="T66" fmla="*/ 2147483646 w 1561"/>
              <a:gd name="T67" fmla="*/ 2147483646 h 753"/>
              <a:gd name="T68" fmla="*/ 2147483646 w 1561"/>
              <a:gd name="T69" fmla="*/ 2147483646 h 753"/>
              <a:gd name="T70" fmla="*/ 2147483646 w 1561"/>
              <a:gd name="T71" fmla="*/ 2147483646 h 753"/>
              <a:gd name="T72" fmla="*/ 2147483646 w 1561"/>
              <a:gd name="T73" fmla="*/ 2147483646 h 753"/>
              <a:gd name="T74" fmla="*/ 2147483646 w 1561"/>
              <a:gd name="T75" fmla="*/ 2147483646 h 753"/>
              <a:gd name="T76" fmla="*/ 2147483646 w 1561"/>
              <a:gd name="T77" fmla="*/ 2147483646 h 753"/>
              <a:gd name="T78" fmla="*/ 2147483646 w 1561"/>
              <a:gd name="T79" fmla="*/ 2147483646 h 753"/>
              <a:gd name="T80" fmla="*/ 2147483646 w 1561"/>
              <a:gd name="T81" fmla="*/ 2147483646 h 753"/>
              <a:gd name="T82" fmla="*/ 2147483646 w 1561"/>
              <a:gd name="T83" fmla="*/ 2147483646 h 753"/>
              <a:gd name="T84" fmla="*/ 2147483646 w 1561"/>
              <a:gd name="T85" fmla="*/ 2147483646 h 753"/>
              <a:gd name="T86" fmla="*/ 2147483646 w 1561"/>
              <a:gd name="T87" fmla="*/ 2147483646 h 753"/>
              <a:gd name="T88" fmla="*/ 2147483646 w 1561"/>
              <a:gd name="T89" fmla="*/ 2147483646 h 753"/>
              <a:gd name="T90" fmla="*/ 2147483646 w 1561"/>
              <a:gd name="T91" fmla="*/ 2147483646 h 753"/>
              <a:gd name="T92" fmla="*/ 2147483646 w 1561"/>
              <a:gd name="T93" fmla="*/ 2147483646 h 753"/>
              <a:gd name="T94" fmla="*/ 2147483646 w 1561"/>
              <a:gd name="T95" fmla="*/ 2147483646 h 753"/>
              <a:gd name="T96" fmla="*/ 2147483646 w 1561"/>
              <a:gd name="T97" fmla="*/ 2147483646 h 753"/>
              <a:gd name="T98" fmla="*/ 2147483646 w 1561"/>
              <a:gd name="T99" fmla="*/ 2147483646 h 753"/>
              <a:gd name="T100" fmla="*/ 2147483646 w 1561"/>
              <a:gd name="T101" fmla="*/ 2147483646 h 753"/>
              <a:gd name="T102" fmla="*/ 2147483646 w 1561"/>
              <a:gd name="T103" fmla="*/ 2147483646 h 753"/>
              <a:gd name="T104" fmla="*/ 2147483646 w 1561"/>
              <a:gd name="T105" fmla="*/ 2147483646 h 7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61" h="753">
                <a:moveTo>
                  <a:pt x="364" y="672"/>
                </a:moveTo>
                <a:lnTo>
                  <a:pt x="329" y="688"/>
                </a:lnTo>
                <a:lnTo>
                  <a:pt x="295" y="704"/>
                </a:lnTo>
                <a:lnTo>
                  <a:pt x="260" y="688"/>
                </a:lnTo>
                <a:lnTo>
                  <a:pt x="225" y="656"/>
                </a:lnTo>
                <a:lnTo>
                  <a:pt x="208" y="624"/>
                </a:lnTo>
                <a:lnTo>
                  <a:pt x="173" y="608"/>
                </a:lnTo>
                <a:lnTo>
                  <a:pt x="156" y="576"/>
                </a:lnTo>
                <a:lnTo>
                  <a:pt x="156" y="544"/>
                </a:lnTo>
                <a:lnTo>
                  <a:pt x="121" y="496"/>
                </a:lnTo>
                <a:lnTo>
                  <a:pt x="87" y="432"/>
                </a:lnTo>
                <a:lnTo>
                  <a:pt x="35" y="368"/>
                </a:lnTo>
                <a:lnTo>
                  <a:pt x="0" y="304"/>
                </a:lnTo>
                <a:lnTo>
                  <a:pt x="0" y="240"/>
                </a:lnTo>
                <a:lnTo>
                  <a:pt x="0" y="208"/>
                </a:lnTo>
                <a:lnTo>
                  <a:pt x="17" y="176"/>
                </a:lnTo>
                <a:lnTo>
                  <a:pt x="69" y="160"/>
                </a:lnTo>
                <a:lnTo>
                  <a:pt x="104" y="160"/>
                </a:lnTo>
                <a:lnTo>
                  <a:pt x="139" y="160"/>
                </a:lnTo>
                <a:lnTo>
                  <a:pt x="173" y="160"/>
                </a:lnTo>
                <a:lnTo>
                  <a:pt x="208" y="160"/>
                </a:lnTo>
                <a:lnTo>
                  <a:pt x="243" y="160"/>
                </a:lnTo>
                <a:lnTo>
                  <a:pt x="277" y="128"/>
                </a:lnTo>
                <a:lnTo>
                  <a:pt x="312" y="128"/>
                </a:lnTo>
                <a:lnTo>
                  <a:pt x="347" y="112"/>
                </a:lnTo>
                <a:lnTo>
                  <a:pt x="399" y="112"/>
                </a:lnTo>
                <a:lnTo>
                  <a:pt x="433" y="112"/>
                </a:lnTo>
                <a:lnTo>
                  <a:pt x="468" y="96"/>
                </a:lnTo>
                <a:lnTo>
                  <a:pt x="503" y="96"/>
                </a:lnTo>
                <a:lnTo>
                  <a:pt x="537" y="96"/>
                </a:lnTo>
                <a:lnTo>
                  <a:pt x="572" y="96"/>
                </a:lnTo>
                <a:lnTo>
                  <a:pt x="607" y="96"/>
                </a:lnTo>
                <a:lnTo>
                  <a:pt x="641" y="96"/>
                </a:lnTo>
                <a:lnTo>
                  <a:pt x="676" y="96"/>
                </a:lnTo>
                <a:lnTo>
                  <a:pt x="711" y="96"/>
                </a:lnTo>
                <a:lnTo>
                  <a:pt x="745" y="96"/>
                </a:lnTo>
                <a:lnTo>
                  <a:pt x="780" y="96"/>
                </a:lnTo>
                <a:lnTo>
                  <a:pt x="815" y="96"/>
                </a:lnTo>
                <a:lnTo>
                  <a:pt x="849" y="80"/>
                </a:lnTo>
                <a:lnTo>
                  <a:pt x="884" y="80"/>
                </a:lnTo>
                <a:lnTo>
                  <a:pt x="919" y="80"/>
                </a:lnTo>
                <a:lnTo>
                  <a:pt x="953" y="80"/>
                </a:lnTo>
                <a:lnTo>
                  <a:pt x="988" y="64"/>
                </a:lnTo>
                <a:lnTo>
                  <a:pt x="1023" y="48"/>
                </a:lnTo>
                <a:lnTo>
                  <a:pt x="1057" y="32"/>
                </a:lnTo>
                <a:lnTo>
                  <a:pt x="1109" y="32"/>
                </a:lnTo>
                <a:lnTo>
                  <a:pt x="1144" y="32"/>
                </a:lnTo>
                <a:lnTo>
                  <a:pt x="1179" y="0"/>
                </a:lnTo>
                <a:lnTo>
                  <a:pt x="1213" y="0"/>
                </a:lnTo>
                <a:lnTo>
                  <a:pt x="1265" y="16"/>
                </a:lnTo>
                <a:lnTo>
                  <a:pt x="1317" y="16"/>
                </a:lnTo>
                <a:lnTo>
                  <a:pt x="1369" y="32"/>
                </a:lnTo>
                <a:lnTo>
                  <a:pt x="1421" y="32"/>
                </a:lnTo>
                <a:lnTo>
                  <a:pt x="1456" y="48"/>
                </a:lnTo>
                <a:lnTo>
                  <a:pt x="1473" y="96"/>
                </a:lnTo>
                <a:lnTo>
                  <a:pt x="1525" y="112"/>
                </a:lnTo>
                <a:lnTo>
                  <a:pt x="1560" y="144"/>
                </a:lnTo>
                <a:lnTo>
                  <a:pt x="1560" y="176"/>
                </a:lnTo>
                <a:lnTo>
                  <a:pt x="1560" y="208"/>
                </a:lnTo>
                <a:lnTo>
                  <a:pt x="1560" y="240"/>
                </a:lnTo>
                <a:lnTo>
                  <a:pt x="1560" y="272"/>
                </a:lnTo>
                <a:lnTo>
                  <a:pt x="1560" y="304"/>
                </a:lnTo>
                <a:lnTo>
                  <a:pt x="1560" y="336"/>
                </a:lnTo>
                <a:lnTo>
                  <a:pt x="1560" y="368"/>
                </a:lnTo>
                <a:lnTo>
                  <a:pt x="1560" y="400"/>
                </a:lnTo>
                <a:lnTo>
                  <a:pt x="1560" y="432"/>
                </a:lnTo>
                <a:lnTo>
                  <a:pt x="1543" y="464"/>
                </a:lnTo>
                <a:lnTo>
                  <a:pt x="1543" y="496"/>
                </a:lnTo>
                <a:lnTo>
                  <a:pt x="1543" y="528"/>
                </a:lnTo>
                <a:lnTo>
                  <a:pt x="1543" y="560"/>
                </a:lnTo>
                <a:lnTo>
                  <a:pt x="1543" y="608"/>
                </a:lnTo>
                <a:lnTo>
                  <a:pt x="1525" y="640"/>
                </a:lnTo>
                <a:lnTo>
                  <a:pt x="1525" y="672"/>
                </a:lnTo>
                <a:lnTo>
                  <a:pt x="1491" y="704"/>
                </a:lnTo>
                <a:lnTo>
                  <a:pt x="1456" y="736"/>
                </a:lnTo>
                <a:lnTo>
                  <a:pt x="1404" y="736"/>
                </a:lnTo>
                <a:lnTo>
                  <a:pt x="1369" y="752"/>
                </a:lnTo>
                <a:lnTo>
                  <a:pt x="1335" y="752"/>
                </a:lnTo>
                <a:lnTo>
                  <a:pt x="1300" y="752"/>
                </a:lnTo>
                <a:lnTo>
                  <a:pt x="1265" y="752"/>
                </a:lnTo>
                <a:lnTo>
                  <a:pt x="1231" y="752"/>
                </a:lnTo>
                <a:lnTo>
                  <a:pt x="1196" y="752"/>
                </a:lnTo>
                <a:lnTo>
                  <a:pt x="1161" y="752"/>
                </a:lnTo>
                <a:lnTo>
                  <a:pt x="1127" y="752"/>
                </a:lnTo>
                <a:lnTo>
                  <a:pt x="1092" y="752"/>
                </a:lnTo>
                <a:lnTo>
                  <a:pt x="1057" y="752"/>
                </a:lnTo>
                <a:lnTo>
                  <a:pt x="1023" y="752"/>
                </a:lnTo>
                <a:lnTo>
                  <a:pt x="971" y="752"/>
                </a:lnTo>
                <a:lnTo>
                  <a:pt x="936" y="752"/>
                </a:lnTo>
                <a:lnTo>
                  <a:pt x="901" y="752"/>
                </a:lnTo>
                <a:lnTo>
                  <a:pt x="849" y="752"/>
                </a:lnTo>
                <a:lnTo>
                  <a:pt x="815" y="752"/>
                </a:lnTo>
                <a:lnTo>
                  <a:pt x="780" y="752"/>
                </a:lnTo>
                <a:lnTo>
                  <a:pt x="728" y="736"/>
                </a:lnTo>
                <a:lnTo>
                  <a:pt x="693" y="736"/>
                </a:lnTo>
                <a:lnTo>
                  <a:pt x="659" y="704"/>
                </a:lnTo>
                <a:lnTo>
                  <a:pt x="624" y="688"/>
                </a:lnTo>
                <a:lnTo>
                  <a:pt x="624" y="656"/>
                </a:lnTo>
                <a:lnTo>
                  <a:pt x="589" y="640"/>
                </a:lnTo>
                <a:lnTo>
                  <a:pt x="555" y="640"/>
                </a:lnTo>
                <a:lnTo>
                  <a:pt x="520" y="640"/>
                </a:lnTo>
                <a:lnTo>
                  <a:pt x="485" y="640"/>
                </a:lnTo>
                <a:lnTo>
                  <a:pt x="451" y="640"/>
                </a:lnTo>
                <a:lnTo>
                  <a:pt x="416" y="656"/>
                </a:lnTo>
                <a:lnTo>
                  <a:pt x="364" y="656"/>
                </a:lnTo>
                <a:lnTo>
                  <a:pt x="364" y="672"/>
                </a:lnTo>
              </a:path>
            </a:pathLst>
          </a:custGeom>
          <a:solidFill>
            <a:srgbClr val="CCFF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20" name="Freeform 3">
            <a:extLst>
              <a:ext uri="{FF2B5EF4-FFF2-40B4-BE49-F238E27FC236}">
                <a16:creationId xmlns:a16="http://schemas.microsoft.com/office/drawing/2014/main" xmlns="" id="{5BD6723C-3D44-C16E-8DC6-D53B16DAF0D8}"/>
              </a:ext>
            </a:extLst>
          </p:cNvPr>
          <p:cNvSpPr>
            <a:spLocks/>
          </p:cNvSpPr>
          <p:nvPr/>
        </p:nvSpPr>
        <p:spPr bwMode="auto">
          <a:xfrm>
            <a:off x="2946400" y="1854200"/>
            <a:ext cx="2465388" cy="1144588"/>
          </a:xfrm>
          <a:custGeom>
            <a:avLst/>
            <a:gdLst>
              <a:gd name="T0" fmla="*/ 2147483646 w 1682"/>
              <a:gd name="T1" fmla="*/ 2147483646 h 721"/>
              <a:gd name="T2" fmla="*/ 2147483646 w 1682"/>
              <a:gd name="T3" fmla="*/ 2147483646 h 721"/>
              <a:gd name="T4" fmla="*/ 2147483646 w 1682"/>
              <a:gd name="T5" fmla="*/ 2147483646 h 721"/>
              <a:gd name="T6" fmla="*/ 2147483646 w 1682"/>
              <a:gd name="T7" fmla="*/ 2147483646 h 721"/>
              <a:gd name="T8" fmla="*/ 2147483646 w 1682"/>
              <a:gd name="T9" fmla="*/ 2147483646 h 721"/>
              <a:gd name="T10" fmla="*/ 2147483646 w 1682"/>
              <a:gd name="T11" fmla="*/ 2147483646 h 721"/>
              <a:gd name="T12" fmla="*/ 2147483646 w 1682"/>
              <a:gd name="T13" fmla="*/ 2147483646 h 721"/>
              <a:gd name="T14" fmla="*/ 2147483646 w 1682"/>
              <a:gd name="T15" fmla="*/ 2147483646 h 721"/>
              <a:gd name="T16" fmla="*/ 2147483646 w 1682"/>
              <a:gd name="T17" fmla="*/ 2147483646 h 721"/>
              <a:gd name="T18" fmla="*/ 2147483646 w 1682"/>
              <a:gd name="T19" fmla="*/ 2147483646 h 721"/>
              <a:gd name="T20" fmla="*/ 2147483646 w 1682"/>
              <a:gd name="T21" fmla="*/ 2147483646 h 721"/>
              <a:gd name="T22" fmla="*/ 2147483646 w 1682"/>
              <a:gd name="T23" fmla="*/ 2147483646 h 721"/>
              <a:gd name="T24" fmla="*/ 2147483646 w 1682"/>
              <a:gd name="T25" fmla="*/ 2147483646 h 721"/>
              <a:gd name="T26" fmla="*/ 2147483646 w 1682"/>
              <a:gd name="T27" fmla="*/ 2147483646 h 721"/>
              <a:gd name="T28" fmla="*/ 2147483646 w 1682"/>
              <a:gd name="T29" fmla="*/ 2147483646 h 721"/>
              <a:gd name="T30" fmla="*/ 2147483646 w 1682"/>
              <a:gd name="T31" fmla="*/ 2147483646 h 721"/>
              <a:gd name="T32" fmla="*/ 2147483646 w 1682"/>
              <a:gd name="T33" fmla="*/ 0 h 721"/>
              <a:gd name="T34" fmla="*/ 2147483646 w 1682"/>
              <a:gd name="T35" fmla="*/ 2147483646 h 721"/>
              <a:gd name="T36" fmla="*/ 2147483646 w 1682"/>
              <a:gd name="T37" fmla="*/ 0 h 721"/>
              <a:gd name="T38" fmla="*/ 2147483646 w 1682"/>
              <a:gd name="T39" fmla="*/ 2147483646 h 721"/>
              <a:gd name="T40" fmla="*/ 2147483646 w 1682"/>
              <a:gd name="T41" fmla="*/ 2147483646 h 721"/>
              <a:gd name="T42" fmla="*/ 2147483646 w 1682"/>
              <a:gd name="T43" fmla="*/ 2147483646 h 721"/>
              <a:gd name="T44" fmla="*/ 2147483646 w 1682"/>
              <a:gd name="T45" fmla="*/ 2147483646 h 721"/>
              <a:gd name="T46" fmla="*/ 2147483646 w 1682"/>
              <a:gd name="T47" fmla="*/ 2147483646 h 721"/>
              <a:gd name="T48" fmla="*/ 2147483646 w 1682"/>
              <a:gd name="T49" fmla="*/ 2147483646 h 721"/>
              <a:gd name="T50" fmla="*/ 2147483646 w 1682"/>
              <a:gd name="T51" fmla="*/ 2147483646 h 721"/>
              <a:gd name="T52" fmla="*/ 2147483646 w 1682"/>
              <a:gd name="T53" fmla="*/ 2147483646 h 721"/>
              <a:gd name="T54" fmla="*/ 2147483646 w 1682"/>
              <a:gd name="T55" fmla="*/ 2147483646 h 721"/>
              <a:gd name="T56" fmla="*/ 2147483646 w 1682"/>
              <a:gd name="T57" fmla="*/ 2147483646 h 721"/>
              <a:gd name="T58" fmla="*/ 2147483646 w 1682"/>
              <a:gd name="T59" fmla="*/ 2147483646 h 721"/>
              <a:gd name="T60" fmla="*/ 2147483646 w 1682"/>
              <a:gd name="T61" fmla="*/ 2147483646 h 721"/>
              <a:gd name="T62" fmla="*/ 2147483646 w 1682"/>
              <a:gd name="T63" fmla="*/ 2147483646 h 721"/>
              <a:gd name="T64" fmla="*/ 2147483646 w 1682"/>
              <a:gd name="T65" fmla="*/ 2147483646 h 721"/>
              <a:gd name="T66" fmla="*/ 2147483646 w 1682"/>
              <a:gd name="T67" fmla="*/ 2147483646 h 721"/>
              <a:gd name="T68" fmla="*/ 2147483646 w 1682"/>
              <a:gd name="T69" fmla="*/ 2147483646 h 721"/>
              <a:gd name="T70" fmla="*/ 2147483646 w 1682"/>
              <a:gd name="T71" fmla="*/ 2147483646 h 721"/>
              <a:gd name="T72" fmla="*/ 2147483646 w 1682"/>
              <a:gd name="T73" fmla="*/ 2147483646 h 721"/>
              <a:gd name="T74" fmla="*/ 2147483646 w 1682"/>
              <a:gd name="T75" fmla="*/ 2147483646 h 721"/>
              <a:gd name="T76" fmla="*/ 2147483646 w 1682"/>
              <a:gd name="T77" fmla="*/ 2147483646 h 721"/>
              <a:gd name="T78" fmla="*/ 2147483646 w 1682"/>
              <a:gd name="T79" fmla="*/ 2147483646 h 721"/>
              <a:gd name="T80" fmla="*/ 2147483646 w 1682"/>
              <a:gd name="T81" fmla="*/ 2147483646 h 721"/>
              <a:gd name="T82" fmla="*/ 2147483646 w 1682"/>
              <a:gd name="T83" fmla="*/ 2147483646 h 721"/>
              <a:gd name="T84" fmla="*/ 2147483646 w 1682"/>
              <a:gd name="T85" fmla="*/ 2147483646 h 721"/>
              <a:gd name="T86" fmla="*/ 2147483646 w 1682"/>
              <a:gd name="T87" fmla="*/ 2147483646 h 721"/>
              <a:gd name="T88" fmla="*/ 2147483646 w 1682"/>
              <a:gd name="T89" fmla="*/ 2147483646 h 721"/>
              <a:gd name="T90" fmla="*/ 2147483646 w 1682"/>
              <a:gd name="T91" fmla="*/ 2147483646 h 721"/>
              <a:gd name="T92" fmla="*/ 2147483646 w 1682"/>
              <a:gd name="T93" fmla="*/ 2147483646 h 721"/>
              <a:gd name="T94" fmla="*/ 2147483646 w 1682"/>
              <a:gd name="T95" fmla="*/ 2147483646 h 721"/>
              <a:gd name="T96" fmla="*/ 2147483646 w 1682"/>
              <a:gd name="T97" fmla="*/ 2147483646 h 721"/>
              <a:gd name="T98" fmla="*/ 2147483646 w 1682"/>
              <a:gd name="T99" fmla="*/ 2147483646 h 721"/>
              <a:gd name="T100" fmla="*/ 2147483646 w 1682"/>
              <a:gd name="T101" fmla="*/ 2147483646 h 721"/>
              <a:gd name="T102" fmla="*/ 0 w 1682"/>
              <a:gd name="T103" fmla="*/ 2147483646 h 721"/>
              <a:gd name="T104" fmla="*/ 2147483646 w 1682"/>
              <a:gd name="T105" fmla="*/ 2147483646 h 721"/>
              <a:gd name="T106" fmla="*/ 2147483646 w 1682"/>
              <a:gd name="T107" fmla="*/ 2147483646 h 721"/>
              <a:gd name="T108" fmla="*/ 2147483646 w 1682"/>
              <a:gd name="T109" fmla="*/ 2147483646 h 7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82" h="721">
                <a:moveTo>
                  <a:pt x="17" y="368"/>
                </a:moveTo>
                <a:lnTo>
                  <a:pt x="52" y="368"/>
                </a:lnTo>
                <a:lnTo>
                  <a:pt x="69" y="336"/>
                </a:lnTo>
                <a:lnTo>
                  <a:pt x="104" y="288"/>
                </a:lnTo>
                <a:lnTo>
                  <a:pt x="121" y="256"/>
                </a:lnTo>
                <a:lnTo>
                  <a:pt x="156" y="224"/>
                </a:lnTo>
                <a:lnTo>
                  <a:pt x="191" y="208"/>
                </a:lnTo>
                <a:lnTo>
                  <a:pt x="225" y="208"/>
                </a:lnTo>
                <a:lnTo>
                  <a:pt x="260" y="208"/>
                </a:lnTo>
                <a:lnTo>
                  <a:pt x="295" y="208"/>
                </a:lnTo>
                <a:lnTo>
                  <a:pt x="329" y="208"/>
                </a:lnTo>
                <a:lnTo>
                  <a:pt x="364" y="208"/>
                </a:lnTo>
                <a:lnTo>
                  <a:pt x="399" y="208"/>
                </a:lnTo>
                <a:lnTo>
                  <a:pt x="433" y="208"/>
                </a:lnTo>
                <a:lnTo>
                  <a:pt x="468" y="208"/>
                </a:lnTo>
                <a:lnTo>
                  <a:pt x="520" y="192"/>
                </a:lnTo>
                <a:lnTo>
                  <a:pt x="555" y="192"/>
                </a:lnTo>
                <a:lnTo>
                  <a:pt x="589" y="192"/>
                </a:lnTo>
                <a:lnTo>
                  <a:pt x="624" y="192"/>
                </a:lnTo>
                <a:lnTo>
                  <a:pt x="659" y="192"/>
                </a:lnTo>
                <a:lnTo>
                  <a:pt x="693" y="176"/>
                </a:lnTo>
                <a:lnTo>
                  <a:pt x="728" y="176"/>
                </a:lnTo>
                <a:lnTo>
                  <a:pt x="763" y="176"/>
                </a:lnTo>
                <a:lnTo>
                  <a:pt x="797" y="144"/>
                </a:lnTo>
                <a:lnTo>
                  <a:pt x="832" y="144"/>
                </a:lnTo>
                <a:lnTo>
                  <a:pt x="866" y="144"/>
                </a:lnTo>
                <a:lnTo>
                  <a:pt x="901" y="144"/>
                </a:lnTo>
                <a:lnTo>
                  <a:pt x="936" y="160"/>
                </a:lnTo>
                <a:lnTo>
                  <a:pt x="970" y="144"/>
                </a:lnTo>
                <a:lnTo>
                  <a:pt x="1005" y="128"/>
                </a:lnTo>
                <a:lnTo>
                  <a:pt x="1040" y="96"/>
                </a:lnTo>
                <a:lnTo>
                  <a:pt x="1040" y="64"/>
                </a:lnTo>
                <a:lnTo>
                  <a:pt x="1040" y="32"/>
                </a:lnTo>
                <a:lnTo>
                  <a:pt x="1057" y="0"/>
                </a:lnTo>
                <a:lnTo>
                  <a:pt x="1092" y="0"/>
                </a:lnTo>
                <a:lnTo>
                  <a:pt x="1126" y="16"/>
                </a:lnTo>
                <a:lnTo>
                  <a:pt x="1161" y="16"/>
                </a:lnTo>
                <a:lnTo>
                  <a:pt x="1196" y="0"/>
                </a:lnTo>
                <a:lnTo>
                  <a:pt x="1230" y="16"/>
                </a:lnTo>
                <a:lnTo>
                  <a:pt x="1265" y="48"/>
                </a:lnTo>
                <a:lnTo>
                  <a:pt x="1282" y="80"/>
                </a:lnTo>
                <a:lnTo>
                  <a:pt x="1317" y="112"/>
                </a:lnTo>
                <a:lnTo>
                  <a:pt x="1352" y="128"/>
                </a:lnTo>
                <a:lnTo>
                  <a:pt x="1386" y="160"/>
                </a:lnTo>
                <a:lnTo>
                  <a:pt x="1404" y="192"/>
                </a:lnTo>
                <a:lnTo>
                  <a:pt x="1438" y="208"/>
                </a:lnTo>
                <a:lnTo>
                  <a:pt x="1473" y="240"/>
                </a:lnTo>
                <a:lnTo>
                  <a:pt x="1508" y="272"/>
                </a:lnTo>
                <a:lnTo>
                  <a:pt x="1542" y="304"/>
                </a:lnTo>
                <a:lnTo>
                  <a:pt x="1560" y="336"/>
                </a:lnTo>
                <a:lnTo>
                  <a:pt x="1594" y="368"/>
                </a:lnTo>
                <a:lnTo>
                  <a:pt x="1594" y="400"/>
                </a:lnTo>
                <a:lnTo>
                  <a:pt x="1629" y="432"/>
                </a:lnTo>
                <a:lnTo>
                  <a:pt x="1646" y="464"/>
                </a:lnTo>
                <a:lnTo>
                  <a:pt x="1646" y="496"/>
                </a:lnTo>
                <a:lnTo>
                  <a:pt x="1681" y="528"/>
                </a:lnTo>
                <a:lnTo>
                  <a:pt x="1681" y="560"/>
                </a:lnTo>
                <a:lnTo>
                  <a:pt x="1681" y="592"/>
                </a:lnTo>
                <a:lnTo>
                  <a:pt x="1664" y="624"/>
                </a:lnTo>
                <a:lnTo>
                  <a:pt x="1664" y="656"/>
                </a:lnTo>
                <a:lnTo>
                  <a:pt x="1646" y="688"/>
                </a:lnTo>
                <a:lnTo>
                  <a:pt x="1612" y="688"/>
                </a:lnTo>
                <a:lnTo>
                  <a:pt x="1577" y="704"/>
                </a:lnTo>
                <a:lnTo>
                  <a:pt x="1542" y="704"/>
                </a:lnTo>
                <a:lnTo>
                  <a:pt x="1508" y="704"/>
                </a:lnTo>
                <a:lnTo>
                  <a:pt x="1473" y="704"/>
                </a:lnTo>
                <a:lnTo>
                  <a:pt x="1438" y="704"/>
                </a:lnTo>
                <a:lnTo>
                  <a:pt x="1386" y="704"/>
                </a:lnTo>
                <a:lnTo>
                  <a:pt x="1334" y="720"/>
                </a:lnTo>
                <a:lnTo>
                  <a:pt x="1282" y="720"/>
                </a:lnTo>
                <a:lnTo>
                  <a:pt x="1248" y="720"/>
                </a:lnTo>
                <a:lnTo>
                  <a:pt x="1196" y="720"/>
                </a:lnTo>
                <a:lnTo>
                  <a:pt x="1161" y="720"/>
                </a:lnTo>
                <a:lnTo>
                  <a:pt x="1126" y="720"/>
                </a:lnTo>
                <a:lnTo>
                  <a:pt x="1092" y="720"/>
                </a:lnTo>
                <a:lnTo>
                  <a:pt x="1057" y="720"/>
                </a:lnTo>
                <a:lnTo>
                  <a:pt x="1022" y="720"/>
                </a:lnTo>
                <a:lnTo>
                  <a:pt x="988" y="720"/>
                </a:lnTo>
                <a:lnTo>
                  <a:pt x="953" y="720"/>
                </a:lnTo>
                <a:lnTo>
                  <a:pt x="918" y="720"/>
                </a:lnTo>
                <a:lnTo>
                  <a:pt x="884" y="720"/>
                </a:lnTo>
                <a:lnTo>
                  <a:pt x="849" y="720"/>
                </a:lnTo>
                <a:lnTo>
                  <a:pt x="797" y="720"/>
                </a:lnTo>
                <a:lnTo>
                  <a:pt x="745" y="720"/>
                </a:lnTo>
                <a:lnTo>
                  <a:pt x="693" y="720"/>
                </a:lnTo>
                <a:lnTo>
                  <a:pt x="641" y="704"/>
                </a:lnTo>
                <a:lnTo>
                  <a:pt x="572" y="704"/>
                </a:lnTo>
                <a:lnTo>
                  <a:pt x="537" y="704"/>
                </a:lnTo>
                <a:lnTo>
                  <a:pt x="503" y="704"/>
                </a:lnTo>
                <a:lnTo>
                  <a:pt x="468" y="704"/>
                </a:lnTo>
                <a:lnTo>
                  <a:pt x="433" y="688"/>
                </a:lnTo>
                <a:lnTo>
                  <a:pt x="399" y="688"/>
                </a:lnTo>
                <a:lnTo>
                  <a:pt x="364" y="688"/>
                </a:lnTo>
                <a:lnTo>
                  <a:pt x="329" y="688"/>
                </a:lnTo>
                <a:lnTo>
                  <a:pt x="295" y="688"/>
                </a:lnTo>
                <a:lnTo>
                  <a:pt x="260" y="688"/>
                </a:lnTo>
                <a:lnTo>
                  <a:pt x="225" y="688"/>
                </a:lnTo>
                <a:lnTo>
                  <a:pt x="191" y="688"/>
                </a:lnTo>
                <a:lnTo>
                  <a:pt x="156" y="656"/>
                </a:lnTo>
                <a:lnTo>
                  <a:pt x="121" y="640"/>
                </a:lnTo>
                <a:lnTo>
                  <a:pt x="87" y="640"/>
                </a:lnTo>
                <a:lnTo>
                  <a:pt x="69" y="608"/>
                </a:lnTo>
                <a:lnTo>
                  <a:pt x="35" y="592"/>
                </a:lnTo>
                <a:lnTo>
                  <a:pt x="0" y="560"/>
                </a:lnTo>
                <a:lnTo>
                  <a:pt x="0" y="512"/>
                </a:lnTo>
                <a:lnTo>
                  <a:pt x="17" y="464"/>
                </a:lnTo>
                <a:lnTo>
                  <a:pt x="17" y="432"/>
                </a:lnTo>
                <a:lnTo>
                  <a:pt x="35" y="368"/>
                </a:lnTo>
                <a:lnTo>
                  <a:pt x="52" y="320"/>
                </a:lnTo>
                <a:lnTo>
                  <a:pt x="69" y="288"/>
                </a:lnTo>
                <a:lnTo>
                  <a:pt x="17" y="368"/>
                </a:lnTo>
              </a:path>
            </a:pathLst>
          </a:custGeom>
          <a:solidFill>
            <a:srgbClr val="FFFF9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21" name="Freeform 4">
            <a:extLst>
              <a:ext uri="{FF2B5EF4-FFF2-40B4-BE49-F238E27FC236}">
                <a16:creationId xmlns:a16="http://schemas.microsoft.com/office/drawing/2014/main" xmlns="" id="{29818CFB-470B-B68D-6B6A-7AD988685852}"/>
              </a:ext>
            </a:extLst>
          </p:cNvPr>
          <p:cNvSpPr>
            <a:spLocks/>
          </p:cNvSpPr>
          <p:nvPr/>
        </p:nvSpPr>
        <p:spPr bwMode="auto">
          <a:xfrm>
            <a:off x="4673600" y="1295400"/>
            <a:ext cx="2566988" cy="1627188"/>
          </a:xfrm>
          <a:custGeom>
            <a:avLst/>
            <a:gdLst>
              <a:gd name="T0" fmla="*/ 2147483646 w 1752"/>
              <a:gd name="T1" fmla="*/ 2147483646 h 1025"/>
              <a:gd name="T2" fmla="*/ 2147483646 w 1752"/>
              <a:gd name="T3" fmla="*/ 2147483646 h 1025"/>
              <a:gd name="T4" fmla="*/ 2147483646 w 1752"/>
              <a:gd name="T5" fmla="*/ 2147483646 h 1025"/>
              <a:gd name="T6" fmla="*/ 2147483646 w 1752"/>
              <a:gd name="T7" fmla="*/ 2147483646 h 1025"/>
              <a:gd name="T8" fmla="*/ 2147483646 w 1752"/>
              <a:gd name="T9" fmla="*/ 2147483646 h 1025"/>
              <a:gd name="T10" fmla="*/ 2147483646 w 1752"/>
              <a:gd name="T11" fmla="*/ 2147483646 h 1025"/>
              <a:gd name="T12" fmla="*/ 2147483646 w 1752"/>
              <a:gd name="T13" fmla="*/ 2147483646 h 1025"/>
              <a:gd name="T14" fmla="*/ 2147483646 w 1752"/>
              <a:gd name="T15" fmla="*/ 2147483646 h 1025"/>
              <a:gd name="T16" fmla="*/ 2147483646 w 1752"/>
              <a:gd name="T17" fmla="*/ 2147483646 h 1025"/>
              <a:gd name="T18" fmla="*/ 2147483646 w 1752"/>
              <a:gd name="T19" fmla="*/ 2147483646 h 1025"/>
              <a:gd name="T20" fmla="*/ 2147483646 w 1752"/>
              <a:gd name="T21" fmla="*/ 2147483646 h 1025"/>
              <a:gd name="T22" fmla="*/ 2147483646 w 1752"/>
              <a:gd name="T23" fmla="*/ 2147483646 h 1025"/>
              <a:gd name="T24" fmla="*/ 2147483646 w 1752"/>
              <a:gd name="T25" fmla="*/ 0 h 1025"/>
              <a:gd name="T26" fmla="*/ 2147483646 w 1752"/>
              <a:gd name="T27" fmla="*/ 2147483646 h 1025"/>
              <a:gd name="T28" fmla="*/ 2147483646 w 1752"/>
              <a:gd name="T29" fmla="*/ 2147483646 h 1025"/>
              <a:gd name="T30" fmla="*/ 2147483646 w 1752"/>
              <a:gd name="T31" fmla="*/ 2147483646 h 1025"/>
              <a:gd name="T32" fmla="*/ 2147483646 w 1752"/>
              <a:gd name="T33" fmla="*/ 2147483646 h 1025"/>
              <a:gd name="T34" fmla="*/ 2147483646 w 1752"/>
              <a:gd name="T35" fmla="*/ 2147483646 h 1025"/>
              <a:gd name="T36" fmla="*/ 2147483646 w 1752"/>
              <a:gd name="T37" fmla="*/ 2147483646 h 1025"/>
              <a:gd name="T38" fmla="*/ 2147483646 w 1752"/>
              <a:gd name="T39" fmla="*/ 2147483646 h 1025"/>
              <a:gd name="T40" fmla="*/ 2147483646 w 1752"/>
              <a:gd name="T41" fmla="*/ 2147483646 h 1025"/>
              <a:gd name="T42" fmla="*/ 2147483646 w 1752"/>
              <a:gd name="T43" fmla="*/ 2147483646 h 1025"/>
              <a:gd name="T44" fmla="*/ 2147483646 w 1752"/>
              <a:gd name="T45" fmla="*/ 2147483646 h 1025"/>
              <a:gd name="T46" fmla="*/ 2147483646 w 1752"/>
              <a:gd name="T47" fmla="*/ 2147483646 h 1025"/>
              <a:gd name="T48" fmla="*/ 2147483646 w 1752"/>
              <a:gd name="T49" fmla="*/ 2147483646 h 1025"/>
              <a:gd name="T50" fmla="*/ 2147483646 w 1752"/>
              <a:gd name="T51" fmla="*/ 2147483646 h 1025"/>
              <a:gd name="T52" fmla="*/ 2147483646 w 1752"/>
              <a:gd name="T53" fmla="*/ 2147483646 h 1025"/>
              <a:gd name="T54" fmla="*/ 2147483646 w 1752"/>
              <a:gd name="T55" fmla="*/ 2147483646 h 1025"/>
              <a:gd name="T56" fmla="*/ 2147483646 w 1752"/>
              <a:gd name="T57" fmla="*/ 2147483646 h 1025"/>
              <a:gd name="T58" fmla="*/ 2147483646 w 1752"/>
              <a:gd name="T59" fmla="*/ 2147483646 h 1025"/>
              <a:gd name="T60" fmla="*/ 2147483646 w 1752"/>
              <a:gd name="T61" fmla="*/ 2147483646 h 1025"/>
              <a:gd name="T62" fmla="*/ 2147483646 w 1752"/>
              <a:gd name="T63" fmla="*/ 2147483646 h 1025"/>
              <a:gd name="T64" fmla="*/ 2147483646 w 1752"/>
              <a:gd name="T65" fmla="*/ 2147483646 h 1025"/>
              <a:gd name="T66" fmla="*/ 2147483646 w 1752"/>
              <a:gd name="T67" fmla="*/ 2147483646 h 1025"/>
              <a:gd name="T68" fmla="*/ 2147483646 w 1752"/>
              <a:gd name="T69" fmla="*/ 2147483646 h 1025"/>
              <a:gd name="T70" fmla="*/ 2147483646 w 1752"/>
              <a:gd name="T71" fmla="*/ 2147483646 h 1025"/>
              <a:gd name="T72" fmla="*/ 2147483646 w 1752"/>
              <a:gd name="T73" fmla="*/ 2147483646 h 1025"/>
              <a:gd name="T74" fmla="*/ 2147483646 w 1752"/>
              <a:gd name="T75" fmla="*/ 2147483646 h 1025"/>
              <a:gd name="T76" fmla="*/ 2147483646 w 1752"/>
              <a:gd name="T77" fmla="*/ 2147483646 h 1025"/>
              <a:gd name="T78" fmla="*/ 2147483646 w 1752"/>
              <a:gd name="T79" fmla="*/ 2147483646 h 1025"/>
              <a:gd name="T80" fmla="*/ 2147483646 w 1752"/>
              <a:gd name="T81" fmla="*/ 2147483646 h 1025"/>
              <a:gd name="T82" fmla="*/ 2147483646 w 1752"/>
              <a:gd name="T83" fmla="*/ 2147483646 h 1025"/>
              <a:gd name="T84" fmla="*/ 2147483646 w 1752"/>
              <a:gd name="T85" fmla="*/ 2147483646 h 1025"/>
              <a:gd name="T86" fmla="*/ 2147483646 w 1752"/>
              <a:gd name="T87" fmla="*/ 2147483646 h 1025"/>
              <a:gd name="T88" fmla="*/ 2147483646 w 1752"/>
              <a:gd name="T89" fmla="*/ 2147483646 h 1025"/>
              <a:gd name="T90" fmla="*/ 2147483646 w 1752"/>
              <a:gd name="T91" fmla="*/ 2147483646 h 1025"/>
              <a:gd name="T92" fmla="*/ 2147483646 w 1752"/>
              <a:gd name="T93" fmla="*/ 2147483646 h 1025"/>
              <a:gd name="T94" fmla="*/ 2147483646 w 1752"/>
              <a:gd name="T95" fmla="*/ 2147483646 h 1025"/>
              <a:gd name="T96" fmla="*/ 2147483646 w 1752"/>
              <a:gd name="T97" fmla="*/ 2147483646 h 1025"/>
              <a:gd name="T98" fmla="*/ 2147483646 w 1752"/>
              <a:gd name="T99" fmla="*/ 2147483646 h 1025"/>
              <a:gd name="T100" fmla="*/ 2147483646 w 1752"/>
              <a:gd name="T101" fmla="*/ 2147483646 h 1025"/>
              <a:gd name="T102" fmla="*/ 2147483646 w 1752"/>
              <a:gd name="T103" fmla="*/ 2147483646 h 1025"/>
              <a:gd name="T104" fmla="*/ 2147483646 w 1752"/>
              <a:gd name="T105" fmla="*/ 2147483646 h 1025"/>
              <a:gd name="T106" fmla="*/ 2147483646 w 1752"/>
              <a:gd name="T107" fmla="*/ 2147483646 h 1025"/>
              <a:gd name="T108" fmla="*/ 2147483646 w 1752"/>
              <a:gd name="T109" fmla="*/ 2147483646 h 1025"/>
              <a:gd name="T110" fmla="*/ 2147483646 w 1752"/>
              <a:gd name="T111" fmla="*/ 2147483646 h 1025"/>
              <a:gd name="T112" fmla="*/ 0 w 1752"/>
              <a:gd name="T113" fmla="*/ 2147483646 h 1025"/>
              <a:gd name="T114" fmla="*/ 0 w 1752"/>
              <a:gd name="T115" fmla="*/ 2147483646 h 1025"/>
              <a:gd name="T116" fmla="*/ 0 w 1752"/>
              <a:gd name="T117" fmla="*/ 2147483646 h 1025"/>
              <a:gd name="T118" fmla="*/ 2147483646 w 1752"/>
              <a:gd name="T119" fmla="*/ 2147483646 h 1025"/>
              <a:gd name="T120" fmla="*/ 2147483646 w 1752"/>
              <a:gd name="T121" fmla="*/ 2147483646 h 1025"/>
              <a:gd name="T122" fmla="*/ 2147483646 w 1752"/>
              <a:gd name="T123" fmla="*/ 2147483646 h 10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52" h="1025">
                <a:moveTo>
                  <a:pt x="87" y="336"/>
                </a:moveTo>
                <a:lnTo>
                  <a:pt x="121" y="320"/>
                </a:lnTo>
                <a:lnTo>
                  <a:pt x="156" y="304"/>
                </a:lnTo>
                <a:lnTo>
                  <a:pt x="191" y="272"/>
                </a:lnTo>
                <a:lnTo>
                  <a:pt x="225" y="240"/>
                </a:lnTo>
                <a:lnTo>
                  <a:pt x="260" y="224"/>
                </a:lnTo>
                <a:lnTo>
                  <a:pt x="295" y="192"/>
                </a:lnTo>
                <a:lnTo>
                  <a:pt x="312" y="160"/>
                </a:lnTo>
                <a:lnTo>
                  <a:pt x="347" y="128"/>
                </a:lnTo>
                <a:lnTo>
                  <a:pt x="364" y="96"/>
                </a:lnTo>
                <a:lnTo>
                  <a:pt x="399" y="96"/>
                </a:lnTo>
                <a:lnTo>
                  <a:pt x="416" y="128"/>
                </a:lnTo>
                <a:lnTo>
                  <a:pt x="451" y="112"/>
                </a:lnTo>
                <a:lnTo>
                  <a:pt x="468" y="80"/>
                </a:lnTo>
                <a:lnTo>
                  <a:pt x="537" y="64"/>
                </a:lnTo>
                <a:lnTo>
                  <a:pt x="572" y="32"/>
                </a:lnTo>
                <a:lnTo>
                  <a:pt x="607" y="32"/>
                </a:lnTo>
                <a:lnTo>
                  <a:pt x="641" y="32"/>
                </a:lnTo>
                <a:lnTo>
                  <a:pt x="676" y="16"/>
                </a:lnTo>
                <a:lnTo>
                  <a:pt x="711" y="16"/>
                </a:lnTo>
                <a:lnTo>
                  <a:pt x="745" y="16"/>
                </a:lnTo>
                <a:lnTo>
                  <a:pt x="780" y="16"/>
                </a:lnTo>
                <a:lnTo>
                  <a:pt x="815" y="16"/>
                </a:lnTo>
                <a:lnTo>
                  <a:pt x="867" y="16"/>
                </a:lnTo>
                <a:lnTo>
                  <a:pt x="919" y="16"/>
                </a:lnTo>
                <a:lnTo>
                  <a:pt x="971" y="0"/>
                </a:lnTo>
                <a:lnTo>
                  <a:pt x="1023" y="16"/>
                </a:lnTo>
                <a:lnTo>
                  <a:pt x="1058" y="16"/>
                </a:lnTo>
                <a:lnTo>
                  <a:pt x="1092" y="16"/>
                </a:lnTo>
                <a:lnTo>
                  <a:pt x="1127" y="16"/>
                </a:lnTo>
                <a:lnTo>
                  <a:pt x="1179" y="16"/>
                </a:lnTo>
                <a:lnTo>
                  <a:pt x="1214" y="16"/>
                </a:lnTo>
                <a:lnTo>
                  <a:pt x="1248" y="16"/>
                </a:lnTo>
                <a:lnTo>
                  <a:pt x="1283" y="16"/>
                </a:lnTo>
                <a:lnTo>
                  <a:pt x="1335" y="16"/>
                </a:lnTo>
                <a:lnTo>
                  <a:pt x="1370" y="16"/>
                </a:lnTo>
                <a:lnTo>
                  <a:pt x="1404" y="16"/>
                </a:lnTo>
                <a:lnTo>
                  <a:pt x="1456" y="16"/>
                </a:lnTo>
                <a:lnTo>
                  <a:pt x="1491" y="16"/>
                </a:lnTo>
                <a:lnTo>
                  <a:pt x="1526" y="16"/>
                </a:lnTo>
                <a:lnTo>
                  <a:pt x="1578" y="48"/>
                </a:lnTo>
                <a:lnTo>
                  <a:pt x="1612" y="64"/>
                </a:lnTo>
                <a:lnTo>
                  <a:pt x="1647" y="96"/>
                </a:lnTo>
                <a:lnTo>
                  <a:pt x="1682" y="128"/>
                </a:lnTo>
                <a:lnTo>
                  <a:pt x="1716" y="160"/>
                </a:lnTo>
                <a:lnTo>
                  <a:pt x="1734" y="192"/>
                </a:lnTo>
                <a:lnTo>
                  <a:pt x="1751" y="224"/>
                </a:lnTo>
                <a:lnTo>
                  <a:pt x="1751" y="256"/>
                </a:lnTo>
                <a:lnTo>
                  <a:pt x="1751" y="304"/>
                </a:lnTo>
                <a:lnTo>
                  <a:pt x="1751" y="336"/>
                </a:lnTo>
                <a:lnTo>
                  <a:pt x="1751" y="368"/>
                </a:lnTo>
                <a:lnTo>
                  <a:pt x="1751" y="400"/>
                </a:lnTo>
                <a:lnTo>
                  <a:pt x="1734" y="448"/>
                </a:lnTo>
                <a:lnTo>
                  <a:pt x="1699" y="448"/>
                </a:lnTo>
                <a:lnTo>
                  <a:pt x="1682" y="480"/>
                </a:lnTo>
                <a:lnTo>
                  <a:pt x="1682" y="512"/>
                </a:lnTo>
                <a:lnTo>
                  <a:pt x="1716" y="544"/>
                </a:lnTo>
                <a:lnTo>
                  <a:pt x="1716" y="576"/>
                </a:lnTo>
                <a:lnTo>
                  <a:pt x="1716" y="608"/>
                </a:lnTo>
                <a:lnTo>
                  <a:pt x="1716" y="640"/>
                </a:lnTo>
                <a:lnTo>
                  <a:pt x="1716" y="672"/>
                </a:lnTo>
                <a:lnTo>
                  <a:pt x="1716" y="704"/>
                </a:lnTo>
                <a:lnTo>
                  <a:pt x="1716" y="736"/>
                </a:lnTo>
                <a:lnTo>
                  <a:pt x="1682" y="784"/>
                </a:lnTo>
                <a:lnTo>
                  <a:pt x="1664" y="816"/>
                </a:lnTo>
                <a:lnTo>
                  <a:pt x="1647" y="848"/>
                </a:lnTo>
                <a:lnTo>
                  <a:pt x="1647" y="880"/>
                </a:lnTo>
                <a:lnTo>
                  <a:pt x="1612" y="912"/>
                </a:lnTo>
                <a:lnTo>
                  <a:pt x="1578" y="944"/>
                </a:lnTo>
                <a:lnTo>
                  <a:pt x="1526" y="976"/>
                </a:lnTo>
                <a:lnTo>
                  <a:pt x="1456" y="1008"/>
                </a:lnTo>
                <a:lnTo>
                  <a:pt x="1422" y="1008"/>
                </a:lnTo>
                <a:lnTo>
                  <a:pt x="1387" y="1024"/>
                </a:lnTo>
                <a:lnTo>
                  <a:pt x="1352" y="1024"/>
                </a:lnTo>
                <a:lnTo>
                  <a:pt x="1318" y="1024"/>
                </a:lnTo>
                <a:lnTo>
                  <a:pt x="1266" y="1008"/>
                </a:lnTo>
                <a:lnTo>
                  <a:pt x="1231" y="1008"/>
                </a:lnTo>
                <a:lnTo>
                  <a:pt x="1196" y="1008"/>
                </a:lnTo>
                <a:lnTo>
                  <a:pt x="1162" y="1008"/>
                </a:lnTo>
                <a:lnTo>
                  <a:pt x="1127" y="1008"/>
                </a:lnTo>
                <a:lnTo>
                  <a:pt x="1092" y="1008"/>
                </a:lnTo>
                <a:lnTo>
                  <a:pt x="1058" y="1008"/>
                </a:lnTo>
                <a:lnTo>
                  <a:pt x="1023" y="1008"/>
                </a:lnTo>
                <a:lnTo>
                  <a:pt x="988" y="1008"/>
                </a:lnTo>
                <a:lnTo>
                  <a:pt x="954" y="1008"/>
                </a:lnTo>
                <a:lnTo>
                  <a:pt x="919" y="1008"/>
                </a:lnTo>
                <a:lnTo>
                  <a:pt x="919" y="976"/>
                </a:lnTo>
                <a:lnTo>
                  <a:pt x="884" y="960"/>
                </a:lnTo>
                <a:lnTo>
                  <a:pt x="849" y="944"/>
                </a:lnTo>
                <a:lnTo>
                  <a:pt x="815" y="944"/>
                </a:lnTo>
                <a:lnTo>
                  <a:pt x="780" y="944"/>
                </a:lnTo>
                <a:lnTo>
                  <a:pt x="745" y="944"/>
                </a:lnTo>
                <a:lnTo>
                  <a:pt x="693" y="912"/>
                </a:lnTo>
                <a:lnTo>
                  <a:pt x="659" y="912"/>
                </a:lnTo>
                <a:lnTo>
                  <a:pt x="624" y="912"/>
                </a:lnTo>
                <a:lnTo>
                  <a:pt x="589" y="912"/>
                </a:lnTo>
                <a:lnTo>
                  <a:pt x="555" y="896"/>
                </a:lnTo>
                <a:lnTo>
                  <a:pt x="520" y="912"/>
                </a:lnTo>
                <a:lnTo>
                  <a:pt x="485" y="896"/>
                </a:lnTo>
                <a:lnTo>
                  <a:pt x="433" y="864"/>
                </a:lnTo>
                <a:lnTo>
                  <a:pt x="381" y="848"/>
                </a:lnTo>
                <a:lnTo>
                  <a:pt x="347" y="848"/>
                </a:lnTo>
                <a:lnTo>
                  <a:pt x="312" y="848"/>
                </a:lnTo>
                <a:lnTo>
                  <a:pt x="277" y="848"/>
                </a:lnTo>
                <a:lnTo>
                  <a:pt x="243" y="848"/>
                </a:lnTo>
                <a:lnTo>
                  <a:pt x="208" y="848"/>
                </a:lnTo>
                <a:lnTo>
                  <a:pt x="173" y="832"/>
                </a:lnTo>
                <a:lnTo>
                  <a:pt x="139" y="800"/>
                </a:lnTo>
                <a:lnTo>
                  <a:pt x="104" y="784"/>
                </a:lnTo>
                <a:lnTo>
                  <a:pt x="69" y="768"/>
                </a:lnTo>
                <a:lnTo>
                  <a:pt x="52" y="736"/>
                </a:lnTo>
                <a:lnTo>
                  <a:pt x="35" y="704"/>
                </a:lnTo>
                <a:lnTo>
                  <a:pt x="35" y="672"/>
                </a:lnTo>
                <a:lnTo>
                  <a:pt x="0" y="656"/>
                </a:lnTo>
                <a:lnTo>
                  <a:pt x="0" y="624"/>
                </a:lnTo>
                <a:lnTo>
                  <a:pt x="0" y="592"/>
                </a:lnTo>
                <a:lnTo>
                  <a:pt x="0" y="560"/>
                </a:lnTo>
                <a:lnTo>
                  <a:pt x="0" y="528"/>
                </a:lnTo>
                <a:lnTo>
                  <a:pt x="0" y="480"/>
                </a:lnTo>
                <a:lnTo>
                  <a:pt x="17" y="448"/>
                </a:lnTo>
                <a:lnTo>
                  <a:pt x="35" y="416"/>
                </a:lnTo>
                <a:lnTo>
                  <a:pt x="52" y="384"/>
                </a:lnTo>
                <a:lnTo>
                  <a:pt x="69" y="352"/>
                </a:lnTo>
                <a:lnTo>
                  <a:pt x="104" y="336"/>
                </a:lnTo>
                <a:lnTo>
                  <a:pt x="87" y="336"/>
                </a:lnTo>
              </a:path>
            </a:pathLst>
          </a:custGeom>
          <a:solidFill>
            <a:srgbClr val="CCEC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22" name="Freeform 5">
            <a:extLst>
              <a:ext uri="{FF2B5EF4-FFF2-40B4-BE49-F238E27FC236}">
                <a16:creationId xmlns:a16="http://schemas.microsoft.com/office/drawing/2014/main" xmlns="" id="{0E835E81-3AD5-5D4C-ABFF-F1C1DDD71521}"/>
              </a:ext>
            </a:extLst>
          </p:cNvPr>
          <p:cNvSpPr>
            <a:spLocks/>
          </p:cNvSpPr>
          <p:nvPr/>
        </p:nvSpPr>
        <p:spPr bwMode="auto">
          <a:xfrm>
            <a:off x="6248400" y="2108200"/>
            <a:ext cx="2009775" cy="1017588"/>
          </a:xfrm>
          <a:custGeom>
            <a:avLst/>
            <a:gdLst>
              <a:gd name="T0" fmla="*/ 2147483646 w 1371"/>
              <a:gd name="T1" fmla="*/ 2147483646 h 641"/>
              <a:gd name="T2" fmla="*/ 2147483646 w 1371"/>
              <a:gd name="T3" fmla="*/ 0 h 641"/>
              <a:gd name="T4" fmla="*/ 2147483646 w 1371"/>
              <a:gd name="T5" fmla="*/ 0 h 641"/>
              <a:gd name="T6" fmla="*/ 2147483646 w 1371"/>
              <a:gd name="T7" fmla="*/ 2147483646 h 641"/>
              <a:gd name="T8" fmla="*/ 2147483646 w 1371"/>
              <a:gd name="T9" fmla="*/ 2147483646 h 641"/>
              <a:gd name="T10" fmla="*/ 2147483646 w 1371"/>
              <a:gd name="T11" fmla="*/ 2147483646 h 641"/>
              <a:gd name="T12" fmla="*/ 2147483646 w 1371"/>
              <a:gd name="T13" fmla="*/ 2147483646 h 641"/>
              <a:gd name="T14" fmla="*/ 2147483646 w 1371"/>
              <a:gd name="T15" fmla="*/ 2147483646 h 641"/>
              <a:gd name="T16" fmla="*/ 2147483646 w 1371"/>
              <a:gd name="T17" fmla="*/ 2147483646 h 641"/>
              <a:gd name="T18" fmla="*/ 2147483646 w 1371"/>
              <a:gd name="T19" fmla="*/ 2147483646 h 641"/>
              <a:gd name="T20" fmla="*/ 2147483646 w 1371"/>
              <a:gd name="T21" fmla="*/ 2147483646 h 641"/>
              <a:gd name="T22" fmla="*/ 2147483646 w 1371"/>
              <a:gd name="T23" fmla="*/ 2147483646 h 641"/>
              <a:gd name="T24" fmla="*/ 2147483646 w 1371"/>
              <a:gd name="T25" fmla="*/ 2147483646 h 641"/>
              <a:gd name="T26" fmla="*/ 2147483646 w 1371"/>
              <a:gd name="T27" fmla="*/ 2147483646 h 641"/>
              <a:gd name="T28" fmla="*/ 2147483646 w 1371"/>
              <a:gd name="T29" fmla="*/ 2147483646 h 641"/>
              <a:gd name="T30" fmla="*/ 2147483646 w 1371"/>
              <a:gd name="T31" fmla="*/ 2147483646 h 641"/>
              <a:gd name="T32" fmla="*/ 2147483646 w 1371"/>
              <a:gd name="T33" fmla="*/ 2147483646 h 641"/>
              <a:gd name="T34" fmla="*/ 0 w 1371"/>
              <a:gd name="T35" fmla="*/ 2147483646 h 641"/>
              <a:gd name="T36" fmla="*/ 0 w 1371"/>
              <a:gd name="T37" fmla="*/ 2147483646 h 641"/>
              <a:gd name="T38" fmla="*/ 2147483646 w 1371"/>
              <a:gd name="T39" fmla="*/ 2147483646 h 641"/>
              <a:gd name="T40" fmla="*/ 2147483646 w 1371"/>
              <a:gd name="T41" fmla="*/ 2147483646 h 641"/>
              <a:gd name="T42" fmla="*/ 2147483646 w 1371"/>
              <a:gd name="T43" fmla="*/ 2147483646 h 641"/>
              <a:gd name="T44" fmla="*/ 2147483646 w 1371"/>
              <a:gd name="T45" fmla="*/ 2147483646 h 641"/>
              <a:gd name="T46" fmla="*/ 2147483646 w 1371"/>
              <a:gd name="T47" fmla="*/ 2147483646 h 641"/>
              <a:gd name="T48" fmla="*/ 2147483646 w 1371"/>
              <a:gd name="T49" fmla="*/ 2147483646 h 641"/>
              <a:gd name="T50" fmla="*/ 2147483646 w 1371"/>
              <a:gd name="T51" fmla="*/ 2147483646 h 641"/>
              <a:gd name="T52" fmla="*/ 2147483646 w 1371"/>
              <a:gd name="T53" fmla="*/ 2147483646 h 641"/>
              <a:gd name="T54" fmla="*/ 2147483646 w 1371"/>
              <a:gd name="T55" fmla="*/ 2147483646 h 641"/>
              <a:gd name="T56" fmla="*/ 2147483646 w 1371"/>
              <a:gd name="T57" fmla="*/ 2147483646 h 641"/>
              <a:gd name="T58" fmla="*/ 2147483646 w 1371"/>
              <a:gd name="T59" fmla="*/ 2147483646 h 641"/>
              <a:gd name="T60" fmla="*/ 2147483646 w 1371"/>
              <a:gd name="T61" fmla="*/ 2147483646 h 641"/>
              <a:gd name="T62" fmla="*/ 2147483646 w 1371"/>
              <a:gd name="T63" fmla="*/ 2147483646 h 641"/>
              <a:gd name="T64" fmla="*/ 2147483646 w 1371"/>
              <a:gd name="T65" fmla="*/ 2147483646 h 641"/>
              <a:gd name="T66" fmla="*/ 2147483646 w 1371"/>
              <a:gd name="T67" fmla="*/ 2147483646 h 641"/>
              <a:gd name="T68" fmla="*/ 2147483646 w 1371"/>
              <a:gd name="T69" fmla="*/ 2147483646 h 641"/>
              <a:gd name="T70" fmla="*/ 2147483646 w 1371"/>
              <a:gd name="T71" fmla="*/ 2147483646 h 641"/>
              <a:gd name="T72" fmla="*/ 2147483646 w 1371"/>
              <a:gd name="T73" fmla="*/ 2147483646 h 641"/>
              <a:gd name="T74" fmla="*/ 2147483646 w 1371"/>
              <a:gd name="T75" fmla="*/ 2147483646 h 641"/>
              <a:gd name="T76" fmla="*/ 2147483646 w 1371"/>
              <a:gd name="T77" fmla="*/ 2147483646 h 641"/>
              <a:gd name="T78" fmla="*/ 2147483646 w 1371"/>
              <a:gd name="T79" fmla="*/ 2147483646 h 641"/>
              <a:gd name="T80" fmla="*/ 2147483646 w 1371"/>
              <a:gd name="T81" fmla="*/ 2147483646 h 641"/>
              <a:gd name="T82" fmla="*/ 2147483646 w 1371"/>
              <a:gd name="T83" fmla="*/ 2147483646 h 641"/>
              <a:gd name="T84" fmla="*/ 2147483646 w 1371"/>
              <a:gd name="T85" fmla="*/ 2147483646 h 641"/>
              <a:gd name="T86" fmla="*/ 2147483646 w 1371"/>
              <a:gd name="T87" fmla="*/ 2147483646 h 641"/>
              <a:gd name="T88" fmla="*/ 2147483646 w 1371"/>
              <a:gd name="T89" fmla="*/ 2147483646 h 641"/>
              <a:gd name="T90" fmla="*/ 2147483646 w 1371"/>
              <a:gd name="T91" fmla="*/ 2147483646 h 641"/>
              <a:gd name="T92" fmla="*/ 2147483646 w 1371"/>
              <a:gd name="T93" fmla="*/ 2147483646 h 6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71" h="641">
                <a:moveTo>
                  <a:pt x="1145" y="16"/>
                </a:moveTo>
                <a:lnTo>
                  <a:pt x="1110" y="32"/>
                </a:lnTo>
                <a:lnTo>
                  <a:pt x="1075" y="0"/>
                </a:lnTo>
                <a:lnTo>
                  <a:pt x="1041" y="0"/>
                </a:lnTo>
                <a:lnTo>
                  <a:pt x="1006" y="0"/>
                </a:lnTo>
                <a:lnTo>
                  <a:pt x="971" y="0"/>
                </a:lnTo>
                <a:lnTo>
                  <a:pt x="936" y="0"/>
                </a:lnTo>
                <a:lnTo>
                  <a:pt x="902" y="16"/>
                </a:lnTo>
                <a:lnTo>
                  <a:pt x="867" y="48"/>
                </a:lnTo>
                <a:lnTo>
                  <a:pt x="832" y="48"/>
                </a:lnTo>
                <a:lnTo>
                  <a:pt x="798" y="48"/>
                </a:lnTo>
                <a:lnTo>
                  <a:pt x="763" y="48"/>
                </a:lnTo>
                <a:lnTo>
                  <a:pt x="728" y="48"/>
                </a:lnTo>
                <a:lnTo>
                  <a:pt x="694" y="48"/>
                </a:lnTo>
                <a:lnTo>
                  <a:pt x="659" y="48"/>
                </a:lnTo>
                <a:lnTo>
                  <a:pt x="624" y="48"/>
                </a:lnTo>
                <a:lnTo>
                  <a:pt x="590" y="48"/>
                </a:lnTo>
                <a:lnTo>
                  <a:pt x="555" y="64"/>
                </a:lnTo>
                <a:lnTo>
                  <a:pt x="520" y="64"/>
                </a:lnTo>
                <a:lnTo>
                  <a:pt x="486" y="64"/>
                </a:lnTo>
                <a:lnTo>
                  <a:pt x="451" y="48"/>
                </a:lnTo>
                <a:lnTo>
                  <a:pt x="416" y="48"/>
                </a:lnTo>
                <a:lnTo>
                  <a:pt x="382" y="48"/>
                </a:lnTo>
                <a:lnTo>
                  <a:pt x="347" y="48"/>
                </a:lnTo>
                <a:lnTo>
                  <a:pt x="312" y="48"/>
                </a:lnTo>
                <a:lnTo>
                  <a:pt x="277" y="48"/>
                </a:lnTo>
                <a:lnTo>
                  <a:pt x="243" y="48"/>
                </a:lnTo>
                <a:lnTo>
                  <a:pt x="208" y="48"/>
                </a:lnTo>
                <a:lnTo>
                  <a:pt x="173" y="64"/>
                </a:lnTo>
                <a:lnTo>
                  <a:pt x="139" y="80"/>
                </a:lnTo>
                <a:lnTo>
                  <a:pt x="104" y="112"/>
                </a:lnTo>
                <a:lnTo>
                  <a:pt x="87" y="144"/>
                </a:lnTo>
                <a:lnTo>
                  <a:pt x="52" y="176"/>
                </a:lnTo>
                <a:lnTo>
                  <a:pt x="35" y="208"/>
                </a:lnTo>
                <a:lnTo>
                  <a:pt x="17" y="240"/>
                </a:lnTo>
                <a:lnTo>
                  <a:pt x="0" y="272"/>
                </a:lnTo>
                <a:lnTo>
                  <a:pt x="0" y="304"/>
                </a:lnTo>
                <a:lnTo>
                  <a:pt x="0" y="336"/>
                </a:lnTo>
                <a:lnTo>
                  <a:pt x="35" y="368"/>
                </a:lnTo>
                <a:lnTo>
                  <a:pt x="69" y="400"/>
                </a:lnTo>
                <a:lnTo>
                  <a:pt x="104" y="432"/>
                </a:lnTo>
                <a:lnTo>
                  <a:pt x="139" y="464"/>
                </a:lnTo>
                <a:lnTo>
                  <a:pt x="173" y="480"/>
                </a:lnTo>
                <a:lnTo>
                  <a:pt x="208" y="496"/>
                </a:lnTo>
                <a:lnTo>
                  <a:pt x="260" y="512"/>
                </a:lnTo>
                <a:lnTo>
                  <a:pt x="295" y="512"/>
                </a:lnTo>
                <a:lnTo>
                  <a:pt x="329" y="512"/>
                </a:lnTo>
                <a:lnTo>
                  <a:pt x="364" y="512"/>
                </a:lnTo>
                <a:lnTo>
                  <a:pt x="399" y="512"/>
                </a:lnTo>
                <a:lnTo>
                  <a:pt x="434" y="512"/>
                </a:lnTo>
                <a:lnTo>
                  <a:pt x="486" y="512"/>
                </a:lnTo>
                <a:lnTo>
                  <a:pt x="520" y="512"/>
                </a:lnTo>
                <a:lnTo>
                  <a:pt x="555" y="528"/>
                </a:lnTo>
                <a:lnTo>
                  <a:pt x="590" y="544"/>
                </a:lnTo>
                <a:lnTo>
                  <a:pt x="607" y="576"/>
                </a:lnTo>
                <a:lnTo>
                  <a:pt x="642" y="608"/>
                </a:lnTo>
                <a:lnTo>
                  <a:pt x="676" y="640"/>
                </a:lnTo>
                <a:lnTo>
                  <a:pt x="711" y="640"/>
                </a:lnTo>
                <a:lnTo>
                  <a:pt x="746" y="624"/>
                </a:lnTo>
                <a:lnTo>
                  <a:pt x="780" y="624"/>
                </a:lnTo>
                <a:lnTo>
                  <a:pt x="815" y="608"/>
                </a:lnTo>
                <a:lnTo>
                  <a:pt x="850" y="608"/>
                </a:lnTo>
                <a:lnTo>
                  <a:pt x="884" y="608"/>
                </a:lnTo>
                <a:lnTo>
                  <a:pt x="919" y="608"/>
                </a:lnTo>
                <a:lnTo>
                  <a:pt x="954" y="608"/>
                </a:lnTo>
                <a:lnTo>
                  <a:pt x="1006" y="608"/>
                </a:lnTo>
                <a:lnTo>
                  <a:pt x="1058" y="608"/>
                </a:lnTo>
                <a:lnTo>
                  <a:pt x="1093" y="608"/>
                </a:lnTo>
                <a:lnTo>
                  <a:pt x="1127" y="608"/>
                </a:lnTo>
                <a:lnTo>
                  <a:pt x="1162" y="608"/>
                </a:lnTo>
                <a:lnTo>
                  <a:pt x="1197" y="608"/>
                </a:lnTo>
                <a:lnTo>
                  <a:pt x="1231" y="608"/>
                </a:lnTo>
                <a:lnTo>
                  <a:pt x="1266" y="608"/>
                </a:lnTo>
                <a:lnTo>
                  <a:pt x="1318" y="608"/>
                </a:lnTo>
                <a:lnTo>
                  <a:pt x="1318" y="576"/>
                </a:lnTo>
                <a:lnTo>
                  <a:pt x="1335" y="544"/>
                </a:lnTo>
                <a:lnTo>
                  <a:pt x="1353" y="512"/>
                </a:lnTo>
                <a:lnTo>
                  <a:pt x="1353" y="480"/>
                </a:lnTo>
                <a:lnTo>
                  <a:pt x="1335" y="448"/>
                </a:lnTo>
                <a:lnTo>
                  <a:pt x="1353" y="416"/>
                </a:lnTo>
                <a:lnTo>
                  <a:pt x="1370" y="368"/>
                </a:lnTo>
                <a:lnTo>
                  <a:pt x="1370" y="336"/>
                </a:lnTo>
                <a:lnTo>
                  <a:pt x="1370" y="304"/>
                </a:lnTo>
                <a:lnTo>
                  <a:pt x="1353" y="272"/>
                </a:lnTo>
                <a:lnTo>
                  <a:pt x="1353" y="240"/>
                </a:lnTo>
                <a:lnTo>
                  <a:pt x="1353" y="208"/>
                </a:lnTo>
                <a:lnTo>
                  <a:pt x="1318" y="176"/>
                </a:lnTo>
                <a:lnTo>
                  <a:pt x="1301" y="144"/>
                </a:lnTo>
                <a:lnTo>
                  <a:pt x="1301" y="112"/>
                </a:lnTo>
                <a:lnTo>
                  <a:pt x="1283" y="80"/>
                </a:lnTo>
                <a:lnTo>
                  <a:pt x="1249" y="64"/>
                </a:lnTo>
                <a:lnTo>
                  <a:pt x="1214" y="64"/>
                </a:lnTo>
                <a:lnTo>
                  <a:pt x="1179" y="48"/>
                </a:lnTo>
                <a:lnTo>
                  <a:pt x="1145" y="48"/>
                </a:lnTo>
                <a:lnTo>
                  <a:pt x="1145" y="16"/>
                </a:lnTo>
              </a:path>
            </a:pathLst>
          </a:custGeom>
          <a:solidFill>
            <a:srgbClr val="FFCC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23" name="Rectangle 6">
            <a:extLst>
              <a:ext uri="{FF2B5EF4-FFF2-40B4-BE49-F238E27FC236}">
                <a16:creationId xmlns:a16="http://schemas.microsoft.com/office/drawing/2014/main" xmlns="" id="{D73FBC11-FC8A-3C0C-3FE6-882117C9F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7668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產品導向</a:t>
            </a:r>
          </a:p>
        </p:txBody>
      </p:sp>
      <p:sp>
        <p:nvSpPr>
          <p:cNvPr id="86024" name="Rectangle 7">
            <a:extLst>
              <a:ext uri="{FF2B5EF4-FFF2-40B4-BE49-F238E27FC236}">
                <a16:creationId xmlns:a16="http://schemas.microsoft.com/office/drawing/2014/main" xmlns="" id="{DDCFDABF-9605-3297-C6F3-5E4D35A94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市場導向</a:t>
            </a:r>
          </a:p>
        </p:txBody>
      </p:sp>
      <p:sp>
        <p:nvSpPr>
          <p:cNvPr id="86025" name="Rectangle 8">
            <a:extLst>
              <a:ext uri="{FF2B5EF4-FFF2-40B4-BE49-F238E27FC236}">
                <a16:creationId xmlns:a16="http://schemas.microsoft.com/office/drawing/2014/main" xmlns="" id="{354903F1-72D1-5C58-C24B-D5E11829C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063" y="1843088"/>
            <a:ext cx="1400175" cy="4540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t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TW" altLang="en-US" sz="2400">
                <a:solidFill>
                  <a:schemeClr val="tx1"/>
                </a:solidFill>
              </a:rPr>
              <a:t>競爭導向</a:t>
            </a:r>
          </a:p>
        </p:txBody>
      </p:sp>
      <p:sp>
        <p:nvSpPr>
          <p:cNvPr id="86026" name="Rectangle 9">
            <a:extLst>
              <a:ext uri="{FF2B5EF4-FFF2-40B4-BE49-F238E27FC236}">
                <a16:creationId xmlns:a16="http://schemas.microsoft.com/office/drawing/2014/main" xmlns="" id="{F056505E-DCF3-AE52-11A3-05E0FF35F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？？導向</a:t>
            </a:r>
          </a:p>
        </p:txBody>
      </p:sp>
      <p:sp>
        <p:nvSpPr>
          <p:cNvPr id="86027" name="Rectangle 10">
            <a:extLst>
              <a:ext uri="{FF2B5EF4-FFF2-40B4-BE49-F238E27FC236}">
                <a16:creationId xmlns:a16="http://schemas.microsoft.com/office/drawing/2014/main" xmlns="" id="{17C46384-9A9E-2EBD-FFE4-4AA5552D8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生產力</a:t>
            </a:r>
          </a:p>
        </p:txBody>
      </p:sp>
      <p:sp>
        <p:nvSpPr>
          <p:cNvPr id="86028" name="Rectangle 11">
            <a:extLst>
              <a:ext uri="{FF2B5EF4-FFF2-40B4-BE49-F238E27FC236}">
                <a16:creationId xmlns:a16="http://schemas.microsoft.com/office/drawing/2014/main" xmlns="" id="{FC2D4C11-DE85-6076-651E-1E577ACC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品質</a:t>
            </a:r>
          </a:p>
        </p:txBody>
      </p:sp>
      <p:sp>
        <p:nvSpPr>
          <p:cNvPr id="86029" name="Rectangle 12">
            <a:extLst>
              <a:ext uri="{FF2B5EF4-FFF2-40B4-BE49-F238E27FC236}">
                <a16:creationId xmlns:a16="http://schemas.microsoft.com/office/drawing/2014/main" xmlns="" id="{9FC2A10C-01AB-B30B-A581-0DCA87193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時間</a:t>
            </a:r>
          </a:p>
        </p:txBody>
      </p:sp>
      <p:sp>
        <p:nvSpPr>
          <p:cNvPr id="86030" name="Rectangle 13">
            <a:extLst>
              <a:ext uri="{FF2B5EF4-FFF2-40B4-BE49-F238E27FC236}">
                <a16:creationId xmlns:a16="http://schemas.microsoft.com/office/drawing/2014/main" xmlns="" id="{6EF77005-F15C-5823-B30A-97F39395D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消費者</a:t>
            </a:r>
          </a:p>
        </p:txBody>
      </p:sp>
      <p:sp>
        <p:nvSpPr>
          <p:cNvPr id="86031" name="Line 14">
            <a:extLst>
              <a:ext uri="{FF2B5EF4-FFF2-40B4-BE49-F238E27FC236}">
                <a16:creationId xmlns:a16="http://schemas.microsoft.com/office/drawing/2014/main" xmlns="" id="{853DA529-2211-5BBC-FE0C-6E502D38A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32" name="Line 15">
            <a:extLst>
              <a:ext uri="{FF2B5EF4-FFF2-40B4-BE49-F238E27FC236}">
                <a16:creationId xmlns:a16="http://schemas.microsoft.com/office/drawing/2014/main" xmlns="" id="{3B38FB88-89FD-5E7A-E3BD-063B418FD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33" name="Line 16">
            <a:extLst>
              <a:ext uri="{FF2B5EF4-FFF2-40B4-BE49-F238E27FC236}">
                <a16:creationId xmlns:a16="http://schemas.microsoft.com/office/drawing/2014/main" xmlns="" id="{22CBEEC4-60A3-29E4-5534-24A2A431F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6034" name="Picture 17">
            <a:extLst>
              <a:ext uri="{FF2B5EF4-FFF2-40B4-BE49-F238E27FC236}">
                <a16:creationId xmlns:a16="http://schemas.microsoft.com/office/drawing/2014/main" xmlns="" id="{B5CD6192-9D0F-F89B-5B27-DFF1182E23B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200400"/>
            <a:ext cx="4791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xmlns="" id="{4A1A3A7B-0493-061D-402B-F73311C05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產業環境競爭激烈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xmlns="" id="{BBC4FAC0-553C-8933-9670-31128AF1E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2400" cy="4114800"/>
          </a:xfrm>
        </p:spPr>
        <p:txBody>
          <a:bodyPr/>
          <a:lstStyle/>
          <a:p>
            <a:r>
              <a:rPr lang="zh-TW" altLang="en-US" sz="2400" dirty="0"/>
              <a:t>快速的創新和顧客需求改變</a:t>
            </a:r>
          </a:p>
          <a:p>
            <a:pPr lvl="1"/>
            <a:r>
              <a:rPr lang="zh-TW" altLang="en-US" sz="2000" dirty="0"/>
              <a:t>產品推陳出新</a:t>
            </a:r>
          </a:p>
          <a:p>
            <a:pPr lvl="1"/>
            <a:r>
              <a:rPr lang="zh-TW" altLang="en-US" sz="2000" dirty="0"/>
              <a:t>產品生命週期縮短</a:t>
            </a:r>
          </a:p>
          <a:p>
            <a:r>
              <a:rPr lang="zh-TW" altLang="en-US" sz="2400" dirty="0"/>
              <a:t>產品種類增加</a:t>
            </a:r>
          </a:p>
          <a:p>
            <a:pPr lvl="1"/>
            <a:r>
              <a:rPr lang="zh-TW" altLang="en-US" sz="2000" dirty="0"/>
              <a:t>顧客要求獨立性</a:t>
            </a:r>
          </a:p>
          <a:p>
            <a:r>
              <a:rPr lang="zh-TW" altLang="en-US" sz="2400" dirty="0"/>
              <a:t>物資、人員流動快速</a:t>
            </a:r>
          </a:p>
          <a:p>
            <a:r>
              <a:rPr lang="zh-TW" altLang="en-US" sz="2400" dirty="0"/>
              <a:t>原料來源複雜，來自全球各地</a:t>
            </a:r>
          </a:p>
          <a:p>
            <a:pPr lvl="1"/>
            <a:r>
              <a:rPr lang="zh-TW" altLang="en-US" sz="2000" dirty="0"/>
              <a:t>生產前置期加長</a:t>
            </a:r>
          </a:p>
          <a:p>
            <a:pPr lvl="1"/>
            <a:r>
              <a:rPr lang="zh-TW" altLang="en-US" sz="2000" dirty="0"/>
              <a:t>倉儲和運輸成本增加</a:t>
            </a:r>
          </a:p>
          <a:p>
            <a:pPr lvl="1"/>
            <a:r>
              <a:rPr lang="zh-TW" altLang="en-US" sz="2000" dirty="0"/>
              <a:t>需求預測困難</a:t>
            </a:r>
            <a:endParaRPr lang="en-US" altLang="zh-TW" sz="2000" dirty="0"/>
          </a:p>
          <a:p>
            <a:pPr lvl="1"/>
            <a:r>
              <a:rPr lang="zh-TW" altLang="en-US" sz="2000" dirty="0">
                <a:solidFill>
                  <a:srgbClr val="FF0000"/>
                </a:solidFill>
              </a:rPr>
              <a:t>遇到像日本</a:t>
            </a:r>
            <a:r>
              <a:rPr lang="en-US" altLang="zh-TW" sz="2000" dirty="0">
                <a:solidFill>
                  <a:srgbClr val="FF0000"/>
                </a:solidFill>
              </a:rPr>
              <a:t>321</a:t>
            </a:r>
            <a:r>
              <a:rPr lang="zh-TW" altLang="en-US" sz="2000" dirty="0">
                <a:solidFill>
                  <a:srgbClr val="FF0000"/>
                </a:solidFill>
              </a:rPr>
              <a:t>大地震</a:t>
            </a:r>
            <a:r>
              <a:rPr lang="zh-TW" altLang="en-US" sz="2000" dirty="0" smtClean="0">
                <a:solidFill>
                  <a:srgbClr val="FF0000"/>
                </a:solidFill>
              </a:rPr>
              <a:t>、</a:t>
            </a:r>
            <a:r>
              <a:rPr lang="en-US" altLang="zh-TW" sz="2000" dirty="0" smtClean="0">
                <a:solidFill>
                  <a:srgbClr val="FF0000"/>
                </a:solidFill>
              </a:rPr>
              <a:t>Covid-19 </a:t>
            </a:r>
            <a:r>
              <a:rPr lang="zh-TW" altLang="en-US" sz="2000" dirty="0" smtClean="0">
                <a:solidFill>
                  <a:srgbClr val="FF0000"/>
                </a:solidFill>
              </a:rPr>
              <a:t>這</a:t>
            </a:r>
            <a:r>
              <a:rPr lang="zh-TW" altLang="en-US" sz="2000" dirty="0">
                <a:solidFill>
                  <a:srgbClr val="FF0000"/>
                </a:solidFill>
              </a:rPr>
              <a:t>種問題，對供應鏈形成莫大的挑戰</a:t>
            </a:r>
          </a:p>
        </p:txBody>
      </p:sp>
      <p:sp>
        <p:nvSpPr>
          <p:cNvPr id="88067" name="投影片編號版面配置區 4">
            <a:extLst>
              <a:ext uri="{FF2B5EF4-FFF2-40B4-BE49-F238E27FC236}">
                <a16:creationId xmlns:a16="http://schemas.microsoft.com/office/drawing/2014/main" xmlns="" id="{5F491A87-CAD1-0CF1-0DAE-0DA6491AB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95B7A3-A7EF-A445-819F-F5E3755BF1BA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88068" name="頁尾版面配置區 9">
            <a:extLst>
              <a:ext uri="{FF2B5EF4-FFF2-40B4-BE49-F238E27FC236}">
                <a16:creationId xmlns:a16="http://schemas.microsoft.com/office/drawing/2014/main" xmlns="" id="{1EE71E8E-944E-8640-4048-1F9DF5FA0F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xmlns="" id="{DA25B053-F6C2-4499-E082-795F46E52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企業衝擊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xmlns="" id="{09176C77-DFD3-D044-1455-3E8E0354A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/>
              <a:t>毛利降低</a:t>
            </a:r>
          </a:p>
          <a:p>
            <a:r>
              <a:rPr lang="zh-TW" altLang="en-US" sz="2800"/>
              <a:t>供應鍊拉長，整體庫存增加</a:t>
            </a:r>
          </a:p>
          <a:p>
            <a:pPr lvl="1"/>
            <a:r>
              <a:rPr lang="zh-TW" altLang="en-US" sz="2400"/>
              <a:t>資金積壓</a:t>
            </a:r>
          </a:p>
          <a:p>
            <a:pPr lvl="1"/>
            <a:r>
              <a:rPr lang="zh-TW" altLang="en-US" sz="2400"/>
              <a:t>產品過期</a:t>
            </a:r>
          </a:p>
          <a:p>
            <a:r>
              <a:rPr lang="zh-TW" altLang="en-US" sz="2800"/>
              <a:t>市場規模擴大</a:t>
            </a:r>
          </a:p>
          <a:p>
            <a:r>
              <a:rPr lang="zh-TW" altLang="en-US" sz="2800"/>
              <a:t>專業化</a:t>
            </a:r>
          </a:p>
          <a:p>
            <a:pPr lvl="1"/>
            <a:r>
              <a:rPr lang="zh-TW" altLang="en-US" sz="2400"/>
              <a:t>市場規模擴大</a:t>
            </a:r>
          </a:p>
          <a:p>
            <a:pPr>
              <a:buFont typeface="Wingdings" pitchFamily="2" charset="2"/>
              <a:buNone/>
            </a:pPr>
            <a:endParaRPr lang="en-US" altLang="zh-TW" sz="2800"/>
          </a:p>
        </p:txBody>
      </p:sp>
      <p:sp>
        <p:nvSpPr>
          <p:cNvPr id="90115" name="頁尾版面配置區 7">
            <a:extLst>
              <a:ext uri="{FF2B5EF4-FFF2-40B4-BE49-F238E27FC236}">
                <a16:creationId xmlns:a16="http://schemas.microsoft.com/office/drawing/2014/main" xmlns="" id="{E54D4BE0-47D4-A23D-0543-CAAE744E6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0116" name="投影片編號版面配置區 8">
            <a:extLst>
              <a:ext uri="{FF2B5EF4-FFF2-40B4-BE49-F238E27FC236}">
                <a16:creationId xmlns:a16="http://schemas.microsoft.com/office/drawing/2014/main" xmlns="" id="{AFEF54B9-0AD5-16F0-9748-DA95FC171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1AFCED-6EE5-EA47-9FDD-338110B7FF68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頁尾版面配置區 3">
            <a:extLst>
              <a:ext uri="{FF2B5EF4-FFF2-40B4-BE49-F238E27FC236}">
                <a16:creationId xmlns:a16="http://schemas.microsoft.com/office/drawing/2014/main" xmlns="" id="{7D5142E8-4F3A-D277-3410-10A9DDE781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2" name="投影片編號版面配置區 4">
            <a:extLst>
              <a:ext uri="{FF2B5EF4-FFF2-40B4-BE49-F238E27FC236}">
                <a16:creationId xmlns:a16="http://schemas.microsoft.com/office/drawing/2014/main" xmlns="" id="{A798C1D6-D9C9-87E5-9986-C64A84820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22EA8D0-0173-1A46-BA45-7E395058EFE4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xmlns="" id="{AB247B48-E812-01DE-1CFF-7F8EBB998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84538"/>
            <a:ext cx="2087562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xmlns="" id="{D6AA7CA5-AB88-6CD7-A4CD-9212BCF68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國際化帶來的難題</a:t>
            </a:r>
          </a:p>
        </p:txBody>
      </p:sp>
      <p:sp>
        <p:nvSpPr>
          <p:cNvPr id="92165" name="Rectangle 4">
            <a:extLst>
              <a:ext uri="{FF2B5EF4-FFF2-40B4-BE49-F238E27FC236}">
                <a16:creationId xmlns:a16="http://schemas.microsoft.com/office/drawing/2014/main" xmlns="" id="{EFEF7FD7-0BC7-7796-783F-55CD79F50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63713"/>
            <a:ext cx="791845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國際「委外」擴張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/>
              <a:t>東亞變成世界工廠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>
                <a:solidFill>
                  <a:srgbClr val="CC3300"/>
                </a:solidFill>
              </a:rPr>
              <a:t>跨國法令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環境保護、非關稅壁壘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chemeClr val="bg1"/>
                </a:solidFill>
              </a:rPr>
              <a:t>反恐！！！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>
                <a:solidFill>
                  <a:srgbClr val="CC3300"/>
                </a:solidFill>
              </a:rPr>
              <a:t>油價大幅波動 </a:t>
            </a:r>
            <a:r>
              <a:rPr lang="en-US" altLang="zh-TW" sz="2000" dirty="0">
                <a:solidFill>
                  <a:srgbClr val="CC3300"/>
                </a:solidFill>
              </a:rPr>
              <a:t>(USD 40 </a:t>
            </a:r>
            <a:r>
              <a:rPr lang="en-US" altLang="zh-TW" sz="2000" dirty="0">
                <a:solidFill>
                  <a:srgbClr val="CC3300"/>
                </a:solidFill>
                <a:sym typeface="Wingdings" pitchFamily="2" charset="2"/>
              </a:rPr>
              <a:t> 150  </a:t>
            </a:r>
            <a:r>
              <a:rPr lang="en-US" altLang="zh-TW" sz="2000" dirty="0" smtClean="0">
                <a:solidFill>
                  <a:srgbClr val="CC3300"/>
                </a:solidFill>
                <a:sym typeface="Wingdings" pitchFamily="2" charset="2"/>
              </a:rPr>
              <a:t>30</a:t>
            </a:r>
            <a:r>
              <a:rPr lang="en-US" altLang="zh-TW" sz="2000" dirty="0">
                <a:solidFill>
                  <a:srgbClr val="CC3300"/>
                </a:solidFill>
              </a:rPr>
              <a:t> </a:t>
            </a:r>
            <a:r>
              <a:rPr lang="en-US" altLang="zh-TW" sz="2000" dirty="0" smtClean="0">
                <a:solidFill>
                  <a:srgbClr val="CC3300"/>
                </a:solidFill>
                <a:sym typeface="Wingdings" pitchFamily="2" charset="2"/>
              </a:rPr>
              <a:t> 120 </a:t>
            </a:r>
            <a:r>
              <a:rPr lang="en-US" altLang="zh-TW" sz="2000" dirty="0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en-US" altLang="zh-TW" sz="2000" dirty="0" smtClean="0">
                <a:solidFill>
                  <a:srgbClr val="CC3300"/>
                </a:solidFill>
                <a:sym typeface="Wingdings" pitchFamily="2" charset="2"/>
              </a:rPr>
              <a:t>80)</a:t>
            </a:r>
            <a:endParaRPr lang="zh-TW" altLang="en-US" sz="2000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運籌費提高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委外退潮</a:t>
            </a:r>
            <a:endParaRPr lang="en-US" altLang="zh-TW" sz="2000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美國從石油輸入國，逐漸轉為輸出國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D54B4A7-7A56-E711-81E9-0CC859D1374F}"/>
              </a:ext>
            </a:extLst>
          </p:cNvPr>
          <p:cNvSpPr/>
          <p:nvPr/>
        </p:nvSpPr>
        <p:spPr>
          <a:xfrm>
            <a:off x="1258888" y="5445125"/>
            <a:ext cx="2032000" cy="4619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中美貿易戰爭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EC7510F-AF62-0CA0-B9D9-AF9B8243E847}"/>
              </a:ext>
            </a:extLst>
          </p:cNvPr>
          <p:cNvSpPr/>
          <p:nvPr/>
        </p:nvSpPr>
        <p:spPr>
          <a:xfrm>
            <a:off x="4067944" y="5445224"/>
            <a:ext cx="1784426" cy="46166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bg1"/>
                </a:solidFill>
                <a:highlight>
                  <a:srgbClr val="FF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大型瘟疫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92607B0-DD0F-0AF9-33B9-657513E70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5445125"/>
            <a:ext cx="1416050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俄烏戰爭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預設簡報設計">
      <a:majorFont>
        <a:latin typeface="Arial"/>
        <a:ea typeface="SimHei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1596</Words>
  <Application>Microsoft Office PowerPoint</Application>
  <PresentationFormat>如螢幕大小 (4:3)</PresentationFormat>
  <Paragraphs>385</Paragraphs>
  <Slides>31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SimHei</vt:lpstr>
      <vt:lpstr>華康粗圓體</vt:lpstr>
      <vt:lpstr>華康儷粗黑</vt:lpstr>
      <vt:lpstr>微軟正黑體</vt:lpstr>
      <vt:lpstr>新細明體</vt:lpstr>
      <vt:lpstr>標楷體</vt:lpstr>
      <vt:lpstr>Arial</vt:lpstr>
      <vt:lpstr>Times New Roman</vt:lpstr>
      <vt:lpstr>Webdings</vt:lpstr>
      <vt:lpstr>Wingdings</vt:lpstr>
      <vt:lpstr>預設簡報設計</vt:lpstr>
      <vt:lpstr>科技發展和全球競爭條件的改變</vt:lpstr>
      <vt:lpstr>現代社會環境變動的推動因素</vt:lpstr>
      <vt:lpstr>企業環境快速改變</vt:lpstr>
      <vt:lpstr>資源匱乏 → →物資充裕</vt:lpstr>
      <vt:lpstr>科技促成企業環境的改變</vt:lpstr>
      <vt:lpstr>競爭導向</vt:lpstr>
      <vt:lpstr>產業環境競爭激烈</vt:lpstr>
      <vt:lpstr>企業衝擊</vt:lpstr>
      <vt:lpstr>國際化帶來的難題</vt:lpstr>
      <vt:lpstr>2019-2022 的商業環境挑戰</vt:lpstr>
      <vt:lpstr>製造業供應鍊思考的顛覆</vt:lpstr>
      <vt:lpstr>企業競爭環境的改變</vt:lpstr>
      <vt:lpstr>顧客規模變大</vt:lpstr>
      <vt:lpstr>台灣的大型企業都在全球化</vt:lpstr>
      <vt:lpstr>我只不過是個小小的企業…</vt:lpstr>
      <vt:lpstr>全球化，如何因應？</vt:lpstr>
      <vt:lpstr>傳統的多點經營模式</vt:lpstr>
      <vt:lpstr>複製</vt:lpstr>
      <vt:lpstr>現代社會環境變動的推動因素</vt:lpstr>
      <vt:lpstr>科技發展</vt:lpstr>
      <vt:lpstr>資訊科技的貢獻</vt:lpstr>
      <vt:lpstr>IT特性</vt:lpstr>
      <vt:lpstr>建立神經中樞</vt:lpstr>
      <vt:lpstr>環境日趨需求嚴苛</vt:lpstr>
      <vt:lpstr>台灣大批量生產的生產模式改變</vt:lpstr>
      <vt:lpstr>流程重疊</vt:lpstr>
      <vt:lpstr>電腦組裝是最嚴苛的嗎？</vt:lpstr>
      <vt:lpstr>「負」的交期怎麼辦？</vt:lpstr>
      <vt:lpstr>資訊科技的貢獻</vt:lpstr>
      <vt:lpstr>企業的營運機制改變機會</vt:lpstr>
      <vt:lpstr>企業電子化的重點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管理資訊系統 MIS: Intro</dc:title>
  <dc:subject>中央大學資管系碩一</dc:subject>
  <dc:creator>CK Farn</dc:creator>
  <cp:lastModifiedBy>CKFarn</cp:lastModifiedBy>
  <cp:revision>172</cp:revision>
  <dcterms:created xsi:type="dcterms:W3CDTF">1999-04-05T16:45:56Z</dcterms:created>
  <dcterms:modified xsi:type="dcterms:W3CDTF">2023-10-24T06:40:43Z</dcterms:modified>
</cp:coreProperties>
</file>