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565" r:id="rId2"/>
    <p:sldId id="733" r:id="rId3"/>
    <p:sldId id="732" r:id="rId4"/>
    <p:sldId id="746" r:id="rId5"/>
    <p:sldId id="734" r:id="rId6"/>
    <p:sldId id="735" r:id="rId7"/>
    <p:sldId id="737" r:id="rId8"/>
    <p:sldId id="342" r:id="rId9"/>
    <p:sldId id="747" r:id="rId10"/>
    <p:sldId id="749" r:id="rId11"/>
    <p:sldId id="750" r:id="rId12"/>
    <p:sldId id="773" r:id="rId13"/>
    <p:sldId id="774" r:id="rId14"/>
    <p:sldId id="775" r:id="rId15"/>
    <p:sldId id="776" r:id="rId16"/>
    <p:sldId id="777" r:id="rId17"/>
    <p:sldId id="757" r:id="rId18"/>
    <p:sldId id="758" r:id="rId19"/>
    <p:sldId id="760" r:id="rId20"/>
    <p:sldId id="761" r:id="rId21"/>
    <p:sldId id="762" r:id="rId22"/>
    <p:sldId id="763" r:id="rId23"/>
    <p:sldId id="767" r:id="rId24"/>
    <p:sldId id="768" r:id="rId25"/>
    <p:sldId id="769" r:id="rId26"/>
    <p:sldId id="770" r:id="rId27"/>
    <p:sldId id="771" r:id="rId28"/>
    <p:sldId id="772" r:id="rId29"/>
    <p:sldId id="748" r:id="rId3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BEB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>
      <p:cViewPr varScale="1">
        <p:scale>
          <a:sx n="93" d="100"/>
          <a:sy n="93" d="100"/>
        </p:scale>
        <p:origin x="111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xmlns="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2023/2/15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xmlns="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xmlns="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xmlns="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1A45-29C1-4E4D-99DE-7D409A251F52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0758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934EE9-3022-4ECA-90E8-16CC169E615A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654762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1A45-29C1-4E4D-99DE-7D409A251F52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2434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1A45-29C1-4E4D-99DE-7D409A251F52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065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F04D70-4AFF-4A51-9232-52306A8B2FBF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075647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0389062-8D69-4346-887B-65E4E6826D28}" type="slidenum">
              <a:rPr lang="en-US" altLang="zh-TW" sz="1200"/>
              <a:pPr/>
              <a:t>18</a:t>
            </a:fld>
            <a:endParaRPr lang="en-US" altLang="zh-TW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69973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xmlns="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xmlns="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xmlns="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xmlns="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:a16="http://schemas.microsoft.com/office/drawing/2014/main" xmlns="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:a16="http://schemas.microsoft.com/office/drawing/2014/main" xmlns="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xmlns="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xmlns="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xmlns="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xmlns="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xmlns="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xmlns="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:a16="http://schemas.microsoft.com/office/drawing/2014/main" xmlns="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:a16="http://schemas.microsoft.com/office/drawing/2014/main" xmlns="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:a16="http://schemas.microsoft.com/office/drawing/2014/main" xmlns="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:a16="http://schemas.microsoft.com/office/drawing/2014/main" xmlns="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:a16="http://schemas.microsoft.com/office/drawing/2014/main" xmlns="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:a16="http://schemas.microsoft.com/office/drawing/2014/main" xmlns="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:a16="http://schemas.microsoft.com/office/drawing/2014/main" xmlns="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:a16="http://schemas.microsoft.com/office/drawing/2014/main" xmlns="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xmlns="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xmlns="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xmlns="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xmlns="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xmlns="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xmlns="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xmlns="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xmlns="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xmlns="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xmlns="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xmlns="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xmlns="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xmlns="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:a16="http://schemas.microsoft.com/office/drawing/2014/main" xmlns="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:a16="http://schemas.microsoft.com/office/drawing/2014/main" xmlns="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:a16="http://schemas.microsoft.com/office/drawing/2014/main" xmlns="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:a16="http://schemas.microsoft.com/office/drawing/2014/main" xmlns="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PT-3" TargetMode="External"/><Relationship Id="rId2" Type="http://schemas.openxmlformats.org/officeDocument/2006/relationships/hyperlink" Target="https://case.ntu.edu.tw/blog/?p=2634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wikipedia.org/wiki/GPT-4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izoCwjEKsg" TargetMode="External"/><Relationship Id="rId2" Type="http://schemas.openxmlformats.org/officeDocument/2006/relationships/hyperlink" Target="https://chat.openai.com/chat" TargetMode="Externa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xmlns="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3600" dirty="0" smtClean="0">
                <a:ea typeface="微軟正黑體" panose="020B0604030504040204" pitchFamily="34" charset="-120"/>
              </a:rPr>
              <a:t>Integrated Business Systems: </a:t>
            </a:r>
            <a:r>
              <a:rPr lang="en-US" altLang="zh-TW" sz="3600" dirty="0">
                <a:ea typeface="微軟正黑體" panose="020B0604030504040204" pitchFamily="34" charset="-120"/>
              </a:rPr>
              <a:t/>
            </a:r>
            <a:br>
              <a:rPr lang="en-US" altLang="zh-TW" sz="3600" dirty="0">
                <a:ea typeface="微軟正黑體" panose="020B0604030504040204" pitchFamily="34" charset="-120"/>
              </a:rPr>
            </a:br>
            <a:r>
              <a:rPr lang="en-US" altLang="zh-TW" sz="3600" dirty="0" smtClean="0">
                <a:ea typeface="微軟正黑體" panose="020B0604030504040204" pitchFamily="34" charset="-120"/>
              </a:rPr>
              <a:t/>
            </a:r>
            <a:br>
              <a:rPr lang="en-US" altLang="zh-TW" sz="3600" dirty="0" smtClean="0">
                <a:ea typeface="微軟正黑體" panose="020B0604030504040204" pitchFamily="34" charset="-120"/>
              </a:rPr>
            </a:br>
            <a:r>
              <a:rPr lang="en-US" altLang="zh-TW" sz="3600" dirty="0" smtClean="0">
                <a:solidFill>
                  <a:schemeClr val="bg1"/>
                </a:solidFill>
                <a:ea typeface="微軟正黑體" panose="020B0604030504040204" pitchFamily="34" charset="-120"/>
              </a:rPr>
              <a:t>Introduction</a:t>
            </a:r>
            <a:endParaRPr lang="zh-TW" altLang="en-US" sz="36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2023.02</a:t>
            </a:r>
            <a:endParaRPr lang="en-US" altLang="zh-TW" dirty="0"/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xmlns="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CYCY</a:t>
            </a:r>
            <a:r>
              <a:rPr lang="en-US" altLang="zh-TW" dirty="0" smtClean="0"/>
              <a:t>— Prof </a:t>
            </a:r>
            <a:r>
              <a:rPr lang="en-US" altLang="zh-TW" dirty="0" err="1" smtClean="0"/>
              <a:t>CK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Farn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512496" cy="1143000"/>
          </a:xfrm>
        </p:spPr>
        <p:txBody>
          <a:bodyPr/>
          <a:lstStyle/>
          <a:p>
            <a:pPr eaLnBrk="1" hangingPunct="1"/>
            <a:r>
              <a:rPr lang="en-US" altLang="zh-TW" sz="3600" dirty="0" smtClean="0"/>
              <a:t>IT impacts on Business Operations</a:t>
            </a:r>
            <a:endParaRPr lang="zh-TW" altLang="en-US" sz="360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4928" y="174558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The way businesses conduct their operations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zh-TW" dirty="0"/>
          </a:p>
          <a:p>
            <a:pPr eaLnBrk="1" hangingPunct="1">
              <a:spcBef>
                <a:spcPts val="0"/>
              </a:spcBef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/>
          </a:p>
          <a:p>
            <a:pPr eaLnBrk="1" hangingPunct="1">
              <a:defRPr/>
            </a:pPr>
            <a:r>
              <a:rPr lang="en-US" altLang="zh-TW" dirty="0"/>
              <a:t>IT </a:t>
            </a:r>
            <a:r>
              <a:rPr lang="en-US" altLang="zh-TW" dirty="0">
                <a:solidFill>
                  <a:srgbClr val="FF0000"/>
                </a:solidFill>
              </a:rPr>
              <a:t>“enabled” </a:t>
            </a:r>
            <a:r>
              <a:rPr lang="en-US" altLang="zh-TW" dirty="0"/>
              <a:t>business change!</a:t>
            </a:r>
          </a:p>
          <a:p>
            <a:pPr eaLnBrk="1" hangingPunct="1">
              <a:defRPr/>
            </a:pPr>
            <a:r>
              <a:rPr lang="en-US" altLang="zh-TW" dirty="0" smtClean="0"/>
              <a:t>Digital transformations</a:t>
            </a:r>
            <a:endParaRPr lang="zh-TW" altLang="en-US" dirty="0"/>
          </a:p>
        </p:txBody>
      </p:sp>
      <p:sp>
        <p:nvSpPr>
          <p:cNvPr id="181252" name="WordArt 4"/>
          <p:cNvSpPr>
            <a:spLocks noChangeArrowheads="1" noChangeShapeType="1" noTextEdit="1"/>
          </p:cNvSpPr>
          <p:nvPr/>
        </p:nvSpPr>
        <p:spPr bwMode="auto">
          <a:xfrm>
            <a:off x="685800" y="2132856"/>
            <a:ext cx="7990656" cy="311509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Beyond simple automation </a:t>
            </a:r>
          </a:p>
          <a:p>
            <a:pPr algn="ctr"/>
            <a:r>
              <a:rPr lang="en-US" altLang="zh-TW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of current operations </a:t>
            </a:r>
            <a:endParaRPr lang="zh-TW" alt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59149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Confusions of related terms</a:t>
            </a:r>
            <a:endParaRPr lang="zh-TW" altLang="en-US" dirty="0" smtClean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Data processing (DP, ADP, </a:t>
            </a:r>
            <a:r>
              <a:rPr lang="en-US" altLang="zh-TW" dirty="0" err="1" smtClean="0"/>
              <a:t>EDP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Management information systems (MIS)</a:t>
            </a:r>
          </a:p>
          <a:p>
            <a:r>
              <a:rPr lang="en-US" altLang="zh-TW" dirty="0" smtClean="0"/>
              <a:t>Computerization</a:t>
            </a:r>
          </a:p>
          <a:p>
            <a:r>
              <a:rPr lang="en-US" altLang="zh-TW" dirty="0" err="1" smtClean="0"/>
              <a:t>Electronization</a:t>
            </a:r>
            <a:r>
              <a:rPr lang="en-US" altLang="zh-TW" dirty="0" smtClean="0"/>
              <a:t>, e-Services</a:t>
            </a:r>
          </a:p>
          <a:p>
            <a:r>
              <a:rPr lang="en-US" altLang="zh-TW" dirty="0" smtClean="0"/>
              <a:t>Digitization</a:t>
            </a:r>
          </a:p>
          <a:p>
            <a:r>
              <a:rPr lang="en-US" altLang="zh-TW" dirty="0" err="1" smtClean="0"/>
              <a:t>Intelligentization</a:t>
            </a:r>
            <a:endParaRPr lang="en-US" altLang="zh-TW" dirty="0" smtClean="0"/>
          </a:p>
          <a:p>
            <a:r>
              <a:rPr lang="en-US" altLang="zh-TW" dirty="0" smtClean="0"/>
              <a:t>….</a:t>
            </a:r>
            <a:endParaRPr lang="zh-TW" altLang="en-US" dirty="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25650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z="3600" dirty="0" smtClean="0"/>
              <a:t>Driving Forces for </a:t>
            </a:r>
            <a:br>
              <a:rPr lang="en-US" altLang="zh-TW" sz="3600" dirty="0" smtClean="0"/>
            </a:br>
            <a:r>
              <a:rPr lang="en-US" altLang="zh-TW" sz="3600" dirty="0" smtClean="0"/>
              <a:t>     Progress in Modern Economy</a:t>
            </a:r>
            <a:endParaRPr lang="zh-TW" altLang="en-US" sz="3600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981200"/>
            <a:ext cx="8134350" cy="41148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Technological Innovations</a:t>
            </a:r>
          </a:p>
          <a:p>
            <a:pPr lvl="1">
              <a:defRPr/>
            </a:pPr>
            <a:r>
              <a:rPr lang="en-US" altLang="zh-TW" dirty="0" smtClean="0"/>
              <a:t>Pervasive usage of technologies</a:t>
            </a:r>
          </a:p>
          <a:p>
            <a:pPr lvl="1">
              <a:defRPr/>
            </a:pPr>
            <a:r>
              <a:rPr lang="en-US" altLang="zh-TW" dirty="0" smtClean="0"/>
              <a:t>Extensive range in activities and communications </a:t>
            </a:r>
          </a:p>
          <a:p>
            <a:pPr lvl="1">
              <a:defRPr/>
            </a:pPr>
            <a:r>
              <a:rPr lang="en-US" altLang="zh-TW" dirty="0" smtClean="0"/>
              <a:t>Unprecedented fast response times</a:t>
            </a:r>
          </a:p>
          <a:p>
            <a:pPr>
              <a:defRPr/>
            </a:pPr>
            <a:r>
              <a:rPr lang="en-US" altLang="zh-TW" dirty="0" smtClean="0"/>
              <a:t>Globalization</a:t>
            </a:r>
          </a:p>
          <a:p>
            <a:pPr lvl="1">
              <a:defRPr/>
            </a:pPr>
            <a:r>
              <a:rPr lang="en-US" altLang="zh-TW" dirty="0" smtClean="0"/>
              <a:t>Larger economy of scale and economy of scope</a:t>
            </a:r>
          </a:p>
          <a:p>
            <a:pPr lvl="1">
              <a:defRPr/>
            </a:pPr>
            <a:r>
              <a:rPr lang="en-US" altLang="zh-TW" dirty="0" smtClean="0"/>
              <a:t>Proliferation and fusion in culture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58073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296150" cy="1143000"/>
          </a:xfrm>
        </p:spPr>
        <p:txBody>
          <a:bodyPr/>
          <a:lstStyle/>
          <a:p>
            <a:r>
              <a:rPr lang="en-US" altLang="zh-TW" sz="3600" dirty="0" smtClean="0"/>
              <a:t>Development of Human Civilization</a:t>
            </a:r>
            <a:endParaRPr lang="zh-TW" altLang="en-US" sz="3600" dirty="0" smtClean="0"/>
          </a:p>
        </p:txBody>
      </p:sp>
      <p:sp>
        <p:nvSpPr>
          <p:cNvPr id="8197" name="Line 3"/>
          <p:cNvSpPr>
            <a:spLocks noChangeShapeType="1"/>
          </p:cNvSpPr>
          <p:nvPr/>
        </p:nvSpPr>
        <p:spPr bwMode="auto">
          <a:xfrm>
            <a:off x="1752600" y="2286000"/>
            <a:ext cx="0" cy="3429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198" name="Line 4"/>
          <p:cNvSpPr>
            <a:spLocks noChangeShapeType="1"/>
          </p:cNvSpPr>
          <p:nvPr/>
        </p:nvSpPr>
        <p:spPr bwMode="auto">
          <a:xfrm>
            <a:off x="1752600" y="5715000"/>
            <a:ext cx="3048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>
            <a:off x="47244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0" name="Freeform 6"/>
          <p:cNvSpPr>
            <a:spLocks/>
          </p:cNvSpPr>
          <p:nvPr/>
        </p:nvSpPr>
        <p:spPr bwMode="auto">
          <a:xfrm>
            <a:off x="50292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1" name="Line 7"/>
          <p:cNvSpPr>
            <a:spLocks noChangeShapeType="1"/>
          </p:cNvSpPr>
          <p:nvPr/>
        </p:nvSpPr>
        <p:spPr bwMode="auto">
          <a:xfrm>
            <a:off x="5257800" y="5715000"/>
            <a:ext cx="2667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2" name="Text Box 8"/>
          <p:cNvSpPr txBox="1">
            <a:spLocks noChangeArrowheads="1"/>
          </p:cNvSpPr>
          <p:nvPr/>
        </p:nvSpPr>
        <p:spPr bwMode="auto">
          <a:xfrm>
            <a:off x="7680325" y="5821363"/>
            <a:ext cx="7747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AD</a:t>
            </a:r>
          </a:p>
        </p:txBody>
      </p:sp>
      <p:sp>
        <p:nvSpPr>
          <p:cNvPr id="8203" name="Text Box 9"/>
          <p:cNvSpPr txBox="1">
            <a:spLocks noChangeArrowheads="1"/>
          </p:cNvSpPr>
          <p:nvPr/>
        </p:nvSpPr>
        <p:spPr bwMode="auto">
          <a:xfrm>
            <a:off x="6464300" y="5821363"/>
            <a:ext cx="628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0 AD</a:t>
            </a:r>
          </a:p>
        </p:txBody>
      </p:sp>
      <p:sp>
        <p:nvSpPr>
          <p:cNvPr id="8204" name="Text Box 10"/>
          <p:cNvSpPr txBox="1">
            <a:spLocks noChangeArrowheads="1"/>
          </p:cNvSpPr>
          <p:nvPr/>
        </p:nvSpPr>
        <p:spPr bwMode="auto">
          <a:xfrm>
            <a:off x="5124450" y="5821363"/>
            <a:ext cx="752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BC</a:t>
            </a:r>
          </a:p>
        </p:txBody>
      </p:sp>
      <p:sp>
        <p:nvSpPr>
          <p:cNvPr id="8205" name="Text Box 11"/>
          <p:cNvSpPr txBox="1">
            <a:spLocks noChangeArrowheads="1"/>
          </p:cNvSpPr>
          <p:nvPr/>
        </p:nvSpPr>
        <p:spPr bwMode="auto">
          <a:xfrm>
            <a:off x="1905000" y="5791200"/>
            <a:ext cx="12954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Pre-historical</a:t>
            </a:r>
            <a:endParaRPr lang="zh-TW" altLang="en-US" sz="1600"/>
          </a:p>
        </p:txBody>
      </p:sp>
      <p:sp>
        <p:nvSpPr>
          <p:cNvPr id="8206" name="Freeform 12"/>
          <p:cNvSpPr>
            <a:spLocks/>
          </p:cNvSpPr>
          <p:nvPr/>
        </p:nvSpPr>
        <p:spPr bwMode="auto">
          <a:xfrm>
            <a:off x="1828800" y="1905000"/>
            <a:ext cx="6413500" cy="3746500"/>
          </a:xfrm>
          <a:custGeom>
            <a:avLst/>
            <a:gdLst>
              <a:gd name="T0" fmla="*/ 0 w 4040"/>
              <a:gd name="T1" fmla="*/ 2147483646 h 2360"/>
              <a:gd name="T2" fmla="*/ 2147483646 w 4040"/>
              <a:gd name="T3" fmla="*/ 2147483646 h 2360"/>
              <a:gd name="T4" fmla="*/ 2147483646 w 4040"/>
              <a:gd name="T5" fmla="*/ 2147483646 h 2360"/>
              <a:gd name="T6" fmla="*/ 2147483646 w 4040"/>
              <a:gd name="T7" fmla="*/ 2147483646 h 2360"/>
              <a:gd name="T8" fmla="*/ 2147483646 w 4040"/>
              <a:gd name="T9" fmla="*/ 2147483646 h 2360"/>
              <a:gd name="T10" fmla="*/ 2147483646 w 4040"/>
              <a:gd name="T11" fmla="*/ 2147483646 h 2360"/>
              <a:gd name="T12" fmla="*/ 2147483646 w 4040"/>
              <a:gd name="T13" fmla="*/ 2147483646 h 2360"/>
              <a:gd name="T14" fmla="*/ 2147483646 w 4040"/>
              <a:gd name="T15" fmla="*/ 2147483646 h 2360"/>
              <a:gd name="T16" fmla="*/ 2147483646 w 4040"/>
              <a:gd name="T17" fmla="*/ 2147483646 h 2360"/>
              <a:gd name="T18" fmla="*/ 2147483646 w 4040"/>
              <a:gd name="T19" fmla="*/ 2147483646 h 2360"/>
              <a:gd name="T20" fmla="*/ 2147483646 w 4040"/>
              <a:gd name="T21" fmla="*/ 0 h 236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040" h="2360">
                <a:moveTo>
                  <a:pt x="0" y="2352"/>
                </a:moveTo>
                <a:cubicBezTo>
                  <a:pt x="440" y="2352"/>
                  <a:pt x="880" y="2352"/>
                  <a:pt x="1248" y="2352"/>
                </a:cubicBezTo>
                <a:cubicBezTo>
                  <a:pt x="1616" y="2352"/>
                  <a:pt x="1952" y="2360"/>
                  <a:pt x="2208" y="2352"/>
                </a:cubicBezTo>
                <a:cubicBezTo>
                  <a:pt x="2464" y="2344"/>
                  <a:pt x="2624" y="2336"/>
                  <a:pt x="2784" y="2304"/>
                </a:cubicBezTo>
                <a:cubicBezTo>
                  <a:pt x="2944" y="2272"/>
                  <a:pt x="3040" y="2224"/>
                  <a:pt x="3168" y="2160"/>
                </a:cubicBezTo>
                <a:cubicBezTo>
                  <a:pt x="3296" y="2096"/>
                  <a:pt x="3464" y="1992"/>
                  <a:pt x="3552" y="1920"/>
                </a:cubicBezTo>
                <a:cubicBezTo>
                  <a:pt x="3640" y="1848"/>
                  <a:pt x="3648" y="1816"/>
                  <a:pt x="3696" y="1728"/>
                </a:cubicBezTo>
                <a:cubicBezTo>
                  <a:pt x="3744" y="1640"/>
                  <a:pt x="3792" y="1568"/>
                  <a:pt x="3840" y="1392"/>
                </a:cubicBezTo>
                <a:cubicBezTo>
                  <a:pt x="3888" y="1216"/>
                  <a:pt x="3952" y="880"/>
                  <a:pt x="3984" y="672"/>
                </a:cubicBezTo>
                <a:cubicBezTo>
                  <a:pt x="4016" y="464"/>
                  <a:pt x="4024" y="256"/>
                  <a:pt x="4032" y="144"/>
                </a:cubicBezTo>
                <a:cubicBezTo>
                  <a:pt x="4040" y="32"/>
                  <a:pt x="4036" y="16"/>
                  <a:pt x="4032" y="0"/>
                </a:cubicBezTo>
              </a:path>
            </a:pathLst>
          </a:custGeom>
          <a:noFill/>
          <a:ln w="5715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7" name="Text Box 13"/>
          <p:cNvSpPr txBox="1">
            <a:spLocks noChangeArrowheads="1"/>
          </p:cNvSpPr>
          <p:nvPr/>
        </p:nvSpPr>
        <p:spPr bwMode="auto">
          <a:xfrm>
            <a:off x="1176338" y="2451100"/>
            <a:ext cx="554037" cy="142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65" charset="-120"/>
              </a:rPr>
              <a:t>Innovation</a:t>
            </a:r>
            <a:endParaRPr lang="zh-TW" altLang="en-US">
              <a:ea typeface="標楷體" panose="03000509000000000000" pitchFamily="65" charset="-120"/>
            </a:endParaRP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3108325" y="2176463"/>
            <a:ext cx="2543175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CC0000"/>
                </a:solidFill>
                <a:ea typeface="標楷體" panose="03000509000000000000" pitchFamily="65" charset="-120"/>
              </a:rPr>
              <a:t>Can you recall the things in our life that were invented for over </a:t>
            </a:r>
            <a:r>
              <a:rPr lang="en-US" altLang="zh-TW">
                <a:solidFill>
                  <a:srgbClr val="0000CC"/>
                </a:solidFill>
                <a:ea typeface="標楷體" panose="03000509000000000000" pitchFamily="65" charset="-120"/>
              </a:rPr>
              <a:t>150</a:t>
            </a:r>
            <a:r>
              <a:rPr lang="en-US" altLang="zh-TW">
                <a:solidFill>
                  <a:srgbClr val="CC0000"/>
                </a:solidFill>
                <a:ea typeface="標楷體" panose="03000509000000000000" pitchFamily="65" charset="-120"/>
              </a:rPr>
              <a:t> years? </a:t>
            </a:r>
          </a:p>
        </p:txBody>
      </p:sp>
      <p:sp>
        <p:nvSpPr>
          <p:cNvPr id="8209" name="文字方塊 25"/>
          <p:cNvSpPr txBox="1">
            <a:spLocks noChangeArrowheads="1"/>
          </p:cNvSpPr>
          <p:nvPr/>
        </p:nvSpPr>
        <p:spPr bwMode="auto">
          <a:xfrm>
            <a:off x="2005013" y="4910138"/>
            <a:ext cx="711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800">
                <a:solidFill>
                  <a:srgbClr val="0000CC"/>
                </a:solidFill>
              </a:rPr>
              <a:t>Stone</a:t>
            </a:r>
          </a:p>
          <a:p>
            <a:r>
              <a:rPr lang="en-US" altLang="zh-TW" sz="1800">
                <a:solidFill>
                  <a:srgbClr val="0000CC"/>
                </a:solidFill>
              </a:rPr>
              <a:t>tools</a:t>
            </a:r>
            <a:endParaRPr lang="zh-TW" altLang="en-US" sz="1800">
              <a:solidFill>
                <a:srgbClr val="0000CC"/>
              </a:solidFill>
            </a:endParaRPr>
          </a:p>
        </p:txBody>
      </p:sp>
      <p:sp>
        <p:nvSpPr>
          <p:cNvPr id="8210" name="文字方塊 26"/>
          <p:cNvSpPr txBox="1">
            <a:spLocks noChangeArrowheads="1"/>
          </p:cNvSpPr>
          <p:nvPr/>
        </p:nvSpPr>
        <p:spPr bwMode="auto">
          <a:xfrm>
            <a:off x="4327525" y="5186363"/>
            <a:ext cx="923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Pottery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1" name="文字方塊 27"/>
          <p:cNvSpPr txBox="1">
            <a:spLocks noChangeArrowheads="1"/>
          </p:cNvSpPr>
          <p:nvPr/>
        </p:nvSpPr>
        <p:spPr bwMode="auto">
          <a:xfrm>
            <a:off x="5105400" y="4897438"/>
            <a:ext cx="925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Bronze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2" name="文字方塊 28"/>
          <p:cNvSpPr txBox="1">
            <a:spLocks noChangeArrowheads="1"/>
          </p:cNvSpPr>
          <p:nvPr/>
        </p:nvSpPr>
        <p:spPr bwMode="auto">
          <a:xfrm>
            <a:off x="5999163" y="5180013"/>
            <a:ext cx="611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Iron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3" name="文字方塊 29"/>
          <p:cNvSpPr txBox="1">
            <a:spLocks noChangeArrowheads="1"/>
          </p:cNvSpPr>
          <p:nvPr/>
        </p:nvSpPr>
        <p:spPr bwMode="auto">
          <a:xfrm>
            <a:off x="6638925" y="4849813"/>
            <a:ext cx="768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Paper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4" name="文字方塊 30"/>
          <p:cNvSpPr txBox="1">
            <a:spLocks noChangeArrowheads="1"/>
          </p:cNvSpPr>
          <p:nvPr/>
        </p:nvSpPr>
        <p:spPr bwMode="auto">
          <a:xfrm>
            <a:off x="6888163" y="4530725"/>
            <a:ext cx="1008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Printing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5" name="文字方塊 31"/>
          <p:cNvSpPr txBox="1">
            <a:spLocks noChangeArrowheads="1"/>
          </p:cNvSpPr>
          <p:nvPr/>
        </p:nvSpPr>
        <p:spPr bwMode="auto">
          <a:xfrm>
            <a:off x="7326313" y="4210050"/>
            <a:ext cx="839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Power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6" name="文字方塊 32"/>
          <p:cNvSpPr txBox="1">
            <a:spLocks noChangeArrowheads="1"/>
          </p:cNvSpPr>
          <p:nvPr/>
        </p:nvSpPr>
        <p:spPr bwMode="auto">
          <a:xfrm>
            <a:off x="7080250" y="3629025"/>
            <a:ext cx="168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Transportation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7" name="文字方塊 33"/>
          <p:cNvSpPr txBox="1">
            <a:spLocks noChangeArrowheads="1"/>
          </p:cNvSpPr>
          <p:nvPr/>
        </p:nvSpPr>
        <p:spPr bwMode="auto">
          <a:xfrm>
            <a:off x="7921625" y="2927350"/>
            <a:ext cx="598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ICT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93057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z="3600" dirty="0" smtClean="0"/>
              <a:t>Business Operations transformed</a:t>
            </a:r>
            <a:br>
              <a:rPr lang="en-US" altLang="zh-TW" sz="3600" dirty="0" smtClean="0"/>
            </a:br>
            <a:r>
              <a:rPr lang="en-US" altLang="zh-TW" sz="3600" dirty="0" smtClean="0"/>
              <a:t>with the Advent of Technologies</a:t>
            </a:r>
            <a:endParaRPr lang="zh-TW" altLang="en-US" sz="3600" dirty="0" smtClean="0"/>
          </a:p>
        </p:txBody>
      </p:sp>
      <p:sp>
        <p:nvSpPr>
          <p:cNvPr id="6" name="矩形 5"/>
          <p:cNvSpPr/>
          <p:nvPr/>
        </p:nvSpPr>
        <p:spPr>
          <a:xfrm rot="20860728">
            <a:off x="1589724" y="3226906"/>
            <a:ext cx="5701853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TW" sz="4400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E6E6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Competing forces</a:t>
            </a:r>
          </a:p>
          <a:p>
            <a:pPr algn="ctr">
              <a:defRPr/>
            </a:pPr>
            <a:r>
              <a:rPr lang="en-US" altLang="zh-TW" sz="4400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E6E6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Changes rapidly</a:t>
            </a:r>
            <a:endParaRPr lang="zh-TW" altLang="en-US" sz="4400" i="1" dirty="0">
              <a:ln w="22225">
                <a:solidFill>
                  <a:schemeClr val="accent2"/>
                </a:solidFill>
                <a:prstDash val="solid"/>
              </a:ln>
              <a:solidFill>
                <a:srgbClr val="E6E6E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81851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mtClean="0"/>
              <a:t>Technological Innovations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650" y="1700213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Transportation, logistics and conveyance</a:t>
            </a:r>
          </a:p>
          <a:p>
            <a:pPr lvl="1">
              <a:defRPr/>
            </a:pPr>
            <a:r>
              <a:rPr lang="en-US" altLang="zh-TW" dirty="0" smtClean="0"/>
              <a:t>Fast moving of materials</a:t>
            </a:r>
          </a:p>
          <a:p>
            <a:pPr lvl="1">
              <a:defRPr/>
            </a:pPr>
            <a:r>
              <a:rPr lang="en-US" altLang="zh-TW" dirty="0" smtClean="0"/>
              <a:t>Lower production costs</a:t>
            </a:r>
          </a:p>
          <a:p>
            <a:pPr>
              <a:defRPr/>
            </a:pPr>
            <a:r>
              <a:rPr lang="en-US" altLang="zh-TW" dirty="0" smtClean="0"/>
              <a:t>ICT: Information and communications tech.</a:t>
            </a:r>
          </a:p>
          <a:p>
            <a:pPr lvl="1">
              <a:defRPr/>
            </a:pPr>
            <a:r>
              <a:rPr lang="en-US" altLang="zh-TW" dirty="0" smtClean="0"/>
              <a:t>Revolution in information processing and interactions</a:t>
            </a:r>
          </a:p>
          <a:p>
            <a:pPr lvl="1">
              <a:defRPr/>
            </a:pPr>
            <a:r>
              <a:rPr lang="en-US" altLang="zh-TW" dirty="0" smtClean="0"/>
              <a:t>The effects of distance and time diminished</a:t>
            </a:r>
          </a:p>
        </p:txBody>
      </p:sp>
      <p:sp>
        <p:nvSpPr>
          <p:cNvPr id="1024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Prof CK Farn, National Central University</a:t>
            </a:r>
            <a:endParaRPr lang="zh-TW" altLang="en-US" sz="1400" smtClean="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997CD90-8EEE-4167-A708-E687ED43919B}" type="slidenum">
              <a:rPr lang="en-US" altLang="zh-TW" sz="1400" smtClean="0">
                <a:solidFill>
                  <a:srgbClr val="333399"/>
                </a:solidFill>
              </a:rPr>
              <a:pPr/>
              <a:t>15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1615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mtClean="0"/>
              <a:t>Technological Innovations</a:t>
            </a:r>
            <a:endParaRPr lang="zh-TW" altLang="en-US" smtClean="0"/>
          </a:p>
        </p:txBody>
      </p:sp>
      <p:sp>
        <p:nvSpPr>
          <p:cNvPr id="11267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Prof CK Farn, National Central University</a:t>
            </a:r>
            <a:endParaRPr lang="zh-TW" altLang="en-US" sz="1400" smtClean="0">
              <a:solidFill>
                <a:srgbClr val="333399"/>
              </a:solidFill>
            </a:endParaRPr>
          </a:p>
        </p:txBody>
      </p:sp>
      <p:sp>
        <p:nvSpPr>
          <p:cNvPr id="1126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F406A45-BD03-4AEB-8C70-5DA282EFBD1C}" type="slidenum">
              <a:rPr lang="en-US" altLang="zh-TW" sz="1400" smtClean="0">
                <a:solidFill>
                  <a:srgbClr val="333399"/>
                </a:solidFill>
              </a:rPr>
              <a:pPr/>
              <a:t>16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905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altLang="zh-TW" sz="2400" dirty="0" smtClean="0"/>
              <a:t>──so what?</a:t>
            </a:r>
          </a:p>
          <a:p>
            <a:pPr lvl="1">
              <a:defRPr/>
            </a:pPr>
            <a:r>
              <a:rPr lang="en-US" altLang="zh-TW" sz="2000" dirty="0" smtClean="0"/>
              <a:t>The ways things are done were designed to fit the environmental factors</a:t>
            </a:r>
          </a:p>
          <a:p>
            <a:pPr lvl="2">
              <a:defRPr/>
            </a:pPr>
            <a:r>
              <a:rPr lang="en-US" altLang="zh-TW" sz="1800" dirty="0" smtClean="0"/>
              <a:t>Many were paper-based</a:t>
            </a:r>
          </a:p>
          <a:p>
            <a:pPr lvl="1">
              <a:defRPr/>
            </a:pPr>
            <a:r>
              <a:rPr lang="en-US" altLang="zh-TW" sz="2000" dirty="0" smtClean="0"/>
              <a:t>Traditional constraints has been eliminated </a:t>
            </a:r>
          </a:p>
          <a:p>
            <a:pPr lvl="1">
              <a:defRPr/>
            </a:pPr>
            <a:r>
              <a:rPr lang="en-US" altLang="zh-TW" sz="2000" dirty="0" smtClean="0"/>
              <a:t>Opportunities: </a:t>
            </a:r>
            <a:r>
              <a:rPr lang="en-US" altLang="zh-TW" sz="2000" dirty="0" smtClean="0">
                <a:solidFill>
                  <a:srgbClr val="C00000"/>
                </a:solidFill>
              </a:rPr>
              <a:t>Do the unthinkable</a:t>
            </a:r>
          </a:p>
          <a:p>
            <a:pPr>
              <a:defRPr/>
            </a:pPr>
            <a:r>
              <a:rPr lang="en-US" altLang="zh-TW" sz="2400" dirty="0" smtClean="0"/>
              <a:t>Business transformation</a:t>
            </a:r>
            <a:endParaRPr lang="zh-TW" altLang="en-US" sz="2400" dirty="0" smtClean="0"/>
          </a:p>
          <a:p>
            <a:pPr lvl="1">
              <a:defRPr/>
            </a:pPr>
            <a:r>
              <a:rPr lang="en-US" altLang="zh-TW" sz="2000" dirty="0" smtClean="0"/>
              <a:t>Assets becomes liabilities</a:t>
            </a:r>
          </a:p>
          <a:p>
            <a:pPr lvl="2">
              <a:defRPr/>
            </a:pPr>
            <a:r>
              <a:rPr lang="en-US" altLang="zh-TW" sz="1800" dirty="0" smtClean="0"/>
              <a:t>Look at Kodak, Nokia….</a:t>
            </a:r>
          </a:p>
          <a:p>
            <a:pPr lvl="1">
              <a:defRPr/>
            </a:pPr>
            <a:r>
              <a:rPr lang="en-US" altLang="zh-TW" sz="2000" dirty="0" smtClean="0"/>
              <a:t>Restructuring in each and every economic sector</a:t>
            </a:r>
          </a:p>
        </p:txBody>
      </p:sp>
    </p:spTree>
    <p:extLst>
      <p:ext uri="{BB962C8B-B14F-4D97-AF65-F5344CB8AC3E}">
        <p14:creationId xmlns:p14="http://schemas.microsoft.com/office/powerpoint/2010/main" val="28291678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122092" cy="1143000"/>
          </a:xfrm>
        </p:spPr>
        <p:txBody>
          <a:bodyPr/>
          <a:lstStyle/>
          <a:p>
            <a:pPr eaLnBrk="1" hangingPunct="1"/>
            <a:r>
              <a:rPr lang="en-US" altLang="zh-TW" sz="3600" dirty="0" smtClean="0"/>
              <a:t>What are the changes around you?</a:t>
            </a:r>
            <a:endParaRPr lang="zh-TW" altLang="en-US" sz="3600" dirty="0" smtClean="0"/>
          </a:p>
        </p:txBody>
      </p:sp>
      <p:sp>
        <p:nvSpPr>
          <p:cNvPr id="209923" name="WordArt 3"/>
          <p:cNvSpPr>
            <a:spLocks noChangeArrowheads="1" noChangeShapeType="1" noTextEdit="1"/>
          </p:cNvSpPr>
          <p:nvPr/>
        </p:nvSpPr>
        <p:spPr bwMode="auto">
          <a:xfrm>
            <a:off x="3479986" y="2030151"/>
            <a:ext cx="3459163" cy="114857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International Brands</a:t>
            </a:r>
            <a:endParaRPr lang="zh-TW" alt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209924" name="WordArt 4"/>
          <p:cNvSpPr>
            <a:spLocks noChangeArrowheads="1" noChangeShapeType="1" noTextEdit="1"/>
          </p:cNvSpPr>
          <p:nvPr/>
        </p:nvSpPr>
        <p:spPr bwMode="auto">
          <a:xfrm rot="20480803">
            <a:off x="2177358" y="4431541"/>
            <a:ext cx="4312511" cy="6277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407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International Channels</a:t>
            </a:r>
            <a:endParaRPr lang="zh-TW" alt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>
                    <a:alpha val="7499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9925" name="WordArt 5"/>
          <p:cNvSpPr>
            <a:spLocks noChangeArrowheads="1" noChangeShapeType="1" noTextEdit="1"/>
          </p:cNvSpPr>
          <p:nvPr/>
        </p:nvSpPr>
        <p:spPr bwMode="auto">
          <a:xfrm>
            <a:off x="755650" y="4581525"/>
            <a:ext cx="1223963" cy="12049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Sony</a:t>
            </a:r>
            <a:endParaRPr lang="zh-TW" alt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926" name="WordArt 6"/>
          <p:cNvSpPr>
            <a:spLocks noChangeArrowheads="1" noChangeShapeType="1" noTextEdit="1"/>
          </p:cNvSpPr>
          <p:nvPr/>
        </p:nvSpPr>
        <p:spPr bwMode="auto">
          <a:xfrm rot="-479062">
            <a:off x="5661025" y="4941888"/>
            <a:ext cx="1657350" cy="1374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4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99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solidFill>
                  <a:srgbClr val="FFFF99">
                    <a:alpha val="52156"/>
                  </a:srgbClr>
                </a:solidFill>
                <a:cs typeface="Times New Roman" panose="02020603050405020304" pitchFamily="18" charset="0"/>
              </a:rPr>
              <a:t>Apple</a:t>
            </a:r>
            <a:endParaRPr lang="zh-TW" altLang="en-US" sz="3600" kern="10">
              <a:ln w="9525">
                <a:round/>
                <a:headEnd/>
                <a:tailEnd/>
              </a:ln>
              <a:solidFill>
                <a:srgbClr val="FFFF99">
                  <a:alpha val="52156"/>
                </a:srgbClr>
              </a:solidFill>
              <a:cs typeface="Times New Roman" panose="02020603050405020304" pitchFamily="18" charset="0"/>
            </a:endParaRPr>
          </a:p>
        </p:txBody>
      </p:sp>
      <p:sp>
        <p:nvSpPr>
          <p:cNvPr id="209927" name="WordArt 7" descr="白色大理石"/>
          <p:cNvSpPr>
            <a:spLocks noChangeArrowheads="1" noChangeShapeType="1" noTextEdit="1"/>
          </p:cNvSpPr>
          <p:nvPr/>
        </p:nvSpPr>
        <p:spPr bwMode="auto">
          <a:xfrm rot="-1230931">
            <a:off x="684213" y="2565400"/>
            <a:ext cx="838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cs typeface="Times New Roman" panose="02020603050405020304" pitchFamily="18" charset="0"/>
              </a:rPr>
              <a:t>7-11</a:t>
            </a:r>
            <a:endParaRPr lang="zh-TW" altLang="en-US" sz="3600" kern="10">
              <a:ln w="9525"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cs typeface="Times New Roman" panose="02020603050405020304" pitchFamily="18" charset="0"/>
            </a:endParaRPr>
          </a:p>
        </p:txBody>
      </p:sp>
      <p:sp>
        <p:nvSpPr>
          <p:cNvPr id="209928" name="WordArt 8"/>
          <p:cNvSpPr>
            <a:spLocks noChangeArrowheads="1" noChangeShapeType="1" noTextEdit="1"/>
          </p:cNvSpPr>
          <p:nvPr/>
        </p:nvSpPr>
        <p:spPr bwMode="auto">
          <a:xfrm>
            <a:off x="6948488" y="3068638"/>
            <a:ext cx="1500187" cy="122396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altLang="zh-TW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rPr>
              <a:t>Sogo</a:t>
            </a:r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09929" name="WordArt 9"/>
          <p:cNvSpPr>
            <a:spLocks noChangeArrowheads="1" noChangeShapeType="1" noTextEdit="1"/>
          </p:cNvSpPr>
          <p:nvPr/>
        </p:nvSpPr>
        <p:spPr bwMode="auto">
          <a:xfrm rot="-2159895">
            <a:off x="1363690" y="3387956"/>
            <a:ext cx="1371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>
                      <a:alpha val="74997"/>
                    </a:srgbClr>
                  </a:outerShdw>
                </a:effectLst>
                <a:latin typeface="新細明體" panose="02020500000000000000" pitchFamily="18" charset="-120"/>
              </a:rPr>
              <a:t>Costco</a:t>
            </a:r>
            <a:endParaRPr lang="zh-TW" alt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>
                    <a:alpha val="74997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209930" name="WordArt 10"/>
          <p:cNvSpPr>
            <a:spLocks noChangeArrowheads="1" noChangeShapeType="1" noTextEdit="1"/>
          </p:cNvSpPr>
          <p:nvPr/>
        </p:nvSpPr>
        <p:spPr bwMode="auto">
          <a:xfrm rot="963253">
            <a:off x="7667625" y="4797425"/>
            <a:ext cx="9334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058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B&amp;Q</a:t>
            </a:r>
            <a:endParaRPr lang="zh-TW" alt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2058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51503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0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0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animBg="1"/>
      <p:bldP spid="209924" grpId="0" animBg="1"/>
      <p:bldP spid="209925" grpId="0" animBg="1"/>
      <p:bldP spid="209926" grpId="0" animBg="1"/>
      <p:bldP spid="209927" grpId="0" animBg="1"/>
      <p:bldP spid="209928" grpId="0" animBg="1"/>
      <p:bldP spid="209929" grpId="0" animBg="1"/>
      <p:bldP spid="2099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Advances in application of IT</a:t>
            </a:r>
            <a:endParaRPr lang="zh-TW" altLang="en-US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90656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Automation of repetitive tasks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e</a:t>
            </a:r>
            <a:r>
              <a:rPr lang="en-US" altLang="zh-TW" dirty="0" smtClean="0"/>
              <a:t>.g. payroll, calculation of interests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Accomplishment of tasks within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e.g. </a:t>
            </a:r>
            <a:r>
              <a:rPr lang="en-US" altLang="zh-TW" dirty="0" smtClean="0"/>
              <a:t>production planning, </a:t>
            </a:r>
            <a:r>
              <a:rPr lang="en-US" altLang="zh-TW" dirty="0" err="1" smtClean="0"/>
              <a:t>MRP</a:t>
            </a:r>
            <a:r>
              <a:rPr lang="en-US" altLang="zh-TW" dirty="0" smtClean="0"/>
              <a:t>  </a:t>
            </a:r>
            <a:endParaRPr lang="en-US" altLang="zh-TW" dirty="0"/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Accomplishment of tasks </a:t>
            </a:r>
            <a:r>
              <a:rPr lang="en-US" altLang="zh-TW" dirty="0" smtClean="0"/>
              <a:t>among </a:t>
            </a:r>
            <a:r>
              <a:rPr lang="en-US" altLang="zh-TW" dirty="0"/>
              <a:t>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err="1" smtClean="0"/>
              <a:t>B2C</a:t>
            </a:r>
            <a:r>
              <a:rPr lang="en-US" altLang="zh-TW" dirty="0" smtClean="0"/>
              <a:t> e-Commerce, </a:t>
            </a:r>
            <a:r>
              <a:rPr lang="en-US" altLang="zh-TW" dirty="0" err="1" smtClean="0"/>
              <a:t>B2B</a:t>
            </a:r>
            <a:r>
              <a:rPr lang="en-US" altLang="zh-TW" dirty="0" smtClean="0"/>
              <a:t> e-Commerce </a:t>
            </a:r>
            <a:endParaRPr lang="en-US" altLang="zh-TW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dirty="0" smtClean="0"/>
              <a:t>對企業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779241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464" cy="1143000"/>
          </a:xfrm>
        </p:spPr>
        <p:txBody>
          <a:bodyPr/>
          <a:lstStyle/>
          <a:p>
            <a:r>
              <a:rPr lang="en-US" altLang="zh-TW" sz="3200" dirty="0" smtClean="0"/>
              <a:t>The Business World have changed!</a:t>
            </a:r>
            <a:br>
              <a:rPr lang="en-US" altLang="zh-TW" sz="3200" dirty="0" smtClean="0"/>
            </a:br>
            <a:r>
              <a:rPr lang="zh-TW" altLang="en-US" sz="3200" dirty="0" smtClean="0"/>
              <a:t>    </a:t>
            </a:r>
            <a:r>
              <a:rPr lang="en-US" altLang="zh-TW" sz="2400" dirty="0" smtClean="0">
                <a:solidFill>
                  <a:schemeClr val="bg1">
                    <a:lumMod val="95000"/>
                  </a:schemeClr>
                </a:solidFill>
              </a:rPr>
              <a:t>enabled by modern networking technologies</a:t>
            </a:r>
            <a:endParaRPr lang="zh-TW" altLang="en-US" sz="24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During the </a:t>
            </a:r>
            <a:r>
              <a:rPr lang="en-US" altLang="zh-TW" dirty="0" err="1" smtClean="0"/>
              <a:t>1960s</a:t>
            </a:r>
            <a:r>
              <a:rPr lang="en-US" altLang="zh-TW" dirty="0" smtClean="0"/>
              <a:t>, the advanced </a:t>
            </a:r>
            <a:r>
              <a:rPr lang="en-US" altLang="zh-TW" dirty="0" err="1" smtClean="0"/>
              <a:t>defence</a:t>
            </a:r>
            <a:r>
              <a:rPr lang="en-US" altLang="zh-TW" dirty="0" smtClean="0"/>
              <a:t> research triggered the </a:t>
            </a:r>
            <a:r>
              <a:rPr lang="en-US" altLang="zh-TW" dirty="0" err="1" smtClean="0"/>
              <a:t>ARPA</a:t>
            </a:r>
            <a:r>
              <a:rPr lang="en-US" altLang="zh-TW" dirty="0" smtClean="0"/>
              <a:t>-Net </a:t>
            </a:r>
          </a:p>
          <a:p>
            <a:r>
              <a:rPr lang="en-US" altLang="zh-TW" dirty="0" smtClean="0"/>
              <a:t>Commercialization of the Internet in 1995/4</a:t>
            </a:r>
          </a:p>
          <a:p>
            <a:r>
              <a:rPr lang="en-US" altLang="zh-TW" dirty="0" smtClean="0"/>
              <a:t>20</a:t>
            </a:r>
            <a:r>
              <a:rPr lang="zh-TW" altLang="en-US" dirty="0" smtClean="0"/>
              <a:t> </a:t>
            </a:r>
            <a:r>
              <a:rPr lang="en-US" altLang="zh-TW" dirty="0" smtClean="0"/>
              <a:t>to 25 later, the business world order have changed!</a:t>
            </a:r>
          </a:p>
          <a:p>
            <a:r>
              <a:rPr lang="en-US" altLang="zh-TW" dirty="0" smtClean="0">
                <a:solidFill>
                  <a:srgbClr val="C00000"/>
                </a:solidFill>
              </a:rPr>
              <a:t>Revolutions of triggered by the IT!</a:t>
            </a:r>
          </a:p>
          <a:p>
            <a:r>
              <a:rPr lang="en-US" altLang="zh-TW" dirty="0" smtClean="0"/>
              <a:t>When will be the next revolution?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1412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A0B648E-3344-4231-0BF9-22CBDAE2A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Instructor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139C66A-5B63-E46B-7582-6AB171030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772816"/>
            <a:ext cx="7772400" cy="4114800"/>
          </a:xfrm>
        </p:spPr>
        <p:txBody>
          <a:bodyPr/>
          <a:lstStyle/>
          <a:p>
            <a:r>
              <a:rPr lang="en-US" altLang="zh-TW" dirty="0" smtClean="0"/>
              <a:t>Prof. CK Farn</a:t>
            </a:r>
          </a:p>
          <a:p>
            <a:pPr lvl="1"/>
            <a:r>
              <a:rPr lang="en-US" altLang="zh-TW" dirty="0" smtClean="0"/>
              <a:t>Retired </a:t>
            </a:r>
            <a:r>
              <a:rPr lang="en-US" altLang="zh-TW" dirty="0" smtClean="0"/>
              <a:t>Distinguished Professor </a:t>
            </a:r>
            <a:r>
              <a:rPr lang="en-US" altLang="zh-TW" dirty="0" smtClean="0"/>
              <a:t>from National Central University</a:t>
            </a:r>
          </a:p>
          <a:p>
            <a:pPr lvl="1"/>
            <a:r>
              <a:rPr lang="en-US" altLang="zh-TW" dirty="0" smtClean="0"/>
              <a:t>B.S.E., Mech. Engineering, National Taiwan University</a:t>
            </a:r>
          </a:p>
          <a:p>
            <a:pPr lvl="1"/>
            <a:r>
              <a:rPr lang="en-US" altLang="zh-TW" dirty="0" smtClean="0"/>
              <a:t>M.Sc., Management </a:t>
            </a:r>
            <a:r>
              <a:rPr lang="en-US" altLang="zh-TW" dirty="0" smtClean="0"/>
              <a:t>Sciences, </a:t>
            </a:r>
            <a:r>
              <a:rPr lang="en-US" altLang="zh-TW" dirty="0" smtClean="0"/>
              <a:t>UMIST, Manchester, UK </a:t>
            </a:r>
          </a:p>
          <a:p>
            <a:pPr lvl="1"/>
            <a:r>
              <a:rPr lang="en-US" altLang="zh-TW" dirty="0" smtClean="0"/>
              <a:t>Ph.D., Management (MIS), UCLA, USA</a:t>
            </a:r>
          </a:p>
          <a:p>
            <a:r>
              <a:rPr lang="en-US" altLang="zh-TW" dirty="0" smtClean="0"/>
              <a:t>Email: ckfarn@gmail.com</a:t>
            </a:r>
          </a:p>
          <a:p>
            <a:r>
              <a:rPr lang="en-US" altLang="zh-TW" dirty="0" smtClean="0"/>
              <a:t>Google “ckfarn”</a:t>
            </a:r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886242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/>
              <a:t>The Business World have changed!</a:t>
            </a:r>
            <a:br>
              <a:rPr lang="en-US" altLang="zh-TW" sz="3200" dirty="0"/>
            </a:br>
            <a:r>
              <a:rPr lang="zh-TW" altLang="en-US" sz="3200" dirty="0" smtClean="0"/>
              <a:t>    </a:t>
            </a:r>
            <a:r>
              <a:rPr lang="en-US" altLang="zh-TW" sz="2800" dirty="0" smtClean="0">
                <a:solidFill>
                  <a:schemeClr val="bg1"/>
                </a:solidFill>
              </a:rPr>
              <a:t>The scale of retail sales in the US</a:t>
            </a:r>
            <a:endParaRPr lang="zh-TW" altLang="en-US" sz="3200" dirty="0" smtClean="0">
              <a:solidFill>
                <a:schemeClr val="bg1"/>
              </a:solidFill>
            </a:endParaRPr>
          </a:p>
        </p:txBody>
      </p:sp>
      <p:pic>
        <p:nvPicPr>
          <p:cNvPr id="39940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44713"/>
            <a:ext cx="6816725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文字方塊 2"/>
          <p:cNvSpPr txBox="1">
            <a:spLocks noChangeArrowheads="1"/>
          </p:cNvSpPr>
          <p:nvPr/>
        </p:nvSpPr>
        <p:spPr bwMode="auto">
          <a:xfrm>
            <a:off x="701389" y="1724765"/>
            <a:ext cx="77412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dirty="0" smtClean="0">
                <a:solidFill>
                  <a:srgbClr val="000000"/>
                </a:solidFill>
              </a:rPr>
              <a:t>The share of general merchandise sales (excluding automobile</a:t>
            </a:r>
            <a:r>
              <a:rPr lang="en-US" altLang="zh-TW" sz="2000" dirty="0">
                <a:solidFill>
                  <a:srgbClr val="000000"/>
                </a:solidFill>
              </a:rPr>
              <a:t> </a:t>
            </a:r>
            <a:r>
              <a:rPr lang="en-US" altLang="zh-TW" sz="2000" dirty="0" smtClean="0">
                <a:solidFill>
                  <a:srgbClr val="000000"/>
                </a:solidFill>
              </a:rPr>
              <a:t>and travel)</a:t>
            </a:r>
          </a:p>
        </p:txBody>
      </p:sp>
      <p:sp>
        <p:nvSpPr>
          <p:cNvPr id="39942" name="文字方塊 3"/>
          <p:cNvSpPr txBox="1">
            <a:spLocks noChangeArrowheads="1"/>
          </p:cNvSpPr>
          <p:nvPr/>
        </p:nvSpPr>
        <p:spPr bwMode="auto">
          <a:xfrm>
            <a:off x="3708400" y="6092825"/>
            <a:ext cx="49840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dirty="0" smtClean="0">
                <a:solidFill>
                  <a:srgbClr val="000000"/>
                </a:solidFill>
              </a:rPr>
              <a:t>Source: </a:t>
            </a:r>
            <a:r>
              <a:rPr lang="zh-TW" altLang="en-US" sz="1400" dirty="0" smtClean="0">
                <a:solidFill>
                  <a:srgbClr val="000000"/>
                </a:solidFill>
              </a:rPr>
              <a:t>鉅亨</a:t>
            </a:r>
            <a:r>
              <a:rPr lang="zh-TW" altLang="en-US" sz="1400" dirty="0">
                <a:solidFill>
                  <a:srgbClr val="000000"/>
                </a:solidFill>
              </a:rPr>
              <a:t>網 </a:t>
            </a:r>
            <a:r>
              <a:rPr lang="en-US" altLang="zh-TW" sz="1400" dirty="0">
                <a:solidFill>
                  <a:srgbClr val="000000"/>
                </a:solidFill>
              </a:rPr>
              <a:t>(2019) https://</a:t>
            </a:r>
            <a:r>
              <a:rPr lang="en-US" altLang="zh-TW" sz="1400" dirty="0" err="1">
                <a:solidFill>
                  <a:srgbClr val="000000"/>
                </a:solidFill>
              </a:rPr>
              <a:t>news.cnyes.com</a:t>
            </a:r>
            <a:r>
              <a:rPr lang="en-US" altLang="zh-TW" sz="1400" dirty="0">
                <a:solidFill>
                  <a:srgbClr val="000000"/>
                </a:solidFill>
              </a:rPr>
              <a:t>/news/id/4297671</a:t>
            </a:r>
            <a:endParaRPr lang="zh-TW" altLang="en-US" sz="1400" dirty="0">
              <a:solidFill>
                <a:srgbClr val="000000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12566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 smtClean="0"/>
              <a:t>Closure of physical Stores in 2016/7</a:t>
            </a:r>
            <a:endParaRPr lang="zh-TW" altLang="en-US" sz="3200" dirty="0" smtClean="0"/>
          </a:p>
        </p:txBody>
      </p:sp>
      <p:sp>
        <p:nvSpPr>
          <p:cNvPr id="4096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400" dirty="0" smtClean="0"/>
              <a:t>5,300 closures during the first half of 2017 </a:t>
            </a:r>
            <a:r>
              <a:rPr lang="en-US" altLang="zh-TW" sz="1800" dirty="0" smtClean="0">
                <a:solidFill>
                  <a:schemeClr val="tx1"/>
                </a:solidFill>
              </a:rPr>
              <a:t>(</a:t>
            </a:r>
            <a:r>
              <a:rPr lang="en-US" altLang="zh-TW" sz="1800" dirty="0" err="1" smtClean="0">
                <a:solidFill>
                  <a:schemeClr val="tx1"/>
                </a:solidFill>
              </a:rPr>
              <a:t>UDN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2017/6/24)</a:t>
            </a:r>
            <a:endParaRPr lang="en-US" altLang="zh-TW" sz="2400" dirty="0" smtClean="0"/>
          </a:p>
          <a:p>
            <a:r>
              <a:rPr lang="en-US" altLang="zh-TW" sz="2400" dirty="0" err="1" smtClean="0"/>
              <a:t>WalMart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(2017: #1) </a:t>
            </a:r>
            <a:r>
              <a:rPr lang="en-US" altLang="zh-TW" sz="2400" dirty="0" smtClean="0"/>
              <a:t>is closing 269 stores, 154 in the U.S. </a:t>
            </a:r>
            <a:r>
              <a:rPr lang="en-US" altLang="zh-TW" sz="1800" dirty="0" smtClean="0">
                <a:solidFill>
                  <a:schemeClr val="tx1"/>
                </a:solidFill>
              </a:rPr>
              <a:t>(CNBC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2016/1/15)</a:t>
            </a:r>
            <a:r>
              <a:rPr lang="en-US" altLang="zh-TW" sz="1800" dirty="0" smtClean="0"/>
              <a:t> </a:t>
            </a:r>
            <a:r>
              <a:rPr lang="en-US" altLang="zh-TW" sz="2400" dirty="0" smtClean="0"/>
              <a:t>;</a:t>
            </a:r>
            <a:r>
              <a:rPr lang="en-US" altLang="zh-TW" sz="1800" dirty="0" smtClean="0"/>
              <a:t> </a:t>
            </a:r>
            <a:r>
              <a:rPr lang="en-US" altLang="zh-TW" sz="2400" dirty="0" smtClean="0"/>
              <a:t>closing 63 Sam‘s Club stores</a:t>
            </a:r>
            <a:r>
              <a:rPr lang="zh-TW" altLang="en-US" sz="2400" dirty="0" smtClean="0"/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(Business Insider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2018/1/12)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en-US" altLang="zh-TW" sz="2400" dirty="0" smtClean="0"/>
              <a:t>Macy’s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(2017: #35) </a:t>
            </a:r>
            <a:r>
              <a:rPr lang="en-US" altLang="zh-TW" sz="2400" dirty="0" smtClean="0"/>
              <a:t>is closing 68 stores, cutting 10,000 jobs </a:t>
            </a:r>
            <a:r>
              <a:rPr lang="en-US" altLang="zh-TW" sz="1800" dirty="0" smtClean="0">
                <a:solidFill>
                  <a:schemeClr val="tx1"/>
                </a:solidFill>
              </a:rPr>
              <a:t>(AOL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Finance 2017/1/4)</a:t>
            </a:r>
            <a:r>
              <a:rPr lang="en-US" altLang="zh-TW" sz="2400" dirty="0" smtClean="0"/>
              <a:t>; closing 34 additional locations </a:t>
            </a:r>
            <a:r>
              <a:rPr lang="en-US" altLang="zh-TW" sz="1800" dirty="0" smtClean="0">
                <a:solidFill>
                  <a:schemeClr val="tx1"/>
                </a:solidFill>
              </a:rPr>
              <a:t>(AOL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Finance 2017/2/22)</a:t>
            </a:r>
            <a:r>
              <a:rPr lang="en-US" altLang="zh-TW" sz="1800" dirty="0" smtClean="0"/>
              <a:t> </a:t>
            </a:r>
          </a:p>
          <a:p>
            <a:r>
              <a:rPr lang="en-US" altLang="zh-TW" sz="2400" dirty="0" smtClean="0"/>
              <a:t>Sears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(2017: #39) </a:t>
            </a:r>
            <a:r>
              <a:rPr lang="en-US" altLang="zh-TW" sz="2400" dirty="0" smtClean="0"/>
              <a:t>is closing 72 stores on top of 180 closure announced this year </a:t>
            </a:r>
            <a:r>
              <a:rPr lang="en-US" altLang="zh-TW" sz="1800" dirty="0" smtClean="0">
                <a:solidFill>
                  <a:schemeClr val="tx1"/>
                </a:solidFill>
              </a:rPr>
              <a:t>(Business Insider 2017/6/6)</a:t>
            </a:r>
          </a:p>
          <a:p>
            <a:r>
              <a:rPr lang="en-US" altLang="zh-TW" sz="2400" dirty="0" err="1" smtClean="0"/>
              <a:t>JCPenney</a:t>
            </a:r>
            <a:r>
              <a:rPr lang="zh-TW" altLang="en-US" sz="2400" dirty="0" smtClean="0"/>
              <a:t> </a:t>
            </a:r>
            <a:r>
              <a:rPr lang="en-US" altLang="zh-TW" sz="1800" dirty="0" smtClean="0"/>
              <a:t>(2017: #74) </a:t>
            </a:r>
            <a:r>
              <a:rPr lang="en-US" altLang="zh-TW" sz="2400" dirty="0" smtClean="0"/>
              <a:t>is closing 138 stores </a:t>
            </a:r>
            <a:r>
              <a:rPr lang="en-US" altLang="zh-TW" sz="1800" dirty="0" smtClean="0">
                <a:solidFill>
                  <a:schemeClr val="tx1"/>
                </a:solidFill>
              </a:rPr>
              <a:t>(Business Insider 2017/3/17)</a:t>
            </a:r>
          </a:p>
          <a:p>
            <a:endParaRPr lang="zh-TW" altLang="en-US" sz="1800" dirty="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61647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Surge of the virtual stores</a:t>
            </a:r>
            <a:endParaRPr lang="zh-TW" altLang="en-US" dirty="0" smtClean="0"/>
          </a:p>
        </p:txBody>
      </p:sp>
      <p:sp>
        <p:nvSpPr>
          <p:cNvPr id="41987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800" smtClean="0"/>
              <a:t>Walmart buys Jet.com for $3B in cash to fight Amazon </a:t>
            </a:r>
            <a:r>
              <a:rPr lang="en-US" altLang="zh-TW" sz="2000" smtClean="0">
                <a:solidFill>
                  <a:schemeClr val="tx1"/>
                </a:solidFill>
              </a:rPr>
              <a:t>(techcrunch.com 2016/8/8)</a:t>
            </a:r>
          </a:p>
          <a:p>
            <a:r>
              <a:rPr lang="en-US" altLang="zh-TW" sz="2400" smtClean="0"/>
              <a:t>Walmart to Buy Bonobos, Men’s Wear Company, for $310 Million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The clothing will be sold exclusively on Jet.com.</a:t>
            </a:r>
          </a:p>
          <a:p>
            <a:r>
              <a:rPr lang="en-US" altLang="zh-TW" sz="2400" smtClean="0"/>
              <a:t>Amazon to Buy Whole Foods for $13.4 Billion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Costco Stock Suffers Massive Slide after Amazon-Whole Foods Deal (Fortune.com 2017/6/24) 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09334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標題 1"/>
          <p:cNvSpPr>
            <a:spLocks noGrp="1" noChangeArrowheads="1"/>
          </p:cNvSpPr>
          <p:nvPr>
            <p:ph type="title"/>
          </p:nvPr>
        </p:nvSpPr>
        <p:spPr>
          <a:xfrm>
            <a:off x="1491456" y="258251"/>
            <a:ext cx="7257008" cy="1143000"/>
          </a:xfrm>
        </p:spPr>
        <p:txBody>
          <a:bodyPr/>
          <a:lstStyle/>
          <a:p>
            <a:r>
              <a:rPr lang="en-US" altLang="zh-TW" dirty="0" err="1" smtClean="0">
                <a:solidFill>
                  <a:schemeClr val="bg1"/>
                </a:solidFill>
              </a:rPr>
              <a:t>5G</a:t>
            </a:r>
            <a:r>
              <a:rPr lang="en-US" altLang="zh-TW" dirty="0" smtClean="0">
                <a:solidFill>
                  <a:schemeClr val="bg1"/>
                </a:solidFill>
              </a:rPr>
              <a:t>: 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 smtClean="0"/>
              <a:t>Next wave of business revolution </a:t>
            </a:r>
            <a:r>
              <a:rPr lang="en-US" altLang="zh-TW" sz="3600" baseline="-25000" dirty="0" smtClean="0"/>
              <a:t>1</a:t>
            </a:r>
            <a:endParaRPr lang="zh-TW" altLang="en-US" sz="3600" baseline="-25000" dirty="0" smtClean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en-US" altLang="zh-TW" sz="2800" dirty="0" smtClean="0"/>
              <a:t>The last revolution was triggered by the Internet and smart phones. What is next?</a:t>
            </a:r>
          </a:p>
          <a:p>
            <a:r>
              <a:rPr lang="en-US" altLang="zh-TW" sz="2800" dirty="0" smtClean="0"/>
              <a:t>What are the contributions of </a:t>
            </a:r>
            <a:r>
              <a:rPr lang="en-US" altLang="zh-TW" sz="2800" dirty="0" err="1" smtClean="0"/>
              <a:t>5G</a:t>
            </a:r>
            <a:r>
              <a:rPr lang="en-US" altLang="zh-TW" sz="2800" dirty="0" smtClean="0"/>
              <a:t>?</a:t>
            </a:r>
          </a:p>
          <a:p>
            <a:pPr lvl="1"/>
            <a:r>
              <a:rPr lang="en-US" altLang="zh-TW" sz="2400" dirty="0" smtClean="0"/>
              <a:t>Faster speed? Not fast enough?</a:t>
            </a:r>
          </a:p>
          <a:p>
            <a:r>
              <a:rPr lang="en-US" altLang="zh-TW" dirty="0" smtClean="0"/>
              <a:t>Major issue</a:t>
            </a:r>
            <a:r>
              <a:rPr lang="en-US" altLang="zh-TW" dirty="0"/>
              <a:t>: </a:t>
            </a:r>
            <a:r>
              <a:rPr lang="en-US" altLang="zh-TW" dirty="0" smtClean="0"/>
              <a:t>decentralization</a:t>
            </a:r>
            <a:endParaRPr lang="en-US" altLang="zh-TW" sz="2800" dirty="0" smtClean="0"/>
          </a:p>
          <a:p>
            <a:pPr lvl="1"/>
            <a:r>
              <a:rPr lang="en-US" altLang="zh-TW" sz="2400" dirty="0" smtClean="0"/>
              <a:t>Device to device communications</a:t>
            </a:r>
          </a:p>
          <a:p>
            <a:pPr lvl="1"/>
            <a:r>
              <a:rPr lang="en-US" altLang="zh-TW" sz="2400" dirty="0" err="1" smtClean="0"/>
              <a:t>D2D</a:t>
            </a:r>
            <a:r>
              <a:rPr lang="en-US" altLang="zh-TW" sz="2400" dirty="0" smtClean="0"/>
              <a:t>, </a:t>
            </a:r>
            <a:r>
              <a:rPr lang="en-US" altLang="zh-TW" sz="2400" dirty="0" err="1" smtClean="0"/>
              <a:t>V2V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Small Cell</a:t>
            </a:r>
            <a:endParaRPr lang="zh-TW" altLang="en-US" sz="2400" dirty="0" smtClean="0"/>
          </a:p>
        </p:txBody>
      </p:sp>
      <p:grpSp>
        <p:nvGrpSpPr>
          <p:cNvPr id="47" name="群組 46"/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/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2000" dirty="0" smtClean="0">
                  <a:solidFill>
                    <a:srgbClr val="FF0000"/>
                  </a:solidFill>
                </a:rPr>
                <a:t>Center</a:t>
              </a:r>
              <a:endParaRPr lang="zh-TW" alt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49174" name="文字方塊 10"/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/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/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/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/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2000" dirty="0" smtClean="0">
                  <a:solidFill>
                    <a:srgbClr val="FF0000"/>
                  </a:solidFill>
                </a:rPr>
                <a:t>Center</a:t>
              </a:r>
              <a:endParaRPr lang="zh-TW" alt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49163" name="文字方塊 25"/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/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/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/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/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4307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AI: The Next Revolution </a:t>
            </a:r>
            <a:r>
              <a:rPr lang="en-US" altLang="zh-TW" baseline="-25000" dirty="0" smtClean="0"/>
              <a:t>2</a:t>
            </a:r>
            <a:endParaRPr lang="zh-TW" altLang="en-US" baseline="-25000" dirty="0" smtClean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8207375" cy="4114800"/>
          </a:xfrm>
        </p:spPr>
        <p:txBody>
          <a:bodyPr/>
          <a:lstStyle/>
          <a:p>
            <a:r>
              <a:rPr lang="en-US" altLang="zh-TW" sz="2400" dirty="0" smtClean="0"/>
              <a:t>Past Artificial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Intelligence applications</a:t>
            </a:r>
          </a:p>
          <a:p>
            <a:pPr lvl="1"/>
            <a:r>
              <a:rPr lang="en-US" altLang="zh-TW" sz="2000" dirty="0" smtClean="0"/>
              <a:t>NLP: Natural Language Processing</a:t>
            </a:r>
          </a:p>
          <a:p>
            <a:pPr lvl="1"/>
            <a:r>
              <a:rPr lang="en-US" altLang="zh-TW" sz="2000" dirty="0" smtClean="0"/>
              <a:t>Robotics (vision, sensing, actions….)</a:t>
            </a:r>
          </a:p>
          <a:p>
            <a:pPr lvl="1"/>
            <a:r>
              <a:rPr lang="en-US" altLang="zh-TW" sz="2000" dirty="0" smtClean="0"/>
              <a:t>Expert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Systems</a:t>
            </a:r>
            <a:r>
              <a:rPr lang="zh-TW" altLang="en-US" sz="2000" dirty="0" smtClean="0"/>
              <a:t> </a:t>
            </a:r>
            <a:endParaRPr lang="en-US" altLang="zh-TW" sz="2000" dirty="0" smtClean="0"/>
          </a:p>
          <a:p>
            <a:r>
              <a:rPr lang="en-US" altLang="zh-TW" sz="2400" dirty="0" smtClean="0"/>
              <a:t>What have AI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been contributing lately?</a:t>
            </a:r>
          </a:p>
          <a:p>
            <a:pPr lvl="1"/>
            <a:r>
              <a:rPr lang="en-US" altLang="zh-TW" sz="2000" dirty="0" smtClean="0"/>
              <a:t>Reinforced learning; deep learning…</a:t>
            </a:r>
          </a:p>
          <a:p>
            <a:r>
              <a:rPr lang="en-US" altLang="zh-TW" sz="2400" dirty="0" err="1" smtClean="0"/>
              <a:t>OpenAI</a:t>
            </a:r>
            <a:r>
              <a:rPr lang="en-US" altLang="zh-TW" sz="2400" dirty="0" smtClean="0"/>
              <a:t> </a:t>
            </a:r>
            <a:r>
              <a:rPr lang="en-US" altLang="zh-TW" sz="2400" dirty="0"/>
              <a:t>b</a:t>
            </a:r>
            <a:r>
              <a:rPr lang="en-US" altLang="zh-TW" sz="2400" dirty="0" smtClean="0"/>
              <a:t>reak through</a:t>
            </a:r>
          </a:p>
          <a:p>
            <a:pPr lvl="1"/>
            <a:r>
              <a:rPr lang="en-US" altLang="zh-TW" sz="1800" dirty="0" err="1" smtClean="0"/>
              <a:t>ChatGPT</a:t>
            </a:r>
            <a:r>
              <a:rPr lang="en-US" altLang="zh-TW" sz="1800" dirty="0" smtClean="0"/>
              <a:t> (announced 2022/11)</a:t>
            </a:r>
          </a:p>
          <a:p>
            <a:pPr lvl="1"/>
            <a:r>
              <a:rPr lang="en-US" altLang="zh-TW" sz="1800" dirty="0" smtClean="0"/>
              <a:t>DALL-E (graphics)</a:t>
            </a:r>
          </a:p>
          <a:p>
            <a:pPr lvl="1"/>
            <a:r>
              <a:rPr lang="en-US" altLang="zh-TW" sz="1800" dirty="0" smtClean="0"/>
              <a:t>Explosions of the AI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battle field: Bard (Google), Ernie (Baidu) …</a:t>
            </a:r>
            <a:endParaRPr lang="zh-TW" altLang="en-US" sz="1800" dirty="0" smtClean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6064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About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ChatGPT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2060848"/>
            <a:ext cx="8239125" cy="4114800"/>
          </a:xfrm>
        </p:spPr>
        <p:txBody>
          <a:bodyPr/>
          <a:lstStyle/>
          <a:p>
            <a:r>
              <a:rPr lang="en-US" altLang="zh-TW" sz="2400" dirty="0" smtClean="0"/>
              <a:t>New Startup: </a:t>
            </a:r>
            <a:r>
              <a:rPr lang="en-US" altLang="zh-TW" sz="2400" dirty="0" err="1" smtClean="0"/>
              <a:t>OpenAI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2015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started up in San Francisco, as a non-profit organization</a:t>
            </a:r>
          </a:p>
          <a:p>
            <a:pPr lvl="1"/>
            <a:r>
              <a:rPr lang="en-US" altLang="zh-TW" sz="2000" dirty="0" smtClean="0"/>
              <a:t>Established a “for profit” entity in 2019, </a:t>
            </a:r>
            <a:r>
              <a:rPr lang="en-US" altLang="zh-TW" sz="2000" dirty="0" err="1" smtClean="0"/>
              <a:t>OpenAI</a:t>
            </a:r>
            <a:r>
              <a:rPr lang="en-US" altLang="zh-TW" sz="2000" dirty="0" smtClean="0"/>
              <a:t> LP , received $1 billion USD investment by Microsoft (additional 10 billion in 2023)</a:t>
            </a:r>
          </a:p>
          <a:p>
            <a:pPr lvl="1"/>
            <a:r>
              <a:rPr lang="en-US" altLang="zh-TW" sz="2000" dirty="0"/>
              <a:t>Announced </a:t>
            </a:r>
            <a:r>
              <a:rPr lang="en-US" altLang="zh-TW" sz="2000" dirty="0" err="1" smtClean="0"/>
              <a:t>GPT</a:t>
            </a:r>
            <a:r>
              <a:rPr lang="en-US" altLang="zh-TW" sz="2000" dirty="0" smtClean="0"/>
              <a:t>-3 in June 2020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en-US" altLang="zh-TW" sz="2000" dirty="0" err="1" smtClean="0"/>
              <a:t>GPT</a:t>
            </a:r>
            <a:r>
              <a:rPr lang="en-US" altLang="zh-TW" sz="2000" dirty="0" smtClean="0"/>
              <a:t>-4 forthcoming)</a:t>
            </a:r>
          </a:p>
          <a:p>
            <a:pPr lvl="1"/>
            <a:r>
              <a:rPr lang="en-US" altLang="zh-TW" sz="2000" dirty="0" smtClean="0"/>
              <a:t>Announced</a:t>
            </a:r>
            <a:r>
              <a:rPr lang="zh-TW" altLang="en-US" sz="2000" dirty="0" smtClean="0"/>
              <a:t> </a:t>
            </a:r>
            <a:r>
              <a:rPr lang="en-US" altLang="zh-TW" sz="2000" dirty="0" err="1"/>
              <a:t>ChatGPT</a:t>
            </a:r>
            <a:r>
              <a:rPr lang="zh-TW" altLang="en-US" sz="2000" dirty="0"/>
              <a:t> </a:t>
            </a:r>
            <a:r>
              <a:rPr lang="en-US" altLang="zh-TW" sz="2000" dirty="0" smtClean="0"/>
              <a:t>on 30</a:t>
            </a:r>
            <a:r>
              <a:rPr lang="en-US" altLang="zh-TW" sz="2000" baseline="30000" dirty="0" smtClean="0"/>
              <a:t>th</a:t>
            </a:r>
            <a:r>
              <a:rPr lang="en-US" altLang="zh-TW" sz="2000" dirty="0" smtClean="0"/>
              <a:t> Nov. 2022 (100 Mil. </a:t>
            </a:r>
            <a:r>
              <a:rPr lang="en-US" altLang="zh-TW" sz="2000" dirty="0" err="1" smtClean="0"/>
              <a:t>DAU</a:t>
            </a:r>
            <a:r>
              <a:rPr lang="en-US" altLang="zh-TW" sz="2000" dirty="0" smtClean="0"/>
              <a:t> by Feb. 2023) </a:t>
            </a:r>
            <a:r>
              <a:rPr lang="en-US" altLang="zh-TW" sz="1800" dirty="0" err="1" smtClean="0">
                <a:solidFill>
                  <a:schemeClr val="accent2">
                    <a:lumMod val="75000"/>
                  </a:schemeClr>
                </a:solidFill>
              </a:rPr>
              <a:t>DAU</a:t>
            </a:r>
            <a:r>
              <a:rPr lang="en-US" altLang="zh-TW" sz="1800" dirty="0" smtClean="0">
                <a:solidFill>
                  <a:schemeClr val="accent2">
                    <a:lumMod val="75000"/>
                  </a:schemeClr>
                </a:solidFill>
              </a:rPr>
              <a:t>: Daily</a:t>
            </a:r>
            <a:r>
              <a:rPr lang="zh-TW" altLang="en-US" sz="1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1800" dirty="0" smtClean="0">
                <a:solidFill>
                  <a:schemeClr val="accent2">
                    <a:lumMod val="75000"/>
                  </a:schemeClr>
                </a:solidFill>
              </a:rPr>
              <a:t>Active</a:t>
            </a:r>
            <a:r>
              <a:rPr lang="zh-TW" altLang="en-US" sz="1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1800" dirty="0" smtClean="0">
                <a:solidFill>
                  <a:schemeClr val="accent2">
                    <a:lumMod val="75000"/>
                  </a:schemeClr>
                </a:solidFill>
              </a:rPr>
              <a:t>User</a:t>
            </a:r>
          </a:p>
          <a:p>
            <a:r>
              <a:rPr lang="en-US" altLang="zh-TW" sz="2400" dirty="0" smtClean="0"/>
              <a:t>Other </a:t>
            </a:r>
            <a:r>
              <a:rPr lang="en-US" altLang="zh-TW" sz="2400" dirty="0" err="1" smtClean="0"/>
              <a:t>OpenAI</a:t>
            </a:r>
            <a:r>
              <a:rPr lang="en-US" altLang="zh-TW" sz="2400" dirty="0" smtClean="0"/>
              <a:t> projects</a:t>
            </a:r>
          </a:p>
          <a:p>
            <a:pPr lvl="1"/>
            <a:r>
              <a:rPr lang="en-US" altLang="zh-TW" sz="2000" dirty="0" err="1" smtClean="0"/>
              <a:t>OpenAI</a:t>
            </a:r>
            <a:r>
              <a:rPr lang="en-US" altLang="zh-TW" sz="2000" dirty="0" smtClean="0"/>
              <a:t> Gym</a:t>
            </a:r>
          </a:p>
          <a:p>
            <a:pPr lvl="1"/>
            <a:r>
              <a:rPr lang="en-US" altLang="zh-TW" sz="2000" dirty="0" smtClean="0"/>
              <a:t>Dall-E </a:t>
            </a:r>
            <a:endParaRPr lang="en-US" altLang="zh-TW" sz="1800" dirty="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24485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224464" cy="1143000"/>
          </a:xfrm>
        </p:spPr>
        <p:txBody>
          <a:bodyPr/>
          <a:lstStyle/>
          <a:p>
            <a:r>
              <a:rPr lang="en-US" altLang="zh-TW" sz="3200" dirty="0" smtClean="0"/>
              <a:t>Background on deep learning and </a:t>
            </a:r>
            <a:r>
              <a:rPr lang="en-US" altLang="zh-TW" sz="3200" dirty="0" err="1" smtClean="0"/>
              <a:t>GPT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Machine learning and Neural Networks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https://</a:t>
            </a:r>
            <a:r>
              <a:rPr lang="en-US" altLang="zh-TW" sz="2400" dirty="0" err="1" smtClean="0"/>
              <a:t>case.ntu.edu.tw</a:t>
            </a:r>
            <a:r>
              <a:rPr lang="en-US" altLang="zh-TW" sz="2400" dirty="0" smtClean="0"/>
              <a:t>/blog/?p=26248</a:t>
            </a:r>
          </a:p>
          <a:p>
            <a:pPr lvl="1"/>
            <a:r>
              <a:rPr lang="en-US" altLang="zh-TW" sz="2400" dirty="0" smtClean="0">
                <a:hlinkClick r:id="rId2"/>
              </a:rPr>
              <a:t>https://</a:t>
            </a:r>
            <a:r>
              <a:rPr lang="en-US" altLang="zh-TW" sz="2400" dirty="0" err="1" smtClean="0">
                <a:hlinkClick r:id="rId2"/>
              </a:rPr>
              <a:t>case.ntu.edu.tw</a:t>
            </a:r>
            <a:r>
              <a:rPr lang="en-US" altLang="zh-TW" sz="2400" dirty="0" smtClean="0">
                <a:hlinkClick r:id="rId2"/>
              </a:rPr>
              <a:t>/blog/?p=26340</a:t>
            </a:r>
            <a:endParaRPr lang="en-US" altLang="zh-TW" sz="2400" dirty="0" smtClean="0"/>
          </a:p>
          <a:p>
            <a:endParaRPr lang="en-US" altLang="zh-TW" sz="2800" dirty="0" smtClean="0"/>
          </a:p>
          <a:p>
            <a:r>
              <a:rPr lang="en-US" altLang="zh-TW" sz="2800" dirty="0" err="1" smtClean="0"/>
              <a:t>GPT</a:t>
            </a:r>
            <a:r>
              <a:rPr lang="en-US" altLang="zh-TW" sz="2800" dirty="0" smtClean="0"/>
              <a:t>: Generative Pre-trained Transformer</a:t>
            </a:r>
          </a:p>
          <a:p>
            <a:pPr lvl="1"/>
            <a:r>
              <a:rPr lang="en-US" altLang="zh-TW" sz="2400" dirty="0" err="1" smtClean="0"/>
              <a:t>GPT</a:t>
            </a:r>
            <a:r>
              <a:rPr lang="en-US" altLang="zh-TW" sz="2400" dirty="0" smtClean="0"/>
              <a:t>-3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175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Billion parameters </a:t>
            </a:r>
            <a:r>
              <a:rPr lang="en-US" altLang="zh-TW" sz="2400" dirty="0" smtClean="0">
                <a:hlinkClick r:id="rId3"/>
              </a:rPr>
              <a:t>https://</a:t>
            </a:r>
            <a:r>
              <a:rPr lang="en-US" altLang="zh-TW" sz="2400" dirty="0" err="1" smtClean="0">
                <a:hlinkClick r:id="rId3"/>
              </a:rPr>
              <a:t>en.wikipedia.org</a:t>
            </a:r>
            <a:r>
              <a:rPr lang="en-US" altLang="zh-TW" sz="2400" dirty="0" smtClean="0">
                <a:hlinkClick r:id="rId3"/>
              </a:rPr>
              <a:t>/wiki/</a:t>
            </a:r>
            <a:r>
              <a:rPr lang="en-US" altLang="zh-TW" sz="2400" dirty="0" err="1" smtClean="0">
                <a:hlinkClick r:id="rId3"/>
              </a:rPr>
              <a:t>GPT</a:t>
            </a:r>
            <a:r>
              <a:rPr lang="en-US" altLang="zh-TW" sz="2400" dirty="0" smtClean="0">
                <a:hlinkClick r:id="rId3"/>
              </a:rPr>
              <a:t>-3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/>
            <a:r>
              <a:rPr lang="en-US" altLang="zh-TW" sz="2400" dirty="0" err="1" smtClean="0"/>
              <a:t>GPT</a:t>
            </a:r>
            <a:r>
              <a:rPr lang="en-US" altLang="zh-TW" sz="2400" dirty="0" smtClean="0"/>
              <a:t>-4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100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Trillion parameters </a:t>
            </a:r>
            <a:r>
              <a:rPr lang="en-US" altLang="zh-TW" sz="2400" dirty="0" smtClean="0">
                <a:hlinkClick r:id="rId4"/>
              </a:rPr>
              <a:t>https://</a:t>
            </a:r>
            <a:r>
              <a:rPr lang="en-US" altLang="zh-TW" sz="2400" dirty="0" err="1" smtClean="0">
                <a:hlinkClick r:id="rId4"/>
              </a:rPr>
              <a:t>en.wikipedia.org</a:t>
            </a:r>
            <a:r>
              <a:rPr lang="en-US" altLang="zh-TW" sz="2400" dirty="0" smtClean="0">
                <a:hlinkClick r:id="rId4"/>
              </a:rPr>
              <a:t>/wiki/</a:t>
            </a:r>
            <a:r>
              <a:rPr lang="en-US" altLang="zh-TW" sz="2400" dirty="0" err="1" smtClean="0">
                <a:hlinkClick r:id="rId4"/>
              </a:rPr>
              <a:t>GPT</a:t>
            </a:r>
            <a:r>
              <a:rPr lang="en-US" altLang="zh-TW" sz="2400" dirty="0" smtClean="0">
                <a:hlinkClick r:id="rId4"/>
              </a:rPr>
              <a:t>-4</a:t>
            </a:r>
            <a:endParaRPr lang="en-US" altLang="zh-TW" sz="2400" dirty="0" smtClean="0"/>
          </a:p>
          <a:p>
            <a:pPr lvl="1"/>
            <a:endParaRPr lang="zh-TW" altLang="en-US" sz="2400" dirty="0"/>
          </a:p>
          <a:p>
            <a:pPr lvl="1"/>
            <a:endParaRPr lang="zh-TW" altLang="en-US" sz="24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1557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Using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ChatGPT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Go to </a:t>
            </a:r>
            <a:r>
              <a:rPr lang="en-US" altLang="zh-TW" dirty="0" smtClean="0">
                <a:hlinkClick r:id="rId2"/>
              </a:rPr>
              <a:t>https://</a:t>
            </a:r>
            <a:r>
              <a:rPr lang="en-US" altLang="zh-TW" dirty="0" err="1" smtClean="0">
                <a:hlinkClick r:id="rId2"/>
              </a:rPr>
              <a:t>chat.openai.com</a:t>
            </a:r>
            <a:r>
              <a:rPr lang="en-US" altLang="zh-TW" dirty="0" smtClean="0">
                <a:hlinkClick r:id="rId2"/>
              </a:rPr>
              <a:t>/chat</a:t>
            </a:r>
            <a:r>
              <a:rPr lang="en-US" altLang="zh-TW" dirty="0"/>
              <a:t> </a:t>
            </a:r>
            <a:r>
              <a:rPr lang="en-US" altLang="zh-TW" dirty="0" smtClean="0"/>
              <a:t>and register as a member</a:t>
            </a:r>
          </a:p>
          <a:p>
            <a:pPr lvl="1"/>
            <a:r>
              <a:rPr lang="en-US" altLang="zh-TW" dirty="0" smtClean="0">
                <a:hlinkClick r:id="rId3"/>
              </a:rPr>
              <a:t>https://</a:t>
            </a:r>
            <a:r>
              <a:rPr lang="en-US" altLang="zh-TW" dirty="0" err="1" smtClean="0">
                <a:hlinkClick r:id="rId3"/>
              </a:rPr>
              <a:t>youtu.be</a:t>
            </a:r>
            <a:r>
              <a:rPr lang="en-US" altLang="zh-TW" dirty="0" smtClean="0">
                <a:hlinkClick r:id="rId3"/>
              </a:rPr>
              <a:t>/</a:t>
            </a:r>
            <a:r>
              <a:rPr lang="en-US" altLang="zh-TW" dirty="0" err="1" smtClean="0">
                <a:hlinkClick r:id="rId3"/>
              </a:rPr>
              <a:t>WizoCwjEKsg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Support multiple </a:t>
            </a:r>
            <a:r>
              <a:rPr lang="en-US" altLang="zh-TW" dirty="0" smtClean="0"/>
              <a:t>languages</a:t>
            </a:r>
            <a:endParaRPr lang="en-US" altLang="zh-TW" dirty="0" smtClean="0"/>
          </a:p>
          <a:p>
            <a:r>
              <a:rPr lang="en-US" altLang="zh-TW" dirty="0" smtClean="0"/>
              <a:t>Input the “prompt” for a dialog</a:t>
            </a:r>
          </a:p>
          <a:p>
            <a:pPr lvl="1"/>
            <a:r>
              <a:rPr lang="en-US" altLang="zh-TW" dirty="0" smtClean="0"/>
              <a:t>One can keep asking in depth questions…</a:t>
            </a:r>
          </a:p>
          <a:p>
            <a:r>
              <a:rPr lang="en-US" altLang="zh-TW" dirty="0" smtClean="0"/>
              <a:t>Demo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67511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Homework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988840"/>
            <a:ext cx="8062664" cy="4114800"/>
          </a:xfrm>
        </p:spPr>
        <p:txBody>
          <a:bodyPr/>
          <a:lstStyle/>
          <a:p>
            <a:r>
              <a:rPr lang="en-US" altLang="zh-TW" sz="2800" dirty="0" smtClean="0"/>
              <a:t>If you do nor already have a </a:t>
            </a:r>
            <a:r>
              <a:rPr lang="en-US" altLang="zh-TW" sz="2800" dirty="0" err="1" smtClean="0"/>
              <a:t>ChatGPT</a:t>
            </a:r>
            <a:r>
              <a:rPr lang="en-US" altLang="zh-TW" sz="2800" dirty="0" smtClean="0"/>
              <a:t> account, register as a member</a:t>
            </a:r>
          </a:p>
          <a:p>
            <a:r>
              <a:rPr lang="en-US" altLang="zh-TW" sz="2800" dirty="0" smtClean="0"/>
              <a:t>Try to chat with </a:t>
            </a:r>
            <a:r>
              <a:rPr lang="en-US" altLang="zh-TW" sz="2800" dirty="0" err="1" smtClean="0"/>
              <a:t>ChatGPT</a:t>
            </a:r>
            <a:r>
              <a:rPr lang="en-US" altLang="zh-TW" dirty="0" smtClean="0"/>
              <a:t>, providing prompts</a:t>
            </a:r>
            <a:endParaRPr lang="en-US" altLang="zh-TW" sz="2800" dirty="0" smtClean="0"/>
          </a:p>
          <a:p>
            <a:r>
              <a:rPr lang="en-US" altLang="zh-TW" sz="2800" dirty="0" smtClean="0"/>
              <a:t>Pick a topic that you are interested in, and ask </a:t>
            </a:r>
            <a:r>
              <a:rPr lang="en-US" altLang="zh-TW" sz="2800" dirty="0" err="1" smtClean="0"/>
              <a:t>ChatGPT</a:t>
            </a:r>
            <a:r>
              <a:rPr lang="en-US" altLang="zh-TW" sz="2800" dirty="0" smtClean="0"/>
              <a:t> about it. Keep asking follow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up questions (at leas 8). Request it to provide an answer of more than 1000 words.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38727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Submit </a:t>
            </a:r>
            <a:r>
              <a:rPr lang="en-US" altLang="zh-TW" dirty="0" smtClean="0"/>
              <a:t>your homework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685800" y="1772816"/>
            <a:ext cx="7990656" cy="4114800"/>
          </a:xfrm>
        </p:spPr>
        <p:txBody>
          <a:bodyPr/>
          <a:lstStyle/>
          <a:p>
            <a:pPr marL="542925" indent="-457200">
              <a:buFont typeface="+mj-lt"/>
              <a:buAutoNum type="arabicPeriod"/>
            </a:pPr>
            <a:r>
              <a:rPr lang="en-US" altLang="zh-TW" dirty="0" smtClean="0"/>
              <a:t>Compile your prompts (including the follow up questions) and the 1000+ words answer in a document.</a:t>
            </a:r>
          </a:p>
          <a:p>
            <a:pPr marL="542925" indent="-457200">
              <a:buFont typeface="+mj-lt"/>
              <a:buAutoNum type="arabicPeriod"/>
            </a:pPr>
            <a:r>
              <a:rPr lang="en-US" altLang="zh-TW" dirty="0" smtClean="0"/>
              <a:t>Provide a summary of your experience and thoughts about </a:t>
            </a:r>
            <a:r>
              <a:rPr lang="en-US" altLang="zh-TW" dirty="0" smtClean="0"/>
              <a:t>your </a:t>
            </a:r>
            <a:r>
              <a:rPr lang="en-US" altLang="zh-TW" dirty="0" smtClean="0"/>
              <a:t>encounter with </a:t>
            </a:r>
            <a:r>
              <a:rPr lang="en-US" altLang="zh-TW" dirty="0" err="1" smtClean="0"/>
              <a:t>ChatGPT</a:t>
            </a:r>
            <a:r>
              <a:rPr lang="en-US" altLang="zh-TW" dirty="0" smtClean="0"/>
              <a:t>.</a:t>
            </a:r>
          </a:p>
          <a:p>
            <a:pPr marL="542925" indent="-457200">
              <a:buFont typeface="+mj-lt"/>
              <a:buAutoNum type="arabicPeriod"/>
            </a:pPr>
            <a:r>
              <a:rPr lang="en-US" altLang="zh-TW" dirty="0" smtClean="0"/>
              <a:t>Analyze the challenges that you may face in the future, </a:t>
            </a:r>
            <a:r>
              <a:rPr lang="en-US" altLang="zh-TW" dirty="0" smtClean="0"/>
              <a:t>with </a:t>
            </a:r>
            <a:r>
              <a:rPr lang="en-US" altLang="zh-TW" dirty="0" err="1" smtClean="0"/>
              <a:t>ChatGPT</a:t>
            </a:r>
            <a:r>
              <a:rPr lang="en-US" altLang="zh-TW" dirty="0" smtClean="0"/>
              <a:t> </a:t>
            </a:r>
            <a:r>
              <a:rPr lang="en-US" altLang="zh-TW" dirty="0" smtClean="0"/>
              <a:t>as </a:t>
            </a:r>
            <a:r>
              <a:rPr lang="en-US" altLang="zh-TW" dirty="0" smtClean="0"/>
              <a:t>your </a:t>
            </a:r>
            <a:r>
              <a:rPr lang="en-US" altLang="zh-TW" dirty="0" err="1" smtClean="0"/>
              <a:t>competitior</a:t>
            </a:r>
            <a:r>
              <a:rPr lang="en-US" altLang="zh-TW" dirty="0" smtClean="0"/>
              <a:t>.</a:t>
            </a:r>
            <a:endParaRPr lang="en-US" altLang="zh-TW" dirty="0" smtClean="0"/>
          </a:p>
          <a:p>
            <a:pPr marL="85725" indent="0">
              <a:buNone/>
            </a:pPr>
            <a:r>
              <a:rPr lang="en-US" altLang="zh-TW" dirty="0" smtClean="0">
                <a:solidFill>
                  <a:srgbClr val="C00000"/>
                </a:solidFill>
              </a:rPr>
              <a:t>Your are prohibited from using </a:t>
            </a:r>
            <a:r>
              <a:rPr lang="en-US" altLang="zh-TW" dirty="0" err="1" smtClean="0">
                <a:solidFill>
                  <a:srgbClr val="C00000"/>
                </a:solidFill>
              </a:rPr>
              <a:t>ChatGPT</a:t>
            </a:r>
            <a:r>
              <a:rPr lang="en-US" altLang="zh-TW" dirty="0" smtClean="0">
                <a:solidFill>
                  <a:srgbClr val="C00000"/>
                </a:solidFill>
              </a:rPr>
              <a:t> to produce your answer for items 2 and 3 above.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91214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E5360A1-0C65-22D5-8907-AA216B2B5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Preparations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EBED7C65-0785-A179-3496-D108B8E2E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628800"/>
            <a:ext cx="7772400" cy="4114800"/>
          </a:xfrm>
        </p:spPr>
        <p:txBody>
          <a:bodyPr/>
          <a:lstStyle/>
          <a:p>
            <a:r>
              <a:rPr lang="en-US" altLang="zh-TW" sz="2400" dirty="0" smtClean="0"/>
              <a:t>Web pages</a:t>
            </a:r>
          </a:p>
          <a:p>
            <a:pPr lvl="1"/>
            <a:r>
              <a:rPr lang="en-US" altLang="zh-TW" sz="2000" dirty="0" smtClean="0"/>
              <a:t>http://www.mgt.ncu.edu.tw/~</a:t>
            </a:r>
            <a:r>
              <a:rPr lang="en-US" altLang="zh-TW" sz="2000" dirty="0" err="1" smtClean="0"/>
              <a:t>ckfarn</a:t>
            </a:r>
            <a:r>
              <a:rPr lang="en-US" altLang="zh-TW" sz="2000" dirty="0" smtClean="0"/>
              <a:t>/</a:t>
            </a:r>
            <a:r>
              <a:rPr lang="en-US" altLang="zh-TW" sz="2000" dirty="0" err="1" smtClean="0"/>
              <a:t>2023Spring.html</a:t>
            </a:r>
            <a:endParaRPr lang="en-US" altLang="zh-TW" sz="2000" dirty="0" smtClean="0"/>
          </a:p>
          <a:p>
            <a:r>
              <a:rPr lang="en-US" altLang="zh-TW" sz="2400" dirty="0" smtClean="0"/>
              <a:t>Class time</a:t>
            </a:r>
          </a:p>
          <a:p>
            <a:pPr lvl="1"/>
            <a:r>
              <a:rPr lang="en-US" altLang="zh-TW" sz="2000" dirty="0" smtClean="0"/>
              <a:t>Fri. 09:10-12:00</a:t>
            </a:r>
          </a:p>
          <a:p>
            <a:pPr lvl="1"/>
            <a:r>
              <a:rPr lang="en-US" altLang="zh-TW" sz="2000" dirty="0" smtClean="0"/>
              <a:t>Break once</a:t>
            </a:r>
          </a:p>
          <a:p>
            <a:pPr lvl="1"/>
            <a:r>
              <a:rPr lang="en-US" altLang="zh-TW" sz="2000" dirty="0" smtClean="0"/>
              <a:t>Discussions on make up lessons</a:t>
            </a:r>
          </a:p>
          <a:p>
            <a:r>
              <a:rPr lang="en-US" altLang="zh-TW" sz="2400" dirty="0" smtClean="0"/>
              <a:t>Roll call</a:t>
            </a:r>
          </a:p>
          <a:p>
            <a:pPr lvl="1"/>
            <a:r>
              <a:rPr lang="en-US" altLang="zh-TW" sz="2000" dirty="0" smtClean="0"/>
              <a:t>English name</a:t>
            </a:r>
          </a:p>
          <a:p>
            <a:pPr lvl="1"/>
            <a:r>
              <a:rPr lang="en-US" altLang="zh-TW" sz="2000" dirty="0" smtClean="0"/>
              <a:t>Nameplate</a:t>
            </a:r>
          </a:p>
          <a:p>
            <a:r>
              <a:rPr lang="en-US" altLang="zh-TW" sz="2400" dirty="0" smtClean="0"/>
              <a:t>Team formation</a:t>
            </a:r>
          </a:p>
          <a:p>
            <a:pPr lvl="1"/>
            <a:r>
              <a:rPr lang="en-US" altLang="zh-TW" sz="2000" dirty="0" smtClean="0"/>
              <a:t>Teams of 4, mixed gender</a:t>
            </a:r>
          </a:p>
          <a:p>
            <a:pPr lvl="1"/>
            <a:r>
              <a:rPr lang="en-US" altLang="zh-TW" sz="2000" dirty="0" smtClean="0"/>
              <a:t>One team will have 3 students</a:t>
            </a:r>
          </a:p>
          <a:p>
            <a:endParaRPr lang="zh-TW" altLang="en-US" sz="240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44055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Teaching/Learning process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Lectures</a:t>
            </a:r>
          </a:p>
          <a:p>
            <a:r>
              <a:rPr lang="en-US" altLang="zh-TW" dirty="0" smtClean="0"/>
              <a:t>Simulation Games</a:t>
            </a:r>
          </a:p>
          <a:p>
            <a:pPr lvl="1"/>
            <a:r>
              <a:rPr lang="en-US" altLang="zh-TW" dirty="0" smtClean="0"/>
              <a:t>Beer Game</a:t>
            </a:r>
          </a:p>
          <a:p>
            <a:pPr lvl="1"/>
            <a:r>
              <a:rPr lang="en-US" altLang="zh-TW" dirty="0" smtClean="0"/>
              <a:t>Business Simulation Game</a:t>
            </a:r>
          </a:p>
          <a:p>
            <a:pPr lvl="1"/>
            <a:r>
              <a:rPr lang="en-US" altLang="zh-TW" dirty="0" smtClean="0"/>
              <a:t>Students are expected to bring in notebook or tablet during the games </a:t>
            </a:r>
          </a:p>
          <a:p>
            <a:r>
              <a:rPr lang="en-US" altLang="zh-TW" dirty="0" smtClean="0"/>
              <a:t>Presentations</a:t>
            </a:r>
          </a:p>
          <a:p>
            <a:r>
              <a:rPr lang="en-US" altLang="zh-TW" dirty="0" smtClean="0"/>
              <a:t>Class discussions</a:t>
            </a:r>
            <a:endParaRPr lang="zh-TW" altLang="en-US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93511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D1EB154-E9CE-898F-DD5C-AA26C035D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Teaching materials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305903D-AC7F-7622-7828-BBD6CEBB6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78" y="1902004"/>
            <a:ext cx="4837402" cy="4263299"/>
          </a:xfrm>
        </p:spPr>
        <p:txBody>
          <a:bodyPr/>
          <a:lstStyle/>
          <a:p>
            <a:r>
              <a:rPr kumimoji="1" lang="en-US" altLang="zh-TW" sz="2400" dirty="0" smtClean="0"/>
              <a:t>Reference </a:t>
            </a:r>
            <a:r>
              <a:rPr kumimoji="1" lang="en-US" altLang="zh-TW" sz="2400" dirty="0"/>
              <a:t>book</a:t>
            </a:r>
          </a:p>
          <a:p>
            <a:pPr lvl="1"/>
            <a:r>
              <a:rPr lang="en-US" altLang="zh-TW" sz="2000" dirty="0" smtClean="0"/>
              <a:t>Business Model Canvas</a:t>
            </a:r>
            <a:endParaRPr lang="en-US" altLang="zh-TW" sz="2000" dirty="0"/>
          </a:p>
          <a:p>
            <a:r>
              <a:rPr lang="en-US" altLang="zh-TW" sz="2400" dirty="0" smtClean="0"/>
              <a:t>8-Cross </a:t>
            </a:r>
            <a:r>
              <a:rPr lang="en-US" altLang="zh-TW" sz="2400" dirty="0" smtClean="0"/>
              <a:t>Business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Simulation</a:t>
            </a:r>
            <a:endParaRPr lang="en-US" altLang="zh-TW" sz="2400" dirty="0" smtClean="0"/>
          </a:p>
          <a:p>
            <a:r>
              <a:rPr lang="en-US" altLang="zh-TW" sz="2400" dirty="0" err="1" smtClean="0"/>
              <a:t>Powerpoint</a:t>
            </a:r>
            <a:r>
              <a:rPr lang="en-US" altLang="zh-TW" sz="2400" dirty="0" smtClean="0"/>
              <a:t> </a:t>
            </a:r>
            <a:r>
              <a:rPr lang="en-US" altLang="zh-TW" sz="2400" dirty="0"/>
              <a:t>slides</a:t>
            </a:r>
          </a:p>
          <a:p>
            <a:pPr lvl="1"/>
            <a:r>
              <a:rPr lang="en-US" altLang="zh-TW" sz="2000" dirty="0" smtClean="0"/>
              <a:t>Including Beer Game</a:t>
            </a:r>
          </a:p>
          <a:p>
            <a:pPr lvl="1"/>
            <a:r>
              <a:rPr lang="en-US" altLang="zh-TW" sz="2000" dirty="0" smtClean="0"/>
              <a:t>On </a:t>
            </a:r>
            <a:r>
              <a:rPr lang="en-US" altLang="zh-TW" sz="2000" dirty="0"/>
              <a:t>my web page, feel free to download </a:t>
            </a:r>
            <a:endParaRPr kumimoji="1" lang="zh-TW" altLang="en-US" sz="2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368310"/>
            <a:ext cx="3535089" cy="2796993"/>
          </a:xfrm>
          <a:prstGeom prst="rect">
            <a:avLst/>
          </a:prstGeom>
        </p:spPr>
      </p:pic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5</a:t>
            </a:fld>
            <a:endParaRPr lang="en-US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744" y="253306"/>
            <a:ext cx="2167744" cy="28865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028200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70A6829-4517-A2D0-A391-F62288E63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Objective of this class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392EA6DC-28AB-2743-60F7-67F20F660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79" y="1807086"/>
            <a:ext cx="4867914" cy="3456384"/>
          </a:xfrm>
        </p:spPr>
        <p:txBody>
          <a:bodyPr/>
          <a:lstStyle/>
          <a:p>
            <a:r>
              <a:rPr kumimoji="1" lang="en-US" altLang="zh-TW" sz="2400" dirty="0" smtClean="0"/>
              <a:t>Merging into </a:t>
            </a:r>
            <a:r>
              <a:rPr kumimoji="1" lang="en-US" altLang="zh-TW" sz="2400" dirty="0"/>
              <a:t>the US </a:t>
            </a:r>
            <a:r>
              <a:rPr kumimoji="1" lang="en-US" altLang="zh-TW" sz="2400" dirty="0" smtClean="0"/>
              <a:t>program</a:t>
            </a:r>
            <a:endParaRPr kumimoji="1" lang="en-US" altLang="zh-TW" sz="2400" dirty="0"/>
          </a:p>
          <a:p>
            <a:pPr lvl="1"/>
            <a:r>
              <a:rPr lang="en-US" altLang="zh-TW" sz="2000" dirty="0"/>
              <a:t>English reading, writing, listening and speaking</a:t>
            </a:r>
          </a:p>
          <a:p>
            <a:pPr lvl="1"/>
            <a:r>
              <a:rPr kumimoji="1" lang="en-US" altLang="zh-TW" sz="2000" dirty="0"/>
              <a:t>Discussions and </a:t>
            </a:r>
            <a:r>
              <a:rPr kumimoji="1" lang="en-US" altLang="zh-TW" sz="2000" dirty="0" smtClean="0"/>
              <a:t>asking questions</a:t>
            </a:r>
            <a:endParaRPr kumimoji="1" lang="en-US" altLang="zh-TW" sz="2000" dirty="0"/>
          </a:p>
          <a:p>
            <a:pPr lvl="1"/>
            <a:r>
              <a:rPr kumimoji="1" lang="en-US" altLang="zh-TW" sz="2000" dirty="0" smtClean="0"/>
              <a:t>Presentations</a:t>
            </a:r>
            <a:r>
              <a:rPr kumimoji="1" lang="en-US" altLang="zh-TW" sz="2000" dirty="0"/>
              <a:t>, including Q&amp;A</a:t>
            </a:r>
          </a:p>
          <a:p>
            <a:pPr lvl="1"/>
            <a:r>
              <a:rPr lang="en-US" altLang="zh-TW" sz="2000" dirty="0" smtClean="0"/>
              <a:t>Learn how to learn: information collection and report formulation</a:t>
            </a:r>
          </a:p>
          <a:p>
            <a:r>
              <a:rPr lang="en-US" altLang="zh-TW" sz="2400" dirty="0" smtClean="0"/>
              <a:t>Team </a:t>
            </a:r>
            <a:r>
              <a:rPr lang="en-US" altLang="zh-TW" sz="2400" dirty="0"/>
              <a:t>work</a:t>
            </a:r>
          </a:p>
          <a:p>
            <a:pPr lvl="1"/>
            <a:r>
              <a:rPr lang="en-US" altLang="zh-TW" sz="2000" dirty="0"/>
              <a:t>Team assignments</a:t>
            </a:r>
          </a:p>
          <a:p>
            <a:r>
              <a:rPr lang="en-US" altLang="zh-TW" sz="2400" dirty="0"/>
              <a:t>Subject matter</a:t>
            </a:r>
          </a:p>
          <a:p>
            <a:pPr lvl="1"/>
            <a:r>
              <a:rPr kumimoji="1" lang="en-US" altLang="zh-TW" sz="2000" dirty="0" smtClean="0"/>
              <a:t>Business models, integrated </a:t>
            </a:r>
            <a:r>
              <a:rPr lang="en-US" altLang="zh-TW" sz="2000" dirty="0"/>
              <a:t>b</a:t>
            </a:r>
            <a:r>
              <a:rPr kumimoji="1" lang="en-US" altLang="zh-TW" sz="2000" dirty="0" smtClean="0"/>
              <a:t>usiness systems</a:t>
            </a:r>
            <a:endParaRPr kumimoji="1" lang="en-US" altLang="zh-TW" sz="2000" dirty="0"/>
          </a:p>
          <a:p>
            <a:endParaRPr kumimoji="1" lang="zh-TW" altLang="en-US" sz="2400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D434AE24-F768-AACD-E583-2BF82D5F1C7B}"/>
              </a:ext>
            </a:extLst>
          </p:cNvPr>
          <p:cNvSpPr/>
          <p:nvPr/>
        </p:nvSpPr>
        <p:spPr>
          <a:xfrm>
            <a:off x="6145066" y="3645024"/>
            <a:ext cx="1296144" cy="1188132"/>
          </a:xfrm>
          <a:prstGeom prst="rect">
            <a:avLst/>
          </a:prstGeom>
          <a:solidFill>
            <a:srgbClr val="EA54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dirty="0">
              <a:highlight>
                <a:srgbClr val="FF00FF"/>
              </a:highligh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E6C8610E-9370-F5A4-0339-03EFC7B1F201}"/>
              </a:ext>
            </a:extLst>
          </p:cNvPr>
          <p:cNvSpPr/>
          <p:nvPr/>
        </p:nvSpPr>
        <p:spPr>
          <a:xfrm>
            <a:off x="7441210" y="3648493"/>
            <a:ext cx="1296144" cy="1188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D389FE8-4B6F-872F-B5AC-57567227BF5A}"/>
              </a:ext>
            </a:extLst>
          </p:cNvPr>
          <p:cNvSpPr/>
          <p:nvPr/>
        </p:nvSpPr>
        <p:spPr>
          <a:xfrm>
            <a:off x="6145066" y="4833156"/>
            <a:ext cx="1296144" cy="1188132"/>
          </a:xfrm>
          <a:prstGeom prst="rect">
            <a:avLst/>
          </a:prstGeom>
          <a:solidFill>
            <a:srgbClr val="EDAB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BC2AEAC0-24F9-605F-BD21-EF764F5B9221}"/>
              </a:ext>
            </a:extLst>
          </p:cNvPr>
          <p:cNvSpPr/>
          <p:nvPr/>
        </p:nvSpPr>
        <p:spPr>
          <a:xfrm>
            <a:off x="7441210" y="4831422"/>
            <a:ext cx="1296144" cy="1188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92CBBFFD-856A-739B-7D77-7CF639157225}"/>
              </a:ext>
            </a:extLst>
          </p:cNvPr>
          <p:cNvSpPr txBox="1"/>
          <p:nvPr/>
        </p:nvSpPr>
        <p:spPr>
          <a:xfrm>
            <a:off x="6327749" y="320031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800" dirty="0"/>
              <a:t>English</a:t>
            </a:r>
            <a:endParaRPr kumimoji="1" lang="zh-TW" altLang="en-US" sz="1800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47FE6746-25AE-55D2-893D-A8AF782285F7}"/>
              </a:ext>
            </a:extLst>
          </p:cNvPr>
          <p:cNvSpPr txBox="1"/>
          <p:nvPr/>
        </p:nvSpPr>
        <p:spPr>
          <a:xfrm>
            <a:off x="7564831" y="3209507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800" dirty="0"/>
              <a:t>Chinese</a:t>
            </a:r>
            <a:endParaRPr kumimoji="1" lang="zh-TW" altLang="en-US" sz="18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CCBDED30-2DD7-3BB3-F162-A02399865219}"/>
              </a:ext>
            </a:extLst>
          </p:cNvPr>
          <p:cNvSpPr txBox="1"/>
          <p:nvPr/>
        </p:nvSpPr>
        <p:spPr>
          <a:xfrm>
            <a:off x="5245693" y="4044754"/>
            <a:ext cx="1005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800" dirty="0" smtClean="0"/>
              <a:t>Business</a:t>
            </a:r>
          </a:p>
          <a:p>
            <a:r>
              <a:rPr kumimoji="1" lang="en-US" altLang="zh-TW" sz="1800" dirty="0" smtClean="0"/>
              <a:t>Systems</a:t>
            </a:r>
            <a:endParaRPr kumimoji="1" lang="zh-TW" altLang="en-US" sz="1800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8F6F2EC9-5B49-E613-7584-734F38C51769}"/>
              </a:ext>
            </a:extLst>
          </p:cNvPr>
          <p:cNvSpPr txBox="1"/>
          <p:nvPr/>
        </p:nvSpPr>
        <p:spPr>
          <a:xfrm>
            <a:off x="5223250" y="5182084"/>
            <a:ext cx="1050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dirty="0"/>
              <a:t>Non</a:t>
            </a:r>
          </a:p>
          <a:p>
            <a:r>
              <a:rPr kumimoji="1" lang="en-US" altLang="zh-TW" sz="1800" dirty="0" smtClean="0"/>
              <a:t>Bus.</a:t>
            </a:r>
            <a:r>
              <a:rPr kumimoji="1" lang="zh-TW" altLang="en-US" sz="1800" dirty="0" smtClean="0"/>
              <a:t> </a:t>
            </a:r>
            <a:r>
              <a:rPr kumimoji="1" lang="en-US" altLang="zh-TW" sz="1800" dirty="0" smtClean="0"/>
              <a:t>Sys.</a:t>
            </a:r>
            <a:endParaRPr kumimoji="1" lang="zh-TW" altLang="en-US" sz="18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60777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F30DE65-D15D-4E0C-36EF-EB357234A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Assessments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ECC9C101-A139-2A33-5930-4EEC9E0AF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/>
              <a:t>Assignments: 30%</a:t>
            </a:r>
          </a:p>
          <a:p>
            <a:r>
              <a:rPr kumimoji="1" lang="en-US" altLang="zh-TW" dirty="0"/>
              <a:t>Participation:</a:t>
            </a:r>
            <a:r>
              <a:rPr kumimoji="1" lang="zh-TW" altLang="en-US" dirty="0"/>
              <a:t> </a:t>
            </a:r>
            <a:r>
              <a:rPr kumimoji="1" lang="en-US" altLang="zh-TW" dirty="0"/>
              <a:t>20%</a:t>
            </a:r>
          </a:p>
          <a:p>
            <a:r>
              <a:rPr kumimoji="1" lang="en-US" altLang="zh-TW" dirty="0"/>
              <a:t>Mid-term quiz: 20%</a:t>
            </a:r>
          </a:p>
          <a:p>
            <a:r>
              <a:rPr lang="en-US" altLang="zh-TW" dirty="0"/>
              <a:t>Final exam: 30%</a:t>
            </a:r>
            <a:endParaRPr kumimoji="1"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72883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Overlap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556699D-5819-426C-913D-FE8FBB76248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51520" y="1806277"/>
            <a:ext cx="8458200" cy="1905000"/>
          </a:xfrm>
        </p:spPr>
        <p:txBody>
          <a:bodyPr/>
          <a:lstStyle/>
          <a:p>
            <a:r>
              <a:rPr lang="en-US" sz="2800" dirty="0"/>
              <a:t>Finance &amp; operations</a:t>
            </a:r>
          </a:p>
          <a:p>
            <a:pPr lvl="1"/>
            <a:r>
              <a:rPr lang="en-US" sz="2400" dirty="0"/>
              <a:t>Budgeting</a:t>
            </a:r>
          </a:p>
          <a:p>
            <a:pPr lvl="1"/>
            <a:r>
              <a:rPr lang="en-US" sz="2400" dirty="0"/>
              <a:t>Economic analysis of investment</a:t>
            </a:r>
            <a:br>
              <a:rPr lang="en-US" sz="2400" dirty="0"/>
            </a:br>
            <a:r>
              <a:rPr lang="en-US" sz="2400" dirty="0"/>
              <a:t>proposals</a:t>
            </a:r>
          </a:p>
          <a:p>
            <a:pPr lvl="1"/>
            <a:r>
              <a:rPr lang="en-US" sz="2400" dirty="0"/>
              <a:t>Provision of funds</a:t>
            </a:r>
          </a:p>
          <a:p>
            <a:r>
              <a:rPr lang="en-US" sz="2800" dirty="0"/>
              <a:t>Marketing &amp; operations</a:t>
            </a:r>
          </a:p>
          <a:p>
            <a:pPr lvl="1"/>
            <a:r>
              <a:rPr lang="en-US" sz="2400" dirty="0"/>
              <a:t>Demand data</a:t>
            </a:r>
          </a:p>
          <a:p>
            <a:pPr lvl="1"/>
            <a:r>
              <a:rPr lang="en-US" sz="2400" dirty="0"/>
              <a:t>Product and service design</a:t>
            </a:r>
          </a:p>
          <a:p>
            <a:pPr lvl="1"/>
            <a:r>
              <a:rPr lang="en-US" sz="2400" dirty="0"/>
              <a:t>Competitor analysis</a:t>
            </a:r>
          </a:p>
          <a:p>
            <a:pPr lvl="1"/>
            <a:r>
              <a:rPr lang="en-US" sz="2400" dirty="0"/>
              <a:t>Lead time data</a:t>
            </a:r>
          </a:p>
        </p:txBody>
      </p:sp>
      <p:pic>
        <p:nvPicPr>
          <p:cNvPr id="5" name="Picture 4" descr="A Venn Diagram showing overlap between Operations, Finance, and Marketing &amp; Sales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903" b="-6903"/>
          <a:stretch>
            <a:fillRect/>
          </a:stretch>
        </p:blipFill>
        <p:spPr>
          <a:xfrm>
            <a:off x="5395186" y="2420888"/>
            <a:ext cx="3283500" cy="3697635"/>
          </a:xfrm>
          <a:prstGeom prst="rect">
            <a:avLst/>
          </a:prstGeom>
        </p:spPr>
      </p:pic>
      <p:cxnSp>
        <p:nvCxnSpPr>
          <p:cNvPr id="8" name="直線單箭頭接點 7"/>
          <p:cNvCxnSpPr/>
          <p:nvPr/>
        </p:nvCxnSpPr>
        <p:spPr>
          <a:xfrm flipV="1">
            <a:off x="7020272" y="2420888"/>
            <a:ext cx="432048" cy="1944216"/>
          </a:xfrm>
          <a:prstGeom prst="straightConnector1">
            <a:avLst/>
          </a:prstGeom>
          <a:ln w="762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6925408" y="1959223"/>
            <a:ext cx="1532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Integration</a:t>
            </a:r>
            <a:endParaRPr lang="zh-TW" alt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55572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Means of Integration: IT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Information Technology, or Information Systems are integral part of business operations today</a:t>
            </a:r>
          </a:p>
          <a:p>
            <a:endParaRPr lang="en-US" altLang="zh-TW" dirty="0" smtClean="0"/>
          </a:p>
          <a:p>
            <a:r>
              <a:rPr lang="en-US" altLang="zh-TW" dirty="0" smtClean="0">
                <a:solidFill>
                  <a:srgbClr val="C00000"/>
                </a:solidFill>
              </a:rPr>
              <a:t>What are examples of IT applications that you can observe in your daily life? 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11148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2388</TotalTime>
  <Words>1410</Words>
  <Application>Microsoft Office PowerPoint</Application>
  <PresentationFormat>如螢幕大小 (4:3)</PresentationFormat>
  <Paragraphs>310</Paragraphs>
  <Slides>29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9" baseType="lpstr">
      <vt:lpstr>微軟正黑體</vt:lpstr>
      <vt:lpstr>新細明體</vt:lpstr>
      <vt:lpstr>標楷體</vt:lpstr>
      <vt:lpstr>Arial</vt:lpstr>
      <vt:lpstr>Arial Black</vt:lpstr>
      <vt:lpstr>Calibri</vt:lpstr>
      <vt:lpstr>Times New Roman</vt:lpstr>
      <vt:lpstr>Webdings</vt:lpstr>
      <vt:lpstr>Wingdings</vt:lpstr>
      <vt:lpstr>0ckf</vt:lpstr>
      <vt:lpstr>Integrated Business Systems:   Introduction</vt:lpstr>
      <vt:lpstr>Instructor</vt:lpstr>
      <vt:lpstr>Preparations</vt:lpstr>
      <vt:lpstr>Teaching/Learning process </vt:lpstr>
      <vt:lpstr>Teaching materials</vt:lpstr>
      <vt:lpstr>Objective of this class</vt:lpstr>
      <vt:lpstr>Assessments</vt:lpstr>
      <vt:lpstr>Function Overlap</vt:lpstr>
      <vt:lpstr>Means of Integration: IT</vt:lpstr>
      <vt:lpstr>IT impacts on Business Operations</vt:lpstr>
      <vt:lpstr>Confusions of related terms</vt:lpstr>
      <vt:lpstr>Driving Forces for       Progress in Modern Economy</vt:lpstr>
      <vt:lpstr>Development of Human Civilization</vt:lpstr>
      <vt:lpstr>Business Operations transformed with the Advent of Technologies</vt:lpstr>
      <vt:lpstr>Technological Innovations</vt:lpstr>
      <vt:lpstr>Technological Innovations</vt:lpstr>
      <vt:lpstr>What are the changes around you?</vt:lpstr>
      <vt:lpstr>Advances in application of IT</vt:lpstr>
      <vt:lpstr>The Business World have changed!     enabled by modern networking technologies</vt:lpstr>
      <vt:lpstr>The Business World have changed!     The scale of retail sales in the US</vt:lpstr>
      <vt:lpstr>Closure of physical Stores in 2016/7</vt:lpstr>
      <vt:lpstr>Surge of the virtual stores</vt:lpstr>
      <vt:lpstr>5G:  Next wave of business revolution 1</vt:lpstr>
      <vt:lpstr>AI: The Next Revolution 2</vt:lpstr>
      <vt:lpstr>About ChatGPT</vt:lpstr>
      <vt:lpstr>Background on deep learning and GPT</vt:lpstr>
      <vt:lpstr>Using ChatGPT</vt:lpstr>
      <vt:lpstr>Homework 1</vt:lpstr>
      <vt:lpstr>Submit your homework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CKFarn</cp:lastModifiedBy>
  <cp:revision>157</cp:revision>
  <dcterms:created xsi:type="dcterms:W3CDTF">1999-04-05T16:45:56Z</dcterms:created>
  <dcterms:modified xsi:type="dcterms:W3CDTF">2023-02-15T08:15:31Z</dcterms:modified>
</cp:coreProperties>
</file>