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565" r:id="rId2"/>
    <p:sldId id="879" r:id="rId3"/>
    <p:sldId id="762" r:id="rId4"/>
    <p:sldId id="923" r:id="rId5"/>
    <p:sldId id="924" r:id="rId6"/>
    <p:sldId id="880" r:id="rId7"/>
    <p:sldId id="890" r:id="rId8"/>
    <p:sldId id="891" r:id="rId9"/>
    <p:sldId id="892" r:id="rId10"/>
    <p:sldId id="893" r:id="rId11"/>
    <p:sldId id="894" r:id="rId12"/>
    <p:sldId id="895" r:id="rId13"/>
    <p:sldId id="896" r:id="rId1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00" d="100"/>
          <a:sy n="100" d="100"/>
        </p:scale>
        <p:origin x="20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2023/2/22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3AB2AD27-C69A-6C9D-9F50-7BC061B14C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53FBB79-EF93-4A00-8B3E-43EF58CACC43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8561B307-AD1E-DA07-ECB0-6E08A59EC2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8640C57-2408-A854-AE61-025185E8A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AC1DF8-46C6-4C93-A11E-1E8C6E20E7E7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847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AEEF6D8-6B93-B478-E417-C24CDA68AD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50B3D4-E866-424F-8055-D5D36AA2F5AF}" type="slidenum">
              <a:rPr lang="en-US" altLang="zh-TW" sz="1200"/>
              <a:pPr/>
              <a:t>3</a:t>
            </a:fld>
            <a:endParaRPr lang="en-US" altLang="zh-TW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B5AB06D-090C-5BE6-67FB-78D1E36605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E2C2894-2DF4-44A0-8BAB-1EB4CE0516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EF5487E-FC71-2D8B-814F-1C994A3649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AD6000-877D-41B2-B060-CC288D3A2EA2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114B1611-E508-D0BD-370A-748C8B58E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7F44FF5-3D95-717A-1D59-E57D7C230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04AF365E-18F2-7C3A-6EF4-494D477FE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4C9FD9-9CEB-4BDD-891B-BBC4D3CE7BD8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713E702-9FA1-CFEA-C21B-B9135090EA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17FDC447-DCB5-AFB0-38A4-5F9A12566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0740C387-5FEF-5F13-3B03-AB08FF425C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BBF09B-377B-4BDB-A656-00C162828A10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D1BD7BD-0CD9-A159-3938-034CCCBB16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6C543D46-F42E-D34B-5CD9-986D41661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4DBE3C41-F083-4A9F-A25C-B92EE54133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01F676-21BC-4C98-8AC7-02F245E40572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4D87769F-23B3-D2D4-FEBE-A136165599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B8DF443B-E930-8931-441C-C3618D48C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5EE89E8-B8F7-71CE-E8B3-05925483FD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B3231C-FDCE-4D88-AF08-70A362468B89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4E4379FD-7357-F3DD-89CD-9528348BF1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DEA57A7D-96DF-1852-F258-541EB65DD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3F5D04DC-2B42-1E53-C6B9-126C5EE1D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396D75-67A8-4261-8123-F0D9384CF31C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69EB958D-6583-36B3-706E-113C8263FE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BF03CB5-CE13-F82D-CAFC-6DA736929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3600" dirty="0">
                <a:ea typeface="微軟正黑體" panose="020B0604030504040204" pitchFamily="34" charset="-120"/>
              </a:rPr>
              <a:t>Information Systems:</a:t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>
                <a:solidFill>
                  <a:schemeClr val="bg1"/>
                </a:solidFill>
                <a:ea typeface="微軟正黑體" panose="020B0604030504040204" pitchFamily="34" charset="-120"/>
              </a:rPr>
              <a:t>   Integration of Functions</a:t>
            </a:r>
            <a:endParaRPr lang="zh-TW" altLang="en-US" sz="36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2023.02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193A3263-70DF-E013-07A0-A72FB6978F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5791C20-1F12-4DB4-8FAC-E2DE80C44774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B99F22B8-C9E8-28A3-3B9D-7DEC34C27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Integrated Systems</a:t>
            </a:r>
            <a:endParaRPr lang="zh-TW" altLang="en-US" dirty="0"/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F5ACBE7A-EB0F-3AD7-01AF-37D175D09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588" y="2441575"/>
            <a:ext cx="1447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38" name="Rectangle 4">
            <a:extLst>
              <a:ext uri="{FF2B5EF4-FFF2-40B4-BE49-F238E27FC236}">
                <a16:creationId xmlns:a16="http://schemas.microsoft.com/office/drawing/2014/main" id="{E5DFA675-FC6C-B31E-9EB1-36E962D76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388" y="2441575"/>
            <a:ext cx="1600200" cy="2590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39" name="Rectangle 5">
            <a:extLst>
              <a:ext uri="{FF2B5EF4-FFF2-40B4-BE49-F238E27FC236}">
                <a16:creationId xmlns:a16="http://schemas.microsoft.com/office/drawing/2014/main" id="{53EB8FA8-0442-DF3E-69B6-684E6A1E0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38400"/>
            <a:ext cx="1676400" cy="25908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graphicFrame>
        <p:nvGraphicFramePr>
          <p:cNvPr id="44040" name="Object 6">
            <a:extLst>
              <a:ext uri="{FF2B5EF4-FFF2-40B4-BE49-F238E27FC236}">
                <a16:creationId xmlns:a16="http://schemas.microsoft.com/office/drawing/2014/main" id="{AB35AFD4-6EC3-A6D0-EDAD-3FB7AA0B73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4588" y="2898775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61302900" imgH="42929175" progId="MS_ClipArt_Gallery.2">
                  <p:embed/>
                </p:oleObj>
              </mc:Choice>
              <mc:Fallback>
                <p:oleObj name="Clip" r:id="rId3" imgW="61302900" imgH="42929175" progId="MS_ClipArt_Gallery.2">
                  <p:embed/>
                  <p:pic>
                    <p:nvPicPr>
                      <p:cNvPr id="44040" name="Object 6">
                        <a:extLst>
                          <a:ext uri="{FF2B5EF4-FFF2-40B4-BE49-F238E27FC236}">
                            <a16:creationId xmlns:a16="http://schemas.microsoft.com/office/drawing/2014/main" id="{AB35AFD4-6EC3-A6D0-EDAD-3FB7AA0B73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898775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AutoShape 7">
            <a:extLst>
              <a:ext uri="{FF2B5EF4-FFF2-40B4-BE49-F238E27FC236}">
                <a16:creationId xmlns:a16="http://schemas.microsoft.com/office/drawing/2014/main" id="{8EAF375D-8EE0-FAB2-F80E-5894FB88C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581400"/>
            <a:ext cx="3429000" cy="1144588"/>
          </a:xfrm>
          <a:prstGeom prst="rightArrow">
            <a:avLst>
              <a:gd name="adj1" fmla="val 50000"/>
              <a:gd name="adj2" fmla="val 74896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042" name="Text Box 8">
            <a:extLst>
              <a:ext uri="{FF2B5EF4-FFF2-40B4-BE49-F238E27FC236}">
                <a16:creationId xmlns:a16="http://schemas.microsoft.com/office/drawing/2014/main" id="{D6717230-1A85-17E5-937A-A548FD896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396102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CC3300"/>
                </a:solidFill>
                <a:latin typeface="Arial" panose="020B0604020202020204" pitchFamily="34" charset="0"/>
              </a:rPr>
              <a:t>Functional Integration</a:t>
            </a:r>
            <a:endParaRPr kumimoji="0" lang="zh-TW" altLang="en-US" sz="2800" b="1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4043" name="Text Box 9">
            <a:extLst>
              <a:ext uri="{FF2B5EF4-FFF2-40B4-BE49-F238E27FC236}">
                <a16:creationId xmlns:a16="http://schemas.microsoft.com/office/drawing/2014/main" id="{B94B437E-E1EA-B0A5-A802-37267990C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725" y="3028950"/>
            <a:ext cx="1125308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Sales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4" name="Text Box 10">
            <a:extLst>
              <a:ext uri="{FF2B5EF4-FFF2-40B4-BE49-F238E27FC236}">
                <a16:creationId xmlns:a16="http://schemas.microsoft.com/office/drawing/2014/main" id="{09A0B4E8-152B-EFB2-7EE8-2C9316428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069" y="2767019"/>
            <a:ext cx="208230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Production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5" name="Text Box 11">
            <a:extLst>
              <a:ext uri="{FF2B5EF4-FFF2-40B4-BE49-F238E27FC236}">
                <a16:creationId xmlns:a16="http://schemas.microsoft.com/office/drawing/2014/main" id="{69217596-BFAC-EFA3-9659-D5A4B6E3F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513" y="3049608"/>
            <a:ext cx="158537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Delivery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6" name="Line 12">
            <a:extLst>
              <a:ext uri="{FF2B5EF4-FFF2-40B4-BE49-F238E27FC236}">
                <a16:creationId xmlns:a16="http://schemas.microsoft.com/office/drawing/2014/main" id="{5CDB7003-1313-7A13-11DA-5AF3B3C63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1150" y="2619375"/>
            <a:ext cx="1371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47" name="Text Box 13">
            <a:extLst>
              <a:ext uri="{FF2B5EF4-FFF2-40B4-BE49-F238E27FC236}">
                <a16:creationId xmlns:a16="http://schemas.microsoft.com/office/drawing/2014/main" id="{A52537FD-9CE7-DBFC-313C-839C0D35C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0"/>
            <a:ext cx="106439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Input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44048" name="Line 14">
            <a:extLst>
              <a:ext uri="{FF2B5EF4-FFF2-40B4-BE49-F238E27FC236}">
                <a16:creationId xmlns:a16="http://schemas.microsoft.com/office/drawing/2014/main" id="{0070B05A-9E3F-4450-32A0-4F92E471B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90800"/>
            <a:ext cx="13716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49" name="Line 15">
            <a:extLst>
              <a:ext uri="{FF2B5EF4-FFF2-40B4-BE49-F238E27FC236}">
                <a16:creationId xmlns:a16="http://schemas.microsoft.com/office/drawing/2014/main" id="{913B2F45-D59A-534D-7B41-1C4773DFB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1054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0" name="Line 16">
            <a:extLst>
              <a:ext uri="{FF2B5EF4-FFF2-40B4-BE49-F238E27FC236}">
                <a16:creationId xmlns:a16="http://schemas.microsoft.com/office/drawing/2014/main" id="{1C46EDBE-58DA-33DE-E046-FAAB0FEBCC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388" y="55626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1" name="Line 17">
            <a:extLst>
              <a:ext uri="{FF2B5EF4-FFF2-40B4-BE49-F238E27FC236}">
                <a16:creationId xmlns:a16="http://schemas.microsoft.com/office/drawing/2014/main" id="{BA608A64-10F1-CD5E-E0F8-50A732A6DE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1816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2" name="Line 18">
            <a:extLst>
              <a:ext uri="{FF2B5EF4-FFF2-40B4-BE49-F238E27FC236}">
                <a16:creationId xmlns:a16="http://schemas.microsoft.com/office/drawing/2014/main" id="{37A746B9-8408-7F19-B922-ACF789A01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1054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3" name="Line 19">
            <a:extLst>
              <a:ext uri="{FF2B5EF4-FFF2-40B4-BE49-F238E27FC236}">
                <a16:creationId xmlns:a16="http://schemas.microsoft.com/office/drawing/2014/main" id="{2E938D8B-D767-A29B-FEF5-D4BB97B954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5626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4" name="Line 20">
            <a:extLst>
              <a:ext uri="{FF2B5EF4-FFF2-40B4-BE49-F238E27FC236}">
                <a16:creationId xmlns:a16="http://schemas.microsoft.com/office/drawing/2014/main" id="{6583350F-FCFB-00E0-8E6D-2C37474E4B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0" y="51816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4055" name="Text Box 21">
            <a:extLst>
              <a:ext uri="{FF2B5EF4-FFF2-40B4-BE49-F238E27FC236}">
                <a16:creationId xmlns:a16="http://schemas.microsoft.com/office/drawing/2014/main" id="{A62EE7E4-CDC1-D150-C844-1355D6E3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922" y="4652572"/>
            <a:ext cx="136415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Output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48A5D10A-46EA-9696-BC93-2DEB219CE8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投影片編號版面配置區 4">
            <a:extLst>
              <a:ext uri="{FF2B5EF4-FFF2-40B4-BE49-F238E27FC236}">
                <a16:creationId xmlns:a16="http://schemas.microsoft.com/office/drawing/2014/main" id="{1237DAB6-BE55-D5E9-85DC-D0A0A6BC0F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A373E23-6F99-4D72-8F2B-16524B05ACFC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6148A1B1-F6DB-2317-C5C5-EAA6FFF4E1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Internal Functions</a:t>
            </a:r>
            <a:endParaRPr lang="zh-TW" altLang="en-US" dirty="0"/>
          </a:p>
        </p:txBody>
      </p:sp>
      <p:sp>
        <p:nvSpPr>
          <p:cNvPr id="46085" name="Oval 3">
            <a:extLst>
              <a:ext uri="{FF2B5EF4-FFF2-40B4-BE49-F238E27FC236}">
                <a16:creationId xmlns:a16="http://schemas.microsoft.com/office/drawing/2014/main" id="{DE999C5A-5D4C-9BF3-C20B-AFCD1EAAC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856" y="3284538"/>
            <a:ext cx="2160240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ea typeface="華康魏碑體" pitchFamily="65" charset="-120"/>
              </a:rPr>
              <a:t>Production Mgt</a:t>
            </a:r>
            <a:endParaRPr lang="zh-TW" altLang="en-US" dirty="0">
              <a:ea typeface="華康魏碑體" pitchFamily="65" charset="-120"/>
            </a:endParaRPr>
          </a:p>
        </p:txBody>
      </p:sp>
      <p:sp>
        <p:nvSpPr>
          <p:cNvPr id="46086" name="Oval 4">
            <a:extLst>
              <a:ext uri="{FF2B5EF4-FFF2-40B4-BE49-F238E27FC236}">
                <a16:creationId xmlns:a16="http://schemas.microsoft.com/office/drawing/2014/main" id="{A0950F8C-E508-F9A4-A9E5-71EED71AB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284538"/>
            <a:ext cx="2087512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Delivery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Mgt</a:t>
            </a:r>
          </a:p>
        </p:txBody>
      </p:sp>
      <p:sp>
        <p:nvSpPr>
          <p:cNvPr id="46087" name="Oval 5">
            <a:extLst>
              <a:ext uri="{FF2B5EF4-FFF2-40B4-BE49-F238E27FC236}">
                <a16:creationId xmlns:a16="http://schemas.microsoft.com/office/drawing/2014/main" id="{C3A0FDCC-3EF2-6F51-5F36-5E97C1C3E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3284538"/>
            <a:ext cx="2001862" cy="15113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Material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Mgt</a:t>
            </a:r>
          </a:p>
        </p:txBody>
      </p:sp>
      <p:grpSp>
        <p:nvGrpSpPr>
          <p:cNvPr id="868358" name="Group 6">
            <a:extLst>
              <a:ext uri="{FF2B5EF4-FFF2-40B4-BE49-F238E27FC236}">
                <a16:creationId xmlns:a16="http://schemas.microsoft.com/office/drawing/2014/main" id="{B70DE29D-2D2E-AF67-65A2-4E8E41A67AC6}"/>
              </a:ext>
            </a:extLst>
          </p:cNvPr>
          <p:cNvGrpSpPr>
            <a:grpSpLocks/>
          </p:cNvGrpSpPr>
          <p:nvPr/>
        </p:nvGrpSpPr>
        <p:grpSpPr bwMode="auto">
          <a:xfrm>
            <a:off x="392113" y="2852738"/>
            <a:ext cx="8061325" cy="3427412"/>
            <a:chOff x="247" y="1797"/>
            <a:chExt cx="5078" cy="2159"/>
          </a:xfrm>
        </p:grpSpPr>
        <p:grpSp>
          <p:nvGrpSpPr>
            <p:cNvPr id="46089" name="Group 7">
              <a:extLst>
                <a:ext uri="{FF2B5EF4-FFF2-40B4-BE49-F238E27FC236}">
                  <a16:creationId xmlns:a16="http://schemas.microsoft.com/office/drawing/2014/main" id="{44ADF62C-8B77-2C83-0D1E-C8F1F409AE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819"/>
              <a:ext cx="1134" cy="2137"/>
              <a:chOff x="1000" y="1570"/>
              <a:chExt cx="1134" cy="2137"/>
            </a:xfrm>
          </p:grpSpPr>
          <p:sp>
            <p:nvSpPr>
              <p:cNvPr id="46099" name="Text Box 8" descr="草蓆">
                <a:extLst>
                  <a:ext uri="{FF2B5EF4-FFF2-40B4-BE49-F238E27FC236}">
                    <a16:creationId xmlns:a16="http://schemas.microsoft.com/office/drawing/2014/main" id="{860B893F-723A-86BA-47FA-795A973792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6100" name="Rectangle 9">
                <a:extLst>
                  <a:ext uri="{FF2B5EF4-FFF2-40B4-BE49-F238E27FC236}">
                    <a16:creationId xmlns:a16="http://schemas.microsoft.com/office/drawing/2014/main" id="{805AA8D7-E30D-2EA7-6B4D-665AA33A9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0" y="3300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  <p:sp>
          <p:nvSpPr>
            <p:cNvPr id="46097" name="Text Box 11" descr="草蓆">
              <a:extLst>
                <a:ext uri="{FF2B5EF4-FFF2-40B4-BE49-F238E27FC236}">
                  <a16:creationId xmlns:a16="http://schemas.microsoft.com/office/drawing/2014/main" id="{835E2760-2C2E-46B0-DA16-1AC398F71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1" y="1820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46095" name="Text Box 14" descr="草蓆">
              <a:extLst>
                <a:ext uri="{FF2B5EF4-FFF2-40B4-BE49-F238E27FC236}">
                  <a16:creationId xmlns:a16="http://schemas.microsoft.com/office/drawing/2014/main" id="{01C1C12B-AAF4-2F27-6DED-4100757A5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4" y="181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46093" name="Text Box 17" descr="草蓆">
              <a:extLst>
                <a:ext uri="{FF2B5EF4-FFF2-40B4-BE49-F238E27FC236}">
                  <a16:creationId xmlns:a16="http://schemas.microsoft.com/office/drawing/2014/main" id="{AB2FACE2-E32D-CEB4-41B5-B7F2244CE3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" y="1797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</p:grp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9D257695-72B9-3E66-B1F1-B22E9C736F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9BE5EF0A-0284-18A7-2BC3-60C155CB13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6EAE1E-FDB1-4421-8B60-88F63081371B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Oval 2">
            <a:extLst>
              <a:ext uri="{FF2B5EF4-FFF2-40B4-BE49-F238E27FC236}">
                <a16:creationId xmlns:a16="http://schemas.microsoft.com/office/drawing/2014/main" id="{4D43B6B4-8CF9-FD43-60C7-EDFA970CC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599" y="3573463"/>
            <a:ext cx="2880469" cy="1501775"/>
          </a:xfrm>
          <a:prstGeom prst="ellipse">
            <a:avLst/>
          </a:prstGeom>
          <a:solidFill>
            <a:srgbClr val="FF99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Delivery</a:t>
            </a:r>
          </a:p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Management</a:t>
            </a:r>
            <a:endParaRPr lang="zh-TW" altLang="en-US" sz="2800" dirty="0">
              <a:ea typeface="華康魏碑體" pitchFamily="65" charset="-120"/>
            </a:endParaRP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ACC221D6-BFD7-2AD1-0350-40410A104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Ideal ERP: Internal Functions</a:t>
            </a:r>
            <a:endParaRPr lang="zh-TW" altLang="en-US" dirty="0"/>
          </a:p>
        </p:txBody>
      </p:sp>
      <p:sp>
        <p:nvSpPr>
          <p:cNvPr id="48134" name="Oval 4">
            <a:extLst>
              <a:ext uri="{FF2B5EF4-FFF2-40B4-BE49-F238E27FC236}">
                <a16:creationId xmlns:a16="http://schemas.microsoft.com/office/drawing/2014/main" id="{508C7451-2B72-29A7-16C0-D3F894CE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6443" y="3613150"/>
            <a:ext cx="2880469" cy="1501775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ea typeface="華康魏碑體" pitchFamily="65" charset="-120"/>
              </a:rPr>
              <a:t>Production Management</a:t>
            </a:r>
            <a:endParaRPr lang="zh-TW" altLang="en-US" sz="2800" dirty="0">
              <a:ea typeface="華康魏碑體" pitchFamily="65" charset="-120"/>
            </a:endParaRPr>
          </a:p>
        </p:txBody>
      </p:sp>
      <p:sp>
        <p:nvSpPr>
          <p:cNvPr id="48135" name="Oval 5">
            <a:extLst>
              <a:ext uri="{FF2B5EF4-FFF2-40B4-BE49-F238E27FC236}">
                <a16:creationId xmlns:a16="http://schemas.microsoft.com/office/drawing/2014/main" id="{B2F4E035-5AA1-B6FF-F244-C21C8729D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644900"/>
            <a:ext cx="2736850" cy="1501775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200" dirty="0">
                <a:ea typeface="華康魏碑體" pitchFamily="65" charset="-120"/>
              </a:rPr>
              <a:t>Material</a:t>
            </a:r>
          </a:p>
          <a:p>
            <a:pPr algn="ctr" eaLnBrk="1" hangingPunct="1"/>
            <a:r>
              <a:rPr lang="en-US" altLang="zh-TW" sz="3200" dirty="0">
                <a:ea typeface="華康魏碑體" pitchFamily="65" charset="-120"/>
              </a:rPr>
              <a:t>Resources</a:t>
            </a:r>
            <a:endParaRPr lang="zh-TW" altLang="en-US" sz="3200" dirty="0">
              <a:ea typeface="華康魏碑體" pitchFamily="65" charset="-120"/>
            </a:endParaRPr>
          </a:p>
        </p:txBody>
      </p:sp>
      <p:grpSp>
        <p:nvGrpSpPr>
          <p:cNvPr id="870406" name="Group 6">
            <a:extLst>
              <a:ext uri="{FF2B5EF4-FFF2-40B4-BE49-F238E27FC236}">
                <a16:creationId xmlns:a16="http://schemas.microsoft.com/office/drawing/2014/main" id="{94260DA9-C47E-B84E-E9FF-4EB8902EB42B}"/>
              </a:ext>
            </a:extLst>
          </p:cNvPr>
          <p:cNvGrpSpPr>
            <a:grpSpLocks/>
          </p:cNvGrpSpPr>
          <p:nvPr/>
        </p:nvGrpSpPr>
        <p:grpSpPr bwMode="auto">
          <a:xfrm>
            <a:off x="0" y="2852738"/>
            <a:ext cx="9177338" cy="3392488"/>
            <a:chOff x="0" y="1797"/>
            <a:chExt cx="5781" cy="2137"/>
          </a:xfrm>
        </p:grpSpPr>
        <p:grpSp>
          <p:nvGrpSpPr>
            <p:cNvPr id="48137" name="Group 7">
              <a:extLst>
                <a:ext uri="{FF2B5EF4-FFF2-40B4-BE49-F238E27FC236}">
                  <a16:creationId xmlns:a16="http://schemas.microsoft.com/office/drawing/2014/main" id="{5C9E4A65-C365-6362-8B76-8C36E83D1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7" y="1819"/>
              <a:ext cx="1134" cy="2115"/>
              <a:chOff x="680" y="1570"/>
              <a:chExt cx="1134" cy="2115"/>
            </a:xfrm>
          </p:grpSpPr>
          <p:sp>
            <p:nvSpPr>
              <p:cNvPr id="48141" name="Text Box 8" descr="草蓆">
                <a:extLst>
                  <a:ext uri="{FF2B5EF4-FFF2-40B4-BE49-F238E27FC236}">
                    <a16:creationId xmlns:a16="http://schemas.microsoft.com/office/drawing/2014/main" id="{3224B285-AE20-398F-7193-3D6EC1BD97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8142" name="Rectangle 9">
                <a:extLst>
                  <a:ext uri="{FF2B5EF4-FFF2-40B4-BE49-F238E27FC236}">
                    <a16:creationId xmlns:a16="http://schemas.microsoft.com/office/drawing/2014/main" id="{67F8A6E9-2EE7-B211-4766-18D6CA066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" y="3278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  <p:grpSp>
          <p:nvGrpSpPr>
            <p:cNvPr id="48138" name="Group 10">
              <a:extLst>
                <a:ext uri="{FF2B5EF4-FFF2-40B4-BE49-F238E27FC236}">
                  <a16:creationId xmlns:a16="http://schemas.microsoft.com/office/drawing/2014/main" id="{7BE0F8DE-8024-4B27-B9B2-6D6E989E3C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97"/>
              <a:ext cx="1134" cy="2137"/>
              <a:chOff x="1000" y="1570"/>
              <a:chExt cx="1134" cy="2137"/>
            </a:xfrm>
          </p:grpSpPr>
          <p:sp>
            <p:nvSpPr>
              <p:cNvPr id="48139" name="Text Box 11" descr="草蓆">
                <a:extLst>
                  <a:ext uri="{FF2B5EF4-FFF2-40B4-BE49-F238E27FC236}">
                    <a16:creationId xmlns:a16="http://schemas.microsoft.com/office/drawing/2014/main" id="{54EE2317-C881-E8E5-5FDA-E9DD056F84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48140" name="Rectangle 12">
                <a:extLst>
                  <a:ext uri="{FF2B5EF4-FFF2-40B4-BE49-F238E27FC236}">
                    <a16:creationId xmlns:a16="http://schemas.microsoft.com/office/drawing/2014/main" id="{821E5220-1EC6-674E-7047-C90745890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0" y="3300"/>
                <a:ext cx="1134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</a:p>
            </p:txBody>
          </p:sp>
        </p:grpSp>
      </p:grp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052A1BBB-FBDA-354D-1461-102BE1CC3D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投影片編號版面配置區 2">
            <a:extLst>
              <a:ext uri="{FF2B5EF4-FFF2-40B4-BE49-F238E27FC236}">
                <a16:creationId xmlns:a16="http://schemas.microsoft.com/office/drawing/2014/main" id="{DC7CFD86-0F78-E93F-A110-8331C58D92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34E359-B566-440C-AAF2-1AB52CD18E0D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0180" name="AutoShape 2">
            <a:extLst>
              <a:ext uri="{FF2B5EF4-FFF2-40B4-BE49-F238E27FC236}">
                <a16:creationId xmlns:a16="http://schemas.microsoft.com/office/drawing/2014/main" id="{13B004F3-A083-FACD-94FF-95BFB128B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1289050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83574A06-4DED-4CA3-A819-0EC963A96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3906838"/>
            <a:ext cx="1949450" cy="363537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MRP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物料需求規劃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2" name="Rectangle 4">
            <a:extLst>
              <a:ext uri="{FF2B5EF4-FFF2-40B4-BE49-F238E27FC236}">
                <a16:creationId xmlns:a16="http://schemas.microsoft.com/office/drawing/2014/main" id="{54BF439C-7176-AA02-BD8E-566CA03CB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" y="4416425"/>
            <a:ext cx="1949450" cy="363538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Payroll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薪資系統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3" name="Rectangle 5">
            <a:extLst>
              <a:ext uri="{FF2B5EF4-FFF2-40B4-BE49-F238E27FC236}">
                <a16:creationId xmlns:a16="http://schemas.microsoft.com/office/drawing/2014/main" id="{EFD124E0-94C7-BC40-FA54-A893978C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26013"/>
            <a:ext cx="1949450" cy="290512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GL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總帳會計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4" name="Rectangle 6">
            <a:extLst>
              <a:ext uri="{FF2B5EF4-FFF2-40B4-BE49-F238E27FC236}">
                <a16:creationId xmlns:a16="http://schemas.microsoft.com/office/drawing/2014/main" id="{6112124C-5E6D-C590-FDBC-D16CB6EC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89550"/>
            <a:ext cx="1949450" cy="290513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AP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應收帳款系統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5" name="Rectangle 7">
            <a:extLst>
              <a:ext uri="{FF2B5EF4-FFF2-40B4-BE49-F238E27FC236}">
                <a16:creationId xmlns:a16="http://schemas.microsoft.com/office/drawing/2014/main" id="{6A117BB2-315B-C7BC-CFF0-014C6FB41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653088"/>
            <a:ext cx="1949450" cy="290512"/>
          </a:xfrm>
          <a:prstGeom prst="rect">
            <a:avLst/>
          </a:prstGeom>
          <a:gradFill rotWithShape="0">
            <a:gsLst>
              <a:gs pos="0">
                <a:srgbClr val="FFB9BB"/>
              </a:gs>
              <a:gs pos="50000">
                <a:srgbClr val="FFFFFF"/>
              </a:gs>
              <a:gs pos="100000">
                <a:srgbClr val="FFB9BB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8000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AR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應付帳款系統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6" name="Rectangle 8">
            <a:extLst>
              <a:ext uri="{FF2B5EF4-FFF2-40B4-BE49-F238E27FC236}">
                <a16:creationId xmlns:a16="http://schemas.microsoft.com/office/drawing/2014/main" id="{726B0ABE-B13A-2968-0405-06246717F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1143000"/>
            <a:ext cx="1806575" cy="43656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EDI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電子資訊交換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7" name="Rectangle 9">
            <a:extLst>
              <a:ext uri="{FF2B5EF4-FFF2-40B4-BE49-F238E27FC236}">
                <a16:creationId xmlns:a16="http://schemas.microsoft.com/office/drawing/2014/main" id="{EF2F2FAB-7DCB-BC49-0203-52EFCA465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2743200"/>
            <a:ext cx="1806575" cy="29051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Planning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計劃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8" name="Rectangle 10">
            <a:extLst>
              <a:ext uri="{FF2B5EF4-FFF2-40B4-BE49-F238E27FC236}">
                <a16:creationId xmlns:a16="http://schemas.microsoft.com/office/drawing/2014/main" id="{E99DCCB6-2F39-D6A7-B9C6-34E27E663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106738"/>
            <a:ext cx="1806575" cy="290512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Scheduling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排程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89" name="Rectangle 11">
            <a:extLst>
              <a:ext uri="{FF2B5EF4-FFF2-40B4-BE49-F238E27FC236}">
                <a16:creationId xmlns:a16="http://schemas.microsoft.com/office/drawing/2014/main" id="{C1013BDB-1DB7-FD89-7CA2-805938A2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470275"/>
            <a:ext cx="1806575" cy="29051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Distribution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配銷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0" name="Rectangle 12">
            <a:extLst>
              <a:ext uri="{FF2B5EF4-FFF2-40B4-BE49-F238E27FC236}">
                <a16:creationId xmlns:a16="http://schemas.microsoft.com/office/drawing/2014/main" id="{CFCFFE52-D1EE-D9E6-FDBF-438A20380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3906838"/>
            <a:ext cx="1806575" cy="436562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zh-TW" sz="1600" b="1"/>
              <a:t>MRPⅡ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製造需求規劃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1" name="Rectangle 13">
            <a:extLst>
              <a:ext uri="{FF2B5EF4-FFF2-40B4-BE49-F238E27FC236}">
                <a16:creationId xmlns:a16="http://schemas.microsoft.com/office/drawing/2014/main" id="{0AC02972-3392-1A46-3251-AF29A4304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4416425"/>
            <a:ext cx="1806575" cy="436563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HR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人力資源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2" name="Rectangle 14">
            <a:extLst>
              <a:ext uri="{FF2B5EF4-FFF2-40B4-BE49-F238E27FC236}">
                <a16:creationId xmlns:a16="http://schemas.microsoft.com/office/drawing/2014/main" id="{246AF13B-9ADA-99AA-5486-6AE2903A0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50" y="4926013"/>
            <a:ext cx="1806575" cy="1017587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50000">
                <a:srgbClr val="FFFFF0"/>
              </a:gs>
              <a:gs pos="100000">
                <a:srgbClr val="FFFF66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CC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FMIS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財務系統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3" name="Rectangle 15">
            <a:extLst>
              <a:ext uri="{FF2B5EF4-FFF2-40B4-BE49-F238E27FC236}">
                <a16:creationId xmlns:a16="http://schemas.microsoft.com/office/drawing/2014/main" id="{E1F3B9D8-AA87-7452-5667-4F1D4EC05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1143000"/>
            <a:ext cx="1500187" cy="436563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E-Commerce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電子商務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4" name="Rectangle 16">
            <a:extLst>
              <a:ext uri="{FF2B5EF4-FFF2-40B4-BE49-F238E27FC236}">
                <a16:creationId xmlns:a16="http://schemas.microsoft.com/office/drawing/2014/main" id="{088174CC-6EB6-27DF-3F1A-548CB188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1652588"/>
            <a:ext cx="1500187" cy="4365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SFA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銷售自動化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5" name="Rectangle 17">
            <a:extLst>
              <a:ext uri="{FF2B5EF4-FFF2-40B4-BE49-F238E27FC236}">
                <a16:creationId xmlns:a16="http://schemas.microsoft.com/office/drawing/2014/main" id="{B09B9E52-D91D-48D6-D58C-E9F34DE8F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160588"/>
            <a:ext cx="1500187" cy="4365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zh-TW" sz="1600" b="1"/>
              <a:t>CRM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客戶關係管理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6" name="Rectangle 18">
            <a:extLst>
              <a:ext uri="{FF2B5EF4-FFF2-40B4-BE49-F238E27FC236}">
                <a16:creationId xmlns:a16="http://schemas.microsoft.com/office/drawing/2014/main" id="{CB43502B-DAA5-C8E8-0A06-0B17EF998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743200"/>
            <a:ext cx="1500187" cy="1017588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SCM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供應鏈管理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7" name="Rectangle 19">
            <a:extLst>
              <a:ext uri="{FF2B5EF4-FFF2-40B4-BE49-F238E27FC236}">
                <a16:creationId xmlns:a16="http://schemas.microsoft.com/office/drawing/2014/main" id="{73112013-17D5-FF80-3D70-5998A985B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3906838"/>
            <a:ext cx="1500187" cy="2036762"/>
          </a:xfrm>
          <a:prstGeom prst="rect">
            <a:avLst/>
          </a:prstGeom>
          <a:gradFill rotWithShape="0">
            <a:gsLst>
              <a:gs pos="0">
                <a:srgbClr val="70E000"/>
              </a:gs>
              <a:gs pos="50000">
                <a:srgbClr val="F5FDEE"/>
              </a:gs>
              <a:gs pos="100000">
                <a:srgbClr val="70E000"/>
              </a:gs>
            </a:gsLst>
            <a:lin ang="5400000" scaled="1"/>
          </a:gradFill>
          <a:ln>
            <a:noFill/>
          </a:ln>
          <a:effectLst>
            <a:outerShdw dist="53882" dir="2700000" algn="ctr" rotWithShape="0">
              <a:srgbClr val="33660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/>
              <a:t>ERP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企業資源規畫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198" name="Rectangle 20">
            <a:extLst>
              <a:ext uri="{FF2B5EF4-FFF2-40B4-BE49-F238E27FC236}">
                <a16:creationId xmlns:a16="http://schemas.microsoft.com/office/drawing/2014/main" id="{FAC431B6-34CB-3961-09FA-C3EAE26F1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143000"/>
            <a:ext cx="1874838" cy="48006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EAF5FF"/>
              </a:gs>
              <a:gs pos="100000">
                <a:srgbClr val="3399FF"/>
              </a:gs>
            </a:gsLst>
            <a:lin ang="5400000" scaled="1"/>
          </a:gradFill>
          <a:ln>
            <a:noFill/>
          </a:ln>
          <a:effectLst>
            <a:outerShdw dist="45791" dir="2021404" algn="ctr" rotWithShape="0">
              <a:srgbClr val="000099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199" name="Text Box 21">
            <a:extLst>
              <a:ext uri="{FF2B5EF4-FFF2-40B4-BE49-F238E27FC236}">
                <a16:creationId xmlns:a16="http://schemas.microsoft.com/office/drawing/2014/main" id="{E45A2CCF-B2D4-A97C-E6D4-AC47D4DE5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7538" y="1676400"/>
            <a:ext cx="16033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E-Business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電子企業環境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0" name="Text Box 22">
            <a:extLst>
              <a:ext uri="{FF2B5EF4-FFF2-40B4-BE49-F238E27FC236}">
                <a16:creationId xmlns:a16="http://schemas.microsoft.com/office/drawing/2014/main" id="{FB2101C2-8330-69D2-0726-3CEFCF271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2900" y="2960688"/>
            <a:ext cx="20097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ESCM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600">
                <a:latin typeface="華康細圓體" pitchFamily="49" charset="-120"/>
                <a:ea typeface="華康細圓體" pitchFamily="49" charset="-120"/>
              </a:rPr>
              <a:t>延伸型供應鏈管理</a:t>
            </a:r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1" name="Text Box 23">
            <a:extLst>
              <a:ext uri="{FF2B5EF4-FFF2-40B4-BE49-F238E27FC236}">
                <a16:creationId xmlns:a16="http://schemas.microsoft.com/office/drawing/2014/main" id="{A1B7D499-6E39-76BF-45A0-B56F750ED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2425" y="4371975"/>
            <a:ext cx="1971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600" b="1">
                <a:ea typeface="華康細圓體" pitchFamily="49" charset="-120"/>
              </a:rPr>
              <a:t>EERP</a:t>
            </a:r>
          </a:p>
          <a:p>
            <a:pPr algn="ctr" eaLnBrk="1" hangingPunct="1"/>
            <a:r>
              <a:rPr lang="en-US" altLang="zh-TW" sz="1600">
                <a:latin typeface="華康細圓體" pitchFamily="49" charset="-120"/>
                <a:ea typeface="華康細圓體" pitchFamily="49" charset="-120"/>
              </a:rPr>
              <a:t>(</a:t>
            </a:r>
            <a:r>
              <a:rPr lang="zh-TW" altLang="en-US" sz="1400">
                <a:latin typeface="華康細圓體" pitchFamily="49" charset="-120"/>
                <a:ea typeface="華康細圓體" pitchFamily="49" charset="-120"/>
              </a:rPr>
              <a:t>延伸型企業資源規劃</a:t>
            </a:r>
            <a:r>
              <a:rPr lang="en-US" altLang="zh-TW" sz="1400">
                <a:latin typeface="華康細圓體" pitchFamily="49" charset="-120"/>
                <a:ea typeface="華康細圓體" pitchFamily="49" charset="-120"/>
              </a:rPr>
              <a:t>)</a:t>
            </a:r>
          </a:p>
        </p:txBody>
      </p:sp>
      <p:sp>
        <p:nvSpPr>
          <p:cNvPr id="50202" name="AutoShape 24">
            <a:extLst>
              <a:ext uri="{FF2B5EF4-FFF2-40B4-BE49-F238E27FC236}">
                <a16:creationId xmlns:a16="http://schemas.microsoft.com/office/drawing/2014/main" id="{CC6BF32E-5F82-6D57-55F3-5DDF2D284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992563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3" name="AutoShape 25">
            <a:extLst>
              <a:ext uri="{FF2B5EF4-FFF2-40B4-BE49-F238E27FC236}">
                <a16:creationId xmlns:a16="http://schemas.microsoft.com/office/drawing/2014/main" id="{D86B94CC-6C8B-CA99-4C10-EEA7F3BB7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4489450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4" name="AutoShape 26">
            <a:extLst>
              <a:ext uri="{FF2B5EF4-FFF2-40B4-BE49-F238E27FC236}">
                <a16:creationId xmlns:a16="http://schemas.microsoft.com/office/drawing/2014/main" id="{B14425AF-ADD1-72E7-C8C5-8BAF9786E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4986338"/>
            <a:ext cx="336550" cy="241300"/>
          </a:xfrm>
          <a:prstGeom prst="rightArrow">
            <a:avLst>
              <a:gd name="adj1" fmla="val 50000"/>
              <a:gd name="adj2" fmla="val 34868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5" name="AutoShape 27">
            <a:extLst>
              <a:ext uri="{FF2B5EF4-FFF2-40B4-BE49-F238E27FC236}">
                <a16:creationId xmlns:a16="http://schemas.microsoft.com/office/drawing/2014/main" id="{402DEE12-9821-FC9C-E943-1101EC1E9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5349875"/>
            <a:ext cx="336550" cy="242888"/>
          </a:xfrm>
          <a:prstGeom prst="rightArrow">
            <a:avLst>
              <a:gd name="adj1" fmla="val 50000"/>
              <a:gd name="adj2" fmla="val 34640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6" name="AutoShape 28">
            <a:extLst>
              <a:ext uri="{FF2B5EF4-FFF2-40B4-BE49-F238E27FC236}">
                <a16:creationId xmlns:a16="http://schemas.microsoft.com/office/drawing/2014/main" id="{793EB613-DC90-8E71-3D91-E7196D3C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5700713"/>
            <a:ext cx="336550" cy="242887"/>
          </a:xfrm>
          <a:prstGeom prst="rightArrow">
            <a:avLst>
              <a:gd name="adj1" fmla="val 50000"/>
              <a:gd name="adj2" fmla="val 34641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7" name="AutoShape 29">
            <a:extLst>
              <a:ext uri="{FF2B5EF4-FFF2-40B4-BE49-F238E27FC236}">
                <a16:creationId xmlns:a16="http://schemas.microsoft.com/office/drawing/2014/main" id="{F1C37D1F-E541-C9C4-E8C0-5F153E182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2776538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8" name="AutoShape 30">
            <a:extLst>
              <a:ext uri="{FF2B5EF4-FFF2-40B4-BE49-F238E27FC236}">
                <a16:creationId xmlns:a16="http://schemas.microsoft.com/office/drawing/2014/main" id="{A2E52FF7-A3AE-EAEB-B1FB-BF30E6DC3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3140075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09" name="AutoShape 31">
            <a:extLst>
              <a:ext uri="{FF2B5EF4-FFF2-40B4-BE49-F238E27FC236}">
                <a16:creationId xmlns:a16="http://schemas.microsoft.com/office/drawing/2014/main" id="{E0402069-AA76-9328-B25E-EB08D882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351631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0" name="AutoShape 32">
            <a:extLst>
              <a:ext uri="{FF2B5EF4-FFF2-40B4-BE49-F238E27FC236}">
                <a16:creationId xmlns:a16="http://schemas.microsoft.com/office/drawing/2014/main" id="{4FAE58ED-5B4C-D0F9-576B-9BD1F1E95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40306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1" name="AutoShape 33">
            <a:extLst>
              <a:ext uri="{FF2B5EF4-FFF2-40B4-BE49-F238E27FC236}">
                <a16:creationId xmlns:a16="http://schemas.microsoft.com/office/drawing/2014/main" id="{4A2D0231-5161-553B-69B3-16F95592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45132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2" name="AutoShape 34">
            <a:extLst>
              <a:ext uri="{FF2B5EF4-FFF2-40B4-BE49-F238E27FC236}">
                <a16:creationId xmlns:a16="http://schemas.microsoft.com/office/drawing/2014/main" id="{E18C0F93-0D86-A936-8E31-CE4AEE65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5249863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3" name="AutoShape 35">
            <a:extLst>
              <a:ext uri="{FF2B5EF4-FFF2-40B4-BE49-F238E27FC236}">
                <a16:creationId xmlns:a16="http://schemas.microsoft.com/office/drawing/2014/main" id="{91476AD7-495F-5BA7-B426-35A59B614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1239838"/>
            <a:ext cx="261938" cy="266700"/>
          </a:xfrm>
          <a:prstGeom prst="rightArrow">
            <a:avLst>
              <a:gd name="adj1" fmla="val 50000"/>
              <a:gd name="adj2" fmla="val 4285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4" name="AutoShape 36">
            <a:extLst>
              <a:ext uri="{FF2B5EF4-FFF2-40B4-BE49-F238E27FC236}">
                <a16:creationId xmlns:a16="http://schemas.microsoft.com/office/drawing/2014/main" id="{2D51E497-F4B9-B472-749C-EAFECA6F7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1749425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5" name="AutoShape 37">
            <a:extLst>
              <a:ext uri="{FF2B5EF4-FFF2-40B4-BE49-F238E27FC236}">
                <a16:creationId xmlns:a16="http://schemas.microsoft.com/office/drawing/2014/main" id="{8A474136-5891-43BB-C4DE-75C396443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2259013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6" name="AutoShape 38">
            <a:extLst>
              <a:ext uri="{FF2B5EF4-FFF2-40B4-BE49-F238E27FC236}">
                <a16:creationId xmlns:a16="http://schemas.microsoft.com/office/drawing/2014/main" id="{EA07FD18-FEA8-B668-DD20-CAD7D25B1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103563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7" name="AutoShape 39">
            <a:extLst>
              <a:ext uri="{FF2B5EF4-FFF2-40B4-BE49-F238E27FC236}">
                <a16:creationId xmlns:a16="http://schemas.microsoft.com/office/drawing/2014/main" id="{ABD9CE17-F8DE-023F-C3C6-DE3AEB777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4852988"/>
            <a:ext cx="338137" cy="266700"/>
          </a:xfrm>
          <a:prstGeom prst="rightArrow">
            <a:avLst>
              <a:gd name="adj1" fmla="val 50000"/>
              <a:gd name="adj2" fmla="val 54336"/>
            </a:avLst>
          </a:prstGeom>
          <a:gradFill rotWithShape="0">
            <a:gsLst>
              <a:gs pos="0">
                <a:srgbClr val="D3A791"/>
              </a:gs>
              <a:gs pos="100000">
                <a:srgbClr val="99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218" name="Text Box 40">
            <a:extLst>
              <a:ext uri="{FF2B5EF4-FFF2-40B4-BE49-F238E27FC236}">
                <a16:creationId xmlns:a16="http://schemas.microsoft.com/office/drawing/2014/main" id="{88101356-FAB2-836E-71AC-B8EEA1D84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5964238"/>
            <a:ext cx="641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1970</a:t>
            </a:r>
          </a:p>
        </p:txBody>
      </p:sp>
      <p:sp>
        <p:nvSpPr>
          <p:cNvPr id="50219" name="Text Box 41">
            <a:extLst>
              <a:ext uri="{FF2B5EF4-FFF2-40B4-BE49-F238E27FC236}">
                <a16:creationId xmlns:a16="http://schemas.microsoft.com/office/drawing/2014/main" id="{78AF5D46-1F6A-42A7-53C0-01CFFEEF6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436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1980</a:t>
            </a:r>
          </a:p>
        </p:txBody>
      </p:sp>
      <p:sp>
        <p:nvSpPr>
          <p:cNvPr id="50220" name="Text Box 42">
            <a:extLst>
              <a:ext uri="{FF2B5EF4-FFF2-40B4-BE49-F238E27FC236}">
                <a16:creationId xmlns:a16="http://schemas.microsoft.com/office/drawing/2014/main" id="{F826FD15-03DC-97A7-CD20-CFC4E88C5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59626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1990</a:t>
            </a:r>
          </a:p>
        </p:txBody>
      </p:sp>
      <p:sp>
        <p:nvSpPr>
          <p:cNvPr id="50221" name="Text Box 43">
            <a:extLst>
              <a:ext uri="{FF2B5EF4-FFF2-40B4-BE49-F238E27FC236}">
                <a16:creationId xmlns:a16="http://schemas.microsoft.com/office/drawing/2014/main" id="{6557E4A8-DC4C-E169-199F-BF33F1E6B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9626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/>
              <a:t>2000</a:t>
            </a:r>
          </a:p>
        </p:txBody>
      </p:sp>
      <p:sp>
        <p:nvSpPr>
          <p:cNvPr id="50222" name="Text Box 44">
            <a:extLst>
              <a:ext uri="{FF2B5EF4-FFF2-40B4-BE49-F238E27FC236}">
                <a16:creationId xmlns:a16="http://schemas.microsoft.com/office/drawing/2014/main" id="{3B548EB7-0A95-142A-835D-DFE311D50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" y="6300788"/>
            <a:ext cx="1539875" cy="2746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200">
                <a:latin typeface="華康細圓體" pitchFamily="49" charset="-120"/>
                <a:ea typeface="華康細圓體" pitchFamily="49" charset="-120"/>
              </a:rPr>
              <a:t>*</a:t>
            </a:r>
            <a:r>
              <a:rPr lang="zh-TW" altLang="en-US" sz="1200">
                <a:latin typeface="華康細圓體" pitchFamily="49" charset="-120"/>
                <a:ea typeface="華康細圓體" pitchFamily="49" charset="-120"/>
              </a:rPr>
              <a:t>資料來源：</a:t>
            </a:r>
            <a:r>
              <a:rPr lang="en-US" altLang="zh-TW" sz="1200" b="1">
                <a:ea typeface="華康細圓體" pitchFamily="49" charset="-120"/>
              </a:rPr>
              <a:t>HP</a:t>
            </a:r>
            <a:r>
              <a:rPr lang="zh-TW" altLang="en-US" sz="1200">
                <a:latin typeface="華康細圓體" pitchFamily="49" charset="-120"/>
                <a:ea typeface="華康細圓體" pitchFamily="49" charset="-120"/>
              </a:rPr>
              <a:t>簡報</a:t>
            </a:r>
          </a:p>
        </p:txBody>
      </p:sp>
      <p:sp>
        <p:nvSpPr>
          <p:cNvPr id="50223" name="Rectangle 45">
            <a:extLst>
              <a:ext uri="{FF2B5EF4-FFF2-40B4-BE49-F238E27FC236}">
                <a16:creationId xmlns:a16="http://schemas.microsoft.com/office/drawing/2014/main" id="{56E75D90-6D41-587D-B315-63619949ECE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2400"/>
            <a:ext cx="6934200" cy="838200"/>
          </a:xfrm>
        </p:spPr>
        <p:txBody>
          <a:bodyPr/>
          <a:lstStyle/>
          <a:p>
            <a:pPr eaLnBrk="1" hangingPunct="1"/>
            <a:r>
              <a:rPr lang="en-US" altLang="zh-TW" sz="4200" dirty="0">
                <a:solidFill>
                  <a:schemeClr val="bg1"/>
                </a:solidFill>
              </a:rPr>
              <a:t>Integration of Systems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B32E97A-2C0D-B7AD-1D99-562ADB9CDC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B38192A5-F4F0-EB2D-94D8-3AF548A830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CFDDAA-E580-4455-992F-B5E18A79654E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14BAF878-1EF7-FE11-BE0F-FDCC4E78B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Rapid improvement of IT</a:t>
            </a:r>
            <a:endParaRPr lang="zh-TW" altLang="en-US" dirty="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1D52F125-2F46-3523-0001-8814CB2055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700808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Computers (Mainframe)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time sharing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direct access storage devices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personal computers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networking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Internet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</a:t>
            </a:r>
            <a:r>
              <a:rPr lang="en-US" altLang="zh-TW" sz="2800" dirty="0" err="1"/>
              <a:t>Wifi</a:t>
            </a:r>
            <a:r>
              <a:rPr lang="en-US" altLang="zh-TW" sz="2800" dirty="0"/>
              <a:t> + </a:t>
            </a:r>
            <a:r>
              <a:rPr lang="en-US" altLang="zh-TW" dirty="0"/>
              <a:t>mobile networks + </a:t>
            </a:r>
            <a:r>
              <a:rPr lang="en-US" altLang="zh-TW" sz="2800" dirty="0"/>
              <a:t>display+ printing+ GPS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>
                <a:latin typeface="標楷體" panose="03000509000000000000" pitchFamily="65" charset="-120"/>
              </a:rPr>
              <a:t>…</a:t>
            </a:r>
            <a:r>
              <a:rPr lang="en-US" altLang="zh-TW" sz="2800" dirty="0"/>
              <a:t>+ IoT, Big Data, AI</a:t>
            </a:r>
            <a:endParaRPr lang="zh-TW" altLang="en-US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TW" sz="2800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4E15EEB-064F-43E5-1EA8-E7922CD08F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1715C080-11DF-8BB0-C001-E1B6B4FE6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B25403-159D-4CE6-BB3F-BFF8A2C92724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AutoShape 11">
            <a:extLst>
              <a:ext uri="{FF2B5EF4-FFF2-40B4-BE49-F238E27FC236}">
                <a16:creationId xmlns:a16="http://schemas.microsoft.com/office/drawing/2014/main" id="{46297BEF-C6B1-4EFB-3DB2-67F6FC3BA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64F3ADF9-E9F2-B8C2-286C-3102C141C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3999" y="381000"/>
            <a:ext cx="7375525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Applications of IT in Businesses</a:t>
            </a:r>
            <a:endParaRPr lang="zh-TW" altLang="en-US" dirty="0"/>
          </a:p>
        </p:txBody>
      </p:sp>
      <p:sp>
        <p:nvSpPr>
          <p:cNvPr id="12294" name="Text Box 4">
            <a:extLst>
              <a:ext uri="{FF2B5EF4-FFF2-40B4-BE49-F238E27FC236}">
                <a16:creationId xmlns:a16="http://schemas.microsoft.com/office/drawing/2014/main" id="{783CB2DF-7F51-8403-1610-91CDA4E27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82" y="3595688"/>
            <a:ext cx="1075936" cy="89255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Data</a:t>
            </a:r>
          </a:p>
          <a:p>
            <a:pPr algn="ctr" eaLnBrk="1" hangingPunct="1"/>
            <a:r>
              <a:rPr lang="en-US" altLang="zh-TW" sz="1600" dirty="0"/>
              <a:t>Processing</a:t>
            </a:r>
            <a:endParaRPr lang="zh-TW" altLang="en-US" sz="1600" dirty="0"/>
          </a:p>
          <a:p>
            <a:pPr algn="ctr" eaLnBrk="1" hangingPunct="1"/>
            <a:r>
              <a:rPr lang="en-US" altLang="zh-TW" sz="1800" dirty="0"/>
              <a:t>DP/</a:t>
            </a:r>
            <a:r>
              <a:rPr lang="en-US" altLang="zh-TW" sz="1800" dirty="0" err="1"/>
              <a:t>EDP</a:t>
            </a:r>
            <a:endParaRPr lang="en-US" altLang="zh-TW" sz="1800" dirty="0"/>
          </a:p>
        </p:txBody>
      </p:sp>
      <p:sp>
        <p:nvSpPr>
          <p:cNvPr id="12295" name="Text Box 5">
            <a:extLst>
              <a:ext uri="{FF2B5EF4-FFF2-40B4-BE49-F238E27FC236}">
                <a16:creationId xmlns:a16="http://schemas.microsoft.com/office/drawing/2014/main" id="{7B887D9A-A846-931D-436F-D15CCA0A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57450"/>
            <a:ext cx="1534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Computers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296" name="Text Box 7">
            <a:extLst>
              <a:ext uri="{FF2B5EF4-FFF2-40B4-BE49-F238E27FC236}">
                <a16:creationId xmlns:a16="http://schemas.microsoft.com/office/drawing/2014/main" id="{7F96B328-6E9F-7CE7-F874-E1AB40F4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595" y="3595688"/>
            <a:ext cx="595035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 dirty="0"/>
          </a:p>
          <a:p>
            <a:pPr algn="ctr" eaLnBrk="1" hangingPunct="1"/>
            <a:r>
              <a:rPr lang="en-US" altLang="zh-TW" sz="1800" dirty="0"/>
              <a:t>MIS</a:t>
            </a:r>
          </a:p>
          <a:p>
            <a:pPr algn="ctr" eaLnBrk="1" hangingPunct="1"/>
            <a:endParaRPr lang="en-US" altLang="zh-TW" sz="1800" dirty="0"/>
          </a:p>
        </p:txBody>
      </p:sp>
      <p:sp>
        <p:nvSpPr>
          <p:cNvPr id="12297" name="Text Box 8">
            <a:extLst>
              <a:ext uri="{FF2B5EF4-FFF2-40B4-BE49-F238E27FC236}">
                <a16:creationId xmlns:a16="http://schemas.microsoft.com/office/drawing/2014/main" id="{C6EA9FE6-7E01-38C0-56EC-6BD5EA56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1700213"/>
            <a:ext cx="2263120" cy="46166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ea typeface="標楷體" panose="03000509000000000000" pitchFamily="65" charset="-120"/>
              </a:rPr>
              <a:t>Tech. Innovation</a:t>
            </a:r>
            <a:endParaRPr lang="zh-TW" altLang="en-US" dirty="0">
              <a:ea typeface="標楷體" panose="03000509000000000000" pitchFamily="65" charset="-120"/>
            </a:endParaRPr>
          </a:p>
        </p:txBody>
      </p:sp>
      <p:sp>
        <p:nvSpPr>
          <p:cNvPr id="12298" name="Text Box 9">
            <a:extLst>
              <a:ext uri="{FF2B5EF4-FFF2-40B4-BE49-F238E27FC236}">
                <a16:creationId xmlns:a16="http://schemas.microsoft.com/office/drawing/2014/main" id="{AEB02A45-AE35-E9FC-D7DA-3B06220AC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5718175"/>
            <a:ext cx="1988045" cy="461665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ea typeface="標楷體" panose="03000509000000000000" pitchFamily="65" charset="-120"/>
              </a:rPr>
              <a:t>New Concepts</a:t>
            </a:r>
            <a:endParaRPr lang="zh-TW" altLang="en-US" dirty="0">
              <a:ea typeface="標楷體" panose="03000509000000000000" pitchFamily="65" charset="-120"/>
            </a:endParaRPr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id="{76E17E60-D882-6E9E-0311-E76DC0E52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2076EB4D-5D84-667C-1FC7-339563D01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47" y="4948982"/>
            <a:ext cx="10807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Data </a:t>
            </a:r>
          </a:p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Analysis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D5EE638A-EA62-52A9-9249-D5E90B932E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0CCAB588-3BEB-718B-D1C0-618B98647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674" y="3595688"/>
            <a:ext cx="1018227" cy="92333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Decision</a:t>
            </a:r>
          </a:p>
          <a:p>
            <a:pPr algn="ctr" eaLnBrk="1" hangingPunct="1"/>
            <a:r>
              <a:rPr lang="en-US" altLang="zh-TW" sz="1800" dirty="0"/>
              <a:t>Support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/>
              <a:t>DSS/EIS</a:t>
            </a: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id="{076DE957-B282-ECBD-F27A-2AE2133B7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2" y="5093118"/>
            <a:ext cx="10951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Decision</a:t>
            </a:r>
          </a:p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Models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BC12119C-9C09-17E8-000C-59F7B72335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D24BEF5C-6EDC-B53B-E52E-858C0959D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254" y="3595688"/>
            <a:ext cx="813043" cy="92333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/>
              <a:t>Online</a:t>
            </a:r>
          </a:p>
          <a:p>
            <a:pPr algn="ctr" eaLnBrk="1" hangingPunct="1"/>
            <a:r>
              <a:rPr lang="en-US" altLang="zh-TW" sz="1800" dirty="0"/>
              <a:t>Trans.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 err="1"/>
              <a:t>OLTP</a:t>
            </a:r>
            <a:endParaRPr lang="en-US" altLang="zh-TW" sz="1800" dirty="0"/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07C8D71E-FA6A-5EC9-D422-257DB931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2533650"/>
            <a:ext cx="13115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Database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id="{5CECE2C9-77F2-CB90-4BB9-38AD1B6F2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E57CE923-A3C2-2BA9-6E07-2AA267A4E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95" y="2533799"/>
            <a:ext cx="1357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Telecoms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1EECA0CC-45A5-8CBF-72D2-7E1029A45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0" name="Text Box 22">
            <a:extLst>
              <a:ext uri="{FF2B5EF4-FFF2-40B4-BE49-F238E27FC236}">
                <a16:creationId xmlns:a16="http://schemas.microsoft.com/office/drawing/2014/main" id="{9E202B51-6EEB-1446-FB33-1E51BA5A7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758" y="3595688"/>
            <a:ext cx="607859" cy="92333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 dirty="0"/>
          </a:p>
          <a:p>
            <a:pPr algn="ctr" eaLnBrk="1" hangingPunct="1"/>
            <a:r>
              <a:rPr lang="en-US" altLang="zh-TW" sz="1800" dirty="0"/>
              <a:t>ERP</a:t>
            </a:r>
          </a:p>
          <a:p>
            <a:pPr algn="ctr" eaLnBrk="1" hangingPunct="1"/>
            <a:endParaRPr lang="en-US" altLang="zh-TW" sz="1800" dirty="0"/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id="{473992CE-6E74-0C04-8941-0989B217C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985" y="5157787"/>
            <a:ext cx="13388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POM, Fin.,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 dirty="0" err="1">
                <a:solidFill>
                  <a:srgbClr val="CC0000"/>
                </a:solidFill>
                <a:ea typeface="標楷體" panose="03000509000000000000" pitchFamily="65" charset="-120"/>
              </a:rPr>
              <a:t>BPR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EC307A18-7C99-4373-776A-EB5AEDF4DA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id="{25F9DD5B-FA87-780C-09C7-01346BA4F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578" y="3595688"/>
            <a:ext cx="1107996" cy="92333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>
                <a:solidFill>
                  <a:srgbClr val="FFFF99"/>
                </a:solidFill>
              </a:rPr>
              <a:t>eBusiness</a:t>
            </a:r>
            <a:endParaRPr lang="zh-TW" altLang="en-US" sz="1800" dirty="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 dirty="0">
                <a:solidFill>
                  <a:srgbClr val="FFFF99"/>
                </a:solidFill>
              </a:rPr>
              <a:t>EB</a:t>
            </a:r>
          </a:p>
          <a:p>
            <a:pPr algn="ctr" eaLnBrk="1" hangingPunct="1"/>
            <a:endParaRPr lang="en-US" altLang="zh-TW" sz="1800" dirty="0">
              <a:solidFill>
                <a:srgbClr val="FFFF99"/>
              </a:solidFill>
            </a:endParaRP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id="{3F969C89-AD31-9650-0B60-5D85F8F25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5157787"/>
            <a:ext cx="16128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dirty="0">
                <a:solidFill>
                  <a:srgbClr val="CC0000"/>
                </a:solidFill>
                <a:ea typeface="標楷體" panose="03000509000000000000" pitchFamily="65" charset="-120"/>
              </a:rPr>
              <a:t>Business</a:t>
            </a:r>
          </a:p>
          <a:p>
            <a:pPr eaLnBrk="1" hangingPunct="1"/>
            <a:r>
              <a:rPr lang="en-US" altLang="zh-TW" sz="1800" dirty="0">
                <a:solidFill>
                  <a:srgbClr val="CC0000"/>
                </a:solidFill>
                <a:ea typeface="標楷體" panose="03000509000000000000" pitchFamily="65" charset="-120"/>
              </a:rPr>
              <a:t>Transformation</a:t>
            </a:r>
            <a:endParaRPr lang="zh-TW" altLang="en-US" sz="18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id="{D579A048-4DC9-D54E-FC56-A02FE8472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B4A3B319-4F48-7283-EDF9-7164DB587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0478" y="2533650"/>
            <a:ext cx="960519" cy="646331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 err="1"/>
              <a:t>eC</a:t>
            </a:r>
            <a:endParaRPr lang="zh-TW" altLang="en-US" sz="1800" dirty="0"/>
          </a:p>
          <a:p>
            <a:pPr algn="ctr" eaLnBrk="1" hangingPunct="1"/>
            <a:r>
              <a:rPr lang="en-US" altLang="zh-TW" sz="1800" dirty="0" err="1"/>
              <a:t>B2C</a:t>
            </a:r>
            <a:r>
              <a:rPr lang="en-US" altLang="zh-TW" sz="1800" dirty="0"/>
              <a:t> EC</a:t>
            </a:r>
          </a:p>
        </p:txBody>
      </p:sp>
      <p:sp>
        <p:nvSpPr>
          <p:cNvPr id="12317" name="Text Box 29">
            <a:extLst>
              <a:ext uri="{FF2B5EF4-FFF2-40B4-BE49-F238E27FC236}">
                <a16:creationId xmlns:a16="http://schemas.microsoft.com/office/drawing/2014/main" id="{4FA8760C-F467-3BDD-24D8-3FB3A609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700213"/>
            <a:ext cx="11400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Internet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18" name="Line 30">
            <a:extLst>
              <a:ext uri="{FF2B5EF4-FFF2-40B4-BE49-F238E27FC236}">
                <a16:creationId xmlns:a16="http://schemas.microsoft.com/office/drawing/2014/main" id="{16EAD107-3EF8-B0B3-ACEE-180EFB78B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19" name="Line 31">
            <a:extLst>
              <a:ext uri="{FF2B5EF4-FFF2-40B4-BE49-F238E27FC236}">
                <a16:creationId xmlns:a16="http://schemas.microsoft.com/office/drawing/2014/main" id="{FB5C5D5B-36EF-946C-9EC8-7E4FA71B8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0" name="Text Box 32">
            <a:extLst>
              <a:ext uri="{FF2B5EF4-FFF2-40B4-BE49-F238E27FC236}">
                <a16:creationId xmlns:a16="http://schemas.microsoft.com/office/drawing/2014/main" id="{9C746400-8E81-B197-A4B9-FC9820049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12321" name="Text Box 33">
            <a:extLst>
              <a:ext uri="{FF2B5EF4-FFF2-40B4-BE49-F238E27FC236}">
                <a16:creationId xmlns:a16="http://schemas.microsoft.com/office/drawing/2014/main" id="{15E3DAF1-4AF7-6CF0-A373-06A923773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12322" name="Text Box 34">
            <a:extLst>
              <a:ext uri="{FF2B5EF4-FFF2-40B4-BE49-F238E27FC236}">
                <a16:creationId xmlns:a16="http://schemas.microsoft.com/office/drawing/2014/main" id="{D523A583-924A-C769-BDF0-825D0B049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12323" name="Text Box 35">
            <a:extLst>
              <a:ext uri="{FF2B5EF4-FFF2-40B4-BE49-F238E27FC236}">
                <a16:creationId xmlns:a16="http://schemas.microsoft.com/office/drawing/2014/main" id="{DCCC3AAE-829D-C5C8-22B0-943126E3E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12324" name="Text Box 36">
            <a:extLst>
              <a:ext uri="{FF2B5EF4-FFF2-40B4-BE49-F238E27FC236}">
                <a16:creationId xmlns:a16="http://schemas.microsoft.com/office/drawing/2014/main" id="{2D36AFD7-12BC-33B0-96EA-5DAA900E8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12325" name="Text Box 37">
            <a:extLst>
              <a:ext uri="{FF2B5EF4-FFF2-40B4-BE49-F238E27FC236}">
                <a16:creationId xmlns:a16="http://schemas.microsoft.com/office/drawing/2014/main" id="{603FF332-46C8-AF85-819B-0359CEC55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12326" name="Text Box 38">
            <a:extLst>
              <a:ext uri="{FF2B5EF4-FFF2-40B4-BE49-F238E27FC236}">
                <a16:creationId xmlns:a16="http://schemas.microsoft.com/office/drawing/2014/main" id="{E851301A-9BED-1045-42A1-D5321FBF5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12327" name="Text Box 39">
            <a:extLst>
              <a:ext uri="{FF2B5EF4-FFF2-40B4-BE49-F238E27FC236}">
                <a16:creationId xmlns:a16="http://schemas.microsoft.com/office/drawing/2014/main" id="{E438980E-E310-0CA5-F3F0-F5B6F5F8C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4508" y="2179935"/>
            <a:ext cx="15327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333399"/>
                </a:solidFill>
                <a:ea typeface="標楷體" panose="03000509000000000000" pitchFamily="65" charset="-120"/>
              </a:rPr>
              <a:t>Integration</a:t>
            </a:r>
            <a:endParaRPr lang="zh-TW" altLang="en-US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28" name="Line 40">
            <a:extLst>
              <a:ext uri="{FF2B5EF4-FFF2-40B4-BE49-F238E27FC236}">
                <a16:creationId xmlns:a16="http://schemas.microsoft.com/office/drawing/2014/main" id="{73C04024-0FCD-BAD0-9C40-77AD3758E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59051"/>
            <a:ext cx="733425" cy="1036637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9" name="Text Box 42">
            <a:extLst>
              <a:ext uri="{FF2B5EF4-FFF2-40B4-BE49-F238E27FC236}">
                <a16:creationId xmlns:a16="http://schemas.microsoft.com/office/drawing/2014/main" id="{B504F6EC-560C-3E78-9D8B-422D5B4CE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12330" name="Text Box 43">
            <a:extLst>
              <a:ext uri="{FF2B5EF4-FFF2-40B4-BE49-F238E27FC236}">
                <a16:creationId xmlns:a16="http://schemas.microsoft.com/office/drawing/2014/main" id="{A5D7512B-F7AD-049B-E932-18E39F0E5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Cloud computing</a:t>
            </a:r>
            <a:endParaRPr lang="zh-TW" altLang="en-US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Mobile business</a:t>
            </a:r>
          </a:p>
          <a:p>
            <a:pPr eaLnBrk="1" hangingPunct="1"/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5G</a:t>
            </a:r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, IoT, AI, </a:t>
            </a:r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BigData</a:t>
            </a:r>
            <a:endParaRPr lang="zh-TW" altLang="en-US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12331" name="Line 44">
            <a:extLst>
              <a:ext uri="{FF2B5EF4-FFF2-40B4-BE49-F238E27FC236}">
                <a16:creationId xmlns:a16="http://schemas.microsoft.com/office/drawing/2014/main" id="{29BD3689-BB78-3316-30FC-2253E4615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2" name="Text Box 45">
            <a:extLst>
              <a:ext uri="{FF2B5EF4-FFF2-40B4-BE49-F238E27FC236}">
                <a16:creationId xmlns:a16="http://schemas.microsoft.com/office/drawing/2014/main" id="{DEE749ED-192B-54EE-FE7C-18E5781AD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1600" y="5078482"/>
            <a:ext cx="16450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New Business</a:t>
            </a:r>
          </a:p>
          <a:p>
            <a:pPr algn="ctr" eaLnBrk="1" hangingPunct="1"/>
            <a:r>
              <a:rPr lang="en-US" altLang="zh-TW" sz="2000" dirty="0">
                <a:solidFill>
                  <a:srgbClr val="CC0000"/>
                </a:solidFill>
                <a:ea typeface="標楷體" panose="03000509000000000000" pitchFamily="65" charset="-120"/>
              </a:rPr>
              <a:t>Models</a:t>
            </a:r>
            <a:endParaRPr lang="zh-TW" altLang="en-US" sz="2000" dirty="0">
              <a:solidFill>
                <a:srgbClr val="CC0000"/>
              </a:solidFill>
              <a:ea typeface="標楷體" panose="03000509000000000000" pitchFamily="65" charset="-120"/>
            </a:endParaRPr>
          </a:p>
        </p:txBody>
      </p:sp>
      <p:sp>
        <p:nvSpPr>
          <p:cNvPr id="12333" name="Line 46">
            <a:extLst>
              <a:ext uri="{FF2B5EF4-FFF2-40B4-BE49-F238E27FC236}">
                <a16:creationId xmlns:a16="http://schemas.microsoft.com/office/drawing/2014/main" id="{606759E9-11EB-C844-62E3-E12BEEF53F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6ECD8CDF-DDDB-5072-7684-16BE75C9C9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>
            <a:extLst>
              <a:ext uri="{FF2B5EF4-FFF2-40B4-BE49-F238E27FC236}">
                <a16:creationId xmlns:a16="http://schemas.microsoft.com/office/drawing/2014/main" id="{7DBFED2B-F5F4-4258-43A5-D09527987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Example: Changes in Channels</a:t>
            </a:r>
            <a:endParaRPr lang="zh-TW" altLang="en-US" sz="3600" dirty="0"/>
          </a:p>
        </p:txBody>
      </p:sp>
      <p:sp>
        <p:nvSpPr>
          <p:cNvPr id="14339" name="內容版面配置區 2">
            <a:extLst>
              <a:ext uri="{FF2B5EF4-FFF2-40B4-BE49-F238E27FC236}">
                <a16:creationId xmlns:a16="http://schemas.microsoft.com/office/drawing/2014/main" id="{6ED39368-1688-D1CC-9162-F5D0384925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628775"/>
            <a:ext cx="7772400" cy="4114800"/>
          </a:xfrm>
        </p:spPr>
        <p:txBody>
          <a:bodyPr/>
          <a:lstStyle/>
          <a:p>
            <a:r>
              <a:rPr lang="en-US" altLang="zh-TW" sz="2400" dirty="0"/>
              <a:t>Physical stores</a:t>
            </a:r>
          </a:p>
          <a:p>
            <a:r>
              <a:rPr lang="en-US" altLang="zh-TW" sz="2400" dirty="0"/>
              <a:t>eCommerce</a:t>
            </a:r>
          </a:p>
          <a:p>
            <a:pPr lvl="1"/>
            <a:r>
              <a:rPr lang="en-US" altLang="zh-TW" sz="2000" dirty="0"/>
              <a:t>Independent online channels</a:t>
            </a:r>
          </a:p>
          <a:p>
            <a:r>
              <a:rPr lang="en-US" altLang="zh-TW" sz="2400" dirty="0"/>
              <a:t>multi-channel</a:t>
            </a:r>
          </a:p>
          <a:p>
            <a:pPr lvl="1"/>
            <a:r>
              <a:rPr lang="en-US" altLang="zh-TW" sz="2000" dirty="0"/>
              <a:t>Physical and On-line (mobile) channels at the same time</a:t>
            </a:r>
          </a:p>
          <a:p>
            <a:pPr lvl="1"/>
            <a:r>
              <a:rPr lang="en-US" altLang="zh-TW" sz="2000" dirty="0"/>
              <a:t>Mutually independent</a:t>
            </a:r>
          </a:p>
          <a:p>
            <a:pPr lvl="1"/>
            <a:r>
              <a:rPr lang="en-US" altLang="zh-TW" sz="2000" dirty="0" err="1"/>
              <a:t>O2O</a:t>
            </a:r>
            <a:r>
              <a:rPr lang="en-US" altLang="zh-TW" sz="2000" dirty="0"/>
              <a:t> On-line</a:t>
            </a:r>
            <a:r>
              <a:rPr lang="zh-TW" altLang="en-US" sz="2000" dirty="0"/>
              <a:t> </a:t>
            </a:r>
            <a:r>
              <a:rPr lang="en-US" altLang="zh-TW" sz="2000" dirty="0"/>
              <a:t>to</a:t>
            </a:r>
            <a:r>
              <a:rPr lang="zh-TW" altLang="en-US" sz="2000" dirty="0"/>
              <a:t> </a:t>
            </a:r>
            <a:r>
              <a:rPr lang="en-US" altLang="zh-TW" sz="2000" dirty="0"/>
              <a:t>Off-line</a:t>
            </a:r>
          </a:p>
          <a:p>
            <a:r>
              <a:rPr lang="en-US" altLang="zh-TW" sz="2400" dirty="0"/>
              <a:t>Omni-Channel</a:t>
            </a:r>
          </a:p>
          <a:p>
            <a:pPr lvl="1"/>
            <a:r>
              <a:rPr lang="en-US" altLang="zh-TW" sz="2000" dirty="0"/>
              <a:t>Improving the customer experience with anywhere, anytime, any way access to information.</a:t>
            </a:r>
          </a:p>
          <a:p>
            <a:pPr lvl="1"/>
            <a:r>
              <a:rPr lang="en-US" altLang="zh-TW" sz="2000" dirty="0"/>
              <a:t>Fully integrated services</a:t>
            </a:r>
          </a:p>
          <a:p>
            <a:pPr lvl="1"/>
            <a:endParaRPr lang="en-US" altLang="zh-TW" sz="20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  <p:sp>
        <p:nvSpPr>
          <p:cNvPr id="14341" name="投影片編號版面配置區 4">
            <a:extLst>
              <a:ext uri="{FF2B5EF4-FFF2-40B4-BE49-F238E27FC236}">
                <a16:creationId xmlns:a16="http://schemas.microsoft.com/office/drawing/2014/main" id="{64C056FC-A7CE-6B9F-987E-22CD7FEE78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42F422B-9648-4D03-90B8-4E4F1F4D7E9A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7D73851-089E-8C45-930C-A027896AB7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F87594FE-06D4-5FB0-A973-2E98B548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Information Systems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209A478-0B2A-1674-A5BE-FED62AD27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MRP</a:t>
            </a:r>
            <a:r>
              <a:rPr lang="en-US" altLang="zh-TW" dirty="0"/>
              <a:t> (Material Requirement Planning) 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ERP (Enterprise Resource Planning)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Replacing </a:t>
            </a:r>
            <a:r>
              <a:rPr lang="en-US" altLang="zh-TW" dirty="0" err="1">
                <a:sym typeface="Wingdings" panose="05000000000000000000" pitchFamily="2" charset="2"/>
              </a:rPr>
              <a:t>MRP</a:t>
            </a:r>
            <a:endParaRPr lang="en-US" altLang="zh-TW" dirty="0">
              <a:sym typeface="Wingdings" panose="05000000000000000000" pitchFamily="2" charset="2"/>
            </a:endParaRPr>
          </a:p>
          <a:p>
            <a:r>
              <a:rPr lang="en-US" altLang="zh-TW" dirty="0">
                <a:sym typeface="Wingdings" panose="05000000000000000000" pitchFamily="2" charset="2"/>
              </a:rPr>
              <a:t>CRM (Customer Relationship Management)</a:t>
            </a:r>
          </a:p>
          <a:p>
            <a:pPr lvl="1"/>
            <a:r>
              <a:rPr lang="en-US" altLang="zh-TW" dirty="0">
                <a:sym typeface="Wingdings" panose="05000000000000000000" pitchFamily="2" charset="2"/>
              </a:rPr>
              <a:t>Sales management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SCM</a:t>
            </a:r>
            <a:r>
              <a:rPr lang="en-US" altLang="zh-TW" dirty="0">
                <a:sym typeface="Wingdings" panose="05000000000000000000" pitchFamily="2" charset="2"/>
              </a:rPr>
              <a:t> (Supply Chain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PDM</a:t>
            </a:r>
            <a:r>
              <a:rPr lang="en-US" altLang="zh-TW" dirty="0">
                <a:sym typeface="Wingdings" panose="05000000000000000000" pitchFamily="2" charset="2"/>
              </a:rPr>
              <a:t> (Product Data Management)</a:t>
            </a:r>
          </a:p>
          <a:p>
            <a:r>
              <a:rPr lang="en-US" altLang="zh-TW" dirty="0" err="1">
                <a:sym typeface="Wingdings" panose="05000000000000000000" pitchFamily="2" charset="2"/>
              </a:rPr>
              <a:t>SFC</a:t>
            </a:r>
            <a:r>
              <a:rPr lang="en-US" altLang="zh-TW" dirty="0">
                <a:sym typeface="Wingdings" panose="05000000000000000000" pitchFamily="2" charset="2"/>
              </a:rPr>
              <a:t> (Shop Floor Control)</a:t>
            </a:r>
          </a:p>
          <a:p>
            <a:pPr lvl="1"/>
            <a:endParaRPr lang="en-US" altLang="zh-TW" dirty="0">
              <a:sym typeface="Wingdings" panose="05000000000000000000" pitchFamily="2" charset="2"/>
            </a:endParaRP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B748B68-FA11-A293-E18C-452A8EC5C3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EB4404B-8406-1385-D59A-59DB205E5A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02515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投影片編號版面配置區 4">
            <a:extLst>
              <a:ext uri="{FF2B5EF4-FFF2-40B4-BE49-F238E27FC236}">
                <a16:creationId xmlns:a16="http://schemas.microsoft.com/office/drawing/2014/main" id="{15175795-6DF7-1D09-3AA8-478DE33E05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7B4AC0B-1151-4832-8088-895BDFF0B54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6388B02F-6612-6C9A-29CD-2C44A3811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Evolution of IT Applications</a:t>
            </a:r>
            <a:endParaRPr lang="zh-TW" altLang="en-US" dirty="0"/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EED33CCE-BBA6-32D5-9C2C-E48E42A37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Internal </a:t>
            </a:r>
            <a:r>
              <a:rPr lang="en-US" altLang="zh-TW" dirty="0">
                <a:sym typeface="Wingdings" panose="05000000000000000000" pitchFamily="2" charset="2"/>
              </a:rPr>
              <a:t> External</a:t>
            </a:r>
          </a:p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Operational  Strategic</a:t>
            </a:r>
          </a:p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Independent  Integration</a:t>
            </a:r>
          </a:p>
          <a:p>
            <a:pPr eaLnBrk="1" hangingPunct="1"/>
            <a:r>
              <a:rPr lang="en-US" altLang="zh-TW" dirty="0"/>
              <a:t>Opportunity</a:t>
            </a:r>
            <a:r>
              <a:rPr lang="zh-TW" altLang="en-US" dirty="0"/>
              <a:t> 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en-US" altLang="zh-TW" dirty="0">
                <a:sym typeface="Wingdings" panose="05000000000000000000" pitchFamily="2" charset="2"/>
              </a:rPr>
              <a:t>Investment</a:t>
            </a:r>
            <a:endParaRPr lang="zh-TW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5E2E2E8-6A03-E76E-A4A6-01AE22BF6B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FEC40869-03FF-A94F-B648-3CED9CC313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719CD4C-E1FB-47AE-95A8-20136E887E2E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B951DAB5-FC24-A5BF-F914-92BE61835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Operations of early businesses</a:t>
            </a:r>
            <a:endParaRPr lang="zh-TW" altLang="en-US" sz="3600" dirty="0"/>
          </a:p>
        </p:txBody>
      </p:sp>
      <p:sp>
        <p:nvSpPr>
          <p:cNvPr id="37893" name="Oval 3">
            <a:extLst>
              <a:ext uri="{FF2B5EF4-FFF2-40B4-BE49-F238E27FC236}">
                <a16:creationId xmlns:a16="http://schemas.microsoft.com/office/drawing/2014/main" id="{EFCF1A0E-62B0-E078-2425-49A1F3B99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4" name="Oval 4">
            <a:extLst>
              <a:ext uri="{FF2B5EF4-FFF2-40B4-BE49-F238E27FC236}">
                <a16:creationId xmlns:a16="http://schemas.microsoft.com/office/drawing/2014/main" id="{0098999A-C898-8C06-2F0E-93BCD9FAF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5" name="Oval 5">
            <a:extLst>
              <a:ext uri="{FF2B5EF4-FFF2-40B4-BE49-F238E27FC236}">
                <a16:creationId xmlns:a16="http://schemas.microsoft.com/office/drawing/2014/main" id="{241C0887-8BF2-A578-0E98-C9AD1C6F1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6" name="Oval 6">
            <a:extLst>
              <a:ext uri="{FF2B5EF4-FFF2-40B4-BE49-F238E27FC236}">
                <a16:creationId xmlns:a16="http://schemas.microsoft.com/office/drawing/2014/main" id="{B334E9BA-2CC9-2813-0C9C-7CD274A7E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525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7" name="Oval 7">
            <a:extLst>
              <a:ext uri="{FF2B5EF4-FFF2-40B4-BE49-F238E27FC236}">
                <a16:creationId xmlns:a16="http://schemas.microsoft.com/office/drawing/2014/main" id="{80A77037-4DA6-553D-4CBC-7249975F8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7898" name="AutoShape 8">
            <a:extLst>
              <a:ext uri="{FF2B5EF4-FFF2-40B4-BE49-F238E27FC236}">
                <a16:creationId xmlns:a16="http://schemas.microsoft.com/office/drawing/2014/main" id="{6ABC8A16-A219-E7F5-5C05-66C2EE4A756C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305300" y="1638300"/>
            <a:ext cx="304800" cy="6934200"/>
          </a:xfrm>
          <a:prstGeom prst="leftBrace">
            <a:avLst>
              <a:gd name="adj1" fmla="val 189583"/>
              <a:gd name="adj2" fmla="val 44009"/>
            </a:avLst>
          </a:prstGeom>
          <a:noFill/>
          <a:ln w="38100">
            <a:solidFill>
              <a:srgbClr val="A5002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rgbClr val="A50021"/>
              </a:solidFill>
            </a:endParaRPr>
          </a:p>
        </p:txBody>
      </p:sp>
      <p:sp>
        <p:nvSpPr>
          <p:cNvPr id="37899" name="Text Box 9">
            <a:extLst>
              <a:ext uri="{FF2B5EF4-FFF2-40B4-BE49-F238E27FC236}">
                <a16:creationId xmlns:a16="http://schemas.microsoft.com/office/drawing/2014/main" id="{4A321BBC-7612-9964-ED47-AB4C98608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733" y="5389890"/>
            <a:ext cx="5692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One or two individuals take care of all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909039D-3CA0-DAAA-8C55-507C274CC36F}"/>
              </a:ext>
            </a:extLst>
          </p:cNvPr>
          <p:cNvSpPr txBox="1"/>
          <p:nvPr/>
        </p:nvSpPr>
        <p:spPr>
          <a:xfrm>
            <a:off x="430295" y="2628901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Procurement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9E7E197-080A-9C67-B806-FFFF5AA0A0F3}"/>
              </a:ext>
            </a:extLst>
          </p:cNvPr>
          <p:cNvSpPr txBox="1"/>
          <p:nvPr/>
        </p:nvSpPr>
        <p:spPr>
          <a:xfrm>
            <a:off x="2209446" y="4491334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Materials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881BE5D-9599-7DD3-6104-69B23388B47F}"/>
              </a:ext>
            </a:extLst>
          </p:cNvPr>
          <p:cNvSpPr txBox="1"/>
          <p:nvPr/>
        </p:nvSpPr>
        <p:spPr>
          <a:xfrm>
            <a:off x="3676215" y="2546001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Production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C400EC-E68F-7DC5-3B3C-7598757D2FC9}"/>
              </a:ext>
            </a:extLst>
          </p:cNvPr>
          <p:cNvSpPr txBox="1"/>
          <p:nvPr/>
        </p:nvSpPr>
        <p:spPr>
          <a:xfrm>
            <a:off x="5739955" y="452864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Sales</a:t>
            </a:r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96CE916-8392-745E-754B-7E95490C135A}"/>
              </a:ext>
            </a:extLst>
          </p:cNvPr>
          <p:cNvSpPr txBox="1"/>
          <p:nvPr/>
        </p:nvSpPr>
        <p:spPr>
          <a:xfrm>
            <a:off x="6946996" y="2546000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Delivery</a:t>
            </a:r>
            <a:endParaRPr lang="zh-TW" altLang="en-US" dirty="0"/>
          </a:p>
        </p:txBody>
      </p:sp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id="{309DD79B-DFF6-D996-755F-91B1416057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投影片編號版面配置區 4">
            <a:extLst>
              <a:ext uri="{FF2B5EF4-FFF2-40B4-BE49-F238E27FC236}">
                <a16:creationId xmlns:a16="http://schemas.microsoft.com/office/drawing/2014/main" id="{8580C794-E57D-47FE-B9FB-35CF57336F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F6F60A8-C468-4AAE-B064-4032FEB7C0E9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7F175DD2-71D1-CB79-B723-3D07C5219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企業早期運作方式：各功能獨立</a:t>
            </a:r>
          </a:p>
        </p:txBody>
      </p:sp>
      <p:grpSp>
        <p:nvGrpSpPr>
          <p:cNvPr id="862216" name="Group 8">
            <a:extLst>
              <a:ext uri="{FF2B5EF4-FFF2-40B4-BE49-F238E27FC236}">
                <a16:creationId xmlns:a16="http://schemas.microsoft.com/office/drawing/2014/main" id="{7029C475-6296-40DE-7B5D-1F64F537C2D5}"/>
              </a:ext>
            </a:extLst>
          </p:cNvPr>
          <p:cNvGrpSpPr>
            <a:grpSpLocks/>
          </p:cNvGrpSpPr>
          <p:nvPr/>
        </p:nvGrpSpPr>
        <p:grpSpPr bwMode="auto">
          <a:xfrm>
            <a:off x="392113" y="2492375"/>
            <a:ext cx="8061325" cy="3565526"/>
            <a:chOff x="247" y="1389"/>
            <a:chExt cx="5078" cy="2246"/>
          </a:xfrm>
        </p:grpSpPr>
        <p:grpSp>
          <p:nvGrpSpPr>
            <p:cNvPr id="39947" name="Group 9">
              <a:extLst>
                <a:ext uri="{FF2B5EF4-FFF2-40B4-BE49-F238E27FC236}">
                  <a16:creationId xmlns:a16="http://schemas.microsoft.com/office/drawing/2014/main" id="{E7552A32-9335-B825-E744-A725C780D8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0" y="1389"/>
              <a:ext cx="2259" cy="2246"/>
              <a:chOff x="1247" y="1570"/>
              <a:chExt cx="2259" cy="2246"/>
            </a:xfrm>
          </p:grpSpPr>
          <p:sp>
            <p:nvSpPr>
              <p:cNvPr id="39963" name="Text Box 10" descr="草蓆">
                <a:extLst>
                  <a:ext uri="{FF2B5EF4-FFF2-40B4-BE49-F238E27FC236}">
                    <a16:creationId xmlns:a16="http://schemas.microsoft.com/office/drawing/2014/main" id="{D6761689-3CB0-51A6-5031-926C953B4D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7" y="1570"/>
                <a:ext cx="111" cy="1587"/>
              </a:xfrm>
              <a:prstGeom prst="rect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lIns="18000" tIns="18000" rIns="18000" bIns="18000"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TW" altLang="zh-TW" sz="4400"/>
              </a:p>
            </p:txBody>
          </p:sp>
          <p:sp>
            <p:nvSpPr>
              <p:cNvPr id="39964" name="Rectangle 11">
                <a:extLst>
                  <a:ext uri="{FF2B5EF4-FFF2-40B4-BE49-F238E27FC236}">
                    <a16:creationId xmlns:a16="http://schemas.microsoft.com/office/drawing/2014/main" id="{14308241-08D4-9578-A352-B5B378C73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3409"/>
                <a:ext cx="1070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3600" dirty="0">
                    <a:solidFill>
                      <a:srgbClr val="A50021"/>
                    </a:solidFill>
                    <a:ea typeface="華康魏碑體" pitchFamily="65" charset="-120"/>
                  </a:rPr>
                  <a:t>obstacle</a:t>
                </a:r>
                <a:endParaRPr lang="zh-TW" altLang="en-US" sz="3600" dirty="0">
                  <a:solidFill>
                    <a:srgbClr val="A50021"/>
                  </a:solidFill>
                  <a:ea typeface="華康魏碑體" pitchFamily="65" charset="-120"/>
                </a:endParaRPr>
              </a:p>
            </p:txBody>
          </p:sp>
        </p:grpSp>
        <p:sp>
          <p:nvSpPr>
            <p:cNvPr id="39961" name="Text Box 13" descr="草蓆">
              <a:extLst>
                <a:ext uri="{FF2B5EF4-FFF2-40B4-BE49-F238E27FC236}">
                  <a16:creationId xmlns:a16="http://schemas.microsoft.com/office/drawing/2014/main" id="{E277EE98-2D88-D8E7-2811-351D076B6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3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9" name="Text Box 16" descr="草蓆">
              <a:extLst>
                <a:ext uri="{FF2B5EF4-FFF2-40B4-BE49-F238E27FC236}">
                  <a16:creationId xmlns:a16="http://schemas.microsoft.com/office/drawing/2014/main" id="{D4061BE8-84CE-304C-33FC-A7835F2C0E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7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7" name="Text Box 19" descr="草蓆">
              <a:extLst>
                <a:ext uri="{FF2B5EF4-FFF2-40B4-BE49-F238E27FC236}">
                  <a16:creationId xmlns:a16="http://schemas.microsoft.com/office/drawing/2014/main" id="{A105DB51-E327-51A8-CFBD-235841430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0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5" name="Text Box 22" descr="草蓆">
              <a:extLst>
                <a:ext uri="{FF2B5EF4-FFF2-40B4-BE49-F238E27FC236}">
                  <a16:creationId xmlns:a16="http://schemas.microsoft.com/office/drawing/2014/main" id="{7BE94970-D70A-6E2A-20FB-DE0CDAC2B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4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  <p:sp>
          <p:nvSpPr>
            <p:cNvPr id="39953" name="Text Box 25" descr="草蓆">
              <a:extLst>
                <a:ext uri="{FF2B5EF4-FFF2-40B4-BE49-F238E27FC236}">
                  <a16:creationId xmlns:a16="http://schemas.microsoft.com/office/drawing/2014/main" id="{18C42B20-B90C-5339-D192-AF19ABF1AF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" y="1389"/>
              <a:ext cx="111" cy="1587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18000" tIns="18000" rIns="18000" bIns="180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zh-TW" sz="4400"/>
            </a:p>
          </p:txBody>
        </p:sp>
      </p:grpSp>
      <p:sp>
        <p:nvSpPr>
          <p:cNvPr id="2" name="Oval 3">
            <a:extLst>
              <a:ext uri="{FF2B5EF4-FFF2-40B4-BE49-F238E27FC236}">
                <a16:creationId xmlns:a16="http://schemas.microsoft.com/office/drawing/2014/main" id="{8B68D6DA-CFF7-496D-999D-A14983EFB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35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5039A4CB-F7CF-9A90-30DA-BA76B8F80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125EF93B-B6D0-E0C6-6989-D56CF5E89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5" name="Oval 6">
            <a:extLst>
              <a:ext uri="{FF2B5EF4-FFF2-40B4-BE49-F238E27FC236}">
                <a16:creationId xmlns:a16="http://schemas.microsoft.com/office/drawing/2014/main" id="{42D7D573-AEF6-CDA1-C598-0F17758B8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525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21A483BC-EA08-99F8-8DFF-00D863E65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3073400"/>
            <a:ext cx="911225" cy="14351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 sz="3200" dirty="0">
              <a:ea typeface="華康魏碑體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5CF9EC3-A245-F679-8BFF-1EC1A778083D}"/>
              </a:ext>
            </a:extLst>
          </p:cNvPr>
          <p:cNvSpPr txBox="1"/>
          <p:nvPr/>
        </p:nvSpPr>
        <p:spPr>
          <a:xfrm>
            <a:off x="430295" y="2628901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Procurement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314C3DB-C2A5-0F55-D8FF-6AD6D7110312}"/>
              </a:ext>
            </a:extLst>
          </p:cNvPr>
          <p:cNvSpPr txBox="1"/>
          <p:nvPr/>
        </p:nvSpPr>
        <p:spPr>
          <a:xfrm>
            <a:off x="2209446" y="4491334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Materials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8209093-F545-7C79-13D1-5863A33BB1C4}"/>
              </a:ext>
            </a:extLst>
          </p:cNvPr>
          <p:cNvSpPr txBox="1"/>
          <p:nvPr/>
        </p:nvSpPr>
        <p:spPr>
          <a:xfrm>
            <a:off x="3676215" y="2546001"/>
            <a:ext cx="153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Production</a:t>
            </a:r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C6B426A6-BC14-264D-0C17-7DA31BC8B9A4}"/>
              </a:ext>
            </a:extLst>
          </p:cNvPr>
          <p:cNvSpPr txBox="1"/>
          <p:nvPr/>
        </p:nvSpPr>
        <p:spPr>
          <a:xfrm>
            <a:off x="6946996" y="2498229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Delivery</a:t>
            </a:r>
            <a:endParaRPr lang="zh-TW" altLang="en-US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5CD9414-708C-A808-AC1E-82D0F6208C2C}"/>
              </a:ext>
            </a:extLst>
          </p:cNvPr>
          <p:cNvSpPr txBox="1"/>
          <p:nvPr/>
        </p:nvSpPr>
        <p:spPr>
          <a:xfrm>
            <a:off x="5619307" y="4529138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Sales</a:t>
            </a:r>
            <a:endParaRPr lang="zh-TW" altLang="en-US" dirty="0"/>
          </a:p>
        </p:txBody>
      </p:sp>
      <p:sp>
        <p:nvSpPr>
          <p:cNvPr id="12" name="頁尾版面配置區 11">
            <a:extLst>
              <a:ext uri="{FF2B5EF4-FFF2-40B4-BE49-F238E27FC236}">
                <a16:creationId xmlns:a16="http://schemas.microsoft.com/office/drawing/2014/main" id="{F5DED0C1-330E-102D-99CE-F0A6A8033C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2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C33F956C-F459-4B56-665E-322A64202E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519BDB-C7C8-408B-A5DA-38EC285E0A93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CDF5109B-E9D1-17A6-957D-9F43694821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Early Information Systems</a:t>
            </a:r>
            <a:endParaRPr lang="zh-TW" altLang="en-US" dirty="0"/>
          </a:p>
        </p:txBody>
      </p:sp>
      <p:sp>
        <p:nvSpPr>
          <p:cNvPr id="41989" name="Text Box 3">
            <a:extLst>
              <a:ext uri="{FF2B5EF4-FFF2-40B4-BE49-F238E27FC236}">
                <a16:creationId xmlns:a16="http://schemas.microsoft.com/office/drawing/2014/main" id="{9F558728-86FF-68B9-2198-3B519D22C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492763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dirty="0">
                <a:solidFill>
                  <a:srgbClr val="CC3300"/>
                </a:solidFill>
                <a:latin typeface="Arial" panose="020B0604020202020204" pitchFamily="34" charset="0"/>
              </a:rPr>
              <a:t>Lack of cross functional integration</a:t>
            </a:r>
            <a:endParaRPr kumimoji="0" lang="zh-TW" altLang="en-US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41990" name="Rectangle 4">
            <a:extLst>
              <a:ext uri="{FF2B5EF4-FFF2-40B4-BE49-F238E27FC236}">
                <a16:creationId xmlns:a16="http://schemas.microsoft.com/office/drawing/2014/main" id="{9CE6EB95-69DA-DF30-ACEA-B30BC7779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0"/>
            <a:ext cx="1219200" cy="2743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1" name="Rectangle 5">
            <a:extLst>
              <a:ext uri="{FF2B5EF4-FFF2-40B4-BE49-F238E27FC236}">
                <a16:creationId xmlns:a16="http://schemas.microsoft.com/office/drawing/2014/main" id="{F3F01AAC-C37E-6E80-3EC7-CDC7AA614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0"/>
            <a:ext cx="1219200" cy="2743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2" name="Rectangle 6">
            <a:extLst>
              <a:ext uri="{FF2B5EF4-FFF2-40B4-BE49-F238E27FC236}">
                <a16:creationId xmlns:a16="http://schemas.microsoft.com/office/drawing/2014/main" id="{EA2B05DC-9527-BD90-0E63-17B2EF4A9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286000"/>
            <a:ext cx="1219200" cy="2743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993" name="Text Box 7">
            <a:extLst>
              <a:ext uri="{FF2B5EF4-FFF2-40B4-BE49-F238E27FC236}">
                <a16:creationId xmlns:a16="http://schemas.microsoft.com/office/drawing/2014/main" id="{19E27F41-894E-C36F-6E57-5C132A3FC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346" y="2909108"/>
            <a:ext cx="1125308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Sales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4" name="Text Box 8">
            <a:extLst>
              <a:ext uri="{FF2B5EF4-FFF2-40B4-BE49-F238E27FC236}">
                <a16:creationId xmlns:a16="http://schemas.microsoft.com/office/drawing/2014/main" id="{356AC337-DFA9-9176-C176-AE0C5538E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1706" y="2662238"/>
            <a:ext cx="180818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Production</a:t>
            </a:r>
            <a:endParaRPr kumimoji="0" lang="zh-TW" altLang="en-US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5" name="Text Box 9">
            <a:extLst>
              <a:ext uri="{FF2B5EF4-FFF2-40B4-BE49-F238E27FC236}">
                <a16:creationId xmlns:a16="http://schemas.microsoft.com/office/drawing/2014/main" id="{6B2FB431-CA0D-08DE-C903-7FCEA57A9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1915" y="3057538"/>
            <a:ext cx="158537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Delivery</a:t>
            </a:r>
            <a:endParaRPr kumimoji="0" lang="zh-TW" altLang="en-US" sz="2800" b="1" dirty="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1996" name="Line 10">
            <a:extLst>
              <a:ext uri="{FF2B5EF4-FFF2-40B4-BE49-F238E27FC236}">
                <a16:creationId xmlns:a16="http://schemas.microsoft.com/office/drawing/2014/main" id="{C8035C38-F07D-0B6C-2814-B4F653DED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2522538"/>
            <a:ext cx="13716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1997" name="Text Box 11">
            <a:extLst>
              <a:ext uri="{FF2B5EF4-FFF2-40B4-BE49-F238E27FC236}">
                <a16:creationId xmlns:a16="http://schemas.microsoft.com/office/drawing/2014/main" id="{DA83981D-997E-B8C7-EEF4-69F7CB282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36763"/>
            <a:ext cx="106439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Input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41998" name="Line 12">
            <a:extLst>
              <a:ext uri="{FF2B5EF4-FFF2-40B4-BE49-F238E27FC236}">
                <a16:creationId xmlns:a16="http://schemas.microsoft.com/office/drawing/2014/main" id="{166ABF35-0C87-8225-280D-BE0216F89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816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1999" name="Line 13">
            <a:extLst>
              <a:ext uri="{FF2B5EF4-FFF2-40B4-BE49-F238E27FC236}">
                <a16:creationId xmlns:a16="http://schemas.microsoft.com/office/drawing/2014/main" id="{5682A799-CD5E-EEE0-07C3-31BF4F2A6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6388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0" name="Line 14">
            <a:extLst>
              <a:ext uri="{FF2B5EF4-FFF2-40B4-BE49-F238E27FC236}">
                <a16:creationId xmlns:a16="http://schemas.microsoft.com/office/drawing/2014/main" id="{1B084A9A-2AC4-DCE5-0758-0DC5DA915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52578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1" name="Line 15">
            <a:extLst>
              <a:ext uri="{FF2B5EF4-FFF2-40B4-BE49-F238E27FC236}">
                <a16:creationId xmlns:a16="http://schemas.microsoft.com/office/drawing/2014/main" id="{553D13AE-9811-39C5-54F4-089B8DBB4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22538"/>
            <a:ext cx="13716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2" name="Line 16">
            <a:extLst>
              <a:ext uri="{FF2B5EF4-FFF2-40B4-BE49-F238E27FC236}">
                <a16:creationId xmlns:a16="http://schemas.microsoft.com/office/drawing/2014/main" id="{FA746599-DAE5-4DDF-9BAD-623256EF0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3" name="Line 17">
            <a:extLst>
              <a:ext uri="{FF2B5EF4-FFF2-40B4-BE49-F238E27FC236}">
                <a16:creationId xmlns:a16="http://schemas.microsoft.com/office/drawing/2014/main" id="{ACE40035-861F-8321-2AD0-6886130BB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638800"/>
            <a:ext cx="18288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4" name="Line 18">
            <a:extLst>
              <a:ext uri="{FF2B5EF4-FFF2-40B4-BE49-F238E27FC236}">
                <a16:creationId xmlns:a16="http://schemas.microsoft.com/office/drawing/2014/main" id="{7C0B7FBE-87AE-BD6F-27CE-C25C712BE1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53400" y="5257800"/>
            <a:ext cx="0" cy="381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endParaRPr lang="zh-TW" altLang="en-US"/>
          </a:p>
        </p:txBody>
      </p:sp>
      <p:sp>
        <p:nvSpPr>
          <p:cNvPr id="42005" name="Text Box 19">
            <a:extLst>
              <a:ext uri="{FF2B5EF4-FFF2-40B4-BE49-F238E27FC236}">
                <a16:creationId xmlns:a16="http://schemas.microsoft.com/office/drawing/2014/main" id="{6BFD1559-D06F-74C5-7047-FDD404EE5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7150" y="4695825"/>
            <a:ext cx="136415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kumimoji="0" lang="en-US" altLang="zh-TW" sz="2800" b="1" dirty="0">
                <a:solidFill>
                  <a:srgbClr val="006600"/>
                </a:solidFill>
                <a:latin typeface="Arial" panose="020B0604020202020204" pitchFamily="34" charset="0"/>
              </a:rPr>
              <a:t>Output</a:t>
            </a:r>
            <a:endParaRPr kumimoji="0" lang="zh-TW" altLang="en-US" sz="28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2006" name="Object 20">
            <a:extLst>
              <a:ext uri="{FF2B5EF4-FFF2-40B4-BE49-F238E27FC236}">
                <a16:creationId xmlns:a16="http://schemas.microsoft.com/office/drawing/2014/main" id="{6EAC593D-A787-D21F-EF0F-7627D1DD1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61302900" imgH="42929175" progId="MS_ClipArt_Gallery.2">
                  <p:embed/>
                </p:oleObj>
              </mc:Choice>
              <mc:Fallback>
                <p:oleObj name="Clip" r:id="rId3" imgW="61302900" imgH="42929175" progId="MS_ClipArt_Gallery.2">
                  <p:embed/>
                  <p:pic>
                    <p:nvPicPr>
                      <p:cNvPr id="42006" name="Object 20">
                        <a:extLst>
                          <a:ext uri="{FF2B5EF4-FFF2-40B4-BE49-F238E27FC236}">
                            <a16:creationId xmlns:a16="http://schemas.microsoft.com/office/drawing/2014/main" id="{6EAC593D-A787-D21F-EF0F-7627D1DD18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7" name="Object 21">
            <a:extLst>
              <a:ext uri="{FF2B5EF4-FFF2-40B4-BE49-F238E27FC236}">
                <a16:creationId xmlns:a16="http://schemas.microsoft.com/office/drawing/2014/main" id="{DA8240EE-D36A-3D13-F0E4-B79B9577A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61302900" imgH="42929175" progId="MS_ClipArt_Gallery.2">
                  <p:embed/>
                </p:oleObj>
              </mc:Choice>
              <mc:Fallback>
                <p:oleObj name="Clip" r:id="rId5" imgW="61302900" imgH="42929175" progId="MS_ClipArt_Gallery.2">
                  <p:embed/>
                  <p:pic>
                    <p:nvPicPr>
                      <p:cNvPr id="42007" name="Object 21">
                        <a:extLst>
                          <a:ext uri="{FF2B5EF4-FFF2-40B4-BE49-F238E27FC236}">
                            <a16:creationId xmlns:a16="http://schemas.microsoft.com/office/drawing/2014/main" id="{DA8240EE-D36A-3D13-F0E4-B79B9577A9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8" name="Object 22">
            <a:extLst>
              <a:ext uri="{FF2B5EF4-FFF2-40B4-BE49-F238E27FC236}">
                <a16:creationId xmlns:a16="http://schemas.microsoft.com/office/drawing/2014/main" id="{B58A3761-8934-1E57-3348-157A0B604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962400"/>
          <a:ext cx="13176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6" imgW="61302900" imgH="42929175" progId="MS_ClipArt_Gallery.2">
                  <p:embed/>
                </p:oleObj>
              </mc:Choice>
              <mc:Fallback>
                <p:oleObj name="Clip" r:id="rId6" imgW="61302900" imgH="42929175" progId="MS_ClipArt_Gallery.2">
                  <p:embed/>
                  <p:pic>
                    <p:nvPicPr>
                      <p:cNvPr id="42008" name="Object 22">
                        <a:extLst>
                          <a:ext uri="{FF2B5EF4-FFF2-40B4-BE49-F238E27FC236}">
                            <a16:creationId xmlns:a16="http://schemas.microsoft.com/office/drawing/2014/main" id="{B58A3761-8934-1E57-3348-157A0B604E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962400"/>
                        <a:ext cx="13176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9" name="AutoShape 23">
            <a:extLst>
              <a:ext uri="{FF2B5EF4-FFF2-40B4-BE49-F238E27FC236}">
                <a16:creationId xmlns:a16="http://schemas.microsoft.com/office/drawing/2014/main" id="{ADD708CE-69C3-146E-41C7-1FAE21CF2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334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0" name="AutoShape 24">
            <a:extLst>
              <a:ext uri="{FF2B5EF4-FFF2-40B4-BE49-F238E27FC236}">
                <a16:creationId xmlns:a16="http://schemas.microsoft.com/office/drawing/2014/main" id="{559F003E-6A0A-E4D3-09A2-69DD53C0A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334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1" name="AutoShape 25">
            <a:extLst>
              <a:ext uri="{FF2B5EF4-FFF2-40B4-BE49-F238E27FC236}">
                <a16:creationId xmlns:a16="http://schemas.microsoft.com/office/drawing/2014/main" id="{6BDACC45-A03B-F615-CD9B-D459A2127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5908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2012" name="AutoShape 26">
            <a:extLst>
              <a:ext uri="{FF2B5EF4-FFF2-40B4-BE49-F238E27FC236}">
                <a16:creationId xmlns:a16="http://schemas.microsoft.com/office/drawing/2014/main" id="{4A7152DD-78ED-98B7-16C4-46D88175C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905000"/>
            <a:ext cx="685800" cy="52863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AC99D7E6-88AD-60BF-0460-1862B4D22F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2428</TotalTime>
  <Words>540</Words>
  <Application>Microsoft Office PowerPoint</Application>
  <PresentationFormat>如螢幕大小 (4:3)</PresentationFormat>
  <Paragraphs>204</Paragraphs>
  <Slides>13</Slides>
  <Notes>10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華康細圓體</vt:lpstr>
      <vt:lpstr>標楷體</vt:lpstr>
      <vt:lpstr>Arial</vt:lpstr>
      <vt:lpstr>Calibri</vt:lpstr>
      <vt:lpstr>Times New Roman</vt:lpstr>
      <vt:lpstr>Webdings</vt:lpstr>
      <vt:lpstr>Wingdings</vt:lpstr>
      <vt:lpstr>0ckf</vt:lpstr>
      <vt:lpstr>Clip</vt:lpstr>
      <vt:lpstr>Information Systems:     Integration of Functions</vt:lpstr>
      <vt:lpstr>Rapid improvement of IT</vt:lpstr>
      <vt:lpstr>Applications of IT in Businesses</vt:lpstr>
      <vt:lpstr>Example: Changes in Channels</vt:lpstr>
      <vt:lpstr>Typical Information Systems</vt:lpstr>
      <vt:lpstr>Evolution of IT Applications</vt:lpstr>
      <vt:lpstr>Operations of early businesses</vt:lpstr>
      <vt:lpstr>企業早期運作方式：各功能獨立</vt:lpstr>
      <vt:lpstr>Early Information Systems</vt:lpstr>
      <vt:lpstr>Integrated Systems</vt:lpstr>
      <vt:lpstr>Internal Functions</vt:lpstr>
      <vt:lpstr>Ideal ERP: Internal Functions</vt:lpstr>
      <vt:lpstr>Integration of Systems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160</cp:revision>
  <dcterms:created xsi:type="dcterms:W3CDTF">1999-04-05T16:45:56Z</dcterms:created>
  <dcterms:modified xsi:type="dcterms:W3CDTF">2023-02-22T09:11:28Z</dcterms:modified>
</cp:coreProperties>
</file>