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7"/>
  </p:notesMasterIdLst>
  <p:sldIdLst>
    <p:sldId id="360" r:id="rId2"/>
    <p:sldId id="675" r:id="rId3"/>
    <p:sldId id="362" r:id="rId4"/>
    <p:sldId id="678" r:id="rId5"/>
    <p:sldId id="680" r:id="rId6"/>
    <p:sldId id="681" r:id="rId7"/>
    <p:sldId id="683" r:id="rId8"/>
    <p:sldId id="682" r:id="rId9"/>
    <p:sldId id="679" r:id="rId10"/>
    <p:sldId id="685" r:id="rId11"/>
    <p:sldId id="691" r:id="rId12"/>
    <p:sldId id="690" r:id="rId13"/>
    <p:sldId id="686" r:id="rId14"/>
    <p:sldId id="694" r:id="rId15"/>
    <p:sldId id="689" r:id="rId16"/>
    <p:sldId id="695" r:id="rId17"/>
    <p:sldId id="696" r:id="rId18"/>
    <p:sldId id="697" r:id="rId19"/>
    <p:sldId id="692" r:id="rId20"/>
    <p:sldId id="693" r:id="rId21"/>
    <p:sldId id="698" r:id="rId22"/>
    <p:sldId id="702" r:id="rId23"/>
    <p:sldId id="699" r:id="rId24"/>
    <p:sldId id="700" r:id="rId25"/>
    <p:sldId id="701" r:id="rId26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0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50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3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7A69B8A9-5E03-4EFF-1DC1-701E9814E5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B685E9C5-98C7-379A-135E-04341556FFC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>
            <a:extLst>
              <a:ext uri="{FF2B5EF4-FFF2-40B4-BE49-F238E27FC236}">
                <a16:creationId xmlns="" xmlns:a16="http://schemas.microsoft.com/office/drawing/2014/main" id="{3F43224B-136F-7BCC-03A9-3F3820447E7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="" xmlns:a16="http://schemas.microsoft.com/office/drawing/2014/main" id="{5FB3803F-3251-FE9A-A7E9-B17A4DF59DC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  <a:endParaRPr lang="en-US" altLang="zh-TW" noProof="0"/>
          </a:p>
          <a:p>
            <a:pPr lvl="1"/>
            <a:r>
              <a:rPr lang="zh-TW" altLang="en-US" noProof="0"/>
              <a:t>第二層</a:t>
            </a:r>
            <a:endParaRPr lang="en-US" altLang="zh-TW" noProof="0"/>
          </a:p>
          <a:p>
            <a:pPr lvl="2"/>
            <a:r>
              <a:rPr lang="zh-TW" altLang="en-US" noProof="0"/>
              <a:t>第三層</a:t>
            </a:r>
            <a:endParaRPr lang="en-US" altLang="zh-TW" noProof="0"/>
          </a:p>
          <a:p>
            <a:pPr lvl="3"/>
            <a:r>
              <a:rPr lang="zh-TW" altLang="en-US" noProof="0"/>
              <a:t>第四層</a:t>
            </a:r>
            <a:endParaRPr lang="en-US" altLang="zh-TW" noProof="0"/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="" xmlns:a16="http://schemas.microsoft.com/office/drawing/2014/main" id="{A6F053FE-B9AB-141F-65C8-15D26DB8E53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>
            <a:extLst>
              <a:ext uri="{FF2B5EF4-FFF2-40B4-BE49-F238E27FC236}">
                <a16:creationId xmlns="" xmlns:a16="http://schemas.microsoft.com/office/drawing/2014/main" id="{4621B66D-9D6E-6F2A-E334-42271C5910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13B141D-8071-1B45-8071-5A4318C8BB7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4088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="" xmlns:a16="http://schemas.microsoft.com/office/drawing/2014/main" id="{334B1263-11AF-0F5E-C6CE-5F88C31D3D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F85CB47-3E82-D040-837F-D9F3CDD6ECD2}" type="slidenum">
              <a:rPr lang="en-US" altLang="zh-TW" sz="1200"/>
              <a:pPr/>
              <a:t>1</a:t>
            </a:fld>
            <a:endParaRPr lang="en-US" altLang="zh-TW" sz="1200"/>
          </a:p>
        </p:txBody>
      </p:sp>
      <p:sp>
        <p:nvSpPr>
          <p:cNvPr id="4099" name="Rectangle 2">
            <a:extLst>
              <a:ext uri="{FF2B5EF4-FFF2-40B4-BE49-F238E27FC236}">
                <a16:creationId xmlns="" xmlns:a16="http://schemas.microsoft.com/office/drawing/2014/main" id="{02AAE805-EA83-CD77-4AF0-015BA5583C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="" xmlns:a16="http://schemas.microsoft.com/office/drawing/2014/main" id="{A7BAAC33-FE33-1D99-4A2D-AA0846E32C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9235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 按一下以編輯母片子標題樣式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890C8C76-57CA-DDDB-FD6E-2F549D4DE9B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A3286146-E721-0543-9417-B45D4852E6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3FE70-BF6C-DA46-901C-F5129784E9D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108345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476AB402-356D-2413-0563-0762AD7A16E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911A50B1-A935-39BC-8B2E-62FE3C9481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FD8B3-81B5-FB4C-BEF8-A9E334FB2C5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581210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E870A57E-0E26-45A8-2721-8E72F3334E2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0553D1B8-59AD-F19D-8A73-329C5794D9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F7C54-9AC9-5147-8037-BA74428EBBC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837826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381000"/>
            <a:ext cx="7772400" cy="57150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AB07D14B-1DCD-EA40-BEAD-57FBE8AB44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FC87549B-FB00-E23C-1527-EC602AC37A4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685A89-AF55-FB42-91FF-53CFDDDA6A8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974421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39E7C8B6-8BF8-BF87-1B55-FEFEBB4015A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B2463061-88F9-9CA3-284F-AE988D3877C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FC4A57-54BF-E84D-93F8-E75D531B771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444512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7B5CD06-9441-89AE-E74F-D76178A5287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7D21E2A-80BA-C078-2155-ABA83BBA677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EEB950-4416-5A47-850F-24DD89F3C40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319352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47329173-5100-C1C5-1230-9EB63836169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103B52CE-8401-FDAB-145D-2636541726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FC373-2543-EB40-868E-8F29E9C3398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277974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81FB62E8-E3E8-51F8-4E87-1F550EB0A52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23C7E7A6-DA8C-1186-EE33-A04FC4AE526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C86A20-E865-BF47-B06A-F36DD9E2102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253247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C9F5C09-2EEF-CDE9-D635-18CA629AFEF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A56953A-2C6B-DCFD-02EF-CAE43990F5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36D918-96A2-6943-B1B4-14ACB84A681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23115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E0E41117-CE7B-E161-CED8-68B319495B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39DD1A4C-7993-F6AF-C957-F811F7822D7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0829D-7038-6643-A0AC-2F1C51BFD8D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907732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363812E3-722F-9D2E-F727-75EFCE3326A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75286DA7-1C0B-4E84-BD8C-2A028FF0E4B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7B3D4-1ACB-594A-BD46-9F2DCC06303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889074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="" xmlns:a16="http://schemas.microsoft.com/office/drawing/2014/main" id="{3ECD4D87-3BC2-5D69-1820-83B226FAB73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="" xmlns:a16="http://schemas.microsoft.com/office/drawing/2014/main" id="{EF97EA33-DC30-F190-7AA7-8668801A374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408C67-B452-BA4D-8E9D-623EFD5D777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534664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75C622E-D9C5-D81F-F9E8-F1A3990C6C6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65842A0-3BB4-D0AA-1F5F-C5618AA484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A455BD-C5BD-3C49-952C-0A3B90D27B3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300027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6B0D8AE-18E2-1082-2782-EA0FC0305BD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00EB866-C08A-5EDB-FA69-6101F8F8858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3C902B-F1AF-2F43-A98A-E837EB8181F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16450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DA6698DA-042F-6D78-ECD5-AD73B043B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2A3D9910-2E20-81F2-6F66-510E64B06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7684EA6C-5CE5-DCDF-4433-6867496553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  <a:endParaRPr lang="en-US" altLang="zh-TW"/>
          </a:p>
          <a:p>
            <a:pPr lvl="1"/>
            <a:r>
              <a:rPr lang="zh-TW" altLang="en-US"/>
              <a:t>第二層</a:t>
            </a:r>
            <a:endParaRPr lang="en-US" altLang="zh-TW"/>
          </a:p>
          <a:p>
            <a:pPr lvl="2"/>
            <a:r>
              <a:rPr lang="zh-TW" altLang="en-US"/>
              <a:t>第三層</a:t>
            </a:r>
            <a:endParaRPr lang="en-US" altLang="zh-TW"/>
          </a:p>
          <a:p>
            <a:pPr lvl="3"/>
            <a:r>
              <a:rPr lang="zh-TW" altLang="en-US"/>
              <a:t>第四層</a:t>
            </a:r>
            <a:endParaRPr lang="en-US" altLang="zh-TW"/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46437" name="Rectangle 5">
            <a:extLst>
              <a:ext uri="{FF2B5EF4-FFF2-40B4-BE49-F238E27FC236}">
                <a16:creationId xmlns="" xmlns:a16="http://schemas.microsoft.com/office/drawing/2014/main" id="{31C48D55-7B30-D035-2772-0C6C24D12C2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333399"/>
                </a:solidFill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146438" name="Rectangle 6">
            <a:extLst>
              <a:ext uri="{FF2B5EF4-FFF2-40B4-BE49-F238E27FC236}">
                <a16:creationId xmlns="" xmlns:a16="http://schemas.microsoft.com/office/drawing/2014/main" id="{2251D366-3986-8E57-3A19-A5A0F7F4F12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333399"/>
                </a:solidFill>
              </a:defRPr>
            </a:lvl1pPr>
          </a:lstStyle>
          <a:p>
            <a:fld id="{31218F21-1E99-844E-B6F0-2C5AF018E82B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46439" name="AutoShape 7">
            <a:extLst>
              <a:ext uri="{FF2B5EF4-FFF2-40B4-BE49-F238E27FC236}">
                <a16:creationId xmlns="" xmlns:a16="http://schemas.microsoft.com/office/drawing/2014/main" id="{B025F652-2515-36A8-06F5-0F4943628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blurRad="63500" dist="107763" dir="2700000" algn="ctr" rotWithShape="0">
              <a:schemeClr val="bg1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1032" name="Line 8">
            <a:extLst>
              <a:ext uri="{FF2B5EF4-FFF2-40B4-BE49-F238E27FC236}">
                <a16:creationId xmlns="" xmlns:a16="http://schemas.microsoft.com/office/drawing/2014/main" id="{A9D5AC93-624B-A4E0-3997-DB69CB4A105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SimHei" charset="0"/>
          <a:cs typeface="SimHe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SimHei" charset="0"/>
          <a:cs typeface="SimHe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SimHei" charset="0"/>
          <a:cs typeface="SimHe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SimHei" charset="0"/>
          <a:cs typeface="SimHei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SimHei" charset="0"/>
          <a:cs typeface="SimHei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SimHei" charset="0"/>
          <a:cs typeface="SimHei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SimHei" charset="0"/>
          <a:cs typeface="SimHei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SimHei" charset="0"/>
          <a:cs typeface="SimHei" charset="0"/>
        </a:defRPr>
      </a:lvl9pPr>
    </p:titleStyle>
    <p:bodyStyle>
      <a:lvl1pPr marL="473075" indent="-4730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16"/>
        </a:buBlip>
        <a:defRPr kumimoji="1" sz="3200">
          <a:solidFill>
            <a:srgbClr val="000099"/>
          </a:solidFill>
          <a:latin typeface="+mn-lt"/>
          <a:ea typeface="+mn-ea"/>
          <a:cs typeface="+mn-cs"/>
        </a:defRPr>
      </a:lvl1pPr>
      <a:lvl2pPr marL="1050925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ebdings" pitchFamily="2" charset="2"/>
        <a:buBlip>
          <a:blip r:embed="rId17"/>
        </a:buBlip>
        <a:defRPr kumimoji="1" sz="2800">
          <a:solidFill>
            <a:schemeClr val="tx1"/>
          </a:solidFill>
          <a:latin typeface="Times New Roman" charset="0"/>
          <a:ea typeface="新細明體" charset="0"/>
          <a:cs typeface="新細明體" charset="0"/>
        </a:defRPr>
      </a:lvl2pPr>
      <a:lvl3pPr marL="1616075" indent="-3746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kumimoji="1" sz="2400">
          <a:solidFill>
            <a:srgbClr val="006600"/>
          </a:solidFill>
          <a:latin typeface="Times New Roman" charset="0"/>
          <a:ea typeface="新細明體" charset="0"/>
        </a:defRPr>
      </a:lvl3pPr>
      <a:lvl4pPr marL="2193925" indent="-3873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kumimoji="1" sz="2000">
          <a:solidFill>
            <a:srgbClr val="CC0000"/>
          </a:solidFill>
          <a:latin typeface="Times New Roman" charset="0"/>
          <a:ea typeface="新細明體" charset="0"/>
        </a:defRPr>
      </a:lvl4pPr>
      <a:lvl5pPr marL="2613025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chemeClr val="folHlink"/>
          </a:solidFill>
          <a:latin typeface="Times New Roman" charset="0"/>
          <a:ea typeface="新細明體" charset="0"/>
        </a:defRPr>
      </a:lvl5pPr>
      <a:lvl6pPr marL="3070225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chemeClr val="folHlink"/>
          </a:solidFill>
          <a:latin typeface="Times New Roman" charset="0"/>
          <a:ea typeface="新細明體" charset="0"/>
        </a:defRPr>
      </a:lvl6pPr>
      <a:lvl7pPr marL="3527425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chemeClr val="folHlink"/>
          </a:solidFill>
          <a:latin typeface="Times New Roman" charset="0"/>
          <a:ea typeface="新細明體" charset="0"/>
        </a:defRPr>
      </a:lvl7pPr>
      <a:lvl8pPr marL="3984625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chemeClr val="folHlink"/>
          </a:solidFill>
          <a:latin typeface="Times New Roman" charset="0"/>
          <a:ea typeface="新細明體" charset="0"/>
        </a:defRPr>
      </a:lvl8pPr>
      <a:lvl9pPr marL="4441825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chemeClr val="folHlink"/>
          </a:solidFill>
          <a:latin typeface="Times New Roman" charset="0"/>
          <a:ea typeface="新細明體" charset="0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logicaldiversity.org/programs/population_and_sustainability/world_population_video.html" TargetMode="External"/><Relationship Id="rId2" Type="http://schemas.openxmlformats.org/officeDocument/2006/relationships/hyperlink" Target="https://www.youtube.com/watch?v=YaGqOPxHFk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18531907-32A2-98A3-6596-4AE70D53B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718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F0036822-4296-95FD-665C-7064D7FC6FA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7800" y="1066800"/>
            <a:ext cx="7516688" cy="1143000"/>
          </a:xfrm>
        </p:spPr>
        <p:txBody>
          <a:bodyPr/>
          <a:lstStyle/>
          <a:p>
            <a:pPr algn="ctr" eaLnBrk="1" hangingPunct="1">
              <a:lnSpc>
                <a:spcPct val="130000"/>
              </a:lnSpc>
            </a:pPr>
            <a:r>
              <a:rPr lang="en-US" altLang="zh-TW" sz="4400" dirty="0"/>
              <a:t>Business</a:t>
            </a:r>
            <a:r>
              <a:rPr lang="zh-TW" altLang="en-US" sz="4400" dirty="0"/>
              <a:t> </a:t>
            </a:r>
            <a:r>
              <a:rPr lang="en-US" altLang="zh-TW" sz="4400" dirty="0" smtClean="0"/>
              <a:t>Data Analytics and Data Driven Operations</a:t>
            </a:r>
            <a:endParaRPr lang="zh-TW" altLang="en-US" sz="4400" dirty="0"/>
          </a:p>
        </p:txBody>
      </p:sp>
      <p:sp>
        <p:nvSpPr>
          <p:cNvPr id="3077" name="Text Box 5">
            <a:extLst>
              <a:ext uri="{FF2B5EF4-FFF2-40B4-BE49-F238E27FC236}">
                <a16:creationId xmlns="" xmlns:a16="http://schemas.microsoft.com/office/drawing/2014/main" id="{B9CA8ABF-065F-04A5-ADD4-60DAE72FC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117475"/>
            <a:ext cx="623243" cy="114300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600" dirty="0" smtClean="0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  <a:endParaRPr lang="en-US" altLang="zh-TW" sz="6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7CFA0150-00AA-FABB-7E3F-388C55009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3089275"/>
            <a:ext cx="7620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kumimoji="1" sz="3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ebdings" pitchFamily="2" charset="2"/>
              <a:buNone/>
              <a:defRPr kumimoji="1" sz="2800">
                <a:solidFill>
                  <a:schemeClr val="tx1"/>
                </a:solidFill>
                <a:latin typeface="Times New Roman" charset="0"/>
                <a:ea typeface="新細明體" charset="0"/>
                <a:cs typeface="新細明體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kumimoji="1" sz="2400">
                <a:solidFill>
                  <a:srgbClr val="006600"/>
                </a:solidFill>
                <a:latin typeface="Times New Roman" charset="0"/>
                <a:ea typeface="新細明體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kumimoji="1" sz="2000">
                <a:solidFill>
                  <a:srgbClr val="CC0000"/>
                </a:solidFill>
                <a:latin typeface="Times New Roman" charset="0"/>
                <a:ea typeface="新細明體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folHlink"/>
                </a:solidFill>
                <a:latin typeface="Times New Roman" charset="0"/>
                <a:ea typeface="新細明體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folHlink"/>
                </a:solidFill>
                <a:latin typeface="Times New Roman" charset="0"/>
                <a:ea typeface="新細明體" charset="0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folHlink"/>
                </a:solidFill>
                <a:latin typeface="Times New Roman" charset="0"/>
                <a:ea typeface="新細明體" charset="0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folHlink"/>
                </a:solidFill>
                <a:latin typeface="Times New Roman" charset="0"/>
                <a:ea typeface="新細明體" charset="0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folHlink"/>
                </a:solidFill>
                <a:latin typeface="Times New Roman" charset="0"/>
                <a:ea typeface="新細明體" charset="0"/>
              </a:defRPr>
            </a:lvl9pPr>
          </a:lstStyle>
          <a:p>
            <a:pPr marL="190500" lvl="1" eaLnBrk="1" hangingPunct="1">
              <a:spcBef>
                <a:spcPts val="0"/>
              </a:spcBef>
            </a:pPr>
            <a:endParaRPr lang="en-US" altLang="zh-TW" sz="2400" kern="0" dirty="0">
              <a:ea typeface="標楷體" panose="03000509000000000000" pitchFamily="49" charset="-120"/>
            </a:endParaRPr>
          </a:p>
          <a:p>
            <a:pPr lvl="1">
              <a:spcBef>
                <a:spcPts val="0"/>
              </a:spcBef>
            </a:pPr>
            <a:r>
              <a:rPr lang="en-US" altLang="en-US" sz="2400" dirty="0" err="1"/>
              <a:t>CYCU</a:t>
            </a:r>
            <a:endParaRPr lang="en-US" altLang="zh-TW" sz="2400" dirty="0"/>
          </a:p>
          <a:p>
            <a:pPr lvl="1">
              <a:spcBef>
                <a:spcPts val="0"/>
              </a:spcBef>
            </a:pPr>
            <a:r>
              <a:rPr lang="en-US" altLang="en-US" sz="2400" dirty="0"/>
              <a:t>Prof. CK </a:t>
            </a:r>
            <a:r>
              <a:rPr lang="en-US" altLang="en-US" sz="2400" dirty="0" err="1"/>
              <a:t>Farn</a:t>
            </a:r>
            <a:endParaRPr lang="en-US" altLang="zh-TW" sz="2400" dirty="0"/>
          </a:p>
          <a:p>
            <a:pPr>
              <a:spcBef>
                <a:spcPts val="0"/>
              </a:spcBef>
            </a:pPr>
            <a:endParaRPr lang="en-US" altLang="zh-TW" sz="2800" dirty="0"/>
          </a:p>
          <a:p>
            <a:pPr>
              <a:spcBef>
                <a:spcPts val="0"/>
              </a:spcBef>
            </a:pPr>
            <a:r>
              <a:rPr lang="en-US" altLang="zh-TW" sz="1400" dirty="0" err="1"/>
              <a:t>mailto</a:t>
            </a:r>
            <a:r>
              <a:rPr lang="en-US" altLang="zh-TW" sz="1400" dirty="0"/>
              <a:t>: </a:t>
            </a:r>
            <a:r>
              <a:rPr lang="en-US" altLang="zh-TW" sz="1400" dirty="0" err="1"/>
              <a:t>ckfarn@gmail.com</a:t>
            </a:r>
            <a:endParaRPr lang="en-US" altLang="zh-TW" sz="1400" dirty="0"/>
          </a:p>
          <a:p>
            <a:pPr>
              <a:spcBef>
                <a:spcPts val="0"/>
              </a:spcBef>
            </a:pPr>
            <a:r>
              <a:rPr lang="en-US" altLang="zh-TW" sz="1400" dirty="0"/>
              <a:t>http://</a:t>
            </a:r>
            <a:r>
              <a:rPr lang="en-US" altLang="zh-TW" sz="1400" dirty="0" err="1"/>
              <a:t>www.mgt.ncu.edu.tw</a:t>
            </a:r>
            <a:r>
              <a:rPr lang="en-US" altLang="zh-TW" sz="1400" dirty="0"/>
              <a:t>/~</a:t>
            </a:r>
            <a:r>
              <a:rPr lang="en-US" altLang="zh-TW" sz="1400" dirty="0" err="1"/>
              <a:t>ckfarn</a:t>
            </a:r>
            <a:r>
              <a:rPr lang="en-US" altLang="zh-TW" sz="1400" dirty="0"/>
              <a:t>/</a:t>
            </a:r>
            <a:r>
              <a:rPr lang="en-US" altLang="zh-TW" sz="1400" dirty="0" err="1"/>
              <a:t>cycu</a:t>
            </a:r>
            <a:endParaRPr lang="en-US" altLang="zh-TW" sz="1400" dirty="0"/>
          </a:p>
          <a:p>
            <a:pPr lvl="1">
              <a:spcBef>
                <a:spcPts val="0"/>
              </a:spcBef>
            </a:pPr>
            <a:endParaRPr lang="en-US" altLang="zh-TW" sz="2400" dirty="0"/>
          </a:p>
          <a:p>
            <a:pPr lvl="1">
              <a:spcBef>
                <a:spcPts val="0"/>
              </a:spcBef>
            </a:pPr>
            <a:r>
              <a:rPr lang="en-US" altLang="zh-TW" sz="2400" dirty="0" smtClean="0"/>
              <a:t>2023.05</a:t>
            </a:r>
            <a:endParaRPr lang="en-US" altLang="zh-TW" sz="24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Visualization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CYCY— Prof CK Farn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3FC373-2543-EB40-868E-8F29E9C3398D}" type="slidenum">
              <a:rPr lang="en-US" altLang="zh-TW" smtClean="0"/>
              <a:pPr/>
              <a:t>10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0" y="1991099"/>
            <a:ext cx="7858330" cy="436573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60648"/>
            <a:ext cx="6912768" cy="595980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46" y="144850"/>
            <a:ext cx="8652817" cy="479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52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CYCY— Prof CK Farn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3FC373-2543-EB40-868E-8F29E9C3398D}" type="slidenum">
              <a:rPr lang="en-US" altLang="zh-TW" smtClean="0"/>
              <a:pPr/>
              <a:t>11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712" y="0"/>
            <a:ext cx="4392488" cy="678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533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Examples of Visualization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What is data visualization</a:t>
            </a:r>
          </a:p>
          <a:p>
            <a:pPr lvl="1"/>
            <a:r>
              <a:rPr lang="en-US" altLang="zh-TW" dirty="0">
                <a:hlinkClick r:id="rId2"/>
              </a:rPr>
              <a:t>https://</a:t>
            </a:r>
            <a:r>
              <a:rPr lang="en-US" altLang="zh-TW" dirty="0" err="1" smtClean="0">
                <a:hlinkClick r:id="rId2"/>
              </a:rPr>
              <a:t>www.youtube.com</a:t>
            </a:r>
            <a:r>
              <a:rPr lang="en-US" altLang="zh-TW" dirty="0" smtClean="0">
                <a:hlinkClick r:id="rId2"/>
              </a:rPr>
              <a:t>/</a:t>
            </a:r>
            <a:r>
              <a:rPr lang="en-US" altLang="zh-TW" dirty="0" err="1" smtClean="0">
                <a:hlinkClick r:id="rId2"/>
              </a:rPr>
              <a:t>watch?v</a:t>
            </a:r>
            <a:r>
              <a:rPr lang="en-US" altLang="zh-TW" dirty="0" smtClean="0">
                <a:hlinkClick r:id="rId2"/>
              </a:rPr>
              <a:t>=</a:t>
            </a:r>
            <a:r>
              <a:rPr lang="en-US" altLang="zh-TW" dirty="0" err="1" smtClean="0">
                <a:hlinkClick r:id="rId2"/>
              </a:rPr>
              <a:t>YaGqOPxHFkc</a:t>
            </a:r>
            <a:endParaRPr lang="en-US" altLang="zh-TW" dirty="0" smtClean="0"/>
          </a:p>
          <a:p>
            <a:r>
              <a:rPr lang="en-US" altLang="zh-TW" dirty="0" smtClean="0"/>
              <a:t>World Population</a:t>
            </a:r>
          </a:p>
          <a:p>
            <a:pPr lvl="1"/>
            <a:r>
              <a:rPr lang="en-US" altLang="zh-TW" dirty="0" smtClean="0">
                <a:hlinkClick r:id="rId3"/>
              </a:rPr>
              <a:t>https</a:t>
            </a:r>
            <a:r>
              <a:rPr lang="en-US" altLang="zh-TW" dirty="0">
                <a:hlinkClick r:id="rId3"/>
              </a:rPr>
              <a:t>://</a:t>
            </a:r>
            <a:r>
              <a:rPr lang="en-US" altLang="zh-TW" dirty="0" err="1" smtClean="0">
                <a:hlinkClick r:id="rId3"/>
              </a:rPr>
              <a:t>www.biologicaldiversity.org</a:t>
            </a:r>
            <a:r>
              <a:rPr lang="en-US" altLang="zh-TW" dirty="0" smtClean="0">
                <a:hlinkClick r:id="rId3"/>
              </a:rPr>
              <a:t>/programs/</a:t>
            </a:r>
            <a:r>
              <a:rPr lang="en-US" altLang="zh-TW" dirty="0" err="1" smtClean="0">
                <a:hlinkClick r:id="rId3"/>
              </a:rPr>
              <a:t>population_and_sustainability</a:t>
            </a:r>
            <a:r>
              <a:rPr lang="en-US" altLang="zh-TW" dirty="0" smtClean="0">
                <a:hlinkClick r:id="rId3"/>
              </a:rPr>
              <a:t>/</a:t>
            </a:r>
            <a:r>
              <a:rPr lang="en-US" altLang="zh-TW" dirty="0" err="1" smtClean="0">
                <a:hlinkClick r:id="rId3"/>
              </a:rPr>
              <a:t>world_population_video.html</a:t>
            </a:r>
            <a:endParaRPr lang="en-US" altLang="zh-TW" dirty="0" smtClean="0"/>
          </a:p>
          <a:p>
            <a:pPr marL="663575" lvl="1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CYCY— Prof CK Farn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3FC373-2543-EB40-868E-8F29E9C3398D}" type="slidenum">
              <a:rPr lang="en-US" altLang="zh-TW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101238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Relating concepts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628800"/>
            <a:ext cx="7990656" cy="4114800"/>
          </a:xfrm>
        </p:spPr>
        <p:txBody>
          <a:bodyPr/>
          <a:lstStyle/>
          <a:p>
            <a:r>
              <a:rPr lang="en-US" altLang="zh-TW" sz="2000" dirty="0" smtClean="0"/>
              <a:t>Data warehousing</a:t>
            </a:r>
          </a:p>
          <a:p>
            <a:pPr lvl="1"/>
            <a:r>
              <a:rPr lang="en-US" altLang="zh-TW" sz="1800" dirty="0" smtClean="0"/>
              <a:t>process </a:t>
            </a:r>
            <a:r>
              <a:rPr lang="en-US" altLang="zh-TW" sz="1800" dirty="0"/>
              <a:t>of collecting and storing data from a variety of sources into a single </a:t>
            </a:r>
            <a:r>
              <a:rPr lang="en-US" altLang="zh-TW" sz="1800" dirty="0" smtClean="0"/>
              <a:t>repository</a:t>
            </a:r>
          </a:p>
          <a:p>
            <a:pPr lvl="1"/>
            <a:r>
              <a:rPr lang="en-US" altLang="zh-TW" sz="1800" dirty="0" smtClean="0"/>
              <a:t>makes </a:t>
            </a:r>
            <a:r>
              <a:rPr lang="en-US" altLang="zh-TW" sz="1800" dirty="0"/>
              <a:t>it easier to access and analyze data from different parts of the </a:t>
            </a:r>
            <a:r>
              <a:rPr lang="en-US" altLang="zh-TW" sz="1800" dirty="0" smtClean="0"/>
              <a:t>business</a:t>
            </a:r>
            <a:endParaRPr lang="en-US" altLang="zh-TW" sz="1800" dirty="0"/>
          </a:p>
          <a:p>
            <a:r>
              <a:rPr lang="en-US" altLang="zh-TW" sz="2000" dirty="0"/>
              <a:t>Business intelligence (BI) </a:t>
            </a:r>
            <a:r>
              <a:rPr lang="en-US" altLang="zh-TW" sz="2000" dirty="0" smtClean="0"/>
              <a:t>tools</a:t>
            </a:r>
          </a:p>
          <a:p>
            <a:pPr lvl="1"/>
            <a:r>
              <a:rPr lang="en-US" altLang="zh-TW" sz="1800" dirty="0" smtClean="0"/>
              <a:t>software </a:t>
            </a:r>
            <a:r>
              <a:rPr lang="en-US" altLang="zh-TW" sz="1800" dirty="0"/>
              <a:t>applications that help businesses to collect, analyze, and visualize </a:t>
            </a:r>
            <a:r>
              <a:rPr lang="en-US" altLang="zh-TW" sz="1800" dirty="0" smtClean="0"/>
              <a:t>data</a:t>
            </a:r>
          </a:p>
          <a:p>
            <a:pPr lvl="1"/>
            <a:r>
              <a:rPr lang="en-US" altLang="zh-TW" sz="1800" dirty="0" smtClean="0"/>
              <a:t>can </a:t>
            </a:r>
            <a:r>
              <a:rPr lang="en-US" altLang="zh-TW" sz="1800" dirty="0"/>
              <a:t>be used to identify trends, make predictions, and improve </a:t>
            </a:r>
            <a:r>
              <a:rPr lang="en-US" altLang="zh-TW" sz="1800" dirty="0" smtClean="0"/>
              <a:t>decision-making</a:t>
            </a:r>
            <a:endParaRPr lang="en-US" altLang="zh-TW" sz="1800" dirty="0"/>
          </a:p>
          <a:p>
            <a:r>
              <a:rPr lang="en-US" altLang="zh-TW" sz="2000" dirty="0"/>
              <a:t>Big </a:t>
            </a:r>
            <a:r>
              <a:rPr lang="en-US" altLang="zh-TW" sz="2000" dirty="0" smtClean="0"/>
              <a:t>data</a:t>
            </a:r>
          </a:p>
          <a:p>
            <a:pPr lvl="1"/>
            <a:r>
              <a:rPr lang="en-US" altLang="zh-TW" sz="1800" dirty="0" smtClean="0"/>
              <a:t>massive </a:t>
            </a:r>
            <a:r>
              <a:rPr lang="en-US" altLang="zh-TW" sz="1800" dirty="0"/>
              <a:t>amounts of data that is generated by businesses and other </a:t>
            </a:r>
            <a:r>
              <a:rPr lang="en-US" altLang="zh-TW" sz="1800" dirty="0" smtClean="0"/>
              <a:t>organizations</a:t>
            </a:r>
          </a:p>
          <a:p>
            <a:pPr lvl="1"/>
            <a:r>
              <a:rPr lang="en-US" altLang="zh-TW" sz="1800" dirty="0" smtClean="0"/>
              <a:t>extract </a:t>
            </a:r>
            <a:r>
              <a:rPr lang="en-US" altLang="zh-TW" sz="1800" dirty="0"/>
              <a:t>insights from this data that would not be possible to obtain with traditional data analysis </a:t>
            </a:r>
            <a:r>
              <a:rPr lang="en-US" altLang="zh-TW" sz="1800" dirty="0" smtClean="0"/>
              <a:t>methods</a:t>
            </a:r>
            <a:endParaRPr lang="zh-TW" altLang="en-US" sz="18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err="1" smtClean="0"/>
              <a:t>CYCY</a:t>
            </a:r>
            <a:r>
              <a:rPr lang="en-US" altLang="zh-TW" dirty="0" smtClean="0"/>
              <a:t>— Prof </a:t>
            </a:r>
            <a:r>
              <a:rPr lang="en-US" altLang="zh-TW" dirty="0" err="1" smtClean="0"/>
              <a:t>CK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Farn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3FC373-2543-EB40-868E-8F29E9C3398D}" type="slidenum">
              <a:rPr lang="en-US" altLang="zh-TW" smtClean="0"/>
              <a:pPr/>
              <a:t>13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695735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CYCY— Prof CK Farn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3FC373-2543-EB40-868E-8F29E9C3398D}" type="slidenum">
              <a:rPr lang="en-US" altLang="zh-TW" smtClean="0"/>
              <a:pPr/>
              <a:t>14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747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296472" cy="1143000"/>
          </a:xfrm>
        </p:spPr>
        <p:txBody>
          <a:bodyPr/>
          <a:lstStyle/>
          <a:p>
            <a:r>
              <a:rPr lang="en-US" altLang="zh-TW" dirty="0"/>
              <a:t>Types of data used in </a:t>
            </a:r>
            <a:r>
              <a:rPr lang="en-US" altLang="zh-TW" dirty="0" smtClean="0"/>
              <a:t>analytics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772181"/>
            <a:ext cx="7772400" cy="4114800"/>
          </a:xfrm>
          <a:solidFill>
            <a:schemeClr val="bg1"/>
          </a:solidFill>
        </p:spPr>
        <p:txBody>
          <a:bodyPr/>
          <a:lstStyle/>
          <a:p>
            <a:r>
              <a:rPr lang="en-US" altLang="zh-TW" sz="2400" dirty="0"/>
              <a:t>Structured </a:t>
            </a:r>
            <a:r>
              <a:rPr lang="en-US" altLang="zh-TW" sz="2400" dirty="0" smtClean="0"/>
              <a:t>data</a:t>
            </a:r>
          </a:p>
          <a:p>
            <a:pPr lvl="1"/>
            <a:r>
              <a:rPr lang="en-US" altLang="zh-TW" sz="2000" dirty="0" smtClean="0"/>
              <a:t>data </a:t>
            </a:r>
            <a:r>
              <a:rPr lang="en-US" altLang="zh-TW" sz="2000" dirty="0"/>
              <a:t>that is organized in a regular way, such as in a table or spreadsheet. Structured data is typically easy to process and analyze.</a:t>
            </a:r>
          </a:p>
          <a:p>
            <a:r>
              <a:rPr lang="en-US" altLang="zh-TW" sz="2400" dirty="0"/>
              <a:t>Unstructured </a:t>
            </a:r>
            <a:r>
              <a:rPr lang="en-US" altLang="zh-TW" sz="2400" dirty="0" smtClean="0"/>
              <a:t>data</a:t>
            </a:r>
          </a:p>
          <a:p>
            <a:pPr lvl="1"/>
            <a:r>
              <a:rPr lang="en-US" altLang="zh-TW" sz="2000" dirty="0" smtClean="0"/>
              <a:t>data </a:t>
            </a:r>
            <a:r>
              <a:rPr lang="en-US" altLang="zh-TW" sz="2000" dirty="0"/>
              <a:t>that is not organized in a regular way, such as text, images, and </a:t>
            </a:r>
            <a:r>
              <a:rPr lang="en-US" altLang="zh-TW" sz="2000" dirty="0" smtClean="0"/>
              <a:t>videos</a:t>
            </a:r>
          </a:p>
          <a:p>
            <a:pPr lvl="1"/>
            <a:r>
              <a:rPr lang="en-US" altLang="zh-TW" sz="2000" dirty="0" smtClean="0"/>
              <a:t>can </a:t>
            </a:r>
            <a:r>
              <a:rPr lang="en-US" altLang="zh-TW" sz="2000" dirty="0"/>
              <a:t>be more difficult to process and analyze, but it can also be more </a:t>
            </a:r>
            <a:r>
              <a:rPr lang="en-US" altLang="zh-TW" sz="2000" dirty="0" smtClean="0"/>
              <a:t>valuable</a:t>
            </a:r>
            <a:endParaRPr lang="en-US" altLang="zh-TW" sz="2000" dirty="0"/>
          </a:p>
          <a:p>
            <a:r>
              <a:rPr lang="en-US" altLang="zh-TW" sz="2400" dirty="0"/>
              <a:t>Semi-structured </a:t>
            </a:r>
            <a:r>
              <a:rPr lang="en-US" altLang="zh-TW" sz="2400" dirty="0" smtClean="0"/>
              <a:t>data</a:t>
            </a:r>
          </a:p>
          <a:p>
            <a:pPr lvl="1"/>
            <a:r>
              <a:rPr lang="en-US" altLang="zh-TW" sz="2000" dirty="0" smtClean="0"/>
              <a:t>data </a:t>
            </a:r>
            <a:r>
              <a:rPr lang="en-US" altLang="zh-TW" sz="2000" dirty="0"/>
              <a:t>that is somewhere in between structured and unstructured </a:t>
            </a:r>
            <a:r>
              <a:rPr lang="en-US" altLang="zh-TW" sz="2000" dirty="0" smtClean="0"/>
              <a:t>data</a:t>
            </a:r>
            <a:endParaRPr lang="zh-TW" altLang="en-US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CYCY— Prof CK Farn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3FC373-2543-EB40-868E-8F29E9C3398D}" type="slidenum">
              <a:rPr lang="en-US" altLang="zh-TW" smtClean="0"/>
              <a:pPr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83958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 Analysis techniques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CYCY— Prof CK Farn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3FC373-2543-EB40-868E-8F29E9C3398D}" type="slidenum">
              <a:rPr lang="en-US" altLang="zh-TW" smtClean="0"/>
              <a:pPr/>
              <a:t>16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3933"/>
            <a:ext cx="9144000" cy="410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850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Web </a:t>
            </a:r>
            <a:r>
              <a:rPr lang="en-US" altLang="zh-TW" dirty="0"/>
              <a:t>sentiment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527893"/>
            <a:ext cx="7772400" cy="4114800"/>
          </a:xfrm>
        </p:spPr>
        <p:txBody>
          <a:bodyPr/>
          <a:lstStyle/>
          <a:p>
            <a:r>
              <a:rPr lang="en-US" altLang="zh-TW" sz="2800" dirty="0" smtClean="0"/>
              <a:t>The </a:t>
            </a:r>
            <a:r>
              <a:rPr lang="en-US" altLang="zh-TW" sz="2800" dirty="0"/>
              <a:t>process of extracting and analyzing the opinions and emotions expressed in text data on the </a:t>
            </a:r>
            <a:r>
              <a:rPr lang="en-US" altLang="zh-TW" sz="2800" dirty="0" smtClean="0"/>
              <a:t>web</a:t>
            </a:r>
          </a:p>
          <a:p>
            <a:r>
              <a:rPr lang="en-US" altLang="zh-TW" sz="2800" dirty="0" smtClean="0"/>
              <a:t>A variety </a:t>
            </a:r>
            <a:r>
              <a:rPr lang="en-US" altLang="zh-TW" sz="2800" dirty="0"/>
              <a:t>of </a:t>
            </a:r>
            <a:r>
              <a:rPr lang="en-US" altLang="zh-TW" sz="2800" dirty="0" smtClean="0"/>
              <a:t>sources:</a:t>
            </a:r>
          </a:p>
          <a:p>
            <a:pPr lvl="1"/>
            <a:r>
              <a:rPr lang="en-US" altLang="zh-TW" sz="2000" dirty="0" smtClean="0"/>
              <a:t>social </a:t>
            </a:r>
            <a:r>
              <a:rPr lang="en-US" altLang="zh-TW" sz="2000" dirty="0"/>
              <a:t>media, blogs, product reviews, and news </a:t>
            </a:r>
            <a:r>
              <a:rPr lang="en-US" altLang="zh-TW" sz="2000" dirty="0" smtClean="0"/>
              <a:t>articles</a:t>
            </a:r>
          </a:p>
          <a:p>
            <a:r>
              <a:rPr lang="en-US" altLang="zh-TW" sz="2800" dirty="0" smtClean="0"/>
              <a:t>Sentiment </a:t>
            </a:r>
            <a:r>
              <a:rPr lang="en-US" altLang="zh-TW" sz="2800" dirty="0"/>
              <a:t>analysis can be used to understand how people feel about a particular product, service, or </a:t>
            </a:r>
            <a:r>
              <a:rPr lang="en-US" altLang="zh-TW" sz="2800" dirty="0" smtClean="0"/>
              <a:t>issue</a:t>
            </a:r>
          </a:p>
          <a:p>
            <a:pPr lvl="1"/>
            <a:r>
              <a:rPr lang="en-US" altLang="zh-TW" sz="2400" dirty="0" smtClean="0"/>
              <a:t>can </a:t>
            </a:r>
            <a:r>
              <a:rPr lang="en-US" altLang="zh-TW" sz="2400" dirty="0"/>
              <a:t>be used to improve products and services, make better business decisions, and target marketing </a:t>
            </a:r>
            <a:r>
              <a:rPr lang="en-US" altLang="zh-TW" sz="2400" dirty="0" smtClean="0"/>
              <a:t>campaigns</a:t>
            </a:r>
            <a:endParaRPr lang="en-US" altLang="zh-TW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CYCY— Prof CK Farn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3FC373-2543-EB40-868E-8F29E9C3398D}" type="slidenum">
              <a:rPr lang="en-US" altLang="zh-TW" smtClean="0"/>
              <a:pPr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85290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Techniques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Techniques </a:t>
            </a:r>
            <a:r>
              <a:rPr lang="en-US" altLang="zh-TW" dirty="0"/>
              <a:t>for web sentiment </a:t>
            </a:r>
            <a:r>
              <a:rPr lang="en-US" altLang="zh-TW" dirty="0" smtClean="0"/>
              <a:t>analysis:</a:t>
            </a:r>
          </a:p>
          <a:p>
            <a:pPr lvl="1"/>
            <a:r>
              <a:rPr lang="en-US" altLang="zh-TW" dirty="0" smtClean="0"/>
              <a:t>lexicon </a:t>
            </a:r>
            <a:r>
              <a:rPr lang="en-US" altLang="zh-TW" dirty="0"/>
              <a:t>of words that have been associated with positive, negative, and neutral </a:t>
            </a:r>
            <a:r>
              <a:rPr lang="en-US" altLang="zh-TW" dirty="0" smtClean="0"/>
              <a:t>sentiment</a:t>
            </a:r>
          </a:p>
          <a:p>
            <a:pPr lvl="1"/>
            <a:r>
              <a:rPr lang="en-US" altLang="zh-TW" dirty="0" smtClean="0"/>
              <a:t>text </a:t>
            </a:r>
            <a:r>
              <a:rPr lang="en-US" altLang="zh-TW" dirty="0"/>
              <a:t>data is then analyzed to identify the words that occur in </a:t>
            </a:r>
            <a:r>
              <a:rPr lang="en-US" altLang="zh-TW" dirty="0" smtClean="0"/>
              <a:t>it</a:t>
            </a:r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/>
              <a:t>frequency of occurrence of these words is then used to determine the overall sentiment of the </a:t>
            </a:r>
            <a:r>
              <a:rPr lang="en-US" altLang="zh-TW" dirty="0" smtClean="0"/>
              <a:t>text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CYCY— Prof CK Farn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3FC373-2543-EB40-868E-8F29E9C3398D}" type="slidenum">
              <a:rPr lang="en-US" altLang="zh-TW" smtClean="0"/>
              <a:pPr/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41214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899264"/>
            <a:ext cx="7856094" cy="390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Process </a:t>
            </a:r>
            <a:r>
              <a:rPr lang="en-US" altLang="zh-TW" dirty="0"/>
              <a:t>of doing business data analytics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981200"/>
            <a:ext cx="8134672" cy="4114800"/>
          </a:xfrm>
          <a:solidFill>
            <a:schemeClr val="bg1"/>
          </a:solidFill>
        </p:spPr>
        <p:txBody>
          <a:bodyPr/>
          <a:lstStyle/>
          <a:p>
            <a:r>
              <a:rPr lang="en-US" altLang="zh-TW" sz="2400" dirty="0" smtClean="0"/>
              <a:t>Define </a:t>
            </a:r>
            <a:r>
              <a:rPr lang="en-US" altLang="zh-TW" sz="2400" dirty="0"/>
              <a:t>the business </a:t>
            </a:r>
            <a:r>
              <a:rPr lang="en-US" altLang="zh-TW" sz="2400" dirty="0" smtClean="0"/>
              <a:t>problem</a:t>
            </a:r>
          </a:p>
          <a:p>
            <a:pPr lvl="1"/>
            <a:r>
              <a:rPr lang="en-US" altLang="zh-TW" sz="2000" dirty="0" smtClean="0"/>
              <a:t>What </a:t>
            </a:r>
            <a:r>
              <a:rPr lang="en-US" altLang="zh-TW" sz="2000" dirty="0"/>
              <a:t>do you want to achieve</a:t>
            </a:r>
            <a:r>
              <a:rPr lang="en-US" altLang="zh-TW" sz="2000" dirty="0" smtClean="0"/>
              <a:t>?</a:t>
            </a:r>
          </a:p>
          <a:p>
            <a:pPr lvl="1"/>
            <a:r>
              <a:rPr lang="en-US" altLang="zh-TW" sz="2000" dirty="0" smtClean="0"/>
              <a:t>What </a:t>
            </a:r>
            <a:r>
              <a:rPr lang="en-US" altLang="zh-TW" sz="2000" dirty="0"/>
              <a:t>information do you need to make better decisions?</a:t>
            </a:r>
          </a:p>
          <a:p>
            <a:r>
              <a:rPr lang="en-US" altLang="zh-TW" sz="2400" dirty="0"/>
              <a:t>Collect the </a:t>
            </a:r>
            <a:r>
              <a:rPr lang="en-US" altLang="zh-TW" sz="2400" dirty="0" smtClean="0"/>
              <a:t>data</a:t>
            </a:r>
          </a:p>
          <a:p>
            <a:pPr lvl="1"/>
            <a:r>
              <a:rPr lang="en-US" altLang="zh-TW" sz="2000" dirty="0" smtClean="0"/>
              <a:t>The data </a:t>
            </a:r>
            <a:r>
              <a:rPr lang="en-US" altLang="zh-TW" sz="2000" dirty="0"/>
              <a:t>can come from a variety of sources, such as customer transactions, social media, and </a:t>
            </a:r>
            <a:r>
              <a:rPr lang="en-US" altLang="zh-TW" sz="2000" dirty="0" smtClean="0"/>
              <a:t>surveys</a:t>
            </a:r>
            <a:endParaRPr lang="en-US" altLang="zh-TW" sz="2000" dirty="0"/>
          </a:p>
          <a:p>
            <a:r>
              <a:rPr lang="en-US" altLang="zh-TW" sz="2400" dirty="0"/>
              <a:t>Clean the </a:t>
            </a:r>
            <a:r>
              <a:rPr lang="en-US" altLang="zh-TW" sz="2400" dirty="0" smtClean="0"/>
              <a:t>data</a:t>
            </a:r>
          </a:p>
          <a:p>
            <a:pPr lvl="1"/>
            <a:r>
              <a:rPr lang="en-US" altLang="zh-TW" sz="2000" dirty="0" smtClean="0"/>
              <a:t>Removing </a:t>
            </a:r>
            <a:r>
              <a:rPr lang="en-US" altLang="zh-TW" sz="2000" dirty="0"/>
              <a:t>errors and inconsistencies from the </a:t>
            </a:r>
            <a:r>
              <a:rPr lang="en-US" altLang="zh-TW" sz="2000" dirty="0" smtClean="0"/>
              <a:t>data</a:t>
            </a:r>
            <a:endParaRPr lang="en-US" altLang="zh-TW" sz="2000" dirty="0"/>
          </a:p>
          <a:p>
            <a:r>
              <a:rPr lang="en-US" altLang="zh-TW" sz="2400" dirty="0"/>
              <a:t>Analyze the </a:t>
            </a:r>
            <a:r>
              <a:rPr lang="en-US" altLang="zh-TW" sz="2400" dirty="0" smtClean="0"/>
              <a:t>data</a:t>
            </a:r>
          </a:p>
          <a:p>
            <a:pPr lvl="1"/>
            <a:r>
              <a:rPr lang="en-US" altLang="zh-TW" sz="2000" dirty="0" smtClean="0"/>
              <a:t>Using </a:t>
            </a:r>
            <a:r>
              <a:rPr lang="en-US" altLang="zh-TW" sz="2000" dirty="0"/>
              <a:t>statistical and machine learning techniques to extract insights from the </a:t>
            </a:r>
            <a:r>
              <a:rPr lang="en-US" altLang="zh-TW" sz="2000" dirty="0" smtClean="0"/>
              <a:t>data</a:t>
            </a:r>
            <a:endParaRPr lang="en-US" altLang="zh-TW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CYCY— Prof CK Farn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3FC373-2543-EB40-868E-8F29E9C3398D}" type="slidenum">
              <a:rPr lang="en-US" altLang="zh-TW" smtClean="0"/>
              <a:pPr/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03925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Agenda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Business Data Analytics</a:t>
            </a:r>
          </a:p>
          <a:p>
            <a:endParaRPr lang="en-US" altLang="zh-TW" dirty="0"/>
          </a:p>
          <a:p>
            <a:r>
              <a:rPr lang="en-US" altLang="zh-TW" dirty="0" smtClean="0"/>
              <a:t>Data Driven Operations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CYCY— Prof CK Farn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3FC373-2543-EB40-868E-8F29E9C3398D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991909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Process </a:t>
            </a:r>
            <a:r>
              <a:rPr lang="en-US" altLang="zh-TW" dirty="0"/>
              <a:t>of doing business data </a:t>
            </a:r>
            <a:r>
              <a:rPr lang="en-US" altLang="zh-TW" dirty="0" smtClean="0"/>
              <a:t>analytics 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981200"/>
            <a:ext cx="8134672" cy="4114800"/>
          </a:xfrm>
        </p:spPr>
        <p:txBody>
          <a:bodyPr/>
          <a:lstStyle/>
          <a:p>
            <a:r>
              <a:rPr lang="en-US" altLang="zh-TW" sz="2400" dirty="0" smtClean="0"/>
              <a:t>Visualize </a:t>
            </a:r>
            <a:r>
              <a:rPr lang="en-US" altLang="zh-TW" sz="2400" dirty="0"/>
              <a:t>the </a:t>
            </a:r>
            <a:r>
              <a:rPr lang="en-US" altLang="zh-TW" sz="2400" dirty="0" smtClean="0"/>
              <a:t>data</a:t>
            </a:r>
          </a:p>
          <a:p>
            <a:pPr lvl="1"/>
            <a:r>
              <a:rPr lang="en-US" altLang="zh-TW" sz="2000" dirty="0" smtClean="0"/>
              <a:t>Creating </a:t>
            </a:r>
            <a:r>
              <a:rPr lang="en-US" altLang="zh-TW" sz="2000" dirty="0"/>
              <a:t>charts, graphs, and other visuals to help you communicate the insights that you have </a:t>
            </a:r>
            <a:r>
              <a:rPr lang="en-US" altLang="zh-TW" sz="2000" dirty="0" smtClean="0"/>
              <a:t>found</a:t>
            </a:r>
            <a:endParaRPr lang="en-US" altLang="zh-TW" sz="2000" dirty="0"/>
          </a:p>
          <a:p>
            <a:r>
              <a:rPr lang="en-US" altLang="zh-TW" sz="2400" dirty="0"/>
              <a:t>Share the </a:t>
            </a:r>
            <a:r>
              <a:rPr lang="en-US" altLang="zh-TW" sz="2400" dirty="0" smtClean="0"/>
              <a:t>insights</a:t>
            </a:r>
          </a:p>
          <a:p>
            <a:pPr lvl="1"/>
            <a:r>
              <a:rPr lang="en-US" altLang="zh-TW" sz="2000" dirty="0"/>
              <a:t>S</a:t>
            </a:r>
            <a:r>
              <a:rPr lang="en-US" altLang="zh-TW" sz="2000" dirty="0" smtClean="0"/>
              <a:t>hare </a:t>
            </a:r>
            <a:r>
              <a:rPr lang="en-US" altLang="zh-TW" sz="2000" dirty="0"/>
              <a:t>the insights that you have found with the people who need </a:t>
            </a:r>
            <a:r>
              <a:rPr lang="en-US" altLang="zh-TW" sz="2000" dirty="0" smtClean="0"/>
              <a:t>them</a:t>
            </a:r>
          </a:p>
          <a:p>
            <a:pPr lvl="1"/>
            <a:r>
              <a:rPr lang="en-US" altLang="zh-TW" sz="2000" dirty="0" smtClean="0"/>
              <a:t>Include </a:t>
            </a:r>
            <a:r>
              <a:rPr lang="en-US" altLang="zh-TW" sz="2000" dirty="0"/>
              <a:t>business leaders, marketing teams, or product </a:t>
            </a:r>
            <a:r>
              <a:rPr lang="en-US" altLang="zh-TW" sz="2000" dirty="0" smtClean="0"/>
              <a:t>developers</a:t>
            </a:r>
            <a:endParaRPr lang="en-US" altLang="zh-TW" sz="2000" dirty="0"/>
          </a:p>
          <a:p>
            <a:r>
              <a:rPr lang="en-US" altLang="zh-TW" sz="2400" dirty="0"/>
              <a:t>Take </a:t>
            </a:r>
            <a:r>
              <a:rPr lang="en-US" altLang="zh-TW" sz="2400" dirty="0" smtClean="0"/>
              <a:t>action</a:t>
            </a:r>
          </a:p>
          <a:p>
            <a:pPr lvl="1"/>
            <a:r>
              <a:rPr lang="en-US" altLang="zh-TW" sz="2000" dirty="0"/>
              <a:t>T</a:t>
            </a:r>
            <a:r>
              <a:rPr lang="en-US" altLang="zh-TW" sz="2000" dirty="0" smtClean="0"/>
              <a:t>ake </a:t>
            </a:r>
            <a:r>
              <a:rPr lang="en-US" altLang="zh-TW" sz="2000" dirty="0"/>
              <a:t>action based on the insights that you have </a:t>
            </a:r>
            <a:r>
              <a:rPr lang="en-US" altLang="zh-TW" sz="2000" dirty="0" smtClean="0"/>
              <a:t>found</a:t>
            </a:r>
          </a:p>
          <a:p>
            <a:r>
              <a:rPr lang="en-US" altLang="zh-TW" sz="2400" dirty="0" smtClean="0"/>
              <a:t>Review and rework</a:t>
            </a:r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CYCY— Prof CK Farn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3FC373-2543-EB40-868E-8F29E9C3398D}" type="slidenum">
              <a:rPr lang="en-US" altLang="zh-TW" smtClean="0"/>
              <a:pPr/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96300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Data-driven operations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4767" y="1772816"/>
            <a:ext cx="7772400" cy="4114800"/>
          </a:xfrm>
        </p:spPr>
        <p:txBody>
          <a:bodyPr/>
          <a:lstStyle/>
          <a:p>
            <a:r>
              <a:rPr lang="en-US" altLang="zh-TW" sz="2400" dirty="0" smtClean="0"/>
              <a:t>The </a:t>
            </a:r>
            <a:r>
              <a:rPr lang="en-US" altLang="zh-TW" sz="2400" dirty="0"/>
              <a:t>approach of making decisions and conducting business activities based on data and </a:t>
            </a:r>
            <a:r>
              <a:rPr lang="en-US" altLang="zh-TW" sz="2400" dirty="0" smtClean="0"/>
              <a:t>analysis</a:t>
            </a:r>
          </a:p>
          <a:p>
            <a:pPr lvl="1"/>
            <a:r>
              <a:rPr lang="en-US" altLang="zh-TW" sz="2000" dirty="0" smtClean="0"/>
              <a:t>using </a:t>
            </a:r>
            <a:r>
              <a:rPr lang="en-US" altLang="zh-TW" sz="2000" dirty="0"/>
              <a:t>data to gain insights, identify patterns, and make informed decisions to optimize operations and achieve desired </a:t>
            </a:r>
            <a:r>
              <a:rPr lang="en-US" altLang="zh-TW" sz="2000" dirty="0" smtClean="0"/>
              <a:t>outcomes</a:t>
            </a:r>
          </a:p>
          <a:p>
            <a:pPr lvl="1"/>
            <a:r>
              <a:rPr lang="en-US" altLang="zh-TW" sz="2000" dirty="0" smtClean="0"/>
              <a:t>in </a:t>
            </a:r>
            <a:r>
              <a:rPr lang="en-US" altLang="zh-TW" sz="2000" dirty="0"/>
              <a:t>a data-driven organization, data is collected, processed, and analyzed to drive decision-making across various departments and </a:t>
            </a:r>
            <a:r>
              <a:rPr lang="en-US" altLang="zh-TW" sz="2000" dirty="0" smtClean="0"/>
              <a:t>functions</a:t>
            </a:r>
          </a:p>
          <a:p>
            <a:pPr lvl="1"/>
            <a:r>
              <a:rPr lang="en-US" altLang="zh-TW" sz="2000" dirty="0" smtClean="0"/>
              <a:t>allows </a:t>
            </a:r>
            <a:r>
              <a:rPr lang="en-US" altLang="zh-TW" sz="2000" dirty="0"/>
              <a:t>businesses to rely on objective information rather than relying solely on intuition or past experiences. By leveraging data, organizations can improve efficiency, identify opportunities, mitigate risks, and enhance customer </a:t>
            </a:r>
            <a:r>
              <a:rPr lang="en-US" altLang="zh-TW" sz="2000" dirty="0" smtClean="0"/>
              <a:t>experiences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err="1" smtClean="0"/>
              <a:t>CYCY</a:t>
            </a:r>
            <a:r>
              <a:rPr lang="en-US" altLang="zh-TW" dirty="0" smtClean="0"/>
              <a:t>— Prof </a:t>
            </a:r>
            <a:r>
              <a:rPr lang="en-US" altLang="zh-TW" dirty="0" err="1" smtClean="0"/>
              <a:t>CK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Farn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3FC373-2543-EB40-868E-8F29E9C3398D}" type="slidenum">
              <a:rPr lang="en-US" altLang="zh-TW" smtClean="0"/>
              <a:pPr/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30764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Data-driven </a:t>
            </a:r>
            <a:r>
              <a:rPr lang="en-US" altLang="zh-TW" dirty="0" smtClean="0"/>
              <a:t>operations </a:t>
            </a:r>
            <a:r>
              <a:rPr lang="en-US" altLang="zh-TW" baseline="-25000" dirty="0" smtClean="0"/>
              <a:t>2</a:t>
            </a:r>
            <a:endParaRPr lang="zh-TW" altLang="en-US" baseline="-2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Data-driven operations often involve using advanced analytics, machine learning, and artificial intelligence techniques to extract valuable insights from large volumes of </a:t>
            </a:r>
            <a:r>
              <a:rPr lang="en-US" altLang="zh-TW" dirty="0" smtClean="0"/>
              <a:t>data</a:t>
            </a:r>
            <a:endParaRPr lang="zh-TW" altLang="en-US" dirty="0"/>
          </a:p>
          <a:p>
            <a:r>
              <a:rPr lang="en-US" altLang="zh-TW" dirty="0" smtClean="0"/>
              <a:t>It often involve new IT solutions to collect data never </a:t>
            </a:r>
            <a:r>
              <a:rPr lang="en-US" altLang="zh-TW" smtClean="0"/>
              <a:t>collected before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CYCY— Prof CK Farn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3FC373-2543-EB40-868E-8F29E9C3398D}" type="slidenum">
              <a:rPr lang="en-US" altLang="zh-TW" smtClean="0"/>
              <a:pPr/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30512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Fare collections on public transportations (e.g. buses)</a:t>
            </a:r>
          </a:p>
          <a:p>
            <a:r>
              <a:rPr lang="en-US" altLang="zh-TW" sz="2800" dirty="0" smtClean="0"/>
              <a:t>Five years ago</a:t>
            </a:r>
          </a:p>
          <a:p>
            <a:pPr lvl="1"/>
            <a:r>
              <a:rPr lang="en-US" altLang="zh-TW" sz="2400" dirty="0" smtClean="0"/>
              <a:t>“Peep” on a ride, when entering or exiting a bus</a:t>
            </a:r>
          </a:p>
          <a:p>
            <a:r>
              <a:rPr lang="en-US" altLang="zh-TW" sz="2800" dirty="0" smtClean="0"/>
              <a:t>Two decades ago</a:t>
            </a:r>
          </a:p>
          <a:p>
            <a:pPr lvl="1"/>
            <a:r>
              <a:rPr lang="en-US" altLang="zh-TW" sz="2400" dirty="0" smtClean="0"/>
              <a:t>Human collection with tickets</a:t>
            </a:r>
          </a:p>
          <a:p>
            <a:r>
              <a:rPr lang="en-US" altLang="zh-TW" sz="2800" dirty="0" smtClean="0"/>
              <a:t>Now</a:t>
            </a:r>
          </a:p>
          <a:p>
            <a:pPr lvl="1"/>
            <a:r>
              <a:rPr lang="en-US" altLang="zh-TW" sz="2400" dirty="0" smtClean="0"/>
              <a:t>“Peep” when entering and exiting a bus</a:t>
            </a:r>
          </a:p>
          <a:p>
            <a:pPr lvl="1"/>
            <a:endParaRPr lang="en-US" altLang="zh-TW" sz="2400" dirty="0" smtClean="0"/>
          </a:p>
          <a:p>
            <a:endParaRPr lang="en-US" altLang="zh-TW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CYCY— Prof CK Farn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3FC373-2543-EB40-868E-8F29E9C3398D}" type="slidenum">
              <a:rPr lang="en-US" altLang="zh-TW" smtClean="0"/>
              <a:pPr/>
              <a:t>23</a:t>
            </a:fld>
            <a:endParaRPr lang="en-US" altLang="zh-TW"/>
          </a:p>
        </p:txBody>
      </p:sp>
      <p:sp>
        <p:nvSpPr>
          <p:cNvPr id="6" name="文字方塊 5"/>
          <p:cNvSpPr txBox="1"/>
          <p:nvPr/>
        </p:nvSpPr>
        <p:spPr>
          <a:xfrm rot="19501846">
            <a:off x="2482327" y="3224266"/>
            <a:ext cx="39741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what?</a:t>
            </a:r>
            <a:endParaRPr lang="zh-TW" alt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28389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Insights can be gained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By time of the day</a:t>
            </a:r>
          </a:p>
          <a:p>
            <a:r>
              <a:rPr lang="en-US" altLang="zh-TW" dirty="0" smtClean="0"/>
              <a:t>By day of the week</a:t>
            </a:r>
          </a:p>
          <a:p>
            <a:r>
              <a:rPr lang="en-US" altLang="zh-TW" dirty="0" smtClean="0"/>
              <a:t>By traffic among stations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Design of new routes and new time tables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CYCY— Prof CK Farn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3FC373-2543-EB40-868E-8F29E9C3398D}" type="slidenum">
              <a:rPr lang="en-US" altLang="zh-TW" smtClean="0"/>
              <a:pPr/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03085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Can we do something about  traffic lights?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What are your proposals?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CYCY— Prof CK Farn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3FC373-2543-EB40-868E-8F29E9C3398D}" type="slidenum">
              <a:rPr lang="en-US" altLang="zh-TW" smtClean="0"/>
              <a:pPr/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9654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>
            <a:extLst>
              <a:ext uri="{FF2B5EF4-FFF2-40B4-BE49-F238E27FC236}">
                <a16:creationId xmlns="" xmlns:a16="http://schemas.microsoft.com/office/drawing/2014/main" id="{45704AE1-ED84-8DEE-C65C-5E2D9909F4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 analytics </a:t>
            </a:r>
            <a:endParaRPr lang="en-US" altLang="zh-TW" baseline="-25000" dirty="0"/>
          </a:p>
        </p:txBody>
      </p:sp>
      <p:sp>
        <p:nvSpPr>
          <p:cNvPr id="5125" name="Rectangle 3">
            <a:extLst>
              <a:ext uri="{FF2B5EF4-FFF2-40B4-BE49-F238E27FC236}">
                <a16:creationId xmlns="" xmlns:a16="http://schemas.microsoft.com/office/drawing/2014/main" id="{98753284-1042-621B-96EA-F13077EA3C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400" dirty="0" smtClean="0"/>
              <a:t>The process </a:t>
            </a:r>
            <a:r>
              <a:rPr lang="en-US" altLang="zh-TW" sz="2400" dirty="0"/>
              <a:t>of collecting, cleaning, and analyzing data to extract meaningful </a:t>
            </a:r>
            <a:r>
              <a:rPr lang="en-US" altLang="zh-TW" sz="2400" dirty="0" smtClean="0"/>
              <a:t>insights</a:t>
            </a:r>
          </a:p>
          <a:p>
            <a:r>
              <a:rPr lang="en-US" altLang="zh-TW" sz="2400" dirty="0" smtClean="0"/>
              <a:t>A </a:t>
            </a:r>
            <a:r>
              <a:rPr lang="en-US" altLang="zh-TW" sz="2400" dirty="0"/>
              <a:t>powerful tool that can be used to improve business performance in a number of </a:t>
            </a:r>
            <a:r>
              <a:rPr lang="en-US" altLang="zh-TW" sz="2400" dirty="0" smtClean="0"/>
              <a:t>ways</a:t>
            </a:r>
          </a:p>
          <a:p>
            <a:r>
              <a:rPr lang="en-US" altLang="zh-TW" sz="2400" dirty="0"/>
              <a:t>In today's data-driven world, data analytics is an essential tool for businesses of all </a:t>
            </a:r>
            <a:r>
              <a:rPr lang="en-US" altLang="zh-TW" sz="2400" dirty="0" smtClean="0"/>
              <a:t>sizes</a:t>
            </a:r>
          </a:p>
          <a:p>
            <a:r>
              <a:rPr lang="en-US" altLang="zh-TW" sz="2400" dirty="0" smtClean="0"/>
              <a:t>By </a:t>
            </a:r>
            <a:r>
              <a:rPr lang="en-US" altLang="zh-TW" sz="2400" dirty="0"/>
              <a:t>using data analytics, businesses can improve their performance, increase their profits, and gain a competitive </a:t>
            </a:r>
            <a:r>
              <a:rPr lang="en-US" altLang="zh-TW" sz="2400" dirty="0" smtClean="0"/>
              <a:t>edge</a:t>
            </a:r>
          </a:p>
          <a:p>
            <a:r>
              <a:rPr lang="en-US" altLang="zh-TW" sz="2400" dirty="0" smtClean="0"/>
              <a:t>Decision making based on data analysis</a:t>
            </a:r>
          </a:p>
        </p:txBody>
      </p:sp>
      <p:sp>
        <p:nvSpPr>
          <p:cNvPr id="2" name="頁尾版面配置區 1">
            <a:extLst>
              <a:ext uri="{FF2B5EF4-FFF2-40B4-BE49-F238E27FC236}">
                <a16:creationId xmlns="" xmlns:a16="http://schemas.microsoft.com/office/drawing/2014/main" id="{5382631B-532A-7A78-5A13-CD24684EEC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="" xmlns:a16="http://schemas.microsoft.com/office/drawing/2014/main" id="{2085E346-3981-8560-CC62-207DC6D1CE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3FC373-2543-EB40-868E-8F29E9C3398D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152456" cy="1143000"/>
          </a:xfrm>
        </p:spPr>
        <p:txBody>
          <a:bodyPr/>
          <a:lstStyle/>
          <a:p>
            <a:r>
              <a:rPr lang="en-US" altLang="zh-TW" dirty="0" smtClean="0"/>
              <a:t>Importance of Data Analytics </a:t>
            </a:r>
            <a:r>
              <a:rPr lang="en-US" altLang="zh-TW" baseline="-25000" dirty="0" smtClean="0"/>
              <a:t>1</a:t>
            </a:r>
            <a:endParaRPr lang="zh-TW" altLang="en-US" baseline="-2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5407" y="1844824"/>
            <a:ext cx="7772400" cy="4114800"/>
          </a:xfrm>
        </p:spPr>
        <p:txBody>
          <a:bodyPr/>
          <a:lstStyle/>
          <a:p>
            <a:r>
              <a:rPr lang="en-US" altLang="zh-TW" sz="2400" dirty="0"/>
              <a:t>Improved </a:t>
            </a:r>
            <a:r>
              <a:rPr lang="en-US" altLang="zh-TW" sz="2400" dirty="0" smtClean="0"/>
              <a:t>decision-making</a:t>
            </a:r>
          </a:p>
          <a:p>
            <a:pPr lvl="1"/>
            <a:r>
              <a:rPr lang="en-US" altLang="zh-TW" sz="2000" dirty="0" smtClean="0"/>
              <a:t>providing insights </a:t>
            </a:r>
            <a:r>
              <a:rPr lang="en-US" altLang="zh-TW" sz="2000" dirty="0"/>
              <a:t>into </a:t>
            </a:r>
            <a:r>
              <a:rPr lang="en-US" altLang="zh-TW" sz="2000" dirty="0" smtClean="0"/>
              <a:t>customers</a:t>
            </a:r>
            <a:r>
              <a:rPr lang="en-US" altLang="zh-TW" sz="2000" dirty="0"/>
              <a:t>, operations, and </a:t>
            </a:r>
            <a:r>
              <a:rPr lang="en-US" altLang="zh-TW" sz="2000" dirty="0" smtClean="0"/>
              <a:t>markets</a:t>
            </a:r>
          </a:p>
          <a:p>
            <a:pPr lvl="1"/>
            <a:r>
              <a:rPr lang="en-US" altLang="zh-TW" sz="2000" dirty="0" smtClean="0"/>
              <a:t>identifying </a:t>
            </a:r>
            <a:r>
              <a:rPr lang="en-US" altLang="zh-TW" sz="2000" dirty="0"/>
              <a:t>opportunities, solve problems, and improve </a:t>
            </a:r>
            <a:r>
              <a:rPr lang="en-US" altLang="zh-TW" sz="2000" dirty="0" smtClean="0"/>
              <a:t>efficiency</a:t>
            </a:r>
            <a:endParaRPr lang="en-US" altLang="zh-TW" sz="2000" dirty="0"/>
          </a:p>
          <a:p>
            <a:r>
              <a:rPr lang="en-US" altLang="zh-TW" sz="2400" dirty="0"/>
              <a:t>Increased customer </a:t>
            </a:r>
            <a:r>
              <a:rPr lang="en-US" altLang="zh-TW" sz="2400" dirty="0" smtClean="0"/>
              <a:t>satisfaction</a:t>
            </a:r>
          </a:p>
          <a:p>
            <a:pPr lvl="1"/>
            <a:r>
              <a:rPr lang="en-US" altLang="zh-TW" sz="2000" dirty="0" smtClean="0"/>
              <a:t>understanding </a:t>
            </a:r>
            <a:r>
              <a:rPr lang="en-US" altLang="zh-TW" sz="2000" dirty="0"/>
              <a:t>customer behavior and </a:t>
            </a:r>
            <a:r>
              <a:rPr lang="en-US" altLang="zh-TW" sz="2000" dirty="0" smtClean="0"/>
              <a:t>preferences</a:t>
            </a:r>
          </a:p>
          <a:p>
            <a:pPr lvl="1"/>
            <a:r>
              <a:rPr lang="en-US" altLang="zh-TW" sz="2000" dirty="0" smtClean="0"/>
              <a:t>delivering </a:t>
            </a:r>
            <a:r>
              <a:rPr lang="en-US" altLang="zh-TW" sz="2000" dirty="0"/>
              <a:t>more personalized and relevant products and </a:t>
            </a:r>
            <a:r>
              <a:rPr lang="en-US" altLang="zh-TW" sz="2000" dirty="0" smtClean="0"/>
              <a:t>services</a:t>
            </a:r>
          </a:p>
          <a:p>
            <a:pPr lvl="1"/>
            <a:r>
              <a:rPr lang="en-US" altLang="zh-TW" sz="2000" dirty="0" smtClean="0"/>
              <a:t>leading </a:t>
            </a:r>
            <a:r>
              <a:rPr lang="en-US" altLang="zh-TW" sz="2000" dirty="0"/>
              <a:t>to increased customer satisfaction and </a:t>
            </a:r>
            <a:r>
              <a:rPr lang="en-US" altLang="zh-TW" sz="2000" dirty="0" smtClean="0"/>
              <a:t>loyalty</a:t>
            </a:r>
            <a:endParaRPr lang="en-US" altLang="zh-TW" sz="2000" dirty="0"/>
          </a:p>
          <a:p>
            <a:r>
              <a:rPr lang="en-US" altLang="zh-TW" sz="2400" dirty="0"/>
              <a:t>Reduced </a:t>
            </a:r>
            <a:r>
              <a:rPr lang="en-US" altLang="zh-TW" sz="2400" dirty="0" smtClean="0"/>
              <a:t>costs</a:t>
            </a:r>
          </a:p>
          <a:p>
            <a:pPr lvl="1"/>
            <a:r>
              <a:rPr lang="en-US" altLang="zh-TW" sz="2000" dirty="0" smtClean="0"/>
              <a:t>helping </a:t>
            </a:r>
            <a:r>
              <a:rPr lang="en-US" altLang="zh-TW" sz="2000" dirty="0"/>
              <a:t>businesses identify areas where they can save money by reducing waste, improving efficiency, and optimizing </a:t>
            </a:r>
            <a:r>
              <a:rPr lang="en-US" altLang="zh-TW" sz="2000" dirty="0" smtClean="0"/>
              <a:t>processes</a:t>
            </a:r>
            <a:endParaRPr lang="en-US" altLang="zh-TW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CYCY— Prof CK Farn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3FC373-2543-EB40-868E-8F29E9C3398D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656912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152456" cy="1143000"/>
          </a:xfrm>
        </p:spPr>
        <p:txBody>
          <a:bodyPr/>
          <a:lstStyle/>
          <a:p>
            <a:r>
              <a:rPr lang="en-US" altLang="zh-TW" dirty="0"/>
              <a:t>Importance of Data Analytics </a:t>
            </a:r>
            <a:r>
              <a:rPr lang="en-US" altLang="zh-TW" baseline="-25000" dirty="0" smtClean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Increased revenue</a:t>
            </a:r>
          </a:p>
          <a:p>
            <a:pPr lvl="1"/>
            <a:r>
              <a:rPr lang="en-US" altLang="zh-TW" dirty="0" smtClean="0"/>
              <a:t>identifying </a:t>
            </a:r>
            <a:r>
              <a:rPr lang="en-US" altLang="zh-TW" dirty="0"/>
              <a:t>new opportunities and improving customer satisfaction, data analytics can help businesses increase </a:t>
            </a:r>
            <a:r>
              <a:rPr lang="en-US" altLang="zh-TW" dirty="0" smtClean="0"/>
              <a:t>revenue</a:t>
            </a:r>
            <a:endParaRPr lang="en-US" altLang="zh-TW" dirty="0"/>
          </a:p>
          <a:p>
            <a:r>
              <a:rPr lang="en-US" altLang="zh-TW" dirty="0" smtClean="0"/>
              <a:t>Enhanced competitive advantage</a:t>
            </a:r>
          </a:p>
          <a:p>
            <a:pPr lvl="1"/>
            <a:r>
              <a:rPr lang="en-US" altLang="zh-TW" dirty="0" smtClean="0"/>
              <a:t>using data analytics to gain insights that their competitors do not have, businesses can gain a competitive advantage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CYCY— Prof CK Farn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3FC373-2543-EB40-868E-8F29E9C3398D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826269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296472" cy="1143000"/>
          </a:xfrm>
        </p:spPr>
        <p:txBody>
          <a:bodyPr/>
          <a:lstStyle/>
          <a:p>
            <a:r>
              <a:rPr lang="en-US" altLang="zh-TW" sz="3600" dirty="0" smtClean="0"/>
              <a:t>How DA can </a:t>
            </a:r>
            <a:r>
              <a:rPr lang="en-US" altLang="zh-TW" sz="3600" dirty="0"/>
              <a:t>be used in </a:t>
            </a:r>
            <a:r>
              <a:rPr lang="en-US" altLang="zh-TW" sz="3600" dirty="0" smtClean="0"/>
              <a:t>business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114800"/>
          </a:xfrm>
        </p:spPr>
        <p:txBody>
          <a:bodyPr/>
          <a:lstStyle/>
          <a:p>
            <a:r>
              <a:rPr lang="en-US" altLang="zh-TW" sz="2000" dirty="0" smtClean="0"/>
              <a:t>Marketing</a:t>
            </a:r>
          </a:p>
          <a:p>
            <a:pPr lvl="1"/>
            <a:r>
              <a:rPr lang="en-US" altLang="zh-TW" sz="1800" dirty="0" smtClean="0"/>
              <a:t>track </a:t>
            </a:r>
            <a:r>
              <a:rPr lang="en-US" altLang="zh-TW" sz="1800" dirty="0"/>
              <a:t>customer behavior, identify target audiences, and measure the effectiveness of marketing </a:t>
            </a:r>
            <a:r>
              <a:rPr lang="en-US" altLang="zh-TW" sz="1800" dirty="0" smtClean="0"/>
              <a:t>campaigns</a:t>
            </a:r>
            <a:endParaRPr lang="en-US" altLang="zh-TW" sz="1800" dirty="0"/>
          </a:p>
          <a:p>
            <a:r>
              <a:rPr lang="en-US" altLang="zh-TW" sz="2000" dirty="0" smtClean="0"/>
              <a:t>Sales</a:t>
            </a:r>
          </a:p>
          <a:p>
            <a:pPr lvl="1"/>
            <a:r>
              <a:rPr lang="en-US" altLang="zh-TW" sz="1800" dirty="0" smtClean="0"/>
              <a:t>identify </a:t>
            </a:r>
            <a:r>
              <a:rPr lang="en-US" altLang="zh-TW" sz="1800" dirty="0"/>
              <a:t>potential customers, track sales leads, and close </a:t>
            </a:r>
            <a:r>
              <a:rPr lang="en-US" altLang="zh-TW" sz="1800" dirty="0" smtClean="0"/>
              <a:t>deals</a:t>
            </a:r>
            <a:endParaRPr lang="en-US" altLang="zh-TW" sz="1800" dirty="0"/>
          </a:p>
          <a:p>
            <a:r>
              <a:rPr lang="en-US" altLang="zh-TW" sz="2000" dirty="0"/>
              <a:t>Customer </a:t>
            </a:r>
            <a:r>
              <a:rPr lang="en-US" altLang="zh-TW" sz="2000" dirty="0" smtClean="0"/>
              <a:t>service</a:t>
            </a:r>
          </a:p>
          <a:p>
            <a:pPr lvl="1"/>
            <a:r>
              <a:rPr lang="en-US" altLang="zh-TW" sz="1800" dirty="0" smtClean="0"/>
              <a:t>track </a:t>
            </a:r>
            <a:r>
              <a:rPr lang="en-US" altLang="zh-TW" sz="1800" dirty="0"/>
              <a:t>customer satisfaction, identify problems, and resolve </a:t>
            </a:r>
            <a:r>
              <a:rPr lang="en-US" altLang="zh-TW" sz="1800" dirty="0" smtClean="0"/>
              <a:t>issues</a:t>
            </a:r>
            <a:endParaRPr lang="en-US" altLang="zh-TW" sz="1800" dirty="0"/>
          </a:p>
          <a:p>
            <a:r>
              <a:rPr lang="en-US" altLang="zh-TW" sz="2000" dirty="0" smtClean="0"/>
              <a:t>Operations</a:t>
            </a:r>
          </a:p>
          <a:p>
            <a:pPr lvl="1"/>
            <a:r>
              <a:rPr lang="en-US" altLang="zh-TW" sz="1800" dirty="0" smtClean="0"/>
              <a:t>improve </a:t>
            </a:r>
            <a:r>
              <a:rPr lang="en-US" altLang="zh-TW" sz="1800" dirty="0"/>
              <a:t>efficiency, identify areas for improvement, and reduce costs.</a:t>
            </a:r>
          </a:p>
          <a:p>
            <a:r>
              <a:rPr lang="en-US" altLang="zh-TW" sz="2000" dirty="0" smtClean="0"/>
              <a:t>Finance</a:t>
            </a:r>
          </a:p>
          <a:p>
            <a:pPr lvl="1"/>
            <a:r>
              <a:rPr lang="en-US" altLang="zh-TW" sz="1800" dirty="0" smtClean="0"/>
              <a:t>track </a:t>
            </a:r>
            <a:r>
              <a:rPr lang="en-US" altLang="zh-TW" sz="1800" dirty="0"/>
              <a:t>financial performance, identify risks, and make better investment </a:t>
            </a:r>
            <a:r>
              <a:rPr lang="en-US" altLang="zh-TW" sz="1800" dirty="0" smtClean="0"/>
              <a:t>decisions</a:t>
            </a:r>
            <a:endParaRPr lang="en-US" altLang="zh-TW" sz="1800" dirty="0"/>
          </a:p>
          <a:p>
            <a:r>
              <a:rPr lang="en-US" altLang="zh-TW" sz="2200" dirty="0" smtClean="0"/>
              <a:t>etc.</a:t>
            </a:r>
            <a:endParaRPr lang="en-US" altLang="zh-TW" sz="22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CYCY— Prof CK Farn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3FC373-2543-EB40-868E-8F29E9C3398D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463272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IT as an enabling technology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628800"/>
            <a:ext cx="7772400" cy="4114800"/>
          </a:xfrm>
        </p:spPr>
        <p:txBody>
          <a:bodyPr/>
          <a:lstStyle/>
          <a:p>
            <a:r>
              <a:rPr lang="en-US" altLang="zh-TW" sz="2800" dirty="0" smtClean="0"/>
              <a:t>Data collection through sensors and devices</a:t>
            </a:r>
          </a:p>
          <a:p>
            <a:pPr lvl="1"/>
            <a:r>
              <a:rPr lang="en-US" altLang="zh-TW" sz="2400" dirty="0" smtClean="0"/>
              <a:t>Bar code, RFID (Radio frequency Identification), NFC (Near Field Communications)</a:t>
            </a:r>
            <a:r>
              <a:rPr lang="en-US" altLang="zh-TW" sz="2400" dirty="0"/>
              <a:t>	</a:t>
            </a:r>
            <a:endParaRPr lang="en-US" altLang="zh-TW" sz="2400" dirty="0" smtClean="0"/>
          </a:p>
          <a:p>
            <a:pPr lvl="1"/>
            <a:r>
              <a:rPr lang="en-US" altLang="zh-TW" sz="2400" dirty="0" smtClean="0"/>
              <a:t>Tracking movements of mouse and touch screens</a:t>
            </a:r>
          </a:p>
          <a:p>
            <a:r>
              <a:rPr lang="en-US" altLang="zh-TW" sz="2800" dirty="0" smtClean="0"/>
              <a:t>Big data storage</a:t>
            </a:r>
          </a:p>
          <a:p>
            <a:r>
              <a:rPr lang="en-US" altLang="zh-TW" sz="2800" dirty="0" smtClean="0"/>
              <a:t>Analysis if data that was impossible a decade ago</a:t>
            </a:r>
          </a:p>
          <a:p>
            <a:r>
              <a:rPr lang="en-US" altLang="zh-TW" sz="2800" dirty="0" smtClean="0"/>
              <a:t>Make relevant decisions</a:t>
            </a:r>
          </a:p>
          <a:p>
            <a:pPr lvl="1"/>
            <a:r>
              <a:rPr lang="en-US" altLang="zh-TW" sz="2400" dirty="0" smtClean="0"/>
              <a:t>Data driven decisions</a:t>
            </a:r>
          </a:p>
          <a:p>
            <a:r>
              <a:rPr lang="en-US" altLang="zh-TW" sz="2800" dirty="0" smtClean="0"/>
              <a:t>Process changes</a:t>
            </a:r>
          </a:p>
          <a:p>
            <a:pPr lvl="1"/>
            <a:endParaRPr lang="en-US" altLang="zh-TW" sz="2000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CYCY— Prof CK Farn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3FC373-2543-EB40-868E-8F29E9C3398D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828715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368480" cy="1143000"/>
          </a:xfrm>
        </p:spPr>
        <p:txBody>
          <a:bodyPr/>
          <a:lstStyle/>
          <a:p>
            <a:r>
              <a:rPr lang="en-US" altLang="zh-TW" sz="3200" dirty="0" smtClean="0"/>
              <a:t>Roles of </a:t>
            </a:r>
            <a:r>
              <a:rPr lang="en-US" altLang="zh-TW" sz="3200" dirty="0"/>
              <a:t>IT </a:t>
            </a:r>
            <a:r>
              <a:rPr lang="en-US" altLang="zh-TW" sz="3200" dirty="0" smtClean="0"/>
              <a:t>in </a:t>
            </a:r>
            <a:r>
              <a:rPr lang="en-US" altLang="zh-TW" sz="3200" dirty="0"/>
              <a:t>business data analytics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700808"/>
            <a:ext cx="7772400" cy="4114800"/>
          </a:xfrm>
        </p:spPr>
        <p:txBody>
          <a:bodyPr/>
          <a:lstStyle/>
          <a:p>
            <a:r>
              <a:rPr lang="en-US" altLang="zh-TW" sz="2000" dirty="0" smtClean="0"/>
              <a:t>Data collection and sharing</a:t>
            </a:r>
          </a:p>
          <a:p>
            <a:pPr lvl="1"/>
            <a:r>
              <a:rPr lang="en-US" altLang="zh-TW" sz="1800" dirty="0" smtClean="0"/>
              <a:t>collect </a:t>
            </a:r>
            <a:r>
              <a:rPr lang="en-US" altLang="zh-TW" sz="1800" dirty="0"/>
              <a:t>data from a variety of sources, including internal systems, external databases, and social </a:t>
            </a:r>
            <a:r>
              <a:rPr lang="en-US" altLang="zh-TW" sz="1800" dirty="0" smtClean="0"/>
              <a:t>media</a:t>
            </a:r>
            <a:endParaRPr lang="en-US" altLang="zh-TW" sz="1800" dirty="0"/>
          </a:p>
          <a:p>
            <a:r>
              <a:rPr lang="en-US" altLang="zh-TW" sz="2000" dirty="0"/>
              <a:t>Data </a:t>
            </a:r>
            <a:r>
              <a:rPr lang="en-US" altLang="zh-TW" sz="2000" dirty="0" smtClean="0"/>
              <a:t>storage</a:t>
            </a:r>
          </a:p>
          <a:p>
            <a:pPr lvl="1"/>
            <a:r>
              <a:rPr lang="en-US" altLang="zh-TW" sz="1800" dirty="0" smtClean="0"/>
              <a:t>store </a:t>
            </a:r>
            <a:r>
              <a:rPr lang="en-US" altLang="zh-TW" sz="1800" dirty="0"/>
              <a:t>data in a secure and efficient </a:t>
            </a:r>
            <a:r>
              <a:rPr lang="en-US" altLang="zh-TW" sz="1800" dirty="0" smtClean="0"/>
              <a:t>manner</a:t>
            </a:r>
            <a:endParaRPr lang="en-US" altLang="zh-TW" sz="1800" dirty="0"/>
          </a:p>
          <a:p>
            <a:r>
              <a:rPr lang="en-US" altLang="zh-TW" sz="2000" dirty="0"/>
              <a:t>Data </a:t>
            </a:r>
            <a:r>
              <a:rPr lang="en-US" altLang="zh-TW" sz="2000" dirty="0" smtClean="0"/>
              <a:t>management</a:t>
            </a:r>
          </a:p>
          <a:p>
            <a:pPr lvl="1"/>
            <a:r>
              <a:rPr lang="en-US" altLang="zh-TW" sz="1800" dirty="0" smtClean="0"/>
              <a:t>manage </a:t>
            </a:r>
            <a:r>
              <a:rPr lang="en-US" altLang="zh-TW" sz="1800" dirty="0"/>
              <a:t>the data lifecycle, from collection to </a:t>
            </a:r>
            <a:r>
              <a:rPr lang="en-US" altLang="zh-TW" sz="1800" dirty="0" smtClean="0"/>
              <a:t>deletion</a:t>
            </a:r>
            <a:endParaRPr lang="en-US" altLang="zh-TW" sz="1800" dirty="0"/>
          </a:p>
          <a:p>
            <a:r>
              <a:rPr lang="en-US" altLang="zh-TW" sz="2000" dirty="0"/>
              <a:t>Data </a:t>
            </a:r>
            <a:r>
              <a:rPr lang="en-US" altLang="zh-TW" sz="2000" dirty="0" smtClean="0"/>
              <a:t>analysis (in conjunction with statistics)</a:t>
            </a:r>
          </a:p>
          <a:p>
            <a:pPr lvl="1"/>
            <a:r>
              <a:rPr lang="en-US" altLang="zh-TW" sz="1800" dirty="0" smtClean="0"/>
              <a:t>use </a:t>
            </a:r>
            <a:r>
              <a:rPr lang="en-US" altLang="zh-TW" sz="1800" dirty="0"/>
              <a:t>a variety of tools and techniques to analyze data.</a:t>
            </a:r>
          </a:p>
          <a:p>
            <a:r>
              <a:rPr lang="en-US" altLang="zh-TW" sz="2000" dirty="0"/>
              <a:t>Data </a:t>
            </a:r>
            <a:r>
              <a:rPr lang="en-US" altLang="zh-TW" sz="2000" dirty="0" smtClean="0"/>
              <a:t>visualization</a:t>
            </a:r>
          </a:p>
          <a:p>
            <a:pPr lvl="1"/>
            <a:r>
              <a:rPr lang="en-US" altLang="zh-TW" sz="1800" dirty="0" smtClean="0"/>
              <a:t>create </a:t>
            </a:r>
            <a:r>
              <a:rPr lang="en-US" altLang="zh-TW" sz="1800" dirty="0"/>
              <a:t>visualizations of data to make it easier to understand.</a:t>
            </a:r>
          </a:p>
          <a:p>
            <a:r>
              <a:rPr lang="en-US" altLang="zh-TW" sz="2000" dirty="0"/>
              <a:t>Data </a:t>
            </a:r>
            <a:r>
              <a:rPr lang="en-US" altLang="zh-TW" sz="2000" dirty="0" smtClean="0"/>
              <a:t>reporting</a:t>
            </a:r>
          </a:p>
          <a:p>
            <a:pPr lvl="1"/>
            <a:r>
              <a:rPr lang="en-US" altLang="zh-TW" sz="1800" dirty="0" smtClean="0"/>
              <a:t>generate </a:t>
            </a:r>
            <a:r>
              <a:rPr lang="en-US" altLang="zh-TW" sz="1800" dirty="0"/>
              <a:t>reports that summarize the findings of data analysis.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CYCY— Prof CK Farn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3FC373-2543-EB40-868E-8F29E9C3398D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07325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Visualization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8729" y="1772816"/>
            <a:ext cx="7772400" cy="4114800"/>
          </a:xfrm>
        </p:spPr>
        <p:txBody>
          <a:bodyPr/>
          <a:lstStyle/>
          <a:p>
            <a:r>
              <a:rPr lang="en-US" altLang="zh-TW" dirty="0" smtClean="0"/>
              <a:t>The process </a:t>
            </a:r>
            <a:r>
              <a:rPr lang="en-US" altLang="zh-TW" dirty="0"/>
              <a:t>of representing data in a visual </a:t>
            </a:r>
            <a:r>
              <a:rPr lang="en-US" altLang="zh-TW" dirty="0" smtClean="0"/>
              <a:t>format</a:t>
            </a:r>
          </a:p>
          <a:p>
            <a:pPr lvl="1"/>
            <a:r>
              <a:rPr lang="en-US" altLang="zh-TW" dirty="0"/>
              <a:t>use of charts, graphs, maps, and other visual </a:t>
            </a:r>
            <a:r>
              <a:rPr lang="en-US" altLang="zh-TW" dirty="0" smtClean="0"/>
              <a:t>representations</a:t>
            </a:r>
          </a:p>
          <a:p>
            <a:r>
              <a:rPr lang="en-US" altLang="zh-TW" dirty="0"/>
              <a:t>Makes data easier to </a:t>
            </a:r>
            <a:r>
              <a:rPr lang="en-US" altLang="zh-TW" dirty="0" smtClean="0"/>
              <a:t>understand</a:t>
            </a:r>
            <a:endParaRPr lang="en-US" altLang="zh-TW" dirty="0"/>
          </a:p>
          <a:p>
            <a:r>
              <a:rPr lang="en-US" altLang="zh-TW" dirty="0"/>
              <a:t>Identifies </a:t>
            </a:r>
            <a:r>
              <a:rPr lang="en-US" altLang="zh-TW" dirty="0" smtClean="0"/>
              <a:t>trends</a:t>
            </a:r>
            <a:endParaRPr lang="en-US" altLang="zh-TW" dirty="0"/>
          </a:p>
          <a:p>
            <a:r>
              <a:rPr lang="en-US" altLang="zh-TW" dirty="0"/>
              <a:t>Compares </a:t>
            </a:r>
            <a:r>
              <a:rPr lang="en-US" altLang="zh-TW" dirty="0" smtClean="0"/>
              <a:t>values</a:t>
            </a:r>
            <a:endParaRPr lang="en-US" altLang="zh-TW" dirty="0"/>
          </a:p>
          <a:p>
            <a:r>
              <a:rPr lang="en-US" altLang="zh-TW" dirty="0"/>
              <a:t>Identifies </a:t>
            </a:r>
            <a:r>
              <a:rPr lang="en-US" altLang="zh-TW" dirty="0" smtClean="0"/>
              <a:t>outliers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CYCY— Prof CK Farn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3FC373-2543-EB40-868E-8F29E9C3398D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77556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ckf">
  <a:themeElements>
    <a:clrScheme name="0ckf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0ckf">
      <a:majorFont>
        <a:latin typeface="Arial"/>
        <a:ea typeface="SimHei"/>
        <a:cs typeface="SimHei"/>
      </a:majorFont>
      <a:minorFont>
        <a:latin typeface="Arial"/>
        <a:ea typeface="標楷體"/>
        <a:cs typeface="標楷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0ck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ck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Settings\ckfarn\Application Data\Microsoft\Templates\0ckf.pot</Template>
  <TotalTime>1149</TotalTime>
  <Words>1274</Words>
  <Application>Microsoft Office PowerPoint</Application>
  <PresentationFormat>如螢幕大小 (4:3)</PresentationFormat>
  <Paragraphs>205</Paragraphs>
  <Slides>25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3" baseType="lpstr">
      <vt:lpstr>SimHei</vt:lpstr>
      <vt:lpstr>新細明體</vt:lpstr>
      <vt:lpstr>標楷體</vt:lpstr>
      <vt:lpstr>Arial</vt:lpstr>
      <vt:lpstr>Times New Roman</vt:lpstr>
      <vt:lpstr>Webdings</vt:lpstr>
      <vt:lpstr>Wingdings</vt:lpstr>
      <vt:lpstr>0ckf</vt:lpstr>
      <vt:lpstr>Business Data Analytics and Data Driven Operations</vt:lpstr>
      <vt:lpstr>Agenda</vt:lpstr>
      <vt:lpstr>Data analytics </vt:lpstr>
      <vt:lpstr>Importance of Data Analytics 1</vt:lpstr>
      <vt:lpstr>Importance of Data Analytics 2</vt:lpstr>
      <vt:lpstr>How DA can be used in business</vt:lpstr>
      <vt:lpstr>IT as an enabling technology</vt:lpstr>
      <vt:lpstr>Roles of IT in business data analytics</vt:lpstr>
      <vt:lpstr>Visualization</vt:lpstr>
      <vt:lpstr>Visualization</vt:lpstr>
      <vt:lpstr>PowerPoint 簡報</vt:lpstr>
      <vt:lpstr>Examples of Visualization</vt:lpstr>
      <vt:lpstr>Relating concepts</vt:lpstr>
      <vt:lpstr>PowerPoint 簡報</vt:lpstr>
      <vt:lpstr>Types of data used in analytics</vt:lpstr>
      <vt:lpstr>Data Analysis techniques</vt:lpstr>
      <vt:lpstr>Web sentiment</vt:lpstr>
      <vt:lpstr>Techniques</vt:lpstr>
      <vt:lpstr>Process of doing business data analytics</vt:lpstr>
      <vt:lpstr>Process of doing business data analytics 2</vt:lpstr>
      <vt:lpstr>Data-driven operations</vt:lpstr>
      <vt:lpstr>Data-driven operations 2</vt:lpstr>
      <vt:lpstr>Examples</vt:lpstr>
      <vt:lpstr>Insights can be gained</vt:lpstr>
      <vt:lpstr>Can we do something about  traffic lights?</vt:lpstr>
    </vt:vector>
  </TitlesOfParts>
  <Company>NCU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和企業經營模式</dc:title>
  <dc:subject>中央大學管理學院</dc:subject>
  <dc:creator>范錚強</dc:creator>
  <cp:lastModifiedBy>范錚強</cp:lastModifiedBy>
  <cp:revision>114</cp:revision>
  <dcterms:modified xsi:type="dcterms:W3CDTF">2023-05-25T14:26:27Z</dcterms:modified>
</cp:coreProperties>
</file>