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565" r:id="rId2"/>
    <p:sldId id="733" r:id="rId3"/>
    <p:sldId id="732" r:id="rId4"/>
    <p:sldId id="734" r:id="rId5"/>
    <p:sldId id="735" r:id="rId6"/>
    <p:sldId id="736" r:id="rId7"/>
    <p:sldId id="737" r:id="rId8"/>
    <p:sldId id="339" r:id="rId9"/>
    <p:sldId id="770" r:id="rId10"/>
    <p:sldId id="772" r:id="rId11"/>
    <p:sldId id="773" r:id="rId12"/>
    <p:sldId id="775" r:id="rId13"/>
    <p:sldId id="768" r:id="rId14"/>
    <p:sldId id="747" r:id="rId15"/>
    <p:sldId id="631" r:id="rId16"/>
    <p:sldId id="632" r:id="rId17"/>
    <p:sldId id="635" r:id="rId18"/>
    <p:sldId id="636" r:id="rId19"/>
    <p:sldId id="637" r:id="rId20"/>
    <p:sldId id="638" r:id="rId21"/>
    <p:sldId id="639" r:id="rId22"/>
    <p:sldId id="640" r:id="rId23"/>
    <p:sldId id="641" r:id="rId24"/>
    <p:sldId id="642" r:id="rId25"/>
    <p:sldId id="643" r:id="rId26"/>
    <p:sldId id="644" r:id="rId27"/>
    <p:sldId id="645" r:id="rId28"/>
    <p:sldId id="646" r:id="rId29"/>
    <p:sldId id="647" r:id="rId30"/>
    <p:sldId id="648" r:id="rId31"/>
    <p:sldId id="649" r:id="rId32"/>
    <p:sldId id="650" r:id="rId33"/>
    <p:sldId id="651" r:id="rId34"/>
    <p:sldId id="655" r:id="rId35"/>
    <p:sldId id="656" r:id="rId36"/>
    <p:sldId id="657" r:id="rId37"/>
    <p:sldId id="658" r:id="rId38"/>
    <p:sldId id="659" r:id="rId39"/>
    <p:sldId id="660" r:id="rId40"/>
    <p:sldId id="661" r:id="rId41"/>
    <p:sldId id="662" r:id="rId42"/>
    <p:sldId id="663" r:id="rId43"/>
    <p:sldId id="665" r:id="rId44"/>
    <p:sldId id="596" r:id="rId45"/>
    <p:sldId id="765" r:id="rId46"/>
    <p:sldId id="766" r:id="rId47"/>
    <p:sldId id="340" r:id="rId4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0000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74"/>
  </p:normalViewPr>
  <p:slideViewPr>
    <p:cSldViewPr>
      <p:cViewPr varScale="1">
        <p:scale>
          <a:sx n="110" d="100"/>
          <a:sy n="110" d="100"/>
        </p:scale>
        <p:origin x="181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2D988822-E662-1489-FA42-33ECA798AC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83B484CE-C10B-96E7-03D6-EA53DBFDC5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702F10-1096-734F-BF4D-7C57AFF6DB3E}" type="datetimeFigureOut">
              <a:rPr lang="zh-TW" altLang="en-US"/>
              <a:pPr>
                <a:defRPr/>
              </a:pPr>
              <a:t>2024/9/18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BB2CC22B-E85A-85AE-D27A-8552B5A35D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85DDBE6F-8265-E023-7960-DB38920ABC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F24F31-2812-C649-A16F-67E64E9EF2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BF0913E2-8E81-D2B6-7855-B1CA914395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4A8155E8-C799-BA5B-07DC-F0CC2D624C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09840314-CCFE-C635-7B4A-0CEE8F135F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474B2316-C600-C35F-9DD0-BB4025E58E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03DE2470-6AB4-F57F-3E5E-3C43DC7965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28F72677-7848-41ED-BC42-F0B25C0C4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3094A7-B11C-0B40-BAF0-7BDC981956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9488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="" xmlns:a16="http://schemas.microsoft.com/office/drawing/2014/main" id="{46B688D1-ACEA-DE46-AE19-66280A549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C887652-BC0A-014D-B0BB-D1C2257CB001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D71B7567-E56B-09A2-E134-A828F5BB4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32CE6D38-AD41-CF69-DA71-B0EDE5E85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810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="" xmlns:a16="http://schemas.microsoft.com/office/drawing/2014/main" id="{7A71C37D-5480-5DA3-C585-C4486CDBA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12F462-D3FA-F442-8F0B-8FBBEAC00518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AE367DBB-90F5-20F8-E4F2-1D976F67E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9A124E9C-B3BB-3048-5B43-FC4BC839C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99274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="" xmlns:a16="http://schemas.microsoft.com/office/drawing/2014/main" id="{23F7C825-2DAD-7CF2-74FC-C45984708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6E9060E-A5B0-7C41-8F1A-2D6C38D79AF8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D8CCEB0E-A6A6-BBDA-26A7-9CCED8D4B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BC6509A9-F398-955C-092D-A59BD511C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1500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="" xmlns:a16="http://schemas.microsoft.com/office/drawing/2014/main" id="{D81A1FAF-2217-3B45-7CF5-04BB2FF91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30B0377-F606-B84F-A394-21AADE3C9B81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5E4D80CA-03A7-426D-D82E-858D47D4D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BB053494-EBEF-4E7B-3715-54056EC6F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6880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="" xmlns:a16="http://schemas.microsoft.com/office/drawing/2014/main" id="{A5420024-B648-47DD-CD96-602CB77C7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168895A-EAAF-6743-BC10-0D5D8837C098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48FF326F-0F3A-69AB-B14D-2BE1B077A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79293503-9F0B-5ADA-36E7-E7B071302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6160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="" xmlns:a16="http://schemas.microsoft.com/office/drawing/2014/main" id="{40809B1A-7758-058F-FCF7-C5CF97CAB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55EF217-2A6E-3545-8283-1059A7A250A0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1C567ECC-49D3-68C4-E2A3-077BF5967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F3B81204-DFCB-6F66-10D1-3A6DC5CA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48117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="" xmlns:a16="http://schemas.microsoft.com/office/drawing/2014/main" id="{795C18CC-E7D3-B2AC-DB0D-A6A216F61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1221A1D-E8B6-484E-A53C-CA0D78FDE5F9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A0BA6FFB-9ABA-9CCF-C31C-EBBF6D7C1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48EE71D0-9751-2B93-02B7-E6199C441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18718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="" xmlns:a16="http://schemas.microsoft.com/office/drawing/2014/main" id="{27F8F437-DE91-E362-DC8A-7F3AA5F169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71EFC55-FE1F-D741-BA11-99212F49C548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57346" name="Rectangle 2">
            <a:extLst>
              <a:ext uri="{FF2B5EF4-FFF2-40B4-BE49-F238E27FC236}">
                <a16:creationId xmlns="" xmlns:a16="http://schemas.microsoft.com/office/drawing/2014/main" id="{9B6FCAB8-87E7-50FA-C778-B4ECD2C00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="" xmlns:a16="http://schemas.microsoft.com/office/drawing/2014/main" id="{B3DA6FE1-7DC2-E050-89E3-3E06E5AA6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99217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="" xmlns:a16="http://schemas.microsoft.com/office/drawing/2014/main" id="{BCEC143B-428B-19D3-0C83-F06821E73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25A3FDA-F966-054D-B842-D9DCB99CA43F}" type="slidenum">
              <a:rPr lang="en-US" altLang="zh-TW" sz="1200"/>
              <a:pPr/>
              <a:t>30</a:t>
            </a:fld>
            <a:endParaRPr lang="en-US" altLang="zh-TW" sz="1200"/>
          </a:p>
        </p:txBody>
      </p:sp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4CF63AD3-4293-3228-EBF6-536C866CD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="" xmlns:a16="http://schemas.microsoft.com/office/drawing/2014/main" id="{67B3D4B4-27DF-CCCA-F399-14CDC3B6E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42733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="" xmlns:a16="http://schemas.microsoft.com/office/drawing/2014/main" id="{C0C6C0F4-A450-8BFF-1A58-FEF8D9198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91323C-56BC-7A4E-A685-7C5D357FD649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61442" name="Rectangle 2">
            <a:extLst>
              <a:ext uri="{FF2B5EF4-FFF2-40B4-BE49-F238E27FC236}">
                <a16:creationId xmlns="" xmlns:a16="http://schemas.microsoft.com/office/drawing/2014/main" id="{38A3D429-0E5D-89CA-2328-EA920A0E6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="" xmlns:a16="http://schemas.microsoft.com/office/drawing/2014/main" id="{F8C1924B-75AF-F547-8AB1-6ED1EF7DC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88221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="" xmlns:a16="http://schemas.microsoft.com/office/drawing/2014/main" id="{DAB513C1-07C8-10F6-F877-B674181B3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CB0F5E-0883-DD42-B6EE-44A26D219380}" type="slidenum">
              <a:rPr lang="en-US" altLang="zh-TW" sz="1200"/>
              <a:pPr/>
              <a:t>32</a:t>
            </a:fld>
            <a:endParaRPr lang="en-US" altLang="zh-TW" sz="1200"/>
          </a:p>
        </p:txBody>
      </p:sp>
      <p:sp>
        <p:nvSpPr>
          <p:cNvPr id="63490" name="Rectangle 2">
            <a:extLst>
              <a:ext uri="{FF2B5EF4-FFF2-40B4-BE49-F238E27FC236}">
                <a16:creationId xmlns="" xmlns:a16="http://schemas.microsoft.com/office/drawing/2014/main" id="{864F179A-2044-79D1-3F51-1AD3FA8BC5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="" xmlns:a16="http://schemas.microsoft.com/office/drawing/2014/main" id="{82912B89-0412-53BC-283A-019403E55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6750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="" xmlns:a16="http://schemas.microsoft.com/office/drawing/2014/main" id="{216637DC-1B8A-00DE-403F-24BA3EF26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1F2DB84-642B-8A45-A6D0-DA4288E92983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3A6E1DAC-686D-3640-6711-0483782E2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D8B8102A-5E84-3F80-B19B-04B352075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50021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="" xmlns:a16="http://schemas.microsoft.com/office/drawing/2014/main" id="{3821B513-EBA5-70FA-E4DF-1303C2F9A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B4BA7BF-B660-464F-B337-C60DA6DA7AF8}" type="slidenum">
              <a:rPr lang="en-US" altLang="zh-TW" sz="1200"/>
              <a:pPr/>
              <a:t>33</a:t>
            </a:fld>
            <a:endParaRPr lang="en-US" altLang="zh-TW" sz="1200"/>
          </a:p>
        </p:txBody>
      </p:sp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9021F5BA-3DF0-D7FB-A612-38CFA4AEC2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EFC8234C-ED89-3641-EB15-E33F70B6F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84779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="" xmlns:a16="http://schemas.microsoft.com/office/drawing/2014/main" id="{E8EBA1D7-6771-A6AF-840F-6043E1F7B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34ACBB-7B31-D946-8E9A-1B4ECC1CF554}" type="slidenum">
              <a:rPr lang="en-US" altLang="zh-TW" sz="1200"/>
              <a:pPr/>
              <a:t>34</a:t>
            </a:fld>
            <a:endParaRPr lang="en-US" altLang="zh-TW" sz="1200"/>
          </a:p>
        </p:txBody>
      </p:sp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ECE04317-B561-E592-6E31-820AAF4C3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="" xmlns:a16="http://schemas.microsoft.com/office/drawing/2014/main" id="{68C6C5DB-4A07-001E-20BC-82839F69F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75990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="" xmlns:a16="http://schemas.microsoft.com/office/drawing/2014/main" id="{EFD01B0A-96DD-D797-9A53-7C3A5A171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B99A2C-415B-9846-9AE8-A671E33AE0F4}" type="slidenum">
              <a:rPr lang="en-US" altLang="zh-TW" sz="1200"/>
              <a:pPr/>
              <a:t>35</a:t>
            </a:fld>
            <a:endParaRPr lang="en-US" altLang="zh-TW" sz="1200"/>
          </a:p>
        </p:txBody>
      </p:sp>
      <p:sp>
        <p:nvSpPr>
          <p:cNvPr id="69634" name="Rectangle 2">
            <a:extLst>
              <a:ext uri="{FF2B5EF4-FFF2-40B4-BE49-F238E27FC236}">
                <a16:creationId xmlns="" xmlns:a16="http://schemas.microsoft.com/office/drawing/2014/main" id="{DD3B184E-B419-530A-2D3E-E5B932027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="" xmlns:a16="http://schemas.microsoft.com/office/drawing/2014/main" id="{988C44E5-19CA-AD30-F846-791F9BDFA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79846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="" xmlns:a16="http://schemas.microsoft.com/office/drawing/2014/main" id="{7198E3C6-AF97-279D-37C3-1D400B8D1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7CBAEDB-8469-4B4C-81ED-7592C9D7D6EB}" type="slidenum">
              <a:rPr lang="en-US" altLang="zh-TW" sz="1200"/>
              <a:pPr/>
              <a:t>36</a:t>
            </a:fld>
            <a:endParaRPr lang="en-US" altLang="zh-TW" sz="1200"/>
          </a:p>
        </p:txBody>
      </p:sp>
      <p:sp>
        <p:nvSpPr>
          <p:cNvPr id="71682" name="Rectangle 2">
            <a:extLst>
              <a:ext uri="{FF2B5EF4-FFF2-40B4-BE49-F238E27FC236}">
                <a16:creationId xmlns="" xmlns:a16="http://schemas.microsoft.com/office/drawing/2014/main" id="{AE25440A-B45E-90DD-0DC2-7AF2E29F5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="" xmlns:a16="http://schemas.microsoft.com/office/drawing/2014/main" id="{E5926E5E-4134-560B-434A-BEAC59E6A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61395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="" xmlns:a16="http://schemas.microsoft.com/office/drawing/2014/main" id="{930F7C44-1685-9ED8-7034-033BF2D39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F94872-7668-5F47-9486-0284119245AB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74754" name="Rectangle 2">
            <a:extLst>
              <a:ext uri="{FF2B5EF4-FFF2-40B4-BE49-F238E27FC236}">
                <a16:creationId xmlns="" xmlns:a16="http://schemas.microsoft.com/office/drawing/2014/main" id="{B382B153-4839-9BB7-F965-E7AEFC4653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="" xmlns:a16="http://schemas.microsoft.com/office/drawing/2014/main" id="{05B51443-35B4-DA8F-8B55-0F93F28FD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811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="" xmlns:a16="http://schemas.microsoft.com/office/drawing/2014/main" id="{AFE56588-B34A-2CEE-681A-5A745ED06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1C0FE44-F33E-4D4E-AAB1-4AE0C670E913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76802" name="Rectangle 2">
            <a:extLst>
              <a:ext uri="{FF2B5EF4-FFF2-40B4-BE49-F238E27FC236}">
                <a16:creationId xmlns="" xmlns:a16="http://schemas.microsoft.com/office/drawing/2014/main" id="{714F89B3-79AB-6929-5C3B-77A9CF4B3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="" xmlns:a16="http://schemas.microsoft.com/office/drawing/2014/main" id="{CD37B506-4B4E-2BDA-C6B9-6D03683B9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46345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="" xmlns:a16="http://schemas.microsoft.com/office/drawing/2014/main" id="{661B1ADA-2A17-D4E0-FBAF-52955FF50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7E5F052-313E-CF49-99E9-9301033F2940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78850" name="Rectangle 2">
            <a:extLst>
              <a:ext uri="{FF2B5EF4-FFF2-40B4-BE49-F238E27FC236}">
                <a16:creationId xmlns="" xmlns:a16="http://schemas.microsoft.com/office/drawing/2014/main" id="{37D6194A-C18D-E4F6-5B64-01E005FCBF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="" xmlns:a16="http://schemas.microsoft.com/office/drawing/2014/main" id="{20038A94-C21F-DBC0-6267-B6991E735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58129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="" xmlns:a16="http://schemas.microsoft.com/office/drawing/2014/main" id="{BAA84EF7-2F66-C60A-32F0-D0E11978A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3DF628D-1B3D-1C40-A7EF-16FDAC5D8119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80898" name="Rectangle 2">
            <a:extLst>
              <a:ext uri="{FF2B5EF4-FFF2-40B4-BE49-F238E27FC236}">
                <a16:creationId xmlns="" xmlns:a16="http://schemas.microsoft.com/office/drawing/2014/main" id="{47325E56-D7E4-72C7-0EF9-E8ED5DB6D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="" xmlns:a16="http://schemas.microsoft.com/office/drawing/2014/main" id="{9AE8D804-822F-0384-E1DF-9409F26A1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77271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="" xmlns:a16="http://schemas.microsoft.com/office/drawing/2014/main" id="{F0FC9E2D-DE1C-B3F1-3231-E70EDC25B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70DCE5-0B1A-1A46-9E50-AC5B981D69F3}" type="slidenum">
              <a:rPr lang="en-US" altLang="zh-TW" sz="1200"/>
              <a:pPr/>
              <a:t>42</a:t>
            </a:fld>
            <a:endParaRPr lang="en-US" altLang="zh-TW" sz="1200"/>
          </a:p>
        </p:txBody>
      </p:sp>
      <p:sp>
        <p:nvSpPr>
          <p:cNvPr id="82946" name="Rectangle 2">
            <a:extLst>
              <a:ext uri="{FF2B5EF4-FFF2-40B4-BE49-F238E27FC236}">
                <a16:creationId xmlns="" xmlns:a16="http://schemas.microsoft.com/office/drawing/2014/main" id="{6815C630-96AE-0347-EA94-E8A026E77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="" xmlns:a16="http://schemas.microsoft.com/office/drawing/2014/main" id="{ECC583CC-9305-C7C0-5E12-BC5C3B378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09968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="" xmlns:a16="http://schemas.microsoft.com/office/drawing/2014/main" id="{CB27D3B5-E29B-CA96-EDEE-3FC14F024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446F1E1-BAC7-2A46-B296-C58DFA922747}" type="slidenum">
              <a:rPr lang="en-US" altLang="zh-TW" sz="1200"/>
              <a:pPr/>
              <a:t>43</a:t>
            </a:fld>
            <a:endParaRPr lang="en-US" altLang="zh-TW" sz="1200"/>
          </a:p>
        </p:txBody>
      </p:sp>
      <p:sp>
        <p:nvSpPr>
          <p:cNvPr id="84994" name="Rectangle 2">
            <a:extLst>
              <a:ext uri="{FF2B5EF4-FFF2-40B4-BE49-F238E27FC236}">
                <a16:creationId xmlns="" xmlns:a16="http://schemas.microsoft.com/office/drawing/2014/main" id="{79898EA7-3BE8-95A8-3638-332ED0A09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="" xmlns:a16="http://schemas.microsoft.com/office/drawing/2014/main" id="{5CF8CDEA-7C12-0D5D-6B95-B004B307D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9308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="" xmlns:a16="http://schemas.microsoft.com/office/drawing/2014/main" id="{3BFA8726-CF47-345D-9707-C6E71F987C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4946A16-E975-3B43-90A7-86AC2C5D39A1}" type="slidenum">
              <a:rPr lang="en-US" altLang="zh-TW" sz="1200"/>
              <a:pPr/>
              <a:t>16</a:t>
            </a:fld>
            <a:endParaRPr lang="en-US" altLang="zh-TW" sz="1200"/>
          </a:p>
        </p:txBody>
      </p:sp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29B52AFC-1BD7-2426-DCDF-54FF9342C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A975E4B3-4730-1C57-D76C-4BBB5E992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77228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="" xmlns:a16="http://schemas.microsoft.com/office/drawing/2014/main" id="{8EC64FBB-A33A-05F4-0042-AC5585B22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5357B64-676A-5541-8249-0FD60A8AF825}" type="slidenum">
              <a:rPr lang="en-US" altLang="zh-TW" sz="1200"/>
              <a:pPr/>
              <a:t>44</a:t>
            </a:fld>
            <a:endParaRPr lang="en-US" altLang="zh-TW" sz="1200"/>
          </a:p>
        </p:txBody>
      </p:sp>
      <p:sp>
        <p:nvSpPr>
          <p:cNvPr id="87042" name="Rectangle 2">
            <a:extLst>
              <a:ext uri="{FF2B5EF4-FFF2-40B4-BE49-F238E27FC236}">
                <a16:creationId xmlns="" xmlns:a16="http://schemas.microsoft.com/office/drawing/2014/main" id="{DB61C82F-D50F-53DA-300B-FCE57E4F9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="" xmlns:a16="http://schemas.microsoft.com/office/drawing/2014/main" id="{E93A4CD8-6ABC-76BC-BFAF-D18E88AB4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9867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="" xmlns:a16="http://schemas.microsoft.com/office/drawing/2014/main" id="{62E368BA-E2E4-F41E-8E41-0F692829A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B83323D-4E3A-F142-8BE3-EFD850F2B965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D689A77F-714E-D20C-B017-C69173E9C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4E1C7389-4C6E-B481-7FDB-3AE15935A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4211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="" xmlns:a16="http://schemas.microsoft.com/office/drawing/2014/main" id="{7F852C39-0219-899A-24D5-F9CD4CA87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5D61D71-EB15-4C4E-9A9E-457364E09BE2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C8BAF5AE-856C-A33E-CC35-C3069F362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3D5A94A8-09D3-9D1F-15B8-09AA0D2AF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2571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="" xmlns:a16="http://schemas.microsoft.com/office/drawing/2014/main" id="{8338F29C-FC17-8389-0899-9FC914F34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B51CB31-E5EA-5544-B465-5554A8B82548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162B55DA-C7E2-3B57-6DD0-9D4FE9103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695BDBAE-EEE6-90D5-A872-81DE18A0D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4390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="" xmlns:a16="http://schemas.microsoft.com/office/drawing/2014/main" id="{8D9B4D4D-D83E-564E-0C48-4B37A7D1D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95A83E-D860-DF44-92C1-6AE97CE16DAA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FB32A5C9-4593-48E8-B1EC-D51270B04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A21885CA-BD04-3B49-8DAB-5881FCF2F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2340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="" xmlns:a16="http://schemas.microsoft.com/office/drawing/2014/main" id="{9394D817-9D9E-1639-D0C3-3398580B9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C5F6ED2-5EC4-4442-B59E-65FCCB3B9DD7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3E4B4950-15E4-A503-84A3-2686C1F61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6A779F70-ADB7-D875-D265-ACF0C7654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1485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="" xmlns:a16="http://schemas.microsoft.com/office/drawing/2014/main" id="{AD433158-F988-1130-4269-E2F32F997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D6925FC-B794-4444-8031-9BDE9ABCF690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C1138B2B-F9B5-BFD4-C5F8-21C1F75F7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85135111-0923-2EBF-E9E0-A9761035B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4692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Times New Roman" panose="02020603050405020304" pitchFamily="18" charset="0"/>
              </a:defRPr>
            </a:lvl2pPr>
            <a:lvl3pPr>
              <a:defRPr sz="2000" baseline="0">
                <a:latin typeface="Times New Roman" panose="02020603050405020304" pitchFamily="18" charset="0"/>
              </a:defRPr>
            </a:lvl3pPr>
            <a:lvl4pPr>
              <a:defRPr sz="1800" baseline="0">
                <a:latin typeface="Times New Roman" panose="02020603050405020304" pitchFamily="18" charset="0"/>
              </a:defRPr>
            </a:lvl4pPr>
            <a:lvl5pPr>
              <a:defRPr sz="1800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9E78A55B-A5A6-37D3-05C7-51DCE6003C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E37D34A8-373E-E1DB-10B8-4548B04153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587637-8D69-BA45-9C6E-5C5329076D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80181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216FDE0B-C80F-8402-D35F-A8469ADECA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D425068D-A45E-E4C4-9E18-BBD26172DE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B065-21F9-D648-B04C-E054EBDD45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34716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A5F19ED8-B3A1-3790-E1B4-5BFDC2E14B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93629BD6-4923-9AE3-BFB2-11FCC2FAEF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7A17-0A6E-6842-9840-B2C43EE9CF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19154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461FB8AD-A5ED-D8A9-F8B8-411A2FF13E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04C2A7CC-3037-FEBD-0B3C-8D07755745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20AB7-75EF-E244-9063-D783738818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05973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  <a:lvl4pPr marL="455613" indent="0">
              <a:buNone/>
              <a:defRPr/>
            </a:lvl4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5451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8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2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7995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GH Logo">
            <a:extLst>
              <a:ext uri="{FF2B5EF4-FFF2-40B4-BE49-F238E27FC236}">
                <a16:creationId xmlns="" xmlns:a16="http://schemas.microsoft.com/office/drawing/2014/main" id="{8FE105F8-64EC-D9F7-3175-C1B512E17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006475"/>
            <a:ext cx="24447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GH Tagline">
            <a:extLst>
              <a:ext uri="{FF2B5EF4-FFF2-40B4-BE49-F238E27FC236}">
                <a16:creationId xmlns="" xmlns:a16="http://schemas.microsoft.com/office/drawing/2014/main" id="{661728E3-B2CA-42A7-A70E-E8001062B8DA}"/>
              </a:ext>
            </a:extLst>
          </p:cNvPr>
          <p:cNvSpPr txBox="1"/>
          <p:nvPr userDrawn="1"/>
        </p:nvSpPr>
        <p:spPr>
          <a:xfrm>
            <a:off x="1730375" y="3797300"/>
            <a:ext cx="5683250" cy="46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pc="4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kumimoji="0" lang="en-US" sz="1400" spc="40" baseline="6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kumimoji="0" lang="en-US" spc="40" baseline="60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MGH URL">
            <a:extLst>
              <a:ext uri="{FF2B5EF4-FFF2-40B4-BE49-F238E27FC236}">
                <a16:creationId xmlns="" xmlns:a16="http://schemas.microsoft.com/office/drawing/2014/main" id="{5F9DBD31-E18A-14DE-BE50-5001211554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68663" y="5329238"/>
            <a:ext cx="26066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600">
                <a:solidFill>
                  <a:srgbClr val="000000"/>
                </a:solidFill>
                <a:ea typeface="標楷體" panose="03000509000000000000" pitchFamily="49" charset="-120"/>
              </a:rPr>
              <a:t>www.mheducation.com</a:t>
            </a:r>
            <a:endParaRPr kumimoji="0" lang="en-US" altLang="zh-TW" sz="2000">
              <a:solidFill>
                <a:srgbClr val="000000"/>
              </a:solidFill>
              <a:ea typeface="標楷體" panose="03000509000000000000" pitchFamily="49" charset="-120"/>
            </a:endParaRPr>
          </a:p>
        </p:txBody>
      </p:sp>
      <p:sp>
        <p:nvSpPr>
          <p:cNvPr id="2" name="Hidden Slide Title"/>
          <p:cNvSpPr>
            <a:spLocks noGrp="1"/>
          </p:cNvSpPr>
          <p:nvPr>
            <p:ph type="title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Long Copyright">
            <a:extLst>
              <a:ext uri="{FF2B5EF4-FFF2-40B4-BE49-F238E27FC236}">
                <a16:creationId xmlns="" xmlns:a16="http://schemas.microsoft.com/office/drawing/2014/main" id="{C0972A29-786F-CAF9-1A3A-1B1C97887C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6525"/>
            <a:ext cx="9144000" cy="371475"/>
          </a:xfrm>
        </p:spPr>
        <p:txBody>
          <a:bodyPr/>
          <a:lstStyle>
            <a:lvl1pPr algn="ctr" defTabSz="457200">
              <a:spcBef>
                <a:spcPct val="20000"/>
              </a:spcBef>
              <a:defRPr/>
            </a:lvl1pPr>
          </a:lstStyle>
          <a:p>
            <a:pPr>
              <a:defRPr/>
            </a:pPr>
            <a:r>
              <a:rPr lang="en-US"/>
              <a:t>CYCU— Prof CK Farn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89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DFCC5EB0-6143-E8A9-8595-2906E30C01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B7B3A13B-D9B4-2CC8-A205-B371B06CA3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A643-1C98-664E-B858-E7E82820FA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79780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Rectangle 1029">
            <a:extLst>
              <a:ext uri="{FF2B5EF4-FFF2-40B4-BE49-F238E27FC236}">
                <a16:creationId xmlns="" xmlns:a16="http://schemas.microsoft.com/office/drawing/2014/main" id="{6FB2B9A7-6F94-4C0E-437D-DFD5AD66BD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Rectangle 1030">
            <a:extLst>
              <a:ext uri="{FF2B5EF4-FFF2-40B4-BE49-F238E27FC236}">
                <a16:creationId xmlns="" xmlns:a16="http://schemas.microsoft.com/office/drawing/2014/main" id="{8F68F361-F5BE-5324-8428-8A74FDDD77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01FAA-D555-4543-8768-AD48DA6DBD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86596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="" xmlns:a16="http://schemas.microsoft.com/office/drawing/2014/main" id="{F0F49ED6-5F9E-5033-003A-28C1B2E099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Rectangle 1030">
            <a:extLst>
              <a:ext uri="{FF2B5EF4-FFF2-40B4-BE49-F238E27FC236}">
                <a16:creationId xmlns="" xmlns:a16="http://schemas.microsoft.com/office/drawing/2014/main" id="{D80522BF-D798-EC8D-C156-BC0E933676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64F1-FD96-1B4A-BCC2-7866123570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14235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901EC4F8-4CBC-330C-F77A-DD4819BBA5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CEDEA691-4203-DB83-8289-7D1315920F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4FB7-85EE-6D4A-B9B3-C0DEDEADC0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13803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52D3E043-9227-FE3E-7A39-DF0D7CF5F7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A8AC4B1C-CB32-786E-9182-18C6BC4EB4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6BBA-9B97-9546-A033-241052FB49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15882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="" xmlns:a16="http://schemas.microsoft.com/office/drawing/2014/main" id="{AB668EED-4956-7F28-69D1-1C6F95FF9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8" name="Rectangle 1030">
            <a:extLst>
              <a:ext uri="{FF2B5EF4-FFF2-40B4-BE49-F238E27FC236}">
                <a16:creationId xmlns="" xmlns:a16="http://schemas.microsoft.com/office/drawing/2014/main" id="{19D50019-6C4B-F646-CB4F-A787CE336A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EA1A1-D634-A746-9B22-5FF514AD91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42757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="" xmlns:a16="http://schemas.microsoft.com/office/drawing/2014/main" id="{9583EF5C-F348-4E5F-60E3-2688897402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Rectangle 1030">
            <a:extLst>
              <a:ext uri="{FF2B5EF4-FFF2-40B4-BE49-F238E27FC236}">
                <a16:creationId xmlns="" xmlns:a16="http://schemas.microsoft.com/office/drawing/2014/main" id="{33A5831D-B26B-80CD-CB1E-9592C6E795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855D-1B4A-2746-AC8D-843AD164E9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665854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="" xmlns:a16="http://schemas.microsoft.com/office/drawing/2014/main" id="{997CF1A4-8AAE-64A8-729A-FCC06FC2D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3" name="Rectangle 1030">
            <a:extLst>
              <a:ext uri="{FF2B5EF4-FFF2-40B4-BE49-F238E27FC236}">
                <a16:creationId xmlns="" xmlns:a16="http://schemas.microsoft.com/office/drawing/2014/main" id="{F1F69A28-2482-2B2A-A9C9-33CC5EB30C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1F57-E41D-F44A-90F7-B3EC288573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09200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AECE7997-5C3D-CB6C-7FF5-E8AA4688F3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E3264FAD-A814-3B39-72E5-EEE62856E2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A995-EA9F-0449-BA04-B3D59F73BF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83626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="" xmlns:a16="http://schemas.microsoft.com/office/drawing/2014/main" id="{3D7F191D-1348-7073-C042-DAFEE084D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1027">
            <a:extLst>
              <a:ext uri="{FF2B5EF4-FFF2-40B4-BE49-F238E27FC236}">
                <a16:creationId xmlns="" xmlns:a16="http://schemas.microsoft.com/office/drawing/2014/main" id="{543404AD-7A94-DD89-CF11-3E64E746C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="" xmlns:a16="http://schemas.microsoft.com/office/drawing/2014/main" id="{1BF958A0-BA06-9020-64EC-68F226046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="" xmlns:a16="http://schemas.microsoft.com/office/drawing/2014/main" id="{8041C10B-4F0D-1C2E-D1AA-1D7E545156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395270" name="Rectangle 1030">
            <a:extLst>
              <a:ext uri="{FF2B5EF4-FFF2-40B4-BE49-F238E27FC236}">
                <a16:creationId xmlns="" xmlns:a16="http://schemas.microsoft.com/office/drawing/2014/main" id="{6FD09CC6-01C7-CD22-3DD6-224AD23587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8594A2E3-DCB3-4A44-A9E4-DD0E4B4288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="" xmlns:a16="http://schemas.microsoft.com/office/drawing/2014/main" id="{2859B8C1-BDC1-ECC8-27D0-A71EC059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032">
            <a:extLst>
              <a:ext uri="{FF2B5EF4-FFF2-40B4-BE49-F238E27FC236}">
                <a16:creationId xmlns="" xmlns:a16="http://schemas.microsoft.com/office/drawing/2014/main" id="{0AB4AF71-8043-701E-8B1E-8C70C3535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5" r:id="rId13"/>
    <p:sldLayoutId id="2147483736" r:id="rId14"/>
    <p:sldLayoutId id="2147483737" r:id="rId15"/>
    <p:sldLayoutId id="2147483733" r:id="rId16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Arial" panose="020B0604020202020204" pitchFamily="34" charset="0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8"/>
        </a:buBlip>
        <a:defRPr kumimoji="1" sz="3200" kern="1200">
          <a:solidFill>
            <a:srgbClr val="000099"/>
          </a:solidFill>
          <a:latin typeface="Arial" panose="020B0604020202020204" pitchFamily="34" charset="0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19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20"/>
        </a:buBlip>
        <a:defRPr kumimoji="1" sz="24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.ezview.asia/s/RaASHLxfGxjWeXw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>
            <a:extLst>
              <a:ext uri="{FF2B5EF4-FFF2-40B4-BE49-F238E27FC236}">
                <a16:creationId xmlns="" xmlns:a16="http://schemas.microsoft.com/office/drawing/2014/main" id="{E0A3D46E-7D9A-C738-6098-5686AF3D4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76DE761F-3A09-9462-34E5-79DFB30853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450" y="115888"/>
            <a:ext cx="7389813" cy="2387600"/>
          </a:xfrm>
        </p:spPr>
        <p:txBody>
          <a:bodyPr/>
          <a:lstStyle/>
          <a:p>
            <a:r>
              <a:rPr lang="en-US" altLang="zh-TW" sz="3600">
                <a:ea typeface="微軟正黑體" panose="020B0604030504040204" pitchFamily="34" charset="-120"/>
              </a:rPr>
              <a:t>International Business Case Study</a:t>
            </a:r>
            <a:r>
              <a:rPr lang="en-US" altLang="zh-TW" sz="1800">
                <a:ea typeface="微軟正黑體" panose="020B0604030504040204" pitchFamily="34" charset="-120"/>
              </a:rPr>
              <a:t/>
            </a:r>
            <a:br>
              <a:rPr lang="en-US" altLang="zh-TW" sz="1800">
                <a:ea typeface="微軟正黑體" panose="020B0604030504040204" pitchFamily="34" charset="-120"/>
              </a:rPr>
            </a:br>
            <a:r>
              <a:rPr lang="en-US" altLang="zh-TW" sz="1800">
                <a:ea typeface="微軟正黑體" panose="020B0604030504040204" pitchFamily="34" charset="-120"/>
              </a:rPr>
              <a:t/>
            </a:r>
            <a:br>
              <a:rPr lang="en-US" altLang="zh-TW" sz="1800">
                <a:ea typeface="微軟正黑體" panose="020B0604030504040204" pitchFamily="34" charset="-120"/>
              </a:rPr>
            </a:br>
            <a:r>
              <a:rPr lang="en-US" altLang="zh-TW" sz="3600">
                <a:solidFill>
                  <a:schemeClr val="bg1"/>
                </a:solidFill>
                <a:ea typeface="微軟正黑體" panose="020B0604030504040204" pitchFamily="34" charset="-120"/>
              </a:rPr>
              <a:t>Course Introduction</a:t>
            </a:r>
            <a:endParaRPr lang="zh-TW" altLang="en-US" sz="360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3DFC09D6-E9C6-1982-7D84-AC060BF844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altLang="en-US" dirty="0" err="1"/>
              <a:t>CYCU</a:t>
            </a:r>
            <a:endParaRPr lang="en-US" altLang="zh-TW" dirty="0"/>
          </a:p>
          <a:p>
            <a:pPr lvl="1"/>
            <a:r>
              <a:rPr lang="en-US" altLang="en-US" dirty="0"/>
              <a:t>Prof. CK </a:t>
            </a:r>
            <a:r>
              <a:rPr lang="en-US" altLang="en-US" dirty="0" err="1"/>
              <a:t>Farn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600" dirty="0" err="1"/>
              <a:t>mailto</a:t>
            </a:r>
            <a:r>
              <a:rPr lang="en-US" altLang="zh-TW" sz="1600" dirty="0"/>
              <a:t>: </a:t>
            </a:r>
            <a:r>
              <a:rPr lang="en-US" altLang="zh-TW" sz="1600" dirty="0" err="1"/>
              <a:t>ckfarn@gmail.com</a:t>
            </a:r>
            <a:endParaRPr lang="en-US" altLang="zh-TW" sz="1600" dirty="0"/>
          </a:p>
          <a:p>
            <a:r>
              <a:rPr lang="en-US" altLang="zh-TW" sz="1600" dirty="0"/>
              <a:t>http://</a:t>
            </a:r>
            <a:r>
              <a:rPr lang="en-US" altLang="zh-TW" sz="1600" dirty="0" err="1"/>
              <a:t>www.mgt.ncu.edu.tw</a:t>
            </a:r>
            <a:r>
              <a:rPr lang="en-US" altLang="zh-TW" sz="1600" dirty="0"/>
              <a:t>/~</a:t>
            </a:r>
            <a:r>
              <a:rPr lang="en-US" altLang="zh-TW" sz="1600" dirty="0" err="1"/>
              <a:t>ckfarn</a:t>
            </a:r>
            <a:r>
              <a:rPr lang="en-US" altLang="zh-TW" sz="1600" dirty="0"/>
              <a:t>/</a:t>
            </a:r>
            <a:r>
              <a:rPr lang="en-US" altLang="zh-TW" sz="1600" dirty="0" err="1"/>
              <a:t>cycu</a:t>
            </a:r>
            <a:endParaRPr lang="en-US" altLang="zh-TW" sz="1600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2024.09</a:t>
            </a:r>
          </a:p>
        </p:txBody>
      </p:sp>
      <p:sp>
        <p:nvSpPr>
          <p:cNvPr id="18436" name="Text Box 5">
            <a:extLst>
              <a:ext uri="{FF2B5EF4-FFF2-40B4-BE49-F238E27FC236}">
                <a16:creationId xmlns="" xmlns:a16="http://schemas.microsoft.com/office/drawing/2014/main" id="{CB7FBC93-C244-F338-06B8-9A9C7D717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437" name="頁尾版面配置區 1">
            <a:extLst>
              <a:ext uri="{FF2B5EF4-FFF2-40B4-BE49-F238E27FC236}">
                <a16:creationId xmlns="" xmlns:a16="http://schemas.microsoft.com/office/drawing/2014/main" id="{8DE4295B-476F-CD67-B5D5-DDB3AA352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18438" name="投影片編號版面配置區 1">
            <a:extLst>
              <a:ext uri="{FF2B5EF4-FFF2-40B4-BE49-F238E27FC236}">
                <a16:creationId xmlns="" xmlns:a16="http://schemas.microsoft.com/office/drawing/2014/main" id="{D422C525-A33F-70B6-AA9D-13A7F2167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5ED730D-3C8B-024A-9EA5-2439C8616843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>
            <a:extLst>
              <a:ext uri="{FF2B5EF4-FFF2-40B4-BE49-F238E27FC236}">
                <a16:creationId xmlns="" xmlns:a16="http://schemas.microsoft.com/office/drawing/2014/main" id="{7F309170-6472-B2D7-F83A-6CB7592B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 AI: ChatGPT</a:t>
            </a:r>
            <a:endParaRPr lang="zh-TW" altLang="en-US" dirty="0"/>
          </a:p>
        </p:txBody>
      </p:sp>
      <p:sp>
        <p:nvSpPr>
          <p:cNvPr id="24579" name="頁尾版面配置區 1">
            <a:extLst>
              <a:ext uri="{FF2B5EF4-FFF2-40B4-BE49-F238E27FC236}">
                <a16:creationId xmlns="" xmlns:a16="http://schemas.microsoft.com/office/drawing/2014/main" id="{F0830C92-3AB5-1F82-00B9-1AA1D08B0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 err="1">
                <a:solidFill>
                  <a:srgbClr val="333399"/>
                </a:solidFill>
                <a:latin typeface="Arial" panose="020B0604020202020204" pitchFamily="34" charset="0"/>
              </a:rPr>
              <a:t>CYCU</a:t>
            </a:r>
            <a:r>
              <a:rPr lang="en-US" altLang="zh-TW" sz="1400" dirty="0">
                <a:solidFill>
                  <a:srgbClr val="333399"/>
                </a:solidFill>
                <a:latin typeface="Arial" panose="020B0604020202020204" pitchFamily="34" charset="0"/>
              </a:rPr>
              <a:t>— Prof CK </a:t>
            </a:r>
            <a:r>
              <a:rPr lang="en-US" altLang="zh-TW" sz="1400" dirty="0" err="1">
                <a:solidFill>
                  <a:srgbClr val="333399"/>
                </a:solidFill>
                <a:latin typeface="Arial" panose="020B0604020202020204" pitchFamily="34" charset="0"/>
              </a:rPr>
              <a:t>Farn</a:t>
            </a:r>
            <a:endParaRPr lang="en-US" altLang="zh-TW" sz="1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2">
            <a:extLst>
              <a:ext uri="{FF2B5EF4-FFF2-40B4-BE49-F238E27FC236}">
                <a16:creationId xmlns="" xmlns:a16="http://schemas.microsoft.com/office/drawing/2014/main" id="{08954D09-98C7-D9BA-D33A-B19C2E946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13729D-39BF-5B4C-A488-6B8093A24370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56E01FA-E342-7C71-89B6-850EAB2C883D}"/>
              </a:ext>
            </a:extLst>
          </p:cNvPr>
          <p:cNvSpPr/>
          <p:nvPr/>
        </p:nvSpPr>
        <p:spPr>
          <a:xfrm>
            <a:off x="1524000" y="2996952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Generic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ChatGPT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="" xmlns:a16="http://schemas.microsoft.com/office/drawing/2014/main" id="{94CE43BC-1138-D990-FCBA-E01D315B61A4}"/>
              </a:ext>
            </a:extLst>
          </p:cNvPr>
          <p:cNvSpPr/>
          <p:nvPr/>
        </p:nvSpPr>
        <p:spPr>
          <a:xfrm rot="17485492" flipV="1">
            <a:off x="1283368" y="4202734"/>
            <a:ext cx="1229571" cy="258856"/>
          </a:xfrm>
          <a:prstGeom prst="rightArrow">
            <a:avLst>
              <a:gd name="adj1" fmla="val 50000"/>
              <a:gd name="adj2" fmla="val 978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想法泡泡: 雲朵 4">
            <a:extLst>
              <a:ext uri="{FF2B5EF4-FFF2-40B4-BE49-F238E27FC236}">
                <a16:creationId xmlns="" xmlns:a16="http://schemas.microsoft.com/office/drawing/2014/main" id="{5653A2A7-437E-9A53-1810-1B91F902EC54}"/>
              </a:ext>
            </a:extLst>
          </p:cNvPr>
          <p:cNvSpPr/>
          <p:nvPr/>
        </p:nvSpPr>
        <p:spPr>
          <a:xfrm>
            <a:off x="864096" y="4976496"/>
            <a:ext cx="1319808" cy="72008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Info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Source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CF7BDBF-C54E-2D50-D760-20247E5BD93D}"/>
              </a:ext>
            </a:extLst>
          </p:cNvPr>
          <p:cNvSpPr/>
          <p:nvPr/>
        </p:nvSpPr>
        <p:spPr>
          <a:xfrm>
            <a:off x="3876092" y="2992502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Specific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ChatGPT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="" xmlns:a16="http://schemas.microsoft.com/office/drawing/2014/main" id="{FC5CCA6F-2A4F-96F2-6EAE-0403E150A44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944915" y="3352542"/>
            <a:ext cx="931177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="" xmlns:a16="http://schemas.microsoft.com/office/drawing/2014/main" id="{C6281ACD-6527-4FDC-4CEB-E4177E82A8C6}"/>
              </a:ext>
            </a:extLst>
          </p:cNvPr>
          <p:cNvSpPr/>
          <p:nvPr/>
        </p:nvSpPr>
        <p:spPr>
          <a:xfrm>
            <a:off x="6173552" y="1801748"/>
            <a:ext cx="2664296" cy="114300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CC"/>
                </a:solidFill>
              </a:rPr>
              <a:t>Query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CC"/>
                </a:solidFill>
              </a:rPr>
              <a:t>Background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CC"/>
                </a:solidFill>
              </a:rPr>
              <a:t>Main question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CC"/>
                </a:solidFill>
              </a:rPr>
              <a:t>Finetuning through dialog</a:t>
            </a:r>
          </a:p>
        </p:txBody>
      </p:sp>
      <p:cxnSp>
        <p:nvCxnSpPr>
          <p:cNvPr id="24" name="直線單箭頭接點 23">
            <a:extLst>
              <a:ext uri="{FF2B5EF4-FFF2-40B4-BE49-F238E27FC236}">
                <a16:creationId xmlns="" xmlns:a16="http://schemas.microsoft.com/office/drawing/2014/main" id="{C48CEB2C-C96C-1F38-AA2F-702BD4A3F536}"/>
              </a:ext>
            </a:extLst>
          </p:cNvPr>
          <p:cNvCxnSpPr>
            <a:cxnSpLocks/>
          </p:cNvCxnSpPr>
          <p:nvPr/>
        </p:nvCxnSpPr>
        <p:spPr>
          <a:xfrm flipV="1">
            <a:off x="5312600" y="2636912"/>
            <a:ext cx="816260" cy="576064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圓角 25">
            <a:extLst>
              <a:ext uri="{FF2B5EF4-FFF2-40B4-BE49-F238E27FC236}">
                <a16:creationId xmlns="" xmlns:a16="http://schemas.microsoft.com/office/drawing/2014/main" id="{6289827F-1FE5-2627-9EF1-152F85EF973D}"/>
              </a:ext>
            </a:extLst>
          </p:cNvPr>
          <p:cNvSpPr/>
          <p:nvPr/>
        </p:nvSpPr>
        <p:spPr>
          <a:xfrm>
            <a:off x="6220653" y="4951742"/>
            <a:ext cx="2293590" cy="37948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C00000"/>
                </a:solidFill>
              </a:rPr>
              <a:t>Final answer 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="" xmlns:a16="http://schemas.microsoft.com/office/drawing/2014/main" id="{85E8B6D0-B2D3-9765-B157-53A902251B1D}"/>
              </a:ext>
            </a:extLst>
          </p:cNvPr>
          <p:cNvCxnSpPr>
            <a:cxnSpLocks/>
          </p:cNvCxnSpPr>
          <p:nvPr/>
        </p:nvCxnSpPr>
        <p:spPr>
          <a:xfrm>
            <a:off x="5348021" y="3568802"/>
            <a:ext cx="952745" cy="130787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箭號: 向右 3">
            <a:extLst>
              <a:ext uri="{FF2B5EF4-FFF2-40B4-BE49-F238E27FC236}">
                <a16:creationId xmlns="" xmlns:a16="http://schemas.microsoft.com/office/drawing/2014/main" id="{94CE43BC-1138-D990-FCBA-E01D315B61A4}"/>
              </a:ext>
            </a:extLst>
          </p:cNvPr>
          <p:cNvSpPr/>
          <p:nvPr/>
        </p:nvSpPr>
        <p:spPr>
          <a:xfrm rot="17485492" flipV="1">
            <a:off x="3606361" y="4227488"/>
            <a:ext cx="1229571" cy="258856"/>
          </a:xfrm>
          <a:prstGeom prst="rightArrow">
            <a:avLst>
              <a:gd name="adj1" fmla="val 50000"/>
              <a:gd name="adj2" fmla="val 978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想法泡泡: 雲朵 4">
            <a:extLst>
              <a:ext uri="{FF2B5EF4-FFF2-40B4-BE49-F238E27FC236}">
                <a16:creationId xmlns="" xmlns:a16="http://schemas.microsoft.com/office/drawing/2014/main" id="{5653A2A7-437E-9A53-1810-1B91F902EC54}"/>
              </a:ext>
            </a:extLst>
          </p:cNvPr>
          <p:cNvSpPr/>
          <p:nvPr/>
        </p:nvSpPr>
        <p:spPr>
          <a:xfrm>
            <a:off x="3187089" y="5001250"/>
            <a:ext cx="1319808" cy="72008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Info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644008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6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>
            <a:extLst>
              <a:ext uri="{FF2B5EF4-FFF2-40B4-BE49-F238E27FC236}">
                <a16:creationId xmlns="" xmlns:a16="http://schemas.microsoft.com/office/drawing/2014/main" id="{7F309170-6472-B2D7-F83A-6CB7592B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 AI: Perplexity</a:t>
            </a:r>
            <a:endParaRPr lang="zh-TW" altLang="en-US" dirty="0"/>
          </a:p>
        </p:txBody>
      </p:sp>
      <p:sp>
        <p:nvSpPr>
          <p:cNvPr id="24579" name="頁尾版面配置區 1">
            <a:extLst>
              <a:ext uri="{FF2B5EF4-FFF2-40B4-BE49-F238E27FC236}">
                <a16:creationId xmlns="" xmlns:a16="http://schemas.microsoft.com/office/drawing/2014/main" id="{F0830C92-3AB5-1F82-00B9-1AA1D08B0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 err="1">
                <a:solidFill>
                  <a:srgbClr val="333399"/>
                </a:solidFill>
                <a:latin typeface="Arial" panose="020B0604020202020204" pitchFamily="34" charset="0"/>
              </a:rPr>
              <a:t>CYCU</a:t>
            </a:r>
            <a:r>
              <a:rPr lang="en-US" altLang="zh-TW" sz="1400" dirty="0">
                <a:solidFill>
                  <a:srgbClr val="333399"/>
                </a:solidFill>
                <a:latin typeface="Arial" panose="020B0604020202020204" pitchFamily="34" charset="0"/>
              </a:rPr>
              <a:t>— Prof CK </a:t>
            </a:r>
            <a:r>
              <a:rPr lang="en-US" altLang="zh-TW" sz="1400" dirty="0" err="1">
                <a:solidFill>
                  <a:srgbClr val="333399"/>
                </a:solidFill>
                <a:latin typeface="Arial" panose="020B0604020202020204" pitchFamily="34" charset="0"/>
              </a:rPr>
              <a:t>Farn</a:t>
            </a:r>
            <a:endParaRPr lang="en-US" altLang="zh-TW" sz="1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2">
            <a:extLst>
              <a:ext uri="{FF2B5EF4-FFF2-40B4-BE49-F238E27FC236}">
                <a16:creationId xmlns="" xmlns:a16="http://schemas.microsoft.com/office/drawing/2014/main" id="{08954D09-98C7-D9BA-D33A-B19C2E946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13729D-39BF-5B4C-A488-6B8093A24370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56E01FA-E342-7C71-89B6-850EAB2C883D}"/>
              </a:ext>
            </a:extLst>
          </p:cNvPr>
          <p:cNvSpPr/>
          <p:nvPr/>
        </p:nvSpPr>
        <p:spPr>
          <a:xfrm>
            <a:off x="1581876" y="3389947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Gen AI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="" xmlns:a16="http://schemas.microsoft.com/office/drawing/2014/main" id="{94CE43BC-1138-D990-FCBA-E01D315B61A4}"/>
              </a:ext>
            </a:extLst>
          </p:cNvPr>
          <p:cNvSpPr/>
          <p:nvPr/>
        </p:nvSpPr>
        <p:spPr>
          <a:xfrm rot="17485492" flipV="1">
            <a:off x="1439934" y="4432358"/>
            <a:ext cx="736231" cy="258856"/>
          </a:xfrm>
          <a:prstGeom prst="rightArrow">
            <a:avLst>
              <a:gd name="adj1" fmla="val 50000"/>
              <a:gd name="adj2" fmla="val 978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想法泡泡: 雲朵 4">
            <a:extLst>
              <a:ext uri="{FF2B5EF4-FFF2-40B4-BE49-F238E27FC236}">
                <a16:creationId xmlns="" xmlns:a16="http://schemas.microsoft.com/office/drawing/2014/main" id="{5653A2A7-437E-9A53-1810-1B91F902EC54}"/>
              </a:ext>
            </a:extLst>
          </p:cNvPr>
          <p:cNvSpPr/>
          <p:nvPr/>
        </p:nvSpPr>
        <p:spPr>
          <a:xfrm>
            <a:off x="864096" y="4976496"/>
            <a:ext cx="1319808" cy="72008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Info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Source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CF7BDBF-C54E-2D50-D760-20247E5BD93D}"/>
              </a:ext>
            </a:extLst>
          </p:cNvPr>
          <p:cNvSpPr/>
          <p:nvPr/>
        </p:nvSpPr>
        <p:spPr>
          <a:xfrm>
            <a:off x="5161384" y="3201237"/>
            <a:ext cx="1391816" cy="7200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Search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Engine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="" xmlns:a16="http://schemas.microsoft.com/office/drawing/2014/main" id="{C6281ACD-6527-4FDC-4CEB-E4177E82A8C6}"/>
              </a:ext>
            </a:extLst>
          </p:cNvPr>
          <p:cNvSpPr/>
          <p:nvPr/>
        </p:nvSpPr>
        <p:spPr>
          <a:xfrm>
            <a:off x="2696301" y="1668852"/>
            <a:ext cx="2664296" cy="114300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CC"/>
                </a:solidFill>
              </a:rPr>
              <a:t>Query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CC"/>
                </a:solidFill>
              </a:rPr>
              <a:t>Background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CC"/>
                </a:solidFill>
              </a:rPr>
              <a:t>Main question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="" xmlns:a16="http://schemas.microsoft.com/office/drawing/2014/main" id="{6289827F-1FE5-2627-9EF1-152F85EF973D}"/>
              </a:ext>
            </a:extLst>
          </p:cNvPr>
          <p:cNvSpPr/>
          <p:nvPr/>
        </p:nvSpPr>
        <p:spPr>
          <a:xfrm>
            <a:off x="6231666" y="5159276"/>
            <a:ext cx="2293590" cy="37948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C00000"/>
                </a:solidFill>
              </a:rPr>
              <a:t>Answer </a:t>
            </a:r>
          </a:p>
        </p:txBody>
      </p:sp>
      <p:sp>
        <p:nvSpPr>
          <p:cNvPr id="10" name="手繪多邊形: 圖案 9">
            <a:extLst>
              <a:ext uri="{FF2B5EF4-FFF2-40B4-BE49-F238E27FC236}">
                <a16:creationId xmlns="" xmlns:a16="http://schemas.microsoft.com/office/drawing/2014/main" id="{EF962472-2492-B273-B023-26736D0A14C3}"/>
              </a:ext>
            </a:extLst>
          </p:cNvPr>
          <p:cNvSpPr/>
          <p:nvPr/>
        </p:nvSpPr>
        <p:spPr>
          <a:xfrm>
            <a:off x="2314576" y="2275029"/>
            <a:ext cx="2545456" cy="1398862"/>
          </a:xfrm>
          <a:custGeom>
            <a:avLst/>
            <a:gdLst>
              <a:gd name="connsiteX0" fmla="*/ 342900 w 2943225"/>
              <a:gd name="connsiteY0" fmla="*/ 0 h 1247775"/>
              <a:gd name="connsiteX1" fmla="*/ 247650 w 2943225"/>
              <a:gd name="connsiteY1" fmla="*/ 114300 h 1247775"/>
              <a:gd name="connsiteX2" fmla="*/ 190500 w 2943225"/>
              <a:gd name="connsiteY2" fmla="*/ 190500 h 1247775"/>
              <a:gd name="connsiteX3" fmla="*/ 104775 w 2943225"/>
              <a:gd name="connsiteY3" fmla="*/ 285750 h 1247775"/>
              <a:gd name="connsiteX4" fmla="*/ 19050 w 2943225"/>
              <a:gd name="connsiteY4" fmla="*/ 447675 h 1247775"/>
              <a:gd name="connsiteX5" fmla="*/ 0 w 2943225"/>
              <a:gd name="connsiteY5" fmla="*/ 504825 h 1247775"/>
              <a:gd name="connsiteX6" fmla="*/ 9525 w 2943225"/>
              <a:gd name="connsiteY6" fmla="*/ 895350 h 1247775"/>
              <a:gd name="connsiteX7" fmla="*/ 66675 w 2943225"/>
              <a:gd name="connsiteY7" fmla="*/ 1000125 h 1247775"/>
              <a:gd name="connsiteX8" fmla="*/ 95250 w 2943225"/>
              <a:gd name="connsiteY8" fmla="*/ 1028700 h 1247775"/>
              <a:gd name="connsiteX9" fmla="*/ 161925 w 2943225"/>
              <a:gd name="connsiteY9" fmla="*/ 1066800 h 1247775"/>
              <a:gd name="connsiteX10" fmla="*/ 200025 w 2943225"/>
              <a:gd name="connsiteY10" fmla="*/ 1095375 h 1247775"/>
              <a:gd name="connsiteX11" fmla="*/ 257175 w 2943225"/>
              <a:gd name="connsiteY11" fmla="*/ 1123950 h 1247775"/>
              <a:gd name="connsiteX12" fmla="*/ 381000 w 2943225"/>
              <a:gd name="connsiteY12" fmla="*/ 1171575 h 1247775"/>
              <a:gd name="connsiteX13" fmla="*/ 447675 w 2943225"/>
              <a:gd name="connsiteY13" fmla="*/ 1190625 h 1247775"/>
              <a:gd name="connsiteX14" fmla="*/ 504825 w 2943225"/>
              <a:gd name="connsiteY14" fmla="*/ 1200150 h 1247775"/>
              <a:gd name="connsiteX15" fmla="*/ 733425 w 2943225"/>
              <a:gd name="connsiteY15" fmla="*/ 1238250 h 1247775"/>
              <a:gd name="connsiteX16" fmla="*/ 933450 w 2943225"/>
              <a:gd name="connsiteY16" fmla="*/ 1247775 h 1247775"/>
              <a:gd name="connsiteX17" fmla="*/ 1657350 w 2943225"/>
              <a:gd name="connsiteY17" fmla="*/ 1228725 h 1247775"/>
              <a:gd name="connsiteX18" fmla="*/ 1724025 w 2943225"/>
              <a:gd name="connsiteY18" fmla="*/ 1219200 h 1247775"/>
              <a:gd name="connsiteX19" fmla="*/ 1971675 w 2943225"/>
              <a:gd name="connsiteY19" fmla="*/ 1209675 h 1247775"/>
              <a:gd name="connsiteX20" fmla="*/ 2543175 w 2943225"/>
              <a:gd name="connsiteY20" fmla="*/ 1152525 h 1247775"/>
              <a:gd name="connsiteX21" fmla="*/ 2762250 w 2943225"/>
              <a:gd name="connsiteY21" fmla="*/ 1123950 h 1247775"/>
              <a:gd name="connsiteX22" fmla="*/ 2857500 w 2943225"/>
              <a:gd name="connsiteY22" fmla="*/ 1085850 h 1247775"/>
              <a:gd name="connsiteX23" fmla="*/ 2895600 w 2943225"/>
              <a:gd name="connsiteY23" fmla="*/ 1076325 h 1247775"/>
              <a:gd name="connsiteX24" fmla="*/ 2943225 w 2943225"/>
              <a:gd name="connsiteY24" fmla="*/ 1057275 h 1247775"/>
              <a:gd name="connsiteX25" fmla="*/ 2924175 w 2943225"/>
              <a:gd name="connsiteY25" fmla="*/ 100965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43225" h="1247775">
                <a:moveTo>
                  <a:pt x="342900" y="0"/>
                </a:moveTo>
                <a:cubicBezTo>
                  <a:pt x="311150" y="38100"/>
                  <a:pt x="277407" y="74624"/>
                  <a:pt x="247650" y="114300"/>
                </a:cubicBezTo>
                <a:cubicBezTo>
                  <a:pt x="228600" y="139700"/>
                  <a:pt x="210826" y="166109"/>
                  <a:pt x="190500" y="190500"/>
                </a:cubicBezTo>
                <a:cubicBezTo>
                  <a:pt x="163154" y="223315"/>
                  <a:pt x="130404" y="251578"/>
                  <a:pt x="104775" y="285750"/>
                </a:cubicBezTo>
                <a:cubicBezTo>
                  <a:pt x="67412" y="335568"/>
                  <a:pt x="41165" y="390177"/>
                  <a:pt x="19050" y="447675"/>
                </a:cubicBezTo>
                <a:cubicBezTo>
                  <a:pt x="11842" y="466417"/>
                  <a:pt x="6350" y="485775"/>
                  <a:pt x="0" y="504825"/>
                </a:cubicBezTo>
                <a:cubicBezTo>
                  <a:pt x="3175" y="635000"/>
                  <a:pt x="-3693" y="765809"/>
                  <a:pt x="9525" y="895350"/>
                </a:cubicBezTo>
                <a:cubicBezTo>
                  <a:pt x="10534" y="905236"/>
                  <a:pt x="48888" y="978781"/>
                  <a:pt x="66675" y="1000125"/>
                </a:cubicBezTo>
                <a:cubicBezTo>
                  <a:pt x="75299" y="1010473"/>
                  <a:pt x="84902" y="1020076"/>
                  <a:pt x="95250" y="1028700"/>
                </a:cubicBezTo>
                <a:cubicBezTo>
                  <a:pt x="126711" y="1054918"/>
                  <a:pt x="124660" y="1043509"/>
                  <a:pt x="161925" y="1066800"/>
                </a:cubicBezTo>
                <a:cubicBezTo>
                  <a:pt x="175387" y="1075214"/>
                  <a:pt x="186412" y="1087207"/>
                  <a:pt x="200025" y="1095375"/>
                </a:cubicBezTo>
                <a:cubicBezTo>
                  <a:pt x="218288" y="1106333"/>
                  <a:pt x="237837" y="1115025"/>
                  <a:pt x="257175" y="1123950"/>
                </a:cubicBezTo>
                <a:cubicBezTo>
                  <a:pt x="307991" y="1147404"/>
                  <a:pt x="329409" y="1155701"/>
                  <a:pt x="381000" y="1171575"/>
                </a:cubicBezTo>
                <a:cubicBezTo>
                  <a:pt x="403092" y="1178373"/>
                  <a:pt x="425153" y="1185428"/>
                  <a:pt x="447675" y="1190625"/>
                </a:cubicBezTo>
                <a:cubicBezTo>
                  <a:pt x="466493" y="1194968"/>
                  <a:pt x="486007" y="1195807"/>
                  <a:pt x="504825" y="1200150"/>
                </a:cubicBezTo>
                <a:cubicBezTo>
                  <a:pt x="646755" y="1232903"/>
                  <a:pt x="494469" y="1219385"/>
                  <a:pt x="733425" y="1238250"/>
                </a:cubicBezTo>
                <a:cubicBezTo>
                  <a:pt x="799969" y="1243503"/>
                  <a:pt x="866775" y="1244600"/>
                  <a:pt x="933450" y="1247775"/>
                </a:cubicBezTo>
                <a:cubicBezTo>
                  <a:pt x="1070909" y="1245080"/>
                  <a:pt x="1467202" y="1240609"/>
                  <a:pt x="1657350" y="1228725"/>
                </a:cubicBezTo>
                <a:cubicBezTo>
                  <a:pt x="1679757" y="1227325"/>
                  <a:pt x="1701615" y="1220558"/>
                  <a:pt x="1724025" y="1219200"/>
                </a:cubicBezTo>
                <a:cubicBezTo>
                  <a:pt x="1806485" y="1214202"/>
                  <a:pt x="1889125" y="1212850"/>
                  <a:pt x="1971675" y="1209675"/>
                </a:cubicBezTo>
                <a:cubicBezTo>
                  <a:pt x="2264884" y="1160807"/>
                  <a:pt x="1936379" y="1212350"/>
                  <a:pt x="2543175" y="1152525"/>
                </a:cubicBezTo>
                <a:cubicBezTo>
                  <a:pt x="2616463" y="1145299"/>
                  <a:pt x="2689225" y="1133475"/>
                  <a:pt x="2762250" y="1123950"/>
                </a:cubicBezTo>
                <a:cubicBezTo>
                  <a:pt x="2794000" y="1111250"/>
                  <a:pt x="2825296" y="1097351"/>
                  <a:pt x="2857500" y="1085850"/>
                </a:cubicBezTo>
                <a:cubicBezTo>
                  <a:pt x="2869828" y="1081447"/>
                  <a:pt x="2883181" y="1080465"/>
                  <a:pt x="2895600" y="1076325"/>
                </a:cubicBezTo>
                <a:cubicBezTo>
                  <a:pt x="2911820" y="1070918"/>
                  <a:pt x="2927350" y="1063625"/>
                  <a:pt x="2943225" y="1057275"/>
                </a:cubicBezTo>
                <a:cubicBezTo>
                  <a:pt x="2933077" y="1006537"/>
                  <a:pt x="2949889" y="1009650"/>
                  <a:pt x="2924175" y="100965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手繪多邊形: 圖案 10">
            <a:extLst>
              <a:ext uri="{FF2B5EF4-FFF2-40B4-BE49-F238E27FC236}">
                <a16:creationId xmlns="" xmlns:a16="http://schemas.microsoft.com/office/drawing/2014/main" id="{FED59233-7348-FD3B-6A90-8936D7EA86CC}"/>
              </a:ext>
            </a:extLst>
          </p:cNvPr>
          <p:cNvSpPr/>
          <p:nvPr/>
        </p:nvSpPr>
        <p:spPr>
          <a:xfrm>
            <a:off x="2695575" y="3781368"/>
            <a:ext cx="3315283" cy="1509967"/>
          </a:xfrm>
          <a:custGeom>
            <a:avLst/>
            <a:gdLst>
              <a:gd name="connsiteX0" fmla="*/ 2581275 w 3476625"/>
              <a:gd name="connsiteY0" fmla="*/ 38156 h 1457802"/>
              <a:gd name="connsiteX1" fmla="*/ 2533650 w 3476625"/>
              <a:gd name="connsiteY1" fmla="*/ 19106 h 1457802"/>
              <a:gd name="connsiteX2" fmla="*/ 2171700 w 3476625"/>
              <a:gd name="connsiteY2" fmla="*/ 9581 h 1457802"/>
              <a:gd name="connsiteX3" fmla="*/ 1762125 w 3476625"/>
              <a:gd name="connsiteY3" fmla="*/ 38156 h 1457802"/>
              <a:gd name="connsiteX4" fmla="*/ 1504950 w 3476625"/>
              <a:gd name="connsiteY4" fmla="*/ 57206 h 1457802"/>
              <a:gd name="connsiteX5" fmla="*/ 571500 w 3476625"/>
              <a:gd name="connsiteY5" fmla="*/ 66731 h 1457802"/>
              <a:gd name="connsiteX6" fmla="*/ 352425 w 3476625"/>
              <a:gd name="connsiteY6" fmla="*/ 76256 h 1457802"/>
              <a:gd name="connsiteX7" fmla="*/ 304800 w 3476625"/>
              <a:gd name="connsiteY7" fmla="*/ 85781 h 1457802"/>
              <a:gd name="connsiteX8" fmla="*/ 200025 w 3476625"/>
              <a:gd name="connsiteY8" fmla="*/ 114356 h 1457802"/>
              <a:gd name="connsiteX9" fmla="*/ 171450 w 3476625"/>
              <a:gd name="connsiteY9" fmla="*/ 142931 h 1457802"/>
              <a:gd name="connsiteX10" fmla="*/ 123825 w 3476625"/>
              <a:gd name="connsiteY10" fmla="*/ 181031 h 1457802"/>
              <a:gd name="connsiteX11" fmla="*/ 66675 w 3476625"/>
              <a:gd name="connsiteY11" fmla="*/ 266756 h 1457802"/>
              <a:gd name="connsiteX12" fmla="*/ 47625 w 3476625"/>
              <a:gd name="connsiteY12" fmla="*/ 295331 h 1457802"/>
              <a:gd name="connsiteX13" fmla="*/ 28575 w 3476625"/>
              <a:gd name="connsiteY13" fmla="*/ 352481 h 1457802"/>
              <a:gd name="connsiteX14" fmla="*/ 0 w 3476625"/>
              <a:gd name="connsiteY14" fmla="*/ 419156 h 1457802"/>
              <a:gd name="connsiteX15" fmla="*/ 9525 w 3476625"/>
              <a:gd name="connsiteY15" fmla="*/ 581081 h 1457802"/>
              <a:gd name="connsiteX16" fmla="*/ 66675 w 3476625"/>
              <a:gd name="connsiteY16" fmla="*/ 685856 h 1457802"/>
              <a:gd name="connsiteX17" fmla="*/ 219075 w 3476625"/>
              <a:gd name="connsiteY17" fmla="*/ 838256 h 1457802"/>
              <a:gd name="connsiteX18" fmla="*/ 276225 w 3476625"/>
              <a:gd name="connsiteY18" fmla="*/ 876356 h 1457802"/>
              <a:gd name="connsiteX19" fmla="*/ 514350 w 3476625"/>
              <a:gd name="connsiteY19" fmla="*/ 971606 h 1457802"/>
              <a:gd name="connsiteX20" fmla="*/ 733425 w 3476625"/>
              <a:gd name="connsiteY20" fmla="*/ 1038281 h 1457802"/>
              <a:gd name="connsiteX21" fmla="*/ 819150 w 3476625"/>
              <a:gd name="connsiteY21" fmla="*/ 1047806 h 1457802"/>
              <a:gd name="connsiteX22" fmla="*/ 981075 w 3476625"/>
              <a:gd name="connsiteY22" fmla="*/ 1076381 h 1457802"/>
              <a:gd name="connsiteX23" fmla="*/ 1209675 w 3476625"/>
              <a:gd name="connsiteY23" fmla="*/ 1104956 h 1457802"/>
              <a:gd name="connsiteX24" fmla="*/ 1619250 w 3476625"/>
              <a:gd name="connsiteY24" fmla="*/ 1152581 h 1457802"/>
              <a:gd name="connsiteX25" fmla="*/ 1971675 w 3476625"/>
              <a:gd name="connsiteY25" fmla="*/ 1200206 h 1457802"/>
              <a:gd name="connsiteX26" fmla="*/ 2533650 w 3476625"/>
              <a:gd name="connsiteY26" fmla="*/ 1276406 h 1457802"/>
              <a:gd name="connsiteX27" fmla="*/ 2686050 w 3476625"/>
              <a:gd name="connsiteY27" fmla="*/ 1314506 h 1457802"/>
              <a:gd name="connsiteX28" fmla="*/ 2790825 w 3476625"/>
              <a:gd name="connsiteY28" fmla="*/ 1333556 h 1457802"/>
              <a:gd name="connsiteX29" fmla="*/ 2886075 w 3476625"/>
              <a:gd name="connsiteY29" fmla="*/ 1362131 h 1457802"/>
              <a:gd name="connsiteX30" fmla="*/ 3200400 w 3476625"/>
              <a:gd name="connsiteY30" fmla="*/ 1419281 h 1457802"/>
              <a:gd name="connsiteX31" fmla="*/ 3286125 w 3476625"/>
              <a:gd name="connsiteY31" fmla="*/ 1428806 h 1457802"/>
              <a:gd name="connsiteX32" fmla="*/ 3448050 w 3476625"/>
              <a:gd name="connsiteY32" fmla="*/ 1457381 h 1457802"/>
              <a:gd name="connsiteX33" fmla="*/ 3476625 w 3476625"/>
              <a:gd name="connsiteY33" fmla="*/ 1457381 h 145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76625" h="1457802">
                <a:moveTo>
                  <a:pt x="2581275" y="38156"/>
                </a:moveTo>
                <a:cubicBezTo>
                  <a:pt x="2565400" y="31806"/>
                  <a:pt x="2550495" y="22036"/>
                  <a:pt x="2533650" y="19106"/>
                </a:cubicBezTo>
                <a:cubicBezTo>
                  <a:pt x="2371593" y="-9078"/>
                  <a:pt x="2339375" y="-480"/>
                  <a:pt x="2171700" y="9581"/>
                </a:cubicBezTo>
                <a:lnTo>
                  <a:pt x="1762125" y="38156"/>
                </a:lnTo>
                <a:cubicBezTo>
                  <a:pt x="1613933" y="52270"/>
                  <a:pt x="1739925" y="53189"/>
                  <a:pt x="1504950" y="57206"/>
                </a:cubicBezTo>
                <a:lnTo>
                  <a:pt x="571500" y="66731"/>
                </a:lnTo>
                <a:cubicBezTo>
                  <a:pt x="498475" y="69906"/>
                  <a:pt x="425333" y="71048"/>
                  <a:pt x="352425" y="76256"/>
                </a:cubicBezTo>
                <a:cubicBezTo>
                  <a:pt x="336277" y="77409"/>
                  <a:pt x="320575" y="82141"/>
                  <a:pt x="304800" y="85781"/>
                </a:cubicBezTo>
                <a:cubicBezTo>
                  <a:pt x="234973" y="101895"/>
                  <a:pt x="247259" y="98611"/>
                  <a:pt x="200025" y="114356"/>
                </a:cubicBezTo>
                <a:cubicBezTo>
                  <a:pt x="190500" y="123881"/>
                  <a:pt x="181587" y="134061"/>
                  <a:pt x="171450" y="142931"/>
                </a:cubicBezTo>
                <a:cubicBezTo>
                  <a:pt x="156150" y="156318"/>
                  <a:pt x="136957" y="165511"/>
                  <a:pt x="123825" y="181031"/>
                </a:cubicBezTo>
                <a:cubicBezTo>
                  <a:pt x="101641" y="207248"/>
                  <a:pt x="85725" y="238181"/>
                  <a:pt x="66675" y="266756"/>
                </a:cubicBezTo>
                <a:cubicBezTo>
                  <a:pt x="60325" y="276281"/>
                  <a:pt x="51245" y="284471"/>
                  <a:pt x="47625" y="295331"/>
                </a:cubicBezTo>
                <a:cubicBezTo>
                  <a:pt x="41275" y="314381"/>
                  <a:pt x="36033" y="333837"/>
                  <a:pt x="28575" y="352481"/>
                </a:cubicBezTo>
                <a:cubicBezTo>
                  <a:pt x="-18505" y="470182"/>
                  <a:pt x="30661" y="327174"/>
                  <a:pt x="0" y="419156"/>
                </a:cubicBezTo>
                <a:cubicBezTo>
                  <a:pt x="3175" y="473131"/>
                  <a:pt x="2220" y="527508"/>
                  <a:pt x="9525" y="581081"/>
                </a:cubicBezTo>
                <a:cubicBezTo>
                  <a:pt x="13895" y="613131"/>
                  <a:pt x="50134" y="663801"/>
                  <a:pt x="66675" y="685856"/>
                </a:cubicBezTo>
                <a:cubicBezTo>
                  <a:pt x="109758" y="743300"/>
                  <a:pt x="161631" y="795173"/>
                  <a:pt x="219075" y="838256"/>
                </a:cubicBezTo>
                <a:cubicBezTo>
                  <a:pt x="237391" y="851993"/>
                  <a:pt x="256023" y="865582"/>
                  <a:pt x="276225" y="876356"/>
                </a:cubicBezTo>
                <a:cubicBezTo>
                  <a:pt x="334752" y="907570"/>
                  <a:pt x="465880" y="953654"/>
                  <a:pt x="514350" y="971606"/>
                </a:cubicBezTo>
                <a:cubicBezTo>
                  <a:pt x="603653" y="1004681"/>
                  <a:pt x="638426" y="1020186"/>
                  <a:pt x="733425" y="1038281"/>
                </a:cubicBezTo>
                <a:cubicBezTo>
                  <a:pt x="761668" y="1043661"/>
                  <a:pt x="790733" y="1043434"/>
                  <a:pt x="819150" y="1047806"/>
                </a:cubicBezTo>
                <a:cubicBezTo>
                  <a:pt x="873322" y="1056140"/>
                  <a:pt x="926455" y="1071829"/>
                  <a:pt x="981075" y="1076381"/>
                </a:cubicBezTo>
                <a:cubicBezTo>
                  <a:pt x="1106510" y="1086834"/>
                  <a:pt x="1085302" y="1081924"/>
                  <a:pt x="1209675" y="1104956"/>
                </a:cubicBezTo>
                <a:cubicBezTo>
                  <a:pt x="1469934" y="1153152"/>
                  <a:pt x="1249073" y="1126140"/>
                  <a:pt x="1619250" y="1152581"/>
                </a:cubicBezTo>
                <a:cubicBezTo>
                  <a:pt x="1914095" y="1196808"/>
                  <a:pt x="1703153" y="1167230"/>
                  <a:pt x="1971675" y="1200206"/>
                </a:cubicBezTo>
                <a:cubicBezTo>
                  <a:pt x="2049344" y="1209744"/>
                  <a:pt x="2399910" y="1249658"/>
                  <a:pt x="2533650" y="1276406"/>
                </a:cubicBezTo>
                <a:cubicBezTo>
                  <a:pt x="2584997" y="1286675"/>
                  <a:pt x="2634933" y="1303147"/>
                  <a:pt x="2686050" y="1314506"/>
                </a:cubicBezTo>
                <a:cubicBezTo>
                  <a:pt x="2720702" y="1322207"/>
                  <a:pt x="2756293" y="1325334"/>
                  <a:pt x="2790825" y="1333556"/>
                </a:cubicBezTo>
                <a:cubicBezTo>
                  <a:pt x="2823072" y="1341234"/>
                  <a:pt x="2853794" y="1354599"/>
                  <a:pt x="2886075" y="1362131"/>
                </a:cubicBezTo>
                <a:cubicBezTo>
                  <a:pt x="2985452" y="1385319"/>
                  <a:pt x="3097741" y="1405282"/>
                  <a:pt x="3200400" y="1419281"/>
                </a:cubicBezTo>
                <a:cubicBezTo>
                  <a:pt x="3228887" y="1423166"/>
                  <a:pt x="3257726" y="1424322"/>
                  <a:pt x="3286125" y="1428806"/>
                </a:cubicBezTo>
                <a:cubicBezTo>
                  <a:pt x="3383269" y="1444145"/>
                  <a:pt x="3363273" y="1448903"/>
                  <a:pt x="3448050" y="1457381"/>
                </a:cubicBezTo>
                <a:cubicBezTo>
                  <a:pt x="3457528" y="1458329"/>
                  <a:pt x="3467100" y="1457381"/>
                  <a:pt x="3476625" y="145738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="" xmlns:a16="http://schemas.microsoft.com/office/drawing/2014/main" id="{0004F52D-63F3-4049-879A-6EF7E437CC21}"/>
              </a:ext>
            </a:extLst>
          </p:cNvPr>
          <p:cNvCxnSpPr>
            <a:cxnSpLocks/>
          </p:cNvCxnSpPr>
          <p:nvPr/>
        </p:nvCxnSpPr>
        <p:spPr>
          <a:xfrm>
            <a:off x="6010858" y="5296955"/>
            <a:ext cx="305544" cy="79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="" xmlns:a16="http://schemas.microsoft.com/office/drawing/2014/main" id="{DB9BF5B9-F886-1DD3-9C35-C9E450A888CE}"/>
              </a:ext>
            </a:extLst>
          </p:cNvPr>
          <p:cNvCxnSpPr/>
          <p:nvPr/>
        </p:nvCxnSpPr>
        <p:spPr>
          <a:xfrm flipV="1">
            <a:off x="4729336" y="3339203"/>
            <a:ext cx="432048" cy="18325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351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Future assignments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236" y="1955017"/>
            <a:ext cx="7773530" cy="3655057"/>
          </a:xfrm>
        </p:spPr>
        <p:txBody>
          <a:bodyPr/>
          <a:lstStyle/>
          <a:p>
            <a:r>
              <a:rPr lang="en-US" altLang="zh-TW" sz="2400" dirty="0"/>
              <a:t>Expected to use multiple tools</a:t>
            </a:r>
          </a:p>
          <a:p>
            <a:r>
              <a:rPr lang="en-US" altLang="zh-TW" sz="2400" dirty="0"/>
              <a:t>Reveal the tools used</a:t>
            </a:r>
          </a:p>
          <a:p>
            <a:r>
              <a:rPr lang="en-US" altLang="zh-TW" sz="2400" dirty="0"/>
              <a:t>Present how you makes use of the tools</a:t>
            </a:r>
          </a:p>
          <a:p>
            <a:pPr lvl="1"/>
            <a:r>
              <a:rPr lang="en-US" altLang="zh-TW" sz="2000" dirty="0"/>
              <a:t>Tracing your interactions with the tool</a:t>
            </a:r>
          </a:p>
          <a:p>
            <a:r>
              <a:rPr lang="en-US" altLang="zh-TW" sz="2400" dirty="0"/>
              <a:t>You are responsible for the final answers</a:t>
            </a:r>
          </a:p>
          <a:p>
            <a:pPr lvl="1"/>
            <a:r>
              <a:rPr lang="en-US" altLang="zh-TW" sz="2000" dirty="0"/>
              <a:t>If you submit it, then you are satisfied with the results</a:t>
            </a:r>
          </a:p>
          <a:p>
            <a:pPr lvl="1"/>
            <a:r>
              <a:rPr lang="en-US" altLang="zh-TW" sz="2000" dirty="0"/>
              <a:t>If you think the answers are not accurate, not to the point, have more dialogs with the tools</a:t>
            </a:r>
          </a:p>
          <a:p>
            <a:r>
              <a:rPr lang="en-US" altLang="zh-TW" sz="2400" dirty="0"/>
              <a:t>You can feed the answer from one tool to the other</a:t>
            </a:r>
          </a:p>
          <a:p>
            <a:pPr lvl="1"/>
            <a:r>
              <a:rPr lang="en-US" altLang="zh-TW" sz="2000" dirty="0"/>
              <a:t>e.g. Ask ChatGPT to polish, summarize the final essay for you, and specify the length of the essay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CK Farn, CYCU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3329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="" xmlns:a16="http://schemas.microsoft.com/office/drawing/2014/main" id="{5BC838F6-C391-8A3D-A7EB-F4037D5F0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="" xmlns:a16="http://schemas.microsoft.com/office/drawing/2014/main" id="{8DF52C8F-0AC4-13ED-4A24-13CAFC08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of documents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76725936-9513-94BD-E5CD-A294453424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70E03A7A-7BFC-61E6-90C2-89F903EAB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01FAA-D555-4543-8768-AD48DA6DBD9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56565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>
            <a:extLst>
              <a:ext uri="{FF2B5EF4-FFF2-40B4-BE49-F238E27FC236}">
                <a16:creationId xmlns="" xmlns:a16="http://schemas.microsoft.com/office/drawing/2014/main" id="{63C5FE36-0DC4-52A2-4969-77E92AFAC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Presenting Yourself</a:t>
            </a:r>
            <a:endParaRPr lang="zh-TW" altLang="en-US"/>
          </a:p>
        </p:txBody>
      </p:sp>
      <p:sp>
        <p:nvSpPr>
          <p:cNvPr id="26626" name="內容版面配置區 2">
            <a:extLst>
              <a:ext uri="{FF2B5EF4-FFF2-40B4-BE49-F238E27FC236}">
                <a16:creationId xmlns="" xmlns:a16="http://schemas.microsoft.com/office/drawing/2014/main" id="{3F42FF13-7EA7-B473-94F6-2FA764F0EA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altLang="zh-TW" sz="2400"/>
              <a:t>Documents</a:t>
            </a:r>
          </a:p>
          <a:p>
            <a:pPr lvl="1"/>
            <a:r>
              <a:rPr lang="en-US" altLang="zh-TW" sz="2000"/>
              <a:t>Preparing documents</a:t>
            </a:r>
          </a:p>
          <a:p>
            <a:r>
              <a:rPr lang="en-US" altLang="zh-TW" sz="2400"/>
              <a:t>Presentation Slides</a:t>
            </a:r>
          </a:p>
          <a:p>
            <a:pPr lvl="1"/>
            <a:r>
              <a:rPr lang="en-US" altLang="zh-TW" sz="2000"/>
              <a:t>Preparing Powerpoint slides</a:t>
            </a:r>
          </a:p>
          <a:p>
            <a:r>
              <a:rPr lang="en-US" altLang="zh-TW" sz="2400"/>
              <a:t>Typography in presentation materials</a:t>
            </a:r>
          </a:p>
          <a:p>
            <a:pPr lvl="1"/>
            <a:r>
              <a:rPr lang="en-US" altLang="zh-TW" sz="2000"/>
              <a:t>Avoiding errors</a:t>
            </a:r>
          </a:p>
          <a:p>
            <a:pPr lvl="1"/>
            <a:r>
              <a:rPr lang="en-US" altLang="zh-TW" sz="2000"/>
              <a:t>Use of punctuations</a:t>
            </a:r>
          </a:p>
          <a:p>
            <a:pPr lvl="1"/>
            <a:r>
              <a:rPr lang="en-US" altLang="zh-TW" sz="2000"/>
              <a:t>Widows and orphans</a:t>
            </a:r>
          </a:p>
          <a:p>
            <a:pPr lvl="1"/>
            <a:r>
              <a:rPr lang="en-US" altLang="zh-TW" sz="2000"/>
              <a:t>Fonts and typeface</a:t>
            </a:r>
          </a:p>
          <a:p>
            <a:pPr lvl="1"/>
            <a:r>
              <a:rPr lang="en-US" altLang="zh-TW" sz="2000"/>
              <a:t>Colors</a:t>
            </a:r>
          </a:p>
        </p:txBody>
      </p:sp>
      <p:sp>
        <p:nvSpPr>
          <p:cNvPr id="26627" name="頁尾版面配置區 1">
            <a:extLst>
              <a:ext uri="{FF2B5EF4-FFF2-40B4-BE49-F238E27FC236}">
                <a16:creationId xmlns="" xmlns:a16="http://schemas.microsoft.com/office/drawing/2014/main" id="{EFD7204A-DB46-7A7B-92E5-EBF3BBDF9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6628" name="投影片編號版面配置區 2">
            <a:extLst>
              <a:ext uri="{FF2B5EF4-FFF2-40B4-BE49-F238E27FC236}">
                <a16:creationId xmlns="" xmlns:a16="http://schemas.microsoft.com/office/drawing/2014/main" id="{91915FB0-38FF-4E7B-4437-E98646F9E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BBC5DF-C2C4-3C4A-8D1F-C33B4E28A90C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頁尾版面配置區 3">
            <a:extLst>
              <a:ext uri="{FF2B5EF4-FFF2-40B4-BE49-F238E27FC236}">
                <a16:creationId xmlns="" xmlns:a16="http://schemas.microsoft.com/office/drawing/2014/main" id="{CE628154-AA28-F642-EDF9-6762E34166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27650" name="投影片編號版面配置區 4">
            <a:extLst>
              <a:ext uri="{FF2B5EF4-FFF2-40B4-BE49-F238E27FC236}">
                <a16:creationId xmlns="" xmlns:a16="http://schemas.microsoft.com/office/drawing/2014/main" id="{458B03B0-7DED-2C42-0599-6845FDC5A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5DE051-E497-7D4A-8072-F8DD9EB92D76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="" xmlns:a16="http://schemas.microsoft.com/office/drawing/2014/main" id="{DF0CEE0A-5BEA-F306-F12E-B1433E62D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Unacceptable presentation</a:t>
            </a:r>
            <a:endParaRPr lang="zh-TW" altLang="en-US"/>
          </a:p>
        </p:txBody>
      </p:sp>
      <p:sp>
        <p:nvSpPr>
          <p:cNvPr id="27652" name="Rectangle 3">
            <a:extLst>
              <a:ext uri="{FF2B5EF4-FFF2-40B4-BE49-F238E27FC236}">
                <a16:creationId xmlns="" xmlns:a16="http://schemas.microsoft.com/office/drawing/2014/main" id="{22C5680B-B477-2CFB-6DDD-02FEA4F50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/>
              <a:t>Many documents in Taiwan are sloppy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/>
              <a:t>Why particular about these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/>
              <a:t>Some are simply </a:t>
            </a:r>
            <a:r>
              <a:rPr lang="en-US" altLang="zh-TW">
                <a:solidFill>
                  <a:srgbClr val="C00000"/>
                </a:solidFill>
              </a:rPr>
              <a:t>WRONG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>
                <a:ea typeface="標楷體" panose="03000509000000000000" pitchFamily="49" charset="-120"/>
              </a:rPr>
              <a:t>Have to be corrected</a:t>
            </a:r>
            <a:endParaRPr lang="zh-TW" altLang="en-US">
              <a:ea typeface="標楷體" panose="03000509000000000000" pitchFamily="49" charset="-12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TW"/>
              <a:t>Some are undesirable, causing difficulties in reading and understanding</a:t>
            </a:r>
            <a:endParaRPr lang="zh-TW" altLang="en-US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頁尾版面配置區 3">
            <a:extLst>
              <a:ext uri="{FF2B5EF4-FFF2-40B4-BE49-F238E27FC236}">
                <a16:creationId xmlns="" xmlns:a16="http://schemas.microsoft.com/office/drawing/2014/main" id="{C6894F47-E96C-B912-D2D1-E060CC60E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29698" name="投影片編號版面配置區 4">
            <a:extLst>
              <a:ext uri="{FF2B5EF4-FFF2-40B4-BE49-F238E27FC236}">
                <a16:creationId xmlns="" xmlns:a16="http://schemas.microsoft.com/office/drawing/2014/main" id="{1D14ED8A-93DB-8544-A167-308680EC9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206BC8-6649-A345-B278-E7A4DCE3DD5B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390571D1-B3E6-D5C8-3932-EC5AF4DCA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Punctuations</a:t>
            </a:r>
            <a:endParaRPr lang="zh-TW" altLang="en-US"/>
          </a:p>
        </p:txBody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E5DD6F3F-B7A1-20EC-0C98-1797FF302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/>
              <a:t>Use of Chinese punctuation in English documents: No No!</a:t>
            </a:r>
          </a:p>
          <a:p>
            <a:pPr lvl="1" eaLnBrk="1" hangingPunct="1"/>
            <a:r>
              <a:rPr lang="zh-TW" altLang="en-US" sz="2000"/>
              <a:t>、。「」</a:t>
            </a:r>
            <a:r>
              <a:rPr lang="en-US" altLang="zh-TW" sz="2000"/>
              <a:t>『』</a:t>
            </a:r>
          </a:p>
          <a:p>
            <a:pPr eaLnBrk="1" hangingPunct="1"/>
            <a:r>
              <a:rPr lang="en-US" altLang="zh-TW" sz="2400"/>
              <a:t>There were no punction marks in Chinese before May 4th Movement in 1919</a:t>
            </a:r>
          </a:p>
          <a:p>
            <a:pPr lvl="1" eaLnBrk="1" hangingPunct="1"/>
            <a:r>
              <a:rPr lang="en-US" altLang="zh-TW" sz="2000">
                <a:ea typeface="標楷體" panose="03000509000000000000" pitchFamily="49" charset="-120"/>
              </a:rPr>
              <a:t>Punctuation marks were introduced to Chinese</a:t>
            </a:r>
          </a:p>
          <a:p>
            <a:pPr lvl="1" eaLnBrk="1" hangingPunct="1"/>
            <a:r>
              <a:rPr lang="en-US" altLang="zh-TW" sz="2000">
                <a:ea typeface="標楷體" panose="03000509000000000000" pitchFamily="49" charset="-120"/>
              </a:rPr>
              <a:t>Adapted to the Chinese language</a:t>
            </a:r>
          </a:p>
          <a:p>
            <a:pPr lvl="1" eaLnBrk="1" hangingPunct="1"/>
            <a:r>
              <a:rPr lang="en-US" altLang="zh-TW" sz="2000">
                <a:ea typeface="標楷體" panose="03000509000000000000" pitchFamily="49" charset="-120"/>
              </a:rPr>
              <a:t>Chinese only symbols</a:t>
            </a:r>
          </a:p>
          <a:p>
            <a:pPr lvl="1" eaLnBrk="1" hangingPunct="1"/>
            <a:r>
              <a:rPr lang="en-US" altLang="zh-TW" sz="2000">
                <a:ea typeface="標楷體" panose="03000509000000000000" pitchFamily="49" charset="-120"/>
              </a:rPr>
              <a:t>Change of size and location</a:t>
            </a:r>
          </a:p>
          <a:p>
            <a:pPr lvl="1" eaLnBrk="1" hangingPunct="1"/>
            <a:r>
              <a:rPr lang="en-US" altLang="zh-TW" sz="2000">
                <a:ea typeface="標楷體" panose="03000509000000000000" pitchFamily="49" charset="-120"/>
              </a:rPr>
              <a:t>, </a:t>
            </a:r>
            <a:r>
              <a:rPr lang="zh-TW" altLang="en-US" sz="2000">
                <a:ea typeface="標楷體" panose="03000509000000000000" pitchFamily="49" charset="-120"/>
              </a:rPr>
              <a:t>，   </a:t>
            </a:r>
            <a:r>
              <a:rPr lang="en-US" altLang="zh-TW" sz="2000">
                <a:ea typeface="標楷體" panose="03000509000000000000" pitchFamily="49" charset="-120"/>
              </a:rPr>
              <a:t>? </a:t>
            </a:r>
            <a:r>
              <a:rPr lang="zh-TW" altLang="en-US" sz="2000">
                <a:ea typeface="標楷體" panose="03000509000000000000" pitchFamily="49" charset="-120"/>
              </a:rPr>
              <a:t>？  </a:t>
            </a:r>
            <a:r>
              <a:rPr lang="en-US" altLang="zh-TW" sz="2000">
                <a:ea typeface="標楷體" panose="03000509000000000000" pitchFamily="49" charset="-120"/>
              </a:rPr>
              <a:t>:</a:t>
            </a:r>
            <a:r>
              <a:rPr lang="zh-TW" altLang="en-US" sz="2000">
                <a:ea typeface="標楷體" panose="03000509000000000000" pitchFamily="49" charset="-120"/>
              </a:rPr>
              <a:t>：</a:t>
            </a:r>
            <a:r>
              <a:rPr lang="en-US" altLang="zh-TW" sz="2000">
                <a:ea typeface="標楷體" panose="03000509000000000000" pitchFamily="49" charset="-120"/>
              </a:rPr>
              <a:t>  (</a:t>
            </a:r>
            <a:r>
              <a:rPr lang="zh-TW" altLang="en-US" sz="2000">
                <a:ea typeface="標楷體" panose="03000509000000000000" pitchFamily="49" charset="-120"/>
              </a:rPr>
              <a:t>（</a:t>
            </a:r>
            <a:endParaRPr lang="en-US" altLang="zh-TW" sz="2000">
              <a:ea typeface="標楷體" panose="03000509000000000000" pitchFamily="49" charset="-12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頁尾版面配置區 3">
            <a:extLst>
              <a:ext uri="{FF2B5EF4-FFF2-40B4-BE49-F238E27FC236}">
                <a16:creationId xmlns="" xmlns:a16="http://schemas.microsoft.com/office/drawing/2014/main" id="{3C92A832-D9EC-3267-C4EA-30F436A1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31746" name="投影片編號版面配置區 4">
            <a:extLst>
              <a:ext uri="{FF2B5EF4-FFF2-40B4-BE49-F238E27FC236}">
                <a16:creationId xmlns="" xmlns:a16="http://schemas.microsoft.com/office/drawing/2014/main" id="{3A0EA103-8869-576F-F9E5-6B01872CD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73E8E3-82C0-AB45-8632-A57AD14BFD66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="" xmlns:a16="http://schemas.microsoft.com/office/drawing/2014/main" id="{28F47654-E57A-CA17-B50F-D226DB57F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Appropriate use of space</a:t>
            </a:r>
            <a:endParaRPr lang="zh-TW" altLang="en-US"/>
          </a:p>
        </p:txBody>
      </p:sp>
      <p:sp>
        <p:nvSpPr>
          <p:cNvPr id="31748" name="Rectangle 3">
            <a:extLst>
              <a:ext uri="{FF2B5EF4-FFF2-40B4-BE49-F238E27FC236}">
                <a16:creationId xmlns="" xmlns:a16="http://schemas.microsoft.com/office/drawing/2014/main" id="{1C092B2D-3369-FA3C-160F-0F56F4D74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8363" y="173672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/>
              <a:t>Comma, colon, semicolon, period…</a:t>
            </a:r>
          </a:p>
          <a:p>
            <a:pPr lvl="1" eaLnBrk="1" hangingPunct="1"/>
            <a:r>
              <a:rPr lang="en-US" altLang="zh-TW">
                <a:ea typeface="標楷體" panose="03000509000000000000" pitchFamily="49" charset="-120"/>
              </a:rPr>
              <a:t>Must not have leading space </a:t>
            </a:r>
          </a:p>
          <a:p>
            <a:pPr lvl="1" eaLnBrk="1" hangingPunct="1"/>
            <a:r>
              <a:rPr lang="en-US" altLang="zh-TW">
                <a:ea typeface="標楷體" panose="03000509000000000000" pitchFamily="49" charset="-120"/>
              </a:rPr>
              <a:t>Must have space after the punctuation mark (unless there is a higher priority rule)</a:t>
            </a:r>
            <a:endParaRPr lang="zh-TW" altLang="en-US"/>
          </a:p>
          <a:p>
            <a:pPr eaLnBrk="1" hangingPunct="1"/>
            <a:r>
              <a:rPr lang="en-US" altLang="zh-TW"/>
              <a:t>Open</a:t>
            </a:r>
            <a:r>
              <a:rPr lang="zh-TW" altLang="en-US"/>
              <a:t> </a:t>
            </a:r>
            <a:r>
              <a:rPr lang="en-US" altLang="zh-TW"/>
              <a:t>quote, open parenthesis (priority)</a:t>
            </a:r>
          </a:p>
          <a:p>
            <a:pPr lvl="1" eaLnBrk="1" hangingPunct="1"/>
            <a:r>
              <a:rPr lang="en-US" altLang="zh-TW">
                <a:ea typeface="標楷體" panose="03000509000000000000" pitchFamily="49" charset="-120"/>
              </a:rPr>
              <a:t>Must have leading space</a:t>
            </a:r>
          </a:p>
          <a:p>
            <a:pPr lvl="1" eaLnBrk="1" hangingPunct="1"/>
            <a:r>
              <a:rPr lang="en-US" altLang="zh-TW">
                <a:ea typeface="標楷體" panose="03000509000000000000" pitchFamily="49" charset="-120"/>
              </a:rPr>
              <a:t>Must not have space after the punctuation mark</a:t>
            </a:r>
          </a:p>
          <a:p>
            <a:pPr eaLnBrk="1" hangingPunct="1"/>
            <a:r>
              <a:rPr lang="en-US" altLang="zh-TW"/>
              <a:t>End</a:t>
            </a:r>
            <a:r>
              <a:rPr lang="zh-TW" altLang="en-US"/>
              <a:t> </a:t>
            </a:r>
            <a:r>
              <a:rPr lang="en-US" altLang="zh-TW"/>
              <a:t>quote, close parenthesis (priority)</a:t>
            </a:r>
          </a:p>
          <a:p>
            <a:pPr lvl="1" eaLnBrk="1" hangingPunct="1"/>
            <a:r>
              <a:rPr lang="en-US" altLang="zh-TW">
                <a:ea typeface="標楷體" panose="03000509000000000000" pitchFamily="49" charset="-120"/>
              </a:rPr>
              <a:t>Must not have leading space</a:t>
            </a:r>
          </a:p>
          <a:p>
            <a:pPr lvl="1" eaLnBrk="1" hangingPunct="1"/>
            <a:r>
              <a:rPr lang="en-US" altLang="zh-TW">
                <a:ea typeface="標楷體" panose="03000509000000000000" pitchFamily="49" charset="-120"/>
              </a:rPr>
              <a:t>Must have space after the punctuation mark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頁尾版面配置區 3">
            <a:extLst>
              <a:ext uri="{FF2B5EF4-FFF2-40B4-BE49-F238E27FC236}">
                <a16:creationId xmlns="" xmlns:a16="http://schemas.microsoft.com/office/drawing/2014/main" id="{F4C41FAE-BC04-FF72-4EB0-38528D43ED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33794" name="投影片編號版面配置區 4">
            <a:extLst>
              <a:ext uri="{FF2B5EF4-FFF2-40B4-BE49-F238E27FC236}">
                <a16:creationId xmlns="" xmlns:a16="http://schemas.microsoft.com/office/drawing/2014/main" id="{32BC26BA-A16F-F80A-FDA7-F7A3FAEE1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6AEB519-2BD8-9B48-80B4-805D296F900C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="" xmlns:a16="http://schemas.microsoft.com/office/drawing/2014/main" id="{F3FDDDAC-2571-B732-3FFE-D65DBE9CD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Quotation Marks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="" xmlns:a16="http://schemas.microsoft.com/office/drawing/2014/main" id="{2ECB53F2-AC79-3F51-F2CA-7DE917158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905000"/>
            <a:ext cx="7772400" cy="4114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zh-TW" sz="3200"/>
              <a:t>Erroneous use of quotation marks</a:t>
            </a:r>
            <a:endParaRPr lang="zh-TW" altLang="en-US" sz="3200"/>
          </a:p>
          <a:p>
            <a:pPr lvl="1" eaLnBrk="1" hangingPunct="1">
              <a:spcBef>
                <a:spcPts val="1200"/>
              </a:spcBef>
            </a:pPr>
            <a:r>
              <a:rPr lang="en-US" altLang="zh-TW" sz="2800"/>
              <a:t>What is the ”word” you try to quote?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800"/>
              <a:t>If you use many quoted terms like ”wiki bus” and ”Hawaiin island” in addition to ”Maui girls”, then you are in trouble.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800"/>
              <a:t>Use of quote</a:t>
            </a:r>
            <a:endParaRPr lang="zh-TW" altLang="en-US" sz="2800"/>
          </a:p>
          <a:p>
            <a:pPr lvl="2" eaLnBrk="1" hangingPunct="1">
              <a:spcBef>
                <a:spcPts val="1200"/>
              </a:spcBef>
            </a:pPr>
            <a:r>
              <a:rPr lang="en-US" altLang="zh-TW" sz="2400"/>
              <a:t>You are quoting an entire sentence</a:t>
            </a:r>
          </a:p>
          <a:p>
            <a:pPr lvl="2" eaLnBrk="1" hangingPunct="1">
              <a:spcBef>
                <a:spcPts val="1200"/>
              </a:spcBef>
            </a:pPr>
            <a:r>
              <a:rPr lang="en-US" altLang="zh-TW" sz="2400"/>
              <a:t>Including the tone of the sentence</a:t>
            </a:r>
          </a:p>
        </p:txBody>
      </p:sp>
      <p:sp>
        <p:nvSpPr>
          <p:cNvPr id="33797" name="Oval 5">
            <a:extLst>
              <a:ext uri="{FF2B5EF4-FFF2-40B4-BE49-F238E27FC236}">
                <a16:creationId xmlns="" xmlns:a16="http://schemas.microsoft.com/office/drawing/2014/main" id="{2C1359CD-EFC2-499B-382B-BA886DCA8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2636838"/>
            <a:ext cx="430213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798" name="Oval 6">
            <a:extLst>
              <a:ext uri="{FF2B5EF4-FFF2-40B4-BE49-F238E27FC236}">
                <a16:creationId xmlns="" xmlns:a16="http://schemas.microsoft.com/office/drawing/2014/main" id="{4AC15DE7-66F0-3D11-67BC-38A15D03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514725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799" name="Oval 7">
            <a:extLst>
              <a:ext uri="{FF2B5EF4-FFF2-40B4-BE49-F238E27FC236}">
                <a16:creationId xmlns="" xmlns:a16="http://schemas.microsoft.com/office/drawing/2014/main" id="{C2D0B940-FBFB-2031-F96E-B73876A01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513138"/>
            <a:ext cx="430213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0" name="Oval 8">
            <a:extLst>
              <a:ext uri="{FF2B5EF4-FFF2-40B4-BE49-F238E27FC236}">
                <a16:creationId xmlns="" xmlns:a16="http://schemas.microsoft.com/office/drawing/2014/main" id="{282C7C0D-8EC6-385C-975A-4E7DC84FD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5" y="3094038"/>
            <a:ext cx="430213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1" name="Oval 9">
            <a:extLst>
              <a:ext uri="{FF2B5EF4-FFF2-40B4-BE49-F238E27FC236}">
                <a16:creationId xmlns="" xmlns:a16="http://schemas.microsoft.com/office/drawing/2014/main" id="{18044E3D-AEFE-3B65-301C-2C68AF27F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076700"/>
            <a:ext cx="539750" cy="47307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頁尾版面配置區 3">
            <a:extLst>
              <a:ext uri="{FF2B5EF4-FFF2-40B4-BE49-F238E27FC236}">
                <a16:creationId xmlns="" xmlns:a16="http://schemas.microsoft.com/office/drawing/2014/main" id="{A829B9E5-9D29-1433-AD3B-5F2BBB9265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35842" name="投影片編號版面配置區 4">
            <a:extLst>
              <a:ext uri="{FF2B5EF4-FFF2-40B4-BE49-F238E27FC236}">
                <a16:creationId xmlns="" xmlns:a16="http://schemas.microsoft.com/office/drawing/2014/main" id="{D1E839B2-7E41-35B8-B5E6-1CE71144C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757C018-2A67-124E-A6E4-F46D68E38B51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="" xmlns:a16="http://schemas.microsoft.com/office/drawing/2014/main" id="{D360130A-DA80-B8D0-16D3-392A14173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Quotes</a:t>
            </a:r>
            <a:r>
              <a:rPr lang="en-US" altLang="zh-TW" baseline="-25000" dirty="0"/>
              <a:t>1</a:t>
            </a:r>
            <a:endParaRPr lang="zh-TW" altLang="en-US" dirty="0"/>
          </a:p>
        </p:txBody>
      </p:sp>
      <p:pic>
        <p:nvPicPr>
          <p:cNvPr id="35844" name="Picture 3" descr="quote1">
            <a:extLst>
              <a:ext uri="{FF2B5EF4-FFF2-40B4-BE49-F238E27FC236}">
                <a16:creationId xmlns="" xmlns:a16="http://schemas.microsoft.com/office/drawing/2014/main" id="{8E54F5EE-0455-6BA1-A3EE-58F56686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38400"/>
            <a:ext cx="76946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2" name="Oval 4">
            <a:extLst>
              <a:ext uri="{FF2B5EF4-FFF2-40B4-BE49-F238E27FC236}">
                <a16:creationId xmlns="" xmlns:a16="http://schemas.microsoft.com/office/drawing/2014/main" id="{E6FECF62-4C66-410A-326A-38A666518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2703513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3" name="Oval 5">
            <a:extLst>
              <a:ext uri="{FF2B5EF4-FFF2-40B4-BE49-F238E27FC236}">
                <a16:creationId xmlns="" xmlns:a16="http://schemas.microsoft.com/office/drawing/2014/main" id="{55FF5A63-0802-BBC7-E771-936E0997A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3794125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4" name="Oval 6">
            <a:extLst>
              <a:ext uri="{FF2B5EF4-FFF2-40B4-BE49-F238E27FC236}">
                <a16:creationId xmlns="" xmlns:a16="http://schemas.microsoft.com/office/drawing/2014/main" id="{5E07C9BF-9C19-874B-C1B0-78AF491C2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4714875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5" name="Oval 7">
            <a:extLst>
              <a:ext uri="{FF2B5EF4-FFF2-40B4-BE49-F238E27FC236}">
                <a16:creationId xmlns="" xmlns:a16="http://schemas.microsoft.com/office/drawing/2014/main" id="{C8109FD6-A71D-2E97-D437-DF130AB74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2678113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6" name="Oval 8">
            <a:extLst>
              <a:ext uri="{FF2B5EF4-FFF2-40B4-BE49-F238E27FC236}">
                <a16:creationId xmlns="" xmlns:a16="http://schemas.microsoft.com/office/drawing/2014/main" id="{60D0EC48-AA66-72B2-3AE1-D13EECA12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8" y="3781425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7" name="Oval 9">
            <a:extLst>
              <a:ext uri="{FF2B5EF4-FFF2-40B4-BE49-F238E27FC236}">
                <a16:creationId xmlns="" xmlns:a16="http://schemas.microsoft.com/office/drawing/2014/main" id="{E7D7FAD0-62F8-1D97-438B-AEF1E558C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4687888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8" name="Oval 10">
            <a:extLst>
              <a:ext uri="{FF2B5EF4-FFF2-40B4-BE49-F238E27FC236}">
                <a16:creationId xmlns="" xmlns:a16="http://schemas.microsoft.com/office/drawing/2014/main" id="{81092128-17A0-C297-9707-065CC98BA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4222750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9" name="Oval 11">
            <a:extLst>
              <a:ext uri="{FF2B5EF4-FFF2-40B4-BE49-F238E27FC236}">
                <a16:creationId xmlns="" xmlns:a16="http://schemas.microsoft.com/office/drawing/2014/main" id="{AB33B9F4-C6B1-7137-530E-E57B0A118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4868863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6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nimBg="1"/>
      <p:bldP spid="662533" grpId="0" animBg="1"/>
      <p:bldP spid="662534" grpId="0" animBg="1"/>
      <p:bldP spid="662535" grpId="0" animBg="1"/>
      <p:bldP spid="662536" grpId="0" animBg="1"/>
      <p:bldP spid="662537" grpId="0" animBg="1"/>
      <p:bldP spid="662538" grpId="0" animBg="1"/>
      <p:bldP spid="662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>
            <a:extLst>
              <a:ext uri="{FF2B5EF4-FFF2-40B4-BE49-F238E27FC236}">
                <a16:creationId xmlns="" xmlns:a16="http://schemas.microsoft.com/office/drawing/2014/main" id="{737916D8-1988-AE01-B12E-8B0B7203D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Instructor</a:t>
            </a:r>
            <a:endParaRPr lang="zh-TW" altLang="en-US"/>
          </a:p>
        </p:txBody>
      </p:sp>
      <p:sp>
        <p:nvSpPr>
          <p:cNvPr id="20482" name="內容版面配置區 2">
            <a:extLst>
              <a:ext uri="{FF2B5EF4-FFF2-40B4-BE49-F238E27FC236}">
                <a16:creationId xmlns="" xmlns:a16="http://schemas.microsoft.com/office/drawing/2014/main" id="{2885B822-FC09-33E6-BEB6-A93DAFA7BC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Prof. CK Farn</a:t>
            </a:r>
          </a:p>
          <a:p>
            <a:pPr lvl="1"/>
            <a:r>
              <a:rPr lang="en-US" altLang="zh-TW"/>
              <a:t>Retired professor from National Central University</a:t>
            </a:r>
          </a:p>
          <a:p>
            <a:pPr lvl="1"/>
            <a:r>
              <a:rPr lang="en-US" altLang="zh-TW"/>
              <a:t>B.S.E., Mech. Engineering, National Taiwan University</a:t>
            </a:r>
          </a:p>
          <a:p>
            <a:pPr lvl="1"/>
            <a:r>
              <a:rPr lang="en-US" altLang="zh-TW"/>
              <a:t>M.Sc., Management Sciences (POM), UMIST, Manchester, UK </a:t>
            </a:r>
          </a:p>
          <a:p>
            <a:pPr lvl="1"/>
            <a:r>
              <a:rPr lang="en-US" altLang="zh-TW"/>
              <a:t>Ph.D., Management (MIS), UCLA, USA</a:t>
            </a:r>
          </a:p>
          <a:p>
            <a:r>
              <a:rPr lang="en-US" altLang="zh-TW"/>
              <a:t>Email: ckfarn@gmail.com</a:t>
            </a:r>
          </a:p>
          <a:p>
            <a:r>
              <a:rPr lang="en-US" altLang="zh-TW"/>
              <a:t>Google “ckfarn”</a:t>
            </a:r>
            <a:endParaRPr lang="zh-TW" altLang="en-US"/>
          </a:p>
        </p:txBody>
      </p:sp>
      <p:sp>
        <p:nvSpPr>
          <p:cNvPr id="20483" name="文字方塊 5">
            <a:extLst>
              <a:ext uri="{FF2B5EF4-FFF2-40B4-BE49-F238E27FC236}">
                <a16:creationId xmlns="" xmlns:a16="http://schemas.microsoft.com/office/drawing/2014/main" id="{1D0774D8-7F9F-9EDA-C0EB-70C49B20C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65659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20484" name="頁尾版面配置區 1">
            <a:extLst>
              <a:ext uri="{FF2B5EF4-FFF2-40B4-BE49-F238E27FC236}">
                <a16:creationId xmlns="" xmlns:a16="http://schemas.microsoft.com/office/drawing/2014/main" id="{DEB72F2E-E799-3F9A-5BA7-E364872122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0485" name="投影片編號版面配置區 2">
            <a:extLst>
              <a:ext uri="{FF2B5EF4-FFF2-40B4-BE49-F238E27FC236}">
                <a16:creationId xmlns="" xmlns:a16="http://schemas.microsoft.com/office/drawing/2014/main" id="{1A048DDC-651F-E84E-29D2-0ABD1E8EE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381ED3-0EC0-0B44-92CD-A0687D17223D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頁尾版面配置區 3">
            <a:extLst>
              <a:ext uri="{FF2B5EF4-FFF2-40B4-BE49-F238E27FC236}">
                <a16:creationId xmlns="" xmlns:a16="http://schemas.microsoft.com/office/drawing/2014/main" id="{E7F5D099-90F2-2EEB-48E5-8A075C472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37890" name="投影片編號版面配置區 4">
            <a:extLst>
              <a:ext uri="{FF2B5EF4-FFF2-40B4-BE49-F238E27FC236}">
                <a16:creationId xmlns="" xmlns:a16="http://schemas.microsoft.com/office/drawing/2014/main" id="{6CADD8D7-BF7D-4CBE-F64F-0C4E08F99A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C13148-1C21-0040-A38E-F780AD368215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5CCE3E0B-2DF7-38FD-8052-3D54A633F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quotes</a:t>
            </a:r>
            <a:r>
              <a:rPr lang="en-US" altLang="zh-TW" baseline="-25000" dirty="0"/>
              <a:t>2</a:t>
            </a:r>
            <a:endParaRPr lang="zh-TW" altLang="en-US" baseline="-25000" dirty="0"/>
          </a:p>
        </p:txBody>
      </p:sp>
      <p:pic>
        <p:nvPicPr>
          <p:cNvPr id="37892" name="Picture 3" descr="quote2">
            <a:extLst>
              <a:ext uri="{FF2B5EF4-FFF2-40B4-BE49-F238E27FC236}">
                <a16:creationId xmlns="" xmlns:a16="http://schemas.microsoft.com/office/drawing/2014/main" id="{75AE3265-54D4-B9F6-668E-A252A8B52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117725"/>
            <a:ext cx="7435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4580" name="Oval 4">
            <a:extLst>
              <a:ext uri="{FF2B5EF4-FFF2-40B4-BE49-F238E27FC236}">
                <a16:creationId xmlns="" xmlns:a16="http://schemas.microsoft.com/office/drawing/2014/main" id="{BB386B3D-4AB3-AF86-6AF7-0FE7E243E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2157413"/>
            <a:ext cx="614362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1" name="Oval 5">
            <a:extLst>
              <a:ext uri="{FF2B5EF4-FFF2-40B4-BE49-F238E27FC236}">
                <a16:creationId xmlns="" xmlns:a16="http://schemas.microsoft.com/office/drawing/2014/main" id="{3040C75F-F49A-EFA3-D4E7-2FF11BE50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987675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2" name="Oval 6">
            <a:extLst>
              <a:ext uri="{FF2B5EF4-FFF2-40B4-BE49-F238E27FC236}">
                <a16:creationId xmlns="" xmlns:a16="http://schemas.microsoft.com/office/drawing/2014/main" id="{69A4AF1A-B757-D86A-FE56-53FA2A10C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3790950"/>
            <a:ext cx="614362" cy="377825"/>
          </a:xfrm>
          <a:prstGeom prst="ellipse">
            <a:avLst/>
          </a:prstGeom>
          <a:noFill/>
          <a:ln w="63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3" name="Oval 7">
            <a:extLst>
              <a:ext uri="{FF2B5EF4-FFF2-40B4-BE49-F238E27FC236}">
                <a16:creationId xmlns="" xmlns:a16="http://schemas.microsoft.com/office/drawing/2014/main" id="{B524B56C-BEBA-3000-2D28-DB71868FD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4594225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4" name="Oval 8">
            <a:extLst>
              <a:ext uri="{FF2B5EF4-FFF2-40B4-BE49-F238E27FC236}">
                <a16:creationId xmlns="" xmlns:a16="http://schemas.microsoft.com/office/drawing/2014/main" id="{9551E319-2A5B-66E4-4656-CCC016B5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4862513"/>
            <a:ext cx="614362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5" name="Oval 9">
            <a:extLst>
              <a:ext uri="{FF2B5EF4-FFF2-40B4-BE49-F238E27FC236}">
                <a16:creationId xmlns="" xmlns:a16="http://schemas.microsoft.com/office/drawing/2014/main" id="{3A0AFD57-292E-DCB6-736F-4E0CB660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2649538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6" name="Oval 10">
            <a:extLst>
              <a:ext uri="{FF2B5EF4-FFF2-40B4-BE49-F238E27FC236}">
                <a16:creationId xmlns="" xmlns:a16="http://schemas.microsoft.com/office/drawing/2014/main" id="{A19E5841-930C-39EA-2924-6CB195CB7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2147888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0" grpId="0" animBg="1"/>
      <p:bldP spid="664581" grpId="0" animBg="1"/>
      <p:bldP spid="664582" grpId="0" animBg="1"/>
      <p:bldP spid="664583" grpId="0" animBg="1"/>
      <p:bldP spid="664584" grpId="0" animBg="1"/>
      <p:bldP spid="664585" grpId="0" animBg="1"/>
      <p:bldP spid="6645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頁尾版面配置區 3">
            <a:extLst>
              <a:ext uri="{FF2B5EF4-FFF2-40B4-BE49-F238E27FC236}">
                <a16:creationId xmlns="" xmlns:a16="http://schemas.microsoft.com/office/drawing/2014/main" id="{92081D55-65F3-0D1F-D644-0D7825027F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39938" name="投影片編號版面配置區 4">
            <a:extLst>
              <a:ext uri="{FF2B5EF4-FFF2-40B4-BE49-F238E27FC236}">
                <a16:creationId xmlns="" xmlns:a16="http://schemas.microsoft.com/office/drawing/2014/main" id="{6A9DDB92-D94F-9597-22DB-3593903FD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4692D9F-E3AC-6341-85B0-00CFA9C1FB08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="" xmlns:a16="http://schemas.microsoft.com/office/drawing/2014/main" id="{2AB3C38C-22EA-E08B-AD01-4C346DD72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Layout and typography</a:t>
            </a:r>
            <a:endParaRPr lang="zh-TW" altLang="en-US"/>
          </a:p>
        </p:txBody>
      </p:sp>
      <p:sp>
        <p:nvSpPr>
          <p:cNvPr id="39940" name="Rectangle 3">
            <a:extLst>
              <a:ext uri="{FF2B5EF4-FFF2-40B4-BE49-F238E27FC236}">
                <a16:creationId xmlns="" xmlns:a16="http://schemas.microsoft.com/office/drawing/2014/main" id="{0E57DD16-C795-6712-09A2-7BFB35485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550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 sz="2400" dirty="0"/>
              <a:t>Use of even margin</a:t>
            </a:r>
            <a:endParaRPr lang="zh-TW" alt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altLang="zh-TW" sz="2000" dirty="0"/>
              <a:t>Even margin is good for texts in wide column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000" dirty="0"/>
              <a:t>For narrow columns, even margin is undesirable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400" dirty="0"/>
              <a:t>Widow and orphan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000" dirty="0">
                <a:solidFill>
                  <a:srgbClr val="C00000"/>
                </a:solidFill>
                <a:ea typeface="標楷體" panose="03000509000000000000" pitchFamily="49" charset="-120"/>
              </a:rPr>
              <a:t>Widow</a:t>
            </a:r>
            <a:r>
              <a:rPr lang="en-US" altLang="zh-TW" sz="2000" dirty="0">
                <a:ea typeface="標楷體" panose="03000509000000000000" pitchFamily="49" charset="-120"/>
              </a:rPr>
              <a:t>: the beginning of a paragraph (a single line of text consisting of one or more words) that appears at the bottom of a page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000" dirty="0">
                <a:solidFill>
                  <a:srgbClr val="C00000"/>
                </a:solidFill>
                <a:ea typeface="標楷體" panose="03000509000000000000" pitchFamily="49" charset="-120"/>
              </a:rPr>
              <a:t>Orphan</a:t>
            </a:r>
            <a:r>
              <a:rPr lang="en-US" altLang="zh-TW" sz="2000" dirty="0">
                <a:ea typeface="標楷體" panose="03000509000000000000" pitchFamily="49" charset="-120"/>
              </a:rPr>
              <a:t>: a single line of words (or syllable) of a paragraph of text that sits at the top of a page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000" dirty="0"/>
              <a:t>How to avoid: making use of MS Word functions</a:t>
            </a:r>
            <a:endParaRPr lang="zh-TW" altLang="en-US" sz="20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頁尾版面配置區 3">
            <a:extLst>
              <a:ext uri="{FF2B5EF4-FFF2-40B4-BE49-F238E27FC236}">
                <a16:creationId xmlns="" xmlns:a16="http://schemas.microsoft.com/office/drawing/2014/main" id="{9BCDC3F8-59BB-561D-F6D3-810177BB0A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41986" name="投影片編號版面配置區 4">
            <a:extLst>
              <a:ext uri="{FF2B5EF4-FFF2-40B4-BE49-F238E27FC236}">
                <a16:creationId xmlns="" xmlns:a16="http://schemas.microsoft.com/office/drawing/2014/main" id="{622E438D-F299-8102-0B38-E906AEB77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955111-8749-A948-840F-4E1B2B9259DA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="" xmlns:a16="http://schemas.microsoft.com/office/drawing/2014/main" id="{8BE3230E-B8F4-956F-FB2D-294D79624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Even margin </a:t>
            </a:r>
            <a:endParaRPr lang="zh-TW" altLang="en-US" sz="3600"/>
          </a:p>
        </p:txBody>
      </p:sp>
      <p:sp>
        <p:nvSpPr>
          <p:cNvPr id="41988" name="Rectangle 3">
            <a:extLst>
              <a:ext uri="{FF2B5EF4-FFF2-40B4-BE49-F238E27FC236}">
                <a16:creationId xmlns="" xmlns:a16="http://schemas.microsoft.com/office/drawing/2014/main" id="{6D4CF896-405D-0A1D-F27A-BE8F0F786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206875" cy="3944938"/>
          </a:xfrm>
        </p:spPr>
        <p:txBody>
          <a:bodyPr/>
          <a:lstStyle/>
          <a:p>
            <a:pPr eaLnBrk="1" hangingPunct="1"/>
            <a:r>
              <a:rPr lang="en-US" altLang="zh-TW"/>
              <a:t>Even margin looks ugly here</a:t>
            </a:r>
          </a:p>
        </p:txBody>
      </p:sp>
      <p:pic>
        <p:nvPicPr>
          <p:cNvPr id="41989" name="Picture 4" descr="evenMargin">
            <a:extLst>
              <a:ext uri="{FF2B5EF4-FFF2-40B4-BE49-F238E27FC236}">
                <a16:creationId xmlns="" xmlns:a16="http://schemas.microsoft.com/office/drawing/2014/main" id="{21D2EE45-07C7-A2BC-AE4F-5CF6FE82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44488"/>
            <a:ext cx="266858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頁尾版面配置區 3">
            <a:extLst>
              <a:ext uri="{FF2B5EF4-FFF2-40B4-BE49-F238E27FC236}">
                <a16:creationId xmlns="" xmlns:a16="http://schemas.microsoft.com/office/drawing/2014/main" id="{1C34E822-4E90-869F-9B97-3C3A9FA12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44034" name="投影片編號版面配置區 4">
            <a:extLst>
              <a:ext uri="{FF2B5EF4-FFF2-40B4-BE49-F238E27FC236}">
                <a16:creationId xmlns="" xmlns:a16="http://schemas.microsoft.com/office/drawing/2014/main" id="{89D3EE52-ACEB-D27F-FD45-46254663ED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A63659-6253-E34B-83BF-00829310EB00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670722" name="Group 2">
            <a:extLst>
              <a:ext uri="{FF2B5EF4-FFF2-40B4-BE49-F238E27FC236}">
                <a16:creationId xmlns="" xmlns:a16="http://schemas.microsoft.com/office/drawing/2014/main" id="{A8462CB0-C61B-C782-B953-CE001F81A046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3252788"/>
            <a:ext cx="6264275" cy="3043237"/>
            <a:chOff x="197" y="2049"/>
            <a:chExt cx="3946" cy="1917"/>
          </a:xfrm>
        </p:grpSpPr>
        <p:pic>
          <p:nvPicPr>
            <p:cNvPr id="44041" name="Picture 3" descr="Orphan1">
              <a:extLst>
                <a:ext uri="{FF2B5EF4-FFF2-40B4-BE49-F238E27FC236}">
                  <a16:creationId xmlns="" xmlns:a16="http://schemas.microsoft.com/office/drawing/2014/main" id="{E12B9913-8ADC-C0A6-DB38-93D669A19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" y="2061"/>
              <a:ext cx="3860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2" name="Rectangle 4">
              <a:extLst>
                <a:ext uri="{FF2B5EF4-FFF2-40B4-BE49-F238E27FC236}">
                  <a16:creationId xmlns="" xmlns:a16="http://schemas.microsoft.com/office/drawing/2014/main" id="{B235FF9C-4443-B021-2468-DFC635419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2049"/>
              <a:ext cx="3917" cy="1917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44036" name="Rectangle 5">
            <a:extLst>
              <a:ext uri="{FF2B5EF4-FFF2-40B4-BE49-F238E27FC236}">
                <a16:creationId xmlns="" xmlns:a16="http://schemas.microsoft.com/office/drawing/2014/main" id="{A4D649FF-3EF8-EA84-7DA1-DE6F1FD2A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Orphan</a:t>
            </a:r>
            <a:endParaRPr lang="zh-TW" altLang="en-US" sz="3600"/>
          </a:p>
        </p:txBody>
      </p:sp>
      <p:grpSp>
        <p:nvGrpSpPr>
          <p:cNvPr id="670726" name="Group 6">
            <a:extLst>
              <a:ext uri="{FF2B5EF4-FFF2-40B4-BE49-F238E27FC236}">
                <a16:creationId xmlns="" xmlns:a16="http://schemas.microsoft.com/office/drawing/2014/main" id="{7A342AD6-FB50-C845-4A48-D117A3196945}"/>
              </a:ext>
            </a:extLst>
          </p:cNvPr>
          <p:cNvGrpSpPr>
            <a:grpSpLocks/>
          </p:cNvGrpSpPr>
          <p:nvPr/>
        </p:nvGrpSpPr>
        <p:grpSpPr bwMode="auto">
          <a:xfrm>
            <a:off x="3290888" y="366713"/>
            <a:ext cx="5643562" cy="3971925"/>
            <a:chOff x="2073" y="231"/>
            <a:chExt cx="3555" cy="2502"/>
          </a:xfrm>
        </p:grpSpPr>
        <p:pic>
          <p:nvPicPr>
            <p:cNvPr id="44039" name="Picture 7" descr="Widow6">
              <a:extLst>
                <a:ext uri="{FF2B5EF4-FFF2-40B4-BE49-F238E27FC236}">
                  <a16:creationId xmlns="" xmlns:a16="http://schemas.microsoft.com/office/drawing/2014/main" id="{F1F0A7B6-C006-DB1E-F6E7-CF3C6D5F4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" y="237"/>
              <a:ext cx="3540" cy="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Rectangle 8">
              <a:extLst>
                <a:ext uri="{FF2B5EF4-FFF2-40B4-BE49-F238E27FC236}">
                  <a16:creationId xmlns="" xmlns:a16="http://schemas.microsoft.com/office/drawing/2014/main" id="{E8830151-71E2-54BD-034E-7ED8F39B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231"/>
              <a:ext cx="3555" cy="25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44038" name="Rectangle 9">
            <a:extLst>
              <a:ext uri="{FF2B5EF4-FFF2-40B4-BE49-F238E27FC236}">
                <a16:creationId xmlns="" xmlns:a16="http://schemas.microsoft.com/office/drawing/2014/main" id="{D6D1DC5B-FC2D-129E-AB1B-6A0058771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38" y="4470400"/>
            <a:ext cx="1276350" cy="347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頁尾版面配置區 3">
            <a:extLst>
              <a:ext uri="{FF2B5EF4-FFF2-40B4-BE49-F238E27FC236}">
                <a16:creationId xmlns="" xmlns:a16="http://schemas.microsoft.com/office/drawing/2014/main" id="{CF688921-22E8-260F-7895-D0AB8802B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46082" name="投影片編號版面配置區 4">
            <a:extLst>
              <a:ext uri="{FF2B5EF4-FFF2-40B4-BE49-F238E27FC236}">
                <a16:creationId xmlns="" xmlns:a16="http://schemas.microsoft.com/office/drawing/2014/main" id="{43694EDD-848F-B1AE-C79D-CFC23D9D46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FEA13B8-F1C8-DD48-AA20-AE5B362810C1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="" xmlns:a16="http://schemas.microsoft.com/office/drawing/2014/main" id="{19E8FF71-293D-9CBE-9C85-50F8AA928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Orphan</a:t>
            </a:r>
            <a:endParaRPr lang="zh-TW" altLang="en-US"/>
          </a:p>
        </p:txBody>
      </p:sp>
      <p:pic>
        <p:nvPicPr>
          <p:cNvPr id="46084" name="Picture 3" descr="Orphan2">
            <a:extLst>
              <a:ext uri="{FF2B5EF4-FFF2-40B4-BE49-F238E27FC236}">
                <a16:creationId xmlns="" xmlns:a16="http://schemas.microsoft.com/office/drawing/2014/main" id="{EF3ED874-8CFB-8632-279B-EB24F918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712913"/>
            <a:ext cx="7319962" cy="43545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頁尾版面配置區 3">
            <a:extLst>
              <a:ext uri="{FF2B5EF4-FFF2-40B4-BE49-F238E27FC236}">
                <a16:creationId xmlns="" xmlns:a16="http://schemas.microsoft.com/office/drawing/2014/main" id="{480775E2-965A-3D75-6B74-722FCE649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48130" name="投影片編號版面配置區 4">
            <a:extLst>
              <a:ext uri="{FF2B5EF4-FFF2-40B4-BE49-F238E27FC236}">
                <a16:creationId xmlns="" xmlns:a16="http://schemas.microsoft.com/office/drawing/2014/main" id="{86DB409A-F39E-F3E3-F16A-8A1AF8C6D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50AA73-E6FF-B54B-8A98-825E46B5AA17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="" xmlns:a16="http://schemas.microsoft.com/office/drawing/2014/main" id="{32662A7F-9161-D5C6-2EA8-68BF2CA88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Widow</a:t>
            </a:r>
            <a:endParaRPr lang="zh-TW" altLang="en-US" sz="3600"/>
          </a:p>
        </p:txBody>
      </p:sp>
      <p:pic>
        <p:nvPicPr>
          <p:cNvPr id="48132" name="Picture 3" descr="Widow1">
            <a:extLst>
              <a:ext uri="{FF2B5EF4-FFF2-40B4-BE49-F238E27FC236}">
                <a16:creationId xmlns="" xmlns:a16="http://schemas.microsoft.com/office/drawing/2014/main" id="{211AFB06-8CA7-607D-3877-C452E05EA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279525"/>
            <a:ext cx="6178550" cy="3175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820" name="Picture 4" descr="Widow2">
            <a:extLst>
              <a:ext uri="{FF2B5EF4-FFF2-40B4-BE49-F238E27FC236}">
                <a16:creationId xmlns="" xmlns:a16="http://schemas.microsoft.com/office/drawing/2014/main" id="{EC3E18C0-CD5B-50B9-4F3F-E0D7D5D5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025775"/>
            <a:ext cx="5321300" cy="2870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5">
            <a:extLst>
              <a:ext uri="{FF2B5EF4-FFF2-40B4-BE49-F238E27FC236}">
                <a16:creationId xmlns="" xmlns:a16="http://schemas.microsoft.com/office/drawing/2014/main" id="{A4F390D6-F5E3-6951-9915-D29846E9A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1219200"/>
            <a:ext cx="1276350" cy="347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頁尾版面配置區 3">
            <a:extLst>
              <a:ext uri="{FF2B5EF4-FFF2-40B4-BE49-F238E27FC236}">
                <a16:creationId xmlns="" xmlns:a16="http://schemas.microsoft.com/office/drawing/2014/main" id="{1F0019E9-0C53-7317-F5F6-C3E8D5353D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50178" name="投影片編號版面配置區 4">
            <a:extLst>
              <a:ext uri="{FF2B5EF4-FFF2-40B4-BE49-F238E27FC236}">
                <a16:creationId xmlns="" xmlns:a16="http://schemas.microsoft.com/office/drawing/2014/main" id="{19769DEE-3C9F-A352-36EB-ED93A02F2E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4B73E67-BA05-D345-B56D-169960640B40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="" xmlns:a16="http://schemas.microsoft.com/office/drawing/2014/main" id="{FB5D840F-2FB6-D544-75E9-46962319F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Widow</a:t>
            </a:r>
            <a:endParaRPr lang="zh-TW" altLang="en-US"/>
          </a:p>
        </p:txBody>
      </p:sp>
      <p:pic>
        <p:nvPicPr>
          <p:cNvPr id="50180" name="Picture 3" descr="Widow3">
            <a:extLst>
              <a:ext uri="{FF2B5EF4-FFF2-40B4-BE49-F238E27FC236}">
                <a16:creationId xmlns="" xmlns:a16="http://schemas.microsoft.com/office/drawing/2014/main" id="{254EB2B7-B0FD-31E3-EFE2-E69166E8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904875"/>
            <a:ext cx="5486400" cy="31940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68" name="Picture 4" descr="Widow4">
            <a:extLst>
              <a:ext uri="{FF2B5EF4-FFF2-40B4-BE49-F238E27FC236}">
                <a16:creationId xmlns="" xmlns:a16="http://schemas.microsoft.com/office/drawing/2014/main" id="{BD5FDC34-3AF2-ACC3-5CDD-E06A96EC2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122613"/>
            <a:ext cx="5543550" cy="30416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頁尾版面配置區 3">
            <a:extLst>
              <a:ext uri="{FF2B5EF4-FFF2-40B4-BE49-F238E27FC236}">
                <a16:creationId xmlns="" xmlns:a16="http://schemas.microsoft.com/office/drawing/2014/main" id="{04D95703-2494-34EB-B876-1CEF0A95B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52226" name="投影片編號版面配置區 4">
            <a:extLst>
              <a:ext uri="{FF2B5EF4-FFF2-40B4-BE49-F238E27FC236}">
                <a16:creationId xmlns="" xmlns:a16="http://schemas.microsoft.com/office/drawing/2014/main" id="{D14D79AB-BFC8-6807-A04B-F32B28922E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439BC0-E1A8-7C49-BE58-33D8E276E0B0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="" xmlns:a16="http://schemas.microsoft.com/office/drawing/2014/main" id="{22BD5B95-B35A-53D0-D8AC-16607E24F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Widow</a:t>
            </a:r>
            <a:endParaRPr lang="zh-TW" altLang="en-US"/>
          </a:p>
        </p:txBody>
      </p:sp>
      <p:pic>
        <p:nvPicPr>
          <p:cNvPr id="52228" name="Picture 3" descr="Widow5">
            <a:extLst>
              <a:ext uri="{FF2B5EF4-FFF2-40B4-BE49-F238E27FC236}">
                <a16:creationId xmlns="" xmlns:a16="http://schemas.microsoft.com/office/drawing/2014/main" id="{858DD0F8-C401-A9B0-4E73-8453E1C8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993775"/>
            <a:ext cx="5461000" cy="30670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916" name="Picture 4" descr="Widow6">
            <a:extLst>
              <a:ext uri="{FF2B5EF4-FFF2-40B4-BE49-F238E27FC236}">
                <a16:creationId xmlns="" xmlns:a16="http://schemas.microsoft.com/office/drawing/2014/main" id="{9BFBB380-9716-4AB9-8166-2EF1B8916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376488"/>
            <a:ext cx="5619750" cy="38036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頁尾版面配置區 3">
            <a:extLst>
              <a:ext uri="{FF2B5EF4-FFF2-40B4-BE49-F238E27FC236}">
                <a16:creationId xmlns="" xmlns:a16="http://schemas.microsoft.com/office/drawing/2014/main" id="{7F475804-03F9-DDDB-71C0-5F8474DDEF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54274" name="投影片編號版面配置區 4">
            <a:extLst>
              <a:ext uri="{FF2B5EF4-FFF2-40B4-BE49-F238E27FC236}">
                <a16:creationId xmlns="" xmlns:a16="http://schemas.microsoft.com/office/drawing/2014/main" id="{6E393550-3C37-E838-045D-164C5C480F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0982727-65C7-A641-A0D4-871FA5FDA15B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="" xmlns:a16="http://schemas.microsoft.com/office/drawing/2014/main" id="{46D13EF5-85F2-EB6D-4D95-C7D8168A1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Typeface: </a:t>
            </a:r>
            <a:r>
              <a:rPr lang="en-US" altLang="zh-TW" sz="3200" i="1">
                <a:solidFill>
                  <a:schemeClr val="bg1"/>
                </a:solidFill>
              </a:rPr>
              <a:t>Serif</a:t>
            </a:r>
            <a:r>
              <a:rPr lang="en-US" altLang="zh-TW" sz="3200">
                <a:solidFill>
                  <a:schemeClr val="bg1"/>
                </a:solidFill>
              </a:rPr>
              <a:t> </a:t>
            </a:r>
            <a:r>
              <a:rPr lang="en-US" altLang="zh-TW" sz="3200"/>
              <a:t>and </a:t>
            </a:r>
            <a:r>
              <a:rPr lang="en-US" altLang="zh-TW" sz="3200">
                <a:solidFill>
                  <a:schemeClr val="bg1"/>
                </a:solidFill>
              </a:rPr>
              <a:t>Sans Serif </a:t>
            </a:r>
            <a:r>
              <a:rPr lang="en-US" altLang="zh-TW" sz="3200"/>
              <a:t>fonts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="" xmlns:a16="http://schemas.microsoft.com/office/drawing/2014/main" id="{B3815395-890A-1BDD-6AD6-333E8C88C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10500" cy="4584700"/>
          </a:xfrm>
        </p:spPr>
        <p:txBody>
          <a:bodyPr/>
          <a:lstStyle/>
          <a:p>
            <a:pPr eaLnBrk="1" hangingPunct="1"/>
            <a:r>
              <a:rPr lang="en-US" altLang="zh-TW"/>
              <a:t>A </a:t>
            </a:r>
            <a:r>
              <a:rPr lang="en-US" altLang="zh-TW">
                <a:solidFill>
                  <a:srgbClr val="C00000"/>
                </a:solidFill>
              </a:rPr>
              <a:t>serif</a:t>
            </a:r>
            <a:r>
              <a:rPr lang="en-US" altLang="zh-TW"/>
              <a:t> is a small line or stroke regularly attached to the end of a larger stroke in a letter or symbol within a particular font or family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 i="1"/>
              <a:t>Serif</a:t>
            </a:r>
            <a:r>
              <a:rPr lang="en-US" altLang="zh-TW"/>
              <a:t>  fonts: fonts with serif</a:t>
            </a:r>
          </a:p>
          <a:p>
            <a:pPr lvl="1" eaLnBrk="1" hangingPunct="1"/>
            <a:r>
              <a:rPr lang="en-US" altLang="zh-TW"/>
              <a:t>As opposed to </a:t>
            </a:r>
            <a:r>
              <a:rPr lang="en-US" altLang="zh-TW" i="1"/>
              <a:t>Sans Serif</a:t>
            </a:r>
            <a:r>
              <a:rPr lang="en-US" altLang="zh-TW"/>
              <a:t> fonts</a:t>
            </a:r>
            <a:endParaRPr lang="zh-TW" altLang="en-US"/>
          </a:p>
          <a:p>
            <a:pPr lvl="1" eaLnBrk="1" hangingPunct="1"/>
            <a:r>
              <a:rPr lang="en-US" altLang="zh-TW"/>
              <a:t>Serif fonts yielded slightly faster reading speeds</a:t>
            </a:r>
          </a:p>
        </p:txBody>
      </p:sp>
      <p:pic>
        <p:nvPicPr>
          <p:cNvPr id="54277" name="圖片 1">
            <a:extLst>
              <a:ext uri="{FF2B5EF4-FFF2-40B4-BE49-F238E27FC236}">
                <a16:creationId xmlns="" xmlns:a16="http://schemas.microsoft.com/office/drawing/2014/main" id="{9ED98174-BD9C-533A-DF20-0F608400C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24238"/>
            <a:ext cx="20161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圖片 2">
            <a:extLst>
              <a:ext uri="{FF2B5EF4-FFF2-40B4-BE49-F238E27FC236}">
                <a16:creationId xmlns="" xmlns:a16="http://schemas.microsoft.com/office/drawing/2014/main" id="{1CE5970C-8577-615D-DF2E-BBEB2D7EC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4950"/>
            <a:ext cx="20161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圖片 3">
            <a:extLst>
              <a:ext uri="{FF2B5EF4-FFF2-40B4-BE49-F238E27FC236}">
                <a16:creationId xmlns="" xmlns:a16="http://schemas.microsoft.com/office/drawing/2014/main" id="{F0F1CE19-30C1-2F0E-28B9-6ACCDB240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876925"/>
            <a:ext cx="19462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頁尾版面配置區 3">
            <a:extLst>
              <a:ext uri="{FF2B5EF4-FFF2-40B4-BE49-F238E27FC236}">
                <a16:creationId xmlns="" xmlns:a16="http://schemas.microsoft.com/office/drawing/2014/main" id="{3A2EE003-8888-2820-ED1B-7B142B0679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56322" name="投影片編號版面配置區 4">
            <a:extLst>
              <a:ext uri="{FF2B5EF4-FFF2-40B4-BE49-F238E27FC236}">
                <a16:creationId xmlns="" xmlns:a16="http://schemas.microsoft.com/office/drawing/2014/main" id="{5A5FFFC1-D6C4-3ACC-39D4-4BECFF701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CD727F-EF90-4247-80FE-5BD48A87A029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="" xmlns:a16="http://schemas.microsoft.com/office/drawing/2014/main" id="{6A20697D-E80E-AECA-F395-829B523A8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Pitch of fonts</a:t>
            </a:r>
            <a:endParaRPr lang="zh-TW" altLang="en-US"/>
          </a:p>
        </p:txBody>
      </p:sp>
      <p:sp>
        <p:nvSpPr>
          <p:cNvPr id="56324" name="Rectangle 3">
            <a:extLst>
              <a:ext uri="{FF2B5EF4-FFF2-40B4-BE49-F238E27FC236}">
                <a16:creationId xmlns="" xmlns:a16="http://schemas.microsoft.com/office/drawing/2014/main" id="{BDFF7DE0-588C-7B1A-E609-03F9B285A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/>
              <a:t>Fixed-pitch and Variable-pitch fonts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Chinese characters are fixed-pitch</a:t>
            </a:r>
            <a:endParaRPr lang="zh-TW" altLang="en-US"/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Old typewriters used fixed-pitch font, to match up the gear mechanisms</a:t>
            </a:r>
            <a:r>
              <a:rPr lang="zh-TW" altLang="en-US"/>
              <a:t> </a:t>
            </a:r>
            <a:r>
              <a:rPr lang="en-US" altLang="zh-TW"/>
              <a:t>(Pica: 10 to an inch, Elite: 12 to an inch)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In typesetting for newspaper, magazines and books, variable pitch fonts are used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Except for tables of numbers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>
            <a:extLst>
              <a:ext uri="{FF2B5EF4-FFF2-40B4-BE49-F238E27FC236}">
                <a16:creationId xmlns="" xmlns:a16="http://schemas.microsoft.com/office/drawing/2014/main" id="{E9C33F42-2B4D-4151-D1F7-F646CD6FB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Preparations</a:t>
            </a:r>
            <a:endParaRPr lang="zh-TW" altLang="en-US"/>
          </a:p>
        </p:txBody>
      </p:sp>
      <p:sp>
        <p:nvSpPr>
          <p:cNvPr id="21506" name="內容版面配置區 2">
            <a:extLst>
              <a:ext uri="{FF2B5EF4-FFF2-40B4-BE49-F238E27FC236}">
                <a16:creationId xmlns="" xmlns:a16="http://schemas.microsoft.com/office/drawing/2014/main" id="{E77F4F68-6C83-3AD4-37F7-5836EB337E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773238"/>
            <a:ext cx="7772400" cy="4464050"/>
          </a:xfrm>
        </p:spPr>
        <p:txBody>
          <a:bodyPr/>
          <a:lstStyle/>
          <a:p>
            <a:r>
              <a:rPr lang="en-US" altLang="zh-TW" sz="2400" dirty="0"/>
              <a:t>Web pages</a:t>
            </a:r>
          </a:p>
          <a:p>
            <a:pPr lvl="1"/>
            <a:r>
              <a:rPr lang="en-US" altLang="zh-TW" sz="2000" dirty="0"/>
              <a:t>http://</a:t>
            </a:r>
            <a:r>
              <a:rPr lang="en-US" altLang="zh-TW" sz="2000" dirty="0" err="1"/>
              <a:t>www.mgt.ncu.edu.tw</a:t>
            </a:r>
            <a:r>
              <a:rPr lang="en-US" altLang="zh-TW" sz="2000" dirty="0"/>
              <a:t>/~</a:t>
            </a:r>
            <a:r>
              <a:rPr lang="en-US" altLang="zh-TW" sz="2000" dirty="0" err="1"/>
              <a:t>ckfarn</a:t>
            </a:r>
            <a:r>
              <a:rPr lang="en-US" altLang="zh-TW" sz="2000" dirty="0"/>
              <a:t>/</a:t>
            </a:r>
            <a:r>
              <a:rPr lang="en-US" altLang="zh-TW" sz="2000" dirty="0" err="1"/>
              <a:t>2024Fall.html</a:t>
            </a:r>
            <a:endParaRPr lang="en-US" altLang="zh-TW" sz="2000" dirty="0"/>
          </a:p>
          <a:p>
            <a:r>
              <a:rPr lang="en-US" altLang="zh-TW" sz="2400" dirty="0"/>
              <a:t>Class time</a:t>
            </a:r>
          </a:p>
          <a:p>
            <a:pPr lvl="1"/>
            <a:r>
              <a:rPr lang="en-US" altLang="zh-TW" sz="2000" dirty="0"/>
              <a:t>Fri. 09:10-12:00</a:t>
            </a:r>
          </a:p>
          <a:p>
            <a:pPr lvl="1"/>
            <a:r>
              <a:rPr lang="en-US" altLang="zh-TW" sz="2000" dirty="0"/>
              <a:t>Break once</a:t>
            </a:r>
          </a:p>
          <a:p>
            <a:pPr lvl="1"/>
            <a:r>
              <a:rPr lang="en-US" altLang="zh-TW" sz="2000" dirty="0"/>
              <a:t>Discussions on make up lessons</a:t>
            </a:r>
          </a:p>
          <a:p>
            <a:r>
              <a:rPr lang="en-US" altLang="zh-TW" sz="2400" dirty="0"/>
              <a:t>Roll call</a:t>
            </a:r>
          </a:p>
          <a:p>
            <a:pPr lvl="1"/>
            <a:r>
              <a:rPr lang="en-US" altLang="zh-TW" sz="2000" dirty="0"/>
              <a:t>English name</a:t>
            </a:r>
          </a:p>
          <a:p>
            <a:pPr lvl="1"/>
            <a:r>
              <a:rPr lang="en-US" altLang="zh-TW" sz="2000" dirty="0"/>
              <a:t>Nameplate</a:t>
            </a:r>
          </a:p>
          <a:p>
            <a:r>
              <a:rPr lang="en-US" altLang="zh-TW" sz="2400" dirty="0"/>
              <a:t>Team formation</a:t>
            </a:r>
          </a:p>
          <a:p>
            <a:pPr lvl="1"/>
            <a:r>
              <a:rPr lang="en-US" altLang="zh-TW" sz="2000" dirty="0"/>
              <a:t>Teams of 4, mixed gender</a:t>
            </a:r>
          </a:p>
          <a:p>
            <a:endParaRPr lang="zh-TW" altLang="en-US" sz="2400" dirty="0"/>
          </a:p>
        </p:txBody>
      </p:sp>
      <p:sp>
        <p:nvSpPr>
          <p:cNvPr id="21507" name="頁尾版面配置區 1">
            <a:extLst>
              <a:ext uri="{FF2B5EF4-FFF2-40B4-BE49-F238E27FC236}">
                <a16:creationId xmlns="" xmlns:a16="http://schemas.microsoft.com/office/drawing/2014/main" id="{3B495B49-DFB6-647D-DA42-6455833C3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1508" name="投影片編號版面配置區 2">
            <a:extLst>
              <a:ext uri="{FF2B5EF4-FFF2-40B4-BE49-F238E27FC236}">
                <a16:creationId xmlns="" xmlns:a16="http://schemas.microsoft.com/office/drawing/2014/main" id="{56BAF2A6-768A-EEC4-6E92-00C016C0A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ED0E3FE-2E47-1549-AA0A-3C2A7E1CE6A0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頁尾版面配置區 3">
            <a:extLst>
              <a:ext uri="{FF2B5EF4-FFF2-40B4-BE49-F238E27FC236}">
                <a16:creationId xmlns="" xmlns:a16="http://schemas.microsoft.com/office/drawing/2014/main" id="{F3E39A39-5BE8-900C-83CD-87B3D1FF64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58370" name="投影片編號版面配置區 4">
            <a:extLst>
              <a:ext uri="{FF2B5EF4-FFF2-40B4-BE49-F238E27FC236}">
                <a16:creationId xmlns="" xmlns:a16="http://schemas.microsoft.com/office/drawing/2014/main" id="{EF3B3C06-C652-D726-31BC-8E25F6E3BF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E24C1D0-D368-D74F-8FC8-DD142C3F5576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="" xmlns:a16="http://schemas.microsoft.com/office/drawing/2014/main" id="{88D98B91-D8F9-B31C-BFA0-0187BC7E2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Fonts and size</a:t>
            </a:r>
            <a:endParaRPr lang="zh-TW" altLang="en-US"/>
          </a:p>
        </p:txBody>
      </p:sp>
      <p:sp>
        <p:nvSpPr>
          <p:cNvPr id="41989" name="Rectangle 3">
            <a:extLst>
              <a:ext uri="{FF2B5EF4-FFF2-40B4-BE49-F238E27FC236}">
                <a16:creationId xmlns="" xmlns:a16="http://schemas.microsoft.com/office/drawing/2014/main" id="{EE23B583-EE49-3DF3-C821-42C296F60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08163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Fonts</a:t>
            </a:r>
            <a:endParaRPr lang="zh-TW" altLang="en-US" dirty="0"/>
          </a:p>
          <a:p>
            <a:pPr lvl="1" eaLnBrk="1" hangingPunct="1">
              <a:defRPr/>
            </a:pPr>
            <a:r>
              <a:rPr lang="en-US" altLang="zh-TW" dirty="0"/>
              <a:t>Typeface, 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</a:rPr>
              <a:t>e.g. Times Roman</a:t>
            </a:r>
          </a:p>
          <a:p>
            <a:pPr lvl="1" eaLnBrk="1" hangingPunct="1">
              <a:defRPr/>
            </a:pPr>
            <a:r>
              <a:rPr lang="en-US" altLang="zh-TW" dirty="0"/>
              <a:t>Font, </a:t>
            </a:r>
            <a:r>
              <a:rPr lang="en-US" altLang="zh-TW" sz="2000" dirty="0"/>
              <a:t>e.g. 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</a:rPr>
              <a:t>12 points Times Roman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</a:rPr>
              <a:t>(including size)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zh-TW" dirty="0"/>
              <a:t>Points</a:t>
            </a:r>
            <a:endParaRPr lang="zh-TW" altLang="en-US" dirty="0"/>
          </a:p>
          <a:p>
            <a:pPr lvl="1" eaLnBrk="1" hangingPunct="1">
              <a:defRPr/>
            </a:pPr>
            <a:r>
              <a:rPr lang="en-US" altLang="zh-TW" dirty="0"/>
              <a:t>Following conventional typesetting, 1 point = 1/72 inch</a:t>
            </a:r>
          </a:p>
          <a:p>
            <a:pPr lvl="1" eaLnBrk="1" hangingPunct="1">
              <a:defRPr/>
            </a:pPr>
            <a:r>
              <a:rPr lang="en-US" altLang="zh-TW" dirty="0"/>
              <a:t>With 12-point fonts, single spacing, 6 lines to an inch </a:t>
            </a:r>
          </a:p>
          <a:p>
            <a:pPr lvl="1" eaLnBrk="1" hangingPunct="1">
              <a:defRPr/>
            </a:pPr>
            <a:r>
              <a:rPr lang="en-US" altLang="zh-TW" dirty="0"/>
              <a:t>Early Apple Macintosh computers have screens with 72 pixels to an inch, why? </a:t>
            </a:r>
          </a:p>
          <a:p>
            <a:pPr lvl="1" eaLnBrk="1" hangingPunct="1">
              <a:defRPr/>
            </a:pPr>
            <a:r>
              <a:rPr lang="en-US" altLang="zh-TW" dirty="0">
                <a:solidFill>
                  <a:srgbClr val="C00000"/>
                </a:solidFill>
              </a:rPr>
              <a:t>WYSIWYG: What you see is what you get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頁尾版面配置區 3">
            <a:extLst>
              <a:ext uri="{FF2B5EF4-FFF2-40B4-BE49-F238E27FC236}">
                <a16:creationId xmlns="" xmlns:a16="http://schemas.microsoft.com/office/drawing/2014/main" id="{A1F3944C-6324-9629-E870-D3CAB9E1E7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60418" name="投影片編號版面配置區 4">
            <a:extLst>
              <a:ext uri="{FF2B5EF4-FFF2-40B4-BE49-F238E27FC236}">
                <a16:creationId xmlns="" xmlns:a16="http://schemas.microsoft.com/office/drawing/2014/main" id="{F963AB3C-A399-D0AA-9C0C-3789CEF300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276947E-DEF7-6549-B67B-CB1372FAA311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="" xmlns:a16="http://schemas.microsoft.com/office/drawing/2014/main" id="{764ECE46-1547-7B64-149E-1EF7232F4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Family of Typeface</a:t>
            </a:r>
            <a:endParaRPr lang="zh-TW" altLang="en-US"/>
          </a:p>
        </p:txBody>
      </p:sp>
      <p:graphicFrame>
        <p:nvGraphicFramePr>
          <p:cNvPr id="687107" name="Group 3">
            <a:extLst>
              <a:ext uri="{FF2B5EF4-FFF2-40B4-BE49-F238E27FC236}">
                <a16:creationId xmlns="" xmlns:a16="http://schemas.microsoft.com/office/drawing/2014/main" id="{EFE47BB5-31A7-5444-6203-DE3BF84374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84438" y="2852738"/>
          <a:ext cx="5400675" cy="2881312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41449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Pica (10 pitch)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Elite (12 pitch)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Typewriter" panose="020B0509030504030204" pitchFamily="49" charset="0"/>
                          <a:ea typeface="SimHei" panose="02010609060101010101" pitchFamily="49" charset="-122"/>
                        </a:rPr>
                        <a:t>Lucida Sans </a:t>
                      </a:r>
                      <a:r>
                        <a:rPr kumimoji="1" lang="en-US" altLang="zh-TW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Typewriter" panose="020B0509030504030204" pitchFamily="49" charset="0"/>
                          <a:ea typeface="SimHei" panose="02010609060101010101" pitchFamily="49" charset="-122"/>
                        </a:rPr>
                        <a:t>Typewiter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Typewriter" panose="020B0509030504030204" pitchFamily="49" charset="0"/>
                        <a:ea typeface="SimHei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986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Times Roman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Bookman Old Style" panose="02050604050505020204" pitchFamily="18" charset="0"/>
                          <a:ea typeface="標楷體" panose="03000509000000000000" pitchFamily="65" charset="-120"/>
                        </a:rPr>
                        <a:t>Bookman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Helvetica, Arial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431" name="Text Box 14">
            <a:extLst>
              <a:ext uri="{FF2B5EF4-FFF2-40B4-BE49-F238E27FC236}">
                <a16:creationId xmlns="" xmlns:a16="http://schemas.microsoft.com/office/drawing/2014/main" id="{F0B2C989-4140-A7E3-668E-8994FF53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924050"/>
            <a:ext cx="884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3333CC"/>
                </a:solidFill>
                <a:ea typeface="SimHei" panose="02010609060101010101" pitchFamily="49" charset="-122"/>
              </a:rPr>
              <a:t>Serif</a:t>
            </a:r>
            <a:endParaRPr lang="zh-TW" altLang="en-US" sz="2800">
              <a:solidFill>
                <a:srgbClr val="3333CC"/>
              </a:solidFill>
              <a:ea typeface="SimHei" panose="02010609060101010101" pitchFamily="49" charset="-122"/>
            </a:endParaRPr>
          </a:p>
        </p:txBody>
      </p:sp>
      <p:sp>
        <p:nvSpPr>
          <p:cNvPr id="60432" name="Text Box 15">
            <a:extLst>
              <a:ext uri="{FF2B5EF4-FFF2-40B4-BE49-F238E27FC236}">
                <a16:creationId xmlns="" xmlns:a16="http://schemas.microsoft.com/office/drawing/2014/main" id="{9BCD8C04-5A55-95AF-109D-BA674ED9D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3848100"/>
            <a:ext cx="10556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3333CC"/>
                </a:solidFill>
                <a:ea typeface="SimHei" panose="02010609060101010101" pitchFamily="49" charset="-122"/>
              </a:rPr>
              <a:t>Pitch</a:t>
            </a:r>
            <a:endParaRPr lang="zh-TW" altLang="en-US" sz="2800">
              <a:solidFill>
                <a:srgbClr val="3333CC"/>
              </a:solidFill>
              <a:ea typeface="SimHei" panose="02010609060101010101" pitchFamily="49" charset="-122"/>
            </a:endParaRPr>
          </a:p>
        </p:txBody>
      </p:sp>
      <p:sp>
        <p:nvSpPr>
          <p:cNvPr id="60433" name="Text Box 16">
            <a:extLst>
              <a:ext uri="{FF2B5EF4-FFF2-40B4-BE49-F238E27FC236}">
                <a16:creationId xmlns="" xmlns:a16="http://schemas.microsoft.com/office/drawing/2014/main" id="{A5C4E987-E4A3-A521-D119-645CED76B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76475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serif</a:t>
            </a:r>
          </a:p>
        </p:txBody>
      </p:sp>
      <p:sp>
        <p:nvSpPr>
          <p:cNvPr id="60434" name="Text Box 17">
            <a:extLst>
              <a:ext uri="{FF2B5EF4-FFF2-40B4-BE49-F238E27FC236}">
                <a16:creationId xmlns="" xmlns:a16="http://schemas.microsoft.com/office/drawing/2014/main" id="{A4146AC4-9835-01FC-B68D-A40AE2215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49500"/>
            <a:ext cx="1390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Sans serif</a:t>
            </a:r>
          </a:p>
        </p:txBody>
      </p:sp>
      <p:sp>
        <p:nvSpPr>
          <p:cNvPr id="60435" name="Text Box 18">
            <a:extLst>
              <a:ext uri="{FF2B5EF4-FFF2-40B4-BE49-F238E27FC236}">
                <a16:creationId xmlns="" xmlns:a16="http://schemas.microsoft.com/office/drawing/2014/main" id="{169D9AEC-A97D-A803-B603-86CB8BE2B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997200"/>
            <a:ext cx="979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Fixed-</a:t>
            </a:r>
          </a:p>
          <a:p>
            <a:pPr eaLnBrk="1" hangingPunct="1"/>
            <a:r>
              <a:rPr lang="en-US" altLang="zh-TW"/>
              <a:t>pitch</a:t>
            </a:r>
          </a:p>
        </p:txBody>
      </p:sp>
      <p:sp>
        <p:nvSpPr>
          <p:cNvPr id="60436" name="Text Box 19">
            <a:extLst>
              <a:ext uri="{FF2B5EF4-FFF2-40B4-BE49-F238E27FC236}">
                <a16:creationId xmlns="" xmlns:a16="http://schemas.microsoft.com/office/drawing/2014/main" id="{A9A12DEC-CBF2-C8F7-25D9-35AD50326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652963"/>
            <a:ext cx="1333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Variable-</a:t>
            </a:r>
          </a:p>
          <a:p>
            <a:pPr eaLnBrk="1" hangingPunct="1"/>
            <a:r>
              <a:rPr lang="en-US" altLang="zh-TW"/>
              <a:t>pitch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頁尾版面配置區 3">
            <a:extLst>
              <a:ext uri="{FF2B5EF4-FFF2-40B4-BE49-F238E27FC236}">
                <a16:creationId xmlns="" xmlns:a16="http://schemas.microsoft.com/office/drawing/2014/main" id="{E96323D8-0EC5-39E6-9E92-BC6B0E0F46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62466" name="投影片編號版面配置區 4">
            <a:extLst>
              <a:ext uri="{FF2B5EF4-FFF2-40B4-BE49-F238E27FC236}">
                <a16:creationId xmlns="" xmlns:a16="http://schemas.microsoft.com/office/drawing/2014/main" id="{C2F31F9B-2351-ED6A-F38F-1AF0998031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B34436F-B9AE-3C43-9CFB-F08633E4A992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="" xmlns:a16="http://schemas.microsoft.com/office/drawing/2014/main" id="{ABB57BC9-F693-A114-0FC8-D6EDDFD34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Characteristics of typeface</a:t>
            </a:r>
            <a:endParaRPr lang="zh-TW" altLang="en-US"/>
          </a:p>
        </p:txBody>
      </p:sp>
      <p:sp>
        <p:nvSpPr>
          <p:cNvPr id="46085" name="Rectangle 3">
            <a:extLst>
              <a:ext uri="{FF2B5EF4-FFF2-40B4-BE49-F238E27FC236}">
                <a16:creationId xmlns="" xmlns:a16="http://schemas.microsoft.com/office/drawing/2014/main" id="{E8B5DD5E-548F-D170-D3C2-E034BD639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9113" y="2003425"/>
            <a:ext cx="8286750" cy="4468813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Effects of </a:t>
            </a:r>
            <a:r>
              <a:rPr lang="en-US" altLang="zh-TW" sz="2400" i="1" dirty="0"/>
              <a:t>Serif:</a:t>
            </a:r>
            <a:endParaRPr lang="zh-TW" altLang="en-US" sz="2400" dirty="0"/>
          </a:p>
          <a:p>
            <a:pPr lvl="1" eaLnBrk="1" hangingPunct="1"/>
            <a:r>
              <a:rPr lang="zh-TW" altLang="en-US" sz="1800" dirty="0"/>
              <a:t> </a:t>
            </a:r>
          </a:p>
          <a:p>
            <a:pPr lvl="1" eaLnBrk="1" hangingPunct="1"/>
            <a:endParaRPr lang="zh-TW" altLang="en-US" sz="1800" dirty="0"/>
          </a:p>
          <a:p>
            <a:pPr lvl="1" eaLnBrk="1" hangingPunct="1"/>
            <a:endParaRPr lang="zh-TW" altLang="en-US" sz="1800" dirty="0"/>
          </a:p>
          <a:p>
            <a:pPr lvl="1" eaLnBrk="1" hangingPunct="1"/>
            <a:endParaRPr lang="en-US" altLang="zh-TW" sz="2000" dirty="0"/>
          </a:p>
          <a:p>
            <a:pPr lvl="1" eaLnBrk="1" hangingPunct="1"/>
            <a:endParaRPr lang="en-US" altLang="zh-TW" sz="2000" dirty="0"/>
          </a:p>
          <a:p>
            <a:pPr lvl="1" eaLnBrk="1" hangingPunct="1"/>
            <a:r>
              <a:rPr lang="en-US" altLang="zh-TW" sz="2000" dirty="0"/>
              <a:t>Result in faster reading speeds: good for the body of text</a:t>
            </a:r>
          </a:p>
          <a:p>
            <a:pPr eaLnBrk="1" hangingPunct="1"/>
            <a:r>
              <a:rPr lang="en-US" altLang="zh-TW" sz="2400" dirty="0"/>
              <a:t>Usage of </a:t>
            </a:r>
            <a:r>
              <a:rPr lang="en-US" altLang="zh-TW" sz="2400" i="1" dirty="0"/>
              <a:t>Sans Serif</a:t>
            </a:r>
            <a:r>
              <a:rPr lang="en-US" altLang="zh-TW" sz="2400" dirty="0"/>
              <a:t> </a:t>
            </a:r>
            <a:r>
              <a:rPr lang="zh-TW" altLang="en-US" sz="2400" dirty="0"/>
              <a:t> </a:t>
            </a:r>
            <a:r>
              <a:rPr lang="en-US" altLang="zh-TW" sz="2400" dirty="0"/>
              <a:t>typeface</a:t>
            </a:r>
            <a:endParaRPr lang="zh-TW" altLang="en-US" sz="2400" dirty="0"/>
          </a:p>
          <a:p>
            <a:pPr lvl="1" eaLnBrk="1" hangingPunct="1"/>
            <a:r>
              <a:rPr lang="en-US" altLang="zh-TW" sz="2000" dirty="0"/>
              <a:t>Clarity and legibility</a:t>
            </a:r>
            <a:endParaRPr lang="zh-TW" altLang="en-US" sz="2000" dirty="0"/>
          </a:p>
          <a:p>
            <a:pPr lvl="1" eaLnBrk="1" hangingPunct="1"/>
            <a:r>
              <a:rPr lang="en-US" altLang="zh-TW" sz="2000" dirty="0"/>
              <a:t>No guidelines: slow down reading speed</a:t>
            </a:r>
          </a:p>
          <a:p>
            <a:pPr lvl="1" eaLnBrk="1" hangingPunct="1"/>
            <a:r>
              <a:rPr lang="en-US" altLang="zh-TW" sz="2000" dirty="0"/>
              <a:t>Good for headlines and titles</a:t>
            </a:r>
          </a:p>
        </p:txBody>
      </p:sp>
      <p:pic>
        <p:nvPicPr>
          <p:cNvPr id="62469" name="Picture 4" descr="serif">
            <a:extLst>
              <a:ext uri="{FF2B5EF4-FFF2-40B4-BE49-F238E27FC236}">
                <a16:creationId xmlns="" xmlns:a16="http://schemas.microsoft.com/office/drawing/2014/main" id="{BFB59BB3-0CC7-A5D7-615A-CEDDCB8B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730500"/>
            <a:ext cx="70961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CFB3E49D-9D63-80C2-68A9-971B8BD12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1389063"/>
            <a:ext cx="21907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頁尾版面配置區 3">
            <a:extLst>
              <a:ext uri="{FF2B5EF4-FFF2-40B4-BE49-F238E27FC236}">
                <a16:creationId xmlns="" xmlns:a16="http://schemas.microsoft.com/office/drawing/2014/main" id="{90C4D780-1112-CBD2-C948-073CBEFB8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64514" name="投影片編號版面配置區 4">
            <a:extLst>
              <a:ext uri="{FF2B5EF4-FFF2-40B4-BE49-F238E27FC236}">
                <a16:creationId xmlns="" xmlns:a16="http://schemas.microsoft.com/office/drawing/2014/main" id="{FB0F8326-0DEB-F8AD-4AD4-2102A5864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A9440F-E1A5-4149-A639-32052EF20C28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="" xmlns:a16="http://schemas.microsoft.com/office/drawing/2014/main" id="{6994D714-4481-086C-541D-08AA7AA07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標楷體" panose="03000509000000000000" pitchFamily="49" charset="-120"/>
              </a:rPr>
              <a:t>Fixed-pitch typeface</a:t>
            </a:r>
            <a:endParaRPr lang="en-US" altLang="zh-TW" baseline="-25000"/>
          </a:p>
        </p:txBody>
      </p:sp>
      <p:sp>
        <p:nvSpPr>
          <p:cNvPr id="48133" name="Rectangle 3">
            <a:extLst>
              <a:ext uri="{FF2B5EF4-FFF2-40B4-BE49-F238E27FC236}">
                <a16:creationId xmlns="" xmlns:a16="http://schemas.microsoft.com/office/drawing/2014/main" id="{507A4A4E-EAFE-2A11-DEBD-B41E89A35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931988"/>
            <a:ext cx="7772400" cy="4468812"/>
          </a:xfrm>
        </p:spPr>
        <p:txBody>
          <a:bodyPr/>
          <a:lstStyle/>
          <a:p>
            <a:pPr eaLnBrk="1" hangingPunct="1"/>
            <a:r>
              <a:rPr lang="en-US" altLang="zh-TW" sz="2400"/>
              <a:t>Thin characters like</a:t>
            </a:r>
            <a:r>
              <a:rPr lang="zh-TW" altLang="en-US" sz="2400"/>
              <a:t> </a:t>
            </a:r>
            <a:r>
              <a:rPr lang="en-US" altLang="zh-TW" sz="2400"/>
              <a:t>i, l, sitting in big sofa</a:t>
            </a:r>
            <a:endParaRPr lang="zh-TW" altLang="en-US"/>
          </a:p>
          <a:p>
            <a:pPr eaLnBrk="1" hangingPunct="1"/>
            <a:r>
              <a:rPr lang="en-US" altLang="zh-TW" sz="2400"/>
              <a:t>Fat characters like</a:t>
            </a:r>
            <a:r>
              <a:rPr lang="zh-TW" altLang="en-US" sz="2400"/>
              <a:t> </a:t>
            </a:r>
            <a:r>
              <a:rPr lang="en-US" altLang="zh-TW" sz="2400"/>
              <a:t>m, w, squeezed in a small bench</a:t>
            </a:r>
            <a:endParaRPr lang="zh-TW" altLang="en-US" sz="2400"/>
          </a:p>
          <a:p>
            <a:pPr eaLnBrk="1" hangingPunct="1"/>
            <a:r>
              <a:rPr lang="en-US" altLang="zh-TW" sz="2400"/>
              <a:t>Uneven density</a:t>
            </a:r>
            <a:endParaRPr lang="zh-TW" altLang="en-US" sz="2400"/>
          </a:p>
          <a:p>
            <a:pPr eaLnBrk="1" hangingPunct="1"/>
            <a:r>
              <a:rPr lang="en-US" altLang="zh-TW" sz="2400"/>
              <a:t>All Chinese typefaces are fixed-pitch, occupying half a Chinese character: ugly, should avoid </a:t>
            </a:r>
          </a:p>
          <a:p>
            <a:pPr eaLnBrk="1" hangingPunct="1"/>
            <a:r>
              <a:rPr lang="en-US" altLang="zh-TW" sz="2400">
                <a:latin typeface="細明體" panose="02020509000000000000" pitchFamily="49" charset="-120"/>
                <a:ea typeface="細明體" panose="02020509000000000000" pitchFamily="49" charset="-120"/>
              </a:rPr>
              <a:t>One should avoid using fixed pitch Chinese font when typing English</a:t>
            </a:r>
            <a:endParaRPr lang="zh-TW" altLang="en-US" sz="2400"/>
          </a:p>
          <a:p>
            <a:pPr eaLnBrk="1" hangingPunct="1"/>
            <a:r>
              <a:rPr lang="en-US" altLang="zh-TW" sz="2400">
                <a:solidFill>
                  <a:schemeClr val="tx1"/>
                </a:solidFill>
              </a:rPr>
              <a:t>One should avoid using fixed pitch Chinese font when typing English</a:t>
            </a:r>
            <a:endParaRPr lang="zh-TW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頁尾版面配置區 3">
            <a:extLst>
              <a:ext uri="{FF2B5EF4-FFF2-40B4-BE49-F238E27FC236}">
                <a16:creationId xmlns="" xmlns:a16="http://schemas.microsoft.com/office/drawing/2014/main" id="{B41909C7-1D1A-CD7E-300C-6CEA4B05C4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66562" name="投影片編號版面配置區 4">
            <a:extLst>
              <a:ext uri="{FF2B5EF4-FFF2-40B4-BE49-F238E27FC236}">
                <a16:creationId xmlns="" xmlns:a16="http://schemas.microsoft.com/office/drawing/2014/main" id="{FD773441-9699-CB59-FC03-2E15213A0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F32C8D3-6ACD-7D4A-999C-4D77930E3E3D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="" xmlns:a16="http://schemas.microsoft.com/office/drawing/2014/main" id="{DCC3DF8A-C21B-61B5-3F4B-3CD0AB29D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Safe choice of fonts</a:t>
            </a:r>
            <a:endParaRPr lang="zh-TW" altLang="en-US"/>
          </a:p>
        </p:txBody>
      </p:sp>
      <p:sp>
        <p:nvSpPr>
          <p:cNvPr id="66564" name="Rectangle 3">
            <a:extLst>
              <a:ext uri="{FF2B5EF4-FFF2-40B4-BE49-F238E27FC236}">
                <a16:creationId xmlns="" xmlns:a16="http://schemas.microsoft.com/office/drawing/2014/main" id="{962390BC-2E9E-8000-A63C-84F4E7999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/>
              <a:t>Main body of text, 12</a:t>
            </a:r>
            <a:r>
              <a:rPr lang="zh-TW" altLang="en-US"/>
              <a:t> </a:t>
            </a:r>
            <a:r>
              <a:rPr lang="en-US" altLang="zh-TW"/>
              <a:t>points or less</a:t>
            </a:r>
            <a:endParaRPr lang="zh-TW" altLang="en-US"/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Variable-pitch Serif fonts</a:t>
            </a:r>
            <a:endParaRPr lang="zh-TW" altLang="en-US"/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e.g. Times New Roman, Bookman, Palatino </a:t>
            </a:r>
            <a:endParaRPr lang="zh-TW" altLang="en-US"/>
          </a:p>
          <a:p>
            <a:pPr eaLnBrk="1" hangingPunct="1">
              <a:spcAft>
                <a:spcPts val="600"/>
              </a:spcAft>
            </a:pPr>
            <a:r>
              <a:rPr lang="en-US" altLang="zh-TW"/>
              <a:t>Headers, titles</a:t>
            </a:r>
            <a:endParaRPr lang="zh-TW" altLang="en-US"/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Arial, Helvetica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頁尾版面配置區 4">
            <a:extLst>
              <a:ext uri="{FF2B5EF4-FFF2-40B4-BE49-F238E27FC236}">
                <a16:creationId xmlns="" xmlns:a16="http://schemas.microsoft.com/office/drawing/2014/main" id="{5996C6FE-E490-A298-9BD8-CE985BC891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68610" name="投影片編號版面配置區 5">
            <a:extLst>
              <a:ext uri="{FF2B5EF4-FFF2-40B4-BE49-F238E27FC236}">
                <a16:creationId xmlns="" xmlns:a16="http://schemas.microsoft.com/office/drawing/2014/main" id="{6A03B763-C15F-6DBB-B5BA-43BC43310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8982D9-C155-C74D-85EA-8E964394545B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="" xmlns:a16="http://schemas.microsoft.com/office/drawing/2014/main" id="{4A47F5A0-D34F-1F3C-1473-6D7FE0BD1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Presenting Numbers</a:t>
            </a:r>
            <a:r>
              <a:rPr lang="en-US" altLang="zh-TW" baseline="-25000"/>
              <a:t>1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="" xmlns:a16="http://schemas.microsoft.com/office/drawing/2014/main" id="{96912893-7476-C414-E1AC-15ED5719343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</a:rPr>
              <a:t>What is wrong?</a:t>
            </a:r>
            <a:endParaRPr lang="zh-TW" altLang="en-US">
              <a:solidFill>
                <a:srgbClr val="0033CC"/>
              </a:solidFill>
            </a:endParaRPr>
          </a:p>
        </p:txBody>
      </p:sp>
      <p:pic>
        <p:nvPicPr>
          <p:cNvPr id="68613" name="Picture 4">
            <a:extLst>
              <a:ext uri="{FF2B5EF4-FFF2-40B4-BE49-F238E27FC236}">
                <a16:creationId xmlns="" xmlns:a16="http://schemas.microsoft.com/office/drawing/2014/main" id="{9B06C7FA-86CE-67DB-8A17-5DAA5772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420938"/>
            <a:ext cx="465772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頁尾版面配置區 3">
            <a:extLst>
              <a:ext uri="{FF2B5EF4-FFF2-40B4-BE49-F238E27FC236}">
                <a16:creationId xmlns="" xmlns:a16="http://schemas.microsoft.com/office/drawing/2014/main" id="{78969B14-2A6C-CD9E-0A14-7EBEB3312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70658" name="投影片編號版面配置區 4">
            <a:extLst>
              <a:ext uri="{FF2B5EF4-FFF2-40B4-BE49-F238E27FC236}">
                <a16:creationId xmlns="" xmlns:a16="http://schemas.microsoft.com/office/drawing/2014/main" id="{E8231414-1474-2246-FC8E-A364F2DC9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01E184-6CDA-1642-9FE0-0A1195148A86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="" xmlns:a16="http://schemas.microsoft.com/office/drawing/2014/main" id="{F5658CE6-420C-63F2-A0A3-636A64556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Presenting Numbers</a:t>
            </a:r>
            <a:r>
              <a:rPr lang="en-US" altLang="zh-TW" baseline="-25000"/>
              <a:t>2</a:t>
            </a:r>
          </a:p>
        </p:txBody>
      </p:sp>
      <p:sp>
        <p:nvSpPr>
          <p:cNvPr id="60421" name="Rectangle 3">
            <a:extLst>
              <a:ext uri="{FF2B5EF4-FFF2-40B4-BE49-F238E27FC236}">
                <a16:creationId xmlns="" xmlns:a16="http://schemas.microsoft.com/office/drawing/2014/main" id="{54AE03B3-616E-47B9-1D8E-50032DCC96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solidFill>
                  <a:srgbClr val="0033CC"/>
                </a:solidFill>
              </a:rPr>
              <a:t>No comma</a:t>
            </a:r>
            <a:endParaRPr lang="zh-TW" altLang="en-US" sz="2400" dirty="0">
              <a:solidFill>
                <a:srgbClr val="0033C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/>
              <a:t>How many digits?</a:t>
            </a:r>
          </a:p>
          <a:p>
            <a:pPr marL="663575" lvl="1" indent="0" eaLnBrk="1" hangingPunct="1">
              <a:lnSpc>
                <a:spcPct val="90000"/>
              </a:lnSpc>
              <a:buFont typeface="Webdings" pitchFamily="2" charset="2"/>
              <a:buNone/>
              <a:defRPr/>
            </a:pPr>
            <a:endParaRPr lang="zh-TW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solidFill>
                  <a:srgbClr val="0033CC"/>
                </a:solidFill>
              </a:rPr>
              <a:t>Aligned to the left</a:t>
            </a:r>
            <a:endParaRPr lang="zh-TW" altLang="en-US" sz="2400" dirty="0">
              <a:solidFill>
                <a:srgbClr val="0033C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/>
              <a:t>Which is the largest number?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zh-TW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solidFill>
                  <a:srgbClr val="0033CC"/>
                </a:solidFill>
              </a:rPr>
              <a:t>Variable pitch fonts</a:t>
            </a:r>
            <a:endParaRPr lang="zh-TW" altLang="en-US" sz="2400" dirty="0">
              <a:solidFill>
                <a:srgbClr val="0033C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/>
              <a:t>Misaligned</a:t>
            </a:r>
            <a:endParaRPr lang="zh-TW" altLang="en-US" sz="2000" dirty="0"/>
          </a:p>
        </p:txBody>
      </p:sp>
      <p:pic>
        <p:nvPicPr>
          <p:cNvPr id="70661" name="Picture 4">
            <a:extLst>
              <a:ext uri="{FF2B5EF4-FFF2-40B4-BE49-F238E27FC236}">
                <a16:creationId xmlns="" xmlns:a16="http://schemas.microsoft.com/office/drawing/2014/main" id="{7920B164-F151-63F9-1AFE-36C7F846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1981200"/>
            <a:ext cx="465613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頁尾版面配置區 3">
            <a:extLst>
              <a:ext uri="{FF2B5EF4-FFF2-40B4-BE49-F238E27FC236}">
                <a16:creationId xmlns="" xmlns:a16="http://schemas.microsoft.com/office/drawing/2014/main" id="{5ED4C3B0-0787-0010-B9EF-5D93D6FE7D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72706" name="投影片編號版面配置區 4">
            <a:extLst>
              <a:ext uri="{FF2B5EF4-FFF2-40B4-BE49-F238E27FC236}">
                <a16:creationId xmlns="" xmlns:a16="http://schemas.microsoft.com/office/drawing/2014/main" id="{BA723A4C-EC04-DBB0-9D1C-02AAF71A7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E3F8BC-45AD-5343-9BA1-FCB5DC4B783E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="" xmlns:a16="http://schemas.microsoft.com/office/drawing/2014/main" id="{42EB4634-36F9-4CB6-5A17-EF8AF7780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Presenting Numbers</a:t>
            </a:r>
            <a:r>
              <a:rPr lang="en-US" altLang="zh-TW" baseline="-25000"/>
              <a:t>3</a:t>
            </a:r>
          </a:p>
        </p:txBody>
      </p:sp>
      <p:graphicFrame>
        <p:nvGraphicFramePr>
          <p:cNvPr id="705539" name="Group 3">
            <a:extLst>
              <a:ext uri="{FF2B5EF4-FFF2-40B4-BE49-F238E27FC236}">
                <a16:creationId xmlns="" xmlns:a16="http://schemas.microsoft.com/office/drawing/2014/main" id="{163B0CEC-0882-FE25-606F-E14F855D663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4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750" name="Rectangle 45">
            <a:extLst>
              <a:ext uri="{FF2B5EF4-FFF2-40B4-BE49-F238E27FC236}">
                <a16:creationId xmlns="" xmlns:a16="http://schemas.microsoft.com/office/drawing/2014/main" id="{2AFB15FF-9B14-FB19-B7EC-5832DD97ED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</a:rPr>
              <a:t>Fixed-pitch fonts</a:t>
            </a:r>
            <a:endParaRPr lang="zh-TW" altLang="en-US">
              <a:solidFill>
                <a:srgbClr val="0033CC"/>
              </a:solidFill>
            </a:endParaRP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頁尾版面配置區 3">
            <a:extLst>
              <a:ext uri="{FF2B5EF4-FFF2-40B4-BE49-F238E27FC236}">
                <a16:creationId xmlns="" xmlns:a16="http://schemas.microsoft.com/office/drawing/2014/main" id="{2DAAD793-B412-2B20-D490-97F835626C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73730" name="投影片編號版面配置區 4">
            <a:extLst>
              <a:ext uri="{FF2B5EF4-FFF2-40B4-BE49-F238E27FC236}">
                <a16:creationId xmlns="" xmlns:a16="http://schemas.microsoft.com/office/drawing/2014/main" id="{384F1E84-3E56-3C88-9B98-FA1CDF611B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FFB0B5C-EF54-D54B-9181-584BC3616309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="" xmlns:a16="http://schemas.microsoft.com/office/drawing/2014/main" id="{68B8154C-38A4-40DF-CC60-609B8EBF1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Presenting Numbers</a:t>
            </a:r>
            <a:r>
              <a:rPr lang="en-US" altLang="zh-TW" baseline="-25000"/>
              <a:t>4</a:t>
            </a:r>
          </a:p>
        </p:txBody>
      </p:sp>
      <p:graphicFrame>
        <p:nvGraphicFramePr>
          <p:cNvPr id="706563" name="Group 3">
            <a:extLst>
              <a:ext uri="{FF2B5EF4-FFF2-40B4-BE49-F238E27FC236}">
                <a16:creationId xmlns="" xmlns:a16="http://schemas.microsoft.com/office/drawing/2014/main" id="{DC5BE0A5-F115-D485-E153-E2E61AEC8EF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4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3774" name="Rectangle 45">
            <a:extLst>
              <a:ext uri="{FF2B5EF4-FFF2-40B4-BE49-F238E27FC236}">
                <a16:creationId xmlns="" xmlns:a16="http://schemas.microsoft.com/office/drawing/2014/main" id="{A0BA8236-775F-D0DD-5720-1EFD1A8A73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en-US" altLang="zh-TW" sz="2800">
                <a:solidFill>
                  <a:srgbClr val="0033CC"/>
                </a:solidFill>
              </a:rPr>
              <a:t>Aligned left</a:t>
            </a:r>
            <a:endParaRPr lang="zh-TW" altLang="en-US" sz="2800">
              <a:solidFill>
                <a:srgbClr val="0033CC"/>
              </a:solidFill>
            </a:endParaRPr>
          </a:p>
          <a:p>
            <a:pPr lvl="1" eaLnBrk="1" hangingPunct="1"/>
            <a:endParaRPr lang="en-US" altLang="zh-TW" sz="24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頁尾版面配置區 3">
            <a:extLst>
              <a:ext uri="{FF2B5EF4-FFF2-40B4-BE49-F238E27FC236}">
                <a16:creationId xmlns="" xmlns:a16="http://schemas.microsoft.com/office/drawing/2014/main" id="{E768D526-DB72-1190-132E-6946F029B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75778" name="投影片編號版面配置區 4">
            <a:extLst>
              <a:ext uri="{FF2B5EF4-FFF2-40B4-BE49-F238E27FC236}">
                <a16:creationId xmlns="" xmlns:a16="http://schemas.microsoft.com/office/drawing/2014/main" id="{7D463D2F-8AFD-1C55-34D4-1A92DA68F2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C044BDA-8298-9F45-9F7F-BFF8DBB2C085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="" xmlns:a16="http://schemas.microsoft.com/office/drawing/2014/main" id="{CDE966CD-926B-9F6A-F86C-01A60BEDE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Presenting Numbers</a:t>
            </a:r>
            <a:r>
              <a:rPr lang="en-US" altLang="zh-TW" baseline="-25000"/>
              <a:t>5</a:t>
            </a:r>
          </a:p>
        </p:txBody>
      </p:sp>
      <p:graphicFrame>
        <p:nvGraphicFramePr>
          <p:cNvPr id="708611" name="Group 3">
            <a:extLst>
              <a:ext uri="{FF2B5EF4-FFF2-40B4-BE49-F238E27FC236}">
                <a16:creationId xmlns="" xmlns:a16="http://schemas.microsoft.com/office/drawing/2014/main" id="{BC3D9CE3-3A57-B0C4-AD90-EDE3F566DC2D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4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3,400,000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8,888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8,888,000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111,111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11,111,100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5822" name="Rectangle 45">
            <a:extLst>
              <a:ext uri="{FF2B5EF4-FFF2-40B4-BE49-F238E27FC236}">
                <a16:creationId xmlns="" xmlns:a16="http://schemas.microsoft.com/office/drawing/2014/main" id="{C8095EB1-4CD0-6B65-6A5B-3089F9789C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</a:rPr>
              <a:t>Add comma</a:t>
            </a:r>
            <a:endParaRPr lang="zh-TW" altLang="en-US">
              <a:solidFill>
                <a:srgbClr val="0033CC"/>
              </a:solidFill>
            </a:endParaRPr>
          </a:p>
          <a:p>
            <a:pPr lvl="1" eaLnBrk="1" hangingPunct="1"/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93E0F095-F3A6-2063-DE28-39018B9A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1530350"/>
            <a:ext cx="54133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>
            <a:extLst>
              <a:ext uri="{FF2B5EF4-FFF2-40B4-BE49-F238E27FC236}">
                <a16:creationId xmlns="" xmlns:a16="http://schemas.microsoft.com/office/drawing/2014/main" id="{C647901E-849E-57B0-AABA-CC09FF987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Teaching materials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D9047A5-0323-2E03-6F2F-34BFE15C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8" y="1989138"/>
            <a:ext cx="6118225" cy="4111625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Textbook</a:t>
            </a:r>
          </a:p>
          <a:p>
            <a:pPr lvl="1">
              <a:defRPr/>
            </a:pPr>
            <a:r>
              <a:rPr lang="en-US" altLang="zh-TW" dirty="0"/>
              <a:t>C. Hill (2021), </a:t>
            </a:r>
            <a:r>
              <a:rPr lang="en-US" altLang="zh-TW" i="1" dirty="0">
                <a:solidFill>
                  <a:schemeClr val="accent6">
                    <a:lumMod val="75000"/>
                  </a:schemeClr>
                </a:solidFill>
              </a:rPr>
              <a:t>Global Business Today</a:t>
            </a:r>
            <a:r>
              <a:rPr lang="en-US" altLang="zh-TW" dirty="0"/>
              <a:t>, 12th ed., McGraw Hill.</a:t>
            </a:r>
          </a:p>
          <a:p>
            <a:pPr lvl="1">
              <a:defRPr/>
            </a:pPr>
            <a:r>
              <a:rPr lang="en-US" altLang="zh-TW" dirty="0"/>
              <a:t>A textbook that is adopted in many universities in the U.S.</a:t>
            </a:r>
          </a:p>
          <a:p>
            <a:pPr lvl="1">
              <a:defRPr/>
            </a:pPr>
            <a:r>
              <a:rPr lang="en-US" altLang="zh-TW" dirty="0"/>
              <a:t>600+ pages</a:t>
            </a:r>
          </a:p>
          <a:p>
            <a:pPr lvl="1">
              <a:defRPr/>
            </a:pPr>
            <a:r>
              <a:rPr lang="en-US" altLang="zh-TW" dirty="0"/>
              <a:t>Lecture and self study</a:t>
            </a:r>
          </a:p>
          <a:p>
            <a:pPr>
              <a:defRPr/>
            </a:pPr>
            <a:r>
              <a:rPr lang="en-US" altLang="zh-TW" dirty="0"/>
              <a:t>PowerPoint slides</a:t>
            </a:r>
          </a:p>
          <a:p>
            <a:pPr lvl="1">
              <a:defRPr/>
            </a:pPr>
            <a:r>
              <a:rPr lang="en-US" altLang="zh-TW" dirty="0"/>
              <a:t>On my web page, feel free to download </a:t>
            </a:r>
            <a:endParaRPr lang="zh-TW" altLang="en-US" dirty="0"/>
          </a:p>
        </p:txBody>
      </p:sp>
      <p:pic>
        <p:nvPicPr>
          <p:cNvPr id="22531" name="圖片 3">
            <a:extLst>
              <a:ext uri="{FF2B5EF4-FFF2-40B4-BE49-F238E27FC236}">
                <a16:creationId xmlns="" xmlns:a16="http://schemas.microsoft.com/office/drawing/2014/main" id="{2AA5CB44-AB74-CB33-CC47-07D256620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684338"/>
            <a:ext cx="2446337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頁尾版面配置區 1">
            <a:extLst>
              <a:ext uri="{FF2B5EF4-FFF2-40B4-BE49-F238E27FC236}">
                <a16:creationId xmlns="" xmlns:a16="http://schemas.microsoft.com/office/drawing/2014/main" id="{F2546597-3E55-0687-E3DB-E149EAEA9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2533" name="投影片編號版面配置區 4">
            <a:extLst>
              <a:ext uri="{FF2B5EF4-FFF2-40B4-BE49-F238E27FC236}">
                <a16:creationId xmlns="" xmlns:a16="http://schemas.microsoft.com/office/drawing/2014/main" id="{9BC4BCB8-E38C-34C0-87A7-A535D335A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1C4BDB8-FD48-4D44-BEEF-0CA6FF0590D9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頁尾版面配置區 3">
            <a:extLst>
              <a:ext uri="{FF2B5EF4-FFF2-40B4-BE49-F238E27FC236}">
                <a16:creationId xmlns="" xmlns:a16="http://schemas.microsoft.com/office/drawing/2014/main" id="{0248BF42-EF62-8490-68F1-88FC73960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77826" name="投影片編號版面配置區 4">
            <a:extLst>
              <a:ext uri="{FF2B5EF4-FFF2-40B4-BE49-F238E27FC236}">
                <a16:creationId xmlns="" xmlns:a16="http://schemas.microsoft.com/office/drawing/2014/main" id="{4F643979-4DB3-FF9A-0880-08BA1FC8E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0AF646-2B91-B441-A10F-911F403AA3C1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="" xmlns:a16="http://schemas.microsoft.com/office/drawing/2014/main" id="{FDD9B104-B634-3C39-F9AD-CB77302E3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Color</a:t>
            </a:r>
            <a:endParaRPr lang="zh-TW" altLang="en-US"/>
          </a:p>
        </p:txBody>
      </p:sp>
      <p:sp>
        <p:nvSpPr>
          <p:cNvPr id="67589" name="Rectangle 3">
            <a:extLst>
              <a:ext uri="{FF2B5EF4-FFF2-40B4-BE49-F238E27FC236}">
                <a16:creationId xmlns="" xmlns:a16="http://schemas.microsoft.com/office/drawing/2014/main" id="{9639D46B-E39D-AC12-59C8-F4A6111F5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888" y="207962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400"/>
              <a:t>Many people believe that red is eye catching, can be used to highlight important information.  </a:t>
            </a:r>
            <a:r>
              <a:rPr lang="en-US" altLang="zh-TW" sz="2400">
                <a:solidFill>
                  <a:srgbClr val="C00000"/>
                </a:solidFill>
              </a:rPr>
              <a:t>Is it true?</a:t>
            </a:r>
            <a:endParaRPr lang="zh-TW" altLang="en-US" sz="2400">
              <a:solidFill>
                <a:srgbClr val="C00000"/>
              </a:solidFill>
            </a:endParaRPr>
          </a:p>
          <a:p>
            <a:pPr eaLnBrk="1" hangingPunct="1"/>
            <a:r>
              <a:rPr lang="zh-TW" altLang="en-US" sz="2400"/>
              <a:t>粉牆畫白虎、青紙寫烏龍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C06BA9B1-5E31-E605-7526-C4ABF8260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03200"/>
            <a:ext cx="26273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12FCCC77-68EC-8400-83BB-52F17186A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602038"/>
            <a:ext cx="47291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2786EE38-C676-912F-6AE5-E0BBD2977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429000"/>
            <a:ext cx="4319588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頁尾版面配置區 3">
            <a:extLst>
              <a:ext uri="{FF2B5EF4-FFF2-40B4-BE49-F238E27FC236}">
                <a16:creationId xmlns="" xmlns:a16="http://schemas.microsoft.com/office/drawing/2014/main" id="{9D919E81-3998-7230-460C-21380E0071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79874" name="投影片編號版面配置區 4">
            <a:extLst>
              <a:ext uri="{FF2B5EF4-FFF2-40B4-BE49-F238E27FC236}">
                <a16:creationId xmlns="" xmlns:a16="http://schemas.microsoft.com/office/drawing/2014/main" id="{BD860E43-1FD4-D4D3-E03B-52D94EC466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B5B1071-0E85-8F4E-9EE3-792335DCABFD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="" xmlns:a16="http://schemas.microsoft.com/office/drawing/2014/main" id="{51E86D05-1B01-70D3-8DE3-920AD5DF7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Contrast is the key!</a:t>
            </a:r>
            <a:endParaRPr lang="zh-TW" altLang="en-US"/>
          </a:p>
        </p:txBody>
      </p:sp>
      <p:sp>
        <p:nvSpPr>
          <p:cNvPr id="79876" name="Rectangle 3">
            <a:extLst>
              <a:ext uri="{FF2B5EF4-FFF2-40B4-BE49-F238E27FC236}">
                <a16:creationId xmlns="" xmlns:a16="http://schemas.microsoft.com/office/drawing/2014/main" id="{7533352D-1E8D-8A43-81A9-18DA40D3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276475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Can you see it?</a:t>
            </a:r>
            <a:endParaRPr lang="zh-TW" altLang="en-US"/>
          </a:p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Can you see it?</a:t>
            </a:r>
          </a:p>
          <a:p>
            <a:pPr algn="ctr" eaLnBrk="1" hangingPunct="1"/>
            <a:r>
              <a:rPr lang="en-US" altLang="zh-TW">
                <a:solidFill>
                  <a:schemeClr val="folHlink"/>
                </a:solidFill>
              </a:rPr>
              <a:t>Can you see it?</a:t>
            </a:r>
          </a:p>
          <a:p>
            <a:pPr algn="ctr" eaLnBrk="1" hangingPunct="1"/>
            <a:r>
              <a:rPr lang="en-US" altLang="zh-TW">
                <a:solidFill>
                  <a:srgbClr val="6600CC"/>
                </a:solidFill>
              </a:rPr>
              <a:t>Can you see it?</a:t>
            </a:r>
          </a:p>
        </p:txBody>
      </p:sp>
      <p:sp>
        <p:nvSpPr>
          <p:cNvPr id="712708" name="Rectangle 4">
            <a:extLst>
              <a:ext uri="{FF2B5EF4-FFF2-40B4-BE49-F238E27FC236}">
                <a16:creationId xmlns="" xmlns:a16="http://schemas.microsoft.com/office/drawing/2014/main" id="{43AB846A-7944-D479-03A6-DFE324600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276475"/>
            <a:ext cx="2736850" cy="1944688"/>
          </a:xfrm>
          <a:prstGeom prst="rect">
            <a:avLst/>
          </a:prstGeom>
          <a:solidFill>
            <a:srgbClr val="CCEC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Can you see it?</a:t>
            </a:r>
          </a:p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Can you see it?</a:t>
            </a:r>
          </a:p>
          <a:p>
            <a:pPr algn="ctr" eaLnBrk="1" hangingPunct="1"/>
            <a:r>
              <a:rPr lang="en-US" altLang="zh-TW">
                <a:solidFill>
                  <a:schemeClr val="folHlink"/>
                </a:solidFill>
              </a:rPr>
              <a:t>Can you see it?</a:t>
            </a:r>
          </a:p>
          <a:p>
            <a:pPr algn="ctr" eaLnBrk="1" hangingPunct="1"/>
            <a:r>
              <a:rPr lang="en-US" altLang="zh-TW">
                <a:solidFill>
                  <a:srgbClr val="6600CC"/>
                </a:solidFill>
              </a:rPr>
              <a:t>Can you see it?</a:t>
            </a:r>
          </a:p>
        </p:txBody>
      </p:sp>
      <p:sp>
        <p:nvSpPr>
          <p:cNvPr id="712709" name="Rectangle 5">
            <a:extLst>
              <a:ext uri="{FF2B5EF4-FFF2-40B4-BE49-F238E27FC236}">
                <a16:creationId xmlns="" xmlns:a16="http://schemas.microsoft.com/office/drawing/2014/main" id="{97A698B6-B906-C1DB-F167-BF190B7D6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292600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00"/>
                </a:solidFill>
              </a:rPr>
              <a:t>Can you see it?</a:t>
            </a:r>
          </a:p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Can you see it?</a:t>
            </a:r>
          </a:p>
          <a:p>
            <a:pPr algn="ctr" eaLnBrk="1" hangingPunct="1"/>
            <a:r>
              <a:rPr lang="en-US" altLang="zh-TW">
                <a:solidFill>
                  <a:srgbClr val="FFCCCC"/>
                </a:solidFill>
              </a:rPr>
              <a:t>Can you see it?</a:t>
            </a:r>
          </a:p>
          <a:p>
            <a:pPr algn="ctr" eaLnBrk="1" hangingPunct="1"/>
            <a:r>
              <a:rPr lang="en-US" altLang="zh-TW">
                <a:solidFill>
                  <a:srgbClr val="CCECFF"/>
                </a:solidFill>
              </a:rPr>
              <a:t>Can you see it?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8" grpId="0" animBg="1"/>
      <p:bldP spid="71270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頁尾版面配置區 3">
            <a:extLst>
              <a:ext uri="{FF2B5EF4-FFF2-40B4-BE49-F238E27FC236}">
                <a16:creationId xmlns="" xmlns:a16="http://schemas.microsoft.com/office/drawing/2014/main" id="{221D76E4-CC25-AEC9-C598-3B09B8F72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81922" name="投影片編號版面配置區 4">
            <a:extLst>
              <a:ext uri="{FF2B5EF4-FFF2-40B4-BE49-F238E27FC236}">
                <a16:creationId xmlns="" xmlns:a16="http://schemas.microsoft.com/office/drawing/2014/main" id="{104B1726-5DA6-ADF3-B322-D18C1F6512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C034A65-5186-044B-A3FE-6C38A1B02777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="" xmlns:a16="http://schemas.microsoft.com/office/drawing/2014/main" id="{CA827C09-0000-89BE-5848-3B4C2F39B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Red is not always the best</a:t>
            </a:r>
            <a:endParaRPr lang="zh-TW" altLang="en-US"/>
          </a:p>
        </p:txBody>
      </p:sp>
      <p:sp>
        <p:nvSpPr>
          <p:cNvPr id="81924" name="Rectangle 3">
            <a:extLst>
              <a:ext uri="{FF2B5EF4-FFF2-40B4-BE49-F238E27FC236}">
                <a16:creationId xmlns="" xmlns:a16="http://schemas.microsoft.com/office/drawing/2014/main" id="{92EE8EC7-6D0F-8125-FC3F-E89BA0C9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844675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Can you see it?</a:t>
            </a:r>
          </a:p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Can you see it?</a:t>
            </a:r>
          </a:p>
          <a:p>
            <a:pPr algn="ctr" eaLnBrk="1" hangingPunct="1"/>
            <a:r>
              <a:rPr lang="en-US" altLang="zh-TW">
                <a:solidFill>
                  <a:schemeClr val="hlink"/>
                </a:solidFill>
              </a:rPr>
              <a:t>Can you see it?</a:t>
            </a:r>
          </a:p>
        </p:txBody>
      </p:sp>
      <p:sp>
        <p:nvSpPr>
          <p:cNvPr id="81925" name="Rectangle 4">
            <a:extLst>
              <a:ext uri="{FF2B5EF4-FFF2-40B4-BE49-F238E27FC236}">
                <a16:creationId xmlns="" xmlns:a16="http://schemas.microsoft.com/office/drawing/2014/main" id="{26C98A7A-F75F-1390-CA89-5CB38D3AA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076700"/>
            <a:ext cx="2736850" cy="1944688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Can you see it?</a:t>
            </a:r>
          </a:p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Can you see it?</a:t>
            </a:r>
          </a:p>
          <a:p>
            <a:pPr algn="ctr" eaLnBrk="1" hangingPunct="1"/>
            <a:r>
              <a:rPr lang="en-US" altLang="zh-TW">
                <a:solidFill>
                  <a:schemeClr val="hlink"/>
                </a:solidFill>
              </a:rPr>
              <a:t>Can you see it?</a:t>
            </a:r>
          </a:p>
        </p:txBody>
      </p:sp>
      <p:sp>
        <p:nvSpPr>
          <p:cNvPr id="81926" name="Rectangle 5">
            <a:extLst>
              <a:ext uri="{FF2B5EF4-FFF2-40B4-BE49-F238E27FC236}">
                <a16:creationId xmlns="" xmlns:a16="http://schemas.microsoft.com/office/drawing/2014/main" id="{EADA03EC-7067-BB89-54B6-581F869ED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076700"/>
            <a:ext cx="2736850" cy="1944688"/>
          </a:xfrm>
          <a:prstGeom prst="rect">
            <a:avLst/>
          </a:prstGeom>
          <a:solidFill>
            <a:schemeClr val="tx1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00"/>
                </a:solidFill>
              </a:rPr>
              <a:t>Can you see it?</a:t>
            </a:r>
          </a:p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Can you see it?</a:t>
            </a:r>
          </a:p>
          <a:p>
            <a:pPr algn="ctr" eaLnBrk="1" hangingPunct="1"/>
            <a:r>
              <a:rPr lang="en-US" altLang="zh-TW">
                <a:solidFill>
                  <a:schemeClr val="hlink"/>
                </a:solidFill>
              </a:rPr>
              <a:t>Can you see it?</a:t>
            </a:r>
          </a:p>
        </p:txBody>
      </p:sp>
      <p:sp>
        <p:nvSpPr>
          <p:cNvPr id="81927" name="Text Box 6">
            <a:extLst>
              <a:ext uri="{FF2B5EF4-FFF2-40B4-BE49-F238E27FC236}">
                <a16:creationId xmlns="" xmlns:a16="http://schemas.microsoft.com/office/drawing/2014/main" id="{421E85A0-E30C-AAEE-6B3D-8E0B1838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72" y="1969223"/>
            <a:ext cx="502573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SimHei" panose="02010609060101010101" pitchFamily="49" charset="-122"/>
              </a:rPr>
              <a:t>Red may not be eye catching.</a:t>
            </a:r>
            <a:endParaRPr lang="zh-TW" altLang="en-US" sz="2800" dirty="0">
              <a:ea typeface="SimHei" panose="02010609060101010101" pitchFamily="49" charset="-122"/>
            </a:endParaRPr>
          </a:p>
          <a:p>
            <a:pPr eaLnBrk="1" hangingPunct="1"/>
            <a:r>
              <a:rPr lang="en-US" altLang="zh-TW" sz="2800" dirty="0">
                <a:ea typeface="SimHei" panose="02010609060101010101" pitchFamily="49" charset="-122"/>
              </a:rPr>
              <a:t>It stands out only when there </a:t>
            </a:r>
          </a:p>
          <a:p>
            <a:pPr eaLnBrk="1" hangingPunct="1"/>
            <a:r>
              <a:rPr lang="en-US" altLang="zh-TW" sz="2800" dirty="0">
                <a:ea typeface="SimHei" panose="02010609060101010101" pitchFamily="49" charset="-122"/>
              </a:rPr>
              <a:t>is a contrast with the background.</a:t>
            </a:r>
            <a:endParaRPr lang="zh-TW" altLang="en-US" sz="2800" dirty="0">
              <a:ea typeface="SimHei" panose="0201060906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頁尾版面配置區 3">
            <a:extLst>
              <a:ext uri="{FF2B5EF4-FFF2-40B4-BE49-F238E27FC236}">
                <a16:creationId xmlns="" xmlns:a16="http://schemas.microsoft.com/office/drawing/2014/main" id="{29DEDE63-C3A5-047F-5450-A83EF79A6D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83970" name="投影片編號版面配置區 4">
            <a:extLst>
              <a:ext uri="{FF2B5EF4-FFF2-40B4-BE49-F238E27FC236}">
                <a16:creationId xmlns="" xmlns:a16="http://schemas.microsoft.com/office/drawing/2014/main" id="{4838B6F8-0BE0-4C6B-0D79-B0F1C9121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F59788-619D-4A4B-B2E7-CCE9A119C69D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="" xmlns:a16="http://schemas.microsoft.com/office/drawing/2014/main" id="{425680B9-82E3-619C-3387-0516E3DE9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Use of shadow</a:t>
            </a:r>
            <a:endParaRPr lang="zh-TW" altLang="en-US"/>
          </a:p>
        </p:txBody>
      </p:sp>
      <p:sp>
        <p:nvSpPr>
          <p:cNvPr id="717827" name="Rectangle 3">
            <a:extLst>
              <a:ext uri="{FF2B5EF4-FFF2-40B4-BE49-F238E27FC236}">
                <a16:creationId xmlns="" xmlns:a16="http://schemas.microsoft.com/office/drawing/2014/main" id="{F8A38BDD-7CF5-9349-907C-35939B877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844675"/>
            <a:ext cx="2736850" cy="19446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FFFFFF"/>
                  </a:outerShdw>
                </a:effectLst>
                <a:ea typeface="標楷體" panose="03000509000000000000" pitchFamily="49" charset="-120"/>
              </a:rPr>
              <a:t>Can you see it?</a:t>
            </a:r>
          </a:p>
          <a:p>
            <a:pPr algn="ctr" eaLnBrk="1" hangingPunct="1">
              <a:defRPr/>
            </a:pP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49" charset="-120"/>
              </a:rPr>
              <a:t>Can you see it?</a:t>
            </a:r>
          </a:p>
          <a:p>
            <a:pPr algn="ctr" eaLnBrk="1" hangingPunct="1">
              <a:defRPr/>
            </a:pPr>
            <a:r>
              <a:rPr lang="en-US" altLang="zh-TW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49" charset="-120"/>
              </a:rPr>
              <a:t>Can you see it?</a:t>
            </a:r>
          </a:p>
        </p:txBody>
      </p:sp>
      <p:sp>
        <p:nvSpPr>
          <p:cNvPr id="717828" name="Rectangle 4">
            <a:extLst>
              <a:ext uri="{FF2B5EF4-FFF2-40B4-BE49-F238E27FC236}">
                <a16:creationId xmlns="" xmlns:a16="http://schemas.microsoft.com/office/drawing/2014/main" id="{0B06AAD7-30B7-1EEC-83BF-C21130AE1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076700"/>
            <a:ext cx="2736850" cy="194468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Can you see it?</a:t>
            </a:r>
          </a:p>
          <a:p>
            <a:pPr algn="ctr" eaLnBrk="1" hangingPunct="1">
              <a:defRPr/>
            </a:pPr>
            <a:r>
              <a:rPr lang="en-US" altLang="zh-TW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you see it?</a:t>
            </a:r>
          </a:p>
          <a:p>
            <a:pPr algn="ctr" eaLnBrk="1" hangingPunct="1">
              <a:defRPr/>
            </a:pPr>
            <a:r>
              <a:rPr lang="en-US" altLang="zh-TW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you see it?</a:t>
            </a:r>
          </a:p>
        </p:txBody>
      </p:sp>
      <p:sp>
        <p:nvSpPr>
          <p:cNvPr id="717829" name="Rectangle 5">
            <a:extLst>
              <a:ext uri="{FF2B5EF4-FFF2-40B4-BE49-F238E27FC236}">
                <a16:creationId xmlns="" xmlns:a16="http://schemas.microsoft.com/office/drawing/2014/main" id="{18499783-F2DE-2052-956A-2D8B9EFEB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076700"/>
            <a:ext cx="2736850" cy="19446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008000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Can you see it?</a:t>
            </a:r>
          </a:p>
          <a:p>
            <a:pPr algn="ctr" eaLnBrk="1" hangingPunct="1">
              <a:defRPr/>
            </a:pP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you see it?</a:t>
            </a:r>
          </a:p>
          <a:p>
            <a:pPr algn="ctr" eaLnBrk="1" hangingPunct="1">
              <a:defRPr/>
            </a:pPr>
            <a:r>
              <a:rPr lang="en-US" altLang="zh-TW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you see it?</a:t>
            </a:r>
          </a:p>
        </p:txBody>
      </p:sp>
      <p:sp>
        <p:nvSpPr>
          <p:cNvPr id="717831" name="Rectangle 7">
            <a:extLst>
              <a:ext uri="{FF2B5EF4-FFF2-40B4-BE49-F238E27FC236}">
                <a16:creationId xmlns="" xmlns:a16="http://schemas.microsoft.com/office/drawing/2014/main" id="{50258718-0D64-ED31-E499-CEDDCFC2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1831975"/>
            <a:ext cx="2736850" cy="19446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tx2"/>
              </a:gs>
              <a:gs pos="100000">
                <a:schemeClr val="folHlink"/>
              </a:gs>
            </a:gsLst>
            <a:lin ang="189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Can you see it?</a:t>
            </a:r>
          </a:p>
          <a:p>
            <a:pPr algn="ctr" eaLnBrk="1" hangingPunct="1">
              <a:defRPr/>
            </a:pP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anose="02010609060101010101" pitchFamily="49" charset="-122"/>
              </a:rPr>
              <a:t>Can you see it?</a:t>
            </a:r>
          </a:p>
          <a:p>
            <a:pPr algn="ctr" eaLnBrk="1" hangingPunct="1">
              <a:defRPr/>
            </a:pPr>
            <a:r>
              <a:rPr lang="en-US" altLang="zh-TW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anose="02010609060101010101" pitchFamily="49" charset="-122"/>
              </a:rPr>
              <a:t>Can you see it?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頁尾版面配置區 3">
            <a:extLst>
              <a:ext uri="{FF2B5EF4-FFF2-40B4-BE49-F238E27FC236}">
                <a16:creationId xmlns="" xmlns:a16="http://schemas.microsoft.com/office/drawing/2014/main" id="{C96B6779-32D1-1C28-F75A-A432881F3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CYCU— Prof CK Farn</a:t>
            </a:r>
          </a:p>
        </p:txBody>
      </p:sp>
      <p:sp>
        <p:nvSpPr>
          <p:cNvPr id="86018" name="投影片編號版面配置區 4">
            <a:extLst>
              <a:ext uri="{FF2B5EF4-FFF2-40B4-BE49-F238E27FC236}">
                <a16:creationId xmlns="" xmlns:a16="http://schemas.microsoft.com/office/drawing/2014/main" id="{306F3431-32F8-8300-6059-F5DC18DB1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C39DB6-FB7F-3F42-A669-CF361509EE46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="" xmlns:a16="http://schemas.microsoft.com/office/drawing/2014/main" id="{39910C84-0BF3-D0B8-DE51-624E7E957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Amount of information</a:t>
            </a:r>
            <a:endParaRPr lang="zh-TW" altLang="en-US"/>
          </a:p>
        </p:txBody>
      </p:sp>
      <p:sp>
        <p:nvSpPr>
          <p:cNvPr id="86020" name="Rectangle 3">
            <a:extLst>
              <a:ext uri="{FF2B5EF4-FFF2-40B4-BE49-F238E27FC236}">
                <a16:creationId xmlns="" xmlns:a16="http://schemas.microsoft.com/office/drawing/2014/main" id="{89671AF3-820F-928D-D847-204DB1051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/>
              <a:t>Some slides has too many information</a:t>
            </a:r>
            <a:endParaRPr lang="zh-TW" altLang="en-US"/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Not enough time</a:t>
            </a:r>
            <a:endParaRPr lang="zh-TW" altLang="en-US"/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Spacing</a:t>
            </a:r>
            <a:endParaRPr lang="zh-TW" altLang="en-US"/>
          </a:p>
          <a:p>
            <a:pPr eaLnBrk="1" hangingPunct="1">
              <a:spcAft>
                <a:spcPts val="600"/>
              </a:spcAft>
            </a:pPr>
            <a:r>
              <a:rPr lang="en-US" altLang="zh-TW"/>
              <a:t>My rule of thumb: no more than 10 lines of text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/>
              <a:t>To attract attention, focus, punch, use few words with </a:t>
            </a:r>
            <a:r>
              <a:rPr lang="en-US" altLang="zh-TW" i="1"/>
              <a:t>Sans serif</a:t>
            </a:r>
            <a:r>
              <a:rPr lang="en-US" altLang="zh-TW"/>
              <a:t> font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>
                <a:solidFill>
                  <a:srgbClr val="C00000"/>
                </a:solidFill>
              </a:rPr>
              <a:t>Must have page number</a:t>
            </a:r>
            <a:endParaRPr lang="zh-TW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標題 1">
            <a:extLst>
              <a:ext uri="{FF2B5EF4-FFF2-40B4-BE49-F238E27FC236}">
                <a16:creationId xmlns="" xmlns:a16="http://schemas.microsoft.com/office/drawing/2014/main" id="{1E1B0FFE-84F1-CB99-6DAD-EB28505A6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Example of line spacing and font size</a:t>
            </a:r>
            <a:endParaRPr lang="zh-TW" altLang="en-US" sz="3200"/>
          </a:p>
        </p:txBody>
      </p:sp>
      <p:sp>
        <p:nvSpPr>
          <p:cNvPr id="88066" name="內容版面配置區 2">
            <a:extLst>
              <a:ext uri="{FF2B5EF4-FFF2-40B4-BE49-F238E27FC236}">
                <a16:creationId xmlns="" xmlns:a16="http://schemas.microsoft.com/office/drawing/2014/main" id="{BC3FD362-DFD9-AB28-FA71-AE201A0EFA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Prof. CK Farn</a:t>
            </a:r>
          </a:p>
          <a:p>
            <a:pPr lvl="1"/>
            <a:r>
              <a:rPr lang="en-US" altLang="zh-TW"/>
              <a:t>Retired professor from National Central University</a:t>
            </a:r>
          </a:p>
          <a:p>
            <a:pPr lvl="1"/>
            <a:r>
              <a:rPr lang="en-US" altLang="zh-TW"/>
              <a:t>B.S.E., Mech. Engineering, National Taiwan University</a:t>
            </a:r>
          </a:p>
          <a:p>
            <a:pPr lvl="1"/>
            <a:r>
              <a:rPr lang="en-US" altLang="zh-TW"/>
              <a:t>M.Sc., Management Sciences (POM), UMIST, Manchester, UK </a:t>
            </a:r>
          </a:p>
          <a:p>
            <a:pPr lvl="1"/>
            <a:r>
              <a:rPr lang="en-US" altLang="zh-TW"/>
              <a:t>Ph.D., Management (MIS), UCLA, USA</a:t>
            </a:r>
          </a:p>
          <a:p>
            <a:r>
              <a:rPr lang="en-US" altLang="zh-TW"/>
              <a:t>Email: ckfarn@gmail.com</a:t>
            </a:r>
          </a:p>
          <a:p>
            <a:r>
              <a:rPr lang="en-US" altLang="zh-TW"/>
              <a:t>Google “ckfarn”</a:t>
            </a:r>
            <a:endParaRPr lang="zh-TW" altLang="en-US"/>
          </a:p>
        </p:txBody>
      </p:sp>
      <p:sp>
        <p:nvSpPr>
          <p:cNvPr id="88067" name="文字方塊 5">
            <a:extLst>
              <a:ext uri="{FF2B5EF4-FFF2-40B4-BE49-F238E27FC236}">
                <a16:creationId xmlns="" xmlns:a16="http://schemas.microsoft.com/office/drawing/2014/main" id="{276D14FE-2184-135B-0B35-DC205D822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65659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88068" name="頁尾版面配置區 1">
            <a:extLst>
              <a:ext uri="{FF2B5EF4-FFF2-40B4-BE49-F238E27FC236}">
                <a16:creationId xmlns="" xmlns:a16="http://schemas.microsoft.com/office/drawing/2014/main" id="{9B09D60B-EEEC-0C5E-3F32-EF26A054D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88069" name="投影片編號版面配置區 2">
            <a:extLst>
              <a:ext uri="{FF2B5EF4-FFF2-40B4-BE49-F238E27FC236}">
                <a16:creationId xmlns="" xmlns:a16="http://schemas.microsoft.com/office/drawing/2014/main" id="{D524EDBD-EF87-CCB8-57B0-67B74FB55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60C6BA-7D60-2044-8DD9-2A45953D421A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標題 1">
            <a:extLst>
              <a:ext uri="{FF2B5EF4-FFF2-40B4-BE49-F238E27FC236}">
                <a16:creationId xmlns="" xmlns:a16="http://schemas.microsoft.com/office/drawing/2014/main" id="{34A434D7-2DA9-5AB5-1521-8F8148979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Example of line spacing and font size</a:t>
            </a:r>
            <a:endParaRPr lang="zh-TW" altLang="en-US" sz="3200"/>
          </a:p>
        </p:txBody>
      </p:sp>
      <p:sp>
        <p:nvSpPr>
          <p:cNvPr id="89090" name="內容版面配置區 2">
            <a:extLst>
              <a:ext uri="{FF2B5EF4-FFF2-40B4-BE49-F238E27FC236}">
                <a16:creationId xmlns="" xmlns:a16="http://schemas.microsoft.com/office/drawing/2014/main" id="{B17EF6FB-58F0-6E42-AFE2-371DB92E9B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631950"/>
            <a:ext cx="7488237" cy="4114800"/>
          </a:xfrm>
        </p:spPr>
        <p:txBody>
          <a:bodyPr/>
          <a:lstStyle/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altLang="zh-TW" sz="3600"/>
              <a:t>Prof. CK Farn</a:t>
            </a:r>
          </a:p>
          <a:p>
            <a:pPr lvl="1">
              <a:lnSpc>
                <a:spcPts val="3400"/>
              </a:lnSpc>
              <a:spcBef>
                <a:spcPct val="0"/>
              </a:spcBef>
            </a:pPr>
            <a:r>
              <a:rPr lang="en-US" altLang="zh-TW" sz="3200"/>
              <a:t>Retired professor from National Central University</a:t>
            </a:r>
          </a:p>
          <a:p>
            <a:pPr lvl="1">
              <a:lnSpc>
                <a:spcPts val="3400"/>
              </a:lnSpc>
              <a:spcBef>
                <a:spcPct val="0"/>
              </a:spcBef>
            </a:pPr>
            <a:r>
              <a:rPr lang="en-US" altLang="zh-TW" sz="3200"/>
              <a:t>B.S.E., Mech. Engineering, National Taiwan University</a:t>
            </a:r>
          </a:p>
          <a:p>
            <a:pPr lvl="1">
              <a:lnSpc>
                <a:spcPts val="3400"/>
              </a:lnSpc>
              <a:spcBef>
                <a:spcPct val="0"/>
              </a:spcBef>
            </a:pPr>
            <a:r>
              <a:rPr lang="en-US" altLang="zh-TW" sz="3200"/>
              <a:t>M.Sc., Management Sciences (POM), UMIST, Manchester, UK </a:t>
            </a:r>
          </a:p>
          <a:p>
            <a:pPr lvl="1">
              <a:lnSpc>
                <a:spcPts val="3400"/>
              </a:lnSpc>
              <a:spcBef>
                <a:spcPct val="0"/>
              </a:spcBef>
            </a:pPr>
            <a:r>
              <a:rPr lang="en-US" altLang="zh-TW" sz="3200"/>
              <a:t>Ph.D., Management (MIS), UCLA, USA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altLang="zh-TW" sz="3600"/>
              <a:t>Email: ckfarn@gmail.com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altLang="zh-TW" sz="3600"/>
              <a:t>Google “ckfarn”</a:t>
            </a:r>
            <a:endParaRPr lang="zh-TW" altLang="en-US" sz="3600"/>
          </a:p>
        </p:txBody>
      </p:sp>
      <p:sp>
        <p:nvSpPr>
          <p:cNvPr id="89091" name="文字方塊 5">
            <a:extLst>
              <a:ext uri="{FF2B5EF4-FFF2-40B4-BE49-F238E27FC236}">
                <a16:creationId xmlns="" xmlns:a16="http://schemas.microsoft.com/office/drawing/2014/main" id="{1EF59D7B-5A0F-8C21-6699-34634966D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65659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89092" name="頁尾版面配置區 1">
            <a:extLst>
              <a:ext uri="{FF2B5EF4-FFF2-40B4-BE49-F238E27FC236}">
                <a16:creationId xmlns="" xmlns:a16="http://schemas.microsoft.com/office/drawing/2014/main" id="{F301D441-FD2B-029F-94C9-BCF2FDC43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89093" name="投影片編號版面配置區 2">
            <a:extLst>
              <a:ext uri="{FF2B5EF4-FFF2-40B4-BE49-F238E27FC236}">
                <a16:creationId xmlns="" xmlns:a16="http://schemas.microsoft.com/office/drawing/2014/main" id="{E240E8A2-7750-CD98-F4C5-B0986155F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6B32ACF-76E2-8E4D-A4F4-5B0B6CF5C0AB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Assignment</a:t>
            </a:r>
            <a:r>
              <a:rPr lang="zh-TW" altLang="en-US" dirty="0"/>
              <a:t> </a:t>
            </a:r>
            <a:r>
              <a:rPr lang="en-US" altLang="zh-TW" dirty="0"/>
              <a:t>#1: use of tools</a:t>
            </a:r>
            <a:br>
              <a:rPr lang="en-US" altLang="zh-TW" dirty="0"/>
            </a:br>
            <a:r>
              <a:rPr lang="en-US" altLang="zh-TW" sz="2800" dirty="0"/>
              <a:t>   </a:t>
            </a:r>
            <a:r>
              <a:rPr lang="en-US" altLang="zh-TW" sz="2800" dirty="0">
                <a:solidFill>
                  <a:schemeClr val="bg1"/>
                </a:solidFill>
              </a:rPr>
              <a:t>Individual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740" y="1890931"/>
            <a:ext cx="7364897" cy="3655057"/>
          </a:xfrm>
        </p:spPr>
        <p:txBody>
          <a:bodyPr/>
          <a:lstStyle/>
          <a:p>
            <a:r>
              <a:rPr lang="en-US" altLang="zh-TW" sz="2000" dirty="0"/>
              <a:t>Try to understand the term WTO, and prepare an essay around 500 words</a:t>
            </a:r>
          </a:p>
          <a:p>
            <a:pPr lvl="1"/>
            <a:r>
              <a:rPr lang="en-US" altLang="zh-TW" sz="1600" dirty="0"/>
              <a:t>Explain what is WTO</a:t>
            </a:r>
          </a:p>
          <a:p>
            <a:pPr lvl="1"/>
            <a:r>
              <a:rPr lang="en-US" altLang="zh-TW" sz="1600" dirty="0"/>
              <a:t>Provide a brief history of WTO and its current organization</a:t>
            </a:r>
          </a:p>
          <a:p>
            <a:pPr lvl="1"/>
            <a:r>
              <a:rPr lang="en-US" altLang="zh-TW" sz="1600" dirty="0"/>
              <a:t>Who are members of WTO</a:t>
            </a:r>
          </a:p>
          <a:p>
            <a:r>
              <a:rPr lang="en-US" altLang="zh-TW" sz="2000" dirty="0"/>
              <a:t>The assignment should include three parts:</a:t>
            </a:r>
          </a:p>
          <a:p>
            <a:pPr lvl="1"/>
            <a:r>
              <a:rPr lang="en-US" altLang="zh-TW" sz="1600" dirty="0"/>
              <a:t>1. List the tools you used, and a list of questions that you asked the tool</a:t>
            </a:r>
          </a:p>
          <a:p>
            <a:pPr lvl="1"/>
            <a:r>
              <a:rPr lang="en-US" altLang="zh-TW" sz="1600" dirty="0"/>
              <a:t>2. The final 500 words essay</a:t>
            </a:r>
          </a:p>
          <a:p>
            <a:pPr lvl="1"/>
            <a:r>
              <a:rPr lang="en-US" altLang="zh-TW" sz="1600" dirty="0"/>
              <a:t>3. A comprehensive evaluation of the answer, and your experience with the tools </a:t>
            </a:r>
          </a:p>
          <a:p>
            <a:r>
              <a:rPr lang="en-US" altLang="zh-TW" sz="2000" dirty="0"/>
              <a:t>File name: </a:t>
            </a:r>
            <a:r>
              <a:rPr lang="en-US" altLang="zh-TW" sz="2000" dirty="0" err="1"/>
              <a:t>IBC_HW1_SID_Name.pdf</a:t>
            </a:r>
            <a:endParaRPr lang="en-US" altLang="zh-TW" sz="2000" dirty="0"/>
          </a:p>
          <a:p>
            <a:r>
              <a:rPr lang="en-US" altLang="zh-TW" sz="2000" dirty="0"/>
              <a:t>Upload your </a:t>
            </a:r>
            <a:r>
              <a:rPr lang="en-US" altLang="zh-TW" sz="2000" dirty="0">
                <a:solidFill>
                  <a:srgbClr val="C00000"/>
                </a:solidFill>
              </a:rPr>
              <a:t>pdf file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before 23:59 Sept.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26 to</a:t>
            </a:r>
            <a:r>
              <a:rPr lang="en-US" altLang="zh-TW" sz="2000" dirty="0"/>
              <a:t>:  </a:t>
            </a:r>
            <a:r>
              <a:rPr lang="en-US" altLang="zh-TW" sz="2000" dirty="0">
                <a:hlinkClick r:id="rId2"/>
              </a:rPr>
              <a:t>https://</a:t>
            </a:r>
            <a:r>
              <a:rPr lang="en-US" altLang="zh-TW" sz="2000" dirty="0" err="1" smtClean="0">
                <a:hlinkClick r:id="rId2"/>
              </a:rPr>
              <a:t>next.ezview.asia</a:t>
            </a:r>
            <a:r>
              <a:rPr lang="en-US" altLang="zh-TW" sz="2000" dirty="0" smtClean="0">
                <a:hlinkClick r:id="rId2"/>
              </a:rPr>
              <a:t>/s/</a:t>
            </a:r>
            <a:r>
              <a:rPr lang="en-US" altLang="zh-TW" sz="2000" dirty="0" err="1" smtClean="0">
                <a:hlinkClick r:id="rId2"/>
              </a:rPr>
              <a:t>RaASHLxfGxjWeXw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CK Farn, CYCU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6215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>
            <a:extLst>
              <a:ext uri="{FF2B5EF4-FFF2-40B4-BE49-F238E27FC236}">
                <a16:creationId xmlns="" xmlns:a16="http://schemas.microsoft.com/office/drawing/2014/main" id="{21F25F02-494C-09DE-41E2-F2FCBB853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Objective of this class</a:t>
            </a:r>
            <a:endParaRPr lang="zh-TW" altLang="en-US"/>
          </a:p>
        </p:txBody>
      </p:sp>
      <p:sp>
        <p:nvSpPr>
          <p:cNvPr id="23554" name="內容版面配置區 2">
            <a:extLst>
              <a:ext uri="{FF2B5EF4-FFF2-40B4-BE49-F238E27FC236}">
                <a16:creationId xmlns="" xmlns:a16="http://schemas.microsoft.com/office/drawing/2014/main" id="{DEE05AC7-A49F-F870-D005-8FCE0773E1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7825" y="1806575"/>
            <a:ext cx="4867275" cy="3457575"/>
          </a:xfrm>
        </p:spPr>
        <p:txBody>
          <a:bodyPr/>
          <a:lstStyle/>
          <a:p>
            <a:r>
              <a:rPr lang="en-US" altLang="zh-TW" sz="2400" dirty="0"/>
              <a:t>Merging into the US program</a:t>
            </a:r>
          </a:p>
          <a:p>
            <a:pPr lvl="1"/>
            <a:r>
              <a:rPr lang="en-US" altLang="zh-TW" sz="2000" dirty="0"/>
              <a:t>English reading, writing, listening and speaking</a:t>
            </a:r>
          </a:p>
          <a:p>
            <a:pPr lvl="1"/>
            <a:r>
              <a:rPr lang="en-US" altLang="zh-TW" sz="2000" dirty="0"/>
              <a:t>Discussions and asking questions</a:t>
            </a:r>
          </a:p>
          <a:p>
            <a:pPr lvl="1"/>
            <a:r>
              <a:rPr lang="en-US" altLang="zh-TW" sz="2000" dirty="0"/>
              <a:t>Presentations, including Q&amp;A</a:t>
            </a:r>
          </a:p>
          <a:p>
            <a:pPr lvl="1"/>
            <a:r>
              <a:rPr lang="en-US" altLang="zh-TW" sz="2000" dirty="0"/>
              <a:t>Learn how to learn: information collection and report formulation</a:t>
            </a:r>
          </a:p>
          <a:p>
            <a:r>
              <a:rPr lang="en-US" altLang="zh-TW" sz="2400" dirty="0"/>
              <a:t>Teamwork</a:t>
            </a:r>
          </a:p>
          <a:p>
            <a:pPr lvl="1"/>
            <a:r>
              <a:rPr lang="en-US" altLang="zh-TW" sz="2000" dirty="0"/>
              <a:t>Team assignments</a:t>
            </a:r>
          </a:p>
          <a:p>
            <a:r>
              <a:rPr lang="en-US" altLang="zh-TW" sz="2400" dirty="0"/>
              <a:t>Subject matter</a:t>
            </a:r>
          </a:p>
          <a:p>
            <a:pPr lvl="1"/>
            <a:r>
              <a:rPr lang="en-US" altLang="zh-TW" sz="2000" dirty="0"/>
              <a:t>International Business</a:t>
            </a:r>
          </a:p>
          <a:p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5BA0A21-4611-F98E-CB7D-DDCBAB77EE42}"/>
              </a:ext>
            </a:extLst>
          </p:cNvPr>
          <p:cNvSpPr/>
          <p:nvPr/>
        </p:nvSpPr>
        <p:spPr>
          <a:xfrm>
            <a:off x="6145213" y="3644900"/>
            <a:ext cx="1295400" cy="1189038"/>
          </a:xfrm>
          <a:prstGeom prst="rect">
            <a:avLst/>
          </a:prstGeom>
          <a:solidFill>
            <a:srgbClr val="EA54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highlight>
                <a:srgbClr val="FF00FF"/>
              </a:highligh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039A61F-7C01-048C-D661-3DF6302DD3EE}"/>
              </a:ext>
            </a:extLst>
          </p:cNvPr>
          <p:cNvSpPr/>
          <p:nvPr/>
        </p:nvSpPr>
        <p:spPr>
          <a:xfrm>
            <a:off x="7440613" y="3648075"/>
            <a:ext cx="1296987" cy="1189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7F005B3-373C-A257-49DB-AECD8EB5A81A}"/>
              </a:ext>
            </a:extLst>
          </p:cNvPr>
          <p:cNvSpPr/>
          <p:nvPr/>
        </p:nvSpPr>
        <p:spPr>
          <a:xfrm>
            <a:off x="6145213" y="4833938"/>
            <a:ext cx="1295400" cy="1187450"/>
          </a:xfrm>
          <a:prstGeom prst="rect">
            <a:avLst/>
          </a:prstGeom>
          <a:solidFill>
            <a:srgbClr val="EDA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53C14DB-C3CD-4DA6-559F-32C2B6704B7A}"/>
              </a:ext>
            </a:extLst>
          </p:cNvPr>
          <p:cNvSpPr/>
          <p:nvPr/>
        </p:nvSpPr>
        <p:spPr>
          <a:xfrm>
            <a:off x="7440613" y="4830763"/>
            <a:ext cx="1296987" cy="118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559" name="文字方塊 9">
            <a:extLst>
              <a:ext uri="{FF2B5EF4-FFF2-40B4-BE49-F238E27FC236}">
                <a16:creationId xmlns="" xmlns:a16="http://schemas.microsoft.com/office/drawing/2014/main" id="{4D1058CE-E06A-81C4-236B-7D44D5E38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5" y="32004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/>
              <a:t>English</a:t>
            </a:r>
            <a:endParaRPr lang="zh-TW" altLang="en-US" sz="1800"/>
          </a:p>
        </p:txBody>
      </p:sp>
      <p:sp>
        <p:nvSpPr>
          <p:cNvPr id="23560" name="文字方塊 10">
            <a:extLst>
              <a:ext uri="{FF2B5EF4-FFF2-40B4-BE49-F238E27FC236}">
                <a16:creationId xmlns="" xmlns:a16="http://schemas.microsoft.com/office/drawing/2014/main" id="{C86C1146-7FD5-2453-08FB-A408EF4E1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8" y="3209925"/>
            <a:ext cx="92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/>
              <a:t>Chinese</a:t>
            </a:r>
            <a:endParaRPr lang="zh-TW" altLang="en-US" sz="1800"/>
          </a:p>
        </p:txBody>
      </p:sp>
      <p:sp>
        <p:nvSpPr>
          <p:cNvPr id="23561" name="文字方塊 11">
            <a:extLst>
              <a:ext uri="{FF2B5EF4-FFF2-40B4-BE49-F238E27FC236}">
                <a16:creationId xmlns="" xmlns:a16="http://schemas.microsoft.com/office/drawing/2014/main" id="{4E63213B-D23E-5152-18C6-7A9878511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4156075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/>
              <a:t>IB</a:t>
            </a:r>
            <a:endParaRPr lang="zh-TW" altLang="en-US" sz="1800"/>
          </a:p>
        </p:txBody>
      </p:sp>
      <p:sp>
        <p:nvSpPr>
          <p:cNvPr id="23562" name="文字方塊 12">
            <a:extLst>
              <a:ext uri="{FF2B5EF4-FFF2-40B4-BE49-F238E27FC236}">
                <a16:creationId xmlns="" xmlns:a16="http://schemas.microsoft.com/office/drawing/2014/main" id="{E27A88A6-2F5E-6921-E566-3909287E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5141913"/>
            <a:ext cx="582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/>
              <a:t>Non</a:t>
            </a:r>
          </a:p>
          <a:p>
            <a:r>
              <a:rPr lang="en-US" altLang="zh-TW" sz="1800"/>
              <a:t>IB</a:t>
            </a:r>
            <a:endParaRPr lang="zh-TW" altLang="en-US" sz="1800"/>
          </a:p>
        </p:txBody>
      </p:sp>
      <p:sp>
        <p:nvSpPr>
          <p:cNvPr id="23563" name="頁尾版面配置區 1">
            <a:extLst>
              <a:ext uri="{FF2B5EF4-FFF2-40B4-BE49-F238E27FC236}">
                <a16:creationId xmlns="" xmlns:a16="http://schemas.microsoft.com/office/drawing/2014/main" id="{9BC5997E-E80E-4BBE-702C-CA285E5179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3564" name="投影片編號版面配置區 2">
            <a:extLst>
              <a:ext uri="{FF2B5EF4-FFF2-40B4-BE49-F238E27FC236}">
                <a16:creationId xmlns="" xmlns:a16="http://schemas.microsoft.com/office/drawing/2014/main" id="{0A3A0946-33CE-C5F0-1894-DE652D38D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E36D073-CA08-1F4F-A753-72B965A08028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>
            <a:extLst>
              <a:ext uri="{FF2B5EF4-FFF2-40B4-BE49-F238E27FC236}">
                <a16:creationId xmlns="" xmlns:a16="http://schemas.microsoft.com/office/drawing/2014/main" id="{7F309170-6472-B2D7-F83A-6CB7592B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Class content</a:t>
            </a:r>
            <a:endParaRPr lang="zh-TW" altLang="en-US"/>
          </a:p>
        </p:txBody>
      </p:sp>
      <p:sp>
        <p:nvSpPr>
          <p:cNvPr id="24578" name="內容版面配置區 2">
            <a:extLst>
              <a:ext uri="{FF2B5EF4-FFF2-40B4-BE49-F238E27FC236}">
                <a16:creationId xmlns="" xmlns:a16="http://schemas.microsoft.com/office/drawing/2014/main" id="{EEA059C9-9548-DA56-2FB8-7413CAED5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Lecture</a:t>
            </a:r>
          </a:p>
          <a:p>
            <a:pPr lvl="1"/>
            <a:r>
              <a:rPr lang="en-US" altLang="zh-TW" dirty="0"/>
              <a:t>Instructor prepared slides</a:t>
            </a:r>
          </a:p>
          <a:p>
            <a:r>
              <a:rPr lang="en-US" altLang="zh-TW" dirty="0"/>
              <a:t>Assignments (team and individual)</a:t>
            </a:r>
          </a:p>
          <a:p>
            <a:pPr lvl="1"/>
            <a:r>
              <a:rPr lang="en-US" altLang="zh-TW" dirty="0"/>
              <a:t>Responding to a task assigned by instructor</a:t>
            </a:r>
          </a:p>
          <a:p>
            <a:pPr lvl="1"/>
            <a:r>
              <a:rPr lang="en-US" altLang="zh-TW" dirty="0"/>
              <a:t>Writeup and presentation</a:t>
            </a:r>
          </a:p>
          <a:p>
            <a:r>
              <a:rPr lang="en-US" altLang="zh-TW" dirty="0"/>
              <a:t>Questions and discussions</a:t>
            </a:r>
          </a:p>
          <a:p>
            <a:pPr lvl="1"/>
            <a:r>
              <a:rPr lang="en-US" altLang="zh-TW" dirty="0"/>
              <a:t>Class discussions</a:t>
            </a:r>
          </a:p>
          <a:p>
            <a:pPr lvl="2"/>
            <a:r>
              <a:rPr lang="en-US" altLang="zh-TW" dirty="0"/>
              <a:t>Roll call, warm call and cold call</a:t>
            </a:r>
            <a:endParaRPr lang="zh-TW" altLang="en-US" dirty="0"/>
          </a:p>
        </p:txBody>
      </p:sp>
      <p:sp>
        <p:nvSpPr>
          <p:cNvPr id="24579" name="頁尾版面配置區 1">
            <a:extLst>
              <a:ext uri="{FF2B5EF4-FFF2-40B4-BE49-F238E27FC236}">
                <a16:creationId xmlns="" xmlns:a16="http://schemas.microsoft.com/office/drawing/2014/main" id="{F0830C92-3AB5-1F82-00B9-1AA1D08B0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4580" name="投影片編號版面配置區 2">
            <a:extLst>
              <a:ext uri="{FF2B5EF4-FFF2-40B4-BE49-F238E27FC236}">
                <a16:creationId xmlns="" xmlns:a16="http://schemas.microsoft.com/office/drawing/2014/main" id="{08954D09-98C7-D9BA-D33A-B19C2E946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13729D-39BF-5B4C-A488-6B8093A24370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>
            <a:extLst>
              <a:ext uri="{FF2B5EF4-FFF2-40B4-BE49-F238E27FC236}">
                <a16:creationId xmlns="" xmlns:a16="http://schemas.microsoft.com/office/drawing/2014/main" id="{07171508-C5D4-5D66-BE6E-D55C82717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Assessments</a:t>
            </a:r>
            <a:endParaRPr lang="zh-TW" altLang="en-US"/>
          </a:p>
        </p:txBody>
      </p:sp>
      <p:sp>
        <p:nvSpPr>
          <p:cNvPr id="25602" name="內容版面配置區 2">
            <a:extLst>
              <a:ext uri="{FF2B5EF4-FFF2-40B4-BE49-F238E27FC236}">
                <a16:creationId xmlns="" xmlns:a16="http://schemas.microsoft.com/office/drawing/2014/main" id="{98DD0F6E-4BAF-B397-D570-865D4EABF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Assignments: </a:t>
            </a:r>
            <a:r>
              <a:rPr lang="en-US" altLang="zh-TW" dirty="0" smtClean="0"/>
              <a:t>25</a:t>
            </a:r>
            <a:r>
              <a:rPr lang="en-US" altLang="zh-TW" dirty="0"/>
              <a:t>%</a:t>
            </a:r>
          </a:p>
          <a:p>
            <a:r>
              <a:rPr lang="en-US" altLang="zh-TW" dirty="0"/>
              <a:t>Participation:</a:t>
            </a:r>
            <a:r>
              <a:rPr lang="zh-TW" altLang="en-US" dirty="0"/>
              <a:t> </a:t>
            </a:r>
            <a:r>
              <a:rPr lang="en-US" altLang="zh-TW" dirty="0" smtClean="0"/>
              <a:t>25</a:t>
            </a:r>
            <a:r>
              <a:rPr lang="en-US" altLang="zh-TW" dirty="0"/>
              <a:t>%</a:t>
            </a:r>
          </a:p>
          <a:p>
            <a:r>
              <a:rPr lang="en-US" altLang="zh-TW" dirty="0"/>
              <a:t>Mid-term quiz: </a:t>
            </a:r>
            <a:r>
              <a:rPr lang="en-US" altLang="zh-TW" dirty="0" smtClean="0"/>
              <a:t>25%</a:t>
            </a:r>
            <a:endParaRPr lang="en-US" altLang="zh-TW" dirty="0"/>
          </a:p>
          <a:p>
            <a:r>
              <a:rPr lang="en-US" altLang="zh-TW" dirty="0"/>
              <a:t>Final exam</a:t>
            </a:r>
            <a:r>
              <a:rPr lang="en-US" altLang="zh-TW"/>
              <a:t>: </a:t>
            </a:r>
            <a:r>
              <a:rPr lang="en-US" altLang="zh-TW" smtClean="0"/>
              <a:t>25%</a:t>
            </a:r>
            <a:endParaRPr lang="zh-TW" altLang="en-US" dirty="0"/>
          </a:p>
        </p:txBody>
      </p:sp>
      <p:sp>
        <p:nvSpPr>
          <p:cNvPr id="25603" name="頁尾版面配置區 1">
            <a:extLst>
              <a:ext uri="{FF2B5EF4-FFF2-40B4-BE49-F238E27FC236}">
                <a16:creationId xmlns="" xmlns:a16="http://schemas.microsoft.com/office/drawing/2014/main" id="{6A198047-FBB2-A04A-9447-E0F6FAE0C5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5604" name="投影片編號版面配置區 2">
            <a:extLst>
              <a:ext uri="{FF2B5EF4-FFF2-40B4-BE49-F238E27FC236}">
                <a16:creationId xmlns="" xmlns:a16="http://schemas.microsoft.com/office/drawing/2014/main" id="{1E93BB22-E3D9-3F91-B4BE-9F432930E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322D2A2-0E30-0C4D-A55D-9D54B24E8893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Tools</a:t>
            </a:r>
            <a:r>
              <a:rPr lang="zh-TW" altLang="en-US" dirty="0"/>
              <a:t> </a:t>
            </a:r>
            <a:r>
              <a:rPr lang="en-US" altLang="zh-TW" dirty="0"/>
              <a:t>for conduction</a:t>
            </a:r>
            <a:r>
              <a:rPr lang="zh-TW" altLang="en-US" dirty="0"/>
              <a:t> </a:t>
            </a:r>
            <a:r>
              <a:rPr lang="en-US" altLang="zh-TW" dirty="0"/>
              <a:t>inquiry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236" y="1955017"/>
            <a:ext cx="7773530" cy="3655057"/>
          </a:xfrm>
        </p:spPr>
        <p:txBody>
          <a:bodyPr/>
          <a:lstStyle/>
          <a:p>
            <a:r>
              <a:rPr lang="en-US" altLang="zh-TW" sz="2492" dirty="0"/>
              <a:t>Google: Search</a:t>
            </a:r>
          </a:p>
          <a:p>
            <a:r>
              <a:rPr lang="en-US" altLang="zh-TW" sz="2492" dirty="0"/>
              <a:t>Generative</a:t>
            </a:r>
            <a:r>
              <a:rPr lang="zh-TW" altLang="en-US" sz="2492" dirty="0"/>
              <a:t> </a:t>
            </a:r>
            <a:r>
              <a:rPr lang="en-US" altLang="zh-TW" sz="2492" dirty="0"/>
              <a:t>AI</a:t>
            </a:r>
          </a:p>
          <a:p>
            <a:pPr lvl="1"/>
            <a:r>
              <a:rPr lang="en-US" altLang="zh-TW" sz="2136" dirty="0" err="1"/>
              <a:t>ChatGPT</a:t>
            </a:r>
            <a:r>
              <a:rPr lang="en-US" altLang="zh-TW" sz="2136" dirty="0"/>
              <a:t> (if you are a paid customer, it will provide VIP service)</a:t>
            </a:r>
          </a:p>
          <a:p>
            <a:pPr lvl="1"/>
            <a:r>
              <a:rPr lang="en-US" altLang="zh-TW" sz="2136" dirty="0"/>
              <a:t>Gemini</a:t>
            </a:r>
          </a:p>
          <a:p>
            <a:pPr lvl="1"/>
            <a:r>
              <a:rPr lang="en-US" altLang="zh-TW" sz="2136" dirty="0"/>
              <a:t>Chat PDF: understanding</a:t>
            </a:r>
            <a:r>
              <a:rPr lang="zh-TW" altLang="en-US" sz="2136" dirty="0"/>
              <a:t> </a:t>
            </a:r>
            <a:r>
              <a:rPr lang="en-US" altLang="zh-TW" sz="2136" dirty="0"/>
              <a:t>PDF documents</a:t>
            </a:r>
          </a:p>
          <a:p>
            <a:pPr lvl="1"/>
            <a:r>
              <a:rPr lang="en-US" altLang="zh-TW" sz="2136" dirty="0"/>
              <a:t>Perplexity</a:t>
            </a:r>
          </a:p>
          <a:p>
            <a:pPr lvl="1"/>
            <a:r>
              <a:rPr lang="en-US" altLang="zh-TW" sz="2136" dirty="0"/>
              <a:t>…</a:t>
            </a:r>
            <a:endParaRPr lang="zh-TW" altLang="en-US" sz="2136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CK Farn, CYCU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9291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>
            <a:extLst>
              <a:ext uri="{FF2B5EF4-FFF2-40B4-BE49-F238E27FC236}">
                <a16:creationId xmlns="" xmlns:a16="http://schemas.microsoft.com/office/drawing/2014/main" id="{7F309170-6472-B2D7-F83A-6CB7592B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 AI: ChatGPT</a:t>
            </a:r>
            <a:endParaRPr lang="zh-TW" altLang="en-US" dirty="0"/>
          </a:p>
        </p:txBody>
      </p:sp>
      <p:sp>
        <p:nvSpPr>
          <p:cNvPr id="24578" name="內容版面配置區 2">
            <a:extLst>
              <a:ext uri="{FF2B5EF4-FFF2-40B4-BE49-F238E27FC236}">
                <a16:creationId xmlns="" xmlns:a16="http://schemas.microsoft.com/office/drawing/2014/main" id="{EEA059C9-9548-DA56-2FB8-7413CAED5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Training</a:t>
            </a:r>
            <a:r>
              <a:rPr lang="zh-TW" altLang="en-US" sz="2400" dirty="0"/>
              <a:t> </a:t>
            </a:r>
            <a:r>
              <a:rPr lang="en-US" altLang="zh-TW" sz="2400" dirty="0"/>
              <a:t>by the service</a:t>
            </a:r>
            <a:r>
              <a:rPr lang="zh-TW" altLang="en-US" sz="2400" dirty="0"/>
              <a:t> </a:t>
            </a:r>
            <a:r>
              <a:rPr lang="en-US" altLang="zh-TW" sz="2400" dirty="0"/>
              <a:t>provider (OpenAI)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000" dirty="0"/>
              <a:t>Accumulate</a:t>
            </a:r>
            <a:r>
              <a:rPr lang="zh-TW" altLang="en-US" sz="2000" dirty="0"/>
              <a:t> </a:t>
            </a:r>
            <a:r>
              <a:rPr lang="en-US" altLang="zh-TW" sz="2000" dirty="0"/>
              <a:t>knowledge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000" dirty="0"/>
              <a:t>Further training by user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User ask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Answer</a:t>
            </a:r>
            <a:r>
              <a:rPr lang="zh-TW" altLang="en-US" sz="2400" dirty="0"/>
              <a:t> </a:t>
            </a:r>
            <a:r>
              <a:rPr lang="en-US" altLang="zh-TW" sz="2400" dirty="0"/>
              <a:t>questions based</a:t>
            </a:r>
            <a:r>
              <a:rPr lang="zh-TW" altLang="en-US" sz="2400" dirty="0"/>
              <a:t> </a:t>
            </a:r>
            <a:r>
              <a:rPr lang="en-US" altLang="zh-TW" sz="2400" dirty="0"/>
              <a:t>on its knowledge</a:t>
            </a:r>
            <a:r>
              <a:rPr lang="zh-TW" altLang="en-US" sz="2400" dirty="0"/>
              <a:t> </a:t>
            </a:r>
            <a:r>
              <a:rPr lang="en-US" altLang="zh-TW" sz="2400" dirty="0"/>
              <a:t>repository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Hallucination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You have to provide background information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You have to verify its answer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r>
              <a:rPr lang="en-US" altLang="zh-TW" sz="2000" dirty="0"/>
              <a:t>Multiple iterations</a:t>
            </a:r>
          </a:p>
          <a:p>
            <a:pPr marL="1092200" lvl="1" indent="-514350">
              <a:buFont typeface="Wingdings" panose="05000000000000000000" pitchFamily="2" charset="2"/>
              <a:buChar char="ü"/>
            </a:pPr>
            <a:endParaRPr lang="en-US" altLang="zh-TW" sz="2000" dirty="0"/>
          </a:p>
        </p:txBody>
      </p:sp>
      <p:sp>
        <p:nvSpPr>
          <p:cNvPr id="24579" name="頁尾版面配置區 1">
            <a:extLst>
              <a:ext uri="{FF2B5EF4-FFF2-40B4-BE49-F238E27FC236}">
                <a16:creationId xmlns="" xmlns:a16="http://schemas.microsoft.com/office/drawing/2014/main" id="{F0830C92-3AB5-1F82-00B9-1AA1D08B0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 err="1">
                <a:solidFill>
                  <a:srgbClr val="333399"/>
                </a:solidFill>
                <a:latin typeface="Arial" panose="020B0604020202020204" pitchFamily="34" charset="0"/>
              </a:rPr>
              <a:t>CYCU</a:t>
            </a:r>
            <a:r>
              <a:rPr lang="en-US" altLang="zh-TW" sz="1400" dirty="0">
                <a:solidFill>
                  <a:srgbClr val="333399"/>
                </a:solidFill>
                <a:latin typeface="Arial" panose="020B0604020202020204" pitchFamily="34" charset="0"/>
              </a:rPr>
              <a:t>— Prof CK </a:t>
            </a:r>
            <a:r>
              <a:rPr lang="en-US" altLang="zh-TW" sz="1400" dirty="0" err="1">
                <a:solidFill>
                  <a:srgbClr val="333399"/>
                </a:solidFill>
                <a:latin typeface="Arial" panose="020B0604020202020204" pitchFamily="34" charset="0"/>
              </a:rPr>
              <a:t>Farn</a:t>
            </a:r>
            <a:endParaRPr lang="en-US" altLang="zh-TW" sz="1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2">
            <a:extLst>
              <a:ext uri="{FF2B5EF4-FFF2-40B4-BE49-F238E27FC236}">
                <a16:creationId xmlns="" xmlns:a16="http://schemas.microsoft.com/office/drawing/2014/main" id="{08954D09-98C7-D9BA-D33A-B19C2E946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13729D-39BF-5B4C-A488-6B8093A24370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6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2631</TotalTime>
  <Words>2075</Words>
  <Application>Microsoft Office PowerPoint</Application>
  <PresentationFormat>如螢幕大小 (4:3)</PresentationFormat>
  <Paragraphs>543</Paragraphs>
  <Slides>47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61" baseType="lpstr">
      <vt:lpstr>Batang</vt:lpstr>
      <vt:lpstr>SimHei</vt:lpstr>
      <vt:lpstr>細明體</vt:lpstr>
      <vt:lpstr>微軟正黑體</vt:lpstr>
      <vt:lpstr>新細明體</vt:lpstr>
      <vt:lpstr>標楷體</vt:lpstr>
      <vt:lpstr>Arial</vt:lpstr>
      <vt:lpstr>Bookman Old Style</vt:lpstr>
      <vt:lpstr>Calibri</vt:lpstr>
      <vt:lpstr>Lucida Sans Typewriter</vt:lpstr>
      <vt:lpstr>Times New Roman</vt:lpstr>
      <vt:lpstr>Webdings</vt:lpstr>
      <vt:lpstr>Wingdings</vt:lpstr>
      <vt:lpstr>0ckf</vt:lpstr>
      <vt:lpstr>International Business Case Study  Course Introduction</vt:lpstr>
      <vt:lpstr>Instructor</vt:lpstr>
      <vt:lpstr>Preparations</vt:lpstr>
      <vt:lpstr>Teaching materials</vt:lpstr>
      <vt:lpstr>Objective of this class</vt:lpstr>
      <vt:lpstr>Class content</vt:lpstr>
      <vt:lpstr>Assessments</vt:lpstr>
      <vt:lpstr>Tools for conduction inquiry</vt:lpstr>
      <vt:lpstr>Gen AI: ChatGPT</vt:lpstr>
      <vt:lpstr>Gen AI: ChatGPT</vt:lpstr>
      <vt:lpstr>Gen AI: Perplexity</vt:lpstr>
      <vt:lpstr>Future assignments</vt:lpstr>
      <vt:lpstr>Presentation of documents</vt:lpstr>
      <vt:lpstr>Presenting Yourself</vt:lpstr>
      <vt:lpstr>Unacceptable presentation</vt:lpstr>
      <vt:lpstr>Punctuations</vt:lpstr>
      <vt:lpstr>Appropriate use of space</vt:lpstr>
      <vt:lpstr>Quotation Marks</vt:lpstr>
      <vt:lpstr>Quotes1</vt:lpstr>
      <vt:lpstr>quotes2</vt:lpstr>
      <vt:lpstr>Layout and typography</vt:lpstr>
      <vt:lpstr>Even margin </vt:lpstr>
      <vt:lpstr>Orphan</vt:lpstr>
      <vt:lpstr>Orphan</vt:lpstr>
      <vt:lpstr>Widow</vt:lpstr>
      <vt:lpstr>Widow</vt:lpstr>
      <vt:lpstr>Widow</vt:lpstr>
      <vt:lpstr>Typeface: Serif and Sans Serif fonts</vt:lpstr>
      <vt:lpstr>Pitch of fonts</vt:lpstr>
      <vt:lpstr>Fonts and size</vt:lpstr>
      <vt:lpstr>Family of Typeface</vt:lpstr>
      <vt:lpstr>Characteristics of typeface</vt:lpstr>
      <vt:lpstr>Fixed-pitch typeface</vt:lpstr>
      <vt:lpstr>Safe choice of fonts</vt:lpstr>
      <vt:lpstr>Presenting Numbers1</vt:lpstr>
      <vt:lpstr>Presenting Numbers2</vt:lpstr>
      <vt:lpstr>Presenting Numbers3</vt:lpstr>
      <vt:lpstr>Presenting Numbers4</vt:lpstr>
      <vt:lpstr>Presenting Numbers5</vt:lpstr>
      <vt:lpstr>Color</vt:lpstr>
      <vt:lpstr>Contrast is the key!</vt:lpstr>
      <vt:lpstr>Red is not always the best</vt:lpstr>
      <vt:lpstr>Use of shadow</vt:lpstr>
      <vt:lpstr>Amount of information</vt:lpstr>
      <vt:lpstr>Example of line spacing and font size</vt:lpstr>
      <vt:lpstr>Example of line spacing and font size</vt:lpstr>
      <vt:lpstr>Assignment #1: use of tools    Individual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IBC 2024 Intro</dc:title>
  <dc:creator>CK Farn</dc:creator>
  <cp:lastModifiedBy>CKFarn</cp:lastModifiedBy>
  <cp:revision>172</cp:revision>
  <dcterms:created xsi:type="dcterms:W3CDTF">1999-04-05T16:45:56Z</dcterms:created>
  <dcterms:modified xsi:type="dcterms:W3CDTF">2024-09-18T06:54:33Z</dcterms:modified>
</cp:coreProperties>
</file>