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565" r:id="rId2"/>
    <p:sldId id="484" r:id="rId3"/>
    <p:sldId id="486" r:id="rId4"/>
    <p:sldId id="487" r:id="rId5"/>
    <p:sldId id="488" r:id="rId6"/>
    <p:sldId id="489" r:id="rId7"/>
    <p:sldId id="490" r:id="rId8"/>
    <p:sldId id="491" r:id="rId9"/>
    <p:sldId id="493" r:id="rId10"/>
    <p:sldId id="494" r:id="rId11"/>
    <p:sldId id="495" r:id="rId12"/>
    <p:sldId id="496" r:id="rId13"/>
    <p:sldId id="567" r:id="rId14"/>
    <p:sldId id="498" r:id="rId15"/>
    <p:sldId id="497" r:id="rId16"/>
    <p:sldId id="568" r:id="rId17"/>
    <p:sldId id="570" r:id="rId18"/>
    <p:sldId id="500" r:id="rId19"/>
    <p:sldId id="501" r:id="rId20"/>
    <p:sldId id="502" r:id="rId21"/>
    <p:sldId id="504" r:id="rId22"/>
    <p:sldId id="505" r:id="rId23"/>
    <p:sldId id="506" r:id="rId24"/>
    <p:sldId id="507" r:id="rId25"/>
    <p:sldId id="508" r:id="rId26"/>
    <p:sldId id="509" r:id="rId27"/>
    <p:sldId id="510" r:id="rId28"/>
    <p:sldId id="511" r:id="rId29"/>
    <p:sldId id="512" r:id="rId30"/>
    <p:sldId id="513" r:id="rId31"/>
    <p:sldId id="514" r:id="rId32"/>
    <p:sldId id="515" r:id="rId33"/>
    <p:sldId id="516" r:id="rId34"/>
    <p:sldId id="517" r:id="rId35"/>
    <p:sldId id="518" r:id="rId36"/>
    <p:sldId id="521" r:id="rId37"/>
    <p:sldId id="524" r:id="rId38"/>
    <p:sldId id="525" r:id="rId39"/>
    <p:sldId id="572" r:id="rId40"/>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1611"/>
  </p:normalViewPr>
  <p:slideViewPr>
    <p:cSldViewPr>
      <p:cViewPr varScale="1">
        <p:scale>
          <a:sx n="106" d="100"/>
          <a:sy n="106" d="100"/>
        </p:scale>
        <p:origin x="193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 xmlns:a16="http://schemas.microsoft.com/office/drawing/2014/main" id="{2D988822-E662-1489-FA42-33ECA798AC8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新細明體" charset="0"/>
                <a:cs typeface="新細明體" charset="0"/>
              </a:defRPr>
            </a:lvl1pPr>
          </a:lstStyle>
          <a:p>
            <a:pPr>
              <a:defRPr/>
            </a:pPr>
            <a:endParaRPr lang="zh-TW" altLang="en-US"/>
          </a:p>
        </p:txBody>
      </p:sp>
      <p:sp>
        <p:nvSpPr>
          <p:cNvPr id="3" name="日期版面配置區 2">
            <a:extLst>
              <a:ext uri="{FF2B5EF4-FFF2-40B4-BE49-F238E27FC236}">
                <a16:creationId xmlns="" xmlns:a16="http://schemas.microsoft.com/office/drawing/2014/main" id="{83B484CE-C10B-96E7-03D6-EA53DBFDC55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2E702F10-1096-734F-BF4D-7C57AFF6DB3E}" type="datetimeFigureOut">
              <a:rPr lang="zh-TW" altLang="en-US"/>
              <a:pPr>
                <a:defRPr/>
              </a:pPr>
              <a:t>2024/9/18</a:t>
            </a:fld>
            <a:endParaRPr lang="zh-TW" altLang="en-US"/>
          </a:p>
        </p:txBody>
      </p:sp>
      <p:sp>
        <p:nvSpPr>
          <p:cNvPr id="4" name="頁尾版面配置區 3">
            <a:extLst>
              <a:ext uri="{FF2B5EF4-FFF2-40B4-BE49-F238E27FC236}">
                <a16:creationId xmlns="" xmlns:a16="http://schemas.microsoft.com/office/drawing/2014/main" id="{BB2CC22B-E85A-85AE-D27A-8552B5A35D8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新細明體" charset="0"/>
                <a:cs typeface="新細明體" charset="0"/>
              </a:defRPr>
            </a:lvl1pPr>
          </a:lstStyle>
          <a:p>
            <a:pPr>
              <a:defRPr/>
            </a:pPr>
            <a:endParaRPr lang="zh-TW" altLang="en-US"/>
          </a:p>
        </p:txBody>
      </p:sp>
      <p:sp>
        <p:nvSpPr>
          <p:cNvPr id="5" name="投影片編號版面配置區 4">
            <a:extLst>
              <a:ext uri="{FF2B5EF4-FFF2-40B4-BE49-F238E27FC236}">
                <a16:creationId xmlns="" xmlns:a16="http://schemas.microsoft.com/office/drawing/2014/main" id="{85DDBE6F-8265-E023-7960-DB38920ABCC4}"/>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F4F24F31-2812-C649-A16F-67E64E9EF288}"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BF0913E2-8E81-D2B6-7855-B1CA91439566}"/>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5" name="Rectangle 3">
            <a:extLst>
              <a:ext uri="{FF2B5EF4-FFF2-40B4-BE49-F238E27FC236}">
                <a16:creationId xmlns="" xmlns:a16="http://schemas.microsoft.com/office/drawing/2014/main" id="{4A8155E8-C799-BA5B-07DC-F0CC2D624CA6}"/>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16388" name="Rectangle 4">
            <a:extLst>
              <a:ext uri="{FF2B5EF4-FFF2-40B4-BE49-F238E27FC236}">
                <a16:creationId xmlns="" xmlns:a16="http://schemas.microsoft.com/office/drawing/2014/main" id="{09840314-CCFE-C635-7B4A-0CEE8F135F7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 xmlns:a16="http://schemas.microsoft.com/office/drawing/2014/main" id="{474B2316-C600-C35F-9DD0-BB4025E58E5B}"/>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a:extLst>
              <a:ext uri="{FF2B5EF4-FFF2-40B4-BE49-F238E27FC236}">
                <a16:creationId xmlns="" xmlns:a16="http://schemas.microsoft.com/office/drawing/2014/main" id="{03DE2470-6AB4-F57F-3E5E-3C43DC796500}"/>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9" name="Rectangle 7">
            <a:extLst>
              <a:ext uri="{FF2B5EF4-FFF2-40B4-BE49-F238E27FC236}">
                <a16:creationId xmlns="" xmlns:a16="http://schemas.microsoft.com/office/drawing/2014/main" id="{28F72677-7848-41ED-BC42-F0B25C0C468C}"/>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13094A7-B11C-0B40-BAF0-7BDC981956F3}" type="slidenum">
              <a:rPr lang="en-US" altLang="zh-TW"/>
              <a:pPr>
                <a:defRPr/>
              </a:pPr>
              <a:t>‹#›</a:t>
            </a:fld>
            <a:endParaRPr lang="en-US" altLang="zh-TW"/>
          </a:p>
        </p:txBody>
      </p:sp>
    </p:spTree>
    <p:extLst>
      <p:ext uri="{BB962C8B-B14F-4D97-AF65-F5344CB8AC3E}">
        <p14:creationId xmlns:p14="http://schemas.microsoft.com/office/powerpoint/2010/main" val="25748608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 xmlns:a16="http://schemas.microsoft.com/office/drawing/2014/main" id="{46B688D1-ACEA-DE46-AE19-66280A5498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C887652-BC0A-014D-B0BB-D1C2257CB001}" type="slidenum">
              <a:rPr lang="en-US" altLang="zh-TW" sz="1200"/>
              <a:pPr/>
              <a:t>1</a:t>
            </a:fld>
            <a:endParaRPr lang="en-US" altLang="zh-TW" sz="1200"/>
          </a:p>
        </p:txBody>
      </p:sp>
      <p:sp>
        <p:nvSpPr>
          <p:cNvPr id="19458" name="Rectangle 2">
            <a:extLst>
              <a:ext uri="{FF2B5EF4-FFF2-40B4-BE49-F238E27FC236}">
                <a16:creationId xmlns="" xmlns:a16="http://schemas.microsoft.com/office/drawing/2014/main" id="{D71B7567-E56B-09A2-E134-A828F5BB4004}"/>
              </a:ext>
            </a:extLst>
          </p:cNvPr>
          <p:cNvSpPr>
            <a:spLocks noGrp="1" noRot="1" noChangeAspect="1" noChangeArrowheads="1" noTextEdit="1"/>
          </p:cNvSpPr>
          <p:nvPr>
            <p:ph type="sldImg"/>
          </p:nvPr>
        </p:nvSpPr>
        <p:spPr>
          <a:ln/>
        </p:spPr>
      </p:sp>
      <p:sp>
        <p:nvSpPr>
          <p:cNvPr id="19459" name="Rectangle 3">
            <a:extLst>
              <a:ext uri="{FF2B5EF4-FFF2-40B4-BE49-F238E27FC236}">
                <a16:creationId xmlns="" xmlns:a16="http://schemas.microsoft.com/office/drawing/2014/main" id="{32CE6D38-AD41-CF69-DA71-B0EDE5E8519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extLst>
      <p:ext uri="{BB962C8B-B14F-4D97-AF65-F5344CB8AC3E}">
        <p14:creationId xmlns:p14="http://schemas.microsoft.com/office/powerpoint/2010/main" val="2117080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cs typeface="Times New Roman" panose="02020603050405020304" pitchFamily="18" charset="0"/>
              </a:rPr>
              <a:t>Although the UN is perhaps best known for its peacekeeping role, one of the organization’s central mandates is the promotion of higher standards of living, full employment, and conditions of economic and social progress and development—all issues that are central to the creation of a vibrant global economy. As much as 70 percent of the work of the UN system is devoted to accomplishing this mandate.</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10</a:t>
            </a:fld>
            <a:endParaRPr lang="en-US"/>
          </a:p>
        </p:txBody>
      </p:sp>
    </p:spTree>
    <p:extLst>
      <p:ext uri="{BB962C8B-B14F-4D97-AF65-F5344CB8AC3E}">
        <p14:creationId xmlns:p14="http://schemas.microsoft.com/office/powerpoint/2010/main" val="3123715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cs typeface="Times New Roman" panose="02020603050405020304" pitchFamily="18" charset="0"/>
              </a:rPr>
              <a:t>Established in 1999, the G20 comprises the finance ministers and central bank governors of the 19 largest economies in the world, plus representatives from the European Union and the European Central Bank. Collectively, the G20 represents 90 percent of global GDP and 80 percent of international global trade.</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11</a:t>
            </a:fld>
            <a:endParaRPr lang="en-US"/>
          </a:p>
        </p:txBody>
      </p:sp>
    </p:spTree>
    <p:extLst>
      <p:ext uri="{BB962C8B-B14F-4D97-AF65-F5344CB8AC3E}">
        <p14:creationId xmlns:p14="http://schemas.microsoft.com/office/powerpoint/2010/main" val="1895001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1-2 Recognize the main drivers of globalization.</a:t>
            </a:r>
          </a:p>
        </p:txBody>
      </p:sp>
      <p:sp>
        <p:nvSpPr>
          <p:cNvPr id="4" name="Slide Number Placeholder 3"/>
          <p:cNvSpPr>
            <a:spLocks noGrp="1"/>
          </p:cNvSpPr>
          <p:nvPr>
            <p:ph type="sldNum" sz="quarter" idx="5"/>
          </p:nvPr>
        </p:nvSpPr>
        <p:spPr/>
        <p:txBody>
          <a:bodyPr/>
          <a:lstStyle/>
          <a:p>
            <a:fld id="{CD9A7A27-C7DA-4E20-8877-F9D8D7F61956}" type="slidenum">
              <a:rPr lang="en-US" smtClean="0"/>
              <a:t>12</a:t>
            </a:fld>
            <a:endParaRPr lang="en-US"/>
          </a:p>
        </p:txBody>
      </p:sp>
    </p:spTree>
    <p:extLst>
      <p:ext uri="{BB962C8B-B14F-4D97-AF65-F5344CB8AC3E}">
        <p14:creationId xmlns:p14="http://schemas.microsoft.com/office/powerpoint/2010/main" val="3667857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a:cs typeface="Times New Roman" panose="02020603050405020304" pitchFamily="18" charset="0"/>
              </a:rPr>
              <a:t>The advanced industrial nations of the West committed themselves after World War II to progressively reducing barriers to the free flow of goods, services, and capital among nations.10 This goal was enshrined in the General Agreement on Tariffs and Trade (see Table 1.1 on the next slide).</a:t>
            </a:r>
          </a:p>
          <a:p>
            <a:pPr algn="l"/>
            <a:endParaRPr lang="en-US" b="0" i="0" u="none" strike="noStrike" baseline="0" dirty="0">
              <a:cs typeface="Times New Roman" panose="02020603050405020304" pitchFamily="18" charset="0"/>
            </a:endParaRPr>
          </a:p>
          <a:p>
            <a:pPr algn="l"/>
            <a:r>
              <a:rPr lang="en-US" b="0" i="0" u="none" strike="noStrike" baseline="0" dirty="0">
                <a:cs typeface="Times New Roman" panose="02020603050405020304" pitchFamily="18" charset="0"/>
              </a:rPr>
              <a:t>The most recent negotiations to be completed, known as the Uruguay Round, were finalized in December 1993. The Uruguay Round further reduced trade barriers; extended GATT to cover services as well as manufactured goods; provided enhanced protection for patents, trademarks, and copyrights; and established the World Trade Organization to police the international trading system.</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13</a:t>
            </a:fld>
            <a:endParaRPr lang="en-US"/>
          </a:p>
        </p:txBody>
      </p:sp>
    </p:spTree>
    <p:extLst>
      <p:ext uri="{BB962C8B-B14F-4D97-AF65-F5344CB8AC3E}">
        <p14:creationId xmlns:p14="http://schemas.microsoft.com/office/powerpoint/2010/main" val="3387493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anose="02020603050405020304" pitchFamily="18" charset="0"/>
              </a:rPr>
              <a:t>Table 1.1 summarizes the impact of GATT agreements on average tariff rates for manufactured goods among several developed nations. As can be seen, average tariff rates have fallen significantly since 1950 and by 2018 stood at about 3.0 to 4.0 percent.</a:t>
            </a:r>
          </a:p>
        </p:txBody>
      </p:sp>
      <p:sp>
        <p:nvSpPr>
          <p:cNvPr id="4" name="Slide Number Placeholder 3"/>
          <p:cNvSpPr>
            <a:spLocks noGrp="1"/>
          </p:cNvSpPr>
          <p:nvPr>
            <p:ph type="sldNum" sz="quarter" idx="5"/>
          </p:nvPr>
        </p:nvSpPr>
        <p:spPr/>
        <p:txBody>
          <a:bodyPr/>
          <a:lstStyle/>
          <a:p>
            <a:fld id="{CD9A7A27-C7DA-4E20-8877-F9D8D7F61956}" type="slidenum">
              <a:rPr lang="en-US" smtClean="0"/>
              <a:t>14</a:t>
            </a:fld>
            <a:endParaRPr lang="en-US"/>
          </a:p>
        </p:txBody>
      </p:sp>
    </p:spTree>
    <p:extLst>
      <p:ext uri="{BB962C8B-B14F-4D97-AF65-F5344CB8AC3E}">
        <p14:creationId xmlns:p14="http://schemas.microsoft.com/office/powerpoint/2010/main" val="759109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a:cs typeface="Times New Roman" panose="02020603050405020304" pitchFamily="18" charset="0"/>
              </a:rPr>
              <a:t>The advanced industrial nations of the West committed themselves after World War II to progressively reducing barriers to the free flow of goods, services, and capital among nations.10 This goal was enshrined in the General Agreement on Tariffs and Trade (see Table 1.1 on the next slide).</a:t>
            </a:r>
          </a:p>
          <a:p>
            <a:pPr algn="l"/>
            <a:endParaRPr lang="en-US" b="0" i="0" u="none" strike="noStrike" baseline="0" dirty="0">
              <a:cs typeface="Times New Roman" panose="02020603050405020304" pitchFamily="18" charset="0"/>
            </a:endParaRPr>
          </a:p>
          <a:p>
            <a:pPr algn="l"/>
            <a:r>
              <a:rPr lang="en-US" b="0" i="0" u="none" strike="noStrike" baseline="0" dirty="0">
                <a:cs typeface="Times New Roman" panose="02020603050405020304" pitchFamily="18" charset="0"/>
              </a:rPr>
              <a:t>The most recent negotiations to be completed, known as the Uruguay Round, were finalized in December 1993. The Uruguay Round further reduced trade barriers; extended GATT to cover services as well as manufactured goods; provided enhanced protection for patents, trademarks, and copyrights; and established the World Trade Organization to police the international trading system.</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15</a:t>
            </a:fld>
            <a:endParaRPr lang="en-US"/>
          </a:p>
        </p:txBody>
      </p:sp>
    </p:spTree>
    <p:extLst>
      <p:ext uri="{BB962C8B-B14F-4D97-AF65-F5344CB8AC3E}">
        <p14:creationId xmlns:p14="http://schemas.microsoft.com/office/powerpoint/2010/main" val="1705167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a:cs typeface="Times New Roman" panose="02020603050405020304" pitchFamily="18" charset="0"/>
              </a:rPr>
              <a:t>The advanced industrial nations of the West committed themselves after World War II to progressively reducing barriers to the free flow of goods, services, and capital among nations.10 This goal was enshrined in the General Agreement on Tariffs and Trade (see Table 1.1 on the next slide).</a:t>
            </a:r>
          </a:p>
          <a:p>
            <a:pPr algn="l"/>
            <a:endParaRPr lang="en-US" b="0" i="0" u="none" strike="noStrike" baseline="0" dirty="0">
              <a:cs typeface="Times New Roman" panose="02020603050405020304" pitchFamily="18" charset="0"/>
            </a:endParaRPr>
          </a:p>
          <a:p>
            <a:pPr algn="l"/>
            <a:r>
              <a:rPr lang="en-US" b="0" i="0" u="none" strike="noStrike" baseline="0" dirty="0">
                <a:cs typeface="Times New Roman" panose="02020603050405020304" pitchFamily="18" charset="0"/>
              </a:rPr>
              <a:t>The most recent negotiations to be completed, known as the Uruguay Round, were finalized in December 1993. The Uruguay Round further reduced trade barriers; extended GATT to cover services as well as manufactured goods; provided enhanced protection for patents, trademarks, and copyrights; and established the World Trade Organization to police the international trading system.</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17</a:t>
            </a:fld>
            <a:endParaRPr lang="en-US"/>
          </a:p>
        </p:txBody>
      </p:sp>
    </p:spTree>
    <p:extLst>
      <p:ext uri="{BB962C8B-B14F-4D97-AF65-F5344CB8AC3E}">
        <p14:creationId xmlns:p14="http://schemas.microsoft.com/office/powerpoint/2010/main" val="1235722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cs typeface="Times New Roman" panose="02020603050405020304" pitchFamily="18" charset="0"/>
              </a:rPr>
              <a:t>Figure 1.1 charts the growth in the value of world merchandised trade and world production between 1960 and 2019 (the most recent year for which data are available). The data are adjusted to take out the effect of inflation and is indexed at a value of 100 in 1960 to allow for an “apples to apples” comparison.</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18</a:t>
            </a:fld>
            <a:endParaRPr lang="en-US"/>
          </a:p>
        </p:txBody>
      </p:sp>
    </p:spTree>
    <p:extLst>
      <p:ext uri="{BB962C8B-B14F-4D97-AF65-F5344CB8AC3E}">
        <p14:creationId xmlns:p14="http://schemas.microsoft.com/office/powerpoint/2010/main" val="3511462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cs typeface="Times New Roman" panose="02020603050405020304" pitchFamily="18" charset="0"/>
              </a:rPr>
              <a:t>The World Trade Organization has forecasted that due to the ongoing COVID-19 pandemic, world trade will slump by as much as one third in 2020, while cross border investment may fall by 40%.</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19</a:t>
            </a:fld>
            <a:endParaRPr lang="en-US"/>
          </a:p>
        </p:txBody>
      </p:sp>
    </p:spTree>
    <p:extLst>
      <p:ext uri="{BB962C8B-B14F-4D97-AF65-F5344CB8AC3E}">
        <p14:creationId xmlns:p14="http://schemas.microsoft.com/office/powerpoint/2010/main" val="3854685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cs typeface="Times New Roman" panose="02020603050405020304" pitchFamily="18" charset="0"/>
              </a:rPr>
              <a:t>Moore’s law: The power of microprocessor technology doubles and its costs of production fall in half every 18 months.</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20</a:t>
            </a:fld>
            <a:endParaRPr lang="en-US"/>
          </a:p>
        </p:txBody>
      </p:sp>
    </p:spTree>
    <p:extLst>
      <p:ext uri="{BB962C8B-B14F-4D97-AF65-F5344CB8AC3E}">
        <p14:creationId xmlns:p14="http://schemas.microsoft.com/office/powerpoint/2010/main" val="2339766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cs typeface="Times New Roman" panose="02020603050405020304" pitchFamily="18" charset="0"/>
              </a:rPr>
              <a:t>Sources: Rajesh Kumar Sing, “U.S. Bike Firms Face Uphill Slog to Replace Chinese Supply Chains,” </a:t>
            </a:r>
            <a:r>
              <a:rPr lang="en-US" b="0" i="1" u="none" strike="noStrike" baseline="0" dirty="0">
                <a:cs typeface="Times New Roman" panose="02020603050405020304" pitchFamily="18" charset="0"/>
              </a:rPr>
              <a:t>Reuters Business News</a:t>
            </a:r>
            <a:r>
              <a:rPr lang="en-US" b="0" i="0" u="none" strike="noStrike" baseline="0" dirty="0">
                <a:cs typeface="Times New Roman" panose="02020603050405020304" pitchFamily="18" charset="0"/>
              </a:rPr>
              <a:t>, January 14, 2020; Michael Martin, “For One U.S. Bike-Maker, Tariffs Are a Mixed Bag,” </a:t>
            </a:r>
            <a:r>
              <a:rPr lang="en-US" b="0" i="1" u="none" strike="noStrike" baseline="0" dirty="0">
                <a:cs typeface="Times New Roman" panose="02020603050405020304" pitchFamily="18" charset="0"/>
              </a:rPr>
              <a:t>National Public Radio</a:t>
            </a:r>
            <a:r>
              <a:rPr lang="en-US" b="0" i="0" u="none" strike="noStrike" baseline="0" dirty="0">
                <a:cs typeface="Times New Roman" panose="02020603050405020304" pitchFamily="18" charset="0"/>
              </a:rPr>
              <a:t>, May 18, 2019; Jim </a:t>
            </a:r>
            <a:r>
              <a:rPr lang="en-US" b="0" i="0" u="none" strike="noStrike" baseline="0" dirty="0" err="1">
                <a:cs typeface="Times New Roman" panose="02020603050405020304" pitchFamily="18" charset="0"/>
              </a:rPr>
              <a:t>Vinoski</a:t>
            </a:r>
            <a:r>
              <a:rPr lang="en-US" b="0" i="0" u="none" strike="noStrike" baseline="0" dirty="0">
                <a:cs typeface="Times New Roman" panose="02020603050405020304" pitchFamily="18" charset="0"/>
              </a:rPr>
              <a:t>, “Detroit Bikes: Promoting Urban Cycling by Revitalizing U.S. Bicycle Manufacturing,” </a:t>
            </a:r>
            <a:r>
              <a:rPr lang="en-US" b="0" i="1" u="none" strike="noStrike" baseline="0" dirty="0">
                <a:cs typeface="Times New Roman" panose="02020603050405020304" pitchFamily="18" charset="0"/>
              </a:rPr>
              <a:t>Forbes</a:t>
            </a:r>
            <a:r>
              <a:rPr lang="en-US" b="0" i="0" u="none" strike="noStrike" baseline="0" dirty="0">
                <a:cs typeface="Times New Roman" panose="02020603050405020304" pitchFamily="18" charset="0"/>
              </a:rPr>
              <a:t>, September 20, 2019.</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2</a:t>
            </a:fld>
            <a:endParaRPr lang="en-US"/>
          </a:p>
        </p:txBody>
      </p:sp>
    </p:spTree>
    <p:extLst>
      <p:ext uri="{BB962C8B-B14F-4D97-AF65-F5344CB8AC3E}">
        <p14:creationId xmlns:p14="http://schemas.microsoft.com/office/powerpoint/2010/main" val="3196506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anose="02020603050405020304" pitchFamily="18" charset="0"/>
              </a:rPr>
              <a:t>Despite these trends, we must be careful not to overemphasize their importance. While modern communications and transportation technologies are ushering in the “global village,” significant national differences remain in culture, consumer preferences, and business practices.</a:t>
            </a:r>
          </a:p>
        </p:txBody>
      </p:sp>
      <p:sp>
        <p:nvSpPr>
          <p:cNvPr id="4" name="Slide Number Placeholder 3"/>
          <p:cNvSpPr>
            <a:spLocks noGrp="1"/>
          </p:cNvSpPr>
          <p:nvPr>
            <p:ph type="sldNum" sz="quarter" idx="5"/>
          </p:nvPr>
        </p:nvSpPr>
        <p:spPr/>
        <p:txBody>
          <a:bodyPr/>
          <a:lstStyle/>
          <a:p>
            <a:fld id="{CD9A7A27-C7DA-4E20-8877-F9D8D7F61956}" type="slidenum">
              <a:rPr lang="en-US" smtClean="0"/>
              <a:t>21</a:t>
            </a:fld>
            <a:endParaRPr lang="en-US"/>
          </a:p>
        </p:txBody>
      </p:sp>
    </p:spTree>
    <p:extLst>
      <p:ext uri="{BB962C8B-B14F-4D97-AF65-F5344CB8AC3E}">
        <p14:creationId xmlns:p14="http://schemas.microsoft.com/office/powerpoint/2010/main" val="3769245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t>LO 1-3 </a:t>
            </a:r>
            <a:r>
              <a:rPr lang="en-US" dirty="0"/>
              <a:t>Describe the changing nature of the global economy.</a:t>
            </a:r>
            <a:endParaRPr lang="en-US" altLang="en-US" b="1" dirty="0"/>
          </a:p>
        </p:txBody>
      </p:sp>
      <p:sp>
        <p:nvSpPr>
          <p:cNvPr id="4" name="Slide Number Placeholder 3"/>
          <p:cNvSpPr>
            <a:spLocks noGrp="1"/>
          </p:cNvSpPr>
          <p:nvPr>
            <p:ph type="sldNum" sz="quarter" idx="5"/>
          </p:nvPr>
        </p:nvSpPr>
        <p:spPr/>
        <p:txBody>
          <a:bodyPr/>
          <a:lstStyle/>
          <a:p>
            <a:fld id="{CD9A7A27-C7DA-4E20-8877-F9D8D7F61956}" type="slidenum">
              <a:rPr lang="en-US" smtClean="0"/>
              <a:t>22</a:t>
            </a:fld>
            <a:endParaRPr lang="en-US"/>
          </a:p>
        </p:txBody>
      </p:sp>
    </p:spTree>
    <p:extLst>
      <p:ext uri="{BB962C8B-B14F-4D97-AF65-F5344CB8AC3E}">
        <p14:creationId xmlns:p14="http://schemas.microsoft.com/office/powerpoint/2010/main" val="2795676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cs typeface="Times New Roman" panose="02020603050405020304" pitchFamily="18" charset="0"/>
              </a:rPr>
              <a:t>Overall, the World Bank has estimated that today’s developing nations may account for more than 60 percent of world economic activity by 2030, while today’s rich nations, which currently account for more than 55 percent of world economic activity, may account for only about 38 percent.</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23</a:t>
            </a:fld>
            <a:endParaRPr lang="en-US"/>
          </a:p>
        </p:txBody>
      </p:sp>
    </p:spTree>
    <p:extLst>
      <p:ext uri="{BB962C8B-B14F-4D97-AF65-F5344CB8AC3E}">
        <p14:creationId xmlns:p14="http://schemas.microsoft.com/office/powerpoint/2010/main" val="1644283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cs typeface="Times New Roman" panose="02020603050405020304" pitchFamily="18" charset="0"/>
              </a:rPr>
              <a:t>As can be seen from Table 1.2, from 1960 to today, China’s share of world output increased from a trivial amount to 15.2 percent, making it the world’s second-largest economy in terms of its share in world output (the U.S. is still the largest economy overall). Other countries that markedly increased their share of world output included Japan, Thailand, Malaysia, Taiwan, Brazil, and South Korea.</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24</a:t>
            </a:fld>
            <a:endParaRPr lang="en-US"/>
          </a:p>
        </p:txBody>
      </p:sp>
    </p:spTree>
    <p:extLst>
      <p:ext uri="{BB962C8B-B14F-4D97-AF65-F5344CB8AC3E}">
        <p14:creationId xmlns:p14="http://schemas.microsoft.com/office/powerpoint/2010/main" val="3632066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cs typeface="Times New Roman" panose="02020603050405020304" pitchFamily="18" charset="0"/>
              </a:rPr>
              <a:t>Reflecting the dominance of the United States in the global economy, U.S. firms accounted for 66.3 percent of worldwide foreign direct investment flows in the 1960s. British firms were second, accounting for 10.5 percent, while Japanese firms were a distant eighth, with only 2 percent. The dominance of U.S. firms was so great that books were written about the economic threat posed to Europe by U.S. corporations. Several European governments, most notably France, talked of limiting inward investment by U.S. firms.</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25</a:t>
            </a:fld>
            <a:endParaRPr lang="en-US"/>
          </a:p>
        </p:txBody>
      </p:sp>
    </p:spTree>
    <p:extLst>
      <p:ext uri="{BB962C8B-B14F-4D97-AF65-F5344CB8AC3E}">
        <p14:creationId xmlns:p14="http://schemas.microsoft.com/office/powerpoint/2010/main" val="1239335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a:cs typeface="Times New Roman" panose="02020603050405020304" pitchFamily="18" charset="0"/>
              </a:rPr>
              <a:t>Figure 1.2 illustrates a striking increase in the outward stock of FDI over time. For example, in 1995 the outward stock of FDI held by U.S. firms was equivalent to 13 percent of U.S. GDP; by 2019, that figure was 36 percent. For the world as a whole, the outward stock of FDI increased from 12 percent to 39 percent over the same time period.</a:t>
            </a:r>
          </a:p>
          <a:p>
            <a:pPr algn="l"/>
            <a:endParaRPr lang="en-US" b="0" i="0" u="none" strike="noStrike" baseline="0" dirty="0">
              <a:cs typeface="Times New Roman" panose="02020603050405020304" pitchFamily="18" charset="0"/>
            </a:endParaRPr>
          </a:p>
          <a:p>
            <a:pPr algn="l"/>
            <a:r>
              <a:rPr lang="en-US" b="0" i="0" u="none" strike="noStrike" baseline="0" dirty="0">
                <a:cs typeface="Times New Roman" panose="02020603050405020304" pitchFamily="18" charset="0"/>
              </a:rPr>
              <a:t>The clear implication is that, increasingly, firms based in a nation depend for their revenues and profits on investments and productive activities in other nations. We live in an increasingly interconnected world.</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26</a:t>
            </a:fld>
            <a:endParaRPr lang="en-US"/>
          </a:p>
        </p:txBody>
      </p:sp>
    </p:spTree>
    <p:extLst>
      <p:ext uri="{BB962C8B-B14F-4D97-AF65-F5344CB8AC3E}">
        <p14:creationId xmlns:p14="http://schemas.microsoft.com/office/powerpoint/2010/main" val="533342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Times New Roman" panose="02020603050405020304" pitchFamily="18" charset="0"/>
                <a:cs typeface="Times New Roman" panose="02020603050405020304" pitchFamily="18" charset="0"/>
              </a:rPr>
              <a:t>Figure 1.3 illustrates two other important trends—the long-term growth in cross-border flows of foreign direct investment that has occurred since 1990, and the increasing importance of developing nations as the destination of foreign direct investment.</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27</a:t>
            </a:fld>
            <a:endParaRPr lang="en-US"/>
          </a:p>
        </p:txBody>
      </p:sp>
    </p:spTree>
    <p:extLst>
      <p:ext uri="{BB962C8B-B14F-4D97-AF65-F5344CB8AC3E}">
        <p14:creationId xmlns:p14="http://schemas.microsoft.com/office/powerpoint/2010/main" val="4010898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28</a:t>
            </a:fld>
            <a:endParaRPr lang="en-US"/>
          </a:p>
        </p:txBody>
      </p:sp>
    </p:spTree>
    <p:extLst>
      <p:ext uri="{BB962C8B-B14F-4D97-AF65-F5344CB8AC3E}">
        <p14:creationId xmlns:p14="http://schemas.microsoft.com/office/powerpoint/2010/main" val="4155776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anose="02020603050405020304" pitchFamily="18" charset="0"/>
              </a:rPr>
              <a:t>As shown in Figure 1.4, by 2019 the U.S. share had fallen to 28.8 percent, or 575 firms, and the Japanese share had declined to 11.1 percent, while Chinese enterprises had emerged to comprise 309 of the total, or 15.5 percent. There has also been a notable increase in multinationals from Taiwan, India, and South Korea.</a:t>
            </a:r>
          </a:p>
        </p:txBody>
      </p:sp>
      <p:sp>
        <p:nvSpPr>
          <p:cNvPr id="4" name="Slide Number Placeholder 3"/>
          <p:cNvSpPr>
            <a:spLocks noGrp="1"/>
          </p:cNvSpPr>
          <p:nvPr>
            <p:ph type="sldNum" sz="quarter" idx="5"/>
          </p:nvPr>
        </p:nvSpPr>
        <p:spPr/>
        <p:txBody>
          <a:bodyPr/>
          <a:lstStyle/>
          <a:p>
            <a:fld id="{CD9A7A27-C7DA-4E20-8877-F9D8D7F61956}" type="slidenum">
              <a:rPr lang="en-US" smtClean="0"/>
              <a:t>29</a:t>
            </a:fld>
            <a:endParaRPr lang="en-US"/>
          </a:p>
        </p:txBody>
      </p:sp>
    </p:spTree>
    <p:extLst>
      <p:ext uri="{BB962C8B-B14F-4D97-AF65-F5344CB8AC3E}">
        <p14:creationId xmlns:p14="http://schemas.microsoft.com/office/powerpoint/2010/main" val="81852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cs typeface="Times New Roman" panose="02020603050405020304" pitchFamily="18" charset="0"/>
              </a:rPr>
              <a:t>When people think of international businesses, they tend to think of firms such as ExxonMobil, General Motors, Ford, Panasonic, Procter &amp; Gamble, Sony, and Unilever—large, complex multinational corporations with operations that span the globe. Although most international trade and investment is still conducted by large firms, many medium-sized and small businesses are becoming increasingly involved in international trade and investment.</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30</a:t>
            </a:fld>
            <a:endParaRPr lang="en-US"/>
          </a:p>
        </p:txBody>
      </p:sp>
    </p:spTree>
    <p:extLst>
      <p:ext uri="{BB962C8B-B14F-4D97-AF65-F5344CB8AC3E}">
        <p14:creationId xmlns:p14="http://schemas.microsoft.com/office/powerpoint/2010/main" val="3277985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a:cs typeface="Times New Roman" panose="02020603050405020304" pitchFamily="18" charset="0"/>
              </a:rPr>
              <a:t>The opening case illustrates how this shifting landscape has affected the U.S. bicycle industry. As globalization took hold in the 1980s and 1990s, many U.S. bicycle manufacturers outsourced their manufacturing to other nations, and most notably China, choosing instead to focus on the design and marketing of bikes. This was good for American consumers, in so far as it lowered the cost of bikes, and good for American bicycle firms, in so far as it helped to grow demand for their products. On the downside, some assembly workers lost their jobs, but advocates of globalization argued that these losses would be more than offset by the creation of jobs elsewhere in the economy as a result of greater economic growth fostered by globalization.</a:t>
            </a:r>
          </a:p>
          <a:p>
            <a:pPr algn="l"/>
            <a:endParaRPr lang="en-US" b="0" i="0" u="none" strike="noStrike" baseline="0" dirty="0">
              <a:cs typeface="Times New Roman" panose="02020603050405020304" pitchFamily="18" charset="0"/>
            </a:endParaRPr>
          </a:p>
          <a:p>
            <a:pPr algn="l"/>
            <a:r>
              <a:rPr lang="en-US" b="0" i="0" u="none" strike="noStrike" baseline="0" dirty="0">
                <a:cs typeface="Times New Roman" panose="02020603050405020304" pitchFamily="18" charset="0"/>
              </a:rPr>
              <a:t>Irrespective of the current policy debate, the fact remains that globalization has and will probably continue to have an impact on almost everything we do. The impact of globalization is evident in our everyday lives.</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3</a:t>
            </a:fld>
            <a:endParaRPr lang="en-US"/>
          </a:p>
        </p:txBody>
      </p:sp>
    </p:spTree>
    <p:extLst>
      <p:ext uri="{BB962C8B-B14F-4D97-AF65-F5344CB8AC3E}">
        <p14:creationId xmlns:p14="http://schemas.microsoft.com/office/powerpoint/2010/main" val="2274346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a:cs typeface="Times New Roman" panose="02020603050405020304" pitchFamily="18" charset="0"/>
              </a:rPr>
              <a:t>In 1989 and 1991, a series of democratic revolutions swept the communist world. For reasons that are explored in more detail in Chapter 3, in country after country throughout eastern Europe and eventually in the Soviet Union itself, Communist Party governments collapsed. The Soviet Union receded into history, replaced by 15 independent republics. Czechoslovakia divided itself into two states, while Yugoslavia dissolved into a bloody civil war among its five successor states.</a:t>
            </a:r>
          </a:p>
          <a:p>
            <a:pPr algn="l"/>
            <a:endParaRPr lang="en-US" b="0" i="0" u="none" strike="noStrike" baseline="0" dirty="0">
              <a:cs typeface="Times New Roman" panose="02020603050405020304" pitchFamily="18" charset="0"/>
            </a:endParaRPr>
          </a:p>
          <a:p>
            <a:pPr algn="l"/>
            <a:r>
              <a:rPr lang="en-US" b="0" i="0" u="none" strike="noStrike" baseline="0" dirty="0">
                <a:cs typeface="Times New Roman" panose="02020603050405020304" pitchFamily="18" charset="0"/>
              </a:rPr>
              <a:t>Since then, many of the former communist nations of Europe and Asia have seemed to share a commitment to democratic politics and free market economics. For half a century, these countries were essentially closed to Western international businesses. Now, they present a host of export and investment opportunities.</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31</a:t>
            </a:fld>
            <a:endParaRPr lang="en-US"/>
          </a:p>
        </p:txBody>
      </p:sp>
    </p:spTree>
    <p:extLst>
      <p:ext uri="{BB962C8B-B14F-4D97-AF65-F5344CB8AC3E}">
        <p14:creationId xmlns:p14="http://schemas.microsoft.com/office/powerpoint/2010/main" val="2346123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anose="02020603050405020304" pitchFamily="18" charset="0"/>
              </a:rPr>
              <a:t>The past quarter century has seen rapid changes in the global economy. Not withstanding recent developments such as the higher tariffs introduced by the Trump administration in the United States, barriers to the free flow of goods, services, and capital have been coming down. As their economies advance, more nations are joining the ranks of the developed world.</a:t>
            </a:r>
          </a:p>
        </p:txBody>
      </p:sp>
      <p:sp>
        <p:nvSpPr>
          <p:cNvPr id="4" name="Slide Number Placeholder 3"/>
          <p:cNvSpPr>
            <a:spLocks noGrp="1"/>
          </p:cNvSpPr>
          <p:nvPr>
            <p:ph type="sldNum" sz="quarter" idx="5"/>
          </p:nvPr>
        </p:nvSpPr>
        <p:spPr/>
        <p:txBody>
          <a:bodyPr/>
          <a:lstStyle/>
          <a:p>
            <a:fld id="{CD9A7A27-C7DA-4E20-8877-F9D8D7F61956}" type="slidenum">
              <a:rPr lang="en-US" smtClean="0"/>
              <a:t>32</a:t>
            </a:fld>
            <a:endParaRPr lang="en-US"/>
          </a:p>
        </p:txBody>
      </p:sp>
    </p:spTree>
    <p:extLst>
      <p:ext uri="{BB962C8B-B14F-4D97-AF65-F5344CB8AC3E}">
        <p14:creationId xmlns:p14="http://schemas.microsoft.com/office/powerpoint/2010/main" val="1040774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1-4 Explain the main arguments in the debate over the impact of globalization.</a:t>
            </a:r>
          </a:p>
        </p:txBody>
      </p:sp>
      <p:sp>
        <p:nvSpPr>
          <p:cNvPr id="4" name="Slide Number Placeholder 3"/>
          <p:cNvSpPr>
            <a:spLocks noGrp="1"/>
          </p:cNvSpPr>
          <p:nvPr>
            <p:ph type="sldNum" sz="quarter" idx="5"/>
          </p:nvPr>
        </p:nvSpPr>
        <p:spPr/>
        <p:txBody>
          <a:bodyPr/>
          <a:lstStyle/>
          <a:p>
            <a:fld id="{CD9A7A27-C7DA-4E20-8877-F9D8D7F61956}" type="slidenum">
              <a:rPr lang="en-US" smtClean="0"/>
              <a:t>33</a:t>
            </a:fld>
            <a:endParaRPr lang="en-US"/>
          </a:p>
        </p:txBody>
      </p:sp>
    </p:spTree>
    <p:extLst>
      <p:ext uri="{BB962C8B-B14F-4D97-AF65-F5344CB8AC3E}">
        <p14:creationId xmlns:p14="http://schemas.microsoft.com/office/powerpoint/2010/main" val="1564792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cs typeface="Times New Roman" panose="02020603050405020304" pitchFamily="18" charset="0"/>
              </a:rPr>
              <a:t>Popular demonstrations against globalization date back to December 1999, when more than 40,000 protesters blocked the streets of Seattle in an attempt to shut down a World Trade Organization meeting being held in the city. The demonstrators were protesting against a wide range of issues, including job losses in industries under attack from foreign competitors, downward pressure on the wage rates of unskilled workers, environmental degradation, and the cultural imperialism of global media and multinational enterprises, which was seen as being dominated by what some protesters called the “culturally impoverished” interests and values of the United States.</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34</a:t>
            </a:fld>
            <a:endParaRPr lang="en-US"/>
          </a:p>
        </p:txBody>
      </p:sp>
    </p:spTree>
    <p:extLst>
      <p:ext uri="{BB962C8B-B14F-4D97-AF65-F5344CB8AC3E}">
        <p14:creationId xmlns:p14="http://schemas.microsoft.com/office/powerpoint/2010/main" val="2585652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Times New Roman" panose="02020603050405020304" pitchFamily="18" charset="0"/>
                <a:cs typeface="Times New Roman" panose="02020603050405020304" pitchFamily="18" charset="0"/>
              </a:rPr>
              <a:t>One concern frequently voiced by globalization opponents is that falling barriers to international trade destroy manufacturing jobs in wealthy advanced economies such as the United States and western Europe. Critics argue that falling trade barriers allow firms to move manufacturing activities to countries where wage rates are much lower.</a:t>
            </a:r>
            <a:endParaRPr lang="en-US" alt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35</a:t>
            </a:fld>
            <a:endParaRPr lang="en-US"/>
          </a:p>
        </p:txBody>
      </p:sp>
    </p:spTree>
    <p:extLst>
      <p:ext uri="{BB962C8B-B14F-4D97-AF65-F5344CB8AC3E}">
        <p14:creationId xmlns:p14="http://schemas.microsoft.com/office/powerpoint/2010/main" val="981517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Times New Roman" panose="02020603050405020304" pitchFamily="18" charset="0"/>
              </a:rPr>
              <a:t>While the hump-shaped relationship depicted in Figure 1.5 seems to hold across a wide range of pollutants—from sulfur dioxide to lead concentrations and water quality—carbon dioxide emissions are an important exception, rising steadily with higher-income levels.</a:t>
            </a:r>
          </a:p>
        </p:txBody>
      </p:sp>
      <p:sp>
        <p:nvSpPr>
          <p:cNvPr id="4" name="Slide Number Placeholder 3"/>
          <p:cNvSpPr>
            <a:spLocks noGrp="1"/>
          </p:cNvSpPr>
          <p:nvPr>
            <p:ph type="sldNum" sz="quarter" idx="5"/>
          </p:nvPr>
        </p:nvSpPr>
        <p:spPr/>
        <p:txBody>
          <a:bodyPr/>
          <a:lstStyle/>
          <a:p>
            <a:fld id="{CD9A7A27-C7DA-4E20-8877-F9D8D7F61956}" type="slidenum">
              <a:rPr lang="en-US" smtClean="0"/>
              <a:t>36</a:t>
            </a:fld>
            <a:endParaRPr lang="en-US"/>
          </a:p>
        </p:txBody>
      </p:sp>
    </p:spTree>
    <p:extLst>
      <p:ext uri="{BB962C8B-B14F-4D97-AF65-F5344CB8AC3E}">
        <p14:creationId xmlns:p14="http://schemas.microsoft.com/office/powerpoint/2010/main" val="3242228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cs typeface="Times New Roman" panose="02020603050405020304" pitchFamily="18" charset="0"/>
              </a:rPr>
              <a:t>According to data from the World Bank, the percentage of the world’s population living in poverty has declined substantially over the last three decades as shown in Figure 1.6</a:t>
            </a:r>
            <a:r>
              <a:rPr lang="en-US" dirty="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CD9A7A27-C7DA-4E20-8877-F9D8D7F61956}" type="slidenum">
              <a:rPr lang="en-US" smtClean="0"/>
              <a:t>37</a:t>
            </a:fld>
            <a:endParaRPr lang="en-US"/>
          </a:p>
        </p:txBody>
      </p:sp>
    </p:spTree>
    <p:extLst>
      <p:ext uri="{BB962C8B-B14F-4D97-AF65-F5344CB8AC3E}">
        <p14:creationId xmlns:p14="http://schemas.microsoft.com/office/powerpoint/2010/main" val="298988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1-5 Understand how the process of globalization is creating opportunities and challenges for management practice.</a:t>
            </a:r>
          </a:p>
          <a:p>
            <a:endParaRPr lang="en-US" dirty="0"/>
          </a:p>
          <a:p>
            <a:r>
              <a:rPr lang="en-US" dirty="0"/>
              <a:t>A firm does not have to become a multinational enterprise, investing directly in operations in other countries, to engage in international business, although multinational enterprises are international businesses. All a firm has to do is export or import products from other countries.</a:t>
            </a:r>
          </a:p>
        </p:txBody>
      </p:sp>
      <p:sp>
        <p:nvSpPr>
          <p:cNvPr id="4" name="Slide Number Placeholder 3"/>
          <p:cNvSpPr>
            <a:spLocks noGrp="1"/>
          </p:cNvSpPr>
          <p:nvPr>
            <p:ph type="sldNum" sz="quarter" idx="5"/>
          </p:nvPr>
        </p:nvSpPr>
        <p:spPr/>
        <p:txBody>
          <a:bodyPr/>
          <a:lstStyle/>
          <a:p>
            <a:fld id="{CD9A7A27-C7DA-4E20-8877-F9D8D7F61956}" type="slidenum">
              <a:rPr lang="en-US" smtClean="0"/>
              <a:t>38</a:t>
            </a:fld>
            <a:endParaRPr lang="en-US"/>
          </a:p>
        </p:txBody>
      </p:sp>
    </p:spTree>
    <p:extLst>
      <p:ext uri="{BB962C8B-B14F-4D97-AF65-F5344CB8AC3E}">
        <p14:creationId xmlns:p14="http://schemas.microsoft.com/office/powerpoint/2010/main" val="209505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LO 1-1 </a:t>
            </a:r>
            <a:r>
              <a:rPr lang="en-US" dirty="0"/>
              <a:t>Understand what is meant by the term </a:t>
            </a:r>
            <a:r>
              <a:rPr lang="en-US" i="1" dirty="0"/>
              <a:t>globalization</a:t>
            </a:r>
            <a:r>
              <a:rPr lang="en-US" dirty="0"/>
              <a:t>.</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4</a:t>
            </a:fld>
            <a:endParaRPr lang="en-US"/>
          </a:p>
        </p:txBody>
      </p:sp>
    </p:spTree>
    <p:extLst>
      <p:ext uri="{BB962C8B-B14F-4D97-AF65-F5344CB8AC3E}">
        <p14:creationId xmlns:p14="http://schemas.microsoft.com/office/powerpoint/2010/main" val="350682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cs typeface="Times New Roman" panose="02020603050405020304" pitchFamily="18" charset="0"/>
              </a:rPr>
              <a:t>The most global of markets are not typically markets for consumer products—where national differences in tastes and preferences can still be important enough to act as a brake on globalization. They are markets for industrial goods and materials that serve universal needs the world over. These include markets for commodities such as aluminum, oil, and wheat; for industrial products such as microprocessors, DRAMs (computer memory chips), and commercial jet aircraft; for computer software; and for financial assets, from U.S. Treasury bills to Eurobonds, and futures on the Nikkei index or the euro. That being said, it is increasingly evident that many newer high-technology consumer products, such as Apple’s iPhone, are being successfully sold the same way the world over.</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5</a:t>
            </a:fld>
            <a:endParaRPr lang="en-US"/>
          </a:p>
        </p:txBody>
      </p:sp>
    </p:spTree>
    <p:extLst>
      <p:ext uri="{BB962C8B-B14F-4D97-AF65-F5344CB8AC3E}">
        <p14:creationId xmlns:p14="http://schemas.microsoft.com/office/powerpoint/2010/main" val="341476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baseline="0" dirty="0">
                <a:cs typeface="Times New Roman" panose="02020603050405020304" pitchFamily="18" charset="0"/>
              </a:rPr>
              <a:t>For example, Boeing has made extensive use of outsourcing to foreign suppliers. Consider Boeing’s 777 first introduced in 1995: Eight Japanese suppliers make parts for the fuselage, doors, and wings; a supplier in Singapore makes the doors for the nose landing gear; three suppliers in Italy manufacture wing flaps; and so on. In total, some 30 percent of the 777, by value, is built by foreign companies. And for its most recent jet airliner, the 787, Boeing has pushed this trend even further; some 65 percent of the total value of the aircraft is outsourced to foreign companies, 35 percent of which goes to three major Japanese companies.</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6</a:t>
            </a:fld>
            <a:endParaRPr lang="en-US"/>
          </a:p>
        </p:txBody>
      </p:sp>
    </p:spTree>
    <p:extLst>
      <p:ext uri="{BB962C8B-B14F-4D97-AF65-F5344CB8AC3E}">
        <p14:creationId xmlns:p14="http://schemas.microsoft.com/office/powerpoint/2010/main" val="396739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cs typeface="Times New Roman" panose="02020603050405020304" pitchFamily="18" charset="0"/>
              </a:rPr>
              <a:t>The globalization of markets and production will probably continue. Modern firms are important actors in this trend, their actions fostering increased globalization. These firms, however, are merely responding in an efficient manner to changing conditions in their operating environment—as well they should.</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7</a:t>
            </a:fld>
            <a:endParaRPr lang="en-US"/>
          </a:p>
        </p:txBody>
      </p:sp>
    </p:spTree>
    <p:extLst>
      <p:ext uri="{BB962C8B-B14F-4D97-AF65-F5344CB8AC3E}">
        <p14:creationId xmlns:p14="http://schemas.microsoft.com/office/powerpoint/2010/main" val="253422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baseline="0" dirty="0">
                <a:cs typeface="Times New Roman" panose="02020603050405020304" pitchFamily="18" charset="0"/>
              </a:rPr>
              <a:t>As markets globalize and an increasing proportion of business activity transcends national borders, institutions are needed to help manage, regulate, and police the global marketplace and to promote the establishment of multinational treaties to govern the global business system.</a:t>
            </a: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8</a:t>
            </a:fld>
            <a:endParaRPr lang="en-US"/>
          </a:p>
        </p:txBody>
      </p:sp>
    </p:spTree>
    <p:extLst>
      <p:ext uri="{BB962C8B-B14F-4D97-AF65-F5344CB8AC3E}">
        <p14:creationId xmlns:p14="http://schemas.microsoft.com/office/powerpoint/2010/main" val="782827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D9A7A27-C7DA-4E20-8877-F9D8D7F61956}" type="slidenum">
              <a:rPr lang="en-US" smtClean="0"/>
              <a:t>9</a:t>
            </a:fld>
            <a:endParaRPr lang="en-US"/>
          </a:p>
        </p:txBody>
      </p:sp>
    </p:spTree>
    <p:extLst>
      <p:ext uri="{BB962C8B-B14F-4D97-AF65-F5344CB8AC3E}">
        <p14:creationId xmlns:p14="http://schemas.microsoft.com/office/powerpoint/2010/main" val="4039254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800" baseline="0">
                <a:latin typeface="Arial" panose="020B0604020202020204" pitchFamily="34"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1029">
            <a:extLst>
              <a:ext uri="{FF2B5EF4-FFF2-40B4-BE49-F238E27FC236}">
                <a16:creationId xmlns="" xmlns:a16="http://schemas.microsoft.com/office/drawing/2014/main" id="{9E78A55B-A5A6-37D3-05C7-51DCE6003C8A}"/>
              </a:ext>
            </a:extLst>
          </p:cNvPr>
          <p:cNvSpPr>
            <a:spLocks noGrp="1" noChangeArrowheads="1"/>
          </p:cNvSpPr>
          <p:nvPr>
            <p:ph type="ftr" sz="quarter" idx="10"/>
          </p:nvPr>
        </p:nvSpPr>
        <p:spPr/>
        <p:txBody>
          <a:bodyPr/>
          <a:lstStyle>
            <a:lvl1pPr>
              <a:defRPr baseline="0">
                <a:latin typeface="Arial" panose="020B0604020202020204" pitchFamily="34" charset="0"/>
              </a:defRPr>
            </a:lvl1pPr>
          </a:lstStyle>
          <a:p>
            <a:pPr>
              <a:defRPr/>
            </a:pPr>
            <a:r>
              <a:rPr lang="en-US" altLang="zh-TW"/>
              <a:t>CYCU— Prof CK Farn</a:t>
            </a:r>
          </a:p>
        </p:txBody>
      </p:sp>
      <p:sp>
        <p:nvSpPr>
          <p:cNvPr id="5" name="Rectangle 1030">
            <a:extLst>
              <a:ext uri="{FF2B5EF4-FFF2-40B4-BE49-F238E27FC236}">
                <a16:creationId xmlns="" xmlns:a16="http://schemas.microsoft.com/office/drawing/2014/main" id="{E37D34A8-373E-E1DB-10B8-4548B0415313}"/>
              </a:ext>
            </a:extLst>
          </p:cNvPr>
          <p:cNvSpPr>
            <a:spLocks noGrp="1" noChangeArrowheads="1"/>
          </p:cNvSpPr>
          <p:nvPr>
            <p:ph type="sldNum" sz="quarter" idx="11"/>
          </p:nvPr>
        </p:nvSpPr>
        <p:spPr/>
        <p:txBody>
          <a:bodyPr/>
          <a:lstStyle>
            <a:lvl1pPr>
              <a:defRPr smtClean="0"/>
            </a:lvl1pPr>
          </a:lstStyle>
          <a:p>
            <a:pPr>
              <a:defRPr/>
            </a:pPr>
            <a:fld id="{A1587637-8D69-BA45-9C6E-5C5329076D69}" type="slidenum">
              <a:rPr lang="en-US" altLang="zh-TW"/>
              <a:pPr>
                <a:defRPr/>
              </a:pPr>
              <a:t>‹#›</a:t>
            </a:fld>
            <a:endParaRPr lang="en-US" altLang="zh-TW"/>
          </a:p>
        </p:txBody>
      </p:sp>
    </p:spTree>
    <p:extLst>
      <p:ext uri="{BB962C8B-B14F-4D97-AF65-F5344CB8AC3E}">
        <p14:creationId xmlns:p14="http://schemas.microsoft.com/office/powerpoint/2010/main" val="231801815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 xmlns:a16="http://schemas.microsoft.com/office/drawing/2014/main" id="{216FDE0B-C80F-8402-D35F-A8469ADECA5D}"/>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 xmlns:a16="http://schemas.microsoft.com/office/drawing/2014/main" id="{D425068D-A45E-E4C4-9E18-BBD26172DE7B}"/>
              </a:ext>
            </a:extLst>
          </p:cNvPr>
          <p:cNvSpPr>
            <a:spLocks noGrp="1" noChangeArrowheads="1"/>
          </p:cNvSpPr>
          <p:nvPr>
            <p:ph type="sldNum" sz="quarter" idx="11"/>
          </p:nvPr>
        </p:nvSpPr>
        <p:spPr>
          <a:ln/>
        </p:spPr>
        <p:txBody>
          <a:bodyPr/>
          <a:lstStyle>
            <a:lvl1pPr>
              <a:defRPr/>
            </a:lvl1pPr>
          </a:lstStyle>
          <a:p>
            <a:pPr>
              <a:defRPr/>
            </a:pPr>
            <a:fld id="{D962B065-21F9-D648-B04C-E054EBDD4500}" type="slidenum">
              <a:rPr lang="en-US" altLang="zh-TW"/>
              <a:pPr>
                <a:defRPr/>
              </a:pPr>
              <a:t>‹#›</a:t>
            </a:fld>
            <a:endParaRPr lang="en-US" altLang="zh-TW"/>
          </a:p>
        </p:txBody>
      </p:sp>
    </p:spTree>
    <p:extLst>
      <p:ext uri="{BB962C8B-B14F-4D97-AF65-F5344CB8AC3E}">
        <p14:creationId xmlns:p14="http://schemas.microsoft.com/office/powerpoint/2010/main" val="73347164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 xmlns:a16="http://schemas.microsoft.com/office/drawing/2014/main" id="{A5F19ED8-B3A1-3790-E1B4-5BFDC2E14BDC}"/>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 xmlns:a16="http://schemas.microsoft.com/office/drawing/2014/main" id="{93629BD6-4923-9AE3-BFB2-11FCC2FAEFFC}"/>
              </a:ext>
            </a:extLst>
          </p:cNvPr>
          <p:cNvSpPr>
            <a:spLocks noGrp="1" noChangeArrowheads="1"/>
          </p:cNvSpPr>
          <p:nvPr>
            <p:ph type="sldNum" sz="quarter" idx="11"/>
          </p:nvPr>
        </p:nvSpPr>
        <p:spPr>
          <a:ln/>
        </p:spPr>
        <p:txBody>
          <a:bodyPr/>
          <a:lstStyle>
            <a:lvl1pPr>
              <a:defRPr/>
            </a:lvl1pPr>
          </a:lstStyle>
          <a:p>
            <a:pPr>
              <a:defRPr/>
            </a:pPr>
            <a:fld id="{08D07A17-0A6E-6842-9840-B2C43EE9CFFE}" type="slidenum">
              <a:rPr lang="en-US" altLang="zh-TW"/>
              <a:pPr>
                <a:defRPr/>
              </a:pPr>
              <a:t>‹#›</a:t>
            </a:fld>
            <a:endParaRPr lang="en-US" altLang="zh-TW"/>
          </a:p>
        </p:txBody>
      </p:sp>
    </p:spTree>
    <p:extLst>
      <p:ext uri="{BB962C8B-B14F-4D97-AF65-F5344CB8AC3E}">
        <p14:creationId xmlns:p14="http://schemas.microsoft.com/office/powerpoint/2010/main" val="39619154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 xmlns:a16="http://schemas.microsoft.com/office/drawing/2014/main" id="{461FB8AD-A5ED-D8A9-F8B8-411A2FF13E10}"/>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 xmlns:a16="http://schemas.microsoft.com/office/drawing/2014/main" id="{04C2A7CC-3037-FEBD-0B3C-8D0775574569}"/>
              </a:ext>
            </a:extLst>
          </p:cNvPr>
          <p:cNvSpPr>
            <a:spLocks noGrp="1" noChangeArrowheads="1"/>
          </p:cNvSpPr>
          <p:nvPr>
            <p:ph type="sldNum" sz="quarter" idx="11"/>
          </p:nvPr>
        </p:nvSpPr>
        <p:spPr>
          <a:ln/>
        </p:spPr>
        <p:txBody>
          <a:bodyPr/>
          <a:lstStyle>
            <a:lvl1pPr>
              <a:defRPr/>
            </a:lvl1pPr>
          </a:lstStyle>
          <a:p>
            <a:pPr>
              <a:defRPr/>
            </a:pPr>
            <a:fld id="{A3020AB7-75EF-E244-9063-D783738818D6}" type="slidenum">
              <a:rPr lang="en-US" altLang="zh-TW"/>
              <a:pPr>
                <a:defRPr/>
              </a:pPr>
              <a:t>‹#›</a:t>
            </a:fld>
            <a:endParaRPr lang="en-US" altLang="zh-TW"/>
          </a:p>
        </p:txBody>
      </p:sp>
    </p:spTree>
    <p:extLst>
      <p:ext uri="{BB962C8B-B14F-4D97-AF65-F5344CB8AC3E}">
        <p14:creationId xmlns:p14="http://schemas.microsoft.com/office/powerpoint/2010/main" val="237059739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Horizontal Main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304800"/>
            <a:ext cx="8458200" cy="678611"/>
          </a:xfrm>
          <a:prstGeom prst="rect">
            <a:avLst/>
          </a:prstGeom>
        </p:spPr>
        <p:txBody>
          <a:bodyPr>
            <a:noAutofit/>
          </a:bodyPr>
          <a:lstStyle>
            <a:lvl1pPr>
              <a:lnSpc>
                <a:spcPct val="100000"/>
              </a:lnSpc>
              <a:defRPr sz="24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09"/>
            <a:ext cx="8458200" cy="2838091"/>
          </a:xfrm>
          <a:prstGeom prst="rect">
            <a:avLst/>
          </a:prstGeo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4343400"/>
            <a:ext cx="8458200" cy="1905000"/>
          </a:xfrm>
        </p:spPr>
        <p:txBody>
          <a:bodyPr>
            <a:noAutofit/>
          </a:bodyPr>
          <a:lstStyle>
            <a:lvl1pPr>
              <a:defRPr sz="2400"/>
            </a:lvl1pPr>
            <a:lvl2pPr>
              <a:defRPr sz="2400"/>
            </a:lvl2pPr>
            <a:lvl3pPr marL="640080">
              <a:defRPr sz="2000"/>
            </a:lvl3pPr>
            <a:lvl4pPr marL="455613" indent="0">
              <a:buNone/>
              <a:defRPr/>
            </a:lvl4pPr>
          </a:lstStyle>
          <a:p>
            <a:pPr lvl="0"/>
            <a:r>
              <a:rPr lang="zh-TW" altLang="en-US"/>
              <a:t>編輯母片文字樣式</a:t>
            </a:r>
          </a:p>
          <a:p>
            <a:pPr lvl="1"/>
            <a:r>
              <a:rPr lang="zh-TW" altLang="en-US"/>
              <a:t>第二層</a:t>
            </a:r>
          </a:p>
          <a:p>
            <a:pPr lvl="2"/>
            <a:r>
              <a:rPr lang="zh-TW" altLang="en-US"/>
              <a:t>第三層</a:t>
            </a:r>
          </a:p>
        </p:txBody>
      </p:sp>
      <p:sp>
        <p:nvSpPr>
          <p:cNvPr id="8" name="Appendix Link"/>
          <p:cNvSpPr>
            <a:spLocks noGrp="1"/>
          </p:cNvSpPr>
          <p:nvPr>
            <p:ph type="body" sz="quarter" idx="29"/>
          </p:nvPr>
        </p:nvSpPr>
        <p:spPr>
          <a:xfrm>
            <a:off x="3200400" y="6324600"/>
            <a:ext cx="2743200" cy="192024"/>
          </a:xfrm>
        </p:spPr>
        <p:txBody>
          <a:bodyPr anchor="b">
            <a:noAutofit/>
          </a:bodyPr>
          <a:lstStyle>
            <a:lvl1pPr algn="ctr">
              <a:defRPr sz="900"/>
            </a:lvl1pPr>
          </a:lstStyle>
          <a:p>
            <a:pPr lvl="0"/>
            <a:r>
              <a:rPr lang="zh-TW" altLang="en-US"/>
              <a:t>編輯母片文字樣式</a:t>
            </a:r>
          </a:p>
        </p:txBody>
      </p:sp>
      <p:sp>
        <p:nvSpPr>
          <p:cNvPr id="10" name="Image Credit"/>
          <p:cNvSpPr>
            <a:spLocks noGrp="1"/>
          </p:cNvSpPr>
          <p:nvPr>
            <p:ph type="body" sz="quarter" idx="30"/>
          </p:nvPr>
        </p:nvSpPr>
        <p:spPr>
          <a:xfrm>
            <a:off x="1562101" y="6684963"/>
            <a:ext cx="6976872" cy="173736"/>
          </a:xfrm>
        </p:spPr>
        <p:txBody>
          <a:bodyPr anchor="ctr">
            <a:noAutofit/>
          </a:bodyPr>
          <a:lstStyle>
            <a:lvl1pPr algn="r">
              <a:defRPr sz="800">
                <a:solidFill>
                  <a:srgbClr val="595959"/>
                </a:solidFill>
              </a:defRPr>
            </a:lvl1pPr>
          </a:lstStyle>
          <a:p>
            <a:pPr lvl="0"/>
            <a:r>
              <a:rPr lang="zh-TW" altLang="en-US"/>
              <a:t>編輯母片文字樣式</a:t>
            </a:r>
          </a:p>
        </p:txBody>
      </p:sp>
    </p:spTree>
    <p:extLst>
      <p:ext uri="{BB962C8B-B14F-4D97-AF65-F5344CB8AC3E}">
        <p14:creationId xmlns:p14="http://schemas.microsoft.com/office/powerpoint/2010/main" val="2854519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x Main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304800"/>
            <a:ext cx="8458200" cy="678611"/>
          </a:xfrm>
          <a:prstGeom prst="rect">
            <a:avLst/>
          </a:prstGeom>
        </p:spPr>
        <p:txBody>
          <a:bodyPr>
            <a:noAutofit/>
          </a:bodyPr>
          <a:lstStyle>
            <a:lvl1pPr>
              <a:lnSpc>
                <a:spcPct val="100000"/>
              </a:lnSpc>
              <a:defRPr sz="24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733425"/>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29"/>
          </p:nvPr>
        </p:nvSpPr>
        <p:spPr>
          <a:xfrm>
            <a:off x="3200400" y="6324600"/>
            <a:ext cx="2743200" cy="192024"/>
          </a:xfrm>
        </p:spPr>
        <p:txBody>
          <a:bodyPr anchor="b">
            <a:noAutofit/>
          </a:bodyPr>
          <a:lstStyle>
            <a:lvl1pPr algn="ctr">
              <a:defRPr sz="900"/>
            </a:lvl1pPr>
          </a:lstStyle>
          <a:p>
            <a:pPr lvl="0"/>
            <a:r>
              <a:rPr lang="zh-TW" altLang="en-US"/>
              <a:t>編輯母片文字樣式</a:t>
            </a:r>
          </a:p>
        </p:txBody>
      </p:sp>
      <p:sp>
        <p:nvSpPr>
          <p:cNvPr id="14" name="Image Credit"/>
          <p:cNvSpPr>
            <a:spLocks noGrp="1"/>
          </p:cNvSpPr>
          <p:nvPr>
            <p:ph type="body" sz="quarter" idx="30"/>
          </p:nvPr>
        </p:nvSpPr>
        <p:spPr>
          <a:xfrm>
            <a:off x="1562101" y="6684963"/>
            <a:ext cx="6976872" cy="173736"/>
          </a:xfrm>
        </p:spPr>
        <p:txBody>
          <a:bodyPr anchor="ctr">
            <a:noAutofit/>
          </a:bodyPr>
          <a:lstStyle>
            <a:lvl1pPr algn="r">
              <a:defRPr sz="800">
                <a:solidFill>
                  <a:srgbClr val="595959"/>
                </a:solidFill>
              </a:defRPr>
            </a:lvl1pPr>
          </a:lstStyle>
          <a:p>
            <a:pPr lvl="0"/>
            <a:r>
              <a:rPr lang="zh-TW" altLang="en-US"/>
              <a:t>編輯母片文字樣式</a:t>
            </a:r>
          </a:p>
        </p:txBody>
      </p:sp>
    </p:spTree>
    <p:extLst>
      <p:ext uri="{BB962C8B-B14F-4D97-AF65-F5344CB8AC3E}">
        <p14:creationId xmlns:p14="http://schemas.microsoft.com/office/powerpoint/2010/main" val="167995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Slide">
    <p:spTree>
      <p:nvGrpSpPr>
        <p:cNvPr id="1" name=""/>
        <p:cNvGrpSpPr/>
        <p:nvPr/>
      </p:nvGrpSpPr>
      <p:grpSpPr>
        <a:xfrm>
          <a:off x="0" y="0"/>
          <a:ext cx="0" cy="0"/>
          <a:chOff x="0" y="0"/>
          <a:chExt cx="0" cy="0"/>
        </a:xfrm>
      </p:grpSpPr>
      <p:pic>
        <p:nvPicPr>
          <p:cNvPr id="3" name="MGH Logo">
            <a:extLst>
              <a:ext uri="{FF2B5EF4-FFF2-40B4-BE49-F238E27FC236}">
                <a16:creationId xmlns="" xmlns:a16="http://schemas.microsoft.com/office/drawing/2014/main" id="{8FE105F8-64EC-D9F7-3175-C1B512E172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9625" y="1006475"/>
            <a:ext cx="244475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GH Tagline">
            <a:extLst>
              <a:ext uri="{FF2B5EF4-FFF2-40B4-BE49-F238E27FC236}">
                <a16:creationId xmlns="" xmlns:a16="http://schemas.microsoft.com/office/drawing/2014/main" id="{661728E3-B2CA-42A7-A70E-E8001062B8DA}"/>
              </a:ext>
            </a:extLst>
          </p:cNvPr>
          <p:cNvSpPr txBox="1"/>
          <p:nvPr userDrawn="1"/>
        </p:nvSpPr>
        <p:spPr>
          <a:xfrm>
            <a:off x="1730375" y="3797300"/>
            <a:ext cx="5683250" cy="468313"/>
          </a:xfrm>
          <a:prstGeom prst="rect">
            <a:avLst/>
          </a:prstGeom>
          <a:noFill/>
        </p:spPr>
        <p:txBody>
          <a:bodyPr>
            <a:spAutoFit/>
          </a:bodyPr>
          <a:lstStyle/>
          <a:p>
            <a:pPr algn="ctr" eaLnBrk="1" fontAlgn="auto" hangingPunct="1">
              <a:spcBef>
                <a:spcPts val="0"/>
              </a:spcBef>
              <a:spcAft>
                <a:spcPts val="0"/>
              </a:spcAft>
              <a:defRPr/>
            </a:pPr>
            <a:r>
              <a:rPr kumimoji="0" lang="en-US" spc="40" dirty="0">
                <a:solidFill>
                  <a:srgbClr val="000000"/>
                </a:solidFill>
                <a:latin typeface="Arial" panose="020B0604020202020204" pitchFamily="34" charset="0"/>
                <a:ea typeface="Calibri" panose="020F0502020204030204" pitchFamily="34" charset="0"/>
              </a:rPr>
              <a:t>Because learning changes everything.</a:t>
            </a:r>
            <a:r>
              <a:rPr kumimoji="0" lang="en-US" sz="1400" spc="40" baseline="60000" dirty="0">
                <a:solidFill>
                  <a:srgbClr val="000000"/>
                </a:solidFill>
                <a:latin typeface="Arial" panose="020B0604020202020204" pitchFamily="34" charset="0"/>
                <a:ea typeface="Calibri" panose="020F0502020204030204" pitchFamily="34" charset="0"/>
              </a:rPr>
              <a:t>®</a:t>
            </a:r>
            <a:endParaRPr kumimoji="0" lang="en-US" spc="40" baseline="60000" dirty="0">
              <a:solidFill>
                <a:srgbClr val="000000"/>
              </a:solidFill>
              <a:latin typeface="+mn-lt"/>
              <a:ea typeface="+mn-ea"/>
            </a:endParaRPr>
          </a:p>
        </p:txBody>
      </p:sp>
      <p:sp>
        <p:nvSpPr>
          <p:cNvPr id="5" name="MGH URL">
            <a:extLst>
              <a:ext uri="{FF2B5EF4-FFF2-40B4-BE49-F238E27FC236}">
                <a16:creationId xmlns="" xmlns:a16="http://schemas.microsoft.com/office/drawing/2014/main" id="{5F9DBD31-E18A-14DE-BE50-5001211554C1}"/>
              </a:ext>
            </a:extLst>
          </p:cNvPr>
          <p:cNvSpPr txBox="1">
            <a:spLocks noChangeArrowheads="1"/>
          </p:cNvSpPr>
          <p:nvPr userDrawn="1"/>
        </p:nvSpPr>
        <p:spPr bwMode="auto">
          <a:xfrm>
            <a:off x="3268663" y="5329238"/>
            <a:ext cx="2606675" cy="338137"/>
          </a:xfrm>
          <a:prstGeom prst="rect">
            <a:avLst/>
          </a:prstGeom>
          <a:noFill/>
          <a:ln>
            <a:noFill/>
          </a:ln>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defRPr/>
            </a:pPr>
            <a:r>
              <a:rPr kumimoji="0" lang="en-US" altLang="zh-TW" sz="1600">
                <a:solidFill>
                  <a:srgbClr val="000000"/>
                </a:solidFill>
                <a:ea typeface="標楷體" panose="03000509000000000000" pitchFamily="49" charset="-120"/>
              </a:rPr>
              <a:t>www.mheducation.com</a:t>
            </a:r>
            <a:endParaRPr kumimoji="0" lang="en-US" altLang="zh-TW" sz="2000">
              <a:solidFill>
                <a:srgbClr val="000000"/>
              </a:solidFill>
              <a:ea typeface="標楷體" panose="03000509000000000000" pitchFamily="49" charset="-120"/>
            </a:endParaRPr>
          </a:p>
        </p:txBody>
      </p:sp>
      <p:sp>
        <p:nvSpPr>
          <p:cNvPr id="2" name="Hidden Slide Title"/>
          <p:cNvSpPr>
            <a:spLocks noGrp="1"/>
          </p:cNvSpPr>
          <p:nvPr>
            <p:ph type="title"/>
          </p:nvPr>
        </p:nvSpPr>
        <p:spPr>
          <a:xfrm>
            <a:off x="3425949" y="418391"/>
            <a:ext cx="2292103" cy="291823"/>
          </a:xfrm>
          <a:prstGeom prst="rect">
            <a:avLst/>
          </a:prstGeom>
        </p:spPr>
        <p:txBody>
          <a:bodyPr/>
          <a:lstStyle>
            <a:lvl1pPr>
              <a:defRPr>
                <a:solidFill>
                  <a:schemeClr val="tx1"/>
                </a:solidFill>
                <a:latin typeface="Calibri" panose="020F0502020204030204" pitchFamily="34" charset="0"/>
                <a:cs typeface="Calibri" panose="020F0502020204030204" pitchFamily="34" charset="0"/>
              </a:defRPr>
            </a:lvl1pPr>
          </a:lstStyle>
          <a:p>
            <a:r>
              <a:rPr lang="zh-TW" altLang="en-US"/>
              <a:t>按一下以編輯母片標題樣式</a:t>
            </a:r>
            <a:endParaRPr lang="en-US" dirty="0"/>
          </a:p>
        </p:txBody>
      </p:sp>
      <p:sp>
        <p:nvSpPr>
          <p:cNvPr id="6" name="Long Copyright">
            <a:extLst>
              <a:ext uri="{FF2B5EF4-FFF2-40B4-BE49-F238E27FC236}">
                <a16:creationId xmlns="" xmlns:a16="http://schemas.microsoft.com/office/drawing/2014/main" id="{C0972A29-786F-CAF9-1A3A-1B1C97887C11}"/>
              </a:ext>
            </a:extLst>
          </p:cNvPr>
          <p:cNvSpPr>
            <a:spLocks noGrp="1"/>
          </p:cNvSpPr>
          <p:nvPr>
            <p:ph type="ftr" sz="quarter" idx="10"/>
          </p:nvPr>
        </p:nvSpPr>
        <p:spPr>
          <a:xfrm>
            <a:off x="0" y="6486525"/>
            <a:ext cx="9144000" cy="371475"/>
          </a:xfrm>
        </p:spPr>
        <p:txBody>
          <a:bodyPr/>
          <a:lstStyle>
            <a:lvl1pPr algn="ctr" defTabSz="457200">
              <a:spcBef>
                <a:spcPct val="20000"/>
              </a:spcBef>
              <a:defRPr/>
            </a:lvl1pPr>
          </a:lstStyle>
          <a:p>
            <a:pPr>
              <a:defRPr/>
            </a:pPr>
            <a:r>
              <a:rPr lang="en-US"/>
              <a:t>CYCU— Prof CK Farn</a:t>
            </a:r>
            <a:endParaRPr lang="en-US" dirty="0"/>
          </a:p>
        </p:txBody>
      </p:sp>
    </p:spTree>
    <p:extLst>
      <p:ext uri="{BB962C8B-B14F-4D97-AF65-F5344CB8AC3E}">
        <p14:creationId xmlns:p14="http://schemas.microsoft.com/office/powerpoint/2010/main" val="4017389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 xmlns:a16="http://schemas.microsoft.com/office/drawing/2014/main" id="{A4407840-F6A4-4638-BB2F-9FBAA1A81461}"/>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276710"/>
            <a:ext cx="8458200" cy="4878028"/>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 xmlns:a16="http://schemas.microsoft.com/office/drawing/2014/main" id="{24E3FC7A-8095-4466-BF43-4B6D04A5D884}"/>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9" name="Image Credit">
            <a:extLst>
              <a:ext uri="{FF2B5EF4-FFF2-40B4-BE49-F238E27FC236}">
                <a16:creationId xmlns=""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222464976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Horizontal Main Placeholders">
    <p:spTree>
      <p:nvGrpSpPr>
        <p:cNvPr id="1" name=""/>
        <p:cNvGrpSpPr/>
        <p:nvPr/>
      </p:nvGrpSpPr>
      <p:grpSpPr>
        <a:xfrm>
          <a:off x="0" y="0"/>
          <a:ext cx="0" cy="0"/>
          <a:chOff x="0" y="0"/>
          <a:chExt cx="0" cy="0"/>
        </a:xfrm>
      </p:grpSpPr>
      <p:sp>
        <p:nvSpPr>
          <p:cNvPr id="11" name="Slide Title">
            <a:extLst>
              <a:ext uri="{FF2B5EF4-FFF2-40B4-BE49-F238E27FC236}">
                <a16:creationId xmlns="" xmlns:a16="http://schemas.microsoft.com/office/drawing/2014/main" id="{0E8983CA-7565-4832-AEB6-43019C690817}"/>
              </a:ext>
            </a:extLst>
          </p:cNvPr>
          <p:cNvSpPr>
            <a:spLocks noGrp="1"/>
          </p:cNvSpPr>
          <p:nvPr>
            <p:ph type="title" hasCustomPrompt="1"/>
          </p:nvPr>
        </p:nvSpPr>
        <p:spPr>
          <a:xfrm>
            <a:off x="342900" y="147328"/>
            <a:ext cx="8458200" cy="993554"/>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 xmlns:a16="http://schemas.microsoft.com/office/drawing/2014/main" id="{0B2D170F-7AF9-40BB-A11B-08474DF5C3AA}"/>
              </a:ext>
            </a:extLst>
          </p:cNvPr>
          <p:cNvSpPr>
            <a:spLocks noGrp="1"/>
          </p:cNvSpPr>
          <p:nvPr>
            <p:ph sz="quarter" idx="14" hasCustomPrompt="1"/>
          </p:nvPr>
        </p:nvSpPr>
        <p:spPr>
          <a:xfrm>
            <a:off x="342900" y="4343400"/>
            <a:ext cx="8458200" cy="1660358"/>
          </a:xfrm>
        </p:spPr>
        <p:txBody>
          <a:bodyPr/>
          <a:lstStyle>
            <a:lvl1pPr>
              <a:spcBef>
                <a:spcPts val="1000"/>
              </a:spcBef>
              <a:spcAft>
                <a:spcPts val="0"/>
              </a:spcAft>
              <a:defRPr sz="2400"/>
            </a:lvl1pPr>
            <a:lvl2pPr marL="291600" indent="-291600">
              <a:spcBef>
                <a:spcPts val="1000"/>
              </a:spcBef>
              <a:spcAft>
                <a:spcPts val="0"/>
              </a:spcAft>
              <a:defRPr sz="2200"/>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3" name="Slide Number Placeholder">
            <a:extLst>
              <a:ext uri="{FF2B5EF4-FFF2-40B4-BE49-F238E27FC236}">
                <a16:creationId xmlns=""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Appendix Link">
            <a:extLst>
              <a:ext uri="{FF2B5EF4-FFF2-40B4-BE49-F238E27FC236}">
                <a16:creationId xmlns="" xmlns:a16="http://schemas.microsoft.com/office/drawing/2014/main" id="{C5EF4C7E-E3EA-4A51-AD02-0D44BC45482F}"/>
              </a:ext>
            </a:extLst>
          </p:cNvPr>
          <p:cNvSpPr>
            <a:spLocks noGrp="1"/>
          </p:cNvSpPr>
          <p:nvPr>
            <p:ph type="body" sz="quarter" idx="12" hasCustomPrompt="1"/>
          </p:nvPr>
        </p:nvSpPr>
        <p:spPr>
          <a:xfrm>
            <a:off x="2971268" y="6266449"/>
            <a:ext cx="3201464" cy="306803"/>
          </a:xfrm>
        </p:spPr>
        <p:txBody>
          <a:bodyPr anchor="b">
            <a:noAutofit/>
          </a:bodyPr>
          <a:lstStyle>
            <a:lvl1pPr algn="ctr">
              <a:defRPr sz="1200"/>
            </a:lvl1pPr>
          </a:lstStyle>
          <a:p>
            <a:pPr lvl="0"/>
            <a:r>
              <a:rPr lang="en-US" dirty="0"/>
              <a:t>Add text alternative link, if needed.</a:t>
            </a:r>
          </a:p>
        </p:txBody>
      </p:sp>
      <p:sp>
        <p:nvSpPr>
          <p:cNvPr id="10" name="Image Credit">
            <a:extLst>
              <a:ext uri="{FF2B5EF4-FFF2-40B4-BE49-F238E27FC236}">
                <a16:creationId xmlns="" xmlns:a16="http://schemas.microsoft.com/office/drawing/2014/main" id="{4D1E5D3D-B35C-4CCC-8033-D6BFD87670D4}"/>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Tree>
    <p:extLst>
      <p:ext uri="{BB962C8B-B14F-4D97-AF65-F5344CB8AC3E}">
        <p14:creationId xmlns:p14="http://schemas.microsoft.com/office/powerpoint/2010/main" val="3048222149"/>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7" name="標題 6"/>
          <p:cNvSpPr>
            <a:spLocks noGrp="1"/>
          </p:cNvSpPr>
          <p:nvPr>
            <p:ph type="title"/>
          </p:nvPr>
        </p:nvSpPr>
        <p:spPr/>
        <p:txBody>
          <a:bodyPr/>
          <a:lstStyle/>
          <a:p>
            <a:r>
              <a:rPr lang="zh-TW" altLang="en-US"/>
              <a:t>按一下以編輯母片標題樣式</a:t>
            </a:r>
          </a:p>
        </p:txBody>
      </p:sp>
      <p:sp>
        <p:nvSpPr>
          <p:cNvPr id="2" name="Rectangle 1029">
            <a:extLst>
              <a:ext uri="{FF2B5EF4-FFF2-40B4-BE49-F238E27FC236}">
                <a16:creationId xmlns="" xmlns:a16="http://schemas.microsoft.com/office/drawing/2014/main" id="{6FB2B9A7-6F94-4C0E-437D-DFD5AD66BDD7}"/>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 xmlns:a16="http://schemas.microsoft.com/office/drawing/2014/main" id="{8F68F361-F5BE-5324-8428-8A74FDDD7756}"/>
              </a:ext>
            </a:extLst>
          </p:cNvPr>
          <p:cNvSpPr>
            <a:spLocks noGrp="1" noChangeArrowheads="1"/>
          </p:cNvSpPr>
          <p:nvPr>
            <p:ph type="sldNum" sz="quarter" idx="11"/>
          </p:nvPr>
        </p:nvSpPr>
        <p:spPr>
          <a:ln/>
        </p:spPr>
        <p:txBody>
          <a:bodyPr/>
          <a:lstStyle>
            <a:lvl1pPr>
              <a:defRPr/>
            </a:lvl1pPr>
          </a:lstStyle>
          <a:p>
            <a:pPr>
              <a:defRPr/>
            </a:pPr>
            <a:fld id="{D6E01FAA-D555-4543-8768-AD48DA6DBD93}" type="slidenum">
              <a:rPr lang="en-US" altLang="zh-TW"/>
              <a:pPr>
                <a:defRPr/>
              </a:pPr>
              <a:t>‹#›</a:t>
            </a:fld>
            <a:endParaRPr lang="en-US" altLang="zh-TW"/>
          </a:p>
        </p:txBody>
      </p:sp>
    </p:spTree>
    <p:extLst>
      <p:ext uri="{BB962C8B-B14F-4D97-AF65-F5344CB8AC3E}">
        <p14:creationId xmlns:p14="http://schemas.microsoft.com/office/powerpoint/2010/main" val="40186596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 xmlns:a16="http://schemas.microsoft.com/office/drawing/2014/main" id="{F0F49ED6-5F9E-5033-003A-28C1B2E0997B}"/>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 xmlns:a16="http://schemas.microsoft.com/office/drawing/2014/main" id="{D80522BF-D798-EC8D-C156-BC0E9336762C}"/>
              </a:ext>
            </a:extLst>
          </p:cNvPr>
          <p:cNvSpPr>
            <a:spLocks noGrp="1" noChangeArrowheads="1"/>
          </p:cNvSpPr>
          <p:nvPr>
            <p:ph type="sldNum" sz="quarter" idx="11"/>
          </p:nvPr>
        </p:nvSpPr>
        <p:spPr>
          <a:ln/>
        </p:spPr>
        <p:txBody>
          <a:bodyPr/>
          <a:lstStyle>
            <a:lvl1pPr>
              <a:defRPr/>
            </a:lvl1pPr>
          </a:lstStyle>
          <a:p>
            <a:pPr>
              <a:defRPr/>
            </a:pPr>
            <a:fld id="{957264F1-FD96-1B4A-BCC2-786612357030}" type="slidenum">
              <a:rPr lang="en-US" altLang="zh-TW"/>
              <a:pPr>
                <a:defRPr/>
              </a:pPr>
              <a:t>‹#›</a:t>
            </a:fld>
            <a:endParaRPr lang="en-US" altLang="zh-TW"/>
          </a:p>
        </p:txBody>
      </p:sp>
    </p:spTree>
    <p:extLst>
      <p:ext uri="{BB962C8B-B14F-4D97-AF65-F5344CB8AC3E}">
        <p14:creationId xmlns:p14="http://schemas.microsoft.com/office/powerpoint/2010/main" val="83142359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1029">
            <a:extLst>
              <a:ext uri="{FF2B5EF4-FFF2-40B4-BE49-F238E27FC236}">
                <a16:creationId xmlns="" xmlns:a16="http://schemas.microsoft.com/office/drawing/2014/main" id="{901EC4F8-4CBC-330C-F77A-DD4819BBA5D3}"/>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 xmlns:a16="http://schemas.microsoft.com/office/drawing/2014/main" id="{CEDEA691-4203-DB83-8289-7D1315920FD9}"/>
              </a:ext>
            </a:extLst>
          </p:cNvPr>
          <p:cNvSpPr>
            <a:spLocks noGrp="1" noChangeArrowheads="1"/>
          </p:cNvSpPr>
          <p:nvPr>
            <p:ph type="sldNum" sz="quarter" idx="11"/>
          </p:nvPr>
        </p:nvSpPr>
        <p:spPr>
          <a:ln/>
        </p:spPr>
        <p:txBody>
          <a:bodyPr/>
          <a:lstStyle>
            <a:lvl1pPr>
              <a:defRPr/>
            </a:lvl1pPr>
          </a:lstStyle>
          <a:p>
            <a:pPr>
              <a:defRPr/>
            </a:pPr>
            <a:fld id="{BDC74FB7-85EE-6D4A-B9B3-C0DEDEADC025}" type="slidenum">
              <a:rPr lang="en-US" altLang="zh-TW"/>
              <a:pPr>
                <a:defRPr/>
              </a:pPr>
              <a:t>‹#›</a:t>
            </a:fld>
            <a:endParaRPr lang="en-US" altLang="zh-TW"/>
          </a:p>
        </p:txBody>
      </p:sp>
    </p:spTree>
    <p:extLst>
      <p:ext uri="{BB962C8B-B14F-4D97-AF65-F5344CB8AC3E}">
        <p14:creationId xmlns:p14="http://schemas.microsoft.com/office/powerpoint/2010/main" val="415138031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029">
            <a:extLst>
              <a:ext uri="{FF2B5EF4-FFF2-40B4-BE49-F238E27FC236}">
                <a16:creationId xmlns="" xmlns:a16="http://schemas.microsoft.com/office/drawing/2014/main" id="{52D3E043-9227-FE3E-7A39-DF0D7CF5F760}"/>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 xmlns:a16="http://schemas.microsoft.com/office/drawing/2014/main" id="{A8AC4B1C-CB32-786E-9182-18C6BC4EB4F1}"/>
              </a:ext>
            </a:extLst>
          </p:cNvPr>
          <p:cNvSpPr>
            <a:spLocks noGrp="1" noChangeArrowheads="1"/>
          </p:cNvSpPr>
          <p:nvPr>
            <p:ph type="sldNum" sz="quarter" idx="11"/>
          </p:nvPr>
        </p:nvSpPr>
        <p:spPr>
          <a:ln/>
        </p:spPr>
        <p:txBody>
          <a:bodyPr/>
          <a:lstStyle>
            <a:lvl1pPr>
              <a:defRPr/>
            </a:lvl1pPr>
          </a:lstStyle>
          <a:p>
            <a:pPr>
              <a:defRPr/>
            </a:pPr>
            <a:fld id="{330D6BBA-9B97-9546-A033-241052FB49A8}" type="slidenum">
              <a:rPr lang="en-US" altLang="zh-TW"/>
              <a:pPr>
                <a:defRPr/>
              </a:pPr>
              <a:t>‹#›</a:t>
            </a:fld>
            <a:endParaRPr lang="en-US" altLang="zh-TW"/>
          </a:p>
        </p:txBody>
      </p:sp>
    </p:spTree>
    <p:extLst>
      <p:ext uri="{BB962C8B-B14F-4D97-AF65-F5344CB8AC3E}">
        <p14:creationId xmlns:p14="http://schemas.microsoft.com/office/powerpoint/2010/main" val="387158821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029">
            <a:extLst>
              <a:ext uri="{FF2B5EF4-FFF2-40B4-BE49-F238E27FC236}">
                <a16:creationId xmlns="" xmlns:a16="http://schemas.microsoft.com/office/drawing/2014/main" id="{AB668EED-4956-7F28-69D1-1C6F95FF9819}"/>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8" name="Rectangle 1030">
            <a:extLst>
              <a:ext uri="{FF2B5EF4-FFF2-40B4-BE49-F238E27FC236}">
                <a16:creationId xmlns="" xmlns:a16="http://schemas.microsoft.com/office/drawing/2014/main" id="{19D50019-6C4B-F646-CB4F-A787CE336A08}"/>
              </a:ext>
            </a:extLst>
          </p:cNvPr>
          <p:cNvSpPr>
            <a:spLocks noGrp="1" noChangeArrowheads="1"/>
          </p:cNvSpPr>
          <p:nvPr>
            <p:ph type="sldNum" sz="quarter" idx="11"/>
          </p:nvPr>
        </p:nvSpPr>
        <p:spPr>
          <a:ln/>
        </p:spPr>
        <p:txBody>
          <a:bodyPr/>
          <a:lstStyle>
            <a:lvl1pPr>
              <a:defRPr/>
            </a:lvl1pPr>
          </a:lstStyle>
          <a:p>
            <a:pPr>
              <a:defRPr/>
            </a:pPr>
            <a:fld id="{9CAEA1A1-D634-A746-9B22-5FF514AD9122}" type="slidenum">
              <a:rPr lang="en-US" altLang="zh-TW"/>
              <a:pPr>
                <a:defRPr/>
              </a:pPr>
              <a:t>‹#›</a:t>
            </a:fld>
            <a:endParaRPr lang="en-US" altLang="zh-TW"/>
          </a:p>
        </p:txBody>
      </p:sp>
    </p:spTree>
    <p:extLst>
      <p:ext uri="{BB962C8B-B14F-4D97-AF65-F5344CB8AC3E}">
        <p14:creationId xmlns:p14="http://schemas.microsoft.com/office/powerpoint/2010/main" val="170427574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 xmlns:a16="http://schemas.microsoft.com/office/drawing/2014/main" id="{9583EF5C-F348-4E5F-60E3-2688897402B5}"/>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 xmlns:a16="http://schemas.microsoft.com/office/drawing/2014/main" id="{33A5831D-B26B-80CD-CB1E-9592C6E7954A}"/>
              </a:ext>
            </a:extLst>
          </p:cNvPr>
          <p:cNvSpPr>
            <a:spLocks noGrp="1" noChangeArrowheads="1"/>
          </p:cNvSpPr>
          <p:nvPr>
            <p:ph type="sldNum" sz="quarter" idx="11"/>
          </p:nvPr>
        </p:nvSpPr>
        <p:spPr>
          <a:ln/>
        </p:spPr>
        <p:txBody>
          <a:bodyPr/>
          <a:lstStyle>
            <a:lvl1pPr>
              <a:defRPr/>
            </a:lvl1pPr>
          </a:lstStyle>
          <a:p>
            <a:pPr>
              <a:defRPr/>
            </a:pPr>
            <a:fld id="{E77B855D-1B4A-2746-AC8D-843AD164E94F}" type="slidenum">
              <a:rPr lang="en-US" altLang="zh-TW"/>
              <a:pPr>
                <a:defRPr/>
              </a:pPr>
              <a:t>‹#›</a:t>
            </a:fld>
            <a:endParaRPr lang="en-US" altLang="zh-TW"/>
          </a:p>
        </p:txBody>
      </p:sp>
    </p:spTree>
    <p:extLst>
      <p:ext uri="{BB962C8B-B14F-4D97-AF65-F5344CB8AC3E}">
        <p14:creationId xmlns:p14="http://schemas.microsoft.com/office/powerpoint/2010/main" val="314665854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a:extLst>
              <a:ext uri="{FF2B5EF4-FFF2-40B4-BE49-F238E27FC236}">
                <a16:creationId xmlns="" xmlns:a16="http://schemas.microsoft.com/office/drawing/2014/main" id="{997CF1A4-8AAE-64A8-729A-FCC06FC2D819}"/>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3" name="Rectangle 1030">
            <a:extLst>
              <a:ext uri="{FF2B5EF4-FFF2-40B4-BE49-F238E27FC236}">
                <a16:creationId xmlns="" xmlns:a16="http://schemas.microsoft.com/office/drawing/2014/main" id="{F1F69A28-2482-2B2A-A9C9-33CC5EB30CCB}"/>
              </a:ext>
            </a:extLst>
          </p:cNvPr>
          <p:cNvSpPr>
            <a:spLocks noGrp="1" noChangeArrowheads="1"/>
          </p:cNvSpPr>
          <p:nvPr>
            <p:ph type="sldNum" sz="quarter" idx="11"/>
          </p:nvPr>
        </p:nvSpPr>
        <p:spPr>
          <a:ln/>
        </p:spPr>
        <p:txBody>
          <a:bodyPr/>
          <a:lstStyle>
            <a:lvl1pPr>
              <a:defRPr/>
            </a:lvl1pPr>
          </a:lstStyle>
          <a:p>
            <a:pPr>
              <a:defRPr/>
            </a:pPr>
            <a:fld id="{6D701F57-E41D-F44A-90F7-B3EC28857381}" type="slidenum">
              <a:rPr lang="en-US" altLang="zh-TW"/>
              <a:pPr>
                <a:defRPr/>
              </a:pPr>
              <a:t>‹#›</a:t>
            </a:fld>
            <a:endParaRPr lang="en-US" altLang="zh-TW"/>
          </a:p>
        </p:txBody>
      </p:sp>
    </p:spTree>
    <p:extLst>
      <p:ext uri="{BB962C8B-B14F-4D97-AF65-F5344CB8AC3E}">
        <p14:creationId xmlns:p14="http://schemas.microsoft.com/office/powerpoint/2010/main" val="365092006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 xmlns:a16="http://schemas.microsoft.com/office/drawing/2014/main" id="{AECE7997-5C3D-CB6C-7FF5-E8AA4688F318}"/>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 xmlns:a16="http://schemas.microsoft.com/office/drawing/2014/main" id="{E3264FAD-A814-3B39-72E5-EEE62856E238}"/>
              </a:ext>
            </a:extLst>
          </p:cNvPr>
          <p:cNvSpPr>
            <a:spLocks noGrp="1" noChangeArrowheads="1"/>
          </p:cNvSpPr>
          <p:nvPr>
            <p:ph type="sldNum" sz="quarter" idx="11"/>
          </p:nvPr>
        </p:nvSpPr>
        <p:spPr>
          <a:ln/>
        </p:spPr>
        <p:txBody>
          <a:bodyPr/>
          <a:lstStyle>
            <a:lvl1pPr>
              <a:defRPr/>
            </a:lvl1pPr>
          </a:lstStyle>
          <a:p>
            <a:pPr>
              <a:defRPr/>
            </a:pPr>
            <a:fld id="{68EAA995-EA9F-0449-BA04-B3D59F73BF1F}" type="slidenum">
              <a:rPr lang="en-US" altLang="zh-TW"/>
              <a:pPr>
                <a:defRPr/>
              </a:pPr>
              <a:t>‹#›</a:t>
            </a:fld>
            <a:endParaRPr lang="en-US" altLang="zh-TW"/>
          </a:p>
        </p:txBody>
      </p:sp>
    </p:spTree>
    <p:extLst>
      <p:ext uri="{BB962C8B-B14F-4D97-AF65-F5344CB8AC3E}">
        <p14:creationId xmlns:p14="http://schemas.microsoft.com/office/powerpoint/2010/main" val="346836263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 xmlns:a16="http://schemas.microsoft.com/office/drawing/2014/main" id="{3D7F191D-1348-7073-C042-DAFEE084DFF1}"/>
              </a:ext>
            </a:extLst>
          </p:cNvPr>
          <p:cNvSpPr>
            <a:spLocks noChangeArrowheads="1"/>
          </p:cNvSpPr>
          <p:nvPr/>
        </p:nvSpPr>
        <p:spPr bwMode="auto">
          <a:xfrm>
            <a:off x="0" y="0"/>
            <a:ext cx="9144000" cy="1600200"/>
          </a:xfrm>
          <a:prstGeom prst="rect">
            <a:avLst/>
          </a:prstGeom>
          <a:solidFill>
            <a:srgbClr val="333399"/>
          </a:solidFill>
          <a:ln>
            <a:noFill/>
          </a:ln>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27" name="Rectangle 1027">
            <a:extLst>
              <a:ext uri="{FF2B5EF4-FFF2-40B4-BE49-F238E27FC236}">
                <a16:creationId xmlns="" xmlns:a16="http://schemas.microsoft.com/office/drawing/2014/main" id="{543404AD-7A94-DD89-CF11-3E64E746C89C}"/>
              </a:ext>
            </a:extLst>
          </p:cNvPr>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1028">
            <a:extLst>
              <a:ext uri="{FF2B5EF4-FFF2-40B4-BE49-F238E27FC236}">
                <a16:creationId xmlns="" xmlns:a16="http://schemas.microsoft.com/office/drawing/2014/main" id="{1BF958A0-BA06-9020-64EC-68F2260464C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95269" name="Rectangle 1029">
            <a:extLst>
              <a:ext uri="{FF2B5EF4-FFF2-40B4-BE49-F238E27FC236}">
                <a16:creationId xmlns="" xmlns:a16="http://schemas.microsoft.com/office/drawing/2014/main" id="{8041C10B-4F0D-1C2E-D1AA-1D7E545156FA}"/>
              </a:ext>
            </a:extLst>
          </p:cNvPr>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panose="02020603050405020304" pitchFamily="18" charset="0"/>
                <a:ea typeface="新細明體" panose="02020500000000000000" pitchFamily="18" charset="-120"/>
                <a:cs typeface="+mn-cs"/>
              </a:defRPr>
            </a:lvl1pPr>
          </a:lstStyle>
          <a:p>
            <a:pPr>
              <a:defRPr/>
            </a:pPr>
            <a:r>
              <a:rPr lang="en-US" altLang="zh-TW"/>
              <a:t>CYCU— Prof CK Farn</a:t>
            </a:r>
            <a:endParaRPr lang="en-US" altLang="zh-TW" dirty="0"/>
          </a:p>
        </p:txBody>
      </p:sp>
      <p:sp>
        <p:nvSpPr>
          <p:cNvPr id="395270" name="Rectangle 1030">
            <a:extLst>
              <a:ext uri="{FF2B5EF4-FFF2-40B4-BE49-F238E27FC236}">
                <a16:creationId xmlns="" xmlns:a16="http://schemas.microsoft.com/office/drawing/2014/main" id="{6FD09CC6-01C7-CD22-3DD6-224AD2358795}"/>
              </a:ext>
            </a:extLst>
          </p:cNvPr>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333399"/>
                </a:solidFill>
              </a:defRPr>
            </a:lvl1pPr>
          </a:lstStyle>
          <a:p>
            <a:pPr>
              <a:defRPr/>
            </a:pPr>
            <a:fld id="{8594A2E3-DCB3-4A44-A9E4-DD0E4B4288F0}" type="slidenum">
              <a:rPr lang="en-US" altLang="zh-TW"/>
              <a:pPr>
                <a:defRPr/>
              </a:pPr>
              <a:t>‹#›</a:t>
            </a:fld>
            <a:endParaRPr lang="en-US" altLang="zh-TW"/>
          </a:p>
        </p:txBody>
      </p:sp>
      <p:sp>
        <p:nvSpPr>
          <p:cNvPr id="1031" name="AutoShape 1031">
            <a:extLst>
              <a:ext uri="{FF2B5EF4-FFF2-40B4-BE49-F238E27FC236}">
                <a16:creationId xmlns="" xmlns:a16="http://schemas.microsoft.com/office/drawing/2014/main" id="{2859B8C1-BDC1-ECC8-27D0-A71EC0595568}"/>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32" name="Line 1032">
            <a:extLst>
              <a:ext uri="{FF2B5EF4-FFF2-40B4-BE49-F238E27FC236}">
                <a16:creationId xmlns="" xmlns:a16="http://schemas.microsoft.com/office/drawing/2014/main" id="{0AB4AF71-8043-701E-8B1E-8C70C3535799}"/>
              </a:ext>
            </a:extLst>
          </p:cNvPr>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734"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5" r:id="rId13"/>
    <p:sldLayoutId id="2147483736" r:id="rId14"/>
    <p:sldLayoutId id="2147483737" r:id="rId15"/>
    <p:sldLayoutId id="2147483738" r:id="rId16"/>
    <p:sldLayoutId id="2147483739" r:id="rId17"/>
  </p:sldLayoutIdLst>
  <p:transition spd="med"/>
  <p:hf hdr="0" dt="0"/>
  <p:txStyles>
    <p:titleStyle>
      <a:lvl1pPr algn="l" rtl="0" eaLnBrk="0" fontAlgn="base" hangingPunct="0">
        <a:spcBef>
          <a:spcPct val="0"/>
        </a:spcBef>
        <a:spcAft>
          <a:spcPct val="0"/>
        </a:spcAft>
        <a:defRPr kumimoji="1" sz="4000" kern="1200">
          <a:solidFill>
            <a:srgbClr val="FFFF66"/>
          </a:solidFill>
          <a:latin typeface="Arial" panose="020B0604020202020204" pitchFamily="34" charset="0"/>
          <a:ea typeface="+mj-ea"/>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itchFamily="2" charset="2"/>
        <a:buBlip>
          <a:blip r:embed="rId19"/>
        </a:buBlip>
        <a:defRPr kumimoji="1" sz="3200" kern="1200">
          <a:solidFill>
            <a:srgbClr val="000099"/>
          </a:solidFill>
          <a:latin typeface="Arial" panose="020B0604020202020204" pitchFamily="34" charset="0"/>
          <a:ea typeface="+mn-ea"/>
          <a:cs typeface="標楷體" charset="0"/>
        </a:defRPr>
      </a:lvl1pPr>
      <a:lvl2pPr marL="1050925" indent="-387350" algn="l" rtl="0" eaLnBrk="0" fontAlgn="base" hangingPunct="0">
        <a:spcBef>
          <a:spcPct val="20000"/>
        </a:spcBef>
        <a:spcAft>
          <a:spcPct val="0"/>
        </a:spcAft>
        <a:buClr>
          <a:schemeClr val="hlink"/>
        </a:buClr>
        <a:buFont typeface="Webdings" pitchFamily="2" charset="2"/>
        <a:buBlip>
          <a:blip r:embed="rId20"/>
        </a:buBlip>
        <a:defRPr kumimoji="1" sz="2800" kern="1200">
          <a:solidFill>
            <a:schemeClr val="tx1"/>
          </a:solidFill>
          <a:latin typeface="Times New Roman" panose="02020603050405020304" pitchFamily="18" charset="0"/>
          <a:ea typeface="新細明體" panose="02020500000000000000" pitchFamily="18" charset="-120"/>
          <a:cs typeface="新細明體" charset="0"/>
        </a:defRPr>
      </a:lvl2pPr>
      <a:lvl3pPr marL="1616075" indent="-374650" algn="l" rtl="0" eaLnBrk="0" fontAlgn="base" hangingPunct="0">
        <a:spcBef>
          <a:spcPct val="20000"/>
        </a:spcBef>
        <a:spcAft>
          <a:spcPct val="0"/>
        </a:spcAft>
        <a:buFont typeface="Wingdings" pitchFamily="2" charset="2"/>
        <a:buBlip>
          <a:blip r:embed="rId21"/>
        </a:buBlip>
        <a:defRPr kumimoji="1" sz="2400" kern="1200">
          <a:solidFill>
            <a:schemeClr val="folHlink"/>
          </a:solidFill>
          <a:latin typeface="Times New Roman" panose="02020603050405020304" pitchFamily="18" charset="0"/>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itchFamily="2" charset="2"/>
        <a:buChar char="q"/>
        <a:defRPr kumimoji="1" sz="2000" kern="120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0" fontAlgn="base" hangingPunct="0">
        <a:spcBef>
          <a:spcPct val="20000"/>
        </a:spcBef>
        <a:spcAft>
          <a:spcPct val="0"/>
        </a:spcAft>
        <a:buBlip>
          <a:blip r:embed="rId21"/>
        </a:buBlip>
        <a:defRPr kumimoji="1" sz="2000" kern="120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List_of_largest_container_ships#:~:text=As%20of%20January%202024%2C%20the,the%20capacity%20of%2024%2C346%20TEU"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hyperlink" Target="https://next.ezview.asia/s/RaASHLxfGxjWeXw"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4">
            <a:extLst>
              <a:ext uri="{FF2B5EF4-FFF2-40B4-BE49-F238E27FC236}">
                <a16:creationId xmlns="" xmlns:a16="http://schemas.microsoft.com/office/drawing/2014/main" id="{E0A3D46E-7D9A-C738-6098-5686AF3D42BD}"/>
              </a:ext>
            </a:extLst>
          </p:cNvPr>
          <p:cNvSpPr>
            <a:spLocks noChangeArrowheads="1"/>
          </p:cNvSpPr>
          <p:nvPr/>
        </p:nvSpPr>
        <p:spPr bwMode="auto">
          <a:xfrm>
            <a:off x="0" y="0"/>
            <a:ext cx="9144000" cy="34290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8434" name="Rectangle 2">
            <a:extLst>
              <a:ext uri="{FF2B5EF4-FFF2-40B4-BE49-F238E27FC236}">
                <a16:creationId xmlns="" xmlns:a16="http://schemas.microsoft.com/office/drawing/2014/main" id="{76DE761F-3A09-9462-34E5-79DFB30853A9}"/>
              </a:ext>
            </a:extLst>
          </p:cNvPr>
          <p:cNvSpPr>
            <a:spLocks noGrp="1" noChangeArrowheads="1"/>
          </p:cNvSpPr>
          <p:nvPr>
            <p:ph type="ctrTitle"/>
          </p:nvPr>
        </p:nvSpPr>
        <p:spPr>
          <a:xfrm>
            <a:off x="1187450" y="115888"/>
            <a:ext cx="7389813" cy="2387600"/>
          </a:xfrm>
        </p:spPr>
        <p:txBody>
          <a:bodyPr/>
          <a:lstStyle/>
          <a:p>
            <a:r>
              <a:rPr lang="en-US" altLang="zh-TW" sz="4400" dirty="0">
                <a:ea typeface="微軟正黑體" panose="020B0604030504040204" pitchFamily="34" charset="-120"/>
              </a:rPr>
              <a:t>Globalization</a:t>
            </a:r>
            <a:endParaRPr lang="zh-TW" altLang="en-US" sz="4400" dirty="0">
              <a:solidFill>
                <a:srgbClr val="FFFFFF"/>
              </a:solidFill>
              <a:ea typeface="微軟正黑體" panose="020B0604030504040204" pitchFamily="34" charset="-120"/>
            </a:endParaRPr>
          </a:p>
        </p:txBody>
      </p:sp>
      <p:sp>
        <p:nvSpPr>
          <p:cNvPr id="18435" name="Rectangle 3">
            <a:extLst>
              <a:ext uri="{FF2B5EF4-FFF2-40B4-BE49-F238E27FC236}">
                <a16:creationId xmlns="" xmlns:a16="http://schemas.microsoft.com/office/drawing/2014/main" id="{3DFC09D6-E9C6-1982-7D84-AC060BF844DE}"/>
              </a:ext>
            </a:extLst>
          </p:cNvPr>
          <p:cNvSpPr>
            <a:spLocks noGrp="1" noChangeArrowheads="1"/>
          </p:cNvSpPr>
          <p:nvPr>
            <p:ph type="subTitle" idx="1"/>
          </p:nvPr>
        </p:nvSpPr>
        <p:spPr/>
        <p:txBody>
          <a:bodyPr/>
          <a:lstStyle/>
          <a:p>
            <a:pPr lvl="1"/>
            <a:r>
              <a:rPr lang="en-US" altLang="en-US" dirty="0"/>
              <a:t>CYCU</a:t>
            </a:r>
            <a:endParaRPr lang="en-US" altLang="zh-TW" dirty="0"/>
          </a:p>
          <a:p>
            <a:pPr lvl="1"/>
            <a:r>
              <a:rPr lang="en-US" altLang="en-US" dirty="0"/>
              <a:t>Prof. CK </a:t>
            </a:r>
            <a:r>
              <a:rPr lang="en-US" altLang="en-US" dirty="0" err="1"/>
              <a:t>Farn</a:t>
            </a:r>
            <a:endParaRPr lang="en-US" altLang="zh-TW" dirty="0"/>
          </a:p>
          <a:p>
            <a:endParaRPr lang="en-US" altLang="zh-TW" dirty="0"/>
          </a:p>
          <a:p>
            <a:r>
              <a:rPr lang="en-US" altLang="zh-TW" sz="1600" dirty="0" err="1"/>
              <a:t>mailto</a:t>
            </a:r>
            <a:r>
              <a:rPr lang="en-US" altLang="zh-TW" sz="1600" dirty="0"/>
              <a:t>: </a:t>
            </a:r>
            <a:r>
              <a:rPr lang="en-US" altLang="zh-TW" sz="1600" dirty="0" err="1"/>
              <a:t>ckfarn@gmail.com</a:t>
            </a:r>
            <a:endParaRPr lang="en-US" altLang="zh-TW" sz="1600" dirty="0"/>
          </a:p>
          <a:p>
            <a:r>
              <a:rPr lang="en-US" altLang="zh-TW" sz="1600" dirty="0"/>
              <a:t>http://</a:t>
            </a:r>
            <a:r>
              <a:rPr lang="en-US" altLang="zh-TW" sz="1600" dirty="0" err="1"/>
              <a:t>www.mgt.ncu.edu.tw</a:t>
            </a:r>
            <a:r>
              <a:rPr lang="en-US" altLang="zh-TW" sz="1600" dirty="0"/>
              <a:t>/~</a:t>
            </a:r>
            <a:r>
              <a:rPr lang="en-US" altLang="zh-TW" sz="1600" dirty="0" err="1"/>
              <a:t>ckfarn</a:t>
            </a:r>
            <a:r>
              <a:rPr lang="en-US" altLang="zh-TW" sz="1600" dirty="0"/>
              <a:t>/</a:t>
            </a:r>
            <a:r>
              <a:rPr lang="en-US" altLang="zh-TW" sz="1600" dirty="0" err="1"/>
              <a:t>cycu</a:t>
            </a:r>
            <a:endParaRPr lang="en-US" altLang="zh-TW" sz="1600" dirty="0"/>
          </a:p>
          <a:p>
            <a:pPr lvl="1"/>
            <a:endParaRPr lang="en-US" altLang="zh-TW" dirty="0"/>
          </a:p>
          <a:p>
            <a:pPr lvl="1"/>
            <a:r>
              <a:rPr lang="en-US" altLang="zh-TW" dirty="0" smtClean="0"/>
              <a:t>2024.09</a:t>
            </a:r>
            <a:endParaRPr lang="en-US" altLang="zh-TW" dirty="0"/>
          </a:p>
        </p:txBody>
      </p:sp>
      <p:sp>
        <p:nvSpPr>
          <p:cNvPr id="18436" name="Text Box 5">
            <a:extLst>
              <a:ext uri="{FF2B5EF4-FFF2-40B4-BE49-F238E27FC236}">
                <a16:creationId xmlns="" xmlns:a16="http://schemas.microsoft.com/office/drawing/2014/main" id="{CB7FBC93-C244-F338-06B8-9A9C7D71764C}"/>
              </a:ext>
            </a:extLst>
          </p:cNvPr>
          <p:cNvSpPr txBox="1">
            <a:spLocks noChangeArrowheads="1"/>
          </p:cNvSpPr>
          <p:nvPr/>
        </p:nvSpPr>
        <p:spPr bwMode="auto">
          <a:xfrm>
            <a:off x="60325" y="117475"/>
            <a:ext cx="701675" cy="1136650"/>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dirty="0">
                <a:solidFill>
                  <a:schemeClr val="bg1"/>
                </a:solidFill>
                <a:latin typeface="Arial" panose="020B0604020202020204" pitchFamily="34" charset="0"/>
              </a:rPr>
              <a:t>2</a:t>
            </a:r>
          </a:p>
        </p:txBody>
      </p:sp>
      <p:sp>
        <p:nvSpPr>
          <p:cNvPr id="18437" name="頁尾版面配置區 1">
            <a:extLst>
              <a:ext uri="{FF2B5EF4-FFF2-40B4-BE49-F238E27FC236}">
                <a16:creationId xmlns="" xmlns:a16="http://schemas.microsoft.com/office/drawing/2014/main" id="{8DE4295B-476F-CD67-B5D5-DDB3AA352F6C}"/>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a:solidFill>
                  <a:srgbClr val="333399"/>
                </a:solidFill>
              </a:rPr>
              <a:t>CYCU— Prof CK Farn</a:t>
            </a:r>
          </a:p>
        </p:txBody>
      </p:sp>
      <p:sp>
        <p:nvSpPr>
          <p:cNvPr id="18438" name="投影片編號版面配置區 1">
            <a:extLst>
              <a:ext uri="{FF2B5EF4-FFF2-40B4-BE49-F238E27FC236}">
                <a16:creationId xmlns="" xmlns:a16="http://schemas.microsoft.com/office/drawing/2014/main" id="{D422C525-A33F-70B6-AA9D-13A7F216773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5ED730D-3C8B-024A-9EA5-2439C8616843}" type="slidenum">
              <a:rPr lang="en-US" altLang="zh-TW" sz="1400">
                <a:solidFill>
                  <a:srgbClr val="333399"/>
                </a:solidFill>
              </a:rPr>
              <a:pPr/>
              <a:t>1</a:t>
            </a:fld>
            <a:endParaRPr lang="en-US" altLang="zh-TW" sz="1400">
              <a:solidFill>
                <a:srgbClr val="333399"/>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8B698C-3BD9-40DD-9B25-4C3100E1F557}"/>
              </a:ext>
            </a:extLst>
          </p:cNvPr>
          <p:cNvSpPr>
            <a:spLocks noGrp="1"/>
          </p:cNvSpPr>
          <p:nvPr>
            <p:ph type="title"/>
          </p:nvPr>
        </p:nvSpPr>
        <p:spPr/>
        <p:txBody>
          <a:bodyPr/>
          <a:lstStyle/>
          <a:p>
            <a:r>
              <a:rPr lang="en-US" dirty="0"/>
              <a:t>The Emergence of Global Institutions </a:t>
            </a:r>
            <a:r>
              <a:rPr lang="en-US" baseline="-25000" dirty="0"/>
              <a:t>4</a:t>
            </a:r>
            <a:endParaRPr lang="en-IN" baseline="-25000" dirty="0"/>
          </a:p>
        </p:txBody>
      </p:sp>
      <p:sp>
        <p:nvSpPr>
          <p:cNvPr id="3" name="Content Placeholder 2">
            <a:extLst>
              <a:ext uri="{FF2B5EF4-FFF2-40B4-BE49-F238E27FC236}">
                <a16:creationId xmlns="" xmlns:a16="http://schemas.microsoft.com/office/drawing/2014/main" id="{903B0CE9-AEAC-4B3C-A4E7-58C8723173F4}"/>
              </a:ext>
            </a:extLst>
          </p:cNvPr>
          <p:cNvSpPr>
            <a:spLocks noGrp="1"/>
          </p:cNvSpPr>
          <p:nvPr>
            <p:ph idx="1"/>
          </p:nvPr>
        </p:nvSpPr>
        <p:spPr/>
        <p:txBody>
          <a:bodyPr/>
          <a:lstStyle/>
          <a:p>
            <a:r>
              <a:rPr lang="en-US" dirty="0"/>
              <a:t>United Nations (UN)</a:t>
            </a:r>
          </a:p>
          <a:p>
            <a:pPr lvl="1"/>
            <a:r>
              <a:rPr lang="en-US" dirty="0"/>
              <a:t>Committed to maintaining international peace and security on basis of UN Charter:</a:t>
            </a:r>
          </a:p>
          <a:p>
            <a:pPr lvl="2"/>
            <a:r>
              <a:rPr lang="en-US" dirty="0"/>
              <a:t>Develops friendly relations among nations.</a:t>
            </a:r>
          </a:p>
          <a:p>
            <a:pPr lvl="2"/>
            <a:r>
              <a:rPr lang="en-US" dirty="0"/>
              <a:t>Promotes cooperation in solving international problems.</a:t>
            </a:r>
          </a:p>
          <a:p>
            <a:pPr lvl="2"/>
            <a:r>
              <a:rPr lang="en-US" dirty="0"/>
              <a:t>Promotes respect for human rights.</a:t>
            </a:r>
          </a:p>
          <a:p>
            <a:pPr lvl="2"/>
            <a:r>
              <a:rPr lang="en-US" dirty="0"/>
              <a:t>A center for harmonizing the actions of nations.</a:t>
            </a:r>
          </a:p>
          <a:p>
            <a:pPr lvl="1"/>
            <a:r>
              <a:rPr lang="en-US" altLang="zh-TW" dirty="0"/>
              <a:t>Includes 193 member countries.</a:t>
            </a:r>
          </a:p>
          <a:p>
            <a:pPr lvl="2"/>
            <a:endParaRPr lang="en-IN" dirty="0"/>
          </a:p>
        </p:txBody>
      </p:sp>
      <p:sp>
        <p:nvSpPr>
          <p:cNvPr id="5" name="投影片編號版面配置區 4">
            <a:extLst>
              <a:ext uri="{FF2B5EF4-FFF2-40B4-BE49-F238E27FC236}">
                <a16:creationId xmlns="" xmlns:a16="http://schemas.microsoft.com/office/drawing/2014/main" id="{3C30B12F-7091-2CE1-33CD-96D1417AFB81}"/>
              </a:ext>
            </a:extLst>
          </p:cNvPr>
          <p:cNvSpPr>
            <a:spLocks noGrp="1"/>
          </p:cNvSpPr>
          <p:nvPr>
            <p:ph type="sldNum" sz="quarter" idx="11"/>
          </p:nvPr>
        </p:nvSpPr>
        <p:spPr/>
        <p:txBody>
          <a:bodyPr/>
          <a:lstStyle/>
          <a:p>
            <a:fld id="{68151E55-6873-49E2-B8D5-2F265E6F1973}" type="slidenum">
              <a:rPr lang="en-US" smtClean="0"/>
              <a:pPr/>
              <a:t>10</a:t>
            </a:fld>
            <a:endParaRPr lang="en-US"/>
          </a:p>
        </p:txBody>
      </p:sp>
      <p:sp>
        <p:nvSpPr>
          <p:cNvPr id="27" name="頁尾版面配置區 26">
            <a:extLst>
              <a:ext uri="{FF2B5EF4-FFF2-40B4-BE49-F238E27FC236}">
                <a16:creationId xmlns="" xmlns:a16="http://schemas.microsoft.com/office/drawing/2014/main" id="{FF222CEB-3CA4-BBA2-CB0D-6942370EAD26}"/>
              </a:ext>
            </a:extLst>
          </p:cNvPr>
          <p:cNvSpPr>
            <a:spLocks noGrp="1"/>
          </p:cNvSpPr>
          <p:nvPr>
            <p:ph type="ftr" sz="quarter" idx="10"/>
          </p:nvPr>
        </p:nvSpPr>
        <p:spPr/>
        <p:txBody>
          <a:bodyPr/>
          <a:lstStyle/>
          <a:p>
            <a:pPr>
              <a:defRPr/>
            </a:pPr>
            <a:r>
              <a:rPr lang="en-US" altLang="zh-TW"/>
              <a:t>CYCU— Prof CK Farn</a:t>
            </a:r>
          </a:p>
        </p:txBody>
      </p:sp>
    </p:spTree>
    <p:extLst>
      <p:ext uri="{BB962C8B-B14F-4D97-AF65-F5344CB8AC3E}">
        <p14:creationId xmlns:p14="http://schemas.microsoft.com/office/powerpoint/2010/main" val="72176147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92C06-2CFE-436E-8904-D902A2C868EF}"/>
              </a:ext>
            </a:extLst>
          </p:cNvPr>
          <p:cNvSpPr>
            <a:spLocks noGrp="1"/>
          </p:cNvSpPr>
          <p:nvPr>
            <p:ph type="title"/>
          </p:nvPr>
        </p:nvSpPr>
        <p:spPr>
          <a:xfrm>
            <a:off x="1524000" y="381000"/>
            <a:ext cx="7224464" cy="1143000"/>
          </a:xfrm>
        </p:spPr>
        <p:txBody>
          <a:bodyPr/>
          <a:lstStyle/>
          <a:p>
            <a:r>
              <a:rPr lang="en-US" sz="3200" dirty="0"/>
              <a:t>The Emergence of Global Institutions </a:t>
            </a:r>
            <a:r>
              <a:rPr lang="en-US" sz="3200" baseline="-25000" dirty="0"/>
              <a:t>5</a:t>
            </a:r>
            <a:endParaRPr lang="en-IN" sz="3200" baseline="-25000" dirty="0"/>
          </a:p>
        </p:txBody>
      </p:sp>
      <p:sp>
        <p:nvSpPr>
          <p:cNvPr id="3" name="Content Placeholder 2">
            <a:extLst>
              <a:ext uri="{FF2B5EF4-FFF2-40B4-BE49-F238E27FC236}">
                <a16:creationId xmlns="" xmlns:a16="http://schemas.microsoft.com/office/drawing/2014/main" id="{35B81CDF-0383-4DD8-8E33-2AFB03498FA6}"/>
              </a:ext>
            </a:extLst>
          </p:cNvPr>
          <p:cNvSpPr>
            <a:spLocks noGrp="1"/>
          </p:cNvSpPr>
          <p:nvPr>
            <p:ph idx="1"/>
          </p:nvPr>
        </p:nvSpPr>
        <p:spPr/>
        <p:txBody>
          <a:bodyPr/>
          <a:lstStyle/>
          <a:p>
            <a:r>
              <a:rPr lang="en-US" dirty="0"/>
              <a:t>Group of Twenty (G20)</a:t>
            </a:r>
          </a:p>
          <a:p>
            <a:pPr lvl="1"/>
            <a:r>
              <a:rPr lang="en-US" dirty="0"/>
              <a:t>Comprised of finance ministers and central bank governors of the 19 largest world economies plus the EU and European Central Bank.</a:t>
            </a:r>
          </a:p>
          <a:p>
            <a:pPr lvl="1"/>
            <a:r>
              <a:rPr lang="en-US" dirty="0"/>
              <a:t>Represents 90 percent of global GDP.</a:t>
            </a:r>
          </a:p>
          <a:p>
            <a:pPr lvl="1"/>
            <a:r>
              <a:rPr lang="en-US" dirty="0"/>
              <a:t>Became a forum for a coordinated policy response to the financial crisis of 2008 and 2009.</a:t>
            </a:r>
          </a:p>
        </p:txBody>
      </p:sp>
      <p:sp>
        <p:nvSpPr>
          <p:cNvPr id="4" name="投影片編號版面配置區 3">
            <a:extLst>
              <a:ext uri="{FF2B5EF4-FFF2-40B4-BE49-F238E27FC236}">
                <a16:creationId xmlns="" xmlns:a16="http://schemas.microsoft.com/office/drawing/2014/main" id="{FD03C10D-DDCB-B215-114A-34FFD5CAD417}"/>
              </a:ext>
            </a:extLst>
          </p:cNvPr>
          <p:cNvSpPr>
            <a:spLocks noGrp="1"/>
          </p:cNvSpPr>
          <p:nvPr>
            <p:ph type="sldNum" sz="quarter" idx="11"/>
          </p:nvPr>
        </p:nvSpPr>
        <p:spPr/>
        <p:txBody>
          <a:bodyPr/>
          <a:lstStyle/>
          <a:p>
            <a:fld id="{68151E55-6873-49E2-B8D5-2F265E6F1973}" type="slidenum">
              <a:rPr lang="en-US" smtClean="0"/>
              <a:pPr/>
              <a:t>11</a:t>
            </a:fld>
            <a:endParaRPr lang="en-US"/>
          </a:p>
        </p:txBody>
      </p:sp>
      <p:sp>
        <p:nvSpPr>
          <p:cNvPr id="8" name="頁尾版面配置區 7">
            <a:extLst>
              <a:ext uri="{FF2B5EF4-FFF2-40B4-BE49-F238E27FC236}">
                <a16:creationId xmlns="" xmlns:a16="http://schemas.microsoft.com/office/drawing/2014/main" id="{6D7FCDBD-63B6-645E-7816-02A1FD00F3C5}"/>
              </a:ext>
            </a:extLst>
          </p:cNvPr>
          <p:cNvSpPr>
            <a:spLocks noGrp="1"/>
          </p:cNvSpPr>
          <p:nvPr>
            <p:ph type="ftr" sz="quarter" idx="10"/>
          </p:nvPr>
        </p:nvSpPr>
        <p:spPr/>
        <p:txBody>
          <a:bodyPr/>
          <a:lstStyle/>
          <a:p>
            <a:pPr>
              <a:defRPr/>
            </a:pPr>
            <a:r>
              <a:rPr lang="en-US" altLang="zh-TW"/>
              <a:t>CYCU— Prof CK Farn</a:t>
            </a:r>
          </a:p>
        </p:txBody>
      </p:sp>
    </p:spTree>
    <p:extLst>
      <p:ext uri="{BB962C8B-B14F-4D97-AF65-F5344CB8AC3E}">
        <p14:creationId xmlns:p14="http://schemas.microsoft.com/office/powerpoint/2010/main" val="45766058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92C06-2CFE-436E-8904-D902A2C868EF}"/>
              </a:ext>
            </a:extLst>
          </p:cNvPr>
          <p:cNvSpPr>
            <a:spLocks noGrp="1"/>
          </p:cNvSpPr>
          <p:nvPr>
            <p:ph type="title"/>
          </p:nvPr>
        </p:nvSpPr>
        <p:spPr/>
        <p:txBody>
          <a:bodyPr/>
          <a:lstStyle/>
          <a:p>
            <a:r>
              <a:rPr lang="en-US" dirty="0"/>
              <a:t>Drivers of Globalization 1</a:t>
            </a:r>
            <a:endParaRPr lang="en-IN" dirty="0"/>
          </a:p>
        </p:txBody>
      </p:sp>
      <p:sp>
        <p:nvSpPr>
          <p:cNvPr id="3" name="Content Placeholder 2">
            <a:extLst>
              <a:ext uri="{FF2B5EF4-FFF2-40B4-BE49-F238E27FC236}">
                <a16:creationId xmlns="" xmlns:a16="http://schemas.microsoft.com/office/drawing/2014/main" id="{35B81CDF-0383-4DD8-8E33-2AFB03498FA6}"/>
              </a:ext>
            </a:extLst>
          </p:cNvPr>
          <p:cNvSpPr>
            <a:spLocks noGrp="1"/>
          </p:cNvSpPr>
          <p:nvPr>
            <p:ph idx="1"/>
          </p:nvPr>
        </p:nvSpPr>
        <p:spPr/>
        <p:txBody>
          <a:bodyPr/>
          <a:lstStyle/>
          <a:p>
            <a:r>
              <a:rPr lang="en-US" sz="2400" dirty="0"/>
              <a:t>Two Macro Factors</a:t>
            </a:r>
          </a:p>
          <a:p>
            <a:pPr lvl="1"/>
            <a:r>
              <a:rPr lang="en-US" sz="2000" dirty="0"/>
              <a:t>Decline in barriers to free flow of goods, services, and capital.</a:t>
            </a:r>
          </a:p>
          <a:p>
            <a:pPr lvl="1"/>
            <a:r>
              <a:rPr lang="en-US" sz="2000" dirty="0"/>
              <a:t>Technological change.</a:t>
            </a:r>
          </a:p>
          <a:p>
            <a:endParaRPr lang="en-US" sz="2400" dirty="0"/>
          </a:p>
        </p:txBody>
      </p:sp>
      <p:sp>
        <p:nvSpPr>
          <p:cNvPr id="4" name="投影片編號版面配置區 3">
            <a:extLst>
              <a:ext uri="{FF2B5EF4-FFF2-40B4-BE49-F238E27FC236}">
                <a16:creationId xmlns="" xmlns:a16="http://schemas.microsoft.com/office/drawing/2014/main" id="{5467ADE0-F55B-291C-9959-27487A2D050D}"/>
              </a:ext>
            </a:extLst>
          </p:cNvPr>
          <p:cNvSpPr>
            <a:spLocks noGrp="1"/>
          </p:cNvSpPr>
          <p:nvPr>
            <p:ph type="sldNum" sz="quarter" idx="11"/>
          </p:nvPr>
        </p:nvSpPr>
        <p:spPr/>
        <p:txBody>
          <a:bodyPr/>
          <a:lstStyle/>
          <a:p>
            <a:fld id="{68151E55-6873-49E2-B8D5-2F265E6F1973}" type="slidenum">
              <a:rPr lang="en-US" smtClean="0"/>
              <a:pPr/>
              <a:t>12</a:t>
            </a:fld>
            <a:endParaRPr lang="en-US"/>
          </a:p>
        </p:txBody>
      </p:sp>
      <p:sp>
        <p:nvSpPr>
          <p:cNvPr id="11" name="頁尾版面配置區 10">
            <a:extLst>
              <a:ext uri="{FF2B5EF4-FFF2-40B4-BE49-F238E27FC236}">
                <a16:creationId xmlns="" xmlns:a16="http://schemas.microsoft.com/office/drawing/2014/main" id="{66B6536C-8BA6-5E6C-9412-468FE865ABCD}"/>
              </a:ext>
            </a:extLst>
          </p:cNvPr>
          <p:cNvSpPr>
            <a:spLocks noGrp="1"/>
          </p:cNvSpPr>
          <p:nvPr>
            <p:ph type="ftr" sz="quarter" idx="10"/>
          </p:nvPr>
        </p:nvSpPr>
        <p:spPr/>
        <p:txBody>
          <a:bodyPr/>
          <a:lstStyle/>
          <a:p>
            <a:pPr>
              <a:defRPr/>
            </a:pPr>
            <a:r>
              <a:rPr lang="en-US" altLang="zh-TW"/>
              <a:t>CYCU— Prof CK Farn</a:t>
            </a:r>
          </a:p>
        </p:txBody>
      </p:sp>
    </p:spTree>
    <p:extLst>
      <p:ext uri="{BB962C8B-B14F-4D97-AF65-F5344CB8AC3E}">
        <p14:creationId xmlns:p14="http://schemas.microsoft.com/office/powerpoint/2010/main" val="403580986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92C06-2CFE-436E-8904-D902A2C868EF}"/>
              </a:ext>
            </a:extLst>
          </p:cNvPr>
          <p:cNvSpPr>
            <a:spLocks noGrp="1"/>
          </p:cNvSpPr>
          <p:nvPr>
            <p:ph type="title"/>
          </p:nvPr>
        </p:nvSpPr>
        <p:spPr>
          <a:xfrm>
            <a:off x="1524000" y="381000"/>
            <a:ext cx="7440488" cy="1143000"/>
          </a:xfrm>
        </p:spPr>
        <p:txBody>
          <a:bodyPr/>
          <a:lstStyle/>
          <a:p>
            <a:r>
              <a:rPr lang="en-US" altLang="zh-TW" sz="3200" dirty="0"/>
              <a:t>International Trade and FDI</a:t>
            </a:r>
            <a:endParaRPr lang="en-IN" dirty="0"/>
          </a:p>
        </p:txBody>
      </p:sp>
      <p:sp>
        <p:nvSpPr>
          <p:cNvPr id="3" name="Content Placeholder 2">
            <a:extLst>
              <a:ext uri="{FF2B5EF4-FFF2-40B4-BE49-F238E27FC236}">
                <a16:creationId xmlns="" xmlns:a16="http://schemas.microsoft.com/office/drawing/2014/main" id="{35B81CDF-0383-4DD8-8E33-2AFB03498FA6}"/>
              </a:ext>
            </a:extLst>
          </p:cNvPr>
          <p:cNvSpPr>
            <a:spLocks noGrp="1"/>
          </p:cNvSpPr>
          <p:nvPr>
            <p:ph idx="1"/>
          </p:nvPr>
        </p:nvSpPr>
        <p:spPr>
          <a:xfrm>
            <a:off x="899592" y="1772816"/>
            <a:ext cx="7772400" cy="4114800"/>
          </a:xfrm>
        </p:spPr>
        <p:txBody>
          <a:bodyPr/>
          <a:lstStyle/>
          <a:p>
            <a:r>
              <a:rPr lang="en-US" altLang="zh-TW" sz="2400" dirty="0"/>
              <a:t>International Trade </a:t>
            </a:r>
            <a:endParaRPr lang="en-US" sz="2400" dirty="0"/>
          </a:p>
          <a:p>
            <a:pPr lvl="1"/>
            <a:r>
              <a:rPr lang="en-US" sz="2000" dirty="0"/>
              <a:t> a firm exports goods or services to consumers in another country.</a:t>
            </a:r>
          </a:p>
          <a:p>
            <a:r>
              <a:rPr lang="en-US" sz="2400" dirty="0"/>
              <a:t>Foreign direct investment (FDI)</a:t>
            </a:r>
          </a:p>
          <a:p>
            <a:pPr lvl="1"/>
            <a:r>
              <a:rPr lang="en-US" sz="2000" dirty="0"/>
              <a:t>a firm invests resources in business activities outside its home country.</a:t>
            </a:r>
          </a:p>
          <a:p>
            <a:r>
              <a:rPr lang="en-US" sz="2400" dirty="0"/>
              <a:t>During 1920s and 1930s, many nations put up barriers to international trade to protect domestic industries.</a:t>
            </a:r>
          </a:p>
        </p:txBody>
      </p:sp>
      <p:sp>
        <p:nvSpPr>
          <p:cNvPr id="4" name="投影片編號版面配置區 3">
            <a:extLst>
              <a:ext uri="{FF2B5EF4-FFF2-40B4-BE49-F238E27FC236}">
                <a16:creationId xmlns="" xmlns:a16="http://schemas.microsoft.com/office/drawing/2014/main" id="{CBA6886B-E391-487D-7A32-9819E0C8AE6C}"/>
              </a:ext>
            </a:extLst>
          </p:cNvPr>
          <p:cNvSpPr>
            <a:spLocks noGrp="1"/>
          </p:cNvSpPr>
          <p:nvPr>
            <p:ph type="sldNum" sz="quarter" idx="11"/>
          </p:nvPr>
        </p:nvSpPr>
        <p:spPr/>
        <p:txBody>
          <a:bodyPr/>
          <a:lstStyle/>
          <a:p>
            <a:fld id="{68151E55-6873-49E2-B8D5-2F265E6F1973}" type="slidenum">
              <a:rPr lang="en-US" smtClean="0"/>
              <a:pPr/>
              <a:t>13</a:t>
            </a:fld>
            <a:endParaRPr lang="en-US"/>
          </a:p>
        </p:txBody>
      </p:sp>
      <p:sp>
        <p:nvSpPr>
          <p:cNvPr id="5" name="頁尾版面配置區 4">
            <a:extLst>
              <a:ext uri="{FF2B5EF4-FFF2-40B4-BE49-F238E27FC236}">
                <a16:creationId xmlns="" xmlns:a16="http://schemas.microsoft.com/office/drawing/2014/main" id="{2A0237F9-0F6A-0870-78ED-E414972D6EAB}"/>
              </a:ext>
            </a:extLst>
          </p:cNvPr>
          <p:cNvSpPr>
            <a:spLocks noGrp="1"/>
          </p:cNvSpPr>
          <p:nvPr>
            <p:ph type="ftr" sz="quarter" idx="10"/>
          </p:nvPr>
        </p:nvSpPr>
        <p:spPr/>
        <p:txBody>
          <a:bodyPr/>
          <a:lstStyle/>
          <a:p>
            <a:pPr>
              <a:defRPr/>
            </a:pPr>
            <a:r>
              <a:rPr lang="en-US" altLang="zh-TW"/>
              <a:t>CYCU— Prof CK Farn</a:t>
            </a:r>
          </a:p>
        </p:txBody>
      </p:sp>
    </p:spTree>
    <p:extLst>
      <p:ext uri="{BB962C8B-B14F-4D97-AF65-F5344CB8AC3E}">
        <p14:creationId xmlns:p14="http://schemas.microsoft.com/office/powerpoint/2010/main" val="155970091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EA63C0-EFD2-4EF1-9B66-79F989FDA5A4}"/>
              </a:ext>
            </a:extLst>
          </p:cNvPr>
          <p:cNvSpPr>
            <a:spLocks noGrp="1"/>
          </p:cNvSpPr>
          <p:nvPr>
            <p:ph type="title"/>
          </p:nvPr>
        </p:nvSpPr>
        <p:spPr/>
        <p:txBody>
          <a:bodyPr>
            <a:noAutofit/>
          </a:bodyPr>
          <a:lstStyle/>
          <a:p>
            <a:r>
              <a:rPr lang="en-US" altLang="zh-TW" sz="2400" dirty="0"/>
              <a:t>Table 1.1 </a:t>
            </a:r>
            <a:r>
              <a:rPr lang="en-US" altLang="zh-TW" sz="2400" dirty="0">
                <a:solidFill>
                  <a:schemeClr val="bg1"/>
                </a:solidFill>
              </a:rPr>
              <a:t>Average Tariff Rates on Manufactured Products as Percentage of Value</a:t>
            </a:r>
            <a:endParaRPr lang="en-IN" sz="2400" dirty="0">
              <a:solidFill>
                <a:schemeClr val="bg1"/>
              </a:solidFill>
            </a:endParaRPr>
          </a:p>
        </p:txBody>
      </p:sp>
      <p:sp>
        <p:nvSpPr>
          <p:cNvPr id="5" name="Text Placeholder 4">
            <a:extLst>
              <a:ext uri="{FF2B5EF4-FFF2-40B4-BE49-F238E27FC236}">
                <a16:creationId xmlns="" xmlns:a16="http://schemas.microsoft.com/office/drawing/2014/main" id="{BF004A57-BB87-434B-98B6-57A761B2E86A}"/>
              </a:ext>
            </a:extLst>
          </p:cNvPr>
          <p:cNvSpPr>
            <a:spLocks noGrp="1"/>
          </p:cNvSpPr>
          <p:nvPr>
            <p:ph idx="1"/>
          </p:nvPr>
        </p:nvSpPr>
        <p:spPr/>
        <p:txBody>
          <a:bodyPr/>
          <a:lstStyle/>
          <a:p>
            <a:r>
              <a:rPr lang="en-US" dirty="0"/>
              <a:t>Sources: The 19 13 to 19 90 data are from “Who Wants to Be a Giant?” The Economist: A Survey of the Multinationals, June 24, 1995, pp. 3 to 4. The 2018 data are from the World Tariff Profiles 2019, published by the World Trade Organization.</a:t>
            </a:r>
          </a:p>
        </p:txBody>
      </p:sp>
      <p:sp>
        <p:nvSpPr>
          <p:cNvPr id="3" name="投影片編號版面配置區 2">
            <a:extLst>
              <a:ext uri="{FF2B5EF4-FFF2-40B4-BE49-F238E27FC236}">
                <a16:creationId xmlns="" xmlns:a16="http://schemas.microsoft.com/office/drawing/2014/main" id="{D7568A8F-C8F7-5EB1-9F82-1731926B2C83}"/>
              </a:ext>
            </a:extLst>
          </p:cNvPr>
          <p:cNvSpPr>
            <a:spLocks noGrp="1"/>
          </p:cNvSpPr>
          <p:nvPr>
            <p:ph type="sldNum" sz="quarter" idx="11"/>
          </p:nvPr>
        </p:nvSpPr>
        <p:spPr/>
        <p:txBody>
          <a:bodyPr/>
          <a:lstStyle/>
          <a:p>
            <a:fld id="{68151E55-6873-49E2-B8D5-2F265E6F1973}" type="slidenum">
              <a:rPr lang="en-US" smtClean="0"/>
              <a:pPr/>
              <a:t>14</a:t>
            </a:fld>
            <a:endParaRPr lang="en-US"/>
          </a:p>
        </p:txBody>
      </p:sp>
      <p:graphicFrame>
        <p:nvGraphicFramePr>
          <p:cNvPr id="7" name="Table 7">
            <a:extLst>
              <a:ext uri="{FF2B5EF4-FFF2-40B4-BE49-F238E27FC236}">
                <a16:creationId xmlns="" xmlns:a16="http://schemas.microsoft.com/office/drawing/2014/main" id="{37EA6A99-AACD-4D39-B4B7-5C85B75E2E62}"/>
              </a:ext>
            </a:extLst>
          </p:cNvPr>
          <p:cNvGraphicFramePr>
            <a:graphicFrameLocks noGrp="1"/>
          </p:cNvGraphicFramePr>
          <p:nvPr>
            <p:extLst>
              <p:ext uri="{D42A27DB-BD31-4B8C-83A1-F6EECF244321}">
                <p14:modId xmlns:p14="http://schemas.microsoft.com/office/powerpoint/2010/main" val="1491996257"/>
              </p:ext>
            </p:extLst>
          </p:nvPr>
        </p:nvGraphicFramePr>
        <p:xfrm>
          <a:off x="620647" y="1980848"/>
          <a:ext cx="8199825" cy="3968433"/>
        </p:xfrm>
        <a:graphic>
          <a:graphicData uri="http://schemas.openxmlformats.org/drawingml/2006/table">
            <a:tbl>
              <a:tblPr firstRow="1" bandRow="1">
                <a:tableStyleId>{5C22544A-7EE6-4342-B048-85BDC9FD1C3A}</a:tableStyleId>
              </a:tblPr>
              <a:tblGrid>
                <a:gridCol w="2110849">
                  <a:extLst>
                    <a:ext uri="{9D8B030D-6E8A-4147-A177-3AD203B41FA5}">
                      <a16:colId xmlns="" xmlns:a16="http://schemas.microsoft.com/office/drawing/2014/main" val="3346626692"/>
                    </a:ext>
                  </a:extLst>
                </a:gridCol>
                <a:gridCol w="1486472">
                  <a:extLst>
                    <a:ext uri="{9D8B030D-6E8A-4147-A177-3AD203B41FA5}">
                      <a16:colId xmlns="" xmlns:a16="http://schemas.microsoft.com/office/drawing/2014/main" val="3576035040"/>
                    </a:ext>
                  </a:extLst>
                </a:gridCol>
                <a:gridCol w="1486472">
                  <a:extLst>
                    <a:ext uri="{9D8B030D-6E8A-4147-A177-3AD203B41FA5}">
                      <a16:colId xmlns="" xmlns:a16="http://schemas.microsoft.com/office/drawing/2014/main" val="3809698264"/>
                    </a:ext>
                  </a:extLst>
                </a:gridCol>
                <a:gridCol w="1558016">
                  <a:extLst>
                    <a:ext uri="{9D8B030D-6E8A-4147-A177-3AD203B41FA5}">
                      <a16:colId xmlns="" xmlns:a16="http://schemas.microsoft.com/office/drawing/2014/main" val="287674037"/>
                    </a:ext>
                  </a:extLst>
                </a:gridCol>
                <a:gridCol w="1558016">
                  <a:extLst>
                    <a:ext uri="{9D8B030D-6E8A-4147-A177-3AD203B41FA5}">
                      <a16:colId xmlns="" xmlns:a16="http://schemas.microsoft.com/office/drawing/2014/main" val="999828693"/>
                    </a:ext>
                  </a:extLst>
                </a:gridCol>
              </a:tblGrid>
              <a:tr h="440937">
                <a:tc>
                  <a:txBody>
                    <a:bodyPr/>
                    <a:lstStyle/>
                    <a:p>
                      <a:r>
                        <a:rPr lang="en-US" sz="2000" dirty="0"/>
                        <a:t>Country</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19</a:t>
                      </a:r>
                      <a:r>
                        <a:rPr lang="en-US" sz="100" dirty="0"/>
                        <a:t> </a:t>
                      </a:r>
                      <a:r>
                        <a:rPr lang="en-US" sz="2000" dirty="0"/>
                        <a:t>13</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19</a:t>
                      </a:r>
                      <a:r>
                        <a:rPr lang="en-US" sz="100" dirty="0"/>
                        <a:t> </a:t>
                      </a:r>
                      <a:r>
                        <a:rPr lang="en-US" sz="2000" dirty="0"/>
                        <a:t>50</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19</a:t>
                      </a:r>
                      <a:r>
                        <a:rPr lang="en-US" sz="100" dirty="0"/>
                        <a:t> </a:t>
                      </a:r>
                      <a:r>
                        <a:rPr lang="en-US" sz="2000" dirty="0"/>
                        <a:t>90</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2018</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6913623"/>
                  </a:ext>
                </a:extLst>
              </a:tr>
              <a:tr h="440937">
                <a:tc>
                  <a:txBody>
                    <a:bodyPr/>
                    <a:lstStyle/>
                    <a:p>
                      <a:r>
                        <a:rPr lang="en-US" sz="2000" dirty="0"/>
                        <a:t>France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21 percent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18 percent</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5.9 percent</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3.9 percent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32056707"/>
                  </a:ext>
                </a:extLst>
              </a:tr>
              <a:tr h="440937">
                <a:tc>
                  <a:txBody>
                    <a:bodyPr/>
                    <a:lstStyle/>
                    <a:p>
                      <a:r>
                        <a:rPr lang="en-US" sz="2000" dirty="0"/>
                        <a:t>Germany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42771408"/>
                  </a:ext>
                </a:extLst>
              </a:tr>
              <a:tr h="440937">
                <a:tc>
                  <a:txBody>
                    <a:bodyPr/>
                    <a:lstStyle/>
                    <a:p>
                      <a:r>
                        <a:rPr lang="en-US" sz="2000" dirty="0"/>
                        <a:t>Italy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65194597"/>
                  </a:ext>
                </a:extLst>
              </a:tr>
              <a:tr h="440937">
                <a:tc>
                  <a:txBody>
                    <a:bodyPr/>
                    <a:lstStyle/>
                    <a:p>
                      <a:r>
                        <a:rPr lang="en-US" sz="2000" dirty="0"/>
                        <a:t>Japan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17311099"/>
                  </a:ext>
                </a:extLst>
              </a:tr>
              <a:tr h="440937">
                <a:tc>
                  <a:txBody>
                    <a:bodyPr/>
                    <a:lstStyle/>
                    <a:p>
                      <a:r>
                        <a:rPr lang="en-US" sz="2000" dirty="0"/>
                        <a:t>Netherlands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58100409"/>
                  </a:ext>
                </a:extLst>
              </a:tr>
              <a:tr h="440937">
                <a:tc>
                  <a:txBody>
                    <a:bodyPr/>
                    <a:lstStyle/>
                    <a:p>
                      <a:r>
                        <a:rPr lang="en-US" sz="2000" dirty="0"/>
                        <a:t>Sweden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304202684"/>
                  </a:ext>
                </a:extLst>
              </a:tr>
              <a:tr h="440937">
                <a:tc>
                  <a:txBody>
                    <a:bodyPr/>
                    <a:lstStyle/>
                    <a:p>
                      <a:r>
                        <a:rPr lang="en-US" sz="2000" dirty="0"/>
                        <a:t>United Kingdom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24207433"/>
                  </a:ext>
                </a:extLst>
              </a:tr>
              <a:tr h="440937">
                <a:tc>
                  <a:txBody>
                    <a:bodyPr/>
                    <a:lstStyle/>
                    <a:p>
                      <a:r>
                        <a:rPr lang="en-US" sz="2000" dirty="0"/>
                        <a:t>United</a:t>
                      </a:r>
                      <a:r>
                        <a:rPr lang="en-US" sz="2000" baseline="0" dirty="0"/>
                        <a:t> States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1689798"/>
                  </a:ext>
                </a:extLst>
              </a:tr>
            </a:tbl>
          </a:graphicData>
        </a:graphic>
      </p:graphicFrame>
      <p:sp>
        <p:nvSpPr>
          <p:cNvPr id="11" name="頁尾版面配置區 10">
            <a:extLst>
              <a:ext uri="{FF2B5EF4-FFF2-40B4-BE49-F238E27FC236}">
                <a16:creationId xmlns="" xmlns:a16="http://schemas.microsoft.com/office/drawing/2014/main" id="{23CFD4EF-62DF-0DE7-EC01-A3A4D16E7D3A}"/>
              </a:ext>
            </a:extLst>
          </p:cNvPr>
          <p:cNvSpPr>
            <a:spLocks noGrp="1"/>
          </p:cNvSpPr>
          <p:nvPr>
            <p:ph type="ftr" sz="quarter" idx="10"/>
          </p:nvPr>
        </p:nvSpPr>
        <p:spPr/>
        <p:txBody>
          <a:bodyPr/>
          <a:lstStyle/>
          <a:p>
            <a:pPr>
              <a:defRPr/>
            </a:pPr>
            <a:r>
              <a:rPr lang="en-US" altLang="zh-TW"/>
              <a:t>CYCU— Prof CK Farn</a:t>
            </a:r>
          </a:p>
        </p:txBody>
      </p:sp>
    </p:spTree>
    <p:extLst>
      <p:ext uri="{BB962C8B-B14F-4D97-AF65-F5344CB8AC3E}">
        <p14:creationId xmlns:p14="http://schemas.microsoft.com/office/powerpoint/2010/main" val="56146408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92C06-2CFE-436E-8904-D902A2C868EF}"/>
              </a:ext>
            </a:extLst>
          </p:cNvPr>
          <p:cNvSpPr>
            <a:spLocks noGrp="1"/>
          </p:cNvSpPr>
          <p:nvPr>
            <p:ph type="title"/>
          </p:nvPr>
        </p:nvSpPr>
        <p:spPr>
          <a:xfrm>
            <a:off x="1524000" y="381000"/>
            <a:ext cx="7440488" cy="1143000"/>
          </a:xfrm>
        </p:spPr>
        <p:txBody>
          <a:bodyPr/>
          <a:lstStyle/>
          <a:p>
            <a:r>
              <a:rPr lang="en-US" altLang="zh-TW" sz="3200" dirty="0"/>
              <a:t>Declining Trade and Investment Barriers</a:t>
            </a:r>
            <a:endParaRPr lang="en-IN" sz="3200" dirty="0"/>
          </a:p>
        </p:txBody>
      </p:sp>
      <p:sp>
        <p:nvSpPr>
          <p:cNvPr id="3" name="Content Placeholder 2">
            <a:extLst>
              <a:ext uri="{FF2B5EF4-FFF2-40B4-BE49-F238E27FC236}">
                <a16:creationId xmlns="" xmlns:a16="http://schemas.microsoft.com/office/drawing/2014/main" id="{35B81CDF-0383-4DD8-8E33-2AFB03498FA6}"/>
              </a:ext>
            </a:extLst>
          </p:cNvPr>
          <p:cNvSpPr>
            <a:spLocks noGrp="1"/>
          </p:cNvSpPr>
          <p:nvPr>
            <p:ph idx="1"/>
          </p:nvPr>
        </p:nvSpPr>
        <p:spPr/>
        <p:txBody>
          <a:bodyPr/>
          <a:lstStyle/>
          <a:p>
            <a:r>
              <a:rPr lang="en-US" sz="2400" dirty="0"/>
              <a:t>After WWII, advanced Western countries reduced barriers.</a:t>
            </a:r>
          </a:p>
          <a:p>
            <a:pPr lvl="1"/>
            <a:r>
              <a:rPr lang="en-US" sz="2000" dirty="0"/>
              <a:t>GATT, Uruguay Round, and WTO.</a:t>
            </a:r>
          </a:p>
          <a:p>
            <a:r>
              <a:rPr lang="en-US" altLang="zh-TW" sz="2400" dirty="0"/>
              <a:t>Trade in goods and services has been growing faster than world output for decades.</a:t>
            </a:r>
          </a:p>
          <a:p>
            <a:r>
              <a:rPr lang="en-US" altLang="zh-TW" sz="2400" dirty="0"/>
              <a:t>By 2019, sales of foreign affiliates of multinational corporations reached $27 trillion.</a:t>
            </a:r>
            <a:endParaRPr lang="en-US" sz="2400" dirty="0"/>
          </a:p>
          <a:p>
            <a:endParaRPr lang="en-US" dirty="0"/>
          </a:p>
        </p:txBody>
      </p:sp>
      <p:sp>
        <p:nvSpPr>
          <p:cNvPr id="4" name="投影片編號版面配置區 3">
            <a:extLst>
              <a:ext uri="{FF2B5EF4-FFF2-40B4-BE49-F238E27FC236}">
                <a16:creationId xmlns="" xmlns:a16="http://schemas.microsoft.com/office/drawing/2014/main" id="{CBA6886B-E391-487D-7A32-9819E0C8AE6C}"/>
              </a:ext>
            </a:extLst>
          </p:cNvPr>
          <p:cNvSpPr>
            <a:spLocks noGrp="1"/>
          </p:cNvSpPr>
          <p:nvPr>
            <p:ph type="sldNum" sz="quarter" idx="11"/>
          </p:nvPr>
        </p:nvSpPr>
        <p:spPr/>
        <p:txBody>
          <a:bodyPr/>
          <a:lstStyle/>
          <a:p>
            <a:fld id="{68151E55-6873-49E2-B8D5-2F265E6F1973}" type="slidenum">
              <a:rPr lang="en-US" smtClean="0"/>
              <a:pPr/>
              <a:t>15</a:t>
            </a:fld>
            <a:endParaRPr lang="en-US"/>
          </a:p>
        </p:txBody>
      </p:sp>
      <p:sp>
        <p:nvSpPr>
          <p:cNvPr id="15" name="頁尾版面配置區 14">
            <a:extLst>
              <a:ext uri="{FF2B5EF4-FFF2-40B4-BE49-F238E27FC236}">
                <a16:creationId xmlns="" xmlns:a16="http://schemas.microsoft.com/office/drawing/2014/main" id="{B66AA345-AEA7-9174-EB55-FCCDD42F6071}"/>
              </a:ext>
            </a:extLst>
          </p:cNvPr>
          <p:cNvSpPr>
            <a:spLocks noGrp="1"/>
          </p:cNvSpPr>
          <p:nvPr>
            <p:ph type="ftr" sz="quarter" idx="10"/>
          </p:nvPr>
        </p:nvSpPr>
        <p:spPr/>
        <p:txBody>
          <a:bodyPr/>
          <a:lstStyle/>
          <a:p>
            <a:pPr>
              <a:defRPr/>
            </a:pPr>
            <a:r>
              <a:rPr lang="en-US" altLang="zh-TW"/>
              <a:t>CYCU— Prof CK Farn</a:t>
            </a:r>
          </a:p>
        </p:txBody>
      </p:sp>
    </p:spTree>
    <p:extLst>
      <p:ext uri="{BB962C8B-B14F-4D97-AF65-F5344CB8AC3E}">
        <p14:creationId xmlns:p14="http://schemas.microsoft.com/office/powerpoint/2010/main" val="157574861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 xmlns:a16="http://schemas.microsoft.com/office/drawing/2014/main" id="{D47A89E7-A391-5E9A-6206-C6D9456FB83E}"/>
              </a:ext>
            </a:extLst>
          </p:cNvPr>
          <p:cNvSpPr>
            <a:spLocks noGrp="1"/>
          </p:cNvSpPr>
          <p:nvPr>
            <p:ph type="title"/>
          </p:nvPr>
        </p:nvSpPr>
        <p:spPr/>
        <p:txBody>
          <a:bodyPr/>
          <a:lstStyle/>
          <a:p>
            <a:r>
              <a:rPr lang="en-US" altLang="zh-TW" sz="3200" dirty="0"/>
              <a:t>Implications of fast-paced volume of world trade</a:t>
            </a:r>
            <a:endParaRPr lang="zh-TW" altLang="en-US" sz="3200" dirty="0"/>
          </a:p>
        </p:txBody>
      </p:sp>
      <p:sp>
        <p:nvSpPr>
          <p:cNvPr id="2" name="副標題 1">
            <a:extLst>
              <a:ext uri="{FF2B5EF4-FFF2-40B4-BE49-F238E27FC236}">
                <a16:creationId xmlns="" xmlns:a16="http://schemas.microsoft.com/office/drawing/2014/main" id="{B2F996B3-BB37-AC74-BEBD-0FBBBD3F15C0}"/>
              </a:ext>
            </a:extLst>
          </p:cNvPr>
          <p:cNvSpPr>
            <a:spLocks noGrp="1"/>
          </p:cNvSpPr>
          <p:nvPr>
            <p:ph idx="1"/>
          </p:nvPr>
        </p:nvSpPr>
        <p:spPr/>
        <p:txBody>
          <a:bodyPr/>
          <a:lstStyle/>
          <a:p>
            <a:r>
              <a:rPr lang="en-US" altLang="zh-TW" dirty="0"/>
              <a:t>More companies dispersing parts production.</a:t>
            </a:r>
          </a:p>
          <a:p>
            <a:r>
              <a:rPr lang="en-US" altLang="zh-TW" dirty="0"/>
              <a:t>Economies of nation-states becoming more intertwined.</a:t>
            </a:r>
          </a:p>
          <a:p>
            <a:r>
              <a:rPr lang="en-US" altLang="zh-TW" dirty="0"/>
              <a:t>World becoming significantly wealthier.</a:t>
            </a:r>
            <a:endParaRPr lang="en-IN" altLang="zh-TW" dirty="0"/>
          </a:p>
          <a:p>
            <a:endParaRPr lang="zh-TW" altLang="en-US" dirty="0"/>
          </a:p>
        </p:txBody>
      </p:sp>
      <p:sp>
        <p:nvSpPr>
          <p:cNvPr id="4" name="頁尾版面配置區 3">
            <a:extLst>
              <a:ext uri="{FF2B5EF4-FFF2-40B4-BE49-F238E27FC236}">
                <a16:creationId xmlns="" xmlns:a16="http://schemas.microsoft.com/office/drawing/2014/main" id="{76090F75-87C9-86B9-7DA1-CF61F65F0235}"/>
              </a:ext>
            </a:extLst>
          </p:cNvPr>
          <p:cNvSpPr>
            <a:spLocks noGrp="1"/>
          </p:cNvSpPr>
          <p:nvPr>
            <p:ph type="ftr" sz="quarter" idx="10"/>
          </p:nvPr>
        </p:nvSpPr>
        <p:spPr/>
        <p:txBody>
          <a:bodyPr/>
          <a:lstStyle/>
          <a:p>
            <a:r>
              <a:rPr lang="en-US" altLang="zh-TW"/>
              <a:t>CYCU— Prof CK Farn</a:t>
            </a:r>
            <a:endParaRPr lang="en-US" altLang="zh-TW" dirty="0"/>
          </a:p>
        </p:txBody>
      </p:sp>
      <p:sp>
        <p:nvSpPr>
          <p:cNvPr id="5" name="投影片編號版面配置區 4">
            <a:extLst>
              <a:ext uri="{FF2B5EF4-FFF2-40B4-BE49-F238E27FC236}">
                <a16:creationId xmlns="" xmlns:a16="http://schemas.microsoft.com/office/drawing/2014/main" id="{039946AA-261C-3495-CB99-D930B8714234}"/>
              </a:ext>
            </a:extLst>
          </p:cNvPr>
          <p:cNvSpPr>
            <a:spLocks noGrp="1"/>
          </p:cNvSpPr>
          <p:nvPr>
            <p:ph type="sldNum" sz="quarter" idx="11"/>
          </p:nvPr>
        </p:nvSpPr>
        <p:spPr/>
        <p:txBody>
          <a:bodyPr/>
          <a:lstStyle/>
          <a:p>
            <a:fld id="{D6E01FAA-D555-4543-8768-AD48DA6DBD93}" type="slidenum">
              <a:rPr lang="en-US" altLang="zh-TW" smtClean="0"/>
              <a:pPr/>
              <a:t>16</a:t>
            </a:fld>
            <a:endParaRPr lang="en-US" altLang="zh-TW"/>
          </a:p>
        </p:txBody>
      </p:sp>
      <p:pic>
        <p:nvPicPr>
          <p:cNvPr id="10" name="Picture 4" descr="A photograph displaying a cargo area of an airport with an airplane being loaded with cargo.">
            <a:extLst>
              <a:ext uri="{FF2B5EF4-FFF2-40B4-BE49-F238E27FC236}">
                <a16:creationId xmlns="" xmlns:a16="http://schemas.microsoft.com/office/drawing/2014/main" id="{6EAF5F62-532F-4E95-BFCD-7AC1D615DCCD}"/>
              </a:ext>
            </a:extLst>
          </p:cNvPr>
          <p:cNvPicPr>
            <a:picLocks noChangeAspect="1"/>
          </p:cNvPicPr>
          <p:nvPr/>
        </p:nvPicPr>
        <p:blipFill>
          <a:blip r:embed="rId2"/>
          <a:stretch>
            <a:fillRect/>
          </a:stretch>
        </p:blipFill>
        <p:spPr>
          <a:xfrm>
            <a:off x="827584" y="4105885"/>
            <a:ext cx="3096344" cy="2709966"/>
          </a:xfrm>
          <a:prstGeom prst="rect">
            <a:avLst/>
          </a:prstGeom>
        </p:spPr>
      </p:pic>
      <p:pic>
        <p:nvPicPr>
          <p:cNvPr id="6" name="圖片 5"/>
          <p:cNvPicPr>
            <a:picLocks noChangeAspect="1"/>
          </p:cNvPicPr>
          <p:nvPr/>
        </p:nvPicPr>
        <p:blipFill>
          <a:blip r:embed="rId3"/>
          <a:stretch>
            <a:fillRect/>
          </a:stretch>
        </p:blipFill>
        <p:spPr>
          <a:xfrm>
            <a:off x="5220072" y="4096757"/>
            <a:ext cx="3586071" cy="2151643"/>
          </a:xfrm>
          <a:prstGeom prst="rect">
            <a:avLst/>
          </a:prstGeom>
        </p:spPr>
      </p:pic>
    </p:spTree>
    <p:extLst>
      <p:ext uri="{BB962C8B-B14F-4D97-AF65-F5344CB8AC3E}">
        <p14:creationId xmlns:p14="http://schemas.microsoft.com/office/powerpoint/2010/main" val="347608056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92C06-2CFE-436E-8904-D902A2C868EF}"/>
              </a:ext>
            </a:extLst>
          </p:cNvPr>
          <p:cNvSpPr>
            <a:spLocks noGrp="1"/>
          </p:cNvSpPr>
          <p:nvPr>
            <p:ph type="title"/>
          </p:nvPr>
        </p:nvSpPr>
        <p:spPr>
          <a:xfrm>
            <a:off x="1524000" y="381000"/>
            <a:ext cx="7440488" cy="1143000"/>
          </a:xfrm>
        </p:spPr>
        <p:txBody>
          <a:bodyPr/>
          <a:lstStyle/>
          <a:p>
            <a:r>
              <a:rPr lang="en-US" altLang="zh-TW" dirty="0" smtClean="0"/>
              <a:t>About</a:t>
            </a:r>
            <a:r>
              <a:rPr lang="zh-TW" altLang="en-US" dirty="0" smtClean="0"/>
              <a:t> </a:t>
            </a:r>
            <a:r>
              <a:rPr lang="en-US" altLang="zh-TW" dirty="0" smtClean="0"/>
              <a:t>Ocean</a:t>
            </a:r>
            <a:r>
              <a:rPr lang="zh-TW" altLang="en-US" dirty="0" smtClean="0"/>
              <a:t> </a:t>
            </a:r>
            <a:r>
              <a:rPr lang="en-US" altLang="zh-TW" dirty="0" smtClean="0"/>
              <a:t>Shipping </a:t>
            </a:r>
            <a:endParaRPr lang="en-IN" dirty="0"/>
          </a:p>
        </p:txBody>
      </p:sp>
      <p:sp>
        <p:nvSpPr>
          <p:cNvPr id="3" name="Content Placeholder 2">
            <a:extLst>
              <a:ext uri="{FF2B5EF4-FFF2-40B4-BE49-F238E27FC236}">
                <a16:creationId xmlns="" xmlns:a16="http://schemas.microsoft.com/office/drawing/2014/main" id="{35B81CDF-0383-4DD8-8E33-2AFB03498FA6}"/>
              </a:ext>
            </a:extLst>
          </p:cNvPr>
          <p:cNvSpPr>
            <a:spLocks noGrp="1"/>
          </p:cNvSpPr>
          <p:nvPr>
            <p:ph idx="1"/>
          </p:nvPr>
        </p:nvSpPr>
        <p:spPr>
          <a:xfrm>
            <a:off x="956606" y="3001527"/>
            <a:ext cx="7504112" cy="3622630"/>
          </a:xfrm>
        </p:spPr>
        <p:txBody>
          <a:bodyPr/>
          <a:lstStyle/>
          <a:p>
            <a:r>
              <a:rPr lang="en-US" altLang="zh-TW" sz="2000" dirty="0" smtClean="0"/>
              <a:t>Container</a:t>
            </a:r>
            <a:r>
              <a:rPr lang="zh-TW" altLang="en-US" sz="2000" dirty="0" smtClean="0"/>
              <a:t> </a:t>
            </a:r>
            <a:r>
              <a:rPr lang="en-US" altLang="zh-TW" sz="2000" dirty="0" smtClean="0"/>
              <a:t>ships</a:t>
            </a:r>
            <a:r>
              <a:rPr lang="zh-TW" altLang="en-US" sz="2000" dirty="0" smtClean="0"/>
              <a:t> </a:t>
            </a:r>
            <a:r>
              <a:rPr lang="en-US" altLang="zh-TW" sz="2000" dirty="0" smtClean="0"/>
              <a:t>and bulk</a:t>
            </a:r>
            <a:r>
              <a:rPr lang="zh-TW" altLang="en-US" sz="2000" dirty="0" smtClean="0"/>
              <a:t> </a:t>
            </a:r>
            <a:r>
              <a:rPr lang="en-US" altLang="zh-TW" sz="2000" dirty="0" smtClean="0"/>
              <a:t>carriers </a:t>
            </a:r>
          </a:p>
          <a:p>
            <a:r>
              <a:rPr lang="en-US" altLang="zh-TW" sz="2000" dirty="0" smtClean="0"/>
              <a:t>Container</a:t>
            </a:r>
            <a:r>
              <a:rPr lang="zh-TW" altLang="en-US" sz="2000" dirty="0" smtClean="0"/>
              <a:t> </a:t>
            </a:r>
            <a:r>
              <a:rPr lang="en-US" altLang="zh-TW" sz="2000" dirty="0" smtClean="0"/>
              <a:t>ships</a:t>
            </a:r>
          </a:p>
          <a:p>
            <a:pPr lvl="1"/>
            <a:r>
              <a:rPr lang="en-US" altLang="zh-TW" sz="1800" dirty="0" smtClean="0"/>
              <a:t>Size</a:t>
            </a:r>
            <a:r>
              <a:rPr lang="zh-TW" altLang="en-US" sz="1800" dirty="0" smtClean="0"/>
              <a:t> </a:t>
            </a:r>
            <a:r>
              <a:rPr lang="en-US" altLang="zh-TW" sz="1800" dirty="0" smtClean="0"/>
              <a:t>of standard container</a:t>
            </a:r>
            <a:r>
              <a:rPr lang="en-US" altLang="zh-TW" sz="1800" dirty="0"/>
              <a:t>: </a:t>
            </a:r>
            <a:r>
              <a:rPr lang="en-US" altLang="zh-TW" sz="1800" dirty="0" smtClean="0"/>
              <a:t>19.10.5“ </a:t>
            </a:r>
            <a:r>
              <a:rPr lang="en-US" altLang="zh-TW" sz="1800" dirty="0"/>
              <a:t>x </a:t>
            </a:r>
            <a:r>
              <a:rPr lang="en-US" altLang="zh-TW" sz="1800" dirty="0" smtClean="0"/>
              <a:t>8‘ </a:t>
            </a:r>
            <a:r>
              <a:rPr lang="en-US" altLang="zh-TW" sz="1800" dirty="0"/>
              <a:t>x </a:t>
            </a:r>
            <a:r>
              <a:rPr lang="en-US" altLang="zh-TW" sz="1800" dirty="0" smtClean="0"/>
              <a:t>8’6” in </a:t>
            </a:r>
            <a:r>
              <a:rPr lang="en-US" altLang="zh-TW" sz="1800" dirty="0" err="1" smtClean="0"/>
              <a:t>foottoday</a:t>
            </a:r>
            <a:r>
              <a:rPr lang="en-US" altLang="zh-TW" sz="1800" dirty="0" smtClean="0"/>
              <a:t>,</a:t>
            </a:r>
            <a:r>
              <a:rPr lang="zh-TW" altLang="en-US" sz="1800" dirty="0" smtClean="0"/>
              <a:t> </a:t>
            </a:r>
            <a:r>
              <a:rPr lang="en-US" altLang="zh-TW" sz="1800" dirty="0" smtClean="0"/>
              <a:t>mostly</a:t>
            </a:r>
            <a:r>
              <a:rPr lang="zh-TW" altLang="en-US" sz="1800" dirty="0" smtClean="0"/>
              <a:t> </a:t>
            </a:r>
            <a:r>
              <a:rPr lang="en-US" altLang="zh-TW" sz="1800" dirty="0" smtClean="0"/>
              <a:t>40 feet</a:t>
            </a:r>
          </a:p>
          <a:p>
            <a:pPr lvl="1"/>
            <a:r>
              <a:rPr lang="en-US" altLang="zh-TW" sz="1800" dirty="0" err="1" smtClean="0"/>
              <a:t>TEU</a:t>
            </a:r>
            <a:r>
              <a:rPr lang="en-US" altLang="zh-TW" sz="1800" dirty="0" smtClean="0"/>
              <a:t>: twenty-foot equivalent</a:t>
            </a:r>
            <a:r>
              <a:rPr lang="zh-TW" altLang="en-US" sz="1800" dirty="0" smtClean="0"/>
              <a:t> </a:t>
            </a:r>
            <a:r>
              <a:rPr lang="en-US" altLang="zh-TW" sz="1800" dirty="0" smtClean="0"/>
              <a:t>unit</a:t>
            </a:r>
          </a:p>
          <a:p>
            <a:pPr lvl="1"/>
            <a:r>
              <a:rPr lang="en-US" altLang="zh-TW" sz="1800" dirty="0" smtClean="0"/>
              <a:t>In 2024,</a:t>
            </a:r>
            <a:r>
              <a:rPr lang="zh-TW" altLang="en-US" sz="1800" dirty="0" smtClean="0"/>
              <a:t> </a:t>
            </a:r>
            <a:r>
              <a:rPr lang="en-US" altLang="zh-TW" sz="1800" dirty="0" smtClean="0"/>
              <a:t>the largest</a:t>
            </a:r>
            <a:r>
              <a:rPr lang="zh-TW" altLang="en-US" sz="1800" dirty="0" smtClean="0"/>
              <a:t> </a:t>
            </a:r>
            <a:r>
              <a:rPr lang="en-US" altLang="zh-TW" sz="1800" dirty="0" smtClean="0"/>
              <a:t>class</a:t>
            </a:r>
            <a:r>
              <a:rPr lang="zh-TW" altLang="en-US" sz="1800" dirty="0" smtClean="0"/>
              <a:t> </a:t>
            </a:r>
            <a:r>
              <a:rPr lang="en-US" altLang="zh-TW" sz="1800" dirty="0" smtClean="0"/>
              <a:t>of container</a:t>
            </a:r>
            <a:r>
              <a:rPr lang="zh-TW" altLang="en-US" sz="1800" dirty="0" smtClean="0"/>
              <a:t> </a:t>
            </a:r>
            <a:r>
              <a:rPr lang="en-US" altLang="zh-TW" sz="1800" dirty="0" smtClean="0"/>
              <a:t>ship</a:t>
            </a:r>
            <a:r>
              <a:rPr lang="zh-TW" altLang="en-US" sz="1800" dirty="0" smtClean="0"/>
              <a:t> </a:t>
            </a:r>
            <a:r>
              <a:rPr lang="en-US" altLang="zh-TW" sz="1800" dirty="0" smtClean="0"/>
              <a:t>has </a:t>
            </a:r>
            <a:r>
              <a:rPr lang="en-US" altLang="zh-TW" sz="1800" dirty="0"/>
              <a:t>the capacity of 24,346 </a:t>
            </a:r>
            <a:r>
              <a:rPr lang="en-US" altLang="zh-TW" sz="1800" dirty="0" err="1" smtClean="0"/>
              <a:t>TEU</a:t>
            </a:r>
            <a:r>
              <a:rPr lang="en-US" altLang="zh-TW" sz="1800" dirty="0"/>
              <a:t> </a:t>
            </a:r>
            <a:r>
              <a:rPr lang="en-US" altLang="zh-TW" sz="1100" dirty="0">
                <a:hlinkClick r:id="rId3"/>
              </a:rPr>
              <a:t>https://</a:t>
            </a:r>
            <a:r>
              <a:rPr lang="en-US" altLang="zh-TW" sz="1100" dirty="0" err="1">
                <a:hlinkClick r:id="rId3"/>
              </a:rPr>
              <a:t>en.wikipedia.org</a:t>
            </a:r>
            <a:r>
              <a:rPr lang="en-US" altLang="zh-TW" sz="1100" dirty="0">
                <a:hlinkClick r:id="rId3"/>
              </a:rPr>
              <a:t>/wiki/</a:t>
            </a:r>
            <a:r>
              <a:rPr lang="en-US" altLang="zh-TW" sz="1100" dirty="0" err="1">
                <a:hlinkClick r:id="rId3"/>
              </a:rPr>
              <a:t>List_of_largest_container_ships</a:t>
            </a:r>
            <a:r>
              <a:rPr lang="en-US" altLang="zh-TW" sz="1100" dirty="0">
                <a:hlinkClick r:id="rId3"/>
              </a:rPr>
              <a:t>#:~:</a:t>
            </a:r>
            <a:r>
              <a:rPr lang="en-US" altLang="zh-TW" sz="1100" dirty="0" smtClean="0">
                <a:hlinkClick r:id="rId3"/>
              </a:rPr>
              <a:t>text=As%20of%20January%202024%2C%20the,the%20capacity%20of%2024%2C346%20TEU</a:t>
            </a:r>
            <a:endParaRPr lang="en-US" sz="1800" dirty="0"/>
          </a:p>
          <a:p>
            <a:r>
              <a:rPr lang="en-US" altLang="zh-TW" sz="2000" dirty="0" smtClean="0"/>
              <a:t>What</a:t>
            </a:r>
            <a:r>
              <a:rPr lang="zh-TW" altLang="en-US" sz="2000" dirty="0" smtClean="0"/>
              <a:t> </a:t>
            </a:r>
            <a:r>
              <a:rPr lang="en-US" altLang="zh-TW" sz="2000" dirty="0" smtClean="0"/>
              <a:t>is the capacity of a trailer</a:t>
            </a:r>
            <a:r>
              <a:rPr lang="zh-TW" altLang="en-US" sz="2000" dirty="0" smtClean="0"/>
              <a:t> </a:t>
            </a:r>
            <a:r>
              <a:rPr lang="en-US" altLang="zh-TW" sz="2000" dirty="0" smtClean="0"/>
              <a:t>truck?</a:t>
            </a:r>
          </a:p>
          <a:p>
            <a:pPr lvl="1"/>
            <a:r>
              <a:rPr lang="en-US" altLang="zh-TW" sz="1800" dirty="0" smtClean="0"/>
              <a:t>2</a:t>
            </a:r>
            <a:r>
              <a:rPr lang="zh-TW" altLang="en-US" sz="1800" dirty="0" smtClean="0"/>
              <a:t> </a:t>
            </a:r>
            <a:r>
              <a:rPr lang="en-US" altLang="zh-TW" sz="1800" dirty="0" smtClean="0"/>
              <a:t>to 4 </a:t>
            </a:r>
            <a:r>
              <a:rPr lang="en-US" altLang="zh-TW" sz="1800" dirty="0" err="1" smtClean="0"/>
              <a:t>TEU</a:t>
            </a:r>
            <a:r>
              <a:rPr lang="en-US" altLang="zh-TW" sz="1800" dirty="0" smtClean="0"/>
              <a:t>!</a:t>
            </a:r>
            <a:endParaRPr lang="en-US" sz="1800" dirty="0"/>
          </a:p>
        </p:txBody>
      </p:sp>
      <p:sp>
        <p:nvSpPr>
          <p:cNvPr id="4" name="投影片編號版面配置區 3">
            <a:extLst>
              <a:ext uri="{FF2B5EF4-FFF2-40B4-BE49-F238E27FC236}">
                <a16:creationId xmlns="" xmlns:a16="http://schemas.microsoft.com/office/drawing/2014/main" id="{CBA6886B-E391-487D-7A32-9819E0C8AE6C}"/>
              </a:ext>
            </a:extLst>
          </p:cNvPr>
          <p:cNvSpPr>
            <a:spLocks noGrp="1"/>
          </p:cNvSpPr>
          <p:nvPr>
            <p:ph type="sldNum" sz="quarter" idx="11"/>
          </p:nvPr>
        </p:nvSpPr>
        <p:spPr/>
        <p:txBody>
          <a:bodyPr/>
          <a:lstStyle/>
          <a:p>
            <a:fld id="{68151E55-6873-49E2-B8D5-2F265E6F1973}" type="slidenum">
              <a:rPr lang="en-US" smtClean="0"/>
              <a:pPr/>
              <a:t>17</a:t>
            </a:fld>
            <a:endParaRPr lang="en-US"/>
          </a:p>
        </p:txBody>
      </p:sp>
      <p:sp>
        <p:nvSpPr>
          <p:cNvPr id="5" name="頁尾版面配置區 4">
            <a:extLst>
              <a:ext uri="{FF2B5EF4-FFF2-40B4-BE49-F238E27FC236}">
                <a16:creationId xmlns="" xmlns:a16="http://schemas.microsoft.com/office/drawing/2014/main" id="{2A0237F9-0F6A-0870-78ED-E414972D6EAB}"/>
              </a:ext>
            </a:extLst>
          </p:cNvPr>
          <p:cNvSpPr>
            <a:spLocks noGrp="1"/>
          </p:cNvSpPr>
          <p:nvPr>
            <p:ph type="ftr" sz="quarter" idx="10"/>
          </p:nvPr>
        </p:nvSpPr>
        <p:spPr/>
        <p:txBody>
          <a:bodyPr/>
          <a:lstStyle/>
          <a:p>
            <a:pPr>
              <a:defRPr/>
            </a:pPr>
            <a:r>
              <a:rPr lang="en-US" altLang="zh-TW"/>
              <a:t>CYCU— Prof CK Farn</a:t>
            </a:r>
          </a:p>
        </p:txBody>
      </p:sp>
      <p:pic>
        <p:nvPicPr>
          <p:cNvPr id="6" name="圖片 5"/>
          <p:cNvPicPr>
            <a:picLocks noChangeAspect="1"/>
          </p:cNvPicPr>
          <p:nvPr/>
        </p:nvPicPr>
        <p:blipFill>
          <a:blip r:embed="rId4"/>
          <a:stretch>
            <a:fillRect/>
          </a:stretch>
        </p:blipFill>
        <p:spPr>
          <a:xfrm>
            <a:off x="5463624" y="1789587"/>
            <a:ext cx="3481557" cy="1956193"/>
          </a:xfrm>
          <a:prstGeom prst="rect">
            <a:avLst/>
          </a:prstGeom>
        </p:spPr>
      </p:pic>
      <p:pic>
        <p:nvPicPr>
          <p:cNvPr id="7" name="圖片 6"/>
          <p:cNvPicPr>
            <a:picLocks noChangeAspect="1"/>
          </p:cNvPicPr>
          <p:nvPr/>
        </p:nvPicPr>
        <p:blipFill>
          <a:blip r:embed="rId5"/>
          <a:stretch>
            <a:fillRect/>
          </a:stretch>
        </p:blipFill>
        <p:spPr>
          <a:xfrm>
            <a:off x="107504" y="864010"/>
            <a:ext cx="3687040" cy="1851154"/>
          </a:xfrm>
          <a:prstGeom prst="rect">
            <a:avLst/>
          </a:prstGeom>
        </p:spPr>
      </p:pic>
    </p:spTree>
    <p:extLst>
      <p:ext uri="{BB962C8B-B14F-4D97-AF65-F5344CB8AC3E}">
        <p14:creationId xmlns:p14="http://schemas.microsoft.com/office/powerpoint/2010/main" val="25983884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29207F-BEF7-4C38-B357-ED313C1C4AE1}"/>
              </a:ext>
            </a:extLst>
          </p:cNvPr>
          <p:cNvSpPr>
            <a:spLocks noGrp="1"/>
          </p:cNvSpPr>
          <p:nvPr>
            <p:ph type="title"/>
          </p:nvPr>
        </p:nvSpPr>
        <p:spPr/>
        <p:txBody>
          <a:bodyPr/>
          <a:lstStyle/>
          <a:p>
            <a:r>
              <a:rPr lang="en-US" sz="2800" dirty="0" smtClean="0"/>
              <a:t>Figure 1.1 </a:t>
            </a:r>
            <a:r>
              <a:rPr lang="en-US" sz="2800" dirty="0" smtClean="0">
                <a:solidFill>
                  <a:schemeClr val="bg1"/>
                </a:solidFill>
              </a:rPr>
              <a:t>Value of World Merchandised Trade and World Production 1960 to 2019</a:t>
            </a:r>
            <a:endParaRPr lang="en-IN" sz="2800" dirty="0">
              <a:solidFill>
                <a:schemeClr val="bg1"/>
              </a:solidFill>
            </a:endParaRPr>
          </a:p>
        </p:txBody>
      </p:sp>
      <p:sp>
        <p:nvSpPr>
          <p:cNvPr id="7" name="Text Placeholder 6">
            <a:extLst>
              <a:ext uri="{FF2B5EF4-FFF2-40B4-BE49-F238E27FC236}">
                <a16:creationId xmlns="" xmlns:a16="http://schemas.microsoft.com/office/drawing/2014/main" id="{9DF06855-CE4F-4578-9E35-95AD1F8EEEFB}"/>
              </a:ext>
            </a:extLst>
          </p:cNvPr>
          <p:cNvSpPr>
            <a:spLocks noGrp="1"/>
          </p:cNvSpPr>
          <p:nvPr>
            <p:ph idx="1"/>
          </p:nvPr>
        </p:nvSpPr>
        <p:spPr>
          <a:xfrm>
            <a:off x="959768" y="6105128"/>
            <a:ext cx="8062664" cy="295672"/>
          </a:xfrm>
        </p:spPr>
        <p:txBody>
          <a:bodyPr/>
          <a:lstStyle/>
          <a:p>
            <a:r>
              <a:rPr lang="en-US" sz="1400" dirty="0"/>
              <a:t>Sources: World Bank, 2020; World Trade Organization, 2020; United Nations, 2020.</a:t>
            </a:r>
          </a:p>
        </p:txBody>
      </p:sp>
      <p:sp>
        <p:nvSpPr>
          <p:cNvPr id="3" name="投影片編號版面配置區 2">
            <a:extLst>
              <a:ext uri="{FF2B5EF4-FFF2-40B4-BE49-F238E27FC236}">
                <a16:creationId xmlns="" xmlns:a16="http://schemas.microsoft.com/office/drawing/2014/main" id="{A22C3626-1354-D6E4-9686-65E51B84CC08}"/>
              </a:ext>
            </a:extLst>
          </p:cNvPr>
          <p:cNvSpPr>
            <a:spLocks noGrp="1"/>
          </p:cNvSpPr>
          <p:nvPr>
            <p:ph type="sldNum" sz="quarter" idx="11"/>
          </p:nvPr>
        </p:nvSpPr>
        <p:spPr/>
        <p:txBody>
          <a:bodyPr/>
          <a:lstStyle/>
          <a:p>
            <a:fld id="{68151E55-6873-49E2-B8D5-2F265E6F1973}" type="slidenum">
              <a:rPr lang="en-US" smtClean="0"/>
              <a:pPr/>
              <a:t>18</a:t>
            </a:fld>
            <a:endParaRPr lang="en-US"/>
          </a:p>
        </p:txBody>
      </p:sp>
      <p:pic>
        <p:nvPicPr>
          <p:cNvPr id="9" name="Picture 8" descr="A graph displays the Value of world merchandised trade and world production from 1960 to 2019.">
            <a:extLst>
              <a:ext uri="{FF2B5EF4-FFF2-40B4-BE49-F238E27FC236}">
                <a16:creationId xmlns="" xmlns:a16="http://schemas.microsoft.com/office/drawing/2014/main" id="{B8684CDB-EAF0-4EA1-8C8E-7C315A6D9EF3}"/>
              </a:ext>
            </a:extLst>
          </p:cNvPr>
          <p:cNvPicPr>
            <a:picLocks noChangeAspect="1"/>
          </p:cNvPicPr>
          <p:nvPr/>
        </p:nvPicPr>
        <p:blipFill>
          <a:blip r:embed="rId3"/>
          <a:stretch>
            <a:fillRect/>
          </a:stretch>
        </p:blipFill>
        <p:spPr>
          <a:xfrm>
            <a:off x="619381" y="1801167"/>
            <a:ext cx="7905237" cy="4156125"/>
          </a:xfrm>
          <a:prstGeom prst="rect">
            <a:avLst/>
          </a:prstGeom>
        </p:spPr>
      </p:pic>
      <p:sp>
        <p:nvSpPr>
          <p:cNvPr id="11" name="頁尾版面配置區 10">
            <a:extLst>
              <a:ext uri="{FF2B5EF4-FFF2-40B4-BE49-F238E27FC236}">
                <a16:creationId xmlns="" xmlns:a16="http://schemas.microsoft.com/office/drawing/2014/main" id="{57689A9C-544F-5B4D-7966-006AE3606626}"/>
              </a:ext>
            </a:extLst>
          </p:cNvPr>
          <p:cNvSpPr>
            <a:spLocks noGrp="1"/>
          </p:cNvSpPr>
          <p:nvPr>
            <p:ph type="ftr" sz="quarter" idx="10"/>
          </p:nvPr>
        </p:nvSpPr>
        <p:spPr/>
        <p:txBody>
          <a:bodyPr/>
          <a:lstStyle/>
          <a:p>
            <a:pPr>
              <a:defRPr/>
            </a:pPr>
            <a:r>
              <a:rPr lang="en-US" altLang="zh-TW"/>
              <a:t>CYCU— Prof CK Farn</a:t>
            </a:r>
          </a:p>
        </p:txBody>
      </p:sp>
    </p:spTree>
    <p:extLst>
      <p:ext uri="{BB962C8B-B14F-4D97-AF65-F5344CB8AC3E}">
        <p14:creationId xmlns:p14="http://schemas.microsoft.com/office/powerpoint/2010/main" val="45528522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8B698C-3BD9-40DD-9B25-4C3100E1F557}"/>
              </a:ext>
            </a:extLst>
          </p:cNvPr>
          <p:cNvSpPr>
            <a:spLocks noGrp="1"/>
          </p:cNvSpPr>
          <p:nvPr>
            <p:ph type="title"/>
          </p:nvPr>
        </p:nvSpPr>
        <p:spPr/>
        <p:txBody>
          <a:bodyPr/>
          <a:lstStyle/>
          <a:p>
            <a:r>
              <a:rPr lang="en-US" sz="3200" dirty="0"/>
              <a:t>Other factors affecting Globalization</a:t>
            </a:r>
            <a:endParaRPr lang="en-IN" sz="3200" dirty="0"/>
          </a:p>
        </p:txBody>
      </p:sp>
      <p:sp>
        <p:nvSpPr>
          <p:cNvPr id="3" name="Content Placeholder 2">
            <a:extLst>
              <a:ext uri="{FF2B5EF4-FFF2-40B4-BE49-F238E27FC236}">
                <a16:creationId xmlns="" xmlns:a16="http://schemas.microsoft.com/office/drawing/2014/main" id="{903B0CE9-AEAC-4B3C-A4E7-58C8723173F4}"/>
              </a:ext>
            </a:extLst>
          </p:cNvPr>
          <p:cNvSpPr>
            <a:spLocks noGrp="1"/>
          </p:cNvSpPr>
          <p:nvPr>
            <p:ph idx="1"/>
          </p:nvPr>
        </p:nvSpPr>
        <p:spPr/>
        <p:txBody>
          <a:bodyPr/>
          <a:lstStyle/>
          <a:p>
            <a:r>
              <a:rPr lang="en-US" sz="2400" dirty="0"/>
              <a:t>Some firms finding home markets under attack from foreign competitors.</a:t>
            </a:r>
          </a:p>
          <a:p>
            <a:r>
              <a:rPr lang="en-US" sz="2400" dirty="0"/>
              <a:t>Global financial crisis of 2008 to 2009 and drop in global output that occurred led to more calls for trade barriers to </a:t>
            </a:r>
            <a:r>
              <a:rPr lang="en-US" sz="2400" dirty="0">
                <a:solidFill>
                  <a:srgbClr val="C00000"/>
                </a:solidFill>
              </a:rPr>
              <a:t>protect</a:t>
            </a:r>
            <a:r>
              <a:rPr lang="en-US" sz="2400" dirty="0"/>
              <a:t> jobs at home.</a:t>
            </a:r>
          </a:p>
          <a:p>
            <a:pPr lvl="1"/>
            <a:r>
              <a:rPr lang="en-US" sz="2000" dirty="0"/>
              <a:t>Resulting trade wars, such as one between U.S. and China.</a:t>
            </a:r>
          </a:p>
          <a:p>
            <a:pPr lvl="1"/>
            <a:r>
              <a:rPr lang="en-US" sz="2000" dirty="0"/>
              <a:t>May slow the rate of globalization and production.</a:t>
            </a:r>
          </a:p>
          <a:p>
            <a:r>
              <a:rPr lang="en-US" altLang="zh-TW" sz="2400" dirty="0"/>
              <a:t>COVID-19 global pandemic has had a significant impact on global supply chains, and thus on globalization.</a:t>
            </a:r>
          </a:p>
        </p:txBody>
      </p:sp>
      <p:sp>
        <p:nvSpPr>
          <p:cNvPr id="5" name="投影片編號版面配置區 4">
            <a:extLst>
              <a:ext uri="{FF2B5EF4-FFF2-40B4-BE49-F238E27FC236}">
                <a16:creationId xmlns="" xmlns:a16="http://schemas.microsoft.com/office/drawing/2014/main" id="{DA04C603-9285-1200-2127-D3F859132506}"/>
              </a:ext>
            </a:extLst>
          </p:cNvPr>
          <p:cNvSpPr>
            <a:spLocks noGrp="1"/>
          </p:cNvSpPr>
          <p:nvPr>
            <p:ph type="sldNum" sz="quarter" idx="11"/>
          </p:nvPr>
        </p:nvSpPr>
        <p:spPr/>
        <p:txBody>
          <a:bodyPr/>
          <a:lstStyle/>
          <a:p>
            <a:fld id="{68151E55-6873-49E2-B8D5-2F265E6F1973}" type="slidenum">
              <a:rPr lang="en-US" smtClean="0"/>
              <a:pPr/>
              <a:t>19</a:t>
            </a:fld>
            <a:endParaRPr lang="en-US"/>
          </a:p>
        </p:txBody>
      </p:sp>
      <p:sp>
        <p:nvSpPr>
          <p:cNvPr id="21" name="頁尾版面配置區 20">
            <a:extLst>
              <a:ext uri="{FF2B5EF4-FFF2-40B4-BE49-F238E27FC236}">
                <a16:creationId xmlns="" xmlns:a16="http://schemas.microsoft.com/office/drawing/2014/main" id="{155B61CF-F1D3-FEBD-24FC-ED01771B5F42}"/>
              </a:ext>
            </a:extLst>
          </p:cNvPr>
          <p:cNvSpPr>
            <a:spLocks noGrp="1"/>
          </p:cNvSpPr>
          <p:nvPr>
            <p:ph type="ftr" sz="quarter" idx="10"/>
          </p:nvPr>
        </p:nvSpPr>
        <p:spPr/>
        <p:txBody>
          <a:bodyPr/>
          <a:lstStyle/>
          <a:p>
            <a:pPr>
              <a:defRPr/>
            </a:pPr>
            <a:r>
              <a:rPr lang="en-US" altLang="zh-TW"/>
              <a:t>CYCU— Prof CK Farn</a:t>
            </a:r>
          </a:p>
        </p:txBody>
      </p:sp>
    </p:spTree>
    <p:extLst>
      <p:ext uri="{BB962C8B-B14F-4D97-AF65-F5344CB8AC3E}">
        <p14:creationId xmlns:p14="http://schemas.microsoft.com/office/powerpoint/2010/main" val="59532644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29207F-BEF7-4C38-B357-ED313C1C4AE1}"/>
              </a:ext>
            </a:extLst>
          </p:cNvPr>
          <p:cNvSpPr>
            <a:spLocks noGrp="1"/>
          </p:cNvSpPr>
          <p:nvPr>
            <p:ph type="title"/>
          </p:nvPr>
        </p:nvSpPr>
        <p:spPr/>
        <p:txBody>
          <a:bodyPr/>
          <a:lstStyle/>
          <a:p>
            <a:r>
              <a:rPr lang="en-IN" dirty="0"/>
              <a:t>Opening Case</a:t>
            </a:r>
          </a:p>
        </p:txBody>
      </p:sp>
      <p:sp>
        <p:nvSpPr>
          <p:cNvPr id="3" name="Content Placeholder 2">
            <a:extLst>
              <a:ext uri="{FF2B5EF4-FFF2-40B4-BE49-F238E27FC236}">
                <a16:creationId xmlns="" xmlns:a16="http://schemas.microsoft.com/office/drawing/2014/main" id="{9DE6915F-1B1E-4A1E-AEFF-389618A62FFC}"/>
              </a:ext>
            </a:extLst>
          </p:cNvPr>
          <p:cNvSpPr>
            <a:spLocks noGrp="1"/>
          </p:cNvSpPr>
          <p:nvPr>
            <p:ph idx="1"/>
          </p:nvPr>
        </p:nvSpPr>
        <p:spPr>
          <a:xfrm>
            <a:off x="541784" y="1735838"/>
            <a:ext cx="6934200" cy="2107536"/>
          </a:xfrm>
        </p:spPr>
        <p:txBody>
          <a:bodyPr/>
          <a:lstStyle/>
          <a:p>
            <a:r>
              <a:rPr lang="en-US" sz="2400" dirty="0">
                <a:solidFill>
                  <a:srgbClr val="C00000"/>
                </a:solidFill>
              </a:rPr>
              <a:t>Detroit Bikes</a:t>
            </a:r>
          </a:p>
          <a:p>
            <a:r>
              <a:rPr lang="en-US" sz="2000" dirty="0"/>
              <a:t>By 2018, about 95 percent of bikes sold in U.S. were assembled in China; about 65 percent of component parts were also produced in China.</a:t>
            </a:r>
          </a:p>
          <a:p>
            <a:r>
              <a:rPr lang="en-US" sz="2000" dirty="0"/>
              <a:t>American consumers benefitted from lower prices.</a:t>
            </a:r>
            <a:endParaRPr lang="en-IN" sz="2000" dirty="0"/>
          </a:p>
        </p:txBody>
      </p:sp>
      <p:sp>
        <p:nvSpPr>
          <p:cNvPr id="5" name="投影片編號版面配置區 4">
            <a:extLst>
              <a:ext uri="{FF2B5EF4-FFF2-40B4-BE49-F238E27FC236}">
                <a16:creationId xmlns="" xmlns:a16="http://schemas.microsoft.com/office/drawing/2014/main" id="{AD82219F-6444-DF9B-FFA7-CFA43C6C19DD}"/>
              </a:ext>
            </a:extLst>
          </p:cNvPr>
          <p:cNvSpPr>
            <a:spLocks noGrp="1"/>
          </p:cNvSpPr>
          <p:nvPr>
            <p:ph type="sldNum" sz="quarter" idx="11"/>
          </p:nvPr>
        </p:nvSpPr>
        <p:spPr/>
        <p:txBody>
          <a:bodyPr/>
          <a:lstStyle/>
          <a:p>
            <a:fld id="{68151E55-6873-49E2-B8D5-2F265E6F1973}" type="slidenum">
              <a:rPr lang="en-US" smtClean="0"/>
              <a:pPr/>
              <a:t>2</a:t>
            </a:fld>
            <a:endParaRPr lang="en-US"/>
          </a:p>
        </p:txBody>
      </p:sp>
      <p:sp>
        <p:nvSpPr>
          <p:cNvPr id="4" name="Content Placeholder 3">
            <a:extLst>
              <a:ext uri="{FF2B5EF4-FFF2-40B4-BE49-F238E27FC236}">
                <a16:creationId xmlns="" xmlns:a16="http://schemas.microsoft.com/office/drawing/2014/main" id="{1B0DD44E-19C8-46A2-826A-45BFA169625A}"/>
              </a:ext>
            </a:extLst>
          </p:cNvPr>
          <p:cNvSpPr>
            <a:spLocks noGrp="1"/>
          </p:cNvSpPr>
          <p:nvPr>
            <p:ph sz="quarter" idx="4294967295"/>
          </p:nvPr>
        </p:nvSpPr>
        <p:spPr>
          <a:xfrm>
            <a:off x="1637905" y="3750487"/>
            <a:ext cx="6678511" cy="2743200"/>
          </a:xfrm>
        </p:spPr>
        <p:txBody>
          <a:bodyPr>
            <a:normAutofit/>
          </a:bodyPr>
          <a:lstStyle/>
          <a:p>
            <a:pPr>
              <a:lnSpc>
                <a:spcPct val="110000"/>
              </a:lnSpc>
            </a:pPr>
            <a:r>
              <a:rPr lang="en-US" sz="2000" dirty="0"/>
              <a:t>Detroit Bikes is an exception to outsourcing trend but struggled with production and local sourcing.</a:t>
            </a:r>
          </a:p>
          <a:p>
            <a:r>
              <a:rPr lang="en-US" sz="2000" dirty="0"/>
              <a:t>2018 tariffs and resulting trade war was a mixed blessing for Detroit Bikes, due to supply chain disruptions.</a:t>
            </a:r>
          </a:p>
          <a:p>
            <a:r>
              <a:rPr lang="en-US" sz="2000" dirty="0"/>
              <a:t>Detroit Bikes is trying to avoid raising prices, other companies say they have no choice.</a:t>
            </a:r>
            <a:endParaRPr lang="en-IN" sz="2000" dirty="0"/>
          </a:p>
        </p:txBody>
      </p:sp>
      <p:pic>
        <p:nvPicPr>
          <p:cNvPr id="8" name="Picture 7" descr="A photograph displaying bike rims strewn on the floor of a manufacturing unit.">
            <a:extLst>
              <a:ext uri="{FF2B5EF4-FFF2-40B4-BE49-F238E27FC236}">
                <a16:creationId xmlns="" xmlns:a16="http://schemas.microsoft.com/office/drawing/2014/main" id="{347524C5-6B99-41E7-9513-40CC90A7700D}"/>
              </a:ext>
            </a:extLst>
          </p:cNvPr>
          <p:cNvPicPr>
            <a:picLocks noChangeAspect="1"/>
          </p:cNvPicPr>
          <p:nvPr/>
        </p:nvPicPr>
        <p:blipFill>
          <a:blip r:embed="rId3"/>
          <a:stretch>
            <a:fillRect/>
          </a:stretch>
        </p:blipFill>
        <p:spPr>
          <a:xfrm>
            <a:off x="5693740" y="106300"/>
            <a:ext cx="3126732" cy="2086121"/>
          </a:xfrm>
          <a:prstGeom prst="rect">
            <a:avLst/>
          </a:prstGeom>
        </p:spPr>
      </p:pic>
      <p:sp>
        <p:nvSpPr>
          <p:cNvPr id="11" name="頁尾版面配置區 10">
            <a:extLst>
              <a:ext uri="{FF2B5EF4-FFF2-40B4-BE49-F238E27FC236}">
                <a16:creationId xmlns="" xmlns:a16="http://schemas.microsoft.com/office/drawing/2014/main" id="{4CD81AA0-E65C-95DB-58E0-0343B39082F3}"/>
              </a:ext>
            </a:extLst>
          </p:cNvPr>
          <p:cNvSpPr>
            <a:spLocks noGrp="1"/>
          </p:cNvSpPr>
          <p:nvPr>
            <p:ph type="ftr" sz="quarter" idx="10"/>
          </p:nvPr>
        </p:nvSpPr>
        <p:spPr/>
        <p:txBody>
          <a:bodyPr/>
          <a:lstStyle/>
          <a:p>
            <a:pPr>
              <a:defRPr/>
            </a:pPr>
            <a:r>
              <a:rPr lang="en-US" altLang="zh-TW"/>
              <a:t>CYCU— Prof CK Farn</a:t>
            </a:r>
          </a:p>
        </p:txBody>
      </p:sp>
    </p:spTree>
    <p:extLst>
      <p:ext uri="{BB962C8B-B14F-4D97-AF65-F5344CB8AC3E}">
        <p14:creationId xmlns:p14="http://schemas.microsoft.com/office/powerpoint/2010/main" val="26186837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8B698C-3BD9-40DD-9B25-4C3100E1F557}"/>
              </a:ext>
            </a:extLst>
          </p:cNvPr>
          <p:cNvSpPr>
            <a:spLocks noGrp="1"/>
          </p:cNvSpPr>
          <p:nvPr>
            <p:ph type="title"/>
          </p:nvPr>
        </p:nvSpPr>
        <p:spPr/>
        <p:txBody>
          <a:bodyPr/>
          <a:lstStyle/>
          <a:p>
            <a:r>
              <a:rPr lang="en-US" altLang="en-US" dirty="0"/>
              <a:t>Role of Technological Change</a:t>
            </a:r>
          </a:p>
        </p:txBody>
      </p:sp>
      <p:sp>
        <p:nvSpPr>
          <p:cNvPr id="3" name="Content Placeholder 2">
            <a:extLst>
              <a:ext uri="{FF2B5EF4-FFF2-40B4-BE49-F238E27FC236}">
                <a16:creationId xmlns="" xmlns:a16="http://schemas.microsoft.com/office/drawing/2014/main" id="{903B0CE9-AEAC-4B3C-A4E7-58C8723173F4}"/>
              </a:ext>
            </a:extLst>
          </p:cNvPr>
          <p:cNvSpPr>
            <a:spLocks noGrp="1"/>
          </p:cNvSpPr>
          <p:nvPr>
            <p:ph idx="1"/>
          </p:nvPr>
        </p:nvSpPr>
        <p:spPr>
          <a:xfrm>
            <a:off x="539552" y="1844824"/>
            <a:ext cx="7772400" cy="4114800"/>
          </a:xfrm>
        </p:spPr>
        <p:txBody>
          <a:bodyPr/>
          <a:lstStyle/>
          <a:p>
            <a:r>
              <a:rPr lang="en-US" altLang="en-US" sz="2400" dirty="0"/>
              <a:t>Transportation Technology.</a:t>
            </a:r>
          </a:p>
          <a:p>
            <a:pPr lvl="1"/>
            <a:r>
              <a:rPr lang="en-US" altLang="en-US" sz="2000" dirty="0"/>
              <a:t>Commercial jets, </a:t>
            </a:r>
            <a:r>
              <a:rPr lang="en-US" altLang="en-US" sz="2000" dirty="0" err="1"/>
              <a:t>superfreighters</a:t>
            </a:r>
            <a:r>
              <a:rPr lang="en-US" altLang="en-US" sz="2000" dirty="0"/>
              <a:t>. </a:t>
            </a:r>
          </a:p>
          <a:p>
            <a:pPr lvl="1"/>
            <a:r>
              <a:rPr lang="en-US" altLang="en-US" sz="2000" dirty="0"/>
              <a:t>Innovation of containerization has significantly lowered shipping costs.</a:t>
            </a:r>
          </a:p>
          <a:p>
            <a:pPr lvl="1"/>
            <a:r>
              <a:rPr lang="en-US" altLang="en-US" sz="2000" dirty="0"/>
              <a:t>Container ships over 24,000TEU</a:t>
            </a:r>
          </a:p>
          <a:p>
            <a:r>
              <a:rPr lang="en-US" altLang="en-US" sz="2400" dirty="0"/>
              <a:t>ICT: Information and Communication Technology</a:t>
            </a:r>
          </a:p>
          <a:p>
            <a:pPr lvl="1"/>
            <a:r>
              <a:rPr lang="en-US" altLang="en-US" sz="2000" dirty="0"/>
              <a:t>Since World War I </a:t>
            </a:r>
            <a:r>
              <a:rPr lang="en-US" altLang="en-US" sz="2000" dirty="0" err="1"/>
              <a:t>I</a:t>
            </a:r>
            <a:r>
              <a:rPr lang="en-US" altLang="en-US" sz="2000" dirty="0"/>
              <a:t>, microprocessor created explosive growth of high-power, lost-cost computing.</a:t>
            </a:r>
          </a:p>
          <a:p>
            <a:pPr lvl="1"/>
            <a:r>
              <a:rPr lang="en-US" altLang="en-US" sz="2000" dirty="0"/>
              <a:t>Microprocessors also advanced telecommunications.</a:t>
            </a:r>
          </a:p>
          <a:p>
            <a:pPr lvl="1"/>
            <a:r>
              <a:rPr lang="en-US" altLang="en-US" sz="2000" dirty="0"/>
              <a:t>In 2019, 4.5 billion Internet users (58 percent of global population).</a:t>
            </a:r>
          </a:p>
          <a:p>
            <a:pPr lvl="1"/>
            <a:r>
              <a:rPr lang="en-US" altLang="en-US" sz="2000" dirty="0"/>
              <a:t>Reduces constraints of location, scale, and time zones.</a:t>
            </a:r>
            <a:endParaRPr lang="en-IN" altLang="zh-TW" sz="2000" dirty="0"/>
          </a:p>
          <a:p>
            <a:pPr lvl="1"/>
            <a:endParaRPr lang="en-US" altLang="en-US" sz="2000" dirty="0"/>
          </a:p>
          <a:p>
            <a:pPr lvl="1"/>
            <a:endParaRPr lang="en-US" altLang="en-US" sz="2000" dirty="0"/>
          </a:p>
        </p:txBody>
      </p:sp>
      <p:sp>
        <p:nvSpPr>
          <p:cNvPr id="8" name="頁尾版面配置區 7">
            <a:extLst>
              <a:ext uri="{FF2B5EF4-FFF2-40B4-BE49-F238E27FC236}">
                <a16:creationId xmlns="" xmlns:a16="http://schemas.microsoft.com/office/drawing/2014/main" id="{903453D3-952B-5B3A-8E5D-98C7B1C3172A}"/>
              </a:ext>
            </a:extLst>
          </p:cNvPr>
          <p:cNvSpPr>
            <a:spLocks noGrp="1"/>
          </p:cNvSpPr>
          <p:nvPr>
            <p:ph type="ftr" sz="quarter" idx="10"/>
          </p:nvPr>
        </p:nvSpPr>
        <p:spPr/>
        <p:txBody>
          <a:bodyPr/>
          <a:lstStyle/>
          <a:p>
            <a:r>
              <a:rPr lang="en-US" altLang="zh-TW"/>
              <a:t>CYCU— Prof CK Farn</a:t>
            </a:r>
          </a:p>
        </p:txBody>
      </p:sp>
      <p:sp>
        <p:nvSpPr>
          <p:cNvPr id="4" name="投影片編號版面配置區 3">
            <a:extLst>
              <a:ext uri="{FF2B5EF4-FFF2-40B4-BE49-F238E27FC236}">
                <a16:creationId xmlns="" xmlns:a16="http://schemas.microsoft.com/office/drawing/2014/main" id="{CF7BC44A-E2AB-D467-67F0-95488FECB7F7}"/>
              </a:ext>
            </a:extLst>
          </p:cNvPr>
          <p:cNvSpPr>
            <a:spLocks noGrp="1"/>
          </p:cNvSpPr>
          <p:nvPr>
            <p:ph type="sldNum" sz="quarter" idx="11"/>
          </p:nvPr>
        </p:nvSpPr>
        <p:spPr/>
        <p:txBody>
          <a:bodyPr/>
          <a:lstStyle/>
          <a:p>
            <a:fld id="{68151E55-6873-49E2-B8D5-2F265E6F1973}" type="slidenum">
              <a:rPr lang="en-US" smtClean="0"/>
              <a:pPr/>
              <a:t>20</a:t>
            </a:fld>
            <a:endParaRPr lang="en-US"/>
          </a:p>
        </p:txBody>
      </p:sp>
    </p:spTree>
    <p:extLst>
      <p:ext uri="{BB962C8B-B14F-4D97-AF65-F5344CB8AC3E}">
        <p14:creationId xmlns:p14="http://schemas.microsoft.com/office/powerpoint/2010/main" val="331403175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8B698C-3BD9-40DD-9B25-4C3100E1F557}"/>
              </a:ext>
            </a:extLst>
          </p:cNvPr>
          <p:cNvSpPr>
            <a:spLocks noGrp="1"/>
          </p:cNvSpPr>
          <p:nvPr>
            <p:ph type="title"/>
          </p:nvPr>
        </p:nvSpPr>
        <p:spPr/>
        <p:txBody>
          <a:bodyPr/>
          <a:lstStyle/>
          <a:p>
            <a:r>
              <a:rPr lang="en-US" altLang="en-US" sz="3600" dirty="0"/>
              <a:t>Technological Advancement</a:t>
            </a:r>
            <a:endParaRPr lang="en-IN" sz="3600" dirty="0"/>
          </a:p>
        </p:txBody>
      </p:sp>
      <p:sp>
        <p:nvSpPr>
          <p:cNvPr id="3" name="Content Placeholder 2">
            <a:extLst>
              <a:ext uri="{FF2B5EF4-FFF2-40B4-BE49-F238E27FC236}">
                <a16:creationId xmlns="" xmlns:a16="http://schemas.microsoft.com/office/drawing/2014/main" id="{903B0CE9-AEAC-4B3C-A4E7-58C8723173F4}"/>
              </a:ext>
            </a:extLst>
          </p:cNvPr>
          <p:cNvSpPr>
            <a:spLocks noGrp="1"/>
          </p:cNvSpPr>
          <p:nvPr>
            <p:ph idx="1"/>
          </p:nvPr>
        </p:nvSpPr>
        <p:spPr>
          <a:xfrm>
            <a:off x="685800" y="1842977"/>
            <a:ext cx="7772400" cy="4114800"/>
          </a:xfrm>
        </p:spPr>
        <p:txBody>
          <a:bodyPr/>
          <a:lstStyle/>
          <a:p>
            <a:r>
              <a:rPr lang="en-US" altLang="en-US" sz="2400" dirty="0"/>
              <a:t>Implications for the Globalization of Production.</a:t>
            </a:r>
          </a:p>
          <a:p>
            <a:pPr lvl="1"/>
            <a:r>
              <a:rPr lang="en-US" altLang="en-US" sz="2000" dirty="0"/>
              <a:t>Lower transportation costs makes geographically dispersed production system more economical; allows firms to better respond to demand shifts.</a:t>
            </a:r>
          </a:p>
          <a:p>
            <a:r>
              <a:rPr lang="en-US" altLang="en-US" sz="2400" dirty="0"/>
              <a:t>Implications for the Globalization of Markets.</a:t>
            </a:r>
          </a:p>
          <a:p>
            <a:pPr lvl="1"/>
            <a:r>
              <a:rPr lang="en-US" altLang="en-US" sz="2000" dirty="0"/>
              <a:t>Low-cost communication networks create electronic global marketplace.</a:t>
            </a:r>
          </a:p>
          <a:p>
            <a:pPr lvl="1"/>
            <a:r>
              <a:rPr lang="en-US" altLang="en-US" sz="2000" dirty="0"/>
              <a:t>Low-cost transportation makes shipping products around the world economical.</a:t>
            </a:r>
          </a:p>
          <a:p>
            <a:pPr lvl="1"/>
            <a:r>
              <a:rPr lang="en-US" altLang="en-US" sz="2000" dirty="0"/>
              <a:t>Reduced cultural distance.</a:t>
            </a:r>
          </a:p>
          <a:p>
            <a:pPr lvl="1"/>
            <a:r>
              <a:rPr lang="en-US" altLang="en-US" sz="2000" dirty="0"/>
              <a:t>Converging consumer tastes and preferences.</a:t>
            </a:r>
          </a:p>
          <a:p>
            <a:pPr lvl="1"/>
            <a:endParaRPr lang="en-IN" sz="2000" dirty="0"/>
          </a:p>
        </p:txBody>
      </p:sp>
      <p:sp>
        <p:nvSpPr>
          <p:cNvPr id="5" name="投影片編號版面配置區 4">
            <a:extLst>
              <a:ext uri="{FF2B5EF4-FFF2-40B4-BE49-F238E27FC236}">
                <a16:creationId xmlns="" xmlns:a16="http://schemas.microsoft.com/office/drawing/2014/main" id="{0813508A-E5BE-54AB-CE85-D76CE7414D23}"/>
              </a:ext>
            </a:extLst>
          </p:cNvPr>
          <p:cNvSpPr>
            <a:spLocks noGrp="1"/>
          </p:cNvSpPr>
          <p:nvPr>
            <p:ph type="sldNum" sz="quarter" idx="11"/>
          </p:nvPr>
        </p:nvSpPr>
        <p:spPr/>
        <p:txBody>
          <a:bodyPr/>
          <a:lstStyle/>
          <a:p>
            <a:fld id="{68151E55-6873-49E2-B8D5-2F265E6F1973}" type="slidenum">
              <a:rPr lang="en-US" smtClean="0"/>
              <a:pPr/>
              <a:t>21</a:t>
            </a:fld>
            <a:endParaRPr lang="en-US"/>
          </a:p>
        </p:txBody>
      </p:sp>
      <p:sp>
        <p:nvSpPr>
          <p:cNvPr id="9" name="頁尾版面配置區 8">
            <a:extLst>
              <a:ext uri="{FF2B5EF4-FFF2-40B4-BE49-F238E27FC236}">
                <a16:creationId xmlns="" xmlns:a16="http://schemas.microsoft.com/office/drawing/2014/main" id="{13ED91B7-C902-1522-6CF1-F59DC332044F}"/>
              </a:ext>
            </a:extLst>
          </p:cNvPr>
          <p:cNvSpPr>
            <a:spLocks noGrp="1"/>
          </p:cNvSpPr>
          <p:nvPr>
            <p:ph type="ftr" sz="quarter" idx="10"/>
          </p:nvPr>
        </p:nvSpPr>
        <p:spPr/>
        <p:txBody>
          <a:bodyPr/>
          <a:lstStyle/>
          <a:p>
            <a:pPr>
              <a:defRPr/>
            </a:pPr>
            <a:r>
              <a:rPr lang="en-US" altLang="zh-TW"/>
              <a:t>CYCU— Prof CK Farn</a:t>
            </a:r>
          </a:p>
        </p:txBody>
      </p:sp>
    </p:spTree>
    <p:extLst>
      <p:ext uri="{BB962C8B-B14F-4D97-AF65-F5344CB8AC3E}">
        <p14:creationId xmlns:p14="http://schemas.microsoft.com/office/powerpoint/2010/main" val="44548423"/>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8B698C-3BD9-40DD-9B25-4C3100E1F557}"/>
              </a:ext>
            </a:extLst>
          </p:cNvPr>
          <p:cNvSpPr>
            <a:spLocks noGrp="1"/>
          </p:cNvSpPr>
          <p:nvPr>
            <p:ph type="title"/>
          </p:nvPr>
        </p:nvSpPr>
        <p:spPr/>
        <p:txBody>
          <a:bodyPr/>
          <a:lstStyle/>
          <a:p>
            <a:r>
              <a:rPr lang="en-US" sz="3600" dirty="0"/>
              <a:t>The Changing Global Economy: </a:t>
            </a:r>
            <a:r>
              <a:rPr lang="en-US" sz="3600" dirty="0">
                <a:solidFill>
                  <a:schemeClr val="bg1">
                    <a:lumMod val="95000"/>
                  </a:schemeClr>
                </a:solidFill>
              </a:rPr>
              <a:t>1960s</a:t>
            </a:r>
            <a:endParaRPr lang="en-IN" sz="3600" dirty="0">
              <a:solidFill>
                <a:schemeClr val="bg1">
                  <a:lumMod val="95000"/>
                </a:schemeClr>
              </a:solidFill>
            </a:endParaRPr>
          </a:p>
        </p:txBody>
      </p:sp>
      <p:sp>
        <p:nvSpPr>
          <p:cNvPr id="3" name="Content Placeholder 2">
            <a:extLst>
              <a:ext uri="{FF2B5EF4-FFF2-40B4-BE49-F238E27FC236}">
                <a16:creationId xmlns="" xmlns:a16="http://schemas.microsoft.com/office/drawing/2014/main" id="{903B0CE9-AEAC-4B3C-A4E7-58C8723173F4}"/>
              </a:ext>
            </a:extLst>
          </p:cNvPr>
          <p:cNvSpPr>
            <a:spLocks noGrp="1"/>
          </p:cNvSpPr>
          <p:nvPr>
            <p:ph idx="1"/>
          </p:nvPr>
        </p:nvSpPr>
        <p:spPr/>
        <p:txBody>
          <a:bodyPr/>
          <a:lstStyle/>
          <a:p>
            <a:r>
              <a:rPr lang="en-US" sz="2400" dirty="0"/>
              <a:t>U.S. dominated the world economy, world trade.</a:t>
            </a:r>
          </a:p>
          <a:p>
            <a:r>
              <a:rPr lang="en-US" sz="2400" dirty="0"/>
              <a:t>U.S. dominated world FDI.</a:t>
            </a:r>
          </a:p>
          <a:p>
            <a:r>
              <a:rPr lang="en-US" sz="2400" dirty="0"/>
              <a:t>U.S. MNEs dominated international business.</a:t>
            </a:r>
          </a:p>
          <a:p>
            <a:r>
              <a:rPr lang="en-US" sz="2400" dirty="0"/>
              <a:t>About half the world was off limits to Western international business.</a:t>
            </a:r>
          </a:p>
          <a:p>
            <a:r>
              <a:rPr lang="en-US" altLang="en-US" sz="2400" dirty="0"/>
              <a:t>U.S. was dominant in industrial power, accounting for about </a:t>
            </a:r>
            <a:r>
              <a:rPr lang="en-US" altLang="en-US" sz="2400" dirty="0">
                <a:solidFill>
                  <a:srgbClr val="C00000"/>
                </a:solidFill>
              </a:rPr>
              <a:t>38</a:t>
            </a:r>
            <a:r>
              <a:rPr lang="en-US" altLang="en-US" sz="2400" dirty="0"/>
              <a:t> percent of world manufacturing output.</a:t>
            </a:r>
            <a:endParaRPr lang="en-US" altLang="zh-TW" sz="2400" dirty="0"/>
          </a:p>
        </p:txBody>
      </p:sp>
      <p:sp>
        <p:nvSpPr>
          <p:cNvPr id="4" name="投影片編號版面配置區 3">
            <a:extLst>
              <a:ext uri="{FF2B5EF4-FFF2-40B4-BE49-F238E27FC236}">
                <a16:creationId xmlns="" xmlns:a16="http://schemas.microsoft.com/office/drawing/2014/main" id="{A4C7D927-8595-2601-D0C0-A34B1102D051}"/>
              </a:ext>
            </a:extLst>
          </p:cNvPr>
          <p:cNvSpPr>
            <a:spLocks noGrp="1"/>
          </p:cNvSpPr>
          <p:nvPr>
            <p:ph type="sldNum" sz="quarter" idx="11"/>
          </p:nvPr>
        </p:nvSpPr>
        <p:spPr/>
        <p:txBody>
          <a:bodyPr/>
          <a:lstStyle/>
          <a:p>
            <a:fld id="{68151E55-6873-49E2-B8D5-2F265E6F1973}" type="slidenum">
              <a:rPr lang="en-US" smtClean="0"/>
              <a:pPr/>
              <a:t>22</a:t>
            </a:fld>
            <a:endParaRPr lang="en-US"/>
          </a:p>
        </p:txBody>
      </p:sp>
      <p:sp>
        <p:nvSpPr>
          <p:cNvPr id="11" name="頁尾版面配置區 10">
            <a:extLst>
              <a:ext uri="{FF2B5EF4-FFF2-40B4-BE49-F238E27FC236}">
                <a16:creationId xmlns="" xmlns:a16="http://schemas.microsoft.com/office/drawing/2014/main" id="{DF5428AE-9FD3-B1A5-1C35-2528E5422EED}"/>
              </a:ext>
            </a:extLst>
          </p:cNvPr>
          <p:cNvSpPr>
            <a:spLocks noGrp="1"/>
          </p:cNvSpPr>
          <p:nvPr>
            <p:ph type="ftr" sz="quarter" idx="10"/>
          </p:nvPr>
        </p:nvSpPr>
        <p:spPr/>
        <p:txBody>
          <a:bodyPr/>
          <a:lstStyle/>
          <a:p>
            <a:pPr>
              <a:defRPr/>
            </a:pPr>
            <a:r>
              <a:rPr lang="en-US" altLang="zh-TW"/>
              <a:t>CYCU— Prof CK Farn</a:t>
            </a:r>
          </a:p>
        </p:txBody>
      </p:sp>
    </p:spTree>
    <p:extLst>
      <p:ext uri="{BB962C8B-B14F-4D97-AF65-F5344CB8AC3E}">
        <p14:creationId xmlns:p14="http://schemas.microsoft.com/office/powerpoint/2010/main" val="3347904266"/>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8B698C-3BD9-40DD-9B25-4C3100E1F557}"/>
              </a:ext>
            </a:extLst>
          </p:cNvPr>
          <p:cNvSpPr>
            <a:spLocks noGrp="1"/>
          </p:cNvSpPr>
          <p:nvPr>
            <p:ph type="title"/>
          </p:nvPr>
        </p:nvSpPr>
        <p:spPr/>
        <p:txBody>
          <a:bodyPr/>
          <a:lstStyle/>
          <a:p>
            <a:r>
              <a:rPr lang="en-US" altLang="zh-TW" sz="3600" dirty="0"/>
              <a:t>The Changing Global Economy: </a:t>
            </a:r>
            <a:r>
              <a:rPr lang="en-US" altLang="zh-TW" sz="3600" dirty="0">
                <a:solidFill>
                  <a:schemeClr val="bg1">
                    <a:lumMod val="95000"/>
                  </a:schemeClr>
                </a:solidFill>
              </a:rPr>
              <a:t>Today</a:t>
            </a:r>
            <a:endParaRPr lang="en-IN" sz="3600" dirty="0">
              <a:solidFill>
                <a:schemeClr val="bg1">
                  <a:lumMod val="95000"/>
                </a:schemeClr>
              </a:solidFill>
            </a:endParaRPr>
          </a:p>
        </p:txBody>
      </p:sp>
      <p:sp>
        <p:nvSpPr>
          <p:cNvPr id="6" name="Content Placeholder 5">
            <a:extLst>
              <a:ext uri="{FF2B5EF4-FFF2-40B4-BE49-F238E27FC236}">
                <a16:creationId xmlns="" xmlns:a16="http://schemas.microsoft.com/office/drawing/2014/main" id="{31AEF5F2-E0EE-45D3-B680-28E50581611A}"/>
              </a:ext>
            </a:extLst>
          </p:cNvPr>
          <p:cNvSpPr>
            <a:spLocks noGrp="1"/>
          </p:cNvSpPr>
          <p:nvPr>
            <p:ph idx="1"/>
          </p:nvPr>
        </p:nvSpPr>
        <p:spPr/>
        <p:txBody>
          <a:bodyPr/>
          <a:lstStyle/>
          <a:p>
            <a:r>
              <a:rPr lang="en-US" sz="2400" dirty="0"/>
              <a:t>U.S. accounts for only </a:t>
            </a:r>
            <a:r>
              <a:rPr lang="en-US" sz="2400" dirty="0">
                <a:solidFill>
                  <a:srgbClr val="C00000"/>
                </a:solidFill>
              </a:rPr>
              <a:t>24 </a:t>
            </a:r>
            <a:r>
              <a:rPr lang="en-US" sz="2400" dirty="0"/>
              <a:t>percent.</a:t>
            </a:r>
          </a:p>
          <a:p>
            <a:r>
              <a:rPr lang="en-US" sz="2400" dirty="0"/>
              <a:t>Germany, France, the U.K., and Canada had similar decline.</a:t>
            </a:r>
          </a:p>
          <a:p>
            <a:r>
              <a:rPr lang="en-US" sz="2400" dirty="0"/>
              <a:t>Rapid economic growth now in countries like China, India, Russia, and Brazil.</a:t>
            </a:r>
          </a:p>
          <a:p>
            <a:r>
              <a:rPr lang="en-US" sz="2400" dirty="0"/>
              <a:t>Chinese economy could surpass U.S. within a decade.</a:t>
            </a:r>
          </a:p>
          <a:p>
            <a:r>
              <a:rPr lang="en-US" sz="2400" dirty="0"/>
              <a:t>Further relative decline by the U.S. and others is likely.</a:t>
            </a:r>
            <a:endParaRPr lang="en-IN" sz="2400" dirty="0"/>
          </a:p>
        </p:txBody>
      </p:sp>
      <p:sp>
        <p:nvSpPr>
          <p:cNvPr id="4" name="投影片編號版面配置區 3">
            <a:extLst>
              <a:ext uri="{FF2B5EF4-FFF2-40B4-BE49-F238E27FC236}">
                <a16:creationId xmlns="" xmlns:a16="http://schemas.microsoft.com/office/drawing/2014/main" id="{D6B8B159-7565-2B93-64A6-14825B1F3B4E}"/>
              </a:ext>
            </a:extLst>
          </p:cNvPr>
          <p:cNvSpPr>
            <a:spLocks noGrp="1"/>
          </p:cNvSpPr>
          <p:nvPr>
            <p:ph type="sldNum" sz="quarter" idx="11"/>
          </p:nvPr>
        </p:nvSpPr>
        <p:spPr/>
        <p:txBody>
          <a:bodyPr/>
          <a:lstStyle/>
          <a:p>
            <a:fld id="{68151E55-6873-49E2-B8D5-2F265E6F1973}" type="slidenum">
              <a:rPr lang="en-US" smtClean="0"/>
              <a:pPr/>
              <a:t>23</a:t>
            </a:fld>
            <a:endParaRPr lang="en-US"/>
          </a:p>
        </p:txBody>
      </p:sp>
      <p:sp>
        <p:nvSpPr>
          <p:cNvPr id="9" name="頁尾版面配置區 8">
            <a:extLst>
              <a:ext uri="{FF2B5EF4-FFF2-40B4-BE49-F238E27FC236}">
                <a16:creationId xmlns="" xmlns:a16="http://schemas.microsoft.com/office/drawing/2014/main" id="{A2EA557D-733C-6FB4-5D8B-E55C06546358}"/>
              </a:ext>
            </a:extLst>
          </p:cNvPr>
          <p:cNvSpPr>
            <a:spLocks noGrp="1"/>
          </p:cNvSpPr>
          <p:nvPr>
            <p:ph type="ftr" sz="quarter" idx="10"/>
          </p:nvPr>
        </p:nvSpPr>
        <p:spPr/>
        <p:txBody>
          <a:bodyPr/>
          <a:lstStyle/>
          <a:p>
            <a:pPr>
              <a:defRPr/>
            </a:pPr>
            <a:r>
              <a:rPr lang="en-US" altLang="zh-TW"/>
              <a:t>CYCU— Prof CK Farn</a:t>
            </a:r>
          </a:p>
        </p:txBody>
      </p:sp>
    </p:spTree>
    <p:extLst>
      <p:ext uri="{BB962C8B-B14F-4D97-AF65-F5344CB8AC3E}">
        <p14:creationId xmlns:p14="http://schemas.microsoft.com/office/powerpoint/2010/main" val="932000247"/>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EA63C0-EFD2-4EF1-9B66-79F989FDA5A4}"/>
              </a:ext>
            </a:extLst>
          </p:cNvPr>
          <p:cNvSpPr>
            <a:spLocks noGrp="1"/>
          </p:cNvSpPr>
          <p:nvPr>
            <p:ph type="title"/>
          </p:nvPr>
        </p:nvSpPr>
        <p:spPr/>
        <p:txBody>
          <a:bodyPr>
            <a:noAutofit/>
          </a:bodyPr>
          <a:lstStyle/>
          <a:p>
            <a:r>
              <a:rPr lang="en-US" sz="2800" dirty="0">
                <a:solidFill>
                  <a:schemeClr val="bg1">
                    <a:lumMod val="95000"/>
                  </a:schemeClr>
                </a:solidFill>
              </a:rPr>
              <a:t>Table 1.2 </a:t>
            </a:r>
            <a:r>
              <a:rPr lang="en-US" sz="2800" dirty="0"/>
              <a:t>Changing Demographics of World Output and World Exports</a:t>
            </a:r>
            <a:endParaRPr lang="en-IN" sz="2800" dirty="0"/>
          </a:p>
        </p:txBody>
      </p:sp>
      <p:sp>
        <p:nvSpPr>
          <p:cNvPr id="5" name="Text Placeholder 4">
            <a:extLst>
              <a:ext uri="{FF2B5EF4-FFF2-40B4-BE49-F238E27FC236}">
                <a16:creationId xmlns="" xmlns:a16="http://schemas.microsoft.com/office/drawing/2014/main" id="{BF004A57-BB87-434B-98B6-57A761B2E86A}"/>
              </a:ext>
            </a:extLst>
          </p:cNvPr>
          <p:cNvSpPr>
            <a:spLocks noGrp="1"/>
          </p:cNvSpPr>
          <p:nvPr>
            <p:ph idx="1"/>
          </p:nvPr>
        </p:nvSpPr>
        <p:spPr/>
        <p:txBody>
          <a:bodyPr/>
          <a:lstStyle/>
          <a:p>
            <a:r>
              <a:rPr lang="en-US" i="1" dirty="0"/>
              <a:t>Sources: Output data from World Bank database, 2019. Trade data from W</a:t>
            </a:r>
            <a:r>
              <a:rPr lang="en-US" sz="100" i="1" dirty="0"/>
              <a:t> </a:t>
            </a:r>
            <a:r>
              <a:rPr lang="en-US" i="1" dirty="0"/>
              <a:t>T</a:t>
            </a:r>
            <a:r>
              <a:rPr lang="en-US" sz="100" i="1" dirty="0"/>
              <a:t> </a:t>
            </a:r>
            <a:r>
              <a:rPr lang="en-US" i="1" dirty="0"/>
              <a:t>O Statistical Database, 2019.</a:t>
            </a:r>
          </a:p>
        </p:txBody>
      </p:sp>
      <p:sp>
        <p:nvSpPr>
          <p:cNvPr id="3" name="投影片編號版面配置區 2">
            <a:extLst>
              <a:ext uri="{FF2B5EF4-FFF2-40B4-BE49-F238E27FC236}">
                <a16:creationId xmlns="" xmlns:a16="http://schemas.microsoft.com/office/drawing/2014/main" id="{A7A80F1F-78F7-0A27-D4FF-DC027E64B47F}"/>
              </a:ext>
            </a:extLst>
          </p:cNvPr>
          <p:cNvSpPr>
            <a:spLocks noGrp="1"/>
          </p:cNvSpPr>
          <p:nvPr>
            <p:ph type="sldNum" sz="quarter" idx="11"/>
          </p:nvPr>
        </p:nvSpPr>
        <p:spPr/>
        <p:txBody>
          <a:bodyPr/>
          <a:lstStyle/>
          <a:p>
            <a:fld id="{68151E55-6873-49E2-B8D5-2F265E6F1973}" type="slidenum">
              <a:rPr lang="en-US" smtClean="0"/>
              <a:t>24</a:t>
            </a:fld>
            <a:endParaRPr lang="en-US"/>
          </a:p>
        </p:txBody>
      </p:sp>
      <p:graphicFrame>
        <p:nvGraphicFramePr>
          <p:cNvPr id="7" name="Table 7">
            <a:extLst>
              <a:ext uri="{FF2B5EF4-FFF2-40B4-BE49-F238E27FC236}">
                <a16:creationId xmlns="" xmlns:a16="http://schemas.microsoft.com/office/drawing/2014/main" id="{37EA6A99-AACD-4D39-B4B7-5C85B75E2E62}"/>
              </a:ext>
            </a:extLst>
          </p:cNvPr>
          <p:cNvGraphicFramePr>
            <a:graphicFrameLocks noGrp="1"/>
          </p:cNvGraphicFramePr>
          <p:nvPr>
            <p:extLst>
              <p:ext uri="{D42A27DB-BD31-4B8C-83A1-F6EECF244321}">
                <p14:modId xmlns:p14="http://schemas.microsoft.com/office/powerpoint/2010/main" val="924693601"/>
              </p:ext>
            </p:extLst>
          </p:nvPr>
        </p:nvGraphicFramePr>
        <p:xfrm>
          <a:off x="521504" y="1855148"/>
          <a:ext cx="8244840" cy="4175760"/>
        </p:xfrm>
        <a:graphic>
          <a:graphicData uri="http://schemas.openxmlformats.org/drawingml/2006/table">
            <a:tbl>
              <a:tblPr firstRow="1" bandRow="1">
                <a:tableStyleId>{5C22544A-7EE6-4342-B048-85BDC9FD1C3A}</a:tableStyleId>
              </a:tblPr>
              <a:tblGrid>
                <a:gridCol w="2110740">
                  <a:extLst>
                    <a:ext uri="{9D8B030D-6E8A-4147-A177-3AD203B41FA5}">
                      <a16:colId xmlns="" xmlns:a16="http://schemas.microsoft.com/office/drawing/2014/main" val="3346626692"/>
                    </a:ext>
                  </a:extLst>
                </a:gridCol>
                <a:gridCol w="2354811">
                  <a:extLst>
                    <a:ext uri="{9D8B030D-6E8A-4147-A177-3AD203B41FA5}">
                      <a16:colId xmlns="" xmlns:a16="http://schemas.microsoft.com/office/drawing/2014/main" val="3576035040"/>
                    </a:ext>
                  </a:extLst>
                </a:gridCol>
                <a:gridCol w="1845239">
                  <a:extLst>
                    <a:ext uri="{9D8B030D-6E8A-4147-A177-3AD203B41FA5}">
                      <a16:colId xmlns="" xmlns:a16="http://schemas.microsoft.com/office/drawing/2014/main" val="3809698264"/>
                    </a:ext>
                  </a:extLst>
                </a:gridCol>
                <a:gridCol w="1934050">
                  <a:extLst>
                    <a:ext uri="{9D8B030D-6E8A-4147-A177-3AD203B41FA5}">
                      <a16:colId xmlns="" xmlns:a16="http://schemas.microsoft.com/office/drawing/2014/main" val="287674037"/>
                    </a:ext>
                  </a:extLst>
                </a:gridCol>
              </a:tblGrid>
              <a:tr h="211048">
                <a:tc>
                  <a:txBody>
                    <a:bodyPr/>
                    <a:lstStyle/>
                    <a:p>
                      <a:endParaRPr lang="en-US" sz="2000" dirty="0"/>
                    </a:p>
                    <a:p>
                      <a:r>
                        <a:rPr lang="en-US" sz="2000" dirty="0"/>
                        <a:t>Country</a:t>
                      </a:r>
                      <a:endParaRPr lang="en-US" sz="20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Share of World Output</a:t>
                      </a:r>
                      <a:r>
                        <a:rPr lang="en-US" sz="2000" baseline="0" dirty="0"/>
                        <a:t> in 1960 (%)</a:t>
                      </a:r>
                      <a:endParaRPr lang="en-US" sz="20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Share of World Output Today </a:t>
                      </a:r>
                      <a:r>
                        <a:rPr lang="en-US" sz="2000" baseline="0" dirty="0"/>
                        <a:t>(%)</a:t>
                      </a:r>
                      <a:endParaRPr lang="en-US" sz="20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Share of World Exports Today </a:t>
                      </a:r>
                      <a:r>
                        <a:rPr lang="en-US" sz="2000" baseline="0" dirty="0"/>
                        <a:t>(%)</a:t>
                      </a:r>
                      <a:endParaRPr lang="en-US" sz="200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6913623"/>
                  </a:ext>
                </a:extLst>
              </a:tr>
              <a:tr h="370840">
                <a:tc>
                  <a:txBody>
                    <a:bodyPr/>
                    <a:lstStyle/>
                    <a:p>
                      <a:r>
                        <a:rPr lang="en-US" sz="2000" dirty="0"/>
                        <a:t>United States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38.3 percent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24.0 percent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8.2 percent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32056707"/>
                  </a:ext>
                </a:extLst>
              </a:tr>
              <a:tr h="370840">
                <a:tc>
                  <a:txBody>
                    <a:bodyPr/>
                    <a:lstStyle/>
                    <a:p>
                      <a:r>
                        <a:rPr lang="en-US" sz="2000" dirty="0"/>
                        <a:t>Germany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42771408"/>
                  </a:ext>
                </a:extLst>
              </a:tr>
              <a:tr h="370840">
                <a:tc>
                  <a:txBody>
                    <a:bodyPr/>
                    <a:lstStyle/>
                    <a:p>
                      <a:r>
                        <a:rPr lang="en-US" sz="2000" dirty="0"/>
                        <a:t>France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65194597"/>
                  </a:ext>
                </a:extLst>
              </a:tr>
              <a:tr h="370840">
                <a:tc>
                  <a:txBody>
                    <a:bodyPr/>
                    <a:lstStyle/>
                    <a:p>
                      <a:r>
                        <a:rPr lang="en-US" sz="2000" dirty="0"/>
                        <a:t>Italy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17311099"/>
                  </a:ext>
                </a:extLst>
              </a:tr>
              <a:tr h="370840">
                <a:tc>
                  <a:txBody>
                    <a:bodyPr/>
                    <a:lstStyle/>
                    <a:p>
                      <a:r>
                        <a:rPr lang="en-US" sz="2000" dirty="0"/>
                        <a:t>United Kingdom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58100409"/>
                  </a:ext>
                </a:extLst>
              </a:tr>
              <a:tr h="370840">
                <a:tc>
                  <a:txBody>
                    <a:bodyPr/>
                    <a:lstStyle/>
                    <a:p>
                      <a:r>
                        <a:rPr lang="en-US" sz="2000" dirty="0"/>
                        <a:t>Canada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304202684"/>
                  </a:ext>
                </a:extLst>
              </a:tr>
              <a:tr h="370840">
                <a:tc>
                  <a:txBody>
                    <a:bodyPr/>
                    <a:lstStyle/>
                    <a:p>
                      <a:r>
                        <a:rPr lang="en-US" sz="2000" dirty="0"/>
                        <a:t>Japan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24207433"/>
                  </a:ext>
                </a:extLst>
              </a:tr>
              <a:tr h="370840">
                <a:tc>
                  <a:txBody>
                    <a:bodyPr/>
                    <a:lstStyle/>
                    <a:p>
                      <a:r>
                        <a:rPr lang="en-US" sz="2000" dirty="0"/>
                        <a:t>China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N</a:t>
                      </a:r>
                      <a:r>
                        <a:rPr lang="en-US" sz="100" dirty="0"/>
                        <a:t> </a:t>
                      </a:r>
                      <a:r>
                        <a:rPr lang="en-US" sz="20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1689798"/>
                  </a:ext>
                </a:extLst>
              </a:tr>
            </a:tbl>
          </a:graphicData>
        </a:graphic>
      </p:graphicFrame>
      <p:sp>
        <p:nvSpPr>
          <p:cNvPr id="4" name="頁尾版面配置區 3">
            <a:extLst>
              <a:ext uri="{FF2B5EF4-FFF2-40B4-BE49-F238E27FC236}">
                <a16:creationId xmlns="" xmlns:a16="http://schemas.microsoft.com/office/drawing/2014/main" id="{BA67574F-80C1-F061-311B-C58A64FD476E}"/>
              </a:ext>
            </a:extLst>
          </p:cNvPr>
          <p:cNvSpPr>
            <a:spLocks noGrp="1"/>
          </p:cNvSpPr>
          <p:nvPr>
            <p:ph type="ftr" sz="quarter" idx="10"/>
          </p:nvPr>
        </p:nvSpPr>
        <p:spPr/>
        <p:txBody>
          <a:bodyPr/>
          <a:lstStyle/>
          <a:p>
            <a:pPr>
              <a:defRPr/>
            </a:pPr>
            <a:r>
              <a:rPr lang="en-US" altLang="zh-TW"/>
              <a:t>CYCU— Prof CK Farn</a:t>
            </a:r>
          </a:p>
        </p:txBody>
      </p:sp>
      <p:sp>
        <p:nvSpPr>
          <p:cNvPr id="8" name="文字方塊 7"/>
          <p:cNvSpPr txBox="1"/>
          <p:nvPr/>
        </p:nvSpPr>
        <p:spPr>
          <a:xfrm>
            <a:off x="7954293" y="2204864"/>
            <a:ext cx="697627" cy="400110"/>
          </a:xfrm>
          <a:prstGeom prst="rect">
            <a:avLst/>
          </a:prstGeom>
          <a:solidFill>
            <a:schemeClr val="bg1"/>
          </a:solidFill>
        </p:spPr>
        <p:txBody>
          <a:bodyPr wrap="none" rtlCol="0">
            <a:spAutoFit/>
          </a:bodyPr>
          <a:lstStyle/>
          <a:p>
            <a:r>
              <a:rPr lang="en-US" altLang="zh-TW" sz="2000" dirty="0" smtClean="0">
                <a:solidFill>
                  <a:srgbClr val="C00000"/>
                </a:solidFill>
              </a:rPr>
              <a:t>2021</a:t>
            </a:r>
            <a:endParaRPr lang="zh-TW" altLang="en-US" sz="2000" dirty="0">
              <a:solidFill>
                <a:srgbClr val="C00000"/>
              </a:solidFill>
            </a:endParaRPr>
          </a:p>
        </p:txBody>
      </p:sp>
      <p:sp>
        <p:nvSpPr>
          <p:cNvPr id="9" name="文字方塊 8"/>
          <p:cNvSpPr txBox="1"/>
          <p:nvPr/>
        </p:nvSpPr>
        <p:spPr>
          <a:xfrm>
            <a:off x="6012160" y="2204864"/>
            <a:ext cx="697627" cy="400110"/>
          </a:xfrm>
          <a:prstGeom prst="rect">
            <a:avLst/>
          </a:prstGeom>
          <a:solidFill>
            <a:schemeClr val="bg1"/>
          </a:solidFill>
        </p:spPr>
        <p:txBody>
          <a:bodyPr wrap="none" rtlCol="0">
            <a:spAutoFit/>
          </a:bodyPr>
          <a:lstStyle/>
          <a:p>
            <a:r>
              <a:rPr lang="en-US" altLang="zh-TW" sz="2000" dirty="0" smtClean="0">
                <a:solidFill>
                  <a:srgbClr val="C00000"/>
                </a:solidFill>
              </a:rPr>
              <a:t>2021</a:t>
            </a:r>
            <a:endParaRPr lang="zh-TW" altLang="en-US" sz="2000" dirty="0">
              <a:solidFill>
                <a:srgbClr val="C00000"/>
              </a:solidFill>
            </a:endParaRPr>
          </a:p>
        </p:txBody>
      </p:sp>
    </p:spTree>
    <p:extLst>
      <p:ext uri="{BB962C8B-B14F-4D97-AF65-F5344CB8AC3E}">
        <p14:creationId xmlns:p14="http://schemas.microsoft.com/office/powerpoint/2010/main" val="51753012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8B698C-3BD9-40DD-9B25-4C3100E1F557}"/>
              </a:ext>
            </a:extLst>
          </p:cNvPr>
          <p:cNvSpPr>
            <a:spLocks noGrp="1"/>
          </p:cNvSpPr>
          <p:nvPr>
            <p:ph type="title"/>
          </p:nvPr>
        </p:nvSpPr>
        <p:spPr/>
        <p:txBody>
          <a:bodyPr/>
          <a:lstStyle/>
          <a:p>
            <a:r>
              <a:rPr lang="en-US" altLang="zh-TW" sz="3200" dirty="0"/>
              <a:t>The Changing Foreign Direct Investment Picture</a:t>
            </a:r>
          </a:p>
        </p:txBody>
      </p:sp>
      <p:sp>
        <p:nvSpPr>
          <p:cNvPr id="3" name="Content Placeholder 2">
            <a:extLst>
              <a:ext uri="{FF2B5EF4-FFF2-40B4-BE49-F238E27FC236}">
                <a16:creationId xmlns="" xmlns:a16="http://schemas.microsoft.com/office/drawing/2014/main" id="{903B0CE9-AEAC-4B3C-A4E7-58C8723173F4}"/>
              </a:ext>
            </a:extLst>
          </p:cNvPr>
          <p:cNvSpPr>
            <a:spLocks noGrp="1"/>
          </p:cNvSpPr>
          <p:nvPr>
            <p:ph idx="1"/>
          </p:nvPr>
        </p:nvSpPr>
        <p:spPr/>
        <p:txBody>
          <a:bodyPr/>
          <a:lstStyle/>
          <a:p>
            <a:r>
              <a:rPr lang="en-US" sz="2400" dirty="0"/>
              <a:t>World output generated by developing countries has been steadily increasing since 1960s.</a:t>
            </a:r>
          </a:p>
          <a:p>
            <a:r>
              <a:rPr lang="en-US" sz="2400" dirty="0"/>
              <a:t>Stock of foreign direct investment (total cumulative value of foreign investments) generated by rich industrial countries is declining.</a:t>
            </a:r>
          </a:p>
          <a:p>
            <a:r>
              <a:rPr lang="en-US" sz="2400" dirty="0"/>
              <a:t>Cross-border flows of foreign direct investment is </a:t>
            </a:r>
            <a:r>
              <a:rPr lang="en-US" sz="2400" dirty="0">
                <a:solidFill>
                  <a:srgbClr val="C00000"/>
                </a:solidFill>
              </a:rPr>
              <a:t>rising</a:t>
            </a:r>
            <a:r>
              <a:rPr lang="en-US" sz="2400" dirty="0"/>
              <a:t>.</a:t>
            </a:r>
          </a:p>
          <a:p>
            <a:r>
              <a:rPr lang="en-US" sz="2400" dirty="0"/>
              <a:t>Largest developing country recipients of FDI are China, Mexico, and Brazil.</a:t>
            </a:r>
          </a:p>
        </p:txBody>
      </p:sp>
      <p:sp>
        <p:nvSpPr>
          <p:cNvPr id="4" name="投影片編號版面配置區 3">
            <a:extLst>
              <a:ext uri="{FF2B5EF4-FFF2-40B4-BE49-F238E27FC236}">
                <a16:creationId xmlns="" xmlns:a16="http://schemas.microsoft.com/office/drawing/2014/main" id="{19D52073-1F0C-5814-F4AD-E8DAD7B83A1C}"/>
              </a:ext>
            </a:extLst>
          </p:cNvPr>
          <p:cNvSpPr>
            <a:spLocks noGrp="1"/>
          </p:cNvSpPr>
          <p:nvPr>
            <p:ph type="sldNum" sz="quarter" idx="11"/>
          </p:nvPr>
        </p:nvSpPr>
        <p:spPr/>
        <p:txBody>
          <a:bodyPr/>
          <a:lstStyle/>
          <a:p>
            <a:fld id="{68151E55-6873-49E2-B8D5-2F265E6F1973}" type="slidenum">
              <a:rPr lang="en-US" smtClean="0"/>
              <a:pPr/>
              <a:t>25</a:t>
            </a:fld>
            <a:endParaRPr lang="en-US"/>
          </a:p>
        </p:txBody>
      </p:sp>
      <p:sp>
        <p:nvSpPr>
          <p:cNvPr id="8" name="頁尾版面配置區 7">
            <a:extLst>
              <a:ext uri="{FF2B5EF4-FFF2-40B4-BE49-F238E27FC236}">
                <a16:creationId xmlns="" xmlns:a16="http://schemas.microsoft.com/office/drawing/2014/main" id="{F7D65ABE-33C2-2FB9-B33E-4726773081BF}"/>
              </a:ext>
            </a:extLst>
          </p:cNvPr>
          <p:cNvSpPr>
            <a:spLocks noGrp="1"/>
          </p:cNvSpPr>
          <p:nvPr>
            <p:ph type="ftr" sz="quarter" idx="10"/>
          </p:nvPr>
        </p:nvSpPr>
        <p:spPr/>
        <p:txBody>
          <a:bodyPr/>
          <a:lstStyle/>
          <a:p>
            <a:pPr>
              <a:defRPr/>
            </a:pPr>
            <a:r>
              <a:rPr lang="en-US" altLang="zh-TW"/>
              <a:t>CYCU— Prof CK Farn</a:t>
            </a:r>
          </a:p>
        </p:txBody>
      </p:sp>
    </p:spTree>
    <p:extLst>
      <p:ext uri="{BB962C8B-B14F-4D97-AF65-F5344CB8AC3E}">
        <p14:creationId xmlns:p14="http://schemas.microsoft.com/office/powerpoint/2010/main" val="3048218129"/>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29207F-BEF7-4C38-B357-ED313C1C4AE1}"/>
              </a:ext>
            </a:extLst>
          </p:cNvPr>
          <p:cNvSpPr>
            <a:spLocks noGrp="1"/>
          </p:cNvSpPr>
          <p:nvPr>
            <p:ph type="title"/>
          </p:nvPr>
        </p:nvSpPr>
        <p:spPr/>
        <p:txBody>
          <a:bodyPr/>
          <a:lstStyle/>
          <a:p>
            <a:r>
              <a:rPr lang="en-US" sz="3200" dirty="0">
                <a:solidFill>
                  <a:schemeClr val="bg1">
                    <a:lumMod val="95000"/>
                  </a:schemeClr>
                </a:solidFill>
              </a:rPr>
              <a:t>Figure 1.2 </a:t>
            </a:r>
            <a:r>
              <a:rPr lang="en-US" sz="3200" dirty="0"/>
              <a:t>FDI Outward Stock as a Percentage of GDP</a:t>
            </a:r>
            <a:endParaRPr lang="en-IN" sz="3200" dirty="0"/>
          </a:p>
        </p:txBody>
      </p:sp>
      <p:sp>
        <p:nvSpPr>
          <p:cNvPr id="7" name="Text Placeholder 6">
            <a:extLst>
              <a:ext uri="{FF2B5EF4-FFF2-40B4-BE49-F238E27FC236}">
                <a16:creationId xmlns="" xmlns:a16="http://schemas.microsoft.com/office/drawing/2014/main" id="{9DF06855-CE4F-4578-9E35-95AD1F8EEEFB}"/>
              </a:ext>
            </a:extLst>
          </p:cNvPr>
          <p:cNvSpPr>
            <a:spLocks noGrp="1"/>
          </p:cNvSpPr>
          <p:nvPr>
            <p:ph idx="1"/>
          </p:nvPr>
        </p:nvSpPr>
        <p:spPr>
          <a:xfrm>
            <a:off x="1113384" y="5668335"/>
            <a:ext cx="7344816" cy="266454"/>
          </a:xfrm>
        </p:spPr>
        <p:txBody>
          <a:bodyPr/>
          <a:lstStyle/>
          <a:p>
            <a:r>
              <a:rPr lang="en-US" sz="1200" dirty="0"/>
              <a:t>Sources: OECD data 2020, World Development Indicators 2020, UNCTAD database, 2020.</a:t>
            </a:r>
          </a:p>
          <a:p>
            <a:r>
              <a:rPr lang="en-US" sz="1200" dirty="0"/>
              <a:t>Organization for Economic Co-operation and Development </a:t>
            </a:r>
          </a:p>
          <a:p>
            <a:r>
              <a:rPr lang="en-US" sz="1200" dirty="0"/>
              <a:t>United Nations Conference on Trade and Development</a:t>
            </a:r>
          </a:p>
          <a:p>
            <a:endParaRPr lang="en-US" sz="1200" dirty="0"/>
          </a:p>
        </p:txBody>
      </p:sp>
      <p:pic>
        <p:nvPicPr>
          <p:cNvPr id="3" name="Picture 2" descr="A vertical bar graph indicates F D I outward stock as a percentage of G D P.">
            <a:extLst>
              <a:ext uri="{FF2B5EF4-FFF2-40B4-BE49-F238E27FC236}">
                <a16:creationId xmlns="" xmlns:a16="http://schemas.microsoft.com/office/drawing/2014/main" id="{BFCC8C65-5657-4E0D-9F6F-3A230D7112D1}"/>
              </a:ext>
            </a:extLst>
          </p:cNvPr>
          <p:cNvPicPr>
            <a:picLocks noChangeAspect="1"/>
          </p:cNvPicPr>
          <p:nvPr/>
        </p:nvPicPr>
        <p:blipFill>
          <a:blip r:embed="rId3"/>
          <a:stretch>
            <a:fillRect/>
          </a:stretch>
        </p:blipFill>
        <p:spPr>
          <a:xfrm>
            <a:off x="683568" y="1702604"/>
            <a:ext cx="7954942" cy="3920354"/>
          </a:xfrm>
          <a:prstGeom prst="rect">
            <a:avLst/>
          </a:prstGeom>
        </p:spPr>
      </p:pic>
      <p:sp>
        <p:nvSpPr>
          <p:cNvPr id="12" name="頁尾版面配置區 11">
            <a:extLst>
              <a:ext uri="{FF2B5EF4-FFF2-40B4-BE49-F238E27FC236}">
                <a16:creationId xmlns="" xmlns:a16="http://schemas.microsoft.com/office/drawing/2014/main" id="{7757C5EF-5FD7-8910-7FEB-70684EABF1FA}"/>
              </a:ext>
            </a:extLst>
          </p:cNvPr>
          <p:cNvSpPr>
            <a:spLocks noGrp="1"/>
          </p:cNvSpPr>
          <p:nvPr>
            <p:ph type="ftr" sz="quarter" idx="10"/>
          </p:nvPr>
        </p:nvSpPr>
        <p:spPr/>
        <p:txBody>
          <a:bodyPr/>
          <a:lstStyle/>
          <a:p>
            <a:pPr>
              <a:defRPr/>
            </a:pPr>
            <a:r>
              <a:rPr lang="en-US" altLang="zh-TW"/>
              <a:t>CYCU— Prof CK Farn</a:t>
            </a:r>
          </a:p>
        </p:txBody>
      </p:sp>
      <p:sp>
        <p:nvSpPr>
          <p:cNvPr id="13" name="投影片編號版面配置區 12">
            <a:extLst>
              <a:ext uri="{FF2B5EF4-FFF2-40B4-BE49-F238E27FC236}">
                <a16:creationId xmlns="" xmlns:a16="http://schemas.microsoft.com/office/drawing/2014/main" id="{7305B4AC-D013-BE92-B1E0-2582BEB82246}"/>
              </a:ext>
            </a:extLst>
          </p:cNvPr>
          <p:cNvSpPr>
            <a:spLocks noGrp="1"/>
          </p:cNvSpPr>
          <p:nvPr>
            <p:ph type="sldNum" sz="quarter" idx="11"/>
          </p:nvPr>
        </p:nvSpPr>
        <p:spPr/>
        <p:txBody>
          <a:bodyPr/>
          <a:lstStyle/>
          <a:p>
            <a:pPr>
              <a:defRPr/>
            </a:pPr>
            <a:fld id="{A1587637-8D69-BA45-9C6E-5C5329076D69}" type="slidenum">
              <a:rPr lang="en-US" altLang="zh-TW" smtClean="0"/>
              <a:pPr>
                <a:defRPr/>
              </a:pPr>
              <a:t>26</a:t>
            </a:fld>
            <a:endParaRPr lang="en-US" altLang="zh-TW"/>
          </a:p>
        </p:txBody>
      </p:sp>
    </p:spTree>
    <p:extLst>
      <p:ext uri="{BB962C8B-B14F-4D97-AF65-F5344CB8AC3E}">
        <p14:creationId xmlns:p14="http://schemas.microsoft.com/office/powerpoint/2010/main" val="295897309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29207F-BEF7-4C38-B357-ED313C1C4AE1}"/>
              </a:ext>
            </a:extLst>
          </p:cNvPr>
          <p:cNvSpPr>
            <a:spLocks noGrp="1"/>
          </p:cNvSpPr>
          <p:nvPr>
            <p:ph type="title"/>
          </p:nvPr>
        </p:nvSpPr>
        <p:spPr>
          <a:xfrm>
            <a:off x="1522934" y="332656"/>
            <a:ext cx="7109420" cy="1193440"/>
          </a:xfrm>
        </p:spPr>
        <p:txBody>
          <a:bodyPr>
            <a:normAutofit/>
          </a:bodyPr>
          <a:lstStyle/>
          <a:p>
            <a:r>
              <a:rPr lang="en-US" sz="2400" dirty="0">
                <a:solidFill>
                  <a:schemeClr val="bg1">
                    <a:lumMod val="95000"/>
                  </a:schemeClr>
                </a:solidFill>
              </a:rPr>
              <a:t>Figure 1.3 </a:t>
            </a:r>
            <a:r>
              <a:rPr lang="en-US" sz="2400" dirty="0" smtClean="0">
                <a:solidFill>
                  <a:schemeClr val="bg1">
                    <a:lumMod val="95000"/>
                  </a:schemeClr>
                </a:solidFill>
              </a:rPr>
              <a:t/>
            </a:r>
            <a:br>
              <a:rPr lang="en-US" sz="2400" dirty="0" smtClean="0">
                <a:solidFill>
                  <a:schemeClr val="bg1">
                    <a:lumMod val="95000"/>
                  </a:schemeClr>
                </a:solidFill>
              </a:rPr>
            </a:br>
            <a:r>
              <a:rPr lang="en-US" sz="2400" dirty="0" smtClean="0"/>
              <a:t>F</a:t>
            </a:r>
            <a:r>
              <a:rPr lang="en-US" sz="100" dirty="0" smtClean="0"/>
              <a:t> </a:t>
            </a:r>
            <a:r>
              <a:rPr lang="en-US" sz="2400" dirty="0"/>
              <a:t>D</a:t>
            </a:r>
            <a:r>
              <a:rPr lang="en-US" sz="100" dirty="0"/>
              <a:t> </a:t>
            </a:r>
            <a:r>
              <a:rPr lang="en-US" sz="2400" dirty="0"/>
              <a:t>I Inflows (in millions of dollars) 19</a:t>
            </a:r>
            <a:r>
              <a:rPr lang="en-US" sz="100" dirty="0"/>
              <a:t> </a:t>
            </a:r>
            <a:r>
              <a:rPr lang="en-US" sz="2400" dirty="0"/>
              <a:t>90 to 2019</a:t>
            </a:r>
            <a:endParaRPr lang="en-IN" sz="700" b="0" dirty="0"/>
          </a:p>
        </p:txBody>
      </p:sp>
      <p:pic>
        <p:nvPicPr>
          <p:cNvPr id="4" name="Picture 3" descr="A bar graph indicates F D I inflows in millions of dollars from 1990 to 2019.">
            <a:extLst>
              <a:ext uri="{FF2B5EF4-FFF2-40B4-BE49-F238E27FC236}">
                <a16:creationId xmlns="" xmlns:a16="http://schemas.microsoft.com/office/drawing/2014/main" id="{27AE9FA2-AF81-451B-8CF3-F4B398B37542}"/>
              </a:ext>
            </a:extLst>
          </p:cNvPr>
          <p:cNvPicPr>
            <a:picLocks noChangeAspect="1"/>
          </p:cNvPicPr>
          <p:nvPr/>
        </p:nvPicPr>
        <p:blipFill>
          <a:blip r:embed="rId3"/>
          <a:stretch>
            <a:fillRect/>
          </a:stretch>
        </p:blipFill>
        <p:spPr>
          <a:xfrm>
            <a:off x="354410" y="1916832"/>
            <a:ext cx="8277944" cy="3895502"/>
          </a:xfrm>
          <a:prstGeom prst="rect">
            <a:avLst/>
          </a:prstGeom>
        </p:spPr>
      </p:pic>
      <p:sp>
        <p:nvSpPr>
          <p:cNvPr id="7" name="Text Placeholder 6">
            <a:extLst>
              <a:ext uri="{FF2B5EF4-FFF2-40B4-BE49-F238E27FC236}">
                <a16:creationId xmlns="" xmlns:a16="http://schemas.microsoft.com/office/drawing/2014/main" id="{9DF06855-CE4F-4578-9E35-95AD1F8EEEFB}"/>
              </a:ext>
            </a:extLst>
          </p:cNvPr>
          <p:cNvSpPr>
            <a:spLocks noGrp="1"/>
          </p:cNvSpPr>
          <p:nvPr>
            <p:ph type="body" sz="quarter" idx="13"/>
          </p:nvPr>
        </p:nvSpPr>
        <p:spPr>
          <a:xfrm>
            <a:off x="1475656" y="6084406"/>
            <a:ext cx="7128792" cy="215846"/>
          </a:xfrm>
        </p:spPr>
        <p:txBody>
          <a:bodyPr/>
          <a:lstStyle/>
          <a:p>
            <a:r>
              <a:rPr lang="en-US" sz="1200" i="1" dirty="0"/>
              <a:t>Source: United Nations Conference on Trade and Development, World Investment Report 2020.</a:t>
            </a:r>
          </a:p>
        </p:txBody>
      </p:sp>
    </p:spTree>
    <p:extLst>
      <p:ext uri="{BB962C8B-B14F-4D97-AF65-F5344CB8AC3E}">
        <p14:creationId xmlns:p14="http://schemas.microsoft.com/office/powerpoint/2010/main" val="3332014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8B698C-3BD9-40DD-9B25-4C3100E1F557}"/>
              </a:ext>
            </a:extLst>
          </p:cNvPr>
          <p:cNvSpPr>
            <a:spLocks noGrp="1"/>
          </p:cNvSpPr>
          <p:nvPr>
            <p:ph type="title"/>
          </p:nvPr>
        </p:nvSpPr>
        <p:spPr/>
        <p:txBody>
          <a:bodyPr/>
          <a:lstStyle/>
          <a:p>
            <a:r>
              <a:rPr lang="en-US" altLang="zh-TW" sz="3200" dirty="0"/>
              <a:t>The Changing Nature of the Multinational Enterprise</a:t>
            </a:r>
          </a:p>
        </p:txBody>
      </p:sp>
      <p:sp>
        <p:nvSpPr>
          <p:cNvPr id="3" name="Content Placeholder 2">
            <a:extLst>
              <a:ext uri="{FF2B5EF4-FFF2-40B4-BE49-F238E27FC236}">
                <a16:creationId xmlns="" xmlns:a16="http://schemas.microsoft.com/office/drawing/2014/main" id="{903B0CE9-AEAC-4B3C-A4E7-58C8723173F4}"/>
              </a:ext>
            </a:extLst>
          </p:cNvPr>
          <p:cNvSpPr>
            <a:spLocks noGrp="1"/>
          </p:cNvSpPr>
          <p:nvPr>
            <p:ph idx="1"/>
          </p:nvPr>
        </p:nvSpPr>
        <p:spPr/>
        <p:txBody>
          <a:bodyPr/>
          <a:lstStyle/>
          <a:p>
            <a:r>
              <a:rPr lang="en-US" sz="2400" dirty="0"/>
              <a:t>A multinational enterprise (MN E) is any business that has productive activities in two or more countries.</a:t>
            </a:r>
          </a:p>
          <a:p>
            <a:r>
              <a:rPr lang="en-US" sz="2400" dirty="0"/>
              <a:t>In last 50 years, rise of non-U.S. multinationals and growth of mini-multinationals.</a:t>
            </a:r>
          </a:p>
          <a:p>
            <a:r>
              <a:rPr lang="en-US" sz="2400" dirty="0"/>
              <a:t>Non-U.S. Multinationals.</a:t>
            </a:r>
          </a:p>
          <a:p>
            <a:pPr lvl="1"/>
            <a:r>
              <a:rPr lang="en-US" sz="2000" dirty="0"/>
              <a:t>Large number of U.S. multinationals reflects U.S. economic dominance.</a:t>
            </a:r>
          </a:p>
          <a:p>
            <a:pPr lvl="1"/>
            <a:r>
              <a:rPr lang="en-US" sz="2000" dirty="0"/>
              <a:t>Today, world economy is shifting away from North America and western Europe.</a:t>
            </a:r>
          </a:p>
        </p:txBody>
      </p:sp>
      <p:sp>
        <p:nvSpPr>
          <p:cNvPr id="4" name="投影片編號版面配置區 3">
            <a:extLst>
              <a:ext uri="{FF2B5EF4-FFF2-40B4-BE49-F238E27FC236}">
                <a16:creationId xmlns="" xmlns:a16="http://schemas.microsoft.com/office/drawing/2014/main" id="{7B2A711F-8C99-BA78-EF60-CFAD20CA079D}"/>
              </a:ext>
            </a:extLst>
          </p:cNvPr>
          <p:cNvSpPr>
            <a:spLocks noGrp="1"/>
          </p:cNvSpPr>
          <p:nvPr>
            <p:ph type="sldNum" sz="quarter" idx="11"/>
          </p:nvPr>
        </p:nvSpPr>
        <p:spPr/>
        <p:txBody>
          <a:bodyPr/>
          <a:lstStyle/>
          <a:p>
            <a:fld id="{68151E55-6873-49E2-B8D5-2F265E6F1973}" type="slidenum">
              <a:rPr lang="en-US" smtClean="0"/>
              <a:pPr/>
              <a:t>28</a:t>
            </a:fld>
            <a:endParaRPr lang="en-US"/>
          </a:p>
        </p:txBody>
      </p:sp>
    </p:spTree>
    <p:extLst>
      <p:ext uri="{BB962C8B-B14F-4D97-AF65-F5344CB8AC3E}">
        <p14:creationId xmlns:p14="http://schemas.microsoft.com/office/powerpoint/2010/main" val="313647949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29207F-BEF7-4C38-B357-ED313C1C4AE1}"/>
              </a:ext>
            </a:extLst>
          </p:cNvPr>
          <p:cNvSpPr>
            <a:spLocks noGrp="1"/>
          </p:cNvSpPr>
          <p:nvPr>
            <p:ph type="title"/>
          </p:nvPr>
        </p:nvSpPr>
        <p:spPr>
          <a:xfrm>
            <a:off x="1547664" y="320365"/>
            <a:ext cx="6972301" cy="1193440"/>
          </a:xfrm>
        </p:spPr>
        <p:txBody>
          <a:bodyPr>
            <a:normAutofit/>
          </a:bodyPr>
          <a:lstStyle/>
          <a:p>
            <a:r>
              <a:rPr lang="en-US" sz="2400" dirty="0">
                <a:solidFill>
                  <a:schemeClr val="bg1">
                    <a:lumMod val="95000"/>
                  </a:schemeClr>
                </a:solidFill>
              </a:rPr>
              <a:t>Figure 1.4 </a:t>
            </a:r>
            <a:r>
              <a:rPr lang="en-US" sz="2400" dirty="0"/>
              <a:t>National Share of the Largest 2,000 Multinational Corporations in 2019</a:t>
            </a:r>
            <a:endParaRPr lang="en-IN" sz="700" b="0" dirty="0"/>
          </a:p>
        </p:txBody>
      </p:sp>
      <p:pic>
        <p:nvPicPr>
          <p:cNvPr id="3" name="Picture 2" descr="A pie chart indicates the National share of the largest 2,000 multinational corporations in 2019.">
            <a:extLst>
              <a:ext uri="{FF2B5EF4-FFF2-40B4-BE49-F238E27FC236}">
                <a16:creationId xmlns="" xmlns:a16="http://schemas.microsoft.com/office/drawing/2014/main" id="{38AB76B5-5A0E-4CA1-B4B0-6463947DB842}"/>
              </a:ext>
            </a:extLst>
          </p:cNvPr>
          <p:cNvPicPr>
            <a:picLocks noChangeAspect="1"/>
          </p:cNvPicPr>
          <p:nvPr/>
        </p:nvPicPr>
        <p:blipFill>
          <a:blip r:embed="rId3"/>
          <a:stretch>
            <a:fillRect/>
          </a:stretch>
        </p:blipFill>
        <p:spPr>
          <a:xfrm>
            <a:off x="1604198" y="1844824"/>
            <a:ext cx="6410212" cy="3990536"/>
          </a:xfrm>
          <a:prstGeom prst="rect">
            <a:avLst/>
          </a:prstGeom>
        </p:spPr>
      </p:pic>
      <p:sp>
        <p:nvSpPr>
          <p:cNvPr id="7" name="Text Placeholder 6">
            <a:extLst>
              <a:ext uri="{FF2B5EF4-FFF2-40B4-BE49-F238E27FC236}">
                <a16:creationId xmlns="" xmlns:a16="http://schemas.microsoft.com/office/drawing/2014/main" id="{9DF06855-CE4F-4578-9E35-95AD1F8EEEFB}"/>
              </a:ext>
            </a:extLst>
          </p:cNvPr>
          <p:cNvSpPr>
            <a:spLocks noGrp="1"/>
          </p:cNvSpPr>
          <p:nvPr>
            <p:ph type="body" sz="quarter" idx="13"/>
          </p:nvPr>
        </p:nvSpPr>
        <p:spPr>
          <a:xfrm>
            <a:off x="1547664" y="6059314"/>
            <a:ext cx="6972301" cy="173037"/>
          </a:xfrm>
        </p:spPr>
        <p:txBody>
          <a:bodyPr/>
          <a:lstStyle/>
          <a:p>
            <a:r>
              <a:rPr lang="en-US" sz="1200" i="1" dirty="0"/>
              <a:t>Source: Forbes Global 2000 in 2019.</a:t>
            </a:r>
          </a:p>
        </p:txBody>
      </p:sp>
    </p:spTree>
    <p:extLst>
      <p:ext uri="{BB962C8B-B14F-4D97-AF65-F5344CB8AC3E}">
        <p14:creationId xmlns:p14="http://schemas.microsoft.com/office/powerpoint/2010/main" val="594068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861D05-A826-4F09-9E49-836DA537338B}"/>
              </a:ext>
            </a:extLst>
          </p:cNvPr>
          <p:cNvSpPr>
            <a:spLocks noGrp="1"/>
          </p:cNvSpPr>
          <p:nvPr>
            <p:ph type="title"/>
          </p:nvPr>
        </p:nvSpPr>
        <p:spPr/>
        <p:txBody>
          <a:bodyPr/>
          <a:lstStyle/>
          <a:p>
            <a:r>
              <a:rPr lang="en-IN" dirty="0"/>
              <a:t>Introduction</a:t>
            </a:r>
          </a:p>
        </p:txBody>
      </p:sp>
      <p:sp>
        <p:nvSpPr>
          <p:cNvPr id="3" name="Content Placeholder 2">
            <a:extLst>
              <a:ext uri="{FF2B5EF4-FFF2-40B4-BE49-F238E27FC236}">
                <a16:creationId xmlns="" xmlns:a16="http://schemas.microsoft.com/office/drawing/2014/main" id="{55B44920-EB06-4F3D-AB13-8C6213F5431C}"/>
              </a:ext>
            </a:extLst>
          </p:cNvPr>
          <p:cNvSpPr>
            <a:spLocks noGrp="1"/>
          </p:cNvSpPr>
          <p:nvPr>
            <p:ph idx="1"/>
          </p:nvPr>
        </p:nvSpPr>
        <p:spPr>
          <a:xfrm>
            <a:off x="685800" y="1981200"/>
            <a:ext cx="7990656" cy="4114800"/>
          </a:xfrm>
        </p:spPr>
        <p:txBody>
          <a:bodyPr/>
          <a:lstStyle/>
          <a:p>
            <a:r>
              <a:rPr lang="en-US" altLang="en-US" dirty="0"/>
              <a:t>World Economy Today</a:t>
            </a:r>
          </a:p>
          <a:p>
            <a:pPr lvl="1"/>
            <a:r>
              <a:rPr lang="en-US" altLang="en-US" dirty="0"/>
              <a:t>Fewer </a:t>
            </a:r>
            <a:r>
              <a:rPr lang="en-US" altLang="en-US" dirty="0">
                <a:solidFill>
                  <a:srgbClr val="C00000"/>
                </a:solidFill>
              </a:rPr>
              <a:t>self-contained</a:t>
            </a:r>
            <a:r>
              <a:rPr lang="en-US" altLang="en-US" dirty="0"/>
              <a:t> national economies.</a:t>
            </a:r>
          </a:p>
          <a:p>
            <a:pPr lvl="1"/>
            <a:r>
              <a:rPr lang="en-US" altLang="en-US" dirty="0"/>
              <a:t>More integrated global economic system with lower barriers to trade and investment.</a:t>
            </a:r>
          </a:p>
          <a:p>
            <a:pPr lvl="1"/>
            <a:r>
              <a:rPr lang="en-US" altLang="en-US" dirty="0"/>
              <a:t>Transformation is called </a:t>
            </a:r>
            <a:r>
              <a:rPr lang="en-US" altLang="en-US" dirty="0">
                <a:solidFill>
                  <a:srgbClr val="C00000"/>
                </a:solidFill>
              </a:rPr>
              <a:t>globalization</a:t>
            </a:r>
            <a:r>
              <a:rPr lang="en-US" altLang="en-US" dirty="0"/>
              <a:t>.</a:t>
            </a:r>
          </a:p>
          <a:p>
            <a:pPr lvl="1"/>
            <a:r>
              <a:rPr lang="en-US" dirty="0"/>
              <a:t>Today, benefits of globalization are more in dispute than at any time in the last half century.</a:t>
            </a:r>
          </a:p>
          <a:p>
            <a:pPr lvl="2"/>
            <a:r>
              <a:rPr lang="en-US" dirty="0"/>
              <a:t>This shift has created many challenges and some opportunities, too.</a:t>
            </a:r>
          </a:p>
          <a:p>
            <a:pPr lvl="2"/>
            <a:r>
              <a:rPr lang="en-US" dirty="0"/>
              <a:t>Globalization continues to impact almost everything we do.</a:t>
            </a:r>
            <a:endParaRPr lang="en-IN" dirty="0"/>
          </a:p>
        </p:txBody>
      </p:sp>
      <p:sp>
        <p:nvSpPr>
          <p:cNvPr id="4" name="投影片編號版面配置區 3">
            <a:extLst>
              <a:ext uri="{FF2B5EF4-FFF2-40B4-BE49-F238E27FC236}">
                <a16:creationId xmlns="" xmlns:a16="http://schemas.microsoft.com/office/drawing/2014/main" id="{ADC48966-78C0-5DE6-C2B3-743DFB3225DB}"/>
              </a:ext>
            </a:extLst>
          </p:cNvPr>
          <p:cNvSpPr>
            <a:spLocks noGrp="1"/>
          </p:cNvSpPr>
          <p:nvPr>
            <p:ph type="sldNum" sz="quarter" idx="11"/>
          </p:nvPr>
        </p:nvSpPr>
        <p:spPr/>
        <p:txBody>
          <a:bodyPr/>
          <a:lstStyle/>
          <a:p>
            <a:fld id="{68151E55-6873-49E2-B8D5-2F265E6F1973}" type="slidenum">
              <a:rPr lang="en-US" smtClean="0"/>
              <a:pPr/>
              <a:t>3</a:t>
            </a:fld>
            <a:endParaRPr lang="en-US"/>
          </a:p>
        </p:txBody>
      </p:sp>
      <p:sp>
        <p:nvSpPr>
          <p:cNvPr id="8" name="頁尾版面配置區 7">
            <a:extLst>
              <a:ext uri="{FF2B5EF4-FFF2-40B4-BE49-F238E27FC236}">
                <a16:creationId xmlns="" xmlns:a16="http://schemas.microsoft.com/office/drawing/2014/main" id="{F390ED68-26CA-731A-675C-49F870A3053C}"/>
              </a:ext>
            </a:extLst>
          </p:cNvPr>
          <p:cNvSpPr>
            <a:spLocks noGrp="1"/>
          </p:cNvSpPr>
          <p:nvPr>
            <p:ph type="ftr" sz="quarter" idx="10"/>
          </p:nvPr>
        </p:nvSpPr>
        <p:spPr/>
        <p:txBody>
          <a:bodyPr/>
          <a:lstStyle/>
          <a:p>
            <a:pPr>
              <a:defRPr/>
            </a:pPr>
            <a:r>
              <a:rPr lang="en-US" altLang="zh-TW"/>
              <a:t>CYCU— Prof CK Farn</a:t>
            </a:r>
          </a:p>
        </p:txBody>
      </p:sp>
    </p:spTree>
    <p:extLst>
      <p:ext uri="{BB962C8B-B14F-4D97-AF65-F5344CB8AC3E}">
        <p14:creationId xmlns:p14="http://schemas.microsoft.com/office/powerpoint/2010/main" val="200420226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8B698C-3BD9-40DD-9B25-4C3100E1F557}"/>
              </a:ext>
            </a:extLst>
          </p:cNvPr>
          <p:cNvSpPr>
            <a:spLocks noGrp="1"/>
          </p:cNvSpPr>
          <p:nvPr>
            <p:ph type="title"/>
          </p:nvPr>
        </p:nvSpPr>
        <p:spPr/>
        <p:txBody>
          <a:bodyPr/>
          <a:lstStyle/>
          <a:p>
            <a:pPr lvl="1"/>
            <a:r>
              <a:rPr lang="en-US" altLang="zh-TW" sz="3600" dirty="0"/>
              <a:t>The Rise of Mini-Multinationals</a:t>
            </a:r>
          </a:p>
        </p:txBody>
      </p:sp>
      <p:sp>
        <p:nvSpPr>
          <p:cNvPr id="3" name="Content Placeholder 2">
            <a:extLst>
              <a:ext uri="{FF2B5EF4-FFF2-40B4-BE49-F238E27FC236}">
                <a16:creationId xmlns="" xmlns:a16="http://schemas.microsoft.com/office/drawing/2014/main" id="{903B0CE9-AEAC-4B3C-A4E7-58C8723173F4}"/>
              </a:ext>
            </a:extLst>
          </p:cNvPr>
          <p:cNvSpPr>
            <a:spLocks noGrp="1"/>
          </p:cNvSpPr>
          <p:nvPr>
            <p:ph idx="1"/>
          </p:nvPr>
        </p:nvSpPr>
        <p:spPr/>
        <p:txBody>
          <a:bodyPr/>
          <a:lstStyle/>
          <a:p>
            <a:endParaRPr lang="en-US" dirty="0"/>
          </a:p>
          <a:p>
            <a:r>
              <a:rPr lang="en-US" dirty="0"/>
              <a:t>More small- and medium-size businesses (mini-multinationals) are involved in international trade and investment.</a:t>
            </a:r>
          </a:p>
          <a:p>
            <a:r>
              <a:rPr lang="en-US" dirty="0"/>
              <a:t>Internet lowers barriers that smaller firms face in building international sales.</a:t>
            </a:r>
          </a:p>
        </p:txBody>
      </p:sp>
      <p:sp>
        <p:nvSpPr>
          <p:cNvPr id="4" name="投影片編號版面配置區 3">
            <a:extLst>
              <a:ext uri="{FF2B5EF4-FFF2-40B4-BE49-F238E27FC236}">
                <a16:creationId xmlns="" xmlns:a16="http://schemas.microsoft.com/office/drawing/2014/main" id="{09207E39-3E07-2EB2-E2BA-0389F05FFF26}"/>
              </a:ext>
            </a:extLst>
          </p:cNvPr>
          <p:cNvSpPr>
            <a:spLocks noGrp="1"/>
          </p:cNvSpPr>
          <p:nvPr>
            <p:ph type="sldNum" sz="quarter" idx="11"/>
          </p:nvPr>
        </p:nvSpPr>
        <p:spPr/>
        <p:txBody>
          <a:bodyPr/>
          <a:lstStyle/>
          <a:p>
            <a:fld id="{68151E55-6873-49E2-B8D5-2F265E6F1973}" type="slidenum">
              <a:rPr lang="en-US" smtClean="0"/>
              <a:pPr/>
              <a:t>30</a:t>
            </a:fld>
            <a:endParaRPr lang="en-US"/>
          </a:p>
        </p:txBody>
      </p:sp>
    </p:spTree>
    <p:extLst>
      <p:ext uri="{BB962C8B-B14F-4D97-AF65-F5344CB8AC3E}">
        <p14:creationId xmlns:p14="http://schemas.microsoft.com/office/powerpoint/2010/main" val="909828170"/>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36FABC-B2B3-4664-96A7-37BB1786E707}"/>
              </a:ext>
            </a:extLst>
          </p:cNvPr>
          <p:cNvSpPr>
            <a:spLocks noGrp="1"/>
          </p:cNvSpPr>
          <p:nvPr>
            <p:ph type="title"/>
          </p:nvPr>
        </p:nvSpPr>
        <p:spPr/>
        <p:txBody>
          <a:bodyPr/>
          <a:lstStyle/>
          <a:p>
            <a:r>
              <a:rPr lang="en-US" altLang="zh-TW" dirty="0"/>
              <a:t>The Changing World Order</a:t>
            </a:r>
          </a:p>
        </p:txBody>
      </p:sp>
      <p:sp>
        <p:nvSpPr>
          <p:cNvPr id="3" name="Content Placeholder 2">
            <a:extLst>
              <a:ext uri="{FF2B5EF4-FFF2-40B4-BE49-F238E27FC236}">
                <a16:creationId xmlns="" xmlns:a16="http://schemas.microsoft.com/office/drawing/2014/main" id="{D7D33923-E956-4BB0-BF15-77D123AD7CEE}"/>
              </a:ext>
            </a:extLst>
          </p:cNvPr>
          <p:cNvSpPr>
            <a:spLocks noGrp="1"/>
          </p:cNvSpPr>
          <p:nvPr>
            <p:ph idx="1"/>
          </p:nvPr>
        </p:nvSpPr>
        <p:spPr/>
        <p:txBody>
          <a:bodyPr/>
          <a:lstStyle/>
          <a:p>
            <a:r>
              <a:rPr lang="en-US" sz="2400" dirty="0"/>
              <a:t>Collapse of communism throughout eastern Europe.</a:t>
            </a:r>
          </a:p>
          <a:p>
            <a:pPr lvl="1"/>
            <a:r>
              <a:rPr lang="en-US" sz="2000" dirty="0"/>
              <a:t>Greater export and investment opportunities, but political unrest is an increasing risk.</a:t>
            </a:r>
          </a:p>
          <a:p>
            <a:r>
              <a:rPr lang="en-US" altLang="zh-TW" sz="2400" dirty="0"/>
              <a:t>Economic development in China.</a:t>
            </a:r>
          </a:p>
          <a:p>
            <a:pPr lvl="1"/>
            <a:r>
              <a:rPr lang="en-US" altLang="zh-TW" sz="2000" dirty="0"/>
              <a:t>Huge opportunities despite continued government control, but also new competition from Chinese firms.</a:t>
            </a:r>
          </a:p>
          <a:p>
            <a:r>
              <a:rPr lang="en-US" altLang="zh-TW" sz="2400" dirty="0"/>
              <a:t>Free market reforms and democracy in Latin America.</a:t>
            </a:r>
          </a:p>
          <a:p>
            <a:pPr lvl="1"/>
            <a:r>
              <a:rPr lang="en-US" altLang="zh-TW" sz="2200" dirty="0"/>
              <a:t>New markets and new sources of materials and production, but economic and political risk remain high.</a:t>
            </a:r>
            <a:endParaRPr lang="en-US" sz="2200" dirty="0"/>
          </a:p>
          <a:p>
            <a:pPr lvl="1"/>
            <a:endParaRPr lang="en-US" sz="2200" dirty="0"/>
          </a:p>
        </p:txBody>
      </p:sp>
      <p:sp>
        <p:nvSpPr>
          <p:cNvPr id="6" name="投影片編號版面配置區 5">
            <a:extLst>
              <a:ext uri="{FF2B5EF4-FFF2-40B4-BE49-F238E27FC236}">
                <a16:creationId xmlns="" xmlns:a16="http://schemas.microsoft.com/office/drawing/2014/main" id="{956C79AD-20E5-7549-0430-FB4DD6A65CDB}"/>
              </a:ext>
            </a:extLst>
          </p:cNvPr>
          <p:cNvSpPr>
            <a:spLocks noGrp="1"/>
          </p:cNvSpPr>
          <p:nvPr>
            <p:ph type="sldNum" sz="quarter" idx="11"/>
          </p:nvPr>
        </p:nvSpPr>
        <p:spPr/>
        <p:txBody>
          <a:bodyPr/>
          <a:lstStyle/>
          <a:p>
            <a:fld id="{68151E55-6873-49E2-B8D5-2F265E6F1973}" type="slidenum">
              <a:rPr lang="en-US" smtClean="0"/>
              <a:pPr/>
              <a:t>31</a:t>
            </a:fld>
            <a:endParaRPr lang="en-US"/>
          </a:p>
        </p:txBody>
      </p:sp>
    </p:spTree>
    <p:extLst>
      <p:ext uri="{BB962C8B-B14F-4D97-AF65-F5344CB8AC3E}">
        <p14:creationId xmlns:p14="http://schemas.microsoft.com/office/powerpoint/2010/main" val="3571991404"/>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8B698C-3BD9-40DD-9B25-4C3100E1F557}"/>
              </a:ext>
            </a:extLst>
          </p:cNvPr>
          <p:cNvSpPr>
            <a:spLocks noGrp="1"/>
          </p:cNvSpPr>
          <p:nvPr>
            <p:ph type="title"/>
          </p:nvPr>
        </p:nvSpPr>
        <p:spPr/>
        <p:txBody>
          <a:bodyPr/>
          <a:lstStyle/>
          <a:p>
            <a:r>
              <a:rPr lang="en-US" altLang="en-US" sz="3200" dirty="0"/>
              <a:t>Global Economy of the Twenty-First Century</a:t>
            </a:r>
            <a:endParaRPr lang="en-IN" sz="3200" dirty="0"/>
          </a:p>
        </p:txBody>
      </p:sp>
      <p:sp>
        <p:nvSpPr>
          <p:cNvPr id="3" name="Content Placeholder 2">
            <a:extLst>
              <a:ext uri="{FF2B5EF4-FFF2-40B4-BE49-F238E27FC236}">
                <a16:creationId xmlns="" xmlns:a16="http://schemas.microsoft.com/office/drawing/2014/main" id="{903B0CE9-AEAC-4B3C-A4E7-58C8723173F4}"/>
              </a:ext>
            </a:extLst>
          </p:cNvPr>
          <p:cNvSpPr>
            <a:spLocks noGrp="1"/>
          </p:cNvSpPr>
          <p:nvPr>
            <p:ph idx="1"/>
          </p:nvPr>
        </p:nvSpPr>
        <p:spPr/>
        <p:txBody>
          <a:bodyPr/>
          <a:lstStyle/>
          <a:p>
            <a:r>
              <a:rPr lang="en-US" altLang="en-US" dirty="0"/>
              <a:t>A more integrated global economy.</a:t>
            </a:r>
          </a:p>
          <a:p>
            <a:pPr lvl="1"/>
            <a:r>
              <a:rPr lang="en-US" altLang="en-US" dirty="0"/>
              <a:t>New opportunities for firms.</a:t>
            </a:r>
          </a:p>
          <a:p>
            <a:pPr lvl="1"/>
            <a:r>
              <a:rPr lang="en-US" altLang="en-US" dirty="0"/>
              <a:t>But political and economic disruptions can upset plans.</a:t>
            </a:r>
          </a:p>
          <a:p>
            <a:pPr lvl="1"/>
            <a:r>
              <a:rPr lang="en-US" altLang="en-US" dirty="0"/>
              <a:t>Risks associated with global financial crisis.</a:t>
            </a:r>
          </a:p>
          <a:p>
            <a:pPr lvl="1"/>
            <a:r>
              <a:rPr lang="en-US" altLang="en-US" dirty="0"/>
              <a:t>Impact of global supply chain disruptions.</a:t>
            </a:r>
          </a:p>
          <a:p>
            <a:r>
              <a:rPr lang="en-US" altLang="zh-TW" dirty="0"/>
              <a:t>Hedging strategies increasing in importance.</a:t>
            </a:r>
            <a:endParaRPr lang="en-IN" altLang="zh-TW" dirty="0"/>
          </a:p>
          <a:p>
            <a:pPr lvl="1"/>
            <a:endParaRPr lang="en-US" dirty="0"/>
          </a:p>
        </p:txBody>
      </p:sp>
      <p:sp>
        <p:nvSpPr>
          <p:cNvPr id="4" name="投影片編號版面配置區 3">
            <a:extLst>
              <a:ext uri="{FF2B5EF4-FFF2-40B4-BE49-F238E27FC236}">
                <a16:creationId xmlns="" xmlns:a16="http://schemas.microsoft.com/office/drawing/2014/main" id="{210055B3-409D-BA98-55EA-05C68B996AFA}"/>
              </a:ext>
            </a:extLst>
          </p:cNvPr>
          <p:cNvSpPr>
            <a:spLocks noGrp="1"/>
          </p:cNvSpPr>
          <p:nvPr>
            <p:ph type="sldNum" sz="quarter" idx="11"/>
          </p:nvPr>
        </p:nvSpPr>
        <p:spPr/>
        <p:txBody>
          <a:bodyPr/>
          <a:lstStyle/>
          <a:p>
            <a:fld id="{68151E55-6873-49E2-B8D5-2F265E6F1973}" type="slidenum">
              <a:rPr lang="en-US" smtClean="0"/>
              <a:pPr/>
              <a:t>32</a:t>
            </a:fld>
            <a:endParaRPr lang="en-US"/>
          </a:p>
        </p:txBody>
      </p:sp>
    </p:spTree>
    <p:extLst>
      <p:ext uri="{BB962C8B-B14F-4D97-AF65-F5344CB8AC3E}">
        <p14:creationId xmlns:p14="http://schemas.microsoft.com/office/powerpoint/2010/main" val="4151726987"/>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8B698C-3BD9-40DD-9B25-4C3100E1F557}"/>
              </a:ext>
            </a:extLst>
          </p:cNvPr>
          <p:cNvSpPr>
            <a:spLocks noGrp="1"/>
          </p:cNvSpPr>
          <p:nvPr>
            <p:ph type="title"/>
          </p:nvPr>
        </p:nvSpPr>
        <p:spPr/>
        <p:txBody>
          <a:bodyPr>
            <a:normAutofit/>
          </a:bodyPr>
          <a:lstStyle/>
          <a:p>
            <a:r>
              <a:rPr lang="en-US" sz="3400" dirty="0"/>
              <a:t>The Globalization Debate </a:t>
            </a:r>
            <a:r>
              <a:rPr lang="en-US" sz="1000" b="0" dirty="0"/>
              <a:t>1</a:t>
            </a:r>
            <a:endParaRPr lang="en-IN" sz="1000" b="0" dirty="0"/>
          </a:p>
        </p:txBody>
      </p:sp>
      <p:sp>
        <p:nvSpPr>
          <p:cNvPr id="3" name="Content Placeholder 2">
            <a:extLst>
              <a:ext uri="{FF2B5EF4-FFF2-40B4-BE49-F238E27FC236}">
                <a16:creationId xmlns="" xmlns:a16="http://schemas.microsoft.com/office/drawing/2014/main" id="{903B0CE9-AEAC-4B3C-A4E7-58C8723173F4}"/>
              </a:ext>
            </a:extLst>
          </p:cNvPr>
          <p:cNvSpPr>
            <a:spLocks noGrp="1"/>
          </p:cNvSpPr>
          <p:nvPr>
            <p:ph idx="1"/>
          </p:nvPr>
        </p:nvSpPr>
        <p:spPr/>
        <p:txBody>
          <a:bodyPr>
            <a:normAutofit/>
          </a:bodyPr>
          <a:lstStyle/>
          <a:p>
            <a:r>
              <a:rPr lang="en-US" dirty="0"/>
              <a:t>Is A More Integrated and Interdependent Global Economy Good?</a:t>
            </a:r>
          </a:p>
          <a:p>
            <a:pPr lvl="1">
              <a:defRPr/>
            </a:pPr>
            <a:r>
              <a:rPr lang="en-US" dirty="0"/>
              <a:t>Experts believe globalization promotes greater prosperity in the global economy, more jobs, and lower prices for goods and services.</a:t>
            </a:r>
          </a:p>
          <a:p>
            <a:pPr lvl="1">
              <a:defRPr/>
            </a:pPr>
            <a:r>
              <a:rPr lang="en-US" dirty="0"/>
              <a:t>Others feel that globalization is not beneficial.</a:t>
            </a:r>
            <a:endParaRPr lang="en-US" sz="2000" dirty="0"/>
          </a:p>
        </p:txBody>
      </p:sp>
      <p:sp>
        <p:nvSpPr>
          <p:cNvPr id="4" name="投影片編號版面配置區 3">
            <a:extLst>
              <a:ext uri="{FF2B5EF4-FFF2-40B4-BE49-F238E27FC236}">
                <a16:creationId xmlns="" xmlns:a16="http://schemas.microsoft.com/office/drawing/2014/main" id="{E64E80EA-80DE-50DC-2A8E-FF0E29C139F6}"/>
              </a:ext>
            </a:extLst>
          </p:cNvPr>
          <p:cNvSpPr>
            <a:spLocks noGrp="1"/>
          </p:cNvSpPr>
          <p:nvPr>
            <p:ph type="sldNum" sz="quarter" idx="11"/>
          </p:nvPr>
        </p:nvSpPr>
        <p:spPr/>
        <p:txBody>
          <a:bodyPr/>
          <a:lstStyle/>
          <a:p>
            <a:fld id="{68151E55-6873-49E2-B8D5-2F265E6F1973}" type="slidenum">
              <a:rPr lang="en-US" smtClean="0"/>
              <a:t>33</a:t>
            </a:fld>
            <a:endParaRPr lang="en-US"/>
          </a:p>
        </p:txBody>
      </p:sp>
    </p:spTree>
    <p:extLst>
      <p:ext uri="{BB962C8B-B14F-4D97-AF65-F5344CB8AC3E}">
        <p14:creationId xmlns:p14="http://schemas.microsoft.com/office/powerpoint/2010/main" val="2657103636"/>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8B698C-3BD9-40DD-9B25-4C3100E1F557}"/>
              </a:ext>
            </a:extLst>
          </p:cNvPr>
          <p:cNvSpPr>
            <a:spLocks noGrp="1"/>
          </p:cNvSpPr>
          <p:nvPr>
            <p:ph type="title"/>
          </p:nvPr>
        </p:nvSpPr>
        <p:spPr/>
        <p:txBody>
          <a:bodyPr/>
          <a:lstStyle/>
          <a:p>
            <a:r>
              <a:rPr lang="en-US" altLang="zh-TW" sz="3600" dirty="0"/>
              <a:t>The Globalization Debate </a:t>
            </a:r>
            <a:r>
              <a:rPr lang="en-US" altLang="zh-TW" sz="1050" b="0" dirty="0"/>
              <a:t>2</a:t>
            </a:r>
            <a:endParaRPr lang="en-IN" dirty="0"/>
          </a:p>
        </p:txBody>
      </p:sp>
      <p:sp>
        <p:nvSpPr>
          <p:cNvPr id="3" name="Content Placeholder 2">
            <a:extLst>
              <a:ext uri="{FF2B5EF4-FFF2-40B4-BE49-F238E27FC236}">
                <a16:creationId xmlns="" xmlns:a16="http://schemas.microsoft.com/office/drawing/2014/main" id="{903B0CE9-AEAC-4B3C-A4E7-58C8723173F4}"/>
              </a:ext>
            </a:extLst>
          </p:cNvPr>
          <p:cNvSpPr>
            <a:spLocks noGrp="1"/>
          </p:cNvSpPr>
          <p:nvPr>
            <p:ph idx="1"/>
          </p:nvPr>
        </p:nvSpPr>
        <p:spPr/>
        <p:txBody>
          <a:bodyPr/>
          <a:lstStyle/>
          <a:p>
            <a:r>
              <a:rPr lang="en-US" dirty="0" err="1"/>
              <a:t>Antiglobalization</a:t>
            </a:r>
            <a:r>
              <a:rPr lang="en-US" dirty="0"/>
              <a:t> Protests</a:t>
            </a:r>
          </a:p>
          <a:p>
            <a:pPr lvl="1"/>
            <a:r>
              <a:rPr lang="en-US" dirty="0"/>
              <a:t>Began with WTO protest in December 1999 in Seattle.</a:t>
            </a:r>
          </a:p>
          <a:p>
            <a:pPr lvl="2"/>
            <a:r>
              <a:rPr lang="en-US" dirty="0"/>
              <a:t>Protest turned violent.</a:t>
            </a:r>
          </a:p>
          <a:p>
            <a:pPr lvl="2"/>
            <a:r>
              <a:rPr lang="en-US" dirty="0"/>
              <a:t>Other protests have occurred worldwide.</a:t>
            </a:r>
          </a:p>
          <a:p>
            <a:r>
              <a:rPr lang="en-US" altLang="zh-TW" dirty="0"/>
              <a:t>Critics fear globalization has detrimental effects on living standards, wages, and the environment.</a:t>
            </a:r>
          </a:p>
          <a:p>
            <a:pPr lvl="1"/>
            <a:r>
              <a:rPr lang="en-US" altLang="zh-TW" dirty="0"/>
              <a:t>Theory and evidence suggests these fears are exaggerated.</a:t>
            </a:r>
            <a:endParaRPr lang="en-IN" altLang="zh-TW" dirty="0"/>
          </a:p>
          <a:p>
            <a:pPr lvl="1"/>
            <a:endParaRPr lang="en-US" dirty="0"/>
          </a:p>
        </p:txBody>
      </p:sp>
      <p:sp>
        <p:nvSpPr>
          <p:cNvPr id="4" name="投影片編號版面配置區 3">
            <a:extLst>
              <a:ext uri="{FF2B5EF4-FFF2-40B4-BE49-F238E27FC236}">
                <a16:creationId xmlns="" xmlns:a16="http://schemas.microsoft.com/office/drawing/2014/main" id="{9BB12862-AFA4-433D-5584-38E8AF9831AF}"/>
              </a:ext>
            </a:extLst>
          </p:cNvPr>
          <p:cNvSpPr>
            <a:spLocks noGrp="1"/>
          </p:cNvSpPr>
          <p:nvPr>
            <p:ph type="sldNum" sz="quarter" idx="11"/>
          </p:nvPr>
        </p:nvSpPr>
        <p:spPr/>
        <p:txBody>
          <a:bodyPr/>
          <a:lstStyle/>
          <a:p>
            <a:fld id="{68151E55-6873-49E2-B8D5-2F265E6F1973}" type="slidenum">
              <a:rPr lang="en-US" smtClean="0"/>
              <a:pPr/>
              <a:t>34</a:t>
            </a:fld>
            <a:endParaRPr lang="en-US"/>
          </a:p>
        </p:txBody>
      </p:sp>
    </p:spTree>
    <p:extLst>
      <p:ext uri="{BB962C8B-B14F-4D97-AF65-F5344CB8AC3E}">
        <p14:creationId xmlns:p14="http://schemas.microsoft.com/office/powerpoint/2010/main" val="139455664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8B698C-3BD9-40DD-9B25-4C3100E1F557}"/>
              </a:ext>
            </a:extLst>
          </p:cNvPr>
          <p:cNvSpPr>
            <a:spLocks noGrp="1"/>
          </p:cNvSpPr>
          <p:nvPr>
            <p:ph type="title"/>
          </p:nvPr>
        </p:nvSpPr>
        <p:spPr/>
        <p:txBody>
          <a:bodyPr/>
          <a:lstStyle/>
          <a:p>
            <a:r>
              <a:rPr lang="en-US" sz="3600" dirty="0"/>
              <a:t>The Globalization Debate </a:t>
            </a:r>
            <a:r>
              <a:rPr lang="en-US" sz="3600" baseline="-25000" dirty="0"/>
              <a:t>3</a:t>
            </a:r>
            <a:r>
              <a:rPr lang="en-US" sz="3600" dirty="0"/>
              <a:t/>
            </a:r>
            <a:br>
              <a:rPr lang="en-US" sz="3600" dirty="0"/>
            </a:br>
            <a:r>
              <a:rPr lang="en-US" altLang="zh-TW" sz="3200" dirty="0">
                <a:solidFill>
                  <a:schemeClr val="bg1">
                    <a:lumMod val="95000"/>
                  </a:schemeClr>
                </a:solidFill>
              </a:rPr>
              <a:t>Globalization, Jobs, and Income</a:t>
            </a:r>
            <a:endParaRPr lang="en-IN" sz="3600" dirty="0">
              <a:solidFill>
                <a:schemeClr val="bg1">
                  <a:lumMod val="95000"/>
                </a:schemeClr>
              </a:solidFill>
            </a:endParaRPr>
          </a:p>
        </p:txBody>
      </p:sp>
      <p:sp>
        <p:nvSpPr>
          <p:cNvPr id="3" name="Content Placeholder 2">
            <a:extLst>
              <a:ext uri="{FF2B5EF4-FFF2-40B4-BE49-F238E27FC236}">
                <a16:creationId xmlns="" xmlns:a16="http://schemas.microsoft.com/office/drawing/2014/main" id="{903B0CE9-AEAC-4B3C-A4E7-58C8723173F4}"/>
              </a:ext>
            </a:extLst>
          </p:cNvPr>
          <p:cNvSpPr>
            <a:spLocks noGrp="1"/>
          </p:cNvSpPr>
          <p:nvPr>
            <p:ph idx="1"/>
          </p:nvPr>
        </p:nvSpPr>
        <p:spPr>
          <a:xfrm>
            <a:off x="685800" y="1772816"/>
            <a:ext cx="7772400" cy="4114800"/>
          </a:xfrm>
        </p:spPr>
        <p:txBody>
          <a:bodyPr/>
          <a:lstStyle/>
          <a:p>
            <a:pPr lvl="1"/>
            <a:r>
              <a:rPr lang="en-US" sz="2000" dirty="0"/>
              <a:t>Critics say that falling trade barriers destroy manufacturing jobs in wealthy economies (U.S. and western Europe).</a:t>
            </a:r>
          </a:p>
          <a:p>
            <a:pPr lvl="1"/>
            <a:r>
              <a:rPr lang="en-US" sz="2000" dirty="0"/>
              <a:t>Service activities are increasingly outsourced to nations with lower labor costs.</a:t>
            </a:r>
          </a:p>
          <a:p>
            <a:pPr lvl="1"/>
            <a:r>
              <a:rPr lang="en-US" sz="2000" dirty="0"/>
              <a:t>Supporters say benefits outweigh the costs.</a:t>
            </a:r>
          </a:p>
          <a:p>
            <a:pPr lvl="1"/>
            <a:r>
              <a:rPr lang="en-US" sz="2000" dirty="0"/>
              <a:t>Outsourcing allows a company to reduce its cost structure and reduce prices.</a:t>
            </a:r>
          </a:p>
          <a:p>
            <a:pPr lvl="1"/>
            <a:r>
              <a:rPr lang="en-US" altLang="zh-TW" sz="2000" dirty="0"/>
              <a:t>Share of labor in national income has declined.</a:t>
            </a:r>
          </a:p>
          <a:p>
            <a:pPr lvl="2"/>
            <a:r>
              <a:rPr lang="en-US" altLang="zh-TW" sz="1600" dirty="0"/>
              <a:t>Attributed to a fall in unskilled labor.</a:t>
            </a:r>
          </a:p>
          <a:p>
            <a:pPr lvl="2"/>
            <a:r>
              <a:rPr lang="en-US" altLang="zh-TW" sz="1600" dirty="0"/>
              <a:t>Gap between poorest and richest segments of society has widened.</a:t>
            </a:r>
          </a:p>
          <a:p>
            <a:pPr lvl="1"/>
            <a:r>
              <a:rPr lang="en-US" altLang="zh-TW" sz="2000" dirty="0"/>
              <a:t>In most countries, real income levels have increased for all.</a:t>
            </a:r>
          </a:p>
          <a:p>
            <a:pPr lvl="2"/>
            <a:r>
              <a:rPr lang="en-US" altLang="zh-TW" sz="1600" dirty="0"/>
              <a:t>Many advanced economies report shortage of highly skilled workers and an excess of unskilled workers.</a:t>
            </a:r>
          </a:p>
          <a:p>
            <a:pPr lvl="1"/>
            <a:endParaRPr lang="en-US" sz="2000" dirty="0"/>
          </a:p>
        </p:txBody>
      </p:sp>
      <p:sp>
        <p:nvSpPr>
          <p:cNvPr id="4" name="投影片編號版面配置區 3">
            <a:extLst>
              <a:ext uri="{FF2B5EF4-FFF2-40B4-BE49-F238E27FC236}">
                <a16:creationId xmlns="" xmlns:a16="http://schemas.microsoft.com/office/drawing/2014/main" id="{77C1FA78-38A3-0BFD-30F6-C0158D64E8DF}"/>
              </a:ext>
            </a:extLst>
          </p:cNvPr>
          <p:cNvSpPr>
            <a:spLocks noGrp="1"/>
          </p:cNvSpPr>
          <p:nvPr>
            <p:ph type="sldNum" sz="quarter" idx="11"/>
          </p:nvPr>
        </p:nvSpPr>
        <p:spPr/>
        <p:txBody>
          <a:bodyPr/>
          <a:lstStyle/>
          <a:p>
            <a:fld id="{68151E55-6873-49E2-B8D5-2F265E6F1973}" type="slidenum">
              <a:rPr lang="en-US" smtClean="0"/>
              <a:pPr/>
              <a:t>35</a:t>
            </a:fld>
            <a:endParaRPr lang="en-US"/>
          </a:p>
        </p:txBody>
      </p:sp>
    </p:spTree>
    <p:extLst>
      <p:ext uri="{BB962C8B-B14F-4D97-AF65-F5344CB8AC3E}">
        <p14:creationId xmlns:p14="http://schemas.microsoft.com/office/powerpoint/2010/main" val="3282799775"/>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29207F-BEF7-4C38-B357-ED313C1C4AE1}"/>
              </a:ext>
            </a:extLst>
          </p:cNvPr>
          <p:cNvSpPr>
            <a:spLocks noGrp="1"/>
          </p:cNvSpPr>
          <p:nvPr>
            <p:ph type="title"/>
          </p:nvPr>
        </p:nvSpPr>
        <p:spPr>
          <a:xfrm>
            <a:off x="1528659" y="313900"/>
            <a:ext cx="6965404" cy="1195341"/>
          </a:xfrm>
        </p:spPr>
        <p:txBody>
          <a:bodyPr>
            <a:normAutofit/>
          </a:bodyPr>
          <a:lstStyle/>
          <a:p>
            <a:r>
              <a:rPr lang="en-US" sz="3200" dirty="0">
                <a:solidFill>
                  <a:schemeClr val="bg1">
                    <a:lumMod val="95000"/>
                  </a:schemeClr>
                </a:solidFill>
              </a:rPr>
              <a:t>Figure 1.5 </a:t>
            </a:r>
            <a:r>
              <a:rPr lang="en-US" sz="3200" dirty="0"/>
              <a:t>Income Levels and Environmental Pollution</a:t>
            </a:r>
            <a:endParaRPr lang="en-IN" sz="900" b="0" dirty="0"/>
          </a:p>
        </p:txBody>
      </p:sp>
      <p:pic>
        <p:nvPicPr>
          <p:cNvPr id="3" name="Picture 2" descr="A graph displays Income levels and environmental pollution.">
            <a:extLst>
              <a:ext uri="{FF2B5EF4-FFF2-40B4-BE49-F238E27FC236}">
                <a16:creationId xmlns="" xmlns:a16="http://schemas.microsoft.com/office/drawing/2014/main" id="{EA57AB8C-B394-41E3-94FF-B63F57DA1FDC}"/>
              </a:ext>
            </a:extLst>
          </p:cNvPr>
          <p:cNvPicPr>
            <a:picLocks noChangeAspect="1"/>
          </p:cNvPicPr>
          <p:nvPr/>
        </p:nvPicPr>
        <p:blipFill>
          <a:blip r:embed="rId3"/>
          <a:stretch>
            <a:fillRect/>
          </a:stretch>
        </p:blipFill>
        <p:spPr>
          <a:xfrm>
            <a:off x="966990" y="1740884"/>
            <a:ext cx="7242676" cy="4127350"/>
          </a:xfrm>
          <a:prstGeom prst="rect">
            <a:avLst/>
          </a:prstGeom>
        </p:spPr>
      </p:pic>
      <p:sp>
        <p:nvSpPr>
          <p:cNvPr id="7" name="Text Placeholder 6">
            <a:extLst>
              <a:ext uri="{FF2B5EF4-FFF2-40B4-BE49-F238E27FC236}">
                <a16:creationId xmlns="" xmlns:a16="http://schemas.microsoft.com/office/drawing/2014/main" id="{9DF06855-CE4F-4578-9E35-95AD1F8EEEFB}"/>
              </a:ext>
            </a:extLst>
          </p:cNvPr>
          <p:cNvSpPr>
            <a:spLocks noGrp="1"/>
          </p:cNvSpPr>
          <p:nvPr>
            <p:ph type="body" sz="quarter" idx="13"/>
          </p:nvPr>
        </p:nvSpPr>
        <p:spPr>
          <a:xfrm>
            <a:off x="788050" y="6108931"/>
            <a:ext cx="7814433" cy="161396"/>
          </a:xfrm>
        </p:spPr>
        <p:txBody>
          <a:bodyPr/>
          <a:lstStyle/>
          <a:p>
            <a:r>
              <a:rPr lang="en-US" sz="1200" i="1" dirty="0"/>
              <a:t>Source: C. W. L. Hill and G. T. M. </a:t>
            </a:r>
            <a:r>
              <a:rPr lang="en-US" sz="1200" i="1" dirty="0" err="1"/>
              <a:t>Hult</a:t>
            </a:r>
            <a:r>
              <a:rPr lang="en-US" sz="1200" i="1" dirty="0"/>
              <a:t>, </a:t>
            </a:r>
            <a:r>
              <a:rPr lang="en-US" sz="1200" dirty="0"/>
              <a:t>Global Business Today </a:t>
            </a:r>
            <a:r>
              <a:rPr lang="en-US" sz="1200" i="1" dirty="0"/>
              <a:t>(New York: McGraw-Hill Education, 2018).</a:t>
            </a:r>
          </a:p>
        </p:txBody>
      </p:sp>
    </p:spTree>
    <p:extLst>
      <p:ext uri="{BB962C8B-B14F-4D97-AF65-F5344CB8AC3E}">
        <p14:creationId xmlns:p14="http://schemas.microsoft.com/office/powerpoint/2010/main" val="17808697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29207F-BEF7-4C38-B357-ED313C1C4AE1}"/>
              </a:ext>
            </a:extLst>
          </p:cNvPr>
          <p:cNvSpPr>
            <a:spLocks noGrp="1"/>
          </p:cNvSpPr>
          <p:nvPr>
            <p:ph type="title"/>
          </p:nvPr>
        </p:nvSpPr>
        <p:spPr>
          <a:xfrm>
            <a:off x="1450496" y="313900"/>
            <a:ext cx="7109420" cy="1239311"/>
          </a:xfrm>
        </p:spPr>
        <p:txBody>
          <a:bodyPr>
            <a:noAutofit/>
          </a:bodyPr>
          <a:lstStyle/>
          <a:p>
            <a:r>
              <a:rPr lang="en-US" sz="2400" dirty="0"/>
              <a:t>Figure 1.6 Percentage of the World's Population Living in Poverty During 19</a:t>
            </a:r>
            <a:r>
              <a:rPr lang="en-US" sz="100" dirty="0"/>
              <a:t> </a:t>
            </a:r>
            <a:r>
              <a:rPr lang="en-US" sz="2400" dirty="0"/>
              <a:t>81 to 2015</a:t>
            </a:r>
            <a:endParaRPr lang="en-IN" sz="2400" b="0" dirty="0"/>
          </a:p>
        </p:txBody>
      </p:sp>
      <p:pic>
        <p:nvPicPr>
          <p:cNvPr id="3" name="Picture 2" descr="A graph displays the Percentage of the world's population living in poverty during 1981 to 2015.">
            <a:extLst>
              <a:ext uri="{FF2B5EF4-FFF2-40B4-BE49-F238E27FC236}">
                <a16:creationId xmlns="" xmlns:a16="http://schemas.microsoft.com/office/drawing/2014/main" id="{D13D30D8-4DBB-4A4C-9F09-3063A4D80475}"/>
              </a:ext>
            </a:extLst>
          </p:cNvPr>
          <p:cNvPicPr>
            <a:picLocks noChangeAspect="1"/>
          </p:cNvPicPr>
          <p:nvPr/>
        </p:nvPicPr>
        <p:blipFill>
          <a:blip r:embed="rId3"/>
          <a:stretch>
            <a:fillRect/>
          </a:stretch>
        </p:blipFill>
        <p:spPr>
          <a:xfrm>
            <a:off x="1249392" y="1386639"/>
            <a:ext cx="6645216" cy="4633362"/>
          </a:xfrm>
          <a:prstGeom prst="rect">
            <a:avLst/>
          </a:prstGeom>
        </p:spPr>
      </p:pic>
      <p:sp>
        <p:nvSpPr>
          <p:cNvPr id="7" name="Text Placeholder 6">
            <a:extLst>
              <a:ext uri="{FF2B5EF4-FFF2-40B4-BE49-F238E27FC236}">
                <a16:creationId xmlns="" xmlns:a16="http://schemas.microsoft.com/office/drawing/2014/main" id="{9DF06855-CE4F-4578-9E35-95AD1F8EEEFB}"/>
              </a:ext>
            </a:extLst>
          </p:cNvPr>
          <p:cNvSpPr>
            <a:spLocks noGrp="1"/>
          </p:cNvSpPr>
          <p:nvPr>
            <p:ph type="body" sz="quarter" idx="13"/>
          </p:nvPr>
        </p:nvSpPr>
        <p:spPr>
          <a:xfrm>
            <a:off x="827584" y="6165304"/>
            <a:ext cx="6972301" cy="173037"/>
          </a:xfrm>
        </p:spPr>
        <p:txBody>
          <a:bodyPr/>
          <a:lstStyle/>
          <a:p>
            <a:r>
              <a:rPr lang="en-US" sz="1200" i="1" dirty="0"/>
              <a:t>Source: World Bank Data Base on Poverty and Equity, World Development Indicators, 2019.</a:t>
            </a:r>
          </a:p>
        </p:txBody>
      </p:sp>
    </p:spTree>
    <p:extLst>
      <p:ext uri="{BB962C8B-B14F-4D97-AF65-F5344CB8AC3E}">
        <p14:creationId xmlns:p14="http://schemas.microsoft.com/office/powerpoint/2010/main" val="2013948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29207F-BEF7-4C38-B357-ED313C1C4AE1}"/>
              </a:ext>
            </a:extLst>
          </p:cNvPr>
          <p:cNvSpPr>
            <a:spLocks noGrp="1"/>
          </p:cNvSpPr>
          <p:nvPr>
            <p:ph type="title"/>
          </p:nvPr>
        </p:nvSpPr>
        <p:spPr>
          <a:xfrm>
            <a:off x="1488076" y="388789"/>
            <a:ext cx="7253436" cy="1081131"/>
          </a:xfrm>
        </p:spPr>
        <p:txBody>
          <a:bodyPr>
            <a:normAutofit/>
          </a:bodyPr>
          <a:lstStyle/>
          <a:p>
            <a:r>
              <a:rPr lang="en-US" sz="3200" dirty="0"/>
              <a:t>Managing in the Global Marketplace</a:t>
            </a:r>
            <a:endParaRPr lang="en-IN" sz="3200" dirty="0"/>
          </a:p>
        </p:txBody>
      </p:sp>
      <p:sp>
        <p:nvSpPr>
          <p:cNvPr id="3" name="Content Placeholder 2">
            <a:extLst>
              <a:ext uri="{FF2B5EF4-FFF2-40B4-BE49-F238E27FC236}">
                <a16:creationId xmlns="" xmlns:a16="http://schemas.microsoft.com/office/drawing/2014/main" id="{9DE6915F-1B1E-4A1E-AEFF-389618A62FFC}"/>
              </a:ext>
            </a:extLst>
          </p:cNvPr>
          <p:cNvSpPr>
            <a:spLocks noGrp="1"/>
          </p:cNvSpPr>
          <p:nvPr>
            <p:ph sz="quarter" idx="11"/>
          </p:nvPr>
        </p:nvSpPr>
        <p:spPr>
          <a:xfrm>
            <a:off x="342900" y="1748655"/>
            <a:ext cx="4517132" cy="4488657"/>
          </a:xfrm>
        </p:spPr>
        <p:txBody>
          <a:bodyPr>
            <a:normAutofit/>
          </a:bodyPr>
          <a:lstStyle/>
          <a:p>
            <a:r>
              <a:rPr lang="en-US" b="1" dirty="0"/>
              <a:t>International Business</a:t>
            </a:r>
          </a:p>
          <a:p>
            <a:pPr marL="0" lvl="1" indent="0">
              <a:buNone/>
            </a:pPr>
            <a:r>
              <a:rPr lang="en-US" dirty="0"/>
              <a:t>Any firm that is engaged in international trade or investment.</a:t>
            </a:r>
          </a:p>
          <a:p>
            <a:pPr marL="0" lvl="1" indent="0">
              <a:buNone/>
            </a:pPr>
            <a:r>
              <a:rPr lang="en-US" dirty="0"/>
              <a:t>Managing international business differs from managing domestic business.</a:t>
            </a:r>
          </a:p>
          <a:p>
            <a:pPr marL="292608" lvl="3" indent="-292608">
              <a:spcBef>
                <a:spcPts val="1000"/>
              </a:spcBef>
              <a:spcAft>
                <a:spcPts val="0"/>
              </a:spcAft>
            </a:pPr>
            <a:r>
              <a:rPr lang="en-US" sz="2000" dirty="0"/>
              <a:t>Practices vary by country.</a:t>
            </a:r>
          </a:p>
          <a:p>
            <a:pPr marL="292608" lvl="3" indent="-292608">
              <a:spcBef>
                <a:spcPts val="1000"/>
              </a:spcBef>
              <a:spcAft>
                <a:spcPts val="0"/>
              </a:spcAft>
            </a:pPr>
            <a:r>
              <a:rPr lang="en-US" sz="2000" dirty="0"/>
              <a:t>Issues are more complex.</a:t>
            </a:r>
          </a:p>
          <a:p>
            <a:pPr marL="292608" lvl="3" indent="-292608">
              <a:spcBef>
                <a:spcPts val="1000"/>
              </a:spcBef>
              <a:spcAft>
                <a:spcPts val="0"/>
              </a:spcAft>
            </a:pPr>
            <a:r>
              <a:rPr lang="en-US" sz="2000" dirty="0"/>
              <a:t>Need to understand rules governing international trade and investment.</a:t>
            </a:r>
          </a:p>
          <a:p>
            <a:pPr marL="292608" lvl="3" indent="-292608">
              <a:spcBef>
                <a:spcPts val="1000"/>
              </a:spcBef>
              <a:spcAft>
                <a:spcPts val="0"/>
              </a:spcAft>
            </a:pPr>
            <a:r>
              <a:rPr lang="en-US" sz="2000" dirty="0"/>
              <a:t>Need to convert currency.</a:t>
            </a:r>
            <a:endParaRPr lang="en-IN" sz="1800" dirty="0"/>
          </a:p>
        </p:txBody>
      </p:sp>
      <p:pic>
        <p:nvPicPr>
          <p:cNvPr id="5" name="Picture 4" descr="A photograph displays employees working in a Foxconn unit.">
            <a:extLst>
              <a:ext uri="{FF2B5EF4-FFF2-40B4-BE49-F238E27FC236}">
                <a16:creationId xmlns="" xmlns:a16="http://schemas.microsoft.com/office/drawing/2014/main" id="{11CEEAC9-F19C-41ED-86CB-A38EF1AB846C}"/>
              </a:ext>
            </a:extLst>
          </p:cNvPr>
          <p:cNvPicPr>
            <a:picLocks noChangeAspect="1"/>
          </p:cNvPicPr>
          <p:nvPr/>
        </p:nvPicPr>
        <p:blipFill>
          <a:blip r:embed="rId3"/>
          <a:stretch>
            <a:fillRect/>
          </a:stretch>
        </p:blipFill>
        <p:spPr>
          <a:xfrm>
            <a:off x="5114794" y="2133219"/>
            <a:ext cx="3852173" cy="2591560"/>
          </a:xfrm>
          <a:prstGeom prst="rect">
            <a:avLst/>
          </a:prstGeom>
        </p:spPr>
      </p:pic>
      <p:sp>
        <p:nvSpPr>
          <p:cNvPr id="7" name="Text Placeholder 6">
            <a:extLst>
              <a:ext uri="{FF2B5EF4-FFF2-40B4-BE49-F238E27FC236}">
                <a16:creationId xmlns="" xmlns:a16="http://schemas.microsoft.com/office/drawing/2014/main" id="{9DF06855-CE4F-4578-9E35-95AD1F8EEEFB}"/>
              </a:ext>
            </a:extLst>
          </p:cNvPr>
          <p:cNvSpPr>
            <a:spLocks noGrp="1"/>
          </p:cNvSpPr>
          <p:nvPr>
            <p:ph type="body" sz="quarter" idx="13"/>
          </p:nvPr>
        </p:nvSpPr>
        <p:spPr>
          <a:xfrm>
            <a:off x="1668151" y="4916995"/>
            <a:ext cx="6972301" cy="173037"/>
          </a:xfrm>
        </p:spPr>
        <p:txBody>
          <a:bodyPr/>
          <a:lstStyle/>
          <a:p>
            <a:r>
              <a:rPr lang="en-US" dirty="0" err="1"/>
              <a:t>Qilai</a:t>
            </a:r>
            <a:r>
              <a:rPr lang="en-US" dirty="0"/>
              <a:t> Shen/In Pictures Ltd./Corbis/Getty Images</a:t>
            </a:r>
          </a:p>
        </p:txBody>
      </p:sp>
      <p:sp>
        <p:nvSpPr>
          <p:cNvPr id="4" name="投影片編號版面配置區 3">
            <a:extLst>
              <a:ext uri="{FF2B5EF4-FFF2-40B4-BE49-F238E27FC236}">
                <a16:creationId xmlns="" xmlns:a16="http://schemas.microsoft.com/office/drawing/2014/main" id="{22C8FC3F-58E8-7A70-F739-3033A4AF4BC4}"/>
              </a:ext>
            </a:extLst>
          </p:cNvPr>
          <p:cNvSpPr>
            <a:spLocks noGrp="1"/>
          </p:cNvSpPr>
          <p:nvPr>
            <p:ph type="sldNum" sz="quarter" idx="10"/>
          </p:nvPr>
        </p:nvSpPr>
        <p:spPr/>
        <p:txBody>
          <a:bodyPr/>
          <a:lstStyle/>
          <a:p>
            <a:fld id="{68151E55-6873-49E2-B8D5-2F265E6F1973}" type="slidenum">
              <a:rPr lang="en-US" smtClean="0"/>
              <a:t>38</a:t>
            </a:fld>
            <a:endParaRPr lang="en-US"/>
          </a:p>
        </p:txBody>
      </p:sp>
    </p:spTree>
    <p:extLst>
      <p:ext uri="{BB962C8B-B14F-4D97-AF65-F5344CB8AC3E}">
        <p14:creationId xmlns:p14="http://schemas.microsoft.com/office/powerpoint/2010/main" val="29464113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Assignment #</a:t>
            </a:r>
            <a:r>
              <a:rPr lang="en-US" altLang="zh-TW" dirty="0"/>
              <a:t>2</a:t>
            </a:r>
            <a:br>
              <a:rPr lang="en-US" altLang="zh-TW" dirty="0"/>
            </a:br>
            <a:r>
              <a:rPr lang="en-US" altLang="zh-TW" sz="3200" dirty="0">
                <a:solidFill>
                  <a:schemeClr val="bg1"/>
                </a:solidFill>
              </a:rPr>
              <a:t>Group</a:t>
            </a:r>
            <a:endParaRPr lang="zh-TW" altLang="en-US" dirty="0">
              <a:solidFill>
                <a:schemeClr val="bg1"/>
              </a:solidFill>
            </a:endParaRPr>
          </a:p>
        </p:txBody>
      </p:sp>
      <p:sp>
        <p:nvSpPr>
          <p:cNvPr id="6" name="內容版面配置區 5"/>
          <p:cNvSpPr>
            <a:spLocks noGrp="1"/>
          </p:cNvSpPr>
          <p:nvPr>
            <p:ph idx="1"/>
          </p:nvPr>
        </p:nvSpPr>
        <p:spPr>
          <a:xfrm>
            <a:off x="685800" y="1844824"/>
            <a:ext cx="7772400" cy="4114800"/>
          </a:xfrm>
        </p:spPr>
        <p:txBody>
          <a:bodyPr/>
          <a:lstStyle/>
          <a:p>
            <a:r>
              <a:rPr lang="en-US" altLang="zh-TW" sz="2400" dirty="0" smtClean="0"/>
              <a:t>Do a mini research on the Internet, and finish a report in teams</a:t>
            </a:r>
          </a:p>
          <a:p>
            <a:pPr lvl="1"/>
            <a:r>
              <a:rPr lang="en-US" altLang="zh-TW" sz="2000" dirty="0" smtClean="0"/>
              <a:t>Prepare a presentation with PowerPoint, no more than 6 pages</a:t>
            </a:r>
          </a:p>
          <a:p>
            <a:pPr lvl="1"/>
            <a:r>
              <a:rPr lang="en-US" altLang="zh-TW" sz="2000" dirty="0" smtClean="0"/>
              <a:t>Groups</a:t>
            </a:r>
            <a:r>
              <a:rPr lang="zh-TW" altLang="en-US" sz="2000" dirty="0" smtClean="0"/>
              <a:t> </a:t>
            </a:r>
            <a:r>
              <a:rPr lang="en-US" altLang="zh-TW" sz="2000" dirty="0" smtClean="0"/>
              <a:t>of 4</a:t>
            </a:r>
          </a:p>
          <a:p>
            <a:pPr lvl="1"/>
            <a:r>
              <a:rPr lang="en-US" altLang="zh-TW" sz="2000" dirty="0" smtClean="0"/>
              <a:t>Due Before Oct 11, 10 minutes presentation in class</a:t>
            </a:r>
          </a:p>
          <a:p>
            <a:r>
              <a:rPr lang="en-US" altLang="zh-TW" sz="2400" dirty="0" smtClean="0">
                <a:solidFill>
                  <a:srgbClr val="C00000"/>
                </a:solidFill>
              </a:rPr>
              <a:t>Trace the development of the US-China Trade War, and assess its impact on the Taiwanese economy</a:t>
            </a:r>
          </a:p>
          <a:p>
            <a:r>
              <a:rPr lang="en-US" altLang="zh-TW" sz="2400" dirty="0"/>
              <a:t>File name: </a:t>
            </a:r>
            <a:r>
              <a:rPr lang="en-US" altLang="zh-TW" sz="2400" smtClean="0"/>
              <a:t>IBC_HW2_GroupID_Names.pdf</a:t>
            </a:r>
            <a:endParaRPr lang="en-US" altLang="zh-TW" sz="2400" dirty="0"/>
          </a:p>
          <a:p>
            <a:r>
              <a:rPr lang="en-US" altLang="zh-TW" sz="2400" dirty="0"/>
              <a:t>Upload your </a:t>
            </a:r>
            <a:r>
              <a:rPr lang="en-US" altLang="zh-TW" sz="2400" dirty="0">
                <a:solidFill>
                  <a:srgbClr val="C00000"/>
                </a:solidFill>
              </a:rPr>
              <a:t>pdf file</a:t>
            </a:r>
            <a:r>
              <a:rPr lang="en-US" altLang="zh-TW" sz="2400" dirty="0"/>
              <a:t> before 23:59 </a:t>
            </a:r>
            <a:r>
              <a:rPr lang="en-US" altLang="zh-TW" sz="2400" dirty="0" smtClean="0"/>
              <a:t>Oct. 10 to</a:t>
            </a:r>
            <a:r>
              <a:rPr lang="en-US" altLang="zh-TW" sz="2400" dirty="0"/>
              <a:t>:  </a:t>
            </a:r>
            <a:r>
              <a:rPr lang="en-US" altLang="zh-TW" sz="2400" dirty="0">
                <a:hlinkClick r:id="rId2"/>
              </a:rPr>
              <a:t>https://</a:t>
            </a:r>
            <a:r>
              <a:rPr lang="en-US" altLang="zh-TW" sz="2400" dirty="0" err="1" smtClean="0">
                <a:hlinkClick r:id="rId2"/>
              </a:rPr>
              <a:t>next.ezview.asia</a:t>
            </a:r>
            <a:r>
              <a:rPr lang="en-US" altLang="zh-TW" sz="2400" dirty="0" smtClean="0">
                <a:hlinkClick r:id="rId2"/>
              </a:rPr>
              <a:t>/s/</a:t>
            </a:r>
            <a:r>
              <a:rPr lang="en-US" altLang="zh-TW" sz="2400" dirty="0" err="1" smtClean="0">
                <a:hlinkClick r:id="rId2"/>
              </a:rPr>
              <a:t>RaASHLxfGxjWeXw</a:t>
            </a:r>
            <a:endParaRPr lang="en-US" altLang="zh-TW" sz="2400" dirty="0" smtClean="0"/>
          </a:p>
          <a:p>
            <a:pPr marL="0" indent="0">
              <a:buNone/>
            </a:pPr>
            <a:endParaRPr lang="zh-TW" altLang="en-US" sz="2400" dirty="0">
              <a:solidFill>
                <a:srgbClr val="C00000"/>
              </a:solidFill>
            </a:endParaRPr>
          </a:p>
        </p:txBody>
      </p:sp>
      <p:sp>
        <p:nvSpPr>
          <p:cNvPr id="4" name="頁尾版面配置區 3"/>
          <p:cNvSpPr>
            <a:spLocks noGrp="1"/>
          </p:cNvSpPr>
          <p:nvPr>
            <p:ph type="ftr" sz="quarter" idx="10"/>
          </p:nvPr>
        </p:nvSpPr>
        <p:spPr/>
        <p:txBody>
          <a:bodyPr/>
          <a:lstStyle/>
          <a:p>
            <a:pPr>
              <a:defRPr/>
            </a:pPr>
            <a:r>
              <a:rPr lang="en-US" altLang="zh-TW" smtClean="0"/>
              <a:t>CYCU— Prof CK Farn</a:t>
            </a:r>
            <a:endParaRPr lang="en-US" altLang="zh-TW" dirty="0"/>
          </a:p>
        </p:txBody>
      </p:sp>
      <p:sp>
        <p:nvSpPr>
          <p:cNvPr id="5" name="投影片編號版面配置區 4"/>
          <p:cNvSpPr>
            <a:spLocks noGrp="1"/>
          </p:cNvSpPr>
          <p:nvPr>
            <p:ph type="sldNum" sz="quarter" idx="11"/>
          </p:nvPr>
        </p:nvSpPr>
        <p:spPr/>
        <p:txBody>
          <a:bodyPr/>
          <a:lstStyle/>
          <a:p>
            <a:pPr>
              <a:defRPr/>
            </a:pPr>
            <a:fld id="{D6E01FAA-D555-4543-8768-AD48DA6DBD93}" type="slidenum">
              <a:rPr lang="en-US" altLang="zh-TW"/>
              <a:pPr>
                <a:defRPr/>
              </a:pPr>
              <a:t>39</a:t>
            </a:fld>
            <a:endParaRPr lang="en-US" altLang="zh-TW"/>
          </a:p>
        </p:txBody>
      </p:sp>
    </p:spTree>
    <p:extLst>
      <p:ext uri="{BB962C8B-B14F-4D97-AF65-F5344CB8AC3E}">
        <p14:creationId xmlns:p14="http://schemas.microsoft.com/office/powerpoint/2010/main" val="365652094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92C06-2CFE-436E-8904-D902A2C868EF}"/>
              </a:ext>
            </a:extLst>
          </p:cNvPr>
          <p:cNvSpPr>
            <a:spLocks noGrp="1"/>
          </p:cNvSpPr>
          <p:nvPr>
            <p:ph type="title"/>
          </p:nvPr>
        </p:nvSpPr>
        <p:spPr/>
        <p:txBody>
          <a:bodyPr/>
          <a:lstStyle/>
          <a:p>
            <a:r>
              <a:rPr lang="en-IN" dirty="0"/>
              <a:t>What Is Globalization? </a:t>
            </a:r>
          </a:p>
        </p:txBody>
      </p:sp>
      <p:sp>
        <p:nvSpPr>
          <p:cNvPr id="3" name="Content Placeholder 2">
            <a:extLst>
              <a:ext uri="{FF2B5EF4-FFF2-40B4-BE49-F238E27FC236}">
                <a16:creationId xmlns="" xmlns:a16="http://schemas.microsoft.com/office/drawing/2014/main" id="{35B81CDF-0383-4DD8-8E33-2AFB03498FA6}"/>
              </a:ext>
            </a:extLst>
          </p:cNvPr>
          <p:cNvSpPr>
            <a:spLocks noGrp="1"/>
          </p:cNvSpPr>
          <p:nvPr>
            <p:ph idx="1"/>
          </p:nvPr>
        </p:nvSpPr>
        <p:spPr/>
        <p:txBody>
          <a:bodyPr/>
          <a:lstStyle/>
          <a:p>
            <a:r>
              <a:rPr lang="en-US" sz="2400" dirty="0"/>
              <a:t>A shift toward a more integrated and interdependent world economy.</a:t>
            </a:r>
          </a:p>
          <a:p>
            <a:r>
              <a:rPr lang="en-US" sz="2400" dirty="0"/>
              <a:t>Two facets:</a:t>
            </a:r>
          </a:p>
          <a:p>
            <a:pPr lvl="1"/>
            <a:r>
              <a:rPr lang="en-US" sz="2000" dirty="0"/>
              <a:t>Globalization of markets.</a:t>
            </a:r>
          </a:p>
          <a:p>
            <a:pPr lvl="1"/>
            <a:r>
              <a:rPr lang="en-US" sz="2000" dirty="0"/>
              <a:t>Globalization of production</a:t>
            </a:r>
            <a:r>
              <a:rPr lang="en-US" sz="2000" dirty="0" smtClean="0"/>
              <a:t>.</a:t>
            </a:r>
          </a:p>
          <a:p>
            <a:pPr lvl="1"/>
            <a:endParaRPr lang="en-US" sz="2000" dirty="0"/>
          </a:p>
          <a:p>
            <a:r>
              <a:rPr lang="en-US" sz="2400" dirty="0" smtClean="0">
                <a:solidFill>
                  <a:srgbClr val="C00000"/>
                </a:solidFill>
              </a:rPr>
              <a:t>Whether you like it or not, Globalization is there</a:t>
            </a:r>
          </a:p>
          <a:p>
            <a:r>
              <a:rPr lang="en-US" sz="2400" dirty="0" smtClean="0">
                <a:solidFill>
                  <a:srgbClr val="333399"/>
                </a:solidFill>
              </a:rPr>
              <a:t>However, since 2018, there has been an exception: Sino-American trade war</a:t>
            </a:r>
            <a:endParaRPr lang="en-IN" sz="2400" dirty="0">
              <a:solidFill>
                <a:srgbClr val="333399"/>
              </a:solidFill>
            </a:endParaRPr>
          </a:p>
        </p:txBody>
      </p:sp>
      <p:sp>
        <p:nvSpPr>
          <p:cNvPr id="4" name="投影片編號版面配置區 3">
            <a:extLst>
              <a:ext uri="{FF2B5EF4-FFF2-40B4-BE49-F238E27FC236}">
                <a16:creationId xmlns="" xmlns:a16="http://schemas.microsoft.com/office/drawing/2014/main" id="{21035167-B706-CF63-C427-AF38A6843ECD}"/>
              </a:ext>
            </a:extLst>
          </p:cNvPr>
          <p:cNvSpPr>
            <a:spLocks noGrp="1"/>
          </p:cNvSpPr>
          <p:nvPr>
            <p:ph type="sldNum" sz="quarter" idx="11"/>
          </p:nvPr>
        </p:nvSpPr>
        <p:spPr/>
        <p:txBody>
          <a:bodyPr/>
          <a:lstStyle/>
          <a:p>
            <a:fld id="{68151E55-6873-49E2-B8D5-2F265E6F1973}" type="slidenum">
              <a:rPr lang="en-US" smtClean="0"/>
              <a:pPr/>
              <a:t>4</a:t>
            </a:fld>
            <a:endParaRPr lang="en-US"/>
          </a:p>
        </p:txBody>
      </p:sp>
      <p:sp>
        <p:nvSpPr>
          <p:cNvPr id="8" name="頁尾版面配置區 7">
            <a:extLst>
              <a:ext uri="{FF2B5EF4-FFF2-40B4-BE49-F238E27FC236}">
                <a16:creationId xmlns="" xmlns:a16="http://schemas.microsoft.com/office/drawing/2014/main" id="{9AA007BC-B723-9230-A142-53BC8C48882E}"/>
              </a:ext>
            </a:extLst>
          </p:cNvPr>
          <p:cNvSpPr>
            <a:spLocks noGrp="1"/>
          </p:cNvSpPr>
          <p:nvPr>
            <p:ph type="ftr" sz="quarter" idx="10"/>
          </p:nvPr>
        </p:nvSpPr>
        <p:spPr/>
        <p:txBody>
          <a:bodyPr/>
          <a:lstStyle/>
          <a:p>
            <a:pPr>
              <a:defRPr/>
            </a:pPr>
            <a:r>
              <a:rPr lang="en-US" altLang="zh-TW"/>
              <a:t>CYCU— Prof CK Farn</a:t>
            </a:r>
          </a:p>
        </p:txBody>
      </p:sp>
    </p:spTree>
    <p:extLst>
      <p:ext uri="{BB962C8B-B14F-4D97-AF65-F5344CB8AC3E}">
        <p14:creationId xmlns:p14="http://schemas.microsoft.com/office/powerpoint/2010/main" val="41083406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heel(1)">
                                      <p:cBhvr>
                                        <p:cTn id="1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8B698C-3BD9-40DD-9B25-4C3100E1F557}"/>
              </a:ext>
            </a:extLst>
          </p:cNvPr>
          <p:cNvSpPr>
            <a:spLocks noGrp="1"/>
          </p:cNvSpPr>
          <p:nvPr>
            <p:ph type="title"/>
          </p:nvPr>
        </p:nvSpPr>
        <p:spPr/>
        <p:txBody>
          <a:bodyPr/>
          <a:lstStyle/>
          <a:p>
            <a:r>
              <a:rPr lang="en-US" altLang="en-US" dirty="0"/>
              <a:t>Globalization of Markets</a:t>
            </a:r>
            <a:endParaRPr lang="en-IN" dirty="0"/>
          </a:p>
        </p:txBody>
      </p:sp>
      <p:sp>
        <p:nvSpPr>
          <p:cNvPr id="3" name="Content Placeholder 2">
            <a:extLst>
              <a:ext uri="{FF2B5EF4-FFF2-40B4-BE49-F238E27FC236}">
                <a16:creationId xmlns="" xmlns:a16="http://schemas.microsoft.com/office/drawing/2014/main" id="{903B0CE9-AEAC-4B3C-A4E7-58C8723173F4}"/>
              </a:ext>
            </a:extLst>
          </p:cNvPr>
          <p:cNvSpPr>
            <a:spLocks noGrp="1"/>
          </p:cNvSpPr>
          <p:nvPr>
            <p:ph idx="1"/>
          </p:nvPr>
        </p:nvSpPr>
        <p:spPr/>
        <p:txBody>
          <a:bodyPr/>
          <a:lstStyle/>
          <a:p>
            <a:r>
              <a:rPr lang="en-US" altLang="en-US" sz="2400" dirty="0"/>
              <a:t>The merging of historically distinct and separate national markets into one huge global marketplace.</a:t>
            </a:r>
          </a:p>
          <a:p>
            <a:r>
              <a:rPr lang="en-US" altLang="en-US" sz="2400" dirty="0"/>
              <a:t>In many markets, tastes and preferences of consumers in different nations are </a:t>
            </a:r>
            <a:r>
              <a:rPr lang="en-US" altLang="en-US" sz="2400" dirty="0">
                <a:solidFill>
                  <a:srgbClr val="C00000"/>
                </a:solidFill>
              </a:rPr>
              <a:t>converging</a:t>
            </a:r>
            <a:r>
              <a:rPr lang="en-US" altLang="en-US" sz="2400" dirty="0"/>
              <a:t> on some global norm, creating a global market.</a:t>
            </a:r>
          </a:p>
          <a:p>
            <a:pPr lvl="1"/>
            <a:r>
              <a:rPr lang="en-US" altLang="en-US" sz="2000" dirty="0"/>
              <a:t>Examples: Coca-Cola, McDonald’s, </a:t>
            </a:r>
            <a:r>
              <a:rPr lang="en-US" altLang="en-US" sz="2000" dirty="0" smtClean="0"/>
              <a:t>IKEA</a:t>
            </a:r>
            <a:r>
              <a:rPr lang="en-US" altLang="en-US" sz="2000" dirty="0"/>
              <a:t>, Starbucks, Apple.</a:t>
            </a:r>
          </a:p>
          <a:p>
            <a:r>
              <a:rPr lang="en-US" altLang="en-US" sz="2400" dirty="0"/>
              <a:t>The most global of markets are for industrial goods and materials that serve universal needs around the world.</a:t>
            </a:r>
          </a:p>
          <a:p>
            <a:pPr lvl="1"/>
            <a:r>
              <a:rPr lang="en-US" altLang="en-US" sz="2000" dirty="0"/>
              <a:t>Aluminum, oil, wheat, microprocessors.</a:t>
            </a:r>
            <a:endParaRPr lang="en-IN" altLang="zh-TW" sz="2000" dirty="0"/>
          </a:p>
          <a:p>
            <a:endParaRPr lang="en-IN" sz="2400" dirty="0"/>
          </a:p>
        </p:txBody>
      </p:sp>
      <p:sp>
        <p:nvSpPr>
          <p:cNvPr id="5" name="投影片編號版面配置區 4">
            <a:extLst>
              <a:ext uri="{FF2B5EF4-FFF2-40B4-BE49-F238E27FC236}">
                <a16:creationId xmlns="" xmlns:a16="http://schemas.microsoft.com/office/drawing/2014/main" id="{444073FE-9C64-F821-A172-6A568BC1983D}"/>
              </a:ext>
            </a:extLst>
          </p:cNvPr>
          <p:cNvSpPr>
            <a:spLocks noGrp="1"/>
          </p:cNvSpPr>
          <p:nvPr>
            <p:ph type="sldNum" sz="quarter" idx="11"/>
          </p:nvPr>
        </p:nvSpPr>
        <p:spPr/>
        <p:txBody>
          <a:bodyPr/>
          <a:lstStyle/>
          <a:p>
            <a:fld id="{68151E55-6873-49E2-B8D5-2F265E6F1973}" type="slidenum">
              <a:rPr lang="en-US" smtClean="0"/>
              <a:pPr/>
              <a:t>5</a:t>
            </a:fld>
            <a:endParaRPr lang="en-US"/>
          </a:p>
        </p:txBody>
      </p:sp>
      <p:sp>
        <p:nvSpPr>
          <p:cNvPr id="18" name="頁尾版面配置區 17">
            <a:extLst>
              <a:ext uri="{FF2B5EF4-FFF2-40B4-BE49-F238E27FC236}">
                <a16:creationId xmlns="" xmlns:a16="http://schemas.microsoft.com/office/drawing/2014/main" id="{B4457CFE-A209-6F76-525F-A83ACAA574E7}"/>
              </a:ext>
            </a:extLst>
          </p:cNvPr>
          <p:cNvSpPr>
            <a:spLocks noGrp="1"/>
          </p:cNvSpPr>
          <p:nvPr>
            <p:ph type="ftr" sz="quarter" idx="10"/>
          </p:nvPr>
        </p:nvSpPr>
        <p:spPr/>
        <p:txBody>
          <a:bodyPr/>
          <a:lstStyle/>
          <a:p>
            <a:pPr>
              <a:defRPr/>
            </a:pPr>
            <a:r>
              <a:rPr lang="en-US" altLang="zh-TW"/>
              <a:t>CYCU— Prof CK Farn</a:t>
            </a:r>
          </a:p>
        </p:txBody>
      </p:sp>
    </p:spTree>
    <p:extLst>
      <p:ext uri="{BB962C8B-B14F-4D97-AF65-F5344CB8AC3E}">
        <p14:creationId xmlns:p14="http://schemas.microsoft.com/office/powerpoint/2010/main" val="377679826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92C06-2CFE-436E-8904-D902A2C868EF}"/>
              </a:ext>
            </a:extLst>
          </p:cNvPr>
          <p:cNvSpPr>
            <a:spLocks noGrp="1"/>
          </p:cNvSpPr>
          <p:nvPr>
            <p:ph type="title"/>
          </p:nvPr>
        </p:nvSpPr>
        <p:spPr/>
        <p:txBody>
          <a:bodyPr/>
          <a:lstStyle/>
          <a:p>
            <a:r>
              <a:rPr lang="en-IN" sz="3600" dirty="0"/>
              <a:t>Globalization of Production</a:t>
            </a:r>
          </a:p>
        </p:txBody>
      </p:sp>
      <p:sp>
        <p:nvSpPr>
          <p:cNvPr id="3" name="Content Placeholder 2">
            <a:extLst>
              <a:ext uri="{FF2B5EF4-FFF2-40B4-BE49-F238E27FC236}">
                <a16:creationId xmlns="" xmlns:a16="http://schemas.microsoft.com/office/drawing/2014/main" id="{35B81CDF-0383-4DD8-8E33-2AFB03498FA6}"/>
              </a:ext>
            </a:extLst>
          </p:cNvPr>
          <p:cNvSpPr>
            <a:spLocks noGrp="1"/>
          </p:cNvSpPr>
          <p:nvPr>
            <p:ph idx="1"/>
          </p:nvPr>
        </p:nvSpPr>
        <p:spPr>
          <a:xfrm>
            <a:off x="685800" y="1981200"/>
            <a:ext cx="7630616" cy="4114800"/>
          </a:xfrm>
        </p:spPr>
        <p:txBody>
          <a:bodyPr/>
          <a:lstStyle/>
          <a:p>
            <a:r>
              <a:rPr lang="en-US" sz="2400" dirty="0"/>
              <a:t>Sourcing of goods and services from locations around the globe to take advantage of national differences in the cost and quality of factors of production (labor, energy, land, and capital).</a:t>
            </a:r>
          </a:p>
          <a:p>
            <a:r>
              <a:rPr lang="en-US" sz="2400" dirty="0"/>
              <a:t>Lower overall cost structure.</a:t>
            </a:r>
          </a:p>
          <a:p>
            <a:r>
              <a:rPr lang="en-US" sz="2400" dirty="0"/>
              <a:t>Improvement of the quality or functionality of a product to compete more effectively</a:t>
            </a:r>
            <a:r>
              <a:rPr lang="en-US" sz="2400" dirty="0" smtClean="0"/>
              <a:t>.</a:t>
            </a:r>
          </a:p>
          <a:p>
            <a:r>
              <a:rPr lang="en-US" sz="2400" dirty="0">
                <a:solidFill>
                  <a:srgbClr val="C00000"/>
                </a:solidFill>
              </a:rPr>
              <a:t>China has become known as </a:t>
            </a:r>
            <a:r>
              <a:rPr lang="en-US" sz="2400" dirty="0" smtClean="0">
                <a:solidFill>
                  <a:srgbClr val="C00000"/>
                </a:solidFill>
              </a:rPr>
              <a:t>“the world‘s factory”</a:t>
            </a:r>
            <a:r>
              <a:rPr lang="zh-TW" altLang="en-US" sz="2400" dirty="0" smtClean="0">
                <a:solidFill>
                  <a:srgbClr val="C00000"/>
                </a:solidFill>
              </a:rPr>
              <a:t> </a:t>
            </a:r>
            <a:r>
              <a:rPr lang="en-US" altLang="zh-TW" sz="2400" dirty="0" smtClean="0">
                <a:solidFill>
                  <a:srgbClr val="C00000"/>
                </a:solidFill>
              </a:rPr>
              <a:t>starting</a:t>
            </a:r>
            <a:r>
              <a:rPr lang="zh-TW" altLang="en-US" sz="2400" dirty="0" smtClean="0">
                <a:solidFill>
                  <a:srgbClr val="C00000"/>
                </a:solidFill>
              </a:rPr>
              <a:t> </a:t>
            </a:r>
            <a:r>
              <a:rPr lang="en-US" altLang="zh-TW" sz="2400" dirty="0" smtClean="0">
                <a:solidFill>
                  <a:srgbClr val="C00000"/>
                </a:solidFill>
              </a:rPr>
              <a:t>1987</a:t>
            </a:r>
            <a:r>
              <a:rPr lang="en-US" sz="2400" dirty="0" smtClean="0">
                <a:solidFill>
                  <a:srgbClr val="C00000"/>
                </a:solidFill>
              </a:rPr>
              <a:t> </a:t>
            </a:r>
            <a:endParaRPr lang="en-US" sz="2400" dirty="0">
              <a:solidFill>
                <a:srgbClr val="C00000"/>
              </a:solidFill>
            </a:endParaRPr>
          </a:p>
        </p:txBody>
      </p:sp>
      <p:sp>
        <p:nvSpPr>
          <p:cNvPr id="4" name="投影片編號版面配置區 3">
            <a:extLst>
              <a:ext uri="{FF2B5EF4-FFF2-40B4-BE49-F238E27FC236}">
                <a16:creationId xmlns="" xmlns:a16="http://schemas.microsoft.com/office/drawing/2014/main" id="{8F51EBA6-3AD1-6770-C0C6-8041A8982BB4}"/>
              </a:ext>
            </a:extLst>
          </p:cNvPr>
          <p:cNvSpPr>
            <a:spLocks noGrp="1"/>
          </p:cNvSpPr>
          <p:nvPr>
            <p:ph type="sldNum" sz="quarter" idx="11"/>
          </p:nvPr>
        </p:nvSpPr>
        <p:spPr/>
        <p:txBody>
          <a:bodyPr/>
          <a:lstStyle/>
          <a:p>
            <a:fld id="{68151E55-6873-49E2-B8D5-2F265E6F1973}" type="slidenum">
              <a:rPr lang="en-US" smtClean="0"/>
              <a:pPr/>
              <a:t>6</a:t>
            </a:fld>
            <a:endParaRPr lang="en-US"/>
          </a:p>
        </p:txBody>
      </p:sp>
      <p:sp>
        <p:nvSpPr>
          <p:cNvPr id="8" name="頁尾版面配置區 7">
            <a:extLst>
              <a:ext uri="{FF2B5EF4-FFF2-40B4-BE49-F238E27FC236}">
                <a16:creationId xmlns="" xmlns:a16="http://schemas.microsoft.com/office/drawing/2014/main" id="{41916BE1-D861-DEEE-757F-9F511EA71D1A}"/>
              </a:ext>
            </a:extLst>
          </p:cNvPr>
          <p:cNvSpPr>
            <a:spLocks noGrp="1"/>
          </p:cNvSpPr>
          <p:nvPr>
            <p:ph type="ftr" sz="quarter" idx="10"/>
          </p:nvPr>
        </p:nvSpPr>
        <p:spPr/>
        <p:txBody>
          <a:bodyPr/>
          <a:lstStyle/>
          <a:p>
            <a:pPr>
              <a:defRPr/>
            </a:pPr>
            <a:r>
              <a:rPr lang="en-US" altLang="zh-TW"/>
              <a:t>CYCU— Prof CK Farn</a:t>
            </a:r>
          </a:p>
        </p:txBody>
      </p:sp>
      <p:pic>
        <p:nvPicPr>
          <p:cNvPr id="5" name="圖片 4"/>
          <p:cNvPicPr>
            <a:picLocks noChangeAspect="1"/>
          </p:cNvPicPr>
          <p:nvPr/>
        </p:nvPicPr>
        <p:blipFill>
          <a:blip r:embed="rId3"/>
          <a:stretch>
            <a:fillRect/>
          </a:stretch>
        </p:blipFill>
        <p:spPr>
          <a:xfrm>
            <a:off x="323528" y="1524000"/>
            <a:ext cx="8676456" cy="4890683"/>
          </a:xfrm>
          <a:prstGeom prst="rect">
            <a:avLst/>
          </a:prstGeom>
        </p:spPr>
      </p:pic>
    </p:spTree>
    <p:extLst>
      <p:ext uri="{BB962C8B-B14F-4D97-AF65-F5344CB8AC3E}">
        <p14:creationId xmlns:p14="http://schemas.microsoft.com/office/powerpoint/2010/main" val="4076413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8B698C-3BD9-40DD-9B25-4C3100E1F557}"/>
              </a:ext>
            </a:extLst>
          </p:cNvPr>
          <p:cNvSpPr>
            <a:spLocks noGrp="1"/>
          </p:cNvSpPr>
          <p:nvPr>
            <p:ph type="title"/>
          </p:nvPr>
        </p:nvSpPr>
        <p:spPr/>
        <p:txBody>
          <a:bodyPr/>
          <a:lstStyle/>
          <a:p>
            <a:r>
              <a:rPr lang="en-US" altLang="zh-TW" dirty="0"/>
              <a:t>Impediments to globalization </a:t>
            </a:r>
            <a:endParaRPr lang="en-IN" dirty="0"/>
          </a:p>
        </p:txBody>
      </p:sp>
      <p:sp>
        <p:nvSpPr>
          <p:cNvPr id="4" name="Content Placeholder 3">
            <a:extLst>
              <a:ext uri="{FF2B5EF4-FFF2-40B4-BE49-F238E27FC236}">
                <a16:creationId xmlns="" xmlns:a16="http://schemas.microsoft.com/office/drawing/2014/main" id="{8C298D4A-A9B0-45C7-B250-37015EFDE379}"/>
              </a:ext>
            </a:extLst>
          </p:cNvPr>
          <p:cNvSpPr>
            <a:spLocks noGrp="1"/>
          </p:cNvSpPr>
          <p:nvPr>
            <p:ph idx="1"/>
          </p:nvPr>
        </p:nvSpPr>
        <p:spPr/>
        <p:txBody>
          <a:bodyPr/>
          <a:lstStyle/>
          <a:p>
            <a:r>
              <a:rPr lang="en-US" dirty="0"/>
              <a:t>Formal and informal trade barriers.</a:t>
            </a:r>
          </a:p>
          <a:p>
            <a:r>
              <a:rPr lang="en-US" dirty="0"/>
              <a:t>Barriers to foreign direct investment.</a:t>
            </a:r>
          </a:p>
          <a:p>
            <a:r>
              <a:rPr lang="en-US" dirty="0"/>
              <a:t>Transportation costs</a:t>
            </a:r>
            <a:r>
              <a:rPr lang="en-US" dirty="0" smtClean="0"/>
              <a:t>.</a:t>
            </a:r>
          </a:p>
          <a:p>
            <a:pPr lvl="1"/>
            <a:r>
              <a:rPr lang="en-US" altLang="zh-TW" dirty="0" smtClean="0"/>
              <a:t>International</a:t>
            </a:r>
            <a:r>
              <a:rPr lang="zh-TW" altLang="en-US" dirty="0" smtClean="0"/>
              <a:t> </a:t>
            </a:r>
            <a:r>
              <a:rPr lang="en-US" altLang="zh-TW" dirty="0" smtClean="0"/>
              <a:t>transportation,</a:t>
            </a:r>
            <a:r>
              <a:rPr lang="zh-TW" altLang="en-US" dirty="0" smtClean="0"/>
              <a:t> </a:t>
            </a:r>
            <a:r>
              <a:rPr lang="en-US" altLang="zh-TW" dirty="0" smtClean="0"/>
              <a:t>especially</a:t>
            </a:r>
            <a:r>
              <a:rPr lang="zh-TW" altLang="en-US" dirty="0" smtClean="0"/>
              <a:t> </a:t>
            </a:r>
            <a:r>
              <a:rPr lang="en-US" altLang="zh-TW" dirty="0" smtClean="0"/>
              <a:t>ocean </a:t>
            </a:r>
            <a:r>
              <a:rPr lang="en-US" altLang="zh-TW" dirty="0"/>
              <a:t>freight </a:t>
            </a:r>
            <a:r>
              <a:rPr lang="en-US" altLang="zh-TW" dirty="0" smtClean="0"/>
              <a:t>shipping</a:t>
            </a:r>
          </a:p>
          <a:p>
            <a:r>
              <a:rPr lang="en-US" dirty="0" smtClean="0"/>
              <a:t>Economic </a:t>
            </a:r>
            <a:r>
              <a:rPr lang="en-US" dirty="0"/>
              <a:t>and political risk.</a:t>
            </a:r>
          </a:p>
          <a:p>
            <a:r>
              <a:rPr lang="en-US" dirty="0"/>
              <a:t>Managerial challenge for coordinating a globally dispersed supply chain.</a:t>
            </a:r>
          </a:p>
        </p:txBody>
      </p:sp>
      <p:sp>
        <p:nvSpPr>
          <p:cNvPr id="5" name="投影片編號版面配置區 4">
            <a:extLst>
              <a:ext uri="{FF2B5EF4-FFF2-40B4-BE49-F238E27FC236}">
                <a16:creationId xmlns="" xmlns:a16="http://schemas.microsoft.com/office/drawing/2014/main" id="{B48B3043-7E62-0306-091C-0B20044C1E56}"/>
              </a:ext>
            </a:extLst>
          </p:cNvPr>
          <p:cNvSpPr>
            <a:spLocks noGrp="1"/>
          </p:cNvSpPr>
          <p:nvPr>
            <p:ph type="sldNum" sz="quarter" idx="11"/>
          </p:nvPr>
        </p:nvSpPr>
        <p:spPr/>
        <p:txBody>
          <a:bodyPr/>
          <a:lstStyle/>
          <a:p>
            <a:fld id="{68151E55-6873-49E2-B8D5-2F265E6F1973}" type="slidenum">
              <a:rPr lang="en-US" smtClean="0"/>
              <a:pPr/>
              <a:t>7</a:t>
            </a:fld>
            <a:endParaRPr lang="en-US"/>
          </a:p>
        </p:txBody>
      </p:sp>
      <p:sp>
        <p:nvSpPr>
          <p:cNvPr id="16" name="頁尾版面配置區 15">
            <a:extLst>
              <a:ext uri="{FF2B5EF4-FFF2-40B4-BE49-F238E27FC236}">
                <a16:creationId xmlns="" xmlns:a16="http://schemas.microsoft.com/office/drawing/2014/main" id="{34909F76-F21F-47C4-05CB-70BF4BAC66E6}"/>
              </a:ext>
            </a:extLst>
          </p:cNvPr>
          <p:cNvSpPr>
            <a:spLocks noGrp="1"/>
          </p:cNvSpPr>
          <p:nvPr>
            <p:ph type="ftr" sz="quarter" idx="10"/>
          </p:nvPr>
        </p:nvSpPr>
        <p:spPr/>
        <p:txBody>
          <a:bodyPr/>
          <a:lstStyle/>
          <a:p>
            <a:pPr>
              <a:defRPr/>
            </a:pPr>
            <a:r>
              <a:rPr lang="en-US" altLang="zh-TW"/>
              <a:t>CYCU— Prof CK Farn</a:t>
            </a:r>
          </a:p>
        </p:txBody>
      </p:sp>
    </p:spTree>
    <p:extLst>
      <p:ext uri="{BB962C8B-B14F-4D97-AF65-F5344CB8AC3E}">
        <p14:creationId xmlns:p14="http://schemas.microsoft.com/office/powerpoint/2010/main" val="350328371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092C06-2CFE-436E-8904-D902A2C868EF}"/>
              </a:ext>
            </a:extLst>
          </p:cNvPr>
          <p:cNvSpPr>
            <a:spLocks noGrp="1"/>
          </p:cNvSpPr>
          <p:nvPr>
            <p:ph type="title"/>
          </p:nvPr>
        </p:nvSpPr>
        <p:spPr/>
        <p:txBody>
          <a:bodyPr/>
          <a:lstStyle/>
          <a:p>
            <a:r>
              <a:rPr lang="en-US" sz="3200" dirty="0"/>
              <a:t>The Emergence of Global Institutions</a:t>
            </a:r>
            <a:endParaRPr lang="en-IN" sz="3200" dirty="0"/>
          </a:p>
        </p:txBody>
      </p:sp>
      <p:sp>
        <p:nvSpPr>
          <p:cNvPr id="3" name="Content Placeholder 2">
            <a:extLst>
              <a:ext uri="{FF2B5EF4-FFF2-40B4-BE49-F238E27FC236}">
                <a16:creationId xmlns="" xmlns:a16="http://schemas.microsoft.com/office/drawing/2014/main" id="{35B81CDF-0383-4DD8-8E33-2AFB03498FA6}"/>
              </a:ext>
            </a:extLst>
          </p:cNvPr>
          <p:cNvSpPr>
            <a:spLocks noGrp="1"/>
          </p:cNvSpPr>
          <p:nvPr>
            <p:ph idx="1"/>
          </p:nvPr>
        </p:nvSpPr>
        <p:spPr>
          <a:xfrm>
            <a:off x="683568" y="1988840"/>
            <a:ext cx="8064896" cy="4114800"/>
          </a:xfrm>
        </p:spPr>
        <p:txBody>
          <a:bodyPr/>
          <a:lstStyle/>
          <a:p>
            <a:r>
              <a:rPr lang="en-US" sz="2400" dirty="0"/>
              <a:t>Global Institutions</a:t>
            </a:r>
          </a:p>
          <a:p>
            <a:pPr lvl="1"/>
            <a:r>
              <a:rPr lang="en-US" sz="2000" dirty="0"/>
              <a:t>Manage, regulate, and police the global marketplace.</a:t>
            </a:r>
          </a:p>
          <a:p>
            <a:pPr lvl="1"/>
            <a:r>
              <a:rPr lang="en-US" sz="2000" dirty="0"/>
              <a:t>Promote the establishment of multinational treaties to govern the global business system.</a:t>
            </a:r>
          </a:p>
          <a:p>
            <a:pPr lvl="1"/>
            <a:r>
              <a:rPr lang="en-US" sz="2000" dirty="0"/>
              <a:t>Created by voluntary agreement between individual nation-states.</a:t>
            </a:r>
          </a:p>
          <a:p>
            <a:r>
              <a:rPr lang="en-US" altLang="zh-TW" sz="2400" dirty="0"/>
              <a:t>World Trade Organization (WTO)</a:t>
            </a:r>
          </a:p>
          <a:p>
            <a:pPr lvl="1"/>
            <a:r>
              <a:rPr lang="en-US" altLang="zh-TW" sz="2000" dirty="0"/>
              <a:t>Polices world trading system and ensures nation-states adhere to the rules established in W T O treaties.</a:t>
            </a:r>
          </a:p>
          <a:p>
            <a:pPr lvl="1"/>
            <a:r>
              <a:rPr lang="en-US" altLang="zh-TW" sz="2000" dirty="0"/>
              <a:t>Succeeded the General Agreement on Tariffs and Trade (GATT).</a:t>
            </a:r>
          </a:p>
          <a:p>
            <a:pPr lvl="1"/>
            <a:r>
              <a:rPr lang="en-US" altLang="zh-TW" sz="2000" dirty="0"/>
              <a:t>164 member nations: 98 percent of world trade (2020).</a:t>
            </a:r>
          </a:p>
          <a:p>
            <a:endParaRPr lang="en-US" sz="2400" dirty="0"/>
          </a:p>
        </p:txBody>
      </p:sp>
      <p:sp>
        <p:nvSpPr>
          <p:cNvPr id="4" name="投影片編號版面配置區 3">
            <a:extLst>
              <a:ext uri="{FF2B5EF4-FFF2-40B4-BE49-F238E27FC236}">
                <a16:creationId xmlns="" xmlns:a16="http://schemas.microsoft.com/office/drawing/2014/main" id="{F549AF65-59B9-2A17-7073-CC954481FAC2}"/>
              </a:ext>
            </a:extLst>
          </p:cNvPr>
          <p:cNvSpPr>
            <a:spLocks noGrp="1"/>
          </p:cNvSpPr>
          <p:nvPr>
            <p:ph type="sldNum" sz="quarter" idx="11"/>
          </p:nvPr>
        </p:nvSpPr>
        <p:spPr/>
        <p:txBody>
          <a:bodyPr/>
          <a:lstStyle/>
          <a:p>
            <a:fld id="{68151E55-6873-49E2-B8D5-2F265E6F1973}" type="slidenum">
              <a:rPr lang="en-US" smtClean="0"/>
              <a:pPr/>
              <a:t>8</a:t>
            </a:fld>
            <a:endParaRPr lang="en-US"/>
          </a:p>
        </p:txBody>
      </p:sp>
      <p:sp>
        <p:nvSpPr>
          <p:cNvPr id="14" name="頁尾版面配置區 13">
            <a:extLst>
              <a:ext uri="{FF2B5EF4-FFF2-40B4-BE49-F238E27FC236}">
                <a16:creationId xmlns="" xmlns:a16="http://schemas.microsoft.com/office/drawing/2014/main" id="{F533F816-BF5A-67CE-9062-FCEC3CFCAB59}"/>
              </a:ext>
            </a:extLst>
          </p:cNvPr>
          <p:cNvSpPr>
            <a:spLocks noGrp="1"/>
          </p:cNvSpPr>
          <p:nvPr>
            <p:ph type="ftr" sz="quarter" idx="10"/>
          </p:nvPr>
        </p:nvSpPr>
        <p:spPr/>
        <p:txBody>
          <a:bodyPr/>
          <a:lstStyle/>
          <a:p>
            <a:pPr>
              <a:defRPr/>
            </a:pPr>
            <a:r>
              <a:rPr lang="en-US" altLang="zh-TW"/>
              <a:t>CYCU— Prof CK Farn</a:t>
            </a:r>
          </a:p>
        </p:txBody>
      </p:sp>
    </p:spTree>
    <p:extLst>
      <p:ext uri="{BB962C8B-B14F-4D97-AF65-F5344CB8AC3E}">
        <p14:creationId xmlns:p14="http://schemas.microsoft.com/office/powerpoint/2010/main" val="236029642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8B698C-3BD9-40DD-9B25-4C3100E1F557}"/>
              </a:ext>
            </a:extLst>
          </p:cNvPr>
          <p:cNvSpPr>
            <a:spLocks noGrp="1"/>
          </p:cNvSpPr>
          <p:nvPr>
            <p:ph type="title"/>
          </p:nvPr>
        </p:nvSpPr>
        <p:spPr>
          <a:xfrm>
            <a:off x="1524000" y="381000"/>
            <a:ext cx="7152456" cy="1143000"/>
          </a:xfrm>
        </p:spPr>
        <p:txBody>
          <a:bodyPr/>
          <a:lstStyle/>
          <a:p>
            <a:r>
              <a:rPr lang="en-US" sz="3200" dirty="0"/>
              <a:t>The Emergence of Global Institutions </a:t>
            </a:r>
            <a:r>
              <a:rPr lang="en-US" sz="3200" baseline="-25000" dirty="0"/>
              <a:t>2</a:t>
            </a:r>
            <a:endParaRPr lang="en-IN" sz="3200" baseline="-25000" dirty="0"/>
          </a:p>
        </p:txBody>
      </p:sp>
      <p:sp>
        <p:nvSpPr>
          <p:cNvPr id="3" name="Content Placeholder 2">
            <a:extLst>
              <a:ext uri="{FF2B5EF4-FFF2-40B4-BE49-F238E27FC236}">
                <a16:creationId xmlns="" xmlns:a16="http://schemas.microsoft.com/office/drawing/2014/main" id="{903B0CE9-AEAC-4B3C-A4E7-58C8723173F4}"/>
              </a:ext>
            </a:extLst>
          </p:cNvPr>
          <p:cNvSpPr>
            <a:spLocks noGrp="1"/>
          </p:cNvSpPr>
          <p:nvPr>
            <p:ph idx="1"/>
          </p:nvPr>
        </p:nvSpPr>
        <p:spPr/>
        <p:txBody>
          <a:bodyPr/>
          <a:lstStyle/>
          <a:p>
            <a:r>
              <a:rPr lang="en-US" dirty="0"/>
              <a:t>International Monetary Fund (IMF)</a:t>
            </a:r>
          </a:p>
          <a:p>
            <a:pPr lvl="1"/>
            <a:r>
              <a:rPr lang="en-US" dirty="0"/>
              <a:t>Maintains order in the international monetary system.</a:t>
            </a:r>
          </a:p>
          <a:p>
            <a:pPr lvl="1"/>
            <a:r>
              <a:rPr lang="en-US" dirty="0"/>
              <a:t>Lender of last resort.</a:t>
            </a:r>
          </a:p>
          <a:p>
            <a:pPr lvl="1"/>
            <a:r>
              <a:rPr lang="en-US" dirty="0"/>
              <a:t>Requires nation-states to adopt specific economic policies in return for loans.</a:t>
            </a:r>
          </a:p>
          <a:p>
            <a:r>
              <a:rPr lang="en-US" altLang="zh-TW" dirty="0"/>
              <a:t>World Bank</a:t>
            </a:r>
          </a:p>
          <a:p>
            <a:pPr lvl="1"/>
            <a:r>
              <a:rPr lang="en-US" altLang="zh-TW" dirty="0"/>
              <a:t>Promotes development using low-interest loans.</a:t>
            </a:r>
          </a:p>
          <a:p>
            <a:pPr lvl="1"/>
            <a:r>
              <a:rPr lang="en-US" altLang="zh-TW" dirty="0"/>
              <a:t>Seen as less controversial than </a:t>
            </a:r>
            <a:r>
              <a:rPr lang="en-US" altLang="zh-TW" dirty="0" smtClean="0"/>
              <a:t>IMF</a:t>
            </a:r>
            <a:r>
              <a:rPr lang="en-US" altLang="zh-TW" dirty="0"/>
              <a:t>.</a:t>
            </a:r>
            <a:endParaRPr lang="en-IN" altLang="zh-TW" dirty="0"/>
          </a:p>
          <a:p>
            <a:endParaRPr lang="en-IN" dirty="0"/>
          </a:p>
        </p:txBody>
      </p:sp>
      <p:sp>
        <p:nvSpPr>
          <p:cNvPr id="5" name="投影片編號版面配置區 4">
            <a:extLst>
              <a:ext uri="{FF2B5EF4-FFF2-40B4-BE49-F238E27FC236}">
                <a16:creationId xmlns="" xmlns:a16="http://schemas.microsoft.com/office/drawing/2014/main" id="{764C90A4-1E7E-BA34-17D7-655DA7B3BC8A}"/>
              </a:ext>
            </a:extLst>
          </p:cNvPr>
          <p:cNvSpPr>
            <a:spLocks noGrp="1"/>
          </p:cNvSpPr>
          <p:nvPr>
            <p:ph type="sldNum" sz="quarter" idx="11"/>
          </p:nvPr>
        </p:nvSpPr>
        <p:spPr/>
        <p:txBody>
          <a:bodyPr/>
          <a:lstStyle/>
          <a:p>
            <a:fld id="{68151E55-6873-49E2-B8D5-2F265E6F1973}" type="slidenum">
              <a:rPr lang="en-US" smtClean="0"/>
              <a:pPr/>
              <a:t>9</a:t>
            </a:fld>
            <a:endParaRPr lang="en-US"/>
          </a:p>
        </p:txBody>
      </p:sp>
      <p:sp>
        <p:nvSpPr>
          <p:cNvPr id="12" name="頁尾版面配置區 11">
            <a:extLst>
              <a:ext uri="{FF2B5EF4-FFF2-40B4-BE49-F238E27FC236}">
                <a16:creationId xmlns="" xmlns:a16="http://schemas.microsoft.com/office/drawing/2014/main" id="{38676A75-596D-CB77-B7F5-40633013432D}"/>
              </a:ext>
            </a:extLst>
          </p:cNvPr>
          <p:cNvSpPr>
            <a:spLocks noGrp="1"/>
          </p:cNvSpPr>
          <p:nvPr>
            <p:ph type="ftr" sz="quarter" idx="10"/>
          </p:nvPr>
        </p:nvSpPr>
        <p:spPr/>
        <p:txBody>
          <a:bodyPr/>
          <a:lstStyle/>
          <a:p>
            <a:pPr>
              <a:defRPr/>
            </a:pPr>
            <a:r>
              <a:rPr lang="en-US" altLang="zh-TW"/>
              <a:t>CYCU— Prof CK Farn</a:t>
            </a:r>
          </a:p>
        </p:txBody>
      </p:sp>
    </p:spTree>
    <p:extLst>
      <p:ext uri="{BB962C8B-B14F-4D97-AF65-F5344CB8AC3E}">
        <p14:creationId xmlns:p14="http://schemas.microsoft.com/office/powerpoint/2010/main" val="185843523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2669</TotalTime>
  <Words>4785</Words>
  <Application>Microsoft Office PowerPoint</Application>
  <PresentationFormat>如螢幕大小 (4:3)</PresentationFormat>
  <Paragraphs>459</Paragraphs>
  <Slides>39</Slides>
  <Notes>37</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39</vt:i4>
      </vt:variant>
    </vt:vector>
  </HeadingPairs>
  <TitlesOfParts>
    <vt:vector size="48" baseType="lpstr">
      <vt:lpstr>微軟正黑體</vt:lpstr>
      <vt:lpstr>新細明體</vt:lpstr>
      <vt:lpstr>標楷體</vt:lpstr>
      <vt:lpstr>Arial</vt:lpstr>
      <vt:lpstr>Calibri</vt:lpstr>
      <vt:lpstr>Times New Roman</vt:lpstr>
      <vt:lpstr>Webdings</vt:lpstr>
      <vt:lpstr>Wingdings</vt:lpstr>
      <vt:lpstr>0ckf</vt:lpstr>
      <vt:lpstr>Globalization</vt:lpstr>
      <vt:lpstr>Opening Case</vt:lpstr>
      <vt:lpstr>Introduction</vt:lpstr>
      <vt:lpstr>What Is Globalization? </vt:lpstr>
      <vt:lpstr>Globalization of Markets</vt:lpstr>
      <vt:lpstr>Globalization of Production</vt:lpstr>
      <vt:lpstr>Impediments to globalization </vt:lpstr>
      <vt:lpstr>The Emergence of Global Institutions</vt:lpstr>
      <vt:lpstr>The Emergence of Global Institutions 2</vt:lpstr>
      <vt:lpstr>The Emergence of Global Institutions 4</vt:lpstr>
      <vt:lpstr>The Emergence of Global Institutions 5</vt:lpstr>
      <vt:lpstr>Drivers of Globalization 1</vt:lpstr>
      <vt:lpstr>International Trade and FDI</vt:lpstr>
      <vt:lpstr>Table 1.1 Average Tariff Rates on Manufactured Products as Percentage of Value</vt:lpstr>
      <vt:lpstr>Declining Trade and Investment Barriers</vt:lpstr>
      <vt:lpstr>Implications of fast-paced volume of world trade</vt:lpstr>
      <vt:lpstr>About Ocean Shipping </vt:lpstr>
      <vt:lpstr>Figure 1.1 Value of World Merchandised Trade and World Production 1960 to 2019</vt:lpstr>
      <vt:lpstr>Other factors affecting Globalization</vt:lpstr>
      <vt:lpstr>Role of Technological Change</vt:lpstr>
      <vt:lpstr>Technological Advancement</vt:lpstr>
      <vt:lpstr>The Changing Global Economy: 1960s</vt:lpstr>
      <vt:lpstr>The Changing Global Economy: Today</vt:lpstr>
      <vt:lpstr>Table 1.2 Changing Demographics of World Output and World Exports</vt:lpstr>
      <vt:lpstr>The Changing Foreign Direct Investment Picture</vt:lpstr>
      <vt:lpstr>Figure 1.2 FDI Outward Stock as a Percentage of GDP</vt:lpstr>
      <vt:lpstr>Figure 1.3  F D I Inflows (in millions of dollars) 19 90 to 2019</vt:lpstr>
      <vt:lpstr>The Changing Nature of the Multinational Enterprise</vt:lpstr>
      <vt:lpstr>Figure 1.4 National Share of the Largest 2,000 Multinational Corporations in 2019</vt:lpstr>
      <vt:lpstr>The Rise of Mini-Multinationals</vt:lpstr>
      <vt:lpstr>The Changing World Order</vt:lpstr>
      <vt:lpstr>Global Economy of the Twenty-First Century</vt:lpstr>
      <vt:lpstr>The Globalization Debate 1</vt:lpstr>
      <vt:lpstr>The Globalization Debate 2</vt:lpstr>
      <vt:lpstr>The Globalization Debate 3 Globalization, Jobs, and Income</vt:lpstr>
      <vt:lpstr>Figure 1.5 Income Levels and Environmental Pollution</vt:lpstr>
      <vt:lpstr>Figure 1.6 Percentage of the World's Population Living in Poverty During 19 81 to 2015</vt:lpstr>
      <vt:lpstr>Managing in the Global Marketplace</vt:lpstr>
      <vt:lpstr>Assignment #2 Group</vt:lpstr>
    </vt:vector>
  </TitlesOfParts>
  <Company>NCU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IBC 2024 Glogalozation</dc:title>
  <dc:creator>CK Farn</dc:creator>
  <cp:lastModifiedBy>CKFarn</cp:lastModifiedBy>
  <cp:revision>179</cp:revision>
  <dcterms:created xsi:type="dcterms:W3CDTF">1999-04-05T16:45:56Z</dcterms:created>
  <dcterms:modified xsi:type="dcterms:W3CDTF">2024-09-18T07:35:03Z</dcterms:modified>
</cp:coreProperties>
</file>