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handoutMasterIdLst>
    <p:handoutMasterId r:id="rId38"/>
  </p:handoutMasterIdLst>
  <p:sldIdLst>
    <p:sldId id="565" r:id="rId2"/>
    <p:sldId id="707" r:id="rId3"/>
    <p:sldId id="627" r:id="rId4"/>
    <p:sldId id="628" r:id="rId5"/>
    <p:sldId id="629" r:id="rId6"/>
    <p:sldId id="630" r:id="rId7"/>
    <p:sldId id="631" r:id="rId8"/>
    <p:sldId id="632" r:id="rId9"/>
    <p:sldId id="633" r:id="rId10"/>
    <p:sldId id="634" r:id="rId11"/>
    <p:sldId id="635" r:id="rId12"/>
    <p:sldId id="636" r:id="rId13"/>
    <p:sldId id="637" r:id="rId14"/>
    <p:sldId id="638" r:id="rId15"/>
    <p:sldId id="639" r:id="rId16"/>
    <p:sldId id="640" r:id="rId17"/>
    <p:sldId id="685" r:id="rId18"/>
    <p:sldId id="686" r:id="rId19"/>
    <p:sldId id="687" r:id="rId20"/>
    <p:sldId id="688" r:id="rId21"/>
    <p:sldId id="689" r:id="rId22"/>
    <p:sldId id="690" r:id="rId23"/>
    <p:sldId id="691" r:id="rId24"/>
    <p:sldId id="692" r:id="rId25"/>
    <p:sldId id="693" r:id="rId26"/>
    <p:sldId id="694" r:id="rId27"/>
    <p:sldId id="695" r:id="rId28"/>
    <p:sldId id="696" r:id="rId29"/>
    <p:sldId id="697" r:id="rId30"/>
    <p:sldId id="701" r:id="rId31"/>
    <p:sldId id="702" r:id="rId32"/>
    <p:sldId id="703" r:id="rId33"/>
    <p:sldId id="704" r:id="rId34"/>
    <p:sldId id="705" r:id="rId35"/>
    <p:sldId id="706" r:id="rId36"/>
  </p:sldIdLst>
  <p:sldSz cx="9144000" cy="6858000" type="screen4x3"/>
  <p:notesSz cx="6858000" cy="9144000"/>
  <p:defaultTextStyle>
    <a:defPPr>
      <a:defRPr lang="zh-TW"/>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65"/>
    <p:restoredTop sz="91611"/>
  </p:normalViewPr>
  <p:slideViewPr>
    <p:cSldViewPr showGuides="1">
      <p:cViewPr varScale="1">
        <p:scale>
          <a:sx n="97" d="100"/>
          <a:sy n="97" d="100"/>
        </p:scale>
        <p:origin x="217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3B3ECC7D-862A-6687-729F-927819B099C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ea typeface="新細明體" charset="0"/>
                <a:cs typeface="新細明體" charset="0"/>
              </a:defRPr>
            </a:lvl1pPr>
          </a:lstStyle>
          <a:p>
            <a:pPr>
              <a:defRPr/>
            </a:pPr>
            <a:endParaRPr lang="zh-TW" altLang="en-US"/>
          </a:p>
        </p:txBody>
      </p:sp>
      <p:sp>
        <p:nvSpPr>
          <p:cNvPr id="3" name="日期版面配置區 2">
            <a:extLst>
              <a:ext uri="{FF2B5EF4-FFF2-40B4-BE49-F238E27FC236}">
                <a16:creationId xmlns:a16="http://schemas.microsoft.com/office/drawing/2014/main" id="{AE2B7E4E-EC8E-1AF2-145B-7CB0C2398B5A}"/>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9D801D3E-D942-474C-92FA-EE4BE5C74D9A}" type="datetimeFigureOut">
              <a:rPr lang="zh-TW" altLang="en-US"/>
              <a:pPr>
                <a:defRPr/>
              </a:pPr>
              <a:t>2024/11/13</a:t>
            </a:fld>
            <a:endParaRPr lang="zh-TW" altLang="en-US"/>
          </a:p>
        </p:txBody>
      </p:sp>
      <p:sp>
        <p:nvSpPr>
          <p:cNvPr id="4" name="頁尾版面配置區 3">
            <a:extLst>
              <a:ext uri="{FF2B5EF4-FFF2-40B4-BE49-F238E27FC236}">
                <a16:creationId xmlns:a16="http://schemas.microsoft.com/office/drawing/2014/main" id="{DC2210EB-A258-446A-53CA-0BF6512610F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ea typeface="新細明體" charset="0"/>
                <a:cs typeface="新細明體" charset="0"/>
              </a:defRPr>
            </a:lvl1pPr>
          </a:lstStyle>
          <a:p>
            <a:pPr>
              <a:defRPr/>
            </a:pPr>
            <a:endParaRPr lang="zh-TW" altLang="en-US"/>
          </a:p>
        </p:txBody>
      </p:sp>
      <p:sp>
        <p:nvSpPr>
          <p:cNvPr id="5" name="投影片編號版面配置區 4">
            <a:extLst>
              <a:ext uri="{FF2B5EF4-FFF2-40B4-BE49-F238E27FC236}">
                <a16:creationId xmlns:a16="http://schemas.microsoft.com/office/drawing/2014/main" id="{78F3C866-A3B0-EF74-B0BC-4A8C9520D2F0}"/>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1642861E-AC92-4F45-A064-6DB4E70F2ED6}"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B4A2B47-ADBC-7BE6-AEE8-596530547BD3}"/>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5" name="Rectangle 3">
            <a:extLst>
              <a:ext uri="{FF2B5EF4-FFF2-40B4-BE49-F238E27FC236}">
                <a16:creationId xmlns:a16="http://schemas.microsoft.com/office/drawing/2014/main" id="{13C99113-5B3C-91C0-2C46-053A79C8B17B}"/>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19460" name="Rectangle 4">
            <a:extLst>
              <a:ext uri="{FF2B5EF4-FFF2-40B4-BE49-F238E27FC236}">
                <a16:creationId xmlns:a16="http://schemas.microsoft.com/office/drawing/2014/main" id="{7EA86B3B-801E-C1FF-208B-3F65F508551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919C22C1-0DF1-1475-38AE-D284878DC80F}"/>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3078" name="Rectangle 6">
            <a:extLst>
              <a:ext uri="{FF2B5EF4-FFF2-40B4-BE49-F238E27FC236}">
                <a16:creationId xmlns:a16="http://schemas.microsoft.com/office/drawing/2014/main" id="{E32C4B79-B934-8B61-A709-D15EE210F0E4}"/>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ea typeface="新細明體" panose="02020500000000000000" pitchFamily="18" charset="-120"/>
                <a:cs typeface="+mn-cs"/>
              </a:defRPr>
            </a:lvl1pPr>
          </a:lstStyle>
          <a:p>
            <a:pPr>
              <a:defRPr/>
            </a:pPr>
            <a:endParaRPr lang="en-US" altLang="zh-TW"/>
          </a:p>
        </p:txBody>
      </p:sp>
      <p:sp>
        <p:nvSpPr>
          <p:cNvPr id="3079" name="Rectangle 7">
            <a:extLst>
              <a:ext uri="{FF2B5EF4-FFF2-40B4-BE49-F238E27FC236}">
                <a16:creationId xmlns:a16="http://schemas.microsoft.com/office/drawing/2014/main" id="{5BD6E1E9-70CB-7BF7-D215-79E445E5E1BF}"/>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9D95F1C-4068-46F8-9AA3-DEAE7643398F}"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新細明體" charset="0"/>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E22481D9-D853-09F8-828E-ED46B9A07C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846075D-7531-46A2-A5A2-9F335D86985B}" type="slidenum">
              <a:rPr lang="en-US" altLang="zh-TW" sz="1200" smtClean="0"/>
              <a:pPr/>
              <a:t>1</a:t>
            </a:fld>
            <a:endParaRPr lang="en-US" altLang="zh-TW" sz="1200"/>
          </a:p>
        </p:txBody>
      </p:sp>
      <p:sp>
        <p:nvSpPr>
          <p:cNvPr id="22530" name="Rectangle 2">
            <a:extLst>
              <a:ext uri="{FF2B5EF4-FFF2-40B4-BE49-F238E27FC236}">
                <a16:creationId xmlns:a16="http://schemas.microsoft.com/office/drawing/2014/main" id="{BA37E844-B020-DD6C-3630-C121C3E8BB0E}"/>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7D7BF837-2D0C-7C31-53EC-28E87B4E74C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3FAA8354-1EA0-5BE7-2326-FA2785C4F56B}"/>
              </a:ext>
            </a:extLst>
          </p:cNvPr>
          <p:cNvSpPr>
            <a:spLocks noGrp="1" noRot="1" noChangeAspect="1" noChangeArrowheads="1" noTextEdit="1"/>
          </p:cNvSpPr>
          <p:nvPr>
            <p:ph type="sldImg"/>
          </p:nvPr>
        </p:nvSpPr>
        <p:spPr>
          <a:ln/>
        </p:spPr>
      </p:sp>
      <p:sp>
        <p:nvSpPr>
          <p:cNvPr id="40962" name="Notes Placeholder 2">
            <a:extLst>
              <a:ext uri="{FF2B5EF4-FFF2-40B4-BE49-F238E27FC236}">
                <a16:creationId xmlns:a16="http://schemas.microsoft.com/office/drawing/2014/main" id="{CA8651D5-D789-E97D-4E3F-5322671F27C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For example, in the past, China has placed an export tariff on the export of grain to ensure that there is sufficient supply in China. Similarly, during its infrastructure building boom, China had an export tari f in place on certain kinds of steel products to ensure that there was sufficient supply of steel within the country. The steel tariffs were removed in late 2015. Because most countries try to encourage exports, export tariffs are relatively rare.</a:t>
            </a:r>
            <a:endParaRPr lang="en-US" altLang="en-US">
              <a:cs typeface="Times New Roman" panose="02020603050405020304" pitchFamily="18" charset="0"/>
            </a:endParaRPr>
          </a:p>
        </p:txBody>
      </p:sp>
      <p:sp>
        <p:nvSpPr>
          <p:cNvPr id="40963" name="Slide Number Placeholder 3">
            <a:extLst>
              <a:ext uri="{FF2B5EF4-FFF2-40B4-BE49-F238E27FC236}">
                <a16:creationId xmlns:a16="http://schemas.microsoft.com/office/drawing/2014/main" id="{8859F1E2-C1DF-733B-8309-B17C47E837F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41B4850-A8D9-4130-8C2B-DDF1DE3A9EBD}" type="slidenum">
              <a:rPr lang="en-US" altLang="zh-TW" sz="1200" smtClean="0"/>
              <a:pPr/>
              <a:t>11</a:t>
            </a:fld>
            <a:endParaRPr lang="en-US" altLang="zh-TW"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10626F87-48A6-A2B0-0791-4B2B3B43CD23}"/>
              </a:ext>
            </a:extLst>
          </p:cNvPr>
          <p:cNvSpPr>
            <a:spLocks noGrp="1" noRot="1" noChangeAspect="1" noChangeArrowheads="1" noTextEdit="1"/>
          </p:cNvSpPr>
          <p:nvPr>
            <p:ph type="sldImg"/>
          </p:nvPr>
        </p:nvSpPr>
        <p:spPr>
          <a:ln/>
        </p:spPr>
      </p:sp>
      <p:sp>
        <p:nvSpPr>
          <p:cNvPr id="43010" name="Notes Placeholder 2">
            <a:extLst>
              <a:ext uri="{FF2B5EF4-FFF2-40B4-BE49-F238E27FC236}">
                <a16:creationId xmlns:a16="http://schemas.microsoft.com/office/drawing/2014/main" id="{F15718C5-EE55-6AE1-0149-FC11705D64A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A little-known law in the United States, the Buy America Act, specifies that government agencies must give preference to American products when putting contracts for equipment out to bid unless the foreign products have a significant price advantage. The law specifies a product as “American” if 51 percent of the materials by value are produced domestically. This amounts to a local content requirement.</a:t>
            </a:r>
            <a:endParaRPr lang="en-US" altLang="en-US">
              <a:cs typeface="Times New Roman" panose="02020603050405020304" pitchFamily="18" charset="0"/>
            </a:endParaRPr>
          </a:p>
        </p:txBody>
      </p:sp>
      <p:sp>
        <p:nvSpPr>
          <p:cNvPr id="43011" name="Slide Number Placeholder 3">
            <a:extLst>
              <a:ext uri="{FF2B5EF4-FFF2-40B4-BE49-F238E27FC236}">
                <a16:creationId xmlns:a16="http://schemas.microsoft.com/office/drawing/2014/main" id="{BD21D183-50D2-50DC-405F-66F437E8286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0C92B8D-BEC3-463E-B923-363EF5A6BFA1}" type="slidenum">
              <a:rPr lang="en-US" altLang="zh-TW" sz="1200" smtClean="0"/>
              <a:pPr/>
              <a:t>12</a:t>
            </a:fld>
            <a:endParaRPr lang="en-US" altLang="zh-TW"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3778466F-CC5F-F042-EC14-8219A9018053}"/>
              </a:ext>
            </a:extLst>
          </p:cNvPr>
          <p:cNvSpPr>
            <a:spLocks noGrp="1" noRot="1" noChangeAspect="1" noChangeArrowheads="1" noTextEdit="1"/>
          </p:cNvSpPr>
          <p:nvPr>
            <p:ph type="sldImg"/>
          </p:nvPr>
        </p:nvSpPr>
        <p:spPr>
          <a:ln/>
        </p:spPr>
      </p:sp>
      <p:sp>
        <p:nvSpPr>
          <p:cNvPr id="45058" name="Notes Placeholder 2">
            <a:extLst>
              <a:ext uri="{FF2B5EF4-FFF2-40B4-BE49-F238E27FC236}">
                <a16:creationId xmlns:a16="http://schemas.microsoft.com/office/drawing/2014/main" id="{85B43325-B069-0AAD-7FBC-8987B11FAB5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It has been argued that the Japanese are the masters of this trade barrier. In recent decades, Japan’s formal tariff and nontariff barriers have been among the lowest in the world. However, critics charge that the country’s informal administrative barriers to imports more than compensate for this.</a:t>
            </a:r>
          </a:p>
        </p:txBody>
      </p:sp>
      <p:sp>
        <p:nvSpPr>
          <p:cNvPr id="45059" name="Slide Number Placeholder 3">
            <a:extLst>
              <a:ext uri="{FF2B5EF4-FFF2-40B4-BE49-F238E27FC236}">
                <a16:creationId xmlns:a16="http://schemas.microsoft.com/office/drawing/2014/main" id="{8DC72F10-8488-A8F7-F629-16613ED4F1B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FBE07E1-7106-4EEC-A50E-0F63236FDCD9}" type="slidenum">
              <a:rPr lang="en-US" altLang="zh-TW" sz="1200" smtClean="0"/>
              <a:pPr/>
              <a:t>13</a:t>
            </a:fld>
            <a:endParaRPr lang="en-US" altLang="zh-TW"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111E15A4-4687-1A49-C625-37AAD0311F41}"/>
              </a:ext>
            </a:extLst>
          </p:cNvPr>
          <p:cNvSpPr>
            <a:spLocks noGrp="1" noRot="1" noChangeAspect="1" noChangeArrowheads="1" noTextEdit="1"/>
          </p:cNvSpPr>
          <p:nvPr>
            <p:ph type="sldImg"/>
          </p:nvPr>
        </p:nvSpPr>
        <p:spPr>
          <a:ln/>
        </p:spPr>
      </p:sp>
      <p:sp>
        <p:nvSpPr>
          <p:cNvPr id="47106" name="Notes Placeholder 2">
            <a:extLst>
              <a:ext uri="{FF2B5EF4-FFF2-40B4-BE49-F238E27FC236}">
                <a16:creationId xmlns:a16="http://schemas.microsoft.com/office/drawing/2014/main" id="{890345B8-7226-7C5F-C7E9-0E28355C19B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Dumping is viewed as a method by which firms unload excess production in foreign markets. Some dumping may be the result of predatory behavior, with producers using substantial profits from their home markets to subsidize prices in a foreign market with a view to driving indigenous competitors out of that market. Once this has been achieved, so the argument goes, the predatory firm can raise prices and earn substantial profits.</a:t>
            </a:r>
          </a:p>
        </p:txBody>
      </p:sp>
      <p:sp>
        <p:nvSpPr>
          <p:cNvPr id="47107" name="Slide Number Placeholder 3">
            <a:extLst>
              <a:ext uri="{FF2B5EF4-FFF2-40B4-BE49-F238E27FC236}">
                <a16:creationId xmlns:a16="http://schemas.microsoft.com/office/drawing/2014/main" id="{5DAEBCCC-4E94-6346-3451-2179982A854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204875A-4721-49C8-B193-1978F0FDDABC}" type="slidenum">
              <a:rPr lang="en-US" altLang="zh-TW" sz="1200" smtClean="0"/>
              <a:pPr/>
              <a:t>14</a:t>
            </a:fld>
            <a:endParaRPr lang="en-US" altLang="zh-TW"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a:extLst>
              <a:ext uri="{FF2B5EF4-FFF2-40B4-BE49-F238E27FC236}">
                <a16:creationId xmlns:a16="http://schemas.microsoft.com/office/drawing/2014/main" id="{904DC34F-E65B-ACF7-73E3-B51ED5C57512}"/>
              </a:ext>
            </a:extLst>
          </p:cNvPr>
          <p:cNvSpPr>
            <a:spLocks noGrp="1" noRot="1" noChangeAspect="1" noChangeArrowheads="1" noTextEdit="1"/>
          </p:cNvSpPr>
          <p:nvPr>
            <p:ph type="sldImg"/>
          </p:nvPr>
        </p:nvSpPr>
        <p:spPr>
          <a:ln/>
        </p:spPr>
      </p:sp>
      <p:sp>
        <p:nvSpPr>
          <p:cNvPr id="49154" name="Notes Placeholder 2">
            <a:extLst>
              <a:ext uri="{FF2B5EF4-FFF2-40B4-BE49-F238E27FC236}">
                <a16:creationId xmlns:a16="http://schemas.microsoft.com/office/drawing/2014/main" id="{DF20CA90-5496-B859-736D-EC1655ACF5B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a:t>LO 7-2 </a:t>
            </a:r>
            <a:r>
              <a:rPr lang="en-US" altLang="zh-TW"/>
              <a:t>Understand why governments sometimes intervene in international trade.</a:t>
            </a:r>
            <a:endParaRPr lang="en-US" altLang="en-US"/>
          </a:p>
        </p:txBody>
      </p:sp>
      <p:sp>
        <p:nvSpPr>
          <p:cNvPr id="49155" name="Slide Number Placeholder 3">
            <a:extLst>
              <a:ext uri="{FF2B5EF4-FFF2-40B4-BE49-F238E27FC236}">
                <a16:creationId xmlns:a16="http://schemas.microsoft.com/office/drawing/2014/main" id="{21634771-73C4-00F7-4AB2-959FC78255E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600FA27-1483-43F0-B7F0-38663BFF2653}" type="slidenum">
              <a:rPr lang="en-US" altLang="zh-TW" sz="1200" smtClean="0"/>
              <a:pPr/>
              <a:t>15</a:t>
            </a:fld>
            <a:endParaRPr lang="en-US" altLang="zh-TW"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4AC30ADA-0283-0EA0-493F-E60861FF1681}"/>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6DFDBF52-7B2A-5D6C-2094-D205C340F38B}"/>
              </a:ext>
            </a:extLst>
          </p:cNvPr>
          <p:cNvSpPr>
            <a:spLocks noGrp="1"/>
          </p:cNvSpPr>
          <p:nvPr>
            <p:ph type="body" idx="1"/>
          </p:nvPr>
        </p:nvSpPr>
        <p:spPr/>
        <p:txBody>
          <a:bodyPr/>
          <a:lstStyle/>
          <a:p>
            <a:pPr>
              <a:defRPr/>
            </a:pPr>
            <a:r>
              <a:rPr lang="en-US" dirty="0">
                <a:solidFill>
                  <a:schemeClr val="accent4">
                    <a:lumMod val="75000"/>
                  </a:schemeClr>
                </a:solidFill>
              </a:rPr>
              <a:t>Protecting jobs and industries is </a:t>
            </a:r>
            <a:r>
              <a:rPr lang="en-US" dirty="0"/>
              <a:t>the most common political reason for trade restrictions. The national security argument is less common today than in the past.</a:t>
            </a:r>
          </a:p>
          <a:p>
            <a:pPr>
              <a:defRPr/>
            </a:pPr>
            <a:endParaRPr lang="en-US" dirty="0"/>
          </a:p>
          <a:p>
            <a:pPr>
              <a:defRPr/>
            </a:pPr>
            <a:r>
              <a:rPr lang="en-US" dirty="0"/>
              <a:t>When the Trump Administration announced tariffs on imports of foreign steel and aluminum on March 1, 2018, national security issues were cited as a primary justification. This was the first time since 1986 that a national security threat was used to justify tariffs imposed by the United States. In 2017, the United States was importing about 30 percent of steel used in the country, with the largest source of imports being Canada and Mexico. Interestingly, and counter to the argument of the Trump Administration, critics argued that by raising input prices for many U.S. defense contractors, who tend to be big consumers of steel and aluminum, the tariffs would actually harm the U.S. defense industry and have a negative impact on national security.</a:t>
            </a:r>
          </a:p>
        </p:txBody>
      </p:sp>
      <p:sp>
        <p:nvSpPr>
          <p:cNvPr id="51203" name="Slide Number Placeholder 3">
            <a:extLst>
              <a:ext uri="{FF2B5EF4-FFF2-40B4-BE49-F238E27FC236}">
                <a16:creationId xmlns:a16="http://schemas.microsoft.com/office/drawing/2014/main" id="{B1278D6D-F53C-ECDC-6911-0D80F57CAAE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BA8190F-9D9B-4C15-8E21-4D88EC6EED49}" type="slidenum">
              <a:rPr lang="en-US" altLang="zh-TW" sz="1200" smtClean="0"/>
              <a:pPr/>
              <a:t>16</a:t>
            </a:fld>
            <a:endParaRPr lang="en-US" altLang="zh-TW"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a:extLst>
              <a:ext uri="{FF2B5EF4-FFF2-40B4-BE49-F238E27FC236}">
                <a16:creationId xmlns:a16="http://schemas.microsoft.com/office/drawing/2014/main" id="{2CB78B8A-5A78-EF46-B128-B6E6E1D24CE9}"/>
              </a:ext>
            </a:extLst>
          </p:cNvPr>
          <p:cNvSpPr>
            <a:spLocks noGrp="1" noRot="1" noChangeAspect="1" noChangeArrowheads="1" noTextEdit="1"/>
          </p:cNvSpPr>
          <p:nvPr>
            <p:ph type="sldImg"/>
          </p:nvPr>
        </p:nvSpPr>
        <p:spPr>
          <a:ln/>
        </p:spPr>
      </p:sp>
      <p:sp>
        <p:nvSpPr>
          <p:cNvPr id="53250" name="Notes Placeholder 2">
            <a:extLst>
              <a:ext uri="{FF2B5EF4-FFF2-40B4-BE49-F238E27FC236}">
                <a16:creationId xmlns:a16="http://schemas.microsoft.com/office/drawing/2014/main" id="{3E3A0BEF-9508-D621-34F0-4638B20C943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t>Other countries can undermine unilateral trade sanctions. The U.S. sanctions against Cuba, for example, did not stop other Western countries from trading with Cuba. The U.S. sanctions have done little more than help create a vacuum into which other trading nations, such as Canada and Germany, have stepped.</a:t>
            </a:r>
            <a:endParaRPr lang="en-IN" altLang="zh-TW"/>
          </a:p>
        </p:txBody>
      </p:sp>
      <p:sp>
        <p:nvSpPr>
          <p:cNvPr id="53251" name="Slide Number Placeholder 3">
            <a:extLst>
              <a:ext uri="{FF2B5EF4-FFF2-40B4-BE49-F238E27FC236}">
                <a16:creationId xmlns:a16="http://schemas.microsoft.com/office/drawing/2014/main" id="{E738FF27-8A8E-C522-07CE-DC384E598F0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0B7AF0E-AB77-4D34-947C-BFE7AB641152}" type="slidenum">
              <a:rPr lang="en-US" altLang="zh-TW" sz="1200" smtClean="0"/>
              <a:pPr/>
              <a:t>17</a:t>
            </a:fld>
            <a:endParaRPr lang="en-US" altLang="zh-TW"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a:extLst>
              <a:ext uri="{FF2B5EF4-FFF2-40B4-BE49-F238E27FC236}">
                <a16:creationId xmlns:a16="http://schemas.microsoft.com/office/drawing/2014/main" id="{829F6A93-0F54-0D87-761D-A08C16868156}"/>
              </a:ext>
            </a:extLst>
          </p:cNvPr>
          <p:cNvSpPr>
            <a:spLocks noGrp="1" noRot="1" noChangeAspect="1" noChangeArrowheads="1" noTextEdit="1"/>
          </p:cNvSpPr>
          <p:nvPr>
            <p:ph type="sldImg"/>
          </p:nvPr>
        </p:nvSpPr>
        <p:spPr>
          <a:ln/>
        </p:spPr>
      </p:sp>
      <p:sp>
        <p:nvSpPr>
          <p:cNvPr id="55298" name="Notes Placeholder 2">
            <a:extLst>
              <a:ext uri="{FF2B5EF4-FFF2-40B4-BE49-F238E27FC236}">
                <a16:creationId xmlns:a16="http://schemas.microsoft.com/office/drawing/2014/main" id="{2F1A3D0B-B0B5-A048-8BA8-C22FC3D25F2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t>This argument has had substantial appeal for the governments of developing nations during the past 50 years, and the GATT has recognized the infant industry argument as a legitimate reason for protectionism.</a:t>
            </a:r>
          </a:p>
        </p:txBody>
      </p:sp>
      <p:sp>
        <p:nvSpPr>
          <p:cNvPr id="55299" name="Slide Number Placeholder 3">
            <a:extLst>
              <a:ext uri="{FF2B5EF4-FFF2-40B4-BE49-F238E27FC236}">
                <a16:creationId xmlns:a16="http://schemas.microsoft.com/office/drawing/2014/main" id="{963FFB36-5FD4-61ED-8DE6-DB7303397F6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EABA7E2-9D95-47A8-B3A4-EABA5B6301D3}" type="slidenum">
              <a:rPr lang="en-US" altLang="zh-TW" sz="1200" smtClean="0"/>
              <a:pPr/>
              <a:t>18</a:t>
            </a:fld>
            <a:endParaRPr lang="en-US" altLang="zh-TW"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a:extLst>
              <a:ext uri="{FF2B5EF4-FFF2-40B4-BE49-F238E27FC236}">
                <a16:creationId xmlns:a16="http://schemas.microsoft.com/office/drawing/2014/main" id="{C80D635A-663D-6523-7653-D371D0744596}"/>
              </a:ext>
            </a:extLst>
          </p:cNvPr>
          <p:cNvSpPr>
            <a:spLocks noGrp="1" noRot="1" noChangeAspect="1" noChangeArrowheads="1" noTextEdit="1"/>
          </p:cNvSpPr>
          <p:nvPr>
            <p:ph type="sldImg"/>
          </p:nvPr>
        </p:nvSpPr>
        <p:spPr>
          <a:ln/>
        </p:spPr>
      </p:sp>
      <p:sp>
        <p:nvSpPr>
          <p:cNvPr id="57346" name="Notes Placeholder 2">
            <a:extLst>
              <a:ext uri="{FF2B5EF4-FFF2-40B4-BE49-F238E27FC236}">
                <a16:creationId xmlns:a16="http://schemas.microsoft.com/office/drawing/2014/main" id="{1BB2B2CA-18C7-C94A-A633-B3B2D6C3107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t>If these arguments are correct, they support a rationale for government intervention in international trade. Governments should target technologies that may be important in the future and use subsidies to support development work aimed at commercializing those technologies. Furthermore, government should provide export subsidies until the domestic firms have established first-mover advantages in the world market. Government support may also be justified if it can help domestic firms overcome the first-mover advantages enjoyed by foreign competitors and emerge as viable competitors in the world market.</a:t>
            </a:r>
          </a:p>
        </p:txBody>
      </p:sp>
      <p:sp>
        <p:nvSpPr>
          <p:cNvPr id="57347" name="Slide Number Placeholder 3">
            <a:extLst>
              <a:ext uri="{FF2B5EF4-FFF2-40B4-BE49-F238E27FC236}">
                <a16:creationId xmlns:a16="http://schemas.microsoft.com/office/drawing/2014/main" id="{96801FB6-E03E-B97B-40D6-E299BBD4F5B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E1C28D24-4F0F-4D51-9F31-5436207E81B6}" type="slidenum">
              <a:rPr lang="en-US" altLang="zh-TW" sz="1200" smtClean="0"/>
              <a:pPr/>
              <a:t>19</a:t>
            </a:fld>
            <a:endParaRPr lang="en-US" altLang="zh-TW"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a:extLst>
              <a:ext uri="{FF2B5EF4-FFF2-40B4-BE49-F238E27FC236}">
                <a16:creationId xmlns:a16="http://schemas.microsoft.com/office/drawing/2014/main" id="{CD49F564-6BEE-C9F2-F5DF-2DCA0E399DE7}"/>
              </a:ext>
            </a:extLst>
          </p:cNvPr>
          <p:cNvSpPr>
            <a:spLocks noGrp="1" noRot="1" noChangeAspect="1" noChangeArrowheads="1" noTextEdit="1"/>
          </p:cNvSpPr>
          <p:nvPr>
            <p:ph type="sldImg"/>
          </p:nvPr>
        </p:nvSpPr>
        <p:spPr>
          <a:ln/>
        </p:spPr>
      </p:sp>
      <p:sp>
        <p:nvSpPr>
          <p:cNvPr id="59394" name="Notes Placeholder 2">
            <a:extLst>
              <a:ext uri="{FF2B5EF4-FFF2-40B4-BE49-F238E27FC236}">
                <a16:creationId xmlns:a16="http://schemas.microsoft.com/office/drawing/2014/main" id="{7822FEBC-6405-FB34-A83A-82E90A76719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t>LO 7-3 Summarize and explain the arguments against strategic trade policy.</a:t>
            </a:r>
          </a:p>
        </p:txBody>
      </p:sp>
      <p:sp>
        <p:nvSpPr>
          <p:cNvPr id="59395" name="Slide Number Placeholder 3">
            <a:extLst>
              <a:ext uri="{FF2B5EF4-FFF2-40B4-BE49-F238E27FC236}">
                <a16:creationId xmlns:a16="http://schemas.microsoft.com/office/drawing/2014/main" id="{81BCF85C-0AC6-724A-9E0A-0A7B1F01089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DC66265-4F23-4B02-9B16-DA5D1CCE4629}" type="slidenum">
              <a:rPr lang="en-US" altLang="zh-TW" sz="1200" smtClean="0"/>
              <a:pPr/>
              <a:t>20</a:t>
            </a:fld>
            <a:endParaRPr lang="en-US" altLang="zh-TW"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DE3695C8-E636-99DC-EEBD-875E7738BE17}"/>
              </a:ext>
            </a:extLst>
          </p:cNvPr>
          <p:cNvSpPr>
            <a:spLocks noGrp="1" noRot="1" noChangeAspect="1" noChangeArrowheads="1" noTextEdit="1"/>
          </p:cNvSpPr>
          <p:nvPr>
            <p:ph type="sldImg"/>
          </p:nvPr>
        </p:nvSpPr>
        <p:spPr>
          <a:ln/>
        </p:spPr>
      </p:sp>
      <p:sp>
        <p:nvSpPr>
          <p:cNvPr id="24578" name="Notes Placeholder 2">
            <a:extLst>
              <a:ext uri="{FF2B5EF4-FFF2-40B4-BE49-F238E27FC236}">
                <a16:creationId xmlns:a16="http://schemas.microsoft.com/office/drawing/2014/main" id="{AD84A2D0-16C6-EC1B-AE85-C130E1982A0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The theories of Smith, Ricardo, and Heckscher–Ohlin predict that the consequences of free trade include both static economic gains (because free trade supports a higher level of domestic consumption and more efficient utilization of resources) and dynamic economic gains (because free trade stimulates economic growth and the creation of wealth).</a:t>
            </a:r>
          </a:p>
        </p:txBody>
      </p:sp>
      <p:sp>
        <p:nvSpPr>
          <p:cNvPr id="24579" name="Slide Number Placeholder 3">
            <a:extLst>
              <a:ext uri="{FF2B5EF4-FFF2-40B4-BE49-F238E27FC236}">
                <a16:creationId xmlns:a16="http://schemas.microsoft.com/office/drawing/2014/main" id="{EE298BB0-9267-AAD3-631A-10A06DC8B22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5E6FA3F-B8FC-427B-A77E-7F27D6A0D6C7}" type="slidenum">
              <a:rPr lang="en-US" altLang="zh-TW" sz="1200" smtClean="0"/>
              <a:pPr/>
              <a:t>3</a:t>
            </a:fld>
            <a:endParaRPr lang="en-US" altLang="zh-TW"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a:extLst>
              <a:ext uri="{FF2B5EF4-FFF2-40B4-BE49-F238E27FC236}">
                <a16:creationId xmlns:a16="http://schemas.microsoft.com/office/drawing/2014/main" id="{11F41E93-8D5E-E647-42BF-16B8515F2974}"/>
              </a:ext>
            </a:extLst>
          </p:cNvPr>
          <p:cNvSpPr>
            <a:spLocks noGrp="1" noRot="1" noChangeAspect="1" noChangeArrowheads="1" noTextEdit="1"/>
          </p:cNvSpPr>
          <p:nvPr>
            <p:ph type="sldImg"/>
          </p:nvPr>
        </p:nvSpPr>
        <p:spPr>
          <a:ln/>
        </p:spPr>
      </p:sp>
      <p:sp>
        <p:nvSpPr>
          <p:cNvPr id="61442" name="Notes Placeholder 2">
            <a:extLst>
              <a:ext uri="{FF2B5EF4-FFF2-40B4-BE49-F238E27FC236}">
                <a16:creationId xmlns:a16="http://schemas.microsoft.com/office/drawing/2014/main" id="{3C3CFAEA-C175-8048-4DFE-7A4F4076D1E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Krugman may be right about the danger of a strategic trade policy leading to a trade war. The problem, however, is how to respond when one’s competitors are already being supported by government subsidies.</a:t>
            </a:r>
          </a:p>
        </p:txBody>
      </p:sp>
      <p:sp>
        <p:nvSpPr>
          <p:cNvPr id="61443" name="Slide Number Placeholder 3">
            <a:extLst>
              <a:ext uri="{FF2B5EF4-FFF2-40B4-BE49-F238E27FC236}">
                <a16:creationId xmlns:a16="http://schemas.microsoft.com/office/drawing/2014/main" id="{0E0A5CC0-CE64-4578-179D-76BD17F4197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4F537E1-AA3B-48DB-A27E-586361773647}" type="slidenum">
              <a:rPr lang="en-US" altLang="zh-TW" sz="1200" smtClean="0"/>
              <a:pPr/>
              <a:t>21</a:t>
            </a:fld>
            <a:endParaRPr lang="en-US" altLang="zh-TW"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030C76FA-9672-2B5C-EB5A-F1A3A052CB53}"/>
              </a:ext>
            </a:extLst>
          </p:cNvPr>
          <p:cNvSpPr>
            <a:spLocks noGrp="1" noRot="1" noChangeAspect="1" noChangeArrowheads="1" noTextEdit="1"/>
          </p:cNvSpPr>
          <p:nvPr>
            <p:ph type="sldImg"/>
          </p:nvPr>
        </p:nvSpPr>
        <p:spPr>
          <a:ln/>
        </p:spPr>
      </p:sp>
      <p:sp>
        <p:nvSpPr>
          <p:cNvPr id="63490" name="Notes Placeholder 2">
            <a:extLst>
              <a:ext uri="{FF2B5EF4-FFF2-40B4-BE49-F238E27FC236}">
                <a16:creationId xmlns:a16="http://schemas.microsoft.com/office/drawing/2014/main" id="{4B45428B-1B20-C529-3EAE-B3585E84DC0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The European Union’s support for the Common Agricultural Policy (CAP), which arose because of the political power of French and German farmers, is an example. The CAP benefits inefficient farmers and the politicians who rely on the farm vote but not consumers in the EU, who end up paying more for their foodstuffs.</a:t>
            </a:r>
          </a:p>
        </p:txBody>
      </p:sp>
      <p:sp>
        <p:nvSpPr>
          <p:cNvPr id="63491" name="Slide Number Placeholder 3">
            <a:extLst>
              <a:ext uri="{FF2B5EF4-FFF2-40B4-BE49-F238E27FC236}">
                <a16:creationId xmlns:a16="http://schemas.microsoft.com/office/drawing/2014/main" id="{5BFEF86A-DCA0-3DA5-451E-84F3168B4DF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16CAA09-C2B6-4852-AD4A-5191783382B1}" type="slidenum">
              <a:rPr lang="en-US" altLang="zh-TW" sz="1200" smtClean="0"/>
              <a:pPr/>
              <a:t>22</a:t>
            </a:fld>
            <a:endParaRPr lang="en-US" altLang="zh-TW"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82AAD468-7056-2FF4-BE72-2B944422F490}"/>
              </a:ext>
            </a:extLst>
          </p:cNvPr>
          <p:cNvSpPr>
            <a:spLocks noGrp="1" noRot="1" noChangeAspect="1" noChangeArrowheads="1" noTextEdit="1"/>
          </p:cNvSpPr>
          <p:nvPr>
            <p:ph type="sldImg"/>
          </p:nvPr>
        </p:nvSpPr>
        <p:spPr>
          <a:ln/>
        </p:spPr>
      </p:sp>
      <p:sp>
        <p:nvSpPr>
          <p:cNvPr id="65538" name="Notes Placeholder 2">
            <a:extLst>
              <a:ext uri="{FF2B5EF4-FFF2-40B4-BE49-F238E27FC236}">
                <a16:creationId xmlns:a16="http://schemas.microsoft.com/office/drawing/2014/main" id="{6518A611-390F-429E-81FC-7807D90E56C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a:t>LO 7-4 </a:t>
            </a:r>
            <a:r>
              <a:rPr lang="en-US" altLang="zh-TW"/>
              <a:t>Describe the development of the world trading system and the current trade issue.</a:t>
            </a:r>
          </a:p>
          <a:p>
            <a:pPr eaLnBrk="1" hangingPunct="1">
              <a:lnSpc>
                <a:spcPct val="90000"/>
              </a:lnSpc>
            </a:pPr>
            <a:endParaRPr lang="en-US" altLang="en-US">
              <a:cs typeface="Times New Roman" panose="02020603050405020304" pitchFamily="18" charset="0"/>
            </a:endParaRPr>
          </a:p>
          <a:p>
            <a:r>
              <a:rPr lang="en-US" altLang="zh-TW">
                <a:cs typeface="Times New Roman" panose="02020603050405020304" pitchFamily="18" charset="0"/>
              </a:rPr>
              <a:t>Economic arguments support unrestricted free trade. While many governments have recognized the value of these arguments, they have been unwilling to unilaterally lower their trade barriers for fear that other nations might not follow suit.</a:t>
            </a:r>
            <a:endParaRPr lang="en-US" altLang="en-US">
              <a:cs typeface="Times New Roman" panose="02020603050405020304" pitchFamily="18" charset="0"/>
            </a:endParaRPr>
          </a:p>
        </p:txBody>
      </p:sp>
      <p:sp>
        <p:nvSpPr>
          <p:cNvPr id="65539" name="Slide Number Placeholder 3">
            <a:extLst>
              <a:ext uri="{FF2B5EF4-FFF2-40B4-BE49-F238E27FC236}">
                <a16:creationId xmlns:a16="http://schemas.microsoft.com/office/drawing/2014/main" id="{0339D2E9-1E76-E62A-A6B4-F029DA34247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14E92BA-6671-4D76-82F1-1FF56DE9F645}" type="slidenum">
              <a:rPr lang="en-US" altLang="zh-TW" sz="1200" smtClean="0"/>
              <a:pPr/>
              <a:t>23</a:t>
            </a:fld>
            <a:endParaRPr lang="en-US" altLang="zh-TW"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a:extLst>
              <a:ext uri="{FF2B5EF4-FFF2-40B4-BE49-F238E27FC236}">
                <a16:creationId xmlns:a16="http://schemas.microsoft.com/office/drawing/2014/main" id="{82D96EFD-0B04-3E14-1308-B59E1A38F9B6}"/>
              </a:ext>
            </a:extLst>
          </p:cNvPr>
          <p:cNvSpPr>
            <a:spLocks noGrp="1" noRot="1" noChangeAspect="1" noChangeArrowheads="1" noTextEdit="1"/>
          </p:cNvSpPr>
          <p:nvPr>
            <p:ph type="sldImg"/>
          </p:nvPr>
        </p:nvSpPr>
        <p:spPr>
          <a:ln/>
        </p:spPr>
      </p:sp>
      <p:sp>
        <p:nvSpPr>
          <p:cNvPr id="67586" name="Notes Placeholder 2">
            <a:extLst>
              <a:ext uri="{FF2B5EF4-FFF2-40B4-BE49-F238E27FC236}">
                <a16:creationId xmlns:a16="http://schemas.microsoft.com/office/drawing/2014/main" id="{B9D82B84-F2A0-4AE8-1311-4BCBA5360E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t>Free trade as a government policy was first officially embraced by Great Britain in 1846, when the British Parliament repealed the Corn Laws. The Corn Laws placed a high tariff on imports of foreign corn. The objectives of the Corn Laws tariff were to raise government revenues and to protect British corn producers. There had been annual motions in Parliament in favor of free trade since the 1820s, when David Ricardo was a member. However, agricultural protection was withdrawn only as a result of a protracted debate when the effects of a harvest failure in Great Britain were compounded by the imminent threat of famine in Ireland. Faced with considerable hardship and suffering among the populace, Parliament narrowly reversed its long-held position.</a:t>
            </a:r>
          </a:p>
          <a:p>
            <a:endParaRPr lang="en-US" altLang="zh-TW"/>
          </a:p>
          <a:p>
            <a:r>
              <a:rPr lang="en-US" altLang="zh-TW"/>
              <a:t>During the next 80 years or so, Great Britain, as one of the world’s dominant trading powers, pushed the case for trade liberalization, but the British government was a voice in the wilderness.</a:t>
            </a:r>
          </a:p>
        </p:txBody>
      </p:sp>
      <p:sp>
        <p:nvSpPr>
          <p:cNvPr id="67587" name="Slide Number Placeholder 3">
            <a:extLst>
              <a:ext uri="{FF2B5EF4-FFF2-40B4-BE49-F238E27FC236}">
                <a16:creationId xmlns:a16="http://schemas.microsoft.com/office/drawing/2014/main" id="{BA362964-183D-1B06-FD94-8F05CA316E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45AFF84-00EB-4A2B-8EC4-47043FB4E0BD}" type="slidenum">
              <a:rPr lang="en-US" altLang="zh-TW" sz="1200" smtClean="0"/>
              <a:pPr/>
              <a:t>24</a:t>
            </a:fld>
            <a:endParaRPr lang="en-US" altLang="zh-TW"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07DA5DCB-1631-C11F-D76D-B358F557054A}"/>
              </a:ext>
            </a:extLst>
          </p:cNvPr>
          <p:cNvSpPr>
            <a:spLocks noGrp="1" noRot="1" noChangeAspect="1" noChangeArrowheads="1" noTextEdit="1"/>
          </p:cNvSpPr>
          <p:nvPr>
            <p:ph type="sldImg"/>
          </p:nvPr>
        </p:nvSpPr>
        <p:spPr>
          <a:ln/>
        </p:spPr>
      </p:sp>
      <p:sp>
        <p:nvSpPr>
          <p:cNvPr id="69634" name="Notes Placeholder 2">
            <a:extLst>
              <a:ext uri="{FF2B5EF4-FFF2-40B4-BE49-F238E27FC236}">
                <a16:creationId xmlns:a16="http://schemas.microsoft.com/office/drawing/2014/main" id="{68E1C730-4EBE-9989-7A93-2D2DFFCE013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In its early years, the GATT was by most measures very successful. For example, the average tariff declined by nearly 92 percent in the United States between the Geneva Round of 1947 and the Tokyo Round of 1973 to 1979. Consistent with the theoretical arguments first advanced by Ricardo, the move toward free trade under the GATT appeared to stimulate economic growth.</a:t>
            </a:r>
          </a:p>
        </p:txBody>
      </p:sp>
      <p:sp>
        <p:nvSpPr>
          <p:cNvPr id="69635" name="Slide Number Placeholder 3">
            <a:extLst>
              <a:ext uri="{FF2B5EF4-FFF2-40B4-BE49-F238E27FC236}">
                <a16:creationId xmlns:a16="http://schemas.microsoft.com/office/drawing/2014/main" id="{4965D5EE-6565-874E-A0CC-BA80B9BA27B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867C4EA-958F-4466-A74C-035F32E74B2F}" type="slidenum">
              <a:rPr lang="en-US" altLang="zh-TW" sz="1200" smtClean="0"/>
              <a:pPr/>
              <a:t>25</a:t>
            </a:fld>
            <a:endParaRPr lang="en-US" altLang="zh-TW"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a:extLst>
              <a:ext uri="{FF2B5EF4-FFF2-40B4-BE49-F238E27FC236}">
                <a16:creationId xmlns:a16="http://schemas.microsoft.com/office/drawing/2014/main" id="{ACF522F2-A9E9-E132-7FC6-993CF9E5DA40}"/>
              </a:ext>
            </a:extLst>
          </p:cNvPr>
          <p:cNvSpPr>
            <a:spLocks noGrp="1" noRot="1" noChangeAspect="1" noChangeArrowheads="1" noTextEdit="1"/>
          </p:cNvSpPr>
          <p:nvPr>
            <p:ph type="sldImg"/>
          </p:nvPr>
        </p:nvSpPr>
        <p:spPr>
          <a:ln/>
        </p:spPr>
      </p:sp>
      <p:sp>
        <p:nvSpPr>
          <p:cNvPr id="71682" name="Notes Placeholder 2">
            <a:extLst>
              <a:ext uri="{FF2B5EF4-FFF2-40B4-BE49-F238E27FC236}">
                <a16:creationId xmlns:a16="http://schemas.microsoft.com/office/drawing/2014/main" id="{60A61CDC-86C3-0841-F9A4-EB067E220F3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Bilateral voluntary export restraints (VERs) circumvented GATT agreements, because neither the importing country nor the exporting country complained to the GATT bureaucracy in Geneva—and without a complaint, the GATT bureaucracy could do nothing.</a:t>
            </a:r>
          </a:p>
        </p:txBody>
      </p:sp>
      <p:sp>
        <p:nvSpPr>
          <p:cNvPr id="71683" name="Slide Number Placeholder 3">
            <a:extLst>
              <a:ext uri="{FF2B5EF4-FFF2-40B4-BE49-F238E27FC236}">
                <a16:creationId xmlns:a16="http://schemas.microsoft.com/office/drawing/2014/main" id="{76AE0774-A829-D40C-E4FF-BC86EF1E31B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9522116E-F4BB-496C-B514-D9C100D354C7}" type="slidenum">
              <a:rPr lang="en-US" altLang="zh-TW" sz="1200" smtClean="0"/>
              <a:pPr/>
              <a:t>26</a:t>
            </a:fld>
            <a:endParaRPr lang="en-US" altLang="zh-TW"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a:extLst>
              <a:ext uri="{FF2B5EF4-FFF2-40B4-BE49-F238E27FC236}">
                <a16:creationId xmlns:a16="http://schemas.microsoft.com/office/drawing/2014/main" id="{8C48F9AC-97C9-2618-2AAF-8F11216A1A5E}"/>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8B7007B4-2328-468E-CD27-E72DCBE5DBC9}"/>
              </a:ext>
            </a:extLst>
          </p:cNvPr>
          <p:cNvSpPr>
            <a:spLocks noGrp="1"/>
          </p:cNvSpPr>
          <p:nvPr>
            <p:ph type="body" idx="1"/>
          </p:nvPr>
        </p:nvSpPr>
        <p:spPr/>
        <p:txBody>
          <a:bodyPr/>
          <a:lstStyle/>
          <a:p>
            <a:pPr>
              <a:defRPr/>
            </a:pPr>
            <a:r>
              <a:rPr lang="en-US" dirty="0"/>
              <a:t>The Uruguay Round dragged on for seven years before an agreement was reached on December 15, 1993. It went into effect July 1, 1995. The Uruguay Round contained the following provisions:</a:t>
            </a:r>
          </a:p>
          <a:p>
            <a:pPr marL="228600" indent="-228600">
              <a:buFont typeface="+mj-lt"/>
              <a:buAutoNum type="arabicPeriod"/>
              <a:defRPr/>
            </a:pPr>
            <a:r>
              <a:rPr lang="en-US" dirty="0"/>
              <a:t>Tariffs on industrial goods were to be reduced by more than one-third, and tariffs were to be scrapped on more than 40 percent of manufactured goods.</a:t>
            </a:r>
          </a:p>
          <a:p>
            <a:pPr marL="228600" indent="-228600">
              <a:buFont typeface="+mj-lt"/>
              <a:buAutoNum type="arabicPeriod"/>
              <a:defRPr/>
            </a:pPr>
            <a:r>
              <a:rPr lang="en-US" dirty="0"/>
              <a:t>Average tariff rates imposed by developed nations on manufactured goods were to be reduced to less than 4 percent of value, the lowest level in modern history.</a:t>
            </a:r>
          </a:p>
          <a:p>
            <a:pPr marL="228600" indent="-228600">
              <a:buFont typeface="+mj-lt"/>
              <a:buAutoNum type="arabicPeriod"/>
              <a:defRPr/>
            </a:pPr>
            <a:r>
              <a:rPr lang="en-US" dirty="0"/>
              <a:t>Agricultural subsidies were to be substantially reduced.</a:t>
            </a:r>
          </a:p>
          <a:p>
            <a:pPr marL="228600" indent="-228600">
              <a:buFont typeface="+mj-lt"/>
              <a:buAutoNum type="arabicPeriod"/>
              <a:defRPr/>
            </a:pPr>
            <a:r>
              <a:rPr lang="en-US" dirty="0"/>
              <a:t>GATT fair trade and market access rules were to be extended to cover a wide range of services.</a:t>
            </a:r>
          </a:p>
          <a:p>
            <a:pPr marL="228600" indent="-228600">
              <a:buFont typeface="+mj-lt"/>
              <a:buAutoNum type="arabicPeriod"/>
              <a:defRPr/>
            </a:pPr>
            <a:r>
              <a:rPr lang="en-US" dirty="0"/>
              <a:t>GATT rules also were to be extended to provide enhanced protection for patents, copyrights, and trademarks (intellectual property).</a:t>
            </a:r>
          </a:p>
          <a:p>
            <a:pPr marL="228600" indent="-228600">
              <a:buFont typeface="+mj-lt"/>
              <a:buAutoNum type="arabicPeriod"/>
              <a:defRPr/>
            </a:pPr>
            <a:r>
              <a:rPr lang="en-US" dirty="0"/>
              <a:t>Barriers on trade in textiles were to be significantly reduced over 10 years.</a:t>
            </a:r>
          </a:p>
          <a:p>
            <a:pPr marL="228600" indent="-228600">
              <a:buFont typeface="+mj-lt"/>
              <a:buAutoNum type="arabicPeriod"/>
              <a:defRPr/>
            </a:pPr>
            <a:r>
              <a:rPr lang="en-US" dirty="0"/>
              <a:t>The World Trade Organization was to be created to implement the GATT agreement.</a:t>
            </a:r>
          </a:p>
        </p:txBody>
      </p:sp>
      <p:sp>
        <p:nvSpPr>
          <p:cNvPr id="73731" name="Slide Number Placeholder 3">
            <a:extLst>
              <a:ext uri="{FF2B5EF4-FFF2-40B4-BE49-F238E27FC236}">
                <a16:creationId xmlns:a16="http://schemas.microsoft.com/office/drawing/2014/main" id="{EDA4AE2F-E77E-4EFC-4017-856F35A9B1E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AC30066-687E-4512-A3DD-A666635C73EC}" type="slidenum">
              <a:rPr lang="en-US" altLang="zh-TW" sz="1200" smtClean="0"/>
              <a:pPr/>
              <a:t>27</a:t>
            </a:fld>
            <a:endParaRPr lang="en-US" altLang="zh-TW"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a:extLst>
              <a:ext uri="{FF2B5EF4-FFF2-40B4-BE49-F238E27FC236}">
                <a16:creationId xmlns:a16="http://schemas.microsoft.com/office/drawing/2014/main" id="{C83E59D5-CF0D-B1C9-D5C3-5F1AE1F7E3DF}"/>
              </a:ext>
            </a:extLst>
          </p:cNvPr>
          <p:cNvSpPr>
            <a:spLocks noGrp="1" noRot="1" noChangeAspect="1" noChangeArrowheads="1" noTextEdit="1"/>
          </p:cNvSpPr>
          <p:nvPr>
            <p:ph type="sldImg"/>
          </p:nvPr>
        </p:nvSpPr>
        <p:spPr>
          <a:ln/>
        </p:spPr>
      </p:sp>
      <p:sp>
        <p:nvSpPr>
          <p:cNvPr id="75778" name="Notes Placeholder 2">
            <a:extLst>
              <a:ext uri="{FF2B5EF4-FFF2-40B4-BE49-F238E27FC236}">
                <a16:creationId xmlns:a16="http://schemas.microsoft.com/office/drawing/2014/main" id="{713A0B59-3973-FA5D-2597-8BDF9EE274E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By 2020, the WTO had 164 members, including China, which joined at the end of 2001, and Russia, which joined in 2012.</a:t>
            </a:r>
            <a:endParaRPr lang="en-US" altLang="en-US">
              <a:cs typeface="Times New Roman" panose="02020603050405020304" pitchFamily="18" charset="0"/>
            </a:endParaRPr>
          </a:p>
        </p:txBody>
      </p:sp>
      <p:sp>
        <p:nvSpPr>
          <p:cNvPr id="75779" name="Slide Number Placeholder 3">
            <a:extLst>
              <a:ext uri="{FF2B5EF4-FFF2-40B4-BE49-F238E27FC236}">
                <a16:creationId xmlns:a16="http://schemas.microsoft.com/office/drawing/2014/main" id="{458D2149-761B-937A-6EBC-C75B6A7DA50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3EE7FBD-C54C-4C94-8D4D-11D8D3D53A35}" type="slidenum">
              <a:rPr lang="en-US" altLang="zh-TW" sz="1200" smtClean="0"/>
              <a:pPr/>
              <a:t>28</a:t>
            </a:fld>
            <a:endParaRPr lang="en-US" altLang="zh-TW"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B74A5DC2-EF43-5212-53CE-B7C768CE6B0C}"/>
              </a:ext>
            </a:extLst>
          </p:cNvPr>
          <p:cNvSpPr>
            <a:spLocks noGrp="1" noRot="1" noChangeAspect="1" noChangeArrowheads="1" noTextEdit="1"/>
          </p:cNvSpPr>
          <p:nvPr>
            <p:ph type="sldImg"/>
          </p:nvPr>
        </p:nvSpPr>
        <p:spPr>
          <a:ln/>
        </p:spPr>
      </p:sp>
      <p:sp>
        <p:nvSpPr>
          <p:cNvPr id="77826" name="Notes Placeholder 2">
            <a:extLst>
              <a:ext uri="{FF2B5EF4-FFF2-40B4-BE49-F238E27FC236}">
                <a16:creationId xmlns:a16="http://schemas.microsoft.com/office/drawing/2014/main" id="{E27A51D7-B9E2-79C9-5009-3D262F0E213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Seventy countries agreed to dramatically lower or eradicate barriers to foreign direct investment in their financial services sector. The United States and the European Union (with minor exceptions) are fully open to inward investment by foreign banks, insurance, and securities companies. As part of the deal, many Asian countries made important concessions that allow significant foreign participation in their financial services sectors for the first time.</a:t>
            </a:r>
          </a:p>
        </p:txBody>
      </p:sp>
      <p:sp>
        <p:nvSpPr>
          <p:cNvPr id="77827" name="Slide Number Placeholder 3">
            <a:extLst>
              <a:ext uri="{FF2B5EF4-FFF2-40B4-BE49-F238E27FC236}">
                <a16:creationId xmlns:a16="http://schemas.microsoft.com/office/drawing/2014/main" id="{472E55B1-F36C-35F5-9FFA-B0F9A02E2C0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FFFF772-E9FF-49D3-B294-45FB3AB9BCDD}" type="slidenum">
              <a:rPr lang="en-US" altLang="zh-TW" sz="1200" smtClean="0"/>
              <a:pPr/>
              <a:t>29</a:t>
            </a:fld>
            <a:endParaRPr lang="en-US" altLang="zh-TW"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a:extLst>
              <a:ext uri="{FF2B5EF4-FFF2-40B4-BE49-F238E27FC236}">
                <a16:creationId xmlns:a16="http://schemas.microsoft.com/office/drawing/2014/main" id="{DE1B8664-C9BC-C44C-1813-BE0547DEC214}"/>
              </a:ext>
            </a:extLst>
          </p:cNvPr>
          <p:cNvSpPr>
            <a:spLocks noGrp="1" noRot="1" noChangeAspect="1" noChangeArrowheads="1" noTextEdit="1"/>
          </p:cNvSpPr>
          <p:nvPr>
            <p:ph type="sldImg"/>
          </p:nvPr>
        </p:nvSpPr>
        <p:spPr>
          <a:ln/>
        </p:spPr>
      </p:sp>
      <p:sp>
        <p:nvSpPr>
          <p:cNvPr id="79874" name="Notes Placeholder 2">
            <a:extLst>
              <a:ext uri="{FF2B5EF4-FFF2-40B4-BE49-F238E27FC236}">
                <a16:creationId xmlns:a16="http://schemas.microsoft.com/office/drawing/2014/main" id="{380A9FDA-8C30-D740-D71F-7325EE82FE7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TW"/>
              <a:t>In response to the apparent failure of the Doha Round to progress, many nations have pushed forward with </a:t>
            </a:r>
            <a:r>
              <a:rPr lang="en-US" altLang="zh-TW" i="1"/>
              <a:t>multilateral or bilateral trade agreements</a:t>
            </a:r>
            <a:r>
              <a:rPr lang="en-US" altLang="zh-TW"/>
              <a:t>, which are reciprocal trade agreements between two or more partners. For example, in 2014 Australia and China entered into a bilateral free trade agreement.</a:t>
            </a:r>
          </a:p>
          <a:p>
            <a:pPr eaLnBrk="1" hangingPunct="1"/>
            <a:endParaRPr lang="en-US" altLang="zh-TW"/>
          </a:p>
          <a:p>
            <a:pPr eaLnBrk="1" hangingPunct="1"/>
            <a:r>
              <a:rPr lang="en-US" altLang="zh-TW"/>
              <a:t>Multilateral and bilateral trade agreements are designed to capture gain from trade beyond those agreements currently attainable under WTO treaties.</a:t>
            </a:r>
            <a:endParaRPr lang="en-US" altLang="en-US"/>
          </a:p>
        </p:txBody>
      </p:sp>
      <p:sp>
        <p:nvSpPr>
          <p:cNvPr id="79875" name="Slide Number Placeholder 3">
            <a:extLst>
              <a:ext uri="{FF2B5EF4-FFF2-40B4-BE49-F238E27FC236}">
                <a16:creationId xmlns:a16="http://schemas.microsoft.com/office/drawing/2014/main" id="{2AFE1AD8-B7FE-B154-320C-FC8BBA73592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4C1E20C-1982-4667-A9F3-BC75251C5D0A}" type="slidenum">
              <a:rPr lang="en-US" altLang="zh-TW" sz="1200" smtClean="0"/>
              <a:pPr/>
              <a:t>30</a:t>
            </a:fld>
            <a:endParaRPr lang="en-US" altLang="zh-TW"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39348213-FDD9-35DB-423F-FFE1A5FD5CF7}"/>
              </a:ext>
            </a:extLst>
          </p:cNvPr>
          <p:cNvSpPr>
            <a:spLocks noGrp="1" noRot="1" noChangeAspect="1" noChangeArrowheads="1" noTextEdit="1"/>
          </p:cNvSpPr>
          <p:nvPr>
            <p:ph type="sldImg"/>
          </p:nvPr>
        </p:nvSpPr>
        <p:spPr>
          <a:ln/>
        </p:spPr>
      </p:sp>
      <p:sp>
        <p:nvSpPr>
          <p:cNvPr id="26626" name="Notes Placeholder 2">
            <a:extLst>
              <a:ext uri="{FF2B5EF4-FFF2-40B4-BE49-F238E27FC236}">
                <a16:creationId xmlns:a16="http://schemas.microsoft.com/office/drawing/2014/main" id="{CBDEA643-F0BD-054E-BAC3-F34A33771A6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t>LO 7-1 Identify the policy instruments used by governments to influence international trade flows.</a:t>
            </a:r>
          </a:p>
          <a:p>
            <a:endParaRPr lang="en-US" altLang="zh-TW"/>
          </a:p>
          <a:p>
            <a:r>
              <a:rPr lang="en-US" altLang="zh-TW">
                <a:cs typeface="Times New Roman" panose="02020603050405020304" pitchFamily="18" charset="0"/>
              </a:rPr>
              <a:t>Tariffs are the oldest and simplest instrument of trade policy.</a:t>
            </a:r>
          </a:p>
        </p:txBody>
      </p:sp>
      <p:sp>
        <p:nvSpPr>
          <p:cNvPr id="26627" name="Slide Number Placeholder 3">
            <a:extLst>
              <a:ext uri="{FF2B5EF4-FFF2-40B4-BE49-F238E27FC236}">
                <a16:creationId xmlns:a16="http://schemas.microsoft.com/office/drawing/2014/main" id="{66525A89-1C0B-7308-D409-4029A6FE4B1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9E43F70-42F4-4F94-8E0B-1BEA3F4A4E60}" type="slidenum">
              <a:rPr lang="en-US" altLang="zh-TW" sz="1200" smtClean="0"/>
              <a:pPr/>
              <a:t>4</a:t>
            </a:fld>
            <a:endParaRPr lang="en-US" altLang="zh-TW"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a:extLst>
              <a:ext uri="{FF2B5EF4-FFF2-40B4-BE49-F238E27FC236}">
                <a16:creationId xmlns:a16="http://schemas.microsoft.com/office/drawing/2014/main" id="{63FA1FFC-A491-F020-422D-FA31A0DC5E3B}"/>
              </a:ext>
            </a:extLst>
          </p:cNvPr>
          <p:cNvSpPr>
            <a:spLocks noGrp="1" noRot="1" noChangeAspect="1" noChangeArrowheads="1" noTextEdit="1"/>
          </p:cNvSpPr>
          <p:nvPr>
            <p:ph type="sldImg"/>
          </p:nvPr>
        </p:nvSpPr>
        <p:spPr>
          <a:ln/>
        </p:spPr>
      </p:sp>
      <p:sp>
        <p:nvSpPr>
          <p:cNvPr id="81922" name="Notes Placeholder 2">
            <a:extLst>
              <a:ext uri="{FF2B5EF4-FFF2-40B4-BE49-F238E27FC236}">
                <a16:creationId xmlns:a16="http://schemas.microsoft.com/office/drawing/2014/main" id="{EF8B2361-09E5-8081-3F37-91AC2551F47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In late 2019, the Trump administration also blocked replacements for two judges on the WTO’s appellate body, which hears appeals in trade disputes. With just one judge remaining, it will no longer be able to hear new cases, which effectively undermines the WTO’s enforcement mechanism. The significance of these developments is that heretofore both Britain and America have been leaders in the global push toward greater free trade.</a:t>
            </a:r>
            <a:endParaRPr lang="en-US" altLang="en-US">
              <a:cs typeface="Times New Roman" panose="02020603050405020304" pitchFamily="18" charset="0"/>
            </a:endParaRPr>
          </a:p>
        </p:txBody>
      </p:sp>
      <p:sp>
        <p:nvSpPr>
          <p:cNvPr id="81923" name="Slide Number Placeholder 3">
            <a:extLst>
              <a:ext uri="{FF2B5EF4-FFF2-40B4-BE49-F238E27FC236}">
                <a16:creationId xmlns:a16="http://schemas.microsoft.com/office/drawing/2014/main" id="{4CAD9D8A-0919-73B1-DC5F-1F45BA0223B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6A65461-4866-42C1-9DF7-11C6B51CC343}" type="slidenum">
              <a:rPr lang="en-US" altLang="zh-TW" sz="1200" smtClean="0"/>
              <a:pPr/>
              <a:t>31</a:t>
            </a:fld>
            <a:endParaRPr lang="en-US" altLang="zh-TW"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a:extLst>
              <a:ext uri="{FF2B5EF4-FFF2-40B4-BE49-F238E27FC236}">
                <a16:creationId xmlns:a16="http://schemas.microsoft.com/office/drawing/2014/main" id="{ADE4DA4A-36AD-C1D1-5CF6-0D99B92C7E78}"/>
              </a:ext>
            </a:extLst>
          </p:cNvPr>
          <p:cNvSpPr>
            <a:spLocks noGrp="1" noRot="1" noChangeAspect="1" noChangeArrowheads="1" noTextEdit="1"/>
          </p:cNvSpPr>
          <p:nvPr>
            <p:ph type="sldImg"/>
          </p:nvPr>
        </p:nvSpPr>
        <p:spPr>
          <a:ln/>
        </p:spPr>
      </p:sp>
      <p:sp>
        <p:nvSpPr>
          <p:cNvPr id="83970" name="Notes Placeholder 2">
            <a:extLst>
              <a:ext uri="{FF2B5EF4-FFF2-40B4-BE49-F238E27FC236}">
                <a16:creationId xmlns:a16="http://schemas.microsoft.com/office/drawing/2014/main" id="{03BD5A6B-8EE9-5147-8B07-0CD77CF86A8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The Director General of the WTO is referring to the rise of tariffs, the ongoing trade dispute between the world’s two largest economies, the United States and China, and the apparent belief of the Trump administration that bilateral agreements, and managed trade deals, are superior to the rules-based multilateral trade order embodied in the WTO.</a:t>
            </a:r>
          </a:p>
        </p:txBody>
      </p:sp>
      <p:sp>
        <p:nvSpPr>
          <p:cNvPr id="83971" name="Slide Number Placeholder 3">
            <a:extLst>
              <a:ext uri="{FF2B5EF4-FFF2-40B4-BE49-F238E27FC236}">
                <a16:creationId xmlns:a16="http://schemas.microsoft.com/office/drawing/2014/main" id="{ACEE95A5-B32B-6A26-545D-5CA40DEFD9F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BBBDD52-2627-42A5-A37D-B429ABA57CF1}" type="slidenum">
              <a:rPr lang="en-US" altLang="zh-TW" sz="1200" smtClean="0"/>
              <a:pPr/>
              <a:t>32</a:t>
            </a:fld>
            <a:endParaRPr lang="en-US" altLang="zh-TW"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a:extLst>
              <a:ext uri="{FF2B5EF4-FFF2-40B4-BE49-F238E27FC236}">
                <a16:creationId xmlns:a16="http://schemas.microsoft.com/office/drawing/2014/main" id="{5A2732B3-6C0E-0B4E-3655-3968BDBC07D0}"/>
              </a:ext>
            </a:extLst>
          </p:cNvPr>
          <p:cNvSpPr>
            <a:spLocks noGrp="1" noRot="1" noChangeAspect="1" noChangeArrowheads="1" noTextEdit="1"/>
          </p:cNvSpPr>
          <p:nvPr>
            <p:ph type="sldImg"/>
          </p:nvPr>
        </p:nvSpPr>
        <p:spPr>
          <a:ln/>
        </p:spPr>
      </p:sp>
      <p:sp>
        <p:nvSpPr>
          <p:cNvPr id="86018" name="Notes Placeholder 2">
            <a:extLst>
              <a:ext uri="{FF2B5EF4-FFF2-40B4-BE49-F238E27FC236}">
                <a16:creationId xmlns:a16="http://schemas.microsoft.com/office/drawing/2014/main" id="{91EBE30C-76BE-B3D0-6CFD-70D86C3C1E7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cs typeface="Times New Roman" panose="02020603050405020304" pitchFamily="18" charset="0"/>
              </a:rPr>
              <a:t>LO 7-5 Explain the implications for managers of developments in the world trading system.</a:t>
            </a:r>
          </a:p>
          <a:p>
            <a:endParaRPr lang="en-US" altLang="zh-TW">
              <a:cs typeface="Times New Roman" panose="02020603050405020304" pitchFamily="18" charset="0"/>
            </a:endParaRPr>
          </a:p>
          <a:p>
            <a:r>
              <a:rPr lang="en-US" altLang="zh-TW">
                <a:cs typeface="Times New Roman" panose="02020603050405020304" pitchFamily="18" charset="0"/>
              </a:rPr>
              <a:t>When trade barriers are targeted at exports from a particular nation, firms based in that nation are at a competitive disadvantage to firms of other nations. The firm may deal with such targeted trade barriers by moving production into the country imposing barriers. Another strategy may be to move production to countries whose exports are not targeted by the specific trade barrier.</a:t>
            </a:r>
          </a:p>
        </p:txBody>
      </p:sp>
      <p:sp>
        <p:nvSpPr>
          <p:cNvPr id="86019" name="Slide Number Placeholder 3">
            <a:extLst>
              <a:ext uri="{FF2B5EF4-FFF2-40B4-BE49-F238E27FC236}">
                <a16:creationId xmlns:a16="http://schemas.microsoft.com/office/drawing/2014/main" id="{FC9F97CA-BD7A-CA31-B359-C8276E40B7C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83F782F-6BA3-44C1-B0A1-19587F90CE12}" type="slidenum">
              <a:rPr lang="en-US" altLang="zh-TW" sz="1200" smtClean="0"/>
              <a:pPr/>
              <a:t>33</a:t>
            </a:fld>
            <a:endParaRPr lang="en-US" altLang="zh-TW"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D4D89F6C-F24D-3333-5C9E-8F6354FF2C22}"/>
              </a:ext>
            </a:extLst>
          </p:cNvPr>
          <p:cNvSpPr>
            <a:spLocks noGrp="1" noRot="1" noChangeAspect="1" noChangeArrowheads="1" noTextEdit="1"/>
          </p:cNvSpPr>
          <p:nvPr>
            <p:ph type="sldImg"/>
          </p:nvPr>
        </p:nvSpPr>
        <p:spPr>
          <a:ln/>
        </p:spPr>
      </p:sp>
      <p:sp>
        <p:nvSpPr>
          <p:cNvPr id="88066" name="Notes Placeholder 2">
            <a:extLst>
              <a:ext uri="{FF2B5EF4-FFF2-40B4-BE49-F238E27FC236}">
                <a16:creationId xmlns:a16="http://schemas.microsoft.com/office/drawing/2014/main" id="{E501829A-0A3F-36ED-FD51-0AF7FDF671D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Most economists would probably argue that the best interests of international business are served by a free trade stance but not a laissez-faire stance. It is probably in the best long-run interests of the business community to encourage the government to aggressively promote greater free trade by, for example, strengthening the WTO. Business probably has much more to gain from government efforts to open protected markets to imports and foreign direct investment than from government efforts to support certain domestic industries in a manner consistent with the recommendations of strategic trade policy.</a:t>
            </a:r>
          </a:p>
        </p:txBody>
      </p:sp>
      <p:sp>
        <p:nvSpPr>
          <p:cNvPr id="88067" name="Slide Number Placeholder 3">
            <a:extLst>
              <a:ext uri="{FF2B5EF4-FFF2-40B4-BE49-F238E27FC236}">
                <a16:creationId xmlns:a16="http://schemas.microsoft.com/office/drawing/2014/main" id="{E83EF8C9-98FC-3964-B0A6-1001B6497A7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37B5A5F-7907-4EF4-86A8-121523C2E4C3}" type="slidenum">
              <a:rPr lang="en-US" altLang="zh-TW" sz="1200" smtClean="0"/>
              <a:pPr/>
              <a:t>34</a:t>
            </a:fld>
            <a:endParaRPr lang="en-US" altLang="zh-TW"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EEFB924B-5F0F-D58B-3EA3-5AA3DED1EED2}"/>
              </a:ext>
            </a:extLst>
          </p:cNvPr>
          <p:cNvSpPr>
            <a:spLocks noGrp="1" noRot="1" noChangeAspect="1" noChangeArrowheads="1" noTextEdit="1"/>
          </p:cNvSpPr>
          <p:nvPr>
            <p:ph type="sldImg"/>
          </p:nvPr>
        </p:nvSpPr>
        <p:spPr>
          <a:ln/>
        </p:spPr>
      </p:sp>
      <p:sp>
        <p:nvSpPr>
          <p:cNvPr id="28674" name="Notes Placeholder 2">
            <a:extLst>
              <a:ext uri="{FF2B5EF4-FFF2-40B4-BE49-F238E27FC236}">
                <a16:creationId xmlns:a16="http://schemas.microsoft.com/office/drawing/2014/main" id="{3EAFD24A-92ED-9CDA-F31A-586E854BB44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Until the income tax was introduced, for example, the U.S. government received most of its revenues from tariffs.</a:t>
            </a:r>
          </a:p>
        </p:txBody>
      </p:sp>
      <p:sp>
        <p:nvSpPr>
          <p:cNvPr id="28675" name="Slide Number Placeholder 3">
            <a:extLst>
              <a:ext uri="{FF2B5EF4-FFF2-40B4-BE49-F238E27FC236}">
                <a16:creationId xmlns:a16="http://schemas.microsoft.com/office/drawing/2014/main" id="{0499D6C9-0B69-5021-0470-34E6EDF16DD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71D3CF4-719B-4EBB-9E2A-AF79F69A1C9A}" type="slidenum">
              <a:rPr lang="en-US" altLang="zh-TW" sz="1200" smtClean="0"/>
              <a:pPr/>
              <a:t>5</a:t>
            </a:fld>
            <a:endParaRPr lang="en-US" altLang="zh-TW"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FDFC1B7A-9808-8837-79AA-186C4614F8CE}"/>
              </a:ext>
            </a:extLst>
          </p:cNvPr>
          <p:cNvSpPr>
            <a:spLocks noGrp="1" noRot="1" noChangeAspect="1" noChangeArrowheads="1" noTextEdit="1"/>
          </p:cNvSpPr>
          <p:nvPr>
            <p:ph type="sldImg"/>
          </p:nvPr>
        </p:nvSpPr>
        <p:spPr>
          <a:ln/>
        </p:spPr>
      </p:sp>
      <p:sp>
        <p:nvSpPr>
          <p:cNvPr id="30722" name="Notes Placeholder 2">
            <a:extLst>
              <a:ext uri="{FF2B5EF4-FFF2-40B4-BE49-F238E27FC236}">
                <a16:creationId xmlns:a16="http://schemas.microsoft.com/office/drawing/2014/main" id="{565E4141-79A2-137E-30F1-5EDF49A54E2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cs typeface="Times New Roman" panose="02020603050405020304" pitchFamily="18" charset="0"/>
              </a:rPr>
              <a:t>In most cases, tariffs are placed on imports to protect domestic producers from foreign competition by raising the price of imported goods. However, tariffs also produce revenue for the government. Until the income tax was introduced, for example, the U.S. government received most of its revenues from tariffs.</a:t>
            </a:r>
          </a:p>
        </p:txBody>
      </p:sp>
      <p:sp>
        <p:nvSpPr>
          <p:cNvPr id="30723" name="Slide Number Placeholder 3">
            <a:extLst>
              <a:ext uri="{FF2B5EF4-FFF2-40B4-BE49-F238E27FC236}">
                <a16:creationId xmlns:a16="http://schemas.microsoft.com/office/drawing/2014/main" id="{B7706BB9-6757-ACAB-C959-5559189E8BB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EF412DD-FC17-403F-B637-0B8E49F483EF}" type="slidenum">
              <a:rPr lang="en-US" altLang="zh-TW" sz="1200" smtClean="0"/>
              <a:pPr/>
              <a:t>6</a:t>
            </a:fld>
            <a:endParaRPr lang="en-US" altLang="zh-TW"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31FC41D4-08BA-34BA-F2FC-1ED0D499F9BE}"/>
              </a:ext>
            </a:extLst>
          </p:cNvPr>
          <p:cNvSpPr>
            <a:spLocks noGrp="1" noRot="1" noChangeAspect="1" noChangeArrowheads="1" noTextEdit="1"/>
          </p:cNvSpPr>
          <p:nvPr>
            <p:ph type="sldImg"/>
          </p:nvPr>
        </p:nvSpPr>
        <p:spPr>
          <a:ln/>
        </p:spPr>
      </p:sp>
      <p:sp>
        <p:nvSpPr>
          <p:cNvPr id="32770" name="Notes Placeholder 2">
            <a:extLst>
              <a:ext uri="{FF2B5EF4-FFF2-40B4-BE49-F238E27FC236}">
                <a16:creationId xmlns:a16="http://schemas.microsoft.com/office/drawing/2014/main" id="{56B8C5D5-E898-11D5-5FE0-0FA92997580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Sometimes tariffs are levied on exports of a product from a country. Export tariffs are less common than import tariffs. In general, export tariffs have two objectives: first, to raise revenue for the government, and second, to reduce exports from a sector, often for political reasons.</a:t>
            </a:r>
            <a:endParaRPr lang="en-US" altLang="en-US">
              <a:cs typeface="Times New Roman" panose="02020603050405020304" pitchFamily="18" charset="0"/>
            </a:endParaRPr>
          </a:p>
        </p:txBody>
      </p:sp>
      <p:sp>
        <p:nvSpPr>
          <p:cNvPr id="32771" name="Slide Number Placeholder 3">
            <a:extLst>
              <a:ext uri="{FF2B5EF4-FFF2-40B4-BE49-F238E27FC236}">
                <a16:creationId xmlns:a16="http://schemas.microsoft.com/office/drawing/2014/main" id="{4EC8205F-F33F-BC20-9AFD-E61D2AFCE2A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CD5A1CD-652C-4D7F-81A9-6579055F6D21}" type="slidenum">
              <a:rPr lang="en-US" altLang="zh-TW" sz="1200" smtClean="0"/>
              <a:pPr/>
              <a:t>7</a:t>
            </a:fld>
            <a:endParaRPr lang="en-US" altLang="zh-TW"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3E5E701B-2C39-F498-8B94-24A16630D650}"/>
              </a:ext>
            </a:extLst>
          </p:cNvPr>
          <p:cNvSpPr>
            <a:spLocks noGrp="1" noRot="1" noChangeAspect="1" noChangeArrowheads="1" noTextEdit="1"/>
          </p:cNvSpPr>
          <p:nvPr>
            <p:ph type="sldImg"/>
          </p:nvPr>
        </p:nvSpPr>
        <p:spPr>
          <a:ln/>
        </p:spPr>
      </p:sp>
      <p:sp>
        <p:nvSpPr>
          <p:cNvPr id="34818" name="Notes Placeholder 2">
            <a:extLst>
              <a:ext uri="{FF2B5EF4-FFF2-40B4-BE49-F238E27FC236}">
                <a16:creationId xmlns:a16="http://schemas.microsoft.com/office/drawing/2014/main" id="{76B3383E-78CA-6768-64D7-23B4DD5AB64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cs typeface="Times New Roman" panose="02020603050405020304" pitchFamily="18" charset="0"/>
              </a:rPr>
              <a:t>Subsidies take many forms, including cash grants, low-interest loans, tax breaks, and government equity participation in domestic firms.</a:t>
            </a:r>
          </a:p>
          <a:p>
            <a:endParaRPr lang="en-US" altLang="en-US">
              <a:cs typeface="Times New Roman" panose="02020603050405020304" pitchFamily="18" charset="0"/>
            </a:endParaRPr>
          </a:p>
          <a:p>
            <a:r>
              <a:rPr lang="en-US" altLang="zh-TW">
                <a:cs typeface="Times New Roman" panose="02020603050405020304" pitchFamily="18" charset="0"/>
              </a:rPr>
              <a:t>Whether subsidies generate national benefits that exceed their national costs is debatable. In practice, many subsidies are not that successful at increasing the international competitiveness of domestic producers. Rather, they tend to protect the inefficient and promote excess production.</a:t>
            </a:r>
            <a:endParaRPr lang="en-US" altLang="en-US">
              <a:cs typeface="Times New Roman" panose="02020603050405020304" pitchFamily="18" charset="0"/>
            </a:endParaRPr>
          </a:p>
        </p:txBody>
      </p:sp>
      <p:sp>
        <p:nvSpPr>
          <p:cNvPr id="34819" name="Slide Number Placeholder 3">
            <a:extLst>
              <a:ext uri="{FF2B5EF4-FFF2-40B4-BE49-F238E27FC236}">
                <a16:creationId xmlns:a16="http://schemas.microsoft.com/office/drawing/2014/main" id="{C948286B-7F99-CAAC-BE33-5A987D18337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88EF2B22-416B-49EE-9CA3-13C7CD7358CD}" type="slidenum">
              <a:rPr lang="en-US" altLang="zh-TW" sz="1200" smtClean="0"/>
              <a:pPr/>
              <a:t>8</a:t>
            </a:fld>
            <a:endParaRPr lang="en-US" altLang="zh-TW"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D2D823E9-FE41-15A2-9792-2123742F0F81}"/>
              </a:ext>
            </a:extLst>
          </p:cNvPr>
          <p:cNvSpPr>
            <a:spLocks noGrp="1" noRot="1" noChangeAspect="1" noChangeArrowheads="1" noTextEdit="1"/>
          </p:cNvSpPr>
          <p:nvPr>
            <p:ph type="sldImg"/>
          </p:nvPr>
        </p:nvSpPr>
        <p:spPr>
          <a:ln/>
        </p:spPr>
      </p:sp>
      <p:sp>
        <p:nvSpPr>
          <p:cNvPr id="36866" name="Notes Placeholder 2">
            <a:extLst>
              <a:ext uri="{FF2B5EF4-FFF2-40B4-BE49-F238E27FC236}">
                <a16:creationId xmlns:a16="http://schemas.microsoft.com/office/drawing/2014/main" id="{68BA7031-10D2-011F-9F5F-F22CA53A13B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t>Import quotas and voluntary export restraints benefit domestic producers by limiting import competition, but they raise the prices of imported goods for consumers.</a:t>
            </a:r>
            <a:endParaRPr lang="en-US" altLang="en-US"/>
          </a:p>
        </p:txBody>
      </p:sp>
      <p:sp>
        <p:nvSpPr>
          <p:cNvPr id="36867" name="Slide Number Placeholder 3">
            <a:extLst>
              <a:ext uri="{FF2B5EF4-FFF2-40B4-BE49-F238E27FC236}">
                <a16:creationId xmlns:a16="http://schemas.microsoft.com/office/drawing/2014/main" id="{57DA96A9-8EE0-059F-48AA-D4C172F6F17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99DED52-0033-466E-A759-E2E42B050606}" type="slidenum">
              <a:rPr lang="en-US" altLang="zh-TW" sz="1200" smtClean="0"/>
              <a:pPr/>
              <a:t>9</a:t>
            </a:fld>
            <a:endParaRPr lang="en-US" altLang="zh-TW"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380B9E5B-1005-1DEE-BB4C-6A2238E4B80E}"/>
              </a:ext>
            </a:extLst>
          </p:cNvPr>
          <p:cNvSpPr>
            <a:spLocks noGrp="1" noRot="1" noChangeAspect="1" noChangeArrowheads="1" noTextEdit="1"/>
          </p:cNvSpPr>
          <p:nvPr>
            <p:ph type="sldImg"/>
          </p:nvPr>
        </p:nvSpPr>
        <p:spPr>
          <a:ln/>
        </p:spPr>
      </p:sp>
      <p:sp>
        <p:nvSpPr>
          <p:cNvPr id="38914" name="Notes Placeholder 2">
            <a:extLst>
              <a:ext uri="{FF2B5EF4-FFF2-40B4-BE49-F238E27FC236}">
                <a16:creationId xmlns:a16="http://schemas.microsoft.com/office/drawing/2014/main" id="{51A0C337-1F92-E47B-2104-F37EAFE126A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zh-TW">
                <a:cs typeface="Times New Roman" panose="02020603050405020304" pitchFamily="18" charset="0"/>
              </a:rPr>
              <a:t>As illustrated in Figure 7.1, an ad valorem tariff rate of 10 percent might be levied on 1 million tons of rice imports into South Korea, after which an out-of-quota rate of 80 percent might be applied. Thus, South Korea might import 2 million tons of rice, 1 million at a 10 percent tariff rate and another 1 million at an 80 percent tariff. Tariff rate quotas are common in agriculture, where their goal is to limit imports over quota.</a:t>
            </a:r>
          </a:p>
        </p:txBody>
      </p:sp>
      <p:sp>
        <p:nvSpPr>
          <p:cNvPr id="38915" name="Slide Number Placeholder 3">
            <a:extLst>
              <a:ext uri="{FF2B5EF4-FFF2-40B4-BE49-F238E27FC236}">
                <a16:creationId xmlns:a16="http://schemas.microsoft.com/office/drawing/2014/main" id="{97BE5662-213D-E762-04DD-FBB7326CFFE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D1F9B9A-FC17-432E-945C-C752B9F863CA}" type="slidenum">
              <a:rPr lang="en-US" altLang="zh-TW" sz="1200" smtClean="0"/>
              <a:pPr/>
              <a:t>10</a:t>
            </a:fld>
            <a:endParaRPr lang="en-US" altLang="zh-TW"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aseline="0">
                <a:latin typeface="Arial" panose="020B0604020202020204" pitchFamily="34" charset="0"/>
                <a:ea typeface="微軟正黑體" panose="020B0604030504040204" pitchFamily="34" charset="-120"/>
              </a:defRPr>
            </a:lvl1pPr>
          </a:lstStyle>
          <a:p>
            <a:r>
              <a:rPr lang="zh-TW" altLang="en-US" dirty="0"/>
              <a:t>按一下以編輯母片標題樣式</a:t>
            </a:r>
          </a:p>
        </p:txBody>
      </p:sp>
      <p:sp>
        <p:nvSpPr>
          <p:cNvPr id="3" name="內容版面配置區 2"/>
          <p:cNvSpPr>
            <a:spLocks noGrp="1"/>
          </p:cNvSpPr>
          <p:nvPr>
            <p:ph idx="1"/>
          </p:nvPr>
        </p:nvSpPr>
        <p:spPr/>
        <p:txBody>
          <a:bodyPr/>
          <a:lstStyle>
            <a:lvl1pPr>
              <a:defRPr sz="2800" baseline="0">
                <a:latin typeface="Arial" panose="020B0604020202020204" pitchFamily="34" charset="0"/>
              </a:defRPr>
            </a:lvl1pPr>
            <a:lvl2pPr>
              <a:defRPr sz="2400" baseline="0">
                <a:latin typeface="Times New Roman" panose="02020603050405020304" pitchFamily="18" charset="0"/>
              </a:defRPr>
            </a:lvl2pPr>
            <a:lvl3pPr>
              <a:defRPr sz="2000" baseline="0">
                <a:latin typeface="Times New Roman" panose="02020603050405020304" pitchFamily="18" charset="0"/>
              </a:defRPr>
            </a:lvl3pPr>
            <a:lvl4pPr>
              <a:defRPr sz="1800" baseline="0">
                <a:latin typeface="Times New Roman" panose="02020603050405020304" pitchFamily="18" charset="0"/>
              </a:defRPr>
            </a:lvl4pPr>
            <a:lvl5pPr>
              <a:defRPr sz="1800" baseline="0">
                <a:latin typeface="Times New Roman" panose="02020603050405020304" pitchFamily="18" charset="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Rectangle 1029">
            <a:extLst>
              <a:ext uri="{FF2B5EF4-FFF2-40B4-BE49-F238E27FC236}">
                <a16:creationId xmlns:a16="http://schemas.microsoft.com/office/drawing/2014/main" id="{314702ED-60E4-00EA-9581-B371E987CF2E}"/>
              </a:ext>
            </a:extLst>
          </p:cNvPr>
          <p:cNvSpPr>
            <a:spLocks noGrp="1" noChangeArrowheads="1"/>
          </p:cNvSpPr>
          <p:nvPr>
            <p:ph type="ftr" sz="quarter" idx="10"/>
          </p:nvPr>
        </p:nvSpPr>
        <p:spPr/>
        <p:txBody>
          <a:bodyPr/>
          <a:lstStyle>
            <a:lvl1pPr>
              <a:defRPr baseline="0">
                <a:latin typeface="Arial" panose="020B0604020202020204" pitchFamily="34" charset="0"/>
              </a:defRPr>
            </a:lvl1pPr>
          </a:lstStyle>
          <a:p>
            <a:pPr>
              <a:defRPr/>
            </a:pPr>
            <a:r>
              <a:rPr lang="en-US" altLang="zh-TW"/>
              <a:t>CYCU— Prof CK Farn</a:t>
            </a:r>
          </a:p>
        </p:txBody>
      </p:sp>
      <p:sp>
        <p:nvSpPr>
          <p:cNvPr id="5" name="Rectangle 1030">
            <a:extLst>
              <a:ext uri="{FF2B5EF4-FFF2-40B4-BE49-F238E27FC236}">
                <a16:creationId xmlns:a16="http://schemas.microsoft.com/office/drawing/2014/main" id="{59841052-43E7-65C5-BF8D-AEB539F83DC9}"/>
              </a:ext>
            </a:extLst>
          </p:cNvPr>
          <p:cNvSpPr>
            <a:spLocks noGrp="1" noChangeArrowheads="1"/>
          </p:cNvSpPr>
          <p:nvPr>
            <p:ph type="sldNum" sz="quarter" idx="11"/>
          </p:nvPr>
        </p:nvSpPr>
        <p:spPr/>
        <p:txBody>
          <a:bodyPr/>
          <a:lstStyle>
            <a:lvl1pPr>
              <a:defRPr/>
            </a:lvl1pPr>
          </a:lstStyle>
          <a:p>
            <a:pPr>
              <a:defRPr/>
            </a:pPr>
            <a:fld id="{3B732B89-BA93-4885-8247-8D9BB3EA8A85}" type="slidenum">
              <a:rPr lang="en-US" altLang="zh-TW"/>
              <a:pPr>
                <a:defRPr/>
              </a:pPr>
              <a:t>‹#›</a:t>
            </a:fld>
            <a:endParaRPr lang="en-US" altLang="zh-TW"/>
          </a:p>
        </p:txBody>
      </p:sp>
    </p:spTree>
    <p:extLst>
      <p:ext uri="{BB962C8B-B14F-4D97-AF65-F5344CB8AC3E}">
        <p14:creationId xmlns:p14="http://schemas.microsoft.com/office/powerpoint/2010/main" val="2051315031"/>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id="{25033019-0EDA-7E49-8061-2C3C17300A44}"/>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a16="http://schemas.microsoft.com/office/drawing/2014/main" id="{B9EBDE0F-24A2-F70D-C4D7-AB3FB2C2AF37}"/>
              </a:ext>
            </a:extLst>
          </p:cNvPr>
          <p:cNvSpPr>
            <a:spLocks noGrp="1" noChangeArrowheads="1"/>
          </p:cNvSpPr>
          <p:nvPr>
            <p:ph type="sldNum" sz="quarter" idx="11"/>
          </p:nvPr>
        </p:nvSpPr>
        <p:spPr>
          <a:ln/>
        </p:spPr>
        <p:txBody>
          <a:bodyPr/>
          <a:lstStyle>
            <a:lvl1pPr>
              <a:defRPr/>
            </a:lvl1pPr>
          </a:lstStyle>
          <a:p>
            <a:pPr>
              <a:defRPr/>
            </a:pPr>
            <a:fld id="{AB79A8C0-E2CC-487E-B248-FAA589502C2F}" type="slidenum">
              <a:rPr lang="en-US" altLang="zh-TW"/>
              <a:pPr>
                <a:defRPr/>
              </a:pPr>
              <a:t>‹#›</a:t>
            </a:fld>
            <a:endParaRPr lang="en-US" altLang="zh-TW"/>
          </a:p>
        </p:txBody>
      </p:sp>
    </p:spTree>
    <p:extLst>
      <p:ext uri="{BB962C8B-B14F-4D97-AF65-F5344CB8AC3E}">
        <p14:creationId xmlns:p14="http://schemas.microsoft.com/office/powerpoint/2010/main" val="266909851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id="{FBA91891-3F02-EB82-B0CC-DD5B3A3BE0F7}"/>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a16="http://schemas.microsoft.com/office/drawing/2014/main" id="{05A81B41-B950-822E-460A-59F9D546532C}"/>
              </a:ext>
            </a:extLst>
          </p:cNvPr>
          <p:cNvSpPr>
            <a:spLocks noGrp="1" noChangeArrowheads="1"/>
          </p:cNvSpPr>
          <p:nvPr>
            <p:ph type="sldNum" sz="quarter" idx="11"/>
          </p:nvPr>
        </p:nvSpPr>
        <p:spPr>
          <a:ln/>
        </p:spPr>
        <p:txBody>
          <a:bodyPr/>
          <a:lstStyle>
            <a:lvl1pPr>
              <a:defRPr/>
            </a:lvl1pPr>
          </a:lstStyle>
          <a:p>
            <a:pPr>
              <a:defRPr/>
            </a:pPr>
            <a:fld id="{0C645A81-BF4D-4931-BAA6-CFD5BC648237}" type="slidenum">
              <a:rPr lang="en-US" altLang="zh-TW"/>
              <a:pPr>
                <a:defRPr/>
              </a:pPr>
              <a:t>‹#›</a:t>
            </a:fld>
            <a:endParaRPr lang="en-US" altLang="zh-TW"/>
          </a:p>
        </p:txBody>
      </p:sp>
    </p:spTree>
    <p:extLst>
      <p:ext uri="{BB962C8B-B14F-4D97-AF65-F5344CB8AC3E}">
        <p14:creationId xmlns:p14="http://schemas.microsoft.com/office/powerpoint/2010/main" val="897606150"/>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15100" y="381000"/>
            <a:ext cx="1943100" cy="57150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85800" y="381000"/>
            <a:ext cx="5676900" cy="57150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029">
            <a:extLst>
              <a:ext uri="{FF2B5EF4-FFF2-40B4-BE49-F238E27FC236}">
                <a16:creationId xmlns:a16="http://schemas.microsoft.com/office/drawing/2014/main" id="{2250A283-D827-F5D7-C44B-860D41C756EF}"/>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a16="http://schemas.microsoft.com/office/drawing/2014/main" id="{EC791A8A-A561-B7F5-E408-742CD9B469D8}"/>
              </a:ext>
            </a:extLst>
          </p:cNvPr>
          <p:cNvSpPr>
            <a:spLocks noGrp="1" noChangeArrowheads="1"/>
          </p:cNvSpPr>
          <p:nvPr>
            <p:ph type="sldNum" sz="quarter" idx="11"/>
          </p:nvPr>
        </p:nvSpPr>
        <p:spPr>
          <a:ln/>
        </p:spPr>
        <p:txBody>
          <a:bodyPr/>
          <a:lstStyle>
            <a:lvl1pPr>
              <a:defRPr/>
            </a:lvl1pPr>
          </a:lstStyle>
          <a:p>
            <a:pPr>
              <a:defRPr/>
            </a:pPr>
            <a:fld id="{49423F35-56E8-4C0F-AE63-3E714A59BFBF}" type="slidenum">
              <a:rPr lang="en-US" altLang="zh-TW"/>
              <a:pPr>
                <a:defRPr/>
              </a:pPr>
              <a:t>‹#›</a:t>
            </a:fld>
            <a:endParaRPr lang="en-US" altLang="zh-TW"/>
          </a:p>
        </p:txBody>
      </p:sp>
    </p:spTree>
    <p:extLst>
      <p:ext uri="{BB962C8B-B14F-4D97-AF65-F5344CB8AC3E}">
        <p14:creationId xmlns:p14="http://schemas.microsoft.com/office/powerpoint/2010/main" val="320688196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Horizontal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4343400"/>
            <a:ext cx="8458200" cy="1905000"/>
          </a:xfrm>
        </p:spPr>
        <p:txBody>
          <a:bodyPr>
            <a:noAutofit/>
          </a:bodyPr>
          <a:lstStyle>
            <a:lvl1pPr>
              <a:defRPr sz="2400"/>
            </a:lvl1pPr>
            <a:lvl2pPr>
              <a:defRPr sz="2400"/>
            </a:lvl2pPr>
            <a:lvl3pPr marL="640080">
              <a:defRPr sz="2000"/>
            </a:lvl3pPr>
            <a:lvl4pPr marL="455613" indent="0">
              <a:buNone/>
              <a:defRPr/>
            </a:lvl4pPr>
          </a:lstStyle>
          <a:p>
            <a:pPr lvl="0"/>
            <a:r>
              <a:rPr lang="zh-TW" altLang="en-US"/>
              <a:t>編輯母片文字樣式</a:t>
            </a:r>
          </a:p>
          <a:p>
            <a:pPr lvl="1"/>
            <a:r>
              <a:rPr lang="zh-TW" altLang="en-US"/>
              <a:t>第二層</a:t>
            </a:r>
          </a:p>
          <a:p>
            <a:pPr lvl="2"/>
            <a:r>
              <a:rPr lang="zh-TW" altLang="en-US"/>
              <a:t>第三層</a:t>
            </a:r>
          </a:p>
        </p:txBody>
      </p:sp>
      <p:sp>
        <p:nvSpPr>
          <p:cNvPr id="8"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0"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2295628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ix Main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304800"/>
            <a:ext cx="8458200" cy="678611"/>
          </a:xfrm>
          <a:prstGeom prst="rect">
            <a:avLst/>
          </a:prstGeom>
        </p:spPr>
        <p:txBody>
          <a:bodyPr>
            <a:noAutofit/>
          </a:bodyPr>
          <a:lstStyle>
            <a:lvl1pPr>
              <a:lnSpc>
                <a:spcPct val="100000"/>
              </a:lnSpc>
              <a:defRPr sz="2400"/>
            </a:lvl1pPr>
          </a:lstStyle>
          <a:p>
            <a:r>
              <a:rPr lang="zh-TW" altLang="en-US"/>
              <a:t>按一下以編輯母片標題樣式</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6" name="Content Placeholder 2"/>
          <p:cNvSpPr>
            <a:spLocks noGrp="1"/>
          </p:cNvSpPr>
          <p:nvPr>
            <p:ph sz="quarter" idx="14"/>
          </p:nvPr>
        </p:nvSpPr>
        <p:spPr>
          <a:xfrm>
            <a:off x="342900" y="2070496"/>
            <a:ext cx="8458200" cy="649138"/>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8" name="Content Placeholder 3"/>
          <p:cNvSpPr>
            <a:spLocks noGrp="1"/>
          </p:cNvSpPr>
          <p:nvPr>
            <p:ph sz="quarter" idx="15"/>
          </p:nvPr>
        </p:nvSpPr>
        <p:spPr>
          <a:xfrm>
            <a:off x="342900" y="2900944"/>
            <a:ext cx="8458200" cy="6731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1" name="Content Placeholder 4"/>
          <p:cNvSpPr>
            <a:spLocks noGrp="1"/>
          </p:cNvSpPr>
          <p:nvPr>
            <p:ph sz="quarter" idx="16"/>
          </p:nvPr>
        </p:nvSpPr>
        <p:spPr>
          <a:xfrm>
            <a:off x="342900" y="375535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3" name="Content Placeholder 5"/>
          <p:cNvSpPr>
            <a:spLocks noGrp="1"/>
          </p:cNvSpPr>
          <p:nvPr>
            <p:ph sz="quarter" idx="17"/>
          </p:nvPr>
        </p:nvSpPr>
        <p:spPr>
          <a:xfrm>
            <a:off x="342900" y="4635164"/>
            <a:ext cx="8458200" cy="698500"/>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5" name="Content Placeholder 6"/>
          <p:cNvSpPr>
            <a:spLocks noGrp="1"/>
          </p:cNvSpPr>
          <p:nvPr>
            <p:ph sz="quarter" idx="18"/>
          </p:nvPr>
        </p:nvSpPr>
        <p:spPr>
          <a:xfrm>
            <a:off x="342900" y="5514975"/>
            <a:ext cx="8458200" cy="733425"/>
          </a:xfrm>
        </p:spPr>
        <p:txBody>
          <a:bodyPr>
            <a:noAutofit/>
          </a:bodyPr>
          <a:lstStyle>
            <a:lvl1pPr>
              <a:defRPr sz="2400"/>
            </a:lvl1pPr>
            <a:lvl2pPr>
              <a:defRPr sz="2400"/>
            </a:lvl2pPr>
            <a:lvl3pPr marL="640080">
              <a:defRPr sz="2000"/>
            </a:lvl3pPr>
          </a:lstStyle>
          <a:p>
            <a:pPr lvl="0"/>
            <a:r>
              <a:rPr lang="zh-TW" altLang="en-US"/>
              <a:t>編輯母片文字樣式</a:t>
            </a:r>
          </a:p>
          <a:p>
            <a:pPr lvl="1"/>
            <a:r>
              <a:rPr lang="zh-TW" altLang="en-US"/>
              <a:t>第二層</a:t>
            </a:r>
          </a:p>
          <a:p>
            <a:pPr lvl="2"/>
            <a:r>
              <a:rPr lang="zh-TW" altLang="en-US"/>
              <a:t>第三層</a:t>
            </a:r>
          </a:p>
        </p:txBody>
      </p:sp>
      <p:sp>
        <p:nvSpPr>
          <p:cNvPr id="12" name="Appendix Link"/>
          <p:cNvSpPr>
            <a:spLocks noGrp="1"/>
          </p:cNvSpPr>
          <p:nvPr>
            <p:ph type="body" sz="quarter" idx="29"/>
          </p:nvPr>
        </p:nvSpPr>
        <p:spPr>
          <a:xfrm>
            <a:off x="3200400" y="6324600"/>
            <a:ext cx="2743200" cy="192024"/>
          </a:xfrm>
        </p:spPr>
        <p:txBody>
          <a:bodyPr anchor="b">
            <a:noAutofit/>
          </a:bodyPr>
          <a:lstStyle>
            <a:lvl1pPr algn="ctr">
              <a:defRPr sz="900"/>
            </a:lvl1pPr>
          </a:lstStyle>
          <a:p>
            <a:pPr lvl="0"/>
            <a:r>
              <a:rPr lang="zh-TW" altLang="en-US"/>
              <a:t>編輯母片文字樣式</a:t>
            </a:r>
          </a:p>
        </p:txBody>
      </p:sp>
      <p:sp>
        <p:nvSpPr>
          <p:cNvPr id="14" name="Image Credit"/>
          <p:cNvSpPr>
            <a:spLocks noGrp="1"/>
          </p:cNvSpPr>
          <p:nvPr>
            <p:ph type="body" sz="quarter" idx="30"/>
          </p:nvPr>
        </p:nvSpPr>
        <p:spPr>
          <a:xfrm>
            <a:off x="1562101" y="6684963"/>
            <a:ext cx="6976872" cy="173736"/>
          </a:xfrm>
        </p:spPr>
        <p:txBody>
          <a:bodyPr anchor="ctr">
            <a:noAutofit/>
          </a:bodyPr>
          <a:lstStyle>
            <a:lvl1pPr algn="r">
              <a:defRPr sz="800">
                <a:solidFill>
                  <a:srgbClr val="595959"/>
                </a:solidFill>
              </a:defRPr>
            </a:lvl1pPr>
          </a:lstStyle>
          <a:p>
            <a:pPr lvl="0"/>
            <a:r>
              <a:rPr lang="zh-TW" altLang="en-US"/>
              <a:t>編輯母片文字樣式</a:t>
            </a:r>
          </a:p>
        </p:txBody>
      </p:sp>
    </p:spTree>
    <p:extLst>
      <p:ext uri="{BB962C8B-B14F-4D97-AF65-F5344CB8AC3E}">
        <p14:creationId xmlns:p14="http://schemas.microsoft.com/office/powerpoint/2010/main" val="2093831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losingSlide">
    <p:spTree>
      <p:nvGrpSpPr>
        <p:cNvPr id="1" name=""/>
        <p:cNvGrpSpPr/>
        <p:nvPr/>
      </p:nvGrpSpPr>
      <p:grpSpPr>
        <a:xfrm>
          <a:off x="0" y="0"/>
          <a:ext cx="0" cy="0"/>
          <a:chOff x="0" y="0"/>
          <a:chExt cx="0" cy="0"/>
        </a:xfrm>
      </p:grpSpPr>
      <p:pic>
        <p:nvPicPr>
          <p:cNvPr id="3" name="MGH Logo">
            <a:extLst>
              <a:ext uri="{FF2B5EF4-FFF2-40B4-BE49-F238E27FC236}">
                <a16:creationId xmlns:a16="http://schemas.microsoft.com/office/drawing/2014/main" id="{54300B22-113B-3B52-3A5F-C6231CDE6A5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49625" y="1006475"/>
            <a:ext cx="2444750" cy="244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MGH Tagline">
            <a:extLst>
              <a:ext uri="{FF2B5EF4-FFF2-40B4-BE49-F238E27FC236}">
                <a16:creationId xmlns:a16="http://schemas.microsoft.com/office/drawing/2014/main" id="{6761324A-A5DC-D2A6-5BEB-F73701621CE8}"/>
              </a:ext>
            </a:extLst>
          </p:cNvPr>
          <p:cNvSpPr txBox="1"/>
          <p:nvPr userDrawn="1"/>
        </p:nvSpPr>
        <p:spPr>
          <a:xfrm>
            <a:off x="1730375" y="3797300"/>
            <a:ext cx="5683250" cy="468313"/>
          </a:xfrm>
          <a:prstGeom prst="rect">
            <a:avLst/>
          </a:prstGeom>
          <a:noFill/>
        </p:spPr>
        <p:txBody>
          <a:bodyPr>
            <a:spAutoFit/>
          </a:bodyPr>
          <a:lstStyle/>
          <a:p>
            <a:pPr algn="ctr" eaLnBrk="1" fontAlgn="auto" hangingPunct="1">
              <a:spcBef>
                <a:spcPts val="0"/>
              </a:spcBef>
              <a:spcAft>
                <a:spcPts val="0"/>
              </a:spcAft>
              <a:defRPr/>
            </a:pPr>
            <a:r>
              <a:rPr kumimoji="0" lang="en-US" spc="40" dirty="0">
                <a:solidFill>
                  <a:srgbClr val="000000"/>
                </a:solidFill>
                <a:latin typeface="Arial" panose="020B0604020202020204" pitchFamily="34" charset="0"/>
                <a:ea typeface="Calibri" panose="020F0502020204030204" pitchFamily="34" charset="0"/>
              </a:rPr>
              <a:t>Because learning changes everything.</a:t>
            </a:r>
            <a:r>
              <a:rPr kumimoji="0" lang="en-US" sz="1400" spc="40" baseline="60000" dirty="0">
                <a:solidFill>
                  <a:srgbClr val="000000"/>
                </a:solidFill>
                <a:latin typeface="Arial" panose="020B0604020202020204" pitchFamily="34" charset="0"/>
                <a:ea typeface="Calibri" panose="020F0502020204030204" pitchFamily="34" charset="0"/>
              </a:rPr>
              <a:t>®</a:t>
            </a:r>
            <a:endParaRPr kumimoji="0" lang="en-US" spc="40" baseline="60000" dirty="0">
              <a:solidFill>
                <a:srgbClr val="000000"/>
              </a:solidFill>
              <a:latin typeface="+mn-lt"/>
              <a:ea typeface="+mn-ea"/>
            </a:endParaRPr>
          </a:p>
        </p:txBody>
      </p:sp>
      <p:sp>
        <p:nvSpPr>
          <p:cNvPr id="5" name="MGH URL">
            <a:extLst>
              <a:ext uri="{FF2B5EF4-FFF2-40B4-BE49-F238E27FC236}">
                <a16:creationId xmlns:a16="http://schemas.microsoft.com/office/drawing/2014/main" id="{042F799E-C40E-024C-3E42-9BEF213DBB1B}"/>
              </a:ext>
            </a:extLst>
          </p:cNvPr>
          <p:cNvSpPr txBox="1">
            <a:spLocks noChangeArrowheads="1"/>
          </p:cNvSpPr>
          <p:nvPr userDrawn="1"/>
        </p:nvSpPr>
        <p:spPr bwMode="auto">
          <a:xfrm>
            <a:off x="3268663" y="5329238"/>
            <a:ext cx="2606675" cy="338137"/>
          </a:xfrm>
          <a:prstGeom prst="rect">
            <a:avLst/>
          </a:prstGeom>
          <a:noFill/>
          <a:ln>
            <a:noFill/>
          </a:ln>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algn="ctr" eaLnBrk="1" hangingPunct="1">
              <a:defRPr/>
            </a:pPr>
            <a:r>
              <a:rPr kumimoji="0" lang="en-US" altLang="zh-TW" sz="1600">
                <a:solidFill>
                  <a:srgbClr val="000000"/>
                </a:solidFill>
                <a:ea typeface="標楷體" panose="03000509000000000000" pitchFamily="49" charset="-120"/>
              </a:rPr>
              <a:t>www.mheducation.com</a:t>
            </a:r>
            <a:endParaRPr kumimoji="0" lang="en-US" altLang="zh-TW" sz="2000">
              <a:solidFill>
                <a:srgbClr val="000000"/>
              </a:solidFill>
              <a:ea typeface="標楷體" panose="03000509000000000000" pitchFamily="49" charset="-120"/>
            </a:endParaRPr>
          </a:p>
        </p:txBody>
      </p:sp>
      <p:sp>
        <p:nvSpPr>
          <p:cNvPr id="2" name="Hidden Slide Title"/>
          <p:cNvSpPr>
            <a:spLocks noGrp="1"/>
          </p:cNvSpPr>
          <p:nvPr>
            <p:ph type="title"/>
          </p:nvPr>
        </p:nvSpPr>
        <p:spPr>
          <a:xfrm>
            <a:off x="3425949" y="418391"/>
            <a:ext cx="2292103" cy="291823"/>
          </a:xfrm>
          <a:prstGeom prst="rect">
            <a:avLst/>
          </a:prstGeom>
        </p:spPr>
        <p:txBody>
          <a:bodyPr/>
          <a:lstStyle>
            <a:lvl1pPr>
              <a:defRPr>
                <a:solidFill>
                  <a:schemeClr val="tx1"/>
                </a:solidFill>
                <a:latin typeface="Calibri" panose="020F0502020204030204" pitchFamily="34" charset="0"/>
                <a:cs typeface="Calibri" panose="020F0502020204030204" pitchFamily="34" charset="0"/>
              </a:defRPr>
            </a:lvl1pPr>
          </a:lstStyle>
          <a:p>
            <a:r>
              <a:rPr lang="zh-TW" altLang="en-US"/>
              <a:t>按一下以編輯母片標題樣式</a:t>
            </a:r>
            <a:endParaRPr lang="en-US" dirty="0"/>
          </a:p>
        </p:txBody>
      </p:sp>
      <p:sp>
        <p:nvSpPr>
          <p:cNvPr id="6" name="Long Copyright">
            <a:extLst>
              <a:ext uri="{FF2B5EF4-FFF2-40B4-BE49-F238E27FC236}">
                <a16:creationId xmlns:a16="http://schemas.microsoft.com/office/drawing/2014/main" id="{11B8606B-D6F9-435A-D8F6-FC9249108C63}"/>
              </a:ext>
            </a:extLst>
          </p:cNvPr>
          <p:cNvSpPr>
            <a:spLocks noGrp="1"/>
          </p:cNvSpPr>
          <p:nvPr>
            <p:ph type="ftr" sz="quarter" idx="10"/>
          </p:nvPr>
        </p:nvSpPr>
        <p:spPr>
          <a:xfrm>
            <a:off x="0" y="6486525"/>
            <a:ext cx="9144000" cy="371475"/>
          </a:xfrm>
        </p:spPr>
        <p:txBody>
          <a:bodyPr/>
          <a:lstStyle>
            <a:lvl1pPr algn="ctr" defTabSz="457200">
              <a:spcBef>
                <a:spcPct val="20000"/>
              </a:spcBef>
              <a:defRPr/>
            </a:lvl1pPr>
          </a:lstStyle>
          <a:p>
            <a:pPr>
              <a:defRPr/>
            </a:pPr>
            <a:r>
              <a:rPr lang="en-US"/>
              <a:t>CYCU— Prof CK Farn</a:t>
            </a:r>
            <a:endParaRPr lang="en-US" dirty="0"/>
          </a:p>
        </p:txBody>
      </p:sp>
    </p:spTree>
    <p:extLst>
      <p:ext uri="{BB962C8B-B14F-4D97-AF65-F5344CB8AC3E}">
        <p14:creationId xmlns:p14="http://schemas.microsoft.com/office/powerpoint/2010/main" val="957571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wo Horizontal Main Placeholders">
    <p:spTree>
      <p:nvGrpSpPr>
        <p:cNvPr id="1" name=""/>
        <p:cNvGrpSpPr/>
        <p:nvPr/>
      </p:nvGrpSpPr>
      <p:grpSpPr>
        <a:xfrm>
          <a:off x="0" y="0"/>
          <a:ext cx="0" cy="0"/>
          <a:chOff x="0" y="0"/>
          <a:chExt cx="0" cy="0"/>
        </a:xfrm>
      </p:grpSpPr>
      <p:sp>
        <p:nvSpPr>
          <p:cNvPr id="11"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09"/>
            <a:ext cx="8458200" cy="2838091"/>
          </a:xfrm>
          <a:prstGeom prst="rect">
            <a:avLst/>
          </a:prstGeom>
        </p:spPr>
        <p:txBody>
          <a:bodyPr/>
          <a:lstStyle>
            <a:lvl1pPr>
              <a:spcBef>
                <a:spcPts val="1000"/>
              </a:spcBef>
              <a:spcAft>
                <a:spcPts val="0"/>
              </a:spcAft>
              <a:defRPr sz="2400"/>
            </a:lvl1pPr>
            <a:lvl2pPr marL="291600" indent="-291600">
              <a:spcBef>
                <a:spcPts val="1000"/>
              </a:spcBef>
              <a:spcAft>
                <a:spcPts val="0"/>
              </a:spcAft>
              <a:defRPr sz="2200"/>
            </a:lvl2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342900" y="4343400"/>
            <a:ext cx="8458200" cy="1660358"/>
          </a:xfrm>
        </p:spPr>
        <p:txBody>
          <a:bodyPr/>
          <a:lstStyle>
            <a:lvl1pPr>
              <a:spcBef>
                <a:spcPts val="1000"/>
              </a:spcBef>
              <a:spcAft>
                <a:spcPts val="0"/>
              </a:spcAft>
              <a:defRPr sz="2400"/>
            </a:lvl1pPr>
            <a:lvl2pPr marL="291600" indent="-291600">
              <a:spcBef>
                <a:spcPts val="1000"/>
              </a:spcBef>
              <a:spcAft>
                <a:spcPts val="0"/>
              </a:spcAft>
              <a:defRPr sz="2200"/>
            </a:lvl2pPr>
            <a:lvl4pPr marL="455613" indent="0">
              <a:buNone/>
              <a:defRPr/>
            </a:lvl4pPr>
          </a:lstStyle>
          <a:p>
            <a:pPr lvl="0"/>
            <a:r>
              <a:rPr lang="en-US"/>
              <a:t>Click to edit Master text styles</a:t>
            </a:r>
          </a:p>
          <a:p>
            <a:pPr lvl="1"/>
            <a:r>
              <a:rPr lang="en-US"/>
              <a:t>Second level</a:t>
            </a:r>
          </a:p>
          <a:p>
            <a:pPr lvl="2"/>
            <a:r>
              <a:rPr lang="en-US"/>
              <a:t>Third level</a:t>
            </a:r>
          </a:p>
        </p:txBody>
      </p:sp>
      <p:sp>
        <p:nvSpPr>
          <p:cNvPr id="8"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0"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2" name="Slide Number Placeholder">
            <a:extLst>
              <a:ext uri="{FF2B5EF4-FFF2-40B4-BE49-F238E27FC236}">
                <a16:creationId xmlns:a16="http://schemas.microsoft.com/office/drawing/2014/main" id="{819E5846-C7AD-3BA0-8B45-E082B432A541}"/>
              </a:ext>
            </a:extLst>
          </p:cNvPr>
          <p:cNvSpPr>
            <a:spLocks noGrp="1"/>
          </p:cNvSpPr>
          <p:nvPr>
            <p:ph type="sldNum" sz="quarter" idx="15"/>
          </p:nvPr>
        </p:nvSpPr>
        <p:spPr>
          <a:xfrm>
            <a:off x="8626475" y="6673850"/>
            <a:ext cx="355600" cy="160338"/>
          </a:xfrm>
        </p:spPr>
        <p:txBody>
          <a:bodyPr/>
          <a:lstStyle>
            <a:lvl1pPr>
              <a:defRPr/>
            </a:lvl1pPr>
          </a:lstStyle>
          <a:p>
            <a:pPr>
              <a:defRPr/>
            </a:pPr>
            <a:fld id="{8A4BCEDB-AAFF-4D2B-BB2C-3CEC4B1A8CEE}" type="slidenum">
              <a:rPr lang="en-US"/>
              <a:pPr>
                <a:defRPr/>
              </a:pPr>
              <a:t>‹#›</a:t>
            </a:fld>
            <a:endParaRPr lang="en-US"/>
          </a:p>
        </p:txBody>
      </p:sp>
    </p:spTree>
    <p:extLst>
      <p:ext uri="{BB962C8B-B14F-4D97-AF65-F5344CB8AC3E}">
        <p14:creationId xmlns:p14="http://schemas.microsoft.com/office/powerpoint/2010/main" val="32660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One Main Placeholder">
    <p:spTree>
      <p:nvGrpSpPr>
        <p:cNvPr id="1" name=""/>
        <p:cNvGrpSpPr/>
        <p:nvPr/>
      </p:nvGrpSpPr>
      <p:grpSpPr>
        <a:xfrm>
          <a:off x="0" y="0"/>
          <a:ext cx="0" cy="0"/>
          <a:chOff x="0" y="0"/>
          <a:chExt cx="0" cy="0"/>
        </a:xfrm>
      </p:grpSpPr>
      <p:sp>
        <p:nvSpPr>
          <p:cNvPr id="2"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8458200" cy="4878028"/>
          </a:xfrm>
          <a:prstGeom prst="rect">
            <a:avLst/>
          </a:prstGeom>
        </p:spPr>
        <p:txBody>
          <a:bodyPr/>
          <a:lstStyle>
            <a:lvl1pPr>
              <a:spcBef>
                <a:spcPts val="1000"/>
              </a:spcBef>
              <a:spcAft>
                <a:spcPts val="0"/>
              </a:spcAft>
              <a:defRPr sz="2400"/>
            </a:lvl1pPr>
            <a:lvl2pPr marL="291600" indent="-291600">
              <a:spcBef>
                <a:spcPts val="1000"/>
              </a:spcBef>
              <a:spcAft>
                <a:spcPts val="0"/>
              </a:spcAft>
              <a:defRPr sz="2200"/>
            </a:lvl2pPr>
          </a:lstStyle>
          <a:p>
            <a:pPr lvl="0"/>
            <a:r>
              <a:rPr lang="en-US"/>
              <a:t>Click to edit Master text styles</a:t>
            </a:r>
          </a:p>
          <a:p>
            <a:pPr lvl="1"/>
            <a:r>
              <a:rPr lang="en-US"/>
              <a:t>Second level</a:t>
            </a:r>
          </a:p>
          <a:p>
            <a:pPr lvl="2"/>
            <a:r>
              <a:rPr lang="en-US"/>
              <a:t>Third level</a:t>
            </a:r>
          </a:p>
        </p:txBody>
      </p:sp>
      <p:sp>
        <p:nvSpPr>
          <p:cNvPr id="7"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9"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3" name="Slide Number Placeholder">
            <a:extLst>
              <a:ext uri="{FF2B5EF4-FFF2-40B4-BE49-F238E27FC236}">
                <a16:creationId xmlns:a16="http://schemas.microsoft.com/office/drawing/2014/main" id="{5C53AA34-1571-621E-4454-C66B32E13448}"/>
              </a:ext>
            </a:extLst>
          </p:cNvPr>
          <p:cNvSpPr>
            <a:spLocks noGrp="1"/>
          </p:cNvSpPr>
          <p:nvPr>
            <p:ph type="sldNum" sz="quarter" idx="14"/>
          </p:nvPr>
        </p:nvSpPr>
        <p:spPr>
          <a:xfrm>
            <a:off x="8626475" y="6673850"/>
            <a:ext cx="355600" cy="160338"/>
          </a:xfrm>
        </p:spPr>
        <p:txBody>
          <a:bodyPr/>
          <a:lstStyle>
            <a:lvl1pPr>
              <a:defRPr/>
            </a:lvl1pPr>
          </a:lstStyle>
          <a:p>
            <a:pPr>
              <a:defRPr/>
            </a:pPr>
            <a:fld id="{5C9A620C-7635-46D5-A9DC-0AF84D1050C7}" type="slidenum">
              <a:rPr lang="en-US"/>
              <a:pPr>
                <a:defRPr/>
              </a:pPr>
              <a:t>‹#›</a:t>
            </a:fld>
            <a:endParaRPr lang="en-US"/>
          </a:p>
        </p:txBody>
      </p:sp>
    </p:spTree>
    <p:extLst>
      <p:ext uri="{BB962C8B-B14F-4D97-AF65-F5344CB8AC3E}">
        <p14:creationId xmlns:p14="http://schemas.microsoft.com/office/powerpoint/2010/main" val="2890342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Six Main Placeholders">
    <p:spTree>
      <p:nvGrpSpPr>
        <p:cNvPr id="1" name=""/>
        <p:cNvGrpSpPr/>
        <p:nvPr/>
      </p:nvGrpSpPr>
      <p:grpSpPr>
        <a:xfrm>
          <a:off x="0" y="0"/>
          <a:ext cx="0" cy="0"/>
          <a:chOff x="0" y="0"/>
          <a:chExt cx="0" cy="0"/>
        </a:xfrm>
      </p:grpSpPr>
      <p:sp>
        <p:nvSpPr>
          <p:cNvPr id="16"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8458200" cy="612476"/>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342900" y="2070496"/>
            <a:ext cx="8458200" cy="649138"/>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8" name="Content Placeholder 3"/>
          <p:cNvSpPr>
            <a:spLocks noGrp="1"/>
          </p:cNvSpPr>
          <p:nvPr>
            <p:ph sz="quarter" idx="15"/>
          </p:nvPr>
        </p:nvSpPr>
        <p:spPr>
          <a:xfrm>
            <a:off x="342900" y="2900944"/>
            <a:ext cx="8458200" cy="6731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1" name="Content Placeholder 4"/>
          <p:cNvSpPr>
            <a:spLocks noGrp="1"/>
          </p:cNvSpPr>
          <p:nvPr>
            <p:ph sz="quarter" idx="16"/>
          </p:nvPr>
        </p:nvSpPr>
        <p:spPr>
          <a:xfrm>
            <a:off x="342900" y="3755354"/>
            <a:ext cx="8458200"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3" name="Content Placeholder 5"/>
          <p:cNvSpPr>
            <a:spLocks noGrp="1"/>
          </p:cNvSpPr>
          <p:nvPr>
            <p:ph sz="quarter" idx="17"/>
          </p:nvPr>
        </p:nvSpPr>
        <p:spPr>
          <a:xfrm>
            <a:off x="342900" y="4635164"/>
            <a:ext cx="8458200"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5" name="Content Placeholder 6"/>
          <p:cNvSpPr>
            <a:spLocks noGrp="1"/>
          </p:cNvSpPr>
          <p:nvPr>
            <p:ph sz="quarter" idx="18"/>
          </p:nvPr>
        </p:nvSpPr>
        <p:spPr>
          <a:xfrm>
            <a:off x="342900" y="5514975"/>
            <a:ext cx="8458200" cy="537105"/>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2"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4"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17" name="Content Placeholder 1"/>
          <p:cNvSpPr>
            <a:spLocks noGrp="1"/>
          </p:cNvSpPr>
          <p:nvPr>
            <p:ph sz="quarter" idx="19"/>
          </p:nvPr>
        </p:nvSpPr>
        <p:spPr>
          <a:xfrm>
            <a:off x="5745018" y="1429110"/>
            <a:ext cx="3208482" cy="612476"/>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sz="quarter" idx="20"/>
          </p:nvPr>
        </p:nvSpPr>
        <p:spPr>
          <a:xfrm>
            <a:off x="5745018" y="2222896"/>
            <a:ext cx="3208482" cy="649138"/>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19" name="Content Placeholder 3"/>
          <p:cNvSpPr>
            <a:spLocks noGrp="1"/>
          </p:cNvSpPr>
          <p:nvPr>
            <p:ph sz="quarter" idx="21"/>
          </p:nvPr>
        </p:nvSpPr>
        <p:spPr>
          <a:xfrm>
            <a:off x="5745018" y="3053344"/>
            <a:ext cx="3208482" cy="6731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0" name="Content Placeholder 4"/>
          <p:cNvSpPr>
            <a:spLocks noGrp="1"/>
          </p:cNvSpPr>
          <p:nvPr>
            <p:ph sz="quarter" idx="22"/>
          </p:nvPr>
        </p:nvSpPr>
        <p:spPr>
          <a:xfrm>
            <a:off x="5745018" y="3907754"/>
            <a:ext cx="3208482"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1" name="Content Placeholder 5"/>
          <p:cNvSpPr>
            <a:spLocks noGrp="1"/>
          </p:cNvSpPr>
          <p:nvPr>
            <p:ph sz="quarter" idx="23"/>
          </p:nvPr>
        </p:nvSpPr>
        <p:spPr>
          <a:xfrm>
            <a:off x="5745018" y="4787564"/>
            <a:ext cx="3208482" cy="698500"/>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2" name="Content Placeholder 6"/>
          <p:cNvSpPr>
            <a:spLocks noGrp="1"/>
          </p:cNvSpPr>
          <p:nvPr>
            <p:ph sz="quarter" idx="24"/>
          </p:nvPr>
        </p:nvSpPr>
        <p:spPr>
          <a:xfrm>
            <a:off x="5745018" y="5667375"/>
            <a:ext cx="3208482" cy="537105"/>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2" name="Slide Number Placeholder">
            <a:extLst>
              <a:ext uri="{FF2B5EF4-FFF2-40B4-BE49-F238E27FC236}">
                <a16:creationId xmlns:a16="http://schemas.microsoft.com/office/drawing/2014/main" id="{A61DBBEC-B2D9-13A7-4AD1-D65EDBB804B8}"/>
              </a:ext>
            </a:extLst>
          </p:cNvPr>
          <p:cNvSpPr>
            <a:spLocks noGrp="1"/>
          </p:cNvSpPr>
          <p:nvPr>
            <p:ph type="sldNum" sz="quarter" idx="25"/>
          </p:nvPr>
        </p:nvSpPr>
        <p:spPr>
          <a:xfrm>
            <a:off x="8626475" y="6673850"/>
            <a:ext cx="355600" cy="160338"/>
          </a:xfrm>
        </p:spPr>
        <p:txBody>
          <a:bodyPr/>
          <a:lstStyle>
            <a:lvl1pPr>
              <a:defRPr/>
            </a:lvl1pPr>
          </a:lstStyle>
          <a:p>
            <a:pPr>
              <a:defRPr/>
            </a:pPr>
            <a:fld id="{304C183D-8014-4150-8273-2B6F4453CF01}" type="slidenum">
              <a:rPr lang="en-US"/>
              <a:pPr>
                <a:defRPr/>
              </a:pPr>
              <a:t>‹#›</a:t>
            </a:fld>
            <a:endParaRPr lang="en-US"/>
          </a:p>
        </p:txBody>
      </p:sp>
    </p:spTree>
    <p:extLst>
      <p:ext uri="{BB962C8B-B14F-4D97-AF65-F5344CB8AC3E}">
        <p14:creationId xmlns:p14="http://schemas.microsoft.com/office/powerpoint/2010/main" val="42671767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wo Comparison Placeholders">
    <p:spTree>
      <p:nvGrpSpPr>
        <p:cNvPr id="1" name=""/>
        <p:cNvGrpSpPr/>
        <p:nvPr/>
      </p:nvGrpSpPr>
      <p:grpSpPr>
        <a:xfrm>
          <a:off x="0" y="0"/>
          <a:ext cx="0" cy="0"/>
          <a:chOff x="0" y="0"/>
          <a:chExt cx="0" cy="0"/>
        </a:xfrm>
      </p:grpSpPr>
      <p:sp>
        <p:nvSpPr>
          <p:cNvPr id="11" name="Slide Title"/>
          <p:cNvSpPr>
            <a:spLocks noGrp="1"/>
          </p:cNvSpPr>
          <p:nvPr>
            <p:ph type="title"/>
          </p:nvPr>
        </p:nvSpPr>
        <p:spPr>
          <a:xfrm>
            <a:off x="342900" y="147328"/>
            <a:ext cx="8458200" cy="993554"/>
          </a:xfrm>
          <a:prstGeom prst="rect">
            <a:avLst/>
          </a:prstGeom>
        </p:spPr>
        <p:txBody>
          <a:bodyPr>
            <a:normAutofit/>
          </a:bodyPr>
          <a:lstStyle>
            <a:lvl1pPr>
              <a:defRPr sz="3600"/>
            </a:lvl1pPr>
          </a:lstStyle>
          <a:p>
            <a:r>
              <a:rPr lang="en-US"/>
              <a:t>Click to edit Master title style</a:t>
            </a:r>
            <a:endParaRPr lang="en-US" dirty="0"/>
          </a:p>
        </p:txBody>
      </p:sp>
      <p:sp>
        <p:nvSpPr>
          <p:cNvPr id="5" name="Content Placeholder 1"/>
          <p:cNvSpPr>
            <a:spLocks noGrp="1"/>
          </p:cNvSpPr>
          <p:nvPr>
            <p:ph sz="quarter" idx="11"/>
          </p:nvPr>
        </p:nvSpPr>
        <p:spPr>
          <a:xfrm>
            <a:off x="342900" y="1276710"/>
            <a:ext cx="4076700" cy="4594702"/>
          </a:xfrm>
          <a:prstGeom prst="rect">
            <a:avLst/>
          </a:prstGeo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6" name="Content Placeholder 2"/>
          <p:cNvSpPr>
            <a:spLocks noGrp="1"/>
          </p:cNvSpPr>
          <p:nvPr>
            <p:ph sz="quarter" idx="14"/>
          </p:nvPr>
        </p:nvSpPr>
        <p:spPr>
          <a:xfrm>
            <a:off x="4724400" y="1257300"/>
            <a:ext cx="4076700" cy="4612639"/>
          </a:xfrm>
        </p:spPr>
        <p:txBody>
          <a:bodyPr/>
          <a:lstStyle>
            <a:lvl1pPr>
              <a:defRPr/>
            </a:lvl1pPr>
          </a:lstStyle>
          <a:p>
            <a:pPr lvl="0"/>
            <a:r>
              <a:rPr lang="en-US"/>
              <a:t>Click to edit Master text styles</a:t>
            </a:r>
          </a:p>
          <a:p>
            <a:pPr lvl="1"/>
            <a:r>
              <a:rPr lang="en-US"/>
              <a:t>Second level</a:t>
            </a:r>
          </a:p>
          <a:p>
            <a:pPr lvl="2"/>
            <a:r>
              <a:rPr lang="en-US"/>
              <a:t>Third level</a:t>
            </a:r>
          </a:p>
        </p:txBody>
      </p:sp>
      <p:sp>
        <p:nvSpPr>
          <p:cNvPr id="8" name="Appendix Link"/>
          <p:cNvSpPr>
            <a:spLocks noGrp="1"/>
          </p:cNvSpPr>
          <p:nvPr>
            <p:ph type="body" sz="quarter" idx="12"/>
          </p:nvPr>
        </p:nvSpPr>
        <p:spPr>
          <a:xfrm>
            <a:off x="2971268" y="6266449"/>
            <a:ext cx="3201464" cy="306803"/>
          </a:xfrm>
        </p:spPr>
        <p:txBody>
          <a:bodyPr anchor="b">
            <a:noAutofit/>
          </a:bodyPr>
          <a:lstStyle>
            <a:lvl1pPr algn="ctr">
              <a:defRPr sz="1200"/>
            </a:lvl1pPr>
          </a:lstStyle>
          <a:p>
            <a:pPr lvl="0"/>
            <a:r>
              <a:rPr lang="en-US"/>
              <a:t>Click to edit Master text styles</a:t>
            </a:r>
          </a:p>
        </p:txBody>
      </p:sp>
      <p:sp>
        <p:nvSpPr>
          <p:cNvPr id="10" name="Image Credit"/>
          <p:cNvSpPr>
            <a:spLocks noGrp="1"/>
          </p:cNvSpPr>
          <p:nvPr>
            <p:ph type="body" sz="quarter" idx="13"/>
          </p:nvPr>
        </p:nvSpPr>
        <p:spPr>
          <a:xfrm>
            <a:off x="1562099" y="6684963"/>
            <a:ext cx="6972301" cy="173037"/>
          </a:xfrm>
        </p:spPr>
        <p:txBody>
          <a:bodyPr anchor="ctr">
            <a:noAutofit/>
          </a:bodyPr>
          <a:lstStyle>
            <a:lvl1pPr algn="r">
              <a:defRPr sz="800">
                <a:solidFill>
                  <a:schemeClr val="tx1"/>
                </a:solidFill>
              </a:defRPr>
            </a:lvl1pPr>
            <a:lvl2pPr algn="r">
              <a:defRPr sz="900"/>
            </a:lvl2pPr>
            <a:lvl3pPr algn="r">
              <a:defRPr sz="900"/>
            </a:lvl3pPr>
            <a:lvl4pPr algn="r">
              <a:defRPr sz="900"/>
            </a:lvl4pPr>
            <a:lvl5pPr algn="r">
              <a:defRPr sz="900"/>
            </a:lvl5pPr>
          </a:lstStyle>
          <a:p>
            <a:pPr lvl="0"/>
            <a:r>
              <a:rPr lang="en-US"/>
              <a:t>Click to edit Master text styles</a:t>
            </a:r>
          </a:p>
        </p:txBody>
      </p:sp>
      <p:sp>
        <p:nvSpPr>
          <p:cNvPr id="2" name="Slide Number Placeholder">
            <a:extLst>
              <a:ext uri="{FF2B5EF4-FFF2-40B4-BE49-F238E27FC236}">
                <a16:creationId xmlns:a16="http://schemas.microsoft.com/office/drawing/2014/main" id="{05AAC738-C348-BAB4-5EBE-AE121DD438E3}"/>
              </a:ext>
            </a:extLst>
          </p:cNvPr>
          <p:cNvSpPr>
            <a:spLocks noGrp="1"/>
          </p:cNvSpPr>
          <p:nvPr>
            <p:ph type="sldNum" sz="quarter" idx="15"/>
          </p:nvPr>
        </p:nvSpPr>
        <p:spPr>
          <a:xfrm>
            <a:off x="8626475" y="6673850"/>
            <a:ext cx="355600" cy="160338"/>
          </a:xfrm>
        </p:spPr>
        <p:txBody>
          <a:bodyPr/>
          <a:lstStyle>
            <a:lvl1pPr>
              <a:defRPr/>
            </a:lvl1pPr>
          </a:lstStyle>
          <a:p>
            <a:pPr>
              <a:defRPr/>
            </a:pPr>
            <a:fld id="{25FBE89F-F480-4668-8291-26089EBD5C0F}" type="slidenum">
              <a:rPr lang="en-US"/>
              <a:pPr>
                <a:defRPr/>
              </a:pPr>
              <a:t>‹#›</a:t>
            </a:fld>
            <a:endParaRPr lang="en-US"/>
          </a:p>
        </p:txBody>
      </p:sp>
    </p:spTree>
    <p:extLst>
      <p:ext uri="{BB962C8B-B14F-4D97-AF65-F5344CB8AC3E}">
        <p14:creationId xmlns:p14="http://schemas.microsoft.com/office/powerpoint/2010/main" val="3707183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7" name="標題 6"/>
          <p:cNvSpPr>
            <a:spLocks noGrp="1"/>
          </p:cNvSpPr>
          <p:nvPr>
            <p:ph type="title"/>
          </p:nvPr>
        </p:nvSpPr>
        <p:spPr/>
        <p:txBody>
          <a:bodyPr/>
          <a:lstStyle/>
          <a:p>
            <a:r>
              <a:rPr lang="zh-TW" altLang="en-US"/>
              <a:t>按一下以編輯母片標題樣式</a:t>
            </a:r>
          </a:p>
        </p:txBody>
      </p:sp>
      <p:sp>
        <p:nvSpPr>
          <p:cNvPr id="2" name="Rectangle 1029">
            <a:extLst>
              <a:ext uri="{FF2B5EF4-FFF2-40B4-BE49-F238E27FC236}">
                <a16:creationId xmlns:a16="http://schemas.microsoft.com/office/drawing/2014/main" id="{CECCA377-3E4C-E723-3638-ADA8C4F3A6F9}"/>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a16="http://schemas.microsoft.com/office/drawing/2014/main" id="{5F5211E4-F793-CE52-0699-0093FCA64AB6}"/>
              </a:ext>
            </a:extLst>
          </p:cNvPr>
          <p:cNvSpPr>
            <a:spLocks noGrp="1" noChangeArrowheads="1"/>
          </p:cNvSpPr>
          <p:nvPr>
            <p:ph type="sldNum" sz="quarter" idx="11"/>
          </p:nvPr>
        </p:nvSpPr>
        <p:spPr>
          <a:ln/>
        </p:spPr>
        <p:txBody>
          <a:bodyPr/>
          <a:lstStyle>
            <a:lvl1pPr>
              <a:defRPr/>
            </a:lvl1pPr>
          </a:lstStyle>
          <a:p>
            <a:pPr>
              <a:defRPr/>
            </a:pPr>
            <a:fld id="{6A87B62B-32DB-46B3-994F-B0B74CF75B6F}" type="slidenum">
              <a:rPr lang="en-US" altLang="zh-TW"/>
              <a:pPr>
                <a:defRPr/>
              </a:pPr>
              <a:t>‹#›</a:t>
            </a:fld>
            <a:endParaRPr lang="en-US" altLang="zh-TW"/>
          </a:p>
        </p:txBody>
      </p:sp>
    </p:spTree>
    <p:extLst>
      <p:ext uri="{BB962C8B-B14F-4D97-AF65-F5344CB8AC3E}">
        <p14:creationId xmlns:p14="http://schemas.microsoft.com/office/powerpoint/2010/main" val="388057875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id="{4D090F38-BC75-34EA-874C-8E99AB4E59DF}"/>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a16="http://schemas.microsoft.com/office/drawing/2014/main" id="{F57372C9-50DC-9211-A1E7-EF823E25DDC2}"/>
              </a:ext>
            </a:extLst>
          </p:cNvPr>
          <p:cNvSpPr>
            <a:spLocks noGrp="1" noChangeArrowheads="1"/>
          </p:cNvSpPr>
          <p:nvPr>
            <p:ph type="sldNum" sz="quarter" idx="11"/>
          </p:nvPr>
        </p:nvSpPr>
        <p:spPr>
          <a:ln/>
        </p:spPr>
        <p:txBody>
          <a:bodyPr/>
          <a:lstStyle>
            <a:lvl1pPr>
              <a:defRPr/>
            </a:lvl1pPr>
          </a:lstStyle>
          <a:p>
            <a:pPr>
              <a:defRPr/>
            </a:pPr>
            <a:fld id="{C700D44F-B741-41BD-B04A-737137E46700}" type="slidenum">
              <a:rPr lang="en-US" altLang="zh-TW"/>
              <a:pPr>
                <a:defRPr/>
              </a:pPr>
              <a:t>‹#›</a:t>
            </a:fld>
            <a:endParaRPr lang="en-US" altLang="zh-TW"/>
          </a:p>
        </p:txBody>
      </p:sp>
    </p:spTree>
    <p:extLst>
      <p:ext uri="{BB962C8B-B14F-4D97-AF65-F5344CB8AC3E}">
        <p14:creationId xmlns:p14="http://schemas.microsoft.com/office/powerpoint/2010/main" val="40194030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a:t>按一下以編輯母片文字樣式</a:t>
            </a:r>
          </a:p>
        </p:txBody>
      </p:sp>
      <p:sp>
        <p:nvSpPr>
          <p:cNvPr id="4" name="Rectangle 1029">
            <a:extLst>
              <a:ext uri="{FF2B5EF4-FFF2-40B4-BE49-F238E27FC236}">
                <a16:creationId xmlns:a16="http://schemas.microsoft.com/office/drawing/2014/main" id="{CCD1958B-14C6-99FA-5253-EA3A4D2C6292}"/>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5" name="Rectangle 1030">
            <a:extLst>
              <a:ext uri="{FF2B5EF4-FFF2-40B4-BE49-F238E27FC236}">
                <a16:creationId xmlns:a16="http://schemas.microsoft.com/office/drawing/2014/main" id="{45066820-8C21-7087-0B61-26ACA32035FA}"/>
              </a:ext>
            </a:extLst>
          </p:cNvPr>
          <p:cNvSpPr>
            <a:spLocks noGrp="1" noChangeArrowheads="1"/>
          </p:cNvSpPr>
          <p:nvPr>
            <p:ph type="sldNum" sz="quarter" idx="11"/>
          </p:nvPr>
        </p:nvSpPr>
        <p:spPr>
          <a:ln/>
        </p:spPr>
        <p:txBody>
          <a:bodyPr/>
          <a:lstStyle>
            <a:lvl1pPr>
              <a:defRPr/>
            </a:lvl1pPr>
          </a:lstStyle>
          <a:p>
            <a:pPr>
              <a:defRPr/>
            </a:pPr>
            <a:fld id="{4E1869E8-79AF-4186-8AF7-ED9E30BE7DA1}" type="slidenum">
              <a:rPr lang="en-US" altLang="zh-TW"/>
              <a:pPr>
                <a:defRPr/>
              </a:pPr>
              <a:t>‹#›</a:t>
            </a:fld>
            <a:endParaRPr lang="en-US" altLang="zh-TW"/>
          </a:p>
        </p:txBody>
      </p:sp>
    </p:spTree>
    <p:extLst>
      <p:ext uri="{BB962C8B-B14F-4D97-AF65-F5344CB8AC3E}">
        <p14:creationId xmlns:p14="http://schemas.microsoft.com/office/powerpoint/2010/main" val="230840649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858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981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029">
            <a:extLst>
              <a:ext uri="{FF2B5EF4-FFF2-40B4-BE49-F238E27FC236}">
                <a16:creationId xmlns:a16="http://schemas.microsoft.com/office/drawing/2014/main" id="{F773D15F-D4FF-0233-4DDB-8A0DC2BF40E6}"/>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a16="http://schemas.microsoft.com/office/drawing/2014/main" id="{4AEDDD69-1AC2-69F1-07DB-10AB8DA72C7E}"/>
              </a:ext>
            </a:extLst>
          </p:cNvPr>
          <p:cNvSpPr>
            <a:spLocks noGrp="1" noChangeArrowheads="1"/>
          </p:cNvSpPr>
          <p:nvPr>
            <p:ph type="sldNum" sz="quarter" idx="11"/>
          </p:nvPr>
        </p:nvSpPr>
        <p:spPr>
          <a:ln/>
        </p:spPr>
        <p:txBody>
          <a:bodyPr/>
          <a:lstStyle>
            <a:lvl1pPr>
              <a:defRPr/>
            </a:lvl1pPr>
          </a:lstStyle>
          <a:p>
            <a:pPr>
              <a:defRPr/>
            </a:pPr>
            <a:fld id="{267E82D0-545B-43D6-BC35-6F6FF23CCFA7}" type="slidenum">
              <a:rPr lang="en-US" altLang="zh-TW"/>
              <a:pPr>
                <a:defRPr/>
              </a:pPr>
              <a:t>‹#›</a:t>
            </a:fld>
            <a:endParaRPr lang="en-US" altLang="zh-TW"/>
          </a:p>
        </p:txBody>
      </p:sp>
    </p:spTree>
    <p:extLst>
      <p:ext uri="{BB962C8B-B14F-4D97-AF65-F5344CB8AC3E}">
        <p14:creationId xmlns:p14="http://schemas.microsoft.com/office/powerpoint/2010/main" val="4251162744"/>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30238" y="2505075"/>
            <a:ext cx="386873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29150" y="2505075"/>
            <a:ext cx="38877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029">
            <a:extLst>
              <a:ext uri="{FF2B5EF4-FFF2-40B4-BE49-F238E27FC236}">
                <a16:creationId xmlns:a16="http://schemas.microsoft.com/office/drawing/2014/main" id="{8B9E386D-76AB-4607-1960-11E279B4CD2D}"/>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8" name="Rectangle 1030">
            <a:extLst>
              <a:ext uri="{FF2B5EF4-FFF2-40B4-BE49-F238E27FC236}">
                <a16:creationId xmlns:a16="http://schemas.microsoft.com/office/drawing/2014/main" id="{FE0C84FA-0C8B-DAF2-A612-8BE99165D74F}"/>
              </a:ext>
            </a:extLst>
          </p:cNvPr>
          <p:cNvSpPr>
            <a:spLocks noGrp="1" noChangeArrowheads="1"/>
          </p:cNvSpPr>
          <p:nvPr>
            <p:ph type="sldNum" sz="quarter" idx="11"/>
          </p:nvPr>
        </p:nvSpPr>
        <p:spPr>
          <a:ln/>
        </p:spPr>
        <p:txBody>
          <a:bodyPr/>
          <a:lstStyle>
            <a:lvl1pPr>
              <a:defRPr/>
            </a:lvl1pPr>
          </a:lstStyle>
          <a:p>
            <a:pPr>
              <a:defRPr/>
            </a:pPr>
            <a:fld id="{19C8BCA7-C427-4769-AE2B-9057DC836D30}" type="slidenum">
              <a:rPr lang="en-US" altLang="zh-TW"/>
              <a:pPr>
                <a:defRPr/>
              </a:pPr>
              <a:t>‹#›</a:t>
            </a:fld>
            <a:endParaRPr lang="en-US" altLang="zh-TW"/>
          </a:p>
        </p:txBody>
      </p:sp>
    </p:spTree>
    <p:extLst>
      <p:ext uri="{BB962C8B-B14F-4D97-AF65-F5344CB8AC3E}">
        <p14:creationId xmlns:p14="http://schemas.microsoft.com/office/powerpoint/2010/main" val="426706289"/>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029">
            <a:extLst>
              <a:ext uri="{FF2B5EF4-FFF2-40B4-BE49-F238E27FC236}">
                <a16:creationId xmlns:a16="http://schemas.microsoft.com/office/drawing/2014/main" id="{896F7655-A5B1-2368-2A77-3C2CB4DB4CFB}"/>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4" name="Rectangle 1030">
            <a:extLst>
              <a:ext uri="{FF2B5EF4-FFF2-40B4-BE49-F238E27FC236}">
                <a16:creationId xmlns:a16="http://schemas.microsoft.com/office/drawing/2014/main" id="{5546F237-8A6E-3015-F072-C3DA5D5E6C79}"/>
              </a:ext>
            </a:extLst>
          </p:cNvPr>
          <p:cNvSpPr>
            <a:spLocks noGrp="1" noChangeArrowheads="1"/>
          </p:cNvSpPr>
          <p:nvPr>
            <p:ph type="sldNum" sz="quarter" idx="11"/>
          </p:nvPr>
        </p:nvSpPr>
        <p:spPr>
          <a:ln/>
        </p:spPr>
        <p:txBody>
          <a:bodyPr/>
          <a:lstStyle>
            <a:lvl1pPr>
              <a:defRPr/>
            </a:lvl1pPr>
          </a:lstStyle>
          <a:p>
            <a:pPr>
              <a:defRPr/>
            </a:pPr>
            <a:fld id="{7790C134-7BB0-4694-94AA-6E13A5E5CD2F}" type="slidenum">
              <a:rPr lang="en-US" altLang="zh-TW"/>
              <a:pPr>
                <a:defRPr/>
              </a:pPr>
              <a:t>‹#›</a:t>
            </a:fld>
            <a:endParaRPr lang="en-US" altLang="zh-TW"/>
          </a:p>
        </p:txBody>
      </p:sp>
    </p:spTree>
    <p:extLst>
      <p:ext uri="{BB962C8B-B14F-4D97-AF65-F5344CB8AC3E}">
        <p14:creationId xmlns:p14="http://schemas.microsoft.com/office/powerpoint/2010/main" val="4057897021"/>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a:extLst>
              <a:ext uri="{FF2B5EF4-FFF2-40B4-BE49-F238E27FC236}">
                <a16:creationId xmlns:a16="http://schemas.microsoft.com/office/drawing/2014/main" id="{95989BDC-E8B2-BF73-92B1-F187BC7627DA}"/>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3" name="Rectangle 1030">
            <a:extLst>
              <a:ext uri="{FF2B5EF4-FFF2-40B4-BE49-F238E27FC236}">
                <a16:creationId xmlns:a16="http://schemas.microsoft.com/office/drawing/2014/main" id="{C7210060-B950-8623-1D4B-B5AB9436F7E6}"/>
              </a:ext>
            </a:extLst>
          </p:cNvPr>
          <p:cNvSpPr>
            <a:spLocks noGrp="1" noChangeArrowheads="1"/>
          </p:cNvSpPr>
          <p:nvPr>
            <p:ph type="sldNum" sz="quarter" idx="11"/>
          </p:nvPr>
        </p:nvSpPr>
        <p:spPr>
          <a:ln/>
        </p:spPr>
        <p:txBody>
          <a:bodyPr/>
          <a:lstStyle>
            <a:lvl1pPr>
              <a:defRPr/>
            </a:lvl1pPr>
          </a:lstStyle>
          <a:p>
            <a:pPr>
              <a:defRPr/>
            </a:pPr>
            <a:fld id="{B8C424AD-7236-4E41-9388-6B8DE6C1A3AB}" type="slidenum">
              <a:rPr lang="en-US" altLang="zh-TW"/>
              <a:pPr>
                <a:defRPr/>
              </a:pPr>
              <a:t>‹#›</a:t>
            </a:fld>
            <a:endParaRPr lang="en-US" altLang="zh-TW"/>
          </a:p>
        </p:txBody>
      </p:sp>
    </p:spTree>
    <p:extLst>
      <p:ext uri="{BB962C8B-B14F-4D97-AF65-F5344CB8AC3E}">
        <p14:creationId xmlns:p14="http://schemas.microsoft.com/office/powerpoint/2010/main" val="3443292132"/>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Rectangle 1029">
            <a:extLst>
              <a:ext uri="{FF2B5EF4-FFF2-40B4-BE49-F238E27FC236}">
                <a16:creationId xmlns:a16="http://schemas.microsoft.com/office/drawing/2014/main" id="{8D75A24C-1019-8CDF-26A0-37E2FB115386}"/>
              </a:ext>
            </a:extLst>
          </p:cNvPr>
          <p:cNvSpPr>
            <a:spLocks noGrp="1" noChangeArrowheads="1"/>
          </p:cNvSpPr>
          <p:nvPr>
            <p:ph type="ftr" sz="quarter" idx="10"/>
          </p:nvPr>
        </p:nvSpPr>
        <p:spPr>
          <a:ln/>
        </p:spPr>
        <p:txBody>
          <a:bodyPr/>
          <a:lstStyle>
            <a:lvl1pPr>
              <a:defRPr/>
            </a:lvl1pPr>
          </a:lstStyle>
          <a:p>
            <a:pPr>
              <a:defRPr/>
            </a:pPr>
            <a:r>
              <a:rPr lang="en-US" altLang="zh-TW"/>
              <a:t>CYCU— Prof CK Farn</a:t>
            </a:r>
            <a:endParaRPr lang="en-US" altLang="zh-TW" dirty="0"/>
          </a:p>
        </p:txBody>
      </p:sp>
      <p:sp>
        <p:nvSpPr>
          <p:cNvPr id="6" name="Rectangle 1030">
            <a:extLst>
              <a:ext uri="{FF2B5EF4-FFF2-40B4-BE49-F238E27FC236}">
                <a16:creationId xmlns:a16="http://schemas.microsoft.com/office/drawing/2014/main" id="{E58978B1-178A-EBDC-DC18-2D910F0014AF}"/>
              </a:ext>
            </a:extLst>
          </p:cNvPr>
          <p:cNvSpPr>
            <a:spLocks noGrp="1" noChangeArrowheads="1"/>
          </p:cNvSpPr>
          <p:nvPr>
            <p:ph type="sldNum" sz="quarter" idx="11"/>
          </p:nvPr>
        </p:nvSpPr>
        <p:spPr>
          <a:ln/>
        </p:spPr>
        <p:txBody>
          <a:bodyPr/>
          <a:lstStyle>
            <a:lvl1pPr>
              <a:defRPr/>
            </a:lvl1pPr>
          </a:lstStyle>
          <a:p>
            <a:pPr>
              <a:defRPr/>
            </a:pPr>
            <a:fld id="{4D1C598B-50C3-4F4D-AAE5-F6CFA24975BC}" type="slidenum">
              <a:rPr lang="en-US" altLang="zh-TW"/>
              <a:pPr>
                <a:defRPr/>
              </a:pPr>
              <a:t>‹#›</a:t>
            </a:fld>
            <a:endParaRPr lang="en-US" altLang="zh-TW"/>
          </a:p>
        </p:txBody>
      </p:sp>
    </p:spTree>
    <p:extLst>
      <p:ext uri="{BB962C8B-B14F-4D97-AF65-F5344CB8AC3E}">
        <p14:creationId xmlns:p14="http://schemas.microsoft.com/office/powerpoint/2010/main" val="48614415"/>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26">
            <a:extLst>
              <a:ext uri="{FF2B5EF4-FFF2-40B4-BE49-F238E27FC236}">
                <a16:creationId xmlns:a16="http://schemas.microsoft.com/office/drawing/2014/main" id="{02EDCA12-2615-F3BA-2467-A65A8F228480}"/>
              </a:ext>
            </a:extLst>
          </p:cNvPr>
          <p:cNvSpPr>
            <a:spLocks noChangeArrowheads="1"/>
          </p:cNvSpPr>
          <p:nvPr/>
        </p:nvSpPr>
        <p:spPr bwMode="auto">
          <a:xfrm>
            <a:off x="0" y="0"/>
            <a:ext cx="9144000" cy="1600200"/>
          </a:xfrm>
          <a:prstGeom prst="rect">
            <a:avLst/>
          </a:prstGeom>
          <a:solidFill>
            <a:srgbClr val="333399"/>
          </a:solidFill>
          <a:ln>
            <a:noFill/>
          </a:ln>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27" name="Rectangle 1027">
            <a:extLst>
              <a:ext uri="{FF2B5EF4-FFF2-40B4-BE49-F238E27FC236}">
                <a16:creationId xmlns:a16="http://schemas.microsoft.com/office/drawing/2014/main" id="{AA7BB103-6288-E4CC-251A-93D3861F3257}"/>
              </a:ext>
            </a:extLst>
          </p:cNvPr>
          <p:cNvSpPr>
            <a:spLocks noGrp="1" noChangeArrowheads="1"/>
          </p:cNvSpPr>
          <p:nvPr>
            <p:ph type="title"/>
          </p:nvPr>
        </p:nvSpPr>
        <p:spPr bwMode="auto">
          <a:xfrm>
            <a:off x="1524000" y="381000"/>
            <a:ext cx="6934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8" name="Rectangle 1028">
            <a:extLst>
              <a:ext uri="{FF2B5EF4-FFF2-40B4-BE49-F238E27FC236}">
                <a16:creationId xmlns:a16="http://schemas.microsoft.com/office/drawing/2014/main" id="{673C3089-C3EC-949C-B1E6-32A8F59031F5}"/>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95269" name="Rectangle 1029">
            <a:extLst>
              <a:ext uri="{FF2B5EF4-FFF2-40B4-BE49-F238E27FC236}">
                <a16:creationId xmlns:a16="http://schemas.microsoft.com/office/drawing/2014/main" id="{7A39F2DB-7E4A-8025-C4EF-484F3D4BE663}"/>
              </a:ext>
            </a:extLst>
          </p:cNvPr>
          <p:cNvSpPr>
            <a:spLocks noGrp="1" noChangeArrowheads="1"/>
          </p:cNvSpPr>
          <p:nvPr>
            <p:ph type="ftr" sz="quarter" idx="3"/>
          </p:nvPr>
        </p:nvSpPr>
        <p:spPr bwMode="auto">
          <a:xfrm>
            <a:off x="3581400" y="64008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333399"/>
                </a:solidFill>
                <a:latin typeface="Times New Roman" panose="02020603050405020304" pitchFamily="18" charset="0"/>
                <a:ea typeface="新細明體" panose="02020500000000000000" pitchFamily="18" charset="-120"/>
                <a:cs typeface="+mn-cs"/>
              </a:defRPr>
            </a:lvl1pPr>
          </a:lstStyle>
          <a:p>
            <a:pPr>
              <a:defRPr/>
            </a:pPr>
            <a:r>
              <a:rPr lang="en-US" altLang="zh-TW"/>
              <a:t>CYCU— Prof CK Farn</a:t>
            </a:r>
            <a:endParaRPr lang="en-US" altLang="zh-TW" dirty="0"/>
          </a:p>
        </p:txBody>
      </p:sp>
      <p:sp>
        <p:nvSpPr>
          <p:cNvPr id="395270" name="Rectangle 1030">
            <a:extLst>
              <a:ext uri="{FF2B5EF4-FFF2-40B4-BE49-F238E27FC236}">
                <a16:creationId xmlns:a16="http://schemas.microsoft.com/office/drawing/2014/main" id="{8B13DC19-F0AA-838D-B56A-1EDE47CEBE5F}"/>
              </a:ext>
            </a:extLst>
          </p:cNvPr>
          <p:cNvSpPr>
            <a:spLocks noGrp="1" noChangeArrowheads="1"/>
          </p:cNvSpPr>
          <p:nvPr>
            <p:ph type="sldNum" sz="quarter" idx="4"/>
          </p:nvPr>
        </p:nvSpPr>
        <p:spPr bwMode="auto">
          <a:xfrm>
            <a:off x="6553200" y="64008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333399"/>
                </a:solidFill>
              </a:defRPr>
            </a:lvl1pPr>
          </a:lstStyle>
          <a:p>
            <a:pPr>
              <a:defRPr/>
            </a:pPr>
            <a:fld id="{F0785D53-42F1-44AE-BA86-B85169FA430E}" type="slidenum">
              <a:rPr lang="en-US" altLang="zh-TW"/>
              <a:pPr>
                <a:defRPr/>
              </a:pPr>
              <a:t>‹#›</a:t>
            </a:fld>
            <a:endParaRPr lang="en-US" altLang="zh-TW"/>
          </a:p>
        </p:txBody>
      </p:sp>
      <p:sp>
        <p:nvSpPr>
          <p:cNvPr id="1031" name="AutoShape 1031">
            <a:extLst>
              <a:ext uri="{FF2B5EF4-FFF2-40B4-BE49-F238E27FC236}">
                <a16:creationId xmlns:a16="http://schemas.microsoft.com/office/drawing/2014/main" id="{515B770A-971A-CF4F-D9FC-9386C6862601}"/>
              </a:ext>
            </a:extLst>
          </p:cNvPr>
          <p:cNvSpPr>
            <a:spLocks noChangeArrowheads="1"/>
          </p:cNvSpPr>
          <p:nvPr/>
        </p:nvSpPr>
        <p:spPr bwMode="auto">
          <a:xfrm>
            <a:off x="685800" y="685800"/>
            <a:ext cx="609600" cy="685800"/>
          </a:xfrm>
          <a:prstGeom prst="rightArrow">
            <a:avLst>
              <a:gd name="adj1" fmla="val 38426"/>
              <a:gd name="adj2" fmla="val 100000"/>
            </a:avLst>
          </a:prstGeom>
          <a:solidFill>
            <a:srgbClr val="FFFF66"/>
          </a:solidFill>
          <a:ln>
            <a:noFill/>
          </a:ln>
          <a:effectLst>
            <a:outerShdw dist="107763" dir="2700000" algn="ctr" rotWithShape="0">
              <a:schemeClr val="bg1"/>
            </a:outerShdw>
          </a:effec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defRPr/>
            </a:pPr>
            <a:endParaRPr lang="zh-TW" altLang="en-US"/>
          </a:p>
        </p:txBody>
      </p:sp>
      <p:sp>
        <p:nvSpPr>
          <p:cNvPr id="1032" name="Line 1032">
            <a:extLst>
              <a:ext uri="{FF2B5EF4-FFF2-40B4-BE49-F238E27FC236}">
                <a16:creationId xmlns:a16="http://schemas.microsoft.com/office/drawing/2014/main" id="{5F7383BE-37E7-FCB5-39A1-4353C7D43480}"/>
              </a:ext>
            </a:extLst>
          </p:cNvPr>
          <p:cNvSpPr>
            <a:spLocks noChangeShapeType="1"/>
          </p:cNvSpPr>
          <p:nvPr/>
        </p:nvSpPr>
        <p:spPr bwMode="auto">
          <a:xfrm>
            <a:off x="533400" y="6400800"/>
            <a:ext cx="8305800" cy="0"/>
          </a:xfrm>
          <a:prstGeom prst="line">
            <a:avLst/>
          </a:prstGeom>
          <a:noFill/>
          <a:ln w="38100" cmpd="dbl">
            <a:solidFill>
              <a:srgbClr val="3333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866"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7" r:id="rId13"/>
    <p:sldLayoutId id="2147483868" r:id="rId14"/>
    <p:sldLayoutId id="2147483869" r:id="rId15"/>
    <p:sldLayoutId id="2147483870" r:id="rId16"/>
    <p:sldLayoutId id="2147483871" r:id="rId17"/>
    <p:sldLayoutId id="2147483872" r:id="rId18"/>
    <p:sldLayoutId id="2147483873" r:id="rId19"/>
  </p:sldLayoutIdLst>
  <p:transition spd="med"/>
  <p:hf hdr="0" dt="0"/>
  <p:txStyles>
    <p:titleStyle>
      <a:lvl1pPr algn="l" rtl="0" eaLnBrk="0" fontAlgn="base" hangingPunct="0">
        <a:spcBef>
          <a:spcPct val="0"/>
        </a:spcBef>
        <a:spcAft>
          <a:spcPct val="0"/>
        </a:spcAft>
        <a:defRPr kumimoji="1" sz="4000" kern="1200">
          <a:solidFill>
            <a:srgbClr val="FFFF66"/>
          </a:solidFill>
          <a:latin typeface="Arial" panose="020B0604020202020204" pitchFamily="34" charset="0"/>
          <a:ea typeface="+mj-ea"/>
          <a:cs typeface="標楷體" charset="0"/>
        </a:defRPr>
      </a:lvl1pPr>
      <a:lvl2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2pPr>
      <a:lvl3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3pPr>
      <a:lvl4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4pPr>
      <a:lvl5pPr algn="l" rtl="0" eaLnBrk="0" fontAlgn="base" hangingPunct="0">
        <a:spcBef>
          <a:spcPct val="0"/>
        </a:spcBef>
        <a:spcAft>
          <a:spcPct val="0"/>
        </a:spcAft>
        <a:defRPr kumimoji="1" sz="4000">
          <a:solidFill>
            <a:srgbClr val="FFFF66"/>
          </a:solidFill>
          <a:latin typeface="Arial" panose="020B0604020202020204" pitchFamily="34" charset="0"/>
          <a:ea typeface="標楷體" panose="03000509000000000000" pitchFamily="65" charset="-120"/>
          <a:cs typeface="標楷體" charset="0"/>
        </a:defRPr>
      </a:lvl5pPr>
      <a:lvl6pPr marL="4572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6pPr>
      <a:lvl7pPr marL="9144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7pPr>
      <a:lvl8pPr marL="13716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8pPr>
      <a:lvl9pPr marL="1828800" algn="l" rtl="0" fontAlgn="base">
        <a:spcBef>
          <a:spcPct val="0"/>
        </a:spcBef>
        <a:spcAft>
          <a:spcPct val="0"/>
        </a:spcAft>
        <a:defRPr kumimoji="1" sz="4000">
          <a:solidFill>
            <a:srgbClr val="FFFF66"/>
          </a:solidFill>
          <a:latin typeface="Arial" panose="020B0604020202020204" pitchFamily="34" charset="0"/>
          <a:ea typeface="標楷體" panose="03000509000000000000" pitchFamily="65" charset="-120"/>
        </a:defRPr>
      </a:lvl9pPr>
    </p:titleStyle>
    <p:bodyStyle>
      <a:lvl1pPr marL="473075" indent="-473075" algn="l" rtl="0" eaLnBrk="0" fontAlgn="base" hangingPunct="0">
        <a:spcBef>
          <a:spcPct val="30000"/>
        </a:spcBef>
        <a:spcAft>
          <a:spcPct val="0"/>
        </a:spcAft>
        <a:buClr>
          <a:schemeClr val="accent2"/>
        </a:buClr>
        <a:buFont typeface="Wingdings" panose="05000000000000000000" pitchFamily="2" charset="2"/>
        <a:buBlip>
          <a:blip r:embed="rId21"/>
        </a:buBlip>
        <a:defRPr kumimoji="1" sz="3200" kern="1200">
          <a:solidFill>
            <a:srgbClr val="000099"/>
          </a:solidFill>
          <a:latin typeface="Arial" panose="020B0604020202020204" pitchFamily="34" charset="0"/>
          <a:ea typeface="+mn-ea"/>
          <a:cs typeface="標楷體" charset="0"/>
        </a:defRPr>
      </a:lvl1pPr>
      <a:lvl2pPr marL="1050925" indent="-387350" algn="l" rtl="0" eaLnBrk="0" fontAlgn="base" hangingPunct="0">
        <a:spcBef>
          <a:spcPct val="20000"/>
        </a:spcBef>
        <a:spcAft>
          <a:spcPct val="0"/>
        </a:spcAft>
        <a:buClr>
          <a:schemeClr val="hlink"/>
        </a:buClr>
        <a:buFont typeface="Webdings" panose="05030102010509060703" pitchFamily="18" charset="2"/>
        <a:buBlip>
          <a:blip r:embed="rId22"/>
        </a:buBlip>
        <a:defRPr kumimoji="1" sz="2800" kern="1200">
          <a:solidFill>
            <a:schemeClr val="tx1"/>
          </a:solidFill>
          <a:latin typeface="Times New Roman" panose="02020603050405020304" pitchFamily="18" charset="0"/>
          <a:ea typeface="新細明體" panose="02020500000000000000" pitchFamily="18" charset="-120"/>
          <a:cs typeface="新細明體" charset="0"/>
        </a:defRPr>
      </a:lvl2pPr>
      <a:lvl3pPr marL="1616075" indent="-374650" algn="l" rtl="0" eaLnBrk="0" fontAlgn="base" hangingPunct="0">
        <a:spcBef>
          <a:spcPct val="20000"/>
        </a:spcBef>
        <a:spcAft>
          <a:spcPct val="0"/>
        </a:spcAft>
        <a:buFont typeface="Wingdings" panose="05000000000000000000" pitchFamily="2" charset="2"/>
        <a:buBlip>
          <a:blip r:embed="rId23"/>
        </a:buBlip>
        <a:defRPr kumimoji="1" sz="2400" kern="1200">
          <a:solidFill>
            <a:schemeClr val="folHlink"/>
          </a:solidFill>
          <a:latin typeface="Times New Roman" panose="02020603050405020304" pitchFamily="18" charset="0"/>
          <a:ea typeface="新細明體" panose="02020500000000000000" pitchFamily="18" charset="-120"/>
          <a:cs typeface="+mn-cs"/>
        </a:defRPr>
      </a:lvl3pPr>
      <a:lvl4pPr marL="2193925" indent="-387350" algn="l" rtl="0" eaLnBrk="0" fontAlgn="base" hangingPunct="0">
        <a:spcBef>
          <a:spcPct val="20000"/>
        </a:spcBef>
        <a:spcAft>
          <a:spcPct val="0"/>
        </a:spcAft>
        <a:buFont typeface="Wingdings" panose="05000000000000000000" pitchFamily="2" charset="2"/>
        <a:buChar char="q"/>
        <a:defRPr kumimoji="1" sz="2000" kern="1200">
          <a:solidFill>
            <a:srgbClr val="CC0000"/>
          </a:solidFill>
          <a:latin typeface="Times New Roman" panose="02020603050405020304" pitchFamily="18" charset="0"/>
          <a:ea typeface="新細明體" panose="02020500000000000000" pitchFamily="18" charset="-120"/>
          <a:cs typeface="+mn-cs"/>
        </a:defRPr>
      </a:lvl4pPr>
      <a:lvl5pPr marL="2613025" indent="-228600" algn="l" rtl="0" eaLnBrk="0" fontAlgn="base" hangingPunct="0">
        <a:spcBef>
          <a:spcPct val="20000"/>
        </a:spcBef>
        <a:spcAft>
          <a:spcPct val="0"/>
        </a:spcAft>
        <a:buBlip>
          <a:blip r:embed="rId23"/>
        </a:buBlip>
        <a:defRPr kumimoji="1" sz="2000" kern="1200">
          <a:solidFill>
            <a:schemeClr val="folHlink"/>
          </a:solidFill>
          <a:latin typeface="Times New Roman" panose="02020603050405020304" pitchFamily="18" charset="0"/>
          <a:ea typeface="新細明體" panose="02020500000000000000" pitchFamily="18"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5" name="Rectangle 4">
            <a:extLst>
              <a:ext uri="{FF2B5EF4-FFF2-40B4-BE49-F238E27FC236}">
                <a16:creationId xmlns:a16="http://schemas.microsoft.com/office/drawing/2014/main" id="{E8127456-000D-640F-CF4D-A6975148F6D5}"/>
              </a:ext>
            </a:extLst>
          </p:cNvPr>
          <p:cNvSpPr>
            <a:spLocks noChangeArrowheads="1"/>
          </p:cNvSpPr>
          <p:nvPr/>
        </p:nvSpPr>
        <p:spPr bwMode="auto">
          <a:xfrm>
            <a:off x="0" y="0"/>
            <a:ext cx="9144000" cy="3429000"/>
          </a:xfrm>
          <a:prstGeom prst="rect">
            <a:avLst/>
          </a:prstGeom>
          <a:solidFill>
            <a:srgbClr val="33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9219" name="Rectangle 2">
            <a:extLst>
              <a:ext uri="{FF2B5EF4-FFF2-40B4-BE49-F238E27FC236}">
                <a16:creationId xmlns:a16="http://schemas.microsoft.com/office/drawing/2014/main" id="{38CB1C41-2844-5BC4-CBB7-E2A59BD40B21}"/>
              </a:ext>
            </a:extLst>
          </p:cNvPr>
          <p:cNvSpPr>
            <a:spLocks noGrp="1" noChangeArrowheads="1"/>
          </p:cNvSpPr>
          <p:nvPr>
            <p:ph type="ctrTitle"/>
          </p:nvPr>
        </p:nvSpPr>
        <p:spPr>
          <a:xfrm>
            <a:off x="1781175" y="581025"/>
            <a:ext cx="6410325" cy="2449513"/>
          </a:xfrm>
        </p:spPr>
        <p:txBody>
          <a:bodyPr/>
          <a:lstStyle/>
          <a:p>
            <a:pPr>
              <a:defRPr/>
            </a:pPr>
            <a:r>
              <a:rPr lang="en-US" altLang="zh-TW" sz="4400" dirty="0">
                <a:ea typeface="微軟正黑體" panose="020B0604030504040204" pitchFamily="34" charset="-120"/>
              </a:rPr>
              <a:t>Government Policy and Trade</a:t>
            </a:r>
            <a:endParaRPr lang="zh-TW" altLang="en-US" dirty="0">
              <a:solidFill>
                <a:schemeClr val="bg1">
                  <a:lumMod val="95000"/>
                </a:schemeClr>
              </a:solidFill>
              <a:ea typeface="微軟正黑體" panose="020B0604030504040204" pitchFamily="34" charset="-120"/>
            </a:endParaRPr>
          </a:p>
        </p:txBody>
      </p:sp>
      <p:sp>
        <p:nvSpPr>
          <p:cNvPr id="21507" name="Rectangle 3">
            <a:extLst>
              <a:ext uri="{FF2B5EF4-FFF2-40B4-BE49-F238E27FC236}">
                <a16:creationId xmlns:a16="http://schemas.microsoft.com/office/drawing/2014/main" id="{71C54774-EB6A-EFB8-89E1-457BC70BF2E4}"/>
              </a:ext>
            </a:extLst>
          </p:cNvPr>
          <p:cNvSpPr>
            <a:spLocks noGrp="1" noChangeArrowheads="1"/>
          </p:cNvSpPr>
          <p:nvPr>
            <p:ph type="subTitle" idx="1"/>
          </p:nvPr>
        </p:nvSpPr>
        <p:spPr/>
        <p:txBody>
          <a:bodyPr/>
          <a:lstStyle/>
          <a:p>
            <a:pPr lvl="1"/>
            <a:r>
              <a:rPr lang="en-US" altLang="en-US" dirty="0" err="1"/>
              <a:t>CYCU</a:t>
            </a:r>
            <a:endParaRPr lang="en-US" altLang="zh-TW" dirty="0"/>
          </a:p>
          <a:p>
            <a:pPr lvl="1"/>
            <a:r>
              <a:rPr lang="en-US" altLang="en-US" dirty="0"/>
              <a:t>Prof. CK </a:t>
            </a:r>
            <a:r>
              <a:rPr lang="en-US" altLang="en-US" dirty="0" err="1"/>
              <a:t>Farn</a:t>
            </a:r>
            <a:endParaRPr lang="en-US" altLang="zh-TW" dirty="0"/>
          </a:p>
          <a:p>
            <a:endParaRPr lang="en-US" altLang="zh-TW" dirty="0"/>
          </a:p>
          <a:p>
            <a:r>
              <a:rPr lang="en-US" altLang="zh-TW" sz="1600" dirty="0" err="1"/>
              <a:t>mailto</a:t>
            </a:r>
            <a:r>
              <a:rPr lang="en-US" altLang="zh-TW" sz="1600" dirty="0"/>
              <a:t>: </a:t>
            </a:r>
            <a:r>
              <a:rPr lang="en-US" altLang="zh-TW" sz="1600" dirty="0" err="1"/>
              <a:t>ckfarn@gmail.com</a:t>
            </a:r>
            <a:endParaRPr lang="en-US" altLang="zh-TW" sz="1600" dirty="0"/>
          </a:p>
          <a:p>
            <a:r>
              <a:rPr lang="en-US" altLang="zh-TW" sz="1600" dirty="0"/>
              <a:t>http://</a:t>
            </a:r>
            <a:r>
              <a:rPr lang="en-US" altLang="zh-TW" sz="1600" dirty="0" err="1"/>
              <a:t>www.mgt.ncu.edu.tw</a:t>
            </a:r>
            <a:r>
              <a:rPr lang="en-US" altLang="zh-TW" sz="1600" dirty="0"/>
              <a:t>/~</a:t>
            </a:r>
            <a:r>
              <a:rPr lang="en-US" altLang="zh-TW" sz="1600" dirty="0" err="1"/>
              <a:t>ckfarn</a:t>
            </a:r>
            <a:r>
              <a:rPr lang="en-US" altLang="zh-TW" sz="1600" dirty="0"/>
              <a:t>/</a:t>
            </a:r>
            <a:r>
              <a:rPr lang="en-US" altLang="zh-TW" sz="1600" dirty="0" err="1"/>
              <a:t>cycu</a:t>
            </a:r>
            <a:endParaRPr lang="en-US" altLang="zh-TW" sz="1600" dirty="0"/>
          </a:p>
          <a:p>
            <a:pPr lvl="1"/>
            <a:endParaRPr lang="en-US" altLang="zh-TW" dirty="0"/>
          </a:p>
          <a:p>
            <a:pPr lvl="1"/>
            <a:r>
              <a:rPr lang="en-US" altLang="zh-TW" dirty="0"/>
              <a:t>2024.11</a:t>
            </a:r>
          </a:p>
        </p:txBody>
      </p:sp>
      <p:sp>
        <p:nvSpPr>
          <p:cNvPr id="21508" name="Text Box 5">
            <a:extLst>
              <a:ext uri="{FF2B5EF4-FFF2-40B4-BE49-F238E27FC236}">
                <a16:creationId xmlns:a16="http://schemas.microsoft.com/office/drawing/2014/main" id="{E41B7E1B-025F-E292-06CF-C3CF6BD399C5}"/>
              </a:ext>
            </a:extLst>
          </p:cNvPr>
          <p:cNvSpPr txBox="1">
            <a:spLocks noChangeArrowheads="1"/>
          </p:cNvSpPr>
          <p:nvPr/>
        </p:nvSpPr>
        <p:spPr bwMode="auto">
          <a:xfrm>
            <a:off x="60325" y="117475"/>
            <a:ext cx="701675" cy="1136650"/>
          </a:xfrm>
          <a:prstGeom prst="rect">
            <a:avLst/>
          </a:prstGeom>
          <a:noFill/>
          <a:ln w="38100" cmpd="dbl">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6600">
                <a:solidFill>
                  <a:schemeClr val="bg1"/>
                </a:solidFill>
                <a:latin typeface="Arial" panose="020B0604020202020204" pitchFamily="34" charset="0"/>
              </a:rPr>
              <a:t>7</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3E0FFC89-274B-8F75-29F7-E8409572724B}"/>
              </a:ext>
            </a:extLst>
          </p:cNvPr>
          <p:cNvSpPr>
            <a:spLocks noGrp="1" noChangeArrowheads="1"/>
          </p:cNvSpPr>
          <p:nvPr>
            <p:ph type="title"/>
          </p:nvPr>
        </p:nvSpPr>
        <p:spPr/>
        <p:txBody>
          <a:bodyPr/>
          <a:lstStyle/>
          <a:p>
            <a:r>
              <a:rPr lang="en-US" altLang="zh-TW" sz="3200"/>
              <a:t>Figure 7.1 </a:t>
            </a:r>
            <a:br>
              <a:rPr lang="en-US" altLang="zh-TW" sz="3200"/>
            </a:br>
            <a:r>
              <a:rPr lang="en-US" altLang="zh-TW" sz="3200"/>
              <a:t>Hypothetical Tariff Rate Quota</a:t>
            </a:r>
          </a:p>
        </p:txBody>
      </p:sp>
      <p:pic>
        <p:nvPicPr>
          <p:cNvPr id="37890" name="Picture 8" descr="A bar graph displays a Hypothetical tariff rate quota.">
            <a:extLst>
              <a:ext uri="{FF2B5EF4-FFF2-40B4-BE49-F238E27FC236}">
                <a16:creationId xmlns:a16="http://schemas.microsoft.com/office/drawing/2014/main" id="{30CD77EE-9265-7471-0FA3-6A4827FEA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1916113"/>
            <a:ext cx="6605588" cy="429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Footer Placeholder 7">
            <a:extLst>
              <a:ext uri="{FF2B5EF4-FFF2-40B4-BE49-F238E27FC236}">
                <a16:creationId xmlns:a16="http://schemas.microsoft.com/office/drawing/2014/main" id="{929D7D56-5A3B-38FC-A63B-F72BB735D997}"/>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37892" name="Slide Number Placeholder 9">
            <a:extLst>
              <a:ext uri="{FF2B5EF4-FFF2-40B4-BE49-F238E27FC236}">
                <a16:creationId xmlns:a16="http://schemas.microsoft.com/office/drawing/2014/main" id="{06F935F0-467B-D5E7-DA9B-7997FF1EFF7A}"/>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AE41CBC-820B-4BA5-A21E-77CECBC0A34D}" type="slidenum">
              <a:rPr lang="en-US" altLang="zh-TW" sz="1400" smtClean="0">
                <a:solidFill>
                  <a:srgbClr val="333399"/>
                </a:solidFill>
              </a:rPr>
              <a:pPr/>
              <a:t>10</a:t>
            </a:fld>
            <a:endParaRPr lang="en-US" altLang="zh-TW" sz="1400">
              <a:solidFill>
                <a:srgbClr val="333399"/>
              </a:solidFill>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32F12163-94DF-66F4-ED1D-FAA782C3FE2D}"/>
              </a:ext>
            </a:extLst>
          </p:cNvPr>
          <p:cNvSpPr>
            <a:spLocks noGrp="1" noChangeArrowheads="1"/>
          </p:cNvSpPr>
          <p:nvPr>
            <p:ph type="title"/>
          </p:nvPr>
        </p:nvSpPr>
        <p:spPr/>
        <p:txBody>
          <a:bodyPr/>
          <a:lstStyle/>
          <a:p>
            <a:r>
              <a:rPr lang="en-US" altLang="en-US"/>
              <a:t>Export Tariffs and Bans</a:t>
            </a:r>
          </a:p>
        </p:txBody>
      </p:sp>
      <p:sp>
        <p:nvSpPr>
          <p:cNvPr id="39938" name="Content Placeholder 2">
            <a:extLst>
              <a:ext uri="{FF2B5EF4-FFF2-40B4-BE49-F238E27FC236}">
                <a16:creationId xmlns:a16="http://schemas.microsoft.com/office/drawing/2014/main" id="{60653C3B-8E38-C39B-CF54-5F305A74560B}"/>
              </a:ext>
            </a:extLst>
          </p:cNvPr>
          <p:cNvSpPr>
            <a:spLocks noGrp="1" noChangeArrowheads="1"/>
          </p:cNvSpPr>
          <p:nvPr>
            <p:ph idx="1"/>
          </p:nvPr>
        </p:nvSpPr>
        <p:spPr/>
        <p:txBody>
          <a:bodyPr/>
          <a:lstStyle/>
          <a:p>
            <a:r>
              <a:rPr lang="en-US" altLang="en-US"/>
              <a:t>Export tariff</a:t>
            </a:r>
          </a:p>
          <a:p>
            <a:pPr lvl="1"/>
            <a:r>
              <a:rPr lang="en-US" altLang="en-US"/>
              <a:t>Tax placed on the export of a good.</a:t>
            </a:r>
          </a:p>
          <a:p>
            <a:pPr lvl="1"/>
            <a:r>
              <a:rPr lang="en-US" altLang="en-US"/>
              <a:t>Goal is to discriminate against exporting to ensure supply.</a:t>
            </a:r>
          </a:p>
          <a:p>
            <a:r>
              <a:rPr lang="en-US" altLang="en-US"/>
              <a:t>Export ban</a:t>
            </a:r>
          </a:p>
          <a:p>
            <a:pPr lvl="1"/>
            <a:r>
              <a:rPr lang="en-US" altLang="en-US"/>
              <a:t>Policy that partially or entirely restricts the export of a good.</a:t>
            </a:r>
          </a:p>
          <a:p>
            <a:pPr lvl="1"/>
            <a:r>
              <a:rPr lang="en-US" altLang="en-US"/>
              <a:t>Ban of exports of US High Tech equipment and products in 2022 to China, to restrict Chinese growth in the area.</a:t>
            </a:r>
            <a:endParaRPr lang="en-US" altLang="zh-TW"/>
          </a:p>
          <a:p>
            <a:pPr lvl="1"/>
            <a:endParaRPr lang="en-US" altLang="zh-TW"/>
          </a:p>
        </p:txBody>
      </p:sp>
      <p:sp>
        <p:nvSpPr>
          <p:cNvPr id="39939" name="Footer Placeholder 6">
            <a:extLst>
              <a:ext uri="{FF2B5EF4-FFF2-40B4-BE49-F238E27FC236}">
                <a16:creationId xmlns:a16="http://schemas.microsoft.com/office/drawing/2014/main" id="{8F01AF6E-14E1-6DB7-D7F3-E2C26D624752}"/>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39940" name="Slide Number Placeholder 7">
            <a:extLst>
              <a:ext uri="{FF2B5EF4-FFF2-40B4-BE49-F238E27FC236}">
                <a16:creationId xmlns:a16="http://schemas.microsoft.com/office/drawing/2014/main" id="{57299301-995D-F1DD-B47E-792214DB1A76}"/>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A8B0BC98-4401-4FEE-AC5B-225911D74E95}" type="slidenum">
              <a:rPr lang="en-US" altLang="zh-TW" sz="1400" smtClean="0">
                <a:solidFill>
                  <a:srgbClr val="333399"/>
                </a:solidFill>
              </a:rPr>
              <a:pPr/>
              <a:t>11</a:t>
            </a:fld>
            <a:endParaRPr lang="en-US" altLang="zh-TW" sz="1400">
              <a:solidFill>
                <a:srgbClr val="333399"/>
              </a:solidFill>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ADA7000C-3A77-4E3E-5A51-69BF757F03D5}"/>
              </a:ext>
            </a:extLst>
          </p:cNvPr>
          <p:cNvSpPr>
            <a:spLocks noGrp="1" noChangeArrowheads="1"/>
          </p:cNvSpPr>
          <p:nvPr>
            <p:ph type="title"/>
          </p:nvPr>
        </p:nvSpPr>
        <p:spPr/>
        <p:txBody>
          <a:bodyPr/>
          <a:lstStyle/>
          <a:p>
            <a:r>
              <a:rPr lang="en-US" altLang="en-US" sz="3600"/>
              <a:t>Local Content Requirement </a:t>
            </a:r>
            <a:r>
              <a:rPr lang="en-US" altLang="en-US" sz="3600">
                <a:solidFill>
                  <a:schemeClr val="bg1"/>
                </a:solidFill>
              </a:rPr>
              <a:t>(LCR)</a:t>
            </a:r>
          </a:p>
        </p:txBody>
      </p:sp>
      <p:sp>
        <p:nvSpPr>
          <p:cNvPr id="41986" name="Content Placeholder 2">
            <a:extLst>
              <a:ext uri="{FF2B5EF4-FFF2-40B4-BE49-F238E27FC236}">
                <a16:creationId xmlns:a16="http://schemas.microsoft.com/office/drawing/2014/main" id="{83AEFA38-5FD1-C15D-C1CC-22F633803F88}"/>
              </a:ext>
            </a:extLst>
          </p:cNvPr>
          <p:cNvSpPr>
            <a:spLocks noGrp="1" noChangeArrowheads="1"/>
          </p:cNvSpPr>
          <p:nvPr>
            <p:ph idx="1"/>
          </p:nvPr>
        </p:nvSpPr>
        <p:spPr/>
        <p:txBody>
          <a:bodyPr/>
          <a:lstStyle/>
          <a:p>
            <a:r>
              <a:rPr lang="en-US" altLang="en-US"/>
              <a:t>Demands that some specific fraction of a good be produced domestically.</a:t>
            </a:r>
          </a:p>
          <a:p>
            <a:pPr lvl="1"/>
            <a:r>
              <a:rPr lang="en-US" altLang="en-US"/>
              <a:t>Can be in physical terms or in value terms.</a:t>
            </a:r>
          </a:p>
          <a:p>
            <a:pPr lvl="1"/>
            <a:r>
              <a:rPr lang="en-US" altLang="zh-TW"/>
              <a:t>Local content requirements benefit domestic producers and jobs, but consumers face higher prices.</a:t>
            </a:r>
          </a:p>
          <a:p>
            <a:pPr lvl="2"/>
            <a:endParaRPr lang="en-US" altLang="zh-TW"/>
          </a:p>
        </p:txBody>
      </p:sp>
      <p:sp>
        <p:nvSpPr>
          <p:cNvPr id="41987" name="Footer Placeholder 6">
            <a:extLst>
              <a:ext uri="{FF2B5EF4-FFF2-40B4-BE49-F238E27FC236}">
                <a16:creationId xmlns:a16="http://schemas.microsoft.com/office/drawing/2014/main" id="{CABB01B7-471F-FE42-2953-A103BD303713}"/>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1988" name="Slide Number Placeholder 7">
            <a:extLst>
              <a:ext uri="{FF2B5EF4-FFF2-40B4-BE49-F238E27FC236}">
                <a16:creationId xmlns:a16="http://schemas.microsoft.com/office/drawing/2014/main" id="{361CDB7B-373E-DE90-1A70-045166B86D0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FDC7196-F710-49E9-8CFA-6237F00908AE}" type="slidenum">
              <a:rPr lang="en-US" altLang="zh-TW" sz="1400" smtClean="0">
                <a:solidFill>
                  <a:srgbClr val="333399"/>
                </a:solidFill>
              </a:rPr>
              <a:pPr/>
              <a:t>12</a:t>
            </a:fld>
            <a:endParaRPr lang="en-US" altLang="zh-TW" sz="1400">
              <a:solidFill>
                <a:srgbClr val="333399"/>
              </a:solidFil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8170BF31-73E9-0B7A-6F80-280015C8C13B}"/>
              </a:ext>
            </a:extLst>
          </p:cNvPr>
          <p:cNvSpPr>
            <a:spLocks noGrp="1" noChangeArrowheads="1"/>
          </p:cNvSpPr>
          <p:nvPr>
            <p:ph type="title"/>
          </p:nvPr>
        </p:nvSpPr>
        <p:spPr/>
        <p:txBody>
          <a:bodyPr/>
          <a:lstStyle/>
          <a:p>
            <a:r>
              <a:rPr lang="en-US" altLang="en-US"/>
              <a:t>Administrative Policies</a:t>
            </a:r>
          </a:p>
        </p:txBody>
      </p:sp>
      <p:sp>
        <p:nvSpPr>
          <p:cNvPr id="44034" name="Content Placeholder 2">
            <a:extLst>
              <a:ext uri="{FF2B5EF4-FFF2-40B4-BE49-F238E27FC236}">
                <a16:creationId xmlns:a16="http://schemas.microsoft.com/office/drawing/2014/main" id="{AADA9A86-1FA3-6FF4-3B2A-A66019A5659A}"/>
              </a:ext>
            </a:extLst>
          </p:cNvPr>
          <p:cNvSpPr>
            <a:spLocks noGrp="1" noChangeArrowheads="1"/>
          </p:cNvSpPr>
          <p:nvPr>
            <p:ph idx="1"/>
          </p:nvPr>
        </p:nvSpPr>
        <p:spPr/>
        <p:txBody>
          <a:bodyPr/>
          <a:lstStyle/>
          <a:p>
            <a:r>
              <a:rPr lang="en-US" altLang="en-US"/>
              <a:t>Administrative trade policies </a:t>
            </a:r>
            <a:r>
              <a:rPr lang="en-US" altLang="en-US">
                <a:solidFill>
                  <a:srgbClr val="C00000"/>
                </a:solidFill>
              </a:rPr>
              <a:t>(red tape)</a:t>
            </a:r>
          </a:p>
          <a:p>
            <a:pPr lvl="1"/>
            <a:r>
              <a:rPr lang="en-US" altLang="en-US"/>
              <a:t>Bureaucratic rules designed to make it difficult for imports to enter a country.</a:t>
            </a:r>
          </a:p>
          <a:p>
            <a:pPr lvl="1"/>
            <a:r>
              <a:rPr lang="en-US" altLang="en-US"/>
              <a:t>Hurt consumers by denying access to possibly superior foreign products.</a:t>
            </a:r>
          </a:p>
        </p:txBody>
      </p:sp>
      <p:sp>
        <p:nvSpPr>
          <p:cNvPr id="44035" name="Footer Placeholder 5">
            <a:extLst>
              <a:ext uri="{FF2B5EF4-FFF2-40B4-BE49-F238E27FC236}">
                <a16:creationId xmlns:a16="http://schemas.microsoft.com/office/drawing/2014/main" id="{036FB1C3-5DF3-F70D-0F81-B9C2C24FA2C1}"/>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4036" name="Slide Number Placeholder 6">
            <a:extLst>
              <a:ext uri="{FF2B5EF4-FFF2-40B4-BE49-F238E27FC236}">
                <a16:creationId xmlns:a16="http://schemas.microsoft.com/office/drawing/2014/main" id="{90DBC708-A12A-86B6-A810-82AA452C9FD9}"/>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92D4238-B2EE-4ED2-9A96-6D6E257F957A}" type="slidenum">
              <a:rPr lang="en-US" altLang="zh-TW" sz="1400" smtClean="0">
                <a:solidFill>
                  <a:srgbClr val="333399"/>
                </a:solidFill>
              </a:rPr>
              <a:pPr/>
              <a:t>13</a:t>
            </a:fld>
            <a:endParaRPr lang="en-US" altLang="zh-TW" sz="1400">
              <a:solidFill>
                <a:srgbClr val="333399"/>
              </a:solidFill>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440899CD-0935-5B3F-EAA6-96C68952AB50}"/>
              </a:ext>
            </a:extLst>
          </p:cNvPr>
          <p:cNvSpPr>
            <a:spLocks noGrp="1" noChangeArrowheads="1"/>
          </p:cNvSpPr>
          <p:nvPr>
            <p:ph type="title"/>
          </p:nvPr>
        </p:nvSpPr>
        <p:spPr/>
        <p:txBody>
          <a:bodyPr/>
          <a:lstStyle/>
          <a:p>
            <a:r>
              <a:rPr lang="en-US" altLang="en-US"/>
              <a:t>Antidumping (傾銷) Policies</a:t>
            </a:r>
          </a:p>
        </p:txBody>
      </p:sp>
      <p:sp>
        <p:nvSpPr>
          <p:cNvPr id="46082" name="Content Placeholder 2">
            <a:extLst>
              <a:ext uri="{FF2B5EF4-FFF2-40B4-BE49-F238E27FC236}">
                <a16:creationId xmlns:a16="http://schemas.microsoft.com/office/drawing/2014/main" id="{4E95EFE3-ABA6-2C31-AD30-78F9125E6ADE}"/>
              </a:ext>
            </a:extLst>
          </p:cNvPr>
          <p:cNvSpPr>
            <a:spLocks noGrp="1" noChangeArrowheads="1"/>
          </p:cNvSpPr>
          <p:nvPr>
            <p:ph idx="1"/>
          </p:nvPr>
        </p:nvSpPr>
        <p:spPr/>
        <p:txBody>
          <a:bodyPr/>
          <a:lstStyle/>
          <a:p>
            <a:r>
              <a:rPr lang="en-US" altLang="en-US" sz="2000"/>
              <a:t>Dumping</a:t>
            </a:r>
          </a:p>
          <a:p>
            <a:pPr lvl="1"/>
            <a:r>
              <a:rPr lang="en-US" altLang="en-US" sz="1800"/>
              <a:t>Selling goods in a foreign market below their cost of production or below their “fair” market value.</a:t>
            </a:r>
          </a:p>
          <a:p>
            <a:r>
              <a:rPr lang="en-US" altLang="en-US" sz="2000"/>
              <a:t>Antidumping policies punish foreign firms that engage in dumping, thus protecting domestic producers from unfair foreign competition.</a:t>
            </a:r>
          </a:p>
          <a:p>
            <a:pPr lvl="1"/>
            <a:r>
              <a:rPr lang="en-US" altLang="en-US" sz="1800"/>
              <a:t>Vary from country to country.</a:t>
            </a:r>
          </a:p>
          <a:p>
            <a:r>
              <a:rPr lang="en-US" altLang="en-US" sz="2000"/>
              <a:t>U.S. firms that believe a foreign firm is dumping can file a complaint with two government agencies: Commerce Department and the International Trade Commission (ITC).</a:t>
            </a:r>
          </a:p>
          <a:p>
            <a:pPr lvl="1"/>
            <a:r>
              <a:rPr lang="en-US" altLang="en-US" sz="1800"/>
              <a:t>If the complaint has merit, antidumping duties, also known as countervailing duties, may be imposed.</a:t>
            </a:r>
            <a:endParaRPr lang="en-US" altLang="zh-TW" sz="1800"/>
          </a:p>
          <a:p>
            <a:pPr lvl="1"/>
            <a:endParaRPr lang="en-US" altLang="zh-TW" sz="1800"/>
          </a:p>
        </p:txBody>
      </p:sp>
      <p:sp>
        <p:nvSpPr>
          <p:cNvPr id="46083" name="Footer Placeholder 6">
            <a:extLst>
              <a:ext uri="{FF2B5EF4-FFF2-40B4-BE49-F238E27FC236}">
                <a16:creationId xmlns:a16="http://schemas.microsoft.com/office/drawing/2014/main" id="{F77DD331-A09A-1E22-395A-3203F9CEE8A7}"/>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46084" name="Slide Number Placeholder 7">
            <a:extLst>
              <a:ext uri="{FF2B5EF4-FFF2-40B4-BE49-F238E27FC236}">
                <a16:creationId xmlns:a16="http://schemas.microsoft.com/office/drawing/2014/main" id="{EE50B426-4E95-D7EF-16AB-E52F8F431E09}"/>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36C8FA6-2FC9-4265-893A-2F8C6437B010}" type="slidenum">
              <a:rPr lang="en-US" altLang="zh-TW" sz="1400" smtClean="0">
                <a:solidFill>
                  <a:srgbClr val="333399"/>
                </a:solidFill>
              </a:rPr>
              <a:pPr/>
              <a:t>14</a:t>
            </a:fld>
            <a:endParaRPr lang="en-US" altLang="zh-TW" sz="1400">
              <a:solidFill>
                <a:srgbClr val="333399"/>
              </a:solid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7C2B3-E790-78A9-3768-E3B65F10D205}"/>
              </a:ext>
            </a:extLst>
          </p:cNvPr>
          <p:cNvSpPr>
            <a:spLocks noGrp="1"/>
          </p:cNvSpPr>
          <p:nvPr>
            <p:ph type="title"/>
          </p:nvPr>
        </p:nvSpPr>
        <p:spPr/>
        <p:txBody>
          <a:bodyPr>
            <a:normAutofit fontScale="90000"/>
          </a:bodyPr>
          <a:lstStyle/>
          <a:p>
            <a:pPr>
              <a:defRPr/>
            </a:pPr>
            <a:r>
              <a:rPr lang="en-US" dirty="0"/>
              <a:t>The Case for Government Intervention </a:t>
            </a:r>
            <a:r>
              <a:rPr lang="en-US" sz="1100" dirty="0"/>
              <a:t>1</a:t>
            </a:r>
          </a:p>
        </p:txBody>
      </p:sp>
      <p:sp>
        <p:nvSpPr>
          <p:cNvPr id="3" name="Content Placeholder 2">
            <a:extLst>
              <a:ext uri="{FF2B5EF4-FFF2-40B4-BE49-F238E27FC236}">
                <a16:creationId xmlns:a16="http://schemas.microsoft.com/office/drawing/2014/main" id="{8BC4B2BE-26F5-C1D0-2435-DA44E813875C}"/>
              </a:ext>
            </a:extLst>
          </p:cNvPr>
          <p:cNvSpPr>
            <a:spLocks noGrp="1"/>
          </p:cNvSpPr>
          <p:nvPr>
            <p:ph sz="half" idx="1"/>
          </p:nvPr>
        </p:nvSpPr>
        <p:spPr/>
        <p:txBody>
          <a:bodyPr/>
          <a:lstStyle/>
          <a:p>
            <a:pPr>
              <a:defRPr/>
            </a:pPr>
            <a:r>
              <a:rPr lang="en-US" sz="2400" dirty="0"/>
              <a:t>Political Arguments</a:t>
            </a:r>
          </a:p>
          <a:p>
            <a:pPr marL="292608" indent="-292608">
              <a:buFont typeface="Arial" panose="020B0604020202020204" pitchFamily="34" charset="0"/>
              <a:buChar char="•"/>
              <a:defRPr/>
            </a:pPr>
            <a:r>
              <a:rPr lang="en-US" sz="2200" dirty="0">
                <a:solidFill>
                  <a:schemeClr val="tx1"/>
                </a:solidFill>
              </a:rPr>
              <a:t>Protecting the interests of certain groups within a nation (normally producers), often at the expense of other groups (normally consumers).</a:t>
            </a:r>
          </a:p>
          <a:p>
            <a:pPr marL="292608" indent="-292608">
              <a:buFont typeface="Arial" panose="020B0604020202020204" pitchFamily="34" charset="0"/>
              <a:buChar char="•"/>
              <a:defRPr/>
            </a:pPr>
            <a:r>
              <a:rPr lang="en-US" sz="2200" dirty="0">
                <a:solidFill>
                  <a:schemeClr val="tx1"/>
                </a:solidFill>
              </a:rPr>
              <a:t>Achieving some political objective such as protecting the environment or human rights.</a:t>
            </a:r>
          </a:p>
        </p:txBody>
      </p:sp>
      <p:sp>
        <p:nvSpPr>
          <p:cNvPr id="48131" name="Content Placeholder 3">
            <a:extLst>
              <a:ext uri="{FF2B5EF4-FFF2-40B4-BE49-F238E27FC236}">
                <a16:creationId xmlns:a16="http://schemas.microsoft.com/office/drawing/2014/main" id="{12531A7D-93A3-CD96-BC6F-3386BCCC528B}"/>
              </a:ext>
            </a:extLst>
          </p:cNvPr>
          <p:cNvSpPr>
            <a:spLocks noGrp="1" noChangeArrowheads="1"/>
          </p:cNvSpPr>
          <p:nvPr>
            <p:ph sz="half" idx="2"/>
          </p:nvPr>
        </p:nvSpPr>
        <p:spPr/>
        <p:txBody>
          <a:bodyPr/>
          <a:lstStyle/>
          <a:p>
            <a:pPr defTabSz="457200">
              <a:buClr>
                <a:srgbClr val="92D050"/>
              </a:buClr>
            </a:pPr>
            <a:r>
              <a:rPr lang="en-US" altLang="zh-TW" sz="2400">
                <a:solidFill>
                  <a:srgbClr val="011893"/>
                </a:solidFill>
              </a:rPr>
              <a:t>Economic Arguments</a:t>
            </a:r>
          </a:p>
          <a:p>
            <a:pPr marL="342900" lvl="1" indent="-342900" defTabSz="457200">
              <a:buFont typeface="Arial" panose="020B0604020202020204" pitchFamily="34" charset="0"/>
              <a:buChar char="•"/>
            </a:pPr>
            <a:r>
              <a:rPr lang="en-US" altLang="zh-TW" sz="2200">
                <a:solidFill>
                  <a:srgbClr val="000000"/>
                </a:solidFill>
              </a:rPr>
              <a:t>Boosting the overall wealth of a nation (to the benefit of both producers and consumers).</a:t>
            </a:r>
            <a:endParaRPr lang="en-US" altLang="zh-TW" sz="2200"/>
          </a:p>
        </p:txBody>
      </p:sp>
      <p:sp>
        <p:nvSpPr>
          <p:cNvPr id="48132" name="Footer Placeholder 4">
            <a:extLst>
              <a:ext uri="{FF2B5EF4-FFF2-40B4-BE49-F238E27FC236}">
                <a16:creationId xmlns:a16="http://schemas.microsoft.com/office/drawing/2014/main" id="{F4F4AB42-B3BB-C008-39E5-69162C947F4D}"/>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rPr>
              <a:t>CYCU— Prof CK Farn</a:t>
            </a:r>
          </a:p>
        </p:txBody>
      </p:sp>
      <p:sp>
        <p:nvSpPr>
          <p:cNvPr id="48133" name="Slide Number Placeholder 5">
            <a:extLst>
              <a:ext uri="{FF2B5EF4-FFF2-40B4-BE49-F238E27FC236}">
                <a16:creationId xmlns:a16="http://schemas.microsoft.com/office/drawing/2014/main" id="{20F8DEA0-ED3C-0DA0-B97E-A87F0ED870ED}"/>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0B4B983-6E0E-4CBB-844F-87AD986F4667}" type="slidenum">
              <a:rPr lang="en-US" altLang="zh-TW" sz="1400" smtClean="0">
                <a:solidFill>
                  <a:srgbClr val="333399"/>
                </a:solidFill>
              </a:rPr>
              <a:pPr/>
              <a:t>15</a:t>
            </a:fld>
            <a:endParaRPr lang="en-US" altLang="zh-TW" sz="1400">
              <a:solidFill>
                <a:srgbClr val="333399"/>
              </a:solidFill>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869CA9FE-5D69-D26B-2B13-612B65D02067}"/>
              </a:ext>
            </a:extLst>
          </p:cNvPr>
          <p:cNvSpPr>
            <a:spLocks noGrp="1" noChangeArrowheads="1"/>
          </p:cNvSpPr>
          <p:nvPr>
            <p:ph type="title"/>
          </p:nvPr>
        </p:nvSpPr>
        <p:spPr/>
        <p:txBody>
          <a:bodyPr/>
          <a:lstStyle/>
          <a:p>
            <a:r>
              <a:rPr lang="en-US" altLang="zh-TW" sz="3200"/>
              <a:t>The Case for Government Intervention </a:t>
            </a:r>
            <a:r>
              <a:rPr lang="en-US" altLang="zh-TW" sz="3200" baseline="-25000"/>
              <a:t>2</a:t>
            </a:r>
          </a:p>
        </p:txBody>
      </p:sp>
      <p:sp>
        <p:nvSpPr>
          <p:cNvPr id="50178" name="Content Placeholder 2">
            <a:extLst>
              <a:ext uri="{FF2B5EF4-FFF2-40B4-BE49-F238E27FC236}">
                <a16:creationId xmlns:a16="http://schemas.microsoft.com/office/drawing/2014/main" id="{F475A716-4043-26CF-754C-D80BD3F9EDDE}"/>
              </a:ext>
            </a:extLst>
          </p:cNvPr>
          <p:cNvSpPr>
            <a:spLocks noGrp="1" noChangeArrowheads="1"/>
          </p:cNvSpPr>
          <p:nvPr>
            <p:ph idx="1"/>
          </p:nvPr>
        </p:nvSpPr>
        <p:spPr/>
        <p:txBody>
          <a:bodyPr/>
          <a:lstStyle/>
          <a:p>
            <a:r>
              <a:rPr lang="en-US" altLang="zh-TW"/>
              <a:t>Political Arguments for Intervention</a:t>
            </a:r>
          </a:p>
          <a:p>
            <a:pPr lvl="1"/>
            <a:r>
              <a:rPr lang="en-US" altLang="zh-TW"/>
              <a:t>Protecting jobs and industries.</a:t>
            </a:r>
          </a:p>
          <a:p>
            <a:pPr lvl="1"/>
            <a:r>
              <a:rPr lang="en-US" altLang="zh-TW"/>
              <a:t>Protecting national security.</a:t>
            </a:r>
          </a:p>
          <a:p>
            <a:pPr lvl="1"/>
            <a:r>
              <a:rPr lang="en-US" altLang="zh-TW"/>
              <a:t>Retaliating.</a:t>
            </a:r>
          </a:p>
          <a:p>
            <a:pPr lvl="2"/>
            <a:r>
              <a:rPr lang="en-US" altLang="zh-TW"/>
              <a:t>Use intervention as a bargaining tool and force trading partners to “play by the rules of the game.”</a:t>
            </a:r>
          </a:p>
          <a:p>
            <a:pPr lvl="2"/>
            <a:r>
              <a:rPr lang="en-US" altLang="zh-TW"/>
              <a:t>Risky strategy.</a:t>
            </a:r>
          </a:p>
        </p:txBody>
      </p:sp>
      <p:sp>
        <p:nvSpPr>
          <p:cNvPr id="50179" name="Footer Placeholder 5">
            <a:extLst>
              <a:ext uri="{FF2B5EF4-FFF2-40B4-BE49-F238E27FC236}">
                <a16:creationId xmlns:a16="http://schemas.microsoft.com/office/drawing/2014/main" id="{BC9BEF7F-19FC-5C55-FE9D-249F85E1C09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0180" name="Slide Number Placeholder 6">
            <a:extLst>
              <a:ext uri="{FF2B5EF4-FFF2-40B4-BE49-F238E27FC236}">
                <a16:creationId xmlns:a16="http://schemas.microsoft.com/office/drawing/2014/main" id="{5D2A40DE-1AC5-013F-4A4D-D2487368BD33}"/>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9E1076C-6EEB-4715-A4F9-73EACE70CB33}" type="slidenum">
              <a:rPr lang="en-US" altLang="zh-TW" sz="1400" smtClean="0">
                <a:solidFill>
                  <a:srgbClr val="333399"/>
                </a:solidFill>
              </a:rPr>
              <a:pPr/>
              <a:t>16</a:t>
            </a:fld>
            <a:endParaRPr lang="en-US" altLang="zh-TW" sz="1400">
              <a:solidFill>
                <a:srgbClr val="333399"/>
              </a:solidFill>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D808317C-CD75-34F6-FAEC-C4EA89F24627}"/>
              </a:ext>
            </a:extLst>
          </p:cNvPr>
          <p:cNvSpPr>
            <a:spLocks noGrp="1" noChangeArrowheads="1"/>
          </p:cNvSpPr>
          <p:nvPr>
            <p:ph type="title"/>
          </p:nvPr>
        </p:nvSpPr>
        <p:spPr/>
        <p:txBody>
          <a:bodyPr/>
          <a:lstStyle/>
          <a:p>
            <a:r>
              <a:rPr lang="en-US" altLang="zh-TW" sz="3200"/>
              <a:t>The Case for Government Intervention </a:t>
            </a:r>
            <a:r>
              <a:rPr lang="en-US" altLang="zh-TW" sz="3200" baseline="-25000"/>
              <a:t>3</a:t>
            </a:r>
          </a:p>
        </p:txBody>
      </p:sp>
      <p:sp>
        <p:nvSpPr>
          <p:cNvPr id="52226" name="Content Placeholder 2">
            <a:extLst>
              <a:ext uri="{FF2B5EF4-FFF2-40B4-BE49-F238E27FC236}">
                <a16:creationId xmlns:a16="http://schemas.microsoft.com/office/drawing/2014/main" id="{B8401421-3777-060A-102F-6421DBE65E9E}"/>
              </a:ext>
            </a:extLst>
          </p:cNvPr>
          <p:cNvSpPr>
            <a:spLocks noGrp="1" noChangeArrowheads="1"/>
          </p:cNvSpPr>
          <p:nvPr>
            <p:ph idx="1"/>
          </p:nvPr>
        </p:nvSpPr>
        <p:spPr>
          <a:xfrm>
            <a:off x="0" y="1916113"/>
            <a:ext cx="5292725" cy="4176712"/>
          </a:xfrm>
        </p:spPr>
        <p:txBody>
          <a:bodyPr/>
          <a:lstStyle/>
          <a:p>
            <a:pPr lvl="1"/>
            <a:r>
              <a:rPr lang="en-US" altLang="zh-TW"/>
              <a:t>Protecting consumers.</a:t>
            </a:r>
          </a:p>
          <a:p>
            <a:pPr lvl="2"/>
            <a:r>
              <a:rPr lang="en-US" altLang="zh-TW"/>
              <a:t>Ban unsafe products.</a:t>
            </a:r>
          </a:p>
          <a:p>
            <a:pPr lvl="1"/>
            <a:r>
              <a:rPr lang="en-US" altLang="zh-TW"/>
              <a:t>Furthering foreign policy objectives.</a:t>
            </a:r>
          </a:p>
          <a:p>
            <a:pPr lvl="2"/>
            <a:r>
              <a:rPr lang="en-US" altLang="zh-TW"/>
              <a:t>Grant preferential trade terms to a country it wants to build relations with.</a:t>
            </a:r>
          </a:p>
          <a:p>
            <a:pPr lvl="2"/>
            <a:r>
              <a:rPr lang="en-US" altLang="zh-TW"/>
              <a:t>Pressure or punish “rogue” states.</a:t>
            </a:r>
          </a:p>
          <a:p>
            <a:pPr lvl="2"/>
            <a:r>
              <a:rPr lang="en-US" altLang="zh-TW"/>
              <a:t>Protecting human rights.</a:t>
            </a:r>
          </a:p>
          <a:p>
            <a:pPr lvl="2"/>
            <a:endParaRPr lang="en-US" altLang="zh-TW"/>
          </a:p>
        </p:txBody>
      </p:sp>
      <p:sp>
        <p:nvSpPr>
          <p:cNvPr id="52227" name="Content Placeholder 5">
            <a:extLst>
              <a:ext uri="{FF2B5EF4-FFF2-40B4-BE49-F238E27FC236}">
                <a16:creationId xmlns:a16="http://schemas.microsoft.com/office/drawing/2014/main" id="{ECA4694C-A389-6D55-6C05-E77DC6E36BFA}"/>
              </a:ext>
            </a:extLst>
          </p:cNvPr>
          <p:cNvSpPr>
            <a:spLocks noGrp="1" noChangeArrowheads="1"/>
          </p:cNvSpPr>
          <p:nvPr>
            <p:ph sz="quarter" idx="4294967295"/>
          </p:nvPr>
        </p:nvSpPr>
        <p:spPr>
          <a:xfrm>
            <a:off x="5537200" y="4471988"/>
            <a:ext cx="3355975" cy="1333500"/>
          </a:xfrm>
        </p:spPr>
        <p:txBody>
          <a:bodyPr/>
          <a:lstStyle/>
          <a:p>
            <a:pPr marL="0" indent="0">
              <a:buFont typeface="Wingdings" panose="05000000000000000000" pitchFamily="2" charset="2"/>
              <a:buNone/>
            </a:pPr>
            <a:r>
              <a:rPr lang="en-US" altLang="zh-TW" sz="1600"/>
              <a:t>The famous cigar maker Jose Castelar Cairo, better known as El Cueto, about to roll a cigar, in Havana, Cuba.</a:t>
            </a:r>
          </a:p>
        </p:txBody>
      </p:sp>
      <p:pic>
        <p:nvPicPr>
          <p:cNvPr id="52228" name="Picture 8">
            <a:extLst>
              <a:ext uri="{FF2B5EF4-FFF2-40B4-BE49-F238E27FC236}">
                <a16:creationId xmlns:a16="http://schemas.microsoft.com/office/drawing/2014/main" id="{64560B9B-62E3-15C2-3A3B-08FE3CC77D65}"/>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6525" y="1706563"/>
            <a:ext cx="3562350"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9" name="Footer Placeholder 9">
            <a:extLst>
              <a:ext uri="{FF2B5EF4-FFF2-40B4-BE49-F238E27FC236}">
                <a16:creationId xmlns:a16="http://schemas.microsoft.com/office/drawing/2014/main" id="{379E5488-ACFF-B78C-FFBE-A2FAB0ABD742}"/>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2230" name="Slide Number Placeholder 10">
            <a:extLst>
              <a:ext uri="{FF2B5EF4-FFF2-40B4-BE49-F238E27FC236}">
                <a16:creationId xmlns:a16="http://schemas.microsoft.com/office/drawing/2014/main" id="{B0C2F494-5508-6D04-164B-DB11FC8F241A}"/>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6AF32E2-B1DE-4D61-9972-10F39BD0DD4D}" type="slidenum">
              <a:rPr lang="en-US" altLang="zh-TW" sz="1400" smtClean="0">
                <a:solidFill>
                  <a:srgbClr val="333399"/>
                </a:solidFill>
              </a:rPr>
              <a:pPr/>
              <a:t>17</a:t>
            </a:fld>
            <a:endParaRPr lang="en-US" altLang="zh-TW" sz="1400">
              <a:solidFill>
                <a:srgbClr val="333399"/>
              </a:solidFill>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F1CE8F8D-B45F-AF39-0A7F-5322B96F2BE1}"/>
              </a:ext>
            </a:extLst>
          </p:cNvPr>
          <p:cNvSpPr>
            <a:spLocks noGrp="1" noChangeArrowheads="1"/>
          </p:cNvSpPr>
          <p:nvPr>
            <p:ph type="title"/>
          </p:nvPr>
        </p:nvSpPr>
        <p:spPr/>
        <p:txBody>
          <a:bodyPr/>
          <a:lstStyle/>
          <a:p>
            <a:r>
              <a:rPr lang="en-US" altLang="zh-TW" sz="3200"/>
              <a:t>The Case for Government Intervention </a:t>
            </a:r>
            <a:r>
              <a:rPr lang="en-US" altLang="zh-TW" sz="3200" baseline="-25000"/>
              <a:t>4</a:t>
            </a:r>
          </a:p>
        </p:txBody>
      </p:sp>
      <p:sp>
        <p:nvSpPr>
          <p:cNvPr id="54274" name="Content Placeholder 2">
            <a:extLst>
              <a:ext uri="{FF2B5EF4-FFF2-40B4-BE49-F238E27FC236}">
                <a16:creationId xmlns:a16="http://schemas.microsoft.com/office/drawing/2014/main" id="{832B6163-3C55-A046-9877-FEF3CB2A8D20}"/>
              </a:ext>
            </a:extLst>
          </p:cNvPr>
          <p:cNvSpPr>
            <a:spLocks noGrp="1" noChangeArrowheads="1"/>
          </p:cNvSpPr>
          <p:nvPr>
            <p:ph idx="1"/>
          </p:nvPr>
        </p:nvSpPr>
        <p:spPr/>
        <p:txBody>
          <a:bodyPr/>
          <a:lstStyle/>
          <a:p>
            <a:r>
              <a:rPr lang="en-US" altLang="zh-TW"/>
              <a:t>Economic Arguments for Intervention</a:t>
            </a:r>
          </a:p>
          <a:p>
            <a:pPr lvl="1"/>
            <a:r>
              <a:rPr lang="en-US" altLang="zh-TW"/>
              <a:t>The infant industry argument.</a:t>
            </a:r>
          </a:p>
          <a:p>
            <a:pPr lvl="2"/>
            <a:r>
              <a:rPr lang="en-US" altLang="zh-TW"/>
              <a:t>An industry should be protected until it can develop and be viable and competitive internationally.</a:t>
            </a:r>
          </a:p>
          <a:p>
            <a:pPr lvl="2"/>
            <a:r>
              <a:rPr lang="en-US" altLang="zh-TW"/>
              <a:t>This argument has been criticized because:</a:t>
            </a:r>
          </a:p>
          <a:p>
            <a:pPr lvl="3"/>
            <a:r>
              <a:rPr lang="en-US" altLang="zh-TW"/>
              <a:t>It is useless unless it makes the industry more efficient.</a:t>
            </a:r>
          </a:p>
          <a:p>
            <a:pPr lvl="3"/>
            <a:r>
              <a:rPr lang="en-US" altLang="zh-TW"/>
              <a:t>If a country has the potential to develop a viable competitive position, its firms should be capable of raising necessary funds.</a:t>
            </a:r>
          </a:p>
        </p:txBody>
      </p:sp>
      <p:sp>
        <p:nvSpPr>
          <p:cNvPr id="54275" name="Footer Placeholder 5">
            <a:extLst>
              <a:ext uri="{FF2B5EF4-FFF2-40B4-BE49-F238E27FC236}">
                <a16:creationId xmlns:a16="http://schemas.microsoft.com/office/drawing/2014/main" id="{C408FB9D-3CD4-00DE-B394-E8CDCF1B8870}"/>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4276" name="Slide Number Placeholder 6">
            <a:extLst>
              <a:ext uri="{FF2B5EF4-FFF2-40B4-BE49-F238E27FC236}">
                <a16:creationId xmlns:a16="http://schemas.microsoft.com/office/drawing/2014/main" id="{958D929B-0E1D-3FD9-60D5-F141CEE24C39}"/>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2D38C70-1A6A-4276-974A-8371115D9251}" type="slidenum">
              <a:rPr lang="en-US" altLang="zh-TW" sz="1400" smtClean="0">
                <a:solidFill>
                  <a:srgbClr val="333399"/>
                </a:solidFill>
              </a:rPr>
              <a:pPr/>
              <a:t>18</a:t>
            </a:fld>
            <a:endParaRPr lang="en-US" altLang="zh-TW" sz="1400">
              <a:solidFill>
                <a:srgbClr val="333399"/>
              </a:solidFill>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C077A89E-7470-37F3-FD6F-7170961EC6D0}"/>
              </a:ext>
            </a:extLst>
          </p:cNvPr>
          <p:cNvSpPr>
            <a:spLocks noGrp="1" noChangeArrowheads="1"/>
          </p:cNvSpPr>
          <p:nvPr>
            <p:ph type="title"/>
          </p:nvPr>
        </p:nvSpPr>
        <p:spPr/>
        <p:txBody>
          <a:bodyPr/>
          <a:lstStyle/>
          <a:p>
            <a:r>
              <a:rPr lang="en-US" altLang="zh-TW" sz="3200"/>
              <a:t>The Case for Government Intervention </a:t>
            </a:r>
            <a:r>
              <a:rPr lang="en-US" altLang="zh-TW" sz="3200" baseline="-25000"/>
              <a:t>5</a:t>
            </a:r>
          </a:p>
        </p:txBody>
      </p:sp>
      <p:sp>
        <p:nvSpPr>
          <p:cNvPr id="56322" name="Content Placeholder 2">
            <a:extLst>
              <a:ext uri="{FF2B5EF4-FFF2-40B4-BE49-F238E27FC236}">
                <a16:creationId xmlns:a16="http://schemas.microsoft.com/office/drawing/2014/main" id="{F287DEF4-2F07-2437-3FA5-84B8D03B8BC9}"/>
              </a:ext>
            </a:extLst>
          </p:cNvPr>
          <p:cNvSpPr>
            <a:spLocks noGrp="1" noChangeArrowheads="1"/>
          </p:cNvSpPr>
          <p:nvPr>
            <p:ph idx="1"/>
          </p:nvPr>
        </p:nvSpPr>
        <p:spPr/>
        <p:txBody>
          <a:bodyPr/>
          <a:lstStyle/>
          <a:p>
            <a:r>
              <a:rPr lang="en-US" altLang="zh-TW"/>
              <a:t>Strategic trade policy.</a:t>
            </a:r>
          </a:p>
          <a:p>
            <a:pPr lvl="1"/>
            <a:r>
              <a:rPr lang="en-US" altLang="zh-TW"/>
              <a:t>By appropriate actions, government can help raise national income if it can ensure firms that gain first-mover advantages in an industry are domestic.</a:t>
            </a:r>
          </a:p>
          <a:p>
            <a:pPr lvl="1"/>
            <a:r>
              <a:rPr lang="en-US" altLang="zh-TW"/>
              <a:t>Might be beneficial for a government to intervene in an industry by helping domestic firms overcome barriers to entry created by foreign firms with first-mover advantages.</a:t>
            </a:r>
          </a:p>
        </p:txBody>
      </p:sp>
      <p:sp>
        <p:nvSpPr>
          <p:cNvPr id="56323" name="Footer Placeholder 5">
            <a:extLst>
              <a:ext uri="{FF2B5EF4-FFF2-40B4-BE49-F238E27FC236}">
                <a16:creationId xmlns:a16="http://schemas.microsoft.com/office/drawing/2014/main" id="{99D09DD0-DD07-D39C-6668-11E2BAFA3843}"/>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6324" name="Slide Number Placeholder 6">
            <a:extLst>
              <a:ext uri="{FF2B5EF4-FFF2-40B4-BE49-F238E27FC236}">
                <a16:creationId xmlns:a16="http://schemas.microsoft.com/office/drawing/2014/main" id="{DF28FD9B-ECC1-7B39-FEDC-6E375FE5A81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2AAEE5B5-E006-4F5A-AC39-186B44C68768}" type="slidenum">
              <a:rPr lang="en-US" altLang="zh-TW" sz="1400" smtClean="0">
                <a:solidFill>
                  <a:srgbClr val="333399"/>
                </a:solidFill>
              </a:rPr>
              <a:pPr/>
              <a:t>19</a:t>
            </a:fld>
            <a:endParaRPr lang="en-US" altLang="zh-TW" sz="1400">
              <a:solidFill>
                <a:srgbClr val="333399"/>
              </a:solid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2">
            <a:extLst>
              <a:ext uri="{FF2B5EF4-FFF2-40B4-BE49-F238E27FC236}">
                <a16:creationId xmlns:a16="http://schemas.microsoft.com/office/drawing/2014/main" id="{BA506D6C-8638-5850-8368-E9FF29F59EC7}"/>
              </a:ext>
            </a:extLst>
          </p:cNvPr>
          <p:cNvSpPr>
            <a:spLocks noGrp="1" noChangeArrowheads="1"/>
          </p:cNvSpPr>
          <p:nvPr>
            <p:ph type="title"/>
          </p:nvPr>
        </p:nvSpPr>
        <p:spPr/>
        <p:txBody>
          <a:bodyPr/>
          <a:lstStyle/>
          <a:p>
            <a:r>
              <a:rPr lang="zh-TW" altLang="en-US" dirty="0"/>
              <a:t>Assignment </a:t>
            </a:r>
            <a:r>
              <a:rPr lang="en-US" altLang="zh-TW" dirty="0"/>
              <a:t>#4</a:t>
            </a:r>
            <a:r>
              <a:rPr lang="zh-TW" altLang="en-US" dirty="0"/>
              <a:t> (Individual)</a:t>
            </a:r>
          </a:p>
        </p:txBody>
      </p:sp>
      <p:sp>
        <p:nvSpPr>
          <p:cNvPr id="98306" name="Content Placeholder 5">
            <a:extLst>
              <a:ext uri="{FF2B5EF4-FFF2-40B4-BE49-F238E27FC236}">
                <a16:creationId xmlns:a16="http://schemas.microsoft.com/office/drawing/2014/main" id="{4E3E3457-02C8-A64C-AC19-D523CE2C4653}"/>
              </a:ext>
            </a:extLst>
          </p:cNvPr>
          <p:cNvSpPr>
            <a:spLocks noGrp="1" noChangeArrowheads="1"/>
          </p:cNvSpPr>
          <p:nvPr>
            <p:ph idx="1"/>
          </p:nvPr>
        </p:nvSpPr>
        <p:spPr>
          <a:xfrm>
            <a:off x="685800" y="1981200"/>
            <a:ext cx="7199313" cy="4114800"/>
          </a:xfrm>
        </p:spPr>
        <p:txBody>
          <a:bodyPr/>
          <a:lstStyle/>
          <a:p>
            <a:r>
              <a:rPr lang="zh-TW" altLang="en-US" dirty="0"/>
              <a:t>Assess the US </a:t>
            </a:r>
            <a:r>
              <a:rPr lang="en-US" altLang="zh-TW" dirty="0"/>
              <a:t>and EU </a:t>
            </a:r>
            <a:r>
              <a:rPr lang="zh-TW" altLang="en-US" dirty="0"/>
              <a:t>sanctions against </a:t>
            </a:r>
            <a:r>
              <a:rPr lang="en-US" altLang="zh-TW" dirty="0"/>
              <a:t>China</a:t>
            </a:r>
            <a:r>
              <a:rPr lang="zh-TW" altLang="en-US" dirty="0"/>
              <a:t>, in the sector of </a:t>
            </a:r>
            <a:r>
              <a:rPr lang="en-US" altLang="zh-TW" dirty="0"/>
              <a:t>electric vehicles</a:t>
            </a:r>
            <a:r>
              <a:rPr lang="zh-TW" altLang="en-US" dirty="0"/>
              <a:t>. </a:t>
            </a:r>
            <a:r>
              <a:rPr lang="en-US" altLang="zh-TW" dirty="0"/>
              <a:t>What are the major reasons on the surface? </a:t>
            </a:r>
            <a:r>
              <a:rPr lang="en-US" altLang="en-US" dirty="0"/>
              <a:t>How will it affect the respective economies?</a:t>
            </a:r>
            <a:r>
              <a:rPr lang="zh-TW" altLang="en-US" dirty="0"/>
              <a:t> </a:t>
            </a:r>
          </a:p>
          <a:p>
            <a:r>
              <a:rPr lang="zh-TW" altLang="en-US" dirty="0"/>
              <a:t>Due Nov. </a:t>
            </a:r>
            <a:r>
              <a:rPr lang="en-US" altLang="zh-TW" dirty="0"/>
              <a:t>21</a:t>
            </a:r>
            <a:endParaRPr lang="zh-TW" altLang="en-US" dirty="0"/>
          </a:p>
        </p:txBody>
      </p:sp>
      <p:sp>
        <p:nvSpPr>
          <p:cNvPr id="98307" name="Footer Placeholder 3">
            <a:extLst>
              <a:ext uri="{FF2B5EF4-FFF2-40B4-BE49-F238E27FC236}">
                <a16:creationId xmlns:a16="http://schemas.microsoft.com/office/drawing/2014/main" id="{921E7585-A4D8-A911-249B-2B75B75B4A6F}"/>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98308" name="Slide Number Placeholder 4">
            <a:extLst>
              <a:ext uri="{FF2B5EF4-FFF2-40B4-BE49-F238E27FC236}">
                <a16:creationId xmlns:a16="http://schemas.microsoft.com/office/drawing/2014/main" id="{CCD66B9B-98DC-3DC8-7A22-44A11C69FA0F}"/>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DABB58D-DA96-415B-B508-59AA6CF333B7}" type="slidenum">
              <a:rPr lang="en-US" altLang="zh-TW" sz="1400" smtClean="0">
                <a:solidFill>
                  <a:srgbClr val="333399"/>
                </a:solidFill>
              </a:rPr>
              <a:pPr/>
              <a:t>2</a:t>
            </a:fld>
            <a:endParaRPr lang="en-US" altLang="zh-TW" sz="1400">
              <a:solidFill>
                <a:srgbClr val="333399"/>
              </a:solidFill>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ADD79764-8868-67E7-C698-710B9602D1E2}"/>
              </a:ext>
            </a:extLst>
          </p:cNvPr>
          <p:cNvSpPr>
            <a:spLocks noGrp="1" noChangeArrowheads="1"/>
          </p:cNvSpPr>
          <p:nvPr>
            <p:ph type="title"/>
          </p:nvPr>
        </p:nvSpPr>
        <p:spPr/>
        <p:txBody>
          <a:bodyPr/>
          <a:lstStyle/>
          <a:p>
            <a:r>
              <a:rPr lang="en-US" altLang="zh-TW" sz="3200"/>
              <a:t>The Revised Case for Free Trade </a:t>
            </a:r>
            <a:r>
              <a:rPr lang="en-US" altLang="zh-TW" sz="3200" baseline="-25000"/>
              <a:t>1</a:t>
            </a:r>
          </a:p>
        </p:txBody>
      </p:sp>
      <p:sp>
        <p:nvSpPr>
          <p:cNvPr id="58370" name="Content Placeholder 2">
            <a:extLst>
              <a:ext uri="{FF2B5EF4-FFF2-40B4-BE49-F238E27FC236}">
                <a16:creationId xmlns:a16="http://schemas.microsoft.com/office/drawing/2014/main" id="{B1AE9F3C-3750-3EC5-FEF7-D5D4387B8217}"/>
              </a:ext>
            </a:extLst>
          </p:cNvPr>
          <p:cNvSpPr>
            <a:spLocks noGrp="1" noChangeArrowheads="1"/>
          </p:cNvSpPr>
          <p:nvPr>
            <p:ph idx="1"/>
          </p:nvPr>
        </p:nvSpPr>
        <p:spPr/>
        <p:txBody>
          <a:bodyPr/>
          <a:lstStyle/>
          <a:p>
            <a:r>
              <a:rPr lang="en-US" altLang="zh-TW"/>
              <a:t>New Trade Theorists</a:t>
            </a:r>
          </a:p>
          <a:p>
            <a:pPr lvl="1"/>
            <a:r>
              <a:rPr lang="en-US" altLang="zh-TW"/>
              <a:t>Believe government intervention in international trade is justified.</a:t>
            </a:r>
          </a:p>
          <a:p>
            <a:pPr lvl="1"/>
            <a:r>
              <a:rPr lang="en-US" altLang="zh-TW"/>
              <a:t>Classical trade theorists disagree.</a:t>
            </a:r>
          </a:p>
          <a:p>
            <a:pPr lvl="2"/>
            <a:r>
              <a:rPr lang="en-US" altLang="zh-TW"/>
              <a:t>Adam Smith and David Ricardo.</a:t>
            </a:r>
          </a:p>
          <a:p>
            <a:r>
              <a:rPr lang="en-US" altLang="zh-TW"/>
              <a:t>Some new trade theorists believe that while strategic trade theory is appealing in theory, it may not be workable in practice—they suggest a revised case for free trade.</a:t>
            </a:r>
          </a:p>
          <a:p>
            <a:pPr lvl="2"/>
            <a:endParaRPr lang="en-US" altLang="zh-TW"/>
          </a:p>
        </p:txBody>
      </p:sp>
      <p:sp>
        <p:nvSpPr>
          <p:cNvPr id="58371" name="Footer Placeholder 6">
            <a:extLst>
              <a:ext uri="{FF2B5EF4-FFF2-40B4-BE49-F238E27FC236}">
                <a16:creationId xmlns:a16="http://schemas.microsoft.com/office/drawing/2014/main" id="{97FE0AFB-BA6B-B027-FC31-515ED65A07F3}"/>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58372" name="Slide Number Placeholder 7">
            <a:extLst>
              <a:ext uri="{FF2B5EF4-FFF2-40B4-BE49-F238E27FC236}">
                <a16:creationId xmlns:a16="http://schemas.microsoft.com/office/drawing/2014/main" id="{F956BBD3-DDF4-549B-4DBC-D5E41A7095AF}"/>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1313726-D78F-46EA-8410-071AE665CE54}" type="slidenum">
              <a:rPr lang="en-US" altLang="zh-TW" sz="1400" smtClean="0">
                <a:solidFill>
                  <a:srgbClr val="333399"/>
                </a:solidFill>
              </a:rPr>
              <a:pPr/>
              <a:t>20</a:t>
            </a:fld>
            <a:endParaRPr lang="en-US" altLang="zh-TW" sz="1400">
              <a:solidFill>
                <a:srgbClr val="333399"/>
              </a:solidFill>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AADD3E7-474F-305A-ECB8-74F8DD78B0FD}"/>
              </a:ext>
            </a:extLst>
          </p:cNvPr>
          <p:cNvSpPr>
            <a:spLocks noGrp="1" noChangeArrowheads="1"/>
          </p:cNvSpPr>
          <p:nvPr>
            <p:ph type="title"/>
          </p:nvPr>
        </p:nvSpPr>
        <p:spPr/>
        <p:txBody>
          <a:bodyPr/>
          <a:lstStyle/>
          <a:p>
            <a:r>
              <a:rPr lang="en-US" altLang="en-US" sz="3600"/>
              <a:t>Retaliation and Trade War</a:t>
            </a:r>
          </a:p>
        </p:txBody>
      </p:sp>
      <p:sp>
        <p:nvSpPr>
          <p:cNvPr id="60418" name="Content Placeholder 2">
            <a:extLst>
              <a:ext uri="{FF2B5EF4-FFF2-40B4-BE49-F238E27FC236}">
                <a16:creationId xmlns:a16="http://schemas.microsoft.com/office/drawing/2014/main" id="{0D6679ED-E7E9-8075-EDD6-251D5F7922CE}"/>
              </a:ext>
            </a:extLst>
          </p:cNvPr>
          <p:cNvSpPr>
            <a:spLocks noGrp="1" noChangeArrowheads="1"/>
          </p:cNvSpPr>
          <p:nvPr>
            <p:ph idx="1"/>
          </p:nvPr>
        </p:nvSpPr>
        <p:spPr/>
        <p:txBody>
          <a:bodyPr/>
          <a:lstStyle/>
          <a:p>
            <a:r>
              <a:rPr lang="en-US" altLang="en-US"/>
              <a:t>Strategic trade policies to establish domestic firms in a dominant position in a global industry are beggar-thy-neighbor policies that boost national income at the expense of other countries.</a:t>
            </a:r>
          </a:p>
          <a:p>
            <a:pPr lvl="1"/>
            <a:r>
              <a:rPr lang="en-US" altLang="en-US"/>
              <a:t>A country that attempts to use such policies will probably provoke retaliation.</a:t>
            </a:r>
          </a:p>
          <a:p>
            <a:pPr lvl="1"/>
            <a:r>
              <a:rPr lang="en-US" altLang="en-US"/>
              <a:t>A trade war could leave both countries worse off.</a:t>
            </a:r>
          </a:p>
          <a:p>
            <a:pPr lvl="1"/>
            <a:r>
              <a:rPr lang="en-US" altLang="en-US"/>
              <a:t>Don’t engage in retaliation but help establish rules to minimize the use of trade-distorting subsidies.</a:t>
            </a:r>
            <a:endParaRPr lang="en-US" altLang="zh-TW"/>
          </a:p>
        </p:txBody>
      </p:sp>
      <p:sp>
        <p:nvSpPr>
          <p:cNvPr id="60419" name="Footer Placeholder 5">
            <a:extLst>
              <a:ext uri="{FF2B5EF4-FFF2-40B4-BE49-F238E27FC236}">
                <a16:creationId xmlns:a16="http://schemas.microsoft.com/office/drawing/2014/main" id="{CDACF8F1-6CE5-AB07-028D-07904EC27EF3}"/>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0420" name="Slide Number Placeholder 6">
            <a:extLst>
              <a:ext uri="{FF2B5EF4-FFF2-40B4-BE49-F238E27FC236}">
                <a16:creationId xmlns:a16="http://schemas.microsoft.com/office/drawing/2014/main" id="{AEF59515-5CB4-27AF-9EAD-1A72319F3A1E}"/>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10683557-78D1-401E-9E51-BCE505F17E01}" type="slidenum">
              <a:rPr lang="en-US" altLang="zh-TW" sz="1400" smtClean="0">
                <a:solidFill>
                  <a:srgbClr val="333399"/>
                </a:solidFill>
              </a:rPr>
              <a:pPr/>
              <a:t>21</a:t>
            </a:fld>
            <a:endParaRPr lang="en-US" altLang="zh-TW" sz="1400">
              <a:solidFill>
                <a:srgbClr val="333399"/>
              </a:solidFill>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87541988-B40B-ED86-7E17-3524A1E1F5C6}"/>
              </a:ext>
            </a:extLst>
          </p:cNvPr>
          <p:cNvSpPr>
            <a:spLocks noGrp="1" noChangeArrowheads="1"/>
          </p:cNvSpPr>
          <p:nvPr>
            <p:ph type="title"/>
          </p:nvPr>
        </p:nvSpPr>
        <p:spPr/>
        <p:txBody>
          <a:bodyPr/>
          <a:lstStyle/>
          <a:p>
            <a:r>
              <a:rPr lang="en-US" altLang="zh-TW" sz="3200"/>
              <a:t>The Revised Case for Free Trade 3</a:t>
            </a:r>
          </a:p>
        </p:txBody>
      </p:sp>
      <p:sp>
        <p:nvSpPr>
          <p:cNvPr id="62466" name="Content Placeholder 2">
            <a:extLst>
              <a:ext uri="{FF2B5EF4-FFF2-40B4-BE49-F238E27FC236}">
                <a16:creationId xmlns:a16="http://schemas.microsoft.com/office/drawing/2014/main" id="{D748F07A-8E87-0513-33F6-88E6593B9CFF}"/>
              </a:ext>
            </a:extLst>
          </p:cNvPr>
          <p:cNvSpPr>
            <a:spLocks noGrp="1" noChangeArrowheads="1"/>
          </p:cNvSpPr>
          <p:nvPr>
            <p:ph idx="1"/>
          </p:nvPr>
        </p:nvSpPr>
        <p:spPr/>
        <p:txBody>
          <a:bodyPr/>
          <a:lstStyle/>
          <a:p>
            <a:r>
              <a:rPr lang="en-US" altLang="en-US"/>
              <a:t>Domestic Policies</a:t>
            </a:r>
          </a:p>
          <a:p>
            <a:pPr lvl="1"/>
            <a:r>
              <a:rPr lang="en-US" altLang="en-US"/>
              <a:t>Governments can be influenced by special interest groups.</a:t>
            </a:r>
          </a:p>
          <a:p>
            <a:pPr lvl="1"/>
            <a:r>
              <a:rPr lang="en-US" altLang="en-US"/>
              <a:t>A government’s decision to intervene in a market may appease a certain group but not necessarily support the interests of the country as a whole.</a:t>
            </a:r>
          </a:p>
          <a:p>
            <a:pPr lvl="1"/>
            <a:r>
              <a:rPr lang="en-US" altLang="en-US"/>
              <a:t>Krugman sees this as a further reason for not embracing strategic trade policy.</a:t>
            </a:r>
          </a:p>
        </p:txBody>
      </p:sp>
      <p:sp>
        <p:nvSpPr>
          <p:cNvPr id="62467" name="Footer Placeholder 5">
            <a:extLst>
              <a:ext uri="{FF2B5EF4-FFF2-40B4-BE49-F238E27FC236}">
                <a16:creationId xmlns:a16="http://schemas.microsoft.com/office/drawing/2014/main" id="{7CB39B5C-2241-6563-A895-2D82532D38F9}"/>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2468" name="Slide Number Placeholder 6">
            <a:extLst>
              <a:ext uri="{FF2B5EF4-FFF2-40B4-BE49-F238E27FC236}">
                <a16:creationId xmlns:a16="http://schemas.microsoft.com/office/drawing/2014/main" id="{AB3B3435-8276-D51E-88BE-431FEDC81506}"/>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5FA1AED1-78B2-4B8F-ACAB-06DCD606E03A}" type="slidenum">
              <a:rPr lang="en-US" altLang="zh-TW" sz="1400" smtClean="0">
                <a:solidFill>
                  <a:srgbClr val="333399"/>
                </a:solidFill>
              </a:rPr>
              <a:pPr/>
              <a:t>22</a:t>
            </a:fld>
            <a:endParaRPr lang="en-US" altLang="zh-TW" sz="1400">
              <a:solidFill>
                <a:srgbClr val="333399"/>
              </a:solidFill>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1121F99E-D79E-AE74-BC8E-A7B08ECE3C97}"/>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1</a:t>
            </a:r>
          </a:p>
        </p:txBody>
      </p:sp>
      <p:sp>
        <p:nvSpPr>
          <p:cNvPr id="64514" name="Content Placeholder 2">
            <a:extLst>
              <a:ext uri="{FF2B5EF4-FFF2-40B4-BE49-F238E27FC236}">
                <a16:creationId xmlns:a16="http://schemas.microsoft.com/office/drawing/2014/main" id="{08273DAC-7629-304F-7E63-B8B1308EF6AF}"/>
              </a:ext>
            </a:extLst>
          </p:cNvPr>
          <p:cNvSpPr>
            <a:spLocks noGrp="1" noChangeArrowheads="1"/>
          </p:cNvSpPr>
          <p:nvPr>
            <p:ph idx="1"/>
          </p:nvPr>
        </p:nvSpPr>
        <p:spPr/>
        <p:txBody>
          <a:bodyPr/>
          <a:lstStyle/>
          <a:p>
            <a:r>
              <a:rPr lang="en-US" altLang="en-US"/>
              <a:t>International Trading Framework</a:t>
            </a:r>
          </a:p>
          <a:p>
            <a:pPr lvl="1"/>
            <a:r>
              <a:rPr lang="en-US" altLang="en-US"/>
              <a:t>Evolved since World War I I to govern world trade.</a:t>
            </a:r>
          </a:p>
          <a:p>
            <a:pPr lvl="1"/>
            <a:r>
              <a:rPr lang="en-US" altLang="en-US"/>
              <a:t>In its first 50 years, the framework was known as the General Agreement on Tariffs and Trade (GATT).</a:t>
            </a:r>
          </a:p>
          <a:p>
            <a:pPr lvl="1"/>
            <a:r>
              <a:rPr lang="en-US" altLang="en-US"/>
              <a:t>Since 19 95, the framework has been known as the World Trade Organization (WTO).</a:t>
            </a:r>
          </a:p>
        </p:txBody>
      </p:sp>
      <p:sp>
        <p:nvSpPr>
          <p:cNvPr id="64515" name="Footer Placeholder 5">
            <a:extLst>
              <a:ext uri="{FF2B5EF4-FFF2-40B4-BE49-F238E27FC236}">
                <a16:creationId xmlns:a16="http://schemas.microsoft.com/office/drawing/2014/main" id="{3EDC05BA-9710-107B-78E8-5137747A4366}"/>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4516" name="Slide Number Placeholder 6">
            <a:extLst>
              <a:ext uri="{FF2B5EF4-FFF2-40B4-BE49-F238E27FC236}">
                <a16:creationId xmlns:a16="http://schemas.microsoft.com/office/drawing/2014/main" id="{E3D058A3-CE31-6CF9-8ECA-37F3E936E55D}"/>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DFBBB49-90F3-4BE6-ABA9-36DE1A695A7D}" type="slidenum">
              <a:rPr lang="en-US" altLang="zh-TW" sz="1400" smtClean="0">
                <a:solidFill>
                  <a:srgbClr val="333399"/>
                </a:solidFill>
              </a:rPr>
              <a:pPr/>
              <a:t>23</a:t>
            </a:fld>
            <a:endParaRPr lang="en-US" altLang="zh-TW" sz="1400">
              <a:solidFill>
                <a:srgbClr val="333399"/>
              </a:solidFill>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A4E3CE7D-D6F2-02C3-69C5-0C223C88EBD1}"/>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2</a:t>
            </a:r>
          </a:p>
        </p:txBody>
      </p:sp>
      <p:sp>
        <p:nvSpPr>
          <p:cNvPr id="66562" name="Content Placeholder 2">
            <a:extLst>
              <a:ext uri="{FF2B5EF4-FFF2-40B4-BE49-F238E27FC236}">
                <a16:creationId xmlns:a16="http://schemas.microsoft.com/office/drawing/2014/main" id="{10346AEE-E4BE-E064-2DF0-8D3A2FD83DF6}"/>
              </a:ext>
            </a:extLst>
          </p:cNvPr>
          <p:cNvSpPr>
            <a:spLocks noGrp="1" noChangeArrowheads="1"/>
          </p:cNvSpPr>
          <p:nvPr>
            <p:ph idx="1"/>
          </p:nvPr>
        </p:nvSpPr>
        <p:spPr/>
        <p:txBody>
          <a:bodyPr/>
          <a:lstStyle/>
          <a:p>
            <a:r>
              <a:rPr lang="en-US" altLang="en-US" sz="2400"/>
              <a:t>From Smith to the Great Depression</a:t>
            </a:r>
          </a:p>
          <a:p>
            <a:pPr lvl="1"/>
            <a:r>
              <a:rPr lang="en-US" altLang="en-US" sz="2000"/>
              <a:t>Repeal of British Corn Laws was first free trade government policy; British continued pushing for trade liberalization.</a:t>
            </a:r>
          </a:p>
          <a:p>
            <a:pPr lvl="1"/>
            <a:r>
              <a:rPr lang="en-US" altLang="en-US" sz="2000"/>
              <a:t>But up until the Great Depression of the 1930s, most countries had some degree of protectionism.</a:t>
            </a:r>
          </a:p>
          <a:p>
            <a:pPr lvl="1"/>
            <a:r>
              <a:rPr lang="en-US" altLang="en-US" sz="2000"/>
              <a:t>U.S. enacted the Smoot-Hawley Act (1930): created significant import tariffs on foreign goods.</a:t>
            </a:r>
          </a:p>
          <a:p>
            <a:pPr lvl="2"/>
            <a:r>
              <a:rPr lang="en-US" altLang="en-US" sz="1800"/>
              <a:t>Damaged employment abroad.</a:t>
            </a:r>
          </a:p>
          <a:p>
            <a:r>
              <a:rPr lang="en-US" altLang="zh-TW" sz="2400"/>
              <a:t>Other nations took similar steps, and as the depression deepened, world trade fell further.</a:t>
            </a:r>
          </a:p>
          <a:p>
            <a:pPr lvl="2"/>
            <a:endParaRPr lang="en-US" altLang="en-US" sz="1800"/>
          </a:p>
        </p:txBody>
      </p:sp>
      <p:sp>
        <p:nvSpPr>
          <p:cNvPr id="66563" name="Footer Placeholder 6">
            <a:extLst>
              <a:ext uri="{FF2B5EF4-FFF2-40B4-BE49-F238E27FC236}">
                <a16:creationId xmlns:a16="http://schemas.microsoft.com/office/drawing/2014/main" id="{3F8FD1A5-FBA0-70BC-9DD6-CD411EEF26E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6564" name="Slide Number Placeholder 7">
            <a:extLst>
              <a:ext uri="{FF2B5EF4-FFF2-40B4-BE49-F238E27FC236}">
                <a16:creationId xmlns:a16="http://schemas.microsoft.com/office/drawing/2014/main" id="{9377733C-784E-6A3D-54A7-AAB9325F52B0}"/>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FE427FCF-1F83-4002-A1E9-258400083657}" type="slidenum">
              <a:rPr lang="en-US" altLang="zh-TW" sz="1400" smtClean="0">
                <a:solidFill>
                  <a:srgbClr val="333399"/>
                </a:solidFill>
              </a:rPr>
              <a:pPr/>
              <a:t>24</a:t>
            </a:fld>
            <a:endParaRPr lang="en-US" altLang="zh-TW" sz="1400">
              <a:solidFill>
                <a:srgbClr val="333399"/>
              </a:solidFill>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9676969-38AB-4C68-FCDC-67552BC96A80}"/>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3</a:t>
            </a:r>
          </a:p>
        </p:txBody>
      </p:sp>
      <p:sp>
        <p:nvSpPr>
          <p:cNvPr id="68610" name="Content Placeholder 2">
            <a:extLst>
              <a:ext uri="{FF2B5EF4-FFF2-40B4-BE49-F238E27FC236}">
                <a16:creationId xmlns:a16="http://schemas.microsoft.com/office/drawing/2014/main" id="{80557DAF-8C8E-5991-A08B-5BA79BDD95AB}"/>
              </a:ext>
            </a:extLst>
          </p:cNvPr>
          <p:cNvSpPr>
            <a:spLocks noGrp="1" noChangeArrowheads="1"/>
          </p:cNvSpPr>
          <p:nvPr>
            <p:ph idx="1"/>
          </p:nvPr>
        </p:nvSpPr>
        <p:spPr/>
        <p:txBody>
          <a:bodyPr/>
          <a:lstStyle/>
          <a:p>
            <a:r>
              <a:rPr lang="en-US" altLang="zh-TW" sz="2400"/>
              <a:t>1947 to 1979: GATT, Trade Liberalization, and Economic Growth</a:t>
            </a:r>
          </a:p>
          <a:p>
            <a:pPr lvl="1"/>
            <a:r>
              <a:rPr lang="en-US" altLang="zh-TW" sz="2000"/>
              <a:t>The General Agreement on Tariffs and Trade (GATT) was established in 1947.</a:t>
            </a:r>
          </a:p>
          <a:p>
            <a:pPr lvl="2"/>
            <a:r>
              <a:rPr lang="en-US" altLang="zh-TW" sz="1800"/>
              <a:t>Multilateral agreement to liberalize trade and gradually eliminate barriers to trade.</a:t>
            </a:r>
          </a:p>
          <a:p>
            <a:pPr lvl="2"/>
            <a:r>
              <a:rPr lang="en-US" altLang="zh-TW" sz="1800"/>
              <a:t>Membership grew from 19 to more than 120 nations.</a:t>
            </a:r>
          </a:p>
          <a:p>
            <a:pPr lvl="2"/>
            <a:r>
              <a:rPr lang="en-US" altLang="zh-TW" sz="1800"/>
              <a:t>Tariff reduction was spread over eight rounds.</a:t>
            </a:r>
          </a:p>
          <a:p>
            <a:pPr lvl="2"/>
            <a:r>
              <a:rPr lang="en-US" altLang="zh-TW" sz="1800"/>
              <a:t>Very successful in early rounds.</a:t>
            </a:r>
          </a:p>
          <a:p>
            <a:r>
              <a:rPr lang="en-US" altLang="zh-TW" sz="2400"/>
              <a:t>G</a:t>
            </a:r>
            <a:r>
              <a:rPr lang="en-US" altLang="zh-TW" sz="100"/>
              <a:t> </a:t>
            </a:r>
            <a:r>
              <a:rPr lang="en-US" altLang="zh-TW" sz="2400"/>
              <a:t>A</a:t>
            </a:r>
            <a:r>
              <a:rPr lang="en-US" altLang="zh-TW" sz="100"/>
              <a:t> </a:t>
            </a:r>
            <a:r>
              <a:rPr lang="en-US" altLang="zh-TW" sz="2400"/>
              <a:t>T</a:t>
            </a:r>
            <a:r>
              <a:rPr lang="en-US" altLang="zh-TW" sz="100"/>
              <a:t> </a:t>
            </a:r>
            <a:r>
              <a:rPr lang="en-US" altLang="zh-TW" sz="2400"/>
              <a:t>T superseded by the World Trade Organization (W</a:t>
            </a:r>
            <a:r>
              <a:rPr lang="en-US" altLang="zh-TW" sz="100"/>
              <a:t> </a:t>
            </a:r>
            <a:r>
              <a:rPr lang="en-US" altLang="zh-TW" sz="2400"/>
              <a:t>T</a:t>
            </a:r>
            <a:r>
              <a:rPr lang="en-US" altLang="zh-TW" sz="100"/>
              <a:t> </a:t>
            </a:r>
            <a:r>
              <a:rPr lang="en-US" altLang="zh-TW" sz="2400"/>
              <a:t>O).</a:t>
            </a:r>
          </a:p>
        </p:txBody>
      </p:sp>
      <p:sp>
        <p:nvSpPr>
          <p:cNvPr id="68611" name="Footer Placeholder 6">
            <a:extLst>
              <a:ext uri="{FF2B5EF4-FFF2-40B4-BE49-F238E27FC236}">
                <a16:creationId xmlns:a16="http://schemas.microsoft.com/office/drawing/2014/main" id="{BE3B9EED-BBEA-5FCC-F674-2CC79E3E6421}"/>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68612" name="Slide Number Placeholder 7">
            <a:extLst>
              <a:ext uri="{FF2B5EF4-FFF2-40B4-BE49-F238E27FC236}">
                <a16:creationId xmlns:a16="http://schemas.microsoft.com/office/drawing/2014/main" id="{678B074A-9268-456C-F9DC-6B500FF65D8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ECE0BD1C-9BB0-433C-B4DD-DEB704DC7D64}" type="slidenum">
              <a:rPr lang="en-US" altLang="zh-TW" sz="1400" smtClean="0">
                <a:solidFill>
                  <a:srgbClr val="333399"/>
                </a:solidFill>
              </a:rPr>
              <a:pPr/>
              <a:t>25</a:t>
            </a:fld>
            <a:endParaRPr lang="en-US" altLang="zh-TW" sz="1400">
              <a:solidFill>
                <a:srgbClr val="333399"/>
              </a:solidFill>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CD690E98-6358-D576-2689-A2CB84C279EC}"/>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4</a:t>
            </a:r>
          </a:p>
        </p:txBody>
      </p:sp>
      <p:sp>
        <p:nvSpPr>
          <p:cNvPr id="70658" name="Content Placeholder 2">
            <a:extLst>
              <a:ext uri="{FF2B5EF4-FFF2-40B4-BE49-F238E27FC236}">
                <a16:creationId xmlns:a16="http://schemas.microsoft.com/office/drawing/2014/main" id="{A18B039D-8107-FEA6-26CA-C66127546D3A}"/>
              </a:ext>
            </a:extLst>
          </p:cNvPr>
          <p:cNvSpPr>
            <a:spLocks noGrp="1" noChangeArrowheads="1"/>
          </p:cNvSpPr>
          <p:nvPr>
            <p:ph idx="1"/>
          </p:nvPr>
        </p:nvSpPr>
        <p:spPr/>
        <p:txBody>
          <a:bodyPr/>
          <a:lstStyle/>
          <a:p>
            <a:r>
              <a:rPr lang="en-US" altLang="zh-TW" sz="2400"/>
              <a:t>1980 to 1993: Protectionist Trends</a:t>
            </a:r>
          </a:p>
          <a:p>
            <a:pPr lvl="1"/>
            <a:r>
              <a:rPr lang="en-US" altLang="zh-TW" sz="2000"/>
              <a:t>Trading system erected by the GATT came under strain as pressures for greater protectionism increased.</a:t>
            </a:r>
          </a:p>
          <a:p>
            <a:pPr lvl="1"/>
            <a:r>
              <a:rPr lang="en-US" altLang="zh-TW" sz="2000"/>
              <a:t>Japan’s economic success strained what had been more equal trading patterns.</a:t>
            </a:r>
          </a:p>
          <a:p>
            <a:pPr lvl="1"/>
            <a:r>
              <a:rPr lang="en-US" altLang="zh-TW" sz="2000"/>
              <a:t>Persistent trade deficits by the US caused significant problems in some industries and political problems for the government.</a:t>
            </a:r>
          </a:p>
          <a:p>
            <a:pPr lvl="1"/>
            <a:r>
              <a:rPr lang="en-US" altLang="zh-TW" sz="2000"/>
              <a:t>Many countries found that although GATT limited the use of tariffs, other forms of intervention had the same effect but did not technically violate G ATT.</a:t>
            </a:r>
          </a:p>
        </p:txBody>
      </p:sp>
      <p:sp>
        <p:nvSpPr>
          <p:cNvPr id="70659" name="Footer Placeholder 5">
            <a:extLst>
              <a:ext uri="{FF2B5EF4-FFF2-40B4-BE49-F238E27FC236}">
                <a16:creationId xmlns:a16="http://schemas.microsoft.com/office/drawing/2014/main" id="{F40E3B8E-39DD-D157-27B7-818ED4BF3627}"/>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0660" name="Slide Number Placeholder 6">
            <a:extLst>
              <a:ext uri="{FF2B5EF4-FFF2-40B4-BE49-F238E27FC236}">
                <a16:creationId xmlns:a16="http://schemas.microsoft.com/office/drawing/2014/main" id="{0103E9A0-7BB4-8A17-0E21-B010A6229B4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7699F3B-0923-4AAF-A49D-7C6E5680C736}" type="slidenum">
              <a:rPr lang="en-US" altLang="zh-TW" sz="1400" smtClean="0">
                <a:solidFill>
                  <a:srgbClr val="333399"/>
                </a:solidFill>
              </a:rPr>
              <a:pPr/>
              <a:t>26</a:t>
            </a:fld>
            <a:endParaRPr lang="en-US" altLang="zh-TW" sz="1400">
              <a:solidFill>
                <a:srgbClr val="333399"/>
              </a:solidFill>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9475788F-EBCF-C7B7-6063-E573DDE70BD8}"/>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5</a:t>
            </a:r>
          </a:p>
        </p:txBody>
      </p:sp>
      <p:sp>
        <p:nvSpPr>
          <p:cNvPr id="72706" name="Content Placeholder 2">
            <a:extLst>
              <a:ext uri="{FF2B5EF4-FFF2-40B4-BE49-F238E27FC236}">
                <a16:creationId xmlns:a16="http://schemas.microsoft.com/office/drawing/2014/main" id="{4E29202E-0D31-E62A-E47D-F7A7ADAFA3D0}"/>
              </a:ext>
            </a:extLst>
          </p:cNvPr>
          <p:cNvSpPr>
            <a:spLocks noGrp="1" noChangeArrowheads="1"/>
          </p:cNvSpPr>
          <p:nvPr>
            <p:ph idx="1"/>
          </p:nvPr>
        </p:nvSpPr>
        <p:spPr/>
        <p:txBody>
          <a:bodyPr/>
          <a:lstStyle/>
          <a:p>
            <a:r>
              <a:rPr lang="en-US" altLang="zh-TW" sz="2400"/>
              <a:t>The Uruguay Round and the World Trade Organization</a:t>
            </a:r>
          </a:p>
          <a:p>
            <a:pPr lvl="1"/>
            <a:r>
              <a:rPr lang="en-US" altLang="zh-TW" sz="2000"/>
              <a:t>Uruguay Round emphasized services, intellectual property, and agricultural subsidies.</a:t>
            </a:r>
          </a:p>
          <a:p>
            <a:pPr lvl="2"/>
            <a:r>
              <a:rPr lang="en-US" altLang="zh-TW" sz="1800"/>
              <a:t>Dragged on for seven years.</a:t>
            </a:r>
          </a:p>
          <a:p>
            <a:r>
              <a:rPr lang="en-US" altLang="zh-TW" sz="2400"/>
              <a:t>The World Trade Organization (WTO).</a:t>
            </a:r>
          </a:p>
          <a:p>
            <a:pPr lvl="1"/>
            <a:r>
              <a:rPr lang="en-US" altLang="zh-TW" sz="2000"/>
              <a:t>encompassed GATT, the General Agreement on Trade in Services (GATS), and the Agreement on Trade Related Aspects of Intellectual Property Rights (TRIPS).</a:t>
            </a:r>
          </a:p>
          <a:p>
            <a:r>
              <a:rPr lang="en-US" altLang="zh-TW" sz="2400"/>
              <a:t>Procedures subject to strict time limits.</a:t>
            </a:r>
            <a:endParaRPr lang="en-US" altLang="en-US" sz="2400"/>
          </a:p>
        </p:txBody>
      </p:sp>
      <p:sp>
        <p:nvSpPr>
          <p:cNvPr id="72707" name="Footer Placeholder 8">
            <a:extLst>
              <a:ext uri="{FF2B5EF4-FFF2-40B4-BE49-F238E27FC236}">
                <a16:creationId xmlns:a16="http://schemas.microsoft.com/office/drawing/2014/main" id="{0EAED13F-0880-52BC-9E7F-B74C20206E3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2708" name="Slide Number Placeholder 9">
            <a:extLst>
              <a:ext uri="{FF2B5EF4-FFF2-40B4-BE49-F238E27FC236}">
                <a16:creationId xmlns:a16="http://schemas.microsoft.com/office/drawing/2014/main" id="{9B9E8603-B3D6-49E1-B353-294A272C34A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3762BFB-65B7-4A84-8E42-7927B210CF25}" type="slidenum">
              <a:rPr lang="en-US" altLang="zh-TW" sz="1400" smtClean="0">
                <a:solidFill>
                  <a:srgbClr val="333399"/>
                </a:solidFill>
              </a:rPr>
              <a:pPr/>
              <a:t>27</a:t>
            </a:fld>
            <a:endParaRPr lang="en-US" altLang="zh-TW" sz="1400">
              <a:solidFill>
                <a:srgbClr val="333399"/>
              </a:solidFill>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C7087033-AA85-62B0-A931-5ED159D9FF0E}"/>
              </a:ext>
            </a:extLst>
          </p:cNvPr>
          <p:cNvSpPr>
            <a:spLocks noGrp="1" noChangeArrowheads="1"/>
          </p:cNvSpPr>
          <p:nvPr>
            <p:ph type="title"/>
          </p:nvPr>
        </p:nvSpPr>
        <p:spPr/>
        <p:txBody>
          <a:bodyPr/>
          <a:lstStyle/>
          <a:p>
            <a:r>
              <a:rPr lang="en-US" altLang="zh-TW"/>
              <a:t>WTO: Experience to Date</a:t>
            </a:r>
          </a:p>
        </p:txBody>
      </p:sp>
      <p:sp>
        <p:nvSpPr>
          <p:cNvPr id="74754" name="Content Placeholder 2">
            <a:extLst>
              <a:ext uri="{FF2B5EF4-FFF2-40B4-BE49-F238E27FC236}">
                <a16:creationId xmlns:a16="http://schemas.microsoft.com/office/drawing/2014/main" id="{8BA9F741-DF7E-CE5D-2C81-CAA0ADD0D99D}"/>
              </a:ext>
            </a:extLst>
          </p:cNvPr>
          <p:cNvSpPr>
            <a:spLocks noGrp="1" noChangeArrowheads="1"/>
          </p:cNvSpPr>
          <p:nvPr>
            <p:ph idx="1"/>
          </p:nvPr>
        </p:nvSpPr>
        <p:spPr/>
        <p:txBody>
          <a:bodyPr/>
          <a:lstStyle/>
          <a:p>
            <a:pPr lvl="1"/>
            <a:r>
              <a:rPr lang="en-US" altLang="zh-TW"/>
              <a:t>Members account for 98 percent of world trade.</a:t>
            </a:r>
          </a:p>
          <a:p>
            <a:pPr lvl="1"/>
            <a:r>
              <a:rPr lang="en-US" altLang="zh-TW"/>
              <a:t>It was hoped that it would emerge as an effective advocate and facilitator of future trade deals.</a:t>
            </a:r>
          </a:p>
          <a:p>
            <a:pPr lvl="1"/>
            <a:r>
              <a:rPr lang="en-US" altLang="zh-TW"/>
              <a:t>Started strong but has fallen off since late 19 90s.</a:t>
            </a:r>
          </a:p>
          <a:p>
            <a:pPr lvl="1"/>
            <a:r>
              <a:rPr lang="en-US" altLang="zh-TW"/>
              <a:t>Brexit and Trump administration indicated a return to greater protectionism.</a:t>
            </a:r>
          </a:p>
        </p:txBody>
      </p:sp>
      <p:sp>
        <p:nvSpPr>
          <p:cNvPr id="74755" name="Footer Placeholder 5">
            <a:extLst>
              <a:ext uri="{FF2B5EF4-FFF2-40B4-BE49-F238E27FC236}">
                <a16:creationId xmlns:a16="http://schemas.microsoft.com/office/drawing/2014/main" id="{F6AFD622-C1D3-D4ED-F9AB-D71144C56BA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4756" name="Slide Number Placeholder 6">
            <a:extLst>
              <a:ext uri="{FF2B5EF4-FFF2-40B4-BE49-F238E27FC236}">
                <a16:creationId xmlns:a16="http://schemas.microsoft.com/office/drawing/2014/main" id="{EAEB363B-DC79-8161-2BE6-8BE3079A42B6}"/>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6D93745F-26ED-4846-AA03-A54254504597}" type="slidenum">
              <a:rPr lang="en-US" altLang="zh-TW" sz="1400" smtClean="0">
                <a:solidFill>
                  <a:srgbClr val="333399"/>
                </a:solidFill>
              </a:rPr>
              <a:pPr/>
              <a:t>28</a:t>
            </a:fld>
            <a:endParaRPr lang="en-US" altLang="zh-TW" sz="1400">
              <a:solidFill>
                <a:srgbClr val="333399"/>
              </a:solidFill>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4A76D5BB-8025-78D4-7787-F5ACE2D233B6}"/>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7</a:t>
            </a:r>
          </a:p>
        </p:txBody>
      </p:sp>
      <p:sp>
        <p:nvSpPr>
          <p:cNvPr id="76802" name="Content Placeholder 2">
            <a:extLst>
              <a:ext uri="{FF2B5EF4-FFF2-40B4-BE49-F238E27FC236}">
                <a16:creationId xmlns:a16="http://schemas.microsoft.com/office/drawing/2014/main" id="{42F0154B-A588-0505-7005-26C88A481B5E}"/>
              </a:ext>
            </a:extLst>
          </p:cNvPr>
          <p:cNvSpPr>
            <a:spLocks noGrp="1" noChangeArrowheads="1"/>
          </p:cNvSpPr>
          <p:nvPr>
            <p:ph idx="1"/>
          </p:nvPr>
        </p:nvSpPr>
        <p:spPr/>
        <p:txBody>
          <a:bodyPr/>
          <a:lstStyle/>
          <a:p>
            <a:r>
              <a:rPr lang="en-US" altLang="zh-TW"/>
              <a:t>WTO as global police.</a:t>
            </a:r>
          </a:p>
          <a:p>
            <a:pPr lvl="1"/>
            <a:r>
              <a:rPr lang="en-US" altLang="zh-TW"/>
              <a:t>First two decades suggest that it is having a positive effect.</a:t>
            </a:r>
          </a:p>
          <a:p>
            <a:pPr lvl="1"/>
            <a:r>
              <a:rPr lang="en-US" altLang="zh-TW"/>
              <a:t>Resolved three-fourths of cases via informal consultations.</a:t>
            </a:r>
          </a:p>
          <a:p>
            <a:r>
              <a:rPr lang="en-US" altLang="zh-TW"/>
              <a:t>Expanded trade agreements.</a:t>
            </a:r>
          </a:p>
          <a:p>
            <a:pPr lvl="1"/>
            <a:r>
              <a:rPr lang="en-US" altLang="zh-TW"/>
              <a:t>Uruguay Round extended global trading rules to cover services.</a:t>
            </a:r>
          </a:p>
          <a:p>
            <a:pPr lvl="1"/>
            <a:r>
              <a:rPr lang="en-US" altLang="zh-TW"/>
              <a:t>Telecommunications, financial services.</a:t>
            </a:r>
          </a:p>
          <a:p>
            <a:pPr lvl="1"/>
            <a:r>
              <a:rPr lang="en-US" altLang="zh-TW"/>
              <a:t>Foreign direct investment.</a:t>
            </a:r>
          </a:p>
          <a:p>
            <a:pPr lvl="1"/>
            <a:endParaRPr lang="en-US" altLang="en-US"/>
          </a:p>
        </p:txBody>
      </p:sp>
      <p:sp>
        <p:nvSpPr>
          <p:cNvPr id="76803" name="Footer Placeholder 8">
            <a:extLst>
              <a:ext uri="{FF2B5EF4-FFF2-40B4-BE49-F238E27FC236}">
                <a16:creationId xmlns:a16="http://schemas.microsoft.com/office/drawing/2014/main" id="{D2CD7957-4757-196C-AD3D-F530A05CEE9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6804" name="Slide Number Placeholder 9">
            <a:extLst>
              <a:ext uri="{FF2B5EF4-FFF2-40B4-BE49-F238E27FC236}">
                <a16:creationId xmlns:a16="http://schemas.microsoft.com/office/drawing/2014/main" id="{EECE0D1A-F1C9-0E95-5310-E1BAD71FC1EF}"/>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317A6CD-1FE4-49E1-8CB1-E6FA613A227C}" type="slidenum">
              <a:rPr lang="en-US" altLang="zh-TW" sz="1400" smtClean="0">
                <a:solidFill>
                  <a:srgbClr val="333399"/>
                </a:solidFill>
              </a:rPr>
              <a:pPr/>
              <a:t>29</a:t>
            </a:fld>
            <a:endParaRPr lang="en-US" altLang="zh-TW" sz="1400">
              <a:solidFill>
                <a:srgbClr val="333399"/>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6C65AE7E-E638-8419-4A3C-D0A03AF3F0CB}"/>
              </a:ext>
            </a:extLst>
          </p:cNvPr>
          <p:cNvSpPr>
            <a:spLocks noGrp="1" noChangeArrowheads="1"/>
          </p:cNvSpPr>
          <p:nvPr>
            <p:ph type="title"/>
          </p:nvPr>
        </p:nvSpPr>
        <p:spPr/>
        <p:txBody>
          <a:bodyPr/>
          <a:lstStyle/>
          <a:p>
            <a:r>
              <a:rPr lang="en-US" altLang="zh-TW"/>
              <a:t>Introduction</a:t>
            </a:r>
          </a:p>
        </p:txBody>
      </p:sp>
      <p:sp>
        <p:nvSpPr>
          <p:cNvPr id="23554" name="Content Placeholder 2">
            <a:extLst>
              <a:ext uri="{FF2B5EF4-FFF2-40B4-BE49-F238E27FC236}">
                <a16:creationId xmlns:a16="http://schemas.microsoft.com/office/drawing/2014/main" id="{30244105-23C4-747F-C0E3-6042C0A2CECB}"/>
              </a:ext>
            </a:extLst>
          </p:cNvPr>
          <p:cNvSpPr>
            <a:spLocks noGrp="1" noChangeArrowheads="1"/>
          </p:cNvSpPr>
          <p:nvPr>
            <p:ph idx="1"/>
          </p:nvPr>
        </p:nvSpPr>
        <p:spPr/>
        <p:txBody>
          <a:bodyPr/>
          <a:lstStyle/>
          <a:p>
            <a:r>
              <a:rPr lang="en-US" altLang="en-US" sz="2400"/>
              <a:t>Free Trade</a:t>
            </a:r>
          </a:p>
          <a:p>
            <a:pPr lvl="1"/>
            <a:r>
              <a:rPr lang="en-US" altLang="en-US" sz="2000"/>
              <a:t>Absence of barriers to the free flow of goods and services between countries.</a:t>
            </a:r>
          </a:p>
          <a:p>
            <a:r>
              <a:rPr lang="en-US" altLang="en-US" sz="2400"/>
              <a:t>Government Influence</a:t>
            </a:r>
          </a:p>
          <a:p>
            <a:pPr lvl="1"/>
            <a:r>
              <a:rPr lang="en-US" altLang="en-US" sz="2000"/>
              <a:t>Government does not attempt to restrict what its citizens can buy from another country or what they can sell to another country.</a:t>
            </a:r>
          </a:p>
          <a:p>
            <a:pPr lvl="1"/>
            <a:r>
              <a:rPr lang="en-US" altLang="en-US" sz="2000"/>
              <a:t>Many nations tend to intervene in international trade to </a:t>
            </a:r>
            <a:r>
              <a:rPr lang="en-US" altLang="en-US" sz="2000">
                <a:solidFill>
                  <a:srgbClr val="C00000"/>
                </a:solidFill>
              </a:rPr>
              <a:t>protect</a:t>
            </a:r>
            <a:r>
              <a:rPr lang="en-US" altLang="en-US" sz="2000"/>
              <a:t> the interests of politically important groups.</a:t>
            </a:r>
          </a:p>
          <a:p>
            <a:pPr lvl="1"/>
            <a:r>
              <a:rPr lang="en-US" altLang="en-US" sz="2000"/>
              <a:t>General Agreement on Tariffs and Trade (GATT): </a:t>
            </a:r>
            <a:r>
              <a:rPr lang="en-US" altLang="en-US" sz="1600"/>
              <a:t>international treaty that committed signatories to lowering barriers to the free flow of goods across national borders and led to the WTO.</a:t>
            </a:r>
            <a:endParaRPr lang="en-US" altLang="zh-TW" sz="1600"/>
          </a:p>
          <a:p>
            <a:endParaRPr lang="en-US" altLang="zh-TW" sz="2400"/>
          </a:p>
        </p:txBody>
      </p:sp>
      <p:sp>
        <p:nvSpPr>
          <p:cNvPr id="23555" name="Footer Placeholder 8">
            <a:extLst>
              <a:ext uri="{FF2B5EF4-FFF2-40B4-BE49-F238E27FC236}">
                <a16:creationId xmlns:a16="http://schemas.microsoft.com/office/drawing/2014/main" id="{397DC2B7-78DD-2903-EC2E-7D1C7394D7B4}"/>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23556" name="Slide Number Placeholder 9">
            <a:extLst>
              <a:ext uri="{FF2B5EF4-FFF2-40B4-BE49-F238E27FC236}">
                <a16:creationId xmlns:a16="http://schemas.microsoft.com/office/drawing/2014/main" id="{4531FE85-9AC6-EE2A-D8E3-AE134F4D8145}"/>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C7043DD-D5AF-4BB7-BF07-A4514D9D897F}" type="slidenum">
              <a:rPr lang="en-US" altLang="zh-TW" sz="1400" smtClean="0">
                <a:solidFill>
                  <a:srgbClr val="333399"/>
                </a:solidFill>
              </a:rPr>
              <a:pPr/>
              <a:t>3</a:t>
            </a:fld>
            <a:endParaRPr lang="en-US" altLang="zh-TW" sz="1400">
              <a:solidFill>
                <a:srgbClr val="333399"/>
              </a:solidFill>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7194AABD-2228-F8C7-28A9-0D8EFCCAFAD1}"/>
              </a:ext>
            </a:extLst>
          </p:cNvPr>
          <p:cNvSpPr>
            <a:spLocks noGrp="1" noChangeArrowheads="1"/>
          </p:cNvSpPr>
          <p:nvPr>
            <p:ph type="title"/>
          </p:nvPr>
        </p:nvSpPr>
        <p:spPr/>
        <p:txBody>
          <a:bodyPr/>
          <a:lstStyle/>
          <a:p>
            <a:r>
              <a:rPr lang="en-US" altLang="zh-TW" sz="3200"/>
              <a:t>Multilateral and Bilateral Trade Agreements</a:t>
            </a:r>
          </a:p>
        </p:txBody>
      </p:sp>
      <p:sp>
        <p:nvSpPr>
          <p:cNvPr id="78850" name="Content Placeholder 2">
            <a:extLst>
              <a:ext uri="{FF2B5EF4-FFF2-40B4-BE49-F238E27FC236}">
                <a16:creationId xmlns:a16="http://schemas.microsoft.com/office/drawing/2014/main" id="{5B98B846-329A-4E98-570B-84B4819331D8}"/>
              </a:ext>
            </a:extLst>
          </p:cNvPr>
          <p:cNvSpPr>
            <a:spLocks noGrp="1" noChangeArrowheads="1"/>
          </p:cNvSpPr>
          <p:nvPr>
            <p:ph idx="1"/>
          </p:nvPr>
        </p:nvSpPr>
        <p:spPr/>
        <p:txBody>
          <a:bodyPr/>
          <a:lstStyle/>
          <a:p>
            <a:r>
              <a:rPr lang="en-US" altLang="zh-TW"/>
              <a:t>Reciprocal trade agreements between two or more partners.</a:t>
            </a:r>
          </a:p>
          <a:p>
            <a:r>
              <a:rPr lang="en-US" altLang="zh-TW"/>
              <a:t>Trump administration withdrew from the TPP and trade agreement with the EU was put on hold.</a:t>
            </a:r>
          </a:p>
          <a:p>
            <a:r>
              <a:rPr lang="en-US" altLang="zh-TW"/>
              <a:t>Agreements are designed to capture gain from trade beyond those agreements currently attainable under WTO treaties.</a:t>
            </a:r>
          </a:p>
        </p:txBody>
      </p:sp>
      <p:sp>
        <p:nvSpPr>
          <p:cNvPr id="78851" name="Footer Placeholder 5">
            <a:extLst>
              <a:ext uri="{FF2B5EF4-FFF2-40B4-BE49-F238E27FC236}">
                <a16:creationId xmlns:a16="http://schemas.microsoft.com/office/drawing/2014/main" id="{E61116CE-9F5D-A53D-ABE8-6EBC6900D68B}"/>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78852" name="Slide Number Placeholder 6">
            <a:extLst>
              <a:ext uri="{FF2B5EF4-FFF2-40B4-BE49-F238E27FC236}">
                <a16:creationId xmlns:a16="http://schemas.microsoft.com/office/drawing/2014/main" id="{06CA9B8E-F2F9-35CB-4F8F-FA38B502EE8B}"/>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1E10E2D-A5B8-46F1-8235-31D6AA7E4779}" type="slidenum">
              <a:rPr lang="en-US" altLang="zh-TW" sz="1400" smtClean="0">
                <a:solidFill>
                  <a:srgbClr val="333399"/>
                </a:solidFill>
              </a:rPr>
              <a:pPr/>
              <a:t>30</a:t>
            </a:fld>
            <a:endParaRPr lang="en-US" altLang="zh-TW" sz="1400">
              <a:solidFill>
                <a:srgbClr val="333399"/>
              </a:solidFill>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95089D57-2C75-8157-EC9D-3BB28E9C1BF0}"/>
              </a:ext>
            </a:extLst>
          </p:cNvPr>
          <p:cNvSpPr>
            <a:spLocks noGrp="1" noChangeArrowheads="1"/>
          </p:cNvSpPr>
          <p:nvPr>
            <p:ph type="title"/>
          </p:nvPr>
        </p:nvSpPr>
        <p:spPr/>
        <p:txBody>
          <a:bodyPr/>
          <a:lstStyle/>
          <a:p>
            <a:r>
              <a:rPr lang="en-US" altLang="zh-TW" sz="3600"/>
              <a:t>The World Trading System Under Threat</a:t>
            </a:r>
          </a:p>
        </p:txBody>
      </p:sp>
      <p:sp>
        <p:nvSpPr>
          <p:cNvPr id="80898" name="Content Placeholder 2">
            <a:extLst>
              <a:ext uri="{FF2B5EF4-FFF2-40B4-BE49-F238E27FC236}">
                <a16:creationId xmlns:a16="http://schemas.microsoft.com/office/drawing/2014/main" id="{A793F876-799A-DFD9-1F20-C30AA5BEF214}"/>
              </a:ext>
            </a:extLst>
          </p:cNvPr>
          <p:cNvSpPr>
            <a:spLocks noGrp="1" noChangeArrowheads="1"/>
          </p:cNvSpPr>
          <p:nvPr>
            <p:ph idx="1"/>
          </p:nvPr>
        </p:nvSpPr>
        <p:spPr/>
        <p:txBody>
          <a:bodyPr/>
          <a:lstStyle/>
          <a:p>
            <a:r>
              <a:rPr lang="en-US" altLang="zh-TW"/>
              <a:t>Two events suggest that global consensus on free trade isn’t accurate:</a:t>
            </a:r>
          </a:p>
          <a:p>
            <a:pPr lvl="1"/>
            <a:r>
              <a:rPr lang="en-US" altLang="zh-TW"/>
              <a:t>Decision by the British to withdraw from the EU.</a:t>
            </a:r>
          </a:p>
          <a:p>
            <a:pPr lvl="1"/>
            <a:r>
              <a:rPr lang="en-US" altLang="zh-TW"/>
              <a:t>2016 election of Donald Trump, who appeared to hold mercantilist views on trade.</a:t>
            </a:r>
          </a:p>
          <a:p>
            <a:pPr lvl="2"/>
            <a:r>
              <a:rPr lang="en-US" altLang="zh-TW"/>
              <a:t>Withdrew from Trans-Pacific Partnership.</a:t>
            </a:r>
          </a:p>
          <a:p>
            <a:pPr lvl="2"/>
            <a:r>
              <a:rPr lang="en-US" altLang="zh-TW"/>
              <a:t>Placed tariffs on certain imports.</a:t>
            </a:r>
          </a:p>
          <a:p>
            <a:pPr lvl="2"/>
            <a:r>
              <a:rPr lang="en-US" altLang="zh-TW"/>
              <a:t>Renegotiated NAFTA.</a:t>
            </a:r>
          </a:p>
          <a:p>
            <a:pPr lvl="2"/>
            <a:r>
              <a:rPr lang="en-US" altLang="zh-TW"/>
              <a:t>Expressed hostility to the WTO.</a:t>
            </a:r>
          </a:p>
        </p:txBody>
      </p:sp>
      <p:sp>
        <p:nvSpPr>
          <p:cNvPr id="80899" name="Footer Placeholder 5">
            <a:extLst>
              <a:ext uri="{FF2B5EF4-FFF2-40B4-BE49-F238E27FC236}">
                <a16:creationId xmlns:a16="http://schemas.microsoft.com/office/drawing/2014/main" id="{6AFF9F59-7645-9ECF-736D-7BBA8EDC4176}"/>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0900" name="Slide Number Placeholder 6">
            <a:extLst>
              <a:ext uri="{FF2B5EF4-FFF2-40B4-BE49-F238E27FC236}">
                <a16:creationId xmlns:a16="http://schemas.microsoft.com/office/drawing/2014/main" id="{6550ED02-41BA-9A72-394D-4D70D7388C97}"/>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A27A963-5711-47A6-BB53-9EC63202CEE5}" type="slidenum">
              <a:rPr lang="en-US" altLang="zh-TW" sz="1400" smtClean="0">
                <a:solidFill>
                  <a:srgbClr val="333399"/>
                </a:solidFill>
              </a:rPr>
              <a:pPr/>
              <a:t>31</a:t>
            </a:fld>
            <a:endParaRPr lang="en-US" altLang="zh-TW" sz="1400">
              <a:solidFill>
                <a:srgbClr val="333399"/>
              </a:solidFill>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a:extLst>
              <a:ext uri="{FF2B5EF4-FFF2-40B4-BE49-F238E27FC236}">
                <a16:creationId xmlns:a16="http://schemas.microsoft.com/office/drawing/2014/main" id="{9E289E48-B81B-5F74-70F3-313D1061BB67}"/>
              </a:ext>
            </a:extLst>
          </p:cNvPr>
          <p:cNvSpPr>
            <a:spLocks noGrp="1" noChangeArrowheads="1"/>
          </p:cNvSpPr>
          <p:nvPr>
            <p:ph type="title"/>
          </p:nvPr>
        </p:nvSpPr>
        <p:spPr/>
        <p:txBody>
          <a:bodyPr/>
          <a:lstStyle/>
          <a:p>
            <a:r>
              <a:rPr lang="en-US" altLang="zh-TW" sz="3200"/>
              <a:t>Development of the World Trading System </a:t>
            </a:r>
            <a:r>
              <a:rPr lang="en-US" altLang="zh-TW" sz="3200" baseline="-25000"/>
              <a:t>12</a:t>
            </a:r>
          </a:p>
        </p:txBody>
      </p:sp>
      <p:sp>
        <p:nvSpPr>
          <p:cNvPr id="82946" name="Content Placeholder 2">
            <a:extLst>
              <a:ext uri="{FF2B5EF4-FFF2-40B4-BE49-F238E27FC236}">
                <a16:creationId xmlns:a16="http://schemas.microsoft.com/office/drawing/2014/main" id="{4E928AF7-116A-AB99-F24D-FD0BBBB293D4}"/>
              </a:ext>
            </a:extLst>
          </p:cNvPr>
          <p:cNvSpPr>
            <a:spLocks noGrp="1" noChangeArrowheads="1"/>
          </p:cNvSpPr>
          <p:nvPr>
            <p:ph idx="1"/>
          </p:nvPr>
        </p:nvSpPr>
        <p:spPr/>
        <p:txBody>
          <a:bodyPr/>
          <a:lstStyle/>
          <a:p>
            <a:r>
              <a:rPr lang="en-US" altLang="zh-TW"/>
              <a:t>In 2020, the Director General of the W TO noted that in its first 25 years, the binding rules governing international trade facilitated dramatic growth in cross-border activity.</a:t>
            </a:r>
          </a:p>
          <a:p>
            <a:r>
              <a:rPr lang="en-US" altLang="zh-TW"/>
              <a:t>Also noted the WTO faces unmatched challenges today that will affect the global economy for decades.</a:t>
            </a:r>
          </a:p>
        </p:txBody>
      </p:sp>
      <p:sp>
        <p:nvSpPr>
          <p:cNvPr id="82947" name="Footer Placeholder 5">
            <a:extLst>
              <a:ext uri="{FF2B5EF4-FFF2-40B4-BE49-F238E27FC236}">
                <a16:creationId xmlns:a16="http://schemas.microsoft.com/office/drawing/2014/main" id="{5A493760-8E09-C726-368A-31CB023B7091}"/>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2948" name="Slide Number Placeholder 6">
            <a:extLst>
              <a:ext uri="{FF2B5EF4-FFF2-40B4-BE49-F238E27FC236}">
                <a16:creationId xmlns:a16="http://schemas.microsoft.com/office/drawing/2014/main" id="{770C15B0-2FB6-3284-DCBB-2A417A57FB0D}"/>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553FF52-DB54-4666-87C4-0F0A3EB398AA}" type="slidenum">
              <a:rPr lang="en-US" altLang="zh-TW" sz="1400" smtClean="0">
                <a:solidFill>
                  <a:srgbClr val="333399"/>
                </a:solidFill>
              </a:rPr>
              <a:pPr/>
              <a:t>32</a:t>
            </a:fld>
            <a:endParaRPr lang="en-US" altLang="zh-TW" sz="1400">
              <a:solidFill>
                <a:srgbClr val="333399"/>
              </a:solidFill>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a:extLst>
              <a:ext uri="{FF2B5EF4-FFF2-40B4-BE49-F238E27FC236}">
                <a16:creationId xmlns:a16="http://schemas.microsoft.com/office/drawing/2014/main" id="{BFF63FA9-FD18-E70A-FFE6-6075C0F0DAF8}"/>
              </a:ext>
            </a:extLst>
          </p:cNvPr>
          <p:cNvSpPr>
            <a:spLocks noGrp="1" noChangeArrowheads="1"/>
          </p:cNvSpPr>
          <p:nvPr>
            <p:ph type="title"/>
          </p:nvPr>
        </p:nvSpPr>
        <p:spPr/>
        <p:txBody>
          <a:bodyPr/>
          <a:lstStyle/>
          <a:p>
            <a:r>
              <a:rPr lang="en-US" altLang="zh-TW" sz="3200"/>
              <a:t>360° View: Managerial Implications </a:t>
            </a:r>
            <a:r>
              <a:rPr lang="en-US" altLang="zh-TW" sz="3200" baseline="-25000"/>
              <a:t>1</a:t>
            </a:r>
          </a:p>
        </p:txBody>
      </p:sp>
      <p:sp>
        <p:nvSpPr>
          <p:cNvPr id="84994" name="Content Placeholder 2">
            <a:extLst>
              <a:ext uri="{FF2B5EF4-FFF2-40B4-BE49-F238E27FC236}">
                <a16:creationId xmlns:a16="http://schemas.microsoft.com/office/drawing/2014/main" id="{EF3F39AF-68F5-50FD-80DA-792D92B886F2}"/>
              </a:ext>
            </a:extLst>
          </p:cNvPr>
          <p:cNvSpPr>
            <a:spLocks noGrp="1" noChangeArrowheads="1"/>
          </p:cNvSpPr>
          <p:nvPr>
            <p:ph idx="1"/>
          </p:nvPr>
        </p:nvSpPr>
        <p:spPr>
          <a:xfrm>
            <a:off x="685800" y="1844675"/>
            <a:ext cx="7772400" cy="4114800"/>
          </a:xfrm>
        </p:spPr>
        <p:txBody>
          <a:bodyPr/>
          <a:lstStyle/>
          <a:p>
            <a:r>
              <a:rPr lang="en-US" altLang="zh-TW"/>
              <a:t>Trade Barriers and Firm Strategy.</a:t>
            </a:r>
          </a:p>
          <a:p>
            <a:pPr lvl="1"/>
            <a:r>
              <a:rPr lang="en-US" altLang="zh-TW"/>
              <a:t>Tariff barriers raise the costs of exporting.</a:t>
            </a:r>
          </a:p>
          <a:p>
            <a:pPr lvl="1"/>
            <a:r>
              <a:rPr lang="en-US" altLang="zh-TW"/>
              <a:t>Quotas may limit a firm’s ability to serve a country.</a:t>
            </a:r>
          </a:p>
          <a:p>
            <a:pPr lvl="1"/>
            <a:r>
              <a:rPr lang="en-US" altLang="zh-TW"/>
              <a:t>Firms may need to conform to local content requirements.</a:t>
            </a:r>
          </a:p>
          <a:p>
            <a:pPr lvl="1"/>
            <a:r>
              <a:rPr lang="en-US" altLang="zh-TW"/>
              <a:t>Future trade barriers can influence firm strategy.</a:t>
            </a:r>
          </a:p>
          <a:p>
            <a:pPr lvl="1"/>
            <a:r>
              <a:rPr lang="en-US" altLang="zh-TW"/>
              <a:t>Antidumping actions limits ability to use aggressive pricing to gain market share.</a:t>
            </a:r>
          </a:p>
        </p:txBody>
      </p:sp>
      <p:sp>
        <p:nvSpPr>
          <p:cNvPr id="84995" name="Footer Placeholder 5">
            <a:extLst>
              <a:ext uri="{FF2B5EF4-FFF2-40B4-BE49-F238E27FC236}">
                <a16:creationId xmlns:a16="http://schemas.microsoft.com/office/drawing/2014/main" id="{F2E3A6AF-04D9-A306-D8A9-81651C785F7E}"/>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4996" name="Slide Number Placeholder 6">
            <a:extLst>
              <a:ext uri="{FF2B5EF4-FFF2-40B4-BE49-F238E27FC236}">
                <a16:creationId xmlns:a16="http://schemas.microsoft.com/office/drawing/2014/main" id="{B37D0418-13FC-5D43-D8E2-2138A2FD00F2}"/>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0176DB2F-31F5-43DA-8C0E-EDD51081DE24}" type="slidenum">
              <a:rPr lang="en-US" altLang="zh-TW" sz="1400" smtClean="0">
                <a:solidFill>
                  <a:srgbClr val="333399"/>
                </a:solidFill>
              </a:rPr>
              <a:pPr/>
              <a:t>33</a:t>
            </a:fld>
            <a:endParaRPr lang="en-US" altLang="zh-TW" sz="1400">
              <a:solidFill>
                <a:srgbClr val="333399"/>
              </a:solidFill>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itle 1">
            <a:extLst>
              <a:ext uri="{FF2B5EF4-FFF2-40B4-BE49-F238E27FC236}">
                <a16:creationId xmlns:a16="http://schemas.microsoft.com/office/drawing/2014/main" id="{B7AFF922-FBCE-3005-4BE9-491843F3BF74}"/>
              </a:ext>
            </a:extLst>
          </p:cNvPr>
          <p:cNvSpPr>
            <a:spLocks noGrp="1" noChangeArrowheads="1"/>
          </p:cNvSpPr>
          <p:nvPr>
            <p:ph type="title"/>
          </p:nvPr>
        </p:nvSpPr>
        <p:spPr/>
        <p:txBody>
          <a:bodyPr/>
          <a:lstStyle/>
          <a:p>
            <a:r>
              <a:rPr lang="en-US" altLang="zh-TW" sz="3200"/>
              <a:t>360° View: Managerial Implications </a:t>
            </a:r>
            <a:r>
              <a:rPr lang="en-US" altLang="zh-TW" sz="3200" baseline="-25000"/>
              <a:t>2</a:t>
            </a:r>
          </a:p>
        </p:txBody>
      </p:sp>
      <p:sp>
        <p:nvSpPr>
          <p:cNvPr id="87042" name="Content Placeholder 2">
            <a:extLst>
              <a:ext uri="{FF2B5EF4-FFF2-40B4-BE49-F238E27FC236}">
                <a16:creationId xmlns:a16="http://schemas.microsoft.com/office/drawing/2014/main" id="{A42BDB12-1D06-59C5-8D22-D7CE74E5D4F4}"/>
              </a:ext>
            </a:extLst>
          </p:cNvPr>
          <p:cNvSpPr>
            <a:spLocks noGrp="1" noChangeArrowheads="1"/>
          </p:cNvSpPr>
          <p:nvPr>
            <p:ph idx="1"/>
          </p:nvPr>
        </p:nvSpPr>
        <p:spPr/>
        <p:txBody>
          <a:bodyPr/>
          <a:lstStyle/>
          <a:p>
            <a:r>
              <a:rPr lang="en-US" altLang="zh-TW"/>
              <a:t>Policy Implications.</a:t>
            </a:r>
          </a:p>
          <a:p>
            <a:pPr lvl="1"/>
            <a:r>
              <a:rPr lang="en-US" altLang="zh-TW"/>
              <a:t>International firms have incentive to lobby for free trade and keep protectionist pressures from causing them to have to change strategies.</a:t>
            </a:r>
          </a:p>
          <a:p>
            <a:r>
              <a:rPr lang="en-US" altLang="zh-TW"/>
              <a:t>Drawbacks to government intervention:</a:t>
            </a:r>
          </a:p>
          <a:p>
            <a:pPr lvl="1"/>
            <a:r>
              <a:rPr lang="en-US" altLang="zh-TW"/>
              <a:t>Self-defeating, as it protects the inefficient.</a:t>
            </a:r>
          </a:p>
          <a:p>
            <a:pPr lvl="1"/>
            <a:r>
              <a:rPr lang="en-US" altLang="zh-TW"/>
              <a:t>Dangerous, as it might invite retaliation.</a:t>
            </a:r>
          </a:p>
          <a:p>
            <a:pPr lvl="1"/>
            <a:r>
              <a:rPr lang="en-US" altLang="zh-TW"/>
              <a:t>Unlikely to be well-executed, as can be captured by special interest groups.</a:t>
            </a:r>
          </a:p>
          <a:p>
            <a:pPr lvl="1"/>
            <a:endParaRPr lang="en-US" altLang="zh-TW"/>
          </a:p>
        </p:txBody>
      </p:sp>
      <p:sp>
        <p:nvSpPr>
          <p:cNvPr id="87043" name="Footer Placeholder 6">
            <a:extLst>
              <a:ext uri="{FF2B5EF4-FFF2-40B4-BE49-F238E27FC236}">
                <a16:creationId xmlns:a16="http://schemas.microsoft.com/office/drawing/2014/main" id="{6B77A660-69FE-6960-0E45-432E9B626447}"/>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7044" name="Slide Number Placeholder 7">
            <a:extLst>
              <a:ext uri="{FF2B5EF4-FFF2-40B4-BE49-F238E27FC236}">
                <a16:creationId xmlns:a16="http://schemas.microsoft.com/office/drawing/2014/main" id="{2EA805E6-3CF5-F512-71E8-EDA22088CCDE}"/>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7BCAE38-8ADC-4C54-A9D8-5786F7371DD7}" type="slidenum">
              <a:rPr lang="en-US" altLang="zh-TW" sz="1400" smtClean="0">
                <a:solidFill>
                  <a:srgbClr val="333399"/>
                </a:solidFill>
              </a:rPr>
              <a:pPr/>
              <a:t>34</a:t>
            </a:fld>
            <a:endParaRPr lang="en-US" altLang="zh-TW" sz="1400">
              <a:solidFill>
                <a:srgbClr val="333399"/>
              </a:solidFill>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itle 1">
            <a:extLst>
              <a:ext uri="{FF2B5EF4-FFF2-40B4-BE49-F238E27FC236}">
                <a16:creationId xmlns:a16="http://schemas.microsoft.com/office/drawing/2014/main" id="{8EF0B6D3-6691-E667-302E-C43963D34B8E}"/>
              </a:ext>
            </a:extLst>
          </p:cNvPr>
          <p:cNvSpPr>
            <a:spLocks noGrp="1" noChangeArrowheads="1"/>
          </p:cNvSpPr>
          <p:nvPr>
            <p:ph type="title"/>
          </p:nvPr>
        </p:nvSpPr>
        <p:spPr/>
        <p:txBody>
          <a:bodyPr/>
          <a:lstStyle/>
          <a:p>
            <a:r>
              <a:rPr lang="en-US" altLang="zh-TW" sz="3600"/>
              <a:t>Summary</a:t>
            </a:r>
          </a:p>
        </p:txBody>
      </p:sp>
      <p:sp>
        <p:nvSpPr>
          <p:cNvPr id="89090" name="Content Placeholder 2">
            <a:extLst>
              <a:ext uri="{FF2B5EF4-FFF2-40B4-BE49-F238E27FC236}">
                <a16:creationId xmlns:a16="http://schemas.microsoft.com/office/drawing/2014/main" id="{0509DA90-8CB7-A882-EB39-87C89D31ED09}"/>
              </a:ext>
            </a:extLst>
          </p:cNvPr>
          <p:cNvSpPr>
            <a:spLocks noGrp="1" noChangeArrowheads="1"/>
          </p:cNvSpPr>
          <p:nvPr>
            <p:ph idx="1"/>
          </p:nvPr>
        </p:nvSpPr>
        <p:spPr/>
        <p:txBody>
          <a:bodyPr/>
          <a:lstStyle/>
          <a:p>
            <a:r>
              <a:rPr lang="en-US" altLang="en-US" sz="2400"/>
              <a:t>Identified the policy instruments used by governments to influence international trade flows.</a:t>
            </a:r>
          </a:p>
          <a:p>
            <a:r>
              <a:rPr lang="en-US" altLang="en-US" sz="2400"/>
              <a:t>Understood why governments sometimes intervene in international trade.</a:t>
            </a:r>
          </a:p>
          <a:p>
            <a:r>
              <a:rPr lang="en-US" altLang="en-US" sz="2400"/>
              <a:t>Summarized and explained the arguments against strategic trade policy.</a:t>
            </a:r>
          </a:p>
          <a:p>
            <a:r>
              <a:rPr lang="en-US" altLang="en-US" sz="2400"/>
              <a:t>Described the development of the world trading system and the current trade issues.</a:t>
            </a:r>
          </a:p>
          <a:p>
            <a:r>
              <a:rPr lang="en-US" altLang="en-US" sz="2400"/>
              <a:t>Explained the implications for managers of developments in the world trading system.</a:t>
            </a:r>
          </a:p>
        </p:txBody>
      </p:sp>
      <p:sp>
        <p:nvSpPr>
          <p:cNvPr id="89091" name="Footer Placeholder 5">
            <a:extLst>
              <a:ext uri="{FF2B5EF4-FFF2-40B4-BE49-F238E27FC236}">
                <a16:creationId xmlns:a16="http://schemas.microsoft.com/office/drawing/2014/main" id="{23427B3F-3870-2434-D337-308795E89AD0}"/>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89092" name="Slide Number Placeholder 6">
            <a:extLst>
              <a:ext uri="{FF2B5EF4-FFF2-40B4-BE49-F238E27FC236}">
                <a16:creationId xmlns:a16="http://schemas.microsoft.com/office/drawing/2014/main" id="{DBAA8190-8EA6-1073-7080-3D26F3293229}"/>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32A90C5-EBFC-41C6-8162-21CB98CC6E05}" type="slidenum">
              <a:rPr lang="en-US" altLang="zh-TW" sz="1400" smtClean="0">
                <a:solidFill>
                  <a:srgbClr val="333399"/>
                </a:solidFill>
              </a:rPr>
              <a:pPr/>
              <a:t>35</a:t>
            </a:fld>
            <a:endParaRPr lang="en-US" altLang="zh-TW" sz="1400">
              <a:solidFill>
                <a:srgbClr val="333399"/>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286AF36A-AEBF-729E-B15F-3F4DF053479F}"/>
              </a:ext>
            </a:extLst>
          </p:cNvPr>
          <p:cNvSpPr>
            <a:spLocks noGrp="1" noChangeArrowheads="1"/>
          </p:cNvSpPr>
          <p:nvPr>
            <p:ph type="title"/>
          </p:nvPr>
        </p:nvSpPr>
        <p:spPr/>
        <p:txBody>
          <a:bodyPr/>
          <a:lstStyle/>
          <a:p>
            <a:r>
              <a:rPr lang="en-US" altLang="zh-TW"/>
              <a:t>Instruments of Trade Policy </a:t>
            </a:r>
            <a:r>
              <a:rPr lang="en-US" altLang="zh-TW" baseline="-25000"/>
              <a:t>1</a:t>
            </a:r>
          </a:p>
        </p:txBody>
      </p:sp>
      <p:sp>
        <p:nvSpPr>
          <p:cNvPr id="25602" name="Content Placeholder 2">
            <a:extLst>
              <a:ext uri="{FF2B5EF4-FFF2-40B4-BE49-F238E27FC236}">
                <a16:creationId xmlns:a16="http://schemas.microsoft.com/office/drawing/2014/main" id="{53C805B4-989D-5FDA-30EF-BE67F3CADE39}"/>
              </a:ext>
            </a:extLst>
          </p:cNvPr>
          <p:cNvSpPr>
            <a:spLocks noGrp="1" noChangeArrowheads="1"/>
          </p:cNvSpPr>
          <p:nvPr>
            <p:ph idx="1"/>
          </p:nvPr>
        </p:nvSpPr>
        <p:spPr/>
        <p:txBody>
          <a:bodyPr/>
          <a:lstStyle/>
          <a:p>
            <a:r>
              <a:rPr lang="en-US" altLang="zh-TW"/>
              <a:t>Seven Main Instruments of Trade Policy</a:t>
            </a:r>
          </a:p>
          <a:p>
            <a:pPr marL="1120775" lvl="1" indent="-457200">
              <a:buFont typeface="Arial" panose="020B0604020202020204" pitchFamily="34" charset="0"/>
              <a:buAutoNum type="arabicPeriod"/>
            </a:pPr>
            <a:r>
              <a:rPr lang="en-US" altLang="zh-TW"/>
              <a:t>Tariffs.</a:t>
            </a:r>
          </a:p>
          <a:p>
            <a:pPr marL="1120775" lvl="1" indent="-457200">
              <a:buFont typeface="Arial" panose="020B0604020202020204" pitchFamily="34" charset="0"/>
              <a:buAutoNum type="arabicPeriod"/>
            </a:pPr>
            <a:r>
              <a:rPr lang="en-US" altLang="zh-TW"/>
              <a:t>Subsidies.</a:t>
            </a:r>
          </a:p>
          <a:p>
            <a:pPr marL="1120775" lvl="1" indent="-457200">
              <a:buFont typeface="Arial" panose="020B0604020202020204" pitchFamily="34" charset="0"/>
              <a:buAutoNum type="arabicPeriod"/>
            </a:pPr>
            <a:r>
              <a:rPr lang="en-US" altLang="zh-TW"/>
              <a:t>Import quotas.</a:t>
            </a:r>
          </a:p>
          <a:p>
            <a:pPr marL="1120775" lvl="1" indent="-457200">
              <a:buFont typeface="Arial" panose="020B0604020202020204" pitchFamily="34" charset="0"/>
              <a:buAutoNum type="arabicPeriod"/>
            </a:pPr>
            <a:r>
              <a:rPr lang="en-US" altLang="zh-TW"/>
              <a:t>Voluntary export restraints.</a:t>
            </a:r>
          </a:p>
          <a:p>
            <a:pPr marL="1120775" lvl="1" indent="-457200">
              <a:buFont typeface="Arial" panose="020B0604020202020204" pitchFamily="34" charset="0"/>
              <a:buAutoNum type="arabicPeriod"/>
            </a:pPr>
            <a:r>
              <a:rPr lang="en-US" altLang="zh-TW"/>
              <a:t>Local content requirements.</a:t>
            </a:r>
          </a:p>
          <a:p>
            <a:pPr marL="1120775" lvl="1" indent="-457200">
              <a:buFont typeface="Arial" panose="020B0604020202020204" pitchFamily="34" charset="0"/>
              <a:buAutoNum type="arabicPeriod"/>
            </a:pPr>
            <a:r>
              <a:rPr lang="en-US" altLang="zh-TW"/>
              <a:t>Administrative policies.</a:t>
            </a:r>
          </a:p>
          <a:p>
            <a:pPr marL="1120775" lvl="1" indent="-457200">
              <a:buFont typeface="Arial" panose="020B0604020202020204" pitchFamily="34" charset="0"/>
              <a:buAutoNum type="arabicPeriod"/>
            </a:pPr>
            <a:r>
              <a:rPr lang="en-US" altLang="zh-TW"/>
              <a:t>Antidumping duties.</a:t>
            </a:r>
          </a:p>
        </p:txBody>
      </p:sp>
      <p:sp>
        <p:nvSpPr>
          <p:cNvPr id="25603" name="Footer Placeholder 5">
            <a:extLst>
              <a:ext uri="{FF2B5EF4-FFF2-40B4-BE49-F238E27FC236}">
                <a16:creationId xmlns:a16="http://schemas.microsoft.com/office/drawing/2014/main" id="{736E416A-2D41-0EA4-5235-6178C19D14EC}"/>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25604" name="Slide Number Placeholder 6">
            <a:extLst>
              <a:ext uri="{FF2B5EF4-FFF2-40B4-BE49-F238E27FC236}">
                <a16:creationId xmlns:a16="http://schemas.microsoft.com/office/drawing/2014/main" id="{88E56E02-DD6C-DB7C-2D80-EB1CADCB820D}"/>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B1ACA8C-22A3-49FA-9A9B-1D31C4C3C555}" type="slidenum">
              <a:rPr lang="en-US" altLang="zh-TW" sz="1400" smtClean="0">
                <a:solidFill>
                  <a:srgbClr val="333399"/>
                </a:solidFill>
              </a:rPr>
              <a:pPr/>
              <a:t>4</a:t>
            </a:fld>
            <a:endParaRPr lang="en-US" altLang="zh-TW" sz="1400">
              <a:solidFill>
                <a:srgbClr val="333399"/>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F83BAE19-E5BD-72CC-EF29-662427A5F09F}"/>
              </a:ext>
            </a:extLst>
          </p:cNvPr>
          <p:cNvSpPr>
            <a:spLocks noGrp="1" noChangeArrowheads="1"/>
          </p:cNvSpPr>
          <p:nvPr>
            <p:ph type="title"/>
          </p:nvPr>
        </p:nvSpPr>
        <p:spPr/>
        <p:txBody>
          <a:bodyPr/>
          <a:lstStyle/>
          <a:p>
            <a:r>
              <a:rPr lang="en-US" altLang="zh-TW"/>
              <a:t>Instruments of Trade Policy </a:t>
            </a:r>
            <a:r>
              <a:rPr lang="en-US" altLang="zh-TW" baseline="-25000"/>
              <a:t>2</a:t>
            </a:r>
          </a:p>
        </p:txBody>
      </p:sp>
      <p:sp>
        <p:nvSpPr>
          <p:cNvPr id="27650" name="Content Placeholder 2">
            <a:extLst>
              <a:ext uri="{FF2B5EF4-FFF2-40B4-BE49-F238E27FC236}">
                <a16:creationId xmlns:a16="http://schemas.microsoft.com/office/drawing/2014/main" id="{D42BA001-E651-2346-A851-433DD694AA18}"/>
              </a:ext>
            </a:extLst>
          </p:cNvPr>
          <p:cNvSpPr>
            <a:spLocks noGrp="1" noChangeArrowheads="1"/>
          </p:cNvSpPr>
          <p:nvPr>
            <p:ph idx="1"/>
          </p:nvPr>
        </p:nvSpPr>
        <p:spPr/>
        <p:txBody>
          <a:bodyPr/>
          <a:lstStyle/>
          <a:p>
            <a:r>
              <a:rPr lang="en-US" altLang="zh-TW"/>
              <a:t>Rise in Nontariff Barriers</a:t>
            </a:r>
          </a:p>
          <a:p>
            <a:pPr lvl="1"/>
            <a:r>
              <a:rPr lang="en-US" altLang="zh-TW"/>
              <a:t>Subsidies.</a:t>
            </a:r>
          </a:p>
          <a:p>
            <a:pPr lvl="1"/>
            <a:r>
              <a:rPr lang="en-US" altLang="zh-TW"/>
              <a:t>Quotas.</a:t>
            </a:r>
          </a:p>
          <a:p>
            <a:pPr lvl="1"/>
            <a:r>
              <a:rPr lang="en-US" altLang="zh-TW"/>
              <a:t>Voluntary export restraints.</a:t>
            </a:r>
          </a:p>
          <a:p>
            <a:pPr lvl="1"/>
            <a:r>
              <a:rPr lang="en-US" altLang="zh-TW"/>
              <a:t>Antidumping duties.</a:t>
            </a:r>
          </a:p>
        </p:txBody>
      </p:sp>
      <p:sp>
        <p:nvSpPr>
          <p:cNvPr id="27651" name="Footer Placeholder 5">
            <a:extLst>
              <a:ext uri="{FF2B5EF4-FFF2-40B4-BE49-F238E27FC236}">
                <a16:creationId xmlns:a16="http://schemas.microsoft.com/office/drawing/2014/main" id="{BA02393C-0CBE-12CC-BD1C-174562A7557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27652" name="Slide Number Placeholder 6">
            <a:extLst>
              <a:ext uri="{FF2B5EF4-FFF2-40B4-BE49-F238E27FC236}">
                <a16:creationId xmlns:a16="http://schemas.microsoft.com/office/drawing/2014/main" id="{608DABC7-EBD4-616E-9994-0EBBEBD9D2E6}"/>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DDFA44F3-9600-4333-8C53-B12289E14225}" type="slidenum">
              <a:rPr lang="en-US" altLang="zh-TW" sz="1400" smtClean="0">
                <a:solidFill>
                  <a:srgbClr val="333399"/>
                </a:solidFill>
              </a:rPr>
              <a:pPr/>
              <a:t>5</a:t>
            </a:fld>
            <a:endParaRPr lang="en-US" altLang="zh-TW" sz="1400">
              <a:solidFill>
                <a:srgbClr val="333399"/>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6ECDA59B-42FD-678F-4255-3D2E2CB91BB5}"/>
              </a:ext>
            </a:extLst>
          </p:cNvPr>
          <p:cNvSpPr>
            <a:spLocks noGrp="1" noChangeArrowheads="1"/>
          </p:cNvSpPr>
          <p:nvPr>
            <p:ph type="title"/>
          </p:nvPr>
        </p:nvSpPr>
        <p:spPr/>
        <p:txBody>
          <a:bodyPr/>
          <a:lstStyle/>
          <a:p>
            <a:r>
              <a:rPr lang="en-US" altLang="en-US"/>
              <a:t>Tariffs</a:t>
            </a:r>
            <a:endParaRPr lang="en-US" altLang="zh-TW" baseline="-25000"/>
          </a:p>
        </p:txBody>
      </p:sp>
      <p:sp>
        <p:nvSpPr>
          <p:cNvPr id="29698" name="Content Placeholder 2">
            <a:extLst>
              <a:ext uri="{FF2B5EF4-FFF2-40B4-BE49-F238E27FC236}">
                <a16:creationId xmlns:a16="http://schemas.microsoft.com/office/drawing/2014/main" id="{D337C70B-963A-9AD5-146C-6E118F29D6F9}"/>
              </a:ext>
            </a:extLst>
          </p:cNvPr>
          <p:cNvSpPr>
            <a:spLocks noGrp="1" noChangeArrowheads="1"/>
          </p:cNvSpPr>
          <p:nvPr>
            <p:ph idx="1"/>
          </p:nvPr>
        </p:nvSpPr>
        <p:spPr/>
        <p:txBody>
          <a:bodyPr/>
          <a:lstStyle/>
          <a:p>
            <a:r>
              <a:rPr lang="en-US" altLang="en-US"/>
              <a:t>A tax levied on imports that effectively raises the cost of imported products relative to domestic products.</a:t>
            </a:r>
          </a:p>
          <a:p>
            <a:pPr lvl="1"/>
            <a:r>
              <a:rPr lang="en-US" altLang="en-US">
                <a:solidFill>
                  <a:srgbClr val="C00000"/>
                </a:solidFill>
              </a:rPr>
              <a:t>Specific tariffs: </a:t>
            </a:r>
            <a:r>
              <a:rPr lang="en-US" altLang="en-US"/>
              <a:t>levied as a fixed charge for each unit of an imported good.</a:t>
            </a:r>
          </a:p>
          <a:p>
            <a:pPr lvl="1"/>
            <a:r>
              <a:rPr lang="en-US" altLang="en-US">
                <a:solidFill>
                  <a:srgbClr val="C00000"/>
                </a:solidFill>
              </a:rPr>
              <a:t>Ad valorem tariffs: </a:t>
            </a:r>
            <a:r>
              <a:rPr lang="en-US" altLang="en-US"/>
              <a:t>levied as a proportion of the value of an imported good.</a:t>
            </a:r>
            <a:endParaRPr lang="en-US" altLang="zh-TW"/>
          </a:p>
        </p:txBody>
      </p:sp>
      <p:sp>
        <p:nvSpPr>
          <p:cNvPr id="29699" name="Footer Placeholder 5">
            <a:extLst>
              <a:ext uri="{FF2B5EF4-FFF2-40B4-BE49-F238E27FC236}">
                <a16:creationId xmlns:a16="http://schemas.microsoft.com/office/drawing/2014/main" id="{C4FAC015-A624-8EAF-0AF9-16EA8155D665}"/>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29700" name="Slide Number Placeholder 6">
            <a:extLst>
              <a:ext uri="{FF2B5EF4-FFF2-40B4-BE49-F238E27FC236}">
                <a16:creationId xmlns:a16="http://schemas.microsoft.com/office/drawing/2014/main" id="{71FACF6F-5539-9A2E-C931-8BACBE2A00AB}"/>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4126620D-5112-43D4-ADC8-1C197EF429CE}" type="slidenum">
              <a:rPr lang="en-US" altLang="zh-TW" sz="1400" smtClean="0">
                <a:solidFill>
                  <a:srgbClr val="333399"/>
                </a:solidFill>
              </a:rPr>
              <a:pPr/>
              <a:t>6</a:t>
            </a:fld>
            <a:endParaRPr lang="en-US" altLang="zh-TW" sz="1400">
              <a:solidFill>
                <a:srgbClr val="333399"/>
              </a:solidFil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9B6A8AB9-58D0-C687-181B-1200D98D178E}"/>
              </a:ext>
            </a:extLst>
          </p:cNvPr>
          <p:cNvSpPr>
            <a:spLocks noGrp="1" noChangeArrowheads="1"/>
          </p:cNvSpPr>
          <p:nvPr>
            <p:ph type="title"/>
          </p:nvPr>
        </p:nvSpPr>
        <p:spPr/>
        <p:txBody>
          <a:bodyPr/>
          <a:lstStyle/>
          <a:p>
            <a:r>
              <a:rPr lang="en-US" altLang="zh-TW"/>
              <a:t>Tariffs </a:t>
            </a:r>
            <a:r>
              <a:rPr lang="en-US" altLang="zh-TW" baseline="-25000"/>
              <a:t>2</a:t>
            </a:r>
          </a:p>
        </p:txBody>
      </p:sp>
      <p:sp>
        <p:nvSpPr>
          <p:cNvPr id="31746" name="Content Placeholder 2">
            <a:extLst>
              <a:ext uri="{FF2B5EF4-FFF2-40B4-BE49-F238E27FC236}">
                <a16:creationId xmlns:a16="http://schemas.microsoft.com/office/drawing/2014/main" id="{4D1DAD31-BA37-7617-A91B-E16BC92C73FD}"/>
              </a:ext>
            </a:extLst>
          </p:cNvPr>
          <p:cNvSpPr>
            <a:spLocks noGrp="1" noChangeArrowheads="1"/>
          </p:cNvSpPr>
          <p:nvPr>
            <p:ph idx="1"/>
          </p:nvPr>
        </p:nvSpPr>
        <p:spPr/>
        <p:txBody>
          <a:bodyPr/>
          <a:lstStyle/>
          <a:p>
            <a:r>
              <a:rPr lang="en-US" altLang="zh-TW"/>
              <a:t>Effects of Tariffs</a:t>
            </a:r>
          </a:p>
          <a:p>
            <a:pPr lvl="1"/>
            <a:r>
              <a:rPr lang="en-US" altLang="zh-TW"/>
              <a:t>Increase government revenues.</a:t>
            </a:r>
          </a:p>
          <a:p>
            <a:pPr lvl="1"/>
            <a:r>
              <a:rPr lang="en-US" altLang="zh-TW"/>
              <a:t>Provide protection to domestic producers against foreign competitors by increasing the cost of imported foreign goods.</a:t>
            </a:r>
          </a:p>
          <a:p>
            <a:pPr lvl="1"/>
            <a:r>
              <a:rPr lang="en-US" altLang="zh-TW"/>
              <a:t>Force consumers to pay more for certain imports.</a:t>
            </a:r>
          </a:p>
          <a:p>
            <a:pPr lvl="1"/>
            <a:r>
              <a:rPr lang="en-US" altLang="zh-TW"/>
              <a:t>Tariffs are generally pro-producer and anticonsumer.</a:t>
            </a:r>
          </a:p>
          <a:p>
            <a:pPr lvl="1"/>
            <a:r>
              <a:rPr lang="en-US" altLang="zh-TW"/>
              <a:t>Import tariffs reduce the overall efficiency of the world economy.</a:t>
            </a:r>
          </a:p>
        </p:txBody>
      </p:sp>
      <p:sp>
        <p:nvSpPr>
          <p:cNvPr id="31747" name="Footer Placeholder 5">
            <a:extLst>
              <a:ext uri="{FF2B5EF4-FFF2-40B4-BE49-F238E27FC236}">
                <a16:creationId xmlns:a16="http://schemas.microsoft.com/office/drawing/2014/main" id="{2151BF7C-2D6D-200E-C3C2-527316666C69}"/>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31748" name="Slide Number Placeholder 6">
            <a:extLst>
              <a:ext uri="{FF2B5EF4-FFF2-40B4-BE49-F238E27FC236}">
                <a16:creationId xmlns:a16="http://schemas.microsoft.com/office/drawing/2014/main" id="{F9B9E2CF-2ABB-154C-DF6D-26ACD142195A}"/>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C10F697F-765F-4919-B1A0-56F62DEDF906}" type="slidenum">
              <a:rPr lang="en-US" altLang="zh-TW" sz="1400" smtClean="0">
                <a:solidFill>
                  <a:srgbClr val="333399"/>
                </a:solidFill>
              </a:rPr>
              <a:pPr/>
              <a:t>7</a:t>
            </a:fld>
            <a:endParaRPr lang="en-US" altLang="zh-TW" sz="1400">
              <a:solidFill>
                <a:srgbClr val="333399"/>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7BFDB309-9077-F7BA-28FF-36409D08FBF6}"/>
              </a:ext>
            </a:extLst>
          </p:cNvPr>
          <p:cNvSpPr>
            <a:spLocks noGrp="1" noChangeArrowheads="1"/>
          </p:cNvSpPr>
          <p:nvPr>
            <p:ph type="title"/>
          </p:nvPr>
        </p:nvSpPr>
        <p:spPr/>
        <p:txBody>
          <a:bodyPr/>
          <a:lstStyle/>
          <a:p>
            <a:r>
              <a:rPr lang="en-US" altLang="en-US"/>
              <a:t>Subsidies</a:t>
            </a:r>
          </a:p>
        </p:txBody>
      </p:sp>
      <p:sp>
        <p:nvSpPr>
          <p:cNvPr id="33794" name="Content Placeholder 2">
            <a:extLst>
              <a:ext uri="{FF2B5EF4-FFF2-40B4-BE49-F238E27FC236}">
                <a16:creationId xmlns:a16="http://schemas.microsoft.com/office/drawing/2014/main" id="{FFD86DE2-C176-3B15-3A21-8E1AF71E2EB8}"/>
              </a:ext>
            </a:extLst>
          </p:cNvPr>
          <p:cNvSpPr>
            <a:spLocks noGrp="1" noChangeArrowheads="1"/>
          </p:cNvSpPr>
          <p:nvPr>
            <p:ph idx="1"/>
          </p:nvPr>
        </p:nvSpPr>
        <p:spPr/>
        <p:txBody>
          <a:bodyPr/>
          <a:lstStyle/>
          <a:p>
            <a:r>
              <a:rPr lang="en-US" altLang="en-US"/>
              <a:t>Subsidy: a government payment to a domestic producer.</a:t>
            </a:r>
          </a:p>
          <a:p>
            <a:r>
              <a:rPr lang="en-US" altLang="en-US"/>
              <a:t>Subsidies help domestic producers:</a:t>
            </a:r>
          </a:p>
          <a:p>
            <a:pPr lvl="1"/>
            <a:r>
              <a:rPr lang="en-US" altLang="en-US"/>
              <a:t>Compete against low-cost foreign imports.</a:t>
            </a:r>
          </a:p>
          <a:p>
            <a:pPr lvl="1"/>
            <a:r>
              <a:rPr lang="en-US" altLang="en-US"/>
              <a:t>Gain export markets.</a:t>
            </a:r>
          </a:p>
          <a:p>
            <a:r>
              <a:rPr lang="en-US" altLang="en-US"/>
              <a:t>Consumers typically absorb the costs of subsidies.</a:t>
            </a:r>
          </a:p>
          <a:p>
            <a:r>
              <a:rPr lang="en-US" altLang="en-US"/>
              <a:t>Debatable if subsidies generate worthwhile national benefits.</a:t>
            </a:r>
            <a:endParaRPr lang="en-US" altLang="zh-TW"/>
          </a:p>
          <a:p>
            <a:pPr lvl="1"/>
            <a:endParaRPr lang="en-US" altLang="zh-TW"/>
          </a:p>
        </p:txBody>
      </p:sp>
      <p:sp>
        <p:nvSpPr>
          <p:cNvPr id="33795" name="Footer Placeholder 6">
            <a:extLst>
              <a:ext uri="{FF2B5EF4-FFF2-40B4-BE49-F238E27FC236}">
                <a16:creationId xmlns:a16="http://schemas.microsoft.com/office/drawing/2014/main" id="{D7CCC7A7-834F-2B77-56F9-5648E10F4052}"/>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33796" name="Slide Number Placeholder 7">
            <a:extLst>
              <a:ext uri="{FF2B5EF4-FFF2-40B4-BE49-F238E27FC236}">
                <a16:creationId xmlns:a16="http://schemas.microsoft.com/office/drawing/2014/main" id="{D3770319-3207-0425-AC9B-1E372CDC7EEE}"/>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B3E8692E-A5CC-48F2-8C8C-6E9F5290EBB7}" type="slidenum">
              <a:rPr lang="en-US" altLang="zh-TW" sz="1400" smtClean="0">
                <a:solidFill>
                  <a:srgbClr val="333399"/>
                </a:solidFill>
              </a:rPr>
              <a:pPr/>
              <a:t>8</a:t>
            </a:fld>
            <a:endParaRPr lang="en-US" altLang="zh-TW" sz="1400">
              <a:solidFill>
                <a:srgbClr val="333399"/>
              </a:solidFil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5CD3E974-94A9-F8D2-CE75-81F6F4F2A807}"/>
              </a:ext>
            </a:extLst>
          </p:cNvPr>
          <p:cNvSpPr>
            <a:spLocks noGrp="1" noChangeArrowheads="1"/>
          </p:cNvSpPr>
          <p:nvPr>
            <p:ph type="title"/>
          </p:nvPr>
        </p:nvSpPr>
        <p:spPr/>
        <p:txBody>
          <a:bodyPr/>
          <a:lstStyle/>
          <a:p>
            <a:r>
              <a:rPr lang="en-US" altLang="zh-TW"/>
              <a:t>Quotas and Restraints</a:t>
            </a:r>
          </a:p>
        </p:txBody>
      </p:sp>
      <p:sp>
        <p:nvSpPr>
          <p:cNvPr id="35842" name="Content Placeholder 2">
            <a:extLst>
              <a:ext uri="{FF2B5EF4-FFF2-40B4-BE49-F238E27FC236}">
                <a16:creationId xmlns:a16="http://schemas.microsoft.com/office/drawing/2014/main" id="{F48799D6-C788-97CA-E941-DB5A92BBBEC2}"/>
              </a:ext>
            </a:extLst>
          </p:cNvPr>
          <p:cNvSpPr>
            <a:spLocks noGrp="1" noChangeArrowheads="1"/>
          </p:cNvSpPr>
          <p:nvPr>
            <p:ph idx="1"/>
          </p:nvPr>
        </p:nvSpPr>
        <p:spPr/>
        <p:txBody>
          <a:bodyPr/>
          <a:lstStyle/>
          <a:p>
            <a:r>
              <a:rPr lang="en-US" altLang="en-US" sz="2400"/>
              <a:t>Import Quotas and Voluntary Export Restraints</a:t>
            </a:r>
          </a:p>
          <a:p>
            <a:pPr lvl="1"/>
            <a:r>
              <a:rPr lang="en-US" altLang="zh-TW" sz="2000">
                <a:solidFill>
                  <a:srgbClr val="C00000"/>
                </a:solidFill>
              </a:rPr>
              <a:t>Import quota</a:t>
            </a:r>
            <a:r>
              <a:rPr lang="en-US" altLang="zh-TW" sz="2000"/>
              <a:t>: a direct restriction on the quantity of some good that may be imported into a country.</a:t>
            </a:r>
          </a:p>
          <a:p>
            <a:pPr lvl="1"/>
            <a:r>
              <a:rPr lang="en-US" altLang="zh-TW" sz="2000">
                <a:solidFill>
                  <a:srgbClr val="C00000"/>
                </a:solidFill>
              </a:rPr>
              <a:t>Tariff rate quota</a:t>
            </a:r>
            <a:r>
              <a:rPr lang="en-US" altLang="zh-TW" sz="2000"/>
              <a:t>: hybrid of a quota and a tariff; a lower tariff is applied to imports within the quota than those over the quota.</a:t>
            </a:r>
          </a:p>
          <a:p>
            <a:pPr lvl="1"/>
            <a:r>
              <a:rPr lang="en-US" altLang="zh-TW" sz="2000">
                <a:solidFill>
                  <a:srgbClr val="C00000"/>
                </a:solidFill>
              </a:rPr>
              <a:t>Voluntary export restraint (VER)</a:t>
            </a:r>
            <a:r>
              <a:rPr lang="en-US" altLang="zh-TW" sz="2000"/>
              <a:t>: quota on trade imposed by the exporting country, typically at the request of the importing country’s government.</a:t>
            </a:r>
          </a:p>
          <a:p>
            <a:r>
              <a:rPr lang="en-US" altLang="zh-TW" sz="2400"/>
              <a:t>Quota rent</a:t>
            </a:r>
          </a:p>
          <a:p>
            <a:pPr lvl="1"/>
            <a:r>
              <a:rPr lang="en-US" altLang="zh-TW" sz="2000"/>
              <a:t>extra profit that producers make when supply is artificially limited by an import quota.</a:t>
            </a:r>
          </a:p>
        </p:txBody>
      </p:sp>
      <p:sp>
        <p:nvSpPr>
          <p:cNvPr id="35843" name="Footer Placeholder 7">
            <a:extLst>
              <a:ext uri="{FF2B5EF4-FFF2-40B4-BE49-F238E27FC236}">
                <a16:creationId xmlns:a16="http://schemas.microsoft.com/office/drawing/2014/main" id="{2BDBDB48-607D-0EC4-DBB8-D8263D985BD7}"/>
              </a:ext>
            </a:extLst>
          </p:cNvPr>
          <p:cNvSpPr>
            <a:spLocks noGrp="1" noChangeArrowheads="1"/>
          </p:cNvSpPr>
          <p:nvPr>
            <p:ph type="ftr"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r>
              <a:rPr lang="en-US" altLang="zh-TW" sz="1400">
                <a:solidFill>
                  <a:srgbClr val="333399"/>
                </a:solidFill>
                <a:latin typeface="Arial" panose="020B0604020202020204" pitchFamily="34" charset="0"/>
              </a:rPr>
              <a:t>CYCU— Prof CK Farn</a:t>
            </a:r>
          </a:p>
        </p:txBody>
      </p:sp>
      <p:sp>
        <p:nvSpPr>
          <p:cNvPr id="35844" name="Slide Number Placeholder 8">
            <a:extLst>
              <a:ext uri="{FF2B5EF4-FFF2-40B4-BE49-F238E27FC236}">
                <a16:creationId xmlns:a16="http://schemas.microsoft.com/office/drawing/2014/main" id="{50FF4D0F-E405-4333-7FE8-10DD7C6E3FA6}"/>
              </a:ext>
            </a:extLst>
          </p:cNvPr>
          <p:cNvSpPr>
            <a:spLocks noGrp="1" noChangeArrowheads="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fld id="{3489F9B4-9D14-4166-A045-921E856AFAA4}" type="slidenum">
              <a:rPr lang="en-US" altLang="zh-TW" sz="1400" smtClean="0">
                <a:solidFill>
                  <a:srgbClr val="333399"/>
                </a:solidFill>
              </a:rPr>
              <a:pPr/>
              <a:t>9</a:t>
            </a:fld>
            <a:endParaRPr lang="en-US" altLang="zh-TW" sz="1400">
              <a:solidFill>
                <a:srgbClr val="333399"/>
              </a:solidFill>
            </a:endParaRPr>
          </a:p>
        </p:txBody>
      </p:sp>
    </p:spTree>
  </p:cSld>
  <p:clrMapOvr>
    <a:masterClrMapping/>
  </p:clrMapOvr>
  <p:transition spd="med"/>
</p:sld>
</file>

<file path=ppt/theme/theme1.xml><?xml version="1.0" encoding="utf-8"?>
<a:theme xmlns:a="http://schemas.openxmlformats.org/drawingml/2006/main" name="0ckf">
  <a:themeElements>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0ckf">
      <a:majorFont>
        <a:latin typeface="Arial"/>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0ckf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0ckf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0ckf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0ckf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0ckf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0ckf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0ckf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C:\Documents and Settings\ckfarn\Application Data\Microsoft\Templates\0ckf.pot</Template>
  <TotalTime>2815</TotalTime>
  <Words>4461</Words>
  <Application>Microsoft Office PowerPoint</Application>
  <PresentationFormat>如螢幕大小 (4:3)</PresentationFormat>
  <Paragraphs>365</Paragraphs>
  <Slides>35</Slides>
  <Notes>33</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35</vt:i4>
      </vt:variant>
    </vt:vector>
  </HeadingPairs>
  <TitlesOfParts>
    <vt:vector size="45" baseType="lpstr">
      <vt:lpstr>Times New Roman</vt:lpstr>
      <vt:lpstr>新細明體</vt:lpstr>
      <vt:lpstr>Arial</vt:lpstr>
      <vt:lpstr>標楷體</vt:lpstr>
      <vt:lpstr>Wingdings</vt:lpstr>
      <vt:lpstr>Webdings</vt:lpstr>
      <vt:lpstr>Calibri</vt:lpstr>
      <vt:lpstr>微軟正黑體</vt:lpstr>
      <vt:lpstr>Calibri Light</vt:lpstr>
      <vt:lpstr>0ckf</vt:lpstr>
      <vt:lpstr>Government Policy and Trade</vt:lpstr>
      <vt:lpstr>Assignment #4 (Individual)</vt:lpstr>
      <vt:lpstr>Introduction</vt:lpstr>
      <vt:lpstr>Instruments of Trade Policy 1</vt:lpstr>
      <vt:lpstr>Instruments of Trade Policy 2</vt:lpstr>
      <vt:lpstr>Tariffs</vt:lpstr>
      <vt:lpstr>Tariffs 2</vt:lpstr>
      <vt:lpstr>Subsidies</vt:lpstr>
      <vt:lpstr>Quotas and Restraints</vt:lpstr>
      <vt:lpstr>Figure 7.1  Hypothetical Tariff Rate Quota</vt:lpstr>
      <vt:lpstr>Export Tariffs and Bans</vt:lpstr>
      <vt:lpstr>Local Content Requirement (LCR)</vt:lpstr>
      <vt:lpstr>Administrative Policies</vt:lpstr>
      <vt:lpstr>Antidumping (傾銷) Policies</vt:lpstr>
      <vt:lpstr>The Case for Government Intervention 1</vt:lpstr>
      <vt:lpstr>The Case for Government Intervention 2</vt:lpstr>
      <vt:lpstr>The Case for Government Intervention 3</vt:lpstr>
      <vt:lpstr>The Case for Government Intervention 4</vt:lpstr>
      <vt:lpstr>The Case for Government Intervention 5</vt:lpstr>
      <vt:lpstr>The Revised Case for Free Trade 1</vt:lpstr>
      <vt:lpstr>Retaliation and Trade War</vt:lpstr>
      <vt:lpstr>The Revised Case for Free Trade 3</vt:lpstr>
      <vt:lpstr>Development of the World Trading System 1</vt:lpstr>
      <vt:lpstr>Development of the World Trading System 2</vt:lpstr>
      <vt:lpstr>Development of the World Trading System 3</vt:lpstr>
      <vt:lpstr>Development of the World Trading System 4</vt:lpstr>
      <vt:lpstr>Development of the World Trading System 5</vt:lpstr>
      <vt:lpstr>WTO: Experience to Date</vt:lpstr>
      <vt:lpstr>Development of the World Trading System 7</vt:lpstr>
      <vt:lpstr>Multilateral and Bilateral Trade Agreements</vt:lpstr>
      <vt:lpstr>The World Trading System Under Threat</vt:lpstr>
      <vt:lpstr>Development of the World Trading System 12</vt:lpstr>
      <vt:lpstr>360° View: Managerial Implications 1</vt:lpstr>
      <vt:lpstr>360° View: Managerial Implications 2</vt:lpstr>
      <vt:lpstr>Summary</vt:lpstr>
    </vt:vector>
  </TitlesOfParts>
  <Company>NCU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電子化企業 201009</dc:title>
  <dc:creator>CK Farn</dc:creator>
  <cp:lastModifiedBy>范錚強</cp:lastModifiedBy>
  <cp:revision>197</cp:revision>
  <dcterms:created xsi:type="dcterms:W3CDTF">1999-04-05T16:45:56Z</dcterms:created>
  <dcterms:modified xsi:type="dcterms:W3CDTF">2024-11-13T13:07:44Z</dcterms:modified>
</cp:coreProperties>
</file>