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sldIdLst>
    <p:sldId id="565" r:id="rId2"/>
    <p:sldId id="561" r:id="rId3"/>
    <p:sldId id="572" r:id="rId4"/>
    <p:sldId id="575" r:id="rId5"/>
    <p:sldId id="576" r:id="rId6"/>
    <p:sldId id="577" r:id="rId7"/>
    <p:sldId id="578" r:id="rId8"/>
    <p:sldId id="633" r:id="rId9"/>
    <p:sldId id="690" r:id="rId10"/>
    <p:sldId id="643" r:id="rId11"/>
    <p:sldId id="593" r:id="rId12"/>
    <p:sldId id="594" r:id="rId13"/>
    <p:sldId id="637" r:id="rId14"/>
    <p:sldId id="746" r:id="rId15"/>
    <p:sldId id="713" r:id="rId16"/>
    <p:sldId id="640" r:id="rId17"/>
    <p:sldId id="641" r:id="rId18"/>
    <p:sldId id="642" r:id="rId19"/>
    <p:sldId id="674" r:id="rId20"/>
    <p:sldId id="595" r:id="rId21"/>
    <p:sldId id="616" r:id="rId22"/>
    <p:sldId id="617" r:id="rId23"/>
    <p:sldId id="618" r:id="rId24"/>
    <p:sldId id="619" r:id="rId25"/>
    <p:sldId id="620" r:id="rId26"/>
    <p:sldId id="621" r:id="rId2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541" autoAdjust="0"/>
  </p:normalViewPr>
  <p:slideViewPr>
    <p:cSldViewPr showGuides="1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2-10-05T20:43:34.781" idx="1">
    <p:pos x="10" y="1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2DCDDB2-46C8-42F8-937A-FEE000B5DB6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89220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A069812-AB73-4931-9C97-A0E1D2FC5B71}" type="slidenum">
              <a:rPr lang="en-US" altLang="zh-TW" smtClean="0"/>
              <a:pPr>
                <a:spcBef>
                  <a:spcPct val="0"/>
                </a:spcBef>
              </a:pPr>
              <a:t>1</a:t>
            </a:fld>
            <a:endParaRPr lang="en-US" altLang="zh-TW" smtClean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911520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C98D6FE-126A-42E0-937F-27F9971E9392}" type="slidenum">
              <a:rPr lang="en-US" altLang="zh-TW" smtClean="0"/>
              <a:pPr>
                <a:spcBef>
                  <a:spcPct val="0"/>
                </a:spcBef>
              </a:pPr>
              <a:t>11</a:t>
            </a:fld>
            <a:endParaRPr lang="en-US" altLang="zh-TW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060149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C30A8AA-C923-485F-8FE5-FE5BD4028FEE}" type="slidenum">
              <a:rPr lang="en-US" altLang="zh-TW" smtClean="0"/>
              <a:pPr>
                <a:spcBef>
                  <a:spcPct val="0"/>
                </a:spcBef>
              </a:pPr>
              <a:t>12</a:t>
            </a:fld>
            <a:endParaRPr lang="en-US" altLang="zh-TW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865611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F05FF02-601C-4892-9665-5856277EBC69}" type="slidenum">
              <a:rPr lang="en-US" altLang="zh-TW" smtClean="0"/>
              <a:pPr>
                <a:spcBef>
                  <a:spcPct val="0"/>
                </a:spcBef>
              </a:pPr>
              <a:t>13</a:t>
            </a:fld>
            <a:endParaRPr lang="en-US" altLang="zh-TW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7819346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3130073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E7C01E-D61C-4135-A5D9-E9793131351C}" type="slidenum">
              <a:rPr lang="en-US" altLang="zh-TW" smtClean="0"/>
              <a:pPr>
                <a:spcBef>
                  <a:spcPct val="0"/>
                </a:spcBef>
              </a:pPr>
              <a:t>16</a:t>
            </a:fld>
            <a:endParaRPr lang="en-US" altLang="zh-TW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10855883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AF7BE53-00A0-4D3D-8071-68A429FB8614}" type="slidenum">
              <a:rPr lang="en-US" altLang="zh-TW" smtClean="0"/>
              <a:pPr>
                <a:spcBef>
                  <a:spcPct val="0"/>
                </a:spcBef>
              </a:pPr>
              <a:t>17</a:t>
            </a:fld>
            <a:endParaRPr lang="en-US" altLang="zh-TW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014589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17E558E-DE1B-4ABD-8F6F-66EFE158C62C}" type="slidenum">
              <a:rPr lang="en-US" altLang="zh-TW" smtClean="0"/>
              <a:pPr>
                <a:spcBef>
                  <a:spcPct val="0"/>
                </a:spcBef>
              </a:pPr>
              <a:t>18</a:t>
            </a:fld>
            <a:endParaRPr lang="en-US" altLang="zh-TW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7232968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FCB1450-0E31-4C6E-825D-5E95FAC7EEA8}" type="slidenum">
              <a:rPr lang="en-US" altLang="zh-TW" smtClean="0"/>
              <a:pPr>
                <a:spcBef>
                  <a:spcPct val="0"/>
                </a:spcBef>
              </a:pPr>
              <a:t>19</a:t>
            </a:fld>
            <a:endParaRPr lang="en-US" altLang="zh-TW" smtClean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1940285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08CE884-5AC0-40B7-8550-AA6C5C8FA706}" type="slidenum">
              <a:rPr lang="en-US" altLang="zh-TW" smtClean="0"/>
              <a:pPr>
                <a:spcBef>
                  <a:spcPct val="0"/>
                </a:spcBef>
              </a:pPr>
              <a:t>20</a:t>
            </a:fld>
            <a:endParaRPr lang="en-US" altLang="zh-TW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0950635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FB2DCA8-4D80-44D4-8724-767E863F539C}" type="slidenum">
              <a:rPr lang="en-US" altLang="zh-TW" smtClean="0"/>
              <a:pPr>
                <a:spcBef>
                  <a:spcPct val="0"/>
                </a:spcBef>
              </a:pPr>
              <a:t>21</a:t>
            </a:fld>
            <a:endParaRPr lang="en-US" altLang="zh-TW" smtClean="0"/>
          </a:p>
        </p:txBody>
      </p:sp>
      <p:sp>
        <p:nvSpPr>
          <p:cNvPr id="134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80727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83AD5B0-CBBA-4F5B-9D19-A8BA6FDF14BC}" type="slidenum">
              <a:rPr lang="en-US" altLang="zh-TW" smtClean="0"/>
              <a:pPr>
                <a:spcBef>
                  <a:spcPct val="0"/>
                </a:spcBef>
              </a:pPr>
              <a:t>2</a:t>
            </a:fld>
            <a:endParaRPr lang="en-US" altLang="zh-TW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6945826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BFDC6F97-70E3-4BB7-B548-F9E21EF1173D}" type="slidenum">
              <a:rPr lang="en-US" altLang="zh-TW" smtClean="0"/>
              <a:pPr>
                <a:spcBef>
                  <a:spcPct val="0"/>
                </a:spcBef>
              </a:pPr>
              <a:t>22</a:t>
            </a:fld>
            <a:endParaRPr lang="en-US" altLang="zh-TW" smtClean="0"/>
          </a:p>
        </p:txBody>
      </p:sp>
      <p:sp>
        <p:nvSpPr>
          <p:cNvPr id="136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5681598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B497AFD-484A-40C7-BDD9-FB113966C5A9}" type="slidenum">
              <a:rPr lang="en-US" altLang="zh-TW" smtClean="0"/>
              <a:pPr>
                <a:spcBef>
                  <a:spcPct val="0"/>
                </a:spcBef>
              </a:pPr>
              <a:t>23</a:t>
            </a:fld>
            <a:endParaRPr lang="en-US" altLang="zh-TW" smtClean="0"/>
          </a:p>
        </p:txBody>
      </p:sp>
      <p:sp>
        <p:nvSpPr>
          <p:cNvPr id="138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877887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CE02B542-05D7-493D-8B57-66CB816841A3}" type="slidenum">
              <a:rPr lang="en-US" altLang="zh-TW" smtClean="0"/>
              <a:pPr>
                <a:spcBef>
                  <a:spcPct val="0"/>
                </a:spcBef>
              </a:pPr>
              <a:t>24</a:t>
            </a:fld>
            <a:endParaRPr lang="en-US" altLang="zh-TW" smtClean="0"/>
          </a:p>
        </p:txBody>
      </p:sp>
      <p:sp>
        <p:nvSpPr>
          <p:cNvPr id="140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768098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DBBAEE3-6D3D-4DC1-BD0A-0E900B693DB6}" type="slidenum">
              <a:rPr lang="en-US" altLang="zh-TW" smtClean="0"/>
              <a:pPr>
                <a:spcBef>
                  <a:spcPct val="0"/>
                </a:spcBef>
              </a:pPr>
              <a:t>25</a:t>
            </a:fld>
            <a:endParaRPr lang="en-US" altLang="zh-TW" smtClean="0"/>
          </a:p>
        </p:txBody>
      </p:sp>
      <p:sp>
        <p:nvSpPr>
          <p:cNvPr id="142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3637495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47D5AC5-9257-48F8-839E-6B703EF6DC2F}" type="slidenum">
              <a:rPr lang="en-US" altLang="zh-TW" smtClean="0"/>
              <a:pPr>
                <a:spcBef>
                  <a:spcPct val="0"/>
                </a:spcBef>
              </a:pPr>
              <a:t>26</a:t>
            </a:fld>
            <a:endParaRPr lang="en-US" altLang="zh-TW" smtClean="0"/>
          </a:p>
        </p:txBody>
      </p:sp>
      <p:sp>
        <p:nvSpPr>
          <p:cNvPr id="144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006014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908A184A-744A-4A06-B672-A75D04B05195}" type="slidenum">
              <a:rPr lang="en-US" altLang="zh-TW" smtClean="0"/>
              <a:pPr>
                <a:spcBef>
                  <a:spcPct val="0"/>
                </a:spcBef>
              </a:pPr>
              <a:t>3</a:t>
            </a:fld>
            <a:endParaRPr lang="en-US" altLang="zh-TW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3883017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CF6FACB-99F4-496F-8809-83873EF84E74}" type="slidenum">
              <a:rPr lang="en-US" altLang="zh-TW" smtClean="0"/>
              <a:pPr>
                <a:spcBef>
                  <a:spcPct val="0"/>
                </a:spcBef>
              </a:pPr>
              <a:t>4</a:t>
            </a:fld>
            <a:endParaRPr lang="en-US" altLang="zh-TW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761632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3F3DAEE-FBED-4F39-B0A1-9FCC048D2E14}" type="slidenum">
              <a:rPr lang="en-US" altLang="zh-TW" smtClean="0"/>
              <a:pPr>
                <a:spcBef>
                  <a:spcPct val="0"/>
                </a:spcBef>
              </a:pPr>
              <a:t>5</a:t>
            </a:fld>
            <a:endParaRPr lang="en-US" altLang="zh-TW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20100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2B85A0E-18C3-4333-9C48-27304E449DEB}" type="slidenum">
              <a:rPr lang="en-US" altLang="zh-TW" smtClean="0"/>
              <a:pPr>
                <a:spcBef>
                  <a:spcPct val="0"/>
                </a:spcBef>
              </a:pPr>
              <a:t>6</a:t>
            </a:fld>
            <a:endParaRPr lang="en-US" altLang="zh-TW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1815874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48D2A78D-E430-4D9F-AB6B-A1170FFECF49}" type="slidenum">
              <a:rPr lang="en-US" altLang="zh-TW" smtClean="0"/>
              <a:pPr>
                <a:spcBef>
                  <a:spcPct val="0"/>
                </a:spcBef>
              </a:pPr>
              <a:t>7</a:t>
            </a:fld>
            <a:endParaRPr lang="en-US" altLang="zh-TW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4116352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E3FB225-64BC-4272-8DD4-A0E9703A0268}" type="slidenum">
              <a:rPr lang="en-US" altLang="zh-TW" smtClean="0"/>
              <a:pPr>
                <a:spcBef>
                  <a:spcPct val="0"/>
                </a:spcBef>
              </a:pPr>
              <a:t>8</a:t>
            </a:fld>
            <a:endParaRPr lang="en-US" altLang="zh-TW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2640101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67DFF25E-11C7-413B-B7E3-831B88305EF1}" type="slidenum">
              <a:rPr lang="en-US" altLang="zh-TW" smtClean="0"/>
              <a:pPr>
                <a:spcBef>
                  <a:spcPct val="0"/>
                </a:spcBef>
              </a:pPr>
              <a:t>10</a:t>
            </a:fld>
            <a:endParaRPr lang="en-US" altLang="zh-TW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 smtClean="0"/>
          </a:p>
        </p:txBody>
      </p:sp>
    </p:spTree>
    <p:extLst>
      <p:ext uri="{BB962C8B-B14F-4D97-AF65-F5344CB8AC3E}">
        <p14:creationId xmlns:p14="http://schemas.microsoft.com/office/powerpoint/2010/main" val="3895880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A5FF9-0556-4D5B-BFFB-0A809C7829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579453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85EF0-A1E6-495C-B892-103A5736B5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50417596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C8C89-7198-4D81-807D-782EB01B1EFA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5973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108978-2971-4257-9F20-DEA265B3D0C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242400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A78FA5-BB37-45A4-A93C-AB0A09E0EF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58523889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D8E0B-30F8-40A6-BEA1-6003ACE1D80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186670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8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E3ACA-6A38-46C3-9085-4DE6005D08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98007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4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525C23-C9C7-49C2-A26B-F79EE0C1801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2136603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20954-A31D-4408-945D-8852E2C2771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700891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A2D7A-5D34-47B3-8D44-CCF6CD1AB09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5673721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6" name="Rectangle 1030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2CC9F-EB59-4E59-861D-5DAA52611A5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7379476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1" name="Rectangle 1027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2052" name="Rectangle 102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395269" name="Rectangle 102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r>
              <a:rPr lang="en-US" altLang="zh-TW"/>
              <a:t>中央大學。范錚強</a:t>
            </a:r>
          </a:p>
        </p:txBody>
      </p:sp>
      <p:sp>
        <p:nvSpPr>
          <p:cNvPr id="395270" name="Rectangle 103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pPr>
              <a:defRPr/>
            </a:pPr>
            <a:fld id="{F1D28DFD-31B2-4D58-B287-3F1942AF74E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2055" name="AutoShape 1031"/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2056" name="Line 1032"/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itchFamily="34" charset="0"/>
          <a:ea typeface="標楷體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anose="05000000000000000000" pitchFamily="2" charset="2"/>
        <a:buBlip>
          <a:blip r:embed="rId13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anose="05030102010509060703" pitchFamily="18" charset="2"/>
        <a:buBlip>
          <a:blip r:embed="rId14"/>
        </a:buBlip>
        <a:defRPr kumimoji="1" sz="2800">
          <a:solidFill>
            <a:schemeClr val="tx1"/>
          </a:solidFill>
          <a:latin typeface="+mn-lt"/>
          <a:ea typeface="新細明體" pitchFamily="18" charset="-12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Blip>
          <a:blip r:embed="rId15"/>
        </a:buBlip>
        <a:defRPr kumimoji="1" sz="2400">
          <a:solidFill>
            <a:schemeClr val="folHlink"/>
          </a:solidFill>
          <a:latin typeface="+mn-lt"/>
          <a:ea typeface="新細明體" pitchFamily="18" charset="-12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q"/>
        <a:defRPr kumimoji="1" sz="2000">
          <a:solidFill>
            <a:srgbClr val="CC0000"/>
          </a:solidFill>
          <a:latin typeface="+mn-lt"/>
          <a:ea typeface="新細明體" pitchFamily="18" charset="-12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5"/>
        </a:buBlip>
        <a:defRPr kumimoji="1" sz="2000">
          <a:solidFill>
            <a:schemeClr val="folHlink"/>
          </a:solidFill>
          <a:latin typeface="+mn-lt"/>
          <a:ea typeface="新細明體" pitchFamily="18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0" y="0"/>
            <a:ext cx="9144000" cy="25146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43000" y="914400"/>
            <a:ext cx="6858000" cy="11430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電子化企業的基礎力量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—</a:t>
            </a:r>
            <a:b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b="1" dirty="0" smtClean="0">
                <a:solidFill>
                  <a:schemeClr val="bg1">
                    <a:lumMod val="9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經濟力量和策略考量</a:t>
            </a:r>
            <a:endParaRPr lang="zh-TW" altLang="en-US" sz="4800" b="1" dirty="0" smtClean="0">
              <a:solidFill>
                <a:schemeClr val="bg1">
                  <a:lumMod val="9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 smtClean="0">
                <a:ea typeface="標楷體" panose="03000509000000000000" pitchFamily="65" charset="-120"/>
              </a:rPr>
              <a:t>國立中</a:t>
            </a:r>
            <a:r>
              <a:rPr lang="zh-TW" altLang="en-US" dirty="0" smtClean="0">
                <a:ea typeface="標楷體" panose="03000509000000000000" pitchFamily="65" charset="-120"/>
              </a:rPr>
              <a:t>原</a:t>
            </a:r>
            <a:r>
              <a:rPr lang="en-US" altLang="en-US" dirty="0" err="1" smtClean="0">
                <a:ea typeface="標楷體" panose="03000509000000000000" pitchFamily="65" charset="-120"/>
              </a:rPr>
              <a:t>大學</a:t>
            </a:r>
            <a:r>
              <a:rPr lang="zh-TW" altLang="en-US" dirty="0" smtClean="0">
                <a:ea typeface="標楷體" panose="03000509000000000000" pitchFamily="65" charset="-120"/>
              </a:rPr>
              <a:t>、</a:t>
            </a:r>
            <a:r>
              <a:rPr lang="en-US" altLang="en-US" dirty="0" err="1" smtClean="0">
                <a:ea typeface="標楷體" panose="03000509000000000000" pitchFamily="65" charset="-120"/>
              </a:rPr>
              <a:t>資訊管理系</a:t>
            </a:r>
            <a:endParaRPr lang="en-US" altLang="en-US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en-US" dirty="0" err="1" smtClean="0">
                <a:ea typeface="標楷體" panose="03000509000000000000" pitchFamily="65" charset="-120"/>
              </a:rPr>
              <a:t>范錚強</a:t>
            </a:r>
            <a:endParaRPr lang="en-US" altLang="en-US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endParaRPr lang="en-US" altLang="en-US" sz="2400" dirty="0" smtClean="0">
              <a:ea typeface="標楷體" panose="03000509000000000000" pitchFamily="65" charset="-120"/>
            </a:endParaRPr>
          </a:p>
          <a:p>
            <a:pPr eaLnBrk="1" hangingPunct="1">
              <a:tabLst>
                <a:tab pos="1239838" algn="l"/>
              </a:tabLst>
            </a:pPr>
            <a:r>
              <a:rPr lang="en-US" altLang="zh-TW" sz="2000" dirty="0" smtClean="0"/>
              <a:t>http://</a:t>
            </a:r>
            <a:r>
              <a:rPr lang="en-US" altLang="zh-TW" sz="2000" dirty="0" err="1" smtClean="0"/>
              <a:t>www.mgt.ncu.edu.tw</a:t>
            </a:r>
            <a:r>
              <a:rPr lang="en-US" altLang="zh-TW" sz="2000" dirty="0" smtClean="0"/>
              <a:t>/~</a:t>
            </a:r>
            <a:r>
              <a:rPr lang="en-US" altLang="zh-TW" sz="2000" dirty="0" err="1" smtClean="0"/>
              <a:t>ckfarn</a:t>
            </a:r>
            <a:endParaRPr lang="en-US" altLang="zh-TW" sz="2000" dirty="0" smtClean="0"/>
          </a:p>
          <a:p>
            <a:pPr lvl="1" indent="211138" eaLnBrk="1" hangingPunct="1">
              <a:tabLst>
                <a:tab pos="1239838" algn="l"/>
              </a:tabLst>
            </a:pPr>
            <a:endParaRPr lang="en-US" altLang="zh-TW" sz="2000" dirty="0" smtClean="0">
              <a:ea typeface="標楷體" panose="03000509000000000000" pitchFamily="65" charset="-120"/>
            </a:endParaRPr>
          </a:p>
          <a:p>
            <a:pPr lvl="1" indent="211138" eaLnBrk="1" hangingPunct="1">
              <a:tabLst>
                <a:tab pos="1239838" algn="l"/>
              </a:tabLst>
            </a:pPr>
            <a:r>
              <a:rPr lang="en-US" altLang="zh-TW" sz="2000" dirty="0" smtClean="0"/>
              <a:t>2024.11 </a:t>
            </a:r>
            <a:r>
              <a:rPr lang="en-US" altLang="zh-TW" sz="2000" dirty="0" smtClean="0"/>
              <a:t>update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t>4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457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25E65D4-7E2B-4FAC-ABC8-82B819FA73C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一些基本的經濟考量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 </a:t>
            </a:r>
            <a:r>
              <a:rPr lang="en-US" altLang="zh-TW" smtClean="0"/>
              <a:t>Economics of Scale</a:t>
            </a:r>
          </a:p>
          <a:p>
            <a:pPr eaLnBrk="1" hangingPunct="1"/>
            <a:r>
              <a:rPr lang="zh-TW" altLang="en-US" smtClean="0"/>
              <a:t>範圍經濟 </a:t>
            </a:r>
            <a:r>
              <a:rPr lang="en-US" altLang="zh-TW" smtClean="0"/>
              <a:t>Economics of Scope</a:t>
            </a:r>
          </a:p>
          <a:p>
            <a:pPr eaLnBrk="1" hangingPunct="1"/>
            <a:r>
              <a:rPr lang="zh-TW" altLang="en-US" smtClean="0"/>
              <a:t>邊際成本 </a:t>
            </a:r>
            <a:r>
              <a:rPr lang="en-US" altLang="zh-TW" smtClean="0"/>
              <a:t>Marginal Cost</a:t>
            </a:r>
          </a:p>
          <a:p>
            <a:pPr eaLnBrk="1" hangingPunct="1"/>
            <a:r>
              <a:rPr lang="zh-TW" altLang="en-US" smtClean="0"/>
              <a:t>網路外部性 </a:t>
            </a:r>
            <a:r>
              <a:rPr lang="en-US" altLang="zh-TW" smtClean="0"/>
              <a:t>Network Externalities</a:t>
            </a:r>
          </a:p>
          <a:p>
            <a:pPr eaLnBrk="1" hangingPunct="1"/>
            <a:r>
              <a:rPr lang="zh-TW" altLang="en-US" smtClean="0"/>
              <a:t>交易成本 </a:t>
            </a:r>
            <a:r>
              <a:rPr lang="en-US" altLang="zh-TW" smtClean="0"/>
              <a:t>Transaction Cost</a:t>
            </a:r>
          </a:p>
          <a:p>
            <a:pPr eaLnBrk="1" hangingPunct="1"/>
            <a:r>
              <a:rPr lang="zh-TW" altLang="en-US" smtClean="0"/>
              <a:t>代理成本 </a:t>
            </a:r>
            <a:r>
              <a:rPr lang="en-US" altLang="zh-TW" smtClean="0"/>
              <a:t>Agency Cost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662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E62C265-1602-4B5D-AEEC-36039F9189D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成本結構：營運槓桿</a:t>
            </a:r>
          </a:p>
        </p:txBody>
      </p:sp>
      <p:sp>
        <p:nvSpPr>
          <p:cNvPr id="26629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0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1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2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3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4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35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36" name="Line 10"/>
          <p:cNvSpPr>
            <a:spLocks noChangeShapeType="1"/>
          </p:cNvSpPr>
          <p:nvPr/>
        </p:nvSpPr>
        <p:spPr bwMode="auto">
          <a:xfrm>
            <a:off x="5153025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7" name="Line 11"/>
          <p:cNvSpPr>
            <a:spLocks noChangeShapeType="1"/>
          </p:cNvSpPr>
          <p:nvPr/>
        </p:nvSpPr>
        <p:spPr bwMode="auto">
          <a:xfrm>
            <a:off x="5153025" y="4932363"/>
            <a:ext cx="32178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8" name="Line 12"/>
          <p:cNvSpPr>
            <a:spLocks noChangeShapeType="1"/>
          </p:cNvSpPr>
          <p:nvPr/>
        </p:nvSpPr>
        <p:spPr bwMode="auto">
          <a:xfrm>
            <a:off x="5153025" y="4797425"/>
            <a:ext cx="3092450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39" name="Line 13"/>
          <p:cNvSpPr>
            <a:spLocks noChangeShapeType="1"/>
          </p:cNvSpPr>
          <p:nvPr/>
        </p:nvSpPr>
        <p:spPr bwMode="auto">
          <a:xfrm flipV="1">
            <a:off x="5153025" y="3200400"/>
            <a:ext cx="2935288" cy="159702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0" name="Line 14"/>
          <p:cNvSpPr>
            <a:spLocks noChangeShapeType="1"/>
          </p:cNvSpPr>
          <p:nvPr/>
        </p:nvSpPr>
        <p:spPr bwMode="auto">
          <a:xfrm flipV="1">
            <a:off x="5153025" y="2849563"/>
            <a:ext cx="2844800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1" name="Rectangle 15"/>
          <p:cNvSpPr>
            <a:spLocks noChangeArrowheads="1"/>
          </p:cNvSpPr>
          <p:nvPr/>
        </p:nvSpPr>
        <p:spPr bwMode="auto">
          <a:xfrm>
            <a:off x="7934325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6642" name="Rectangle 16"/>
          <p:cNvSpPr>
            <a:spLocks noChangeArrowheads="1"/>
          </p:cNvSpPr>
          <p:nvPr/>
        </p:nvSpPr>
        <p:spPr bwMode="auto">
          <a:xfrm>
            <a:off x="4770438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6643" name="Line 17"/>
          <p:cNvSpPr>
            <a:spLocks noChangeShapeType="1"/>
          </p:cNvSpPr>
          <p:nvPr/>
        </p:nvSpPr>
        <p:spPr bwMode="auto">
          <a:xfrm>
            <a:off x="3810000" y="29718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6644" name="Line 18"/>
          <p:cNvSpPr>
            <a:spLocks noChangeShapeType="1"/>
          </p:cNvSpPr>
          <p:nvPr/>
        </p:nvSpPr>
        <p:spPr bwMode="auto">
          <a:xfrm>
            <a:off x="5908675" y="4419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grpSp>
        <p:nvGrpSpPr>
          <p:cNvPr id="424979" name="Group 19"/>
          <p:cNvGrpSpPr>
            <a:grpSpLocks/>
          </p:cNvGrpSpPr>
          <p:nvPr/>
        </p:nvGrpSpPr>
        <p:grpSpPr bwMode="auto">
          <a:xfrm>
            <a:off x="1074738" y="2362200"/>
            <a:ext cx="2724150" cy="2590800"/>
            <a:chOff x="677" y="1488"/>
            <a:chExt cx="1716" cy="1632"/>
          </a:xfrm>
        </p:grpSpPr>
        <p:sp>
          <p:nvSpPr>
            <p:cNvPr id="26656" name="Line 20"/>
            <p:cNvSpPr>
              <a:spLocks noChangeShapeType="1"/>
            </p:cNvSpPr>
            <p:nvPr/>
          </p:nvSpPr>
          <p:spPr bwMode="auto">
            <a:xfrm>
              <a:off x="1920" y="1968"/>
              <a:ext cx="0" cy="1152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6657" name="Line 21"/>
            <p:cNvSpPr>
              <a:spLocks noChangeShapeType="1"/>
            </p:cNvSpPr>
            <p:nvPr/>
          </p:nvSpPr>
          <p:spPr bwMode="auto">
            <a:xfrm flipV="1">
              <a:off x="677" y="1488"/>
              <a:ext cx="1716" cy="1619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7583488" y="4619625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8018463" y="30480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8005763" y="2714625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3657600" y="4953000"/>
            <a:ext cx="363538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5754688" y="5000625"/>
            <a:ext cx="363537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收支平衡</a:t>
            </a: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6248400" y="5867400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小本經營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1600200" y="5867400"/>
            <a:ext cx="170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大規模經營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49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867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A23BB4B-1F21-44F9-B2B0-7D26F42B299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規模經濟和範圍經濟</a:t>
            </a:r>
          </a:p>
        </p:txBody>
      </p:sp>
      <p:sp>
        <p:nvSpPr>
          <p:cNvPr id="28677" name="Line 3"/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8" name="Line 4"/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79" name="Line 5"/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0" name="Line 6"/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1" name="Line 7"/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8682" name="Rectangle 8"/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28683" name="Rectangle 9"/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2400">
                <a:solidFill>
                  <a:schemeClr val="tx1"/>
                </a:solidFill>
                <a:latin typeface="Times" panose="02020603050405020304" pitchFamily="18" charset="0"/>
                <a:ea typeface="華康中楷體" pitchFamily="49" charset="-120"/>
              </a:rPr>
              <a:t>$</a:t>
            </a:r>
          </a:p>
        </p:txBody>
      </p:sp>
      <p:sp>
        <p:nvSpPr>
          <p:cNvPr id="28684" name="Rectangle 10"/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28685" name="Rectangle 11"/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28686" name="Rectangle 12"/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425997" name="Group 13"/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28703" name="Text Box 14"/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</a:rPr>
                <a:t>規模經濟</a:t>
              </a:r>
            </a:p>
          </p:txBody>
        </p:sp>
        <p:sp>
          <p:nvSpPr>
            <p:cNvPr id="28704" name="Freeform 15"/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28705" name="Text Box 16"/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單位成本</a:t>
              </a:r>
            </a:p>
          </p:txBody>
        </p:sp>
      </p:grpSp>
      <p:grpSp>
        <p:nvGrpSpPr>
          <p:cNvPr id="426001" name="Group 17"/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28689" name="Line 18"/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0" name="Line 19"/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1" name="Line 20"/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2" name="Line 21"/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3" name="Line 22"/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8694" name="Rectangle 23"/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28695" name="Rectangle 24"/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en-US" altLang="zh-TW" sz="2400">
                  <a:solidFill>
                    <a:schemeClr val="tx1"/>
                  </a:solidFill>
                  <a:latin typeface="Times" panose="02020603050405020304" pitchFamily="18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28696" name="Rectangle 25"/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28697" name="Rectangle 26"/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28698" name="Rectangle 27"/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28699" name="Group 28"/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28701" name="Text Box 29"/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6600CC"/>
                    </a:solidFill>
                  </a:rPr>
                  <a:t>範圍經濟</a:t>
                </a:r>
              </a:p>
            </p:txBody>
          </p:sp>
          <p:sp>
            <p:nvSpPr>
              <p:cNvPr id="28702" name="Freeform 30"/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zh-TW" altLang="en-US"/>
              </a:p>
            </p:txBody>
          </p:sp>
        </p:grpSp>
        <p:sp>
          <p:nvSpPr>
            <p:cNvPr id="28700" name="Text Box 31"/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rgbClr val="6600CC"/>
                  </a:solidFill>
                  <a:ea typeface="新細明體" panose="02020500000000000000" pitchFamily="18" charset="-120"/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5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26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07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42DAFB6-7B7F-42D9-89DB-91CEE3E0D89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產品成本：單位成本和邊際成本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30726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7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28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數量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0729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0730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0731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0732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0733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grpSp>
        <p:nvGrpSpPr>
          <p:cNvPr id="470028" name="Group 12"/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30741" name="Text Box 13"/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>
                  <a:solidFill>
                    <a:schemeClr val="tx1"/>
                  </a:solidFill>
                  <a:ea typeface="新細明體" panose="02020500000000000000" pitchFamily="18" charset="-120"/>
                </a:rPr>
                <a:t>固定成本</a:t>
              </a:r>
            </a:p>
          </p:txBody>
        </p:sp>
        <p:grpSp>
          <p:nvGrpSpPr>
            <p:cNvPr id="30742" name="Group 14"/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30743" name="Line 15"/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4" name="Line 16"/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30745" name="Text Box 17"/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30000"/>
                  </a:spcBef>
                  <a:buClr>
                    <a:schemeClr val="accent2"/>
                  </a:buClr>
                  <a:buFont typeface="Wingdings" panose="05000000000000000000" pitchFamily="2" charset="2"/>
                  <a:buBlip>
                    <a:blip r:embed="rId3"/>
                  </a:buBlip>
                  <a:defRPr kumimoji="1" sz="3200">
                    <a:solidFill>
                      <a:srgbClr val="000099"/>
                    </a:solidFill>
                    <a:latin typeface="Times New Roman" panose="02020603050405020304" pitchFamily="18" charset="0"/>
                    <a:ea typeface="標楷體" panose="03000509000000000000" pitchFamily="65" charset="-12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hlink"/>
                  </a:buClr>
                  <a:buFont typeface="Webdings" panose="05030102010509060703" pitchFamily="18" charset="2"/>
                  <a:buBlip>
                    <a:blip r:embed="rId4"/>
                  </a:buBlip>
                  <a:defRPr kumimoji="1" sz="28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spcBef>
                    <a:spcPct val="20000"/>
                  </a:spcBef>
                  <a:buFont typeface="Wingdings" panose="05000000000000000000" pitchFamily="2" charset="2"/>
                  <a:buBlip>
                    <a:blip r:embed="rId5"/>
                  </a:buBlip>
                  <a:defRPr kumimoji="1" sz="24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spcBef>
                    <a:spcPct val="20000"/>
                  </a:spcBef>
                  <a:buFont typeface="Wingdings" panose="05000000000000000000" pitchFamily="2" charset="2"/>
                  <a:buChar char="q"/>
                  <a:defRPr kumimoji="1" sz="2000">
                    <a:solidFill>
                      <a:srgbClr val="CC0000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spcBef>
                    <a:spcPct val="20000"/>
                  </a:spcBef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Blip>
                    <a:blip r:embed="rId5"/>
                  </a:buBlip>
                  <a:defRPr kumimoji="1" sz="2000">
                    <a:solidFill>
                      <a:schemeClr val="folHlink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總成本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=</a:t>
                </a:r>
              </a:p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固定成本</a:t>
                </a:r>
                <a:r>
                  <a:rPr lang="en-US" altLang="zh-TW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+</a:t>
                </a:r>
                <a:r>
                  <a:rPr lang="zh-TW" altLang="en-US" sz="2400">
                    <a:solidFill>
                      <a:srgbClr val="CC0000"/>
                    </a:solidFill>
                    <a:ea typeface="新細明體" panose="02020500000000000000" pitchFamily="18" charset="-120"/>
                  </a:rPr>
                  <a:t>變動成本</a:t>
                </a:r>
              </a:p>
            </p:txBody>
          </p:sp>
        </p:grpSp>
      </p:grpSp>
      <p:grpSp>
        <p:nvGrpSpPr>
          <p:cNvPr id="470034" name="Group 18"/>
          <p:cNvGrpSpPr>
            <a:grpSpLocks/>
          </p:cNvGrpSpPr>
          <p:nvPr/>
        </p:nvGrpSpPr>
        <p:grpSpPr bwMode="auto">
          <a:xfrm>
            <a:off x="2135188" y="2865438"/>
            <a:ext cx="7008812" cy="2378075"/>
            <a:chOff x="1345" y="1805"/>
            <a:chExt cx="4415" cy="1498"/>
          </a:xfrm>
        </p:grpSpPr>
        <p:sp>
          <p:nvSpPr>
            <p:cNvPr id="30739" name="Freeform 19"/>
            <p:cNvSpPr>
              <a:spLocks/>
            </p:cNvSpPr>
            <p:nvPr/>
          </p:nvSpPr>
          <p:spPr bwMode="auto">
            <a:xfrm>
              <a:off x="1345" y="1805"/>
              <a:ext cx="3341" cy="1498"/>
            </a:xfrm>
            <a:custGeom>
              <a:avLst/>
              <a:gdLst>
                <a:gd name="T0" fmla="*/ 0 w 3408"/>
                <a:gd name="T1" fmla="*/ 0 h 1824"/>
                <a:gd name="T2" fmla="*/ 110 w 3408"/>
                <a:gd name="T3" fmla="*/ 28 h 1824"/>
                <a:gd name="T4" fmla="*/ 255 w 3408"/>
                <a:gd name="T5" fmla="*/ 55 h 1824"/>
                <a:gd name="T6" fmla="*/ 581 w 3408"/>
                <a:gd name="T7" fmla="*/ 85 h 1824"/>
                <a:gd name="T8" fmla="*/ 982 w 3408"/>
                <a:gd name="T9" fmla="*/ 100 h 1824"/>
                <a:gd name="T10" fmla="*/ 1709 w 3408"/>
                <a:gd name="T11" fmla="*/ 110 h 1824"/>
                <a:gd name="T12" fmla="*/ 2145 w 3408"/>
                <a:gd name="T13" fmla="*/ 113 h 1824"/>
                <a:gd name="T14" fmla="*/ 2581 w 3408"/>
                <a:gd name="T15" fmla="*/ 116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40" name="Rectangle 20"/>
            <p:cNvSpPr>
              <a:spLocks noChangeArrowheads="1"/>
            </p:cNvSpPr>
            <p:nvPr/>
          </p:nvSpPr>
          <p:spPr bwMode="auto">
            <a:xfrm>
              <a:off x="2813" y="2449"/>
              <a:ext cx="2947" cy="4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accent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342900" indent="-3429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lnSpc>
                  <a:spcPct val="90000"/>
                </a:lnSpc>
                <a:buFont typeface="Wingdings" panose="05000000000000000000" pitchFamily="2" charset="2"/>
                <a:buNone/>
              </a:pPr>
              <a:r>
                <a:rPr lang="zh-TW" altLang="en-US" sz="2800">
                  <a:solidFill>
                    <a:schemeClr val="folHlink"/>
                  </a:solidFill>
                </a:rPr>
                <a:t>邊際成本隨數量增加而降低</a:t>
              </a:r>
            </a:p>
          </p:txBody>
        </p:sp>
      </p:grpSp>
      <p:grpSp>
        <p:nvGrpSpPr>
          <p:cNvPr id="470037" name="Group 21"/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30737" name="Freeform 22"/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16 w 3408"/>
                <a:gd name="T3" fmla="*/ 1 h 1824"/>
                <a:gd name="T4" fmla="*/ 276 w 3408"/>
                <a:gd name="T5" fmla="*/ 1 h 1824"/>
                <a:gd name="T6" fmla="*/ 629 w 3408"/>
                <a:gd name="T7" fmla="*/ 1 h 1824"/>
                <a:gd name="T8" fmla="*/ 1063 w 3408"/>
                <a:gd name="T9" fmla="*/ 1 h 1824"/>
                <a:gd name="T10" fmla="*/ 1850 w 3408"/>
                <a:gd name="T11" fmla="*/ 1 h 1824"/>
                <a:gd name="T12" fmla="*/ 2321 w 3408"/>
                <a:gd name="T13" fmla="*/ 1 h 1824"/>
                <a:gd name="T14" fmla="*/ 2795 w 3408"/>
                <a:gd name="T15" fmla="*/ 1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738" name="Text Box 23"/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800"/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0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0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0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企業成長的基礎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0668" y="1628800"/>
            <a:ext cx="8062664" cy="4114800"/>
          </a:xfrm>
        </p:spPr>
        <p:txBody>
          <a:bodyPr/>
          <a:lstStyle/>
          <a:p>
            <a:r>
              <a:rPr lang="zh-TW" altLang="en-US" sz="2400" dirty="0" smtClean="0"/>
              <a:t>規模經濟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少樣多量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單一產品，經由大規模投資，降低邊際成本，進而降低單位成本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侷限：國家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社會規模限制了規模經濟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例：</a:t>
            </a:r>
            <a:r>
              <a:rPr lang="en-US" altLang="zh-TW" sz="2000" dirty="0" smtClean="0"/>
              <a:t>LCD</a:t>
            </a:r>
            <a:r>
              <a:rPr lang="zh-TW" altLang="en-US" sz="2000" dirty="0" smtClean="0"/>
              <a:t> 顯示板；農業機械化</a:t>
            </a:r>
            <a:endParaRPr lang="en-US" altLang="zh-TW" sz="2000" dirty="0" smtClean="0"/>
          </a:p>
          <a:p>
            <a:r>
              <a:rPr lang="zh-TW" altLang="en-US" sz="2400" dirty="0" smtClean="0"/>
              <a:t>範疇經濟</a:t>
            </a:r>
            <a:endParaRPr lang="en-US" altLang="zh-TW" sz="2400" dirty="0" smtClean="0"/>
          </a:p>
          <a:p>
            <a:pPr lvl="1"/>
            <a:r>
              <a:rPr lang="zh-TW" altLang="en-US" sz="2000" dirty="0" smtClean="0"/>
              <a:t>多樣少量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投資在標準化作業，共通特性，使得增加一項營業項目，邊際成本降低；進而降低擴張領域的成本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侷限：標準作業能涵蓋的項目</a:t>
            </a:r>
            <a:endParaRPr lang="en-US" altLang="zh-TW" sz="2000" dirty="0" smtClean="0"/>
          </a:p>
          <a:p>
            <a:pPr lvl="1"/>
            <a:r>
              <a:rPr lang="zh-TW" altLang="en-US" sz="2000" dirty="0" smtClean="0"/>
              <a:t>例：大型通路商增加單一個品類；台積電的代工每一項新線路的成本 </a:t>
            </a:r>
            <a:endParaRPr lang="en-US" altLang="zh-TW" sz="2000" dirty="0" smtClean="0"/>
          </a:p>
          <a:p>
            <a:pPr lvl="1"/>
            <a:endParaRPr lang="zh-TW" altLang="en-US" sz="200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smtClean="0"/>
              <a:t>中央大學。范錚強</a:t>
            </a:r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B2108978-2971-4257-9F20-DEA265B3D0C6}" type="slidenum">
              <a:rPr lang="en-US" altLang="zh-TW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28815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網路外部性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8207375" cy="4114800"/>
          </a:xfrm>
        </p:spPr>
        <p:txBody>
          <a:bodyPr/>
          <a:lstStyle/>
          <a:p>
            <a:r>
              <a:rPr lang="zh-TW" altLang="en-US" smtClean="0"/>
              <a:t>外部價值造成「邊際效用遞增」</a:t>
            </a:r>
          </a:p>
          <a:p>
            <a:r>
              <a:rPr lang="zh-TW" altLang="en-US" smtClean="0"/>
              <a:t>越多用戶</a:t>
            </a:r>
            <a:r>
              <a:rPr lang="zh-TW" altLang="en-US" smtClean="0">
                <a:sym typeface="Wingdings" panose="05000000000000000000" pitchFamily="2" charset="2"/>
              </a:rPr>
              <a:t>價值越高</a:t>
            </a:r>
            <a:r>
              <a:rPr lang="zh-TW" altLang="en-US" smtClean="0"/>
              <a:t>可獲取的利益</a:t>
            </a:r>
            <a:r>
              <a:rPr lang="zh-TW" altLang="en-US" smtClean="0">
                <a:sym typeface="Wingdings" panose="05000000000000000000" pitchFamily="2" charset="2"/>
              </a:rPr>
              <a:t>越</a:t>
            </a:r>
            <a:r>
              <a:rPr lang="zh-TW" altLang="en-US" smtClean="0"/>
              <a:t>高</a:t>
            </a:r>
          </a:p>
        </p:txBody>
      </p:sp>
      <p:sp>
        <p:nvSpPr>
          <p:cNvPr id="32772" name="Line 5"/>
          <p:cNvSpPr>
            <a:spLocks noChangeShapeType="1"/>
          </p:cNvSpPr>
          <p:nvPr/>
        </p:nvSpPr>
        <p:spPr bwMode="auto">
          <a:xfrm>
            <a:off x="2735263" y="3500438"/>
            <a:ext cx="0" cy="2401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3" name="Line 6"/>
          <p:cNvSpPr>
            <a:spLocks noChangeShapeType="1"/>
          </p:cNvSpPr>
          <p:nvPr/>
        </p:nvSpPr>
        <p:spPr bwMode="auto">
          <a:xfrm>
            <a:off x="2735263" y="5902325"/>
            <a:ext cx="453548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4" name="Line 7"/>
          <p:cNvSpPr>
            <a:spLocks noChangeShapeType="1"/>
          </p:cNvSpPr>
          <p:nvPr/>
        </p:nvSpPr>
        <p:spPr bwMode="auto">
          <a:xfrm>
            <a:off x="2709863" y="4587875"/>
            <a:ext cx="4535487" cy="0"/>
          </a:xfrm>
          <a:prstGeom prst="line">
            <a:avLst/>
          </a:prstGeom>
          <a:noFill/>
          <a:ln w="38100" cap="rnd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5884863" y="5902325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量</a:t>
            </a:r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1835150" y="3500438"/>
            <a:ext cx="5492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效用</a:t>
            </a:r>
          </a:p>
        </p:txBody>
      </p:sp>
      <p:sp>
        <p:nvSpPr>
          <p:cNvPr id="32777" name="Text Box 22"/>
          <p:cNvSpPr txBox="1">
            <a:spLocks noChangeArrowheads="1"/>
          </p:cNvSpPr>
          <p:nvPr/>
        </p:nvSpPr>
        <p:spPr bwMode="auto">
          <a:xfrm>
            <a:off x="2103438" y="431323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6600"/>
                </a:solidFill>
              </a:rPr>
              <a:t>100</a:t>
            </a:r>
          </a:p>
        </p:txBody>
      </p:sp>
      <p:sp>
        <p:nvSpPr>
          <p:cNvPr id="32778" name="弧線 23"/>
          <p:cNvSpPr>
            <a:spLocks/>
          </p:cNvSpPr>
          <p:nvPr/>
        </p:nvSpPr>
        <p:spPr bwMode="auto">
          <a:xfrm flipH="1" flipV="1">
            <a:off x="2771775" y="4579938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779" name="Text Box 24"/>
          <p:cNvSpPr txBox="1">
            <a:spLocks noChangeArrowheads="1"/>
          </p:cNvSpPr>
          <p:nvPr/>
        </p:nvSpPr>
        <p:spPr bwMode="auto">
          <a:xfrm>
            <a:off x="4211638" y="4797425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傳統的現像：</a:t>
            </a:r>
          </a:p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邊際效用遞減</a:t>
            </a:r>
          </a:p>
        </p:txBody>
      </p:sp>
      <p:sp>
        <p:nvSpPr>
          <p:cNvPr id="111641" name="弧線 25"/>
          <p:cNvSpPr>
            <a:spLocks/>
          </p:cNvSpPr>
          <p:nvPr/>
        </p:nvSpPr>
        <p:spPr bwMode="auto">
          <a:xfrm flipV="1">
            <a:off x="2771775" y="3429000"/>
            <a:ext cx="3671888" cy="1152525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noFill/>
          <a:ln w="3810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1642" name="Text Box 26"/>
          <p:cNvSpPr txBox="1">
            <a:spLocks noChangeArrowheads="1"/>
          </p:cNvSpPr>
          <p:nvPr/>
        </p:nvSpPr>
        <p:spPr bwMode="auto">
          <a:xfrm>
            <a:off x="6156325" y="3429000"/>
            <a:ext cx="20129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網路外部性：</a:t>
            </a:r>
          </a:p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邊際效用遞增</a:t>
            </a:r>
          </a:p>
        </p:txBody>
      </p:sp>
      <p:sp>
        <p:nvSpPr>
          <p:cNvPr id="32782" name="頁尾版面配置區 1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 smtClean="0">
                <a:solidFill>
                  <a:srgbClr val="333399"/>
                </a:solidFill>
              </a:rPr>
              <a:t>中央大學。范錚強</a:t>
            </a:r>
          </a:p>
        </p:txBody>
      </p:sp>
      <p:sp>
        <p:nvSpPr>
          <p:cNvPr id="32783" name="投影片編號版面配置區 2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EA6508E-59D8-4318-B960-67832C117EFC}" type="slidenum">
              <a:rPr lang="en-US" altLang="zh-TW" sz="1400" smtClean="0">
                <a:solidFill>
                  <a:srgbClr val="333399"/>
                </a:solidFill>
              </a:rPr>
              <a:pPr/>
              <a:t>15</a:t>
            </a:fld>
            <a:endParaRPr lang="en-US" altLang="zh-TW" sz="1400" smtClean="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16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1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1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41" grpId="0" animBg="1"/>
      <p:bldP spid="1116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48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857B467-89D0-4E64-9B83-99309FED2BC0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交易成本降低</a:t>
            </a:r>
          </a:p>
        </p:txBody>
      </p:sp>
      <p:sp>
        <p:nvSpPr>
          <p:cNvPr id="34821" name="Line 3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2" name="Line 4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823" name="Text Box 5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4824" name="Text Box 6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4825" name="Text Box 7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4826" name="Text Box 8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4827" name="Text Box 9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4828" name="Text Box 10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4829" name="Freeform 11"/>
          <p:cNvSpPr>
            <a:spLocks/>
          </p:cNvSpPr>
          <p:nvPr/>
        </p:nvSpPr>
        <p:spPr bwMode="auto">
          <a:xfrm>
            <a:off x="2590800" y="19812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3100" name="Group 12"/>
          <p:cNvGrpSpPr>
            <a:grpSpLocks/>
          </p:cNvGrpSpPr>
          <p:nvPr/>
        </p:nvGrpSpPr>
        <p:grpSpPr bwMode="auto">
          <a:xfrm>
            <a:off x="2057400" y="2362200"/>
            <a:ext cx="5638800" cy="2895600"/>
            <a:chOff x="1296" y="1488"/>
            <a:chExt cx="3552" cy="1824"/>
          </a:xfrm>
        </p:grpSpPr>
        <p:sp>
          <p:nvSpPr>
            <p:cNvPr id="34831" name="Freeform 13"/>
            <p:cNvSpPr>
              <a:spLocks/>
            </p:cNvSpPr>
            <p:nvPr/>
          </p:nvSpPr>
          <p:spPr bwMode="auto">
            <a:xfrm>
              <a:off x="1440" y="1488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2" name="Line 14"/>
            <p:cNvSpPr>
              <a:spLocks noChangeShapeType="1"/>
            </p:cNvSpPr>
            <p:nvPr/>
          </p:nvSpPr>
          <p:spPr bwMode="auto">
            <a:xfrm flipH="1">
              <a:off x="1296" y="1824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3" name="Line 15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480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4" name="Line 16"/>
            <p:cNvSpPr>
              <a:spLocks noChangeShapeType="1"/>
            </p:cNvSpPr>
            <p:nvPr/>
          </p:nvSpPr>
          <p:spPr bwMode="auto">
            <a:xfrm flipH="1">
              <a:off x="2400" y="2496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5" name="Line 17"/>
            <p:cNvSpPr>
              <a:spLocks noChangeShapeType="1"/>
            </p:cNvSpPr>
            <p:nvPr/>
          </p:nvSpPr>
          <p:spPr bwMode="auto">
            <a:xfrm flipH="1">
              <a:off x="3456" y="2736"/>
              <a:ext cx="144" cy="57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4836" name="Text Box 18"/>
            <p:cNvSpPr txBox="1">
              <a:spLocks noChangeArrowheads="1"/>
            </p:cNvSpPr>
            <p:nvPr/>
          </p:nvSpPr>
          <p:spPr bwMode="auto">
            <a:xfrm>
              <a:off x="2592" y="1632"/>
              <a:ext cx="1882" cy="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科技進步，降低交易成本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68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39C593B-67CA-4894-B3AC-3DE2F8AE3ED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代理成本改變</a:t>
            </a:r>
          </a:p>
        </p:txBody>
      </p:sp>
      <p:sp>
        <p:nvSpPr>
          <p:cNvPr id="36869" name="Rectangle 3"/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73075" indent="-473075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zh-TW"/>
          </a:p>
        </p:txBody>
      </p:sp>
      <p:sp>
        <p:nvSpPr>
          <p:cNvPr id="36870" name="Line 4"/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1" name="Line 5"/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872" name="Text Box 6"/>
          <p:cNvSpPr txBox="1">
            <a:spLocks noChangeArrowheads="1"/>
          </p:cNvSpPr>
          <p:nvPr/>
        </p:nvSpPr>
        <p:spPr bwMode="auto">
          <a:xfrm>
            <a:off x="3810000" y="54864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6874" name="Text Box 8"/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6875" name="Text Box 9"/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6876" name="Text Box 10"/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6877" name="Text Box 11"/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6878" name="Freeform 12"/>
          <p:cNvSpPr>
            <a:spLocks/>
          </p:cNvSpPr>
          <p:nvPr/>
        </p:nvSpPr>
        <p:spPr bwMode="auto">
          <a:xfrm flipH="1">
            <a:off x="2057400" y="18288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474125" name="Group 13"/>
          <p:cNvGrpSpPr>
            <a:grpSpLocks/>
          </p:cNvGrpSpPr>
          <p:nvPr/>
        </p:nvGrpSpPr>
        <p:grpSpPr bwMode="auto">
          <a:xfrm>
            <a:off x="2209800" y="2057400"/>
            <a:ext cx="6737350" cy="2819400"/>
            <a:chOff x="1392" y="1296"/>
            <a:chExt cx="4244" cy="1776"/>
          </a:xfrm>
        </p:grpSpPr>
        <p:sp>
          <p:nvSpPr>
            <p:cNvPr id="36885" name="Freeform 14"/>
            <p:cNvSpPr>
              <a:spLocks/>
            </p:cNvSpPr>
            <p:nvPr/>
          </p:nvSpPr>
          <p:spPr bwMode="auto">
            <a:xfrm flipH="1">
              <a:off x="1392" y="1296"/>
              <a:ext cx="3408" cy="1776"/>
            </a:xfrm>
            <a:custGeom>
              <a:avLst/>
              <a:gdLst>
                <a:gd name="T0" fmla="*/ 0 w 3408"/>
                <a:gd name="T1" fmla="*/ 0 h 1824"/>
                <a:gd name="T2" fmla="*/ 144 w 3408"/>
                <a:gd name="T3" fmla="*/ 299 h 1824"/>
                <a:gd name="T4" fmla="*/ 336 w 3408"/>
                <a:gd name="T5" fmla="*/ 595 h 1824"/>
                <a:gd name="T6" fmla="*/ 768 w 3408"/>
                <a:gd name="T7" fmla="*/ 925 h 1824"/>
                <a:gd name="T8" fmla="*/ 1296 w 3408"/>
                <a:gd name="T9" fmla="*/ 1091 h 1824"/>
                <a:gd name="T10" fmla="*/ 2256 w 3408"/>
                <a:gd name="T11" fmla="*/ 1189 h 1824"/>
                <a:gd name="T12" fmla="*/ 2832 w 3408"/>
                <a:gd name="T13" fmla="*/ 1222 h 1824"/>
                <a:gd name="T14" fmla="*/ 3408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6" name="Line 15"/>
            <p:cNvSpPr>
              <a:spLocks noChangeShapeType="1"/>
            </p:cNvSpPr>
            <p:nvPr/>
          </p:nvSpPr>
          <p:spPr bwMode="auto">
            <a:xfrm>
              <a:off x="4224" y="1728"/>
              <a:ext cx="816" cy="336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7" name="Line 16"/>
            <p:cNvSpPr>
              <a:spLocks noChangeShapeType="1"/>
            </p:cNvSpPr>
            <p:nvPr/>
          </p:nvSpPr>
          <p:spPr bwMode="auto">
            <a:xfrm>
              <a:off x="3456" y="2400"/>
              <a:ext cx="480" cy="672"/>
            </a:xfrm>
            <a:prstGeom prst="line">
              <a:avLst/>
            </a:prstGeom>
            <a:noFill/>
            <a:ln w="9525">
              <a:solidFill>
                <a:srgbClr val="0066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8" name="Text Box 17"/>
            <p:cNvSpPr txBox="1">
              <a:spLocks noChangeArrowheads="1"/>
            </p:cNvSpPr>
            <p:nvPr/>
          </p:nvSpPr>
          <p:spPr bwMode="auto">
            <a:xfrm>
              <a:off x="3984" y="2688"/>
              <a:ext cx="1652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006600"/>
                  </a:solidFill>
                </a:rPr>
                <a:t>監控成本降低</a:t>
              </a:r>
            </a:p>
          </p:txBody>
        </p:sp>
      </p:grpSp>
      <p:grpSp>
        <p:nvGrpSpPr>
          <p:cNvPr id="474130" name="Group 18"/>
          <p:cNvGrpSpPr>
            <a:grpSpLocks/>
          </p:cNvGrpSpPr>
          <p:nvPr/>
        </p:nvGrpSpPr>
        <p:grpSpPr bwMode="auto">
          <a:xfrm>
            <a:off x="2133600" y="1600200"/>
            <a:ext cx="5181600" cy="3048000"/>
            <a:chOff x="1344" y="1008"/>
            <a:chExt cx="3264" cy="1920"/>
          </a:xfrm>
        </p:grpSpPr>
        <p:sp>
          <p:nvSpPr>
            <p:cNvPr id="36881" name="Line 19"/>
            <p:cNvSpPr>
              <a:spLocks noChangeShapeType="1"/>
            </p:cNvSpPr>
            <p:nvPr/>
          </p:nvSpPr>
          <p:spPr bwMode="auto">
            <a:xfrm>
              <a:off x="3600" y="1968"/>
              <a:ext cx="720" cy="480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2" name="Line 20"/>
            <p:cNvSpPr>
              <a:spLocks noChangeShapeType="1"/>
            </p:cNvSpPr>
            <p:nvPr/>
          </p:nvSpPr>
          <p:spPr bwMode="auto">
            <a:xfrm>
              <a:off x="2640" y="2352"/>
              <a:ext cx="144" cy="576"/>
            </a:xfrm>
            <a:prstGeom prst="line">
              <a:avLst/>
            </a:prstGeom>
            <a:noFill/>
            <a:ln w="9525">
              <a:solidFill>
                <a:srgbClr val="CC66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3" name="Freeform 21"/>
            <p:cNvSpPr>
              <a:spLocks/>
            </p:cNvSpPr>
            <p:nvPr/>
          </p:nvSpPr>
          <p:spPr bwMode="auto">
            <a:xfrm flipH="1">
              <a:off x="1344" y="1008"/>
              <a:ext cx="3264" cy="1776"/>
            </a:xfrm>
            <a:custGeom>
              <a:avLst/>
              <a:gdLst>
                <a:gd name="T0" fmla="*/ 0 w 3408"/>
                <a:gd name="T1" fmla="*/ 0 h 1824"/>
                <a:gd name="T2" fmla="*/ 79 w 3408"/>
                <a:gd name="T3" fmla="*/ 299 h 1824"/>
                <a:gd name="T4" fmla="*/ 184 w 3408"/>
                <a:gd name="T5" fmla="*/ 595 h 1824"/>
                <a:gd name="T6" fmla="*/ 420 w 3408"/>
                <a:gd name="T7" fmla="*/ 925 h 1824"/>
                <a:gd name="T8" fmla="*/ 708 w 3408"/>
                <a:gd name="T9" fmla="*/ 1091 h 1824"/>
                <a:gd name="T10" fmla="*/ 1233 w 3408"/>
                <a:gd name="T11" fmla="*/ 1189 h 1824"/>
                <a:gd name="T12" fmla="*/ 1548 w 3408"/>
                <a:gd name="T13" fmla="*/ 1222 h 1824"/>
                <a:gd name="T14" fmla="*/ 1861 w 3408"/>
                <a:gd name="T15" fmla="*/ 1255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CC66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6884" name="Text Box 22"/>
            <p:cNvSpPr txBox="1">
              <a:spLocks noChangeArrowheads="1"/>
            </p:cNvSpPr>
            <p:nvPr/>
          </p:nvSpPr>
          <p:spPr bwMode="auto">
            <a:xfrm>
              <a:off x="1680" y="1584"/>
              <a:ext cx="2164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>
                  <a:solidFill>
                    <a:srgbClr val="CC6600"/>
                  </a:solidFill>
                </a:rPr>
                <a:t>代理人流動性提高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389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6AF81B-09B7-45BF-90A8-883B95F196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企業體系的營運成本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867400"/>
            <a:ext cx="7239000" cy="533400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>
                <a:solidFill>
                  <a:srgbClr val="006600"/>
                </a:solidFill>
              </a:rPr>
              <a:t>不同情境下，最佳點改變</a:t>
            </a:r>
            <a:endParaRPr lang="zh-TW" altLang="en-US" sz="2800" smtClean="0"/>
          </a:p>
        </p:txBody>
      </p:sp>
      <p:sp>
        <p:nvSpPr>
          <p:cNvPr id="38918" name="Line 4"/>
          <p:cNvSpPr>
            <a:spLocks noChangeShapeType="1"/>
          </p:cNvSpPr>
          <p:nvPr/>
        </p:nvSpPr>
        <p:spPr bwMode="auto">
          <a:xfrm>
            <a:off x="1981200" y="18288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19" name="Line 5"/>
          <p:cNvSpPr>
            <a:spLocks noChangeShapeType="1"/>
          </p:cNvSpPr>
          <p:nvPr/>
        </p:nvSpPr>
        <p:spPr bwMode="auto">
          <a:xfrm>
            <a:off x="1981200" y="50292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0" name="Text Box 6"/>
          <p:cNvSpPr txBox="1">
            <a:spLocks noChangeArrowheads="1"/>
          </p:cNvSpPr>
          <p:nvPr/>
        </p:nvSpPr>
        <p:spPr bwMode="auto">
          <a:xfrm>
            <a:off x="4038600" y="5181600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組織規模</a:t>
            </a:r>
            <a:endParaRPr lang="zh-TW" altLang="en-US" sz="2400">
              <a:ea typeface="新細明體" panose="02020500000000000000" pitchFamily="18" charset="-120"/>
            </a:endParaRPr>
          </a:p>
        </p:txBody>
      </p:sp>
      <p:sp>
        <p:nvSpPr>
          <p:cNvPr id="38921" name="Text Box 7"/>
          <p:cNvSpPr txBox="1">
            <a:spLocks noChangeArrowheads="1"/>
          </p:cNvSpPr>
          <p:nvPr/>
        </p:nvSpPr>
        <p:spPr bwMode="auto">
          <a:xfrm>
            <a:off x="20574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小</a:t>
            </a:r>
          </a:p>
        </p:txBody>
      </p:sp>
      <p:sp>
        <p:nvSpPr>
          <p:cNvPr id="38922" name="Text Box 8"/>
          <p:cNvSpPr txBox="1">
            <a:spLocks noChangeArrowheads="1"/>
          </p:cNvSpPr>
          <p:nvPr/>
        </p:nvSpPr>
        <p:spPr bwMode="auto">
          <a:xfrm>
            <a:off x="7467600" y="51054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大</a:t>
            </a:r>
          </a:p>
        </p:txBody>
      </p:sp>
      <p:sp>
        <p:nvSpPr>
          <p:cNvPr id="38923" name="Text Box 9"/>
          <p:cNvSpPr txBox="1">
            <a:spLocks noChangeArrowheads="1"/>
          </p:cNvSpPr>
          <p:nvPr/>
        </p:nvSpPr>
        <p:spPr bwMode="auto">
          <a:xfrm>
            <a:off x="1206500" y="2895600"/>
            <a:ext cx="611188" cy="80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/>
              <a:t>成本</a:t>
            </a:r>
          </a:p>
        </p:txBody>
      </p:sp>
      <p:sp>
        <p:nvSpPr>
          <p:cNvPr id="38924" name="Text Box 10"/>
          <p:cNvSpPr txBox="1">
            <a:spLocks noChangeArrowheads="1"/>
          </p:cNvSpPr>
          <p:nvPr/>
        </p:nvSpPr>
        <p:spPr bwMode="auto">
          <a:xfrm>
            <a:off x="1279525" y="17192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38925" name="Text Box 11"/>
          <p:cNvSpPr txBox="1">
            <a:spLocks noChangeArrowheads="1"/>
          </p:cNvSpPr>
          <p:nvPr/>
        </p:nvSpPr>
        <p:spPr bwMode="auto">
          <a:xfrm>
            <a:off x="1279525" y="45386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38926" name="Freeform 12"/>
          <p:cNvSpPr>
            <a:spLocks/>
          </p:cNvSpPr>
          <p:nvPr/>
        </p:nvSpPr>
        <p:spPr bwMode="auto">
          <a:xfrm>
            <a:off x="2819400" y="16764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7" name="Freeform 13"/>
          <p:cNvSpPr>
            <a:spLocks/>
          </p:cNvSpPr>
          <p:nvPr/>
        </p:nvSpPr>
        <p:spPr bwMode="auto">
          <a:xfrm flipH="1">
            <a:off x="2286000" y="1524000"/>
            <a:ext cx="5410200" cy="2895600"/>
          </a:xfrm>
          <a:custGeom>
            <a:avLst/>
            <a:gdLst>
              <a:gd name="T0" fmla="*/ 0 w 3408"/>
              <a:gd name="T1" fmla="*/ 0 h 1824"/>
              <a:gd name="T2" fmla="*/ 2147483646 w 3408"/>
              <a:gd name="T3" fmla="*/ 2147483646 h 1824"/>
              <a:gd name="T4" fmla="*/ 2147483646 w 3408"/>
              <a:gd name="T5" fmla="*/ 2147483646 h 1824"/>
              <a:gd name="T6" fmla="*/ 2147483646 w 3408"/>
              <a:gd name="T7" fmla="*/ 2147483646 h 1824"/>
              <a:gd name="T8" fmla="*/ 2147483646 w 3408"/>
              <a:gd name="T9" fmla="*/ 2147483646 h 1824"/>
              <a:gd name="T10" fmla="*/ 2147483646 w 3408"/>
              <a:gd name="T11" fmla="*/ 2147483646 h 1824"/>
              <a:gd name="T12" fmla="*/ 2147483646 w 3408"/>
              <a:gd name="T13" fmla="*/ 2147483646 h 1824"/>
              <a:gd name="T14" fmla="*/ 2147483646 w 3408"/>
              <a:gd name="T15" fmla="*/ 2147483646 h 182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408" h="1824">
                <a:moveTo>
                  <a:pt x="0" y="0"/>
                </a:moveTo>
                <a:cubicBezTo>
                  <a:pt x="44" y="144"/>
                  <a:pt x="88" y="288"/>
                  <a:pt x="144" y="432"/>
                </a:cubicBezTo>
                <a:cubicBezTo>
                  <a:pt x="200" y="576"/>
                  <a:pt x="232" y="712"/>
                  <a:pt x="336" y="864"/>
                </a:cubicBezTo>
                <a:cubicBezTo>
                  <a:pt x="440" y="1016"/>
                  <a:pt x="608" y="1224"/>
                  <a:pt x="768" y="1344"/>
                </a:cubicBezTo>
                <a:cubicBezTo>
                  <a:pt x="928" y="1464"/>
                  <a:pt x="1048" y="1520"/>
                  <a:pt x="1296" y="1584"/>
                </a:cubicBezTo>
                <a:cubicBezTo>
                  <a:pt x="1544" y="1648"/>
                  <a:pt x="2000" y="1696"/>
                  <a:pt x="2256" y="1728"/>
                </a:cubicBezTo>
                <a:cubicBezTo>
                  <a:pt x="2512" y="1760"/>
                  <a:pt x="2640" y="1760"/>
                  <a:pt x="2832" y="1776"/>
                </a:cubicBezTo>
                <a:cubicBezTo>
                  <a:pt x="3024" y="1792"/>
                  <a:pt x="3216" y="1808"/>
                  <a:pt x="3408" y="1824"/>
                </a:cubicBezTo>
              </a:path>
            </a:pathLst>
          </a:custGeom>
          <a:noFill/>
          <a:ln w="38100" cmpd="sng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8928" name="Freeform 14"/>
          <p:cNvSpPr>
            <a:spLocks/>
          </p:cNvSpPr>
          <p:nvPr/>
        </p:nvSpPr>
        <p:spPr bwMode="auto">
          <a:xfrm>
            <a:off x="3581400" y="1600200"/>
            <a:ext cx="3200400" cy="1562100"/>
          </a:xfrm>
          <a:custGeom>
            <a:avLst/>
            <a:gdLst>
              <a:gd name="T0" fmla="*/ 0 w 2016"/>
              <a:gd name="T1" fmla="*/ 2147483646 h 984"/>
              <a:gd name="T2" fmla="*/ 2147483646 w 2016"/>
              <a:gd name="T3" fmla="*/ 2147483646 h 984"/>
              <a:gd name="T4" fmla="*/ 2147483646 w 2016"/>
              <a:gd name="T5" fmla="*/ 2147483646 h 984"/>
              <a:gd name="T6" fmla="*/ 2147483646 w 2016"/>
              <a:gd name="T7" fmla="*/ 2147483646 h 984"/>
              <a:gd name="T8" fmla="*/ 2147483646 w 2016"/>
              <a:gd name="T9" fmla="*/ 0 h 9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16" h="984">
                <a:moveTo>
                  <a:pt x="0" y="48"/>
                </a:moveTo>
                <a:cubicBezTo>
                  <a:pt x="56" y="236"/>
                  <a:pt x="112" y="424"/>
                  <a:pt x="240" y="576"/>
                </a:cubicBezTo>
                <a:cubicBezTo>
                  <a:pt x="368" y="728"/>
                  <a:pt x="568" y="936"/>
                  <a:pt x="768" y="960"/>
                </a:cubicBezTo>
                <a:cubicBezTo>
                  <a:pt x="968" y="984"/>
                  <a:pt x="1232" y="880"/>
                  <a:pt x="1440" y="720"/>
                </a:cubicBezTo>
                <a:cubicBezTo>
                  <a:pt x="1648" y="560"/>
                  <a:pt x="1832" y="280"/>
                  <a:pt x="2016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29" name="Line 15"/>
          <p:cNvSpPr>
            <a:spLocks noChangeShapeType="1"/>
          </p:cNvSpPr>
          <p:nvPr/>
        </p:nvSpPr>
        <p:spPr bwMode="auto">
          <a:xfrm flipH="1">
            <a:off x="3886200" y="3124200"/>
            <a:ext cx="762000" cy="3810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8930" name="Line 16"/>
          <p:cNvSpPr>
            <a:spLocks noChangeShapeType="1"/>
          </p:cNvSpPr>
          <p:nvPr/>
        </p:nvSpPr>
        <p:spPr bwMode="auto">
          <a:xfrm>
            <a:off x="5181600" y="3124200"/>
            <a:ext cx="914400" cy="533400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09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B3F99B-1E95-4F9E-BB38-1EBE9E8043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傳統說法</a:t>
            </a:r>
          </a:p>
        </p:txBody>
      </p:sp>
      <p:sp>
        <p:nvSpPr>
          <p:cNvPr id="40965" name="Rectangle 3"/>
          <p:cNvSpPr>
            <a:spLocks noChangeArrowheads="1"/>
          </p:cNvSpPr>
          <p:nvPr/>
        </p:nvSpPr>
        <p:spPr bwMode="auto">
          <a:xfrm>
            <a:off x="5111750" y="3717925"/>
            <a:ext cx="2124075" cy="14398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CC0000"/>
                </a:solidFill>
              </a:rPr>
              <a:t>市場競爭</a:t>
            </a:r>
          </a:p>
        </p:txBody>
      </p:sp>
      <p:sp>
        <p:nvSpPr>
          <p:cNvPr id="40966" name="Rectangle 4"/>
          <p:cNvSpPr>
            <a:spLocks noChangeArrowheads="1"/>
          </p:cNvSpPr>
          <p:nvPr/>
        </p:nvSpPr>
        <p:spPr bwMode="auto">
          <a:xfrm>
            <a:off x="5111750" y="2276475"/>
            <a:ext cx="2124075" cy="14414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rgbClr val="FFFF66"/>
                </a:solidFill>
              </a:rPr>
              <a:t>缺乏競爭力</a:t>
            </a:r>
          </a:p>
        </p:txBody>
      </p:sp>
      <p:sp>
        <p:nvSpPr>
          <p:cNvPr id="40967" name="Text Box 5"/>
          <p:cNvSpPr txBox="1">
            <a:spLocks noChangeArrowheads="1"/>
          </p:cNvSpPr>
          <p:nvPr/>
        </p:nvSpPr>
        <p:spPr bwMode="auto">
          <a:xfrm>
            <a:off x="4572000" y="5756275"/>
            <a:ext cx="16065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交易成本</a:t>
            </a:r>
          </a:p>
        </p:txBody>
      </p:sp>
      <p:sp>
        <p:nvSpPr>
          <p:cNvPr id="40968" name="Text Box 6"/>
          <p:cNvSpPr txBox="1">
            <a:spLocks noChangeArrowheads="1"/>
          </p:cNvSpPr>
          <p:nvPr/>
        </p:nvSpPr>
        <p:spPr bwMode="auto">
          <a:xfrm>
            <a:off x="6732588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69" name="Text Box 7"/>
          <p:cNvSpPr txBox="1">
            <a:spLocks noChangeArrowheads="1"/>
          </p:cNvSpPr>
          <p:nvPr/>
        </p:nvSpPr>
        <p:spPr bwMode="auto">
          <a:xfrm>
            <a:off x="3059113" y="5229225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0" name="Rectangle 8"/>
          <p:cNvSpPr>
            <a:spLocks noChangeArrowheads="1"/>
          </p:cNvSpPr>
          <p:nvPr/>
        </p:nvSpPr>
        <p:spPr bwMode="auto">
          <a:xfrm>
            <a:off x="2987675" y="2276475"/>
            <a:ext cx="2124075" cy="144145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階層組織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</a:rPr>
              <a:t>中央控制</a:t>
            </a:r>
          </a:p>
        </p:txBody>
      </p:sp>
      <p:sp>
        <p:nvSpPr>
          <p:cNvPr id="40971" name="Rectangle 9"/>
          <p:cNvSpPr>
            <a:spLocks noChangeArrowheads="1"/>
          </p:cNvSpPr>
          <p:nvPr/>
        </p:nvSpPr>
        <p:spPr bwMode="auto">
          <a:xfrm>
            <a:off x="2987675" y="3717925"/>
            <a:ext cx="2124075" cy="1439863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 b="1">
                <a:solidFill>
                  <a:schemeClr val="bg1"/>
                </a:solidFill>
              </a:rPr>
              <a:t>做不到</a:t>
            </a:r>
          </a:p>
        </p:txBody>
      </p:sp>
      <p:sp>
        <p:nvSpPr>
          <p:cNvPr id="40972" name="Text Box 10"/>
          <p:cNvSpPr txBox="1">
            <a:spLocks noChangeArrowheads="1"/>
          </p:cNvSpPr>
          <p:nvPr/>
        </p:nvSpPr>
        <p:spPr bwMode="auto">
          <a:xfrm>
            <a:off x="2411413" y="4652963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低</a:t>
            </a:r>
          </a:p>
        </p:txBody>
      </p:sp>
      <p:sp>
        <p:nvSpPr>
          <p:cNvPr id="40973" name="Text Box 11"/>
          <p:cNvSpPr txBox="1">
            <a:spLocks noChangeArrowheads="1"/>
          </p:cNvSpPr>
          <p:nvPr/>
        </p:nvSpPr>
        <p:spPr bwMode="auto">
          <a:xfrm>
            <a:off x="2411413" y="2349500"/>
            <a:ext cx="488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高</a:t>
            </a:r>
          </a:p>
        </p:txBody>
      </p:sp>
      <p:sp>
        <p:nvSpPr>
          <p:cNvPr id="40974" name="Text Box 12"/>
          <p:cNvSpPr txBox="1">
            <a:spLocks noChangeArrowheads="1"/>
          </p:cNvSpPr>
          <p:nvPr/>
        </p:nvSpPr>
        <p:spPr bwMode="auto">
          <a:xfrm>
            <a:off x="1341438" y="2708275"/>
            <a:ext cx="611187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zh-TW" altLang="en-US" sz="2800">
                <a:solidFill>
                  <a:srgbClr val="333399"/>
                </a:solidFill>
              </a:rPr>
              <a:t>代理成本</a:t>
            </a:r>
          </a:p>
        </p:txBody>
      </p:sp>
      <p:grpSp>
        <p:nvGrpSpPr>
          <p:cNvPr id="614413" name="Group 13"/>
          <p:cNvGrpSpPr>
            <a:grpSpLocks/>
          </p:cNvGrpSpPr>
          <p:nvPr/>
        </p:nvGrpSpPr>
        <p:grpSpPr bwMode="auto">
          <a:xfrm>
            <a:off x="1476375" y="692150"/>
            <a:ext cx="3635375" cy="4464050"/>
            <a:chOff x="930" y="436"/>
            <a:chExt cx="2290" cy="2812"/>
          </a:xfrm>
        </p:grpSpPr>
        <p:sp>
          <p:nvSpPr>
            <p:cNvPr id="40976" name="Rectangle 14"/>
            <p:cNvSpPr>
              <a:spLocks noChangeArrowheads="1"/>
            </p:cNvSpPr>
            <p:nvPr/>
          </p:nvSpPr>
          <p:spPr bwMode="auto">
            <a:xfrm>
              <a:off x="1882" y="2341"/>
              <a:ext cx="1338" cy="907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2400" b="1">
                  <a:solidFill>
                    <a:schemeClr val="bg1"/>
                  </a:solidFill>
                </a:rPr>
                <a:t>虛擬整合</a:t>
              </a:r>
            </a:p>
          </p:txBody>
        </p:sp>
        <p:sp>
          <p:nvSpPr>
            <p:cNvPr id="40977" name="Text Box 15"/>
            <p:cNvSpPr txBox="1">
              <a:spLocks noChangeArrowheads="1"/>
            </p:cNvSpPr>
            <p:nvPr/>
          </p:nvSpPr>
          <p:spPr bwMode="auto">
            <a:xfrm>
              <a:off x="930" y="436"/>
              <a:ext cx="1556" cy="404"/>
            </a:xfrm>
            <a:prstGeom prst="rect">
              <a:avLst/>
            </a:prstGeom>
            <a:solidFill>
              <a:srgbClr val="3333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3600">
                  <a:solidFill>
                    <a:schemeClr val="bg1"/>
                  </a:solidFill>
                </a:rPr>
                <a:t>電子化企業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921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F9F0664-9FE3-4CDA-AB0D-01F22BC689F5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mtClean="0"/>
              <a:t>IT</a:t>
            </a:r>
            <a:r>
              <a:rPr lang="zh-TW" altLang="en-US" smtClean="0"/>
              <a:t> 在企業應用上的的基本課題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mtClean="0"/>
              <a:t>速度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能見度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資訊透明度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資訊對稱性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信任</a:t>
            </a:r>
          </a:p>
          <a:p>
            <a:pPr eaLnBrk="1" hangingPunct="1">
              <a:lnSpc>
                <a:spcPct val="80000"/>
              </a:lnSpc>
            </a:pPr>
            <a:r>
              <a:rPr lang="zh-TW" altLang="en-US" smtClean="0"/>
              <a:t>成本結構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交易成本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mtClean="0"/>
              <a:t>相關成本比較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430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AF8F376-E426-40E1-9141-1FE6ECB7E6A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深耕 </a:t>
            </a:r>
            <a:r>
              <a:rPr lang="en-US" altLang="zh-TW" smtClean="0"/>
              <a:t>vs </a:t>
            </a:r>
            <a:r>
              <a:rPr lang="zh-TW" altLang="en-US" smtClean="0"/>
              <a:t>整合</a:t>
            </a: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dirty="0" smtClean="0"/>
              <a:t>深耕：在一個價值鏈階段投入資源，增加規模經濟、範躊經濟</a:t>
            </a:r>
          </a:p>
          <a:p>
            <a:pPr eaLnBrk="1" hangingPunct="1"/>
            <a:endParaRPr lang="zh-TW" altLang="en-US" dirty="0" smtClean="0"/>
          </a:p>
          <a:p>
            <a:pPr eaLnBrk="1" hangingPunct="1"/>
            <a:r>
              <a:rPr lang="zh-TW" altLang="en-US" dirty="0" smtClean="0"/>
              <a:t>整合：串聯價值鏈上下游，透過上下游的透明度，爭取更大的顧客價值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2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2FF961-52B9-4736-A447-059E20A6178C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2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15200" cy="1143000"/>
          </a:xfrm>
        </p:spPr>
        <p:txBody>
          <a:bodyPr/>
          <a:lstStyle/>
          <a:p>
            <a:pPr eaLnBrk="1" hangingPunct="1"/>
            <a:r>
              <a:rPr lang="zh-TW" altLang="en-US" smtClean="0"/>
              <a:t>企業價值如何產生</a:t>
            </a:r>
            <a:r>
              <a:rPr lang="zh-TW" altLang="en-US" sz="3200" smtClean="0"/>
              <a:t>──戰略性思考</a:t>
            </a:r>
          </a:p>
        </p:txBody>
      </p:sp>
      <p:sp>
        <p:nvSpPr>
          <p:cNvPr id="13312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5410200" cy="2362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夫未戰而廟算勝者，得算多也；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未戰而廟算不勝者，得算少也；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zh-TW" altLang="en-US" sz="2400" smtClean="0"/>
              <a:t>多算勝，少算不勝，而況於無算乎？</a:t>
            </a:r>
          </a:p>
          <a:p>
            <a:pPr algn="r" eaLnBrk="1" hangingPunct="1">
              <a:buFont typeface="Wingdings" panose="05000000000000000000" pitchFamily="2" charset="2"/>
              <a:buNone/>
            </a:pPr>
            <a:r>
              <a:rPr lang="zh-TW" altLang="en-US" sz="2000" smtClean="0">
                <a:solidFill>
                  <a:schemeClr val="tx1"/>
                </a:solidFill>
              </a:rPr>
              <a:t>－孫子兵法始計篇</a:t>
            </a:r>
          </a:p>
        </p:txBody>
      </p:sp>
      <p:pic>
        <p:nvPicPr>
          <p:cNvPr id="133126" name="Picture 4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057400"/>
            <a:ext cx="2417763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27" name="Rectangle 5"/>
          <p:cNvSpPr>
            <a:spLocks noChangeArrowheads="1"/>
          </p:cNvSpPr>
          <p:nvPr/>
        </p:nvSpPr>
        <p:spPr bwMode="auto">
          <a:xfrm>
            <a:off x="2819400" y="5181600"/>
            <a:ext cx="6096000" cy="1066800"/>
          </a:xfrm>
          <a:prstGeom prst="rect">
            <a:avLst/>
          </a:prstGeom>
          <a:solidFill>
            <a:srgbClr val="E0F78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>
            <a:lvl1pPr marL="381000" indent="-3810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計者，選將、量敵、度地、料卒、</a:t>
            </a:r>
          </a:p>
          <a:p>
            <a:pPr algn="just">
              <a:lnSpc>
                <a:spcPct val="115000"/>
              </a:lnSpc>
              <a:buClrTx/>
              <a:buFontTx/>
              <a:buNone/>
            </a:pPr>
            <a:r>
              <a:rPr lang="zh-TW" altLang="en-US" sz="24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遠近、險易、計於廟堂也。　　　</a:t>
            </a:r>
            <a:r>
              <a:rPr lang="zh-TW" altLang="en-US" sz="1600">
                <a:solidFill>
                  <a:srgbClr val="CC3300"/>
                </a:solidFill>
                <a:latin typeface="華康儷粗黑" pitchFamily="49" charset="-120"/>
                <a:ea typeface="華康儷粗黑" pitchFamily="49" charset="-120"/>
              </a:rPr>
              <a:t>－曹操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517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81CA885-95A9-479E-B5B6-B64D6298158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5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企業策略的創新</a:t>
            </a:r>
          </a:p>
        </p:txBody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策略分析</a:t>
            </a:r>
          </a:p>
          <a:p>
            <a:pPr eaLnBrk="1" hangingPunct="1"/>
            <a:r>
              <a:rPr lang="zh-TW" altLang="en-US" smtClean="0"/>
              <a:t>依賴策略分析來瞭解公司的環境和現況</a:t>
            </a:r>
          </a:p>
          <a:p>
            <a:pPr eaLnBrk="1" hangingPunct="1"/>
            <a:r>
              <a:rPr lang="zh-TW" altLang="en-US" smtClean="0"/>
              <a:t>孫子兵法：知己知彼百戰不殆</a:t>
            </a:r>
          </a:p>
          <a:p>
            <a:pPr lvl="1" eaLnBrk="1" hangingPunct="1"/>
            <a:r>
              <a:rPr lang="zh-TW" altLang="en-US" smtClean="0"/>
              <a:t>己：自己的能力</a:t>
            </a:r>
          </a:p>
          <a:p>
            <a:pPr lvl="1" eaLnBrk="1" hangingPunct="1"/>
            <a:r>
              <a:rPr lang="zh-TW" altLang="en-US" smtClean="0"/>
              <a:t>彼：環境條件、競爭對手</a:t>
            </a:r>
          </a:p>
          <a:p>
            <a:pPr eaLnBrk="1" hangingPunct="1"/>
            <a:r>
              <a:rPr lang="zh-TW" altLang="en-US" smtClean="0"/>
              <a:t>有哪一些競爭力？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3565525" y="6423025"/>
            <a:ext cx="28956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7219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6537325" y="6423025"/>
            <a:ext cx="1905000" cy="457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AF1AD34-D1A9-4C90-BEA0-033E9F5E804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0" name="Line 2"/>
          <p:cNvSpPr>
            <a:spLocks noChangeShapeType="1"/>
          </p:cNvSpPr>
          <p:nvPr/>
        </p:nvSpPr>
        <p:spPr bwMode="auto">
          <a:xfrm>
            <a:off x="1974850" y="4056063"/>
            <a:ext cx="1206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1" name="Line 3"/>
          <p:cNvSpPr>
            <a:spLocks noChangeShapeType="1"/>
          </p:cNvSpPr>
          <p:nvPr/>
        </p:nvSpPr>
        <p:spPr bwMode="auto">
          <a:xfrm flipH="1">
            <a:off x="6383338" y="4030663"/>
            <a:ext cx="130968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22" name="Rectangle 4"/>
          <p:cNvSpPr>
            <a:spLocks noChangeArrowheads="1"/>
          </p:cNvSpPr>
          <p:nvPr/>
        </p:nvSpPr>
        <p:spPr bwMode="auto">
          <a:xfrm>
            <a:off x="3194050" y="3019425"/>
            <a:ext cx="3189288" cy="1893888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3" name="Rectangle 5"/>
          <p:cNvSpPr>
            <a:spLocks noChangeArrowheads="1"/>
          </p:cNvSpPr>
          <p:nvPr/>
        </p:nvSpPr>
        <p:spPr bwMode="auto">
          <a:xfrm>
            <a:off x="746125" y="3527425"/>
            <a:ext cx="1435100" cy="1003300"/>
          </a:xfrm>
          <a:prstGeom prst="rect">
            <a:avLst/>
          </a:prstGeom>
          <a:solidFill>
            <a:srgbClr val="333399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4" name="Rectangle 6"/>
          <p:cNvSpPr>
            <a:spLocks noChangeArrowheads="1"/>
          </p:cNvSpPr>
          <p:nvPr/>
        </p:nvSpPr>
        <p:spPr bwMode="auto">
          <a:xfrm>
            <a:off x="4057650" y="1622425"/>
            <a:ext cx="1436688" cy="901700"/>
          </a:xfrm>
          <a:prstGeom prst="rect">
            <a:avLst/>
          </a:prstGeom>
          <a:solidFill>
            <a:srgbClr val="3366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5" name="Rectangle 7"/>
          <p:cNvSpPr>
            <a:spLocks noChangeArrowheads="1"/>
          </p:cNvSpPr>
          <p:nvPr/>
        </p:nvSpPr>
        <p:spPr bwMode="auto">
          <a:xfrm>
            <a:off x="4083050" y="5332413"/>
            <a:ext cx="1436688" cy="1003300"/>
          </a:xfrm>
          <a:prstGeom prst="rect">
            <a:avLst/>
          </a:prstGeom>
          <a:solidFill>
            <a:srgbClr val="CC000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6" name="Rectangle 8"/>
          <p:cNvSpPr>
            <a:spLocks noChangeArrowheads="1"/>
          </p:cNvSpPr>
          <p:nvPr/>
        </p:nvSpPr>
        <p:spPr bwMode="auto">
          <a:xfrm>
            <a:off x="7451725" y="3527425"/>
            <a:ext cx="1433513" cy="1003300"/>
          </a:xfrm>
          <a:prstGeom prst="rect">
            <a:avLst/>
          </a:prstGeom>
          <a:solidFill>
            <a:srgbClr val="800080"/>
          </a:solidFill>
          <a:ln w="12700">
            <a:solidFill>
              <a:srgbClr val="00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722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 smtClean="0"/>
              <a:t>企業競爭架構 </a:t>
            </a:r>
            <a:r>
              <a:rPr lang="en-US" altLang="zh-TW" sz="2800" smtClean="0"/>
              <a:t>Porter</a:t>
            </a:r>
            <a:r>
              <a:rPr lang="zh-TW" altLang="en-US" sz="2800" smtClean="0"/>
              <a:t>（五力分析</a:t>
            </a:r>
            <a:r>
              <a:rPr lang="en-US" altLang="zh-TW" sz="3600" smtClean="0"/>
              <a:t>﹚</a:t>
            </a:r>
          </a:p>
        </p:txBody>
      </p:sp>
      <p:pic>
        <p:nvPicPr>
          <p:cNvPr id="137228" name="Picture 1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8000" y="3827463"/>
            <a:ext cx="927100" cy="88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</p:pic>
      <p:sp>
        <p:nvSpPr>
          <p:cNvPr id="137229" name="Line 11"/>
          <p:cNvSpPr>
            <a:spLocks noChangeShapeType="1"/>
          </p:cNvSpPr>
          <p:nvPr/>
        </p:nvSpPr>
        <p:spPr bwMode="auto">
          <a:xfrm>
            <a:off x="4789488" y="2536825"/>
            <a:ext cx="0" cy="469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0" name="Line 12"/>
          <p:cNvSpPr>
            <a:spLocks noChangeShapeType="1"/>
          </p:cNvSpPr>
          <p:nvPr/>
        </p:nvSpPr>
        <p:spPr bwMode="auto">
          <a:xfrm flipH="1" flipV="1">
            <a:off x="4784725" y="4899025"/>
            <a:ext cx="11113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7231" name="Rectangle 13"/>
          <p:cNvSpPr>
            <a:spLocks noChangeArrowheads="1"/>
          </p:cNvSpPr>
          <p:nvPr/>
        </p:nvSpPr>
        <p:spPr bwMode="auto">
          <a:xfrm>
            <a:off x="3733800" y="3167063"/>
            <a:ext cx="2565400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chemeClr val="hlink"/>
                </a:solidFill>
                <a:latin typeface="GE Kai" charset="0"/>
              </a:rPr>
              <a:t>產業內競爭者</a:t>
            </a:r>
          </a:p>
        </p:txBody>
      </p:sp>
      <p:sp>
        <p:nvSpPr>
          <p:cNvPr id="137232" name="Rectangle 14"/>
          <p:cNvSpPr>
            <a:spLocks noChangeArrowheads="1"/>
          </p:cNvSpPr>
          <p:nvPr/>
        </p:nvSpPr>
        <p:spPr bwMode="auto">
          <a:xfrm>
            <a:off x="4445000" y="4183063"/>
            <a:ext cx="7366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競爭</a:t>
            </a:r>
          </a:p>
        </p:txBody>
      </p:sp>
      <p:sp>
        <p:nvSpPr>
          <p:cNvPr id="137233" name="Rectangle 15"/>
          <p:cNvSpPr>
            <a:spLocks noChangeArrowheads="1"/>
          </p:cNvSpPr>
          <p:nvPr/>
        </p:nvSpPr>
        <p:spPr bwMode="auto">
          <a:xfrm>
            <a:off x="7461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供應者</a:t>
            </a:r>
          </a:p>
        </p:txBody>
      </p:sp>
      <p:sp>
        <p:nvSpPr>
          <p:cNvPr id="137234" name="Rectangle 16"/>
          <p:cNvSpPr>
            <a:spLocks noChangeArrowheads="1"/>
          </p:cNvSpPr>
          <p:nvPr/>
        </p:nvSpPr>
        <p:spPr bwMode="auto">
          <a:xfrm>
            <a:off x="7527925" y="36798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購買者</a:t>
            </a:r>
          </a:p>
        </p:txBody>
      </p:sp>
      <p:sp>
        <p:nvSpPr>
          <p:cNvPr id="137235" name="Rectangle 17"/>
          <p:cNvSpPr>
            <a:spLocks noChangeArrowheads="1"/>
          </p:cNvSpPr>
          <p:nvPr/>
        </p:nvSpPr>
        <p:spPr bwMode="auto">
          <a:xfrm>
            <a:off x="4098925" y="1470025"/>
            <a:ext cx="13462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潛在</a:t>
            </a:r>
          </a:p>
          <a:p>
            <a:pPr algn="ctr"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進入者</a:t>
            </a:r>
          </a:p>
        </p:txBody>
      </p:sp>
      <p:sp>
        <p:nvSpPr>
          <p:cNvPr id="137236" name="Rectangle 18"/>
          <p:cNvSpPr>
            <a:spLocks noChangeArrowheads="1"/>
          </p:cNvSpPr>
          <p:nvPr/>
        </p:nvSpPr>
        <p:spPr bwMode="auto">
          <a:xfrm>
            <a:off x="4098925" y="5508625"/>
            <a:ext cx="1346200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>
                <a:solidFill>
                  <a:srgbClr val="FFFFFF"/>
                </a:solidFill>
                <a:latin typeface="GE Kai" charset="0"/>
              </a:rPr>
              <a:t>替代者</a:t>
            </a:r>
          </a:p>
        </p:txBody>
      </p:sp>
      <p:sp>
        <p:nvSpPr>
          <p:cNvPr id="137237" name="Rectangle 19"/>
          <p:cNvSpPr>
            <a:spLocks noChangeArrowheads="1"/>
          </p:cNvSpPr>
          <p:nvPr/>
        </p:nvSpPr>
        <p:spPr bwMode="auto">
          <a:xfrm>
            <a:off x="6537325" y="35274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38" name="Rectangle 20"/>
          <p:cNvSpPr>
            <a:spLocks noChangeArrowheads="1"/>
          </p:cNvSpPr>
          <p:nvPr/>
        </p:nvSpPr>
        <p:spPr bwMode="auto">
          <a:xfrm>
            <a:off x="4860925" y="2536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  <p:sp>
        <p:nvSpPr>
          <p:cNvPr id="137239" name="Rectangle 21"/>
          <p:cNvSpPr>
            <a:spLocks noChangeArrowheads="1"/>
          </p:cNvSpPr>
          <p:nvPr/>
        </p:nvSpPr>
        <p:spPr bwMode="auto">
          <a:xfrm>
            <a:off x="2270125" y="36036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137240" name="Rectangle 22"/>
          <p:cNvSpPr>
            <a:spLocks noChangeArrowheads="1"/>
          </p:cNvSpPr>
          <p:nvPr/>
        </p:nvSpPr>
        <p:spPr bwMode="auto">
          <a:xfrm>
            <a:off x="4860925" y="4822825"/>
            <a:ext cx="736600" cy="45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accent1"/>
                  </a:outerShdw>
                </a:effectLst>
              </a14:hiddenEffects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11000"/>
              </a:lnSpc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GE Black-Medium+N" charset="0"/>
                <a:ea typeface="新細明體" panose="02020500000000000000" pitchFamily="18" charset="-120"/>
              </a:rPr>
              <a:t>威脅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9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7D7B4C-7E17-4F2C-ABED-59428AB4DCC9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8" name="AutoShape 2"/>
          <p:cNvSpPr>
            <a:spLocks noChangeArrowheads="1"/>
          </p:cNvSpPr>
          <p:nvPr/>
        </p:nvSpPr>
        <p:spPr bwMode="auto">
          <a:xfrm>
            <a:off x="1447800" y="1905000"/>
            <a:ext cx="6324600" cy="3124200"/>
          </a:xfrm>
          <a:prstGeom prst="homePlate">
            <a:avLst>
              <a:gd name="adj" fmla="val 3404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69" name="AutoShape 3"/>
          <p:cNvSpPr>
            <a:spLocks noChangeArrowheads="1"/>
          </p:cNvSpPr>
          <p:nvPr/>
        </p:nvSpPr>
        <p:spPr bwMode="auto">
          <a:xfrm>
            <a:off x="1447800" y="1905000"/>
            <a:ext cx="5334000" cy="3124200"/>
          </a:xfrm>
          <a:prstGeom prst="homePlate">
            <a:avLst>
              <a:gd name="adj" fmla="val 28305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0" name="AutoShape 4"/>
          <p:cNvSpPr>
            <a:spLocks noChangeArrowheads="1"/>
          </p:cNvSpPr>
          <p:nvPr/>
        </p:nvSpPr>
        <p:spPr bwMode="auto">
          <a:xfrm>
            <a:off x="2286000" y="3429000"/>
            <a:ext cx="4495800" cy="1600200"/>
          </a:xfrm>
          <a:prstGeom prst="flowChartManualOperation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1" name="Rectangle 5"/>
          <p:cNvSpPr>
            <a:spLocks noChangeArrowheads="1"/>
          </p:cNvSpPr>
          <p:nvPr/>
        </p:nvSpPr>
        <p:spPr bwMode="auto">
          <a:xfrm>
            <a:off x="1447800" y="3429000"/>
            <a:ext cx="1981200" cy="16002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zh-TW" altLang="zh-TW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9272" name="Line 6"/>
          <p:cNvSpPr>
            <a:spLocks noChangeShapeType="1"/>
          </p:cNvSpPr>
          <p:nvPr/>
        </p:nvSpPr>
        <p:spPr bwMode="auto">
          <a:xfrm>
            <a:off x="1447800" y="2667000"/>
            <a:ext cx="487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3" name="Line 7"/>
          <p:cNvSpPr>
            <a:spLocks noChangeShapeType="1"/>
          </p:cNvSpPr>
          <p:nvPr/>
        </p:nvSpPr>
        <p:spPr bwMode="auto">
          <a:xfrm>
            <a:off x="1447800" y="3429000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4" name="Line 8"/>
          <p:cNvSpPr>
            <a:spLocks noChangeShapeType="1"/>
          </p:cNvSpPr>
          <p:nvPr/>
        </p:nvSpPr>
        <p:spPr bwMode="auto">
          <a:xfrm>
            <a:off x="1447800" y="3048000"/>
            <a:ext cx="510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5" name="Line 9"/>
          <p:cNvSpPr>
            <a:spLocks noChangeShapeType="1"/>
          </p:cNvSpPr>
          <p:nvPr/>
        </p:nvSpPr>
        <p:spPr bwMode="auto">
          <a:xfrm>
            <a:off x="1447800" y="2286000"/>
            <a:ext cx="464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6" name="Line 10"/>
          <p:cNvSpPr>
            <a:spLocks noChangeShapeType="1"/>
          </p:cNvSpPr>
          <p:nvPr/>
        </p:nvSpPr>
        <p:spPr bwMode="auto">
          <a:xfrm>
            <a:off x="23622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7" name="Line 11"/>
          <p:cNvSpPr>
            <a:spLocks noChangeShapeType="1"/>
          </p:cNvSpPr>
          <p:nvPr/>
        </p:nvSpPr>
        <p:spPr bwMode="auto">
          <a:xfrm>
            <a:off x="44196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8" name="Line 12"/>
          <p:cNvSpPr>
            <a:spLocks noChangeShapeType="1"/>
          </p:cNvSpPr>
          <p:nvPr/>
        </p:nvSpPr>
        <p:spPr bwMode="auto">
          <a:xfrm>
            <a:off x="5334000" y="34290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39279" name="Rectangle 13"/>
          <p:cNvSpPr>
            <a:spLocks noChangeArrowheads="1"/>
          </p:cNvSpPr>
          <p:nvPr/>
        </p:nvSpPr>
        <p:spPr bwMode="auto">
          <a:xfrm>
            <a:off x="3657600" y="3429000"/>
            <a:ext cx="457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輸出運儲</a:t>
            </a:r>
          </a:p>
        </p:txBody>
      </p:sp>
      <p:sp>
        <p:nvSpPr>
          <p:cNvPr id="139280" name="Rectangle 14"/>
          <p:cNvSpPr>
            <a:spLocks noChangeArrowheads="1"/>
          </p:cNvSpPr>
          <p:nvPr/>
        </p:nvSpPr>
        <p:spPr bwMode="auto">
          <a:xfrm>
            <a:off x="26670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作業</a:t>
            </a:r>
          </a:p>
        </p:txBody>
      </p:sp>
      <p:sp>
        <p:nvSpPr>
          <p:cNvPr id="139281" name="Rectangle 15"/>
          <p:cNvSpPr>
            <a:spLocks noChangeArrowheads="1"/>
          </p:cNvSpPr>
          <p:nvPr/>
        </p:nvSpPr>
        <p:spPr bwMode="auto">
          <a:xfrm>
            <a:off x="4648200" y="38862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行銷</a:t>
            </a:r>
          </a:p>
        </p:txBody>
      </p:sp>
      <p:sp>
        <p:nvSpPr>
          <p:cNvPr id="139282" name="Rectangle 16"/>
          <p:cNvSpPr>
            <a:spLocks noChangeArrowheads="1"/>
          </p:cNvSpPr>
          <p:nvPr/>
        </p:nvSpPr>
        <p:spPr bwMode="auto">
          <a:xfrm>
            <a:off x="5562600" y="3810000"/>
            <a:ext cx="457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服務</a:t>
            </a:r>
          </a:p>
        </p:txBody>
      </p:sp>
      <p:sp>
        <p:nvSpPr>
          <p:cNvPr id="139283" name="Rectangle 17"/>
          <p:cNvSpPr>
            <a:spLocks noChangeArrowheads="1"/>
          </p:cNvSpPr>
          <p:nvPr/>
        </p:nvSpPr>
        <p:spPr bwMode="auto">
          <a:xfrm>
            <a:off x="6400800" y="2209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71463" indent="-271463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4" name="Rectangle 18"/>
          <p:cNvSpPr>
            <a:spLocks noChangeArrowheads="1"/>
          </p:cNvSpPr>
          <p:nvPr/>
        </p:nvSpPr>
        <p:spPr bwMode="auto">
          <a:xfrm>
            <a:off x="6553200" y="3733800"/>
            <a:ext cx="7620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190500"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利潤</a:t>
            </a:r>
          </a:p>
        </p:txBody>
      </p:sp>
      <p:sp>
        <p:nvSpPr>
          <p:cNvPr id="139285" name="Rectangle 19"/>
          <p:cNvSpPr>
            <a:spLocks noChangeArrowheads="1"/>
          </p:cNvSpPr>
          <p:nvPr/>
        </p:nvSpPr>
        <p:spPr bwMode="auto">
          <a:xfrm>
            <a:off x="1600200" y="5410200"/>
            <a:ext cx="5791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企業經由價值鍊活動產生利潤</a:t>
            </a:r>
          </a:p>
        </p:txBody>
      </p:sp>
      <p:sp>
        <p:nvSpPr>
          <p:cNvPr id="139286" name="Rectangle 20"/>
          <p:cNvSpPr>
            <a:spLocks noChangeArrowheads="1"/>
          </p:cNvSpPr>
          <p:nvPr/>
        </p:nvSpPr>
        <p:spPr bwMode="auto">
          <a:xfrm>
            <a:off x="2286000" y="2286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人力資源管理</a:t>
            </a:r>
          </a:p>
        </p:txBody>
      </p:sp>
      <p:sp>
        <p:nvSpPr>
          <p:cNvPr id="139287" name="Rectangle 21"/>
          <p:cNvSpPr>
            <a:spLocks noChangeArrowheads="1"/>
          </p:cNvSpPr>
          <p:nvPr/>
        </p:nvSpPr>
        <p:spPr bwMode="auto">
          <a:xfrm>
            <a:off x="2895600" y="2667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研究發展</a:t>
            </a:r>
          </a:p>
        </p:txBody>
      </p:sp>
      <p:sp>
        <p:nvSpPr>
          <p:cNvPr id="139288" name="Rectangle 22"/>
          <p:cNvSpPr>
            <a:spLocks noChangeArrowheads="1"/>
          </p:cNvSpPr>
          <p:nvPr/>
        </p:nvSpPr>
        <p:spPr bwMode="auto">
          <a:xfrm>
            <a:off x="3810000" y="3048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採購</a:t>
            </a:r>
          </a:p>
        </p:txBody>
      </p:sp>
      <p:sp>
        <p:nvSpPr>
          <p:cNvPr id="139289" name="Rectangle 23"/>
          <p:cNvSpPr>
            <a:spLocks noChangeArrowheads="1"/>
          </p:cNvSpPr>
          <p:nvPr/>
        </p:nvSpPr>
        <p:spPr bwMode="auto">
          <a:xfrm>
            <a:off x="1752600" y="1905000"/>
            <a:ext cx="25146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0000CC"/>
                </a:solidFill>
                <a:latin typeface="標楷體" panose="03000509000000000000" pitchFamily="65" charset="-120"/>
              </a:rPr>
              <a:t>企業基礎建設</a:t>
            </a:r>
          </a:p>
        </p:txBody>
      </p:sp>
      <p:sp>
        <p:nvSpPr>
          <p:cNvPr id="139290" name="Rectangle 2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</a:t>
            </a:r>
          </a:p>
        </p:txBody>
      </p:sp>
      <p:sp>
        <p:nvSpPr>
          <p:cNvPr id="139291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704975" y="3543300"/>
            <a:ext cx="419100" cy="1676400"/>
          </a:xfrm>
        </p:spPr>
        <p:txBody>
          <a:bodyPr/>
          <a:lstStyle/>
          <a:p>
            <a:pPr marL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zh-TW" altLang="en-US" sz="2400" smtClean="0">
                <a:solidFill>
                  <a:srgbClr val="0000CC"/>
                </a:solidFill>
              </a:rPr>
              <a:t>輸入運儲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1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099102F-095A-4870-91F8-CD679C2B857B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1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價值鍊的整合：垂直整合</a:t>
            </a:r>
          </a:p>
        </p:txBody>
      </p:sp>
      <p:grpSp>
        <p:nvGrpSpPr>
          <p:cNvPr id="141317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1372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3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4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5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76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7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8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79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0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1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2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83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84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85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86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87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88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89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90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91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92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93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8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1350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1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2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3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54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5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6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7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8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59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0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61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62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63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64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65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66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7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68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69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70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71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1319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1328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9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0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1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32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3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4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5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6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7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8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1339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1340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1341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1342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1343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1344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5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1346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1347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1348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1349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2680" name="Group 72"/>
          <p:cNvGrpSpPr>
            <a:grpSpLocks/>
          </p:cNvGrpSpPr>
          <p:nvPr/>
        </p:nvGrpSpPr>
        <p:grpSpPr bwMode="auto">
          <a:xfrm>
            <a:off x="2209800" y="2819400"/>
            <a:ext cx="3962400" cy="2819400"/>
            <a:chOff x="1392" y="1776"/>
            <a:chExt cx="2496" cy="1776"/>
          </a:xfrm>
        </p:grpSpPr>
        <p:sp>
          <p:nvSpPr>
            <p:cNvPr id="141321" name="Rectangle 73"/>
            <p:cNvSpPr>
              <a:spLocks noChangeArrowheads="1"/>
            </p:cNvSpPr>
            <p:nvPr/>
          </p:nvSpPr>
          <p:spPr bwMode="auto">
            <a:xfrm>
              <a:off x="1392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2" name="Rectangle 74"/>
            <p:cNvSpPr>
              <a:spLocks noChangeArrowheads="1"/>
            </p:cNvSpPr>
            <p:nvPr/>
          </p:nvSpPr>
          <p:spPr bwMode="auto">
            <a:xfrm>
              <a:off x="1920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3" name="Rectangle 75"/>
            <p:cNvSpPr>
              <a:spLocks noChangeArrowheads="1"/>
            </p:cNvSpPr>
            <p:nvPr/>
          </p:nvSpPr>
          <p:spPr bwMode="auto">
            <a:xfrm>
              <a:off x="2496" y="3120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1324" name="Rectangle 76"/>
            <p:cNvSpPr>
              <a:spLocks noChangeArrowheads="1"/>
            </p:cNvSpPr>
            <p:nvPr/>
          </p:nvSpPr>
          <p:spPr bwMode="auto">
            <a:xfrm>
              <a:off x="3648" y="1776"/>
              <a:ext cx="240" cy="4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grpSp>
          <p:nvGrpSpPr>
            <p:cNvPr id="141325" name="Group 77"/>
            <p:cNvGrpSpPr>
              <a:grpSpLocks/>
            </p:cNvGrpSpPr>
            <p:nvPr/>
          </p:nvGrpSpPr>
          <p:grpSpPr bwMode="auto">
            <a:xfrm>
              <a:off x="1488" y="2112"/>
              <a:ext cx="2208" cy="1104"/>
              <a:chOff x="1488" y="2112"/>
              <a:chExt cx="2208" cy="1104"/>
            </a:xfrm>
          </p:grpSpPr>
          <p:sp>
            <p:nvSpPr>
              <p:cNvPr id="141326" name="Line 78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480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41327" name="Line 79"/>
              <p:cNvSpPr>
                <a:spLocks noChangeShapeType="1"/>
              </p:cNvSpPr>
              <p:nvPr/>
            </p:nvSpPr>
            <p:spPr bwMode="auto">
              <a:xfrm flipV="1">
                <a:off x="2688" y="2112"/>
                <a:ext cx="1008" cy="1104"/>
              </a:xfrm>
              <a:prstGeom prst="line">
                <a:avLst/>
              </a:prstGeom>
              <a:noFill/>
              <a:ln w="38100">
                <a:solidFill>
                  <a:schemeClr val="accent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2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43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B9770AA-9045-47C6-A537-73B1CA7F6181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價值鍊的整合：水平整合</a:t>
            </a:r>
          </a:p>
        </p:txBody>
      </p:sp>
      <p:grpSp>
        <p:nvGrpSpPr>
          <p:cNvPr id="143365" name="Group 3"/>
          <p:cNvGrpSpPr>
            <a:grpSpLocks/>
          </p:cNvGrpSpPr>
          <p:nvPr/>
        </p:nvGrpSpPr>
        <p:grpSpPr bwMode="auto">
          <a:xfrm>
            <a:off x="1219200" y="2057400"/>
            <a:ext cx="2971800" cy="1468438"/>
            <a:chOff x="912" y="1200"/>
            <a:chExt cx="3984" cy="1968"/>
          </a:xfrm>
        </p:grpSpPr>
        <p:sp>
          <p:nvSpPr>
            <p:cNvPr id="143419" name="AutoShape 4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0" name="AutoShape 5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1" name="AutoShape 6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2" name="Rectangle 7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23" name="Line 8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4" name="Line 9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5" name="Line 10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6" name="Line 11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7" name="Line 12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8" name="Line 13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29" name="Line 14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30" name="Rectangle 15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31" name="Rectangle 16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32" name="Rectangle 17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33" name="Rectangle 18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34" name="Rectangle 19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35" name="Rectangle 20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6" name="Rectangle 21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37" name="Rectangle 22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38" name="Rectangle 23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39" name="Rectangle 24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40" name="Rectangle 25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6" name="Group 26"/>
          <p:cNvGrpSpPr>
            <a:grpSpLocks/>
          </p:cNvGrpSpPr>
          <p:nvPr/>
        </p:nvGrpSpPr>
        <p:grpSpPr bwMode="auto">
          <a:xfrm>
            <a:off x="2971800" y="4191000"/>
            <a:ext cx="2971800" cy="1468438"/>
            <a:chOff x="912" y="1200"/>
            <a:chExt cx="3984" cy="1968"/>
          </a:xfrm>
        </p:grpSpPr>
        <p:sp>
          <p:nvSpPr>
            <p:cNvPr id="143397" name="AutoShape 27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8" name="AutoShape 28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99" name="AutoShape 29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0" name="Rectangle 30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401" name="Line 31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2" name="Line 32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3" name="Line 33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4" name="Line 34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5" name="Line 35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6" name="Line 36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7" name="Line 37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408" name="Rectangle 38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409" name="Rectangle 39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410" name="Rectangle 40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411" name="Rectangle 41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412" name="Rectangle 42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413" name="Rectangle 43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4" name="Rectangle 44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415" name="Rectangle 45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416" name="Rectangle 46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417" name="Rectangle 47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418" name="Rectangle 48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143367" name="Group 49"/>
          <p:cNvGrpSpPr>
            <a:grpSpLocks/>
          </p:cNvGrpSpPr>
          <p:nvPr/>
        </p:nvGrpSpPr>
        <p:grpSpPr bwMode="auto">
          <a:xfrm>
            <a:off x="5715000" y="2057400"/>
            <a:ext cx="2971800" cy="1468438"/>
            <a:chOff x="912" y="1200"/>
            <a:chExt cx="3984" cy="1968"/>
          </a:xfrm>
        </p:grpSpPr>
        <p:sp>
          <p:nvSpPr>
            <p:cNvPr id="143375" name="AutoShape 50"/>
            <p:cNvSpPr>
              <a:spLocks noChangeArrowheads="1"/>
            </p:cNvSpPr>
            <p:nvPr/>
          </p:nvSpPr>
          <p:spPr bwMode="auto">
            <a:xfrm>
              <a:off x="912" y="1200"/>
              <a:ext cx="3984" cy="1968"/>
            </a:xfrm>
            <a:prstGeom prst="homePlate">
              <a:avLst>
                <a:gd name="adj" fmla="val 34049"/>
              </a:avLst>
            </a:prstGeom>
            <a:solidFill>
              <a:srgbClr val="FF99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6" name="AutoShape 51"/>
            <p:cNvSpPr>
              <a:spLocks noChangeArrowheads="1"/>
            </p:cNvSpPr>
            <p:nvPr/>
          </p:nvSpPr>
          <p:spPr bwMode="auto">
            <a:xfrm>
              <a:off x="912" y="1200"/>
              <a:ext cx="3360" cy="1968"/>
            </a:xfrm>
            <a:prstGeom prst="homePlate">
              <a:avLst>
                <a:gd name="adj" fmla="val 28305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7" name="AutoShape 52"/>
            <p:cNvSpPr>
              <a:spLocks noChangeArrowheads="1"/>
            </p:cNvSpPr>
            <p:nvPr/>
          </p:nvSpPr>
          <p:spPr bwMode="auto">
            <a:xfrm>
              <a:off x="1440" y="2160"/>
              <a:ext cx="2832" cy="1008"/>
            </a:xfrm>
            <a:prstGeom prst="flowChartManualOperation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8" name="Rectangle 53"/>
            <p:cNvSpPr>
              <a:spLocks noChangeArrowheads="1"/>
            </p:cNvSpPr>
            <p:nvPr/>
          </p:nvSpPr>
          <p:spPr bwMode="auto">
            <a:xfrm>
              <a:off x="912" y="2160"/>
              <a:ext cx="1248" cy="100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zh-TW" sz="12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9" name="Line 54"/>
            <p:cNvSpPr>
              <a:spLocks noChangeShapeType="1"/>
            </p:cNvSpPr>
            <p:nvPr/>
          </p:nvSpPr>
          <p:spPr bwMode="auto">
            <a:xfrm>
              <a:off x="912" y="1680"/>
              <a:ext cx="30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0" name="Line 55"/>
            <p:cNvSpPr>
              <a:spLocks noChangeShapeType="1"/>
            </p:cNvSpPr>
            <p:nvPr/>
          </p:nvSpPr>
          <p:spPr bwMode="auto">
            <a:xfrm>
              <a:off x="912" y="2160"/>
              <a:ext cx="33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1" name="Line 56"/>
            <p:cNvSpPr>
              <a:spLocks noChangeShapeType="1"/>
            </p:cNvSpPr>
            <p:nvPr/>
          </p:nvSpPr>
          <p:spPr bwMode="auto">
            <a:xfrm>
              <a:off x="912" y="1920"/>
              <a:ext cx="32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2" name="Line 57"/>
            <p:cNvSpPr>
              <a:spLocks noChangeShapeType="1"/>
            </p:cNvSpPr>
            <p:nvPr/>
          </p:nvSpPr>
          <p:spPr bwMode="auto">
            <a:xfrm>
              <a:off x="912" y="1440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3" name="Line 58"/>
            <p:cNvSpPr>
              <a:spLocks noChangeShapeType="1"/>
            </p:cNvSpPr>
            <p:nvPr/>
          </p:nvSpPr>
          <p:spPr bwMode="auto">
            <a:xfrm>
              <a:off x="1488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4" name="Line 59"/>
            <p:cNvSpPr>
              <a:spLocks noChangeShapeType="1"/>
            </p:cNvSpPr>
            <p:nvPr/>
          </p:nvSpPr>
          <p:spPr bwMode="auto">
            <a:xfrm>
              <a:off x="2784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5" name="Line 60"/>
            <p:cNvSpPr>
              <a:spLocks noChangeShapeType="1"/>
            </p:cNvSpPr>
            <p:nvPr/>
          </p:nvSpPr>
          <p:spPr bwMode="auto">
            <a:xfrm>
              <a:off x="3360" y="2160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86" name="Rectangle 61"/>
            <p:cNvSpPr>
              <a:spLocks noChangeArrowheads="1"/>
            </p:cNvSpPr>
            <p:nvPr/>
          </p:nvSpPr>
          <p:spPr bwMode="auto">
            <a:xfrm>
              <a:off x="1056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輸入運儲</a:t>
              </a:r>
            </a:p>
          </p:txBody>
        </p:sp>
        <p:sp>
          <p:nvSpPr>
            <p:cNvPr id="143387" name="Rectangle 62"/>
            <p:cNvSpPr>
              <a:spLocks noChangeArrowheads="1"/>
            </p:cNvSpPr>
            <p:nvPr/>
          </p:nvSpPr>
          <p:spPr bwMode="auto">
            <a:xfrm>
              <a:off x="2304" y="2160"/>
              <a:ext cx="288" cy="10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輸出運儲</a:t>
              </a:r>
            </a:p>
          </p:txBody>
        </p:sp>
        <p:sp>
          <p:nvSpPr>
            <p:cNvPr id="143388" name="Rectangle 63"/>
            <p:cNvSpPr>
              <a:spLocks noChangeArrowheads="1"/>
            </p:cNvSpPr>
            <p:nvPr/>
          </p:nvSpPr>
          <p:spPr bwMode="auto">
            <a:xfrm>
              <a:off x="1680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作業</a:t>
              </a:r>
            </a:p>
          </p:txBody>
        </p:sp>
        <p:sp>
          <p:nvSpPr>
            <p:cNvPr id="143389" name="Rectangle 64"/>
            <p:cNvSpPr>
              <a:spLocks noChangeArrowheads="1"/>
            </p:cNvSpPr>
            <p:nvPr/>
          </p:nvSpPr>
          <p:spPr bwMode="auto">
            <a:xfrm>
              <a:off x="2928" y="2448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行銷</a:t>
              </a:r>
            </a:p>
          </p:txBody>
        </p:sp>
        <p:sp>
          <p:nvSpPr>
            <p:cNvPr id="143390" name="Rectangle 65"/>
            <p:cNvSpPr>
              <a:spLocks noChangeArrowheads="1"/>
            </p:cNvSpPr>
            <p:nvPr/>
          </p:nvSpPr>
          <p:spPr bwMode="auto">
            <a:xfrm>
              <a:off x="3504" y="2400"/>
              <a:ext cx="288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服務</a:t>
              </a:r>
            </a:p>
          </p:txBody>
        </p:sp>
        <p:sp>
          <p:nvSpPr>
            <p:cNvPr id="143391" name="Rectangle 66"/>
            <p:cNvSpPr>
              <a:spLocks noChangeArrowheads="1"/>
            </p:cNvSpPr>
            <p:nvPr/>
          </p:nvSpPr>
          <p:spPr bwMode="auto">
            <a:xfrm>
              <a:off x="4032" y="139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marL="271463" indent="-271463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2" name="Rectangle 67"/>
            <p:cNvSpPr>
              <a:spLocks noChangeArrowheads="1"/>
            </p:cNvSpPr>
            <p:nvPr/>
          </p:nvSpPr>
          <p:spPr bwMode="auto">
            <a:xfrm>
              <a:off x="4128" y="2352"/>
              <a:ext cx="480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indent="190500"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利潤</a:t>
              </a:r>
            </a:p>
          </p:txBody>
        </p:sp>
        <p:sp>
          <p:nvSpPr>
            <p:cNvPr id="143393" name="Rectangle 68"/>
            <p:cNvSpPr>
              <a:spLocks noChangeArrowheads="1"/>
            </p:cNvSpPr>
            <p:nvPr/>
          </p:nvSpPr>
          <p:spPr bwMode="auto">
            <a:xfrm>
              <a:off x="1440" y="144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人力資源管理</a:t>
              </a:r>
            </a:p>
          </p:txBody>
        </p:sp>
        <p:sp>
          <p:nvSpPr>
            <p:cNvPr id="143394" name="Rectangle 69"/>
            <p:cNvSpPr>
              <a:spLocks noChangeArrowheads="1"/>
            </p:cNvSpPr>
            <p:nvPr/>
          </p:nvSpPr>
          <p:spPr bwMode="auto">
            <a:xfrm>
              <a:off x="1824" y="168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研究發展</a:t>
              </a:r>
            </a:p>
          </p:txBody>
        </p:sp>
        <p:sp>
          <p:nvSpPr>
            <p:cNvPr id="143395" name="Rectangle 70"/>
            <p:cNvSpPr>
              <a:spLocks noChangeArrowheads="1"/>
            </p:cNvSpPr>
            <p:nvPr/>
          </p:nvSpPr>
          <p:spPr bwMode="auto">
            <a:xfrm>
              <a:off x="2400" y="192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採購</a:t>
              </a:r>
            </a:p>
          </p:txBody>
        </p:sp>
        <p:sp>
          <p:nvSpPr>
            <p:cNvPr id="143396" name="Rectangle 71"/>
            <p:cNvSpPr>
              <a:spLocks noChangeArrowheads="1"/>
            </p:cNvSpPr>
            <p:nvPr/>
          </p:nvSpPr>
          <p:spPr bwMode="auto">
            <a:xfrm>
              <a:off x="1104" y="1200"/>
              <a:ext cx="1584" cy="2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zh-TW" altLang="en-US" sz="1200">
                  <a:solidFill>
                    <a:schemeClr val="tx1"/>
                  </a:solidFill>
                  <a:ea typeface="新細明體" panose="02020500000000000000" pitchFamily="18" charset="-120"/>
                </a:rPr>
                <a:t>企業基礎建設</a:t>
              </a:r>
            </a:p>
          </p:txBody>
        </p:sp>
      </p:grpSp>
      <p:grpSp>
        <p:nvGrpSpPr>
          <p:cNvPr id="453704" name="Group 72"/>
          <p:cNvGrpSpPr>
            <a:grpSpLocks/>
          </p:cNvGrpSpPr>
          <p:nvPr/>
        </p:nvGrpSpPr>
        <p:grpSpPr bwMode="auto">
          <a:xfrm>
            <a:off x="1219200" y="2590800"/>
            <a:ext cx="7010400" cy="2286000"/>
            <a:chOff x="768" y="1632"/>
            <a:chExt cx="4416" cy="1440"/>
          </a:xfrm>
        </p:grpSpPr>
        <p:sp>
          <p:nvSpPr>
            <p:cNvPr id="143369" name="Rectangle 73"/>
            <p:cNvSpPr>
              <a:spLocks noChangeArrowheads="1"/>
            </p:cNvSpPr>
            <p:nvPr/>
          </p:nvSpPr>
          <p:spPr bwMode="auto">
            <a:xfrm>
              <a:off x="768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0" name="Rectangle 74"/>
            <p:cNvSpPr>
              <a:spLocks noChangeArrowheads="1"/>
            </p:cNvSpPr>
            <p:nvPr/>
          </p:nvSpPr>
          <p:spPr bwMode="auto">
            <a:xfrm>
              <a:off x="1872" y="2976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1" name="Rectangle 75"/>
            <p:cNvSpPr>
              <a:spLocks noChangeArrowheads="1"/>
            </p:cNvSpPr>
            <p:nvPr/>
          </p:nvSpPr>
          <p:spPr bwMode="auto">
            <a:xfrm>
              <a:off x="3600" y="1632"/>
              <a:ext cx="1584" cy="96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30000"/>
                </a:spcBef>
                <a:buClr>
                  <a:schemeClr val="accent2"/>
                </a:buClr>
                <a:buFont typeface="Wingdings" panose="05000000000000000000" pitchFamily="2" charset="2"/>
                <a:buBlip>
                  <a:blip r:embed="rId3"/>
                </a:buBlip>
                <a:defRPr kumimoji="1" sz="3200">
                  <a:solidFill>
                    <a:srgbClr val="000099"/>
                  </a:solidFill>
                  <a:latin typeface="Times New Roman" panose="02020603050405020304" pitchFamily="18" charset="0"/>
                  <a:ea typeface="標楷體" panose="03000509000000000000" pitchFamily="65" charset="-120"/>
                </a:defRPr>
              </a:lvl1pPr>
              <a:lvl2pPr marL="742950" indent="-285750">
                <a:spcBef>
                  <a:spcPct val="20000"/>
                </a:spcBef>
                <a:buClr>
                  <a:schemeClr val="hlink"/>
                </a:buClr>
                <a:buFont typeface="Webdings" panose="05030102010509060703" pitchFamily="18" charset="2"/>
                <a:buBlip>
                  <a:blip r:embed="rId4"/>
                </a:buBlip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spcBef>
                  <a:spcPct val="20000"/>
                </a:spcBef>
                <a:buFont typeface="Wingdings" panose="05000000000000000000" pitchFamily="2" charset="2"/>
                <a:buBlip>
                  <a:blip r:embed="rId5"/>
                </a:buBlip>
                <a:defRPr kumimoji="1" sz="24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spcBef>
                  <a:spcPct val="20000"/>
                </a:spcBef>
                <a:buFont typeface="Wingdings" panose="05000000000000000000" pitchFamily="2" charset="2"/>
                <a:buChar char="q"/>
                <a:defRPr kumimoji="1" sz="2000">
                  <a:solidFill>
                    <a:srgbClr val="CC0000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spcBef>
                  <a:spcPct val="20000"/>
                </a:spcBef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Blip>
                  <a:blip r:embed="rId5"/>
                </a:buBlip>
                <a:defRPr kumimoji="1" sz="2000">
                  <a:solidFill>
                    <a:schemeClr val="folHlink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zh-TW" altLang="en-US" sz="2400">
                <a:solidFill>
                  <a:schemeClr val="tx1"/>
                </a:solidFill>
                <a:ea typeface="新細明體" panose="02020500000000000000" pitchFamily="18" charset="-120"/>
              </a:endParaRPr>
            </a:p>
          </p:txBody>
        </p:sp>
        <p:sp>
          <p:nvSpPr>
            <p:cNvPr id="143372" name="Line 76"/>
            <p:cNvSpPr>
              <a:spLocks noChangeShapeType="1"/>
            </p:cNvSpPr>
            <p:nvPr/>
          </p:nvSpPr>
          <p:spPr bwMode="auto">
            <a:xfrm>
              <a:off x="2112" y="1680"/>
              <a:ext cx="2496" cy="120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3" name="Line 77"/>
            <p:cNvSpPr>
              <a:spLocks noChangeShapeType="1"/>
            </p:cNvSpPr>
            <p:nvPr/>
          </p:nvSpPr>
          <p:spPr bwMode="auto">
            <a:xfrm flipV="1">
              <a:off x="3312" y="2976"/>
              <a:ext cx="1200" cy="48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3374" name="Line 78"/>
            <p:cNvSpPr>
              <a:spLocks noChangeShapeType="1"/>
            </p:cNvSpPr>
            <p:nvPr/>
          </p:nvSpPr>
          <p:spPr bwMode="auto">
            <a:xfrm flipH="1">
              <a:off x="4656" y="1680"/>
              <a:ext cx="48" cy="115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3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126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C3518EC-1453-4E00-ADD0-739FDF4170C2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產業垂直分工、水平整合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規模經濟、範圍經濟、網路外部性造成</a:t>
            </a:r>
          </a:p>
          <a:p>
            <a:pPr lvl="1" eaLnBrk="1" hangingPunct="1"/>
            <a:r>
              <a:rPr lang="zh-TW" altLang="en-US" smtClean="0"/>
              <a:t>規模大者成本優勢</a:t>
            </a:r>
          </a:p>
          <a:p>
            <a:pPr lvl="1" eaLnBrk="1" hangingPunct="1"/>
            <a:r>
              <a:rPr lang="zh-TW" altLang="en-US" smtClean="0"/>
              <a:t>規模大者品牌優勢</a:t>
            </a:r>
          </a:p>
          <a:p>
            <a:pPr lvl="2" eaLnBrk="1" hangingPunct="1"/>
            <a:r>
              <a:rPr lang="zh-TW" altLang="en-US" smtClean="0"/>
              <a:t>國際性品牌崛起</a:t>
            </a:r>
          </a:p>
          <a:p>
            <a:pPr lvl="2" eaLnBrk="1" hangingPunct="1"/>
            <a:r>
              <a:rPr lang="zh-TW" altLang="en-US" smtClean="0"/>
              <a:t>市場品牌減少、品牌商整合</a:t>
            </a:r>
          </a:p>
          <a:p>
            <a:pPr eaLnBrk="1" hangingPunct="1"/>
            <a:r>
              <a:rPr lang="zh-TW" altLang="en-US" smtClean="0"/>
              <a:t>交易成本和代理成本造成</a:t>
            </a:r>
          </a:p>
          <a:p>
            <a:pPr lvl="1" eaLnBrk="1" hangingPunct="1"/>
            <a:r>
              <a:rPr lang="zh-TW" altLang="en-US" smtClean="0"/>
              <a:t>規模小者靈活、彈性高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3315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824E2F8-BCC2-4CF6-B444-720DBA0256AE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產業價值鏈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例：製造業</a:t>
            </a:r>
          </a:p>
        </p:txBody>
      </p:sp>
      <p:sp>
        <p:nvSpPr>
          <p:cNvPr id="13318" name="AutoShape 4"/>
          <p:cNvSpPr>
            <a:spLocks noChangeArrowheads="1"/>
          </p:cNvSpPr>
          <p:nvPr/>
        </p:nvSpPr>
        <p:spPr bwMode="auto">
          <a:xfrm>
            <a:off x="685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市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需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求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19" name="AutoShape 5"/>
          <p:cNvSpPr>
            <a:spLocks noChangeArrowheads="1"/>
          </p:cNvSpPr>
          <p:nvPr/>
        </p:nvSpPr>
        <p:spPr bwMode="auto">
          <a:xfrm>
            <a:off x="1371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品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</a:p>
        </p:txBody>
      </p:sp>
      <p:sp>
        <p:nvSpPr>
          <p:cNvPr id="13320" name="AutoShape 6"/>
          <p:cNvSpPr>
            <a:spLocks noChangeArrowheads="1"/>
          </p:cNvSpPr>
          <p:nvPr/>
        </p:nvSpPr>
        <p:spPr bwMode="auto">
          <a:xfrm>
            <a:off x="2057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系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統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整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合</a:t>
            </a:r>
          </a:p>
        </p:txBody>
      </p:sp>
      <p:sp>
        <p:nvSpPr>
          <p:cNvPr id="13321" name="AutoShape 7"/>
          <p:cNvSpPr>
            <a:spLocks noChangeArrowheads="1"/>
          </p:cNvSpPr>
          <p:nvPr/>
        </p:nvSpPr>
        <p:spPr bwMode="auto">
          <a:xfrm>
            <a:off x="2743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製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設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計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2" name="AutoShape 8"/>
          <p:cNvSpPr>
            <a:spLocks noChangeArrowheads="1"/>
          </p:cNvSpPr>
          <p:nvPr/>
        </p:nvSpPr>
        <p:spPr bwMode="auto">
          <a:xfrm>
            <a:off x="3429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採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購</a:t>
            </a:r>
          </a:p>
        </p:txBody>
      </p:sp>
      <p:sp>
        <p:nvSpPr>
          <p:cNvPr id="13323" name="AutoShape 9"/>
          <p:cNvSpPr>
            <a:spLocks noChangeArrowheads="1"/>
          </p:cNvSpPr>
          <p:nvPr/>
        </p:nvSpPr>
        <p:spPr bwMode="auto">
          <a:xfrm>
            <a:off x="4114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生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產</a:t>
            </a:r>
            <a:endParaRPr lang="zh-TW" altLang="en-US" sz="2400">
              <a:solidFill>
                <a:schemeClr val="tx1"/>
              </a:solidFill>
              <a:ea typeface="新細明體" panose="02020500000000000000" pitchFamily="18" charset="-120"/>
            </a:endParaRPr>
          </a:p>
        </p:txBody>
      </p:sp>
      <p:sp>
        <p:nvSpPr>
          <p:cNvPr id="13324" name="AutoShape 10"/>
          <p:cNvSpPr>
            <a:spLocks noChangeArrowheads="1"/>
          </p:cNvSpPr>
          <p:nvPr/>
        </p:nvSpPr>
        <p:spPr bwMode="auto">
          <a:xfrm>
            <a:off x="48006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運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5" name="AutoShape 11"/>
          <p:cNvSpPr>
            <a:spLocks noChangeArrowheads="1"/>
          </p:cNvSpPr>
          <p:nvPr/>
        </p:nvSpPr>
        <p:spPr bwMode="auto">
          <a:xfrm>
            <a:off x="54864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</a:p>
        </p:txBody>
      </p:sp>
      <p:sp>
        <p:nvSpPr>
          <p:cNvPr id="13326" name="AutoShape 12"/>
          <p:cNvSpPr>
            <a:spLocks noChangeArrowheads="1"/>
          </p:cNvSpPr>
          <p:nvPr/>
        </p:nvSpPr>
        <p:spPr bwMode="auto">
          <a:xfrm>
            <a:off x="61722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送</a:t>
            </a:r>
          </a:p>
        </p:txBody>
      </p:sp>
      <p:sp>
        <p:nvSpPr>
          <p:cNvPr id="13327" name="AutoShape 13"/>
          <p:cNvSpPr>
            <a:spLocks noChangeArrowheads="1"/>
          </p:cNvSpPr>
          <p:nvPr/>
        </p:nvSpPr>
        <p:spPr bwMode="auto">
          <a:xfrm>
            <a:off x="68580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銷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</a:p>
        </p:txBody>
      </p:sp>
      <p:sp>
        <p:nvSpPr>
          <p:cNvPr id="13328" name="AutoShape 14"/>
          <p:cNvSpPr>
            <a:spLocks noChangeArrowheads="1"/>
          </p:cNvSpPr>
          <p:nvPr/>
        </p:nvSpPr>
        <p:spPr bwMode="auto">
          <a:xfrm>
            <a:off x="7543800" y="35052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kumimoji="0" lang="zh-TW" altLang="en-US" sz="2000">
                <a:solidFill>
                  <a:schemeClr val="tx1"/>
                </a:solidFill>
              </a:rPr>
              <a:t>售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後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服</a:t>
            </a:r>
            <a:br>
              <a:rPr kumimoji="0" lang="zh-TW" altLang="en-US" sz="2000">
                <a:solidFill>
                  <a:schemeClr val="tx1"/>
                </a:solidFill>
              </a:rPr>
            </a:br>
            <a:r>
              <a:rPr kumimoji="0" lang="zh-TW" altLang="en-US" sz="2000">
                <a:solidFill>
                  <a:schemeClr val="tx1"/>
                </a:solidFill>
              </a:rPr>
              <a:t>務</a:t>
            </a:r>
          </a:p>
        </p:txBody>
      </p:sp>
      <p:sp>
        <p:nvSpPr>
          <p:cNvPr id="13329" name="Text Box 15"/>
          <p:cNvSpPr txBox="1">
            <a:spLocks noChangeArrowheads="1"/>
          </p:cNvSpPr>
          <p:nvPr/>
        </p:nvSpPr>
        <p:spPr bwMode="auto">
          <a:xfrm>
            <a:off x="6948488" y="5516563"/>
            <a:ext cx="14033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200">
                <a:solidFill>
                  <a:schemeClr val="tx1"/>
                </a:solidFill>
                <a:ea typeface="新細明體" panose="02020500000000000000" pitchFamily="18" charset="-120"/>
              </a:rPr>
              <a:t>政治大學。黃思明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5363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5A33029-8C4E-4FDA-954A-067F7AA8BBAD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成本結構改變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例如：庫存和溝通協調成本</a:t>
            </a:r>
          </a:p>
          <a:p>
            <a:pPr eaLnBrk="1" hangingPunct="1">
              <a:lnSpc>
                <a:spcPct val="90000"/>
              </a:lnSpc>
            </a:pPr>
            <a:endParaRPr lang="zh-TW" altLang="en-US" sz="2800" smtClean="0"/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傳統物料管理方式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溝通協調成本：無窮高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庫存成本：</a:t>
            </a:r>
            <a:r>
              <a:rPr lang="zh-TW" altLang="en-US" sz="2400" smtClean="0">
                <a:solidFill>
                  <a:schemeClr val="hlink"/>
                </a:solidFill>
              </a:rPr>
              <a:t>極高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 smtClean="0"/>
              <a:t>日本豐田式的零庫存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2400" smtClean="0"/>
              <a:t>JIT: Just-in-time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溝通協調成本：</a:t>
            </a:r>
            <a:r>
              <a:rPr lang="zh-TW" altLang="en-US" sz="2400" smtClean="0">
                <a:solidFill>
                  <a:schemeClr val="hlink"/>
                </a:solidFill>
              </a:rPr>
              <a:t>相當高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 smtClean="0"/>
              <a:t>庫存成本：極高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7411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AB30ED5-2EC7-4DF8-8247-F09246EF7744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垂直整合──</a:t>
            </a:r>
            <a:r>
              <a:rPr lang="en-US" altLang="zh-TW" smtClean="0"/>
              <a:t>&gt;</a:t>
            </a:r>
            <a:r>
              <a:rPr lang="zh-TW" altLang="en-US" smtClean="0"/>
              <a:t>垂直分工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/>
              <a:t>過去：垂直整合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實物流沒有效率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市場分為眾多規模小的獨立市場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以一條龍的方法能增加內部效率</a:t>
            </a:r>
          </a:p>
          <a:p>
            <a:pPr marL="342900" indent="-342900" eaLnBrk="1" hangingPunct="1">
              <a:lnSpc>
                <a:spcPct val="90000"/>
              </a:lnSpc>
            </a:pPr>
            <a:r>
              <a:rPr lang="zh-TW" altLang="en-US" smtClean="0"/>
              <a:t>目前：垂直分工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實物流和資訊流加快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市場整合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zh-TW" altLang="en-US" smtClean="0"/>
              <a:t>專業分工提高經濟規模（交易成本不漲）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19459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F892777-13B1-4698-B3CF-76203EFE2783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產業垂直分工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mtClean="0"/>
              <a:t>傳統單一企業橫跨價值鏈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研發、設計、生產、組裝、銷售、服務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產業經濟條件改變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溝通協調成本大幅降低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各生產環節的經濟規模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/>
              <a:t>委外經濟 </a:t>
            </a:r>
            <a:r>
              <a:rPr lang="en-US" altLang="zh-TW" smtClean="0"/>
              <a:t>(outsourcing)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mtClean="0"/>
              <a:t>過去的企業競爭</a:t>
            </a:r>
            <a:r>
              <a:rPr lang="zh-TW" altLang="en-US" smtClean="0">
                <a:sym typeface="Wingdings" panose="05000000000000000000" pitchFamily="2" charset="2"/>
              </a:rPr>
              <a:t>供應鏈競爭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mtClean="0">
                <a:solidFill>
                  <a:srgbClr val="CC0000"/>
                </a:solidFill>
              </a:rPr>
              <a:t>協同體系</a:t>
            </a:r>
            <a:r>
              <a:rPr lang="zh-TW" altLang="en-US" smtClean="0"/>
              <a:t>重要性大幅增加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t>中央大學。范錚強</a:t>
            </a:r>
          </a:p>
        </p:txBody>
      </p:sp>
      <p:sp>
        <p:nvSpPr>
          <p:cNvPr id="21507" name="投影片編號版面配置區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4D07E9-D0EA-4214-ACA0-EA4673A111DF}" type="slidenum">
              <a:rPr lang="en-US" altLang="zh-TW" sz="1400" smtClean="0">
                <a:solidFill>
                  <a:srgbClr val="333399"/>
                </a:solidFill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TW" sz="1400" smtClean="0">
              <a:solidFill>
                <a:srgbClr val="333399"/>
              </a:solidFill>
              <a:ea typeface="新細明體" panose="02020500000000000000" pitchFamily="18" charset="-12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mtClean="0"/>
              <a:t>產業結構和風險</a:t>
            </a:r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1042988" y="2852738"/>
            <a:ext cx="503237" cy="3168650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體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0" name="Rectangle 5"/>
          <p:cNvSpPr>
            <a:spLocks noChangeArrowheads="1"/>
          </p:cNvSpPr>
          <p:nvPr/>
        </p:nvSpPr>
        <p:spPr bwMode="auto">
          <a:xfrm>
            <a:off x="16922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0066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1" name="Rectangle 6"/>
          <p:cNvSpPr>
            <a:spLocks noChangeArrowheads="1"/>
          </p:cNvSpPr>
          <p:nvPr/>
        </p:nvSpPr>
        <p:spPr bwMode="auto">
          <a:xfrm>
            <a:off x="23399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80008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2987675" y="2852738"/>
            <a:ext cx="503238" cy="3168650"/>
          </a:xfrm>
          <a:prstGeom prst="rect">
            <a:avLst/>
          </a:prstGeom>
          <a:gradFill rotWithShape="1">
            <a:gsLst>
              <a:gs pos="0">
                <a:srgbClr val="CC0000"/>
              </a:gs>
              <a:gs pos="100000">
                <a:srgbClr val="FFFF99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2843213" y="1698625"/>
            <a:ext cx="477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市場（產品創新更替，風險</a:t>
            </a:r>
            <a:r>
              <a:rPr lang="en-US" altLang="zh-TW" sz="2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  <a:r>
              <a:rPr lang="zh-TW" altLang="en-US" sz="2400">
                <a:solidFill>
                  <a:schemeClr val="tx1"/>
                </a:solidFill>
                <a:ea typeface="新細明體" panose="02020500000000000000" pitchFamily="18" charset="-120"/>
              </a:rPr>
              <a:t>）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580063" y="2852738"/>
            <a:ext cx="503237" cy="792162"/>
          </a:xfrm>
          <a:prstGeom prst="rect">
            <a:avLst/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收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音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229350" y="2852738"/>
            <a:ext cx="503238" cy="792162"/>
          </a:xfrm>
          <a:prstGeom prst="rec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6877050" y="2852738"/>
            <a:ext cx="503238" cy="792162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手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提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電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bg1"/>
                </a:solidFill>
                <a:ea typeface="新細明體" panose="02020500000000000000" pitchFamily="18" charset="-120"/>
              </a:rPr>
              <a:t>腦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7524750" y="2852738"/>
            <a:ext cx="503238" cy="792162"/>
          </a:xfrm>
          <a:prstGeom prst="rect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遊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戲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機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580063" y="3789363"/>
            <a:ext cx="1152525" cy="360362"/>
          </a:xfrm>
          <a:prstGeom prst="rect">
            <a:avLst/>
          </a:prstGeom>
          <a:solidFill>
            <a:srgbClr val="66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RF </a:t>
            </a: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組件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6877050" y="3789363"/>
            <a:ext cx="1152525" cy="360362"/>
          </a:xfrm>
          <a:prstGeom prst="rect">
            <a:avLst/>
          </a:prstGeom>
          <a:solidFill>
            <a:srgbClr val="CC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CPU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5580063" y="4221163"/>
            <a:ext cx="2447925" cy="4318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電源供應器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5580063" y="4724400"/>
            <a:ext cx="2447925" cy="433388"/>
          </a:xfrm>
          <a:prstGeom prst="rect">
            <a:avLst/>
          </a:prstGeom>
          <a:solidFill>
            <a:srgbClr val="CC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塑膠機殼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5580063" y="5229225"/>
            <a:ext cx="2447925" cy="360363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模具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5580063" y="5661025"/>
            <a:ext cx="2447925" cy="360363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電阻電容</a:t>
            </a:r>
          </a:p>
        </p:txBody>
      </p:sp>
      <p:sp>
        <p:nvSpPr>
          <p:cNvPr id="21524" name="Line 20"/>
          <p:cNvSpPr>
            <a:spLocks noChangeShapeType="1"/>
          </p:cNvSpPr>
          <p:nvPr/>
        </p:nvSpPr>
        <p:spPr bwMode="auto">
          <a:xfrm>
            <a:off x="3635375" y="2852738"/>
            <a:ext cx="18002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4140200" y="2708275"/>
            <a:ext cx="906463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=100</a:t>
            </a:r>
          </a:p>
        </p:txBody>
      </p:sp>
      <p:sp>
        <p:nvSpPr>
          <p:cNvPr id="21526" name="Line 23"/>
          <p:cNvSpPr>
            <a:spLocks noChangeShapeType="1"/>
          </p:cNvSpPr>
          <p:nvPr/>
        </p:nvSpPr>
        <p:spPr bwMode="auto">
          <a:xfrm>
            <a:off x="4716463" y="39338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7" name="Rectangle 22"/>
          <p:cNvSpPr>
            <a:spLocks noChangeArrowheads="1"/>
          </p:cNvSpPr>
          <p:nvPr/>
        </p:nvSpPr>
        <p:spPr bwMode="auto">
          <a:xfrm>
            <a:off x="4284663" y="3789363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=60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>
            <a:off x="4716463" y="4437063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284663" y="4292600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=40</a:t>
            </a: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>
            <a:off x="4716463" y="49418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4284663" y="47974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=20</a:t>
            </a:r>
          </a:p>
        </p:txBody>
      </p:sp>
      <p:sp>
        <p:nvSpPr>
          <p:cNvPr id="21532" name="Line 28"/>
          <p:cNvSpPr>
            <a:spLocks noChangeShapeType="1"/>
          </p:cNvSpPr>
          <p:nvPr/>
        </p:nvSpPr>
        <p:spPr bwMode="auto">
          <a:xfrm>
            <a:off x="4716463" y="5373688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4284663" y="52292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4" name="Line 30"/>
          <p:cNvSpPr>
            <a:spLocks noChangeShapeType="1"/>
          </p:cNvSpPr>
          <p:nvPr/>
        </p:nvSpPr>
        <p:spPr bwMode="auto">
          <a:xfrm>
            <a:off x="4716463" y="5876925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4284663" y="5661025"/>
            <a:ext cx="817562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風險</a:t>
            </a:r>
            <a:r>
              <a:rPr lang="en-US" altLang="zh-TW" sz="1400">
                <a:solidFill>
                  <a:schemeClr val="tx1"/>
                </a:solidFill>
                <a:ea typeface="新細明體" panose="02020500000000000000" pitchFamily="18" charset="-120"/>
              </a:rPr>
              <a:t>=10</a:t>
            </a: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468313" y="4508500"/>
            <a:ext cx="396875" cy="1336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chemeClr val="tx1"/>
                </a:solidFill>
                <a:ea typeface="新細明體" panose="02020500000000000000" pitchFamily="18" charset="-120"/>
              </a:rPr>
              <a:t>自行生產零組件</a:t>
            </a:r>
          </a:p>
        </p:txBody>
      </p:sp>
      <p:sp>
        <p:nvSpPr>
          <p:cNvPr id="21537" name="Freeform 33"/>
          <p:cNvSpPr>
            <a:spLocks/>
          </p:cNvSpPr>
          <p:nvPr/>
        </p:nvSpPr>
        <p:spPr bwMode="auto">
          <a:xfrm>
            <a:off x="809625" y="2141538"/>
            <a:ext cx="8010525" cy="554037"/>
          </a:xfrm>
          <a:custGeom>
            <a:avLst/>
            <a:gdLst>
              <a:gd name="T0" fmla="*/ 0 w 5046"/>
              <a:gd name="T1" fmla="*/ 2147483646 h 349"/>
              <a:gd name="T2" fmla="*/ 2147483646 w 5046"/>
              <a:gd name="T3" fmla="*/ 2147483646 h 349"/>
              <a:gd name="T4" fmla="*/ 2147483646 w 5046"/>
              <a:gd name="T5" fmla="*/ 2147483646 h 349"/>
              <a:gd name="T6" fmla="*/ 2147483646 w 5046"/>
              <a:gd name="T7" fmla="*/ 2147483646 h 349"/>
              <a:gd name="T8" fmla="*/ 2147483646 w 5046"/>
              <a:gd name="T9" fmla="*/ 2147483646 h 349"/>
              <a:gd name="T10" fmla="*/ 2147483646 w 5046"/>
              <a:gd name="T11" fmla="*/ 2147483646 h 349"/>
              <a:gd name="T12" fmla="*/ 2147483646 w 5046"/>
              <a:gd name="T13" fmla="*/ 2147483646 h 349"/>
              <a:gd name="T14" fmla="*/ 2147483646 w 5046"/>
              <a:gd name="T15" fmla="*/ 2147483646 h 349"/>
              <a:gd name="T16" fmla="*/ 2147483646 w 5046"/>
              <a:gd name="T17" fmla="*/ 2147483646 h 349"/>
              <a:gd name="T18" fmla="*/ 2147483646 w 5046"/>
              <a:gd name="T19" fmla="*/ 2147483646 h 349"/>
              <a:gd name="T20" fmla="*/ 2147483646 w 5046"/>
              <a:gd name="T21" fmla="*/ 2147483646 h 349"/>
              <a:gd name="T22" fmla="*/ 2147483646 w 5046"/>
              <a:gd name="T23" fmla="*/ 2147483646 h 349"/>
              <a:gd name="T24" fmla="*/ 2147483646 w 5046"/>
              <a:gd name="T25" fmla="*/ 2147483646 h 349"/>
              <a:gd name="T26" fmla="*/ 2147483646 w 5046"/>
              <a:gd name="T27" fmla="*/ 2147483646 h 349"/>
              <a:gd name="T28" fmla="*/ 2147483646 w 5046"/>
              <a:gd name="T29" fmla="*/ 2147483646 h 349"/>
              <a:gd name="T30" fmla="*/ 2147483646 w 5046"/>
              <a:gd name="T31" fmla="*/ 2147483646 h 349"/>
              <a:gd name="T32" fmla="*/ 2147483646 w 5046"/>
              <a:gd name="T33" fmla="*/ 2147483646 h 349"/>
              <a:gd name="T34" fmla="*/ 2147483646 w 5046"/>
              <a:gd name="T35" fmla="*/ 2147483646 h 349"/>
              <a:gd name="T36" fmla="*/ 2147483646 w 5046"/>
              <a:gd name="T37" fmla="*/ 2147483646 h 349"/>
              <a:gd name="T38" fmla="*/ 2147483646 w 5046"/>
              <a:gd name="T39" fmla="*/ 2147483646 h 349"/>
              <a:gd name="T40" fmla="*/ 2147483646 w 5046"/>
              <a:gd name="T41" fmla="*/ 2147483646 h 349"/>
              <a:gd name="T42" fmla="*/ 2147483646 w 5046"/>
              <a:gd name="T43" fmla="*/ 2147483646 h 349"/>
              <a:gd name="T44" fmla="*/ 2147483646 w 5046"/>
              <a:gd name="T45" fmla="*/ 2147483646 h 349"/>
              <a:gd name="T46" fmla="*/ 2147483646 w 5046"/>
              <a:gd name="T47" fmla="*/ 2147483646 h 349"/>
              <a:gd name="T48" fmla="*/ 2147483646 w 5046"/>
              <a:gd name="T49" fmla="*/ 2147483646 h 349"/>
              <a:gd name="T50" fmla="*/ 2147483646 w 5046"/>
              <a:gd name="T51" fmla="*/ 2147483646 h 349"/>
              <a:gd name="T52" fmla="*/ 2147483646 w 5046"/>
              <a:gd name="T53" fmla="*/ 2147483646 h 349"/>
              <a:gd name="T54" fmla="*/ 2147483646 w 5046"/>
              <a:gd name="T55" fmla="*/ 2147483646 h 349"/>
              <a:gd name="T56" fmla="*/ 2147483646 w 5046"/>
              <a:gd name="T57" fmla="*/ 2147483646 h 349"/>
              <a:gd name="T58" fmla="*/ 2147483646 w 5046"/>
              <a:gd name="T59" fmla="*/ 2147483646 h 349"/>
              <a:gd name="T60" fmla="*/ 2147483646 w 5046"/>
              <a:gd name="T61" fmla="*/ 2147483646 h 349"/>
              <a:gd name="T62" fmla="*/ 2147483646 w 5046"/>
              <a:gd name="T63" fmla="*/ 2147483646 h 349"/>
              <a:gd name="T64" fmla="*/ 2147483646 w 5046"/>
              <a:gd name="T65" fmla="*/ 2147483646 h 349"/>
              <a:gd name="T66" fmla="*/ 2147483646 w 5046"/>
              <a:gd name="T67" fmla="*/ 2147483646 h 349"/>
              <a:gd name="T68" fmla="*/ 2147483646 w 5046"/>
              <a:gd name="T69" fmla="*/ 2147483646 h 349"/>
              <a:gd name="T70" fmla="*/ 2147483646 w 5046"/>
              <a:gd name="T71" fmla="*/ 2147483646 h 349"/>
              <a:gd name="T72" fmla="*/ 2147483646 w 5046"/>
              <a:gd name="T73" fmla="*/ 2147483646 h 349"/>
              <a:gd name="T74" fmla="*/ 2147483646 w 5046"/>
              <a:gd name="T75" fmla="*/ 2147483646 h 349"/>
              <a:gd name="T76" fmla="*/ 2147483646 w 5046"/>
              <a:gd name="T77" fmla="*/ 2147483646 h 349"/>
              <a:gd name="T78" fmla="*/ 2147483646 w 5046"/>
              <a:gd name="T79" fmla="*/ 2147483646 h 349"/>
              <a:gd name="T80" fmla="*/ 2147483646 w 5046"/>
              <a:gd name="T81" fmla="*/ 2147483646 h 349"/>
              <a:gd name="T82" fmla="*/ 2147483646 w 5046"/>
              <a:gd name="T83" fmla="*/ 2147483646 h 349"/>
              <a:gd name="T84" fmla="*/ 2147483646 w 5046"/>
              <a:gd name="T85" fmla="*/ 2147483646 h 349"/>
              <a:gd name="T86" fmla="*/ 2147483646 w 5046"/>
              <a:gd name="T87" fmla="*/ 2147483646 h 349"/>
              <a:gd name="T88" fmla="*/ 2147483646 w 5046"/>
              <a:gd name="T89" fmla="*/ 2147483646 h 349"/>
              <a:gd name="T90" fmla="*/ 2147483646 w 5046"/>
              <a:gd name="T91" fmla="*/ 2147483646 h 349"/>
              <a:gd name="T92" fmla="*/ 2147483646 w 5046"/>
              <a:gd name="T93" fmla="*/ 2147483646 h 349"/>
              <a:gd name="T94" fmla="*/ 2147483646 w 5046"/>
              <a:gd name="T95" fmla="*/ 2147483646 h 349"/>
              <a:gd name="T96" fmla="*/ 2147483646 w 5046"/>
              <a:gd name="T97" fmla="*/ 2147483646 h 349"/>
              <a:gd name="T98" fmla="*/ 2147483646 w 5046"/>
              <a:gd name="T99" fmla="*/ 2147483646 h 349"/>
              <a:gd name="T100" fmla="*/ 2147483646 w 5046"/>
              <a:gd name="T101" fmla="*/ 2147483646 h 349"/>
              <a:gd name="T102" fmla="*/ 2147483646 w 5046"/>
              <a:gd name="T103" fmla="*/ 2147483646 h 349"/>
              <a:gd name="T104" fmla="*/ 2147483646 w 5046"/>
              <a:gd name="T105" fmla="*/ 2147483646 h 349"/>
              <a:gd name="T106" fmla="*/ 2147483646 w 5046"/>
              <a:gd name="T107" fmla="*/ 2147483646 h 349"/>
              <a:gd name="T108" fmla="*/ 2147483646 w 5046"/>
              <a:gd name="T109" fmla="*/ 2147483646 h 349"/>
              <a:gd name="T110" fmla="*/ 2147483646 w 5046"/>
              <a:gd name="T111" fmla="*/ 2147483646 h 349"/>
              <a:gd name="T112" fmla="*/ 2147483646 w 5046"/>
              <a:gd name="T113" fmla="*/ 2147483646 h 349"/>
              <a:gd name="T114" fmla="*/ 2147483646 w 5046"/>
              <a:gd name="T115" fmla="*/ 2147483646 h 349"/>
              <a:gd name="T116" fmla="*/ 2147483646 w 5046"/>
              <a:gd name="T117" fmla="*/ 2147483646 h 34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5046" h="349">
                <a:moveTo>
                  <a:pt x="0" y="266"/>
                </a:moveTo>
                <a:cubicBezTo>
                  <a:pt x="65" y="228"/>
                  <a:pt x="129" y="199"/>
                  <a:pt x="198" y="171"/>
                </a:cubicBezTo>
                <a:cubicBezTo>
                  <a:pt x="255" y="174"/>
                  <a:pt x="313" y="166"/>
                  <a:pt x="368" y="181"/>
                </a:cubicBezTo>
                <a:cubicBezTo>
                  <a:pt x="387" y="186"/>
                  <a:pt x="389" y="217"/>
                  <a:pt x="406" y="228"/>
                </a:cubicBezTo>
                <a:cubicBezTo>
                  <a:pt x="419" y="237"/>
                  <a:pt x="437" y="234"/>
                  <a:pt x="453" y="237"/>
                </a:cubicBezTo>
                <a:cubicBezTo>
                  <a:pt x="530" y="314"/>
                  <a:pt x="483" y="297"/>
                  <a:pt x="595" y="285"/>
                </a:cubicBezTo>
                <a:cubicBezTo>
                  <a:pt x="651" y="243"/>
                  <a:pt x="713" y="209"/>
                  <a:pt x="765" y="162"/>
                </a:cubicBezTo>
                <a:cubicBezTo>
                  <a:pt x="837" y="97"/>
                  <a:pt x="764" y="123"/>
                  <a:pt x="850" y="105"/>
                </a:cubicBezTo>
                <a:cubicBezTo>
                  <a:pt x="909" y="76"/>
                  <a:pt x="905" y="90"/>
                  <a:pt x="963" y="124"/>
                </a:cubicBezTo>
                <a:cubicBezTo>
                  <a:pt x="1072" y="115"/>
                  <a:pt x="1099" y="100"/>
                  <a:pt x="1199" y="124"/>
                </a:cubicBezTo>
                <a:cubicBezTo>
                  <a:pt x="1315" y="196"/>
                  <a:pt x="1245" y="173"/>
                  <a:pt x="1416" y="162"/>
                </a:cubicBezTo>
                <a:cubicBezTo>
                  <a:pt x="1483" y="118"/>
                  <a:pt x="1513" y="163"/>
                  <a:pt x="1567" y="200"/>
                </a:cubicBezTo>
                <a:cubicBezTo>
                  <a:pt x="1595" y="241"/>
                  <a:pt x="1612" y="229"/>
                  <a:pt x="1652" y="256"/>
                </a:cubicBezTo>
                <a:cubicBezTo>
                  <a:pt x="1716" y="236"/>
                  <a:pt x="1644" y="265"/>
                  <a:pt x="1709" y="200"/>
                </a:cubicBezTo>
                <a:cubicBezTo>
                  <a:pt x="1737" y="171"/>
                  <a:pt x="1759" y="170"/>
                  <a:pt x="1794" y="162"/>
                </a:cubicBezTo>
                <a:cubicBezTo>
                  <a:pt x="1781" y="187"/>
                  <a:pt x="1748" y="210"/>
                  <a:pt x="1756" y="237"/>
                </a:cubicBezTo>
                <a:cubicBezTo>
                  <a:pt x="1759" y="249"/>
                  <a:pt x="1828" y="223"/>
                  <a:pt x="1841" y="218"/>
                </a:cubicBezTo>
                <a:cubicBezTo>
                  <a:pt x="1882" y="221"/>
                  <a:pt x="1926" y="211"/>
                  <a:pt x="1964" y="228"/>
                </a:cubicBezTo>
                <a:cubicBezTo>
                  <a:pt x="1989" y="239"/>
                  <a:pt x="1992" y="275"/>
                  <a:pt x="2011" y="294"/>
                </a:cubicBezTo>
                <a:cubicBezTo>
                  <a:pt x="2050" y="332"/>
                  <a:pt x="2028" y="316"/>
                  <a:pt x="2077" y="341"/>
                </a:cubicBezTo>
                <a:cubicBezTo>
                  <a:pt x="2159" y="325"/>
                  <a:pt x="2096" y="349"/>
                  <a:pt x="2153" y="285"/>
                </a:cubicBezTo>
                <a:cubicBezTo>
                  <a:pt x="2181" y="253"/>
                  <a:pt x="2227" y="232"/>
                  <a:pt x="2266" y="218"/>
                </a:cubicBezTo>
                <a:cubicBezTo>
                  <a:pt x="2345" y="162"/>
                  <a:pt x="2305" y="176"/>
                  <a:pt x="2379" y="162"/>
                </a:cubicBezTo>
                <a:cubicBezTo>
                  <a:pt x="2415" y="138"/>
                  <a:pt x="2418" y="127"/>
                  <a:pt x="2474" y="152"/>
                </a:cubicBezTo>
                <a:cubicBezTo>
                  <a:pt x="2485" y="157"/>
                  <a:pt x="2483" y="175"/>
                  <a:pt x="2493" y="181"/>
                </a:cubicBezTo>
                <a:cubicBezTo>
                  <a:pt x="2504" y="188"/>
                  <a:pt x="2518" y="187"/>
                  <a:pt x="2531" y="190"/>
                </a:cubicBezTo>
                <a:cubicBezTo>
                  <a:pt x="2594" y="159"/>
                  <a:pt x="2640" y="112"/>
                  <a:pt x="2700" y="77"/>
                </a:cubicBezTo>
                <a:cubicBezTo>
                  <a:pt x="2718" y="66"/>
                  <a:pt x="2737" y="57"/>
                  <a:pt x="2757" y="49"/>
                </a:cubicBezTo>
                <a:cubicBezTo>
                  <a:pt x="2785" y="38"/>
                  <a:pt x="2842" y="20"/>
                  <a:pt x="2842" y="20"/>
                </a:cubicBezTo>
                <a:cubicBezTo>
                  <a:pt x="2964" y="46"/>
                  <a:pt x="2791" y="0"/>
                  <a:pt x="2955" y="96"/>
                </a:cubicBezTo>
                <a:cubicBezTo>
                  <a:pt x="3021" y="135"/>
                  <a:pt x="3073" y="171"/>
                  <a:pt x="3144" y="200"/>
                </a:cubicBezTo>
                <a:cubicBezTo>
                  <a:pt x="3166" y="190"/>
                  <a:pt x="3187" y="179"/>
                  <a:pt x="3210" y="171"/>
                </a:cubicBezTo>
                <a:cubicBezTo>
                  <a:pt x="3225" y="166"/>
                  <a:pt x="3244" y="170"/>
                  <a:pt x="3258" y="162"/>
                </a:cubicBezTo>
                <a:cubicBezTo>
                  <a:pt x="3315" y="129"/>
                  <a:pt x="3371" y="67"/>
                  <a:pt x="3428" y="30"/>
                </a:cubicBezTo>
                <a:cubicBezTo>
                  <a:pt x="3480" y="65"/>
                  <a:pt x="3512" y="103"/>
                  <a:pt x="3550" y="152"/>
                </a:cubicBezTo>
                <a:cubicBezTo>
                  <a:pt x="3597" y="213"/>
                  <a:pt x="3554" y="192"/>
                  <a:pt x="3607" y="209"/>
                </a:cubicBezTo>
                <a:cubicBezTo>
                  <a:pt x="3664" y="247"/>
                  <a:pt x="3663" y="214"/>
                  <a:pt x="3711" y="171"/>
                </a:cubicBezTo>
                <a:cubicBezTo>
                  <a:pt x="3740" y="146"/>
                  <a:pt x="3769" y="118"/>
                  <a:pt x="3805" y="105"/>
                </a:cubicBezTo>
                <a:cubicBezTo>
                  <a:pt x="3821" y="108"/>
                  <a:pt x="3839" y="106"/>
                  <a:pt x="3852" y="115"/>
                </a:cubicBezTo>
                <a:cubicBezTo>
                  <a:pt x="3860" y="120"/>
                  <a:pt x="3856" y="135"/>
                  <a:pt x="3862" y="143"/>
                </a:cubicBezTo>
                <a:cubicBezTo>
                  <a:pt x="3869" y="154"/>
                  <a:pt x="3881" y="161"/>
                  <a:pt x="3890" y="171"/>
                </a:cubicBezTo>
                <a:cubicBezTo>
                  <a:pt x="3900" y="183"/>
                  <a:pt x="3910" y="196"/>
                  <a:pt x="3919" y="209"/>
                </a:cubicBezTo>
                <a:cubicBezTo>
                  <a:pt x="3929" y="224"/>
                  <a:pt x="3934" y="243"/>
                  <a:pt x="3947" y="256"/>
                </a:cubicBezTo>
                <a:cubicBezTo>
                  <a:pt x="3966" y="275"/>
                  <a:pt x="3997" y="275"/>
                  <a:pt x="4022" y="285"/>
                </a:cubicBezTo>
                <a:cubicBezTo>
                  <a:pt x="4094" y="260"/>
                  <a:pt x="3997" y="299"/>
                  <a:pt x="4089" y="228"/>
                </a:cubicBezTo>
                <a:cubicBezTo>
                  <a:pt x="4204" y="139"/>
                  <a:pt x="4181" y="150"/>
                  <a:pt x="4277" y="133"/>
                </a:cubicBezTo>
                <a:cubicBezTo>
                  <a:pt x="4299" y="123"/>
                  <a:pt x="4321" y="97"/>
                  <a:pt x="4344" y="105"/>
                </a:cubicBezTo>
                <a:cubicBezTo>
                  <a:pt x="4406" y="125"/>
                  <a:pt x="4420" y="192"/>
                  <a:pt x="4476" y="209"/>
                </a:cubicBezTo>
                <a:cubicBezTo>
                  <a:pt x="4583" y="147"/>
                  <a:pt x="4508" y="195"/>
                  <a:pt x="4627" y="105"/>
                </a:cubicBezTo>
                <a:cubicBezTo>
                  <a:pt x="4636" y="98"/>
                  <a:pt x="4655" y="86"/>
                  <a:pt x="4655" y="86"/>
                </a:cubicBezTo>
                <a:cubicBezTo>
                  <a:pt x="4664" y="96"/>
                  <a:pt x="4672" y="108"/>
                  <a:pt x="4683" y="115"/>
                </a:cubicBezTo>
                <a:cubicBezTo>
                  <a:pt x="4691" y="121"/>
                  <a:pt x="4704" y="118"/>
                  <a:pt x="4712" y="124"/>
                </a:cubicBezTo>
                <a:cubicBezTo>
                  <a:pt x="4721" y="131"/>
                  <a:pt x="4723" y="144"/>
                  <a:pt x="4731" y="152"/>
                </a:cubicBezTo>
                <a:cubicBezTo>
                  <a:pt x="4755" y="176"/>
                  <a:pt x="4784" y="199"/>
                  <a:pt x="4816" y="209"/>
                </a:cubicBezTo>
                <a:cubicBezTo>
                  <a:pt x="4825" y="215"/>
                  <a:pt x="4833" y="230"/>
                  <a:pt x="4844" y="228"/>
                </a:cubicBezTo>
                <a:cubicBezTo>
                  <a:pt x="4889" y="222"/>
                  <a:pt x="4875" y="192"/>
                  <a:pt x="4901" y="171"/>
                </a:cubicBezTo>
                <a:cubicBezTo>
                  <a:pt x="4909" y="165"/>
                  <a:pt x="4920" y="165"/>
                  <a:pt x="4929" y="162"/>
                </a:cubicBezTo>
                <a:cubicBezTo>
                  <a:pt x="4966" y="137"/>
                  <a:pt x="4985" y="111"/>
                  <a:pt x="5014" y="77"/>
                </a:cubicBezTo>
                <a:cubicBezTo>
                  <a:pt x="5046" y="39"/>
                  <a:pt x="5042" y="65"/>
                  <a:pt x="5042" y="30"/>
                </a:cubicBezTo>
              </a:path>
            </a:pathLst>
          </a:custGeom>
          <a:noFill/>
          <a:ln w="38100" cmpd="sng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1619250" y="6092825"/>
            <a:ext cx="10985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一條龍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6156325" y="6092825"/>
            <a:ext cx="140335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anose="05000000000000000000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Times New Roman" panose="02020603050405020304" pitchFamily="18" charset="0"/>
                <a:ea typeface="標楷體" panose="03000509000000000000" pitchFamily="65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anose="05030102010509060703" pitchFamily="18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Blip>
                <a:blip r:embed="rId5"/>
              </a:buBlip>
              <a:defRPr kumimoji="1" sz="24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rgbClr val="333399"/>
                </a:solidFill>
                <a:ea typeface="SimHei" pitchFamily="49" charset="-122"/>
              </a:rPr>
              <a:t>專業分工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食品業的特殊風險考量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mtClean="0"/>
              <a:t>台灣食品業走向機械電子業的專業分工</a:t>
            </a:r>
          </a:p>
          <a:p>
            <a:r>
              <a:rPr lang="zh-TW" altLang="en-US" smtClean="0"/>
              <a:t>水平整合</a:t>
            </a:r>
          </a:p>
          <a:p>
            <a:pPr lvl="1"/>
            <a:r>
              <a:rPr lang="zh-TW" altLang="en-US" smtClean="0"/>
              <a:t>規模經濟：成本降低</a:t>
            </a:r>
          </a:p>
          <a:p>
            <a:pPr lvl="1"/>
            <a:r>
              <a:rPr lang="zh-TW" altLang="en-US" smtClean="0"/>
              <a:t>特殊「精鍊」成本低於技術投資門檻</a:t>
            </a:r>
          </a:p>
          <a:p>
            <a:pPr lvl="1"/>
            <a:r>
              <a:rPr lang="zh-TW" altLang="en-US" smtClean="0"/>
              <a:t>供應鍊複雜度增加</a:t>
            </a:r>
          </a:p>
          <a:p>
            <a:pPr lvl="1"/>
            <a:r>
              <a:rPr lang="zh-TW" altLang="en-US" smtClean="0"/>
              <a:t>責任區分、追蹤困難</a:t>
            </a:r>
          </a:p>
          <a:p>
            <a:r>
              <a:rPr lang="zh-TW" altLang="en-US" smtClean="0"/>
              <a:t>銅葉綠素、劣質豬油問題</a:t>
            </a:r>
          </a:p>
          <a:p>
            <a:endParaRPr lang="zh-TW" altLang="en-US" smtClean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1971</TotalTime>
  <Words>1188</Words>
  <Application>Microsoft Office PowerPoint</Application>
  <PresentationFormat>如螢幕大小 (4:3)</PresentationFormat>
  <Paragraphs>411</Paragraphs>
  <Slides>26</Slides>
  <Notes>24</Notes>
  <HiddenSlides>0</HiddenSlides>
  <MMClips>0</MMClips>
  <ScaleCrop>false</ScaleCrop>
  <HeadingPairs>
    <vt:vector size="6" baseType="variant">
      <vt:variant>
        <vt:lpstr>使用字型</vt:lpstr>
      </vt:variant>
      <vt:variant>
        <vt:i4>14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41" baseType="lpstr">
      <vt:lpstr>GE Black-Medium+N</vt:lpstr>
      <vt:lpstr>GE Kai</vt:lpstr>
      <vt:lpstr>GE Ming+N</vt:lpstr>
      <vt:lpstr>SimHei</vt:lpstr>
      <vt:lpstr>華康中楷體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電子化企業的基礎力量— 經濟力量和策略考量</vt:lpstr>
      <vt:lpstr>IT 在企業應用上的的基本課題</vt:lpstr>
      <vt:lpstr>產業垂直分工、水平整合</vt:lpstr>
      <vt:lpstr>產業價值鏈</vt:lpstr>
      <vt:lpstr>成本結構改變</vt:lpstr>
      <vt:lpstr>垂直整合──&gt;垂直分工</vt:lpstr>
      <vt:lpstr>產業垂直分工</vt:lpstr>
      <vt:lpstr>產業結構和風險</vt:lpstr>
      <vt:lpstr>食品業的特殊風險考量</vt:lpstr>
      <vt:lpstr>一些基本的經濟考量</vt:lpstr>
      <vt:lpstr>成本結構：營運槓桿</vt:lpstr>
      <vt:lpstr>規模經濟和範圍經濟</vt:lpstr>
      <vt:lpstr>產品成本：單位成本和邊際成本</vt:lpstr>
      <vt:lpstr>企業成長的基礎</vt:lpstr>
      <vt:lpstr>網路外部性</vt:lpstr>
      <vt:lpstr>交易成本降低</vt:lpstr>
      <vt:lpstr>代理成本改變</vt:lpstr>
      <vt:lpstr>企業體系的營運成本</vt:lpstr>
      <vt:lpstr>傳統說法</vt:lpstr>
      <vt:lpstr>深耕 vs 整合</vt:lpstr>
      <vt:lpstr>企業價值如何產生──戰略性思考</vt:lpstr>
      <vt:lpstr>企業策略的創新</vt:lpstr>
      <vt:lpstr>企業競爭架構 Porter（五力分析﹚</vt:lpstr>
      <vt:lpstr>價值鍊</vt:lpstr>
      <vt:lpstr>價值鍊的整合：垂直整合</vt:lpstr>
      <vt:lpstr>價值鍊的整合：水平整合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CKFarn</cp:lastModifiedBy>
  <cp:revision>116</cp:revision>
  <dcterms:created xsi:type="dcterms:W3CDTF">1999-04-05T16:45:56Z</dcterms:created>
  <dcterms:modified xsi:type="dcterms:W3CDTF">2024-11-09T04:39:42Z</dcterms:modified>
</cp:coreProperties>
</file>