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711" r:id="rId2"/>
    <p:sldMasterId id="2147483697" r:id="rId3"/>
  </p:sldMasterIdLst>
  <p:notesMasterIdLst>
    <p:notesMasterId r:id="rId45"/>
  </p:notesMasterIdLst>
  <p:handoutMasterIdLst>
    <p:handoutMasterId r:id="rId46"/>
  </p:handoutMasterIdLst>
  <p:sldIdLst>
    <p:sldId id="565" r:id="rId4"/>
    <p:sldId id="733" r:id="rId5"/>
    <p:sldId id="732" r:id="rId6"/>
    <p:sldId id="734" r:id="rId7"/>
    <p:sldId id="735" r:id="rId8"/>
    <p:sldId id="736" r:id="rId9"/>
    <p:sldId id="737" r:id="rId10"/>
    <p:sldId id="738" r:id="rId11"/>
    <p:sldId id="741" r:id="rId12"/>
    <p:sldId id="333" r:id="rId13"/>
    <p:sldId id="334" r:id="rId14"/>
    <p:sldId id="335" r:id="rId15"/>
    <p:sldId id="336" r:id="rId16"/>
    <p:sldId id="337" r:id="rId17"/>
    <p:sldId id="339" r:id="rId18"/>
    <p:sldId id="340" r:id="rId19"/>
    <p:sldId id="341" r:id="rId20"/>
    <p:sldId id="342" r:id="rId21"/>
    <p:sldId id="345" r:id="rId22"/>
    <p:sldId id="346" r:id="rId23"/>
    <p:sldId id="347" r:id="rId24"/>
    <p:sldId id="745" r:id="rId25"/>
    <p:sldId id="348" r:id="rId26"/>
    <p:sldId id="350" r:id="rId27"/>
    <p:sldId id="351" r:id="rId28"/>
    <p:sldId id="352" r:id="rId29"/>
    <p:sldId id="353" r:id="rId30"/>
    <p:sldId id="359" r:id="rId31"/>
    <p:sldId id="361" r:id="rId32"/>
    <p:sldId id="362" r:id="rId33"/>
    <p:sldId id="363" r:id="rId34"/>
    <p:sldId id="364" r:id="rId35"/>
    <p:sldId id="365" r:id="rId36"/>
    <p:sldId id="366" r:id="rId37"/>
    <p:sldId id="367" r:id="rId38"/>
    <p:sldId id="368" r:id="rId39"/>
    <p:sldId id="369" r:id="rId40"/>
    <p:sldId id="370" r:id="rId41"/>
    <p:sldId id="371" r:id="rId42"/>
    <p:sldId id="372" r:id="rId43"/>
    <p:sldId id="373" r:id="rId44"/>
  </p:sldIdLst>
  <p:sldSz cx="9144000" cy="6858000" type="screen4x3"/>
  <p:notesSz cx="6858000" cy="9144000"/>
  <p:defaultTextStyle>
    <a:defPPr>
      <a:defRPr lang="zh-TW"/>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65"/>
    <p:restoredTop sz="94674"/>
  </p:normalViewPr>
  <p:slideViewPr>
    <p:cSldViewPr showGuides="1">
      <p:cViewPr varScale="1">
        <p:scale>
          <a:sx n="110" d="100"/>
          <a:sy n="110" d="100"/>
        </p:scale>
        <p:origin x="181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43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handoutMaster" Target="handoutMasters/handoutMaster1.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a:extLst>
              <a:ext uri="{FF2B5EF4-FFF2-40B4-BE49-F238E27FC236}">
                <a16:creationId xmlns="" xmlns:a16="http://schemas.microsoft.com/office/drawing/2014/main" id="{865A6564-5876-C07F-73F1-41F90B54C82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imes New Roman" charset="0"/>
                <a:ea typeface="新細明體" charset="0"/>
                <a:cs typeface="新細明體" charset="0"/>
              </a:defRPr>
            </a:lvl1pPr>
          </a:lstStyle>
          <a:p>
            <a:pPr>
              <a:defRPr/>
            </a:pPr>
            <a:endParaRPr lang="zh-TW" altLang="en-US"/>
          </a:p>
        </p:txBody>
      </p:sp>
      <p:sp>
        <p:nvSpPr>
          <p:cNvPr id="3" name="日期版面配置區 2">
            <a:extLst>
              <a:ext uri="{FF2B5EF4-FFF2-40B4-BE49-F238E27FC236}">
                <a16:creationId xmlns="" xmlns:a16="http://schemas.microsoft.com/office/drawing/2014/main" id="{0EC7C19D-3DA1-F9E2-41B0-11FCEDB4529D}"/>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71D65B23-B5FA-4047-BA77-7B3858D4D7D0}" type="datetimeFigureOut">
              <a:rPr lang="zh-TW" altLang="en-US"/>
              <a:pPr>
                <a:defRPr/>
              </a:pPr>
              <a:t>2024/9/18</a:t>
            </a:fld>
            <a:endParaRPr lang="zh-TW" altLang="en-US"/>
          </a:p>
        </p:txBody>
      </p:sp>
      <p:sp>
        <p:nvSpPr>
          <p:cNvPr id="4" name="頁尾版面配置區 3">
            <a:extLst>
              <a:ext uri="{FF2B5EF4-FFF2-40B4-BE49-F238E27FC236}">
                <a16:creationId xmlns="" xmlns:a16="http://schemas.microsoft.com/office/drawing/2014/main" id="{A58C0682-21F2-61A2-FCAA-FBFEFE092CFD}"/>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Times New Roman" charset="0"/>
                <a:ea typeface="新細明體" charset="0"/>
                <a:cs typeface="新細明體" charset="0"/>
              </a:defRPr>
            </a:lvl1pPr>
          </a:lstStyle>
          <a:p>
            <a:pPr>
              <a:defRPr/>
            </a:pPr>
            <a:endParaRPr lang="zh-TW" altLang="en-US"/>
          </a:p>
        </p:txBody>
      </p:sp>
      <p:sp>
        <p:nvSpPr>
          <p:cNvPr id="5" name="投影片編號版面配置區 4">
            <a:extLst>
              <a:ext uri="{FF2B5EF4-FFF2-40B4-BE49-F238E27FC236}">
                <a16:creationId xmlns="" xmlns:a16="http://schemas.microsoft.com/office/drawing/2014/main" id="{9CF15174-954B-0F72-4801-A8CDA495E648}"/>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1F198EBE-F694-445D-84C5-440739EB56E5}" type="slidenum">
              <a:rPr lang="zh-TW" altLang="en-US"/>
              <a:pPr>
                <a:defRPr/>
              </a:pPr>
              <a:t>‹#›</a:t>
            </a:fld>
            <a:endParaRPr lang="zh-TW" altLang="en-US"/>
          </a:p>
        </p:txBody>
      </p:sp>
    </p:spTree>
    <p:extLst>
      <p:ext uri="{BB962C8B-B14F-4D97-AF65-F5344CB8AC3E}">
        <p14:creationId xmlns:p14="http://schemas.microsoft.com/office/powerpoint/2010/main" val="37744269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 xmlns:a16="http://schemas.microsoft.com/office/drawing/2014/main" id="{B29932AA-763D-BE26-5EFB-2CA6ABC976CB}"/>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5" name="Rectangle 3">
            <a:extLst>
              <a:ext uri="{FF2B5EF4-FFF2-40B4-BE49-F238E27FC236}">
                <a16:creationId xmlns="" xmlns:a16="http://schemas.microsoft.com/office/drawing/2014/main" id="{C9D0ECA6-7403-3221-950C-464BBA275404}"/>
              </a:ext>
            </a:extLst>
          </p:cNvPr>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7892" name="Rectangle 4">
            <a:extLst>
              <a:ext uri="{FF2B5EF4-FFF2-40B4-BE49-F238E27FC236}">
                <a16:creationId xmlns="" xmlns:a16="http://schemas.microsoft.com/office/drawing/2014/main" id="{4A274EB6-602E-493E-6392-55BDCBBBB88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 xmlns:a16="http://schemas.microsoft.com/office/drawing/2014/main" id="{0D12D383-5F06-63A1-045C-2D3C80EC8B80}"/>
              </a:ext>
            </a:extLst>
          </p:cNvPr>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3078" name="Rectangle 6">
            <a:extLst>
              <a:ext uri="{FF2B5EF4-FFF2-40B4-BE49-F238E27FC236}">
                <a16:creationId xmlns="" xmlns:a16="http://schemas.microsoft.com/office/drawing/2014/main" id="{02C9937E-6A07-FF27-D2CA-E5C4C4C86481}"/>
              </a:ext>
            </a:extLst>
          </p:cNvPr>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9" name="Rectangle 7">
            <a:extLst>
              <a:ext uri="{FF2B5EF4-FFF2-40B4-BE49-F238E27FC236}">
                <a16:creationId xmlns="" xmlns:a16="http://schemas.microsoft.com/office/drawing/2014/main" id="{AE58343D-2466-D0ED-A5D6-587F62216BCE}"/>
              </a:ext>
            </a:extLst>
          </p:cNvPr>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458A558-DB1A-4ACB-8B0B-788DF13D6DA4}" type="slidenum">
              <a:rPr lang="en-US" altLang="zh-TW"/>
              <a:pPr>
                <a:defRPr/>
              </a:pPr>
              <a:t>‹#›</a:t>
            </a:fld>
            <a:endParaRPr lang="en-US" altLang="zh-TW"/>
          </a:p>
        </p:txBody>
      </p:sp>
    </p:spTree>
    <p:extLst>
      <p:ext uri="{BB962C8B-B14F-4D97-AF65-F5344CB8AC3E}">
        <p14:creationId xmlns:p14="http://schemas.microsoft.com/office/powerpoint/2010/main" val="145766242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新細明體" charset="0"/>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 xmlns:a16="http://schemas.microsoft.com/office/drawing/2014/main" id="{915B4D2F-B9CD-9FDD-7967-0025D0015CF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F26DACD5-2783-4407-9006-42F785ACF0FC}" type="slidenum">
              <a:rPr lang="en-US" altLang="zh-TW" sz="1200" smtClean="0"/>
              <a:pPr/>
              <a:t>1</a:t>
            </a:fld>
            <a:endParaRPr lang="en-US" altLang="zh-TW" sz="1200"/>
          </a:p>
        </p:txBody>
      </p:sp>
      <p:sp>
        <p:nvSpPr>
          <p:cNvPr id="40963" name="Rectangle 2">
            <a:extLst>
              <a:ext uri="{FF2B5EF4-FFF2-40B4-BE49-F238E27FC236}">
                <a16:creationId xmlns="" xmlns:a16="http://schemas.microsoft.com/office/drawing/2014/main" id="{4BFC7A3A-138C-7274-1D5F-033BB487E88C}"/>
              </a:ext>
            </a:extLst>
          </p:cNvPr>
          <p:cNvSpPr>
            <a:spLocks noGrp="1" noRot="1" noChangeAspect="1" noChangeArrowheads="1" noTextEdit="1"/>
          </p:cNvSpPr>
          <p:nvPr>
            <p:ph type="sldImg"/>
          </p:nvPr>
        </p:nvSpPr>
        <p:spPr>
          <a:ln/>
        </p:spPr>
      </p:sp>
      <p:sp>
        <p:nvSpPr>
          <p:cNvPr id="40964" name="Rectangle 3">
            <a:extLst>
              <a:ext uri="{FF2B5EF4-FFF2-40B4-BE49-F238E27FC236}">
                <a16:creationId xmlns="" xmlns:a16="http://schemas.microsoft.com/office/drawing/2014/main" id="{4A64FB62-38FA-2872-3028-FEAE58D5AEB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extLst>
      <p:ext uri="{BB962C8B-B14F-4D97-AF65-F5344CB8AC3E}">
        <p14:creationId xmlns:p14="http://schemas.microsoft.com/office/powerpoint/2010/main" val="3763227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頁尾版面配置區 2">
            <a:extLst>
              <a:ext uri="{FF2B5EF4-FFF2-40B4-BE49-F238E27FC236}">
                <a16:creationId xmlns="" xmlns:a16="http://schemas.microsoft.com/office/drawing/2014/main" id="{95A89E66-7432-347D-CF49-B3E9A9A9BAD8}"/>
              </a:ext>
            </a:extLst>
          </p:cNvPr>
          <p:cNvSpPr>
            <a:spLocks noGrp="1"/>
          </p:cNvSpPr>
          <p:nvPr>
            <p:ph type="ftr" sz="quarter" idx="10"/>
          </p:nvPr>
        </p:nvSpPr>
        <p:spPr/>
        <p:txBody>
          <a:bodyPr/>
          <a:lstStyle>
            <a:lvl1pPr>
              <a:defRPr/>
            </a:lvl1pPr>
          </a:lstStyle>
          <a:p>
            <a:pPr>
              <a:defRPr/>
            </a:pPr>
            <a:r>
              <a:rPr lang="en-US" altLang="zh-TW"/>
              <a:t>CYCU— Prof CK Farn</a:t>
            </a:r>
          </a:p>
        </p:txBody>
      </p:sp>
      <p:sp>
        <p:nvSpPr>
          <p:cNvPr id="4" name="投影片編號版面配置區 3">
            <a:extLst>
              <a:ext uri="{FF2B5EF4-FFF2-40B4-BE49-F238E27FC236}">
                <a16:creationId xmlns="" xmlns:a16="http://schemas.microsoft.com/office/drawing/2014/main" id="{F0D926DE-0E8A-F6B1-2AB2-E9A82BC6783C}"/>
              </a:ext>
            </a:extLst>
          </p:cNvPr>
          <p:cNvSpPr>
            <a:spLocks noGrp="1"/>
          </p:cNvSpPr>
          <p:nvPr>
            <p:ph type="sldNum" sz="quarter" idx="11"/>
          </p:nvPr>
        </p:nvSpPr>
        <p:spPr/>
        <p:txBody>
          <a:bodyPr/>
          <a:lstStyle>
            <a:lvl1pPr>
              <a:defRPr/>
            </a:lvl1pPr>
          </a:lstStyle>
          <a:p>
            <a:pPr>
              <a:defRPr/>
            </a:pPr>
            <a:fld id="{576AAA9A-6D19-4C27-A428-7F980615DB26}" type="slidenum">
              <a:rPr lang="en-US" altLang="zh-TW"/>
              <a:pPr>
                <a:defRPr/>
              </a:pPr>
              <a:t>‹#›</a:t>
            </a:fld>
            <a:endParaRPr lang="en-US" altLang="zh-TW"/>
          </a:p>
        </p:txBody>
      </p:sp>
    </p:spTree>
    <p:extLst>
      <p:ext uri="{BB962C8B-B14F-4D97-AF65-F5344CB8AC3E}">
        <p14:creationId xmlns:p14="http://schemas.microsoft.com/office/powerpoint/2010/main" val="3388579007"/>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 xmlns:a16="http://schemas.microsoft.com/office/drawing/2014/main" id="{F471D606-1E48-FAAC-4DAB-2B976FD02DF8}"/>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6" name="Rectangle 1030">
            <a:extLst>
              <a:ext uri="{FF2B5EF4-FFF2-40B4-BE49-F238E27FC236}">
                <a16:creationId xmlns="" xmlns:a16="http://schemas.microsoft.com/office/drawing/2014/main" id="{46162F9E-5083-499B-39E1-740F0DD2C192}"/>
              </a:ext>
            </a:extLst>
          </p:cNvPr>
          <p:cNvSpPr>
            <a:spLocks noGrp="1" noChangeArrowheads="1"/>
          </p:cNvSpPr>
          <p:nvPr>
            <p:ph type="sldNum" sz="quarter" idx="11"/>
          </p:nvPr>
        </p:nvSpPr>
        <p:spPr/>
        <p:txBody>
          <a:bodyPr/>
          <a:lstStyle>
            <a:lvl1pPr>
              <a:defRPr/>
            </a:lvl1pPr>
          </a:lstStyle>
          <a:p>
            <a:pPr>
              <a:defRPr/>
            </a:pPr>
            <a:fld id="{AACA5C94-4F3F-4F2A-A2B1-68742A9EDD0A}" type="slidenum">
              <a:rPr lang="en-US" altLang="zh-TW"/>
              <a:pPr>
                <a:defRPr/>
              </a:pPr>
              <a:t>‹#›</a:t>
            </a:fld>
            <a:endParaRPr lang="en-US" altLang="zh-TW"/>
          </a:p>
        </p:txBody>
      </p:sp>
    </p:spTree>
    <p:extLst>
      <p:ext uri="{BB962C8B-B14F-4D97-AF65-F5344CB8AC3E}">
        <p14:creationId xmlns:p14="http://schemas.microsoft.com/office/powerpoint/2010/main" val="1800291495"/>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 xmlns:a16="http://schemas.microsoft.com/office/drawing/2014/main" id="{71F61F5F-1FE6-632C-83A4-D7F58B94F6CF}"/>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6" name="Rectangle 1030">
            <a:extLst>
              <a:ext uri="{FF2B5EF4-FFF2-40B4-BE49-F238E27FC236}">
                <a16:creationId xmlns="" xmlns:a16="http://schemas.microsoft.com/office/drawing/2014/main" id="{6F4C158E-F311-BA6C-2F8B-F0A51D0E82A6}"/>
              </a:ext>
            </a:extLst>
          </p:cNvPr>
          <p:cNvSpPr>
            <a:spLocks noGrp="1" noChangeArrowheads="1"/>
          </p:cNvSpPr>
          <p:nvPr>
            <p:ph type="sldNum" sz="quarter" idx="11"/>
          </p:nvPr>
        </p:nvSpPr>
        <p:spPr/>
        <p:txBody>
          <a:bodyPr/>
          <a:lstStyle>
            <a:lvl1pPr>
              <a:defRPr/>
            </a:lvl1pPr>
          </a:lstStyle>
          <a:p>
            <a:pPr>
              <a:defRPr/>
            </a:pPr>
            <a:fld id="{D10EA1F6-7A1D-470F-87A1-EC195A4B9D10}" type="slidenum">
              <a:rPr lang="en-US" altLang="zh-TW"/>
              <a:pPr>
                <a:defRPr/>
              </a:pPr>
              <a:t>‹#›</a:t>
            </a:fld>
            <a:endParaRPr lang="en-US" altLang="zh-TW"/>
          </a:p>
        </p:txBody>
      </p:sp>
    </p:spTree>
    <p:extLst>
      <p:ext uri="{BB962C8B-B14F-4D97-AF65-F5344CB8AC3E}">
        <p14:creationId xmlns:p14="http://schemas.microsoft.com/office/powerpoint/2010/main" val="2619838166"/>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 xmlns:a16="http://schemas.microsoft.com/office/drawing/2014/main" id="{4A4C1852-F973-E4D8-1C65-6B41ECCBE475}"/>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5" name="Rectangle 1030">
            <a:extLst>
              <a:ext uri="{FF2B5EF4-FFF2-40B4-BE49-F238E27FC236}">
                <a16:creationId xmlns="" xmlns:a16="http://schemas.microsoft.com/office/drawing/2014/main" id="{E6C25776-A472-3000-F522-8399176CCFDB}"/>
              </a:ext>
            </a:extLst>
          </p:cNvPr>
          <p:cNvSpPr>
            <a:spLocks noGrp="1" noChangeArrowheads="1"/>
          </p:cNvSpPr>
          <p:nvPr>
            <p:ph type="sldNum" sz="quarter" idx="11"/>
          </p:nvPr>
        </p:nvSpPr>
        <p:spPr/>
        <p:txBody>
          <a:bodyPr/>
          <a:lstStyle>
            <a:lvl1pPr>
              <a:defRPr/>
            </a:lvl1pPr>
          </a:lstStyle>
          <a:p>
            <a:pPr>
              <a:defRPr/>
            </a:pPr>
            <a:fld id="{124808BE-6CBD-4739-AAB9-F1174BCD493D}" type="slidenum">
              <a:rPr lang="en-US" altLang="zh-TW"/>
              <a:pPr>
                <a:defRPr/>
              </a:pPr>
              <a:t>‹#›</a:t>
            </a:fld>
            <a:endParaRPr lang="en-US" altLang="zh-TW"/>
          </a:p>
        </p:txBody>
      </p:sp>
    </p:spTree>
    <p:extLst>
      <p:ext uri="{BB962C8B-B14F-4D97-AF65-F5344CB8AC3E}">
        <p14:creationId xmlns:p14="http://schemas.microsoft.com/office/powerpoint/2010/main" val="3660664841"/>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15100" y="381000"/>
            <a:ext cx="1943100" cy="57150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85800" y="381000"/>
            <a:ext cx="5676900" cy="57150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 xmlns:a16="http://schemas.microsoft.com/office/drawing/2014/main" id="{FAE97B3A-6337-E7CF-82C5-B07932405FB0}"/>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5" name="Rectangle 1030">
            <a:extLst>
              <a:ext uri="{FF2B5EF4-FFF2-40B4-BE49-F238E27FC236}">
                <a16:creationId xmlns="" xmlns:a16="http://schemas.microsoft.com/office/drawing/2014/main" id="{8CF41A2D-BC75-5EB4-E377-ED5C7EC6D814}"/>
              </a:ext>
            </a:extLst>
          </p:cNvPr>
          <p:cNvSpPr>
            <a:spLocks noGrp="1" noChangeArrowheads="1"/>
          </p:cNvSpPr>
          <p:nvPr>
            <p:ph type="sldNum" sz="quarter" idx="11"/>
          </p:nvPr>
        </p:nvSpPr>
        <p:spPr/>
        <p:txBody>
          <a:bodyPr/>
          <a:lstStyle>
            <a:lvl1pPr>
              <a:defRPr/>
            </a:lvl1pPr>
          </a:lstStyle>
          <a:p>
            <a:pPr>
              <a:defRPr/>
            </a:pPr>
            <a:fld id="{F875ED7C-3B48-4442-B173-9B792A91F5EA}" type="slidenum">
              <a:rPr lang="en-US" altLang="zh-TW"/>
              <a:pPr>
                <a:defRPr/>
              </a:pPr>
              <a:t>‹#›</a:t>
            </a:fld>
            <a:endParaRPr lang="en-US" altLang="zh-TW"/>
          </a:p>
        </p:txBody>
      </p:sp>
    </p:spTree>
    <p:extLst>
      <p:ext uri="{BB962C8B-B14F-4D97-AF65-F5344CB8AC3E}">
        <p14:creationId xmlns:p14="http://schemas.microsoft.com/office/powerpoint/2010/main" val="381482233"/>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wo Horizontal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09"/>
            <a:ext cx="8458200" cy="2838091"/>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4343400"/>
            <a:ext cx="8458200" cy="1905000"/>
          </a:xfrm>
        </p:spPr>
        <p:txBody>
          <a:bodyPr>
            <a:noAutofit/>
          </a:bodyPr>
          <a:lstStyle>
            <a:lvl1pPr>
              <a:defRPr sz="2400"/>
            </a:lvl1pPr>
            <a:lvl2pPr>
              <a:defRPr sz="2400"/>
            </a:lvl2pPr>
            <a:lvl3pPr marL="640080">
              <a:defRPr sz="2000"/>
            </a:lvl3pPr>
            <a:lvl4pPr marL="455613" indent="0">
              <a:buNone/>
              <a:defRPr/>
            </a:lvl4pPr>
          </a:lstStyle>
          <a:p>
            <a:pPr lvl="0"/>
            <a:r>
              <a:rPr lang="zh-TW" altLang="en-US"/>
              <a:t>編輯母片文字樣式</a:t>
            </a:r>
          </a:p>
          <a:p>
            <a:pPr lvl="1"/>
            <a:r>
              <a:rPr lang="zh-TW" altLang="en-US"/>
              <a:t>第二層</a:t>
            </a:r>
          </a:p>
          <a:p>
            <a:pPr lvl="2"/>
            <a:r>
              <a:rPr lang="zh-TW" altLang="en-US"/>
              <a:t>第三層</a:t>
            </a:r>
          </a:p>
        </p:txBody>
      </p:sp>
      <p:sp>
        <p:nvSpPr>
          <p:cNvPr id="8"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0"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4236136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ix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10"/>
            <a:ext cx="8458200" cy="612476"/>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2070496"/>
            <a:ext cx="8458200" cy="649138"/>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8" name="Content Placeholder 3"/>
          <p:cNvSpPr>
            <a:spLocks noGrp="1"/>
          </p:cNvSpPr>
          <p:nvPr>
            <p:ph sz="quarter" idx="15"/>
          </p:nvPr>
        </p:nvSpPr>
        <p:spPr>
          <a:xfrm>
            <a:off x="342900" y="2900944"/>
            <a:ext cx="8458200" cy="6731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1" name="Content Placeholder 4"/>
          <p:cNvSpPr>
            <a:spLocks noGrp="1"/>
          </p:cNvSpPr>
          <p:nvPr>
            <p:ph sz="quarter" idx="16"/>
          </p:nvPr>
        </p:nvSpPr>
        <p:spPr>
          <a:xfrm>
            <a:off x="342900" y="375535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3" name="Content Placeholder 5"/>
          <p:cNvSpPr>
            <a:spLocks noGrp="1"/>
          </p:cNvSpPr>
          <p:nvPr>
            <p:ph sz="quarter" idx="17"/>
          </p:nvPr>
        </p:nvSpPr>
        <p:spPr>
          <a:xfrm>
            <a:off x="342900" y="463516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5" name="Content Placeholder 6"/>
          <p:cNvSpPr>
            <a:spLocks noGrp="1"/>
          </p:cNvSpPr>
          <p:nvPr>
            <p:ph sz="quarter" idx="18"/>
          </p:nvPr>
        </p:nvSpPr>
        <p:spPr>
          <a:xfrm>
            <a:off x="342900" y="5514975"/>
            <a:ext cx="8458200" cy="733425"/>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2"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4"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6804703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losingSlide">
    <p:spTree>
      <p:nvGrpSpPr>
        <p:cNvPr id="1" name=""/>
        <p:cNvGrpSpPr/>
        <p:nvPr/>
      </p:nvGrpSpPr>
      <p:grpSpPr>
        <a:xfrm>
          <a:off x="0" y="0"/>
          <a:ext cx="0" cy="0"/>
          <a:chOff x="0" y="0"/>
          <a:chExt cx="0" cy="0"/>
        </a:xfrm>
      </p:grpSpPr>
      <p:pic>
        <p:nvPicPr>
          <p:cNvPr id="3" name="MGH Logo">
            <a:extLst>
              <a:ext uri="{FF2B5EF4-FFF2-40B4-BE49-F238E27FC236}">
                <a16:creationId xmlns="" xmlns:a16="http://schemas.microsoft.com/office/drawing/2014/main" id="{F334C16F-11CB-87E8-B338-68C07A5EDDE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349625" y="1006475"/>
            <a:ext cx="2444750" cy="244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MGH Tagline">
            <a:extLst>
              <a:ext uri="{FF2B5EF4-FFF2-40B4-BE49-F238E27FC236}">
                <a16:creationId xmlns="" xmlns:a16="http://schemas.microsoft.com/office/drawing/2014/main" id="{BB562407-8418-B210-2639-158110885F24}"/>
              </a:ext>
            </a:extLst>
          </p:cNvPr>
          <p:cNvSpPr txBox="1"/>
          <p:nvPr userDrawn="1"/>
        </p:nvSpPr>
        <p:spPr>
          <a:xfrm>
            <a:off x="1730375" y="3797300"/>
            <a:ext cx="5683250" cy="468313"/>
          </a:xfrm>
          <a:prstGeom prst="rect">
            <a:avLst/>
          </a:prstGeom>
          <a:noFill/>
        </p:spPr>
        <p:txBody>
          <a:bodyPr>
            <a:spAutoFit/>
          </a:bodyPr>
          <a:lstStyle/>
          <a:p>
            <a:pPr algn="ctr" eaLnBrk="1" fontAlgn="auto" hangingPunct="1">
              <a:spcBef>
                <a:spcPts val="0"/>
              </a:spcBef>
              <a:spcAft>
                <a:spcPts val="0"/>
              </a:spcAft>
              <a:defRPr/>
            </a:pPr>
            <a:r>
              <a:rPr kumimoji="0" lang="en-US" spc="40" dirty="0">
                <a:solidFill>
                  <a:srgbClr val="000000"/>
                </a:solidFill>
                <a:latin typeface="Arial" panose="020B0604020202020204" pitchFamily="34" charset="0"/>
                <a:ea typeface="Calibri" panose="020F0502020204030204" pitchFamily="34" charset="0"/>
              </a:rPr>
              <a:t>Because learning changes everything.</a:t>
            </a:r>
            <a:r>
              <a:rPr kumimoji="0" lang="en-US" sz="1400" spc="40" baseline="60000" dirty="0">
                <a:solidFill>
                  <a:srgbClr val="000000"/>
                </a:solidFill>
                <a:latin typeface="Arial" panose="020B0604020202020204" pitchFamily="34" charset="0"/>
                <a:ea typeface="Calibri" panose="020F0502020204030204" pitchFamily="34" charset="0"/>
              </a:rPr>
              <a:t>®</a:t>
            </a:r>
            <a:endParaRPr kumimoji="0" lang="en-US" spc="40" baseline="60000" dirty="0">
              <a:solidFill>
                <a:srgbClr val="000000"/>
              </a:solidFill>
              <a:latin typeface="+mn-lt"/>
              <a:ea typeface="+mn-ea"/>
            </a:endParaRPr>
          </a:p>
        </p:txBody>
      </p:sp>
      <p:sp>
        <p:nvSpPr>
          <p:cNvPr id="5" name="MGH URL">
            <a:extLst>
              <a:ext uri="{FF2B5EF4-FFF2-40B4-BE49-F238E27FC236}">
                <a16:creationId xmlns="" xmlns:a16="http://schemas.microsoft.com/office/drawing/2014/main" id="{A8207B76-8E06-66B0-219F-025BB1C8555F}"/>
              </a:ext>
            </a:extLst>
          </p:cNvPr>
          <p:cNvSpPr txBox="1">
            <a:spLocks noChangeArrowheads="1"/>
          </p:cNvSpPr>
          <p:nvPr userDrawn="1"/>
        </p:nvSpPr>
        <p:spPr bwMode="auto">
          <a:xfrm>
            <a:off x="3268663" y="5329238"/>
            <a:ext cx="2606675" cy="338137"/>
          </a:xfrm>
          <a:prstGeom prst="rect">
            <a:avLst/>
          </a:prstGeom>
          <a:noFill/>
          <a:ln>
            <a:noFill/>
          </a:ln>
        </p:spPr>
        <p:txBody>
          <a:bodyPr>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algn="ctr" eaLnBrk="1" hangingPunct="1">
              <a:defRPr/>
            </a:pPr>
            <a:r>
              <a:rPr kumimoji="0" lang="en-US" altLang="zh-TW" sz="1600">
                <a:solidFill>
                  <a:srgbClr val="000000"/>
                </a:solidFill>
                <a:ea typeface="標楷體" panose="03000509000000000000" pitchFamily="49" charset="-120"/>
              </a:rPr>
              <a:t>www.mheducation.com</a:t>
            </a:r>
            <a:endParaRPr kumimoji="0" lang="en-US" altLang="zh-TW" sz="2000">
              <a:solidFill>
                <a:srgbClr val="000000"/>
              </a:solidFill>
              <a:ea typeface="標楷體" panose="03000509000000000000" pitchFamily="49" charset="-120"/>
            </a:endParaRPr>
          </a:p>
        </p:txBody>
      </p:sp>
      <p:sp>
        <p:nvSpPr>
          <p:cNvPr id="2" name="Hidden Slide Title"/>
          <p:cNvSpPr>
            <a:spLocks noGrp="1"/>
          </p:cNvSpPr>
          <p:nvPr>
            <p:ph type="title"/>
          </p:nvPr>
        </p:nvSpPr>
        <p:spPr>
          <a:xfrm>
            <a:off x="3425949" y="418391"/>
            <a:ext cx="2292103" cy="291823"/>
          </a:xfrm>
          <a:prstGeom prst="rect">
            <a:avLst/>
          </a:prstGeom>
        </p:spPr>
        <p:txBody>
          <a:bodyPr/>
          <a:lstStyle>
            <a:lvl1pPr>
              <a:defRPr>
                <a:solidFill>
                  <a:schemeClr val="tx1"/>
                </a:solidFill>
                <a:latin typeface="Calibri" panose="020F0502020204030204" pitchFamily="34" charset="0"/>
                <a:cs typeface="Calibri" panose="020F0502020204030204" pitchFamily="34" charset="0"/>
              </a:defRPr>
            </a:lvl1pPr>
          </a:lstStyle>
          <a:p>
            <a:r>
              <a:rPr lang="zh-TW" altLang="en-US"/>
              <a:t>按一下以編輯母片標題樣式</a:t>
            </a:r>
            <a:endParaRPr lang="en-US" dirty="0"/>
          </a:p>
        </p:txBody>
      </p:sp>
      <p:sp>
        <p:nvSpPr>
          <p:cNvPr id="6" name="Long Copyright">
            <a:extLst>
              <a:ext uri="{FF2B5EF4-FFF2-40B4-BE49-F238E27FC236}">
                <a16:creationId xmlns="" xmlns:a16="http://schemas.microsoft.com/office/drawing/2014/main" id="{922E75A4-4D0E-4435-B3E5-E8AA136789FB}"/>
              </a:ext>
            </a:extLst>
          </p:cNvPr>
          <p:cNvSpPr>
            <a:spLocks noGrp="1"/>
          </p:cNvSpPr>
          <p:nvPr>
            <p:ph type="ftr" sz="quarter" idx="10"/>
          </p:nvPr>
        </p:nvSpPr>
        <p:spPr>
          <a:xfrm>
            <a:off x="0" y="6486525"/>
            <a:ext cx="9144000" cy="371475"/>
          </a:xfrm>
        </p:spPr>
        <p:txBody>
          <a:bodyPr/>
          <a:lstStyle>
            <a:lvl1pPr algn="ctr" defTabSz="457200">
              <a:spcBef>
                <a:spcPct val="20000"/>
              </a:spcBef>
              <a:defRPr/>
            </a:lvl1pPr>
          </a:lstStyle>
          <a:p>
            <a:pPr>
              <a:defRPr/>
            </a:pPr>
            <a:r>
              <a:rPr lang="en-US"/>
              <a:t>CYCU— Prof CK Farn</a:t>
            </a:r>
            <a:endParaRPr lang="en-US" dirty="0"/>
          </a:p>
        </p:txBody>
      </p:sp>
    </p:spTree>
    <p:extLst>
      <p:ext uri="{BB962C8B-B14F-4D97-AF65-F5344CB8AC3E}">
        <p14:creationId xmlns:p14="http://schemas.microsoft.com/office/powerpoint/2010/main" val="2094570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頁尾版面配置區 2">
            <a:extLst>
              <a:ext uri="{FF2B5EF4-FFF2-40B4-BE49-F238E27FC236}">
                <a16:creationId xmlns="" xmlns:a16="http://schemas.microsoft.com/office/drawing/2014/main" id="{3BEC36EA-E771-9026-B1B2-0F9149CE1085}"/>
              </a:ext>
            </a:extLst>
          </p:cNvPr>
          <p:cNvSpPr>
            <a:spLocks noGrp="1"/>
          </p:cNvSpPr>
          <p:nvPr>
            <p:ph type="ftr" sz="quarter" idx="10"/>
          </p:nvPr>
        </p:nvSpPr>
        <p:spPr/>
        <p:txBody>
          <a:bodyPr/>
          <a:lstStyle>
            <a:lvl1pPr>
              <a:defRPr/>
            </a:lvl1pPr>
          </a:lstStyle>
          <a:p>
            <a:pPr>
              <a:defRPr/>
            </a:pPr>
            <a:r>
              <a:rPr lang="en-US" altLang="zh-TW"/>
              <a:t>CYCU— Prof CK Farn</a:t>
            </a:r>
          </a:p>
        </p:txBody>
      </p:sp>
      <p:sp>
        <p:nvSpPr>
          <p:cNvPr id="4" name="投影片編號版面配置區 3">
            <a:extLst>
              <a:ext uri="{FF2B5EF4-FFF2-40B4-BE49-F238E27FC236}">
                <a16:creationId xmlns="" xmlns:a16="http://schemas.microsoft.com/office/drawing/2014/main" id="{5606E607-C2A2-149D-7CCC-33C0C175811D}"/>
              </a:ext>
            </a:extLst>
          </p:cNvPr>
          <p:cNvSpPr>
            <a:spLocks noGrp="1"/>
          </p:cNvSpPr>
          <p:nvPr>
            <p:ph type="sldNum" sz="quarter" idx="11"/>
          </p:nvPr>
        </p:nvSpPr>
        <p:spPr/>
        <p:txBody>
          <a:bodyPr/>
          <a:lstStyle>
            <a:lvl1pPr>
              <a:defRPr/>
            </a:lvl1pPr>
          </a:lstStyle>
          <a:p>
            <a:pPr>
              <a:defRPr/>
            </a:pPr>
            <a:fld id="{A518D7EE-6BC4-48B9-B1FD-B3597FB0CF71}" type="slidenum">
              <a:rPr lang="en-US" altLang="zh-TW"/>
              <a:pPr>
                <a:defRPr/>
              </a:pPr>
              <a:t>‹#›</a:t>
            </a:fld>
            <a:endParaRPr lang="en-US" altLang="zh-TW"/>
          </a:p>
        </p:txBody>
      </p:sp>
    </p:spTree>
    <p:extLst>
      <p:ext uri="{BB962C8B-B14F-4D97-AF65-F5344CB8AC3E}">
        <p14:creationId xmlns:p14="http://schemas.microsoft.com/office/powerpoint/2010/main" val="967060680"/>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aseline="0">
                <a:latin typeface="Arial" panose="020B0604020202020204" pitchFamily="34" charset="0"/>
                <a:ea typeface="微軟正黑體" panose="020B0604030504040204" pitchFamily="34" charset="-120"/>
              </a:defRPr>
            </a:lvl1pPr>
          </a:lstStyle>
          <a:p>
            <a:r>
              <a:rPr lang="zh-TW" altLang="en-US" dirty="0"/>
              <a:t>按一下以編輯母片標題樣式</a:t>
            </a:r>
          </a:p>
        </p:txBody>
      </p:sp>
      <p:sp>
        <p:nvSpPr>
          <p:cNvPr id="3" name="內容版面配置區 2"/>
          <p:cNvSpPr>
            <a:spLocks noGrp="1"/>
          </p:cNvSpPr>
          <p:nvPr>
            <p:ph idx="1"/>
          </p:nvPr>
        </p:nvSpPr>
        <p:spPr/>
        <p:txBody>
          <a:bodyPr/>
          <a:lstStyle>
            <a:lvl1pPr>
              <a:defRPr sz="2800" baseline="0">
                <a:latin typeface="Arial" panose="020B0604020202020204" pitchFamily="34" charset="0"/>
              </a:defRPr>
            </a:lvl1pPr>
            <a:lvl2pPr>
              <a:defRPr sz="2400" baseline="0">
                <a:latin typeface="Times New Roman" panose="02020603050405020304" pitchFamily="18" charset="0"/>
              </a:defRPr>
            </a:lvl2pPr>
            <a:lvl3pPr>
              <a:defRPr sz="2000" baseline="0">
                <a:latin typeface="Times New Roman" panose="02020603050405020304" pitchFamily="18" charset="0"/>
              </a:defRPr>
            </a:lvl3pPr>
            <a:lvl4pPr>
              <a:defRPr sz="1800" baseline="0">
                <a:latin typeface="Times New Roman" panose="02020603050405020304" pitchFamily="18" charset="0"/>
              </a:defRPr>
            </a:lvl4pPr>
            <a:lvl5pPr>
              <a:defRPr sz="1800" baseline="0">
                <a:latin typeface="Times New Roman" panose="02020603050405020304" pitchFamily="18" charset="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Rectangle 1029">
            <a:extLst>
              <a:ext uri="{FF2B5EF4-FFF2-40B4-BE49-F238E27FC236}">
                <a16:creationId xmlns="" xmlns:a16="http://schemas.microsoft.com/office/drawing/2014/main" id="{43C9E967-8388-38BB-C0EA-E69E6A565A91}"/>
              </a:ext>
            </a:extLst>
          </p:cNvPr>
          <p:cNvSpPr>
            <a:spLocks noGrp="1" noChangeArrowheads="1"/>
          </p:cNvSpPr>
          <p:nvPr>
            <p:ph type="ftr" sz="quarter" idx="10"/>
          </p:nvPr>
        </p:nvSpPr>
        <p:spPr/>
        <p:txBody>
          <a:bodyPr/>
          <a:lstStyle>
            <a:lvl1pPr>
              <a:defRPr baseline="0">
                <a:latin typeface="Arial" panose="020B0604020202020204" pitchFamily="34" charset="0"/>
              </a:defRPr>
            </a:lvl1pPr>
          </a:lstStyle>
          <a:p>
            <a:pPr>
              <a:defRPr/>
            </a:pPr>
            <a:r>
              <a:rPr lang="en-US" altLang="zh-TW"/>
              <a:t>CYCU— Prof CK Farn</a:t>
            </a:r>
          </a:p>
        </p:txBody>
      </p:sp>
      <p:sp>
        <p:nvSpPr>
          <p:cNvPr id="5" name="Rectangle 1030">
            <a:extLst>
              <a:ext uri="{FF2B5EF4-FFF2-40B4-BE49-F238E27FC236}">
                <a16:creationId xmlns="" xmlns:a16="http://schemas.microsoft.com/office/drawing/2014/main" id="{3FB3312E-327B-BC12-1617-6FB578CD9191}"/>
              </a:ext>
            </a:extLst>
          </p:cNvPr>
          <p:cNvSpPr>
            <a:spLocks noGrp="1" noChangeArrowheads="1"/>
          </p:cNvSpPr>
          <p:nvPr>
            <p:ph type="sldNum" sz="quarter" idx="11"/>
          </p:nvPr>
        </p:nvSpPr>
        <p:spPr/>
        <p:txBody>
          <a:bodyPr/>
          <a:lstStyle>
            <a:lvl1pPr>
              <a:defRPr/>
            </a:lvl1pPr>
          </a:lstStyle>
          <a:p>
            <a:pPr>
              <a:defRPr/>
            </a:pPr>
            <a:fld id="{864F84BD-BAA1-4371-9211-109EEC9145B7}" type="slidenum">
              <a:rPr lang="en-US" altLang="zh-TW"/>
              <a:pPr>
                <a:defRPr/>
              </a:pPr>
              <a:t>‹#›</a:t>
            </a:fld>
            <a:endParaRPr lang="en-US" altLang="zh-TW"/>
          </a:p>
        </p:txBody>
      </p:sp>
    </p:spTree>
    <p:extLst>
      <p:ext uri="{BB962C8B-B14F-4D97-AF65-F5344CB8AC3E}">
        <p14:creationId xmlns:p14="http://schemas.microsoft.com/office/powerpoint/2010/main" val="2628833959"/>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7" name="標題 6"/>
          <p:cNvSpPr>
            <a:spLocks noGrp="1"/>
          </p:cNvSpPr>
          <p:nvPr>
            <p:ph type="title"/>
          </p:nvPr>
        </p:nvSpPr>
        <p:spPr/>
        <p:txBody>
          <a:bodyPr/>
          <a:lstStyle/>
          <a:p>
            <a:r>
              <a:rPr lang="zh-TW" altLang="en-US"/>
              <a:t>按一下以編輯母片標題樣式</a:t>
            </a:r>
          </a:p>
        </p:txBody>
      </p:sp>
      <p:sp>
        <p:nvSpPr>
          <p:cNvPr id="2" name="Rectangle 1029">
            <a:extLst>
              <a:ext uri="{FF2B5EF4-FFF2-40B4-BE49-F238E27FC236}">
                <a16:creationId xmlns="" xmlns:a16="http://schemas.microsoft.com/office/drawing/2014/main" id="{DD6A38C9-301F-755B-E4D1-2993B7230236}"/>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4" name="Rectangle 1030">
            <a:extLst>
              <a:ext uri="{FF2B5EF4-FFF2-40B4-BE49-F238E27FC236}">
                <a16:creationId xmlns="" xmlns:a16="http://schemas.microsoft.com/office/drawing/2014/main" id="{6622D7A3-FDFC-E518-744E-1DB2EB2AD7C9}"/>
              </a:ext>
            </a:extLst>
          </p:cNvPr>
          <p:cNvSpPr>
            <a:spLocks noGrp="1" noChangeArrowheads="1"/>
          </p:cNvSpPr>
          <p:nvPr>
            <p:ph type="sldNum" sz="quarter" idx="11"/>
          </p:nvPr>
        </p:nvSpPr>
        <p:spPr/>
        <p:txBody>
          <a:bodyPr/>
          <a:lstStyle>
            <a:lvl1pPr>
              <a:defRPr/>
            </a:lvl1pPr>
          </a:lstStyle>
          <a:p>
            <a:pPr>
              <a:defRPr/>
            </a:pPr>
            <a:fld id="{56A93C17-1C7C-4AC0-BBBF-B371C9535190}" type="slidenum">
              <a:rPr lang="en-US" altLang="zh-TW"/>
              <a:pPr>
                <a:defRPr/>
              </a:pPr>
              <a:t>‹#›</a:t>
            </a:fld>
            <a:endParaRPr lang="en-US" altLang="zh-TW"/>
          </a:p>
        </p:txBody>
      </p:sp>
    </p:spTree>
    <p:extLst>
      <p:ext uri="{BB962C8B-B14F-4D97-AF65-F5344CB8AC3E}">
        <p14:creationId xmlns:p14="http://schemas.microsoft.com/office/powerpoint/2010/main" val="69842661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aseline="0">
                <a:latin typeface="Arial" panose="020B0604020202020204" pitchFamily="34" charset="0"/>
                <a:ea typeface="微軟正黑體" panose="020B0604030504040204" pitchFamily="34" charset="-120"/>
              </a:defRPr>
            </a:lvl1pPr>
          </a:lstStyle>
          <a:p>
            <a:r>
              <a:rPr lang="zh-TW" altLang="en-US" dirty="0"/>
              <a:t>按一下以編輯母片標題樣式</a:t>
            </a:r>
          </a:p>
        </p:txBody>
      </p:sp>
      <p:sp>
        <p:nvSpPr>
          <p:cNvPr id="3" name="內容版面配置區 2"/>
          <p:cNvSpPr>
            <a:spLocks noGrp="1"/>
          </p:cNvSpPr>
          <p:nvPr>
            <p:ph idx="1"/>
          </p:nvPr>
        </p:nvSpPr>
        <p:spPr/>
        <p:txBody>
          <a:bodyPr/>
          <a:lstStyle>
            <a:lvl1pPr>
              <a:defRPr sz="2800" baseline="0">
                <a:latin typeface="Arial" panose="020B0604020202020204" pitchFamily="34" charset="0"/>
              </a:defRPr>
            </a:lvl1pPr>
            <a:lvl2pPr>
              <a:defRPr sz="2400" baseline="0">
                <a:latin typeface="Times New Roman" panose="02020603050405020304" pitchFamily="18" charset="0"/>
              </a:defRPr>
            </a:lvl2pPr>
            <a:lvl3pPr>
              <a:defRPr sz="2000" baseline="0">
                <a:latin typeface="Times New Roman" panose="02020603050405020304" pitchFamily="18" charset="0"/>
              </a:defRPr>
            </a:lvl3pPr>
            <a:lvl4pPr>
              <a:defRPr sz="1800" baseline="0">
                <a:latin typeface="Times New Roman" panose="02020603050405020304" pitchFamily="18" charset="0"/>
              </a:defRPr>
            </a:lvl4pPr>
            <a:lvl5pPr>
              <a:defRPr sz="1800" baseline="0">
                <a:latin typeface="Times New Roman" panose="02020603050405020304" pitchFamily="18" charset="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Rectangle 1029">
            <a:extLst>
              <a:ext uri="{FF2B5EF4-FFF2-40B4-BE49-F238E27FC236}">
                <a16:creationId xmlns="" xmlns:a16="http://schemas.microsoft.com/office/drawing/2014/main" id="{B7DF1709-8894-2064-A537-AB15048CC7BF}"/>
              </a:ext>
            </a:extLst>
          </p:cNvPr>
          <p:cNvSpPr>
            <a:spLocks noGrp="1" noChangeArrowheads="1"/>
          </p:cNvSpPr>
          <p:nvPr>
            <p:ph type="ftr" sz="quarter" idx="10"/>
          </p:nvPr>
        </p:nvSpPr>
        <p:spPr/>
        <p:txBody>
          <a:bodyPr/>
          <a:lstStyle>
            <a:lvl1pPr>
              <a:defRPr baseline="0">
                <a:latin typeface="Arial" panose="020B0604020202020204" pitchFamily="34" charset="0"/>
              </a:defRPr>
            </a:lvl1pPr>
          </a:lstStyle>
          <a:p>
            <a:pPr>
              <a:defRPr/>
            </a:pPr>
            <a:r>
              <a:rPr lang="en-US" altLang="zh-TW"/>
              <a:t>CYCU— Prof CK Farn</a:t>
            </a:r>
          </a:p>
        </p:txBody>
      </p:sp>
      <p:sp>
        <p:nvSpPr>
          <p:cNvPr id="5" name="Rectangle 1030">
            <a:extLst>
              <a:ext uri="{FF2B5EF4-FFF2-40B4-BE49-F238E27FC236}">
                <a16:creationId xmlns="" xmlns:a16="http://schemas.microsoft.com/office/drawing/2014/main" id="{E7063666-5099-99FC-AFC0-883F79027D55}"/>
              </a:ext>
            </a:extLst>
          </p:cNvPr>
          <p:cNvSpPr>
            <a:spLocks noGrp="1" noChangeArrowheads="1"/>
          </p:cNvSpPr>
          <p:nvPr>
            <p:ph type="sldNum" sz="quarter" idx="11"/>
          </p:nvPr>
        </p:nvSpPr>
        <p:spPr/>
        <p:txBody>
          <a:bodyPr/>
          <a:lstStyle>
            <a:lvl1pPr>
              <a:defRPr/>
            </a:lvl1pPr>
          </a:lstStyle>
          <a:p>
            <a:pPr>
              <a:defRPr/>
            </a:pPr>
            <a:fld id="{48602924-EB39-45D9-BA9C-BD3465E9764E}" type="slidenum">
              <a:rPr lang="en-US" altLang="zh-TW"/>
              <a:pPr>
                <a:defRPr/>
              </a:pPr>
              <a:t>‹#›</a:t>
            </a:fld>
            <a:endParaRPr lang="en-US" altLang="zh-TW"/>
          </a:p>
        </p:txBody>
      </p:sp>
    </p:spTree>
    <p:extLst>
      <p:ext uri="{BB962C8B-B14F-4D97-AF65-F5344CB8AC3E}">
        <p14:creationId xmlns:p14="http://schemas.microsoft.com/office/powerpoint/2010/main" val="3580463940"/>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頁尾版面配置區 2">
            <a:extLst>
              <a:ext uri="{FF2B5EF4-FFF2-40B4-BE49-F238E27FC236}">
                <a16:creationId xmlns="" xmlns:a16="http://schemas.microsoft.com/office/drawing/2014/main" id="{5E81FD72-3ECE-74DD-3D3F-6C6BDBCCEFB7}"/>
              </a:ext>
            </a:extLst>
          </p:cNvPr>
          <p:cNvSpPr>
            <a:spLocks noGrp="1"/>
          </p:cNvSpPr>
          <p:nvPr>
            <p:ph type="ftr" sz="quarter" idx="10"/>
          </p:nvPr>
        </p:nvSpPr>
        <p:spPr/>
        <p:txBody>
          <a:bodyPr/>
          <a:lstStyle>
            <a:lvl1pPr>
              <a:defRPr/>
            </a:lvl1pPr>
          </a:lstStyle>
          <a:p>
            <a:pPr>
              <a:defRPr/>
            </a:pPr>
            <a:r>
              <a:rPr lang="en-US" altLang="zh-TW"/>
              <a:t>CYCU— Prof CK Farn</a:t>
            </a:r>
          </a:p>
        </p:txBody>
      </p:sp>
      <p:sp>
        <p:nvSpPr>
          <p:cNvPr id="4" name="投影片編號版面配置區 3">
            <a:extLst>
              <a:ext uri="{FF2B5EF4-FFF2-40B4-BE49-F238E27FC236}">
                <a16:creationId xmlns="" xmlns:a16="http://schemas.microsoft.com/office/drawing/2014/main" id="{84C9E4C4-C777-56D4-53EA-DCBC8CA7650A}"/>
              </a:ext>
            </a:extLst>
          </p:cNvPr>
          <p:cNvSpPr>
            <a:spLocks noGrp="1"/>
          </p:cNvSpPr>
          <p:nvPr>
            <p:ph type="sldNum" sz="quarter" idx="11"/>
          </p:nvPr>
        </p:nvSpPr>
        <p:spPr/>
        <p:txBody>
          <a:bodyPr/>
          <a:lstStyle>
            <a:lvl1pPr>
              <a:defRPr/>
            </a:lvl1pPr>
          </a:lstStyle>
          <a:p>
            <a:pPr>
              <a:defRPr/>
            </a:pPr>
            <a:fld id="{5C0F13F7-CE59-4A12-8A03-E0B766941A1C}" type="slidenum">
              <a:rPr lang="en-US" altLang="zh-TW"/>
              <a:pPr>
                <a:defRPr/>
              </a:pPr>
              <a:t>‹#›</a:t>
            </a:fld>
            <a:endParaRPr lang="en-US" altLang="zh-TW"/>
          </a:p>
        </p:txBody>
      </p:sp>
    </p:spTree>
    <p:extLst>
      <p:ext uri="{BB962C8B-B14F-4D97-AF65-F5344CB8AC3E}">
        <p14:creationId xmlns:p14="http://schemas.microsoft.com/office/powerpoint/2010/main" val="1118795591"/>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a:t>按一下以編輯母片文字樣式</a:t>
            </a:r>
          </a:p>
        </p:txBody>
      </p:sp>
      <p:sp>
        <p:nvSpPr>
          <p:cNvPr id="4" name="Rectangle 1029">
            <a:extLst>
              <a:ext uri="{FF2B5EF4-FFF2-40B4-BE49-F238E27FC236}">
                <a16:creationId xmlns="" xmlns:a16="http://schemas.microsoft.com/office/drawing/2014/main" id="{0DD8F5CD-A085-0B77-E93B-A657C37E0D9D}"/>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5" name="Rectangle 1030">
            <a:extLst>
              <a:ext uri="{FF2B5EF4-FFF2-40B4-BE49-F238E27FC236}">
                <a16:creationId xmlns="" xmlns:a16="http://schemas.microsoft.com/office/drawing/2014/main" id="{C29B3C77-D743-3408-C417-84278D159110}"/>
              </a:ext>
            </a:extLst>
          </p:cNvPr>
          <p:cNvSpPr>
            <a:spLocks noGrp="1" noChangeArrowheads="1"/>
          </p:cNvSpPr>
          <p:nvPr>
            <p:ph type="sldNum" sz="quarter" idx="11"/>
          </p:nvPr>
        </p:nvSpPr>
        <p:spPr/>
        <p:txBody>
          <a:bodyPr/>
          <a:lstStyle>
            <a:lvl1pPr>
              <a:defRPr/>
            </a:lvl1pPr>
          </a:lstStyle>
          <a:p>
            <a:pPr>
              <a:defRPr/>
            </a:pPr>
            <a:fld id="{71166F59-7FE5-4650-8684-09B5D64BD1FD}" type="slidenum">
              <a:rPr lang="en-US" altLang="zh-TW"/>
              <a:pPr>
                <a:defRPr/>
              </a:pPr>
              <a:t>‹#›</a:t>
            </a:fld>
            <a:endParaRPr lang="en-US" altLang="zh-TW"/>
          </a:p>
        </p:txBody>
      </p:sp>
    </p:spTree>
    <p:extLst>
      <p:ext uri="{BB962C8B-B14F-4D97-AF65-F5344CB8AC3E}">
        <p14:creationId xmlns:p14="http://schemas.microsoft.com/office/powerpoint/2010/main" val="1390332897"/>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858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029">
            <a:extLst>
              <a:ext uri="{FF2B5EF4-FFF2-40B4-BE49-F238E27FC236}">
                <a16:creationId xmlns="" xmlns:a16="http://schemas.microsoft.com/office/drawing/2014/main" id="{03BDB1D5-5199-C2D1-0003-F25D92DFA802}"/>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6" name="Rectangle 1030">
            <a:extLst>
              <a:ext uri="{FF2B5EF4-FFF2-40B4-BE49-F238E27FC236}">
                <a16:creationId xmlns="" xmlns:a16="http://schemas.microsoft.com/office/drawing/2014/main" id="{07CBEEC0-CA3A-4993-9FB0-50DDAD1FACBF}"/>
              </a:ext>
            </a:extLst>
          </p:cNvPr>
          <p:cNvSpPr>
            <a:spLocks noGrp="1" noChangeArrowheads="1"/>
          </p:cNvSpPr>
          <p:nvPr>
            <p:ph type="sldNum" sz="quarter" idx="11"/>
          </p:nvPr>
        </p:nvSpPr>
        <p:spPr/>
        <p:txBody>
          <a:bodyPr/>
          <a:lstStyle>
            <a:lvl1pPr>
              <a:defRPr/>
            </a:lvl1pPr>
          </a:lstStyle>
          <a:p>
            <a:pPr>
              <a:defRPr/>
            </a:pPr>
            <a:fld id="{A503EFDD-321C-4AE0-9324-F1E54BD9F974}" type="slidenum">
              <a:rPr lang="en-US" altLang="zh-TW"/>
              <a:pPr>
                <a:defRPr/>
              </a:pPr>
              <a:t>‹#›</a:t>
            </a:fld>
            <a:endParaRPr lang="en-US" altLang="zh-TW"/>
          </a:p>
        </p:txBody>
      </p:sp>
    </p:spTree>
    <p:extLst>
      <p:ext uri="{BB962C8B-B14F-4D97-AF65-F5344CB8AC3E}">
        <p14:creationId xmlns:p14="http://schemas.microsoft.com/office/powerpoint/2010/main" val="3131655346"/>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1029">
            <a:extLst>
              <a:ext uri="{FF2B5EF4-FFF2-40B4-BE49-F238E27FC236}">
                <a16:creationId xmlns="" xmlns:a16="http://schemas.microsoft.com/office/drawing/2014/main" id="{A44AC330-38DA-AA0F-2B77-34493D5A44D4}"/>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8" name="Rectangle 1030">
            <a:extLst>
              <a:ext uri="{FF2B5EF4-FFF2-40B4-BE49-F238E27FC236}">
                <a16:creationId xmlns="" xmlns:a16="http://schemas.microsoft.com/office/drawing/2014/main" id="{BA438D3F-8FF5-DA01-D101-76E53BD34F66}"/>
              </a:ext>
            </a:extLst>
          </p:cNvPr>
          <p:cNvSpPr>
            <a:spLocks noGrp="1" noChangeArrowheads="1"/>
          </p:cNvSpPr>
          <p:nvPr>
            <p:ph type="sldNum" sz="quarter" idx="11"/>
          </p:nvPr>
        </p:nvSpPr>
        <p:spPr/>
        <p:txBody>
          <a:bodyPr/>
          <a:lstStyle>
            <a:lvl1pPr>
              <a:defRPr/>
            </a:lvl1pPr>
          </a:lstStyle>
          <a:p>
            <a:pPr>
              <a:defRPr/>
            </a:pPr>
            <a:fld id="{B715AD0E-6AD7-44B4-9EBD-F01BFCF064CB}" type="slidenum">
              <a:rPr lang="en-US" altLang="zh-TW"/>
              <a:pPr>
                <a:defRPr/>
              </a:pPr>
              <a:t>‹#›</a:t>
            </a:fld>
            <a:endParaRPr lang="en-US" altLang="zh-TW"/>
          </a:p>
        </p:txBody>
      </p:sp>
    </p:spTree>
    <p:extLst>
      <p:ext uri="{BB962C8B-B14F-4D97-AF65-F5344CB8AC3E}">
        <p14:creationId xmlns:p14="http://schemas.microsoft.com/office/powerpoint/2010/main" val="769194674"/>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 xmlns:a16="http://schemas.microsoft.com/office/drawing/2014/main" id="{D1123E9F-637C-0449-A27E-DAB5995A228E}"/>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4" name="Rectangle 1030">
            <a:extLst>
              <a:ext uri="{FF2B5EF4-FFF2-40B4-BE49-F238E27FC236}">
                <a16:creationId xmlns="" xmlns:a16="http://schemas.microsoft.com/office/drawing/2014/main" id="{4E8C3C26-2B0C-1D99-5935-A876DABDBB3D}"/>
              </a:ext>
            </a:extLst>
          </p:cNvPr>
          <p:cNvSpPr>
            <a:spLocks noGrp="1" noChangeArrowheads="1"/>
          </p:cNvSpPr>
          <p:nvPr>
            <p:ph type="sldNum" sz="quarter" idx="11"/>
          </p:nvPr>
        </p:nvSpPr>
        <p:spPr/>
        <p:txBody>
          <a:bodyPr/>
          <a:lstStyle>
            <a:lvl1pPr>
              <a:defRPr/>
            </a:lvl1pPr>
          </a:lstStyle>
          <a:p>
            <a:pPr>
              <a:defRPr/>
            </a:pPr>
            <a:fld id="{B0414923-4CAE-4A18-80EF-B228AC69D996}" type="slidenum">
              <a:rPr lang="en-US" altLang="zh-TW"/>
              <a:pPr>
                <a:defRPr/>
              </a:pPr>
              <a:t>‹#›</a:t>
            </a:fld>
            <a:endParaRPr lang="en-US" altLang="zh-TW"/>
          </a:p>
        </p:txBody>
      </p:sp>
    </p:spTree>
    <p:extLst>
      <p:ext uri="{BB962C8B-B14F-4D97-AF65-F5344CB8AC3E}">
        <p14:creationId xmlns:p14="http://schemas.microsoft.com/office/powerpoint/2010/main" val="1569753945"/>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029">
            <a:extLst>
              <a:ext uri="{FF2B5EF4-FFF2-40B4-BE49-F238E27FC236}">
                <a16:creationId xmlns="" xmlns:a16="http://schemas.microsoft.com/office/drawing/2014/main" id="{9EFF2B75-D3B1-F600-B3DE-0E4B35CF4633}"/>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3" name="Rectangle 1030">
            <a:extLst>
              <a:ext uri="{FF2B5EF4-FFF2-40B4-BE49-F238E27FC236}">
                <a16:creationId xmlns="" xmlns:a16="http://schemas.microsoft.com/office/drawing/2014/main" id="{822EB1C1-9AF9-A076-7DE4-98E424D5E964}"/>
              </a:ext>
            </a:extLst>
          </p:cNvPr>
          <p:cNvSpPr>
            <a:spLocks noGrp="1" noChangeArrowheads="1"/>
          </p:cNvSpPr>
          <p:nvPr>
            <p:ph type="sldNum" sz="quarter" idx="11"/>
          </p:nvPr>
        </p:nvSpPr>
        <p:spPr/>
        <p:txBody>
          <a:bodyPr/>
          <a:lstStyle>
            <a:lvl1pPr>
              <a:defRPr/>
            </a:lvl1pPr>
          </a:lstStyle>
          <a:p>
            <a:pPr>
              <a:defRPr/>
            </a:pPr>
            <a:fld id="{D08BEC7E-41AF-49C4-86B8-9CFD158734A9}" type="slidenum">
              <a:rPr lang="en-US" altLang="zh-TW"/>
              <a:pPr>
                <a:defRPr/>
              </a:pPr>
              <a:t>‹#›</a:t>
            </a:fld>
            <a:endParaRPr lang="en-US" altLang="zh-TW"/>
          </a:p>
        </p:txBody>
      </p:sp>
    </p:spTree>
    <p:extLst>
      <p:ext uri="{BB962C8B-B14F-4D97-AF65-F5344CB8AC3E}">
        <p14:creationId xmlns:p14="http://schemas.microsoft.com/office/powerpoint/2010/main" val="3043223986"/>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 xmlns:a16="http://schemas.microsoft.com/office/drawing/2014/main" id="{C16AB4C1-6C32-ADE5-ADE2-6B9C214F0EE9}"/>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6" name="Rectangle 1030">
            <a:extLst>
              <a:ext uri="{FF2B5EF4-FFF2-40B4-BE49-F238E27FC236}">
                <a16:creationId xmlns="" xmlns:a16="http://schemas.microsoft.com/office/drawing/2014/main" id="{15CDBA83-DFBF-E506-12E4-EBECC99BB97E}"/>
              </a:ext>
            </a:extLst>
          </p:cNvPr>
          <p:cNvSpPr>
            <a:spLocks noGrp="1" noChangeArrowheads="1"/>
          </p:cNvSpPr>
          <p:nvPr>
            <p:ph type="sldNum" sz="quarter" idx="11"/>
          </p:nvPr>
        </p:nvSpPr>
        <p:spPr/>
        <p:txBody>
          <a:bodyPr/>
          <a:lstStyle>
            <a:lvl1pPr>
              <a:defRPr/>
            </a:lvl1pPr>
          </a:lstStyle>
          <a:p>
            <a:pPr>
              <a:defRPr/>
            </a:pPr>
            <a:fld id="{C2859C49-E495-4219-A751-FA11804B77D5}" type="slidenum">
              <a:rPr lang="en-US" altLang="zh-TW"/>
              <a:pPr>
                <a:defRPr/>
              </a:pPr>
              <a:t>‹#›</a:t>
            </a:fld>
            <a:endParaRPr lang="en-US" altLang="zh-TW"/>
          </a:p>
        </p:txBody>
      </p:sp>
    </p:spTree>
    <p:extLst>
      <p:ext uri="{BB962C8B-B14F-4D97-AF65-F5344CB8AC3E}">
        <p14:creationId xmlns:p14="http://schemas.microsoft.com/office/powerpoint/2010/main" val="3459005865"/>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 xmlns:a16="http://schemas.microsoft.com/office/drawing/2014/main" id="{A8DD3221-B15E-E7F8-583D-07381B955D22}"/>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6" name="Rectangle 1030">
            <a:extLst>
              <a:ext uri="{FF2B5EF4-FFF2-40B4-BE49-F238E27FC236}">
                <a16:creationId xmlns="" xmlns:a16="http://schemas.microsoft.com/office/drawing/2014/main" id="{CB2E8489-4D7A-9FB2-83D8-0FE6CF5847AB}"/>
              </a:ext>
            </a:extLst>
          </p:cNvPr>
          <p:cNvSpPr>
            <a:spLocks noGrp="1" noChangeArrowheads="1"/>
          </p:cNvSpPr>
          <p:nvPr>
            <p:ph type="sldNum" sz="quarter" idx="11"/>
          </p:nvPr>
        </p:nvSpPr>
        <p:spPr/>
        <p:txBody>
          <a:bodyPr/>
          <a:lstStyle>
            <a:lvl1pPr>
              <a:defRPr/>
            </a:lvl1pPr>
          </a:lstStyle>
          <a:p>
            <a:pPr>
              <a:defRPr/>
            </a:pPr>
            <a:fld id="{07E76443-590C-41D1-9A20-2778ADF4931B}" type="slidenum">
              <a:rPr lang="en-US" altLang="zh-TW"/>
              <a:pPr>
                <a:defRPr/>
              </a:pPr>
              <a:t>‹#›</a:t>
            </a:fld>
            <a:endParaRPr lang="en-US" altLang="zh-TW"/>
          </a:p>
        </p:txBody>
      </p:sp>
    </p:spTree>
    <p:extLst>
      <p:ext uri="{BB962C8B-B14F-4D97-AF65-F5344CB8AC3E}">
        <p14:creationId xmlns:p14="http://schemas.microsoft.com/office/powerpoint/2010/main" val="3838025077"/>
      </p:ext>
    </p:extLst>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 xmlns:a16="http://schemas.microsoft.com/office/drawing/2014/main" id="{3AE85BDA-C804-3C83-6C3C-F5057373233D}"/>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5" name="Rectangle 1030">
            <a:extLst>
              <a:ext uri="{FF2B5EF4-FFF2-40B4-BE49-F238E27FC236}">
                <a16:creationId xmlns="" xmlns:a16="http://schemas.microsoft.com/office/drawing/2014/main" id="{7E18FBDC-479B-C0EB-D9A2-9751CEBA5799}"/>
              </a:ext>
            </a:extLst>
          </p:cNvPr>
          <p:cNvSpPr>
            <a:spLocks noGrp="1" noChangeArrowheads="1"/>
          </p:cNvSpPr>
          <p:nvPr>
            <p:ph type="sldNum" sz="quarter" idx="11"/>
          </p:nvPr>
        </p:nvSpPr>
        <p:spPr/>
        <p:txBody>
          <a:bodyPr/>
          <a:lstStyle>
            <a:lvl1pPr>
              <a:defRPr/>
            </a:lvl1pPr>
          </a:lstStyle>
          <a:p>
            <a:pPr>
              <a:defRPr/>
            </a:pPr>
            <a:fld id="{C74D4874-F457-4F49-8D45-5887009A0C70}" type="slidenum">
              <a:rPr lang="en-US" altLang="zh-TW"/>
              <a:pPr>
                <a:defRPr/>
              </a:pPr>
              <a:t>‹#›</a:t>
            </a:fld>
            <a:endParaRPr lang="en-US" altLang="zh-TW"/>
          </a:p>
        </p:txBody>
      </p:sp>
    </p:spTree>
    <p:extLst>
      <p:ext uri="{BB962C8B-B14F-4D97-AF65-F5344CB8AC3E}">
        <p14:creationId xmlns:p14="http://schemas.microsoft.com/office/powerpoint/2010/main" val="4272356132"/>
      </p:ext>
    </p:extLst>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15100" y="381000"/>
            <a:ext cx="1943100" cy="57150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85800" y="381000"/>
            <a:ext cx="5676900" cy="57150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 xmlns:a16="http://schemas.microsoft.com/office/drawing/2014/main" id="{0CA8FD74-AE18-4264-4794-3004FCCE9816}"/>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5" name="Rectangle 1030">
            <a:extLst>
              <a:ext uri="{FF2B5EF4-FFF2-40B4-BE49-F238E27FC236}">
                <a16:creationId xmlns="" xmlns:a16="http://schemas.microsoft.com/office/drawing/2014/main" id="{EFFEE78F-9E11-22B6-BD07-808573A66FD6}"/>
              </a:ext>
            </a:extLst>
          </p:cNvPr>
          <p:cNvSpPr>
            <a:spLocks noGrp="1" noChangeArrowheads="1"/>
          </p:cNvSpPr>
          <p:nvPr>
            <p:ph type="sldNum" sz="quarter" idx="11"/>
          </p:nvPr>
        </p:nvSpPr>
        <p:spPr/>
        <p:txBody>
          <a:bodyPr/>
          <a:lstStyle>
            <a:lvl1pPr>
              <a:defRPr/>
            </a:lvl1pPr>
          </a:lstStyle>
          <a:p>
            <a:pPr>
              <a:defRPr/>
            </a:pPr>
            <a:fld id="{FF31F0BC-8FA2-4409-9681-6652C426831D}" type="slidenum">
              <a:rPr lang="en-US" altLang="zh-TW"/>
              <a:pPr>
                <a:defRPr/>
              </a:pPr>
              <a:t>‹#›</a:t>
            </a:fld>
            <a:endParaRPr lang="en-US" altLang="zh-TW"/>
          </a:p>
        </p:txBody>
      </p:sp>
    </p:spTree>
    <p:extLst>
      <p:ext uri="{BB962C8B-B14F-4D97-AF65-F5344CB8AC3E}">
        <p14:creationId xmlns:p14="http://schemas.microsoft.com/office/powerpoint/2010/main" val="1849751267"/>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7" name="標題 6"/>
          <p:cNvSpPr>
            <a:spLocks noGrp="1"/>
          </p:cNvSpPr>
          <p:nvPr>
            <p:ph type="title"/>
          </p:nvPr>
        </p:nvSpPr>
        <p:spPr/>
        <p:txBody>
          <a:bodyPr/>
          <a:lstStyle/>
          <a:p>
            <a:r>
              <a:rPr lang="zh-TW" altLang="en-US"/>
              <a:t>按一下以編輯母片標題樣式</a:t>
            </a:r>
          </a:p>
        </p:txBody>
      </p:sp>
      <p:sp>
        <p:nvSpPr>
          <p:cNvPr id="2" name="Rectangle 1029">
            <a:extLst>
              <a:ext uri="{FF2B5EF4-FFF2-40B4-BE49-F238E27FC236}">
                <a16:creationId xmlns="" xmlns:a16="http://schemas.microsoft.com/office/drawing/2014/main" id="{9B99A63C-396C-B4EE-6C8F-AB8A42A13B8E}"/>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4" name="Rectangle 1030">
            <a:extLst>
              <a:ext uri="{FF2B5EF4-FFF2-40B4-BE49-F238E27FC236}">
                <a16:creationId xmlns="" xmlns:a16="http://schemas.microsoft.com/office/drawing/2014/main" id="{6A5CA4B0-A017-6A8D-55E6-E91B48CD762B}"/>
              </a:ext>
            </a:extLst>
          </p:cNvPr>
          <p:cNvSpPr>
            <a:spLocks noGrp="1" noChangeArrowheads="1"/>
          </p:cNvSpPr>
          <p:nvPr>
            <p:ph type="sldNum" sz="quarter" idx="11"/>
          </p:nvPr>
        </p:nvSpPr>
        <p:spPr/>
        <p:txBody>
          <a:bodyPr/>
          <a:lstStyle>
            <a:lvl1pPr>
              <a:defRPr/>
            </a:lvl1pPr>
          </a:lstStyle>
          <a:p>
            <a:pPr>
              <a:defRPr/>
            </a:pPr>
            <a:fld id="{1F5067B9-9D67-4748-9346-84CE8BD5C130}" type="slidenum">
              <a:rPr lang="en-US" altLang="zh-TW"/>
              <a:pPr>
                <a:defRPr/>
              </a:pPr>
              <a:t>‹#›</a:t>
            </a:fld>
            <a:endParaRPr lang="en-US" altLang="zh-TW"/>
          </a:p>
        </p:txBody>
      </p:sp>
    </p:spTree>
    <p:extLst>
      <p:ext uri="{BB962C8B-B14F-4D97-AF65-F5344CB8AC3E}">
        <p14:creationId xmlns:p14="http://schemas.microsoft.com/office/powerpoint/2010/main" val="3388938116"/>
      </p:ext>
    </p:extLst>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Horizontal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09"/>
            <a:ext cx="8458200" cy="2838091"/>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4343400"/>
            <a:ext cx="8458200" cy="1905000"/>
          </a:xfrm>
        </p:spPr>
        <p:txBody>
          <a:bodyPr>
            <a:noAutofit/>
          </a:bodyPr>
          <a:lstStyle>
            <a:lvl1pPr>
              <a:defRPr sz="2400"/>
            </a:lvl1pPr>
            <a:lvl2pPr>
              <a:defRPr sz="2400"/>
            </a:lvl2pPr>
            <a:lvl3pPr marL="640080">
              <a:defRPr sz="2000"/>
            </a:lvl3pPr>
            <a:lvl4pPr marL="455613" indent="0">
              <a:buNone/>
              <a:defRPr/>
            </a:lvl4pPr>
          </a:lstStyle>
          <a:p>
            <a:pPr lvl="0"/>
            <a:r>
              <a:rPr lang="zh-TW" altLang="en-US"/>
              <a:t>編輯母片文字樣式</a:t>
            </a:r>
          </a:p>
          <a:p>
            <a:pPr lvl="1"/>
            <a:r>
              <a:rPr lang="zh-TW" altLang="en-US"/>
              <a:t>第二層</a:t>
            </a:r>
          </a:p>
          <a:p>
            <a:pPr lvl="2"/>
            <a:r>
              <a:rPr lang="zh-TW" altLang="en-US"/>
              <a:t>第三層</a:t>
            </a:r>
          </a:p>
        </p:txBody>
      </p:sp>
      <p:sp>
        <p:nvSpPr>
          <p:cNvPr id="8"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0"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15244510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ix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10"/>
            <a:ext cx="8458200" cy="612476"/>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2070496"/>
            <a:ext cx="8458200" cy="649138"/>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8" name="Content Placeholder 3"/>
          <p:cNvSpPr>
            <a:spLocks noGrp="1"/>
          </p:cNvSpPr>
          <p:nvPr>
            <p:ph sz="quarter" idx="15"/>
          </p:nvPr>
        </p:nvSpPr>
        <p:spPr>
          <a:xfrm>
            <a:off x="342900" y="2900944"/>
            <a:ext cx="8458200" cy="6731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1" name="Content Placeholder 4"/>
          <p:cNvSpPr>
            <a:spLocks noGrp="1"/>
          </p:cNvSpPr>
          <p:nvPr>
            <p:ph sz="quarter" idx="16"/>
          </p:nvPr>
        </p:nvSpPr>
        <p:spPr>
          <a:xfrm>
            <a:off x="342900" y="375535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3" name="Content Placeholder 5"/>
          <p:cNvSpPr>
            <a:spLocks noGrp="1"/>
          </p:cNvSpPr>
          <p:nvPr>
            <p:ph sz="quarter" idx="17"/>
          </p:nvPr>
        </p:nvSpPr>
        <p:spPr>
          <a:xfrm>
            <a:off x="342900" y="463516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5" name="Content Placeholder 6"/>
          <p:cNvSpPr>
            <a:spLocks noGrp="1"/>
          </p:cNvSpPr>
          <p:nvPr>
            <p:ph sz="quarter" idx="18"/>
          </p:nvPr>
        </p:nvSpPr>
        <p:spPr>
          <a:xfrm>
            <a:off x="342900" y="5514975"/>
            <a:ext cx="8458200" cy="733425"/>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2"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4"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6579311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losingSlide">
    <p:spTree>
      <p:nvGrpSpPr>
        <p:cNvPr id="1" name=""/>
        <p:cNvGrpSpPr/>
        <p:nvPr/>
      </p:nvGrpSpPr>
      <p:grpSpPr>
        <a:xfrm>
          <a:off x="0" y="0"/>
          <a:ext cx="0" cy="0"/>
          <a:chOff x="0" y="0"/>
          <a:chExt cx="0" cy="0"/>
        </a:xfrm>
      </p:grpSpPr>
      <p:pic>
        <p:nvPicPr>
          <p:cNvPr id="3" name="MGH Logo">
            <a:extLst>
              <a:ext uri="{FF2B5EF4-FFF2-40B4-BE49-F238E27FC236}">
                <a16:creationId xmlns="" xmlns:a16="http://schemas.microsoft.com/office/drawing/2014/main" id="{D6D1340E-ACA0-1679-DDF3-4D2A5A2F8D5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349625" y="1006475"/>
            <a:ext cx="2444750" cy="244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MGH Tagline">
            <a:extLst>
              <a:ext uri="{FF2B5EF4-FFF2-40B4-BE49-F238E27FC236}">
                <a16:creationId xmlns="" xmlns:a16="http://schemas.microsoft.com/office/drawing/2014/main" id="{31EE8EB9-AF80-C837-3AC5-602536AADDC8}"/>
              </a:ext>
            </a:extLst>
          </p:cNvPr>
          <p:cNvSpPr txBox="1"/>
          <p:nvPr userDrawn="1"/>
        </p:nvSpPr>
        <p:spPr>
          <a:xfrm>
            <a:off x="1730375" y="3797300"/>
            <a:ext cx="5683250" cy="468313"/>
          </a:xfrm>
          <a:prstGeom prst="rect">
            <a:avLst/>
          </a:prstGeom>
          <a:noFill/>
        </p:spPr>
        <p:txBody>
          <a:bodyPr>
            <a:spAutoFit/>
          </a:bodyPr>
          <a:lstStyle/>
          <a:p>
            <a:pPr algn="ctr" eaLnBrk="1" fontAlgn="auto" hangingPunct="1">
              <a:spcBef>
                <a:spcPts val="0"/>
              </a:spcBef>
              <a:spcAft>
                <a:spcPts val="0"/>
              </a:spcAft>
              <a:defRPr/>
            </a:pPr>
            <a:r>
              <a:rPr kumimoji="0" lang="en-US" spc="40" dirty="0">
                <a:solidFill>
                  <a:srgbClr val="000000"/>
                </a:solidFill>
                <a:latin typeface="Arial" panose="020B0604020202020204" pitchFamily="34" charset="0"/>
                <a:ea typeface="Calibri" panose="020F0502020204030204" pitchFamily="34" charset="0"/>
              </a:rPr>
              <a:t>Because learning changes everything.</a:t>
            </a:r>
            <a:r>
              <a:rPr kumimoji="0" lang="en-US" sz="1400" spc="40" baseline="60000" dirty="0">
                <a:solidFill>
                  <a:srgbClr val="000000"/>
                </a:solidFill>
                <a:latin typeface="Arial" panose="020B0604020202020204" pitchFamily="34" charset="0"/>
                <a:ea typeface="Calibri" panose="020F0502020204030204" pitchFamily="34" charset="0"/>
              </a:rPr>
              <a:t>®</a:t>
            </a:r>
            <a:endParaRPr kumimoji="0" lang="en-US" spc="40" baseline="60000" dirty="0">
              <a:solidFill>
                <a:srgbClr val="000000"/>
              </a:solidFill>
              <a:latin typeface="+mn-lt"/>
              <a:ea typeface="+mn-ea"/>
            </a:endParaRPr>
          </a:p>
        </p:txBody>
      </p:sp>
      <p:sp>
        <p:nvSpPr>
          <p:cNvPr id="5" name="MGH URL">
            <a:extLst>
              <a:ext uri="{FF2B5EF4-FFF2-40B4-BE49-F238E27FC236}">
                <a16:creationId xmlns="" xmlns:a16="http://schemas.microsoft.com/office/drawing/2014/main" id="{DDA1FEF8-E4D0-DB6F-FC22-A7EA051023AE}"/>
              </a:ext>
            </a:extLst>
          </p:cNvPr>
          <p:cNvSpPr txBox="1">
            <a:spLocks noChangeArrowheads="1"/>
          </p:cNvSpPr>
          <p:nvPr userDrawn="1"/>
        </p:nvSpPr>
        <p:spPr bwMode="auto">
          <a:xfrm>
            <a:off x="3268663" y="5329238"/>
            <a:ext cx="2606675" cy="338137"/>
          </a:xfrm>
          <a:prstGeom prst="rect">
            <a:avLst/>
          </a:prstGeom>
          <a:noFill/>
          <a:ln>
            <a:noFill/>
          </a:ln>
        </p:spPr>
        <p:txBody>
          <a:bodyPr>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algn="ctr" eaLnBrk="1" hangingPunct="1">
              <a:defRPr/>
            </a:pPr>
            <a:r>
              <a:rPr kumimoji="0" lang="en-US" altLang="zh-TW" sz="1600">
                <a:solidFill>
                  <a:srgbClr val="000000"/>
                </a:solidFill>
                <a:ea typeface="標楷體" panose="03000509000000000000" pitchFamily="49" charset="-120"/>
              </a:rPr>
              <a:t>www.mheducation.com</a:t>
            </a:r>
            <a:endParaRPr kumimoji="0" lang="en-US" altLang="zh-TW" sz="2000">
              <a:solidFill>
                <a:srgbClr val="000000"/>
              </a:solidFill>
              <a:ea typeface="標楷體" panose="03000509000000000000" pitchFamily="49" charset="-120"/>
            </a:endParaRPr>
          </a:p>
        </p:txBody>
      </p:sp>
      <p:sp>
        <p:nvSpPr>
          <p:cNvPr id="2" name="Hidden Slide Title"/>
          <p:cNvSpPr>
            <a:spLocks noGrp="1"/>
          </p:cNvSpPr>
          <p:nvPr>
            <p:ph type="title"/>
          </p:nvPr>
        </p:nvSpPr>
        <p:spPr>
          <a:xfrm>
            <a:off x="3425949" y="418391"/>
            <a:ext cx="2292103" cy="291823"/>
          </a:xfrm>
          <a:prstGeom prst="rect">
            <a:avLst/>
          </a:prstGeom>
        </p:spPr>
        <p:txBody>
          <a:bodyPr/>
          <a:lstStyle>
            <a:lvl1pPr>
              <a:defRPr>
                <a:solidFill>
                  <a:schemeClr val="tx1"/>
                </a:solidFill>
                <a:latin typeface="Calibri" panose="020F0502020204030204" pitchFamily="34" charset="0"/>
                <a:cs typeface="Calibri" panose="020F0502020204030204" pitchFamily="34" charset="0"/>
              </a:defRPr>
            </a:lvl1pPr>
          </a:lstStyle>
          <a:p>
            <a:r>
              <a:rPr lang="zh-TW" altLang="en-US"/>
              <a:t>按一下以編輯母片標題樣式</a:t>
            </a:r>
            <a:endParaRPr lang="en-US" dirty="0"/>
          </a:p>
        </p:txBody>
      </p:sp>
      <p:sp>
        <p:nvSpPr>
          <p:cNvPr id="6" name="Long Copyright">
            <a:extLst>
              <a:ext uri="{FF2B5EF4-FFF2-40B4-BE49-F238E27FC236}">
                <a16:creationId xmlns="" xmlns:a16="http://schemas.microsoft.com/office/drawing/2014/main" id="{699B6573-4CD8-196A-E895-F2AB2EE46C53}"/>
              </a:ext>
            </a:extLst>
          </p:cNvPr>
          <p:cNvSpPr>
            <a:spLocks noGrp="1"/>
          </p:cNvSpPr>
          <p:nvPr>
            <p:ph type="ftr" sz="quarter" idx="10"/>
          </p:nvPr>
        </p:nvSpPr>
        <p:spPr>
          <a:xfrm>
            <a:off x="0" y="6486525"/>
            <a:ext cx="9144000" cy="371475"/>
          </a:xfrm>
        </p:spPr>
        <p:txBody>
          <a:bodyPr/>
          <a:lstStyle>
            <a:lvl1pPr algn="ctr" defTabSz="457200">
              <a:spcBef>
                <a:spcPct val="20000"/>
              </a:spcBef>
              <a:defRPr/>
            </a:lvl1pPr>
          </a:lstStyle>
          <a:p>
            <a:pPr>
              <a:defRPr/>
            </a:pPr>
            <a:r>
              <a:rPr lang="en-US"/>
              <a:t>CYCU— Prof CK Farn</a:t>
            </a:r>
            <a:endParaRPr lang="en-US" dirty="0"/>
          </a:p>
        </p:txBody>
      </p:sp>
    </p:spTree>
    <p:extLst>
      <p:ext uri="{BB962C8B-B14F-4D97-AF65-F5344CB8AC3E}">
        <p14:creationId xmlns:p14="http://schemas.microsoft.com/office/powerpoint/2010/main" val="19256511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頁尾版面配置區 2">
            <a:extLst>
              <a:ext uri="{FF2B5EF4-FFF2-40B4-BE49-F238E27FC236}">
                <a16:creationId xmlns="" xmlns:a16="http://schemas.microsoft.com/office/drawing/2014/main" id="{5A38EE45-48D2-D06E-6219-9BDA10067A95}"/>
              </a:ext>
            </a:extLst>
          </p:cNvPr>
          <p:cNvSpPr>
            <a:spLocks noGrp="1"/>
          </p:cNvSpPr>
          <p:nvPr>
            <p:ph type="ftr" sz="quarter" idx="10"/>
          </p:nvPr>
        </p:nvSpPr>
        <p:spPr/>
        <p:txBody>
          <a:bodyPr/>
          <a:lstStyle>
            <a:lvl1pPr>
              <a:defRPr/>
            </a:lvl1pPr>
          </a:lstStyle>
          <a:p>
            <a:pPr>
              <a:defRPr/>
            </a:pPr>
            <a:r>
              <a:rPr lang="en-US" altLang="zh-TW"/>
              <a:t>CYCU— Prof CK Farn</a:t>
            </a:r>
            <a:endParaRPr lang="en-US" altLang="zh-TW" dirty="0"/>
          </a:p>
        </p:txBody>
      </p:sp>
      <p:sp>
        <p:nvSpPr>
          <p:cNvPr id="4" name="投影片編號版面配置區 3">
            <a:extLst>
              <a:ext uri="{FF2B5EF4-FFF2-40B4-BE49-F238E27FC236}">
                <a16:creationId xmlns="" xmlns:a16="http://schemas.microsoft.com/office/drawing/2014/main" id="{CA14A77A-AE14-2952-69C8-83126F83771C}"/>
              </a:ext>
            </a:extLst>
          </p:cNvPr>
          <p:cNvSpPr>
            <a:spLocks noGrp="1"/>
          </p:cNvSpPr>
          <p:nvPr>
            <p:ph type="sldNum" sz="quarter" idx="11"/>
          </p:nvPr>
        </p:nvSpPr>
        <p:spPr/>
        <p:txBody>
          <a:bodyPr/>
          <a:lstStyle>
            <a:lvl1pPr>
              <a:defRPr/>
            </a:lvl1pPr>
          </a:lstStyle>
          <a:p>
            <a:pPr>
              <a:defRPr/>
            </a:pPr>
            <a:fld id="{2D993A6B-FFE7-4D03-97A4-07E141726C7A}" type="slidenum">
              <a:rPr lang="en-US" altLang="zh-TW"/>
              <a:pPr>
                <a:defRPr/>
              </a:pPr>
              <a:t>‹#›</a:t>
            </a:fld>
            <a:endParaRPr lang="en-US" altLang="zh-TW"/>
          </a:p>
        </p:txBody>
      </p:sp>
    </p:spTree>
    <p:extLst>
      <p:ext uri="{BB962C8B-B14F-4D97-AF65-F5344CB8AC3E}">
        <p14:creationId xmlns:p14="http://schemas.microsoft.com/office/powerpoint/2010/main" val="12619747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43000" y="1122363"/>
            <a:ext cx="6858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 xmlns:a16="http://schemas.microsoft.com/office/drawing/2014/main" id="{DC0334F0-D66B-631B-113A-DAF20C8784EC}"/>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 xmlns:a16="http://schemas.microsoft.com/office/drawing/2014/main" id="{03698B0B-0C82-C0FE-EA76-63DF72E2F602}"/>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 xmlns:a16="http://schemas.microsoft.com/office/drawing/2014/main" id="{0B2F694D-D206-5D04-62E7-5535AC61325C}"/>
              </a:ext>
            </a:extLst>
          </p:cNvPr>
          <p:cNvSpPr>
            <a:spLocks noGrp="1"/>
          </p:cNvSpPr>
          <p:nvPr>
            <p:ph type="sldNum" sz="quarter" idx="12"/>
          </p:nvPr>
        </p:nvSpPr>
        <p:spPr/>
        <p:txBody>
          <a:bodyPr/>
          <a:lstStyle>
            <a:lvl1pPr>
              <a:defRPr/>
            </a:lvl1pPr>
          </a:lstStyle>
          <a:p>
            <a:pPr>
              <a:defRPr/>
            </a:pPr>
            <a:fld id="{37A9BFC9-0992-4E47-A42F-B6D5C7B55E4C}" type="slidenum">
              <a:rPr lang="zh-TW" altLang="en-US"/>
              <a:pPr>
                <a:defRPr/>
              </a:pPr>
              <a:t>‹#›</a:t>
            </a:fld>
            <a:endParaRPr lang="zh-TW" altLang="en-US"/>
          </a:p>
        </p:txBody>
      </p:sp>
    </p:spTree>
    <p:extLst>
      <p:ext uri="{BB962C8B-B14F-4D97-AF65-F5344CB8AC3E}">
        <p14:creationId xmlns:p14="http://schemas.microsoft.com/office/powerpoint/2010/main" val="30965228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 xmlns:a16="http://schemas.microsoft.com/office/drawing/2014/main" id="{055BDC14-D7F7-D8D2-E1A1-3E09C34D8FE3}"/>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 xmlns:a16="http://schemas.microsoft.com/office/drawing/2014/main" id="{0199CE4A-7BEB-0C13-B5F9-CD24A16473DB}"/>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 xmlns:a16="http://schemas.microsoft.com/office/drawing/2014/main" id="{9A7B8BD0-BDBB-ACCC-865B-418A774FEDA7}"/>
              </a:ext>
            </a:extLst>
          </p:cNvPr>
          <p:cNvSpPr>
            <a:spLocks noGrp="1"/>
          </p:cNvSpPr>
          <p:nvPr>
            <p:ph type="sldNum" sz="quarter" idx="12"/>
          </p:nvPr>
        </p:nvSpPr>
        <p:spPr/>
        <p:txBody>
          <a:bodyPr/>
          <a:lstStyle>
            <a:lvl1pPr>
              <a:defRPr/>
            </a:lvl1pPr>
          </a:lstStyle>
          <a:p>
            <a:pPr>
              <a:defRPr/>
            </a:pPr>
            <a:fld id="{A7968E48-2D40-4527-8E82-835B212D3A98}" type="slidenum">
              <a:rPr lang="zh-TW" altLang="en-US"/>
              <a:pPr>
                <a:defRPr/>
              </a:pPr>
              <a:t>‹#›</a:t>
            </a:fld>
            <a:endParaRPr lang="zh-TW" altLang="en-US"/>
          </a:p>
        </p:txBody>
      </p:sp>
    </p:spTree>
    <p:extLst>
      <p:ext uri="{BB962C8B-B14F-4D97-AF65-F5344CB8AC3E}">
        <p14:creationId xmlns:p14="http://schemas.microsoft.com/office/powerpoint/2010/main" val="222996036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a:extLst>
              <a:ext uri="{FF2B5EF4-FFF2-40B4-BE49-F238E27FC236}">
                <a16:creationId xmlns="" xmlns:a16="http://schemas.microsoft.com/office/drawing/2014/main" id="{8F05D3F2-664C-32C7-C987-E0FCEAF62A68}"/>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 xmlns:a16="http://schemas.microsoft.com/office/drawing/2014/main" id="{5F5DF77D-FCA0-1038-4205-0C811E52F37D}"/>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 xmlns:a16="http://schemas.microsoft.com/office/drawing/2014/main" id="{4D062922-5242-DB26-DF26-35F1E976BE9A}"/>
              </a:ext>
            </a:extLst>
          </p:cNvPr>
          <p:cNvSpPr>
            <a:spLocks noGrp="1"/>
          </p:cNvSpPr>
          <p:nvPr>
            <p:ph type="sldNum" sz="quarter" idx="12"/>
          </p:nvPr>
        </p:nvSpPr>
        <p:spPr/>
        <p:txBody>
          <a:bodyPr/>
          <a:lstStyle>
            <a:lvl1pPr>
              <a:defRPr/>
            </a:lvl1pPr>
          </a:lstStyle>
          <a:p>
            <a:pPr>
              <a:defRPr/>
            </a:pPr>
            <a:fld id="{20C15FAC-9F54-4162-BABB-4F208F2B4B22}" type="slidenum">
              <a:rPr lang="zh-TW" altLang="en-US"/>
              <a:pPr>
                <a:defRPr/>
              </a:pPr>
              <a:t>‹#›</a:t>
            </a:fld>
            <a:endParaRPr lang="zh-TW" altLang="en-US"/>
          </a:p>
        </p:txBody>
      </p:sp>
    </p:spTree>
    <p:extLst>
      <p:ext uri="{BB962C8B-B14F-4D97-AF65-F5344CB8AC3E}">
        <p14:creationId xmlns:p14="http://schemas.microsoft.com/office/powerpoint/2010/main" val="41934133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28650" y="1825625"/>
            <a:ext cx="386715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825625"/>
            <a:ext cx="386715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3">
            <a:extLst>
              <a:ext uri="{FF2B5EF4-FFF2-40B4-BE49-F238E27FC236}">
                <a16:creationId xmlns="" xmlns:a16="http://schemas.microsoft.com/office/drawing/2014/main" id="{7171083B-1265-3E1D-E968-8B18A69F3A36}"/>
              </a:ext>
            </a:extLst>
          </p:cNvPr>
          <p:cNvSpPr>
            <a:spLocks noGrp="1"/>
          </p:cNvSpPr>
          <p:nvPr>
            <p:ph type="dt" sz="half" idx="10"/>
          </p:nvPr>
        </p:nvSpPr>
        <p:spPr/>
        <p:txBody>
          <a:bodyPr/>
          <a:lstStyle>
            <a:lvl1pPr>
              <a:defRPr/>
            </a:lvl1pPr>
          </a:lstStyle>
          <a:p>
            <a:pPr>
              <a:defRPr/>
            </a:pPr>
            <a:endParaRPr lang="zh-TW" altLang="en-US"/>
          </a:p>
        </p:txBody>
      </p:sp>
      <p:sp>
        <p:nvSpPr>
          <p:cNvPr id="6" name="頁尾版面配置區 4">
            <a:extLst>
              <a:ext uri="{FF2B5EF4-FFF2-40B4-BE49-F238E27FC236}">
                <a16:creationId xmlns="" xmlns:a16="http://schemas.microsoft.com/office/drawing/2014/main" id="{53D243D0-73F9-431F-508F-FDDF4011F23A}"/>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a:extLst>
              <a:ext uri="{FF2B5EF4-FFF2-40B4-BE49-F238E27FC236}">
                <a16:creationId xmlns="" xmlns:a16="http://schemas.microsoft.com/office/drawing/2014/main" id="{516C9090-AEFB-71E3-27CA-EA86DFE19581}"/>
              </a:ext>
            </a:extLst>
          </p:cNvPr>
          <p:cNvSpPr>
            <a:spLocks noGrp="1"/>
          </p:cNvSpPr>
          <p:nvPr>
            <p:ph type="sldNum" sz="quarter" idx="12"/>
          </p:nvPr>
        </p:nvSpPr>
        <p:spPr/>
        <p:txBody>
          <a:bodyPr/>
          <a:lstStyle>
            <a:lvl1pPr>
              <a:defRPr/>
            </a:lvl1pPr>
          </a:lstStyle>
          <a:p>
            <a:pPr>
              <a:defRPr/>
            </a:pPr>
            <a:fld id="{E4C6CCBD-E705-4215-8565-F8624CFA2BA6}" type="slidenum">
              <a:rPr lang="zh-TW" altLang="en-US"/>
              <a:pPr>
                <a:defRPr/>
              </a:pPr>
              <a:t>‹#›</a:t>
            </a:fld>
            <a:endParaRPr lang="zh-TW" altLang="en-US"/>
          </a:p>
        </p:txBody>
      </p:sp>
    </p:spTree>
    <p:extLst>
      <p:ext uri="{BB962C8B-B14F-4D97-AF65-F5344CB8AC3E}">
        <p14:creationId xmlns:p14="http://schemas.microsoft.com/office/powerpoint/2010/main" val="16467640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3">
            <a:extLst>
              <a:ext uri="{FF2B5EF4-FFF2-40B4-BE49-F238E27FC236}">
                <a16:creationId xmlns="" xmlns:a16="http://schemas.microsoft.com/office/drawing/2014/main" id="{D3536C50-7670-DEF1-F583-4120A6C1FFE6}"/>
              </a:ext>
            </a:extLst>
          </p:cNvPr>
          <p:cNvSpPr>
            <a:spLocks noGrp="1"/>
          </p:cNvSpPr>
          <p:nvPr>
            <p:ph type="dt" sz="half" idx="10"/>
          </p:nvPr>
        </p:nvSpPr>
        <p:spPr/>
        <p:txBody>
          <a:bodyPr/>
          <a:lstStyle>
            <a:lvl1pPr>
              <a:defRPr/>
            </a:lvl1pPr>
          </a:lstStyle>
          <a:p>
            <a:pPr>
              <a:defRPr/>
            </a:pPr>
            <a:endParaRPr lang="zh-TW" altLang="en-US"/>
          </a:p>
        </p:txBody>
      </p:sp>
      <p:sp>
        <p:nvSpPr>
          <p:cNvPr id="8" name="頁尾版面配置區 4">
            <a:extLst>
              <a:ext uri="{FF2B5EF4-FFF2-40B4-BE49-F238E27FC236}">
                <a16:creationId xmlns="" xmlns:a16="http://schemas.microsoft.com/office/drawing/2014/main" id="{EF2A2E11-D849-434B-8E19-50F889A1A07A}"/>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9" name="投影片編號版面配置區 5">
            <a:extLst>
              <a:ext uri="{FF2B5EF4-FFF2-40B4-BE49-F238E27FC236}">
                <a16:creationId xmlns="" xmlns:a16="http://schemas.microsoft.com/office/drawing/2014/main" id="{3910A777-DB39-4ACB-0D5A-10940357E477}"/>
              </a:ext>
            </a:extLst>
          </p:cNvPr>
          <p:cNvSpPr>
            <a:spLocks noGrp="1"/>
          </p:cNvSpPr>
          <p:nvPr>
            <p:ph type="sldNum" sz="quarter" idx="12"/>
          </p:nvPr>
        </p:nvSpPr>
        <p:spPr/>
        <p:txBody>
          <a:bodyPr/>
          <a:lstStyle>
            <a:lvl1pPr>
              <a:defRPr/>
            </a:lvl1pPr>
          </a:lstStyle>
          <a:p>
            <a:pPr>
              <a:defRPr/>
            </a:pPr>
            <a:fld id="{2CA4C7BA-7928-4CE3-9EF1-4480692AE271}" type="slidenum">
              <a:rPr lang="zh-TW" altLang="en-US"/>
              <a:pPr>
                <a:defRPr/>
              </a:pPr>
              <a:t>‹#›</a:t>
            </a:fld>
            <a:endParaRPr lang="zh-TW" altLang="en-US"/>
          </a:p>
        </p:txBody>
      </p:sp>
    </p:spTree>
    <p:extLst>
      <p:ext uri="{BB962C8B-B14F-4D97-AF65-F5344CB8AC3E}">
        <p14:creationId xmlns:p14="http://schemas.microsoft.com/office/powerpoint/2010/main" val="223771265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3">
            <a:extLst>
              <a:ext uri="{FF2B5EF4-FFF2-40B4-BE49-F238E27FC236}">
                <a16:creationId xmlns="" xmlns:a16="http://schemas.microsoft.com/office/drawing/2014/main" id="{1AC6EC0D-86FD-78C2-A497-C2001A6A60BA}"/>
              </a:ext>
            </a:extLst>
          </p:cNvPr>
          <p:cNvSpPr>
            <a:spLocks noGrp="1"/>
          </p:cNvSpPr>
          <p:nvPr>
            <p:ph type="dt" sz="half" idx="10"/>
          </p:nvPr>
        </p:nvSpPr>
        <p:spPr/>
        <p:txBody>
          <a:bodyPr/>
          <a:lstStyle>
            <a:lvl1pPr>
              <a:defRPr/>
            </a:lvl1pPr>
          </a:lstStyle>
          <a:p>
            <a:pPr>
              <a:defRPr/>
            </a:pPr>
            <a:endParaRPr lang="zh-TW" altLang="en-US"/>
          </a:p>
        </p:txBody>
      </p:sp>
      <p:sp>
        <p:nvSpPr>
          <p:cNvPr id="4" name="頁尾版面配置區 4">
            <a:extLst>
              <a:ext uri="{FF2B5EF4-FFF2-40B4-BE49-F238E27FC236}">
                <a16:creationId xmlns="" xmlns:a16="http://schemas.microsoft.com/office/drawing/2014/main" id="{AB1AB97C-6D45-D06A-E07A-15EA9CEE8CCF}"/>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5" name="投影片編號版面配置區 5">
            <a:extLst>
              <a:ext uri="{FF2B5EF4-FFF2-40B4-BE49-F238E27FC236}">
                <a16:creationId xmlns="" xmlns:a16="http://schemas.microsoft.com/office/drawing/2014/main" id="{F2FE39B7-35C7-0F93-532E-7B77D9F5A64A}"/>
              </a:ext>
            </a:extLst>
          </p:cNvPr>
          <p:cNvSpPr>
            <a:spLocks noGrp="1"/>
          </p:cNvSpPr>
          <p:nvPr>
            <p:ph type="sldNum" sz="quarter" idx="12"/>
          </p:nvPr>
        </p:nvSpPr>
        <p:spPr/>
        <p:txBody>
          <a:bodyPr/>
          <a:lstStyle>
            <a:lvl1pPr>
              <a:defRPr/>
            </a:lvl1pPr>
          </a:lstStyle>
          <a:p>
            <a:pPr>
              <a:defRPr/>
            </a:pPr>
            <a:fld id="{DC392E51-6BF4-4D25-9D8C-4AC3D2813A75}" type="slidenum">
              <a:rPr lang="zh-TW" altLang="en-US"/>
              <a:pPr>
                <a:defRPr/>
              </a:pPr>
              <a:t>‹#›</a:t>
            </a:fld>
            <a:endParaRPr lang="zh-TW" altLang="en-US"/>
          </a:p>
        </p:txBody>
      </p:sp>
    </p:spTree>
    <p:extLst>
      <p:ext uri="{BB962C8B-B14F-4D97-AF65-F5344CB8AC3E}">
        <p14:creationId xmlns:p14="http://schemas.microsoft.com/office/powerpoint/2010/main" val="415575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頁尾版面配置區 2">
            <a:extLst>
              <a:ext uri="{FF2B5EF4-FFF2-40B4-BE49-F238E27FC236}">
                <a16:creationId xmlns="" xmlns:a16="http://schemas.microsoft.com/office/drawing/2014/main" id="{5897472E-0351-8DCB-DEBB-C761A551C061}"/>
              </a:ext>
            </a:extLst>
          </p:cNvPr>
          <p:cNvSpPr>
            <a:spLocks noGrp="1"/>
          </p:cNvSpPr>
          <p:nvPr>
            <p:ph type="ftr" sz="quarter" idx="10"/>
          </p:nvPr>
        </p:nvSpPr>
        <p:spPr/>
        <p:txBody>
          <a:bodyPr/>
          <a:lstStyle>
            <a:lvl1pPr>
              <a:defRPr/>
            </a:lvl1pPr>
          </a:lstStyle>
          <a:p>
            <a:pPr>
              <a:defRPr/>
            </a:pPr>
            <a:r>
              <a:rPr lang="en-US" altLang="zh-TW"/>
              <a:t>CYCU— Prof CK Farn</a:t>
            </a:r>
          </a:p>
        </p:txBody>
      </p:sp>
      <p:sp>
        <p:nvSpPr>
          <p:cNvPr id="4" name="投影片編號版面配置區 3">
            <a:extLst>
              <a:ext uri="{FF2B5EF4-FFF2-40B4-BE49-F238E27FC236}">
                <a16:creationId xmlns="" xmlns:a16="http://schemas.microsoft.com/office/drawing/2014/main" id="{7061491C-A997-1F35-DF65-A4135D7E5A58}"/>
              </a:ext>
            </a:extLst>
          </p:cNvPr>
          <p:cNvSpPr>
            <a:spLocks noGrp="1"/>
          </p:cNvSpPr>
          <p:nvPr>
            <p:ph type="sldNum" sz="quarter" idx="11"/>
          </p:nvPr>
        </p:nvSpPr>
        <p:spPr/>
        <p:txBody>
          <a:bodyPr/>
          <a:lstStyle>
            <a:lvl1pPr>
              <a:defRPr/>
            </a:lvl1pPr>
          </a:lstStyle>
          <a:p>
            <a:pPr>
              <a:defRPr/>
            </a:pPr>
            <a:fld id="{4CF7FC72-7F29-459E-BE87-1BAAB2374071}" type="slidenum">
              <a:rPr lang="en-US" altLang="zh-TW"/>
              <a:pPr>
                <a:defRPr/>
              </a:pPr>
              <a:t>‹#›</a:t>
            </a:fld>
            <a:endParaRPr lang="en-US" altLang="zh-TW"/>
          </a:p>
        </p:txBody>
      </p:sp>
    </p:spTree>
    <p:extLst>
      <p:ext uri="{BB962C8B-B14F-4D97-AF65-F5344CB8AC3E}">
        <p14:creationId xmlns:p14="http://schemas.microsoft.com/office/powerpoint/2010/main" val="122171925"/>
      </p:ext>
    </p:extLst>
  </p:cSld>
  <p:clrMapOvr>
    <a:masterClrMapping/>
  </p:clrMapOvr>
  <p:transition spd="med"/>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a:extLst>
              <a:ext uri="{FF2B5EF4-FFF2-40B4-BE49-F238E27FC236}">
                <a16:creationId xmlns="" xmlns:a16="http://schemas.microsoft.com/office/drawing/2014/main" id="{A64BDAB7-6C19-890B-B926-1882D0880AAF}"/>
              </a:ext>
            </a:extLst>
          </p:cNvPr>
          <p:cNvSpPr>
            <a:spLocks noGrp="1"/>
          </p:cNvSpPr>
          <p:nvPr>
            <p:ph type="dt" sz="half" idx="10"/>
          </p:nvPr>
        </p:nvSpPr>
        <p:spPr/>
        <p:txBody>
          <a:bodyPr/>
          <a:lstStyle>
            <a:lvl1pPr>
              <a:defRPr/>
            </a:lvl1pPr>
          </a:lstStyle>
          <a:p>
            <a:pPr>
              <a:defRPr/>
            </a:pPr>
            <a:endParaRPr lang="zh-TW" altLang="en-US"/>
          </a:p>
        </p:txBody>
      </p:sp>
      <p:sp>
        <p:nvSpPr>
          <p:cNvPr id="3" name="頁尾版面配置區 4">
            <a:extLst>
              <a:ext uri="{FF2B5EF4-FFF2-40B4-BE49-F238E27FC236}">
                <a16:creationId xmlns="" xmlns:a16="http://schemas.microsoft.com/office/drawing/2014/main" id="{AA076F5F-B253-74E8-A829-737868D5E42E}"/>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4" name="投影片編號版面配置區 5">
            <a:extLst>
              <a:ext uri="{FF2B5EF4-FFF2-40B4-BE49-F238E27FC236}">
                <a16:creationId xmlns="" xmlns:a16="http://schemas.microsoft.com/office/drawing/2014/main" id="{02ED1958-AF24-81C9-B42D-F13E37454E47}"/>
              </a:ext>
            </a:extLst>
          </p:cNvPr>
          <p:cNvSpPr>
            <a:spLocks noGrp="1"/>
          </p:cNvSpPr>
          <p:nvPr>
            <p:ph type="sldNum" sz="quarter" idx="12"/>
          </p:nvPr>
        </p:nvSpPr>
        <p:spPr/>
        <p:txBody>
          <a:bodyPr/>
          <a:lstStyle>
            <a:lvl1pPr>
              <a:defRPr/>
            </a:lvl1pPr>
          </a:lstStyle>
          <a:p>
            <a:pPr>
              <a:defRPr/>
            </a:pPr>
            <a:fld id="{33CA6A84-E5AE-4D24-8CC5-3A9F30050EF9}" type="slidenum">
              <a:rPr lang="zh-TW" altLang="en-US"/>
              <a:pPr>
                <a:defRPr/>
              </a:pPr>
              <a:t>‹#›</a:t>
            </a:fld>
            <a:endParaRPr lang="zh-TW" altLang="en-US"/>
          </a:p>
        </p:txBody>
      </p:sp>
    </p:spTree>
    <p:extLst>
      <p:ext uri="{BB962C8B-B14F-4D97-AF65-F5344CB8AC3E}">
        <p14:creationId xmlns:p14="http://schemas.microsoft.com/office/powerpoint/2010/main" val="252292898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3">
            <a:extLst>
              <a:ext uri="{FF2B5EF4-FFF2-40B4-BE49-F238E27FC236}">
                <a16:creationId xmlns="" xmlns:a16="http://schemas.microsoft.com/office/drawing/2014/main" id="{0ACBEBDC-E472-9580-02EB-7610DB69D74E}"/>
              </a:ext>
            </a:extLst>
          </p:cNvPr>
          <p:cNvSpPr>
            <a:spLocks noGrp="1"/>
          </p:cNvSpPr>
          <p:nvPr>
            <p:ph type="dt" sz="half" idx="10"/>
          </p:nvPr>
        </p:nvSpPr>
        <p:spPr/>
        <p:txBody>
          <a:bodyPr/>
          <a:lstStyle>
            <a:lvl1pPr>
              <a:defRPr/>
            </a:lvl1pPr>
          </a:lstStyle>
          <a:p>
            <a:pPr>
              <a:defRPr/>
            </a:pPr>
            <a:endParaRPr lang="zh-TW" altLang="en-US"/>
          </a:p>
        </p:txBody>
      </p:sp>
      <p:sp>
        <p:nvSpPr>
          <p:cNvPr id="6" name="頁尾版面配置區 4">
            <a:extLst>
              <a:ext uri="{FF2B5EF4-FFF2-40B4-BE49-F238E27FC236}">
                <a16:creationId xmlns="" xmlns:a16="http://schemas.microsoft.com/office/drawing/2014/main" id="{FE80C7F8-E040-E169-D2ED-FB72060DC5E6}"/>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a:extLst>
              <a:ext uri="{FF2B5EF4-FFF2-40B4-BE49-F238E27FC236}">
                <a16:creationId xmlns="" xmlns:a16="http://schemas.microsoft.com/office/drawing/2014/main" id="{D7CA1859-AA43-67CC-E0AC-0FD284537874}"/>
              </a:ext>
            </a:extLst>
          </p:cNvPr>
          <p:cNvSpPr>
            <a:spLocks noGrp="1"/>
          </p:cNvSpPr>
          <p:nvPr>
            <p:ph type="sldNum" sz="quarter" idx="12"/>
          </p:nvPr>
        </p:nvSpPr>
        <p:spPr/>
        <p:txBody>
          <a:bodyPr/>
          <a:lstStyle>
            <a:lvl1pPr>
              <a:defRPr/>
            </a:lvl1pPr>
          </a:lstStyle>
          <a:p>
            <a:pPr>
              <a:defRPr/>
            </a:pPr>
            <a:fld id="{F6517A80-666E-4ECF-AA84-40D9ADDFBEED}" type="slidenum">
              <a:rPr lang="zh-TW" altLang="en-US"/>
              <a:pPr>
                <a:defRPr/>
              </a:pPr>
              <a:t>‹#›</a:t>
            </a:fld>
            <a:endParaRPr lang="zh-TW" altLang="en-US"/>
          </a:p>
        </p:txBody>
      </p:sp>
    </p:spTree>
    <p:extLst>
      <p:ext uri="{BB962C8B-B14F-4D97-AF65-F5344CB8AC3E}">
        <p14:creationId xmlns:p14="http://schemas.microsoft.com/office/powerpoint/2010/main" val="340230057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3">
            <a:extLst>
              <a:ext uri="{FF2B5EF4-FFF2-40B4-BE49-F238E27FC236}">
                <a16:creationId xmlns="" xmlns:a16="http://schemas.microsoft.com/office/drawing/2014/main" id="{CDD41E80-6881-E7C3-3FB7-E4F382E2EEBC}"/>
              </a:ext>
            </a:extLst>
          </p:cNvPr>
          <p:cNvSpPr>
            <a:spLocks noGrp="1"/>
          </p:cNvSpPr>
          <p:nvPr>
            <p:ph type="dt" sz="half" idx="10"/>
          </p:nvPr>
        </p:nvSpPr>
        <p:spPr/>
        <p:txBody>
          <a:bodyPr/>
          <a:lstStyle>
            <a:lvl1pPr>
              <a:defRPr/>
            </a:lvl1pPr>
          </a:lstStyle>
          <a:p>
            <a:pPr>
              <a:defRPr/>
            </a:pPr>
            <a:endParaRPr lang="zh-TW" altLang="en-US"/>
          </a:p>
        </p:txBody>
      </p:sp>
      <p:sp>
        <p:nvSpPr>
          <p:cNvPr id="6" name="頁尾版面配置區 4">
            <a:extLst>
              <a:ext uri="{FF2B5EF4-FFF2-40B4-BE49-F238E27FC236}">
                <a16:creationId xmlns="" xmlns:a16="http://schemas.microsoft.com/office/drawing/2014/main" id="{A6B17885-257B-89A0-3D18-587E3D087DF9}"/>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a:extLst>
              <a:ext uri="{FF2B5EF4-FFF2-40B4-BE49-F238E27FC236}">
                <a16:creationId xmlns="" xmlns:a16="http://schemas.microsoft.com/office/drawing/2014/main" id="{37CB8B1A-2608-41FC-65AD-27236836537B}"/>
              </a:ext>
            </a:extLst>
          </p:cNvPr>
          <p:cNvSpPr>
            <a:spLocks noGrp="1"/>
          </p:cNvSpPr>
          <p:nvPr>
            <p:ph type="sldNum" sz="quarter" idx="12"/>
          </p:nvPr>
        </p:nvSpPr>
        <p:spPr/>
        <p:txBody>
          <a:bodyPr/>
          <a:lstStyle>
            <a:lvl1pPr>
              <a:defRPr/>
            </a:lvl1pPr>
          </a:lstStyle>
          <a:p>
            <a:pPr>
              <a:defRPr/>
            </a:pPr>
            <a:fld id="{51C08272-1D32-443A-B086-5CFA37F6C897}" type="slidenum">
              <a:rPr lang="zh-TW" altLang="en-US"/>
              <a:pPr>
                <a:defRPr/>
              </a:pPr>
              <a:t>‹#›</a:t>
            </a:fld>
            <a:endParaRPr lang="zh-TW" altLang="en-US"/>
          </a:p>
        </p:txBody>
      </p:sp>
    </p:spTree>
    <p:extLst>
      <p:ext uri="{BB962C8B-B14F-4D97-AF65-F5344CB8AC3E}">
        <p14:creationId xmlns:p14="http://schemas.microsoft.com/office/powerpoint/2010/main" val="21084762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 xmlns:a16="http://schemas.microsoft.com/office/drawing/2014/main" id="{CA8E5BDD-935B-1F22-1993-15C3EBCCAFC1}"/>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 xmlns:a16="http://schemas.microsoft.com/office/drawing/2014/main" id="{1AB21763-C9A5-6350-ABD2-2B2BE3690B03}"/>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 xmlns:a16="http://schemas.microsoft.com/office/drawing/2014/main" id="{1DDB193E-7F40-9D06-1D15-EA2908C20244}"/>
              </a:ext>
            </a:extLst>
          </p:cNvPr>
          <p:cNvSpPr>
            <a:spLocks noGrp="1"/>
          </p:cNvSpPr>
          <p:nvPr>
            <p:ph type="sldNum" sz="quarter" idx="12"/>
          </p:nvPr>
        </p:nvSpPr>
        <p:spPr/>
        <p:txBody>
          <a:bodyPr/>
          <a:lstStyle>
            <a:lvl1pPr>
              <a:defRPr/>
            </a:lvl1pPr>
          </a:lstStyle>
          <a:p>
            <a:pPr>
              <a:defRPr/>
            </a:pPr>
            <a:fld id="{8CEA221E-6D48-4BB4-A16E-8F1C4D384629}" type="slidenum">
              <a:rPr lang="zh-TW" altLang="en-US"/>
              <a:pPr>
                <a:defRPr/>
              </a:pPr>
              <a:t>‹#›</a:t>
            </a:fld>
            <a:endParaRPr lang="zh-TW" altLang="en-US"/>
          </a:p>
        </p:txBody>
      </p:sp>
    </p:spTree>
    <p:extLst>
      <p:ext uri="{BB962C8B-B14F-4D97-AF65-F5344CB8AC3E}">
        <p14:creationId xmlns:p14="http://schemas.microsoft.com/office/powerpoint/2010/main" val="136214948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43675" y="365125"/>
            <a:ext cx="1971675"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28650" y="365125"/>
            <a:ext cx="5762625"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 xmlns:a16="http://schemas.microsoft.com/office/drawing/2014/main" id="{9C3CBBAB-C7B8-A583-63EA-AA3827961D6D}"/>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 xmlns:a16="http://schemas.microsoft.com/office/drawing/2014/main" id="{22BF05B6-A373-3538-C41F-64BA0232E725}"/>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 xmlns:a16="http://schemas.microsoft.com/office/drawing/2014/main" id="{940FD53D-5560-27FC-3358-FB95BEC610EA}"/>
              </a:ext>
            </a:extLst>
          </p:cNvPr>
          <p:cNvSpPr>
            <a:spLocks noGrp="1"/>
          </p:cNvSpPr>
          <p:nvPr>
            <p:ph type="sldNum" sz="quarter" idx="12"/>
          </p:nvPr>
        </p:nvSpPr>
        <p:spPr/>
        <p:txBody>
          <a:bodyPr/>
          <a:lstStyle>
            <a:lvl1pPr>
              <a:defRPr/>
            </a:lvl1pPr>
          </a:lstStyle>
          <a:p>
            <a:pPr>
              <a:defRPr/>
            </a:pPr>
            <a:fld id="{D22D0232-A30F-48EE-8117-EAD0F92AFF51}" type="slidenum">
              <a:rPr lang="zh-TW" altLang="en-US"/>
              <a:pPr>
                <a:defRPr/>
              </a:pPr>
              <a:t>‹#›</a:t>
            </a:fld>
            <a:endParaRPr lang="zh-TW" altLang="en-US"/>
          </a:p>
        </p:txBody>
      </p:sp>
    </p:spTree>
    <p:extLst>
      <p:ext uri="{BB962C8B-B14F-4D97-AF65-F5344CB8AC3E}">
        <p14:creationId xmlns:p14="http://schemas.microsoft.com/office/powerpoint/2010/main" val="305118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a:t>按一下以編輯母片文字樣式</a:t>
            </a:r>
          </a:p>
        </p:txBody>
      </p:sp>
      <p:sp>
        <p:nvSpPr>
          <p:cNvPr id="4" name="Rectangle 1029">
            <a:extLst>
              <a:ext uri="{FF2B5EF4-FFF2-40B4-BE49-F238E27FC236}">
                <a16:creationId xmlns="" xmlns:a16="http://schemas.microsoft.com/office/drawing/2014/main" id="{01E99207-8AB3-3CC2-45A1-BA3C4AC904CC}"/>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5" name="Rectangle 1030">
            <a:extLst>
              <a:ext uri="{FF2B5EF4-FFF2-40B4-BE49-F238E27FC236}">
                <a16:creationId xmlns="" xmlns:a16="http://schemas.microsoft.com/office/drawing/2014/main" id="{FB95DC1C-F45E-B6EF-AEB3-AB7283351164}"/>
              </a:ext>
            </a:extLst>
          </p:cNvPr>
          <p:cNvSpPr>
            <a:spLocks noGrp="1" noChangeArrowheads="1"/>
          </p:cNvSpPr>
          <p:nvPr>
            <p:ph type="sldNum" sz="quarter" idx="11"/>
          </p:nvPr>
        </p:nvSpPr>
        <p:spPr/>
        <p:txBody>
          <a:bodyPr/>
          <a:lstStyle>
            <a:lvl1pPr>
              <a:defRPr/>
            </a:lvl1pPr>
          </a:lstStyle>
          <a:p>
            <a:pPr>
              <a:defRPr/>
            </a:pPr>
            <a:fld id="{436363C6-74F6-40EB-AF45-51B3D2E58346}" type="slidenum">
              <a:rPr lang="en-US" altLang="zh-TW"/>
              <a:pPr>
                <a:defRPr/>
              </a:pPr>
              <a:t>‹#›</a:t>
            </a:fld>
            <a:endParaRPr lang="en-US" altLang="zh-TW"/>
          </a:p>
        </p:txBody>
      </p:sp>
    </p:spTree>
    <p:extLst>
      <p:ext uri="{BB962C8B-B14F-4D97-AF65-F5344CB8AC3E}">
        <p14:creationId xmlns:p14="http://schemas.microsoft.com/office/powerpoint/2010/main" val="40177359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858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029">
            <a:extLst>
              <a:ext uri="{FF2B5EF4-FFF2-40B4-BE49-F238E27FC236}">
                <a16:creationId xmlns="" xmlns:a16="http://schemas.microsoft.com/office/drawing/2014/main" id="{BD9BA7BB-DB0F-2568-0944-F652A6BB8626}"/>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6" name="Rectangle 1030">
            <a:extLst>
              <a:ext uri="{FF2B5EF4-FFF2-40B4-BE49-F238E27FC236}">
                <a16:creationId xmlns="" xmlns:a16="http://schemas.microsoft.com/office/drawing/2014/main" id="{5A7166CA-5303-465B-614A-F33B3A4743A8}"/>
              </a:ext>
            </a:extLst>
          </p:cNvPr>
          <p:cNvSpPr>
            <a:spLocks noGrp="1" noChangeArrowheads="1"/>
          </p:cNvSpPr>
          <p:nvPr>
            <p:ph type="sldNum" sz="quarter" idx="11"/>
          </p:nvPr>
        </p:nvSpPr>
        <p:spPr/>
        <p:txBody>
          <a:bodyPr/>
          <a:lstStyle>
            <a:lvl1pPr>
              <a:defRPr/>
            </a:lvl1pPr>
          </a:lstStyle>
          <a:p>
            <a:pPr>
              <a:defRPr/>
            </a:pPr>
            <a:fld id="{FCC453C1-C2A4-4B16-BC50-334DECBFA631}" type="slidenum">
              <a:rPr lang="en-US" altLang="zh-TW"/>
              <a:pPr>
                <a:defRPr/>
              </a:pPr>
              <a:t>‹#›</a:t>
            </a:fld>
            <a:endParaRPr lang="en-US" altLang="zh-TW"/>
          </a:p>
        </p:txBody>
      </p:sp>
    </p:spTree>
    <p:extLst>
      <p:ext uri="{BB962C8B-B14F-4D97-AF65-F5344CB8AC3E}">
        <p14:creationId xmlns:p14="http://schemas.microsoft.com/office/powerpoint/2010/main" val="323104721"/>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1029">
            <a:extLst>
              <a:ext uri="{FF2B5EF4-FFF2-40B4-BE49-F238E27FC236}">
                <a16:creationId xmlns="" xmlns:a16="http://schemas.microsoft.com/office/drawing/2014/main" id="{EC1DF295-F1CB-6C78-A8AA-4B85F1AA0627}"/>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8" name="Rectangle 1030">
            <a:extLst>
              <a:ext uri="{FF2B5EF4-FFF2-40B4-BE49-F238E27FC236}">
                <a16:creationId xmlns="" xmlns:a16="http://schemas.microsoft.com/office/drawing/2014/main" id="{E08F2707-FA72-E6E8-2686-E3D41D220479}"/>
              </a:ext>
            </a:extLst>
          </p:cNvPr>
          <p:cNvSpPr>
            <a:spLocks noGrp="1" noChangeArrowheads="1"/>
          </p:cNvSpPr>
          <p:nvPr>
            <p:ph type="sldNum" sz="quarter" idx="11"/>
          </p:nvPr>
        </p:nvSpPr>
        <p:spPr/>
        <p:txBody>
          <a:bodyPr/>
          <a:lstStyle>
            <a:lvl1pPr>
              <a:defRPr/>
            </a:lvl1pPr>
          </a:lstStyle>
          <a:p>
            <a:pPr>
              <a:defRPr/>
            </a:pPr>
            <a:fld id="{36D9C021-42FC-4677-AF93-2FB26B916FD0}" type="slidenum">
              <a:rPr lang="en-US" altLang="zh-TW"/>
              <a:pPr>
                <a:defRPr/>
              </a:pPr>
              <a:t>‹#›</a:t>
            </a:fld>
            <a:endParaRPr lang="en-US" altLang="zh-TW"/>
          </a:p>
        </p:txBody>
      </p:sp>
    </p:spTree>
    <p:extLst>
      <p:ext uri="{BB962C8B-B14F-4D97-AF65-F5344CB8AC3E}">
        <p14:creationId xmlns:p14="http://schemas.microsoft.com/office/powerpoint/2010/main" val="3054250745"/>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 xmlns:a16="http://schemas.microsoft.com/office/drawing/2014/main" id="{5AC47031-90C5-963C-C957-7009249C5B0C}"/>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4" name="Rectangle 1030">
            <a:extLst>
              <a:ext uri="{FF2B5EF4-FFF2-40B4-BE49-F238E27FC236}">
                <a16:creationId xmlns="" xmlns:a16="http://schemas.microsoft.com/office/drawing/2014/main" id="{EA0F730C-B6E7-B1A2-9E02-80409E34E6FF}"/>
              </a:ext>
            </a:extLst>
          </p:cNvPr>
          <p:cNvSpPr>
            <a:spLocks noGrp="1" noChangeArrowheads="1"/>
          </p:cNvSpPr>
          <p:nvPr>
            <p:ph type="sldNum" sz="quarter" idx="11"/>
          </p:nvPr>
        </p:nvSpPr>
        <p:spPr/>
        <p:txBody>
          <a:bodyPr/>
          <a:lstStyle>
            <a:lvl1pPr>
              <a:defRPr/>
            </a:lvl1pPr>
          </a:lstStyle>
          <a:p>
            <a:pPr>
              <a:defRPr/>
            </a:pPr>
            <a:fld id="{F9BDA72E-94E3-408B-A669-C17C4666A385}" type="slidenum">
              <a:rPr lang="en-US" altLang="zh-TW"/>
              <a:pPr>
                <a:defRPr/>
              </a:pPr>
              <a:t>‹#›</a:t>
            </a:fld>
            <a:endParaRPr lang="en-US" altLang="zh-TW"/>
          </a:p>
        </p:txBody>
      </p:sp>
    </p:spTree>
    <p:extLst>
      <p:ext uri="{BB962C8B-B14F-4D97-AF65-F5344CB8AC3E}">
        <p14:creationId xmlns:p14="http://schemas.microsoft.com/office/powerpoint/2010/main" val="2929600029"/>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029">
            <a:extLst>
              <a:ext uri="{FF2B5EF4-FFF2-40B4-BE49-F238E27FC236}">
                <a16:creationId xmlns="" xmlns:a16="http://schemas.microsoft.com/office/drawing/2014/main" id="{D011E304-49B3-A720-A82C-C8192723513D}"/>
              </a:ext>
            </a:extLst>
          </p:cNvPr>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3" name="Rectangle 1030">
            <a:extLst>
              <a:ext uri="{FF2B5EF4-FFF2-40B4-BE49-F238E27FC236}">
                <a16:creationId xmlns="" xmlns:a16="http://schemas.microsoft.com/office/drawing/2014/main" id="{333EE62A-9A4E-074A-EED6-0A679F4C4C70}"/>
              </a:ext>
            </a:extLst>
          </p:cNvPr>
          <p:cNvSpPr>
            <a:spLocks noGrp="1" noChangeArrowheads="1"/>
          </p:cNvSpPr>
          <p:nvPr>
            <p:ph type="sldNum" sz="quarter" idx="11"/>
          </p:nvPr>
        </p:nvSpPr>
        <p:spPr/>
        <p:txBody>
          <a:bodyPr/>
          <a:lstStyle>
            <a:lvl1pPr>
              <a:defRPr/>
            </a:lvl1pPr>
          </a:lstStyle>
          <a:p>
            <a:pPr>
              <a:defRPr/>
            </a:pPr>
            <a:fld id="{6EB06BD8-9146-43A6-9BD9-5993E6E1552A}" type="slidenum">
              <a:rPr lang="en-US" altLang="zh-TW"/>
              <a:pPr>
                <a:defRPr/>
              </a:pPr>
              <a:t>‹#›</a:t>
            </a:fld>
            <a:endParaRPr lang="en-US" altLang="zh-TW"/>
          </a:p>
        </p:txBody>
      </p:sp>
    </p:spTree>
    <p:extLst>
      <p:ext uri="{BB962C8B-B14F-4D97-AF65-F5344CB8AC3E}">
        <p14:creationId xmlns:p14="http://schemas.microsoft.com/office/powerpoint/2010/main" val="3210775639"/>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20" Type="http://schemas.openxmlformats.org/officeDocument/2006/relationships/image" Target="../media/image3.png"/><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image" Target="../media/image2.png"/><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theme" Target="../theme/theme3.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26">
            <a:extLst>
              <a:ext uri="{FF2B5EF4-FFF2-40B4-BE49-F238E27FC236}">
                <a16:creationId xmlns="" xmlns:a16="http://schemas.microsoft.com/office/drawing/2014/main" id="{5388E3A6-394B-B4F8-3206-512DC909472B}"/>
              </a:ext>
            </a:extLst>
          </p:cNvPr>
          <p:cNvSpPr>
            <a:spLocks noChangeArrowheads="1"/>
          </p:cNvSpPr>
          <p:nvPr/>
        </p:nvSpPr>
        <p:spPr bwMode="auto">
          <a:xfrm>
            <a:off x="0" y="0"/>
            <a:ext cx="9144000" cy="1600200"/>
          </a:xfrm>
          <a:prstGeom prst="rect">
            <a:avLst/>
          </a:prstGeom>
          <a:solidFill>
            <a:srgbClr val="333399"/>
          </a:solidFill>
          <a:ln>
            <a:noFill/>
          </a:ln>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1027" name="Rectangle 1027">
            <a:extLst>
              <a:ext uri="{FF2B5EF4-FFF2-40B4-BE49-F238E27FC236}">
                <a16:creationId xmlns="" xmlns:a16="http://schemas.microsoft.com/office/drawing/2014/main" id="{31FAE0D9-D07B-929A-99DE-53AF0495527B}"/>
              </a:ext>
            </a:extLst>
          </p:cNvPr>
          <p:cNvSpPr>
            <a:spLocks noGrp="1" noChangeArrowheads="1"/>
          </p:cNvSpPr>
          <p:nvPr>
            <p:ph type="title"/>
          </p:nvPr>
        </p:nvSpPr>
        <p:spPr bwMode="auto">
          <a:xfrm>
            <a:off x="1524000" y="381000"/>
            <a:ext cx="6934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8" name="Rectangle 1028">
            <a:extLst>
              <a:ext uri="{FF2B5EF4-FFF2-40B4-BE49-F238E27FC236}">
                <a16:creationId xmlns="" xmlns:a16="http://schemas.microsoft.com/office/drawing/2014/main" id="{29736D10-29DF-902E-2208-D9752B690171}"/>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395269" name="Rectangle 1029">
            <a:extLst>
              <a:ext uri="{FF2B5EF4-FFF2-40B4-BE49-F238E27FC236}">
                <a16:creationId xmlns="" xmlns:a16="http://schemas.microsoft.com/office/drawing/2014/main" id="{3D3B6BCF-0ED0-457D-6BD8-1DDA190FCC6E}"/>
              </a:ext>
            </a:extLst>
          </p:cNvPr>
          <p:cNvSpPr>
            <a:spLocks noGrp="1" noChangeArrowheads="1"/>
          </p:cNvSpPr>
          <p:nvPr>
            <p:ph type="ftr" sz="quarter" idx="3"/>
          </p:nvPr>
        </p:nvSpPr>
        <p:spPr bwMode="auto">
          <a:xfrm>
            <a:off x="3581400" y="64008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333399"/>
                </a:solidFill>
                <a:latin typeface="Times New Roman" panose="02020603050405020304" pitchFamily="18" charset="0"/>
                <a:ea typeface="新細明體" panose="02020500000000000000" pitchFamily="18" charset="-120"/>
                <a:cs typeface="+mn-cs"/>
              </a:defRPr>
            </a:lvl1pPr>
          </a:lstStyle>
          <a:p>
            <a:pPr>
              <a:defRPr/>
            </a:pPr>
            <a:r>
              <a:rPr lang="en-US" altLang="zh-TW"/>
              <a:t>CYCU— Prof CK </a:t>
            </a:r>
            <a:r>
              <a:rPr lang="en-US" altLang="zh-TW" err="1"/>
              <a:t>Farn</a:t>
            </a:r>
            <a:endParaRPr lang="en-US" altLang="zh-TW"/>
          </a:p>
        </p:txBody>
      </p:sp>
      <p:sp>
        <p:nvSpPr>
          <p:cNvPr id="395270" name="Rectangle 1030">
            <a:extLst>
              <a:ext uri="{FF2B5EF4-FFF2-40B4-BE49-F238E27FC236}">
                <a16:creationId xmlns="" xmlns:a16="http://schemas.microsoft.com/office/drawing/2014/main" id="{91EB61A9-23F5-CEE4-C75D-1C4E93BF054E}"/>
              </a:ext>
            </a:extLst>
          </p:cNvPr>
          <p:cNvSpPr>
            <a:spLocks noGrp="1" noChangeArrowheads="1"/>
          </p:cNvSpPr>
          <p:nvPr>
            <p:ph type="sldNum" sz="quarter" idx="4"/>
          </p:nvPr>
        </p:nvSpPr>
        <p:spPr bwMode="auto">
          <a:xfrm>
            <a:off x="6553200" y="64008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333399"/>
                </a:solidFill>
              </a:defRPr>
            </a:lvl1pPr>
          </a:lstStyle>
          <a:p>
            <a:pPr>
              <a:defRPr/>
            </a:pPr>
            <a:fld id="{9AB043E2-EEDE-4768-8A87-8752BED19194}" type="slidenum">
              <a:rPr lang="en-US" altLang="zh-TW"/>
              <a:pPr>
                <a:defRPr/>
              </a:pPr>
              <a:t>‹#›</a:t>
            </a:fld>
            <a:endParaRPr lang="en-US" altLang="zh-TW"/>
          </a:p>
        </p:txBody>
      </p:sp>
      <p:sp>
        <p:nvSpPr>
          <p:cNvPr id="1031" name="AutoShape 1031">
            <a:extLst>
              <a:ext uri="{FF2B5EF4-FFF2-40B4-BE49-F238E27FC236}">
                <a16:creationId xmlns="" xmlns:a16="http://schemas.microsoft.com/office/drawing/2014/main" id="{32868845-91B2-271E-D9C6-D48E11CAAC9D}"/>
              </a:ext>
            </a:extLst>
          </p:cNvPr>
          <p:cNvSpPr>
            <a:spLocks noChangeArrowheads="1"/>
          </p:cNvSpPr>
          <p:nvPr/>
        </p:nvSpPr>
        <p:spPr bwMode="auto">
          <a:xfrm>
            <a:off x="685800" y="685800"/>
            <a:ext cx="609600" cy="685800"/>
          </a:xfrm>
          <a:prstGeom prst="rightArrow">
            <a:avLst>
              <a:gd name="adj1" fmla="val 38426"/>
              <a:gd name="adj2" fmla="val 100000"/>
            </a:avLst>
          </a:prstGeom>
          <a:solidFill>
            <a:srgbClr val="FFFF66"/>
          </a:solidFill>
          <a:ln>
            <a:noFill/>
          </a:ln>
          <a:effectLst>
            <a:outerShdw dist="107763" dir="2700000" algn="ctr" rotWithShape="0">
              <a:schemeClr val="bg1"/>
            </a:outerShdw>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1032" name="Line 1032">
            <a:extLst>
              <a:ext uri="{FF2B5EF4-FFF2-40B4-BE49-F238E27FC236}">
                <a16:creationId xmlns="" xmlns:a16="http://schemas.microsoft.com/office/drawing/2014/main" id="{F0096E81-84D7-F5F2-2947-46289AB94E8C}"/>
              </a:ext>
            </a:extLst>
          </p:cNvPr>
          <p:cNvSpPr>
            <a:spLocks noChangeShapeType="1"/>
          </p:cNvSpPr>
          <p:nvPr/>
        </p:nvSpPr>
        <p:spPr bwMode="auto">
          <a:xfrm>
            <a:off x="533400" y="6400800"/>
            <a:ext cx="8305800" cy="0"/>
          </a:xfrm>
          <a:prstGeom prst="line">
            <a:avLst/>
          </a:prstGeom>
          <a:noFill/>
          <a:ln w="38100" cmpd="dbl">
            <a:solidFill>
              <a:srgbClr val="3333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 id="2147483937" r:id="rId12"/>
    <p:sldLayoutId id="2147483938" r:id="rId13"/>
    <p:sldLayoutId id="2147483939" r:id="rId14"/>
    <p:sldLayoutId id="2147483940" r:id="rId15"/>
    <p:sldLayoutId id="2147483941" r:id="rId16"/>
  </p:sldLayoutIdLst>
  <p:transition spd="med"/>
  <p:hf hdr="0" dt="0"/>
  <p:txStyles>
    <p:titleStyle>
      <a:lvl1pPr algn="l" rtl="0" eaLnBrk="0" fontAlgn="base" hangingPunct="0">
        <a:spcBef>
          <a:spcPct val="0"/>
        </a:spcBef>
        <a:spcAft>
          <a:spcPct val="0"/>
        </a:spcAft>
        <a:defRPr kumimoji="1" sz="4000" kern="1200">
          <a:solidFill>
            <a:srgbClr val="FFFF66"/>
          </a:solidFill>
          <a:latin typeface="Arial" panose="020B0604020202020204" pitchFamily="34" charset="0"/>
          <a:ea typeface="+mj-ea"/>
          <a:cs typeface="標楷體" charset="0"/>
        </a:defRPr>
      </a:lvl1pPr>
      <a:lvl2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2pPr>
      <a:lvl3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3pPr>
      <a:lvl4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4pPr>
      <a:lvl5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5pPr>
      <a:lvl6pPr marL="4572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6pPr>
      <a:lvl7pPr marL="9144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7pPr>
      <a:lvl8pPr marL="13716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8pPr>
      <a:lvl9pPr marL="18288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9pPr>
    </p:titleStyle>
    <p:bodyStyle>
      <a:lvl1pPr marL="473075" indent="-473075" algn="l" rtl="0" eaLnBrk="0" fontAlgn="base" hangingPunct="0">
        <a:spcBef>
          <a:spcPct val="30000"/>
        </a:spcBef>
        <a:spcAft>
          <a:spcPct val="0"/>
        </a:spcAft>
        <a:buClr>
          <a:schemeClr val="accent2"/>
        </a:buClr>
        <a:buFont typeface="Wingdings" panose="05000000000000000000" pitchFamily="2" charset="2"/>
        <a:buBlip>
          <a:blip r:embed="rId18"/>
        </a:buBlip>
        <a:defRPr kumimoji="1" sz="3200" kern="1200">
          <a:solidFill>
            <a:srgbClr val="000099"/>
          </a:solidFill>
          <a:latin typeface="Arial" panose="020B0604020202020204" pitchFamily="34" charset="0"/>
          <a:ea typeface="+mn-ea"/>
          <a:cs typeface="標楷體" charset="0"/>
        </a:defRPr>
      </a:lvl1pPr>
      <a:lvl2pPr marL="1050925" indent="-387350" algn="l" rtl="0" eaLnBrk="0" fontAlgn="base" hangingPunct="0">
        <a:spcBef>
          <a:spcPct val="20000"/>
        </a:spcBef>
        <a:spcAft>
          <a:spcPct val="0"/>
        </a:spcAft>
        <a:buClr>
          <a:schemeClr val="hlink"/>
        </a:buClr>
        <a:buFont typeface="Webdings" panose="05030102010509060703" pitchFamily="18" charset="2"/>
        <a:buBlip>
          <a:blip r:embed="rId19"/>
        </a:buBlip>
        <a:defRPr kumimoji="1" sz="2800" kern="1200">
          <a:solidFill>
            <a:schemeClr val="tx1"/>
          </a:solidFill>
          <a:latin typeface="Times New Roman" panose="02020603050405020304" pitchFamily="18" charset="0"/>
          <a:ea typeface="新細明體" panose="02020500000000000000" pitchFamily="18" charset="-120"/>
          <a:cs typeface="新細明體" charset="0"/>
        </a:defRPr>
      </a:lvl2pPr>
      <a:lvl3pPr marL="1616075" indent="-374650" algn="l" rtl="0" eaLnBrk="0" fontAlgn="base" hangingPunct="0">
        <a:spcBef>
          <a:spcPct val="20000"/>
        </a:spcBef>
        <a:spcAft>
          <a:spcPct val="0"/>
        </a:spcAft>
        <a:buFont typeface="Wingdings" panose="05000000000000000000" pitchFamily="2" charset="2"/>
        <a:buBlip>
          <a:blip r:embed="rId20"/>
        </a:buBlip>
        <a:defRPr kumimoji="1" sz="2400" kern="1200">
          <a:solidFill>
            <a:schemeClr val="folHlink"/>
          </a:solidFill>
          <a:latin typeface="Times New Roman" panose="02020603050405020304" pitchFamily="18" charset="0"/>
          <a:ea typeface="新細明體" panose="02020500000000000000" pitchFamily="18" charset="-120"/>
          <a:cs typeface="+mn-cs"/>
        </a:defRPr>
      </a:lvl3pPr>
      <a:lvl4pPr marL="2193925" indent="-387350" algn="l" rtl="0" eaLnBrk="0" fontAlgn="base" hangingPunct="0">
        <a:spcBef>
          <a:spcPct val="20000"/>
        </a:spcBef>
        <a:spcAft>
          <a:spcPct val="0"/>
        </a:spcAft>
        <a:buFont typeface="Wingdings" panose="05000000000000000000" pitchFamily="2" charset="2"/>
        <a:buChar char="q"/>
        <a:defRPr kumimoji="1" sz="2000" kern="1200">
          <a:solidFill>
            <a:srgbClr val="CC0000"/>
          </a:solidFill>
          <a:latin typeface="Times New Roman" panose="02020603050405020304" pitchFamily="18" charset="0"/>
          <a:ea typeface="新細明體" panose="02020500000000000000" pitchFamily="18" charset="-120"/>
          <a:cs typeface="+mn-cs"/>
        </a:defRPr>
      </a:lvl4pPr>
      <a:lvl5pPr marL="2613025" indent="-228600" algn="l" rtl="0" eaLnBrk="0" fontAlgn="base" hangingPunct="0">
        <a:spcBef>
          <a:spcPct val="20000"/>
        </a:spcBef>
        <a:spcAft>
          <a:spcPct val="0"/>
        </a:spcAft>
        <a:buBlip>
          <a:blip r:embed="rId20"/>
        </a:buBlip>
        <a:defRPr kumimoji="1" sz="2000" kern="1200">
          <a:solidFill>
            <a:schemeClr val="folHlink"/>
          </a:solidFill>
          <a:latin typeface="Times New Roman" panose="02020603050405020304" pitchFamily="18" charset="0"/>
          <a:ea typeface="新細明體" panose="02020500000000000000" pitchFamily="18"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26">
            <a:extLst>
              <a:ext uri="{FF2B5EF4-FFF2-40B4-BE49-F238E27FC236}">
                <a16:creationId xmlns="" xmlns:a16="http://schemas.microsoft.com/office/drawing/2014/main" id="{69BF237C-0B15-3198-7D70-3C46D87BAD00}"/>
              </a:ext>
            </a:extLst>
          </p:cNvPr>
          <p:cNvSpPr>
            <a:spLocks noChangeArrowheads="1"/>
          </p:cNvSpPr>
          <p:nvPr/>
        </p:nvSpPr>
        <p:spPr bwMode="auto">
          <a:xfrm>
            <a:off x="0" y="0"/>
            <a:ext cx="9144000" cy="1600200"/>
          </a:xfrm>
          <a:prstGeom prst="rect">
            <a:avLst/>
          </a:prstGeom>
          <a:solidFill>
            <a:srgbClr val="333399"/>
          </a:solidFill>
          <a:ln>
            <a:noFill/>
          </a:ln>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2051" name="Rectangle 1027">
            <a:extLst>
              <a:ext uri="{FF2B5EF4-FFF2-40B4-BE49-F238E27FC236}">
                <a16:creationId xmlns="" xmlns:a16="http://schemas.microsoft.com/office/drawing/2014/main" id="{702775BB-8354-836A-DDFA-B48D9F2725EF}"/>
              </a:ext>
            </a:extLst>
          </p:cNvPr>
          <p:cNvSpPr>
            <a:spLocks noGrp="1" noChangeArrowheads="1"/>
          </p:cNvSpPr>
          <p:nvPr>
            <p:ph type="title"/>
          </p:nvPr>
        </p:nvSpPr>
        <p:spPr bwMode="auto">
          <a:xfrm>
            <a:off x="1524000" y="381000"/>
            <a:ext cx="6934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2052" name="Rectangle 1028">
            <a:extLst>
              <a:ext uri="{FF2B5EF4-FFF2-40B4-BE49-F238E27FC236}">
                <a16:creationId xmlns="" xmlns:a16="http://schemas.microsoft.com/office/drawing/2014/main" id="{AE079F98-8741-26C2-6E32-5B42957FB8B5}"/>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395269" name="Rectangle 1029">
            <a:extLst>
              <a:ext uri="{FF2B5EF4-FFF2-40B4-BE49-F238E27FC236}">
                <a16:creationId xmlns="" xmlns:a16="http://schemas.microsoft.com/office/drawing/2014/main" id="{650C340C-D448-A778-749B-DDED29312445}"/>
              </a:ext>
            </a:extLst>
          </p:cNvPr>
          <p:cNvSpPr>
            <a:spLocks noGrp="1" noChangeArrowheads="1"/>
          </p:cNvSpPr>
          <p:nvPr>
            <p:ph type="ftr" sz="quarter" idx="3"/>
          </p:nvPr>
        </p:nvSpPr>
        <p:spPr bwMode="auto">
          <a:xfrm>
            <a:off x="3581400" y="64008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333399"/>
                </a:solidFill>
                <a:latin typeface="Times New Roman" panose="02020603050405020304" pitchFamily="18" charset="0"/>
                <a:ea typeface="新細明體" panose="02020500000000000000" pitchFamily="18" charset="-120"/>
                <a:cs typeface="+mn-cs"/>
              </a:defRPr>
            </a:lvl1pPr>
          </a:lstStyle>
          <a:p>
            <a:pPr>
              <a:defRPr/>
            </a:pPr>
            <a:r>
              <a:rPr lang="en-US" altLang="zh-TW"/>
              <a:t>CYCU— Prof CK </a:t>
            </a:r>
            <a:r>
              <a:rPr lang="en-US" altLang="zh-TW" err="1"/>
              <a:t>Farn</a:t>
            </a:r>
            <a:endParaRPr lang="en-US" altLang="zh-TW"/>
          </a:p>
        </p:txBody>
      </p:sp>
      <p:sp>
        <p:nvSpPr>
          <p:cNvPr id="395270" name="Rectangle 1030">
            <a:extLst>
              <a:ext uri="{FF2B5EF4-FFF2-40B4-BE49-F238E27FC236}">
                <a16:creationId xmlns="" xmlns:a16="http://schemas.microsoft.com/office/drawing/2014/main" id="{706448C5-64D2-5946-1506-1DA3082EC278}"/>
              </a:ext>
            </a:extLst>
          </p:cNvPr>
          <p:cNvSpPr>
            <a:spLocks noGrp="1" noChangeArrowheads="1"/>
          </p:cNvSpPr>
          <p:nvPr>
            <p:ph type="sldNum" sz="quarter" idx="4"/>
          </p:nvPr>
        </p:nvSpPr>
        <p:spPr bwMode="auto">
          <a:xfrm>
            <a:off x="6553200" y="64008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333399"/>
                </a:solidFill>
              </a:defRPr>
            </a:lvl1pPr>
          </a:lstStyle>
          <a:p>
            <a:pPr>
              <a:defRPr/>
            </a:pPr>
            <a:fld id="{0A82E049-0D50-4DAB-9FFF-13F4D4A8BC24}" type="slidenum">
              <a:rPr lang="en-US" altLang="zh-TW"/>
              <a:pPr>
                <a:defRPr/>
              </a:pPr>
              <a:t>‹#›</a:t>
            </a:fld>
            <a:endParaRPr lang="en-US" altLang="zh-TW"/>
          </a:p>
        </p:txBody>
      </p:sp>
      <p:sp>
        <p:nvSpPr>
          <p:cNvPr id="1031" name="AutoShape 1031">
            <a:extLst>
              <a:ext uri="{FF2B5EF4-FFF2-40B4-BE49-F238E27FC236}">
                <a16:creationId xmlns="" xmlns:a16="http://schemas.microsoft.com/office/drawing/2014/main" id="{E9E1A6E7-A25D-81C0-6379-ABC7E52F1F5E}"/>
              </a:ext>
            </a:extLst>
          </p:cNvPr>
          <p:cNvSpPr>
            <a:spLocks noChangeArrowheads="1"/>
          </p:cNvSpPr>
          <p:nvPr/>
        </p:nvSpPr>
        <p:spPr bwMode="auto">
          <a:xfrm>
            <a:off x="685800" y="685800"/>
            <a:ext cx="609600" cy="685800"/>
          </a:xfrm>
          <a:prstGeom prst="rightArrow">
            <a:avLst>
              <a:gd name="adj1" fmla="val 38426"/>
              <a:gd name="adj2" fmla="val 100000"/>
            </a:avLst>
          </a:prstGeom>
          <a:solidFill>
            <a:srgbClr val="FFFF66"/>
          </a:solidFill>
          <a:ln>
            <a:noFill/>
          </a:ln>
          <a:effectLst>
            <a:outerShdw dist="107763" dir="2700000" algn="ctr" rotWithShape="0">
              <a:schemeClr val="bg1"/>
            </a:outerShdw>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2056" name="Line 1032">
            <a:extLst>
              <a:ext uri="{FF2B5EF4-FFF2-40B4-BE49-F238E27FC236}">
                <a16:creationId xmlns="" xmlns:a16="http://schemas.microsoft.com/office/drawing/2014/main" id="{117C6CC5-A129-1BAB-968D-B69746A94AA2}"/>
              </a:ext>
            </a:extLst>
          </p:cNvPr>
          <p:cNvSpPr>
            <a:spLocks noChangeShapeType="1"/>
          </p:cNvSpPr>
          <p:nvPr/>
        </p:nvSpPr>
        <p:spPr bwMode="auto">
          <a:xfrm>
            <a:off x="533400" y="6400800"/>
            <a:ext cx="8305800" cy="0"/>
          </a:xfrm>
          <a:prstGeom prst="line">
            <a:avLst/>
          </a:prstGeom>
          <a:noFill/>
          <a:ln w="38100" cmpd="dbl">
            <a:solidFill>
              <a:srgbClr val="3333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 id="2147483953" r:id="rId12"/>
    <p:sldLayoutId id="2147483954" r:id="rId13"/>
    <p:sldLayoutId id="2147483955" r:id="rId14"/>
    <p:sldLayoutId id="2147483956" r:id="rId15"/>
    <p:sldLayoutId id="2147483957" r:id="rId16"/>
  </p:sldLayoutIdLst>
  <p:transition spd="med"/>
  <p:hf hdr="0" dt="0"/>
  <p:txStyles>
    <p:titleStyle>
      <a:lvl1pPr algn="l" rtl="0" eaLnBrk="0" fontAlgn="base" hangingPunct="0">
        <a:spcBef>
          <a:spcPct val="0"/>
        </a:spcBef>
        <a:spcAft>
          <a:spcPct val="0"/>
        </a:spcAft>
        <a:defRPr kumimoji="1" sz="4000" kern="1200">
          <a:solidFill>
            <a:srgbClr val="FFFF66"/>
          </a:solidFill>
          <a:latin typeface="Arial" panose="020B0604020202020204" pitchFamily="34" charset="0"/>
          <a:ea typeface="+mj-ea"/>
          <a:cs typeface="標楷體" charset="0"/>
        </a:defRPr>
      </a:lvl1pPr>
      <a:lvl2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2pPr>
      <a:lvl3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3pPr>
      <a:lvl4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4pPr>
      <a:lvl5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5pPr>
      <a:lvl6pPr marL="4572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6pPr>
      <a:lvl7pPr marL="9144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7pPr>
      <a:lvl8pPr marL="13716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8pPr>
      <a:lvl9pPr marL="18288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9pPr>
    </p:titleStyle>
    <p:bodyStyle>
      <a:lvl1pPr marL="473075" indent="-473075" algn="l" rtl="0" eaLnBrk="0" fontAlgn="base" hangingPunct="0">
        <a:spcBef>
          <a:spcPct val="30000"/>
        </a:spcBef>
        <a:spcAft>
          <a:spcPct val="0"/>
        </a:spcAft>
        <a:buClr>
          <a:schemeClr val="accent2"/>
        </a:buClr>
        <a:buFont typeface="Wingdings" panose="05000000000000000000" pitchFamily="2" charset="2"/>
        <a:buBlip>
          <a:blip r:embed="rId18"/>
        </a:buBlip>
        <a:defRPr kumimoji="1" sz="3200" kern="1200">
          <a:solidFill>
            <a:srgbClr val="000099"/>
          </a:solidFill>
          <a:latin typeface="Arial" panose="020B0604020202020204" pitchFamily="34" charset="0"/>
          <a:ea typeface="+mn-ea"/>
          <a:cs typeface="標楷體" charset="0"/>
        </a:defRPr>
      </a:lvl1pPr>
      <a:lvl2pPr marL="1050925" indent="-387350" algn="l" rtl="0" eaLnBrk="0" fontAlgn="base" hangingPunct="0">
        <a:spcBef>
          <a:spcPct val="20000"/>
        </a:spcBef>
        <a:spcAft>
          <a:spcPct val="0"/>
        </a:spcAft>
        <a:buClr>
          <a:schemeClr val="hlink"/>
        </a:buClr>
        <a:buFont typeface="Webdings" panose="05030102010509060703" pitchFamily="18" charset="2"/>
        <a:buBlip>
          <a:blip r:embed="rId19"/>
        </a:buBlip>
        <a:defRPr kumimoji="1" sz="2800" kern="1200">
          <a:solidFill>
            <a:schemeClr val="tx1"/>
          </a:solidFill>
          <a:latin typeface="Times New Roman" panose="02020603050405020304" pitchFamily="18" charset="0"/>
          <a:ea typeface="新細明體" panose="02020500000000000000" pitchFamily="18" charset="-120"/>
          <a:cs typeface="新細明體" charset="0"/>
        </a:defRPr>
      </a:lvl2pPr>
      <a:lvl3pPr marL="1616075" indent="-374650" algn="l" rtl="0" eaLnBrk="0" fontAlgn="base" hangingPunct="0">
        <a:spcBef>
          <a:spcPct val="20000"/>
        </a:spcBef>
        <a:spcAft>
          <a:spcPct val="0"/>
        </a:spcAft>
        <a:buFont typeface="Wingdings" panose="05000000000000000000" pitchFamily="2" charset="2"/>
        <a:buBlip>
          <a:blip r:embed="rId20"/>
        </a:buBlip>
        <a:defRPr kumimoji="1" sz="2400" kern="1200">
          <a:solidFill>
            <a:schemeClr val="folHlink"/>
          </a:solidFill>
          <a:latin typeface="Times New Roman" panose="02020603050405020304" pitchFamily="18" charset="0"/>
          <a:ea typeface="新細明體" panose="02020500000000000000" pitchFamily="18" charset="-120"/>
          <a:cs typeface="+mn-cs"/>
        </a:defRPr>
      </a:lvl3pPr>
      <a:lvl4pPr marL="2193925" indent="-387350" algn="l" rtl="0" eaLnBrk="0" fontAlgn="base" hangingPunct="0">
        <a:spcBef>
          <a:spcPct val="20000"/>
        </a:spcBef>
        <a:spcAft>
          <a:spcPct val="0"/>
        </a:spcAft>
        <a:buFont typeface="Wingdings" panose="05000000000000000000" pitchFamily="2" charset="2"/>
        <a:buChar char="q"/>
        <a:defRPr kumimoji="1" sz="2000" kern="1200">
          <a:solidFill>
            <a:srgbClr val="CC0000"/>
          </a:solidFill>
          <a:latin typeface="Times New Roman" panose="02020603050405020304" pitchFamily="18" charset="0"/>
          <a:ea typeface="新細明體" panose="02020500000000000000" pitchFamily="18" charset="-120"/>
          <a:cs typeface="+mn-cs"/>
        </a:defRPr>
      </a:lvl4pPr>
      <a:lvl5pPr marL="2613025" indent="-228600" algn="l" rtl="0" eaLnBrk="0" fontAlgn="base" hangingPunct="0">
        <a:spcBef>
          <a:spcPct val="20000"/>
        </a:spcBef>
        <a:spcAft>
          <a:spcPct val="0"/>
        </a:spcAft>
        <a:buBlip>
          <a:blip r:embed="rId20"/>
        </a:buBlip>
        <a:defRPr kumimoji="1" sz="2000" kern="1200">
          <a:solidFill>
            <a:schemeClr val="folHlink"/>
          </a:solidFill>
          <a:latin typeface="Times New Roman" panose="02020603050405020304" pitchFamily="18" charset="0"/>
          <a:ea typeface="新細明體" panose="02020500000000000000" pitchFamily="18"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標題版面配置區 1">
            <a:extLst>
              <a:ext uri="{FF2B5EF4-FFF2-40B4-BE49-F238E27FC236}">
                <a16:creationId xmlns="" xmlns:a16="http://schemas.microsoft.com/office/drawing/2014/main" id="{C579362A-A9F2-3632-5C76-125640F0EC96}"/>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3075" name="文字版面配置區 2">
            <a:extLst>
              <a:ext uri="{FF2B5EF4-FFF2-40B4-BE49-F238E27FC236}">
                <a16:creationId xmlns="" xmlns:a16="http://schemas.microsoft.com/office/drawing/2014/main" id="{FEBC6352-6279-E66B-2B4B-853CE48868DE}"/>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 xmlns:a16="http://schemas.microsoft.com/office/drawing/2014/main" id="{714E781D-12E7-A850-A49D-7C25C2A9966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zh-TW" altLang="en-US"/>
          </a:p>
        </p:txBody>
      </p:sp>
      <p:sp>
        <p:nvSpPr>
          <p:cNvPr id="5" name="頁尾版面配置區 4">
            <a:extLst>
              <a:ext uri="{FF2B5EF4-FFF2-40B4-BE49-F238E27FC236}">
                <a16:creationId xmlns="" xmlns:a16="http://schemas.microsoft.com/office/drawing/2014/main" id="{DAF06BB9-7CA5-FF0E-9738-D32E7BAA12FA}"/>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ltLang="zh-TW"/>
              <a:t>CYCU— Prof CK Farn</a:t>
            </a:r>
            <a:endParaRPr lang="zh-TW" altLang="en-US"/>
          </a:p>
        </p:txBody>
      </p:sp>
      <p:sp>
        <p:nvSpPr>
          <p:cNvPr id="6" name="投影片編號版面配置區 5">
            <a:extLst>
              <a:ext uri="{FF2B5EF4-FFF2-40B4-BE49-F238E27FC236}">
                <a16:creationId xmlns="" xmlns:a16="http://schemas.microsoft.com/office/drawing/2014/main" id="{9D23A492-D052-BB5E-9713-96FD2FF5AD2D}"/>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6F4CF4B-9751-45BD-BF70-FCA8211235A3}"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958"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 id="2147483925" r:id="rId12"/>
  </p:sldLayoutIdLst>
  <p:hf hd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4">
            <a:extLst>
              <a:ext uri="{FF2B5EF4-FFF2-40B4-BE49-F238E27FC236}">
                <a16:creationId xmlns="" xmlns:a16="http://schemas.microsoft.com/office/drawing/2014/main" id="{B7F696C3-18A2-A437-52CB-033988C1D924}"/>
              </a:ext>
            </a:extLst>
          </p:cNvPr>
          <p:cNvSpPr>
            <a:spLocks noChangeArrowheads="1"/>
          </p:cNvSpPr>
          <p:nvPr/>
        </p:nvSpPr>
        <p:spPr bwMode="auto">
          <a:xfrm>
            <a:off x="0" y="0"/>
            <a:ext cx="9144000" cy="3429000"/>
          </a:xfrm>
          <a:prstGeom prst="rect">
            <a:avLst/>
          </a:prstGeom>
          <a:solidFill>
            <a:srgbClr val="33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39939" name="Rectangle 2">
            <a:extLst>
              <a:ext uri="{FF2B5EF4-FFF2-40B4-BE49-F238E27FC236}">
                <a16:creationId xmlns="" xmlns:a16="http://schemas.microsoft.com/office/drawing/2014/main" id="{5B6BDC95-EAF1-F02F-2B8D-C21FF20C2E96}"/>
              </a:ext>
            </a:extLst>
          </p:cNvPr>
          <p:cNvSpPr>
            <a:spLocks noGrp="1" noChangeArrowheads="1"/>
          </p:cNvSpPr>
          <p:nvPr>
            <p:ph type="ctrTitle"/>
          </p:nvPr>
        </p:nvSpPr>
        <p:spPr>
          <a:xfrm>
            <a:off x="1187450" y="115888"/>
            <a:ext cx="7389813" cy="2387600"/>
          </a:xfrm>
        </p:spPr>
        <p:txBody>
          <a:bodyPr/>
          <a:lstStyle/>
          <a:p>
            <a:r>
              <a:rPr lang="en-US" altLang="zh-TW" sz="3600">
                <a:ea typeface="微軟正黑體" panose="020B0604030504040204" pitchFamily="34" charset="-120"/>
              </a:rPr>
              <a:t>POM: </a:t>
            </a:r>
            <a:br>
              <a:rPr lang="en-US" altLang="zh-TW" sz="3600">
                <a:ea typeface="微軟正黑體" panose="020B0604030504040204" pitchFamily="34" charset="-120"/>
              </a:rPr>
            </a:br>
            <a:r>
              <a:rPr lang="en-US" altLang="zh-TW" sz="2800">
                <a:ea typeface="微軟正黑體" panose="020B0604030504040204" pitchFamily="34" charset="-120"/>
              </a:rPr>
              <a:t>Production and Operations Management</a:t>
            </a:r>
            <a:r>
              <a:rPr lang="en-US" altLang="zh-TW" sz="4800">
                <a:ea typeface="微軟正黑體" panose="020B0604030504040204" pitchFamily="34" charset="-120"/>
              </a:rPr>
              <a:t/>
            </a:r>
            <a:br>
              <a:rPr lang="en-US" altLang="zh-TW" sz="4800">
                <a:ea typeface="微軟正黑體" panose="020B0604030504040204" pitchFamily="34" charset="-120"/>
              </a:rPr>
            </a:br>
            <a:r>
              <a:rPr lang="en-US" altLang="zh-TW" sz="3600">
                <a:solidFill>
                  <a:schemeClr val="bg1"/>
                </a:solidFill>
                <a:ea typeface="微軟正黑體" panose="020B0604030504040204" pitchFamily="34" charset="-120"/>
              </a:rPr>
              <a:t>Course Introduction</a:t>
            </a:r>
            <a:endParaRPr lang="zh-TW" altLang="en-US" sz="3600">
              <a:solidFill>
                <a:srgbClr val="FFFFFF"/>
              </a:solidFill>
              <a:ea typeface="微軟正黑體" panose="020B0604030504040204" pitchFamily="34" charset="-120"/>
            </a:endParaRPr>
          </a:p>
        </p:txBody>
      </p:sp>
      <p:sp>
        <p:nvSpPr>
          <p:cNvPr id="39940" name="Rectangle 3">
            <a:extLst>
              <a:ext uri="{FF2B5EF4-FFF2-40B4-BE49-F238E27FC236}">
                <a16:creationId xmlns="" xmlns:a16="http://schemas.microsoft.com/office/drawing/2014/main" id="{3AC1D702-ED28-F02C-3266-37458444DEB9}"/>
              </a:ext>
            </a:extLst>
          </p:cNvPr>
          <p:cNvSpPr>
            <a:spLocks noGrp="1" noChangeArrowheads="1"/>
          </p:cNvSpPr>
          <p:nvPr>
            <p:ph type="subTitle" idx="1"/>
          </p:nvPr>
        </p:nvSpPr>
        <p:spPr/>
        <p:txBody>
          <a:bodyPr/>
          <a:lstStyle/>
          <a:p>
            <a:pPr lvl="1"/>
            <a:r>
              <a:rPr lang="en-US" altLang="en-US"/>
              <a:t>CYCU</a:t>
            </a:r>
            <a:endParaRPr lang="en-US" altLang="zh-TW"/>
          </a:p>
          <a:p>
            <a:pPr lvl="1"/>
            <a:r>
              <a:rPr lang="en-US" altLang="en-US"/>
              <a:t>Prof. CK Farn</a:t>
            </a:r>
            <a:endParaRPr lang="en-US" altLang="zh-TW"/>
          </a:p>
          <a:p>
            <a:endParaRPr lang="en-US" altLang="zh-TW"/>
          </a:p>
          <a:p>
            <a:r>
              <a:rPr lang="en-US" altLang="zh-TW" sz="1600"/>
              <a:t>mailto: ckfarn@gmail.com</a:t>
            </a:r>
          </a:p>
          <a:p>
            <a:r>
              <a:rPr lang="en-US" altLang="zh-TW" sz="1600"/>
              <a:t>http://www.mgt.ncu.edu.tw/~ckfarn/cycu</a:t>
            </a:r>
          </a:p>
          <a:p>
            <a:pPr lvl="1"/>
            <a:endParaRPr lang="en-US" altLang="zh-TW"/>
          </a:p>
          <a:p>
            <a:pPr lvl="1"/>
            <a:r>
              <a:rPr lang="en-US" altLang="zh-TW"/>
              <a:t>2024.09</a:t>
            </a:r>
          </a:p>
        </p:txBody>
      </p:sp>
      <p:sp>
        <p:nvSpPr>
          <p:cNvPr id="39941" name="Text Box 5">
            <a:extLst>
              <a:ext uri="{FF2B5EF4-FFF2-40B4-BE49-F238E27FC236}">
                <a16:creationId xmlns="" xmlns:a16="http://schemas.microsoft.com/office/drawing/2014/main" id="{3DE92401-0ADA-38C3-C2AC-5F07961E1E40}"/>
              </a:ext>
            </a:extLst>
          </p:cNvPr>
          <p:cNvSpPr txBox="1">
            <a:spLocks noChangeArrowheads="1"/>
          </p:cNvSpPr>
          <p:nvPr/>
        </p:nvSpPr>
        <p:spPr bwMode="auto">
          <a:xfrm>
            <a:off x="60325" y="117475"/>
            <a:ext cx="701675" cy="1136650"/>
          </a:xfrm>
          <a:prstGeom prst="rect">
            <a:avLst/>
          </a:prstGeom>
          <a:noFill/>
          <a:ln w="38100" cmpd="dbl">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sz="6600">
                <a:solidFill>
                  <a:schemeClr val="bg1"/>
                </a:solidFill>
                <a:latin typeface="Arial" panose="020B0604020202020204" pitchFamily="34" charset="0"/>
              </a:rPr>
              <a:t>1</a:t>
            </a:r>
          </a:p>
        </p:txBody>
      </p:sp>
      <p:sp>
        <p:nvSpPr>
          <p:cNvPr id="39942" name="頁尾版面配置區 1">
            <a:extLst>
              <a:ext uri="{FF2B5EF4-FFF2-40B4-BE49-F238E27FC236}">
                <a16:creationId xmlns="" xmlns:a16="http://schemas.microsoft.com/office/drawing/2014/main" id="{DA697D22-5D93-E2B6-F735-EE39C3859B97}"/>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rPr>
              <a:t>CYCU— Prof CK Farn</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 xmlns:a16="http://schemas.microsoft.com/office/drawing/2014/main" id="{7D2F1F66-BBA1-98AA-225E-C8066208F71B}"/>
              </a:ext>
            </a:extLst>
          </p:cNvPr>
          <p:cNvSpPr>
            <a:spLocks noGrp="1" noChangeArrowheads="1"/>
          </p:cNvSpPr>
          <p:nvPr>
            <p:ph type="title"/>
          </p:nvPr>
        </p:nvSpPr>
        <p:spPr/>
        <p:txBody>
          <a:bodyPr/>
          <a:lstStyle/>
          <a:p>
            <a:r>
              <a:rPr lang="en-US" altLang="zh-TW"/>
              <a:t>Good or Service?</a:t>
            </a:r>
            <a:endParaRPr lang="en-IN" altLang="zh-TW"/>
          </a:p>
        </p:txBody>
      </p:sp>
      <p:sp>
        <p:nvSpPr>
          <p:cNvPr id="50179" name="Content Placeholder 3">
            <a:extLst>
              <a:ext uri="{FF2B5EF4-FFF2-40B4-BE49-F238E27FC236}">
                <a16:creationId xmlns="" xmlns:a16="http://schemas.microsoft.com/office/drawing/2014/main" id="{28DDAE70-2290-9402-23C9-086EFB660A33}"/>
              </a:ext>
            </a:extLst>
          </p:cNvPr>
          <p:cNvSpPr>
            <a:spLocks noGrp="1" noChangeArrowheads="1"/>
          </p:cNvSpPr>
          <p:nvPr>
            <p:ph sz="quarter" idx="4294967295"/>
          </p:nvPr>
        </p:nvSpPr>
        <p:spPr>
          <a:xfrm>
            <a:off x="663575" y="1773238"/>
            <a:ext cx="8458200" cy="1905000"/>
          </a:xfrm>
        </p:spPr>
        <p:txBody>
          <a:bodyPr/>
          <a:lstStyle/>
          <a:p>
            <a:r>
              <a:rPr lang="en-US" altLang="zh-TW" sz="2400"/>
              <a:t>Goods are physical items that include raw materials, parts, sub-assemblies, and final products</a:t>
            </a:r>
          </a:p>
          <a:p>
            <a:pPr lvl="1"/>
            <a:r>
              <a:rPr lang="en-US" altLang="zh-TW" sz="2000"/>
              <a:t>Automobile</a:t>
            </a:r>
          </a:p>
          <a:p>
            <a:pPr lvl="1"/>
            <a:r>
              <a:rPr lang="en-US" altLang="zh-TW" sz="2000"/>
              <a:t>Computer</a:t>
            </a:r>
          </a:p>
          <a:p>
            <a:pPr lvl="1"/>
            <a:r>
              <a:rPr lang="en-US" altLang="zh-TW" sz="2000"/>
              <a:t>Oven</a:t>
            </a:r>
          </a:p>
          <a:p>
            <a:pPr lvl="1"/>
            <a:r>
              <a:rPr lang="en-US" altLang="zh-TW" sz="2000"/>
              <a:t>Shampoo</a:t>
            </a:r>
          </a:p>
          <a:p>
            <a:r>
              <a:rPr lang="en-US" altLang="zh-TW" sz="2400"/>
              <a:t>Services are activities that provide some combination of time, location, form or psychological value</a:t>
            </a:r>
          </a:p>
          <a:p>
            <a:pPr lvl="1"/>
            <a:r>
              <a:rPr lang="en-US" altLang="zh-TW" sz="2000"/>
              <a:t>Air travel</a:t>
            </a:r>
          </a:p>
          <a:p>
            <a:pPr lvl="1"/>
            <a:r>
              <a:rPr lang="en-US" altLang="zh-TW" sz="2000"/>
              <a:t>Education</a:t>
            </a:r>
          </a:p>
          <a:p>
            <a:pPr lvl="1"/>
            <a:r>
              <a:rPr lang="en-US" altLang="zh-TW" sz="2000"/>
              <a:t>Haircut</a:t>
            </a:r>
          </a:p>
          <a:p>
            <a:pPr lvl="1"/>
            <a:r>
              <a:rPr lang="en-US" altLang="zh-TW" sz="2000"/>
              <a:t>Legal counsel</a:t>
            </a:r>
          </a:p>
        </p:txBody>
      </p:sp>
      <p:sp>
        <p:nvSpPr>
          <p:cNvPr id="50180" name="頁尾版面配置區 2">
            <a:extLst>
              <a:ext uri="{FF2B5EF4-FFF2-40B4-BE49-F238E27FC236}">
                <a16:creationId xmlns="" xmlns:a16="http://schemas.microsoft.com/office/drawing/2014/main" id="{DFE91143-78FB-70D8-0F35-C9982B0543BF}"/>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0181" name="投影片編號版面配置區 4">
            <a:extLst>
              <a:ext uri="{FF2B5EF4-FFF2-40B4-BE49-F238E27FC236}">
                <a16:creationId xmlns="" xmlns:a16="http://schemas.microsoft.com/office/drawing/2014/main" id="{9811C20E-07D8-FCAF-C297-1CC2803661B7}"/>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A42AB19C-30A2-4EF1-8F41-7842F8AC6E9C}" type="slidenum">
              <a:rPr lang="en-US" altLang="zh-TW" sz="1400" smtClean="0">
                <a:solidFill>
                  <a:srgbClr val="333399"/>
                </a:solidFill>
              </a:rPr>
              <a:pPr/>
              <a:t>10</a:t>
            </a:fld>
            <a:endParaRPr lang="en-US" altLang="zh-TW" sz="1400">
              <a:solidFill>
                <a:srgbClr val="333399"/>
              </a:solidFill>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 xmlns:a16="http://schemas.microsoft.com/office/drawing/2014/main" id="{BAB79E1C-BF84-C796-32AB-29BC1104B658}"/>
              </a:ext>
            </a:extLst>
          </p:cNvPr>
          <p:cNvSpPr>
            <a:spLocks noGrp="1" noChangeArrowheads="1"/>
          </p:cNvSpPr>
          <p:nvPr>
            <p:ph type="title"/>
          </p:nvPr>
        </p:nvSpPr>
        <p:spPr/>
        <p:txBody>
          <a:bodyPr/>
          <a:lstStyle/>
          <a:p>
            <a:r>
              <a:rPr lang="en-US" altLang="zh-TW"/>
              <a:t>Supply Chain</a:t>
            </a:r>
            <a:endParaRPr lang="en-IN" altLang="zh-TW"/>
          </a:p>
        </p:txBody>
      </p:sp>
      <p:sp>
        <p:nvSpPr>
          <p:cNvPr id="51203" name="Content Placeholder 3">
            <a:extLst>
              <a:ext uri="{FF2B5EF4-FFF2-40B4-BE49-F238E27FC236}">
                <a16:creationId xmlns="" xmlns:a16="http://schemas.microsoft.com/office/drawing/2014/main" id="{15FE0D7A-141F-AAD8-C34D-2F0473ACBD24}"/>
              </a:ext>
            </a:extLst>
          </p:cNvPr>
          <p:cNvSpPr>
            <a:spLocks noGrp="1" noChangeArrowheads="1"/>
          </p:cNvSpPr>
          <p:nvPr>
            <p:ph sz="quarter" idx="4294967295"/>
          </p:nvPr>
        </p:nvSpPr>
        <p:spPr>
          <a:xfrm>
            <a:off x="611188" y="3440113"/>
            <a:ext cx="8458200" cy="1905000"/>
          </a:xfrm>
        </p:spPr>
        <p:txBody>
          <a:bodyPr/>
          <a:lstStyle/>
          <a:p>
            <a:r>
              <a:rPr lang="en-US" altLang="zh-TW" sz="2800"/>
              <a:t>Supply chain – a sequence of activities and organizations involved in producing and delivering a good or service</a:t>
            </a:r>
          </a:p>
          <a:p>
            <a:r>
              <a:rPr lang="en-US" altLang="zh-TW" sz="2800"/>
              <a:t>Buying a can of Coke</a:t>
            </a:r>
          </a:p>
          <a:p>
            <a:pPr lvl="1"/>
            <a:r>
              <a:rPr lang="en-US" altLang="zh-TW" sz="2400"/>
              <a:t>Product</a:t>
            </a:r>
          </a:p>
          <a:p>
            <a:pPr lvl="1"/>
            <a:r>
              <a:rPr lang="en-US" altLang="zh-TW" sz="2400"/>
              <a:t>Service</a:t>
            </a:r>
          </a:p>
        </p:txBody>
      </p:sp>
      <p:pic>
        <p:nvPicPr>
          <p:cNvPr id="51204" name="Picture 4" descr="A flow chart showing a supply chain: Suppliers' suppliers to Direct suppliers to Producer, to Distributor, to Final Customers.">
            <a:extLst>
              <a:ext uri="{FF2B5EF4-FFF2-40B4-BE49-F238E27FC236}">
                <a16:creationId xmlns="" xmlns:a16="http://schemas.microsoft.com/office/drawing/2014/main" id="{4F5F97E5-301C-8AAB-9FC7-42B00514B9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863" y="2147888"/>
            <a:ext cx="8135937" cy="1004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05" name="頁尾版面配置區 4">
            <a:extLst>
              <a:ext uri="{FF2B5EF4-FFF2-40B4-BE49-F238E27FC236}">
                <a16:creationId xmlns="" xmlns:a16="http://schemas.microsoft.com/office/drawing/2014/main" id="{86D3AB49-0FCE-755D-BC1B-0D3B706E8857}"/>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1206" name="投影片編號版面配置區 5">
            <a:extLst>
              <a:ext uri="{FF2B5EF4-FFF2-40B4-BE49-F238E27FC236}">
                <a16:creationId xmlns="" xmlns:a16="http://schemas.microsoft.com/office/drawing/2014/main" id="{B6D39E3A-3355-A826-7171-6B406E61BBB7}"/>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6A95D52-43F4-4391-864A-041B4A01894A}" type="slidenum">
              <a:rPr lang="en-US" altLang="zh-TW" sz="1400" smtClean="0">
                <a:solidFill>
                  <a:srgbClr val="333399"/>
                </a:solidFill>
              </a:rPr>
              <a:pPr/>
              <a:t>11</a:t>
            </a:fld>
            <a:endParaRPr lang="en-US" altLang="zh-TW" sz="1400">
              <a:solidFill>
                <a:srgbClr val="333399"/>
              </a:solidFill>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 xmlns:a16="http://schemas.microsoft.com/office/drawing/2014/main" id="{F0B01799-1059-6586-5B48-6EA62772CE13}"/>
              </a:ext>
            </a:extLst>
          </p:cNvPr>
          <p:cNvSpPr>
            <a:spLocks noGrp="1" noChangeArrowheads="1"/>
          </p:cNvSpPr>
          <p:nvPr>
            <p:ph type="title"/>
          </p:nvPr>
        </p:nvSpPr>
        <p:spPr>
          <a:xfrm>
            <a:off x="1524000" y="404813"/>
            <a:ext cx="7296150" cy="1119187"/>
          </a:xfrm>
        </p:spPr>
        <p:txBody>
          <a:bodyPr/>
          <a:lstStyle/>
          <a:p>
            <a:r>
              <a:rPr lang="en-US" altLang="zh-TW" sz="3600"/>
              <a:t>The Transformation Process: IPO </a:t>
            </a:r>
            <a:r>
              <a:rPr lang="en-US" altLang="zh-TW" sz="3600">
                <a:solidFill>
                  <a:schemeClr val="bg1"/>
                </a:solidFill>
              </a:rPr>
              <a:t>General Systems Theory</a:t>
            </a:r>
            <a:endParaRPr lang="en-IN" altLang="zh-TW" sz="3600">
              <a:solidFill>
                <a:schemeClr val="bg1"/>
              </a:solidFill>
            </a:endParaRPr>
          </a:p>
        </p:txBody>
      </p:sp>
      <p:sp>
        <p:nvSpPr>
          <p:cNvPr id="52227" name="Content Placeholder 4">
            <a:extLst>
              <a:ext uri="{FF2B5EF4-FFF2-40B4-BE49-F238E27FC236}">
                <a16:creationId xmlns="" xmlns:a16="http://schemas.microsoft.com/office/drawing/2014/main" id="{C13DED4D-ECDD-6D7F-FA5C-416C8003D71B}"/>
              </a:ext>
            </a:extLst>
          </p:cNvPr>
          <p:cNvSpPr>
            <a:spLocks noGrp="1" noChangeArrowheads="1"/>
          </p:cNvSpPr>
          <p:nvPr>
            <p:ph sz="quarter" idx="4294967295"/>
          </p:nvPr>
        </p:nvSpPr>
        <p:spPr>
          <a:xfrm>
            <a:off x="635000" y="4821238"/>
            <a:ext cx="7921625" cy="1503362"/>
          </a:xfrm>
        </p:spPr>
        <p:txBody>
          <a:bodyPr/>
          <a:lstStyle/>
          <a:p>
            <a:r>
              <a:rPr lang="en-US" altLang="zh-TW" sz="2000"/>
              <a:t>Feedback = </a:t>
            </a:r>
            <a:r>
              <a:rPr lang="en-US" altLang="zh-TW" sz="2000">
                <a:solidFill>
                  <a:schemeClr val="tx1"/>
                </a:solidFill>
              </a:rPr>
              <a:t>Measurements taken at various points in the transformation process</a:t>
            </a:r>
          </a:p>
          <a:p>
            <a:r>
              <a:rPr lang="en-US" altLang="zh-TW" sz="2000"/>
              <a:t>Control = </a:t>
            </a:r>
            <a:r>
              <a:rPr lang="en-US" altLang="zh-TW" sz="2000">
                <a:solidFill>
                  <a:schemeClr val="tx1"/>
                </a:solidFill>
              </a:rPr>
              <a:t>The comparison of feedback against previously established standards to determine if corrective action is needed</a:t>
            </a:r>
          </a:p>
        </p:txBody>
      </p:sp>
      <p:pic>
        <p:nvPicPr>
          <p:cNvPr id="52228" name="Picture 3" descr="A flow chart for the conversion of inputs into outputs. Inputs include land, labor, capital information; outputs include goods and services.">
            <a:extLst>
              <a:ext uri="{FF2B5EF4-FFF2-40B4-BE49-F238E27FC236}">
                <a16:creationId xmlns="" xmlns:a16="http://schemas.microsoft.com/office/drawing/2014/main" id="{F884F0CA-0072-EAAA-37C3-BF4ED843DD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676400"/>
            <a:ext cx="6143625" cy="3068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229" name="頁尾版面配置區 4">
            <a:extLst>
              <a:ext uri="{FF2B5EF4-FFF2-40B4-BE49-F238E27FC236}">
                <a16:creationId xmlns="" xmlns:a16="http://schemas.microsoft.com/office/drawing/2014/main" id="{2253B915-5756-3CD3-8BB2-8AC173406006}"/>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2230" name="投影片編號版面配置區 5">
            <a:extLst>
              <a:ext uri="{FF2B5EF4-FFF2-40B4-BE49-F238E27FC236}">
                <a16:creationId xmlns="" xmlns:a16="http://schemas.microsoft.com/office/drawing/2014/main" id="{12F7CF7E-AE8B-6F29-6A1F-7B240279D0A1}"/>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595A3DBD-1866-40E5-8F95-A6990AD640A4}" type="slidenum">
              <a:rPr lang="en-US" altLang="zh-TW" sz="1400" smtClean="0">
                <a:solidFill>
                  <a:srgbClr val="333399"/>
                </a:solidFill>
              </a:rPr>
              <a:pPr/>
              <a:t>12</a:t>
            </a:fld>
            <a:endParaRPr lang="en-US" altLang="zh-TW" sz="1400">
              <a:solidFill>
                <a:srgbClr val="333399"/>
              </a:solidFill>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 xmlns:a16="http://schemas.microsoft.com/office/drawing/2014/main" id="{B1525046-08C0-6393-09A4-73CCA712F369}"/>
              </a:ext>
            </a:extLst>
          </p:cNvPr>
          <p:cNvSpPr>
            <a:spLocks noGrp="1" noChangeArrowheads="1"/>
          </p:cNvSpPr>
          <p:nvPr>
            <p:ph type="title"/>
          </p:nvPr>
        </p:nvSpPr>
        <p:spPr/>
        <p:txBody>
          <a:bodyPr/>
          <a:lstStyle/>
          <a:p>
            <a:r>
              <a:rPr lang="en-US" altLang="zh-TW"/>
              <a:t>Goods-service Continuum</a:t>
            </a:r>
            <a:endParaRPr lang="en-IN" altLang="zh-TW"/>
          </a:p>
        </p:txBody>
      </p:sp>
      <p:sp>
        <p:nvSpPr>
          <p:cNvPr id="53251" name="Content Placeholder 3">
            <a:extLst>
              <a:ext uri="{FF2B5EF4-FFF2-40B4-BE49-F238E27FC236}">
                <a16:creationId xmlns="" xmlns:a16="http://schemas.microsoft.com/office/drawing/2014/main" id="{CFC427D8-C1C4-00AE-8649-B2673872AED2}"/>
              </a:ext>
            </a:extLst>
          </p:cNvPr>
          <p:cNvSpPr>
            <a:spLocks noGrp="1" noChangeArrowheads="1"/>
          </p:cNvSpPr>
          <p:nvPr>
            <p:ph sz="quarter" idx="4294967295"/>
          </p:nvPr>
        </p:nvSpPr>
        <p:spPr>
          <a:xfrm>
            <a:off x="760413" y="4902200"/>
            <a:ext cx="8047037" cy="1079500"/>
          </a:xfrm>
        </p:spPr>
        <p:txBody>
          <a:bodyPr/>
          <a:lstStyle/>
          <a:p>
            <a:r>
              <a:rPr lang="en-US" altLang="zh-TW" sz="2400"/>
              <a:t>Products are typically neither purely service- or purely goods-based</a:t>
            </a:r>
          </a:p>
          <a:p>
            <a:r>
              <a:rPr lang="en-US" altLang="zh-TW" sz="2400"/>
              <a:t>Does TSMC provide goods or services to customers?</a:t>
            </a:r>
          </a:p>
        </p:txBody>
      </p:sp>
      <p:pic>
        <p:nvPicPr>
          <p:cNvPr id="53252" name="Picture 4" descr="A chart showing various service industries and how each balances between goods and service. Auto assembly is mainly goods, while teaching is a service.&#10;">
            <a:extLst>
              <a:ext uri="{FF2B5EF4-FFF2-40B4-BE49-F238E27FC236}">
                <a16:creationId xmlns="" xmlns:a16="http://schemas.microsoft.com/office/drawing/2014/main" id="{2F763B50-185C-58D4-A8E6-05BDDF0DCA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525" y="1865313"/>
            <a:ext cx="8261350" cy="300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3253" name="頁尾版面配置區 4">
            <a:extLst>
              <a:ext uri="{FF2B5EF4-FFF2-40B4-BE49-F238E27FC236}">
                <a16:creationId xmlns="" xmlns:a16="http://schemas.microsoft.com/office/drawing/2014/main" id="{03D36CAC-FEBA-9128-C012-6B06BC07303E}"/>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3254" name="投影片編號版面配置區 5">
            <a:extLst>
              <a:ext uri="{FF2B5EF4-FFF2-40B4-BE49-F238E27FC236}">
                <a16:creationId xmlns="" xmlns:a16="http://schemas.microsoft.com/office/drawing/2014/main" id="{B4799CE9-40B4-0AE5-F5C8-69BDFB094615}"/>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A97AA23A-C395-44E6-B891-548848EDE7B5}" type="slidenum">
              <a:rPr lang="en-US" altLang="zh-TW" sz="1400" smtClean="0">
                <a:solidFill>
                  <a:srgbClr val="333399"/>
                </a:solidFill>
              </a:rPr>
              <a:pPr/>
              <a:t>13</a:t>
            </a:fld>
            <a:endParaRPr lang="en-US" altLang="zh-TW" sz="1400">
              <a:solidFill>
                <a:srgbClr val="333399"/>
              </a:solidFill>
            </a:endParaRPr>
          </a:p>
        </p:txBody>
      </p:sp>
      <p:cxnSp>
        <p:nvCxnSpPr>
          <p:cNvPr id="10" name="直線單箭頭接點 9">
            <a:extLst>
              <a:ext uri="{FF2B5EF4-FFF2-40B4-BE49-F238E27FC236}">
                <a16:creationId xmlns="" xmlns:a16="http://schemas.microsoft.com/office/drawing/2014/main" id="{0DC5A2AB-AE43-B18A-50B5-5991118E9E89}"/>
              </a:ext>
            </a:extLst>
          </p:cNvPr>
          <p:cNvCxnSpPr/>
          <p:nvPr/>
        </p:nvCxnSpPr>
        <p:spPr>
          <a:xfrm>
            <a:off x="8328025" y="2060575"/>
            <a:ext cx="479425" cy="0"/>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直線單箭頭接點 11">
            <a:extLst>
              <a:ext uri="{FF2B5EF4-FFF2-40B4-BE49-F238E27FC236}">
                <a16:creationId xmlns="" xmlns:a16="http://schemas.microsoft.com/office/drawing/2014/main" id="{03F32005-A685-A37D-551B-503E4F846E97}"/>
              </a:ext>
            </a:extLst>
          </p:cNvPr>
          <p:cNvCxnSpPr/>
          <p:nvPr/>
        </p:nvCxnSpPr>
        <p:spPr>
          <a:xfrm flipH="1">
            <a:off x="460375" y="2060575"/>
            <a:ext cx="481013" cy="0"/>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 xmlns:a16="http://schemas.microsoft.com/office/drawing/2014/main" id="{88FEB611-0900-91FA-0439-87A57038D361}"/>
              </a:ext>
            </a:extLst>
          </p:cNvPr>
          <p:cNvSpPr>
            <a:spLocks noGrp="1" noChangeArrowheads="1"/>
          </p:cNvSpPr>
          <p:nvPr>
            <p:ph type="title"/>
          </p:nvPr>
        </p:nvSpPr>
        <p:spPr/>
        <p:txBody>
          <a:bodyPr/>
          <a:lstStyle/>
          <a:p>
            <a:r>
              <a:rPr lang="en-US" altLang="zh-TW"/>
              <a:t>The transformation process</a:t>
            </a:r>
            <a:endParaRPr lang="en-IN" altLang="zh-TW"/>
          </a:p>
        </p:txBody>
      </p:sp>
      <p:graphicFrame>
        <p:nvGraphicFramePr>
          <p:cNvPr id="5" name="Table 3">
            <a:extLst>
              <a:ext uri="{FF2B5EF4-FFF2-40B4-BE49-F238E27FC236}">
                <a16:creationId xmlns="" xmlns:a16="http://schemas.microsoft.com/office/drawing/2014/main" id="{F4227573-EB57-78DE-5571-2E4F4BC07684}"/>
              </a:ext>
            </a:extLst>
          </p:cNvPr>
          <p:cNvGraphicFramePr>
            <a:graphicFrameLocks noGrp="1"/>
          </p:cNvGraphicFramePr>
          <p:nvPr>
            <p:ph sz="quarter" idx="4294967295"/>
          </p:nvPr>
        </p:nvGraphicFramePr>
        <p:xfrm>
          <a:off x="468313" y="1943100"/>
          <a:ext cx="8458200" cy="4038600"/>
        </p:xfrm>
        <a:graphic>
          <a:graphicData uri="http://schemas.openxmlformats.org/drawingml/2006/table">
            <a:tbl>
              <a:tblPr firstRow="1" bandRow="1">
                <a:tableStyleId>{5C22544A-7EE6-4342-B048-85BDC9FD1C3A}</a:tableStyleId>
              </a:tblPr>
              <a:tblGrid>
                <a:gridCol w="1847850">
                  <a:extLst>
                    <a:ext uri="{9D8B030D-6E8A-4147-A177-3AD203B41FA5}">
                      <a16:colId xmlns="" xmlns:a16="http://schemas.microsoft.com/office/drawing/2014/main" val="20000"/>
                    </a:ext>
                  </a:extLst>
                </a:gridCol>
                <a:gridCol w="1943100">
                  <a:extLst>
                    <a:ext uri="{9D8B030D-6E8A-4147-A177-3AD203B41FA5}">
                      <a16:colId xmlns="" xmlns:a16="http://schemas.microsoft.com/office/drawing/2014/main" val="20001"/>
                    </a:ext>
                  </a:extLst>
                </a:gridCol>
                <a:gridCol w="1524000">
                  <a:extLst>
                    <a:ext uri="{9D8B030D-6E8A-4147-A177-3AD203B41FA5}">
                      <a16:colId xmlns="" xmlns:a16="http://schemas.microsoft.com/office/drawing/2014/main" val="20002"/>
                    </a:ext>
                  </a:extLst>
                </a:gridCol>
                <a:gridCol w="3143250">
                  <a:extLst>
                    <a:ext uri="{9D8B030D-6E8A-4147-A177-3AD203B41FA5}">
                      <a16:colId xmlns="" xmlns:a16="http://schemas.microsoft.com/office/drawing/2014/main" val="20003"/>
                    </a:ext>
                  </a:extLst>
                </a:gridCol>
              </a:tblGrid>
              <a:tr h="370840">
                <a:tc>
                  <a:txBody>
                    <a:bodyPr/>
                    <a:lstStyle/>
                    <a:p>
                      <a:endParaRPr lang="en-US" dirty="0"/>
                    </a:p>
                  </a:txBody>
                  <a:tcPr>
                    <a:solidFill>
                      <a:srgbClr val="D1CBAF"/>
                    </a:solidFill>
                  </a:tcPr>
                </a:tc>
                <a:tc>
                  <a:txBody>
                    <a:bodyPr/>
                    <a:lstStyle/>
                    <a:p>
                      <a:r>
                        <a:rPr lang="en-US" dirty="0">
                          <a:solidFill>
                            <a:schemeClr val="tx1"/>
                          </a:solidFill>
                        </a:rPr>
                        <a:t>Inputs</a:t>
                      </a:r>
                    </a:p>
                  </a:txBody>
                  <a:tcPr>
                    <a:solidFill>
                      <a:srgbClr val="D1CBAF"/>
                    </a:solidFill>
                  </a:tcPr>
                </a:tc>
                <a:tc>
                  <a:txBody>
                    <a:bodyPr/>
                    <a:lstStyle/>
                    <a:p>
                      <a:r>
                        <a:rPr lang="en-US" dirty="0">
                          <a:solidFill>
                            <a:schemeClr val="tx1"/>
                          </a:solidFill>
                        </a:rPr>
                        <a:t>Processing</a:t>
                      </a:r>
                    </a:p>
                  </a:txBody>
                  <a:tcPr>
                    <a:solidFill>
                      <a:srgbClr val="D1CBAF"/>
                    </a:solidFill>
                  </a:tcPr>
                </a:tc>
                <a:tc>
                  <a:txBody>
                    <a:bodyPr/>
                    <a:lstStyle/>
                    <a:p>
                      <a:r>
                        <a:rPr lang="en-US" dirty="0">
                          <a:solidFill>
                            <a:schemeClr val="tx1"/>
                          </a:solidFill>
                        </a:rPr>
                        <a:t>Output</a:t>
                      </a:r>
                    </a:p>
                  </a:txBody>
                  <a:tcPr>
                    <a:solidFill>
                      <a:srgbClr val="D1CBAF"/>
                    </a:solidFill>
                  </a:tcPr>
                </a:tc>
                <a:extLst>
                  <a:ext uri="{0D108BD9-81ED-4DB2-BD59-A6C34878D82A}">
                    <a16:rowId xmlns="" xmlns:a16="http://schemas.microsoft.com/office/drawing/2014/main" val="10000"/>
                  </a:ext>
                </a:extLst>
              </a:tr>
              <a:tr h="370840">
                <a:tc>
                  <a:txBody>
                    <a:bodyPr/>
                    <a:lstStyle/>
                    <a:p>
                      <a:r>
                        <a:rPr lang="en-US" dirty="0"/>
                        <a:t>Food Processor</a:t>
                      </a:r>
                    </a:p>
                  </a:txBody>
                  <a:tcPr>
                    <a:solidFill>
                      <a:srgbClr val="E6E3D2"/>
                    </a:solidFill>
                  </a:tcPr>
                </a:tc>
                <a:tc>
                  <a:txBody>
                    <a:bodyPr/>
                    <a:lstStyle/>
                    <a:p>
                      <a:r>
                        <a:rPr lang="en-US" dirty="0"/>
                        <a:t>Raw vegetables</a:t>
                      </a:r>
                    </a:p>
                  </a:txBody>
                  <a:tcPr>
                    <a:solidFill>
                      <a:srgbClr val="E6E3D2"/>
                    </a:solidFill>
                  </a:tcPr>
                </a:tc>
                <a:tc>
                  <a:txBody>
                    <a:bodyPr/>
                    <a:lstStyle/>
                    <a:p>
                      <a:r>
                        <a:rPr lang="en-US" dirty="0"/>
                        <a:t>Cleaning</a:t>
                      </a:r>
                    </a:p>
                  </a:txBody>
                  <a:tcPr>
                    <a:solidFill>
                      <a:srgbClr val="E6E3D2"/>
                    </a:solidFill>
                  </a:tcPr>
                </a:tc>
                <a:tc>
                  <a:txBody>
                    <a:bodyPr/>
                    <a:lstStyle/>
                    <a:p>
                      <a:r>
                        <a:rPr lang="en-US" dirty="0"/>
                        <a:t>Canned vegetables</a:t>
                      </a:r>
                    </a:p>
                  </a:txBody>
                  <a:tcPr>
                    <a:solidFill>
                      <a:srgbClr val="E6E3D2"/>
                    </a:solidFill>
                  </a:tcPr>
                </a:tc>
                <a:extLst>
                  <a:ext uri="{0D108BD9-81ED-4DB2-BD59-A6C34878D82A}">
                    <a16:rowId xmlns="" xmlns:a16="http://schemas.microsoft.com/office/drawing/2014/main" val="10001"/>
                  </a:ext>
                </a:extLst>
              </a:tr>
              <a:tr h="370840">
                <a:tc>
                  <a:txBody>
                    <a:bodyPr/>
                    <a:lstStyle/>
                    <a:p>
                      <a:endParaRPr lang="en-US" dirty="0"/>
                    </a:p>
                  </a:txBody>
                  <a:tcPr>
                    <a:solidFill>
                      <a:srgbClr val="E6E3D2"/>
                    </a:solidFill>
                  </a:tcPr>
                </a:tc>
                <a:tc>
                  <a:txBody>
                    <a:bodyPr/>
                    <a:lstStyle/>
                    <a:p>
                      <a:r>
                        <a:rPr lang="en-US" dirty="0"/>
                        <a:t>Metals sheets</a:t>
                      </a:r>
                    </a:p>
                    <a:p>
                      <a:r>
                        <a:rPr lang="en-US" dirty="0"/>
                        <a:t>Water</a:t>
                      </a:r>
                    </a:p>
                    <a:p>
                      <a:r>
                        <a:rPr lang="en-US" dirty="0"/>
                        <a:t>Energy</a:t>
                      </a:r>
                    </a:p>
                    <a:p>
                      <a:r>
                        <a:rPr lang="en-US" dirty="0"/>
                        <a:t>Labor</a:t>
                      </a:r>
                    </a:p>
                    <a:p>
                      <a:r>
                        <a:rPr lang="en-US" dirty="0"/>
                        <a:t>Building</a:t>
                      </a:r>
                    </a:p>
                    <a:p>
                      <a:r>
                        <a:rPr lang="en-US" dirty="0"/>
                        <a:t>Equipment</a:t>
                      </a:r>
                    </a:p>
                  </a:txBody>
                  <a:tcPr>
                    <a:solidFill>
                      <a:srgbClr val="E6E3D2"/>
                    </a:solidFill>
                  </a:tcPr>
                </a:tc>
                <a:tc>
                  <a:txBody>
                    <a:bodyPr/>
                    <a:lstStyle/>
                    <a:p>
                      <a:r>
                        <a:rPr lang="en-US" dirty="0"/>
                        <a:t>Making cans</a:t>
                      </a:r>
                    </a:p>
                    <a:p>
                      <a:r>
                        <a:rPr lang="en-US" dirty="0"/>
                        <a:t>Cutting</a:t>
                      </a:r>
                    </a:p>
                    <a:p>
                      <a:r>
                        <a:rPr lang="en-US" dirty="0"/>
                        <a:t>Cooking</a:t>
                      </a:r>
                    </a:p>
                    <a:p>
                      <a:r>
                        <a:rPr lang="en-US" dirty="0"/>
                        <a:t>Packing</a:t>
                      </a:r>
                    </a:p>
                    <a:p>
                      <a:r>
                        <a:rPr lang="en-US" dirty="0"/>
                        <a:t>Labeling</a:t>
                      </a:r>
                    </a:p>
                  </a:txBody>
                  <a:tcPr>
                    <a:solidFill>
                      <a:srgbClr val="E6E3D2"/>
                    </a:solidFill>
                  </a:tcPr>
                </a:tc>
                <a:tc>
                  <a:txBody>
                    <a:bodyPr/>
                    <a:lstStyle/>
                    <a:p>
                      <a:endParaRPr lang="en-US" dirty="0"/>
                    </a:p>
                  </a:txBody>
                  <a:tcPr>
                    <a:solidFill>
                      <a:srgbClr val="E6E3D2"/>
                    </a:solidFill>
                  </a:tcPr>
                </a:tc>
                <a:extLst>
                  <a:ext uri="{0D108BD9-81ED-4DB2-BD59-A6C34878D82A}">
                    <a16:rowId xmlns="" xmlns:a16="http://schemas.microsoft.com/office/drawing/2014/main" val="10002"/>
                  </a:ext>
                </a:extLst>
              </a:tr>
              <a:tr h="370840">
                <a:tc>
                  <a:txBody>
                    <a:bodyPr/>
                    <a:lstStyle/>
                    <a:p>
                      <a:r>
                        <a:rPr lang="en-US" dirty="0"/>
                        <a:t>Hospital</a:t>
                      </a:r>
                    </a:p>
                  </a:txBody>
                  <a:tcPr>
                    <a:solidFill>
                      <a:srgbClr val="E6E3D2"/>
                    </a:solidFill>
                  </a:tcPr>
                </a:tc>
                <a:tc>
                  <a:txBody>
                    <a:bodyPr/>
                    <a:lstStyle/>
                    <a:p>
                      <a:r>
                        <a:rPr lang="en-US" dirty="0"/>
                        <a:t>Doctors, nurses</a:t>
                      </a:r>
                    </a:p>
                  </a:txBody>
                  <a:tcPr>
                    <a:solidFill>
                      <a:srgbClr val="E6E3D2"/>
                    </a:solidFill>
                  </a:tcPr>
                </a:tc>
                <a:tc>
                  <a:txBody>
                    <a:bodyPr/>
                    <a:lstStyle/>
                    <a:p>
                      <a:r>
                        <a:rPr lang="en-US" dirty="0"/>
                        <a:t>Examination</a:t>
                      </a:r>
                    </a:p>
                  </a:txBody>
                  <a:tcPr>
                    <a:solidFill>
                      <a:srgbClr val="E6E3D2"/>
                    </a:solidFill>
                  </a:tcPr>
                </a:tc>
                <a:tc>
                  <a:txBody>
                    <a:bodyPr/>
                    <a:lstStyle/>
                    <a:p>
                      <a:r>
                        <a:rPr lang="en-US" dirty="0"/>
                        <a:t>Treated</a:t>
                      </a:r>
                      <a:r>
                        <a:rPr lang="en-US" baseline="0" dirty="0"/>
                        <a:t> patients</a:t>
                      </a:r>
                      <a:endParaRPr lang="en-US" dirty="0"/>
                    </a:p>
                  </a:txBody>
                  <a:tcPr>
                    <a:solidFill>
                      <a:srgbClr val="E6E3D2"/>
                    </a:solidFill>
                  </a:tcPr>
                </a:tc>
                <a:extLst>
                  <a:ext uri="{0D108BD9-81ED-4DB2-BD59-A6C34878D82A}">
                    <a16:rowId xmlns="" xmlns:a16="http://schemas.microsoft.com/office/drawing/2014/main" val="10003"/>
                  </a:ext>
                </a:extLst>
              </a:tr>
              <a:tr h="370840">
                <a:tc>
                  <a:txBody>
                    <a:bodyPr/>
                    <a:lstStyle/>
                    <a:p>
                      <a:endParaRPr lang="en-US" dirty="0"/>
                    </a:p>
                  </a:txBody>
                  <a:tcPr>
                    <a:solidFill>
                      <a:srgbClr val="E6E3D2"/>
                    </a:solidFill>
                  </a:tcPr>
                </a:tc>
                <a:tc>
                  <a:txBody>
                    <a:bodyPr/>
                    <a:lstStyle/>
                    <a:p>
                      <a:r>
                        <a:rPr lang="en-US" dirty="0"/>
                        <a:t>Hospital</a:t>
                      </a:r>
                    </a:p>
                    <a:p>
                      <a:r>
                        <a:rPr lang="en-US" dirty="0"/>
                        <a:t>Medical</a:t>
                      </a:r>
                      <a:r>
                        <a:rPr lang="en-US" baseline="0" dirty="0"/>
                        <a:t> supplies</a:t>
                      </a:r>
                    </a:p>
                    <a:p>
                      <a:r>
                        <a:rPr lang="en-US" baseline="0" dirty="0"/>
                        <a:t>Equipment</a:t>
                      </a:r>
                    </a:p>
                    <a:p>
                      <a:r>
                        <a:rPr lang="en-US" baseline="0" dirty="0"/>
                        <a:t>Laboratories</a:t>
                      </a:r>
                      <a:endParaRPr lang="en-US" dirty="0"/>
                    </a:p>
                  </a:txBody>
                  <a:tcPr>
                    <a:solidFill>
                      <a:srgbClr val="E6E3D2"/>
                    </a:solidFill>
                  </a:tcPr>
                </a:tc>
                <a:tc>
                  <a:txBody>
                    <a:bodyPr/>
                    <a:lstStyle/>
                    <a:p>
                      <a:r>
                        <a:rPr lang="en-US" dirty="0"/>
                        <a:t>Surgery</a:t>
                      </a:r>
                    </a:p>
                    <a:p>
                      <a:r>
                        <a:rPr lang="en-US" dirty="0"/>
                        <a:t>Monitoring</a:t>
                      </a:r>
                    </a:p>
                    <a:p>
                      <a:r>
                        <a:rPr lang="en-US" dirty="0"/>
                        <a:t>Medication</a:t>
                      </a:r>
                    </a:p>
                    <a:p>
                      <a:r>
                        <a:rPr lang="en-US" dirty="0"/>
                        <a:t>Therapy</a:t>
                      </a:r>
                    </a:p>
                  </a:txBody>
                  <a:tcPr>
                    <a:solidFill>
                      <a:srgbClr val="E6E3D2"/>
                    </a:solidFill>
                  </a:tcPr>
                </a:tc>
                <a:tc>
                  <a:txBody>
                    <a:bodyPr/>
                    <a:lstStyle/>
                    <a:p>
                      <a:endParaRPr lang="en-US" dirty="0"/>
                    </a:p>
                  </a:txBody>
                  <a:tcPr>
                    <a:solidFill>
                      <a:srgbClr val="E6E3D2"/>
                    </a:solidFill>
                  </a:tcPr>
                </a:tc>
                <a:extLst>
                  <a:ext uri="{0D108BD9-81ED-4DB2-BD59-A6C34878D82A}">
                    <a16:rowId xmlns="" xmlns:a16="http://schemas.microsoft.com/office/drawing/2014/main" val="10004"/>
                  </a:ext>
                </a:extLst>
              </a:tr>
            </a:tbl>
          </a:graphicData>
        </a:graphic>
      </p:graphicFrame>
      <p:sp>
        <p:nvSpPr>
          <p:cNvPr id="54307" name="頁尾版面配置區 3">
            <a:extLst>
              <a:ext uri="{FF2B5EF4-FFF2-40B4-BE49-F238E27FC236}">
                <a16:creationId xmlns="" xmlns:a16="http://schemas.microsoft.com/office/drawing/2014/main" id="{506D6649-616C-C01B-4655-201CBD268588}"/>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4308" name="投影片編號版面配置區 5">
            <a:extLst>
              <a:ext uri="{FF2B5EF4-FFF2-40B4-BE49-F238E27FC236}">
                <a16:creationId xmlns="" xmlns:a16="http://schemas.microsoft.com/office/drawing/2014/main" id="{272977B6-C20E-2211-DC2A-6B870959EFC8}"/>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8D6C05F7-ED2A-41A3-BA75-0478B3C5E48F}" type="slidenum">
              <a:rPr lang="en-US" altLang="zh-TW" sz="1400" smtClean="0">
                <a:solidFill>
                  <a:srgbClr val="333399"/>
                </a:solidFill>
              </a:rPr>
              <a:pPr/>
              <a:t>14</a:t>
            </a:fld>
            <a:endParaRPr lang="en-US" altLang="zh-TW" sz="1400">
              <a:solidFill>
                <a:srgbClr val="333399"/>
              </a:solidFill>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 xmlns:a16="http://schemas.microsoft.com/office/drawing/2014/main" id="{B736A087-776C-9AE8-142B-F45A9DF4D896}"/>
              </a:ext>
            </a:extLst>
          </p:cNvPr>
          <p:cNvSpPr>
            <a:spLocks noGrp="1" noChangeArrowheads="1"/>
          </p:cNvSpPr>
          <p:nvPr>
            <p:ph type="title"/>
          </p:nvPr>
        </p:nvSpPr>
        <p:spPr/>
        <p:txBody>
          <a:bodyPr/>
          <a:lstStyle/>
          <a:p>
            <a:r>
              <a:rPr lang="en-US" altLang="zh-TW" sz="2800"/>
              <a:t>Typical differences between production of goods and provision of services</a:t>
            </a:r>
            <a:endParaRPr lang="en-IN" altLang="zh-TW" sz="2800"/>
          </a:p>
        </p:txBody>
      </p:sp>
      <p:graphicFrame>
        <p:nvGraphicFramePr>
          <p:cNvPr id="5" name="Table 3">
            <a:extLst>
              <a:ext uri="{FF2B5EF4-FFF2-40B4-BE49-F238E27FC236}">
                <a16:creationId xmlns="" xmlns:a16="http://schemas.microsoft.com/office/drawing/2014/main" id="{874ACD72-AD17-ECA8-1FF0-EE161B7B02B4}"/>
              </a:ext>
            </a:extLst>
          </p:cNvPr>
          <p:cNvGraphicFramePr>
            <a:graphicFrameLocks noGrp="1"/>
          </p:cNvGraphicFramePr>
          <p:nvPr>
            <p:ph sz="quarter" idx="4294967295"/>
          </p:nvPr>
        </p:nvGraphicFramePr>
        <p:xfrm>
          <a:off x="611188" y="1916113"/>
          <a:ext cx="8054975" cy="3708400"/>
        </p:xfrm>
        <a:graphic>
          <a:graphicData uri="http://schemas.openxmlformats.org/drawingml/2006/table">
            <a:tbl>
              <a:tblPr firstRow="1" bandRow="1">
                <a:tableStyleId>{5C22544A-7EE6-4342-B048-85BDC9FD1C3A}</a:tableStyleId>
              </a:tblPr>
              <a:tblGrid>
                <a:gridCol w="5009274">
                  <a:extLst>
                    <a:ext uri="{9D8B030D-6E8A-4147-A177-3AD203B41FA5}">
                      <a16:colId xmlns="" xmlns:a16="http://schemas.microsoft.com/office/drawing/2014/main" val="20000"/>
                    </a:ext>
                  </a:extLst>
                </a:gridCol>
                <a:gridCol w="1630809">
                  <a:extLst>
                    <a:ext uri="{9D8B030D-6E8A-4147-A177-3AD203B41FA5}">
                      <a16:colId xmlns="" xmlns:a16="http://schemas.microsoft.com/office/drawing/2014/main" val="20001"/>
                    </a:ext>
                  </a:extLst>
                </a:gridCol>
                <a:gridCol w="1414892">
                  <a:extLst>
                    <a:ext uri="{9D8B030D-6E8A-4147-A177-3AD203B41FA5}">
                      <a16:colId xmlns="" xmlns:a16="http://schemas.microsoft.com/office/drawing/2014/main" val="20002"/>
                    </a:ext>
                  </a:extLst>
                </a:gridCol>
              </a:tblGrid>
              <a:tr h="370840">
                <a:tc>
                  <a:txBody>
                    <a:bodyPr/>
                    <a:lstStyle/>
                    <a:p>
                      <a:r>
                        <a:rPr lang="en-US" dirty="0">
                          <a:solidFill>
                            <a:schemeClr val="tx1"/>
                          </a:solidFill>
                        </a:rPr>
                        <a:t>Characteristic</a:t>
                      </a:r>
                    </a:p>
                  </a:txBody>
                  <a:tcPr marL="91447" marR="91447">
                    <a:solidFill>
                      <a:srgbClr val="D1CBAF"/>
                    </a:solidFill>
                  </a:tcPr>
                </a:tc>
                <a:tc>
                  <a:txBody>
                    <a:bodyPr/>
                    <a:lstStyle/>
                    <a:p>
                      <a:r>
                        <a:rPr lang="en-US" dirty="0">
                          <a:solidFill>
                            <a:schemeClr val="tx1"/>
                          </a:solidFill>
                        </a:rPr>
                        <a:t>Goods</a:t>
                      </a:r>
                    </a:p>
                  </a:txBody>
                  <a:tcPr marL="91447" marR="91447">
                    <a:solidFill>
                      <a:srgbClr val="D1CBAF"/>
                    </a:solidFill>
                  </a:tcPr>
                </a:tc>
                <a:tc>
                  <a:txBody>
                    <a:bodyPr/>
                    <a:lstStyle/>
                    <a:p>
                      <a:r>
                        <a:rPr lang="en-US" dirty="0">
                          <a:solidFill>
                            <a:schemeClr val="tx1"/>
                          </a:solidFill>
                        </a:rPr>
                        <a:t>Services</a:t>
                      </a:r>
                    </a:p>
                  </a:txBody>
                  <a:tcPr marL="91447" marR="91447">
                    <a:solidFill>
                      <a:srgbClr val="D1CBAF"/>
                    </a:solidFill>
                  </a:tcPr>
                </a:tc>
                <a:extLst>
                  <a:ext uri="{0D108BD9-81ED-4DB2-BD59-A6C34878D82A}">
                    <a16:rowId xmlns="" xmlns:a16="http://schemas.microsoft.com/office/drawing/2014/main" val="10000"/>
                  </a:ext>
                </a:extLst>
              </a:tr>
              <a:tr h="370840">
                <a:tc>
                  <a:txBody>
                    <a:bodyPr/>
                    <a:lstStyle/>
                    <a:p>
                      <a:r>
                        <a:rPr lang="en-US" dirty="0"/>
                        <a:t>Output</a:t>
                      </a:r>
                    </a:p>
                  </a:txBody>
                  <a:tcPr marL="91447" marR="91447">
                    <a:solidFill>
                      <a:srgbClr val="E6E3D2"/>
                    </a:solidFill>
                  </a:tcPr>
                </a:tc>
                <a:tc>
                  <a:txBody>
                    <a:bodyPr/>
                    <a:lstStyle/>
                    <a:p>
                      <a:r>
                        <a:rPr lang="en-US" dirty="0"/>
                        <a:t>Tangible</a:t>
                      </a:r>
                    </a:p>
                  </a:txBody>
                  <a:tcPr marL="91447" marR="91447">
                    <a:solidFill>
                      <a:srgbClr val="E6E3D2"/>
                    </a:solidFill>
                  </a:tcPr>
                </a:tc>
                <a:tc>
                  <a:txBody>
                    <a:bodyPr/>
                    <a:lstStyle/>
                    <a:p>
                      <a:r>
                        <a:rPr lang="en-US" dirty="0"/>
                        <a:t>Intangible</a:t>
                      </a:r>
                    </a:p>
                  </a:txBody>
                  <a:tcPr marL="91447" marR="91447">
                    <a:solidFill>
                      <a:srgbClr val="E6E3D2"/>
                    </a:solidFill>
                  </a:tcPr>
                </a:tc>
                <a:extLst>
                  <a:ext uri="{0D108BD9-81ED-4DB2-BD59-A6C34878D82A}">
                    <a16:rowId xmlns="" xmlns:a16="http://schemas.microsoft.com/office/drawing/2014/main" val="10001"/>
                  </a:ext>
                </a:extLst>
              </a:tr>
              <a:tr h="370840">
                <a:tc>
                  <a:txBody>
                    <a:bodyPr/>
                    <a:lstStyle/>
                    <a:p>
                      <a:r>
                        <a:rPr lang="en-US" dirty="0"/>
                        <a:t>Customer contact</a:t>
                      </a:r>
                    </a:p>
                  </a:txBody>
                  <a:tcPr marL="91447" marR="91447">
                    <a:solidFill>
                      <a:srgbClr val="E6E3D2"/>
                    </a:solidFill>
                  </a:tcPr>
                </a:tc>
                <a:tc>
                  <a:txBody>
                    <a:bodyPr/>
                    <a:lstStyle/>
                    <a:p>
                      <a:r>
                        <a:rPr lang="en-US" dirty="0"/>
                        <a:t>Low</a:t>
                      </a:r>
                    </a:p>
                  </a:txBody>
                  <a:tcPr marL="91447" marR="91447">
                    <a:solidFill>
                      <a:srgbClr val="E6E3D2"/>
                    </a:solidFill>
                  </a:tcPr>
                </a:tc>
                <a:tc>
                  <a:txBody>
                    <a:bodyPr/>
                    <a:lstStyle/>
                    <a:p>
                      <a:r>
                        <a:rPr lang="en-US" dirty="0"/>
                        <a:t>High</a:t>
                      </a:r>
                    </a:p>
                  </a:txBody>
                  <a:tcPr marL="91447" marR="91447">
                    <a:solidFill>
                      <a:srgbClr val="E6E3D2"/>
                    </a:solidFill>
                  </a:tcPr>
                </a:tc>
                <a:extLst>
                  <a:ext uri="{0D108BD9-81ED-4DB2-BD59-A6C34878D82A}">
                    <a16:rowId xmlns="" xmlns:a16="http://schemas.microsoft.com/office/drawing/2014/main" val="10002"/>
                  </a:ext>
                </a:extLst>
              </a:tr>
              <a:tr h="370840">
                <a:tc>
                  <a:txBody>
                    <a:bodyPr/>
                    <a:lstStyle/>
                    <a:p>
                      <a:r>
                        <a:rPr lang="en-US" dirty="0"/>
                        <a:t>Labor content</a:t>
                      </a:r>
                    </a:p>
                  </a:txBody>
                  <a:tcPr marL="91447" marR="91447">
                    <a:solidFill>
                      <a:srgbClr val="E6E3D2"/>
                    </a:solidFill>
                  </a:tcPr>
                </a:tc>
                <a:tc>
                  <a:txBody>
                    <a:bodyPr/>
                    <a:lstStyle/>
                    <a:p>
                      <a:r>
                        <a:rPr lang="en-US" dirty="0"/>
                        <a:t>Low</a:t>
                      </a:r>
                    </a:p>
                  </a:txBody>
                  <a:tcPr marL="91447" marR="91447">
                    <a:solidFill>
                      <a:srgbClr val="E6E3D2"/>
                    </a:solidFill>
                  </a:tcPr>
                </a:tc>
                <a:tc>
                  <a:txBody>
                    <a:bodyPr/>
                    <a:lstStyle/>
                    <a:p>
                      <a:r>
                        <a:rPr lang="en-US" dirty="0"/>
                        <a:t>High</a:t>
                      </a:r>
                    </a:p>
                  </a:txBody>
                  <a:tcPr marL="91447" marR="91447">
                    <a:solidFill>
                      <a:srgbClr val="E6E3D2"/>
                    </a:solidFill>
                  </a:tcPr>
                </a:tc>
                <a:extLst>
                  <a:ext uri="{0D108BD9-81ED-4DB2-BD59-A6C34878D82A}">
                    <a16:rowId xmlns="" xmlns:a16="http://schemas.microsoft.com/office/drawing/2014/main" val="10003"/>
                  </a:ext>
                </a:extLst>
              </a:tr>
              <a:tr h="370840">
                <a:tc>
                  <a:txBody>
                    <a:bodyPr/>
                    <a:lstStyle/>
                    <a:p>
                      <a:r>
                        <a:rPr lang="en-US" dirty="0"/>
                        <a:t>Uniformity of input</a:t>
                      </a:r>
                    </a:p>
                  </a:txBody>
                  <a:tcPr marL="91447" marR="91447">
                    <a:solidFill>
                      <a:srgbClr val="E6E3D2"/>
                    </a:solidFill>
                  </a:tcPr>
                </a:tc>
                <a:tc>
                  <a:txBody>
                    <a:bodyPr/>
                    <a:lstStyle/>
                    <a:p>
                      <a:r>
                        <a:rPr lang="en-US" dirty="0"/>
                        <a:t>High</a:t>
                      </a:r>
                    </a:p>
                  </a:txBody>
                  <a:tcPr marL="91447" marR="91447">
                    <a:solidFill>
                      <a:srgbClr val="E6E3D2"/>
                    </a:solidFill>
                  </a:tcPr>
                </a:tc>
                <a:tc>
                  <a:txBody>
                    <a:bodyPr/>
                    <a:lstStyle/>
                    <a:p>
                      <a:r>
                        <a:rPr lang="en-US" dirty="0"/>
                        <a:t>Low</a:t>
                      </a:r>
                    </a:p>
                  </a:txBody>
                  <a:tcPr marL="91447" marR="91447">
                    <a:solidFill>
                      <a:srgbClr val="E6E3D2"/>
                    </a:solidFill>
                  </a:tcPr>
                </a:tc>
                <a:extLst>
                  <a:ext uri="{0D108BD9-81ED-4DB2-BD59-A6C34878D82A}">
                    <a16:rowId xmlns="" xmlns:a16="http://schemas.microsoft.com/office/drawing/2014/main" val="10004"/>
                  </a:ext>
                </a:extLst>
              </a:tr>
              <a:tr h="370840">
                <a:tc>
                  <a:txBody>
                    <a:bodyPr/>
                    <a:lstStyle/>
                    <a:p>
                      <a:r>
                        <a:rPr lang="en-US" dirty="0"/>
                        <a:t>Measurement</a:t>
                      </a:r>
                      <a:r>
                        <a:rPr lang="en-US" baseline="0" dirty="0"/>
                        <a:t> of productivity</a:t>
                      </a:r>
                      <a:endParaRPr lang="en-US" dirty="0"/>
                    </a:p>
                  </a:txBody>
                  <a:tcPr marL="91447" marR="91447">
                    <a:solidFill>
                      <a:srgbClr val="E6E3D2"/>
                    </a:solidFill>
                  </a:tcPr>
                </a:tc>
                <a:tc>
                  <a:txBody>
                    <a:bodyPr/>
                    <a:lstStyle/>
                    <a:p>
                      <a:r>
                        <a:rPr lang="en-US" dirty="0"/>
                        <a:t>Easy</a:t>
                      </a:r>
                    </a:p>
                  </a:txBody>
                  <a:tcPr marL="91447" marR="91447">
                    <a:solidFill>
                      <a:srgbClr val="E6E3D2"/>
                    </a:solidFill>
                  </a:tcPr>
                </a:tc>
                <a:tc>
                  <a:txBody>
                    <a:bodyPr/>
                    <a:lstStyle/>
                    <a:p>
                      <a:r>
                        <a:rPr lang="en-US" dirty="0"/>
                        <a:t>Difficult</a:t>
                      </a:r>
                    </a:p>
                  </a:txBody>
                  <a:tcPr marL="91447" marR="91447">
                    <a:solidFill>
                      <a:srgbClr val="E6E3D2"/>
                    </a:solidFill>
                  </a:tcPr>
                </a:tc>
                <a:extLst>
                  <a:ext uri="{0D108BD9-81ED-4DB2-BD59-A6C34878D82A}">
                    <a16:rowId xmlns="" xmlns:a16="http://schemas.microsoft.com/office/drawing/2014/main" val="10005"/>
                  </a:ext>
                </a:extLst>
              </a:tr>
              <a:tr h="370840">
                <a:tc>
                  <a:txBody>
                    <a:bodyPr/>
                    <a:lstStyle/>
                    <a:p>
                      <a:r>
                        <a:rPr lang="en-US" dirty="0"/>
                        <a:t>Opportunity to correct problems</a:t>
                      </a:r>
                      <a:r>
                        <a:rPr lang="en-US" baseline="0" dirty="0"/>
                        <a:t> before delivery</a:t>
                      </a:r>
                      <a:endParaRPr lang="en-US" dirty="0"/>
                    </a:p>
                  </a:txBody>
                  <a:tcPr marL="91447" marR="91447">
                    <a:solidFill>
                      <a:srgbClr val="E6E3D2"/>
                    </a:solidFill>
                  </a:tcPr>
                </a:tc>
                <a:tc>
                  <a:txBody>
                    <a:bodyPr/>
                    <a:lstStyle/>
                    <a:p>
                      <a:r>
                        <a:rPr lang="en-US" dirty="0"/>
                        <a:t>High</a:t>
                      </a:r>
                    </a:p>
                  </a:txBody>
                  <a:tcPr marL="91447" marR="91447">
                    <a:solidFill>
                      <a:srgbClr val="E6E3D2"/>
                    </a:solidFill>
                  </a:tcPr>
                </a:tc>
                <a:tc>
                  <a:txBody>
                    <a:bodyPr/>
                    <a:lstStyle/>
                    <a:p>
                      <a:r>
                        <a:rPr lang="en-US" dirty="0"/>
                        <a:t>Low</a:t>
                      </a:r>
                    </a:p>
                  </a:txBody>
                  <a:tcPr marL="91447" marR="91447">
                    <a:solidFill>
                      <a:srgbClr val="E6E3D2"/>
                    </a:solidFill>
                  </a:tcPr>
                </a:tc>
                <a:extLst>
                  <a:ext uri="{0D108BD9-81ED-4DB2-BD59-A6C34878D82A}">
                    <a16:rowId xmlns="" xmlns:a16="http://schemas.microsoft.com/office/drawing/2014/main" val="10006"/>
                  </a:ext>
                </a:extLst>
              </a:tr>
              <a:tr h="370840">
                <a:tc>
                  <a:txBody>
                    <a:bodyPr/>
                    <a:lstStyle/>
                    <a:p>
                      <a:r>
                        <a:rPr lang="en-US" dirty="0"/>
                        <a:t>Inventory</a:t>
                      </a:r>
                    </a:p>
                  </a:txBody>
                  <a:tcPr marL="91447" marR="91447">
                    <a:solidFill>
                      <a:srgbClr val="E6E3D2"/>
                    </a:solidFill>
                  </a:tcPr>
                </a:tc>
                <a:tc>
                  <a:txBody>
                    <a:bodyPr/>
                    <a:lstStyle/>
                    <a:p>
                      <a:r>
                        <a:rPr lang="en-US" dirty="0"/>
                        <a:t>Much</a:t>
                      </a:r>
                    </a:p>
                  </a:txBody>
                  <a:tcPr marL="91447" marR="91447">
                    <a:solidFill>
                      <a:srgbClr val="E6E3D2"/>
                    </a:solidFill>
                  </a:tcPr>
                </a:tc>
                <a:tc>
                  <a:txBody>
                    <a:bodyPr/>
                    <a:lstStyle/>
                    <a:p>
                      <a:r>
                        <a:rPr lang="en-US" dirty="0"/>
                        <a:t>Little</a:t>
                      </a:r>
                    </a:p>
                  </a:txBody>
                  <a:tcPr marL="91447" marR="91447">
                    <a:solidFill>
                      <a:srgbClr val="E6E3D2"/>
                    </a:solidFill>
                  </a:tcPr>
                </a:tc>
                <a:extLst>
                  <a:ext uri="{0D108BD9-81ED-4DB2-BD59-A6C34878D82A}">
                    <a16:rowId xmlns="" xmlns:a16="http://schemas.microsoft.com/office/drawing/2014/main" val="10007"/>
                  </a:ext>
                </a:extLst>
              </a:tr>
              <a:tr h="370840">
                <a:tc>
                  <a:txBody>
                    <a:bodyPr/>
                    <a:lstStyle/>
                    <a:p>
                      <a:r>
                        <a:rPr lang="en-US" dirty="0"/>
                        <a:t>Wages</a:t>
                      </a:r>
                    </a:p>
                  </a:txBody>
                  <a:tcPr marL="91447" marR="91447">
                    <a:solidFill>
                      <a:srgbClr val="E6E3D2"/>
                    </a:solidFill>
                  </a:tcPr>
                </a:tc>
                <a:tc>
                  <a:txBody>
                    <a:bodyPr/>
                    <a:lstStyle/>
                    <a:p>
                      <a:r>
                        <a:rPr lang="en-US" dirty="0"/>
                        <a:t>Narrow range</a:t>
                      </a:r>
                    </a:p>
                  </a:txBody>
                  <a:tcPr marL="91447" marR="91447">
                    <a:solidFill>
                      <a:srgbClr val="E6E3D2"/>
                    </a:solidFill>
                  </a:tcPr>
                </a:tc>
                <a:tc>
                  <a:txBody>
                    <a:bodyPr/>
                    <a:lstStyle/>
                    <a:p>
                      <a:r>
                        <a:rPr lang="en-US" dirty="0"/>
                        <a:t>Wide range</a:t>
                      </a:r>
                    </a:p>
                  </a:txBody>
                  <a:tcPr marL="91447" marR="91447">
                    <a:solidFill>
                      <a:srgbClr val="E6E3D2"/>
                    </a:solidFill>
                  </a:tcPr>
                </a:tc>
                <a:extLst>
                  <a:ext uri="{0D108BD9-81ED-4DB2-BD59-A6C34878D82A}">
                    <a16:rowId xmlns="" xmlns:a16="http://schemas.microsoft.com/office/drawing/2014/main" val="10008"/>
                  </a:ext>
                </a:extLst>
              </a:tr>
              <a:tr h="370840">
                <a:tc>
                  <a:txBody>
                    <a:bodyPr/>
                    <a:lstStyle/>
                    <a:p>
                      <a:r>
                        <a:rPr lang="en-US" dirty="0"/>
                        <a:t>Patentable</a:t>
                      </a:r>
                    </a:p>
                  </a:txBody>
                  <a:tcPr marL="91447" marR="91447">
                    <a:solidFill>
                      <a:srgbClr val="E6E3D2"/>
                    </a:solidFill>
                  </a:tcPr>
                </a:tc>
                <a:tc>
                  <a:txBody>
                    <a:bodyPr/>
                    <a:lstStyle/>
                    <a:p>
                      <a:r>
                        <a:rPr lang="en-US" dirty="0"/>
                        <a:t>Usually</a:t>
                      </a:r>
                    </a:p>
                  </a:txBody>
                  <a:tcPr marL="91447" marR="91447">
                    <a:solidFill>
                      <a:srgbClr val="E6E3D2"/>
                    </a:solidFill>
                  </a:tcPr>
                </a:tc>
                <a:tc>
                  <a:txBody>
                    <a:bodyPr/>
                    <a:lstStyle/>
                    <a:p>
                      <a:r>
                        <a:rPr lang="en-US" dirty="0"/>
                        <a:t>Not usually</a:t>
                      </a:r>
                    </a:p>
                  </a:txBody>
                  <a:tcPr marL="91447" marR="91447">
                    <a:solidFill>
                      <a:srgbClr val="E6E3D2"/>
                    </a:solidFill>
                  </a:tcPr>
                </a:tc>
                <a:extLst>
                  <a:ext uri="{0D108BD9-81ED-4DB2-BD59-A6C34878D82A}">
                    <a16:rowId xmlns="" xmlns:a16="http://schemas.microsoft.com/office/drawing/2014/main" val="10009"/>
                  </a:ext>
                </a:extLst>
              </a:tr>
            </a:tbl>
          </a:graphicData>
        </a:graphic>
      </p:graphicFrame>
      <p:sp>
        <p:nvSpPr>
          <p:cNvPr id="55345" name="頁尾版面配置區 3">
            <a:extLst>
              <a:ext uri="{FF2B5EF4-FFF2-40B4-BE49-F238E27FC236}">
                <a16:creationId xmlns="" xmlns:a16="http://schemas.microsoft.com/office/drawing/2014/main" id="{522528C6-B41C-3AEF-3095-94E2C4A129B9}"/>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5346" name="投影片編號版面配置區 5">
            <a:extLst>
              <a:ext uri="{FF2B5EF4-FFF2-40B4-BE49-F238E27FC236}">
                <a16:creationId xmlns="" xmlns:a16="http://schemas.microsoft.com/office/drawing/2014/main" id="{9B36B45E-4629-8AEE-88D7-B52FC4B35997}"/>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8DD4D207-967C-410E-961B-CF0B75ACCD07}" type="slidenum">
              <a:rPr lang="en-US" altLang="zh-TW" sz="1400" smtClean="0">
                <a:solidFill>
                  <a:srgbClr val="333399"/>
                </a:solidFill>
              </a:rPr>
              <a:pPr/>
              <a:t>15</a:t>
            </a:fld>
            <a:endParaRPr lang="en-US" altLang="zh-TW" sz="1400">
              <a:solidFill>
                <a:srgbClr val="333399"/>
              </a:solidFill>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a:extLst>
              <a:ext uri="{FF2B5EF4-FFF2-40B4-BE49-F238E27FC236}">
                <a16:creationId xmlns="" xmlns:a16="http://schemas.microsoft.com/office/drawing/2014/main" id="{00D45367-72FB-FA33-D55C-30C89018808F}"/>
              </a:ext>
            </a:extLst>
          </p:cNvPr>
          <p:cNvSpPr>
            <a:spLocks noGrp="1" noChangeArrowheads="1"/>
          </p:cNvSpPr>
          <p:nvPr>
            <p:ph type="title"/>
          </p:nvPr>
        </p:nvSpPr>
        <p:spPr>
          <a:xfrm>
            <a:off x="1524000" y="381000"/>
            <a:ext cx="7151688" cy="1176338"/>
          </a:xfrm>
        </p:spPr>
        <p:txBody>
          <a:bodyPr/>
          <a:lstStyle/>
          <a:p>
            <a:r>
              <a:rPr lang="en-US" altLang="zh-TW" sz="3200"/>
              <a:t>Why Study Operations Management?</a:t>
            </a:r>
            <a:endParaRPr lang="en-IN" altLang="zh-TW" sz="3200"/>
          </a:p>
        </p:txBody>
      </p:sp>
      <p:sp>
        <p:nvSpPr>
          <p:cNvPr id="56323" name="Content Placeholder 3">
            <a:extLst>
              <a:ext uri="{FF2B5EF4-FFF2-40B4-BE49-F238E27FC236}">
                <a16:creationId xmlns="" xmlns:a16="http://schemas.microsoft.com/office/drawing/2014/main" id="{C6E6EAC9-BCD2-B04B-F543-0AA3BA405D24}"/>
              </a:ext>
            </a:extLst>
          </p:cNvPr>
          <p:cNvSpPr>
            <a:spLocks noGrp="1" noChangeArrowheads="1"/>
          </p:cNvSpPr>
          <p:nvPr>
            <p:ph sz="quarter" idx="4294967295"/>
          </p:nvPr>
        </p:nvSpPr>
        <p:spPr>
          <a:xfrm>
            <a:off x="539750" y="1844675"/>
            <a:ext cx="7918450" cy="1905000"/>
          </a:xfrm>
        </p:spPr>
        <p:txBody>
          <a:bodyPr/>
          <a:lstStyle/>
          <a:p>
            <a:r>
              <a:rPr lang="en-US" altLang="zh-TW" sz="2000"/>
              <a:t>Every aspect of business affects or is affected by operations</a:t>
            </a:r>
          </a:p>
          <a:p>
            <a:r>
              <a:rPr lang="en-US" altLang="zh-TW" sz="2000"/>
              <a:t>Many service jobs are closely related to operations</a:t>
            </a:r>
          </a:p>
          <a:p>
            <a:pPr lvl="1"/>
            <a:r>
              <a:rPr lang="en-US" altLang="zh-TW" sz="1800"/>
              <a:t>Financial services</a:t>
            </a:r>
          </a:p>
          <a:p>
            <a:pPr lvl="1"/>
            <a:r>
              <a:rPr lang="en-US" altLang="zh-TW" sz="1800"/>
              <a:t>Marketing services</a:t>
            </a:r>
          </a:p>
          <a:p>
            <a:pPr lvl="1"/>
            <a:r>
              <a:rPr lang="en-US" altLang="zh-TW" sz="1800"/>
              <a:t>Accounting services</a:t>
            </a:r>
          </a:p>
          <a:p>
            <a:pPr lvl="1"/>
            <a:r>
              <a:rPr lang="en-US" altLang="zh-TW" sz="1800"/>
              <a:t>Information services</a:t>
            </a:r>
          </a:p>
          <a:p>
            <a:r>
              <a:rPr lang="en-US" altLang="zh-TW" sz="2000"/>
              <a:t>Through learning about operations and supply chains you will have a better understanding of:</a:t>
            </a:r>
          </a:p>
          <a:p>
            <a:pPr lvl="1"/>
            <a:r>
              <a:rPr lang="en-US" altLang="zh-TW" sz="1800"/>
              <a:t>The world you live in</a:t>
            </a:r>
          </a:p>
          <a:p>
            <a:pPr lvl="1"/>
            <a:r>
              <a:rPr lang="en-US" altLang="zh-TW" sz="1800"/>
              <a:t>The global dependencies of companies and nations</a:t>
            </a:r>
          </a:p>
          <a:p>
            <a:pPr lvl="1"/>
            <a:r>
              <a:rPr lang="en-US" altLang="zh-TW" sz="1800"/>
              <a:t>Reasons that companies succeed or fail</a:t>
            </a:r>
          </a:p>
          <a:p>
            <a:pPr lvl="1"/>
            <a:r>
              <a:rPr lang="en-US" altLang="zh-TW" sz="1800"/>
              <a:t>The importance of working with others</a:t>
            </a:r>
          </a:p>
        </p:txBody>
      </p:sp>
      <p:sp>
        <p:nvSpPr>
          <p:cNvPr id="56324" name="頁尾版面配置區 4">
            <a:extLst>
              <a:ext uri="{FF2B5EF4-FFF2-40B4-BE49-F238E27FC236}">
                <a16:creationId xmlns="" xmlns:a16="http://schemas.microsoft.com/office/drawing/2014/main" id="{53ED13AC-B1D6-8416-2375-842B8B1EC143}"/>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6325" name="投影片編號版面配置區 5">
            <a:extLst>
              <a:ext uri="{FF2B5EF4-FFF2-40B4-BE49-F238E27FC236}">
                <a16:creationId xmlns="" xmlns:a16="http://schemas.microsoft.com/office/drawing/2014/main" id="{2CD5A9C8-5945-D166-E918-FAAF00081A8C}"/>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DCB012C-722E-4FF5-84BF-3818B10C94CD}" type="slidenum">
              <a:rPr lang="en-US" altLang="zh-TW" sz="1400" smtClean="0">
                <a:solidFill>
                  <a:srgbClr val="333399"/>
                </a:solidFill>
              </a:rPr>
              <a:pPr/>
              <a:t>16</a:t>
            </a:fld>
            <a:endParaRPr lang="en-US" altLang="zh-TW" sz="1400">
              <a:solidFill>
                <a:srgbClr val="333399"/>
              </a:solidFill>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a:extLst>
              <a:ext uri="{FF2B5EF4-FFF2-40B4-BE49-F238E27FC236}">
                <a16:creationId xmlns="" xmlns:a16="http://schemas.microsoft.com/office/drawing/2014/main" id="{F5CEFACB-E18D-ADB0-B3B9-D34B17DB73E5}"/>
              </a:ext>
            </a:extLst>
          </p:cNvPr>
          <p:cNvSpPr>
            <a:spLocks noGrp="1" noChangeArrowheads="1"/>
          </p:cNvSpPr>
          <p:nvPr>
            <p:ph type="title"/>
          </p:nvPr>
        </p:nvSpPr>
        <p:spPr/>
        <p:txBody>
          <a:bodyPr/>
          <a:lstStyle/>
          <a:p>
            <a:r>
              <a:rPr lang="en-US" altLang="zh-TW" sz="3600"/>
              <a:t>Basic Functions of the Business Organization</a:t>
            </a:r>
            <a:endParaRPr lang="en-IN" altLang="zh-TW" sz="3600"/>
          </a:p>
        </p:txBody>
      </p:sp>
      <p:pic>
        <p:nvPicPr>
          <p:cNvPr id="57347" name="Picture 3" descr="A flow chart beginning with Organization, then three equal branches for Marketing, Operations, and Finance.">
            <a:extLst>
              <a:ext uri="{FF2B5EF4-FFF2-40B4-BE49-F238E27FC236}">
                <a16:creationId xmlns="" xmlns:a16="http://schemas.microsoft.com/office/drawing/2014/main" id="{1D468AD0-B824-0DA2-BF06-EA1723030A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2565400"/>
            <a:ext cx="8086725" cy="2478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348" name="頁尾版面配置區 3">
            <a:extLst>
              <a:ext uri="{FF2B5EF4-FFF2-40B4-BE49-F238E27FC236}">
                <a16:creationId xmlns="" xmlns:a16="http://schemas.microsoft.com/office/drawing/2014/main" id="{8DE72E97-CADA-1D3E-5845-224B25E4B21D}"/>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7349" name="投影片編號版面配置區 4">
            <a:extLst>
              <a:ext uri="{FF2B5EF4-FFF2-40B4-BE49-F238E27FC236}">
                <a16:creationId xmlns="" xmlns:a16="http://schemas.microsoft.com/office/drawing/2014/main" id="{049D5425-EF09-1153-A835-E28BC6DF9681}"/>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50990072-9022-4DE6-869A-D39F1D0F0038}" type="slidenum">
              <a:rPr lang="en-US" altLang="zh-TW" sz="1400" smtClean="0">
                <a:solidFill>
                  <a:srgbClr val="333399"/>
                </a:solidFill>
              </a:rPr>
              <a:pPr/>
              <a:t>17</a:t>
            </a:fld>
            <a:endParaRPr lang="en-US" altLang="zh-TW" sz="1400">
              <a:solidFill>
                <a:srgbClr val="333399"/>
              </a:solidFill>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 xmlns:a16="http://schemas.microsoft.com/office/drawing/2014/main" id="{2080CE34-8952-FA4B-9DEA-8239857AA9CA}"/>
              </a:ext>
            </a:extLst>
          </p:cNvPr>
          <p:cNvSpPr>
            <a:spLocks noGrp="1" noChangeArrowheads="1"/>
          </p:cNvSpPr>
          <p:nvPr>
            <p:ph type="title"/>
          </p:nvPr>
        </p:nvSpPr>
        <p:spPr/>
        <p:txBody>
          <a:bodyPr/>
          <a:lstStyle/>
          <a:p>
            <a:r>
              <a:rPr lang="en-US" altLang="zh-TW"/>
              <a:t>Function Overlap</a:t>
            </a:r>
            <a:endParaRPr lang="en-IN" altLang="zh-TW"/>
          </a:p>
        </p:txBody>
      </p:sp>
      <p:sp>
        <p:nvSpPr>
          <p:cNvPr id="58371" name="Content Placeholder 3">
            <a:extLst>
              <a:ext uri="{FF2B5EF4-FFF2-40B4-BE49-F238E27FC236}">
                <a16:creationId xmlns="" xmlns:a16="http://schemas.microsoft.com/office/drawing/2014/main" id="{D5789DB0-EC91-22F0-47CA-8E0C1173D982}"/>
              </a:ext>
            </a:extLst>
          </p:cNvPr>
          <p:cNvSpPr>
            <a:spLocks noGrp="1" noChangeArrowheads="1"/>
          </p:cNvSpPr>
          <p:nvPr>
            <p:ph sz="quarter" idx="4294967295"/>
          </p:nvPr>
        </p:nvSpPr>
        <p:spPr>
          <a:xfrm>
            <a:off x="250825" y="1806575"/>
            <a:ext cx="8458200" cy="1905000"/>
          </a:xfrm>
        </p:spPr>
        <p:txBody>
          <a:bodyPr/>
          <a:lstStyle/>
          <a:p>
            <a:r>
              <a:rPr lang="en-US" altLang="zh-TW" sz="2800"/>
              <a:t>Finance &amp; operations</a:t>
            </a:r>
          </a:p>
          <a:p>
            <a:pPr lvl="1"/>
            <a:r>
              <a:rPr lang="en-US" altLang="zh-TW" sz="2400"/>
              <a:t>Budgeting</a:t>
            </a:r>
          </a:p>
          <a:p>
            <a:pPr lvl="1"/>
            <a:r>
              <a:rPr lang="en-US" altLang="zh-TW" sz="2400"/>
              <a:t>Economic analysis of investment</a:t>
            </a:r>
            <a:br>
              <a:rPr lang="en-US" altLang="zh-TW" sz="2400"/>
            </a:br>
            <a:r>
              <a:rPr lang="en-US" altLang="zh-TW" sz="2400"/>
              <a:t>proposals</a:t>
            </a:r>
          </a:p>
          <a:p>
            <a:pPr lvl="1"/>
            <a:r>
              <a:rPr lang="en-US" altLang="zh-TW" sz="2400"/>
              <a:t>Provision of funds</a:t>
            </a:r>
          </a:p>
          <a:p>
            <a:r>
              <a:rPr lang="en-US" altLang="zh-TW" sz="2800"/>
              <a:t>Marketing &amp; operations</a:t>
            </a:r>
          </a:p>
          <a:p>
            <a:pPr lvl="1"/>
            <a:r>
              <a:rPr lang="en-US" altLang="zh-TW" sz="2400"/>
              <a:t>Demand data</a:t>
            </a:r>
          </a:p>
          <a:p>
            <a:pPr lvl="1"/>
            <a:r>
              <a:rPr lang="en-US" altLang="zh-TW" sz="2400"/>
              <a:t>Product and service design</a:t>
            </a:r>
          </a:p>
          <a:p>
            <a:pPr lvl="1"/>
            <a:r>
              <a:rPr lang="en-US" altLang="zh-TW" sz="2400"/>
              <a:t>Competitor analysis</a:t>
            </a:r>
          </a:p>
          <a:p>
            <a:pPr lvl="1"/>
            <a:r>
              <a:rPr lang="en-US" altLang="zh-TW" sz="2400"/>
              <a:t>Lead time data</a:t>
            </a:r>
          </a:p>
        </p:txBody>
      </p:sp>
      <p:pic>
        <p:nvPicPr>
          <p:cNvPr id="58372" name="Picture 4" descr="A Venn Diagram showing overlap between Operations, Finance, and Marketing &amp; Sales.&#10;">
            <a:extLst>
              <a:ext uri="{FF2B5EF4-FFF2-40B4-BE49-F238E27FC236}">
                <a16:creationId xmlns="" xmlns:a16="http://schemas.microsoft.com/office/drawing/2014/main" id="{F23FFBDE-21D5-3F28-4DB2-003E60719B45}"/>
              </a:ext>
            </a:extLst>
          </p:cNvPr>
          <p:cNvPicPr>
            <a:picLocks noChangeAspect="1"/>
          </p:cNvPicPr>
          <p:nvPr/>
        </p:nvPicPr>
        <p:blipFill>
          <a:blip r:embed="rId2">
            <a:extLst>
              <a:ext uri="{28A0092B-C50C-407E-A947-70E740481C1C}">
                <a14:useLocalDpi xmlns:a14="http://schemas.microsoft.com/office/drawing/2010/main" val="0"/>
              </a:ext>
            </a:extLst>
          </a:blip>
          <a:srcRect t="-6903" b="-6903"/>
          <a:stretch>
            <a:fillRect/>
          </a:stretch>
        </p:blipFill>
        <p:spPr bwMode="auto">
          <a:xfrm>
            <a:off x="5395913" y="2420938"/>
            <a:ext cx="3282950" cy="369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3" name="頁尾版面配置區 5">
            <a:extLst>
              <a:ext uri="{FF2B5EF4-FFF2-40B4-BE49-F238E27FC236}">
                <a16:creationId xmlns="" xmlns:a16="http://schemas.microsoft.com/office/drawing/2014/main" id="{3B54C40B-5AF2-A430-6D1F-913A7088B426}"/>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8374" name="投影片編號版面配置區 6">
            <a:extLst>
              <a:ext uri="{FF2B5EF4-FFF2-40B4-BE49-F238E27FC236}">
                <a16:creationId xmlns="" xmlns:a16="http://schemas.microsoft.com/office/drawing/2014/main" id="{FB5ED737-46BD-664F-C273-915666C94E88}"/>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959634E7-E220-4645-BF86-CC73FDF6EBF2}" type="slidenum">
              <a:rPr lang="en-US" altLang="zh-TW" sz="1400" smtClean="0">
                <a:solidFill>
                  <a:srgbClr val="333399"/>
                </a:solidFill>
              </a:rPr>
              <a:pPr/>
              <a:t>18</a:t>
            </a:fld>
            <a:endParaRPr lang="en-US" altLang="zh-TW" sz="1400">
              <a:solidFill>
                <a:srgbClr val="333399"/>
              </a:solidFill>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a:extLst>
              <a:ext uri="{FF2B5EF4-FFF2-40B4-BE49-F238E27FC236}">
                <a16:creationId xmlns="" xmlns:a16="http://schemas.microsoft.com/office/drawing/2014/main" id="{6A0986EC-7874-1E2E-B170-94A2A2981C22}"/>
              </a:ext>
            </a:extLst>
          </p:cNvPr>
          <p:cNvSpPr>
            <a:spLocks noGrp="1" noChangeArrowheads="1"/>
          </p:cNvSpPr>
          <p:nvPr>
            <p:ph type="title"/>
          </p:nvPr>
        </p:nvSpPr>
        <p:spPr/>
        <p:txBody>
          <a:bodyPr/>
          <a:lstStyle/>
          <a:p>
            <a:r>
              <a:rPr lang="en-US" altLang="zh-TW"/>
              <a:t>Process Management</a:t>
            </a:r>
            <a:endParaRPr lang="en-IN" altLang="zh-TW"/>
          </a:p>
        </p:txBody>
      </p:sp>
      <p:sp>
        <p:nvSpPr>
          <p:cNvPr id="59395" name="Content Placeholder 3">
            <a:extLst>
              <a:ext uri="{FF2B5EF4-FFF2-40B4-BE49-F238E27FC236}">
                <a16:creationId xmlns="" xmlns:a16="http://schemas.microsoft.com/office/drawing/2014/main" id="{F07F9191-5589-BB30-245F-5129B1F93D28}"/>
              </a:ext>
            </a:extLst>
          </p:cNvPr>
          <p:cNvSpPr>
            <a:spLocks noGrp="1" noChangeArrowheads="1"/>
          </p:cNvSpPr>
          <p:nvPr>
            <p:ph sz="quarter" idx="4294967295"/>
          </p:nvPr>
        </p:nvSpPr>
        <p:spPr>
          <a:xfrm>
            <a:off x="971550" y="1989138"/>
            <a:ext cx="7342188" cy="1163637"/>
          </a:xfrm>
        </p:spPr>
        <p:txBody>
          <a:bodyPr/>
          <a:lstStyle/>
          <a:p>
            <a:r>
              <a:rPr lang="en-US" altLang="zh-TW" sz="2800"/>
              <a:t>Process - one or more actions that transform inputs into outputs</a:t>
            </a:r>
          </a:p>
        </p:txBody>
      </p:sp>
      <p:graphicFrame>
        <p:nvGraphicFramePr>
          <p:cNvPr id="6" name="Table 4">
            <a:extLst>
              <a:ext uri="{FF2B5EF4-FFF2-40B4-BE49-F238E27FC236}">
                <a16:creationId xmlns="" xmlns:a16="http://schemas.microsoft.com/office/drawing/2014/main" id="{CC5A73E1-BCA0-9AF5-C267-D477E6852A93}"/>
              </a:ext>
            </a:extLst>
          </p:cNvPr>
          <p:cNvGraphicFramePr>
            <a:graphicFrameLocks noGrp="1"/>
          </p:cNvGraphicFramePr>
          <p:nvPr/>
        </p:nvGraphicFramePr>
        <p:xfrm>
          <a:off x="539750" y="3429000"/>
          <a:ext cx="8420100" cy="2498725"/>
        </p:xfrm>
        <a:graphic>
          <a:graphicData uri="http://schemas.openxmlformats.org/drawingml/2006/table">
            <a:tbl>
              <a:tblPr firstRow="1" bandRow="1">
                <a:tableStyleId>{5C22544A-7EE6-4342-B048-85BDC9FD1C3A}</a:tableStyleId>
              </a:tblPr>
              <a:tblGrid>
                <a:gridCol w="3810000">
                  <a:extLst>
                    <a:ext uri="{9D8B030D-6E8A-4147-A177-3AD203B41FA5}">
                      <a16:colId xmlns="" xmlns:a16="http://schemas.microsoft.com/office/drawing/2014/main" val="20000"/>
                    </a:ext>
                  </a:extLst>
                </a:gridCol>
                <a:gridCol w="4610100">
                  <a:extLst>
                    <a:ext uri="{9D8B030D-6E8A-4147-A177-3AD203B41FA5}">
                      <a16:colId xmlns="" xmlns:a16="http://schemas.microsoft.com/office/drawing/2014/main" val="20001"/>
                    </a:ext>
                  </a:extLst>
                </a:gridCol>
              </a:tblGrid>
              <a:tr h="700869">
                <a:tc>
                  <a:txBody>
                    <a:bodyPr/>
                    <a:lstStyle/>
                    <a:p>
                      <a:r>
                        <a:rPr kumimoji="0" lang="en-US" sz="2000" b="1" i="0" u="none" strike="noStrike" cap="none" normalizeH="0" baseline="0" dirty="0">
                          <a:ln>
                            <a:noFill/>
                          </a:ln>
                          <a:solidFill>
                            <a:schemeClr val="tx1"/>
                          </a:solidFill>
                          <a:effectLst/>
                          <a:latin typeface="+mn-lt"/>
                        </a:rPr>
                        <a:t>Three Categories of Business Processes:</a:t>
                      </a:r>
                      <a:endParaRPr lang="en-US" sz="2000" dirty="0">
                        <a:solidFill>
                          <a:schemeClr val="tx1"/>
                        </a:solidFill>
                      </a:endParaRPr>
                    </a:p>
                  </a:txBody>
                  <a:tcPr marT="45683" marB="45683">
                    <a:solidFill>
                      <a:srgbClr val="D1CBAF"/>
                    </a:solidFill>
                  </a:tcPr>
                </a:tc>
                <a:tc>
                  <a:txBody>
                    <a:bodyPr/>
                    <a:lstStyle/>
                    <a:p>
                      <a:endParaRPr lang="en-US" sz="2000" dirty="0">
                        <a:solidFill>
                          <a:schemeClr val="tx1"/>
                        </a:solidFill>
                      </a:endParaRPr>
                    </a:p>
                  </a:txBody>
                  <a:tcPr marT="45683" marB="45683">
                    <a:solidFill>
                      <a:srgbClr val="D1CBAF"/>
                    </a:solidFill>
                  </a:tcPr>
                </a:tc>
                <a:extLst>
                  <a:ext uri="{0D108BD9-81ED-4DB2-BD59-A6C34878D82A}">
                    <a16:rowId xmlns="" xmlns:a16="http://schemas.microsoft.com/office/drawing/2014/main" val="10000"/>
                  </a:ext>
                </a:extLst>
              </a:tr>
              <a:tr h="7008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303B2C"/>
                          </a:solidFill>
                          <a:effectLst/>
                          <a:latin typeface="Arial" charset="0"/>
                        </a:rPr>
                        <a:t>Upper-management processes</a:t>
                      </a:r>
                    </a:p>
                  </a:txBody>
                  <a:tcPr marT="45683" marB="45683">
                    <a:solidFill>
                      <a:srgbClr val="E6E3D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303B2C"/>
                          </a:solidFill>
                          <a:effectLst/>
                          <a:latin typeface="Arial" charset="0"/>
                        </a:rPr>
                        <a:t>These govern the operation of the entire organization.</a:t>
                      </a:r>
                    </a:p>
                  </a:txBody>
                  <a:tcPr marT="45683" marB="45683">
                    <a:solidFill>
                      <a:srgbClr val="E6E3D2"/>
                    </a:solidFill>
                  </a:tcPr>
                </a:tc>
                <a:extLst>
                  <a:ext uri="{0D108BD9-81ED-4DB2-BD59-A6C34878D82A}">
                    <a16:rowId xmlns="" xmlns:a16="http://schemas.microsoft.com/office/drawing/2014/main" val="10001"/>
                  </a:ext>
                </a:extLst>
              </a:tr>
              <a:tr h="7008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303B2C"/>
                          </a:solidFill>
                          <a:effectLst/>
                          <a:latin typeface="Arial" charset="0"/>
                        </a:rPr>
                        <a:t>Operational processes</a:t>
                      </a:r>
                    </a:p>
                  </a:txBody>
                  <a:tcPr marT="45683" marB="45683">
                    <a:solidFill>
                      <a:srgbClr val="E6E3D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303B2C"/>
                          </a:solidFill>
                          <a:effectLst/>
                          <a:latin typeface="Arial" charset="0"/>
                        </a:rPr>
                        <a:t>These are core processes that make up the value stream.</a:t>
                      </a:r>
                    </a:p>
                  </a:txBody>
                  <a:tcPr marT="45683" marB="45683">
                    <a:solidFill>
                      <a:srgbClr val="E6E3D2"/>
                    </a:solidFill>
                  </a:tcPr>
                </a:tc>
                <a:extLst>
                  <a:ext uri="{0D108BD9-81ED-4DB2-BD59-A6C34878D82A}">
                    <a16:rowId xmlns="" xmlns:a16="http://schemas.microsoft.com/office/drawing/2014/main" val="10002"/>
                  </a:ext>
                </a:extLst>
              </a:tr>
              <a:tr h="3961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303B2C"/>
                          </a:solidFill>
                          <a:effectLst/>
                          <a:latin typeface="Arial" charset="0"/>
                        </a:rPr>
                        <a:t>Supporting processes</a:t>
                      </a:r>
                    </a:p>
                  </a:txBody>
                  <a:tcPr marT="45683" marB="45683">
                    <a:solidFill>
                      <a:srgbClr val="E6E3D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303B2C"/>
                          </a:solidFill>
                          <a:effectLst/>
                          <a:latin typeface="Arial" charset="0"/>
                        </a:rPr>
                        <a:t>These support the core processes.</a:t>
                      </a:r>
                    </a:p>
                  </a:txBody>
                  <a:tcPr marT="45683" marB="45683">
                    <a:solidFill>
                      <a:srgbClr val="E6E3D2"/>
                    </a:solidFill>
                  </a:tcPr>
                </a:tc>
                <a:extLst>
                  <a:ext uri="{0D108BD9-81ED-4DB2-BD59-A6C34878D82A}">
                    <a16:rowId xmlns="" xmlns:a16="http://schemas.microsoft.com/office/drawing/2014/main" val="10003"/>
                  </a:ext>
                </a:extLst>
              </a:tr>
            </a:tbl>
          </a:graphicData>
        </a:graphic>
      </p:graphicFrame>
      <p:sp>
        <p:nvSpPr>
          <p:cNvPr id="59413" name="頁尾版面配置區 4">
            <a:extLst>
              <a:ext uri="{FF2B5EF4-FFF2-40B4-BE49-F238E27FC236}">
                <a16:creationId xmlns="" xmlns:a16="http://schemas.microsoft.com/office/drawing/2014/main" id="{83D45B45-F4D5-BC0B-6654-C3DF34BEE7E6}"/>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9414" name="投影片編號版面配置區 6">
            <a:extLst>
              <a:ext uri="{FF2B5EF4-FFF2-40B4-BE49-F238E27FC236}">
                <a16:creationId xmlns="" xmlns:a16="http://schemas.microsoft.com/office/drawing/2014/main" id="{43699C5C-B61C-90AA-3C4D-3675C33AB1E3}"/>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5DD22B0-F5C5-436E-9825-196436CE0874}" type="slidenum">
              <a:rPr lang="en-US" altLang="zh-TW" sz="1400" smtClean="0">
                <a:solidFill>
                  <a:srgbClr val="333399"/>
                </a:solidFill>
              </a:rPr>
              <a:pPr/>
              <a:t>19</a:t>
            </a:fld>
            <a:endParaRPr lang="en-US" altLang="zh-TW" sz="1400">
              <a:solidFill>
                <a:srgbClr val="333399"/>
              </a:solidFill>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標題 1">
            <a:extLst>
              <a:ext uri="{FF2B5EF4-FFF2-40B4-BE49-F238E27FC236}">
                <a16:creationId xmlns="" xmlns:a16="http://schemas.microsoft.com/office/drawing/2014/main" id="{301CE6EC-6976-DA7B-B2B0-BF74B8FBE972}"/>
              </a:ext>
            </a:extLst>
          </p:cNvPr>
          <p:cNvSpPr>
            <a:spLocks noGrp="1" noChangeArrowheads="1"/>
          </p:cNvSpPr>
          <p:nvPr>
            <p:ph type="title"/>
          </p:nvPr>
        </p:nvSpPr>
        <p:spPr/>
        <p:txBody>
          <a:bodyPr/>
          <a:lstStyle/>
          <a:p>
            <a:r>
              <a:rPr lang="en-US" altLang="zh-TW"/>
              <a:t>Instructor</a:t>
            </a:r>
            <a:endParaRPr lang="zh-TW" altLang="en-US"/>
          </a:p>
        </p:txBody>
      </p:sp>
      <p:sp>
        <p:nvSpPr>
          <p:cNvPr id="41987" name="內容版面配置區 2">
            <a:extLst>
              <a:ext uri="{FF2B5EF4-FFF2-40B4-BE49-F238E27FC236}">
                <a16:creationId xmlns="" xmlns:a16="http://schemas.microsoft.com/office/drawing/2014/main" id="{250A53DB-0C36-F097-0479-EA974915508C}"/>
              </a:ext>
            </a:extLst>
          </p:cNvPr>
          <p:cNvSpPr>
            <a:spLocks noGrp="1" noChangeArrowheads="1"/>
          </p:cNvSpPr>
          <p:nvPr>
            <p:ph idx="1"/>
          </p:nvPr>
        </p:nvSpPr>
        <p:spPr/>
        <p:txBody>
          <a:bodyPr/>
          <a:lstStyle/>
          <a:p>
            <a:r>
              <a:rPr lang="en-US" altLang="zh-TW"/>
              <a:t>Prof. CK Farn</a:t>
            </a:r>
          </a:p>
          <a:p>
            <a:pPr lvl="1"/>
            <a:r>
              <a:rPr lang="en-US" altLang="zh-TW"/>
              <a:t>Retired professor from National Central University</a:t>
            </a:r>
          </a:p>
          <a:p>
            <a:pPr lvl="1"/>
            <a:r>
              <a:rPr lang="en-US" altLang="zh-TW"/>
              <a:t>B.S.E., Mech. Engineering, National Taiwan University</a:t>
            </a:r>
          </a:p>
          <a:p>
            <a:pPr lvl="1"/>
            <a:r>
              <a:rPr lang="en-US" altLang="zh-TW"/>
              <a:t>M.Sc., Management Sciences (POM), UMIST, Manchester, UK </a:t>
            </a:r>
          </a:p>
          <a:p>
            <a:pPr lvl="1"/>
            <a:r>
              <a:rPr lang="en-US" altLang="zh-TW"/>
              <a:t>Ph.D., Management (MIS), UCLA, USA</a:t>
            </a:r>
          </a:p>
          <a:p>
            <a:r>
              <a:rPr lang="en-US" altLang="zh-TW"/>
              <a:t>Email: ckfarn@gmail.com</a:t>
            </a:r>
          </a:p>
          <a:p>
            <a:r>
              <a:rPr lang="en-US" altLang="zh-TW"/>
              <a:t>Google “ckfarn”</a:t>
            </a:r>
            <a:endParaRPr lang="zh-TW" altLang="en-US"/>
          </a:p>
        </p:txBody>
      </p:sp>
      <p:sp>
        <p:nvSpPr>
          <p:cNvPr id="41988" name="頁尾版面配置區 9">
            <a:extLst>
              <a:ext uri="{FF2B5EF4-FFF2-40B4-BE49-F238E27FC236}">
                <a16:creationId xmlns="" xmlns:a16="http://schemas.microsoft.com/office/drawing/2014/main" id="{7BB28CFF-B435-39B6-8DCA-5404074B1C9C}"/>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41989" name="投影片編號版面配置區 10">
            <a:extLst>
              <a:ext uri="{FF2B5EF4-FFF2-40B4-BE49-F238E27FC236}">
                <a16:creationId xmlns="" xmlns:a16="http://schemas.microsoft.com/office/drawing/2014/main" id="{564FA805-E777-8A2C-773C-A866CF1A2AE4}"/>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630F8AF2-45D0-481F-B608-BB9338DAE1CA}" type="slidenum">
              <a:rPr lang="en-US" altLang="zh-TW" sz="1400" smtClean="0">
                <a:solidFill>
                  <a:srgbClr val="333399"/>
                </a:solidFill>
              </a:rPr>
              <a:pPr/>
              <a:t>2</a:t>
            </a:fld>
            <a:endParaRPr lang="en-US" altLang="zh-TW" sz="1400">
              <a:solidFill>
                <a:srgbClr val="333399"/>
              </a:solidFill>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 xmlns:a16="http://schemas.microsoft.com/office/drawing/2014/main" id="{6B9657C6-F045-9E84-C7CE-8B7FC417D7CB}"/>
              </a:ext>
            </a:extLst>
          </p:cNvPr>
          <p:cNvSpPr>
            <a:spLocks noGrp="1" noChangeArrowheads="1"/>
          </p:cNvSpPr>
          <p:nvPr>
            <p:ph type="title"/>
          </p:nvPr>
        </p:nvSpPr>
        <p:spPr/>
        <p:txBody>
          <a:bodyPr/>
          <a:lstStyle/>
          <a:p>
            <a:r>
              <a:rPr lang="en-US" altLang="zh-TW"/>
              <a:t>Supply &amp; Demand</a:t>
            </a:r>
            <a:endParaRPr lang="en-IN" altLang="zh-TW"/>
          </a:p>
        </p:txBody>
      </p:sp>
      <p:pic>
        <p:nvPicPr>
          <p:cNvPr id="60419" name="Picture 3" descr="Chart illustrating how operations and supply chains interrelate with sales and marketing.">
            <a:extLst>
              <a:ext uri="{FF2B5EF4-FFF2-40B4-BE49-F238E27FC236}">
                <a16:creationId xmlns="" xmlns:a16="http://schemas.microsoft.com/office/drawing/2014/main" id="{EAC5731B-0998-F444-80AC-0885C74998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1609725"/>
            <a:ext cx="6677025" cy="470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420" name="頁尾版面配置區 3">
            <a:extLst>
              <a:ext uri="{FF2B5EF4-FFF2-40B4-BE49-F238E27FC236}">
                <a16:creationId xmlns="" xmlns:a16="http://schemas.microsoft.com/office/drawing/2014/main" id="{BC9983F6-5AE4-8ABA-6D65-4EB9C2EBE695}"/>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0421" name="投影片編號版面配置區 5">
            <a:extLst>
              <a:ext uri="{FF2B5EF4-FFF2-40B4-BE49-F238E27FC236}">
                <a16:creationId xmlns="" xmlns:a16="http://schemas.microsoft.com/office/drawing/2014/main" id="{F7889C43-1468-CCE9-2038-53BA8017521F}"/>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6D9063A6-3100-45E0-8BFE-FD3283CDF2B1}" type="slidenum">
              <a:rPr lang="en-US" altLang="zh-TW" sz="1400" smtClean="0">
                <a:solidFill>
                  <a:srgbClr val="333399"/>
                </a:solidFill>
              </a:rPr>
              <a:pPr/>
              <a:t>20</a:t>
            </a:fld>
            <a:endParaRPr lang="en-US" altLang="zh-TW" sz="1400">
              <a:solidFill>
                <a:srgbClr val="333399"/>
              </a:solidFill>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a:extLst>
              <a:ext uri="{FF2B5EF4-FFF2-40B4-BE49-F238E27FC236}">
                <a16:creationId xmlns="" xmlns:a16="http://schemas.microsoft.com/office/drawing/2014/main" id="{B884FE35-0D3E-98CC-2D16-3D96026285AE}"/>
              </a:ext>
            </a:extLst>
          </p:cNvPr>
          <p:cNvSpPr>
            <a:spLocks noGrp="1" noChangeArrowheads="1"/>
          </p:cNvSpPr>
          <p:nvPr>
            <p:ph type="title"/>
          </p:nvPr>
        </p:nvSpPr>
        <p:spPr/>
        <p:txBody>
          <a:bodyPr/>
          <a:lstStyle/>
          <a:p>
            <a:r>
              <a:rPr lang="en-US" altLang="zh-TW"/>
              <a:t>Process Variation</a:t>
            </a:r>
            <a:endParaRPr lang="en-IN" altLang="zh-TW"/>
          </a:p>
        </p:txBody>
      </p:sp>
      <p:sp>
        <p:nvSpPr>
          <p:cNvPr id="61443" name="Content Placeholder 2">
            <a:extLst>
              <a:ext uri="{FF2B5EF4-FFF2-40B4-BE49-F238E27FC236}">
                <a16:creationId xmlns="" xmlns:a16="http://schemas.microsoft.com/office/drawing/2014/main" id="{82A5A2D5-3A99-3029-084C-533E0EF3085B}"/>
              </a:ext>
            </a:extLst>
          </p:cNvPr>
          <p:cNvSpPr>
            <a:spLocks noGrp="1" noChangeArrowheads="1"/>
          </p:cNvSpPr>
          <p:nvPr>
            <p:ph idx="1"/>
          </p:nvPr>
        </p:nvSpPr>
        <p:spPr/>
        <p:txBody>
          <a:bodyPr/>
          <a:lstStyle/>
          <a:p>
            <a:r>
              <a:rPr lang="en-US" altLang="zh-TW"/>
              <a:t>LO 1.5</a:t>
            </a:r>
          </a:p>
        </p:txBody>
      </p:sp>
      <p:sp>
        <p:nvSpPr>
          <p:cNvPr id="61444" name="Content Placeholder 4">
            <a:extLst>
              <a:ext uri="{FF2B5EF4-FFF2-40B4-BE49-F238E27FC236}">
                <a16:creationId xmlns="" xmlns:a16="http://schemas.microsoft.com/office/drawing/2014/main" id="{230BEC9B-6E0C-46C4-7E0A-3285F987CAB3}"/>
              </a:ext>
            </a:extLst>
          </p:cNvPr>
          <p:cNvSpPr>
            <a:spLocks noGrp="1" noChangeArrowheads="1"/>
          </p:cNvSpPr>
          <p:nvPr>
            <p:ph sz="quarter" idx="4294967295"/>
          </p:nvPr>
        </p:nvSpPr>
        <p:spPr>
          <a:xfrm>
            <a:off x="376238" y="5295900"/>
            <a:ext cx="8458200" cy="1905000"/>
          </a:xfrm>
        </p:spPr>
        <p:txBody>
          <a:bodyPr/>
          <a:lstStyle/>
          <a:p>
            <a:r>
              <a:rPr lang="en-US" altLang="zh-TW" sz="2000"/>
              <a:t>Variations can be disruptive to operations and supply chain processes. They may result in additional costs, delays and shortages, poor quality, and inefficient work systems.</a:t>
            </a:r>
          </a:p>
        </p:txBody>
      </p:sp>
      <p:graphicFrame>
        <p:nvGraphicFramePr>
          <p:cNvPr id="6" name="Table 3">
            <a:extLst>
              <a:ext uri="{FF2B5EF4-FFF2-40B4-BE49-F238E27FC236}">
                <a16:creationId xmlns="" xmlns:a16="http://schemas.microsoft.com/office/drawing/2014/main" id="{12CC2278-D070-654F-4ECB-010AF98DFD8B}"/>
              </a:ext>
            </a:extLst>
          </p:cNvPr>
          <p:cNvGraphicFramePr>
            <a:graphicFrameLocks noGrp="1"/>
          </p:cNvGraphicFramePr>
          <p:nvPr/>
        </p:nvGraphicFramePr>
        <p:xfrm>
          <a:off x="346075" y="1717675"/>
          <a:ext cx="8420100" cy="3384550"/>
        </p:xfrm>
        <a:graphic>
          <a:graphicData uri="http://schemas.openxmlformats.org/drawingml/2006/table">
            <a:tbl>
              <a:tblPr firstRow="1" bandRow="1">
                <a:tableStyleId>{5C22544A-7EE6-4342-B048-85BDC9FD1C3A}</a:tableStyleId>
              </a:tblPr>
              <a:tblGrid>
                <a:gridCol w="3810000">
                  <a:extLst>
                    <a:ext uri="{9D8B030D-6E8A-4147-A177-3AD203B41FA5}">
                      <a16:colId xmlns="" xmlns:a16="http://schemas.microsoft.com/office/drawing/2014/main" val="20000"/>
                    </a:ext>
                  </a:extLst>
                </a:gridCol>
                <a:gridCol w="4610100">
                  <a:extLst>
                    <a:ext uri="{9D8B030D-6E8A-4147-A177-3AD203B41FA5}">
                      <a16:colId xmlns="" xmlns:a16="http://schemas.microsoft.com/office/drawing/2014/main" val="20001"/>
                    </a:ext>
                  </a:extLst>
                </a:gridCol>
              </a:tblGrid>
              <a:tr h="335406">
                <a:tc>
                  <a:txBody>
                    <a:bodyPr/>
                    <a:lstStyle/>
                    <a:p>
                      <a:r>
                        <a:rPr kumimoji="0" lang="en-US" sz="1600" b="1" i="0" u="none" strike="noStrike" cap="none" normalizeH="0" baseline="0" dirty="0">
                          <a:ln>
                            <a:noFill/>
                          </a:ln>
                          <a:solidFill>
                            <a:schemeClr val="tx1"/>
                          </a:solidFill>
                          <a:effectLst/>
                          <a:latin typeface="+mn-lt"/>
                        </a:rPr>
                        <a:t>Four Sources of Variation</a:t>
                      </a:r>
                      <a:r>
                        <a:rPr kumimoji="0" lang="en-US" sz="1600" b="1" i="0" u="none" strike="noStrike" cap="none" normalizeH="0" baseline="0" dirty="0">
                          <a:ln>
                            <a:noFill/>
                          </a:ln>
                          <a:solidFill>
                            <a:schemeClr val="tx1"/>
                          </a:solidFill>
                          <a:effectLst/>
                          <a:latin typeface="Arial" charset="0"/>
                        </a:rPr>
                        <a:t>:</a:t>
                      </a:r>
                      <a:endParaRPr lang="en-US" sz="1600" dirty="0">
                        <a:solidFill>
                          <a:schemeClr val="tx1"/>
                        </a:solidFill>
                      </a:endParaRPr>
                    </a:p>
                  </a:txBody>
                  <a:tcPr marT="45737" marB="45737">
                    <a:solidFill>
                      <a:srgbClr val="D1CBAF"/>
                    </a:solidFill>
                  </a:tcPr>
                </a:tc>
                <a:tc>
                  <a:txBody>
                    <a:bodyPr/>
                    <a:lstStyle/>
                    <a:p>
                      <a:endParaRPr lang="en-US" sz="1600" dirty="0">
                        <a:solidFill>
                          <a:schemeClr val="tx1"/>
                        </a:solidFill>
                      </a:endParaRPr>
                    </a:p>
                  </a:txBody>
                  <a:tcPr marT="45737" marB="45737">
                    <a:solidFill>
                      <a:srgbClr val="D1CBAF"/>
                    </a:solidFill>
                  </a:tcPr>
                </a:tc>
                <a:extLst>
                  <a:ext uri="{0D108BD9-81ED-4DB2-BD59-A6C34878D82A}">
                    <a16:rowId xmlns="" xmlns:a16="http://schemas.microsoft.com/office/drawing/2014/main" val="10000"/>
                  </a:ext>
                </a:extLst>
              </a:tr>
              <a:tr h="8232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303B2C"/>
                          </a:solidFill>
                          <a:effectLst/>
                          <a:latin typeface="+mn-lt"/>
                        </a:rPr>
                        <a:t>Variety of goods or services being offered</a:t>
                      </a:r>
                    </a:p>
                  </a:txBody>
                  <a:tcPr marT="45737" marB="45737">
                    <a:solidFill>
                      <a:srgbClr val="E6E3D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303B2C"/>
                          </a:solidFill>
                          <a:effectLst/>
                          <a:latin typeface="+mn-lt"/>
                        </a:rPr>
                        <a:t>The greater the variety of goods and services offered, the greater the variation in production or service requirements.</a:t>
                      </a:r>
                    </a:p>
                  </a:txBody>
                  <a:tcPr marT="45737" marB="45737">
                    <a:solidFill>
                      <a:srgbClr val="E6E3D2"/>
                    </a:solidFill>
                  </a:tcPr>
                </a:tc>
                <a:extLst>
                  <a:ext uri="{0D108BD9-81ED-4DB2-BD59-A6C34878D82A}">
                    <a16:rowId xmlns="" xmlns:a16="http://schemas.microsoft.com/office/drawing/2014/main" val="10001"/>
                  </a:ext>
                </a:extLst>
              </a:tr>
              <a:tr h="5793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303B2C"/>
                          </a:solidFill>
                          <a:effectLst/>
                          <a:latin typeface="+mn-lt"/>
                        </a:rPr>
                        <a:t>Structural variation in demand</a:t>
                      </a:r>
                    </a:p>
                  </a:txBody>
                  <a:tcPr marT="45737" marB="45737">
                    <a:solidFill>
                      <a:srgbClr val="E6E3D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303B2C"/>
                          </a:solidFill>
                          <a:effectLst/>
                          <a:latin typeface="+mn-lt"/>
                        </a:rPr>
                        <a:t>These are generally predictable. They are important for capacity planning.</a:t>
                      </a:r>
                    </a:p>
                  </a:txBody>
                  <a:tcPr marT="45737" marB="45737">
                    <a:solidFill>
                      <a:srgbClr val="E6E3D2"/>
                    </a:solidFill>
                  </a:tcPr>
                </a:tc>
                <a:extLst>
                  <a:ext uri="{0D108BD9-81ED-4DB2-BD59-A6C34878D82A}">
                    <a16:rowId xmlns="" xmlns:a16="http://schemas.microsoft.com/office/drawing/2014/main" val="10002"/>
                  </a:ext>
                </a:extLst>
              </a:tr>
              <a:tr h="5793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303B2C"/>
                          </a:solidFill>
                          <a:effectLst/>
                          <a:latin typeface="+mn-lt"/>
                        </a:rPr>
                        <a:t>Random variation</a:t>
                      </a:r>
                    </a:p>
                  </a:txBody>
                  <a:tcPr marT="45737" marB="45737">
                    <a:solidFill>
                      <a:srgbClr val="E6E3D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303B2C"/>
                          </a:solidFill>
                          <a:effectLst/>
                          <a:latin typeface="+mn-lt"/>
                        </a:rPr>
                        <a:t>Natural variation that is present in all processes. Generally, it cannot be influenced by managers.</a:t>
                      </a:r>
                    </a:p>
                  </a:txBody>
                  <a:tcPr marT="45737" marB="45737">
                    <a:solidFill>
                      <a:srgbClr val="E6E3D2"/>
                    </a:solidFill>
                  </a:tcPr>
                </a:tc>
                <a:extLst>
                  <a:ext uri="{0D108BD9-81ED-4DB2-BD59-A6C34878D82A}">
                    <a16:rowId xmlns="" xmlns:a16="http://schemas.microsoft.com/office/drawing/2014/main" val="10003"/>
                  </a:ext>
                </a:extLst>
              </a:tr>
              <a:tr h="1067200">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cap="none" normalizeH="0" baseline="0" dirty="0">
                          <a:ln>
                            <a:noFill/>
                          </a:ln>
                          <a:solidFill>
                            <a:srgbClr val="303B2C"/>
                          </a:solidFill>
                          <a:effectLst/>
                          <a:latin typeface="+mn-lt"/>
                        </a:rPr>
                        <a:t>Assignable variation</a:t>
                      </a:r>
                    </a:p>
                  </a:txBody>
                  <a:tcPr marT="45737" marB="45737">
                    <a:solidFill>
                      <a:srgbClr val="E6E3D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cap="none" normalizeH="0" baseline="0" dirty="0">
                          <a:ln>
                            <a:noFill/>
                          </a:ln>
                          <a:solidFill>
                            <a:srgbClr val="303B2C"/>
                          </a:solidFill>
                          <a:effectLst/>
                          <a:latin typeface="+mn-lt"/>
                        </a:rPr>
                        <a:t>Variation that has identifiable sources. This type of variation can be reduced, or eliminated, by analysis and corrective action.</a:t>
                      </a:r>
                    </a:p>
                    <a:p>
                      <a:endParaRPr lang="en-US" sz="1600" dirty="0"/>
                    </a:p>
                  </a:txBody>
                  <a:tcPr marT="45737" marB="45737">
                    <a:solidFill>
                      <a:srgbClr val="E6E3D2"/>
                    </a:solidFill>
                  </a:tcPr>
                </a:tc>
                <a:extLst>
                  <a:ext uri="{0D108BD9-81ED-4DB2-BD59-A6C34878D82A}">
                    <a16:rowId xmlns="" xmlns:a16="http://schemas.microsoft.com/office/drawing/2014/main" val="10004"/>
                  </a:ext>
                </a:extLst>
              </a:tr>
            </a:tbl>
          </a:graphicData>
        </a:graphic>
      </p:graphicFrame>
      <p:sp>
        <p:nvSpPr>
          <p:cNvPr id="61465" name="頁尾版面配置區 4">
            <a:extLst>
              <a:ext uri="{FF2B5EF4-FFF2-40B4-BE49-F238E27FC236}">
                <a16:creationId xmlns="" xmlns:a16="http://schemas.microsoft.com/office/drawing/2014/main" id="{330BAAA8-210B-34E7-1AE9-B456A9EC19A1}"/>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1466" name="投影片編號版面配置區 6">
            <a:extLst>
              <a:ext uri="{FF2B5EF4-FFF2-40B4-BE49-F238E27FC236}">
                <a16:creationId xmlns="" xmlns:a16="http://schemas.microsoft.com/office/drawing/2014/main" id="{B85F2F3C-7395-A1D6-90BC-0CFB60DE69F6}"/>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C92F4AE1-9EE2-4EC2-B763-7CC79BD70976}" type="slidenum">
              <a:rPr lang="en-US" altLang="zh-TW" sz="1400" smtClean="0">
                <a:solidFill>
                  <a:srgbClr val="333399"/>
                </a:solidFill>
              </a:rPr>
              <a:pPr/>
              <a:t>21</a:t>
            </a:fld>
            <a:endParaRPr lang="en-US" altLang="zh-TW" sz="1400">
              <a:solidFill>
                <a:srgbClr val="333399"/>
              </a:solidFill>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標題 1">
            <a:extLst>
              <a:ext uri="{FF2B5EF4-FFF2-40B4-BE49-F238E27FC236}">
                <a16:creationId xmlns="" xmlns:a16="http://schemas.microsoft.com/office/drawing/2014/main" id="{1CFD2BB8-4711-EF83-2735-C6703350177D}"/>
              </a:ext>
            </a:extLst>
          </p:cNvPr>
          <p:cNvSpPr>
            <a:spLocks noGrp="1" noChangeArrowheads="1"/>
          </p:cNvSpPr>
          <p:nvPr>
            <p:ph type="title"/>
          </p:nvPr>
        </p:nvSpPr>
        <p:spPr/>
        <p:txBody>
          <a:bodyPr/>
          <a:lstStyle/>
          <a:p>
            <a:r>
              <a:rPr lang="en-US" altLang="zh-TW"/>
              <a:t>Resilient Supply Chain</a:t>
            </a:r>
            <a:endParaRPr lang="zh-TW" altLang="en-US"/>
          </a:p>
        </p:txBody>
      </p:sp>
      <p:sp>
        <p:nvSpPr>
          <p:cNvPr id="3" name="內容版面配置區 2">
            <a:extLst>
              <a:ext uri="{FF2B5EF4-FFF2-40B4-BE49-F238E27FC236}">
                <a16:creationId xmlns="" xmlns:a16="http://schemas.microsoft.com/office/drawing/2014/main" id="{65EDB5B3-814A-A923-5055-4251F15ADC85}"/>
              </a:ext>
            </a:extLst>
          </p:cNvPr>
          <p:cNvSpPr>
            <a:spLocks noGrp="1" noChangeArrowheads="1"/>
          </p:cNvSpPr>
          <p:nvPr>
            <p:ph idx="1"/>
          </p:nvPr>
        </p:nvSpPr>
        <p:spPr>
          <a:xfrm>
            <a:off x="827088" y="1773238"/>
            <a:ext cx="7772400" cy="4114800"/>
          </a:xfrm>
        </p:spPr>
        <p:txBody>
          <a:bodyPr/>
          <a:lstStyle/>
          <a:p>
            <a:r>
              <a:rPr lang="en-US" altLang="zh-TW" sz="2400"/>
              <a:t>Minimizing variations caused by environmental factors</a:t>
            </a:r>
          </a:p>
          <a:p>
            <a:endParaRPr lang="en-US" altLang="zh-TW" sz="2400"/>
          </a:p>
          <a:p>
            <a:r>
              <a:rPr lang="en-US" altLang="zh-TW" sz="2400">
                <a:solidFill>
                  <a:srgbClr val="C00000"/>
                </a:solidFill>
              </a:rPr>
              <a:t>Name some of the antecedent factors leading to variations in recent years</a:t>
            </a:r>
            <a:endParaRPr lang="en-US" altLang="zh-TW" sz="2000">
              <a:solidFill>
                <a:srgbClr val="C00000"/>
              </a:solidFill>
            </a:endParaRPr>
          </a:p>
          <a:p>
            <a:endParaRPr lang="zh-TW" altLang="en-US" sz="2400"/>
          </a:p>
        </p:txBody>
      </p:sp>
      <p:sp>
        <p:nvSpPr>
          <p:cNvPr id="62468" name="頁尾版面配置區 7">
            <a:extLst>
              <a:ext uri="{FF2B5EF4-FFF2-40B4-BE49-F238E27FC236}">
                <a16:creationId xmlns="" xmlns:a16="http://schemas.microsoft.com/office/drawing/2014/main" id="{543EAA41-4AFE-27FE-1A69-978A8A8D15AA}"/>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2469" name="投影片編號版面配置區 8">
            <a:extLst>
              <a:ext uri="{FF2B5EF4-FFF2-40B4-BE49-F238E27FC236}">
                <a16:creationId xmlns="" xmlns:a16="http://schemas.microsoft.com/office/drawing/2014/main" id="{6B7BCB8E-0D9C-47D6-B864-A924C42942FB}"/>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715355E5-82C2-4650-A567-57530DA0AA13}" type="slidenum">
              <a:rPr lang="en-US" altLang="zh-TW" sz="1400" smtClean="0">
                <a:solidFill>
                  <a:srgbClr val="333399"/>
                </a:solidFill>
              </a:rPr>
              <a:pPr/>
              <a:t>22</a:t>
            </a:fld>
            <a:endParaRPr lang="en-US" altLang="zh-TW" sz="1400">
              <a:solidFill>
                <a:srgbClr val="333399"/>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a:extLst>
              <a:ext uri="{FF2B5EF4-FFF2-40B4-BE49-F238E27FC236}">
                <a16:creationId xmlns="" xmlns:a16="http://schemas.microsoft.com/office/drawing/2014/main" id="{3A940B02-6DB5-DED9-0307-989708627314}"/>
              </a:ext>
            </a:extLst>
          </p:cNvPr>
          <p:cNvSpPr>
            <a:spLocks noGrp="1" noChangeArrowheads="1"/>
          </p:cNvSpPr>
          <p:nvPr>
            <p:ph type="title"/>
          </p:nvPr>
        </p:nvSpPr>
        <p:spPr/>
        <p:txBody>
          <a:bodyPr/>
          <a:lstStyle/>
          <a:p>
            <a:r>
              <a:rPr lang="en-US" altLang="zh-TW"/>
              <a:t>Scope of POM</a:t>
            </a:r>
          </a:p>
        </p:txBody>
      </p:sp>
      <p:sp>
        <p:nvSpPr>
          <p:cNvPr id="9" name="Content Placeholder 4">
            <a:extLst>
              <a:ext uri="{FF2B5EF4-FFF2-40B4-BE49-F238E27FC236}">
                <a16:creationId xmlns="" xmlns:a16="http://schemas.microsoft.com/office/drawing/2014/main" id="{92708F62-C5D4-C560-E871-D6C043DFA8EC}"/>
              </a:ext>
            </a:extLst>
          </p:cNvPr>
          <p:cNvSpPr>
            <a:spLocks noGrp="1" noChangeArrowheads="1"/>
          </p:cNvSpPr>
          <p:nvPr>
            <p:ph sz="quarter" idx="4294967295"/>
          </p:nvPr>
        </p:nvSpPr>
        <p:spPr>
          <a:xfrm>
            <a:off x="685800" y="1700213"/>
            <a:ext cx="8458200" cy="673100"/>
          </a:xfrm>
        </p:spPr>
        <p:txBody>
          <a:bodyPr/>
          <a:lstStyle/>
          <a:p>
            <a:r>
              <a:rPr lang="en-US" altLang="zh-TW" sz="2400"/>
              <a:t>The operations function includes many interrelated activities such as:</a:t>
            </a:r>
          </a:p>
          <a:p>
            <a:pPr lvl="1"/>
            <a:r>
              <a:rPr lang="en-US" altLang="zh-TW" sz="2000"/>
              <a:t>Forecasting</a:t>
            </a:r>
          </a:p>
          <a:p>
            <a:pPr lvl="1"/>
            <a:r>
              <a:rPr lang="en-US" altLang="zh-TW" sz="2000"/>
              <a:t>Capacity planning</a:t>
            </a:r>
          </a:p>
          <a:p>
            <a:pPr lvl="1"/>
            <a:r>
              <a:rPr lang="en-US" altLang="zh-TW" sz="2000"/>
              <a:t>Locating facilities</a:t>
            </a:r>
          </a:p>
          <a:p>
            <a:pPr lvl="1"/>
            <a:r>
              <a:rPr lang="en-US" altLang="zh-TW" sz="2000"/>
              <a:t>Facilities and layout</a:t>
            </a:r>
          </a:p>
          <a:p>
            <a:pPr lvl="1"/>
            <a:r>
              <a:rPr lang="en-US" altLang="zh-TW" sz="2000"/>
              <a:t>Scheduling</a:t>
            </a:r>
          </a:p>
          <a:p>
            <a:pPr lvl="1"/>
            <a:r>
              <a:rPr lang="en-US" altLang="zh-TW" sz="2000"/>
              <a:t>Managing inventories</a:t>
            </a:r>
          </a:p>
          <a:p>
            <a:pPr lvl="1"/>
            <a:r>
              <a:rPr lang="en-US" altLang="zh-TW" sz="2000"/>
              <a:t>Assuring quality</a:t>
            </a:r>
          </a:p>
          <a:p>
            <a:pPr lvl="1"/>
            <a:r>
              <a:rPr lang="en-US" altLang="zh-TW" sz="2000"/>
              <a:t>Motivating employees</a:t>
            </a:r>
          </a:p>
          <a:p>
            <a:pPr lvl="1"/>
            <a:r>
              <a:rPr lang="en-US" altLang="zh-TW" sz="2000"/>
              <a:t>And more . . .</a:t>
            </a:r>
          </a:p>
          <a:p>
            <a:r>
              <a:rPr lang="en-US" altLang="zh-TW" sz="2400">
                <a:solidFill>
                  <a:srgbClr val="C00000"/>
                </a:solidFill>
              </a:rPr>
              <a:t>The content of POM relates to these issues</a:t>
            </a:r>
          </a:p>
        </p:txBody>
      </p:sp>
      <p:sp>
        <p:nvSpPr>
          <p:cNvPr id="63492" name="頁尾版面配置區 1">
            <a:extLst>
              <a:ext uri="{FF2B5EF4-FFF2-40B4-BE49-F238E27FC236}">
                <a16:creationId xmlns="" xmlns:a16="http://schemas.microsoft.com/office/drawing/2014/main" id="{C2D27557-94A3-9AE7-B266-DE72A1FAFE9A}"/>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3493" name="投影片編號版面配置區 4">
            <a:extLst>
              <a:ext uri="{FF2B5EF4-FFF2-40B4-BE49-F238E27FC236}">
                <a16:creationId xmlns="" xmlns:a16="http://schemas.microsoft.com/office/drawing/2014/main" id="{BC0ED4FC-DE36-D6B7-493D-6B31D1E076C5}"/>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C3B38B7C-C4E3-4D2A-AB0E-21A80353A8D5}" type="slidenum">
              <a:rPr lang="en-US" altLang="zh-TW" sz="1400" smtClean="0">
                <a:solidFill>
                  <a:srgbClr val="333399"/>
                </a:solidFill>
              </a:rPr>
              <a:pPr/>
              <a:t>23</a:t>
            </a:fld>
            <a:endParaRPr lang="en-US" altLang="zh-TW" sz="1400">
              <a:solidFill>
                <a:srgbClr val="333399"/>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9">
                                            <p:txEl>
                                              <p:pRg st="10" end="10"/>
                                            </p:txEl>
                                          </p:spTgt>
                                        </p:tgtEl>
                                        <p:attrNameLst>
                                          <p:attrName>style.visibility</p:attrName>
                                        </p:attrNameLst>
                                      </p:cBhvr>
                                      <p:to>
                                        <p:strVal val="visible"/>
                                      </p:to>
                                    </p:set>
                                    <p:anim calcmode="lin" valueType="num">
                                      <p:cBhvr>
                                        <p:cTn id="7" dur="1000" fill="hold"/>
                                        <p:tgtEl>
                                          <p:spTgt spid="9">
                                            <p:txEl>
                                              <p:pRg st="10" end="10"/>
                                            </p:txEl>
                                          </p:spTgt>
                                        </p:tgtEl>
                                        <p:attrNameLst>
                                          <p:attrName>ppt_w</p:attrName>
                                        </p:attrNameLst>
                                      </p:cBhvr>
                                      <p:tavLst>
                                        <p:tav tm="0">
                                          <p:val>
                                            <p:fltVal val="0"/>
                                          </p:val>
                                        </p:tav>
                                        <p:tav tm="100000">
                                          <p:val>
                                            <p:strVal val="#ppt_w"/>
                                          </p:val>
                                        </p:tav>
                                      </p:tavLst>
                                    </p:anim>
                                    <p:anim calcmode="lin" valueType="num">
                                      <p:cBhvr>
                                        <p:cTn id="8" dur="1000" fill="hold"/>
                                        <p:tgtEl>
                                          <p:spTgt spid="9">
                                            <p:txEl>
                                              <p:pRg st="10" end="10"/>
                                            </p:txEl>
                                          </p:spTgt>
                                        </p:tgtEl>
                                        <p:attrNameLst>
                                          <p:attrName>ppt_h</p:attrName>
                                        </p:attrNameLst>
                                      </p:cBhvr>
                                      <p:tavLst>
                                        <p:tav tm="0">
                                          <p:val>
                                            <p:fltVal val="0"/>
                                          </p:val>
                                        </p:tav>
                                        <p:tav tm="100000">
                                          <p:val>
                                            <p:strVal val="#ppt_h"/>
                                          </p:val>
                                        </p:tav>
                                      </p:tavLst>
                                    </p:anim>
                                    <p:anim calcmode="lin" valueType="num">
                                      <p:cBhvr>
                                        <p:cTn id="9" dur="1000" fill="hold"/>
                                        <p:tgtEl>
                                          <p:spTgt spid="9">
                                            <p:txEl>
                                              <p:pRg st="10" end="10"/>
                                            </p:txEl>
                                          </p:spTgt>
                                        </p:tgtEl>
                                        <p:attrNameLst>
                                          <p:attrName>style.rotation</p:attrName>
                                        </p:attrNameLst>
                                      </p:cBhvr>
                                      <p:tavLst>
                                        <p:tav tm="0">
                                          <p:val>
                                            <p:fltVal val="90"/>
                                          </p:val>
                                        </p:tav>
                                        <p:tav tm="100000">
                                          <p:val>
                                            <p:fltVal val="0"/>
                                          </p:val>
                                        </p:tav>
                                      </p:tavLst>
                                    </p:anim>
                                    <p:animEffect transition="in" filter="fade">
                                      <p:cBhvr>
                                        <p:cTn id="10" dur="1000"/>
                                        <p:tgtEl>
                                          <p:spTgt spid="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a:extLst>
              <a:ext uri="{FF2B5EF4-FFF2-40B4-BE49-F238E27FC236}">
                <a16:creationId xmlns="" xmlns:a16="http://schemas.microsoft.com/office/drawing/2014/main" id="{7283FCE0-6E54-6A5D-0B0C-62F3BEE2961B}"/>
              </a:ext>
            </a:extLst>
          </p:cNvPr>
          <p:cNvSpPr>
            <a:spLocks noGrp="1" noChangeArrowheads="1"/>
          </p:cNvSpPr>
          <p:nvPr>
            <p:ph type="title"/>
          </p:nvPr>
        </p:nvSpPr>
        <p:spPr/>
        <p:txBody>
          <a:bodyPr/>
          <a:lstStyle/>
          <a:p>
            <a:r>
              <a:rPr lang="en-US" altLang="zh-TW"/>
              <a:t>System Design Decisions</a:t>
            </a:r>
            <a:endParaRPr lang="en-IN" altLang="zh-TW"/>
          </a:p>
        </p:txBody>
      </p:sp>
      <p:sp>
        <p:nvSpPr>
          <p:cNvPr id="64515" name="Content Placeholder 3">
            <a:extLst>
              <a:ext uri="{FF2B5EF4-FFF2-40B4-BE49-F238E27FC236}">
                <a16:creationId xmlns="" xmlns:a16="http://schemas.microsoft.com/office/drawing/2014/main" id="{E0283A25-4C0F-91C9-5B2A-92D918F7C78B}"/>
              </a:ext>
            </a:extLst>
          </p:cNvPr>
          <p:cNvSpPr>
            <a:spLocks noGrp="1" noChangeArrowheads="1"/>
          </p:cNvSpPr>
          <p:nvPr>
            <p:ph sz="quarter" idx="4294967295"/>
          </p:nvPr>
        </p:nvSpPr>
        <p:spPr>
          <a:xfrm>
            <a:off x="900113" y="1844675"/>
            <a:ext cx="7558087" cy="1905000"/>
          </a:xfrm>
        </p:spPr>
        <p:txBody>
          <a:bodyPr/>
          <a:lstStyle/>
          <a:p>
            <a:r>
              <a:rPr lang="en-US" altLang="zh-TW" sz="2800"/>
              <a:t>System design</a:t>
            </a:r>
          </a:p>
          <a:p>
            <a:pPr lvl="1"/>
            <a:r>
              <a:rPr lang="en-US" altLang="zh-TW" sz="2400"/>
              <a:t>Capacity</a:t>
            </a:r>
          </a:p>
          <a:p>
            <a:pPr lvl="1"/>
            <a:r>
              <a:rPr lang="en-US" altLang="zh-TW" sz="2400"/>
              <a:t>Facility location</a:t>
            </a:r>
          </a:p>
          <a:p>
            <a:pPr lvl="1"/>
            <a:r>
              <a:rPr lang="en-US" altLang="zh-TW" sz="2400"/>
              <a:t>Facility layout</a:t>
            </a:r>
          </a:p>
          <a:p>
            <a:pPr lvl="1"/>
            <a:r>
              <a:rPr lang="en-US" altLang="zh-TW" sz="2400"/>
              <a:t>Product and service planning</a:t>
            </a:r>
          </a:p>
          <a:p>
            <a:pPr lvl="1"/>
            <a:r>
              <a:rPr lang="en-US" altLang="zh-TW" sz="2400"/>
              <a:t>Acquisition and placement of equipment</a:t>
            </a:r>
          </a:p>
          <a:p>
            <a:r>
              <a:rPr lang="en-US" altLang="zh-TW" sz="2800"/>
              <a:t>These are typically strategic decisions that</a:t>
            </a:r>
          </a:p>
          <a:p>
            <a:pPr lvl="1"/>
            <a:r>
              <a:rPr lang="en-US" altLang="zh-TW" sz="2400"/>
              <a:t>usually require long-term commitment of resources</a:t>
            </a:r>
          </a:p>
          <a:p>
            <a:pPr lvl="1"/>
            <a:r>
              <a:rPr lang="en-US" altLang="zh-TW" sz="2400"/>
              <a:t>determine parameters of system operation</a:t>
            </a:r>
          </a:p>
        </p:txBody>
      </p:sp>
      <p:sp>
        <p:nvSpPr>
          <p:cNvPr id="64516" name="頁尾版面配置區 4">
            <a:extLst>
              <a:ext uri="{FF2B5EF4-FFF2-40B4-BE49-F238E27FC236}">
                <a16:creationId xmlns="" xmlns:a16="http://schemas.microsoft.com/office/drawing/2014/main" id="{968F5224-1060-B829-2858-A8308CEB6378}"/>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4517" name="投影片編號版面配置區 5">
            <a:extLst>
              <a:ext uri="{FF2B5EF4-FFF2-40B4-BE49-F238E27FC236}">
                <a16:creationId xmlns="" xmlns:a16="http://schemas.microsoft.com/office/drawing/2014/main" id="{8C14BD4D-A2A6-EBAB-1584-67DDC857AA14}"/>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E6E8BEE7-D566-4339-94A7-65A147BF661E}" type="slidenum">
              <a:rPr lang="en-US" altLang="zh-TW" sz="1400" smtClean="0">
                <a:solidFill>
                  <a:srgbClr val="333399"/>
                </a:solidFill>
              </a:rPr>
              <a:pPr/>
              <a:t>24</a:t>
            </a:fld>
            <a:endParaRPr lang="en-US" altLang="zh-TW" sz="1400">
              <a:solidFill>
                <a:srgbClr val="333399"/>
              </a:solidFill>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a:extLst>
              <a:ext uri="{FF2B5EF4-FFF2-40B4-BE49-F238E27FC236}">
                <a16:creationId xmlns="" xmlns:a16="http://schemas.microsoft.com/office/drawing/2014/main" id="{9EA05A9F-34B2-492A-ED20-D406E0B88E49}"/>
              </a:ext>
            </a:extLst>
          </p:cNvPr>
          <p:cNvSpPr>
            <a:spLocks noGrp="1" noChangeArrowheads="1"/>
          </p:cNvSpPr>
          <p:nvPr>
            <p:ph type="title"/>
          </p:nvPr>
        </p:nvSpPr>
        <p:spPr/>
        <p:txBody>
          <a:bodyPr/>
          <a:lstStyle/>
          <a:p>
            <a:r>
              <a:rPr lang="en-US" altLang="zh-TW"/>
              <a:t>System Operation Decisions</a:t>
            </a:r>
            <a:endParaRPr lang="en-IN" altLang="zh-TW"/>
          </a:p>
        </p:txBody>
      </p:sp>
      <p:sp>
        <p:nvSpPr>
          <p:cNvPr id="65539" name="Content Placeholder 3">
            <a:extLst>
              <a:ext uri="{FF2B5EF4-FFF2-40B4-BE49-F238E27FC236}">
                <a16:creationId xmlns="" xmlns:a16="http://schemas.microsoft.com/office/drawing/2014/main" id="{F463C82D-6ACB-7E75-5966-29AA616D2C78}"/>
              </a:ext>
            </a:extLst>
          </p:cNvPr>
          <p:cNvSpPr>
            <a:spLocks noGrp="1" noChangeArrowheads="1"/>
          </p:cNvSpPr>
          <p:nvPr>
            <p:ph sz="quarter" idx="4294967295"/>
          </p:nvPr>
        </p:nvSpPr>
        <p:spPr>
          <a:xfrm>
            <a:off x="395288" y="1700213"/>
            <a:ext cx="8458200" cy="1905000"/>
          </a:xfrm>
        </p:spPr>
        <p:txBody>
          <a:bodyPr/>
          <a:lstStyle/>
          <a:p>
            <a:r>
              <a:rPr lang="en-US" altLang="zh-TW" sz="2800"/>
              <a:t>System operation</a:t>
            </a:r>
          </a:p>
          <a:p>
            <a:pPr lvl="1"/>
            <a:r>
              <a:rPr lang="en-US" altLang="zh-TW" sz="2400"/>
              <a:t>These are generally tactical and operational decisions</a:t>
            </a:r>
          </a:p>
          <a:p>
            <a:pPr lvl="2"/>
            <a:r>
              <a:rPr lang="en-US" altLang="zh-TW" sz="2000"/>
              <a:t>Management of personnel</a:t>
            </a:r>
          </a:p>
          <a:p>
            <a:pPr lvl="2"/>
            <a:r>
              <a:rPr lang="en-US" altLang="zh-TW" sz="2000"/>
              <a:t>Inventory management and control</a:t>
            </a:r>
          </a:p>
          <a:p>
            <a:pPr lvl="2"/>
            <a:r>
              <a:rPr lang="en-US" altLang="zh-TW" sz="2000"/>
              <a:t>Scheduling</a:t>
            </a:r>
          </a:p>
          <a:p>
            <a:pPr lvl="2"/>
            <a:r>
              <a:rPr lang="en-US" altLang="zh-TW" sz="2000"/>
              <a:t>Project management</a:t>
            </a:r>
          </a:p>
          <a:p>
            <a:pPr lvl="2"/>
            <a:r>
              <a:rPr lang="en-US" altLang="zh-TW" sz="2000"/>
              <a:t>Quality assurance</a:t>
            </a:r>
          </a:p>
          <a:p>
            <a:r>
              <a:rPr lang="en-US" altLang="zh-TW" sz="2800"/>
              <a:t>Operations managers spend more time on system operation decision than any other decision area</a:t>
            </a:r>
          </a:p>
          <a:p>
            <a:pPr lvl="1"/>
            <a:r>
              <a:rPr lang="en-US" altLang="zh-TW" sz="2400"/>
              <a:t>They still have a vital stake in system design</a:t>
            </a:r>
          </a:p>
        </p:txBody>
      </p:sp>
      <p:sp>
        <p:nvSpPr>
          <p:cNvPr id="65540" name="頁尾版面配置區 4">
            <a:extLst>
              <a:ext uri="{FF2B5EF4-FFF2-40B4-BE49-F238E27FC236}">
                <a16:creationId xmlns="" xmlns:a16="http://schemas.microsoft.com/office/drawing/2014/main" id="{5911B399-498A-79B5-BE65-9FC88B3D254D}"/>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5541" name="投影片編號版面配置區 5">
            <a:extLst>
              <a:ext uri="{FF2B5EF4-FFF2-40B4-BE49-F238E27FC236}">
                <a16:creationId xmlns="" xmlns:a16="http://schemas.microsoft.com/office/drawing/2014/main" id="{EFAD858D-99BB-62F1-285A-B38F3C27DDAB}"/>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DBD2E1A5-8EA4-49FA-B82F-AA626C50B3C7}" type="slidenum">
              <a:rPr lang="en-US" altLang="zh-TW" sz="1400" smtClean="0">
                <a:solidFill>
                  <a:srgbClr val="333399"/>
                </a:solidFill>
              </a:rPr>
              <a:pPr/>
              <a:t>25</a:t>
            </a:fld>
            <a:endParaRPr lang="en-US" altLang="zh-TW" sz="1400">
              <a:solidFill>
                <a:srgbClr val="333399"/>
              </a:solidFill>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a:extLst>
              <a:ext uri="{FF2B5EF4-FFF2-40B4-BE49-F238E27FC236}">
                <a16:creationId xmlns="" xmlns:a16="http://schemas.microsoft.com/office/drawing/2014/main" id="{DAF07071-CBAA-AF94-DA5C-1C6BCA14D971}"/>
              </a:ext>
            </a:extLst>
          </p:cNvPr>
          <p:cNvSpPr>
            <a:spLocks noGrp="1" noChangeArrowheads="1"/>
          </p:cNvSpPr>
          <p:nvPr>
            <p:ph type="title"/>
          </p:nvPr>
        </p:nvSpPr>
        <p:spPr/>
        <p:txBody>
          <a:bodyPr/>
          <a:lstStyle/>
          <a:p>
            <a:r>
              <a:rPr lang="en-US" altLang="zh-TW"/>
              <a:t>OM Decision Making</a:t>
            </a:r>
            <a:endParaRPr lang="en-IN" altLang="zh-TW"/>
          </a:p>
        </p:txBody>
      </p:sp>
      <p:sp>
        <p:nvSpPr>
          <p:cNvPr id="66563" name="Content Placeholder 3">
            <a:extLst>
              <a:ext uri="{FF2B5EF4-FFF2-40B4-BE49-F238E27FC236}">
                <a16:creationId xmlns="" xmlns:a16="http://schemas.microsoft.com/office/drawing/2014/main" id="{CFBD646A-E5E1-76B0-0A89-08DF793F4054}"/>
              </a:ext>
            </a:extLst>
          </p:cNvPr>
          <p:cNvSpPr>
            <a:spLocks noGrp="1" noChangeArrowheads="1"/>
          </p:cNvSpPr>
          <p:nvPr>
            <p:ph sz="quarter" idx="4294967295"/>
          </p:nvPr>
        </p:nvSpPr>
        <p:spPr>
          <a:xfrm>
            <a:off x="539750" y="1773238"/>
            <a:ext cx="7704138" cy="1905000"/>
          </a:xfrm>
        </p:spPr>
        <p:txBody>
          <a:bodyPr/>
          <a:lstStyle/>
          <a:p>
            <a:r>
              <a:rPr lang="en-US" altLang="zh-TW" sz="2400"/>
              <a:t>Most operations decisions involve many </a:t>
            </a:r>
            <a:r>
              <a:rPr lang="en-US" altLang="zh-TW" sz="2400">
                <a:solidFill>
                  <a:srgbClr val="C00000"/>
                </a:solidFill>
              </a:rPr>
              <a:t>alternatives</a:t>
            </a:r>
            <a:r>
              <a:rPr lang="en-US" altLang="zh-TW" sz="2400"/>
              <a:t> that can have quite different impacts on costs or profits</a:t>
            </a:r>
          </a:p>
          <a:p>
            <a:r>
              <a:rPr lang="en-US" altLang="zh-TW" sz="2400"/>
              <a:t>Typical operations decisions include:</a:t>
            </a:r>
          </a:p>
          <a:p>
            <a:pPr lvl="1"/>
            <a:r>
              <a:rPr lang="en-US" altLang="zh-TW" sz="2000">
                <a:solidFill>
                  <a:srgbClr val="C00000"/>
                </a:solidFill>
              </a:rPr>
              <a:t>What</a:t>
            </a:r>
            <a:r>
              <a:rPr lang="en-US" altLang="zh-TW" sz="2000"/>
              <a:t>: What resources are needed, and in what amounts?</a:t>
            </a:r>
          </a:p>
          <a:p>
            <a:pPr lvl="1"/>
            <a:r>
              <a:rPr lang="en-US" altLang="zh-TW" sz="2000">
                <a:solidFill>
                  <a:srgbClr val="C00000"/>
                </a:solidFill>
              </a:rPr>
              <a:t>When</a:t>
            </a:r>
            <a:r>
              <a:rPr lang="en-US" altLang="zh-TW" sz="2000"/>
              <a:t>: When will each resource be needed? When should the work be scheduled? When should materials and other supplies be ordered?</a:t>
            </a:r>
          </a:p>
          <a:p>
            <a:pPr lvl="1"/>
            <a:r>
              <a:rPr lang="en-US" altLang="zh-TW" sz="2000">
                <a:solidFill>
                  <a:srgbClr val="C00000"/>
                </a:solidFill>
              </a:rPr>
              <a:t>Where</a:t>
            </a:r>
            <a:r>
              <a:rPr lang="en-US" altLang="zh-TW" sz="2000"/>
              <a:t>: Where will the work be done?</a:t>
            </a:r>
          </a:p>
          <a:p>
            <a:pPr lvl="1"/>
            <a:r>
              <a:rPr lang="en-US" altLang="zh-TW" sz="2000">
                <a:solidFill>
                  <a:srgbClr val="C00000"/>
                </a:solidFill>
              </a:rPr>
              <a:t>How</a:t>
            </a:r>
            <a:r>
              <a:rPr lang="en-US" altLang="zh-TW" sz="2000"/>
              <a:t>: How will the product or service be designed? How will the work be done? How will resources be allocated?</a:t>
            </a:r>
          </a:p>
          <a:p>
            <a:pPr lvl="1"/>
            <a:r>
              <a:rPr lang="en-US" altLang="zh-TW" sz="2000">
                <a:solidFill>
                  <a:srgbClr val="C00000"/>
                </a:solidFill>
              </a:rPr>
              <a:t>Who</a:t>
            </a:r>
            <a:r>
              <a:rPr lang="en-US" altLang="zh-TW" sz="2000"/>
              <a:t>: Who will do the work?</a:t>
            </a:r>
          </a:p>
        </p:txBody>
      </p:sp>
      <p:sp>
        <p:nvSpPr>
          <p:cNvPr id="66564" name="頁尾版面配置區 4">
            <a:extLst>
              <a:ext uri="{FF2B5EF4-FFF2-40B4-BE49-F238E27FC236}">
                <a16:creationId xmlns="" xmlns:a16="http://schemas.microsoft.com/office/drawing/2014/main" id="{F609AEF6-31DB-09B5-4FF2-7D3D643BB2E5}"/>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6565" name="投影片編號版面配置區 5">
            <a:extLst>
              <a:ext uri="{FF2B5EF4-FFF2-40B4-BE49-F238E27FC236}">
                <a16:creationId xmlns="" xmlns:a16="http://schemas.microsoft.com/office/drawing/2014/main" id="{D9477E5D-6764-DE8A-4B9D-1F7639270ECF}"/>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73FAB756-EB09-40B6-B98B-E52C2A83C5D6}" type="slidenum">
              <a:rPr lang="en-US" altLang="zh-TW" sz="1400" smtClean="0">
                <a:solidFill>
                  <a:srgbClr val="333399"/>
                </a:solidFill>
              </a:rPr>
              <a:pPr/>
              <a:t>26</a:t>
            </a:fld>
            <a:endParaRPr lang="en-US" altLang="zh-TW" sz="1400">
              <a:solidFill>
                <a:srgbClr val="333399"/>
              </a:solidFill>
            </a:endParaRP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a:extLst>
              <a:ext uri="{FF2B5EF4-FFF2-40B4-BE49-F238E27FC236}">
                <a16:creationId xmlns="" xmlns:a16="http://schemas.microsoft.com/office/drawing/2014/main" id="{EF340AB0-A821-72BD-FD99-45829390CE23}"/>
              </a:ext>
            </a:extLst>
          </p:cNvPr>
          <p:cNvSpPr>
            <a:spLocks noGrp="1" noChangeArrowheads="1"/>
          </p:cNvSpPr>
          <p:nvPr>
            <p:ph type="title"/>
          </p:nvPr>
        </p:nvSpPr>
        <p:spPr/>
        <p:txBody>
          <a:bodyPr/>
          <a:lstStyle/>
          <a:p>
            <a:r>
              <a:rPr lang="en-US" altLang="zh-TW" sz="3600"/>
              <a:t>General Approach to Decision Making</a:t>
            </a:r>
            <a:endParaRPr lang="en-IN" altLang="zh-TW" sz="3600"/>
          </a:p>
        </p:txBody>
      </p:sp>
      <p:sp>
        <p:nvSpPr>
          <p:cNvPr id="67587" name="Content Placeholder 3">
            <a:extLst>
              <a:ext uri="{FF2B5EF4-FFF2-40B4-BE49-F238E27FC236}">
                <a16:creationId xmlns="" xmlns:a16="http://schemas.microsoft.com/office/drawing/2014/main" id="{0334391D-90EA-F4CC-DE3F-BE209161565A}"/>
              </a:ext>
            </a:extLst>
          </p:cNvPr>
          <p:cNvSpPr>
            <a:spLocks noGrp="1" noChangeArrowheads="1"/>
          </p:cNvSpPr>
          <p:nvPr>
            <p:ph sz="quarter" idx="4294967295"/>
          </p:nvPr>
        </p:nvSpPr>
        <p:spPr>
          <a:xfrm>
            <a:off x="468313" y="2057400"/>
            <a:ext cx="8458200" cy="1905000"/>
          </a:xfrm>
        </p:spPr>
        <p:txBody>
          <a:bodyPr/>
          <a:lstStyle/>
          <a:p>
            <a:r>
              <a:rPr lang="en-US" altLang="zh-TW" sz="2400">
                <a:solidFill>
                  <a:srgbClr val="C00000"/>
                </a:solidFill>
              </a:rPr>
              <a:t>Modeling</a:t>
            </a:r>
            <a:r>
              <a:rPr lang="en-US" altLang="zh-TW" sz="2400"/>
              <a:t> is a key tool used by all decision makers</a:t>
            </a:r>
          </a:p>
          <a:p>
            <a:pPr lvl="1"/>
            <a:r>
              <a:rPr lang="en-US" altLang="zh-TW" sz="2000"/>
              <a:t>Model - an abstraction of reality; a simplification of something</a:t>
            </a:r>
          </a:p>
          <a:p>
            <a:pPr lvl="1"/>
            <a:r>
              <a:rPr lang="en-US" altLang="zh-TW" sz="2000"/>
              <a:t>Common features of models:</a:t>
            </a:r>
          </a:p>
          <a:p>
            <a:pPr lvl="2"/>
            <a:r>
              <a:rPr lang="en-US" altLang="zh-TW" sz="1800"/>
              <a:t>They are simplifications of real-life phenomena</a:t>
            </a:r>
          </a:p>
          <a:p>
            <a:pPr lvl="2"/>
            <a:r>
              <a:rPr lang="en-US" altLang="zh-TW" sz="1800"/>
              <a:t>They omit unimportant details of the real-life systems they mimic so that attention can be focused on the most important aspects of the real-life system</a:t>
            </a:r>
          </a:p>
          <a:p>
            <a:pPr lvl="1"/>
            <a:r>
              <a:rPr lang="en-US" altLang="zh-TW" sz="2000"/>
              <a:t>Physical Model – miniature airplane</a:t>
            </a:r>
          </a:p>
          <a:p>
            <a:pPr lvl="1"/>
            <a:r>
              <a:rPr lang="en-US" altLang="zh-TW" sz="2000"/>
              <a:t>Schematic Model – drawing of a city</a:t>
            </a:r>
          </a:p>
          <a:p>
            <a:pPr lvl="1"/>
            <a:r>
              <a:rPr lang="en-US" altLang="zh-TW" sz="2000"/>
              <a:t>Mathematical Model – Inventory optimization</a:t>
            </a:r>
          </a:p>
        </p:txBody>
      </p:sp>
      <p:sp>
        <p:nvSpPr>
          <p:cNvPr id="67588" name="頁尾版面配置區 4">
            <a:extLst>
              <a:ext uri="{FF2B5EF4-FFF2-40B4-BE49-F238E27FC236}">
                <a16:creationId xmlns="" xmlns:a16="http://schemas.microsoft.com/office/drawing/2014/main" id="{3439D49E-D39A-889F-D555-C468C6D1D910}"/>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7589" name="投影片編號版面配置區 5">
            <a:extLst>
              <a:ext uri="{FF2B5EF4-FFF2-40B4-BE49-F238E27FC236}">
                <a16:creationId xmlns="" xmlns:a16="http://schemas.microsoft.com/office/drawing/2014/main" id="{6B1DCC62-1435-7DB0-36CB-F5FD34F1F464}"/>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D011E382-AEC6-45D0-A166-0DFA3C5B7BB4}" type="slidenum">
              <a:rPr lang="en-US" altLang="zh-TW" sz="1400" smtClean="0">
                <a:solidFill>
                  <a:srgbClr val="333399"/>
                </a:solidFill>
              </a:rPr>
              <a:pPr/>
              <a:t>27</a:t>
            </a:fld>
            <a:endParaRPr lang="en-US" altLang="zh-TW" sz="1400">
              <a:solidFill>
                <a:srgbClr val="333399"/>
              </a:solidFill>
            </a:endParaRP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a:extLst>
              <a:ext uri="{FF2B5EF4-FFF2-40B4-BE49-F238E27FC236}">
                <a16:creationId xmlns="" xmlns:a16="http://schemas.microsoft.com/office/drawing/2014/main" id="{2E20FF01-AF7A-A6E6-8B9E-49AFB71DF3A5}"/>
              </a:ext>
            </a:extLst>
          </p:cNvPr>
          <p:cNvSpPr>
            <a:spLocks noGrp="1" noChangeArrowheads="1"/>
          </p:cNvSpPr>
          <p:nvPr>
            <p:ph type="title"/>
          </p:nvPr>
        </p:nvSpPr>
        <p:spPr/>
        <p:txBody>
          <a:bodyPr/>
          <a:lstStyle/>
          <a:p>
            <a:r>
              <a:rPr lang="en-US" altLang="zh-TW"/>
              <a:t>Systems Perspective</a:t>
            </a:r>
            <a:endParaRPr lang="en-IN" altLang="zh-TW"/>
          </a:p>
        </p:txBody>
      </p:sp>
      <p:sp>
        <p:nvSpPr>
          <p:cNvPr id="68611" name="Content Placeholder 3">
            <a:extLst>
              <a:ext uri="{FF2B5EF4-FFF2-40B4-BE49-F238E27FC236}">
                <a16:creationId xmlns="" xmlns:a16="http://schemas.microsoft.com/office/drawing/2014/main" id="{6928B8B3-32FB-0F69-DE92-7C0E840053D6}"/>
              </a:ext>
            </a:extLst>
          </p:cNvPr>
          <p:cNvSpPr>
            <a:spLocks noGrp="1" noChangeArrowheads="1"/>
          </p:cNvSpPr>
          <p:nvPr>
            <p:ph sz="quarter" idx="4294967295"/>
          </p:nvPr>
        </p:nvSpPr>
        <p:spPr>
          <a:xfrm>
            <a:off x="687388" y="1916113"/>
            <a:ext cx="7770812" cy="1905000"/>
          </a:xfrm>
        </p:spPr>
        <p:txBody>
          <a:bodyPr/>
          <a:lstStyle/>
          <a:p>
            <a:r>
              <a:rPr lang="en-US" altLang="zh-TW" sz="2400"/>
              <a:t>System - a set of interrelated parts that must work together</a:t>
            </a:r>
          </a:p>
          <a:p>
            <a:pPr lvl="1"/>
            <a:r>
              <a:rPr lang="en-US" altLang="zh-TW" sz="2000"/>
              <a:t>The business organization is a system composed of subsystems</a:t>
            </a:r>
          </a:p>
          <a:p>
            <a:pPr lvl="2"/>
            <a:r>
              <a:rPr lang="en-US" altLang="zh-TW" sz="1800"/>
              <a:t>Marketing subsystem</a:t>
            </a:r>
          </a:p>
          <a:p>
            <a:pPr lvl="2"/>
            <a:r>
              <a:rPr lang="en-US" altLang="zh-TW" sz="1800"/>
              <a:t>Operations subsystem</a:t>
            </a:r>
          </a:p>
          <a:p>
            <a:pPr lvl="2"/>
            <a:r>
              <a:rPr lang="en-US" altLang="zh-TW" sz="1800"/>
              <a:t>Finance subsystem</a:t>
            </a:r>
          </a:p>
          <a:p>
            <a:r>
              <a:rPr lang="en-US" altLang="zh-TW" sz="2400"/>
              <a:t>The systems perspective </a:t>
            </a:r>
          </a:p>
          <a:p>
            <a:pPr lvl="1"/>
            <a:r>
              <a:rPr lang="en-US" altLang="zh-TW" sz="2000"/>
              <a:t>Emphasizes interrelationships among subsystems</a:t>
            </a:r>
          </a:p>
          <a:p>
            <a:pPr lvl="1"/>
            <a:r>
              <a:rPr lang="en-US" altLang="zh-TW" sz="2000"/>
              <a:t>Main theme is that the whole is greater than the sum of its parts</a:t>
            </a:r>
          </a:p>
          <a:p>
            <a:pPr lvl="1"/>
            <a:r>
              <a:rPr lang="en-US" altLang="zh-TW" sz="2000"/>
              <a:t>The output and objectives of the organization take precedence over those of any one subsystem</a:t>
            </a:r>
          </a:p>
        </p:txBody>
      </p:sp>
      <p:sp>
        <p:nvSpPr>
          <p:cNvPr id="68612" name="頁尾版面配置區 4">
            <a:extLst>
              <a:ext uri="{FF2B5EF4-FFF2-40B4-BE49-F238E27FC236}">
                <a16:creationId xmlns="" xmlns:a16="http://schemas.microsoft.com/office/drawing/2014/main" id="{48A845D3-1188-722F-B97A-4BFA347FC00F}"/>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8613" name="投影片編號版面配置區 5">
            <a:extLst>
              <a:ext uri="{FF2B5EF4-FFF2-40B4-BE49-F238E27FC236}">
                <a16:creationId xmlns="" xmlns:a16="http://schemas.microsoft.com/office/drawing/2014/main" id="{B570111C-3462-8279-45B3-2B8774A2D3CF}"/>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54D95B0-A99A-4F36-AD4B-F751F4B8DB8C}" type="slidenum">
              <a:rPr lang="en-US" altLang="zh-TW" sz="1400" smtClean="0">
                <a:solidFill>
                  <a:srgbClr val="333399"/>
                </a:solidFill>
              </a:rPr>
              <a:pPr/>
              <a:t>28</a:t>
            </a:fld>
            <a:endParaRPr lang="en-US" altLang="zh-TW" sz="1400">
              <a:solidFill>
                <a:srgbClr val="333399"/>
              </a:solidFill>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a:extLst>
              <a:ext uri="{FF2B5EF4-FFF2-40B4-BE49-F238E27FC236}">
                <a16:creationId xmlns="" xmlns:a16="http://schemas.microsoft.com/office/drawing/2014/main" id="{4A0B617E-6170-3A0D-0E18-A313C574DF0F}"/>
              </a:ext>
            </a:extLst>
          </p:cNvPr>
          <p:cNvSpPr>
            <a:spLocks noGrp="1" noChangeArrowheads="1"/>
          </p:cNvSpPr>
          <p:nvPr>
            <p:ph type="title"/>
          </p:nvPr>
        </p:nvSpPr>
        <p:spPr/>
        <p:txBody>
          <a:bodyPr/>
          <a:lstStyle/>
          <a:p>
            <a:r>
              <a:rPr lang="en-US" altLang="zh-TW"/>
              <a:t>Historical Evolution of OM</a:t>
            </a:r>
            <a:endParaRPr lang="en-IN" altLang="zh-TW"/>
          </a:p>
        </p:txBody>
      </p:sp>
      <p:sp>
        <p:nvSpPr>
          <p:cNvPr id="69635" name="Content Placeholder 3">
            <a:extLst>
              <a:ext uri="{FF2B5EF4-FFF2-40B4-BE49-F238E27FC236}">
                <a16:creationId xmlns="" xmlns:a16="http://schemas.microsoft.com/office/drawing/2014/main" id="{EE1CCFCE-836D-075E-B084-1A9E1F8293E6}"/>
              </a:ext>
            </a:extLst>
          </p:cNvPr>
          <p:cNvSpPr>
            <a:spLocks noGrp="1" noChangeArrowheads="1"/>
          </p:cNvSpPr>
          <p:nvPr>
            <p:ph sz="quarter" idx="4294967295"/>
          </p:nvPr>
        </p:nvSpPr>
        <p:spPr>
          <a:xfrm>
            <a:off x="1116013" y="1844675"/>
            <a:ext cx="6985000" cy="1905000"/>
          </a:xfrm>
        </p:spPr>
        <p:txBody>
          <a:bodyPr/>
          <a:lstStyle/>
          <a:p>
            <a:r>
              <a:rPr lang="en-US" altLang="zh-TW" sz="2800"/>
              <a:t>Industrial Revolution</a:t>
            </a:r>
          </a:p>
          <a:p>
            <a:r>
              <a:rPr lang="en-US" altLang="zh-TW" sz="2800"/>
              <a:t>Scientific management</a:t>
            </a:r>
          </a:p>
          <a:p>
            <a:r>
              <a:rPr lang="en-US" altLang="zh-TW" sz="2800"/>
              <a:t>Human relations movement</a:t>
            </a:r>
          </a:p>
          <a:p>
            <a:r>
              <a:rPr lang="en-US" altLang="zh-TW" sz="2800"/>
              <a:t>Decision models and management science</a:t>
            </a:r>
          </a:p>
          <a:p>
            <a:r>
              <a:rPr lang="en-US" altLang="zh-TW" sz="2800"/>
              <a:t>Influence of Japanese manufacturers</a:t>
            </a:r>
          </a:p>
          <a:p>
            <a:r>
              <a:rPr lang="en-US" altLang="zh-TW" sz="2800">
                <a:solidFill>
                  <a:srgbClr val="C00000"/>
                </a:solidFill>
              </a:rPr>
              <a:t>Supply Chain interruptions in the 2020s</a:t>
            </a:r>
          </a:p>
        </p:txBody>
      </p:sp>
      <p:sp>
        <p:nvSpPr>
          <p:cNvPr id="69636" name="頁尾版面配置區 4">
            <a:extLst>
              <a:ext uri="{FF2B5EF4-FFF2-40B4-BE49-F238E27FC236}">
                <a16:creationId xmlns="" xmlns:a16="http://schemas.microsoft.com/office/drawing/2014/main" id="{AECB7DED-E56D-8207-CDFF-0E47997C5273}"/>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9637" name="投影片編號版面配置區 5">
            <a:extLst>
              <a:ext uri="{FF2B5EF4-FFF2-40B4-BE49-F238E27FC236}">
                <a16:creationId xmlns="" xmlns:a16="http://schemas.microsoft.com/office/drawing/2014/main" id="{2A665139-9D39-652A-9B79-BA495F0490B3}"/>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8007DF4-347A-4BA3-9E1F-7AFE2978CCF7}" type="slidenum">
              <a:rPr lang="en-US" altLang="zh-TW" sz="1400" smtClean="0">
                <a:solidFill>
                  <a:srgbClr val="333399"/>
                </a:solidFill>
              </a:rPr>
              <a:pPr/>
              <a:t>29</a:t>
            </a:fld>
            <a:endParaRPr lang="en-US" altLang="zh-TW" sz="1400">
              <a:solidFill>
                <a:srgbClr val="333399"/>
              </a:solidFill>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標題 1">
            <a:extLst>
              <a:ext uri="{FF2B5EF4-FFF2-40B4-BE49-F238E27FC236}">
                <a16:creationId xmlns="" xmlns:a16="http://schemas.microsoft.com/office/drawing/2014/main" id="{4AB59DFE-C3BA-DF03-2781-804E9906A889}"/>
              </a:ext>
            </a:extLst>
          </p:cNvPr>
          <p:cNvSpPr>
            <a:spLocks noGrp="1" noChangeArrowheads="1"/>
          </p:cNvSpPr>
          <p:nvPr>
            <p:ph type="title"/>
          </p:nvPr>
        </p:nvSpPr>
        <p:spPr/>
        <p:txBody>
          <a:bodyPr/>
          <a:lstStyle/>
          <a:p>
            <a:r>
              <a:rPr lang="en-US" altLang="zh-TW"/>
              <a:t>Preparations</a:t>
            </a:r>
            <a:endParaRPr lang="zh-TW" altLang="en-US"/>
          </a:p>
        </p:txBody>
      </p:sp>
      <p:sp>
        <p:nvSpPr>
          <p:cNvPr id="43011" name="內容版面配置區 2">
            <a:extLst>
              <a:ext uri="{FF2B5EF4-FFF2-40B4-BE49-F238E27FC236}">
                <a16:creationId xmlns="" xmlns:a16="http://schemas.microsoft.com/office/drawing/2014/main" id="{D5B1B20C-0F1C-FAB0-5ACB-5A20FCAA0F9A}"/>
              </a:ext>
            </a:extLst>
          </p:cNvPr>
          <p:cNvSpPr>
            <a:spLocks noGrp="1" noChangeArrowheads="1"/>
          </p:cNvSpPr>
          <p:nvPr>
            <p:ph idx="1"/>
          </p:nvPr>
        </p:nvSpPr>
        <p:spPr>
          <a:xfrm>
            <a:off x="827088" y="1773238"/>
            <a:ext cx="7772400" cy="4114800"/>
          </a:xfrm>
        </p:spPr>
        <p:txBody>
          <a:bodyPr/>
          <a:lstStyle/>
          <a:p>
            <a:r>
              <a:rPr lang="en-US" altLang="zh-TW" sz="2400"/>
              <a:t>Web pages</a:t>
            </a:r>
          </a:p>
          <a:p>
            <a:pPr lvl="1"/>
            <a:r>
              <a:rPr lang="en-US" altLang="zh-TW" sz="2000"/>
              <a:t>http://www.mgt.ncu.edu.tw/~ckfarn/2024Fall.html</a:t>
            </a:r>
          </a:p>
          <a:p>
            <a:r>
              <a:rPr lang="en-US" altLang="zh-TW" sz="2400"/>
              <a:t>Class time</a:t>
            </a:r>
          </a:p>
          <a:p>
            <a:pPr lvl="1"/>
            <a:r>
              <a:rPr lang="en-US" altLang="zh-TW" sz="2000"/>
              <a:t>Thu. 09:10-12:00</a:t>
            </a:r>
          </a:p>
          <a:p>
            <a:pPr lvl="1"/>
            <a:r>
              <a:rPr lang="en-US" altLang="zh-TW" sz="2000"/>
              <a:t>Break once</a:t>
            </a:r>
          </a:p>
          <a:p>
            <a:pPr lvl="1"/>
            <a:r>
              <a:rPr lang="en-US" altLang="zh-TW" sz="2000"/>
              <a:t>Discussions on make up lessons</a:t>
            </a:r>
          </a:p>
          <a:p>
            <a:r>
              <a:rPr lang="en-US" altLang="zh-TW" sz="2400"/>
              <a:t>Roll call</a:t>
            </a:r>
          </a:p>
          <a:p>
            <a:pPr lvl="1"/>
            <a:r>
              <a:rPr lang="en-US" altLang="zh-TW" sz="2000"/>
              <a:t>English name</a:t>
            </a:r>
          </a:p>
          <a:p>
            <a:pPr lvl="1"/>
            <a:r>
              <a:rPr lang="en-US" altLang="zh-TW" sz="2000"/>
              <a:t>Nameplate</a:t>
            </a:r>
          </a:p>
          <a:p>
            <a:r>
              <a:rPr lang="en-US" altLang="zh-TW" sz="2400"/>
              <a:t>Team formation</a:t>
            </a:r>
          </a:p>
          <a:p>
            <a:pPr lvl="1"/>
            <a:r>
              <a:rPr lang="en-US" altLang="zh-TW" sz="2000"/>
              <a:t>Teams of 4, mixed gender</a:t>
            </a:r>
            <a:r>
              <a:rPr lang="zh-TW" altLang="en-US" sz="2000"/>
              <a:t> </a:t>
            </a:r>
            <a:r>
              <a:rPr lang="en-US" altLang="zh-TW" sz="2000"/>
              <a:t>(to be adjusted)</a:t>
            </a:r>
          </a:p>
        </p:txBody>
      </p:sp>
      <p:sp>
        <p:nvSpPr>
          <p:cNvPr id="43012" name="頁尾版面配置區 7">
            <a:extLst>
              <a:ext uri="{FF2B5EF4-FFF2-40B4-BE49-F238E27FC236}">
                <a16:creationId xmlns="" xmlns:a16="http://schemas.microsoft.com/office/drawing/2014/main" id="{795F08A5-15C6-B620-59DB-6AF77EAD850C}"/>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43013" name="投影片編號版面配置區 8">
            <a:extLst>
              <a:ext uri="{FF2B5EF4-FFF2-40B4-BE49-F238E27FC236}">
                <a16:creationId xmlns="" xmlns:a16="http://schemas.microsoft.com/office/drawing/2014/main" id="{13C9CA6F-E46D-B307-890B-0950B78FC5FF}"/>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497A01F-416C-4598-94BE-155253661BC9}" type="slidenum">
              <a:rPr lang="en-US" altLang="zh-TW" sz="1400" smtClean="0">
                <a:solidFill>
                  <a:srgbClr val="333399"/>
                </a:solidFill>
              </a:rPr>
              <a:pPr/>
              <a:t>3</a:t>
            </a:fld>
            <a:endParaRPr lang="en-US" altLang="zh-TW" sz="1400">
              <a:solidFill>
                <a:srgbClr val="333399"/>
              </a:solidFill>
            </a:endParaRP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a:extLst>
              <a:ext uri="{FF2B5EF4-FFF2-40B4-BE49-F238E27FC236}">
                <a16:creationId xmlns="" xmlns:a16="http://schemas.microsoft.com/office/drawing/2014/main" id="{475E18DA-71DD-E7FB-E8B3-3E7D3E85EEFC}"/>
              </a:ext>
            </a:extLst>
          </p:cNvPr>
          <p:cNvSpPr>
            <a:spLocks noGrp="1" noChangeArrowheads="1"/>
          </p:cNvSpPr>
          <p:nvPr>
            <p:ph type="title"/>
          </p:nvPr>
        </p:nvSpPr>
        <p:spPr/>
        <p:txBody>
          <a:bodyPr/>
          <a:lstStyle/>
          <a:p>
            <a:r>
              <a:rPr lang="en-US" altLang="zh-TW"/>
              <a:t>Industrial Revolution</a:t>
            </a:r>
            <a:endParaRPr lang="en-IN" altLang="zh-TW"/>
          </a:p>
        </p:txBody>
      </p:sp>
      <p:sp>
        <p:nvSpPr>
          <p:cNvPr id="70659" name="Content Placeholder 3">
            <a:extLst>
              <a:ext uri="{FF2B5EF4-FFF2-40B4-BE49-F238E27FC236}">
                <a16:creationId xmlns="" xmlns:a16="http://schemas.microsoft.com/office/drawing/2014/main" id="{67CE45D0-283B-CF25-C1A1-17725F41C01D}"/>
              </a:ext>
            </a:extLst>
          </p:cNvPr>
          <p:cNvSpPr>
            <a:spLocks noGrp="1" noChangeArrowheads="1"/>
          </p:cNvSpPr>
          <p:nvPr>
            <p:ph sz="quarter" idx="4294967295"/>
          </p:nvPr>
        </p:nvSpPr>
        <p:spPr>
          <a:xfrm>
            <a:off x="762000" y="1844675"/>
            <a:ext cx="7626350" cy="1905000"/>
          </a:xfrm>
        </p:spPr>
        <p:txBody>
          <a:bodyPr/>
          <a:lstStyle/>
          <a:p>
            <a:r>
              <a:rPr lang="en-US" altLang="zh-TW" sz="2400"/>
              <a:t>Pre-Industrial Revolution</a:t>
            </a:r>
          </a:p>
          <a:p>
            <a:pPr lvl="1"/>
            <a:r>
              <a:rPr lang="en-US" altLang="zh-TW" sz="2000"/>
              <a:t>Craft production - System in which highly skilled workers use simple, flexible tools to produce small quantities of customized goods</a:t>
            </a:r>
          </a:p>
          <a:p>
            <a:r>
              <a:rPr lang="en-US" altLang="zh-TW" sz="2400"/>
              <a:t>Some key elements of the industrial revolution</a:t>
            </a:r>
          </a:p>
          <a:p>
            <a:pPr lvl="1"/>
            <a:r>
              <a:rPr lang="en-US" altLang="zh-TW" sz="2000"/>
              <a:t>Began in England in the 1770s</a:t>
            </a:r>
          </a:p>
          <a:p>
            <a:pPr lvl="1"/>
            <a:r>
              <a:rPr lang="en-US" altLang="zh-TW" sz="2000"/>
              <a:t>Division of labor - Adam Smith, 1776</a:t>
            </a:r>
          </a:p>
          <a:p>
            <a:pPr lvl="1"/>
            <a:r>
              <a:rPr lang="en-US" altLang="zh-TW" sz="2000"/>
              <a:t>Application of the “rotative” steam engine, 1780s</a:t>
            </a:r>
          </a:p>
          <a:p>
            <a:pPr lvl="1"/>
            <a:r>
              <a:rPr lang="en-US" altLang="zh-TW" sz="2000"/>
              <a:t>Cotton gin and interchangeable parts - Eli Whitney, 1792</a:t>
            </a:r>
          </a:p>
          <a:p>
            <a:r>
              <a:rPr lang="en-US" altLang="zh-TW" sz="2400"/>
              <a:t>Management theory and practice did not advance appreciably during this period</a:t>
            </a:r>
          </a:p>
        </p:txBody>
      </p:sp>
      <p:sp>
        <p:nvSpPr>
          <p:cNvPr id="70660" name="頁尾版面配置區 4">
            <a:extLst>
              <a:ext uri="{FF2B5EF4-FFF2-40B4-BE49-F238E27FC236}">
                <a16:creationId xmlns="" xmlns:a16="http://schemas.microsoft.com/office/drawing/2014/main" id="{D5A13B66-87C8-DA41-16D3-F59D4AD2A0D7}"/>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0661" name="投影片編號版面配置區 5">
            <a:extLst>
              <a:ext uri="{FF2B5EF4-FFF2-40B4-BE49-F238E27FC236}">
                <a16:creationId xmlns="" xmlns:a16="http://schemas.microsoft.com/office/drawing/2014/main" id="{ADDAAE11-4354-39A3-7BE7-386B3AE0F3BD}"/>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AB378D6-55B3-4796-8FE3-6EA09F504D9B}" type="slidenum">
              <a:rPr lang="en-US" altLang="zh-TW" sz="1400" smtClean="0">
                <a:solidFill>
                  <a:srgbClr val="333399"/>
                </a:solidFill>
              </a:rPr>
              <a:pPr/>
              <a:t>30</a:t>
            </a:fld>
            <a:endParaRPr lang="en-US" altLang="zh-TW" sz="1400">
              <a:solidFill>
                <a:srgbClr val="333399"/>
              </a:solidFill>
            </a:endParaRP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a:extLst>
              <a:ext uri="{FF2B5EF4-FFF2-40B4-BE49-F238E27FC236}">
                <a16:creationId xmlns="" xmlns:a16="http://schemas.microsoft.com/office/drawing/2014/main" id="{983A77F8-A0F7-CBD1-D820-394DA19C78B1}"/>
              </a:ext>
            </a:extLst>
          </p:cNvPr>
          <p:cNvSpPr>
            <a:spLocks noGrp="1" noChangeArrowheads="1"/>
          </p:cNvSpPr>
          <p:nvPr>
            <p:ph type="title"/>
          </p:nvPr>
        </p:nvSpPr>
        <p:spPr/>
        <p:txBody>
          <a:bodyPr/>
          <a:lstStyle/>
          <a:p>
            <a:r>
              <a:rPr lang="en-US" altLang="zh-TW"/>
              <a:t>Scientific Management</a:t>
            </a:r>
            <a:endParaRPr lang="en-IN" altLang="zh-TW"/>
          </a:p>
        </p:txBody>
      </p:sp>
      <p:sp>
        <p:nvSpPr>
          <p:cNvPr id="71683" name="Content Placeholder 3">
            <a:extLst>
              <a:ext uri="{FF2B5EF4-FFF2-40B4-BE49-F238E27FC236}">
                <a16:creationId xmlns="" xmlns:a16="http://schemas.microsoft.com/office/drawing/2014/main" id="{34993BA7-CE5F-9FCA-4560-869DF7BFA9B4}"/>
              </a:ext>
            </a:extLst>
          </p:cNvPr>
          <p:cNvSpPr>
            <a:spLocks noGrp="1" noChangeArrowheads="1"/>
          </p:cNvSpPr>
          <p:nvPr>
            <p:ph sz="quarter" idx="4294967295"/>
          </p:nvPr>
        </p:nvSpPr>
        <p:spPr>
          <a:xfrm>
            <a:off x="685800" y="1916113"/>
            <a:ext cx="7558088" cy="1905000"/>
          </a:xfrm>
        </p:spPr>
        <p:txBody>
          <a:bodyPr/>
          <a:lstStyle/>
          <a:p>
            <a:r>
              <a:rPr lang="en-US" altLang="zh-TW" sz="2400"/>
              <a:t>Movement was led by efficiency engineer, Frederick Winslow Taylor</a:t>
            </a:r>
          </a:p>
          <a:p>
            <a:pPr lvl="1"/>
            <a:r>
              <a:rPr lang="en-US" altLang="zh-TW" sz="2000"/>
              <a:t>Believed in a “science of management” based on observation, measurement, analysis and improvement of work methods, and economic incentives</a:t>
            </a:r>
          </a:p>
          <a:p>
            <a:pPr lvl="1"/>
            <a:r>
              <a:rPr lang="en-US" altLang="zh-TW" sz="2000"/>
              <a:t>Management is responsible for planning, carefully selecting and training workers, finding the best way to perform each job, achieving cooperation between management and workers, and separating management activities from work activities</a:t>
            </a:r>
          </a:p>
          <a:p>
            <a:pPr lvl="1"/>
            <a:r>
              <a:rPr lang="en-US" altLang="zh-TW" sz="2000"/>
              <a:t>Emphasis was on maximizing output</a:t>
            </a:r>
          </a:p>
        </p:txBody>
      </p:sp>
      <p:sp>
        <p:nvSpPr>
          <p:cNvPr id="71684" name="頁尾版面配置區 4">
            <a:extLst>
              <a:ext uri="{FF2B5EF4-FFF2-40B4-BE49-F238E27FC236}">
                <a16:creationId xmlns="" xmlns:a16="http://schemas.microsoft.com/office/drawing/2014/main" id="{AD546980-89CE-F425-441A-FC4ADA709EEF}"/>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1685" name="投影片編號版面配置區 5">
            <a:extLst>
              <a:ext uri="{FF2B5EF4-FFF2-40B4-BE49-F238E27FC236}">
                <a16:creationId xmlns="" xmlns:a16="http://schemas.microsoft.com/office/drawing/2014/main" id="{A67AE0B2-7712-48CC-2388-AA6654C4257A}"/>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DB3D8CCA-33B1-4016-8ED8-F9793DFC177A}" type="slidenum">
              <a:rPr lang="en-US" altLang="zh-TW" sz="1400" smtClean="0">
                <a:solidFill>
                  <a:srgbClr val="333399"/>
                </a:solidFill>
              </a:rPr>
              <a:pPr/>
              <a:t>31</a:t>
            </a:fld>
            <a:endParaRPr lang="en-US" altLang="zh-TW" sz="1400">
              <a:solidFill>
                <a:srgbClr val="333399"/>
              </a:solidFill>
            </a:endParaRP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a:extLst>
              <a:ext uri="{FF2B5EF4-FFF2-40B4-BE49-F238E27FC236}">
                <a16:creationId xmlns="" xmlns:a16="http://schemas.microsoft.com/office/drawing/2014/main" id="{4E412A25-4FDC-58F8-BD10-856C74D2F7B1}"/>
              </a:ext>
            </a:extLst>
          </p:cNvPr>
          <p:cNvSpPr>
            <a:spLocks noGrp="1" noChangeArrowheads="1"/>
          </p:cNvSpPr>
          <p:nvPr>
            <p:ph type="title"/>
          </p:nvPr>
        </p:nvSpPr>
        <p:spPr/>
        <p:txBody>
          <a:bodyPr/>
          <a:lstStyle/>
          <a:p>
            <a:r>
              <a:rPr lang="en-US" altLang="zh-TW"/>
              <a:t>Human Relations Movement</a:t>
            </a:r>
            <a:endParaRPr lang="en-IN" altLang="zh-TW"/>
          </a:p>
        </p:txBody>
      </p:sp>
      <p:sp>
        <p:nvSpPr>
          <p:cNvPr id="72707" name="Content Placeholder 3">
            <a:extLst>
              <a:ext uri="{FF2B5EF4-FFF2-40B4-BE49-F238E27FC236}">
                <a16:creationId xmlns="" xmlns:a16="http://schemas.microsoft.com/office/drawing/2014/main" id="{962F64A1-092F-1297-5135-074B9D98A22B}"/>
              </a:ext>
            </a:extLst>
          </p:cNvPr>
          <p:cNvSpPr>
            <a:spLocks noGrp="1" noChangeArrowheads="1"/>
          </p:cNvSpPr>
          <p:nvPr>
            <p:ph sz="quarter" idx="4294967295"/>
          </p:nvPr>
        </p:nvSpPr>
        <p:spPr>
          <a:xfrm>
            <a:off x="712788" y="1916113"/>
            <a:ext cx="7172325" cy="1905000"/>
          </a:xfrm>
        </p:spPr>
        <p:txBody>
          <a:bodyPr/>
          <a:lstStyle/>
          <a:p>
            <a:r>
              <a:rPr lang="en-US" altLang="zh-TW" sz="2400"/>
              <a:t>The human relations movement emphasized the importance of the human element in job design</a:t>
            </a:r>
          </a:p>
          <a:p>
            <a:pPr lvl="1"/>
            <a:r>
              <a:rPr lang="en-US" altLang="zh-TW" sz="2000"/>
              <a:t>Lillian Gilbreth – applications of psychology</a:t>
            </a:r>
          </a:p>
          <a:p>
            <a:pPr lvl="1"/>
            <a:r>
              <a:rPr lang="en-US" altLang="zh-TW" sz="2000"/>
              <a:t>Elton Mayo – Hawthorne studies on worker motivation, 1930</a:t>
            </a:r>
          </a:p>
          <a:p>
            <a:pPr lvl="1"/>
            <a:r>
              <a:rPr lang="en-US" altLang="zh-TW" sz="2000"/>
              <a:t>Abraham Maslow – motivation theory, 1940s; hierarchy of needs, 1954</a:t>
            </a:r>
          </a:p>
          <a:p>
            <a:pPr lvl="1"/>
            <a:r>
              <a:rPr lang="en-US" altLang="zh-TW" sz="2000"/>
              <a:t>Frederick Hertzberg – Two Factor Theory, 1959</a:t>
            </a:r>
          </a:p>
          <a:p>
            <a:pPr lvl="1"/>
            <a:r>
              <a:rPr lang="en-US" altLang="zh-TW" sz="2000"/>
              <a:t>Douglas McGregor – Theory X and Theory Y, 1960s</a:t>
            </a:r>
          </a:p>
          <a:p>
            <a:pPr lvl="1"/>
            <a:r>
              <a:rPr lang="en-US" altLang="zh-TW" sz="2000"/>
              <a:t>William Ouchi – Theory Z, 1981</a:t>
            </a:r>
          </a:p>
        </p:txBody>
      </p:sp>
      <p:sp>
        <p:nvSpPr>
          <p:cNvPr id="72708" name="頁尾版面配置區 4">
            <a:extLst>
              <a:ext uri="{FF2B5EF4-FFF2-40B4-BE49-F238E27FC236}">
                <a16:creationId xmlns="" xmlns:a16="http://schemas.microsoft.com/office/drawing/2014/main" id="{1DB7B7B0-BB18-8C87-DB65-7B582788DC65}"/>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2709" name="投影片編號版面配置區 5">
            <a:extLst>
              <a:ext uri="{FF2B5EF4-FFF2-40B4-BE49-F238E27FC236}">
                <a16:creationId xmlns="" xmlns:a16="http://schemas.microsoft.com/office/drawing/2014/main" id="{88A9144D-92D4-4081-90D1-2484F41A2CC1}"/>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CBF3616-E03E-41BD-BF11-C73AF06DB656}" type="slidenum">
              <a:rPr lang="en-US" altLang="zh-TW" sz="1400" smtClean="0">
                <a:solidFill>
                  <a:srgbClr val="333399"/>
                </a:solidFill>
              </a:rPr>
              <a:pPr/>
              <a:t>32</a:t>
            </a:fld>
            <a:endParaRPr lang="en-US" altLang="zh-TW" sz="1400">
              <a:solidFill>
                <a:srgbClr val="333399"/>
              </a:solidFill>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a:extLst>
              <a:ext uri="{FF2B5EF4-FFF2-40B4-BE49-F238E27FC236}">
                <a16:creationId xmlns="" xmlns:a16="http://schemas.microsoft.com/office/drawing/2014/main" id="{C06A03CC-4BB1-974E-AD65-5DDA60444C94}"/>
              </a:ext>
            </a:extLst>
          </p:cNvPr>
          <p:cNvSpPr>
            <a:spLocks noGrp="1" noChangeArrowheads="1"/>
          </p:cNvSpPr>
          <p:nvPr>
            <p:ph type="title"/>
          </p:nvPr>
        </p:nvSpPr>
        <p:spPr/>
        <p:txBody>
          <a:bodyPr/>
          <a:lstStyle/>
          <a:p>
            <a:r>
              <a:rPr lang="en-US" altLang="zh-TW"/>
              <a:t>Decision Models &amp; Management Science</a:t>
            </a:r>
            <a:endParaRPr lang="en-IN" altLang="zh-TW"/>
          </a:p>
        </p:txBody>
      </p:sp>
      <p:sp>
        <p:nvSpPr>
          <p:cNvPr id="73731" name="Content Placeholder 3">
            <a:extLst>
              <a:ext uri="{FF2B5EF4-FFF2-40B4-BE49-F238E27FC236}">
                <a16:creationId xmlns="" xmlns:a16="http://schemas.microsoft.com/office/drawing/2014/main" id="{D7C57E08-185A-2E62-930E-37EE5018FFA2}"/>
              </a:ext>
            </a:extLst>
          </p:cNvPr>
          <p:cNvSpPr>
            <a:spLocks noGrp="1" noChangeArrowheads="1"/>
          </p:cNvSpPr>
          <p:nvPr>
            <p:ph sz="quarter" idx="4294967295"/>
          </p:nvPr>
        </p:nvSpPr>
        <p:spPr>
          <a:xfrm>
            <a:off x="685800" y="1916113"/>
            <a:ext cx="7847013" cy="2160587"/>
          </a:xfrm>
        </p:spPr>
        <p:txBody>
          <a:bodyPr/>
          <a:lstStyle/>
          <a:p>
            <a:r>
              <a:rPr lang="en-US" altLang="zh-TW" sz="2400"/>
              <a:t>F.W. Harris – mathematical model for inventory management, 1915</a:t>
            </a:r>
          </a:p>
          <a:p>
            <a:r>
              <a:rPr lang="en-US" altLang="zh-TW" sz="2400"/>
              <a:t>Dodge, Romig, and Shewart – statistical procedures for sampling and quality control, 1930s</a:t>
            </a:r>
          </a:p>
          <a:p>
            <a:r>
              <a:rPr lang="en-US" altLang="zh-TW" sz="2400"/>
              <a:t>Tippett – statistical sampling theory, 1935</a:t>
            </a:r>
          </a:p>
          <a:p>
            <a:r>
              <a:rPr lang="en-US" altLang="zh-TW" sz="2400"/>
              <a:t>Operations Research (OR) Groups – OR applications in warfare (WWII)</a:t>
            </a:r>
          </a:p>
          <a:p>
            <a:r>
              <a:rPr lang="en-US" altLang="zh-TW" sz="2400"/>
              <a:t>George Dantzig – linear programming, 1947</a:t>
            </a:r>
          </a:p>
        </p:txBody>
      </p:sp>
      <p:sp>
        <p:nvSpPr>
          <p:cNvPr id="73732" name="頁尾版面配置區 4">
            <a:extLst>
              <a:ext uri="{FF2B5EF4-FFF2-40B4-BE49-F238E27FC236}">
                <a16:creationId xmlns="" xmlns:a16="http://schemas.microsoft.com/office/drawing/2014/main" id="{12D3BC44-F153-2C5F-A5B1-0E70E890DDEE}"/>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3733" name="投影片編號版面配置區 5">
            <a:extLst>
              <a:ext uri="{FF2B5EF4-FFF2-40B4-BE49-F238E27FC236}">
                <a16:creationId xmlns="" xmlns:a16="http://schemas.microsoft.com/office/drawing/2014/main" id="{349BC0DB-DF8E-F1EB-3280-E33758121474}"/>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D62A801B-7E97-43A4-9DFE-B1AB0A6772A8}" type="slidenum">
              <a:rPr lang="en-US" altLang="zh-TW" sz="1400" smtClean="0">
                <a:solidFill>
                  <a:srgbClr val="333399"/>
                </a:solidFill>
              </a:rPr>
              <a:pPr/>
              <a:t>33</a:t>
            </a:fld>
            <a:endParaRPr lang="en-US" altLang="zh-TW" sz="1400">
              <a:solidFill>
                <a:srgbClr val="333399"/>
              </a:solidFill>
            </a:endParaRP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a:extLst>
              <a:ext uri="{FF2B5EF4-FFF2-40B4-BE49-F238E27FC236}">
                <a16:creationId xmlns="" xmlns:a16="http://schemas.microsoft.com/office/drawing/2014/main" id="{C3B01C3E-14E8-083E-DC67-393F009498C8}"/>
              </a:ext>
            </a:extLst>
          </p:cNvPr>
          <p:cNvSpPr>
            <a:spLocks noGrp="1" noChangeArrowheads="1"/>
          </p:cNvSpPr>
          <p:nvPr>
            <p:ph type="title"/>
          </p:nvPr>
        </p:nvSpPr>
        <p:spPr>
          <a:xfrm>
            <a:off x="1524000" y="381000"/>
            <a:ext cx="6432550" cy="1176338"/>
          </a:xfrm>
        </p:spPr>
        <p:txBody>
          <a:bodyPr/>
          <a:lstStyle/>
          <a:p>
            <a:r>
              <a:rPr lang="en-US" altLang="zh-TW" sz="3600"/>
              <a:t>Influence of Japanese Manufacturers</a:t>
            </a:r>
            <a:endParaRPr lang="en-IN" altLang="zh-TW" sz="3600"/>
          </a:p>
        </p:txBody>
      </p:sp>
      <p:sp>
        <p:nvSpPr>
          <p:cNvPr id="74755" name="Content Placeholder 3">
            <a:extLst>
              <a:ext uri="{FF2B5EF4-FFF2-40B4-BE49-F238E27FC236}">
                <a16:creationId xmlns="" xmlns:a16="http://schemas.microsoft.com/office/drawing/2014/main" id="{21E85AA2-B493-B7A1-EB65-C5363E69468E}"/>
              </a:ext>
            </a:extLst>
          </p:cNvPr>
          <p:cNvSpPr>
            <a:spLocks noGrp="1" noChangeArrowheads="1"/>
          </p:cNvSpPr>
          <p:nvPr>
            <p:ph sz="quarter" idx="4294967295"/>
          </p:nvPr>
        </p:nvSpPr>
        <p:spPr>
          <a:xfrm>
            <a:off x="900113" y="2057400"/>
            <a:ext cx="7343775" cy="2379663"/>
          </a:xfrm>
        </p:spPr>
        <p:txBody>
          <a:bodyPr/>
          <a:lstStyle/>
          <a:p>
            <a:r>
              <a:rPr lang="en-US" altLang="zh-TW"/>
              <a:t>Refined and developed management practices that increased productivity</a:t>
            </a:r>
          </a:p>
          <a:p>
            <a:pPr lvl="1"/>
            <a:r>
              <a:rPr lang="en-US" altLang="zh-TW"/>
              <a:t>Credited with fueling the “quality revolution”</a:t>
            </a:r>
          </a:p>
          <a:p>
            <a:pPr lvl="1"/>
            <a:r>
              <a:rPr lang="en-US" altLang="zh-TW"/>
              <a:t>Just-in-Time production</a:t>
            </a:r>
          </a:p>
        </p:txBody>
      </p:sp>
      <p:sp>
        <p:nvSpPr>
          <p:cNvPr id="74756" name="頁尾版面配置區 4">
            <a:extLst>
              <a:ext uri="{FF2B5EF4-FFF2-40B4-BE49-F238E27FC236}">
                <a16:creationId xmlns="" xmlns:a16="http://schemas.microsoft.com/office/drawing/2014/main" id="{02FDD5EE-4663-DEFF-26B1-0A4199934353}"/>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4757" name="投影片編號版面配置區 5">
            <a:extLst>
              <a:ext uri="{FF2B5EF4-FFF2-40B4-BE49-F238E27FC236}">
                <a16:creationId xmlns="" xmlns:a16="http://schemas.microsoft.com/office/drawing/2014/main" id="{F8D03695-CAE1-D870-59DD-9DE2CC564AB1}"/>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203DEFB-F54F-4566-91E0-132DD78265C2}" type="slidenum">
              <a:rPr lang="en-US" altLang="zh-TW" sz="1400" smtClean="0">
                <a:solidFill>
                  <a:srgbClr val="333399"/>
                </a:solidFill>
              </a:rPr>
              <a:pPr/>
              <a:t>34</a:t>
            </a:fld>
            <a:endParaRPr lang="en-US" altLang="zh-TW" sz="1400">
              <a:solidFill>
                <a:srgbClr val="333399"/>
              </a:solidFill>
            </a:endParaRP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a:extLst>
              <a:ext uri="{FF2B5EF4-FFF2-40B4-BE49-F238E27FC236}">
                <a16:creationId xmlns="" xmlns:a16="http://schemas.microsoft.com/office/drawing/2014/main" id="{84488360-4405-2BE5-5A60-49D563A3018D}"/>
              </a:ext>
            </a:extLst>
          </p:cNvPr>
          <p:cNvSpPr>
            <a:spLocks noGrp="1" noChangeArrowheads="1"/>
          </p:cNvSpPr>
          <p:nvPr>
            <p:ph type="title"/>
          </p:nvPr>
        </p:nvSpPr>
        <p:spPr/>
        <p:txBody>
          <a:bodyPr/>
          <a:lstStyle/>
          <a:p>
            <a:r>
              <a:rPr lang="en-US" altLang="zh-TW" sz="3200"/>
              <a:t>Historical summary of POM</a:t>
            </a:r>
            <a:endParaRPr lang="en-IN" altLang="zh-TW" sz="3200"/>
          </a:p>
        </p:txBody>
      </p:sp>
      <p:graphicFrame>
        <p:nvGraphicFramePr>
          <p:cNvPr id="5" name="Table 3">
            <a:extLst>
              <a:ext uri="{FF2B5EF4-FFF2-40B4-BE49-F238E27FC236}">
                <a16:creationId xmlns="" xmlns:a16="http://schemas.microsoft.com/office/drawing/2014/main" id="{51192707-E6D5-FF94-3FB0-61F6B4B997A9}"/>
              </a:ext>
            </a:extLst>
          </p:cNvPr>
          <p:cNvGraphicFramePr>
            <a:graphicFrameLocks noGrp="1"/>
          </p:cNvGraphicFramePr>
          <p:nvPr>
            <p:ph sz="quarter" idx="4294967295"/>
          </p:nvPr>
        </p:nvGraphicFramePr>
        <p:xfrm>
          <a:off x="860425" y="1455738"/>
          <a:ext cx="7597775" cy="4938712"/>
        </p:xfrm>
        <a:graphic>
          <a:graphicData uri="http://schemas.openxmlformats.org/drawingml/2006/table">
            <a:tbl>
              <a:tblPr firstRow="1" bandRow="1">
                <a:tableStyleId>{5C22544A-7EE6-4342-B048-85BDC9FD1C3A}</a:tableStyleId>
              </a:tblPr>
              <a:tblGrid>
                <a:gridCol w="1192630">
                  <a:extLst>
                    <a:ext uri="{9D8B030D-6E8A-4147-A177-3AD203B41FA5}">
                      <a16:colId xmlns="" xmlns:a16="http://schemas.microsoft.com/office/drawing/2014/main" val="20000"/>
                    </a:ext>
                  </a:extLst>
                </a:gridCol>
                <a:gridCol w="3428017">
                  <a:extLst>
                    <a:ext uri="{9D8B030D-6E8A-4147-A177-3AD203B41FA5}">
                      <a16:colId xmlns="" xmlns:a16="http://schemas.microsoft.com/office/drawing/2014/main" val="20001"/>
                    </a:ext>
                  </a:extLst>
                </a:gridCol>
                <a:gridCol w="2977129">
                  <a:extLst>
                    <a:ext uri="{9D8B030D-6E8A-4147-A177-3AD203B41FA5}">
                      <a16:colId xmlns="" xmlns:a16="http://schemas.microsoft.com/office/drawing/2014/main" val="20002"/>
                    </a:ext>
                  </a:extLst>
                </a:gridCol>
              </a:tblGrid>
              <a:tr h="228644">
                <a:tc>
                  <a:txBody>
                    <a:bodyPr/>
                    <a:lstStyle/>
                    <a:p>
                      <a:r>
                        <a:rPr lang="en-US" sz="900" dirty="0">
                          <a:solidFill>
                            <a:schemeClr val="tx1"/>
                          </a:solidFill>
                        </a:rPr>
                        <a:t>Approximate Date</a:t>
                      </a:r>
                    </a:p>
                  </a:txBody>
                  <a:tcPr marL="91448" marR="91448" marT="45729" marB="45729">
                    <a:solidFill>
                      <a:srgbClr val="D1CBAF"/>
                    </a:solidFill>
                  </a:tcPr>
                </a:tc>
                <a:tc>
                  <a:txBody>
                    <a:bodyPr/>
                    <a:lstStyle/>
                    <a:p>
                      <a:r>
                        <a:rPr lang="en-US" sz="900" dirty="0">
                          <a:solidFill>
                            <a:schemeClr val="tx1"/>
                          </a:solidFill>
                        </a:rPr>
                        <a:t>Contribution/Concept</a:t>
                      </a:r>
                    </a:p>
                  </a:txBody>
                  <a:tcPr marL="91448" marR="91448" marT="45729" marB="45729">
                    <a:solidFill>
                      <a:srgbClr val="D1CBAF"/>
                    </a:solidFill>
                  </a:tcPr>
                </a:tc>
                <a:tc>
                  <a:txBody>
                    <a:bodyPr/>
                    <a:lstStyle/>
                    <a:p>
                      <a:r>
                        <a:rPr lang="en-US" sz="900" dirty="0">
                          <a:solidFill>
                            <a:schemeClr val="tx1"/>
                          </a:solidFill>
                        </a:rPr>
                        <a:t>Originator</a:t>
                      </a:r>
                    </a:p>
                  </a:txBody>
                  <a:tcPr marL="91448" marR="91448" marT="45729" marB="45729">
                    <a:solidFill>
                      <a:srgbClr val="D1CBAF"/>
                    </a:solidFill>
                  </a:tcPr>
                </a:tc>
                <a:extLst>
                  <a:ext uri="{0D108BD9-81ED-4DB2-BD59-A6C34878D82A}">
                    <a16:rowId xmlns="" xmlns:a16="http://schemas.microsoft.com/office/drawing/2014/main" val="10000"/>
                  </a:ext>
                </a:extLst>
              </a:tr>
              <a:tr h="228644">
                <a:tc>
                  <a:txBody>
                    <a:bodyPr/>
                    <a:lstStyle/>
                    <a:p>
                      <a:r>
                        <a:rPr lang="en-US" sz="900" dirty="0"/>
                        <a:t>1776</a:t>
                      </a:r>
                    </a:p>
                  </a:txBody>
                  <a:tcPr marL="91448" marR="91448" marT="45729" marB="45729">
                    <a:solidFill>
                      <a:srgbClr val="E6E3D2"/>
                    </a:solidFill>
                  </a:tcPr>
                </a:tc>
                <a:tc>
                  <a:txBody>
                    <a:bodyPr/>
                    <a:lstStyle/>
                    <a:p>
                      <a:r>
                        <a:rPr lang="en-US" sz="900" dirty="0"/>
                        <a:t>Division of labor</a:t>
                      </a:r>
                    </a:p>
                  </a:txBody>
                  <a:tcPr marL="91448" marR="91448" marT="45729" marB="45729">
                    <a:solidFill>
                      <a:srgbClr val="E6E3D2"/>
                    </a:solidFill>
                  </a:tcPr>
                </a:tc>
                <a:tc>
                  <a:txBody>
                    <a:bodyPr/>
                    <a:lstStyle/>
                    <a:p>
                      <a:r>
                        <a:rPr lang="en-US" sz="900" dirty="0"/>
                        <a:t>Adam Smith</a:t>
                      </a:r>
                    </a:p>
                  </a:txBody>
                  <a:tcPr marL="91448" marR="91448" marT="45729" marB="45729">
                    <a:solidFill>
                      <a:srgbClr val="E6E3D2"/>
                    </a:solidFill>
                  </a:tcPr>
                </a:tc>
                <a:extLst>
                  <a:ext uri="{0D108BD9-81ED-4DB2-BD59-A6C34878D82A}">
                    <a16:rowId xmlns="" xmlns:a16="http://schemas.microsoft.com/office/drawing/2014/main" val="10001"/>
                  </a:ext>
                </a:extLst>
              </a:tr>
              <a:tr h="228644">
                <a:tc>
                  <a:txBody>
                    <a:bodyPr/>
                    <a:lstStyle/>
                    <a:p>
                      <a:r>
                        <a:rPr lang="en-US" sz="900" dirty="0"/>
                        <a:t>1790</a:t>
                      </a:r>
                    </a:p>
                  </a:txBody>
                  <a:tcPr marL="91448" marR="91448" marT="45729" marB="45729">
                    <a:solidFill>
                      <a:srgbClr val="E6E3D2"/>
                    </a:solidFill>
                  </a:tcPr>
                </a:tc>
                <a:tc>
                  <a:txBody>
                    <a:bodyPr/>
                    <a:lstStyle/>
                    <a:p>
                      <a:r>
                        <a:rPr lang="en-US" sz="900" dirty="0"/>
                        <a:t>Interchangeable parts</a:t>
                      </a:r>
                    </a:p>
                  </a:txBody>
                  <a:tcPr marL="91448" marR="91448" marT="45729" marB="45729">
                    <a:solidFill>
                      <a:srgbClr val="E6E3D2"/>
                    </a:solidFill>
                  </a:tcPr>
                </a:tc>
                <a:tc>
                  <a:txBody>
                    <a:bodyPr/>
                    <a:lstStyle/>
                    <a:p>
                      <a:r>
                        <a:rPr lang="en-US" sz="900" dirty="0"/>
                        <a:t>Eli Whitney</a:t>
                      </a:r>
                    </a:p>
                  </a:txBody>
                  <a:tcPr marL="91448" marR="91448" marT="45729" marB="45729">
                    <a:solidFill>
                      <a:srgbClr val="E6E3D2"/>
                    </a:solidFill>
                  </a:tcPr>
                </a:tc>
                <a:extLst>
                  <a:ext uri="{0D108BD9-81ED-4DB2-BD59-A6C34878D82A}">
                    <a16:rowId xmlns="" xmlns:a16="http://schemas.microsoft.com/office/drawing/2014/main" val="10002"/>
                  </a:ext>
                </a:extLst>
              </a:tr>
              <a:tr h="228644">
                <a:tc>
                  <a:txBody>
                    <a:bodyPr/>
                    <a:lstStyle/>
                    <a:p>
                      <a:r>
                        <a:rPr lang="en-US" sz="900" dirty="0"/>
                        <a:t>1911</a:t>
                      </a:r>
                    </a:p>
                  </a:txBody>
                  <a:tcPr marL="91448" marR="91448" marT="45729" marB="45729">
                    <a:solidFill>
                      <a:srgbClr val="E6E3D2"/>
                    </a:solidFill>
                  </a:tcPr>
                </a:tc>
                <a:tc>
                  <a:txBody>
                    <a:bodyPr/>
                    <a:lstStyle/>
                    <a:p>
                      <a:r>
                        <a:rPr lang="en-US" sz="900" dirty="0"/>
                        <a:t>Principles of scientific management</a:t>
                      </a:r>
                    </a:p>
                  </a:txBody>
                  <a:tcPr marL="91448" marR="91448" marT="45729" marB="45729">
                    <a:solidFill>
                      <a:srgbClr val="E6E3D2"/>
                    </a:solidFill>
                  </a:tcPr>
                </a:tc>
                <a:tc>
                  <a:txBody>
                    <a:bodyPr/>
                    <a:lstStyle/>
                    <a:p>
                      <a:r>
                        <a:rPr lang="en-US" sz="900" dirty="0"/>
                        <a:t>Frederick W. Taylor</a:t>
                      </a:r>
                    </a:p>
                  </a:txBody>
                  <a:tcPr marL="91448" marR="91448" marT="45729" marB="45729">
                    <a:solidFill>
                      <a:srgbClr val="E6E3D2"/>
                    </a:solidFill>
                  </a:tcPr>
                </a:tc>
                <a:extLst>
                  <a:ext uri="{0D108BD9-81ED-4DB2-BD59-A6C34878D82A}">
                    <a16:rowId xmlns="" xmlns:a16="http://schemas.microsoft.com/office/drawing/2014/main" val="10003"/>
                  </a:ext>
                </a:extLst>
              </a:tr>
              <a:tr h="228644">
                <a:tc>
                  <a:txBody>
                    <a:bodyPr/>
                    <a:lstStyle/>
                    <a:p>
                      <a:r>
                        <a:rPr lang="en-US" sz="900" dirty="0"/>
                        <a:t>1911</a:t>
                      </a:r>
                    </a:p>
                  </a:txBody>
                  <a:tcPr marL="91448" marR="91448" marT="45729" marB="45729">
                    <a:solidFill>
                      <a:srgbClr val="E6E3D2"/>
                    </a:solidFill>
                  </a:tcPr>
                </a:tc>
                <a:tc>
                  <a:txBody>
                    <a:bodyPr/>
                    <a:lstStyle/>
                    <a:p>
                      <a:r>
                        <a:rPr lang="en-US" sz="900" dirty="0"/>
                        <a:t>Motion study, use of industrial psychology</a:t>
                      </a:r>
                    </a:p>
                  </a:txBody>
                  <a:tcPr marL="91448" marR="91448" marT="45729" marB="45729">
                    <a:solidFill>
                      <a:srgbClr val="E6E3D2"/>
                    </a:solidFill>
                  </a:tcPr>
                </a:tc>
                <a:tc>
                  <a:txBody>
                    <a:bodyPr/>
                    <a:lstStyle/>
                    <a:p>
                      <a:r>
                        <a:rPr lang="en-US" sz="900" dirty="0"/>
                        <a:t>Frank and Lillian</a:t>
                      </a:r>
                      <a:r>
                        <a:rPr lang="en-US" sz="900" baseline="0" dirty="0"/>
                        <a:t> </a:t>
                      </a:r>
                      <a:r>
                        <a:rPr lang="en-US" sz="900" baseline="0" dirty="0" err="1"/>
                        <a:t>Gilbreth</a:t>
                      </a:r>
                      <a:endParaRPr lang="en-US" sz="900" dirty="0"/>
                    </a:p>
                  </a:txBody>
                  <a:tcPr marL="91448" marR="91448" marT="45729" marB="45729">
                    <a:solidFill>
                      <a:srgbClr val="E6E3D2"/>
                    </a:solidFill>
                  </a:tcPr>
                </a:tc>
                <a:extLst>
                  <a:ext uri="{0D108BD9-81ED-4DB2-BD59-A6C34878D82A}">
                    <a16:rowId xmlns="" xmlns:a16="http://schemas.microsoft.com/office/drawing/2014/main" val="10004"/>
                  </a:ext>
                </a:extLst>
              </a:tr>
              <a:tr h="228644">
                <a:tc>
                  <a:txBody>
                    <a:bodyPr/>
                    <a:lstStyle/>
                    <a:p>
                      <a:r>
                        <a:rPr lang="en-US" sz="900" dirty="0"/>
                        <a:t>1912</a:t>
                      </a:r>
                    </a:p>
                  </a:txBody>
                  <a:tcPr marL="91448" marR="91448" marT="45729" marB="45729">
                    <a:solidFill>
                      <a:srgbClr val="E6E3D2"/>
                    </a:solidFill>
                  </a:tcPr>
                </a:tc>
                <a:tc>
                  <a:txBody>
                    <a:bodyPr/>
                    <a:lstStyle/>
                    <a:p>
                      <a:r>
                        <a:rPr lang="en-US" sz="900" dirty="0"/>
                        <a:t>Chart for scheduling</a:t>
                      </a:r>
                      <a:r>
                        <a:rPr lang="en-US" sz="900" baseline="0" dirty="0"/>
                        <a:t> activities</a:t>
                      </a:r>
                      <a:endParaRPr lang="en-US" sz="900" dirty="0"/>
                    </a:p>
                  </a:txBody>
                  <a:tcPr marL="91448" marR="91448" marT="45729" marB="45729">
                    <a:solidFill>
                      <a:srgbClr val="E6E3D2"/>
                    </a:solidFill>
                  </a:tcPr>
                </a:tc>
                <a:tc>
                  <a:txBody>
                    <a:bodyPr/>
                    <a:lstStyle/>
                    <a:p>
                      <a:r>
                        <a:rPr lang="en-US" sz="900" dirty="0"/>
                        <a:t>Henry Gantt</a:t>
                      </a:r>
                    </a:p>
                  </a:txBody>
                  <a:tcPr marL="91448" marR="91448" marT="45729" marB="45729">
                    <a:solidFill>
                      <a:srgbClr val="E6E3D2"/>
                    </a:solidFill>
                  </a:tcPr>
                </a:tc>
                <a:extLst>
                  <a:ext uri="{0D108BD9-81ED-4DB2-BD59-A6C34878D82A}">
                    <a16:rowId xmlns="" xmlns:a16="http://schemas.microsoft.com/office/drawing/2014/main" val="10005"/>
                  </a:ext>
                </a:extLst>
              </a:tr>
              <a:tr h="228644">
                <a:tc>
                  <a:txBody>
                    <a:bodyPr/>
                    <a:lstStyle/>
                    <a:p>
                      <a:r>
                        <a:rPr lang="en-US" sz="900" dirty="0"/>
                        <a:t>1913</a:t>
                      </a:r>
                    </a:p>
                  </a:txBody>
                  <a:tcPr marL="91448" marR="91448" marT="45729" marB="45729">
                    <a:solidFill>
                      <a:srgbClr val="E6E3D2"/>
                    </a:solidFill>
                  </a:tcPr>
                </a:tc>
                <a:tc>
                  <a:txBody>
                    <a:bodyPr/>
                    <a:lstStyle/>
                    <a:p>
                      <a:r>
                        <a:rPr lang="en-US" sz="900" dirty="0"/>
                        <a:t>Moving assembly line</a:t>
                      </a:r>
                    </a:p>
                  </a:txBody>
                  <a:tcPr marL="91448" marR="91448" marT="45729" marB="45729">
                    <a:solidFill>
                      <a:srgbClr val="E6E3D2"/>
                    </a:solidFill>
                  </a:tcPr>
                </a:tc>
                <a:tc>
                  <a:txBody>
                    <a:bodyPr/>
                    <a:lstStyle/>
                    <a:p>
                      <a:r>
                        <a:rPr lang="en-US" sz="900" dirty="0"/>
                        <a:t>Henry</a:t>
                      </a:r>
                      <a:r>
                        <a:rPr lang="en-US" sz="900" baseline="0" dirty="0"/>
                        <a:t> Ford</a:t>
                      </a:r>
                      <a:endParaRPr lang="en-US" sz="900" dirty="0"/>
                    </a:p>
                  </a:txBody>
                  <a:tcPr marL="91448" marR="91448" marT="45729" marB="45729">
                    <a:solidFill>
                      <a:srgbClr val="E6E3D2"/>
                    </a:solidFill>
                  </a:tcPr>
                </a:tc>
                <a:extLst>
                  <a:ext uri="{0D108BD9-81ED-4DB2-BD59-A6C34878D82A}">
                    <a16:rowId xmlns="" xmlns:a16="http://schemas.microsoft.com/office/drawing/2014/main" val="10006"/>
                  </a:ext>
                </a:extLst>
              </a:tr>
              <a:tr h="228644">
                <a:tc>
                  <a:txBody>
                    <a:bodyPr/>
                    <a:lstStyle/>
                    <a:p>
                      <a:r>
                        <a:rPr lang="en-US" sz="900" dirty="0"/>
                        <a:t>1915</a:t>
                      </a:r>
                    </a:p>
                  </a:txBody>
                  <a:tcPr marL="91448" marR="91448" marT="45729" marB="45729">
                    <a:solidFill>
                      <a:srgbClr val="E6E3D2"/>
                    </a:solidFill>
                  </a:tcPr>
                </a:tc>
                <a:tc>
                  <a:txBody>
                    <a:bodyPr/>
                    <a:lstStyle/>
                    <a:p>
                      <a:r>
                        <a:rPr lang="en-US" sz="900" dirty="0"/>
                        <a:t>Mathematical model for inventory ordering</a:t>
                      </a:r>
                    </a:p>
                  </a:txBody>
                  <a:tcPr marL="91448" marR="91448" marT="45729" marB="45729">
                    <a:solidFill>
                      <a:srgbClr val="E6E3D2"/>
                    </a:solidFill>
                  </a:tcPr>
                </a:tc>
                <a:tc>
                  <a:txBody>
                    <a:bodyPr/>
                    <a:lstStyle/>
                    <a:p>
                      <a:r>
                        <a:rPr lang="en-US" sz="900" dirty="0"/>
                        <a:t>F.W.</a:t>
                      </a:r>
                      <a:r>
                        <a:rPr lang="en-US" sz="900" baseline="0" dirty="0"/>
                        <a:t> Harris</a:t>
                      </a:r>
                      <a:endParaRPr lang="en-US" sz="900" dirty="0"/>
                    </a:p>
                  </a:txBody>
                  <a:tcPr marL="91448" marR="91448" marT="45729" marB="45729">
                    <a:solidFill>
                      <a:srgbClr val="E6E3D2"/>
                    </a:solidFill>
                  </a:tcPr>
                </a:tc>
                <a:extLst>
                  <a:ext uri="{0D108BD9-81ED-4DB2-BD59-A6C34878D82A}">
                    <a16:rowId xmlns="" xmlns:a16="http://schemas.microsoft.com/office/drawing/2014/main" val="10007"/>
                  </a:ext>
                </a:extLst>
              </a:tr>
              <a:tr h="228644">
                <a:tc>
                  <a:txBody>
                    <a:bodyPr/>
                    <a:lstStyle/>
                    <a:p>
                      <a:r>
                        <a:rPr lang="en-US" sz="900" dirty="0"/>
                        <a:t>1930</a:t>
                      </a:r>
                    </a:p>
                  </a:txBody>
                  <a:tcPr marL="91448" marR="91448" marT="45729" marB="45729">
                    <a:solidFill>
                      <a:srgbClr val="E6E3D2"/>
                    </a:solidFill>
                  </a:tcPr>
                </a:tc>
                <a:tc>
                  <a:txBody>
                    <a:bodyPr/>
                    <a:lstStyle/>
                    <a:p>
                      <a:r>
                        <a:rPr lang="en-US" sz="900" dirty="0"/>
                        <a:t>Hawthorne studies on worker motivation</a:t>
                      </a:r>
                    </a:p>
                  </a:txBody>
                  <a:tcPr marL="91448" marR="91448" marT="45729" marB="45729">
                    <a:solidFill>
                      <a:srgbClr val="E6E3D2"/>
                    </a:solidFill>
                  </a:tcPr>
                </a:tc>
                <a:tc>
                  <a:txBody>
                    <a:bodyPr/>
                    <a:lstStyle/>
                    <a:p>
                      <a:r>
                        <a:rPr lang="en-US" sz="900" dirty="0"/>
                        <a:t>Elton Mayo</a:t>
                      </a:r>
                    </a:p>
                  </a:txBody>
                  <a:tcPr marL="91448" marR="91448" marT="45729" marB="45729">
                    <a:solidFill>
                      <a:srgbClr val="E6E3D2"/>
                    </a:solidFill>
                  </a:tcPr>
                </a:tc>
                <a:extLst>
                  <a:ext uri="{0D108BD9-81ED-4DB2-BD59-A6C34878D82A}">
                    <a16:rowId xmlns="" xmlns:a16="http://schemas.microsoft.com/office/drawing/2014/main" val="10008"/>
                  </a:ext>
                </a:extLst>
              </a:tr>
              <a:tr h="228644">
                <a:tc>
                  <a:txBody>
                    <a:bodyPr/>
                    <a:lstStyle/>
                    <a:p>
                      <a:r>
                        <a:rPr lang="en-US" sz="900" dirty="0"/>
                        <a:t>1935</a:t>
                      </a:r>
                    </a:p>
                  </a:txBody>
                  <a:tcPr marL="91448" marR="91448" marT="45729" marB="45729">
                    <a:solidFill>
                      <a:srgbClr val="E6E3D2"/>
                    </a:solidFill>
                  </a:tcPr>
                </a:tc>
                <a:tc>
                  <a:txBody>
                    <a:bodyPr/>
                    <a:lstStyle/>
                    <a:p>
                      <a:r>
                        <a:rPr lang="en-US" sz="900" dirty="0"/>
                        <a:t>Statistical procedures for sampling and</a:t>
                      </a:r>
                      <a:r>
                        <a:rPr lang="en-US" sz="900" baseline="0" dirty="0"/>
                        <a:t> quality control</a:t>
                      </a:r>
                      <a:endParaRPr lang="en-US" sz="900" dirty="0"/>
                    </a:p>
                  </a:txBody>
                  <a:tcPr marL="91448" marR="91448" marT="45729" marB="45729">
                    <a:solidFill>
                      <a:srgbClr val="E6E3D2"/>
                    </a:solidFill>
                  </a:tcPr>
                </a:tc>
                <a:tc>
                  <a:txBody>
                    <a:bodyPr/>
                    <a:lstStyle/>
                    <a:p>
                      <a:r>
                        <a:rPr lang="en-US" sz="900" dirty="0"/>
                        <a:t>H.F. Dodge, H. G. </a:t>
                      </a:r>
                      <a:r>
                        <a:rPr lang="en-US" sz="900" dirty="0" err="1"/>
                        <a:t>Romig</a:t>
                      </a:r>
                      <a:r>
                        <a:rPr lang="en-US" sz="900" dirty="0"/>
                        <a:t>, W. </a:t>
                      </a:r>
                      <a:r>
                        <a:rPr lang="en-US" sz="900" dirty="0" err="1"/>
                        <a:t>Shewhart</a:t>
                      </a:r>
                      <a:r>
                        <a:rPr lang="en-US" sz="900" dirty="0"/>
                        <a:t>, L.H.C. </a:t>
                      </a:r>
                      <a:r>
                        <a:rPr lang="en-US" sz="900" dirty="0" err="1"/>
                        <a:t>Tippett</a:t>
                      </a:r>
                      <a:endParaRPr lang="en-US" sz="900" dirty="0"/>
                    </a:p>
                  </a:txBody>
                  <a:tcPr marL="91448" marR="91448" marT="45729" marB="45729">
                    <a:solidFill>
                      <a:srgbClr val="E6E3D2"/>
                    </a:solidFill>
                  </a:tcPr>
                </a:tc>
                <a:extLst>
                  <a:ext uri="{0D108BD9-81ED-4DB2-BD59-A6C34878D82A}">
                    <a16:rowId xmlns="" xmlns:a16="http://schemas.microsoft.com/office/drawing/2014/main" val="10009"/>
                  </a:ext>
                </a:extLst>
              </a:tr>
              <a:tr h="228644">
                <a:tc>
                  <a:txBody>
                    <a:bodyPr/>
                    <a:lstStyle/>
                    <a:p>
                      <a:r>
                        <a:rPr lang="en-US" sz="900" dirty="0"/>
                        <a:t>1940</a:t>
                      </a:r>
                    </a:p>
                  </a:txBody>
                  <a:tcPr marL="91448" marR="91448" marT="45729" marB="45729">
                    <a:solidFill>
                      <a:srgbClr val="E6E3D2"/>
                    </a:solidFill>
                  </a:tcPr>
                </a:tc>
                <a:tc>
                  <a:txBody>
                    <a:bodyPr/>
                    <a:lstStyle/>
                    <a:p>
                      <a:r>
                        <a:rPr lang="en-US" sz="900" dirty="0"/>
                        <a:t>Operations</a:t>
                      </a:r>
                      <a:r>
                        <a:rPr lang="en-US" sz="900" baseline="0" dirty="0"/>
                        <a:t> research applications in warfare</a:t>
                      </a:r>
                      <a:endParaRPr lang="en-US" sz="900" dirty="0"/>
                    </a:p>
                  </a:txBody>
                  <a:tcPr marL="91448" marR="91448" marT="45729" marB="45729">
                    <a:solidFill>
                      <a:srgbClr val="E6E3D2"/>
                    </a:solidFill>
                  </a:tcPr>
                </a:tc>
                <a:tc>
                  <a:txBody>
                    <a:bodyPr/>
                    <a:lstStyle/>
                    <a:p>
                      <a:r>
                        <a:rPr lang="en-US" sz="900" dirty="0"/>
                        <a:t>Operations research groups</a:t>
                      </a:r>
                    </a:p>
                  </a:txBody>
                  <a:tcPr marL="91448" marR="91448" marT="45729" marB="45729">
                    <a:solidFill>
                      <a:srgbClr val="E6E3D2"/>
                    </a:solidFill>
                  </a:tcPr>
                </a:tc>
                <a:extLst>
                  <a:ext uri="{0D108BD9-81ED-4DB2-BD59-A6C34878D82A}">
                    <a16:rowId xmlns="" xmlns:a16="http://schemas.microsoft.com/office/drawing/2014/main" val="10010"/>
                  </a:ext>
                </a:extLst>
              </a:tr>
              <a:tr h="228644">
                <a:tc>
                  <a:txBody>
                    <a:bodyPr/>
                    <a:lstStyle/>
                    <a:p>
                      <a:r>
                        <a:rPr lang="en-US" sz="900" dirty="0"/>
                        <a:t>1947</a:t>
                      </a:r>
                    </a:p>
                  </a:txBody>
                  <a:tcPr marL="91448" marR="91448" marT="45729" marB="45729">
                    <a:solidFill>
                      <a:srgbClr val="E6E3D2"/>
                    </a:solidFill>
                  </a:tcPr>
                </a:tc>
                <a:tc>
                  <a:txBody>
                    <a:bodyPr/>
                    <a:lstStyle/>
                    <a:p>
                      <a:r>
                        <a:rPr lang="en-US" sz="900" dirty="0"/>
                        <a:t>Linear programming</a:t>
                      </a:r>
                    </a:p>
                  </a:txBody>
                  <a:tcPr marL="91448" marR="91448" marT="45729" marB="45729">
                    <a:solidFill>
                      <a:srgbClr val="E6E3D2"/>
                    </a:solidFill>
                  </a:tcPr>
                </a:tc>
                <a:tc>
                  <a:txBody>
                    <a:bodyPr/>
                    <a:lstStyle/>
                    <a:p>
                      <a:r>
                        <a:rPr lang="en-US" sz="900" dirty="0"/>
                        <a:t>George </a:t>
                      </a:r>
                      <a:r>
                        <a:rPr lang="en-US" sz="900" dirty="0" err="1"/>
                        <a:t>Dantzig</a:t>
                      </a:r>
                      <a:endParaRPr lang="en-US" sz="900" dirty="0"/>
                    </a:p>
                  </a:txBody>
                  <a:tcPr marL="91448" marR="91448" marT="45729" marB="45729">
                    <a:solidFill>
                      <a:srgbClr val="E6E3D2"/>
                    </a:solidFill>
                  </a:tcPr>
                </a:tc>
                <a:extLst>
                  <a:ext uri="{0D108BD9-81ED-4DB2-BD59-A6C34878D82A}">
                    <a16:rowId xmlns="" xmlns:a16="http://schemas.microsoft.com/office/drawing/2014/main" val="10011"/>
                  </a:ext>
                </a:extLst>
              </a:tr>
              <a:tr h="228644">
                <a:tc>
                  <a:txBody>
                    <a:bodyPr/>
                    <a:lstStyle/>
                    <a:p>
                      <a:r>
                        <a:rPr lang="en-US" sz="900" dirty="0"/>
                        <a:t>1951</a:t>
                      </a:r>
                    </a:p>
                  </a:txBody>
                  <a:tcPr marL="91448" marR="91448" marT="45729" marB="45729">
                    <a:solidFill>
                      <a:srgbClr val="E6E3D2"/>
                    </a:solidFill>
                  </a:tcPr>
                </a:tc>
                <a:tc>
                  <a:txBody>
                    <a:bodyPr/>
                    <a:lstStyle/>
                    <a:p>
                      <a:r>
                        <a:rPr lang="en-US" sz="900" dirty="0"/>
                        <a:t>Commercial digital</a:t>
                      </a:r>
                      <a:r>
                        <a:rPr lang="en-US" sz="900" baseline="0" dirty="0"/>
                        <a:t> computers</a:t>
                      </a:r>
                      <a:endParaRPr lang="en-US" sz="900" dirty="0"/>
                    </a:p>
                  </a:txBody>
                  <a:tcPr marL="91448" marR="91448" marT="45729" marB="45729">
                    <a:solidFill>
                      <a:srgbClr val="E6E3D2"/>
                    </a:solidFill>
                  </a:tcPr>
                </a:tc>
                <a:tc>
                  <a:txBody>
                    <a:bodyPr/>
                    <a:lstStyle/>
                    <a:p>
                      <a:r>
                        <a:rPr lang="en-US" sz="900" dirty="0"/>
                        <a:t>Sperry Univac, IBM</a:t>
                      </a:r>
                    </a:p>
                  </a:txBody>
                  <a:tcPr marL="91448" marR="91448" marT="45729" marB="45729">
                    <a:solidFill>
                      <a:srgbClr val="E6E3D2"/>
                    </a:solidFill>
                  </a:tcPr>
                </a:tc>
                <a:extLst>
                  <a:ext uri="{0D108BD9-81ED-4DB2-BD59-A6C34878D82A}">
                    <a16:rowId xmlns="" xmlns:a16="http://schemas.microsoft.com/office/drawing/2014/main" val="10012"/>
                  </a:ext>
                </a:extLst>
              </a:tr>
              <a:tr h="228644">
                <a:tc>
                  <a:txBody>
                    <a:bodyPr/>
                    <a:lstStyle/>
                    <a:p>
                      <a:r>
                        <a:rPr lang="en-US" sz="900" dirty="0"/>
                        <a:t>1950s</a:t>
                      </a:r>
                    </a:p>
                  </a:txBody>
                  <a:tcPr marL="91448" marR="91448" marT="45729" marB="45729">
                    <a:solidFill>
                      <a:srgbClr val="E6E3D2"/>
                    </a:solidFill>
                  </a:tcPr>
                </a:tc>
                <a:tc>
                  <a:txBody>
                    <a:bodyPr/>
                    <a:lstStyle/>
                    <a:p>
                      <a:r>
                        <a:rPr lang="en-US" sz="900" dirty="0"/>
                        <a:t>Automation</a:t>
                      </a:r>
                    </a:p>
                  </a:txBody>
                  <a:tcPr marL="91448" marR="91448" marT="45729" marB="45729">
                    <a:solidFill>
                      <a:srgbClr val="E6E3D2"/>
                    </a:solidFill>
                  </a:tcPr>
                </a:tc>
                <a:tc>
                  <a:txBody>
                    <a:bodyPr/>
                    <a:lstStyle/>
                    <a:p>
                      <a:r>
                        <a:rPr lang="en-US" sz="900" dirty="0"/>
                        <a:t>Numerous</a:t>
                      </a:r>
                    </a:p>
                  </a:txBody>
                  <a:tcPr marL="91448" marR="91448" marT="45729" marB="45729">
                    <a:solidFill>
                      <a:srgbClr val="E6E3D2"/>
                    </a:solidFill>
                  </a:tcPr>
                </a:tc>
                <a:extLst>
                  <a:ext uri="{0D108BD9-81ED-4DB2-BD59-A6C34878D82A}">
                    <a16:rowId xmlns="" xmlns:a16="http://schemas.microsoft.com/office/drawing/2014/main" val="10013"/>
                  </a:ext>
                </a:extLst>
              </a:tr>
              <a:tr h="228644">
                <a:tc>
                  <a:txBody>
                    <a:bodyPr/>
                    <a:lstStyle/>
                    <a:p>
                      <a:r>
                        <a:rPr lang="en-US" sz="900" dirty="0"/>
                        <a:t>1960s</a:t>
                      </a:r>
                    </a:p>
                  </a:txBody>
                  <a:tcPr marL="91448" marR="91448" marT="45729" marB="45729">
                    <a:solidFill>
                      <a:srgbClr val="E6E3D2"/>
                    </a:solidFill>
                  </a:tcPr>
                </a:tc>
                <a:tc>
                  <a:txBody>
                    <a:bodyPr/>
                    <a:lstStyle/>
                    <a:p>
                      <a:r>
                        <a:rPr lang="en-US" sz="900" dirty="0"/>
                        <a:t>Extensive</a:t>
                      </a:r>
                      <a:r>
                        <a:rPr lang="en-US" sz="900" baseline="0" dirty="0"/>
                        <a:t> development of quantitative tools</a:t>
                      </a:r>
                      <a:endParaRPr lang="en-US" sz="900" dirty="0"/>
                    </a:p>
                  </a:txBody>
                  <a:tcPr marL="91448" marR="91448" marT="45729" marB="45729">
                    <a:solidFill>
                      <a:srgbClr val="E6E3D2"/>
                    </a:solidFill>
                  </a:tcPr>
                </a:tc>
                <a:tc>
                  <a:txBody>
                    <a:bodyPr/>
                    <a:lstStyle/>
                    <a:p>
                      <a:r>
                        <a:rPr lang="en-US" sz="900" dirty="0"/>
                        <a:t>Numerous</a:t>
                      </a:r>
                    </a:p>
                  </a:txBody>
                  <a:tcPr marL="91448" marR="91448" marT="45729" marB="45729">
                    <a:solidFill>
                      <a:srgbClr val="E6E3D2"/>
                    </a:solidFill>
                  </a:tcPr>
                </a:tc>
                <a:extLst>
                  <a:ext uri="{0D108BD9-81ED-4DB2-BD59-A6C34878D82A}">
                    <a16:rowId xmlns="" xmlns:a16="http://schemas.microsoft.com/office/drawing/2014/main" val="10014"/>
                  </a:ext>
                </a:extLst>
              </a:tr>
              <a:tr h="228644">
                <a:tc>
                  <a:txBody>
                    <a:bodyPr/>
                    <a:lstStyle/>
                    <a:p>
                      <a:r>
                        <a:rPr lang="en-US" sz="900" dirty="0"/>
                        <a:t>1960s</a:t>
                      </a:r>
                    </a:p>
                  </a:txBody>
                  <a:tcPr marL="91448" marR="91448" marT="45729" marB="45729">
                    <a:solidFill>
                      <a:srgbClr val="E6E3D2"/>
                    </a:solidFill>
                  </a:tcPr>
                </a:tc>
                <a:tc>
                  <a:txBody>
                    <a:bodyPr/>
                    <a:lstStyle/>
                    <a:p>
                      <a:r>
                        <a:rPr lang="en-US" sz="900" dirty="0"/>
                        <a:t>Industrial dynamics</a:t>
                      </a:r>
                    </a:p>
                  </a:txBody>
                  <a:tcPr marL="91448" marR="91448" marT="45729" marB="45729">
                    <a:solidFill>
                      <a:srgbClr val="E6E3D2"/>
                    </a:solidFill>
                  </a:tcPr>
                </a:tc>
                <a:tc>
                  <a:txBody>
                    <a:bodyPr/>
                    <a:lstStyle/>
                    <a:p>
                      <a:r>
                        <a:rPr lang="en-US" sz="900" dirty="0"/>
                        <a:t>Jay Forrester</a:t>
                      </a:r>
                    </a:p>
                  </a:txBody>
                  <a:tcPr marL="91448" marR="91448" marT="45729" marB="45729">
                    <a:solidFill>
                      <a:srgbClr val="E6E3D2"/>
                    </a:solidFill>
                  </a:tcPr>
                </a:tc>
                <a:extLst>
                  <a:ext uri="{0D108BD9-81ED-4DB2-BD59-A6C34878D82A}">
                    <a16:rowId xmlns="" xmlns:a16="http://schemas.microsoft.com/office/drawing/2014/main" val="10015"/>
                  </a:ext>
                </a:extLst>
              </a:tr>
              <a:tr h="228644">
                <a:tc>
                  <a:txBody>
                    <a:bodyPr/>
                    <a:lstStyle/>
                    <a:p>
                      <a:r>
                        <a:rPr lang="en-US" sz="900" dirty="0"/>
                        <a:t>1975</a:t>
                      </a:r>
                    </a:p>
                  </a:txBody>
                  <a:tcPr marL="91448" marR="91448" marT="45729" marB="45729">
                    <a:solidFill>
                      <a:srgbClr val="E6E3D2"/>
                    </a:solidFill>
                  </a:tcPr>
                </a:tc>
                <a:tc>
                  <a:txBody>
                    <a:bodyPr/>
                    <a:lstStyle/>
                    <a:p>
                      <a:r>
                        <a:rPr lang="en-US" sz="900" dirty="0"/>
                        <a:t>Emphasis on manufacturing strategy</a:t>
                      </a:r>
                    </a:p>
                  </a:txBody>
                  <a:tcPr marL="91448" marR="91448" marT="45729" marB="45729">
                    <a:solidFill>
                      <a:srgbClr val="E6E3D2"/>
                    </a:solidFill>
                  </a:tcPr>
                </a:tc>
                <a:tc>
                  <a:txBody>
                    <a:bodyPr/>
                    <a:lstStyle/>
                    <a:p>
                      <a:r>
                        <a:rPr lang="en-US" sz="900" dirty="0"/>
                        <a:t>W.</a:t>
                      </a:r>
                      <a:r>
                        <a:rPr lang="en-US" sz="900" baseline="0" dirty="0"/>
                        <a:t> Skinner</a:t>
                      </a:r>
                      <a:endParaRPr lang="en-US" sz="900" dirty="0"/>
                    </a:p>
                  </a:txBody>
                  <a:tcPr marL="91448" marR="91448" marT="45729" marB="45729">
                    <a:solidFill>
                      <a:srgbClr val="E6E3D2"/>
                    </a:solidFill>
                  </a:tcPr>
                </a:tc>
                <a:extLst>
                  <a:ext uri="{0D108BD9-81ED-4DB2-BD59-A6C34878D82A}">
                    <a16:rowId xmlns="" xmlns:a16="http://schemas.microsoft.com/office/drawing/2014/main" val="10016"/>
                  </a:ext>
                </a:extLst>
              </a:tr>
              <a:tr h="228644">
                <a:tc>
                  <a:txBody>
                    <a:bodyPr/>
                    <a:lstStyle/>
                    <a:p>
                      <a:r>
                        <a:rPr lang="en-US" sz="900" dirty="0"/>
                        <a:t>1980s</a:t>
                      </a:r>
                    </a:p>
                  </a:txBody>
                  <a:tcPr marL="91448" marR="91448" marT="45729" marB="45729">
                    <a:solidFill>
                      <a:srgbClr val="E6E3D2"/>
                    </a:solidFill>
                  </a:tcPr>
                </a:tc>
                <a:tc>
                  <a:txBody>
                    <a:bodyPr/>
                    <a:lstStyle/>
                    <a:p>
                      <a:r>
                        <a:rPr lang="en-US" sz="900" dirty="0"/>
                        <a:t>Emphasis on flexibility,</a:t>
                      </a:r>
                      <a:r>
                        <a:rPr lang="en-US" sz="900" baseline="0" dirty="0"/>
                        <a:t> time-based competition, lean production</a:t>
                      </a:r>
                      <a:endParaRPr lang="en-US" sz="900" dirty="0"/>
                    </a:p>
                  </a:txBody>
                  <a:tcPr marL="91448" marR="91448" marT="45729" marB="45729">
                    <a:solidFill>
                      <a:srgbClr val="E6E3D2"/>
                    </a:solidFill>
                  </a:tcPr>
                </a:tc>
                <a:tc>
                  <a:txBody>
                    <a:bodyPr/>
                    <a:lstStyle/>
                    <a:p>
                      <a:r>
                        <a:rPr lang="en-US" sz="900" dirty="0"/>
                        <a:t>T. </a:t>
                      </a:r>
                      <a:r>
                        <a:rPr lang="en-US" sz="900" dirty="0" err="1"/>
                        <a:t>Ohno</a:t>
                      </a:r>
                      <a:r>
                        <a:rPr lang="en-US" sz="900" dirty="0"/>
                        <a:t>, S. Shingo,</a:t>
                      </a:r>
                      <a:r>
                        <a:rPr lang="en-US" sz="900" baseline="0" dirty="0"/>
                        <a:t> Toyota</a:t>
                      </a:r>
                      <a:endParaRPr lang="en-US" sz="900" dirty="0"/>
                    </a:p>
                  </a:txBody>
                  <a:tcPr marL="91448" marR="91448" marT="45729" marB="45729">
                    <a:solidFill>
                      <a:srgbClr val="E6E3D2"/>
                    </a:solidFill>
                  </a:tcPr>
                </a:tc>
                <a:extLst>
                  <a:ext uri="{0D108BD9-81ED-4DB2-BD59-A6C34878D82A}">
                    <a16:rowId xmlns="" xmlns:a16="http://schemas.microsoft.com/office/drawing/2014/main" val="10017"/>
                  </a:ext>
                </a:extLst>
              </a:tr>
              <a:tr h="228644">
                <a:tc>
                  <a:txBody>
                    <a:bodyPr/>
                    <a:lstStyle/>
                    <a:p>
                      <a:r>
                        <a:rPr lang="en-US" sz="900" dirty="0"/>
                        <a:t>1980s</a:t>
                      </a:r>
                    </a:p>
                  </a:txBody>
                  <a:tcPr marL="91448" marR="91448" marT="45729" marB="45729">
                    <a:solidFill>
                      <a:srgbClr val="E6E3D2"/>
                    </a:solidFill>
                  </a:tcPr>
                </a:tc>
                <a:tc>
                  <a:txBody>
                    <a:bodyPr/>
                    <a:lstStyle/>
                    <a:p>
                      <a:r>
                        <a:rPr lang="en-US" sz="900" dirty="0"/>
                        <a:t>Emphasis on quality</a:t>
                      </a:r>
                    </a:p>
                  </a:txBody>
                  <a:tcPr marL="91448" marR="91448" marT="45729" marB="45729">
                    <a:solidFill>
                      <a:srgbClr val="E6E3D2"/>
                    </a:solidFill>
                  </a:tcPr>
                </a:tc>
                <a:tc>
                  <a:txBody>
                    <a:bodyPr/>
                    <a:lstStyle/>
                    <a:p>
                      <a:r>
                        <a:rPr lang="en-US" sz="900" dirty="0"/>
                        <a:t>W. Edwards Deming, J. </a:t>
                      </a:r>
                      <a:r>
                        <a:rPr lang="en-US" sz="900" dirty="0" err="1"/>
                        <a:t>Juran</a:t>
                      </a:r>
                      <a:r>
                        <a:rPr lang="en-US" sz="900" dirty="0"/>
                        <a:t>, K. Ishikawa</a:t>
                      </a:r>
                    </a:p>
                  </a:txBody>
                  <a:tcPr marL="91448" marR="91448" marT="45729" marB="45729">
                    <a:solidFill>
                      <a:srgbClr val="E6E3D2"/>
                    </a:solidFill>
                  </a:tcPr>
                </a:tc>
                <a:extLst>
                  <a:ext uri="{0D108BD9-81ED-4DB2-BD59-A6C34878D82A}">
                    <a16:rowId xmlns="" xmlns:a16="http://schemas.microsoft.com/office/drawing/2014/main" val="10018"/>
                  </a:ext>
                </a:extLst>
              </a:tr>
              <a:tr h="228644">
                <a:tc>
                  <a:txBody>
                    <a:bodyPr/>
                    <a:lstStyle/>
                    <a:p>
                      <a:r>
                        <a:rPr lang="en-US" sz="900" dirty="0"/>
                        <a:t>1990s</a:t>
                      </a:r>
                    </a:p>
                  </a:txBody>
                  <a:tcPr marL="91448" marR="91448" marT="45729" marB="45729">
                    <a:solidFill>
                      <a:srgbClr val="E6E3D2"/>
                    </a:solidFill>
                  </a:tcPr>
                </a:tc>
                <a:tc>
                  <a:txBody>
                    <a:bodyPr/>
                    <a:lstStyle/>
                    <a:p>
                      <a:r>
                        <a:rPr lang="en-US" sz="900" dirty="0"/>
                        <a:t>Internet, supply chain management</a:t>
                      </a:r>
                    </a:p>
                  </a:txBody>
                  <a:tcPr marL="91448" marR="91448" marT="45729" marB="45729">
                    <a:solidFill>
                      <a:srgbClr val="E6E3D2"/>
                    </a:solidFill>
                  </a:tcPr>
                </a:tc>
                <a:tc>
                  <a:txBody>
                    <a:bodyPr/>
                    <a:lstStyle/>
                    <a:p>
                      <a:r>
                        <a:rPr lang="en-US" sz="900" dirty="0"/>
                        <a:t>Numerous</a:t>
                      </a:r>
                    </a:p>
                  </a:txBody>
                  <a:tcPr marL="91448" marR="91448" marT="45729" marB="45729">
                    <a:solidFill>
                      <a:srgbClr val="E6E3D2"/>
                    </a:solidFill>
                  </a:tcPr>
                </a:tc>
                <a:extLst>
                  <a:ext uri="{0D108BD9-81ED-4DB2-BD59-A6C34878D82A}">
                    <a16:rowId xmlns="" xmlns:a16="http://schemas.microsoft.com/office/drawing/2014/main" val="10019"/>
                  </a:ext>
                </a:extLst>
              </a:tr>
              <a:tr h="365831">
                <a:tc>
                  <a:txBody>
                    <a:bodyPr/>
                    <a:lstStyle/>
                    <a:p>
                      <a:r>
                        <a:rPr lang="en-US" sz="900" dirty="0"/>
                        <a:t>2000s</a:t>
                      </a:r>
                    </a:p>
                  </a:txBody>
                  <a:tcPr marL="91448" marR="91448" marT="45729" marB="45729">
                    <a:solidFill>
                      <a:srgbClr val="E6E3D2"/>
                    </a:solidFill>
                  </a:tcPr>
                </a:tc>
                <a:tc>
                  <a:txBody>
                    <a:bodyPr/>
                    <a:lstStyle/>
                    <a:p>
                      <a:r>
                        <a:rPr lang="en-US" sz="900" dirty="0"/>
                        <a:t>Applications service providers and outsourcing </a:t>
                      </a:r>
                    </a:p>
                    <a:p>
                      <a:r>
                        <a:rPr lang="en-US" sz="900" dirty="0"/>
                        <a:t>Social media,</a:t>
                      </a:r>
                      <a:r>
                        <a:rPr lang="en-US" sz="900" baseline="0" dirty="0"/>
                        <a:t> YouTube, and others</a:t>
                      </a:r>
                      <a:endParaRPr lang="en-US" sz="900" dirty="0"/>
                    </a:p>
                  </a:txBody>
                  <a:tcPr marL="91448" marR="91448" marT="45729" marB="45729">
                    <a:solidFill>
                      <a:srgbClr val="E6E3D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a:t>Numerous</a:t>
                      </a:r>
                    </a:p>
                    <a:p>
                      <a:pPr marL="0" marR="0" indent="0" algn="l" defTabSz="914400" rtl="0" eaLnBrk="1" fontAlgn="auto" latinLnBrk="0" hangingPunct="1">
                        <a:lnSpc>
                          <a:spcPct val="100000"/>
                        </a:lnSpc>
                        <a:spcBef>
                          <a:spcPts val="0"/>
                        </a:spcBef>
                        <a:spcAft>
                          <a:spcPts val="0"/>
                        </a:spcAft>
                        <a:buClrTx/>
                        <a:buSzTx/>
                        <a:buFontTx/>
                        <a:buNone/>
                        <a:tabLst/>
                        <a:defRPr/>
                      </a:pPr>
                      <a:r>
                        <a:rPr lang="en-US" sz="900" dirty="0"/>
                        <a:t>Numerous</a:t>
                      </a:r>
                    </a:p>
                  </a:txBody>
                  <a:tcPr marL="91448" marR="91448" marT="45729" marB="45729">
                    <a:solidFill>
                      <a:srgbClr val="E6E3D2"/>
                    </a:solidFill>
                  </a:tcPr>
                </a:tc>
                <a:extLst>
                  <a:ext uri="{0D108BD9-81ED-4DB2-BD59-A6C34878D82A}">
                    <a16:rowId xmlns="" xmlns:a16="http://schemas.microsoft.com/office/drawing/2014/main" val="10020"/>
                  </a:ext>
                </a:extLst>
              </a:tr>
            </a:tbl>
          </a:graphicData>
        </a:graphic>
      </p:graphicFrame>
      <p:sp>
        <p:nvSpPr>
          <p:cNvPr id="75869" name="頁尾版面配置區 3">
            <a:extLst>
              <a:ext uri="{FF2B5EF4-FFF2-40B4-BE49-F238E27FC236}">
                <a16:creationId xmlns="" xmlns:a16="http://schemas.microsoft.com/office/drawing/2014/main" id="{BA1C731C-3E61-4353-560B-B309FD18192A}"/>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5870" name="投影片編號版面配置區 5">
            <a:extLst>
              <a:ext uri="{FF2B5EF4-FFF2-40B4-BE49-F238E27FC236}">
                <a16:creationId xmlns="" xmlns:a16="http://schemas.microsoft.com/office/drawing/2014/main" id="{6AFDE1FE-A640-194C-455A-CAC4C7579F14}"/>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626E515-107C-410C-8303-96551B99241B}" type="slidenum">
              <a:rPr lang="en-US" altLang="zh-TW" sz="1400" smtClean="0">
                <a:solidFill>
                  <a:srgbClr val="333399"/>
                </a:solidFill>
              </a:rPr>
              <a:pPr/>
              <a:t>35</a:t>
            </a:fld>
            <a:endParaRPr lang="en-US" altLang="zh-TW" sz="1400">
              <a:solidFill>
                <a:srgbClr val="333399"/>
              </a:solidFill>
            </a:endParaRP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a:extLst>
              <a:ext uri="{FF2B5EF4-FFF2-40B4-BE49-F238E27FC236}">
                <a16:creationId xmlns="" xmlns:a16="http://schemas.microsoft.com/office/drawing/2014/main" id="{F2EE801B-A6E0-DF56-5107-AB8BBF52CAC8}"/>
              </a:ext>
            </a:extLst>
          </p:cNvPr>
          <p:cNvSpPr>
            <a:spLocks noGrp="1" noChangeArrowheads="1"/>
          </p:cNvSpPr>
          <p:nvPr>
            <p:ph type="title"/>
          </p:nvPr>
        </p:nvSpPr>
        <p:spPr/>
        <p:txBody>
          <a:bodyPr/>
          <a:lstStyle/>
          <a:p>
            <a:r>
              <a:rPr lang="en-US" altLang="zh-TW"/>
              <a:t>Operations Today</a:t>
            </a:r>
            <a:endParaRPr lang="en-IN" altLang="zh-TW"/>
          </a:p>
        </p:txBody>
      </p:sp>
      <p:sp>
        <p:nvSpPr>
          <p:cNvPr id="76803" name="Content Placeholder 3">
            <a:extLst>
              <a:ext uri="{FF2B5EF4-FFF2-40B4-BE49-F238E27FC236}">
                <a16:creationId xmlns="" xmlns:a16="http://schemas.microsoft.com/office/drawing/2014/main" id="{78AA810C-6D44-65CA-546E-6DBA7EA72B60}"/>
              </a:ext>
            </a:extLst>
          </p:cNvPr>
          <p:cNvSpPr>
            <a:spLocks noGrp="1" noChangeArrowheads="1"/>
          </p:cNvSpPr>
          <p:nvPr>
            <p:ph sz="quarter" idx="4294967295"/>
          </p:nvPr>
        </p:nvSpPr>
        <p:spPr>
          <a:xfrm>
            <a:off x="1331913" y="1989138"/>
            <a:ext cx="6119812" cy="1905000"/>
          </a:xfrm>
        </p:spPr>
        <p:txBody>
          <a:bodyPr/>
          <a:lstStyle/>
          <a:p>
            <a:r>
              <a:rPr lang="en-US" altLang="zh-TW"/>
              <a:t>Technology Management</a:t>
            </a:r>
          </a:p>
          <a:p>
            <a:r>
              <a:rPr lang="en-US" altLang="zh-TW"/>
              <a:t>Global competition</a:t>
            </a:r>
          </a:p>
          <a:p>
            <a:r>
              <a:rPr lang="en-US" altLang="zh-TW"/>
              <a:t>Working with fewer resources</a:t>
            </a:r>
          </a:p>
          <a:p>
            <a:r>
              <a:rPr lang="en-US" altLang="zh-TW"/>
              <a:t>Revenue management</a:t>
            </a:r>
          </a:p>
          <a:p>
            <a:r>
              <a:rPr lang="en-US" altLang="zh-TW"/>
              <a:t>Agility</a:t>
            </a:r>
          </a:p>
        </p:txBody>
      </p:sp>
      <p:sp>
        <p:nvSpPr>
          <p:cNvPr id="76804" name="頁尾版面配置區 4">
            <a:extLst>
              <a:ext uri="{FF2B5EF4-FFF2-40B4-BE49-F238E27FC236}">
                <a16:creationId xmlns="" xmlns:a16="http://schemas.microsoft.com/office/drawing/2014/main" id="{EDD33D61-4CDF-DB7F-87AF-96D86F63DDB4}"/>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6805" name="投影片編號版面配置區 5">
            <a:extLst>
              <a:ext uri="{FF2B5EF4-FFF2-40B4-BE49-F238E27FC236}">
                <a16:creationId xmlns="" xmlns:a16="http://schemas.microsoft.com/office/drawing/2014/main" id="{9981119F-36B5-9F34-E94A-4ED9935BA522}"/>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9F31D725-C23E-47FE-B959-08C8DF582230}" type="slidenum">
              <a:rPr lang="en-US" altLang="zh-TW" sz="1400" smtClean="0">
                <a:solidFill>
                  <a:srgbClr val="333399"/>
                </a:solidFill>
              </a:rPr>
              <a:pPr/>
              <a:t>36</a:t>
            </a:fld>
            <a:endParaRPr lang="en-US" altLang="zh-TW" sz="1400">
              <a:solidFill>
                <a:srgbClr val="333399"/>
              </a:solidFill>
            </a:endParaRP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a:extLst>
              <a:ext uri="{FF2B5EF4-FFF2-40B4-BE49-F238E27FC236}">
                <a16:creationId xmlns="" xmlns:a16="http://schemas.microsoft.com/office/drawing/2014/main" id="{07CF7D7D-7C20-1C87-341A-1BEB0C6EEFE5}"/>
              </a:ext>
            </a:extLst>
          </p:cNvPr>
          <p:cNvSpPr>
            <a:spLocks noGrp="1" noChangeArrowheads="1"/>
          </p:cNvSpPr>
          <p:nvPr>
            <p:ph type="title"/>
          </p:nvPr>
        </p:nvSpPr>
        <p:spPr/>
        <p:txBody>
          <a:bodyPr/>
          <a:lstStyle/>
          <a:p>
            <a:r>
              <a:rPr lang="en-US" altLang="zh-TW"/>
              <a:t>Key Issues for POM Today</a:t>
            </a:r>
            <a:endParaRPr lang="en-IN" altLang="zh-TW"/>
          </a:p>
        </p:txBody>
      </p:sp>
      <p:sp>
        <p:nvSpPr>
          <p:cNvPr id="4" name="Content Placeholder 3">
            <a:extLst>
              <a:ext uri="{FF2B5EF4-FFF2-40B4-BE49-F238E27FC236}">
                <a16:creationId xmlns="" xmlns:a16="http://schemas.microsoft.com/office/drawing/2014/main" id="{F60AA515-F939-5E28-2130-E3458CF683AD}"/>
              </a:ext>
            </a:extLst>
          </p:cNvPr>
          <p:cNvSpPr>
            <a:spLocks noGrp="1" noChangeArrowheads="1"/>
          </p:cNvSpPr>
          <p:nvPr>
            <p:ph sz="quarter" idx="4294967295"/>
          </p:nvPr>
        </p:nvSpPr>
        <p:spPr>
          <a:xfrm>
            <a:off x="1403350" y="1844675"/>
            <a:ext cx="8458200" cy="1905000"/>
          </a:xfrm>
        </p:spPr>
        <p:txBody>
          <a:bodyPr/>
          <a:lstStyle/>
          <a:p>
            <a:r>
              <a:rPr lang="en-US" altLang="zh-TW"/>
              <a:t>Economic conditions</a:t>
            </a:r>
          </a:p>
          <a:p>
            <a:r>
              <a:rPr lang="en-US" altLang="zh-TW"/>
              <a:t>Innovating</a:t>
            </a:r>
          </a:p>
          <a:p>
            <a:r>
              <a:rPr lang="en-US" altLang="zh-TW"/>
              <a:t>Quality problems</a:t>
            </a:r>
          </a:p>
          <a:p>
            <a:r>
              <a:rPr lang="en-US" altLang="zh-TW"/>
              <a:t>Risk management</a:t>
            </a:r>
          </a:p>
          <a:p>
            <a:r>
              <a:rPr lang="en-US" altLang="zh-TW"/>
              <a:t>Cyber-security</a:t>
            </a:r>
          </a:p>
          <a:p>
            <a:r>
              <a:rPr lang="en-US" altLang="zh-TW"/>
              <a:t>Competing in a global economy</a:t>
            </a:r>
          </a:p>
          <a:p>
            <a:r>
              <a:rPr lang="en-US" altLang="zh-TW">
                <a:solidFill>
                  <a:srgbClr val="C00000"/>
                </a:solidFill>
              </a:rPr>
              <a:t>Resilient Supply Chain</a:t>
            </a:r>
          </a:p>
        </p:txBody>
      </p:sp>
      <p:sp>
        <p:nvSpPr>
          <p:cNvPr id="77828" name="頁尾版面配置區 4">
            <a:extLst>
              <a:ext uri="{FF2B5EF4-FFF2-40B4-BE49-F238E27FC236}">
                <a16:creationId xmlns="" xmlns:a16="http://schemas.microsoft.com/office/drawing/2014/main" id="{0F4FDB16-14BC-1D25-5B35-8CF945387806}"/>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7829" name="投影片編號版面配置區 5">
            <a:extLst>
              <a:ext uri="{FF2B5EF4-FFF2-40B4-BE49-F238E27FC236}">
                <a16:creationId xmlns="" xmlns:a16="http://schemas.microsoft.com/office/drawing/2014/main" id="{40F7B05E-822C-9ED5-4659-62E1C82AD7C8}"/>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E7229A0-220F-4E37-A8EC-FE8A2DBF8F1B}" type="slidenum">
              <a:rPr lang="en-US" altLang="zh-TW" sz="1400" smtClean="0">
                <a:solidFill>
                  <a:srgbClr val="333399"/>
                </a:solidFill>
              </a:rPr>
              <a:pPr/>
              <a:t>37</a:t>
            </a:fld>
            <a:endParaRPr lang="en-US" altLang="zh-TW" sz="1400">
              <a:solidFill>
                <a:srgbClr val="333399"/>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 calcmode="lin" valueType="num">
                                      <p:cBhvr>
                                        <p:cTn id="7" dur="1000" fill="hold"/>
                                        <p:tgtEl>
                                          <p:spTgt spid="4">
                                            <p:txEl>
                                              <p:pRg st="6" end="6"/>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6" end="6"/>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6" end="6"/>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a:extLst>
              <a:ext uri="{FF2B5EF4-FFF2-40B4-BE49-F238E27FC236}">
                <a16:creationId xmlns="" xmlns:a16="http://schemas.microsoft.com/office/drawing/2014/main" id="{63769FAB-3EDC-352B-D060-4162454D1938}"/>
              </a:ext>
            </a:extLst>
          </p:cNvPr>
          <p:cNvSpPr>
            <a:spLocks noGrp="1" noChangeArrowheads="1"/>
          </p:cNvSpPr>
          <p:nvPr>
            <p:ph type="title"/>
          </p:nvPr>
        </p:nvSpPr>
        <p:spPr/>
        <p:txBody>
          <a:bodyPr/>
          <a:lstStyle/>
          <a:p>
            <a:r>
              <a:rPr lang="en-US" altLang="zh-TW"/>
              <a:t>Environmental Concerns</a:t>
            </a:r>
            <a:endParaRPr lang="en-IN" altLang="zh-TW"/>
          </a:p>
        </p:txBody>
      </p:sp>
      <p:sp>
        <p:nvSpPr>
          <p:cNvPr id="78851" name="Content Placeholder 3">
            <a:extLst>
              <a:ext uri="{FF2B5EF4-FFF2-40B4-BE49-F238E27FC236}">
                <a16:creationId xmlns="" xmlns:a16="http://schemas.microsoft.com/office/drawing/2014/main" id="{C5FCCC2A-5966-1B0F-0B21-E028B7EAD46D}"/>
              </a:ext>
            </a:extLst>
          </p:cNvPr>
          <p:cNvSpPr>
            <a:spLocks noGrp="1" noChangeArrowheads="1"/>
          </p:cNvSpPr>
          <p:nvPr>
            <p:ph sz="quarter" idx="4294967295"/>
          </p:nvPr>
        </p:nvSpPr>
        <p:spPr>
          <a:xfrm>
            <a:off x="684213" y="1773238"/>
            <a:ext cx="7650162" cy="1905000"/>
          </a:xfrm>
        </p:spPr>
        <p:txBody>
          <a:bodyPr/>
          <a:lstStyle/>
          <a:p>
            <a:r>
              <a:rPr lang="en-US" altLang="zh-TW" sz="2800"/>
              <a:t>Sustainability</a:t>
            </a:r>
          </a:p>
          <a:p>
            <a:pPr lvl="1"/>
            <a:r>
              <a:rPr lang="en-US" altLang="zh-TW" sz="2400"/>
              <a:t>Using resources in ways that do not harm ecological systems that support human existence</a:t>
            </a:r>
          </a:p>
          <a:p>
            <a:pPr lvl="2"/>
            <a:r>
              <a:rPr lang="en-US" altLang="zh-TW" sz="2000"/>
              <a:t>Sustainability measures often go beyond traditional environmental and economic measures to include measures that incorporate social criteria in decision making</a:t>
            </a:r>
          </a:p>
          <a:p>
            <a:pPr lvl="2"/>
            <a:r>
              <a:rPr lang="en-US" altLang="zh-TW" sz="2000"/>
              <a:t>All areas of business will be affected</a:t>
            </a:r>
          </a:p>
          <a:p>
            <a:pPr lvl="3"/>
            <a:r>
              <a:rPr lang="en-US" altLang="zh-TW" sz="1800"/>
              <a:t>Product and service design</a:t>
            </a:r>
          </a:p>
          <a:p>
            <a:pPr lvl="3"/>
            <a:r>
              <a:rPr lang="en-US" altLang="zh-TW" sz="1800"/>
              <a:t>Consumer education programs</a:t>
            </a:r>
          </a:p>
          <a:p>
            <a:pPr lvl="3"/>
            <a:r>
              <a:rPr lang="en-US" altLang="zh-TW" sz="1800"/>
              <a:t>Disaster preparation and response</a:t>
            </a:r>
          </a:p>
          <a:p>
            <a:pPr lvl="3"/>
            <a:r>
              <a:rPr lang="en-US" altLang="zh-TW" sz="1800"/>
              <a:t>Supply chain waste management</a:t>
            </a:r>
          </a:p>
          <a:p>
            <a:pPr lvl="3"/>
            <a:r>
              <a:rPr lang="en-US" altLang="zh-TW" sz="1800"/>
              <a:t>Outsourcing decisions</a:t>
            </a:r>
          </a:p>
        </p:txBody>
      </p:sp>
      <p:sp>
        <p:nvSpPr>
          <p:cNvPr id="78852" name="頁尾版面配置區 4">
            <a:extLst>
              <a:ext uri="{FF2B5EF4-FFF2-40B4-BE49-F238E27FC236}">
                <a16:creationId xmlns="" xmlns:a16="http://schemas.microsoft.com/office/drawing/2014/main" id="{2171E546-4724-35AB-C6CC-414E103CE74C}"/>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8853" name="投影片編號版面配置區 5">
            <a:extLst>
              <a:ext uri="{FF2B5EF4-FFF2-40B4-BE49-F238E27FC236}">
                <a16:creationId xmlns="" xmlns:a16="http://schemas.microsoft.com/office/drawing/2014/main" id="{3E7A2698-0E31-E32C-9735-FC2B9307F6F9}"/>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6D8008C5-C51E-4CA4-B9BB-56DC4C4AD4EB}" type="slidenum">
              <a:rPr lang="en-US" altLang="zh-TW" sz="1400" smtClean="0">
                <a:solidFill>
                  <a:srgbClr val="333399"/>
                </a:solidFill>
              </a:rPr>
              <a:pPr/>
              <a:t>38</a:t>
            </a:fld>
            <a:endParaRPr lang="en-US" altLang="zh-TW" sz="1400">
              <a:solidFill>
                <a:srgbClr val="333399"/>
              </a:solidFill>
            </a:endParaRP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a:extLst>
              <a:ext uri="{FF2B5EF4-FFF2-40B4-BE49-F238E27FC236}">
                <a16:creationId xmlns="" xmlns:a16="http://schemas.microsoft.com/office/drawing/2014/main" id="{D1540887-5633-8BBE-926C-36D15FB57FE7}"/>
              </a:ext>
            </a:extLst>
          </p:cNvPr>
          <p:cNvSpPr>
            <a:spLocks noGrp="1" noChangeArrowheads="1"/>
          </p:cNvSpPr>
          <p:nvPr>
            <p:ph type="title"/>
          </p:nvPr>
        </p:nvSpPr>
        <p:spPr/>
        <p:txBody>
          <a:bodyPr/>
          <a:lstStyle/>
          <a:p>
            <a:r>
              <a:rPr lang="en-US" altLang="zh-TW"/>
              <a:t>Ethical Issues in Operations</a:t>
            </a:r>
            <a:endParaRPr lang="en-IN" altLang="zh-TW"/>
          </a:p>
        </p:txBody>
      </p:sp>
      <p:sp>
        <p:nvSpPr>
          <p:cNvPr id="79875" name="Content Placeholder 3">
            <a:extLst>
              <a:ext uri="{FF2B5EF4-FFF2-40B4-BE49-F238E27FC236}">
                <a16:creationId xmlns="" xmlns:a16="http://schemas.microsoft.com/office/drawing/2014/main" id="{1096AB2E-95F9-476B-E9C1-55283EBB1BE7}"/>
              </a:ext>
            </a:extLst>
          </p:cNvPr>
          <p:cNvSpPr>
            <a:spLocks noGrp="1" noChangeArrowheads="1"/>
          </p:cNvSpPr>
          <p:nvPr>
            <p:ph sz="quarter" idx="4294967295"/>
          </p:nvPr>
        </p:nvSpPr>
        <p:spPr>
          <a:xfrm>
            <a:off x="1042988" y="1773238"/>
            <a:ext cx="7345362" cy="1905000"/>
          </a:xfrm>
        </p:spPr>
        <p:txBody>
          <a:bodyPr/>
          <a:lstStyle/>
          <a:p>
            <a:r>
              <a:rPr lang="en-US" altLang="zh-TW" sz="2000"/>
              <a:t>Ethical issues that may arise in many aspects of operations management:</a:t>
            </a:r>
          </a:p>
          <a:p>
            <a:r>
              <a:rPr lang="en-US" altLang="zh-TW" sz="2000"/>
              <a:t>Financial statements</a:t>
            </a:r>
          </a:p>
          <a:p>
            <a:r>
              <a:rPr lang="en-US" altLang="zh-TW" sz="2000"/>
              <a:t>Worker safety</a:t>
            </a:r>
          </a:p>
          <a:p>
            <a:r>
              <a:rPr lang="en-US" altLang="zh-TW" sz="2000"/>
              <a:t>Product safety</a:t>
            </a:r>
          </a:p>
          <a:p>
            <a:r>
              <a:rPr lang="en-US" altLang="zh-TW" sz="2000"/>
              <a:t>Quality</a:t>
            </a:r>
          </a:p>
          <a:p>
            <a:r>
              <a:rPr lang="en-US" altLang="zh-TW" sz="2000"/>
              <a:t>The environment</a:t>
            </a:r>
          </a:p>
          <a:p>
            <a:r>
              <a:rPr lang="en-US" altLang="zh-TW" sz="2000"/>
              <a:t>The community</a:t>
            </a:r>
          </a:p>
          <a:p>
            <a:r>
              <a:rPr lang="en-US" altLang="zh-TW" sz="2000"/>
              <a:t>Hiring and firing workers</a:t>
            </a:r>
          </a:p>
          <a:p>
            <a:r>
              <a:rPr lang="en-US" altLang="zh-TW" sz="2000"/>
              <a:t>Closing facilities</a:t>
            </a:r>
          </a:p>
          <a:p>
            <a:r>
              <a:rPr lang="en-US" altLang="zh-TW" sz="2000"/>
              <a:t>Workers’ rights</a:t>
            </a:r>
          </a:p>
        </p:txBody>
      </p:sp>
      <p:sp>
        <p:nvSpPr>
          <p:cNvPr id="79876" name="頁尾版面配置區 4">
            <a:extLst>
              <a:ext uri="{FF2B5EF4-FFF2-40B4-BE49-F238E27FC236}">
                <a16:creationId xmlns="" xmlns:a16="http://schemas.microsoft.com/office/drawing/2014/main" id="{1DF847F2-2CC0-7A62-6F5A-139D214D7010}"/>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9877" name="投影片編號版面配置區 5">
            <a:extLst>
              <a:ext uri="{FF2B5EF4-FFF2-40B4-BE49-F238E27FC236}">
                <a16:creationId xmlns="" xmlns:a16="http://schemas.microsoft.com/office/drawing/2014/main" id="{311AAB7C-A4DB-F460-E0BB-8384CFFA3BA7}"/>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30EC5E8-6493-4D9B-BA5A-6647CCCAAB92}" type="slidenum">
              <a:rPr lang="en-US" altLang="zh-TW" sz="1400" smtClean="0">
                <a:solidFill>
                  <a:srgbClr val="333399"/>
                </a:solidFill>
              </a:rPr>
              <a:pPr/>
              <a:t>39</a:t>
            </a:fld>
            <a:endParaRPr lang="en-US" altLang="zh-TW" sz="1400">
              <a:solidFill>
                <a:srgbClr val="333399"/>
              </a:solidFill>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標題 1">
            <a:extLst>
              <a:ext uri="{FF2B5EF4-FFF2-40B4-BE49-F238E27FC236}">
                <a16:creationId xmlns="" xmlns:a16="http://schemas.microsoft.com/office/drawing/2014/main" id="{D882092C-3BB3-834E-E28A-9FD52A700E2D}"/>
              </a:ext>
            </a:extLst>
          </p:cNvPr>
          <p:cNvSpPr>
            <a:spLocks noGrp="1" noChangeArrowheads="1"/>
          </p:cNvSpPr>
          <p:nvPr>
            <p:ph type="title"/>
          </p:nvPr>
        </p:nvSpPr>
        <p:spPr/>
        <p:txBody>
          <a:bodyPr/>
          <a:lstStyle/>
          <a:p>
            <a:r>
              <a:rPr lang="en-US" altLang="zh-TW"/>
              <a:t>Teaching materials</a:t>
            </a:r>
            <a:endParaRPr lang="zh-TW" altLang="en-US"/>
          </a:p>
        </p:txBody>
      </p:sp>
      <p:sp>
        <p:nvSpPr>
          <p:cNvPr id="3" name="內容版面配置區 2">
            <a:extLst>
              <a:ext uri="{FF2B5EF4-FFF2-40B4-BE49-F238E27FC236}">
                <a16:creationId xmlns="" xmlns:a16="http://schemas.microsoft.com/office/drawing/2014/main" id="{543D9B99-E1FC-E247-0758-AA655804ED93}"/>
              </a:ext>
            </a:extLst>
          </p:cNvPr>
          <p:cNvSpPr>
            <a:spLocks noGrp="1"/>
          </p:cNvSpPr>
          <p:nvPr>
            <p:ph idx="1"/>
          </p:nvPr>
        </p:nvSpPr>
        <p:spPr>
          <a:xfrm>
            <a:off x="685800" y="1981200"/>
            <a:ext cx="6118225" cy="4111625"/>
          </a:xfrm>
        </p:spPr>
        <p:txBody>
          <a:bodyPr/>
          <a:lstStyle/>
          <a:p>
            <a:pPr>
              <a:defRPr/>
            </a:pPr>
            <a:r>
              <a:rPr lang="en-US" altLang="zh-TW" dirty="0"/>
              <a:t>Textbook</a:t>
            </a:r>
          </a:p>
          <a:p>
            <a:pPr lvl="1">
              <a:buFont typeface="Webdings" pitchFamily="2" charset="2"/>
              <a:buBlip>
                <a:blip r:embed="rId2"/>
              </a:buBlip>
              <a:defRPr/>
            </a:pPr>
            <a:r>
              <a:rPr lang="en-US" altLang="zh-TW" dirty="0"/>
              <a:t>Stevenson &amp; Kull (2024), </a:t>
            </a:r>
            <a:r>
              <a:rPr lang="en-US" altLang="zh-TW" i="1" dirty="0">
                <a:solidFill>
                  <a:schemeClr val="accent6">
                    <a:lumMod val="75000"/>
                  </a:schemeClr>
                </a:solidFill>
              </a:rPr>
              <a:t>Operations and Supply Chain Management</a:t>
            </a:r>
            <a:r>
              <a:rPr lang="en-US" altLang="zh-TW" dirty="0"/>
              <a:t>, 2024 release, McGraw Hill.</a:t>
            </a:r>
          </a:p>
          <a:p>
            <a:pPr lvl="1">
              <a:buFont typeface="Webdings" pitchFamily="2" charset="2"/>
              <a:buBlip>
                <a:blip r:embed="rId2"/>
              </a:buBlip>
              <a:defRPr/>
            </a:pPr>
            <a:r>
              <a:rPr lang="en-US" altLang="zh-TW" dirty="0"/>
              <a:t>A textbook that is adopted in many universities in the U.S.</a:t>
            </a:r>
          </a:p>
          <a:p>
            <a:pPr lvl="1">
              <a:buFont typeface="Webdings" pitchFamily="2" charset="2"/>
              <a:buBlip>
                <a:blip r:embed="rId2"/>
              </a:buBlip>
              <a:defRPr/>
            </a:pPr>
            <a:r>
              <a:rPr lang="en-US" altLang="zh-TW" dirty="0"/>
              <a:t>900 pages</a:t>
            </a:r>
          </a:p>
          <a:p>
            <a:pPr lvl="1">
              <a:buFont typeface="Webdings" pitchFamily="2" charset="2"/>
              <a:buBlip>
                <a:blip r:embed="rId2"/>
              </a:buBlip>
              <a:defRPr/>
            </a:pPr>
            <a:r>
              <a:rPr lang="en-US" altLang="zh-TW" dirty="0"/>
              <a:t>Lecture and self study</a:t>
            </a:r>
          </a:p>
          <a:p>
            <a:pPr>
              <a:defRPr/>
            </a:pPr>
            <a:r>
              <a:rPr lang="en-US" altLang="zh-TW" dirty="0"/>
              <a:t>PowerPoint slides</a:t>
            </a:r>
          </a:p>
          <a:p>
            <a:pPr lvl="1">
              <a:buFont typeface="Webdings" pitchFamily="2" charset="2"/>
              <a:buBlip>
                <a:blip r:embed="rId2"/>
              </a:buBlip>
              <a:defRPr/>
            </a:pPr>
            <a:r>
              <a:rPr lang="en-US" altLang="zh-TW" dirty="0"/>
              <a:t>On my web page, feel free to download </a:t>
            </a:r>
            <a:endParaRPr lang="zh-TW" altLang="en-US" dirty="0"/>
          </a:p>
        </p:txBody>
      </p:sp>
      <p:sp>
        <p:nvSpPr>
          <p:cNvPr id="44036" name="頁尾版面配置區 3">
            <a:extLst>
              <a:ext uri="{FF2B5EF4-FFF2-40B4-BE49-F238E27FC236}">
                <a16:creationId xmlns="" xmlns:a16="http://schemas.microsoft.com/office/drawing/2014/main" id="{99021281-20B0-2337-93B9-4FC2D901388D}"/>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44037" name="投影片編號版面配置區 4">
            <a:extLst>
              <a:ext uri="{FF2B5EF4-FFF2-40B4-BE49-F238E27FC236}">
                <a16:creationId xmlns="" xmlns:a16="http://schemas.microsoft.com/office/drawing/2014/main" id="{9030211C-391D-BB79-F8B7-CB2C7E52FFC9}"/>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7D0A62B-0C2C-4C4D-ADCA-93503F1251E2}" type="slidenum">
              <a:rPr lang="en-US" altLang="zh-TW" sz="1400" smtClean="0">
                <a:solidFill>
                  <a:srgbClr val="333399"/>
                </a:solidFill>
              </a:rPr>
              <a:pPr/>
              <a:t>4</a:t>
            </a:fld>
            <a:endParaRPr lang="en-US" altLang="zh-TW" sz="1400">
              <a:solidFill>
                <a:srgbClr val="333399"/>
              </a:solidFill>
            </a:endParaRPr>
          </a:p>
        </p:txBody>
      </p:sp>
      <p:pic>
        <p:nvPicPr>
          <p:cNvPr id="44038" name="圖片 3" descr="一張含有 文字, 山脈, 滑雪, 登山 的圖片&#10;&#10;自動產生的描述">
            <a:extLst>
              <a:ext uri="{FF2B5EF4-FFF2-40B4-BE49-F238E27FC236}">
                <a16:creationId xmlns="" xmlns:a16="http://schemas.microsoft.com/office/drawing/2014/main" id="{DC55C471-582E-8719-A314-7560E74E915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50025" y="1901825"/>
            <a:ext cx="2535238" cy="2535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a:extLst>
              <a:ext uri="{FF2B5EF4-FFF2-40B4-BE49-F238E27FC236}">
                <a16:creationId xmlns="" xmlns:a16="http://schemas.microsoft.com/office/drawing/2014/main" id="{5819AA86-C6D6-08C1-2A2F-D48048169BF5}"/>
              </a:ext>
            </a:extLst>
          </p:cNvPr>
          <p:cNvSpPr>
            <a:spLocks noGrp="1" noChangeArrowheads="1"/>
          </p:cNvSpPr>
          <p:nvPr>
            <p:ph type="title"/>
          </p:nvPr>
        </p:nvSpPr>
        <p:spPr/>
        <p:txBody>
          <a:bodyPr/>
          <a:lstStyle/>
          <a:p>
            <a:r>
              <a:rPr lang="en-US" altLang="zh-TW" sz="3600"/>
              <a:t>The Need for Supply Chain Management</a:t>
            </a:r>
            <a:endParaRPr lang="en-IN" altLang="zh-TW" sz="3600"/>
          </a:p>
        </p:txBody>
      </p:sp>
      <p:sp>
        <p:nvSpPr>
          <p:cNvPr id="80899" name="Content Placeholder 3">
            <a:extLst>
              <a:ext uri="{FF2B5EF4-FFF2-40B4-BE49-F238E27FC236}">
                <a16:creationId xmlns="" xmlns:a16="http://schemas.microsoft.com/office/drawing/2014/main" id="{140141C8-6CE5-9ACA-6A50-F897C8B7F377}"/>
              </a:ext>
            </a:extLst>
          </p:cNvPr>
          <p:cNvSpPr>
            <a:spLocks noGrp="1" noChangeArrowheads="1"/>
          </p:cNvSpPr>
          <p:nvPr>
            <p:ph sz="quarter" idx="4294967295"/>
          </p:nvPr>
        </p:nvSpPr>
        <p:spPr>
          <a:xfrm>
            <a:off x="755650" y="1989138"/>
            <a:ext cx="7488238" cy="2087562"/>
          </a:xfrm>
        </p:spPr>
        <p:txBody>
          <a:bodyPr/>
          <a:lstStyle/>
          <a:p>
            <a:r>
              <a:rPr lang="en-US" altLang="zh-TW" sz="2800"/>
              <a:t>In the past, organizations did little to manage the supply chain beyond their own operations and immediate suppliers which led to numerous problems</a:t>
            </a:r>
          </a:p>
          <a:p>
            <a:pPr lvl="1"/>
            <a:r>
              <a:rPr lang="en-US" altLang="zh-TW" sz="2400"/>
              <a:t>Oscillating inventory levels</a:t>
            </a:r>
          </a:p>
          <a:p>
            <a:pPr lvl="1"/>
            <a:r>
              <a:rPr lang="en-US" altLang="zh-TW" sz="2400"/>
              <a:t>Inventory stockouts</a:t>
            </a:r>
          </a:p>
          <a:p>
            <a:pPr lvl="1"/>
            <a:r>
              <a:rPr lang="en-US" altLang="zh-TW" sz="2400"/>
              <a:t>Late deliveries</a:t>
            </a:r>
          </a:p>
          <a:p>
            <a:pPr lvl="1"/>
            <a:r>
              <a:rPr lang="en-US" altLang="zh-TW" sz="2400"/>
              <a:t>Quality problems</a:t>
            </a:r>
          </a:p>
        </p:txBody>
      </p:sp>
      <p:sp>
        <p:nvSpPr>
          <p:cNvPr id="80900" name="頁尾版面配置區 4">
            <a:extLst>
              <a:ext uri="{FF2B5EF4-FFF2-40B4-BE49-F238E27FC236}">
                <a16:creationId xmlns="" xmlns:a16="http://schemas.microsoft.com/office/drawing/2014/main" id="{4870E4DF-C253-C04F-0861-34C48577380B}"/>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80901" name="投影片編號版面配置區 5">
            <a:extLst>
              <a:ext uri="{FF2B5EF4-FFF2-40B4-BE49-F238E27FC236}">
                <a16:creationId xmlns="" xmlns:a16="http://schemas.microsoft.com/office/drawing/2014/main" id="{D1284FDB-2F16-BF5D-B931-233FF5212382}"/>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C7F16C30-2E3D-4EB6-A292-E86A01825DC9}" type="slidenum">
              <a:rPr lang="en-US" altLang="zh-TW" sz="1400" smtClean="0">
                <a:solidFill>
                  <a:srgbClr val="333399"/>
                </a:solidFill>
              </a:rPr>
              <a:pPr/>
              <a:t>40</a:t>
            </a:fld>
            <a:endParaRPr lang="en-US" altLang="zh-TW" sz="1400">
              <a:solidFill>
                <a:srgbClr val="333399"/>
              </a:solidFill>
            </a:endParaRP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a:extLst>
              <a:ext uri="{FF2B5EF4-FFF2-40B4-BE49-F238E27FC236}">
                <a16:creationId xmlns="" xmlns:a16="http://schemas.microsoft.com/office/drawing/2014/main" id="{4F598360-A60C-A1D3-85D5-9AE740D74DE6}"/>
              </a:ext>
            </a:extLst>
          </p:cNvPr>
          <p:cNvSpPr>
            <a:spLocks noGrp="1" noChangeArrowheads="1"/>
          </p:cNvSpPr>
          <p:nvPr>
            <p:ph type="title"/>
          </p:nvPr>
        </p:nvSpPr>
        <p:spPr/>
        <p:txBody>
          <a:bodyPr/>
          <a:lstStyle/>
          <a:p>
            <a:r>
              <a:rPr lang="en-US" altLang="zh-TW"/>
              <a:t>Supply Chain Issues</a:t>
            </a:r>
            <a:endParaRPr lang="en-IN" altLang="zh-TW"/>
          </a:p>
        </p:txBody>
      </p:sp>
      <p:sp>
        <p:nvSpPr>
          <p:cNvPr id="81923" name="Content Placeholder 3">
            <a:extLst>
              <a:ext uri="{FF2B5EF4-FFF2-40B4-BE49-F238E27FC236}">
                <a16:creationId xmlns="" xmlns:a16="http://schemas.microsoft.com/office/drawing/2014/main" id="{8A697FDF-5DD0-4B72-B5CB-32BBDE77A0B1}"/>
              </a:ext>
            </a:extLst>
          </p:cNvPr>
          <p:cNvSpPr>
            <a:spLocks noGrp="1" noChangeArrowheads="1"/>
          </p:cNvSpPr>
          <p:nvPr>
            <p:ph sz="quarter" idx="4294967295"/>
          </p:nvPr>
        </p:nvSpPr>
        <p:spPr>
          <a:xfrm>
            <a:off x="1042988" y="1916113"/>
            <a:ext cx="6769100" cy="1905000"/>
          </a:xfrm>
        </p:spPr>
        <p:txBody>
          <a:bodyPr/>
          <a:lstStyle/>
          <a:p>
            <a:r>
              <a:rPr lang="en-US" altLang="zh-TW" sz="2400"/>
              <a:t>The need to improve operations</a:t>
            </a:r>
          </a:p>
          <a:p>
            <a:r>
              <a:rPr lang="en-US" altLang="zh-TW" sz="2400"/>
              <a:t>Increasing levels of outsourcing</a:t>
            </a:r>
          </a:p>
          <a:p>
            <a:r>
              <a:rPr lang="en-US" altLang="zh-TW" sz="2400"/>
              <a:t>Increasing transportation costs</a:t>
            </a:r>
          </a:p>
          <a:p>
            <a:r>
              <a:rPr lang="en-US" altLang="zh-TW" sz="2400"/>
              <a:t>Competitive pressures</a:t>
            </a:r>
          </a:p>
          <a:p>
            <a:r>
              <a:rPr lang="en-US" altLang="zh-TW" sz="2400"/>
              <a:t>Increasing globalization</a:t>
            </a:r>
          </a:p>
          <a:p>
            <a:r>
              <a:rPr lang="en-US" altLang="zh-TW" sz="2400"/>
              <a:t>Increasing importance of e-business</a:t>
            </a:r>
          </a:p>
          <a:p>
            <a:r>
              <a:rPr lang="en-US" altLang="zh-TW" sz="2400"/>
              <a:t>The complexity of supply chains</a:t>
            </a:r>
          </a:p>
          <a:p>
            <a:r>
              <a:rPr lang="en-US" altLang="zh-TW" sz="2400"/>
              <a:t>The need to manage inventories</a:t>
            </a:r>
          </a:p>
          <a:p>
            <a:r>
              <a:rPr lang="en-US" altLang="zh-TW" sz="2400">
                <a:solidFill>
                  <a:srgbClr val="C00000"/>
                </a:solidFill>
              </a:rPr>
              <a:t>Supply Chain interruptions</a:t>
            </a:r>
          </a:p>
        </p:txBody>
      </p:sp>
      <p:sp>
        <p:nvSpPr>
          <p:cNvPr id="81924" name="頁尾版面配置區 4">
            <a:extLst>
              <a:ext uri="{FF2B5EF4-FFF2-40B4-BE49-F238E27FC236}">
                <a16:creationId xmlns="" xmlns:a16="http://schemas.microsoft.com/office/drawing/2014/main" id="{87294B31-6D0F-5E0A-FF0C-4C8B392DB3A7}"/>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81925" name="投影片編號版面配置區 5">
            <a:extLst>
              <a:ext uri="{FF2B5EF4-FFF2-40B4-BE49-F238E27FC236}">
                <a16:creationId xmlns="" xmlns:a16="http://schemas.microsoft.com/office/drawing/2014/main" id="{E2E7F009-4B03-56CB-32E9-2B2AAB2C4AB7}"/>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9A9BD197-5596-4388-8077-C525879E9D72}" type="slidenum">
              <a:rPr lang="en-US" altLang="zh-TW" sz="1400" smtClean="0">
                <a:solidFill>
                  <a:srgbClr val="333399"/>
                </a:solidFill>
              </a:rPr>
              <a:pPr/>
              <a:t>41</a:t>
            </a:fld>
            <a:endParaRPr lang="en-US" altLang="zh-TW" sz="1400">
              <a:solidFill>
                <a:srgbClr val="333399"/>
              </a:solidFill>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標題 1">
            <a:extLst>
              <a:ext uri="{FF2B5EF4-FFF2-40B4-BE49-F238E27FC236}">
                <a16:creationId xmlns="" xmlns:a16="http://schemas.microsoft.com/office/drawing/2014/main" id="{64DABC14-8C0B-61CF-BD5A-6A6EE921F46F}"/>
              </a:ext>
            </a:extLst>
          </p:cNvPr>
          <p:cNvSpPr>
            <a:spLocks noGrp="1" noChangeArrowheads="1"/>
          </p:cNvSpPr>
          <p:nvPr>
            <p:ph type="title"/>
          </p:nvPr>
        </p:nvSpPr>
        <p:spPr/>
        <p:txBody>
          <a:bodyPr/>
          <a:lstStyle/>
          <a:p>
            <a:r>
              <a:rPr lang="en-US" altLang="zh-TW"/>
              <a:t>Objective of this class</a:t>
            </a:r>
            <a:endParaRPr lang="zh-TW" altLang="en-US"/>
          </a:p>
        </p:txBody>
      </p:sp>
      <p:sp>
        <p:nvSpPr>
          <p:cNvPr id="45059" name="內容版面配置區 2">
            <a:extLst>
              <a:ext uri="{FF2B5EF4-FFF2-40B4-BE49-F238E27FC236}">
                <a16:creationId xmlns="" xmlns:a16="http://schemas.microsoft.com/office/drawing/2014/main" id="{62F4629C-8FCC-B155-04B9-F4D6E92745F0}"/>
              </a:ext>
            </a:extLst>
          </p:cNvPr>
          <p:cNvSpPr>
            <a:spLocks noGrp="1" noChangeArrowheads="1"/>
          </p:cNvSpPr>
          <p:nvPr>
            <p:ph idx="1"/>
          </p:nvPr>
        </p:nvSpPr>
        <p:spPr>
          <a:xfrm>
            <a:off x="377825" y="1806575"/>
            <a:ext cx="4867275" cy="3457575"/>
          </a:xfrm>
        </p:spPr>
        <p:txBody>
          <a:bodyPr/>
          <a:lstStyle/>
          <a:p>
            <a:r>
              <a:rPr lang="en-US" altLang="zh-TW" sz="2400"/>
              <a:t>Merging into the US program</a:t>
            </a:r>
          </a:p>
          <a:p>
            <a:pPr lvl="1"/>
            <a:r>
              <a:rPr lang="en-US" altLang="zh-TW" sz="2000"/>
              <a:t>English reading, writing, listening and speaking</a:t>
            </a:r>
          </a:p>
          <a:p>
            <a:pPr lvl="1"/>
            <a:r>
              <a:rPr lang="en-US" altLang="zh-TW" sz="2000"/>
              <a:t>Discussions and asking questions</a:t>
            </a:r>
          </a:p>
          <a:p>
            <a:pPr lvl="1"/>
            <a:r>
              <a:rPr lang="en-US" altLang="zh-TW" sz="2000"/>
              <a:t>Presentations, including Q&amp;A</a:t>
            </a:r>
          </a:p>
          <a:p>
            <a:pPr lvl="1"/>
            <a:r>
              <a:rPr lang="en-US" altLang="zh-TW" sz="2000"/>
              <a:t>Learn how to learn: information collection and report formulation</a:t>
            </a:r>
          </a:p>
          <a:p>
            <a:r>
              <a:rPr lang="en-US" altLang="zh-TW" sz="2400"/>
              <a:t>Teamwork</a:t>
            </a:r>
          </a:p>
          <a:p>
            <a:pPr lvl="1"/>
            <a:r>
              <a:rPr lang="en-US" altLang="zh-TW" sz="2000"/>
              <a:t>Team assignments</a:t>
            </a:r>
          </a:p>
          <a:p>
            <a:r>
              <a:rPr lang="en-US" altLang="zh-TW" sz="2400"/>
              <a:t>Subject matter</a:t>
            </a:r>
          </a:p>
          <a:p>
            <a:pPr lvl="1"/>
            <a:r>
              <a:rPr lang="en-US" altLang="zh-TW" sz="2000"/>
              <a:t>POM: Production and Operations Management</a:t>
            </a:r>
          </a:p>
          <a:p>
            <a:endParaRPr lang="zh-TW" altLang="en-US" sz="2400"/>
          </a:p>
        </p:txBody>
      </p:sp>
      <p:sp>
        <p:nvSpPr>
          <p:cNvPr id="6" name="矩形 5">
            <a:extLst>
              <a:ext uri="{FF2B5EF4-FFF2-40B4-BE49-F238E27FC236}">
                <a16:creationId xmlns="" xmlns:a16="http://schemas.microsoft.com/office/drawing/2014/main" id="{EC4F661B-BDD0-6660-EF07-0AA2A6F17BBA}"/>
              </a:ext>
            </a:extLst>
          </p:cNvPr>
          <p:cNvSpPr/>
          <p:nvPr/>
        </p:nvSpPr>
        <p:spPr>
          <a:xfrm>
            <a:off x="6145213" y="3644900"/>
            <a:ext cx="1295400" cy="1189038"/>
          </a:xfrm>
          <a:prstGeom prst="rect">
            <a:avLst/>
          </a:prstGeom>
          <a:solidFill>
            <a:srgbClr val="EA54E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dirty="0">
              <a:highlight>
                <a:srgbClr val="FF00FF"/>
              </a:highlight>
            </a:endParaRPr>
          </a:p>
        </p:txBody>
      </p:sp>
      <p:sp>
        <p:nvSpPr>
          <p:cNvPr id="7" name="矩形 6">
            <a:extLst>
              <a:ext uri="{FF2B5EF4-FFF2-40B4-BE49-F238E27FC236}">
                <a16:creationId xmlns="" xmlns:a16="http://schemas.microsoft.com/office/drawing/2014/main" id="{8FA3E56E-76A5-0EAC-3887-BED9FA007F8C}"/>
              </a:ext>
            </a:extLst>
          </p:cNvPr>
          <p:cNvSpPr/>
          <p:nvPr/>
        </p:nvSpPr>
        <p:spPr>
          <a:xfrm>
            <a:off x="7440613" y="3648075"/>
            <a:ext cx="1296987" cy="118903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8" name="矩形 7">
            <a:extLst>
              <a:ext uri="{FF2B5EF4-FFF2-40B4-BE49-F238E27FC236}">
                <a16:creationId xmlns="" xmlns:a16="http://schemas.microsoft.com/office/drawing/2014/main" id="{E9E1D235-90A0-D1CE-50F1-806E90C99E77}"/>
              </a:ext>
            </a:extLst>
          </p:cNvPr>
          <p:cNvSpPr/>
          <p:nvPr/>
        </p:nvSpPr>
        <p:spPr>
          <a:xfrm>
            <a:off x="6145213" y="4833938"/>
            <a:ext cx="1295400" cy="1187450"/>
          </a:xfrm>
          <a:prstGeom prst="rect">
            <a:avLst/>
          </a:prstGeom>
          <a:solidFill>
            <a:srgbClr val="EDABE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9" name="矩形 8">
            <a:extLst>
              <a:ext uri="{FF2B5EF4-FFF2-40B4-BE49-F238E27FC236}">
                <a16:creationId xmlns="" xmlns:a16="http://schemas.microsoft.com/office/drawing/2014/main" id="{21677E43-3E00-5569-B753-01210DDA1D78}"/>
              </a:ext>
            </a:extLst>
          </p:cNvPr>
          <p:cNvSpPr/>
          <p:nvPr/>
        </p:nvSpPr>
        <p:spPr>
          <a:xfrm>
            <a:off x="7440613" y="4830763"/>
            <a:ext cx="1296987" cy="11890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45064" name="文字方塊 9">
            <a:extLst>
              <a:ext uri="{FF2B5EF4-FFF2-40B4-BE49-F238E27FC236}">
                <a16:creationId xmlns="" xmlns:a16="http://schemas.microsoft.com/office/drawing/2014/main" id="{F9E8E074-F4A4-ECB0-B0FB-227C91BB52DC}"/>
              </a:ext>
            </a:extLst>
          </p:cNvPr>
          <p:cNvSpPr txBox="1">
            <a:spLocks noChangeArrowheads="1"/>
          </p:cNvSpPr>
          <p:nvPr/>
        </p:nvSpPr>
        <p:spPr bwMode="auto">
          <a:xfrm>
            <a:off x="6327775" y="3200400"/>
            <a:ext cx="8905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800"/>
              <a:t>English</a:t>
            </a:r>
            <a:endParaRPr lang="zh-TW" altLang="en-US" sz="1800"/>
          </a:p>
        </p:txBody>
      </p:sp>
      <p:sp>
        <p:nvSpPr>
          <p:cNvPr id="45065" name="文字方塊 10">
            <a:extLst>
              <a:ext uri="{FF2B5EF4-FFF2-40B4-BE49-F238E27FC236}">
                <a16:creationId xmlns="" xmlns:a16="http://schemas.microsoft.com/office/drawing/2014/main" id="{0CFC99A3-25FA-9719-C1A5-68CA93275C32}"/>
              </a:ext>
            </a:extLst>
          </p:cNvPr>
          <p:cNvSpPr txBox="1">
            <a:spLocks noChangeArrowheads="1"/>
          </p:cNvSpPr>
          <p:nvPr/>
        </p:nvSpPr>
        <p:spPr bwMode="auto">
          <a:xfrm>
            <a:off x="7564438" y="3209925"/>
            <a:ext cx="9286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800"/>
              <a:t>Chinese</a:t>
            </a:r>
            <a:endParaRPr lang="zh-TW" altLang="en-US" sz="1800"/>
          </a:p>
        </p:txBody>
      </p:sp>
      <p:sp>
        <p:nvSpPr>
          <p:cNvPr id="45066" name="文字方塊 11">
            <a:extLst>
              <a:ext uri="{FF2B5EF4-FFF2-40B4-BE49-F238E27FC236}">
                <a16:creationId xmlns="" xmlns:a16="http://schemas.microsoft.com/office/drawing/2014/main" id="{5805D9F8-293B-6C04-4386-77541AFC3AFA}"/>
              </a:ext>
            </a:extLst>
          </p:cNvPr>
          <p:cNvSpPr txBox="1">
            <a:spLocks noChangeArrowheads="1"/>
          </p:cNvSpPr>
          <p:nvPr/>
        </p:nvSpPr>
        <p:spPr bwMode="auto">
          <a:xfrm>
            <a:off x="5353050" y="4125913"/>
            <a:ext cx="6842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800"/>
              <a:t>POM</a:t>
            </a:r>
            <a:endParaRPr lang="zh-TW" altLang="en-US" sz="1800"/>
          </a:p>
        </p:txBody>
      </p:sp>
      <p:sp>
        <p:nvSpPr>
          <p:cNvPr id="45067" name="文字方塊 12">
            <a:extLst>
              <a:ext uri="{FF2B5EF4-FFF2-40B4-BE49-F238E27FC236}">
                <a16:creationId xmlns="" xmlns:a16="http://schemas.microsoft.com/office/drawing/2014/main" id="{6F2038D6-EE75-E419-DEFA-74B32093AD30}"/>
              </a:ext>
            </a:extLst>
          </p:cNvPr>
          <p:cNvSpPr txBox="1">
            <a:spLocks noChangeArrowheads="1"/>
          </p:cNvSpPr>
          <p:nvPr/>
        </p:nvSpPr>
        <p:spPr bwMode="auto">
          <a:xfrm>
            <a:off x="5353050" y="5156200"/>
            <a:ext cx="6842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800"/>
              <a:t>Non</a:t>
            </a:r>
          </a:p>
          <a:p>
            <a:r>
              <a:rPr lang="en-US" altLang="zh-TW" sz="1800"/>
              <a:t>POM</a:t>
            </a:r>
            <a:endParaRPr lang="zh-TW" altLang="en-US" sz="1800"/>
          </a:p>
        </p:txBody>
      </p:sp>
      <p:sp>
        <p:nvSpPr>
          <p:cNvPr id="45068" name="頁尾版面配置區 3">
            <a:extLst>
              <a:ext uri="{FF2B5EF4-FFF2-40B4-BE49-F238E27FC236}">
                <a16:creationId xmlns="" xmlns:a16="http://schemas.microsoft.com/office/drawing/2014/main" id="{2233B4FD-CC83-55B9-790D-632FFF9C3A17}"/>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45069" name="投影片編號版面配置區 4">
            <a:extLst>
              <a:ext uri="{FF2B5EF4-FFF2-40B4-BE49-F238E27FC236}">
                <a16:creationId xmlns="" xmlns:a16="http://schemas.microsoft.com/office/drawing/2014/main" id="{A855EA22-BF62-E191-04EE-BC5D7C2D162D}"/>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C663B647-1639-42B6-952B-357CFA754AFE}" type="slidenum">
              <a:rPr lang="en-US" altLang="zh-TW" sz="1400" smtClean="0">
                <a:solidFill>
                  <a:srgbClr val="333399"/>
                </a:solidFill>
              </a:rPr>
              <a:pPr/>
              <a:t>5</a:t>
            </a:fld>
            <a:endParaRPr lang="en-US" altLang="zh-TW" sz="1400">
              <a:solidFill>
                <a:srgbClr val="333399"/>
              </a:solidFill>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標題 1">
            <a:extLst>
              <a:ext uri="{FF2B5EF4-FFF2-40B4-BE49-F238E27FC236}">
                <a16:creationId xmlns="" xmlns:a16="http://schemas.microsoft.com/office/drawing/2014/main" id="{7117B79C-C541-7F46-43D6-E0F7A086A38F}"/>
              </a:ext>
            </a:extLst>
          </p:cNvPr>
          <p:cNvSpPr>
            <a:spLocks noGrp="1" noChangeArrowheads="1"/>
          </p:cNvSpPr>
          <p:nvPr>
            <p:ph type="title"/>
          </p:nvPr>
        </p:nvSpPr>
        <p:spPr/>
        <p:txBody>
          <a:bodyPr/>
          <a:lstStyle/>
          <a:p>
            <a:r>
              <a:rPr lang="en-US" altLang="zh-TW"/>
              <a:t>Class content</a:t>
            </a:r>
            <a:endParaRPr lang="zh-TW" altLang="en-US"/>
          </a:p>
        </p:txBody>
      </p:sp>
      <p:sp>
        <p:nvSpPr>
          <p:cNvPr id="46083" name="內容版面配置區 2">
            <a:extLst>
              <a:ext uri="{FF2B5EF4-FFF2-40B4-BE49-F238E27FC236}">
                <a16:creationId xmlns="" xmlns:a16="http://schemas.microsoft.com/office/drawing/2014/main" id="{D2669EF9-ABC1-D0DE-69DE-47CD9A2C3EDA}"/>
              </a:ext>
            </a:extLst>
          </p:cNvPr>
          <p:cNvSpPr>
            <a:spLocks noGrp="1" noChangeArrowheads="1"/>
          </p:cNvSpPr>
          <p:nvPr>
            <p:ph idx="1"/>
          </p:nvPr>
        </p:nvSpPr>
        <p:spPr/>
        <p:txBody>
          <a:bodyPr/>
          <a:lstStyle/>
          <a:p>
            <a:r>
              <a:rPr lang="en-US" altLang="zh-TW"/>
              <a:t>Lecture</a:t>
            </a:r>
          </a:p>
          <a:p>
            <a:pPr lvl="1"/>
            <a:r>
              <a:rPr lang="en-US" altLang="zh-TW"/>
              <a:t>Instructor prepared slides</a:t>
            </a:r>
          </a:p>
          <a:p>
            <a:r>
              <a:rPr lang="en-US" altLang="zh-TW"/>
              <a:t>Assignments (team and individual)</a:t>
            </a:r>
          </a:p>
          <a:p>
            <a:pPr lvl="1"/>
            <a:r>
              <a:rPr lang="en-US" altLang="zh-TW"/>
              <a:t>Responding to a task assigned by instructor</a:t>
            </a:r>
          </a:p>
          <a:p>
            <a:pPr lvl="1"/>
            <a:r>
              <a:rPr lang="en-US" altLang="zh-TW"/>
              <a:t>Writeup and presentation</a:t>
            </a:r>
          </a:p>
          <a:p>
            <a:r>
              <a:rPr lang="en-US" altLang="zh-TW"/>
              <a:t>Questions and discussions</a:t>
            </a:r>
          </a:p>
          <a:p>
            <a:pPr lvl="1"/>
            <a:r>
              <a:rPr lang="en-US" altLang="zh-TW"/>
              <a:t>Class discussions</a:t>
            </a:r>
          </a:p>
          <a:p>
            <a:pPr lvl="2"/>
            <a:r>
              <a:rPr lang="en-US" altLang="zh-TW"/>
              <a:t>Roll call, warm call and cold call</a:t>
            </a:r>
            <a:endParaRPr lang="zh-TW" altLang="en-US"/>
          </a:p>
        </p:txBody>
      </p:sp>
      <p:sp>
        <p:nvSpPr>
          <p:cNvPr id="46084" name="頁尾版面配置區 3">
            <a:extLst>
              <a:ext uri="{FF2B5EF4-FFF2-40B4-BE49-F238E27FC236}">
                <a16:creationId xmlns="" xmlns:a16="http://schemas.microsoft.com/office/drawing/2014/main" id="{22BD8AE8-D82F-44DB-DF80-CA2649034478}"/>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46085" name="投影片編號版面配置區 4">
            <a:extLst>
              <a:ext uri="{FF2B5EF4-FFF2-40B4-BE49-F238E27FC236}">
                <a16:creationId xmlns="" xmlns:a16="http://schemas.microsoft.com/office/drawing/2014/main" id="{D54B7177-3717-FF1E-182E-0C707BDD309A}"/>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96571D8F-58AB-4849-A4EE-B7CBC5B53BE9}" type="slidenum">
              <a:rPr lang="en-US" altLang="zh-TW" sz="1400" smtClean="0">
                <a:solidFill>
                  <a:srgbClr val="333399"/>
                </a:solidFill>
              </a:rPr>
              <a:pPr/>
              <a:t>6</a:t>
            </a:fld>
            <a:endParaRPr lang="en-US" altLang="zh-TW" sz="1400">
              <a:solidFill>
                <a:srgbClr val="333399"/>
              </a:solidFill>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標題 1">
            <a:extLst>
              <a:ext uri="{FF2B5EF4-FFF2-40B4-BE49-F238E27FC236}">
                <a16:creationId xmlns="" xmlns:a16="http://schemas.microsoft.com/office/drawing/2014/main" id="{11E8B541-6132-8BEC-D0C7-940C79DBBBFF}"/>
              </a:ext>
            </a:extLst>
          </p:cNvPr>
          <p:cNvSpPr>
            <a:spLocks noGrp="1" noChangeArrowheads="1"/>
          </p:cNvSpPr>
          <p:nvPr>
            <p:ph type="title"/>
          </p:nvPr>
        </p:nvSpPr>
        <p:spPr/>
        <p:txBody>
          <a:bodyPr/>
          <a:lstStyle/>
          <a:p>
            <a:r>
              <a:rPr lang="en-US" altLang="zh-TW"/>
              <a:t>Assessments</a:t>
            </a:r>
            <a:endParaRPr lang="zh-TW" altLang="en-US"/>
          </a:p>
        </p:txBody>
      </p:sp>
      <p:sp>
        <p:nvSpPr>
          <p:cNvPr id="47107" name="內容版面配置區 2">
            <a:extLst>
              <a:ext uri="{FF2B5EF4-FFF2-40B4-BE49-F238E27FC236}">
                <a16:creationId xmlns="" xmlns:a16="http://schemas.microsoft.com/office/drawing/2014/main" id="{963D2F2D-EDD8-CAD2-EB29-52410ECB6049}"/>
              </a:ext>
            </a:extLst>
          </p:cNvPr>
          <p:cNvSpPr>
            <a:spLocks noGrp="1" noChangeArrowheads="1"/>
          </p:cNvSpPr>
          <p:nvPr>
            <p:ph idx="1"/>
          </p:nvPr>
        </p:nvSpPr>
        <p:spPr/>
        <p:txBody>
          <a:bodyPr/>
          <a:lstStyle/>
          <a:p>
            <a:r>
              <a:rPr lang="en-US" altLang="zh-TW" dirty="0"/>
              <a:t>Assignments: </a:t>
            </a:r>
            <a:r>
              <a:rPr lang="en-US" altLang="zh-TW" dirty="0" smtClean="0"/>
              <a:t>25</a:t>
            </a:r>
            <a:r>
              <a:rPr lang="en-US" altLang="zh-TW" dirty="0"/>
              <a:t>%</a:t>
            </a:r>
          </a:p>
          <a:p>
            <a:r>
              <a:rPr lang="en-US" altLang="zh-TW" dirty="0"/>
              <a:t>Participation:</a:t>
            </a:r>
            <a:r>
              <a:rPr lang="zh-TW" altLang="en-US" dirty="0"/>
              <a:t> </a:t>
            </a:r>
            <a:r>
              <a:rPr lang="en-US" altLang="zh-TW" smtClean="0"/>
              <a:t>25%</a:t>
            </a:r>
            <a:endParaRPr lang="en-US" altLang="zh-TW" dirty="0"/>
          </a:p>
          <a:p>
            <a:r>
              <a:rPr lang="en-US" altLang="zh-TW" dirty="0"/>
              <a:t>Mid-term quiz: </a:t>
            </a:r>
            <a:r>
              <a:rPr lang="en-US" altLang="zh-TW" dirty="0" smtClean="0"/>
              <a:t>25%</a:t>
            </a:r>
            <a:endParaRPr lang="en-US" altLang="zh-TW" dirty="0"/>
          </a:p>
          <a:p>
            <a:r>
              <a:rPr lang="en-US" altLang="zh-TW" dirty="0"/>
              <a:t>Final exam: </a:t>
            </a:r>
            <a:r>
              <a:rPr lang="en-US" altLang="zh-TW" dirty="0" smtClean="0"/>
              <a:t>25%</a:t>
            </a:r>
            <a:endParaRPr lang="zh-TW" altLang="en-US" dirty="0"/>
          </a:p>
        </p:txBody>
      </p:sp>
      <p:sp>
        <p:nvSpPr>
          <p:cNvPr id="47108" name="頁尾版面配置區 3">
            <a:extLst>
              <a:ext uri="{FF2B5EF4-FFF2-40B4-BE49-F238E27FC236}">
                <a16:creationId xmlns="" xmlns:a16="http://schemas.microsoft.com/office/drawing/2014/main" id="{21D4BD4E-9CDE-766C-838E-55ED09872219}"/>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47109" name="投影片編號版面配置區 4">
            <a:extLst>
              <a:ext uri="{FF2B5EF4-FFF2-40B4-BE49-F238E27FC236}">
                <a16:creationId xmlns="" xmlns:a16="http://schemas.microsoft.com/office/drawing/2014/main" id="{890F4CFD-147D-90CA-A946-A5D77B6F4844}"/>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4B20698B-D7F9-4F55-9F56-F3148388DFE5}" type="slidenum">
              <a:rPr lang="en-US" altLang="zh-TW" sz="1400" smtClean="0">
                <a:solidFill>
                  <a:srgbClr val="333399"/>
                </a:solidFill>
              </a:rPr>
              <a:pPr/>
              <a:t>7</a:t>
            </a:fld>
            <a:endParaRPr lang="en-US" altLang="zh-TW" sz="1400">
              <a:solidFill>
                <a:srgbClr val="333399"/>
              </a:solidFill>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標題 1">
            <a:extLst>
              <a:ext uri="{FF2B5EF4-FFF2-40B4-BE49-F238E27FC236}">
                <a16:creationId xmlns="" xmlns:a16="http://schemas.microsoft.com/office/drawing/2014/main" id="{8B0E8495-3581-473C-C0A0-6700042FC964}"/>
              </a:ext>
            </a:extLst>
          </p:cNvPr>
          <p:cNvSpPr>
            <a:spLocks noGrp="1" noChangeArrowheads="1"/>
          </p:cNvSpPr>
          <p:nvPr>
            <p:ph type="title"/>
          </p:nvPr>
        </p:nvSpPr>
        <p:spPr/>
        <p:txBody>
          <a:bodyPr/>
          <a:lstStyle/>
          <a:p>
            <a:r>
              <a:rPr lang="en-US" altLang="zh-TW"/>
              <a:t>What is POM</a:t>
            </a:r>
            <a:endParaRPr lang="zh-TW" altLang="en-US"/>
          </a:p>
        </p:txBody>
      </p:sp>
      <p:sp>
        <p:nvSpPr>
          <p:cNvPr id="48131" name="內容版面配置區 2">
            <a:extLst>
              <a:ext uri="{FF2B5EF4-FFF2-40B4-BE49-F238E27FC236}">
                <a16:creationId xmlns="" xmlns:a16="http://schemas.microsoft.com/office/drawing/2014/main" id="{51E944ED-C1B6-9614-B2A3-203987E5D147}"/>
              </a:ext>
            </a:extLst>
          </p:cNvPr>
          <p:cNvSpPr>
            <a:spLocks noGrp="1" noChangeArrowheads="1"/>
          </p:cNvSpPr>
          <p:nvPr>
            <p:ph idx="1"/>
          </p:nvPr>
        </p:nvSpPr>
        <p:spPr>
          <a:xfrm>
            <a:off x="685800" y="1981200"/>
            <a:ext cx="7989888" cy="4114800"/>
          </a:xfrm>
        </p:spPr>
        <p:txBody>
          <a:bodyPr/>
          <a:lstStyle/>
          <a:p>
            <a:r>
              <a:rPr lang="en-US" altLang="zh-TW"/>
              <a:t>Production Management</a:t>
            </a:r>
          </a:p>
          <a:p>
            <a:pPr lvl="1"/>
            <a:r>
              <a:rPr lang="en-US" altLang="zh-TW"/>
              <a:t>planning and control of industrial processes to ensure that they move smoothly at the required level</a:t>
            </a:r>
          </a:p>
          <a:p>
            <a:pPr lvl="1"/>
            <a:r>
              <a:rPr lang="en-US" altLang="zh-TW"/>
              <a:t>five M’s: </a:t>
            </a:r>
            <a:r>
              <a:rPr lang="en-US" altLang="zh-TW">
                <a:solidFill>
                  <a:srgbClr val="FF0000"/>
                </a:solidFill>
              </a:rPr>
              <a:t>m</a:t>
            </a:r>
            <a:r>
              <a:rPr lang="en-US" altLang="zh-TW"/>
              <a:t>en, </a:t>
            </a:r>
            <a:r>
              <a:rPr lang="en-US" altLang="zh-TW">
                <a:solidFill>
                  <a:srgbClr val="FF0000"/>
                </a:solidFill>
              </a:rPr>
              <a:t>m</a:t>
            </a:r>
            <a:r>
              <a:rPr lang="en-US" altLang="zh-TW"/>
              <a:t>achines, </a:t>
            </a:r>
            <a:r>
              <a:rPr lang="en-US" altLang="zh-TW">
                <a:solidFill>
                  <a:srgbClr val="FF0000"/>
                </a:solidFill>
              </a:rPr>
              <a:t>m</a:t>
            </a:r>
            <a:r>
              <a:rPr lang="en-US" altLang="zh-TW"/>
              <a:t>ethods, </a:t>
            </a:r>
            <a:r>
              <a:rPr lang="en-US" altLang="zh-TW">
                <a:solidFill>
                  <a:srgbClr val="FF0000"/>
                </a:solidFill>
              </a:rPr>
              <a:t>m</a:t>
            </a:r>
            <a:r>
              <a:rPr lang="en-US" altLang="zh-TW"/>
              <a:t>aterials, and </a:t>
            </a:r>
            <a:r>
              <a:rPr lang="en-US" altLang="zh-TW">
                <a:solidFill>
                  <a:srgbClr val="FF0000"/>
                </a:solidFill>
              </a:rPr>
              <a:t>m</a:t>
            </a:r>
            <a:r>
              <a:rPr lang="en-US" altLang="zh-TW"/>
              <a:t>oney</a:t>
            </a:r>
          </a:p>
          <a:p>
            <a:r>
              <a:rPr lang="en-US" altLang="zh-TW"/>
              <a:t>Production and Operations Management</a:t>
            </a:r>
          </a:p>
          <a:p>
            <a:pPr lvl="1"/>
            <a:r>
              <a:rPr lang="en-US" altLang="zh-TW"/>
              <a:t>operations management, operational management</a:t>
            </a:r>
          </a:p>
          <a:p>
            <a:pPr lvl="2"/>
            <a:r>
              <a:rPr lang="en-US" altLang="zh-TW"/>
              <a:t>Supply chain management</a:t>
            </a:r>
          </a:p>
          <a:p>
            <a:pPr lvl="1"/>
            <a:r>
              <a:rPr lang="en-US" altLang="zh-TW"/>
              <a:t>techniques of production management in manufacturing industries also employed in services</a:t>
            </a:r>
          </a:p>
          <a:p>
            <a:pPr lvl="1"/>
            <a:endParaRPr lang="zh-TW" altLang="en-US"/>
          </a:p>
        </p:txBody>
      </p:sp>
      <p:sp>
        <p:nvSpPr>
          <p:cNvPr id="48132" name="頁尾版面配置區 3">
            <a:extLst>
              <a:ext uri="{FF2B5EF4-FFF2-40B4-BE49-F238E27FC236}">
                <a16:creationId xmlns="" xmlns:a16="http://schemas.microsoft.com/office/drawing/2014/main" id="{139294F8-F006-E70A-8D3C-4FE5BDCA8C99}"/>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48133" name="投影片編號版面配置區 4">
            <a:extLst>
              <a:ext uri="{FF2B5EF4-FFF2-40B4-BE49-F238E27FC236}">
                <a16:creationId xmlns="" xmlns:a16="http://schemas.microsoft.com/office/drawing/2014/main" id="{69516A8D-7777-6FCC-19BA-62AF6A524308}"/>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7D75684B-E6F7-42DA-B9AE-5575176D261C}" type="slidenum">
              <a:rPr lang="en-US" altLang="zh-TW" sz="1400" smtClean="0">
                <a:solidFill>
                  <a:srgbClr val="333399"/>
                </a:solidFill>
              </a:rPr>
              <a:pPr/>
              <a:t>8</a:t>
            </a:fld>
            <a:endParaRPr lang="en-US" altLang="zh-TW" sz="1400">
              <a:solidFill>
                <a:srgbClr val="333399"/>
              </a:solidFill>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 xmlns:a16="http://schemas.microsoft.com/office/drawing/2014/main" id="{AD1A0CB9-E1FE-9E26-66A0-9AE1861EB6F7}"/>
              </a:ext>
            </a:extLst>
          </p:cNvPr>
          <p:cNvSpPr>
            <a:spLocks noGrp="1" noChangeArrowheads="1"/>
          </p:cNvSpPr>
          <p:nvPr>
            <p:ph type="title"/>
          </p:nvPr>
        </p:nvSpPr>
        <p:spPr/>
        <p:txBody>
          <a:bodyPr/>
          <a:lstStyle/>
          <a:p>
            <a:r>
              <a:rPr lang="en-US" altLang="zh-TW"/>
              <a:t>Operations Management</a:t>
            </a:r>
            <a:endParaRPr lang="en-IN" altLang="zh-TW"/>
          </a:p>
        </p:txBody>
      </p:sp>
      <p:sp>
        <p:nvSpPr>
          <p:cNvPr id="49155" name="Content Placeholder 3">
            <a:extLst>
              <a:ext uri="{FF2B5EF4-FFF2-40B4-BE49-F238E27FC236}">
                <a16:creationId xmlns="" xmlns:a16="http://schemas.microsoft.com/office/drawing/2014/main" id="{B93DD4FA-1434-FB10-0C27-62C4F0162763}"/>
              </a:ext>
            </a:extLst>
          </p:cNvPr>
          <p:cNvSpPr>
            <a:spLocks noGrp="1" noChangeArrowheads="1"/>
          </p:cNvSpPr>
          <p:nvPr>
            <p:ph idx="1"/>
          </p:nvPr>
        </p:nvSpPr>
        <p:spPr/>
        <p:txBody>
          <a:bodyPr/>
          <a:lstStyle/>
          <a:p>
            <a:r>
              <a:rPr lang="en-US" altLang="zh-TW"/>
              <a:t>What is operations?</a:t>
            </a:r>
          </a:p>
          <a:p>
            <a:pPr lvl="1"/>
            <a:r>
              <a:rPr lang="en-US" altLang="zh-TW"/>
              <a:t>The part of a business organization that is responsible for producing goods or services</a:t>
            </a:r>
          </a:p>
          <a:p>
            <a:pPr lvl="1"/>
            <a:r>
              <a:rPr lang="en-US" altLang="zh-TW">
                <a:solidFill>
                  <a:srgbClr val="C00000"/>
                </a:solidFill>
              </a:rPr>
              <a:t>How are things done?</a:t>
            </a:r>
          </a:p>
          <a:p>
            <a:r>
              <a:rPr lang="en-US" altLang="zh-TW"/>
              <a:t>How can we define operations management?</a:t>
            </a:r>
          </a:p>
          <a:p>
            <a:pPr lvl="1"/>
            <a:r>
              <a:rPr lang="en-US" altLang="zh-TW"/>
              <a:t>The management of systems or processes that create goods and/or provide services</a:t>
            </a:r>
          </a:p>
        </p:txBody>
      </p:sp>
      <p:sp>
        <p:nvSpPr>
          <p:cNvPr id="49156" name="頁尾版面配置區 2">
            <a:extLst>
              <a:ext uri="{FF2B5EF4-FFF2-40B4-BE49-F238E27FC236}">
                <a16:creationId xmlns="" xmlns:a16="http://schemas.microsoft.com/office/drawing/2014/main" id="{87725E13-63ED-A3E0-CDF3-B80A6BCAF4E1}"/>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49157" name="投影片編號版面配置區 4">
            <a:extLst>
              <a:ext uri="{FF2B5EF4-FFF2-40B4-BE49-F238E27FC236}">
                <a16:creationId xmlns="" xmlns:a16="http://schemas.microsoft.com/office/drawing/2014/main" id="{AF9A5891-8815-6E6E-3D86-8898C56EE5ED}"/>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BB518225-BB2E-4FF6-928D-8D1C07892415}" type="slidenum">
              <a:rPr lang="en-US" altLang="zh-TW" sz="1400" smtClean="0">
                <a:solidFill>
                  <a:srgbClr val="333399"/>
                </a:solidFill>
              </a:rPr>
              <a:pPr/>
              <a:t>9</a:t>
            </a:fld>
            <a:endParaRPr lang="en-US" altLang="zh-TW" sz="1400">
              <a:solidFill>
                <a:srgbClr val="333399"/>
              </a:solidFill>
            </a:endParaRPr>
          </a:p>
        </p:txBody>
      </p:sp>
    </p:spTree>
  </p:cSld>
  <p:clrMapOvr>
    <a:masterClrMapping/>
  </p:clrMapOvr>
  <p:transition spd="med"/>
</p:sld>
</file>

<file path=ppt/theme/theme1.xml><?xml version="1.0" encoding="utf-8"?>
<a:theme xmlns:a="http://schemas.openxmlformats.org/drawingml/2006/main" name="0ckf">
  <a:themeElements>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0ckf">
      <a:majorFont>
        <a:latin typeface="Arial"/>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0ckf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0ckf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0ckf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0ckf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0ckf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0ckf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ckf">
  <a:themeElements>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0ckf">
      <a:majorFont>
        <a:latin typeface="Arial"/>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0ckf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0ckf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0ckf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0ckf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0ckf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0ckf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自訂設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C:\Documents and Settings\ckfarn\Application Data\Microsoft\Templates\0ckf.pot</Template>
  <TotalTime>2326</TotalTime>
  <Words>2222</Words>
  <Application>Microsoft Office PowerPoint</Application>
  <PresentationFormat>如螢幕大小 (4:3)</PresentationFormat>
  <Paragraphs>510</Paragraphs>
  <Slides>41</Slides>
  <Notes>1</Notes>
  <HiddenSlides>0</HiddenSlides>
  <MMClips>0</MMClips>
  <ScaleCrop>false</ScaleCrop>
  <HeadingPairs>
    <vt:vector size="6" baseType="variant">
      <vt:variant>
        <vt:lpstr>使用字型</vt:lpstr>
      </vt:variant>
      <vt:variant>
        <vt:i4>9</vt:i4>
      </vt:variant>
      <vt:variant>
        <vt:lpstr>佈景主題</vt:lpstr>
      </vt:variant>
      <vt:variant>
        <vt:i4>3</vt:i4>
      </vt:variant>
      <vt:variant>
        <vt:lpstr>投影片標題</vt:lpstr>
      </vt:variant>
      <vt:variant>
        <vt:i4>41</vt:i4>
      </vt:variant>
    </vt:vector>
  </HeadingPairs>
  <TitlesOfParts>
    <vt:vector size="53" baseType="lpstr">
      <vt:lpstr>微軟正黑體</vt:lpstr>
      <vt:lpstr>新細明體</vt:lpstr>
      <vt:lpstr>標楷體</vt:lpstr>
      <vt:lpstr>Arial</vt:lpstr>
      <vt:lpstr>Calibri</vt:lpstr>
      <vt:lpstr>Calibri Light</vt:lpstr>
      <vt:lpstr>Times New Roman</vt:lpstr>
      <vt:lpstr>Webdings</vt:lpstr>
      <vt:lpstr>Wingdings</vt:lpstr>
      <vt:lpstr>0ckf</vt:lpstr>
      <vt:lpstr>1ckf</vt:lpstr>
      <vt:lpstr>自訂設計</vt:lpstr>
      <vt:lpstr>POM:  Production and Operations Management Course Introduction</vt:lpstr>
      <vt:lpstr>Instructor</vt:lpstr>
      <vt:lpstr>Preparations</vt:lpstr>
      <vt:lpstr>Teaching materials</vt:lpstr>
      <vt:lpstr>Objective of this class</vt:lpstr>
      <vt:lpstr>Class content</vt:lpstr>
      <vt:lpstr>Assessments</vt:lpstr>
      <vt:lpstr>What is POM</vt:lpstr>
      <vt:lpstr>Operations Management</vt:lpstr>
      <vt:lpstr>Good or Service?</vt:lpstr>
      <vt:lpstr>Supply Chain</vt:lpstr>
      <vt:lpstr>The Transformation Process: IPO General Systems Theory</vt:lpstr>
      <vt:lpstr>Goods-service Continuum</vt:lpstr>
      <vt:lpstr>The transformation process</vt:lpstr>
      <vt:lpstr>Typical differences between production of goods and provision of services</vt:lpstr>
      <vt:lpstr>Why Study Operations Management?</vt:lpstr>
      <vt:lpstr>Basic Functions of the Business Organization</vt:lpstr>
      <vt:lpstr>Function Overlap</vt:lpstr>
      <vt:lpstr>Process Management</vt:lpstr>
      <vt:lpstr>Supply &amp; Demand</vt:lpstr>
      <vt:lpstr>Process Variation</vt:lpstr>
      <vt:lpstr>Resilient Supply Chain</vt:lpstr>
      <vt:lpstr>Scope of POM</vt:lpstr>
      <vt:lpstr>System Design Decisions</vt:lpstr>
      <vt:lpstr>System Operation Decisions</vt:lpstr>
      <vt:lpstr>OM Decision Making</vt:lpstr>
      <vt:lpstr>General Approach to Decision Making</vt:lpstr>
      <vt:lpstr>Systems Perspective</vt:lpstr>
      <vt:lpstr>Historical Evolution of OM</vt:lpstr>
      <vt:lpstr>Industrial Revolution</vt:lpstr>
      <vt:lpstr>Scientific Management</vt:lpstr>
      <vt:lpstr>Human Relations Movement</vt:lpstr>
      <vt:lpstr>Decision Models &amp; Management Science</vt:lpstr>
      <vt:lpstr>Influence of Japanese Manufacturers</vt:lpstr>
      <vt:lpstr>Historical summary of POM</vt:lpstr>
      <vt:lpstr>Operations Today</vt:lpstr>
      <vt:lpstr>Key Issues for POM Today</vt:lpstr>
      <vt:lpstr>Environmental Concerns</vt:lpstr>
      <vt:lpstr>Ethical Issues in Operations</vt:lpstr>
      <vt:lpstr>The Need for Supply Chain Management</vt:lpstr>
      <vt:lpstr>Supply Chain Issues</vt:lpstr>
    </vt:vector>
  </TitlesOfParts>
  <Company>NCU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POM 2024 Intro</dc:title>
  <dc:creator>CK Farn</dc:creator>
  <cp:lastModifiedBy>CKFarn</cp:lastModifiedBy>
  <cp:revision>151</cp:revision>
  <dcterms:created xsi:type="dcterms:W3CDTF">1999-04-05T16:45:56Z</dcterms:created>
  <dcterms:modified xsi:type="dcterms:W3CDTF">2024-09-18T06:53:41Z</dcterms:modified>
</cp:coreProperties>
</file>