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7" r:id="rId2"/>
  </p:sldMasterIdLst>
  <p:notesMasterIdLst>
    <p:notesMasterId r:id="rId53"/>
  </p:notesMasterIdLst>
  <p:handoutMasterIdLst>
    <p:handoutMasterId r:id="rId54"/>
  </p:handoutMasterIdLst>
  <p:sldIdLst>
    <p:sldId id="565" r:id="rId3"/>
    <p:sldId id="748" r:id="rId4"/>
    <p:sldId id="291" r:id="rId5"/>
    <p:sldId id="761" r:id="rId6"/>
    <p:sldId id="762" r:id="rId7"/>
    <p:sldId id="763" r:id="rId8"/>
    <p:sldId id="297" r:id="rId9"/>
    <p:sldId id="764" r:id="rId10"/>
    <p:sldId id="765" r:id="rId11"/>
    <p:sldId id="766" r:id="rId12"/>
    <p:sldId id="767" r:id="rId13"/>
    <p:sldId id="768" r:id="rId14"/>
    <p:sldId id="303" r:id="rId15"/>
    <p:sldId id="769" r:id="rId16"/>
    <p:sldId id="770" r:id="rId17"/>
    <p:sldId id="306" r:id="rId18"/>
    <p:sldId id="774" r:id="rId19"/>
    <p:sldId id="771" r:id="rId20"/>
    <p:sldId id="772" r:id="rId21"/>
    <p:sldId id="310" r:id="rId22"/>
    <p:sldId id="776" r:id="rId23"/>
    <p:sldId id="311" r:id="rId24"/>
    <p:sldId id="775" r:id="rId25"/>
    <p:sldId id="777" r:id="rId26"/>
    <p:sldId id="312" r:id="rId27"/>
    <p:sldId id="313" r:id="rId28"/>
    <p:sldId id="778" r:id="rId29"/>
    <p:sldId id="314" r:id="rId30"/>
    <p:sldId id="782" r:id="rId31"/>
    <p:sldId id="780" r:id="rId32"/>
    <p:sldId id="783" r:id="rId33"/>
    <p:sldId id="316" r:id="rId34"/>
    <p:sldId id="317" r:id="rId35"/>
    <p:sldId id="781" r:id="rId36"/>
    <p:sldId id="318" r:id="rId37"/>
    <p:sldId id="784" r:id="rId38"/>
    <p:sldId id="319" r:id="rId39"/>
    <p:sldId id="785" r:id="rId40"/>
    <p:sldId id="786" r:id="rId41"/>
    <p:sldId id="320" r:id="rId42"/>
    <p:sldId id="321" r:id="rId43"/>
    <p:sldId id="326" r:id="rId44"/>
    <p:sldId id="788" r:id="rId45"/>
    <p:sldId id="327" r:id="rId46"/>
    <p:sldId id="328" r:id="rId47"/>
    <p:sldId id="329" r:id="rId48"/>
    <p:sldId id="330" r:id="rId49"/>
    <p:sldId id="791" r:id="rId50"/>
    <p:sldId id="331" r:id="rId51"/>
    <p:sldId id="332" r:id="rId5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/>
    <p:restoredTop sz="94674"/>
  </p:normalViewPr>
  <p:slideViewPr>
    <p:cSldViewPr>
      <p:cViewPr varScale="1">
        <p:scale>
          <a:sx n="110" d="100"/>
          <a:sy n="110" d="100"/>
        </p:scale>
        <p:origin x="18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="" xmlns:a16="http://schemas.microsoft.com/office/drawing/2014/main" id="{C80FDF54-77C0-C4AE-2384-325F041301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8E2974AD-C006-779F-B119-1E5495CC0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BBB76F-D938-3345-87F0-967B755A28E1}" type="datetimeFigureOut">
              <a:rPr lang="zh-TW" altLang="en-US"/>
              <a:pPr>
                <a:defRPr/>
              </a:pPr>
              <a:t>2024/10/16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8D24DD1D-328A-53A5-887A-F670235C05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新細明體" charset="0"/>
                <a:cs typeface="新細明體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49CCBC5A-06F4-3106-8C55-C9562CCED7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28CFB2-A789-1647-AA8D-23DAE2EA7A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FE2F4FF3-FAC7-C031-14B1-246407BA64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23DEBD70-D120-2B04-C397-60E01A7816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>
            <a:extLst>
              <a:ext uri="{FF2B5EF4-FFF2-40B4-BE49-F238E27FC236}">
                <a16:creationId xmlns="" xmlns:a16="http://schemas.microsoft.com/office/drawing/2014/main" id="{C669C2CB-E57F-D13C-2D72-BF1A5B1768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8F6F281B-F50F-E08B-2256-E728CAF40B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CB815FF6-5ED3-4351-DAA9-B26E56EC41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>
            <a:extLst>
              <a:ext uri="{FF2B5EF4-FFF2-40B4-BE49-F238E27FC236}">
                <a16:creationId xmlns="" xmlns:a16="http://schemas.microsoft.com/office/drawing/2014/main" id="{643C2B47-4790-82F3-A854-7CBE4BFF7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729C94-6E9D-1F40-BD38-DA192B336F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76830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="" xmlns:a16="http://schemas.microsoft.com/office/drawing/2014/main" id="{A6E1C8FF-C109-2C2B-9A56-EAC399755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B5C534-ABE3-7B41-A0F5-E05641F7D88E}" type="slidenum">
              <a:rPr lang="en-US" altLang="zh-TW" sz="1200" smtClean="0"/>
              <a:pPr/>
              <a:t>1</a:t>
            </a:fld>
            <a:endParaRPr lang="en-US" altLang="zh-TW" sz="1200"/>
          </a:p>
        </p:txBody>
      </p:sp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598E6310-2718-D8A2-F989-4F7336A90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A3F98BE7-389B-A1BD-5BC1-9F280A630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6630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="" xmlns:a16="http://schemas.microsoft.com/office/drawing/2014/main" id="{23EEC7BE-3396-B53B-9269-C28DA46AB0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="" xmlns:a16="http://schemas.microsoft.com/office/drawing/2014/main" id="{59E65A77-83DC-EB6D-9DA1-16139BF6BB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263C4-8BEA-2347-9F2C-247DBDE23B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72380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="" xmlns:a16="http://schemas.microsoft.com/office/drawing/2014/main" id="{46CFD1EF-D341-9C1D-F9E6-06215C5AF3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6D6A536F-A8F8-0306-1D0E-F00D0E5A4C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BFA6-1180-114B-A693-DE03780E65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57593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="" xmlns:a16="http://schemas.microsoft.com/office/drawing/2014/main" id="{5600AD2B-96F8-5D4C-29B6-E1BD40ECA4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9BE4831E-C8D9-CF96-FD9D-C0C9F29A6F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CD7D-E515-FD44-BA84-46CDD89C20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958911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4151E42F-C8CD-6EC2-09F5-FF18A7426F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CAC23E27-FF8A-F7CF-0970-99EBEA7D33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62904-674A-0649-A293-EA9A1BE605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75623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ABB39195-A8DC-9913-3043-2AF90F907F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C91F2468-B5F8-0E3C-781A-54214054C6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85E4B-A3A5-CD4D-BEE5-63F9D5F5F7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238153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4343400"/>
            <a:ext cx="8458200" cy="1905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  <a:lvl4pPr marL="455613" indent="0">
              <a:buNone/>
              <a:defRPr/>
            </a:lvl4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8" name="Appendix Link"/>
          <p:cNvSpPr>
            <a:spLocks noGrp="1"/>
          </p:cNvSpPr>
          <p:nvPr>
            <p:ph type="body" sz="quarter" idx="29"/>
          </p:nvPr>
        </p:nvSpPr>
        <p:spPr>
          <a:xfrm>
            <a:off x="3200400" y="6324600"/>
            <a:ext cx="2743200" cy="192024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Image Credit"/>
          <p:cNvSpPr>
            <a:spLocks noGrp="1"/>
          </p:cNvSpPr>
          <p:nvPr>
            <p:ph type="body" sz="quarter" idx="30"/>
          </p:nvPr>
        </p:nvSpPr>
        <p:spPr>
          <a:xfrm>
            <a:off x="1562101" y="6684963"/>
            <a:ext cx="6976872" cy="173736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7144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342900" y="2070496"/>
            <a:ext cx="8458200" cy="64913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342900" y="2900944"/>
            <a:ext cx="8458200" cy="6731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6"/>
          </p:nvPr>
        </p:nvSpPr>
        <p:spPr>
          <a:xfrm>
            <a:off x="342900" y="375535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342900" y="4635164"/>
            <a:ext cx="8458200" cy="6985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8"/>
          </p:nvPr>
        </p:nvSpPr>
        <p:spPr>
          <a:xfrm>
            <a:off x="342900" y="5514975"/>
            <a:ext cx="8458200" cy="7334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400"/>
            </a:lvl2pPr>
            <a:lvl3pPr marL="640080">
              <a:defRPr sz="2000"/>
            </a:lvl3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</p:txBody>
      </p:sp>
      <p:sp>
        <p:nvSpPr>
          <p:cNvPr id="12" name="Appendix Link"/>
          <p:cNvSpPr>
            <a:spLocks noGrp="1"/>
          </p:cNvSpPr>
          <p:nvPr>
            <p:ph type="body" sz="quarter" idx="29"/>
          </p:nvPr>
        </p:nvSpPr>
        <p:spPr>
          <a:xfrm>
            <a:off x="3200400" y="6324600"/>
            <a:ext cx="2743200" cy="192024"/>
          </a:xfrm>
        </p:spPr>
        <p:txBody>
          <a:bodyPr anchor="b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Image Credit"/>
          <p:cNvSpPr>
            <a:spLocks noGrp="1"/>
          </p:cNvSpPr>
          <p:nvPr>
            <p:ph type="body" sz="quarter" idx="30"/>
          </p:nvPr>
        </p:nvSpPr>
        <p:spPr>
          <a:xfrm>
            <a:off x="1562101" y="6684963"/>
            <a:ext cx="6976872" cy="173736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rgbClr val="595959"/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75754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GH Logo">
            <a:extLst>
              <a:ext uri="{FF2B5EF4-FFF2-40B4-BE49-F238E27FC236}">
                <a16:creationId xmlns="" xmlns:a16="http://schemas.microsoft.com/office/drawing/2014/main" id="{F6A4FE80-65AE-2956-4619-005DFFEC9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006475"/>
            <a:ext cx="244475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GH Tagline">
            <a:extLst>
              <a:ext uri="{FF2B5EF4-FFF2-40B4-BE49-F238E27FC236}">
                <a16:creationId xmlns="" xmlns:a16="http://schemas.microsoft.com/office/drawing/2014/main" id="{92F9CE4F-0D0D-C310-8D7A-08787A3E03C8}"/>
              </a:ext>
            </a:extLst>
          </p:cNvPr>
          <p:cNvSpPr txBox="1"/>
          <p:nvPr userDrawn="1"/>
        </p:nvSpPr>
        <p:spPr>
          <a:xfrm>
            <a:off x="1730375" y="3797300"/>
            <a:ext cx="5683250" cy="46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pc="4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kumimoji="0" lang="en-US" sz="1400" spc="40" baseline="6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kumimoji="0" lang="en-US" spc="40" baseline="60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MGH URL">
            <a:extLst>
              <a:ext uri="{FF2B5EF4-FFF2-40B4-BE49-F238E27FC236}">
                <a16:creationId xmlns="" xmlns:a16="http://schemas.microsoft.com/office/drawing/2014/main" id="{2EE2A96D-BC18-AFA1-E84E-08B44F997F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68663" y="5329238"/>
            <a:ext cx="260667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600">
                <a:solidFill>
                  <a:srgbClr val="000000"/>
                </a:solidFill>
                <a:ea typeface="標楷體" panose="03000509000000000000" pitchFamily="49" charset="-120"/>
              </a:rPr>
              <a:t>www.mheducation.com</a:t>
            </a:r>
            <a:endParaRPr kumimoji="0" lang="en-US" altLang="zh-TW" sz="2000">
              <a:solidFill>
                <a:srgbClr val="000000"/>
              </a:solidFill>
              <a:ea typeface="標楷體" panose="03000509000000000000" pitchFamily="49" charset="-120"/>
            </a:endParaRPr>
          </a:p>
        </p:txBody>
      </p:sp>
      <p:sp>
        <p:nvSpPr>
          <p:cNvPr id="2" name="Hidden Slide Title"/>
          <p:cNvSpPr>
            <a:spLocks noGrp="1"/>
          </p:cNvSpPr>
          <p:nvPr>
            <p:ph type="title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6" name="Long Copyright">
            <a:extLst>
              <a:ext uri="{FF2B5EF4-FFF2-40B4-BE49-F238E27FC236}">
                <a16:creationId xmlns="" xmlns:a16="http://schemas.microsoft.com/office/drawing/2014/main" id="{633F71AA-4E38-344A-EAAC-722186858C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6525"/>
            <a:ext cx="9144000" cy="371475"/>
          </a:xfrm>
        </p:spPr>
        <p:txBody>
          <a:bodyPr/>
          <a:lstStyle>
            <a:lvl1pPr algn="ctr" defTabSz="457200">
              <a:spcBef>
                <a:spcPct val="20000"/>
              </a:spcBef>
              <a:defRPr/>
            </a:lvl1pPr>
          </a:lstStyle>
          <a:p>
            <a:pPr>
              <a:defRPr/>
            </a:pPr>
            <a:r>
              <a:rPr lang="en-US"/>
              <a:t>CYCU— Prof CK Farn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50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EB5C7947-DBE1-3D95-4987-43E5611458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371C0888-23F4-EE93-C045-DCC9974BF8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D18F-C9A6-094C-B05A-D9FF02322A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6267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C0574D2-DEBC-224C-26D6-5311264B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018A560-8B25-B9BB-369C-C6E7B796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940AA793-93E1-6207-A21B-64C1126C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994C6-2071-8E49-A1B9-FF62C552F5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1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7E355A5-1FF9-15F3-4F4B-D4706C7D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C26FCCCB-9FBD-C383-2544-492A1B5C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A8A531E-E172-6701-BFCC-757D1256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CA260-C36E-AF41-B401-AB7CD1DF7E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1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Arial" panose="020B0604020202020204" pitchFamily="34" charset="0"/>
              </a:defRPr>
            </a:lvl1pPr>
            <a:lvl2pPr>
              <a:defRPr sz="2400" baseline="0">
                <a:latin typeface="Times New Roman" panose="02020603050405020304" pitchFamily="18" charset="0"/>
              </a:defRPr>
            </a:lvl2pPr>
            <a:lvl3pPr>
              <a:defRPr sz="2000" baseline="0">
                <a:latin typeface="Times New Roman" panose="02020603050405020304" pitchFamily="18" charset="0"/>
              </a:defRPr>
            </a:lvl3pPr>
            <a:lvl4pPr>
              <a:defRPr sz="1800" baseline="0">
                <a:latin typeface="Times New Roman" panose="02020603050405020304" pitchFamily="18" charset="0"/>
              </a:defRPr>
            </a:lvl4pPr>
            <a:lvl5pPr>
              <a:defRPr sz="1800" baseline="0"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95F76A32-2663-52F4-A34F-7637249596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F6888827-EFA1-2662-D45A-079FDEEC02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EBC0-0E1D-4F40-9E73-E30DD182E7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45087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028CB1C3-B64A-D446-61EE-821B3BE7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C287292-7877-55A9-CB07-A3F40008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CD50C038-54E1-3E00-6CD6-C6600B43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6BEA-C54F-4049-B004-F5AFBB4E78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574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0A018574-B4DE-AD16-FDC9-66828139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827F98CF-A69E-A7AF-A08F-5162BC32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767813CD-58D8-E118-D4AC-823FB24D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30D-BF0C-FF48-A7D0-8D94B03364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332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="" xmlns:a16="http://schemas.microsoft.com/office/drawing/2014/main" id="{5812C7B8-B50F-F85A-BA04-F208DD057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="" xmlns:a16="http://schemas.microsoft.com/office/drawing/2014/main" id="{1D5449BC-3759-7AB9-0B06-E244E58B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="" xmlns:a16="http://schemas.microsoft.com/office/drawing/2014/main" id="{6DAB54A0-9317-AED5-C8BB-CBBFD497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8FF9-3B4A-A64A-9829-28715186DF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216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="" xmlns:a16="http://schemas.microsoft.com/office/drawing/2014/main" id="{C7F3495E-427D-0730-CBEE-7665FB4C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="" xmlns:a16="http://schemas.microsoft.com/office/drawing/2014/main" id="{248914E1-F2C6-1F1B-38A7-F2CC95080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="" xmlns:a16="http://schemas.microsoft.com/office/drawing/2014/main" id="{73416A64-9180-E030-49C3-8C1030DD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FF43-AC54-E24A-9963-56D0528AFB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171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="" xmlns:a16="http://schemas.microsoft.com/office/drawing/2014/main" id="{2CE7D1D5-71C4-FD3E-E28B-70572BE7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="" xmlns:a16="http://schemas.microsoft.com/office/drawing/2014/main" id="{31AFD4D8-0175-5917-814D-65CDADA6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="" xmlns:a16="http://schemas.microsoft.com/office/drawing/2014/main" id="{6D5BBC0E-D307-F5EB-71A3-B87113B7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0161F-312C-B245-AC32-4563F9219D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356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30C0DB26-A53F-06B7-97EE-A037EE3D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3A135F0B-7ABA-CD5E-E8AF-FB4D53866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217C673B-A6A3-BE23-F565-B2195E7F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2EA9-EC5D-C247-B57B-9CAB6C380F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577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="" xmlns:a16="http://schemas.microsoft.com/office/drawing/2014/main" id="{8FD8EE56-64CB-00C4-785A-1893BFEB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="" xmlns:a16="http://schemas.microsoft.com/office/drawing/2014/main" id="{0D898565-E597-32E7-353C-14C83F17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="" xmlns:a16="http://schemas.microsoft.com/office/drawing/2014/main" id="{18FF2FD5-D202-5D4F-8F54-FDE2D620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1C6F-C7D2-174E-A42E-5BB4343120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296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3FD9CFE-AF14-85AE-1D2D-03336F21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AB4D1BB0-1F1D-56EC-8EBE-4EC99AE8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343CD4D-3605-4D08-A6C9-8AB319B0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9A10-4DD8-B549-AF81-0D0F5D25D7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857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1B9BFE3-BD7A-4713-1242-3B94F890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A104FFE-5DED-A51F-ACC4-F3D4E1241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BB4E0C5-8442-FD54-C48F-58EEB9F7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0DF7D-AF9B-1C44-8CA7-376983B665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6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2" name="Rectangle 1029">
            <a:extLst>
              <a:ext uri="{FF2B5EF4-FFF2-40B4-BE49-F238E27FC236}">
                <a16:creationId xmlns="" xmlns:a16="http://schemas.microsoft.com/office/drawing/2014/main" id="{33CBB0D4-B558-147B-55F0-120AA455ED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="" xmlns:a16="http://schemas.microsoft.com/office/drawing/2014/main" id="{1CE48549-D3AE-BC9A-396E-A0E013ECD9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0EDFD-60CD-2B4D-BCB1-52A63B02A0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683227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="" xmlns:a16="http://schemas.microsoft.com/office/drawing/2014/main" id="{82357C6D-1D17-6771-0D50-E0A89211D3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="" xmlns:a16="http://schemas.microsoft.com/office/drawing/2014/main" id="{B52BBE44-F088-A905-3E2E-ED5149D710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BDA64-44A5-8749-B111-6C341B5184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47290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="" xmlns:a16="http://schemas.microsoft.com/office/drawing/2014/main" id="{C2A5F1AC-BBC8-6276-E1A2-AAEBA199A9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5" name="Rectangle 1030">
            <a:extLst>
              <a:ext uri="{FF2B5EF4-FFF2-40B4-BE49-F238E27FC236}">
                <a16:creationId xmlns="" xmlns:a16="http://schemas.microsoft.com/office/drawing/2014/main" id="{2A5FBD2F-CFFC-5359-E1B5-C599D71185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B05F-C738-4F45-8D74-64CD9BC2D7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64087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="" xmlns:a16="http://schemas.microsoft.com/office/drawing/2014/main" id="{955CB4E6-F965-EC18-2E3E-FF7DA870A4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6" name="Rectangle 1030">
            <a:extLst>
              <a:ext uri="{FF2B5EF4-FFF2-40B4-BE49-F238E27FC236}">
                <a16:creationId xmlns="" xmlns:a16="http://schemas.microsoft.com/office/drawing/2014/main" id="{CB7A6796-CF9C-813C-679B-0C7D230AE4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98A7-C9C2-AE49-B525-82EFA33FE2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148641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>
            <a:extLst>
              <a:ext uri="{FF2B5EF4-FFF2-40B4-BE49-F238E27FC236}">
                <a16:creationId xmlns="" xmlns:a16="http://schemas.microsoft.com/office/drawing/2014/main" id="{C3FFFE68-78FE-C1AB-3FA3-DBCBDAD4E6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8" name="Rectangle 1030">
            <a:extLst>
              <a:ext uri="{FF2B5EF4-FFF2-40B4-BE49-F238E27FC236}">
                <a16:creationId xmlns="" xmlns:a16="http://schemas.microsoft.com/office/drawing/2014/main" id="{6A77D9C5-0528-EB87-3731-8F21E048458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54F5-13B2-7A40-9C83-2AB20AA5E3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746372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>
            <a:extLst>
              <a:ext uri="{FF2B5EF4-FFF2-40B4-BE49-F238E27FC236}">
                <a16:creationId xmlns="" xmlns:a16="http://schemas.microsoft.com/office/drawing/2014/main" id="{465F169A-B93E-A95F-5677-98B4A56079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4" name="Rectangle 1030">
            <a:extLst>
              <a:ext uri="{FF2B5EF4-FFF2-40B4-BE49-F238E27FC236}">
                <a16:creationId xmlns="" xmlns:a16="http://schemas.microsoft.com/office/drawing/2014/main" id="{F169F0E1-58AD-B6B3-FBC8-F3CC17752E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D961-35E3-2742-8F9B-4087F42F4F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344647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="" xmlns:a16="http://schemas.microsoft.com/office/drawing/2014/main" id="{9D682057-E0B6-4654-4AF5-681B3F688E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3" name="Rectangle 1030">
            <a:extLst>
              <a:ext uri="{FF2B5EF4-FFF2-40B4-BE49-F238E27FC236}">
                <a16:creationId xmlns="" xmlns:a16="http://schemas.microsoft.com/office/drawing/2014/main" id="{1515A937-34C0-C36D-AA98-EE5518718C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E2B2-7024-0241-BFB6-92F1C6C1C0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16316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="" xmlns:a16="http://schemas.microsoft.com/office/drawing/2014/main" id="{92CD4A3F-FDB9-50BF-1552-4761F569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8195" name="Rectangle 1027">
            <a:extLst>
              <a:ext uri="{FF2B5EF4-FFF2-40B4-BE49-F238E27FC236}">
                <a16:creationId xmlns="" xmlns:a16="http://schemas.microsoft.com/office/drawing/2014/main" id="{890264CB-31DF-1D11-359A-2F21477E7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8196" name="Rectangle 1028">
            <a:extLst>
              <a:ext uri="{FF2B5EF4-FFF2-40B4-BE49-F238E27FC236}">
                <a16:creationId xmlns="" xmlns:a16="http://schemas.microsoft.com/office/drawing/2014/main" id="{A77F1E7B-F536-F27D-2536-AD093BFA7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95269" name="Rectangle 1029">
            <a:extLst>
              <a:ext uri="{FF2B5EF4-FFF2-40B4-BE49-F238E27FC236}">
                <a16:creationId xmlns="" xmlns:a16="http://schemas.microsoft.com/office/drawing/2014/main" id="{2875C904-E964-5892-C1A2-42281EAC12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</a:p>
        </p:txBody>
      </p:sp>
      <p:sp>
        <p:nvSpPr>
          <p:cNvPr id="395270" name="Rectangle 1030">
            <a:extLst>
              <a:ext uri="{FF2B5EF4-FFF2-40B4-BE49-F238E27FC236}">
                <a16:creationId xmlns="" xmlns:a16="http://schemas.microsoft.com/office/drawing/2014/main" id="{CF2BEFF9-D627-109C-0711-E2AAA51995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7B6F50BD-6AC2-044E-90F6-4EA9E39ABC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1031">
            <a:extLst>
              <a:ext uri="{FF2B5EF4-FFF2-40B4-BE49-F238E27FC236}">
                <a16:creationId xmlns="" xmlns:a16="http://schemas.microsoft.com/office/drawing/2014/main" id="{C02CDC4D-5D63-9FD9-BBDE-9ACB29508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8200" name="Line 1032">
            <a:extLst>
              <a:ext uri="{FF2B5EF4-FFF2-40B4-BE49-F238E27FC236}">
                <a16:creationId xmlns="" xmlns:a16="http://schemas.microsoft.com/office/drawing/2014/main" id="{40FF9E0F-F9A9-9425-C3C6-346BE9A208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29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30" r:id="rId14"/>
    <p:sldLayoutId id="2147483931" r:id="rId15"/>
    <p:sldLayoutId id="2147483932" r:id="rId16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Arial" panose="020B0604020202020204" pitchFamily="34" charset="0"/>
          <a:ea typeface="+mj-ea"/>
          <a:cs typeface="標楷體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  <a:cs typeface="標楷體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18"/>
        </a:buBlip>
        <a:defRPr kumimoji="1" sz="3200" kern="1200">
          <a:solidFill>
            <a:srgbClr val="000099"/>
          </a:solidFill>
          <a:latin typeface="Arial" panose="020B0604020202020204" pitchFamily="34" charset="0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itchFamily="2" charset="2"/>
        <a:buBlip>
          <a:blip r:embed="rId19"/>
        </a:buBlip>
        <a:defRPr kumimoji="1" sz="2800" kern="1200">
          <a:solidFill>
            <a:schemeClr val="tx1"/>
          </a:solidFill>
          <a:latin typeface="Times New Roman" panose="02020603050405020304" pitchFamily="18" charset="0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20"/>
        </a:buBlip>
        <a:defRPr kumimoji="1" sz="24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 kern="1200">
          <a:solidFill>
            <a:srgbClr val="CC0000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kumimoji="1" sz="2000" kern="1200">
          <a:solidFill>
            <a:schemeClr val="folHlink"/>
          </a:solidFill>
          <a:latin typeface="Times New Roman" panose="02020603050405020304" pitchFamily="18" charset="0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>
            <a:extLst>
              <a:ext uri="{FF2B5EF4-FFF2-40B4-BE49-F238E27FC236}">
                <a16:creationId xmlns="" xmlns:a16="http://schemas.microsoft.com/office/drawing/2014/main" id="{111B6B29-24E5-93CD-DABD-BC0B5F629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9219" name="文字版面配置區 2">
            <a:extLst>
              <a:ext uri="{FF2B5EF4-FFF2-40B4-BE49-F238E27FC236}">
                <a16:creationId xmlns="" xmlns:a16="http://schemas.microsoft.com/office/drawing/2014/main" id="{94359206-B973-8065-A5DE-27EE3CF26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FE5C8367-BD0D-113C-AAB4-1550B3322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F032916-6C6E-7DB4-B007-125A8E0B3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CYCU— Prof CK Farn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4F138CA-D2CD-745D-B639-7A4F78E7F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1C75B3-A6B8-2444-A494-882C058974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.ezview.asia/s/ioNB7Wc3jdzHT2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e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.png"/><Relationship Id="rId4" Type="http://schemas.openxmlformats.org/officeDocument/2006/relationships/image" Target="../media/image30.emf"/><Relationship Id="rId9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emf"/><Relationship Id="rId11" Type="http://schemas.openxmlformats.org/officeDocument/2006/relationships/image" Target="../media/image3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.png"/><Relationship Id="rId4" Type="http://schemas.openxmlformats.org/officeDocument/2006/relationships/image" Target="../media/image30.emf"/><Relationship Id="rId9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8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>
            <a:extLst>
              <a:ext uri="{FF2B5EF4-FFF2-40B4-BE49-F238E27FC236}">
                <a16:creationId xmlns="" xmlns:a16="http://schemas.microsoft.com/office/drawing/2014/main" id="{A856D584-FEB1-B91C-E020-D0AF2F0A9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32C01EB5-0098-62FF-E756-F3B45186A4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76375" y="363538"/>
            <a:ext cx="6584950" cy="2387600"/>
          </a:xfrm>
        </p:spPr>
        <p:txBody>
          <a:bodyPr/>
          <a:lstStyle/>
          <a:p>
            <a:r>
              <a:rPr lang="en-US" altLang="zh-TW" sz="3600" dirty="0" err="1">
                <a:ea typeface="微軟正黑體" panose="020B0604030504040204" pitchFamily="34" charset="-120"/>
              </a:rPr>
              <a:t>POM</a:t>
            </a:r>
            <a:r>
              <a:rPr lang="en-US" altLang="zh-TW" sz="3600" dirty="0">
                <a:ea typeface="微軟正黑體" panose="020B0604030504040204" pitchFamily="34" charset="-120"/>
              </a:rPr>
              <a:t>: </a:t>
            </a:r>
            <a:r>
              <a:rPr lang="en-US" altLang="zh-TW" sz="2000" dirty="0">
                <a:ea typeface="微軟正黑體" panose="020B0604030504040204" pitchFamily="34" charset="-120"/>
              </a:rPr>
              <a:t/>
            </a:r>
            <a:br>
              <a:rPr lang="en-US" altLang="zh-TW" sz="2000" dirty="0">
                <a:ea typeface="微軟正黑體" panose="020B0604030504040204" pitchFamily="34" charset="-120"/>
              </a:rPr>
            </a:br>
            <a:r>
              <a:rPr lang="en-US" altLang="zh-TW" sz="2000" dirty="0">
                <a:ea typeface="微軟正黑體" panose="020B0604030504040204" pitchFamily="34" charset="-120"/>
              </a:rPr>
              <a:t> </a:t>
            </a:r>
            <a:r>
              <a:rPr lang="en-US" altLang="zh-TW" sz="4800" dirty="0">
                <a:ea typeface="微軟正黑體" panose="020B0604030504040204" pitchFamily="34" charset="-120"/>
              </a:rPr>
              <a:t/>
            </a:r>
            <a:br>
              <a:rPr lang="en-US" altLang="zh-TW" sz="4800" dirty="0">
                <a:ea typeface="微軟正黑體" panose="020B0604030504040204" pitchFamily="34" charset="-120"/>
              </a:rPr>
            </a:br>
            <a:r>
              <a:rPr lang="en-US" altLang="zh-TW" dirty="0">
                <a:solidFill>
                  <a:schemeClr val="bg1"/>
                </a:solidFill>
                <a:ea typeface="微軟正黑體" panose="020B0604030504040204" pitchFamily="34" charset="-120"/>
              </a:rPr>
              <a:t>Forecasting</a:t>
            </a:r>
            <a:endParaRPr lang="zh-TW" altLang="en-US" sz="4400" dirty="0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E5282398-43CC-3ACE-D7E4-4D4109CE9C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44900"/>
            <a:ext cx="6858000" cy="1655763"/>
          </a:xfrm>
        </p:spPr>
        <p:txBody>
          <a:bodyPr/>
          <a:lstStyle/>
          <a:p>
            <a:pPr lvl="1"/>
            <a:r>
              <a:rPr lang="en-US" altLang="en-US" dirty="0" err="1"/>
              <a:t>CYCU</a:t>
            </a:r>
            <a:endParaRPr lang="en-US" altLang="zh-TW" dirty="0"/>
          </a:p>
          <a:p>
            <a:pPr lvl="1"/>
            <a:r>
              <a:rPr lang="en-US" altLang="en-US" dirty="0"/>
              <a:t>Prof. </a:t>
            </a:r>
            <a:r>
              <a:rPr lang="en-US" altLang="en-US" dirty="0" err="1"/>
              <a:t>CK</a:t>
            </a:r>
            <a:r>
              <a:rPr lang="en-US" altLang="en-US" dirty="0"/>
              <a:t> </a:t>
            </a:r>
            <a:r>
              <a:rPr lang="en-US" altLang="en-US" dirty="0" err="1"/>
              <a:t>Farn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sz="1600" dirty="0"/>
              <a:t>mailto: </a:t>
            </a:r>
            <a:r>
              <a:rPr lang="en-US" altLang="zh-TW" sz="1600" dirty="0" err="1"/>
              <a:t>ckfarn@gmail.com</a:t>
            </a:r>
            <a:endParaRPr lang="en-US" altLang="zh-TW" sz="1600" dirty="0"/>
          </a:p>
          <a:p>
            <a:r>
              <a:rPr lang="en-US" altLang="zh-TW" sz="1600" dirty="0"/>
              <a:t>http://</a:t>
            </a:r>
            <a:r>
              <a:rPr lang="en-US" altLang="zh-TW" sz="1600" dirty="0" err="1"/>
              <a:t>www.mgt.ncu.edu.tw</a:t>
            </a:r>
            <a:r>
              <a:rPr lang="en-US" altLang="zh-TW" sz="1600" dirty="0"/>
              <a:t>/~</a:t>
            </a:r>
            <a:r>
              <a:rPr lang="en-US" altLang="zh-TW" sz="1600" dirty="0" err="1"/>
              <a:t>ckfarn</a:t>
            </a:r>
            <a:r>
              <a:rPr lang="en-US" altLang="zh-TW" sz="1600" dirty="0"/>
              <a:t>/</a:t>
            </a:r>
            <a:r>
              <a:rPr lang="en-US" altLang="zh-TW" sz="1600" dirty="0" err="1"/>
              <a:t>cycu</a:t>
            </a:r>
            <a:endParaRPr lang="en-US" altLang="zh-TW" sz="1600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2024.10</a:t>
            </a:r>
            <a:endParaRPr lang="en-US" altLang="zh-TW" dirty="0"/>
          </a:p>
        </p:txBody>
      </p:sp>
      <p:sp>
        <p:nvSpPr>
          <p:cNvPr id="17412" name="Text Box 5">
            <a:extLst>
              <a:ext uri="{FF2B5EF4-FFF2-40B4-BE49-F238E27FC236}">
                <a16:creationId xmlns="" xmlns:a16="http://schemas.microsoft.com/office/drawing/2014/main" id="{DFC8569E-942A-FF14-5B77-60A7DC43F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n-US" altLang="zh-TW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="" xmlns:a16="http://schemas.microsoft.com/office/drawing/2014/main" id="{7A9B2BD1-D21F-F698-93FC-287D388D8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/>
              <a:t>Steps in the Forecasting Process</a:t>
            </a:r>
            <a:endParaRPr lang="en-IN" altLang="x-none" sz="3600"/>
          </a:p>
        </p:txBody>
      </p:sp>
      <p:sp>
        <p:nvSpPr>
          <p:cNvPr id="27650" name="Content Placeholder 3">
            <a:extLst>
              <a:ext uri="{FF2B5EF4-FFF2-40B4-BE49-F238E27FC236}">
                <a16:creationId xmlns="" xmlns:a16="http://schemas.microsoft.com/office/drawing/2014/main" id="{4DCB8BFE-9E63-55CD-016B-18B5F88712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Determine the purpose of the forecast</a:t>
            </a:r>
          </a:p>
          <a:p>
            <a:r>
              <a:rPr lang="en-US" altLang="x-none"/>
              <a:t>Establish a time horizon</a:t>
            </a:r>
          </a:p>
          <a:p>
            <a:r>
              <a:rPr lang="en-US" altLang="x-none"/>
              <a:t>Obtain, clean, and analyze appropriate data</a:t>
            </a:r>
          </a:p>
          <a:p>
            <a:r>
              <a:rPr lang="en-US" altLang="x-none"/>
              <a:t>Select a forecasting technique</a:t>
            </a:r>
          </a:p>
          <a:p>
            <a:r>
              <a:rPr lang="en-US" altLang="x-none"/>
              <a:t>Make the forecast</a:t>
            </a:r>
          </a:p>
          <a:p>
            <a:r>
              <a:rPr lang="en-US" altLang="x-none"/>
              <a:t>Monitor the forecast errors</a:t>
            </a:r>
          </a:p>
        </p:txBody>
      </p:sp>
      <p:sp>
        <p:nvSpPr>
          <p:cNvPr id="27651" name="Footer Placeholder 7">
            <a:extLst>
              <a:ext uri="{FF2B5EF4-FFF2-40B4-BE49-F238E27FC236}">
                <a16:creationId xmlns="" xmlns:a16="http://schemas.microsoft.com/office/drawing/2014/main" id="{69D0667A-5716-6489-DBE7-A75C999439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7652" name="Slide Number Placeholder 8">
            <a:extLst>
              <a:ext uri="{FF2B5EF4-FFF2-40B4-BE49-F238E27FC236}">
                <a16:creationId xmlns="" xmlns:a16="http://schemas.microsoft.com/office/drawing/2014/main" id="{06EE367B-C195-69D5-6EEC-2AFFD5F9E3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D5E6C39-627A-B442-85BD-F54229E040B8}" type="slidenum">
              <a:rPr lang="en-US" altLang="zh-TW" sz="1400" smtClean="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="" xmlns:a16="http://schemas.microsoft.com/office/drawing/2014/main" id="{4B095630-AFD4-D87D-9D01-74EF5803B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Forecasting Approaches</a:t>
            </a:r>
            <a:endParaRPr lang="en-IN" altLang="x-none"/>
          </a:p>
        </p:txBody>
      </p:sp>
      <p:sp>
        <p:nvSpPr>
          <p:cNvPr id="28674" name="Content Placeholder 3">
            <a:extLst>
              <a:ext uri="{FF2B5EF4-FFF2-40B4-BE49-F238E27FC236}">
                <a16:creationId xmlns="" xmlns:a16="http://schemas.microsoft.com/office/drawing/2014/main" id="{CD4BB8C5-4204-89E9-8972-B0864C7B98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73238"/>
            <a:ext cx="7772400" cy="4114800"/>
          </a:xfrm>
        </p:spPr>
        <p:txBody>
          <a:bodyPr/>
          <a:lstStyle/>
          <a:p>
            <a:r>
              <a:rPr lang="en-US" altLang="x-none" sz="2400"/>
              <a:t>Qualitative forecasting</a:t>
            </a:r>
          </a:p>
          <a:p>
            <a:pPr lvl="1"/>
            <a:r>
              <a:rPr lang="en-US" altLang="x-none" sz="2000"/>
              <a:t>Qualitative techniques permit the inclusion of soft information such as:</a:t>
            </a:r>
          </a:p>
          <a:p>
            <a:pPr lvl="2"/>
            <a:r>
              <a:rPr lang="en-US" altLang="x-none" sz="1800"/>
              <a:t>Human factors</a:t>
            </a:r>
          </a:p>
          <a:p>
            <a:pPr lvl="2"/>
            <a:r>
              <a:rPr lang="en-US" altLang="x-none" sz="1800"/>
              <a:t>Personal opinions</a:t>
            </a:r>
          </a:p>
          <a:p>
            <a:pPr lvl="2"/>
            <a:r>
              <a:rPr lang="en-US" altLang="x-none" sz="1800"/>
              <a:t>Hunches</a:t>
            </a:r>
          </a:p>
          <a:p>
            <a:pPr lvl="1"/>
            <a:r>
              <a:rPr lang="en-US" altLang="x-none" sz="2000"/>
              <a:t>These factors are difficult, or impossible, to quantify</a:t>
            </a:r>
          </a:p>
          <a:p>
            <a:r>
              <a:rPr lang="en-US" altLang="x-none" sz="2400"/>
              <a:t>Quantitative forecasting</a:t>
            </a:r>
          </a:p>
          <a:p>
            <a:pPr lvl="1"/>
            <a:r>
              <a:rPr lang="en-US" altLang="x-none" sz="2000"/>
              <a:t>These techniques rely on hard data</a:t>
            </a:r>
          </a:p>
          <a:p>
            <a:pPr lvl="1"/>
            <a:r>
              <a:rPr lang="en-US" altLang="x-none" sz="2000"/>
              <a:t>Quantitative techniques involve either the projection of historical data or the development of associative methods that attempt to use causal variables to make a forecast</a:t>
            </a:r>
          </a:p>
        </p:txBody>
      </p:sp>
      <p:sp>
        <p:nvSpPr>
          <p:cNvPr id="28675" name="Footer Placeholder 7">
            <a:extLst>
              <a:ext uri="{FF2B5EF4-FFF2-40B4-BE49-F238E27FC236}">
                <a16:creationId xmlns="" xmlns:a16="http://schemas.microsoft.com/office/drawing/2014/main" id="{9E8251E2-5CFE-C67E-E25D-5897D467C2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8676" name="Slide Number Placeholder 8">
            <a:extLst>
              <a:ext uri="{FF2B5EF4-FFF2-40B4-BE49-F238E27FC236}">
                <a16:creationId xmlns="" xmlns:a16="http://schemas.microsoft.com/office/drawing/2014/main" id="{65F67E31-E04C-825F-C27D-FA9C7C39FC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FAFF7D-42EC-5242-81CC-BB637596C75A}" type="slidenum">
              <a:rPr lang="en-US" altLang="zh-TW" sz="1400" smtClean="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="" xmlns:a16="http://schemas.microsoft.com/office/drawing/2014/main" id="{BEAE184D-0D93-1A8B-ABF4-DAEB7672C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Qualitative Forecasts</a:t>
            </a:r>
            <a:endParaRPr lang="en-IN" altLang="x-none"/>
          </a:p>
        </p:txBody>
      </p:sp>
      <p:sp>
        <p:nvSpPr>
          <p:cNvPr id="29698" name="Content Placeholder 3">
            <a:extLst>
              <a:ext uri="{FF2B5EF4-FFF2-40B4-BE49-F238E27FC236}">
                <a16:creationId xmlns="" xmlns:a16="http://schemas.microsoft.com/office/drawing/2014/main" id="{D9E24505-E44C-E093-433D-AA3A1241B6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963" y="1628775"/>
            <a:ext cx="8220075" cy="4114800"/>
          </a:xfrm>
        </p:spPr>
        <p:txBody>
          <a:bodyPr/>
          <a:lstStyle/>
          <a:p>
            <a:r>
              <a:rPr lang="en-US" altLang="x-none" sz="2000"/>
              <a:t>Forecasts that use subjective inputs such as opinions from consumer surveys, sales staff, managers, executives, and experts</a:t>
            </a:r>
          </a:p>
          <a:p>
            <a:pPr lvl="1"/>
            <a:r>
              <a:rPr lang="en-US" altLang="x-none" sz="1800"/>
              <a:t>Executive opinions</a:t>
            </a:r>
          </a:p>
          <a:p>
            <a:pPr lvl="2"/>
            <a:r>
              <a:rPr lang="en-US" altLang="x-none" sz="1600"/>
              <a:t>A small group of upper-level managers collectively develop a forecast</a:t>
            </a:r>
          </a:p>
          <a:p>
            <a:pPr lvl="1"/>
            <a:r>
              <a:rPr lang="en-US" altLang="x-none" sz="1800"/>
              <a:t>Salesforce opinions</a:t>
            </a:r>
          </a:p>
          <a:p>
            <a:pPr lvl="2"/>
            <a:r>
              <a:rPr lang="en-US" altLang="x-none" sz="1600"/>
              <a:t>Members of the sales or customer service staff have direct contact with customers and may be aware of customers plans in the future</a:t>
            </a:r>
          </a:p>
          <a:p>
            <a:pPr lvl="1"/>
            <a:r>
              <a:rPr lang="en-US" altLang="x-none" sz="1800"/>
              <a:t>Consumer surveys</a:t>
            </a:r>
          </a:p>
          <a:p>
            <a:pPr lvl="2"/>
            <a:r>
              <a:rPr lang="en-US" altLang="x-none" sz="1600"/>
              <a:t>Since consumers ultimately determine demand, solicit input from them</a:t>
            </a:r>
          </a:p>
          <a:p>
            <a:pPr lvl="2"/>
            <a:r>
              <a:rPr lang="en-US" altLang="x-none" sz="1600"/>
              <a:t>Consumer surveys typically represent a sample of consumer opinions</a:t>
            </a:r>
          </a:p>
          <a:p>
            <a:pPr lvl="1"/>
            <a:r>
              <a:rPr lang="en-US" altLang="x-none" sz="1800"/>
              <a:t>Other approaches</a:t>
            </a:r>
          </a:p>
          <a:p>
            <a:pPr lvl="2"/>
            <a:r>
              <a:rPr lang="en-US" altLang="x-none" sz="1600"/>
              <a:t>Managers may solicit opinions from other managers or staff people or outside experts to help with developing a forecast</a:t>
            </a:r>
          </a:p>
          <a:p>
            <a:pPr lvl="2"/>
            <a:r>
              <a:rPr lang="en-US" altLang="x-none" sz="1600"/>
              <a:t>The </a:t>
            </a:r>
            <a:r>
              <a:rPr lang="en-US" altLang="x-none" sz="1600">
                <a:solidFill>
                  <a:srgbClr val="FF0000"/>
                </a:solidFill>
              </a:rPr>
              <a:t>Delphi</a:t>
            </a:r>
            <a:r>
              <a:rPr lang="en-US" altLang="x-none" sz="1600"/>
              <a:t> method is an iterative process intended to achieve a consensus</a:t>
            </a:r>
          </a:p>
        </p:txBody>
      </p:sp>
      <p:sp>
        <p:nvSpPr>
          <p:cNvPr id="29699" name="Footer Placeholder 7">
            <a:extLst>
              <a:ext uri="{FF2B5EF4-FFF2-40B4-BE49-F238E27FC236}">
                <a16:creationId xmlns="" xmlns:a16="http://schemas.microsoft.com/office/drawing/2014/main" id="{A3109E03-6B57-5FA6-4AA8-89291C8DFC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9700" name="Slide Number Placeholder 8">
            <a:extLst>
              <a:ext uri="{FF2B5EF4-FFF2-40B4-BE49-F238E27FC236}">
                <a16:creationId xmlns="" xmlns:a16="http://schemas.microsoft.com/office/drawing/2014/main" id="{89F6180E-8496-F544-AFB2-52215111D7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8C15953-B5D7-AC42-9336-ACCBFDD7FBA9}" type="slidenum">
              <a:rPr lang="en-US" altLang="zh-TW" sz="1400" smtClean="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B78B1244-DEC8-B7E8-AE5F-DE6F6DDAA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Time-Series Forecasts</a:t>
            </a:r>
            <a:endParaRPr lang="en-IN" altLang="x-none"/>
          </a:p>
        </p:txBody>
      </p:sp>
      <p:sp>
        <p:nvSpPr>
          <p:cNvPr id="30722" name="Content Placeholder 3">
            <a:extLst>
              <a:ext uri="{FF2B5EF4-FFF2-40B4-BE49-F238E27FC236}">
                <a16:creationId xmlns="" xmlns:a16="http://schemas.microsoft.com/office/drawing/2014/main" id="{C9A8D9C3-CD84-A578-D1B6-13C199641A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Forecasts that project patterns identified in recent time-series observations</a:t>
            </a:r>
          </a:p>
          <a:p>
            <a:pPr lvl="1"/>
            <a:r>
              <a:rPr lang="en-US" altLang="x-none"/>
              <a:t>Time-series – a time-ordered sequence of observations taken at regular time intervals</a:t>
            </a:r>
          </a:p>
          <a:p>
            <a:r>
              <a:rPr lang="en-US" altLang="x-none"/>
              <a:t>Assume that future values of the time-series can be estimated from past values of the time-series</a:t>
            </a:r>
          </a:p>
        </p:txBody>
      </p:sp>
      <p:sp>
        <p:nvSpPr>
          <p:cNvPr id="30723" name="Footer Placeholder 7">
            <a:extLst>
              <a:ext uri="{FF2B5EF4-FFF2-40B4-BE49-F238E27FC236}">
                <a16:creationId xmlns="" xmlns:a16="http://schemas.microsoft.com/office/drawing/2014/main" id="{A89BFF9D-C2E7-2D8F-C43D-38AF3B7E43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0724" name="Slide Number Placeholder 8">
            <a:extLst>
              <a:ext uri="{FF2B5EF4-FFF2-40B4-BE49-F238E27FC236}">
                <a16:creationId xmlns="" xmlns:a16="http://schemas.microsoft.com/office/drawing/2014/main" id="{9DE73423-E025-008B-6F3F-3ED38975F7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CAEF8FF-B092-0840-A381-BA7ED14C82D6}" type="slidenum">
              <a:rPr lang="en-US" altLang="zh-TW" sz="1400" smtClean="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="" xmlns:a16="http://schemas.microsoft.com/office/drawing/2014/main" id="{E1EE86D7-F1A2-DC0D-D256-E8E53A523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Time-Series Behaviors</a:t>
            </a:r>
            <a:endParaRPr lang="en-IN" altLang="x-none"/>
          </a:p>
        </p:txBody>
      </p:sp>
      <p:sp>
        <p:nvSpPr>
          <p:cNvPr id="31746" name="Content Placeholder 3">
            <a:extLst>
              <a:ext uri="{FF2B5EF4-FFF2-40B4-BE49-F238E27FC236}">
                <a16:creationId xmlns="" xmlns:a16="http://schemas.microsoft.com/office/drawing/2014/main" id="{92C1C816-031E-A4A3-EF5C-37AD847752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Trend</a:t>
            </a:r>
          </a:p>
          <a:p>
            <a:r>
              <a:rPr lang="en-US" altLang="x-none"/>
              <a:t>Seasonality</a:t>
            </a:r>
          </a:p>
          <a:p>
            <a:r>
              <a:rPr lang="en-US" altLang="x-none"/>
              <a:t>Cycles</a:t>
            </a:r>
          </a:p>
          <a:p>
            <a:r>
              <a:rPr lang="en-US" altLang="x-none"/>
              <a:t>Irregular variations</a:t>
            </a:r>
          </a:p>
          <a:p>
            <a:r>
              <a:rPr lang="en-US" altLang="x-none"/>
              <a:t>Random variation</a:t>
            </a:r>
          </a:p>
        </p:txBody>
      </p:sp>
      <p:sp>
        <p:nvSpPr>
          <p:cNvPr id="31747" name="Footer Placeholder 7">
            <a:extLst>
              <a:ext uri="{FF2B5EF4-FFF2-40B4-BE49-F238E27FC236}">
                <a16:creationId xmlns="" xmlns:a16="http://schemas.microsoft.com/office/drawing/2014/main" id="{A0681015-DF65-977E-0053-A627F0553D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1748" name="Slide Number Placeholder 8">
            <a:extLst>
              <a:ext uri="{FF2B5EF4-FFF2-40B4-BE49-F238E27FC236}">
                <a16:creationId xmlns="" xmlns:a16="http://schemas.microsoft.com/office/drawing/2014/main" id="{7687B21C-9CF0-0B6C-DE35-91B9C20936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857A4A0-D260-484C-8C07-B55A80D1A6AD}" type="slidenum">
              <a:rPr lang="en-US" altLang="zh-TW" sz="1400" smtClean="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31749" name="Content Placeholder 9">
            <a:extLst>
              <a:ext uri="{FF2B5EF4-FFF2-40B4-BE49-F238E27FC236}">
                <a16:creationId xmlns="" xmlns:a16="http://schemas.microsoft.com/office/drawing/2014/main" id="{18ED0B6E-1B60-9EF1-38CE-94FF156A6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46263"/>
            <a:ext cx="3292475" cy="4473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37474F89-58AD-62C6-B086-169B7409CD1C}"/>
              </a:ext>
            </a:extLst>
          </p:cNvPr>
          <p:cNvCxnSpPr/>
          <p:nvPr/>
        </p:nvCxnSpPr>
        <p:spPr>
          <a:xfrm flipV="1">
            <a:off x="5678488" y="2060575"/>
            <a:ext cx="2376487" cy="8636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="" xmlns:a16="http://schemas.microsoft.com/office/drawing/2014/main" id="{B39EA34B-06EA-279A-7A0A-85B070A75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Trends and Seasonality</a:t>
            </a:r>
            <a:endParaRPr lang="en-IN" altLang="x-none"/>
          </a:p>
        </p:txBody>
      </p:sp>
      <p:sp>
        <p:nvSpPr>
          <p:cNvPr id="32770" name="Content Placeholder 3">
            <a:extLst>
              <a:ext uri="{FF2B5EF4-FFF2-40B4-BE49-F238E27FC236}">
                <a16:creationId xmlns="" xmlns:a16="http://schemas.microsoft.com/office/drawing/2014/main" id="{7BBF4519-EAC3-C496-1712-25AB87F196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Trend</a:t>
            </a:r>
          </a:p>
          <a:p>
            <a:pPr lvl="1"/>
            <a:r>
              <a:rPr lang="en-US" altLang="x-none"/>
              <a:t>A long-term upward or downward movement in data</a:t>
            </a:r>
          </a:p>
          <a:p>
            <a:pPr lvl="2"/>
            <a:r>
              <a:rPr lang="en-US" altLang="x-none"/>
              <a:t>Population shifts</a:t>
            </a:r>
          </a:p>
          <a:p>
            <a:pPr lvl="2"/>
            <a:r>
              <a:rPr lang="en-US" altLang="x-none"/>
              <a:t>Changing income</a:t>
            </a:r>
          </a:p>
          <a:p>
            <a:r>
              <a:rPr lang="en-US" altLang="x-none"/>
              <a:t>Seasonality</a:t>
            </a:r>
          </a:p>
          <a:p>
            <a:pPr lvl="1"/>
            <a:r>
              <a:rPr lang="en-US" altLang="x-none"/>
              <a:t>Short-term, fairly regular variations related to the calendar or time of day</a:t>
            </a:r>
          </a:p>
          <a:p>
            <a:pPr lvl="1"/>
            <a:r>
              <a:rPr lang="en-US" altLang="x-none"/>
              <a:t>Restaurants, service call centers, and theaters all experience seasonal demand</a:t>
            </a:r>
          </a:p>
        </p:txBody>
      </p:sp>
      <p:sp>
        <p:nvSpPr>
          <p:cNvPr id="32771" name="Footer Placeholder 7">
            <a:extLst>
              <a:ext uri="{FF2B5EF4-FFF2-40B4-BE49-F238E27FC236}">
                <a16:creationId xmlns="" xmlns:a16="http://schemas.microsoft.com/office/drawing/2014/main" id="{EBCF2487-A8D7-2A30-ECA2-BEA50FFFC1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2772" name="Slide Number Placeholder 8">
            <a:extLst>
              <a:ext uri="{FF2B5EF4-FFF2-40B4-BE49-F238E27FC236}">
                <a16:creationId xmlns="" xmlns:a16="http://schemas.microsoft.com/office/drawing/2014/main" id="{0DC4606C-48C7-B56B-8C15-4C5251592F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A1BB65-A36B-7342-BC9B-56EAAE09E17F}" type="slidenum">
              <a:rPr lang="en-US" altLang="zh-TW" sz="1400" smtClean="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="" xmlns:a16="http://schemas.microsoft.com/office/drawing/2014/main" id="{1E6D6A76-9297-FEF1-9317-19CCB1880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Cycles and Variations</a:t>
            </a:r>
            <a:endParaRPr lang="en-IN" altLang="x-none"/>
          </a:p>
        </p:txBody>
      </p:sp>
      <p:sp>
        <p:nvSpPr>
          <p:cNvPr id="33794" name="Content Placeholder 3">
            <a:extLst>
              <a:ext uri="{FF2B5EF4-FFF2-40B4-BE49-F238E27FC236}">
                <a16:creationId xmlns="" xmlns:a16="http://schemas.microsoft.com/office/drawing/2014/main" id="{4B4A6C25-BD23-D9E2-3131-8D8AA599B1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altLang="x-none" sz="2400"/>
              <a:t>Cycle</a:t>
            </a:r>
          </a:p>
          <a:p>
            <a:pPr lvl="1"/>
            <a:r>
              <a:rPr lang="en-US" altLang="x-none" sz="2000"/>
              <a:t>Wavelike variations lasting more than one year</a:t>
            </a:r>
          </a:p>
          <a:p>
            <a:pPr lvl="2"/>
            <a:r>
              <a:rPr lang="en-US" altLang="x-none" sz="1800"/>
              <a:t>These are often related to a variety of economic, political, or even agricultural conditions</a:t>
            </a:r>
          </a:p>
          <a:p>
            <a:r>
              <a:rPr lang="en-US" altLang="x-none" sz="2400"/>
              <a:t>Irregular variation</a:t>
            </a:r>
          </a:p>
          <a:p>
            <a:pPr lvl="1"/>
            <a:r>
              <a:rPr lang="en-US" altLang="x-none" sz="2000"/>
              <a:t>Due to unusual circumstances that do not reflect typical behavior</a:t>
            </a:r>
          </a:p>
          <a:p>
            <a:pPr lvl="2"/>
            <a:r>
              <a:rPr lang="en-US" altLang="x-none" sz="1800"/>
              <a:t>Labor strike</a:t>
            </a:r>
          </a:p>
          <a:p>
            <a:pPr lvl="2"/>
            <a:r>
              <a:rPr lang="en-US" altLang="x-none" sz="1800"/>
              <a:t>Weather event</a:t>
            </a:r>
          </a:p>
          <a:p>
            <a:r>
              <a:rPr lang="en-US" altLang="x-none" sz="2400"/>
              <a:t>Random Variation</a:t>
            </a:r>
          </a:p>
          <a:p>
            <a:pPr lvl="1"/>
            <a:r>
              <a:rPr lang="en-US" altLang="x-none" sz="2000"/>
              <a:t>Residual variation that remains after all other behaviors have been accounted for</a:t>
            </a:r>
          </a:p>
        </p:txBody>
      </p:sp>
      <p:sp>
        <p:nvSpPr>
          <p:cNvPr id="33795" name="Footer Placeholder 7">
            <a:extLst>
              <a:ext uri="{FF2B5EF4-FFF2-40B4-BE49-F238E27FC236}">
                <a16:creationId xmlns="" xmlns:a16="http://schemas.microsoft.com/office/drawing/2014/main" id="{CE2BA9FB-E023-AB6B-9EE2-96127CAFD8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3796" name="Slide Number Placeholder 8">
            <a:extLst>
              <a:ext uri="{FF2B5EF4-FFF2-40B4-BE49-F238E27FC236}">
                <a16:creationId xmlns="" xmlns:a16="http://schemas.microsoft.com/office/drawing/2014/main" id="{1B519F8B-D64B-CEE6-4E88-C86502CEE5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9235ED9-ECA2-4941-A427-B4DCE704BE0F}" type="slidenum">
              <a:rPr lang="en-US" altLang="zh-TW" sz="1400" smtClean="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="" xmlns:a16="http://schemas.microsoft.com/office/drawing/2014/main" id="{073AF1F2-4D0F-CAF7-A3CF-DCFB9DFAE3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x-none"/>
              <a:t>Forecast: Scenario and Lag</a:t>
            </a:r>
          </a:p>
        </p:txBody>
      </p:sp>
      <p:pic>
        <p:nvPicPr>
          <p:cNvPr id="34818" name="Content Placeholder 6">
            <a:extLst>
              <a:ext uri="{FF2B5EF4-FFF2-40B4-BE49-F238E27FC236}">
                <a16:creationId xmlns="" xmlns:a16="http://schemas.microsoft.com/office/drawing/2014/main" id="{5ABAB34F-B693-274B-3268-2BEF5AEC26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763" y="3500438"/>
            <a:ext cx="8118475" cy="1481137"/>
          </a:xfrm>
        </p:spPr>
      </p:pic>
      <p:sp>
        <p:nvSpPr>
          <p:cNvPr id="34819" name="Footer Placeholder 3">
            <a:extLst>
              <a:ext uri="{FF2B5EF4-FFF2-40B4-BE49-F238E27FC236}">
                <a16:creationId xmlns="" xmlns:a16="http://schemas.microsoft.com/office/drawing/2014/main" id="{5F5D6A87-55B2-1BF2-0D9C-4EE3B2B395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4820" name="Slide Number Placeholder 4">
            <a:extLst>
              <a:ext uri="{FF2B5EF4-FFF2-40B4-BE49-F238E27FC236}">
                <a16:creationId xmlns="" xmlns:a16="http://schemas.microsoft.com/office/drawing/2014/main" id="{6713BD8A-0932-617D-36EC-C6E9DCD6A1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E3035F-5CF5-7940-930A-4D6C3706A25E}" type="slidenum">
              <a:rPr lang="en-US" altLang="zh-TW" sz="1400" smtClean="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="" xmlns:a16="http://schemas.microsoft.com/office/drawing/2014/main" id="{90DB46BC-BA22-3344-639E-E86D957AE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Time-Series Forecasting - </a:t>
            </a:r>
            <a:r>
              <a:rPr lang="en-US" altLang="x-none" sz="3600">
                <a:solidFill>
                  <a:schemeClr val="bg1"/>
                </a:solidFill>
              </a:rPr>
              <a:t>Naïve Forecast</a:t>
            </a:r>
            <a:endParaRPr lang="en-IN" altLang="x-none">
              <a:solidFill>
                <a:schemeClr val="bg1"/>
              </a:solidFill>
            </a:endParaRPr>
          </a:p>
        </p:txBody>
      </p:sp>
      <p:sp>
        <p:nvSpPr>
          <p:cNvPr id="35842" name="Content Placeholder 3">
            <a:extLst>
              <a:ext uri="{FF2B5EF4-FFF2-40B4-BE49-F238E27FC236}">
                <a16:creationId xmlns="" xmlns:a16="http://schemas.microsoft.com/office/drawing/2014/main" id="{5AF6CF49-663B-BF25-7BFF-5D06746D50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Naïve forecast</a:t>
            </a:r>
          </a:p>
          <a:p>
            <a:pPr lvl="1"/>
            <a:r>
              <a:rPr lang="en-US" altLang="x-none"/>
              <a:t>Uses a single previous value of a time series as the basis for a forecast</a:t>
            </a:r>
          </a:p>
          <a:p>
            <a:pPr lvl="2"/>
            <a:r>
              <a:rPr lang="en-US" altLang="x-none"/>
              <a:t>The forecast for a time period is equal to the previous time period’s value</a:t>
            </a:r>
          </a:p>
          <a:p>
            <a:pPr lvl="1"/>
            <a:r>
              <a:rPr lang="en-US" altLang="x-none"/>
              <a:t>Can be used with</a:t>
            </a:r>
          </a:p>
          <a:p>
            <a:pPr lvl="2"/>
            <a:r>
              <a:rPr lang="en-US" altLang="x-none"/>
              <a:t>A stable time series</a:t>
            </a:r>
          </a:p>
          <a:p>
            <a:pPr lvl="2"/>
            <a:r>
              <a:rPr lang="en-US" altLang="x-none"/>
              <a:t>Seasonal variations</a:t>
            </a:r>
          </a:p>
          <a:p>
            <a:pPr lvl="2"/>
            <a:r>
              <a:rPr lang="en-US" altLang="x-none"/>
              <a:t>Trend</a:t>
            </a:r>
          </a:p>
        </p:txBody>
      </p:sp>
      <p:sp>
        <p:nvSpPr>
          <p:cNvPr id="35843" name="Footer Placeholder 7">
            <a:extLst>
              <a:ext uri="{FF2B5EF4-FFF2-40B4-BE49-F238E27FC236}">
                <a16:creationId xmlns="" xmlns:a16="http://schemas.microsoft.com/office/drawing/2014/main" id="{B015B731-7197-9827-3DFA-4676D5829C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5844" name="Slide Number Placeholder 8">
            <a:extLst>
              <a:ext uri="{FF2B5EF4-FFF2-40B4-BE49-F238E27FC236}">
                <a16:creationId xmlns="" xmlns:a16="http://schemas.microsoft.com/office/drawing/2014/main" id="{98DB46FD-98AE-C194-833E-31081FFFBF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086BB56-92AE-1E4C-A5FD-86CBA695AA95}" type="slidenum">
              <a:rPr lang="en-US" altLang="zh-TW" sz="1400" smtClean="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="" xmlns:a16="http://schemas.microsoft.com/office/drawing/2014/main" id="{74B76917-C6D0-FDF9-B1B1-3B2CA9B81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Time-Series Forecasting - </a:t>
            </a:r>
            <a:r>
              <a:rPr lang="en-US" altLang="x-none" sz="3600">
                <a:solidFill>
                  <a:schemeClr val="bg1"/>
                </a:solidFill>
              </a:rPr>
              <a:t>Averaging</a:t>
            </a:r>
            <a:endParaRPr lang="en-IN" altLang="x-none">
              <a:solidFill>
                <a:schemeClr val="bg1"/>
              </a:solidFill>
            </a:endParaRPr>
          </a:p>
        </p:txBody>
      </p:sp>
      <p:sp>
        <p:nvSpPr>
          <p:cNvPr id="36866" name="Content Placeholder 3">
            <a:extLst>
              <a:ext uri="{FF2B5EF4-FFF2-40B4-BE49-F238E27FC236}">
                <a16:creationId xmlns="" xmlns:a16="http://schemas.microsoft.com/office/drawing/2014/main" id="{83A170E3-E3E5-9812-1CF6-94FFADF719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These techniques work best when a series tends to vary about an average</a:t>
            </a:r>
          </a:p>
          <a:p>
            <a:pPr lvl="1"/>
            <a:r>
              <a:rPr lang="en-US" altLang="x-none"/>
              <a:t>Averaging techniques smooth variations in the data</a:t>
            </a:r>
          </a:p>
          <a:p>
            <a:pPr lvl="1"/>
            <a:r>
              <a:rPr lang="en-US" altLang="x-none"/>
              <a:t>They can handle step changes or gradual changes in the level of a series</a:t>
            </a:r>
          </a:p>
          <a:p>
            <a:pPr lvl="1"/>
            <a:r>
              <a:rPr lang="en-US" altLang="x-none"/>
              <a:t>Techniques</a:t>
            </a:r>
          </a:p>
          <a:p>
            <a:pPr lvl="2"/>
            <a:r>
              <a:rPr lang="en-US" altLang="x-none"/>
              <a:t>Moving average</a:t>
            </a:r>
          </a:p>
          <a:p>
            <a:pPr lvl="2"/>
            <a:r>
              <a:rPr lang="en-US" altLang="x-none"/>
              <a:t>Weighted moving average</a:t>
            </a:r>
          </a:p>
          <a:p>
            <a:pPr lvl="2"/>
            <a:r>
              <a:rPr lang="en-US" altLang="x-none"/>
              <a:t>Exponential smoothing</a:t>
            </a:r>
          </a:p>
        </p:txBody>
      </p:sp>
      <p:sp>
        <p:nvSpPr>
          <p:cNvPr id="36867" name="Footer Placeholder 7">
            <a:extLst>
              <a:ext uri="{FF2B5EF4-FFF2-40B4-BE49-F238E27FC236}">
                <a16:creationId xmlns="" xmlns:a16="http://schemas.microsoft.com/office/drawing/2014/main" id="{A603DA4D-5E62-242C-BC5F-7F38B9B624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6868" name="Slide Number Placeholder 8">
            <a:extLst>
              <a:ext uri="{FF2B5EF4-FFF2-40B4-BE49-F238E27FC236}">
                <a16:creationId xmlns="" xmlns:a16="http://schemas.microsoft.com/office/drawing/2014/main" id="{8F626958-3A5F-0C88-C69C-A8F944515E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B5CDB58-5E48-9F47-9D1B-6D5210CA8BAD}" type="slidenum">
              <a:rPr lang="en-US" altLang="zh-TW" sz="1400" smtClean="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="" xmlns:a16="http://schemas.microsoft.com/office/drawing/2014/main" id="{53AAEB6F-8B17-CA5E-FB70-9BD36AD89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Assignment #2: </a:t>
            </a:r>
            <a:r>
              <a:rPr lang="en-US" altLang="zh-TW" dirty="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="" xmlns:a16="http://schemas.microsoft.com/office/drawing/2014/main" id="{27C7CDF4-6121-CDF0-CC12-EAE33BC17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altLang="zh-TW" dirty="0"/>
              <a:t>Read the Lilacs case on </a:t>
            </a:r>
            <a:r>
              <a:rPr lang="en-US" altLang="zh-TW" dirty="0" err="1" smtClean="0"/>
              <a:t>p.106</a:t>
            </a:r>
            <a:r>
              <a:rPr lang="en-US" altLang="zh-TW" dirty="0" smtClean="0"/>
              <a:t> </a:t>
            </a:r>
            <a:r>
              <a:rPr lang="en-US" altLang="zh-TW" dirty="0"/>
              <a:t>of the text book, and try to answer the 3 questions.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zh-TW" dirty="0"/>
              <a:t>Answer Problem 1 and 2 on  </a:t>
            </a:r>
            <a:r>
              <a:rPr lang="en-US" altLang="zh-TW" dirty="0" err="1" smtClean="0"/>
              <a:t>p.120</a:t>
            </a:r>
            <a:r>
              <a:rPr lang="en-US" altLang="zh-TW" dirty="0" smtClean="0"/>
              <a:t>/121 </a:t>
            </a:r>
            <a:r>
              <a:rPr lang="en-US" altLang="zh-TW" dirty="0"/>
              <a:t>of the text book, using Excel spreadsheet.</a:t>
            </a:r>
          </a:p>
          <a:p>
            <a:pPr>
              <a:buFont typeface="Wingdings" panose="05000000000000000000" pitchFamily="2" charset="2"/>
              <a:buChar char="n"/>
              <a:defRPr/>
            </a:pPr>
            <a:endParaRPr lang="en-US" altLang="zh-TW" sz="2400" dirty="0" smtClean="0"/>
          </a:p>
          <a:p>
            <a:pPr>
              <a:buFont typeface="Wingdings" panose="05000000000000000000" pitchFamily="2" charset="2"/>
              <a:buChar char="n"/>
              <a:defRPr/>
            </a:pPr>
            <a:r>
              <a:rPr lang="en-US" altLang="zh-TW" sz="2400" dirty="0" smtClean="0"/>
              <a:t>File </a:t>
            </a:r>
            <a:r>
              <a:rPr lang="en-US" altLang="zh-TW" sz="2400" dirty="0"/>
              <a:t>name: </a:t>
            </a:r>
            <a:r>
              <a:rPr lang="en-US" altLang="zh-TW" sz="2400" dirty="0" err="1" smtClean="0"/>
              <a:t>POM_HW2_SID_Name.pdf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n"/>
              <a:defRPr/>
            </a:pPr>
            <a:r>
              <a:rPr lang="en-US" altLang="zh-TW" sz="2400" dirty="0"/>
              <a:t>Upload your pdf file before 23:59 Oct. </a:t>
            </a:r>
            <a:r>
              <a:rPr lang="en-US" altLang="zh-TW" sz="2400" dirty="0" smtClean="0"/>
              <a:t>23 </a:t>
            </a:r>
            <a:r>
              <a:rPr lang="en-US" altLang="zh-TW" sz="2400" dirty="0"/>
              <a:t>to:  </a:t>
            </a:r>
            <a:r>
              <a:rPr lang="en-US" altLang="zh-TW" sz="2400" dirty="0">
                <a:hlinkClick r:id="rId2"/>
              </a:rPr>
              <a:t>https://</a:t>
            </a:r>
            <a:r>
              <a:rPr lang="en-US" altLang="zh-TW" sz="2400" dirty="0" err="1" smtClean="0">
                <a:hlinkClick r:id="rId2"/>
              </a:rPr>
              <a:t>next.ezview.asia</a:t>
            </a:r>
            <a:r>
              <a:rPr lang="en-US" altLang="zh-TW" sz="2400" dirty="0" smtClean="0">
                <a:hlinkClick r:id="rId2"/>
              </a:rPr>
              <a:t>/s/</a:t>
            </a:r>
            <a:r>
              <a:rPr lang="en-US" altLang="zh-TW" sz="2400" dirty="0" err="1" smtClean="0">
                <a:hlinkClick r:id="rId2"/>
              </a:rPr>
              <a:t>ioNB7Wc3jdzHT2X</a:t>
            </a:r>
            <a:endParaRPr lang="en-US" altLang="zh-TW" sz="2400" dirty="0" smtClean="0"/>
          </a:p>
          <a:p>
            <a:pPr>
              <a:buFont typeface="Wingdings" panose="05000000000000000000" pitchFamily="2" charset="2"/>
              <a:buChar char="n"/>
              <a:defRPr/>
            </a:pPr>
            <a:endParaRPr lang="en-US" altLang="zh-TW" sz="2400" dirty="0"/>
          </a:p>
        </p:txBody>
      </p:sp>
      <p:sp>
        <p:nvSpPr>
          <p:cNvPr id="19459" name="Footer Placeholder 7">
            <a:extLst>
              <a:ext uri="{FF2B5EF4-FFF2-40B4-BE49-F238E27FC236}">
                <a16:creationId xmlns="" xmlns:a16="http://schemas.microsoft.com/office/drawing/2014/main" id="{1DED5715-D32D-91D2-628F-B193873EBD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19460" name="Slide Number Placeholder 8">
            <a:extLst>
              <a:ext uri="{FF2B5EF4-FFF2-40B4-BE49-F238E27FC236}">
                <a16:creationId xmlns="" xmlns:a16="http://schemas.microsoft.com/office/drawing/2014/main" id="{6EBF5CF4-D6CD-EF32-EBB0-3F2E890CF9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7279FE-BB90-8F46-A52F-7FB20324B8EE}" type="slidenum">
              <a:rPr lang="en-US" altLang="zh-TW" sz="1400" smtClean="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="" xmlns:a16="http://schemas.microsoft.com/office/drawing/2014/main" id="{65A0CAA3-BA77-348C-3903-B86C2F5BE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Moving Average </a:t>
            </a:r>
            <a:r>
              <a:rPr lang="en-US" altLang="x-none" sz="3200"/>
              <a:t>1</a:t>
            </a:r>
            <a:r>
              <a:rPr lang="en-US" altLang="x-none"/>
              <a:t> </a:t>
            </a:r>
            <a:endParaRPr lang="en-IN" altLang="x-none"/>
          </a:p>
        </p:txBody>
      </p:sp>
      <p:sp>
        <p:nvSpPr>
          <p:cNvPr id="37890" name="Content Placeholder 3">
            <a:extLst>
              <a:ext uri="{FF2B5EF4-FFF2-40B4-BE49-F238E27FC236}">
                <a16:creationId xmlns="" xmlns:a16="http://schemas.microsoft.com/office/drawing/2014/main" id="{D1F104A9-474F-E00E-75E0-65D294F9D8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Technique that averages a number of the most recent actual values in generating a forecast</a:t>
            </a:r>
          </a:p>
        </p:txBody>
      </p:sp>
      <p:sp>
        <p:nvSpPr>
          <p:cNvPr id="37891" name="Content Placeholder 5">
            <a:extLst>
              <a:ext uri="{FF2B5EF4-FFF2-40B4-BE49-F238E27FC236}">
                <a16:creationId xmlns="" xmlns:a16="http://schemas.microsoft.com/office/drawing/2014/main" id="{D2AC5627-F093-6A7B-8E94-96345D2CEB0B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155700" y="4298950"/>
            <a:ext cx="3852863" cy="5159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x-none" sz="2800"/>
              <a:t>where</a:t>
            </a:r>
            <a:endParaRPr lang="en-IN" altLang="x-none" sz="2800"/>
          </a:p>
        </p:txBody>
      </p:sp>
      <p:graphicFrame>
        <p:nvGraphicFramePr>
          <p:cNvPr id="37892" name="Object 4">
            <a:extLst>
              <a:ext uri="{FF2B5EF4-FFF2-40B4-BE49-F238E27FC236}">
                <a16:creationId xmlns="" xmlns:a16="http://schemas.microsoft.com/office/drawing/2014/main" id="{97CDCD31-E65A-E9CD-4E88-87AC7D2582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3024188"/>
          <a:ext cx="5181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19367300" imgH="26619200" progId="Equation.DSMT4">
                  <p:embed/>
                </p:oleObj>
              </mc:Choice>
              <mc:Fallback>
                <p:oleObj name="Equation" r:id="rId3" imgW="119367300" imgH="26619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024188"/>
                        <a:ext cx="51816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6">
            <a:extLst>
              <a:ext uri="{FF2B5EF4-FFF2-40B4-BE49-F238E27FC236}">
                <a16:creationId xmlns="" xmlns:a16="http://schemas.microsoft.com/office/drawing/2014/main" id="{82635032-1B0D-6928-B998-3DFCDBD4DC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5075" y="4630738"/>
          <a:ext cx="5483225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139560300" imgH="40373300" progId="Equation.DSMT4">
                  <p:embed/>
                </p:oleObj>
              </mc:Choice>
              <mc:Fallback>
                <p:oleObj name="Equation" r:id="rId5" imgW="139560300" imgH="40373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4630738"/>
                        <a:ext cx="5483225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Footer Placeholder 10">
            <a:extLst>
              <a:ext uri="{FF2B5EF4-FFF2-40B4-BE49-F238E27FC236}">
                <a16:creationId xmlns="" xmlns:a16="http://schemas.microsoft.com/office/drawing/2014/main" id="{DAF6D3A1-612B-670B-DE94-87A7A53DB4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7895" name="Slide Number Placeholder 11">
            <a:extLst>
              <a:ext uri="{FF2B5EF4-FFF2-40B4-BE49-F238E27FC236}">
                <a16:creationId xmlns="" xmlns:a16="http://schemas.microsoft.com/office/drawing/2014/main" id="{2DCAF789-60B3-88D5-1005-499C826EBD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006DE78-51FC-224C-95A4-E6491893D34F}" type="slidenum">
              <a:rPr lang="en-US" altLang="zh-TW" sz="1400" smtClean="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3F9C6CA3-437D-0C4D-B27A-D339DAFAEDC1}"/>
              </a:ext>
            </a:extLst>
          </p:cNvPr>
          <p:cNvSpPr/>
          <p:nvPr/>
        </p:nvSpPr>
        <p:spPr>
          <a:xfrm>
            <a:off x="2771775" y="5888038"/>
            <a:ext cx="5329238" cy="328612"/>
          </a:xfrm>
          <a:prstGeom prst="fram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="" xmlns:a16="http://schemas.microsoft.com/office/drawing/2014/main" id="{224DE52E-D520-4AA0-DEB6-29F796FF2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x-none"/>
              <a:t>Moving Average</a:t>
            </a:r>
          </a:p>
        </p:txBody>
      </p:sp>
      <p:sp>
        <p:nvSpPr>
          <p:cNvPr id="38914" name="Footer Placeholder 3">
            <a:extLst>
              <a:ext uri="{FF2B5EF4-FFF2-40B4-BE49-F238E27FC236}">
                <a16:creationId xmlns="" xmlns:a16="http://schemas.microsoft.com/office/drawing/2014/main" id="{720E762B-3952-0DD4-0DB7-9AA29CD3D5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8915" name="Slide Number Placeholder 4">
            <a:extLst>
              <a:ext uri="{FF2B5EF4-FFF2-40B4-BE49-F238E27FC236}">
                <a16:creationId xmlns="" xmlns:a16="http://schemas.microsoft.com/office/drawing/2014/main" id="{EF480358-85D1-B1CC-C8F9-2C226A95CC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53B208E-FEEF-7443-8BFA-5EC129CC87B4}" type="slidenum">
              <a:rPr lang="en-US" altLang="zh-TW" sz="1400" smtClean="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="" xmlns:a16="http://schemas.microsoft.com/office/drawing/2014/main" id="{1D772A6F-510C-93B7-B63B-461DD71640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55875" y="2060575"/>
          <a:ext cx="4851400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9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40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rgbClr val="FF0000"/>
                          </a:solidFill>
                        </a:rPr>
                        <a:t>Period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rgbClr val="FF0000"/>
                          </a:solidFill>
                        </a:rPr>
                        <a:t>Actual Sales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rgbClr val="FF0000"/>
                          </a:solidFill>
                        </a:rPr>
                        <a:t>Moving Avg: n=3</a:t>
                      </a:r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/>
                        <a:t>1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/>
                        <a:t>100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/>
                        <a:t>2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/>
                        <a:t>130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/>
                        <a:t>3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/>
                        <a:t>130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endParaRPr lang="x-none" sz="180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endParaRPr lang="x-none" sz="180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53D0AC8-A3F7-FEFF-E414-9C712858D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100" y="35925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x-none" altLang="x-none" sz="180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F356CB-B6EA-DA8E-0A62-4C2B1F8E18B0}"/>
              </a:ext>
            </a:extLst>
          </p:cNvPr>
          <p:cNvSpPr txBox="1"/>
          <p:nvPr/>
        </p:nvSpPr>
        <p:spPr>
          <a:xfrm>
            <a:off x="6011863" y="3522663"/>
            <a:ext cx="647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x-none" sz="1800" dirty="0">
                <a:solidFill>
                  <a:schemeClr val="accent2">
                    <a:lumMod val="75000"/>
                  </a:schemeClr>
                </a:solidFill>
              </a:rPr>
              <a:t>120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="" xmlns:a16="http://schemas.microsoft.com/office/drawing/2014/main" id="{50FE4EF7-465B-E91F-1B36-3E811A61F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Moving Average: </a:t>
            </a:r>
            <a:r>
              <a:rPr lang="en-US" altLang="x-none">
                <a:solidFill>
                  <a:schemeClr val="bg1"/>
                </a:solidFill>
              </a:rPr>
              <a:t>Rolling</a:t>
            </a:r>
            <a:endParaRPr lang="en-IN" altLang="x-none">
              <a:solidFill>
                <a:schemeClr val="bg1"/>
              </a:solidFill>
            </a:endParaRPr>
          </a:p>
        </p:txBody>
      </p:sp>
      <p:sp>
        <p:nvSpPr>
          <p:cNvPr id="39938" name="Content Placeholder 3">
            <a:extLst>
              <a:ext uri="{FF2B5EF4-FFF2-40B4-BE49-F238E27FC236}">
                <a16:creationId xmlns="" xmlns:a16="http://schemas.microsoft.com/office/drawing/2014/main" id="{63F601F5-E45C-90A2-A003-DBFAE334DE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As new data become available, the forecast is updated by adding the newest value and dropping the oldest and then recomputing the average</a:t>
            </a:r>
          </a:p>
          <a:p>
            <a:r>
              <a:rPr lang="en-US" altLang="x-none"/>
              <a:t>The number of data points included in the average determines the model’s sensitivity</a:t>
            </a:r>
          </a:p>
          <a:p>
            <a:pPr lvl="1"/>
            <a:r>
              <a:rPr lang="en-US" altLang="x-none"/>
              <a:t>Fewer data points used—more responsive</a:t>
            </a:r>
          </a:p>
          <a:p>
            <a:pPr lvl="1"/>
            <a:r>
              <a:rPr lang="en-US" altLang="x-none"/>
              <a:t>More data points used—less responsive</a:t>
            </a:r>
          </a:p>
        </p:txBody>
      </p:sp>
      <p:sp>
        <p:nvSpPr>
          <p:cNvPr id="39939" name="Footer Placeholder 7">
            <a:extLst>
              <a:ext uri="{FF2B5EF4-FFF2-40B4-BE49-F238E27FC236}">
                <a16:creationId xmlns="" xmlns:a16="http://schemas.microsoft.com/office/drawing/2014/main" id="{2A8554E8-7687-D213-D9DE-EC91BC9751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9940" name="Slide Number Placeholder 8">
            <a:extLst>
              <a:ext uri="{FF2B5EF4-FFF2-40B4-BE49-F238E27FC236}">
                <a16:creationId xmlns="" xmlns:a16="http://schemas.microsoft.com/office/drawing/2014/main" id="{CF6E87C4-441B-6A88-D6AC-AABEFE3ACD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40A8B88-1236-1C48-A109-CD7EC6A84480}" type="slidenum">
              <a:rPr lang="en-US" altLang="zh-TW" sz="1400" smtClean="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="" xmlns:a16="http://schemas.microsoft.com/office/drawing/2014/main" id="{E1D5BD7E-0327-36C3-DA90-B5773C85C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x-none"/>
              <a:t>Moving Average</a:t>
            </a:r>
          </a:p>
        </p:txBody>
      </p:sp>
      <p:sp>
        <p:nvSpPr>
          <p:cNvPr id="40962" name="Footer Placeholder 3">
            <a:extLst>
              <a:ext uri="{FF2B5EF4-FFF2-40B4-BE49-F238E27FC236}">
                <a16:creationId xmlns="" xmlns:a16="http://schemas.microsoft.com/office/drawing/2014/main" id="{11FB39A0-87AD-A9BC-22DD-E5EFA9489F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0963" name="Slide Number Placeholder 4">
            <a:extLst>
              <a:ext uri="{FF2B5EF4-FFF2-40B4-BE49-F238E27FC236}">
                <a16:creationId xmlns="" xmlns:a16="http://schemas.microsoft.com/office/drawing/2014/main" id="{5B5831E2-E591-5E4C-F1E7-711A8A327A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F1E8AF3-FC1D-074A-B761-E0C6A4D8D7AB}" type="slidenum">
              <a:rPr lang="en-US" altLang="zh-TW" sz="1400" smtClean="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="" xmlns:a16="http://schemas.microsoft.com/office/drawing/2014/main" id="{A428F9D4-CB61-1C7E-619D-9CCAA40A87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46300" y="2276475"/>
          <a:ext cx="4851400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59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40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rgbClr val="FF0000"/>
                          </a:solidFill>
                        </a:rPr>
                        <a:t>Period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rgbClr val="FF0000"/>
                          </a:solidFill>
                        </a:rPr>
                        <a:t>Actual Sales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>
                          <a:solidFill>
                            <a:srgbClr val="FF0000"/>
                          </a:solidFill>
                        </a:rPr>
                        <a:t>Moving Avg: n=3</a:t>
                      </a:r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/>
                        <a:t>1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/>
                        <a:t>100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/>
                        <a:t>2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/>
                        <a:t>130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/>
                        <a:t>3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800" dirty="0"/>
                        <a:t>130</a:t>
                      </a:r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endParaRPr lang="x-none" sz="180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endParaRPr lang="x-none" sz="180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tc>
                  <a:txBody>
                    <a:bodyPr/>
                    <a:lstStyle/>
                    <a:p>
                      <a:pPr algn="ctr"/>
                      <a:endParaRPr lang="x-none" sz="1800" dirty="0"/>
                    </a:p>
                  </a:txBody>
                  <a:tcPr marL="91447" marR="91447" marT="45725" marB="45725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529EDA-4C42-2E51-3A31-48F32503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38084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x-none" altLang="x-none" sz="180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1A64E7-3417-3FE9-2957-D86F91E78812}"/>
              </a:ext>
            </a:extLst>
          </p:cNvPr>
          <p:cNvSpPr txBox="1"/>
          <p:nvPr/>
        </p:nvSpPr>
        <p:spPr>
          <a:xfrm>
            <a:off x="5602288" y="3738563"/>
            <a:ext cx="7921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x-none" sz="1800" dirty="0">
                <a:solidFill>
                  <a:schemeClr val="accent2">
                    <a:lumMod val="75000"/>
                  </a:schemeClr>
                </a:solidFill>
              </a:rPr>
              <a:t>120.0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033907F-BFAF-A3A8-A32A-0EBA710F2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3808413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x-none" altLang="x-none" sz="1800">
                <a:solidFill>
                  <a:srgbClr val="004D0A"/>
                </a:solidFill>
              </a:rPr>
              <a:t>140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74AFCB-6AA9-F13C-5999-35632535A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41910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x-none" altLang="x-none" sz="180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41EA12-5008-64DD-8B9A-FF943EE6040F}"/>
              </a:ext>
            </a:extLst>
          </p:cNvPr>
          <p:cNvSpPr txBox="1"/>
          <p:nvPr/>
        </p:nvSpPr>
        <p:spPr>
          <a:xfrm>
            <a:off x="5602288" y="4121150"/>
            <a:ext cx="7921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x-none" sz="1800" dirty="0">
                <a:solidFill>
                  <a:schemeClr val="accent2">
                    <a:lumMod val="75000"/>
                  </a:schemeClr>
                </a:solidFill>
              </a:rPr>
              <a:t>133.3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E044799-FF2B-4F54-70A7-0DCE360C6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41465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x-none" altLang="x-none" sz="1800">
                <a:solidFill>
                  <a:srgbClr val="004D0A"/>
                </a:solidFill>
              </a:rPr>
              <a:t>130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EFDFD16-39C9-3E4A-AE9C-53B4D235D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458152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x-none" altLang="x-none" sz="1800"/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F3A549D-4DBF-6B6B-AE94-5E4A5BD67128}"/>
              </a:ext>
            </a:extLst>
          </p:cNvPr>
          <p:cNvSpPr txBox="1"/>
          <p:nvPr/>
        </p:nvSpPr>
        <p:spPr>
          <a:xfrm>
            <a:off x="5602288" y="4511675"/>
            <a:ext cx="7921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x-none" sz="1800" dirty="0">
                <a:solidFill>
                  <a:schemeClr val="accent2">
                    <a:lumMod val="75000"/>
                  </a:schemeClr>
                </a:solidFill>
              </a:rPr>
              <a:t>133.3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D7272B5-1607-3DFA-A71A-23B57EB3C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451326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x-none" altLang="x-none" sz="1800">
                <a:solidFill>
                  <a:srgbClr val="004D0A"/>
                </a:solidFill>
              </a:rPr>
              <a:t>160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66F02F9-1193-D5DD-1E25-6FC93F5D5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4943475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x-none" altLang="x-none" sz="1800"/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4CC6DE3-4443-54C0-2B4C-B952043A066D}"/>
              </a:ext>
            </a:extLst>
          </p:cNvPr>
          <p:cNvSpPr txBox="1"/>
          <p:nvPr/>
        </p:nvSpPr>
        <p:spPr>
          <a:xfrm>
            <a:off x="5602288" y="4873625"/>
            <a:ext cx="7921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x-none" sz="1800" dirty="0">
                <a:solidFill>
                  <a:schemeClr val="accent2">
                    <a:lumMod val="75000"/>
                  </a:schemeClr>
                </a:solidFill>
              </a:rPr>
              <a:t>143.3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="" xmlns:a16="http://schemas.microsoft.com/office/drawing/2014/main" id="{F324C655-8AD1-DFEB-5675-B11F02852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x-none"/>
              <a:t>Moving average: Lagging</a:t>
            </a:r>
          </a:p>
        </p:txBody>
      </p:sp>
      <p:sp>
        <p:nvSpPr>
          <p:cNvPr id="41986" name="Footer Placeholder 3">
            <a:extLst>
              <a:ext uri="{FF2B5EF4-FFF2-40B4-BE49-F238E27FC236}">
                <a16:creationId xmlns="" xmlns:a16="http://schemas.microsoft.com/office/drawing/2014/main" id="{3B8C18BC-6CB6-58D1-2063-5E88ECA3B1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1987" name="Slide Number Placeholder 4">
            <a:extLst>
              <a:ext uri="{FF2B5EF4-FFF2-40B4-BE49-F238E27FC236}">
                <a16:creationId xmlns="" xmlns:a16="http://schemas.microsoft.com/office/drawing/2014/main" id="{3E8023E1-E8B5-CCF3-545B-36942F7123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0539A90-864B-7B4D-8E47-FC13D40D3C0E}" type="slidenum">
              <a:rPr lang="en-US" altLang="zh-TW" sz="1400" smtClean="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41988" name="Picture 5">
            <a:extLst>
              <a:ext uri="{FF2B5EF4-FFF2-40B4-BE49-F238E27FC236}">
                <a16:creationId xmlns="" xmlns:a16="http://schemas.microsoft.com/office/drawing/2014/main" id="{AF9F327B-BE45-9DCE-A7DA-E77845283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38036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BA0D1D-7226-2C87-ACBB-B6209F9D2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06775"/>
            <a:ext cx="420528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089C48B-747D-ABC5-B507-E7DD93BE546B}"/>
              </a:ext>
            </a:extLst>
          </p:cNvPr>
          <p:cNvSpPr txBox="1"/>
          <p:nvPr/>
        </p:nvSpPr>
        <p:spPr>
          <a:xfrm>
            <a:off x="5160963" y="2524125"/>
            <a:ext cx="28781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sz="1800" dirty="0">
                <a:solidFill>
                  <a:schemeClr val="accent2">
                    <a:lumMod val="75000"/>
                  </a:schemeClr>
                </a:solidFill>
              </a:rPr>
              <a:t>The more period, the greater </a:t>
            </a:r>
          </a:p>
          <a:p>
            <a:pPr>
              <a:defRPr/>
            </a:pPr>
            <a:r>
              <a:rPr lang="x-none" sz="1800" dirty="0">
                <a:solidFill>
                  <a:schemeClr val="accent2">
                    <a:lumMod val="75000"/>
                  </a:schemeClr>
                </a:solidFill>
              </a:rPr>
              <a:t>the forecast will lag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="" xmlns:a16="http://schemas.microsoft.com/office/drawing/2014/main" id="{FC99A13B-8999-7610-3E2C-979887A75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Weighted Moving Average</a:t>
            </a:r>
            <a:endParaRPr lang="en-IN" altLang="x-none"/>
          </a:p>
        </p:txBody>
      </p:sp>
      <p:sp>
        <p:nvSpPr>
          <p:cNvPr id="43010" name="Content Placeholder 3">
            <a:extLst>
              <a:ext uri="{FF2B5EF4-FFF2-40B4-BE49-F238E27FC236}">
                <a16:creationId xmlns="" xmlns:a16="http://schemas.microsoft.com/office/drawing/2014/main" id="{5B1F550A-24A9-5876-A3B9-D58BD69832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The most recent values in a time series are given more weight in computing a forecast</a:t>
            </a:r>
          </a:p>
          <a:p>
            <a:pPr lvl="1"/>
            <a:r>
              <a:rPr lang="en-US" altLang="x-none"/>
              <a:t>The choice of weights, w, is somewhat arbitrary and involves some trial and error</a:t>
            </a:r>
          </a:p>
        </p:txBody>
      </p:sp>
      <p:sp>
        <p:nvSpPr>
          <p:cNvPr id="43011" name="Content Placeholder 5">
            <a:extLst>
              <a:ext uri="{FF2B5EF4-FFF2-40B4-BE49-F238E27FC236}">
                <a16:creationId xmlns="" xmlns:a16="http://schemas.microsoft.com/office/drawing/2014/main" id="{8A73C123-710E-8EE7-DA5A-C6ADD2093A65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669925" y="4373563"/>
            <a:ext cx="1963738" cy="6175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x-none" sz="2800"/>
              <a:t>where</a:t>
            </a:r>
            <a:endParaRPr lang="en-IN" altLang="x-none" sz="2800"/>
          </a:p>
        </p:txBody>
      </p:sp>
      <p:graphicFrame>
        <p:nvGraphicFramePr>
          <p:cNvPr id="43012" name="Object 4">
            <a:extLst>
              <a:ext uri="{FF2B5EF4-FFF2-40B4-BE49-F238E27FC236}">
                <a16:creationId xmlns="" xmlns:a16="http://schemas.microsoft.com/office/drawing/2014/main" id="{EA06E00D-D00A-5142-98C7-8547B3230B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6150" y="3844925"/>
          <a:ext cx="4711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108546900" imgH="8775700" progId="Equation.DSMT4">
                  <p:embed/>
                </p:oleObj>
              </mc:Choice>
              <mc:Fallback>
                <p:oleObj name="Equation" r:id="rId3" imgW="108546900" imgH="8775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3844925"/>
                        <a:ext cx="4711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6">
            <a:extLst>
              <a:ext uri="{FF2B5EF4-FFF2-40B4-BE49-F238E27FC236}">
                <a16:creationId xmlns="" xmlns:a16="http://schemas.microsoft.com/office/drawing/2014/main" id="{690073C6-2D73-43A4-3AC6-BB84F86BDC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3313" y="5013325"/>
          <a:ext cx="7653337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182880000" imgH="16878300" progId="Equation.DSMT4">
                  <p:embed/>
                </p:oleObj>
              </mc:Choice>
              <mc:Fallback>
                <p:oleObj name="Equation" r:id="rId5" imgW="182880000" imgH="16878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5013325"/>
                        <a:ext cx="7653337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Footer Placeholder 10">
            <a:extLst>
              <a:ext uri="{FF2B5EF4-FFF2-40B4-BE49-F238E27FC236}">
                <a16:creationId xmlns="" xmlns:a16="http://schemas.microsoft.com/office/drawing/2014/main" id="{3A97CAC9-DD54-05A7-3DA0-97453E42E7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3015" name="Slide Number Placeholder 11">
            <a:extLst>
              <a:ext uri="{FF2B5EF4-FFF2-40B4-BE49-F238E27FC236}">
                <a16:creationId xmlns="" xmlns:a16="http://schemas.microsoft.com/office/drawing/2014/main" id="{936485B8-292C-8A30-8EA0-E2EFD2A306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2896AC6-49E5-8F41-883D-16BC55B09BCA}" type="slidenum">
              <a:rPr lang="en-US" altLang="zh-TW" sz="1400" smtClean="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5EA3CB-9741-6443-9793-109C1F8A77C9}"/>
              </a:ext>
            </a:extLst>
          </p:cNvPr>
          <p:cNvSpPr txBox="1"/>
          <p:nvPr/>
        </p:nvSpPr>
        <p:spPr>
          <a:xfrm>
            <a:off x="6732240" y="5858197"/>
            <a:ext cx="139814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dirty="0">
                <a:solidFill>
                  <a:srgbClr val="C00000"/>
                </a:solidFill>
                <a:highlight>
                  <a:srgbClr val="FFFF00"/>
                </a:highlight>
              </a:rPr>
              <a:t>See pg.86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1">
            <a:extLst>
              <a:ext uri="{FF2B5EF4-FFF2-40B4-BE49-F238E27FC236}">
                <a16:creationId xmlns="" xmlns:a16="http://schemas.microsoft.com/office/drawing/2014/main" id="{FD398C60-0241-6971-624B-C59069951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Exponential Smoothing</a:t>
            </a:r>
            <a:endParaRPr lang="en-IN" altLang="x-none"/>
          </a:p>
        </p:txBody>
      </p:sp>
      <p:sp>
        <p:nvSpPr>
          <p:cNvPr id="1026" name="Content Placeholder 3">
            <a:extLst>
              <a:ext uri="{FF2B5EF4-FFF2-40B4-BE49-F238E27FC236}">
                <a16:creationId xmlns="" xmlns:a16="http://schemas.microsoft.com/office/drawing/2014/main" id="{1E132359-6270-0B29-5D01-A907A068A8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400"/>
              <a:t>A weighted averaging method that is based on the previous forecast plus a percentage of the forecast error</a:t>
            </a:r>
          </a:p>
        </p:txBody>
      </p:sp>
      <p:sp>
        <p:nvSpPr>
          <p:cNvPr id="1027" name="Content Placeholder 5">
            <a:extLst>
              <a:ext uri="{FF2B5EF4-FFF2-40B4-BE49-F238E27FC236}">
                <a16:creationId xmlns="" xmlns:a16="http://schemas.microsoft.com/office/drawing/2014/main" id="{23DE59DD-6925-ED43-B80A-DED3E8B40F13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666750" y="3686175"/>
            <a:ext cx="2124075" cy="5667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x-none" sz="2400"/>
              <a:t>where</a:t>
            </a:r>
            <a:endParaRPr lang="en-IN" altLang="x-none" sz="2400"/>
          </a:p>
        </p:txBody>
      </p:sp>
      <p:graphicFrame>
        <p:nvGraphicFramePr>
          <p:cNvPr id="1028" name="Object 4">
            <a:extLst>
              <a:ext uri="{FF2B5EF4-FFF2-40B4-BE49-F238E27FC236}">
                <a16:creationId xmlns="" xmlns:a16="http://schemas.microsoft.com/office/drawing/2014/main" id="{FBE9775A-6275-E4FD-DFAA-C4FC8D1759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0825" y="3171825"/>
          <a:ext cx="284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65532000" imgH="8775700" progId="Equation.DSMT4">
                  <p:embed/>
                </p:oleObj>
              </mc:Choice>
              <mc:Fallback>
                <p:oleObj name="Equation" r:id="rId3" imgW="65532000" imgH="8775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3171825"/>
                        <a:ext cx="2844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6">
            <a:extLst>
              <a:ext uri="{FF2B5EF4-FFF2-40B4-BE49-F238E27FC236}">
                <a16:creationId xmlns="" xmlns:a16="http://schemas.microsoft.com/office/drawing/2014/main" id="{8059ACEF-DA04-218D-D9DF-5269A79F49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179888"/>
          <a:ext cx="64643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148920200" imgH="40957500" progId="Equation.DSMT4">
                  <p:embed/>
                </p:oleObj>
              </mc:Choice>
              <mc:Fallback>
                <p:oleObj name="Equation" r:id="rId5" imgW="148920200" imgH="40957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79888"/>
                        <a:ext cx="64643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571809-EDB7-E9F0-2FD6-06860D4FC3A9}"/>
              </a:ext>
            </a:extLst>
          </p:cNvPr>
          <p:cNvSpPr txBox="1"/>
          <p:nvPr/>
        </p:nvSpPr>
        <p:spPr>
          <a:xfrm>
            <a:off x="7428360" y="5897567"/>
            <a:ext cx="139814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dirty="0">
                <a:solidFill>
                  <a:srgbClr val="C00000"/>
                </a:solidFill>
                <a:highlight>
                  <a:srgbClr val="FFFF00"/>
                </a:highlight>
              </a:rPr>
              <a:t>See pg.88</a:t>
            </a:r>
          </a:p>
        </p:txBody>
      </p:sp>
      <p:sp>
        <p:nvSpPr>
          <p:cNvPr id="1031" name="Footer Placeholder 10">
            <a:extLst>
              <a:ext uri="{FF2B5EF4-FFF2-40B4-BE49-F238E27FC236}">
                <a16:creationId xmlns="" xmlns:a16="http://schemas.microsoft.com/office/drawing/2014/main" id="{1737973B-9918-2938-30E2-4ABFA06D65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1032" name="Slide Number Placeholder 11">
            <a:extLst>
              <a:ext uri="{FF2B5EF4-FFF2-40B4-BE49-F238E27FC236}">
                <a16:creationId xmlns="" xmlns:a16="http://schemas.microsoft.com/office/drawing/2014/main" id="{DCB71710-7995-624B-2A98-39A5EF06CF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DFF6011-F4E1-5246-A744-E50C5D3D8E4C}" type="slidenum">
              <a:rPr lang="en-US" altLang="zh-TW" sz="1400" smtClean="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="" xmlns:a16="http://schemas.microsoft.com/office/drawing/2014/main" id="{D2418F34-062D-9B25-E669-026739830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Exponential Smoothing</a:t>
            </a:r>
            <a:endParaRPr lang="x-none" altLang="x-none"/>
          </a:p>
        </p:txBody>
      </p:sp>
      <p:sp>
        <p:nvSpPr>
          <p:cNvPr id="44034" name="Footer Placeholder 3">
            <a:extLst>
              <a:ext uri="{FF2B5EF4-FFF2-40B4-BE49-F238E27FC236}">
                <a16:creationId xmlns="" xmlns:a16="http://schemas.microsoft.com/office/drawing/2014/main" id="{41500F76-FF33-6FD7-C27A-71011CE509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4035" name="Slide Number Placeholder 4">
            <a:extLst>
              <a:ext uri="{FF2B5EF4-FFF2-40B4-BE49-F238E27FC236}">
                <a16:creationId xmlns="" xmlns:a16="http://schemas.microsoft.com/office/drawing/2014/main" id="{1DE28B4E-99B1-22B8-C1CD-15CCD2CDFB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A09E6EE-476C-D542-A930-BD75068F015E}" type="slidenum">
              <a:rPr lang="en-US" altLang="zh-TW" sz="1400" smtClean="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44036" name="Picture 6">
            <a:extLst>
              <a:ext uri="{FF2B5EF4-FFF2-40B4-BE49-F238E27FC236}">
                <a16:creationId xmlns="" xmlns:a16="http://schemas.microsoft.com/office/drawing/2014/main" id="{21390DE9-A0AD-FE17-CE89-783A583F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412875"/>
            <a:ext cx="4799013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>
            <a:extLst>
              <a:ext uri="{FF2B5EF4-FFF2-40B4-BE49-F238E27FC236}">
                <a16:creationId xmlns="" xmlns:a16="http://schemas.microsoft.com/office/drawing/2014/main" id="{8CE55E97-361D-E110-D6E5-3FBE486E5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Linear Trend</a:t>
            </a:r>
            <a:endParaRPr lang="en-IN" altLang="x-none"/>
          </a:p>
        </p:txBody>
      </p:sp>
      <p:sp>
        <p:nvSpPr>
          <p:cNvPr id="2050" name="Content Placeholder 3">
            <a:extLst>
              <a:ext uri="{FF2B5EF4-FFF2-40B4-BE49-F238E27FC236}">
                <a16:creationId xmlns="" xmlns:a16="http://schemas.microsoft.com/office/drawing/2014/main" id="{D107699A-FD18-FED6-DE07-89B5AC9B51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A simple data plot can reveal the existence and nature of a trend</a:t>
            </a:r>
          </a:p>
          <a:p>
            <a:r>
              <a:rPr lang="en-US" altLang="x-none"/>
              <a:t>Linear trend equation</a:t>
            </a:r>
          </a:p>
        </p:txBody>
      </p:sp>
      <p:sp>
        <p:nvSpPr>
          <p:cNvPr id="2051" name="Content Placeholder 5">
            <a:extLst>
              <a:ext uri="{FF2B5EF4-FFF2-40B4-BE49-F238E27FC236}">
                <a16:creationId xmlns="" xmlns:a16="http://schemas.microsoft.com/office/drawing/2014/main" id="{C440E6B4-A196-453F-95D9-2F0F532B6CA0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722313" y="3810000"/>
            <a:ext cx="1279525" cy="45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x-none" sz="2400"/>
              <a:t>where</a:t>
            </a:r>
            <a:endParaRPr lang="en-IN" altLang="x-none" sz="2400"/>
          </a:p>
        </p:txBody>
      </p:sp>
      <p:graphicFrame>
        <p:nvGraphicFramePr>
          <p:cNvPr id="2052" name="Object 4">
            <a:extLst>
              <a:ext uri="{FF2B5EF4-FFF2-40B4-BE49-F238E27FC236}">
                <a16:creationId xmlns="" xmlns:a16="http://schemas.microsoft.com/office/drawing/2014/main" id="{F235D69F-F601-D856-4A2B-0D1E6E0AE4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8825" y="3465513"/>
          <a:ext cx="1282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29552900" imgH="8775700" progId="Equation.DSMT4">
                  <p:embed/>
                </p:oleObj>
              </mc:Choice>
              <mc:Fallback>
                <p:oleObj name="Equation" r:id="rId3" imgW="29552900" imgH="8775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3465513"/>
                        <a:ext cx="1282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6">
            <a:extLst>
              <a:ext uri="{FF2B5EF4-FFF2-40B4-BE49-F238E27FC236}">
                <a16:creationId xmlns="" xmlns:a16="http://schemas.microsoft.com/office/drawing/2014/main" id="{78FCC455-3B7E-AAC8-1823-81C62B52AD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4551363"/>
          <a:ext cx="5235575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136918700" imgH="40373300" progId="Equation.DSMT4">
                  <p:embed/>
                </p:oleObj>
              </mc:Choice>
              <mc:Fallback>
                <p:oleObj name="Equation" r:id="rId5" imgW="136918700" imgH="40373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551363"/>
                        <a:ext cx="5235575" cy="154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11">
            <a:extLst>
              <a:ext uri="{FF2B5EF4-FFF2-40B4-BE49-F238E27FC236}">
                <a16:creationId xmlns="" xmlns:a16="http://schemas.microsoft.com/office/drawing/2014/main" id="{F0D62611-D789-82BF-3823-89ECB2D07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560638"/>
            <a:ext cx="38163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Footer Placeholder 12">
            <a:extLst>
              <a:ext uri="{FF2B5EF4-FFF2-40B4-BE49-F238E27FC236}">
                <a16:creationId xmlns="" xmlns:a16="http://schemas.microsoft.com/office/drawing/2014/main" id="{E81E499B-E59F-F637-34F4-63C29A6D1C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056" name="Slide Number Placeholder 13">
            <a:extLst>
              <a:ext uri="{FF2B5EF4-FFF2-40B4-BE49-F238E27FC236}">
                <a16:creationId xmlns="" xmlns:a16="http://schemas.microsoft.com/office/drawing/2014/main" id="{883C02D7-723A-25AA-ECAD-2CC89B9F76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86AB5C6-089C-9F42-817F-5E18F51AD765}" type="slidenum">
              <a:rPr lang="en-US" altLang="zh-TW" sz="1400" smtClean="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="" xmlns:a16="http://schemas.microsoft.com/office/drawing/2014/main" id="{74642B2D-2A4F-555B-FB32-6AC44A172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x-none"/>
              <a:t>Trend</a:t>
            </a:r>
          </a:p>
        </p:txBody>
      </p:sp>
      <p:sp>
        <p:nvSpPr>
          <p:cNvPr id="45058" name="Footer Placeholder 3">
            <a:extLst>
              <a:ext uri="{FF2B5EF4-FFF2-40B4-BE49-F238E27FC236}">
                <a16:creationId xmlns="" xmlns:a16="http://schemas.microsoft.com/office/drawing/2014/main" id="{5C5CD7FB-1521-55C6-F246-E9596E9D47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5059" name="Slide Number Placeholder 4">
            <a:extLst>
              <a:ext uri="{FF2B5EF4-FFF2-40B4-BE49-F238E27FC236}">
                <a16:creationId xmlns="" xmlns:a16="http://schemas.microsoft.com/office/drawing/2014/main" id="{1BE1B137-8247-6A75-D9D0-D736E09BA2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B7C489-D067-8E48-835A-09D63C2C4F13}" type="slidenum">
              <a:rPr lang="en-US" altLang="zh-TW" sz="1400" smtClean="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45060" name="Picture 7">
            <a:extLst>
              <a:ext uri="{FF2B5EF4-FFF2-40B4-BE49-F238E27FC236}">
                <a16:creationId xmlns="" xmlns:a16="http://schemas.microsoft.com/office/drawing/2014/main" id="{5C34A204-1A7F-EBC2-7F44-A5AEC65F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24025"/>
            <a:ext cx="33845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E2745F-0E76-3795-444A-FE915017E4BF}"/>
              </a:ext>
            </a:extLst>
          </p:cNvPr>
          <p:cNvSpPr txBox="1"/>
          <p:nvPr/>
        </p:nvSpPr>
        <p:spPr>
          <a:xfrm>
            <a:off x="1403350" y="4210050"/>
            <a:ext cx="26638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x-none" sz="2000" dirty="0">
                <a:solidFill>
                  <a:schemeClr val="accent2">
                    <a:lumMod val="75000"/>
                  </a:schemeClr>
                </a:solidFill>
              </a:rPr>
              <a:t>Plotting the points</a:t>
            </a:r>
          </a:p>
        </p:txBody>
      </p:sp>
      <p:pic>
        <p:nvPicPr>
          <p:cNvPr id="45062" name="Picture 10">
            <a:extLst>
              <a:ext uri="{FF2B5EF4-FFF2-40B4-BE49-F238E27FC236}">
                <a16:creationId xmlns="" xmlns:a16="http://schemas.microsoft.com/office/drawing/2014/main" id="{1CE502AA-26C7-F919-6B0F-103509A12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716338"/>
            <a:ext cx="31369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E1AD84E-C180-349C-3CE2-CC3F6BBB47DD}"/>
              </a:ext>
            </a:extLst>
          </p:cNvPr>
          <p:cNvSpPr txBox="1"/>
          <p:nvPr/>
        </p:nvSpPr>
        <p:spPr>
          <a:xfrm>
            <a:off x="5435600" y="3141663"/>
            <a:ext cx="28781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x-none" sz="2000" dirty="0">
                <a:solidFill>
                  <a:schemeClr val="accent2">
                    <a:lumMod val="75000"/>
                  </a:schemeClr>
                </a:solidFill>
              </a:rPr>
              <a:t>Calculating the trend line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="" xmlns:a16="http://schemas.microsoft.com/office/drawing/2014/main" id="{D68B6430-BD11-6667-996E-15C9A3037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Forecast</a:t>
            </a:r>
            <a:endParaRPr lang="en-IN" altLang="x-none"/>
          </a:p>
        </p:txBody>
      </p:sp>
      <p:sp>
        <p:nvSpPr>
          <p:cNvPr id="20482" name="Content Placeholder 3">
            <a:extLst>
              <a:ext uri="{FF2B5EF4-FFF2-40B4-BE49-F238E27FC236}">
                <a16:creationId xmlns="" xmlns:a16="http://schemas.microsoft.com/office/drawing/2014/main" id="{D1352E6A-D55B-E54A-7106-D2B36D0B67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Forecast – a statement about the future value of a variable of interest</a:t>
            </a:r>
          </a:p>
          <a:p>
            <a:pPr lvl="1"/>
            <a:r>
              <a:rPr lang="en-US" altLang="x-none"/>
              <a:t>We make forecasts about such things as weather, demand, and resource availability</a:t>
            </a:r>
          </a:p>
          <a:p>
            <a:pPr lvl="1"/>
            <a:r>
              <a:rPr lang="en-US" altLang="x-none"/>
              <a:t>Forecasts are important to making informed decisions</a:t>
            </a:r>
          </a:p>
          <a:p>
            <a:r>
              <a:rPr lang="en-US" altLang="x-none"/>
              <a:t>Decisions:</a:t>
            </a:r>
          </a:p>
          <a:p>
            <a:pPr lvl="1"/>
            <a:r>
              <a:rPr lang="en-US" altLang="x-none"/>
              <a:t>How many to buy</a:t>
            </a:r>
          </a:p>
          <a:p>
            <a:pPr lvl="1"/>
            <a:r>
              <a:rPr lang="en-US" altLang="x-none"/>
              <a:t>How many to make…</a:t>
            </a:r>
          </a:p>
        </p:txBody>
      </p:sp>
      <p:sp>
        <p:nvSpPr>
          <p:cNvPr id="20483" name="Footer Placeholder 7">
            <a:extLst>
              <a:ext uri="{FF2B5EF4-FFF2-40B4-BE49-F238E27FC236}">
                <a16:creationId xmlns="" xmlns:a16="http://schemas.microsoft.com/office/drawing/2014/main" id="{27060F37-2769-F078-8E15-C50A31708B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0484" name="Slide Number Placeholder 8">
            <a:extLst>
              <a:ext uri="{FF2B5EF4-FFF2-40B4-BE49-F238E27FC236}">
                <a16:creationId xmlns="" xmlns:a16="http://schemas.microsoft.com/office/drawing/2014/main" id="{7397011D-332E-252A-766D-55E4FB9A15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CEFC862-348D-1E4C-A359-F838CBA47224}" type="slidenum">
              <a:rPr lang="en-US" altLang="zh-TW" sz="1400" smtClean="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="" xmlns:a16="http://schemas.microsoft.com/office/drawing/2014/main" id="{4175C1D7-2EAE-4D12-662D-44079D348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x-none"/>
              <a:t>Non linear trends</a:t>
            </a:r>
          </a:p>
        </p:txBody>
      </p:sp>
      <p:pic>
        <p:nvPicPr>
          <p:cNvPr id="46082" name="Content Placeholder 6">
            <a:extLst>
              <a:ext uri="{FF2B5EF4-FFF2-40B4-BE49-F238E27FC236}">
                <a16:creationId xmlns="" xmlns:a16="http://schemas.microsoft.com/office/drawing/2014/main" id="{0CC62CB4-1020-ECA4-30B7-F19C6B176E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90725"/>
            <a:ext cx="5784850" cy="3886200"/>
          </a:xfrm>
        </p:spPr>
      </p:pic>
      <p:sp>
        <p:nvSpPr>
          <p:cNvPr id="46083" name="Footer Placeholder 3">
            <a:extLst>
              <a:ext uri="{FF2B5EF4-FFF2-40B4-BE49-F238E27FC236}">
                <a16:creationId xmlns="" xmlns:a16="http://schemas.microsoft.com/office/drawing/2014/main" id="{B04BBA38-AC7B-BA4E-3125-029FADA30B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6084" name="Slide Number Placeholder 4">
            <a:extLst>
              <a:ext uri="{FF2B5EF4-FFF2-40B4-BE49-F238E27FC236}">
                <a16:creationId xmlns="" xmlns:a16="http://schemas.microsoft.com/office/drawing/2014/main" id="{F3B880B2-0080-5FF5-4383-175787FE10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4BBF229-5E45-5C45-B61F-E370B87E9E3D}" type="slidenum">
              <a:rPr lang="en-US" altLang="zh-TW" sz="1400" smtClean="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="" xmlns:a16="http://schemas.microsoft.com/office/drawing/2014/main" id="{8CA5B4BF-5889-BC47-BF1A-58CD1F58E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x-none"/>
              <a:t>Example 3, p.92</a:t>
            </a:r>
          </a:p>
        </p:txBody>
      </p:sp>
      <p:pic>
        <p:nvPicPr>
          <p:cNvPr id="47106" name="Content Placeholder 6">
            <a:extLst>
              <a:ext uri="{FF2B5EF4-FFF2-40B4-BE49-F238E27FC236}">
                <a16:creationId xmlns="" xmlns:a16="http://schemas.microsoft.com/office/drawing/2014/main" id="{2D31A087-38A0-CC37-EADA-172DFB7946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666875"/>
            <a:ext cx="7272337" cy="4697413"/>
          </a:xfrm>
        </p:spPr>
      </p:pic>
      <p:sp>
        <p:nvSpPr>
          <p:cNvPr id="47107" name="Footer Placeholder 3">
            <a:extLst>
              <a:ext uri="{FF2B5EF4-FFF2-40B4-BE49-F238E27FC236}">
                <a16:creationId xmlns="" xmlns:a16="http://schemas.microsoft.com/office/drawing/2014/main" id="{CEC065A0-E495-E853-8F76-3019F39D73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7108" name="Slide Number Placeholder 4">
            <a:extLst>
              <a:ext uri="{FF2B5EF4-FFF2-40B4-BE49-F238E27FC236}">
                <a16:creationId xmlns="" xmlns:a16="http://schemas.microsoft.com/office/drawing/2014/main" id="{A7C30FAC-0D73-43BD-7504-FC17C256A5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93B6E4D-896B-594E-99EB-3D346D3C6A95}" type="slidenum">
              <a:rPr lang="en-US" altLang="zh-TW" sz="1400" smtClean="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="" xmlns:a16="http://schemas.microsoft.com/office/drawing/2014/main" id="{4FE71EE2-316E-C937-7ABD-4F76B2342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512050" cy="1143000"/>
          </a:xfrm>
        </p:spPr>
        <p:txBody>
          <a:bodyPr/>
          <a:lstStyle/>
          <a:p>
            <a:r>
              <a:rPr lang="en-US" altLang="x-none" sz="2800"/>
              <a:t>Trend-Adjusted Exponential Smoothing 1</a:t>
            </a:r>
            <a:endParaRPr lang="en-IN" altLang="x-none" sz="2800"/>
          </a:p>
        </p:txBody>
      </p:sp>
      <p:sp>
        <p:nvSpPr>
          <p:cNvPr id="3074" name="Content Placeholder 3">
            <a:extLst>
              <a:ext uri="{FF2B5EF4-FFF2-40B4-BE49-F238E27FC236}">
                <a16:creationId xmlns="" xmlns:a16="http://schemas.microsoft.com/office/drawing/2014/main" id="{89B4D7AB-9A08-18C4-4F7C-100B860C77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The trend adjusted forecast consists of two components</a:t>
            </a:r>
          </a:p>
          <a:p>
            <a:pPr lvl="1"/>
            <a:r>
              <a:rPr lang="en-US" altLang="x-none"/>
              <a:t>Smoothed error</a:t>
            </a:r>
          </a:p>
          <a:p>
            <a:pPr lvl="1"/>
            <a:r>
              <a:rPr lang="en-US" altLang="x-none"/>
              <a:t>Trend factor</a:t>
            </a:r>
          </a:p>
        </p:txBody>
      </p:sp>
      <p:sp>
        <p:nvSpPr>
          <p:cNvPr id="3075" name="Content Placeholder 5">
            <a:extLst>
              <a:ext uri="{FF2B5EF4-FFF2-40B4-BE49-F238E27FC236}">
                <a16:creationId xmlns="" xmlns:a16="http://schemas.microsoft.com/office/drawing/2014/main" id="{600A90FC-7F72-25A3-CD41-9D60A28835B1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827088" y="4233863"/>
            <a:ext cx="1279525" cy="45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x-none" sz="2400"/>
              <a:t>where</a:t>
            </a:r>
            <a:endParaRPr lang="en-IN" altLang="x-none" sz="2400"/>
          </a:p>
        </p:txBody>
      </p:sp>
      <p:graphicFrame>
        <p:nvGraphicFramePr>
          <p:cNvPr id="3076" name="Object 4">
            <a:extLst>
              <a:ext uri="{FF2B5EF4-FFF2-40B4-BE49-F238E27FC236}">
                <a16:creationId xmlns="" xmlns:a16="http://schemas.microsoft.com/office/drawing/2014/main" id="{20E40C15-1DBB-43F6-BF3D-0C8DB2721E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1125" y="3756025"/>
          <a:ext cx="1854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42710100" imgH="8775700" progId="Equation.DSMT4">
                  <p:embed/>
                </p:oleObj>
              </mc:Choice>
              <mc:Fallback>
                <p:oleObj name="Equation" r:id="rId3" imgW="42710100" imgH="8775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3756025"/>
                        <a:ext cx="1854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6">
            <a:extLst>
              <a:ext uri="{FF2B5EF4-FFF2-40B4-BE49-F238E27FC236}">
                <a16:creationId xmlns="" xmlns:a16="http://schemas.microsoft.com/office/drawing/2014/main" id="{B0574091-EF74-FCCF-8669-6A49EA7D62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4729163"/>
          <a:ext cx="520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5" imgW="119951500" imgH="19304000" progId="Equation.DSMT4">
                  <p:embed/>
                </p:oleObj>
              </mc:Choice>
              <mc:Fallback>
                <p:oleObj name="Equation" r:id="rId5" imgW="119951500" imgH="1930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729163"/>
                        <a:ext cx="520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Footer Placeholder 10">
            <a:extLst>
              <a:ext uri="{FF2B5EF4-FFF2-40B4-BE49-F238E27FC236}">
                <a16:creationId xmlns="" xmlns:a16="http://schemas.microsoft.com/office/drawing/2014/main" id="{AD3868A1-23C6-BCF1-E4C3-A79A5DE43E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3079" name="Slide Number Placeholder 11">
            <a:extLst>
              <a:ext uri="{FF2B5EF4-FFF2-40B4-BE49-F238E27FC236}">
                <a16:creationId xmlns="" xmlns:a16="http://schemas.microsoft.com/office/drawing/2014/main" id="{36739C52-F862-9D99-6713-5EB3D5ED96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A044BB6-EFEF-5F42-8AF9-04B115B858B2}" type="slidenum">
              <a:rPr lang="en-US" altLang="zh-TW" sz="1400" smtClean="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="" xmlns:a16="http://schemas.microsoft.com/office/drawing/2014/main" id="{906D93FC-A3E7-AA29-0312-B6C475CC7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Trend-Adjusted Exponential Smoothing 2</a:t>
            </a:r>
            <a:endParaRPr lang="en-IN" altLang="x-none"/>
          </a:p>
        </p:txBody>
      </p:sp>
      <p:sp>
        <p:nvSpPr>
          <p:cNvPr id="4098" name="Content Placeholder 3">
            <a:extLst>
              <a:ext uri="{FF2B5EF4-FFF2-40B4-BE49-F238E27FC236}">
                <a16:creationId xmlns="" xmlns:a16="http://schemas.microsoft.com/office/drawing/2014/main" id="{76AC4300-4560-F972-CD16-7AF1E7876F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Alpha and beta are smoothing constants</a:t>
            </a:r>
          </a:p>
          <a:p>
            <a:r>
              <a:rPr lang="en-US" altLang="x-none"/>
              <a:t>Trend-adjusted exponential smoothing has the ability to respond to changes in trend</a:t>
            </a:r>
          </a:p>
        </p:txBody>
      </p:sp>
      <p:graphicFrame>
        <p:nvGraphicFramePr>
          <p:cNvPr id="4099" name="Object 4">
            <a:extLst>
              <a:ext uri="{FF2B5EF4-FFF2-40B4-BE49-F238E27FC236}">
                <a16:creationId xmlns="" xmlns:a16="http://schemas.microsoft.com/office/drawing/2014/main" id="{9D03D4E5-669C-0A52-8A1D-D68146FEA8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3644900"/>
          <a:ext cx="44704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102984300" imgH="30429200" progId="Equation.DSMT4">
                  <p:embed/>
                </p:oleObj>
              </mc:Choice>
              <mc:Fallback>
                <p:oleObj name="Equation" r:id="rId3" imgW="102984300" imgH="30429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644900"/>
                        <a:ext cx="44704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Footer Placeholder 8">
            <a:extLst>
              <a:ext uri="{FF2B5EF4-FFF2-40B4-BE49-F238E27FC236}">
                <a16:creationId xmlns="" xmlns:a16="http://schemas.microsoft.com/office/drawing/2014/main" id="{9AA90F51-EA88-9B30-C7E5-30CBE8597D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101" name="Slide Number Placeholder 9">
            <a:extLst>
              <a:ext uri="{FF2B5EF4-FFF2-40B4-BE49-F238E27FC236}">
                <a16:creationId xmlns="" xmlns:a16="http://schemas.microsoft.com/office/drawing/2014/main" id="{54D78FB2-1352-A1F0-450B-2F8098844C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6FEEA7E-C1B1-F04E-B8D9-F23DB65E6F06}" type="slidenum">
              <a:rPr lang="en-US" altLang="zh-TW" sz="1400" smtClean="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="" xmlns:a16="http://schemas.microsoft.com/office/drawing/2014/main" id="{7E364D17-334C-5A1F-DC79-42DA191A0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x-none"/>
              <a:t>Table 3.2, pg.93</a:t>
            </a:r>
          </a:p>
        </p:txBody>
      </p:sp>
      <p:sp>
        <p:nvSpPr>
          <p:cNvPr id="48130" name="Footer Placeholder 3">
            <a:extLst>
              <a:ext uri="{FF2B5EF4-FFF2-40B4-BE49-F238E27FC236}">
                <a16:creationId xmlns="" xmlns:a16="http://schemas.microsoft.com/office/drawing/2014/main" id="{220492DF-8BF2-0012-75C7-BC3AB26EE3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8131" name="Slide Number Placeholder 4">
            <a:extLst>
              <a:ext uri="{FF2B5EF4-FFF2-40B4-BE49-F238E27FC236}">
                <a16:creationId xmlns="" xmlns:a16="http://schemas.microsoft.com/office/drawing/2014/main" id="{63C64992-06B4-B72B-AF36-218739B373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D133E96-2199-E241-BD1C-0EDB50686818}" type="slidenum">
              <a:rPr lang="en-US" altLang="zh-TW" sz="1400" smtClean="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48132" name="Picture 6">
            <a:extLst>
              <a:ext uri="{FF2B5EF4-FFF2-40B4-BE49-F238E27FC236}">
                <a16:creationId xmlns="" xmlns:a16="http://schemas.microsoft.com/office/drawing/2014/main" id="{050BFF56-CF1B-B6D7-6751-2E01B1A8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695450"/>
            <a:ext cx="7747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="" xmlns:a16="http://schemas.microsoft.com/office/drawing/2014/main" id="{9EF6BA7B-D655-A910-BC7D-EFCB6C4DF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Techniques for Seasonality</a:t>
            </a:r>
            <a:endParaRPr lang="en-IN" altLang="x-none"/>
          </a:p>
        </p:txBody>
      </p:sp>
      <p:sp>
        <p:nvSpPr>
          <p:cNvPr id="49154" name="Content Placeholder 3">
            <a:extLst>
              <a:ext uri="{FF2B5EF4-FFF2-40B4-BE49-F238E27FC236}">
                <a16:creationId xmlns="" xmlns:a16="http://schemas.microsoft.com/office/drawing/2014/main" id="{13AEB060-9D8C-E98D-3F04-44E3D9F36E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989887" cy="4114800"/>
          </a:xfrm>
        </p:spPr>
        <p:txBody>
          <a:bodyPr/>
          <a:lstStyle/>
          <a:p>
            <a:r>
              <a:rPr lang="en-US" altLang="x-none" sz="2400"/>
              <a:t>Seasonality – regularly repeating movements in series values that can be tied to recurring events</a:t>
            </a:r>
          </a:p>
          <a:p>
            <a:r>
              <a:rPr lang="en-US" altLang="x-none" sz="2400"/>
              <a:t>Expressed in terms of the amount that actual values deviate from the average value of a series</a:t>
            </a:r>
          </a:p>
          <a:p>
            <a:r>
              <a:rPr lang="en-US" altLang="x-none" sz="2400"/>
              <a:t>Models of seasonality</a:t>
            </a:r>
          </a:p>
          <a:p>
            <a:pPr lvl="1"/>
            <a:r>
              <a:rPr lang="en-US" altLang="x-none" sz="2000"/>
              <a:t>Additive</a:t>
            </a:r>
          </a:p>
          <a:p>
            <a:pPr lvl="1"/>
            <a:r>
              <a:rPr lang="en-US" altLang="x-none" sz="2000"/>
              <a:t>Seasonality is expressed as a quantity that gets added to or subtracted from the time-series average in order to incorporate seasonality</a:t>
            </a:r>
          </a:p>
          <a:p>
            <a:pPr lvl="1"/>
            <a:r>
              <a:rPr lang="en-US" altLang="x-none" sz="2000"/>
              <a:t>Multiplicative</a:t>
            </a:r>
          </a:p>
          <a:p>
            <a:pPr lvl="1"/>
            <a:r>
              <a:rPr lang="en-US" altLang="x-none" sz="2000"/>
              <a:t>Seasonality is expressed as a percentage of the average (or trend) amount which is then used to multiply the value of a series in order to incorporate seasonality</a:t>
            </a:r>
          </a:p>
        </p:txBody>
      </p:sp>
      <p:sp>
        <p:nvSpPr>
          <p:cNvPr id="49155" name="Footer Placeholder 7">
            <a:extLst>
              <a:ext uri="{FF2B5EF4-FFF2-40B4-BE49-F238E27FC236}">
                <a16:creationId xmlns="" xmlns:a16="http://schemas.microsoft.com/office/drawing/2014/main" id="{87826226-A38E-AA9D-64E4-ED901E8F18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49156" name="Slide Number Placeholder 8">
            <a:extLst>
              <a:ext uri="{FF2B5EF4-FFF2-40B4-BE49-F238E27FC236}">
                <a16:creationId xmlns="" xmlns:a16="http://schemas.microsoft.com/office/drawing/2014/main" id="{76870C30-5C6C-AC47-09E1-DAAB23A328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C274239-52DB-4448-A1AC-28AA47B1036A}" type="slidenum">
              <a:rPr lang="en-US" altLang="zh-TW" sz="1400" smtClean="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="" xmlns:a16="http://schemas.microsoft.com/office/drawing/2014/main" id="{F7C1F29C-7768-50B4-90FA-1FA3E076C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x-none"/>
              <a:t>Seasoning models</a:t>
            </a:r>
          </a:p>
        </p:txBody>
      </p:sp>
      <p:sp>
        <p:nvSpPr>
          <p:cNvPr id="50178" name="Footer Placeholder 3">
            <a:extLst>
              <a:ext uri="{FF2B5EF4-FFF2-40B4-BE49-F238E27FC236}">
                <a16:creationId xmlns="" xmlns:a16="http://schemas.microsoft.com/office/drawing/2014/main" id="{F53F0EB6-C6E2-EA68-FC0A-B6CF630FDF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50179" name="Slide Number Placeholder 4">
            <a:extLst>
              <a:ext uri="{FF2B5EF4-FFF2-40B4-BE49-F238E27FC236}">
                <a16:creationId xmlns="" xmlns:a16="http://schemas.microsoft.com/office/drawing/2014/main" id="{58F4F6DD-2635-5781-4B1A-09F8776CB4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D641009-55ED-854A-B09F-64A58587E463}" type="slidenum">
              <a:rPr lang="en-US" altLang="zh-TW" sz="1400" smtClean="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50180" name="Content Placeholder 7">
            <a:extLst>
              <a:ext uri="{FF2B5EF4-FFF2-40B4-BE49-F238E27FC236}">
                <a16:creationId xmlns="" xmlns:a16="http://schemas.microsoft.com/office/drawing/2014/main" id="{0D3CB85A-FA64-FBF7-7435-A27459E339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1788" y="1700213"/>
            <a:ext cx="5922962" cy="4660900"/>
          </a:xfrm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="" xmlns:a16="http://schemas.microsoft.com/office/drawing/2014/main" id="{6BE25104-108F-AD4F-6765-A0B5FB98B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Seasonal Relatives</a:t>
            </a:r>
            <a:endParaRPr lang="en-IN" altLang="x-none"/>
          </a:p>
        </p:txBody>
      </p:sp>
      <p:sp>
        <p:nvSpPr>
          <p:cNvPr id="51202" name="Content Placeholder 3">
            <a:extLst>
              <a:ext uri="{FF2B5EF4-FFF2-40B4-BE49-F238E27FC236}">
                <a16:creationId xmlns="" xmlns:a16="http://schemas.microsoft.com/office/drawing/2014/main" id="{A5B33471-ABDE-9F36-AF8C-495C288181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700213"/>
            <a:ext cx="7772400" cy="4114800"/>
          </a:xfrm>
        </p:spPr>
        <p:txBody>
          <a:bodyPr/>
          <a:lstStyle/>
          <a:p>
            <a:r>
              <a:rPr lang="en-US" altLang="x-none" sz="2400"/>
              <a:t>Seasonal relatives</a:t>
            </a:r>
          </a:p>
          <a:p>
            <a:pPr lvl="1"/>
            <a:r>
              <a:rPr lang="en-US" altLang="x-none" sz="2000"/>
              <a:t>The seasonal percentage used in the multiplicative seasonally adjusted forecasting model</a:t>
            </a:r>
          </a:p>
          <a:p>
            <a:r>
              <a:rPr lang="en-US" altLang="x-none" sz="2400"/>
              <a:t>Using seasonal relatives</a:t>
            </a:r>
          </a:p>
          <a:p>
            <a:pPr lvl="1"/>
            <a:r>
              <a:rPr lang="en-US" altLang="x-none" sz="2000"/>
              <a:t>To deseasonalize data</a:t>
            </a:r>
          </a:p>
          <a:p>
            <a:pPr lvl="2"/>
            <a:r>
              <a:rPr lang="en-US" altLang="x-none" sz="1800"/>
              <a:t>Done in order to get a clearer picture of the nonseasonal (for example, trend) components of the data series</a:t>
            </a:r>
          </a:p>
          <a:p>
            <a:pPr lvl="2"/>
            <a:r>
              <a:rPr lang="en-US" altLang="x-none" sz="1800"/>
              <a:t>Divide each data point by its seasonal relative</a:t>
            </a:r>
          </a:p>
          <a:p>
            <a:pPr lvl="1"/>
            <a:r>
              <a:rPr lang="en-US" altLang="x-none" sz="2000"/>
              <a:t>To incorporate seasonality in a forecast</a:t>
            </a:r>
          </a:p>
          <a:p>
            <a:pPr lvl="2"/>
            <a:r>
              <a:rPr lang="en-US" altLang="x-none" sz="1800"/>
              <a:t>Obtain trend estimates for desired periods using a trend equation</a:t>
            </a:r>
          </a:p>
          <a:p>
            <a:pPr lvl="2"/>
            <a:r>
              <a:rPr lang="en-US" altLang="x-none" sz="1800"/>
              <a:t>Add seasonality by multiplying these trend estimates by the corresponding seasonal relative</a:t>
            </a:r>
          </a:p>
        </p:txBody>
      </p:sp>
      <p:sp>
        <p:nvSpPr>
          <p:cNvPr id="51203" name="Footer Placeholder 7">
            <a:extLst>
              <a:ext uri="{FF2B5EF4-FFF2-40B4-BE49-F238E27FC236}">
                <a16:creationId xmlns="" xmlns:a16="http://schemas.microsoft.com/office/drawing/2014/main" id="{A0E45D35-1572-D255-82D2-8C07270D7D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51204" name="Slide Number Placeholder 8">
            <a:extLst>
              <a:ext uri="{FF2B5EF4-FFF2-40B4-BE49-F238E27FC236}">
                <a16:creationId xmlns="" xmlns:a16="http://schemas.microsoft.com/office/drawing/2014/main" id="{5F981237-E243-5C08-992B-C082650943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928DFC8-3F25-6849-AB2E-D61CA323A9FD}" type="slidenum">
              <a:rPr lang="en-US" altLang="zh-TW" sz="1400" smtClean="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="" xmlns:a16="http://schemas.microsoft.com/office/drawing/2014/main" id="{2ECA6F17-7DCE-2B59-8462-BC4416157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x-none"/>
              <a:t>Centered Moving Average</a:t>
            </a:r>
          </a:p>
        </p:txBody>
      </p:sp>
      <p:sp>
        <p:nvSpPr>
          <p:cNvPr id="52226" name="Footer Placeholder 3">
            <a:extLst>
              <a:ext uri="{FF2B5EF4-FFF2-40B4-BE49-F238E27FC236}">
                <a16:creationId xmlns="" xmlns:a16="http://schemas.microsoft.com/office/drawing/2014/main" id="{F113A74B-1414-E31D-E0E0-FAABF03341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52227" name="Slide Number Placeholder 4">
            <a:extLst>
              <a:ext uri="{FF2B5EF4-FFF2-40B4-BE49-F238E27FC236}">
                <a16:creationId xmlns="" xmlns:a16="http://schemas.microsoft.com/office/drawing/2014/main" id="{C01260F9-3933-1D3F-DDA8-C97FDA2DF8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DA4F024-EEDC-4F46-874C-5025EB549C09}" type="slidenum">
              <a:rPr lang="en-US" altLang="zh-TW" sz="1400" smtClean="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52228" name="Content Placeholder 7">
            <a:extLst>
              <a:ext uri="{FF2B5EF4-FFF2-40B4-BE49-F238E27FC236}">
                <a16:creationId xmlns="" xmlns:a16="http://schemas.microsoft.com/office/drawing/2014/main" id="{7CDBC6FC-0C25-BC32-F795-136EB23ABF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862138"/>
            <a:ext cx="6048375" cy="4064000"/>
          </a:xfrm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="" xmlns:a16="http://schemas.microsoft.com/office/drawing/2014/main" id="{E3EC5B0B-F1E4-3DDA-5B68-22759B46D1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x-none" sz="3600"/>
              <a:t>Computing Seasonal Relatives</a:t>
            </a:r>
          </a:p>
        </p:txBody>
      </p:sp>
      <p:pic>
        <p:nvPicPr>
          <p:cNvPr id="53250" name="Content Placeholder 6">
            <a:extLst>
              <a:ext uri="{FF2B5EF4-FFF2-40B4-BE49-F238E27FC236}">
                <a16:creationId xmlns="" xmlns:a16="http://schemas.microsoft.com/office/drawing/2014/main" id="{86C6E67D-64F0-7975-0FD9-2E54E09426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779588"/>
            <a:ext cx="4670425" cy="4365625"/>
          </a:xfrm>
        </p:spPr>
      </p:pic>
      <p:sp>
        <p:nvSpPr>
          <p:cNvPr id="53251" name="Footer Placeholder 3">
            <a:extLst>
              <a:ext uri="{FF2B5EF4-FFF2-40B4-BE49-F238E27FC236}">
                <a16:creationId xmlns="" xmlns:a16="http://schemas.microsoft.com/office/drawing/2014/main" id="{BEC5B094-C712-4216-1908-BA53548604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53252" name="Slide Number Placeholder 4">
            <a:extLst>
              <a:ext uri="{FF2B5EF4-FFF2-40B4-BE49-F238E27FC236}">
                <a16:creationId xmlns="" xmlns:a16="http://schemas.microsoft.com/office/drawing/2014/main" id="{DCE36428-BF71-56B5-95A6-479FAB77E9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5BB8BAE-44A3-9C4A-A5E9-E44F19A35B21}" type="slidenum">
              <a:rPr lang="en-US" altLang="zh-TW" sz="1400" smtClean="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="" xmlns:a16="http://schemas.microsoft.com/office/drawing/2014/main" id="{97F8E361-9167-07FC-0023-BAFDF480D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620000" cy="1247775"/>
          </a:xfrm>
        </p:spPr>
        <p:txBody>
          <a:bodyPr/>
          <a:lstStyle/>
          <a:p>
            <a:r>
              <a:rPr lang="en-US" altLang="x-none" sz="3600"/>
              <a:t>Two Important Aspects of Forecasts</a:t>
            </a:r>
            <a:endParaRPr lang="en-IN" altLang="x-none" sz="3600"/>
          </a:p>
        </p:txBody>
      </p:sp>
      <p:sp>
        <p:nvSpPr>
          <p:cNvPr id="21506" name="Content Placeholder 3">
            <a:extLst>
              <a:ext uri="{FF2B5EF4-FFF2-40B4-BE49-F238E27FC236}">
                <a16:creationId xmlns="" xmlns:a16="http://schemas.microsoft.com/office/drawing/2014/main" id="{57CDCC25-BD1D-D352-4CA3-1ACC1E41CE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Expected level of demand</a:t>
            </a:r>
          </a:p>
          <a:p>
            <a:pPr lvl="1"/>
            <a:r>
              <a:rPr lang="en-US" altLang="x-none"/>
              <a:t>The level of demand may be a function of some structural variation such as </a:t>
            </a:r>
            <a:r>
              <a:rPr lang="en-US" altLang="x-none">
                <a:solidFill>
                  <a:srgbClr val="FF0000"/>
                </a:solidFill>
              </a:rPr>
              <a:t>trend</a:t>
            </a:r>
            <a:r>
              <a:rPr lang="en-US" altLang="x-none"/>
              <a:t> or </a:t>
            </a:r>
            <a:r>
              <a:rPr lang="en-US" altLang="x-none">
                <a:solidFill>
                  <a:srgbClr val="FF0000"/>
                </a:solidFill>
              </a:rPr>
              <a:t>seasonal</a:t>
            </a:r>
            <a:r>
              <a:rPr lang="en-US" altLang="x-none"/>
              <a:t> variation</a:t>
            </a:r>
          </a:p>
          <a:p>
            <a:r>
              <a:rPr lang="en-US" altLang="x-none"/>
              <a:t>Accuracy</a:t>
            </a:r>
          </a:p>
          <a:p>
            <a:pPr lvl="1"/>
            <a:r>
              <a:rPr lang="en-US" altLang="x-none"/>
              <a:t>Related to the potential size of forecast error</a:t>
            </a:r>
          </a:p>
        </p:txBody>
      </p:sp>
      <p:sp>
        <p:nvSpPr>
          <p:cNvPr id="21507" name="Footer Placeholder 9">
            <a:extLst>
              <a:ext uri="{FF2B5EF4-FFF2-40B4-BE49-F238E27FC236}">
                <a16:creationId xmlns="" xmlns:a16="http://schemas.microsoft.com/office/drawing/2014/main" id="{928BAF69-EDDD-BC86-7CFC-ACF5EC0A3B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1508" name="Slide Number Placeholder 10">
            <a:extLst>
              <a:ext uri="{FF2B5EF4-FFF2-40B4-BE49-F238E27FC236}">
                <a16:creationId xmlns="" xmlns:a16="http://schemas.microsoft.com/office/drawing/2014/main" id="{2DDC6B17-2A9C-43F0-3019-EE3BBFDCB8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B075E7B-4455-EA48-A982-1BAA4AA63A35}" type="slidenum">
              <a:rPr lang="en-US" altLang="zh-TW" sz="1400" smtClean="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="" xmlns:a16="http://schemas.microsoft.com/office/drawing/2014/main" id="{0B2A4FB7-6FF5-602B-049B-A1644D880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/>
              <a:t>Associative Forecasting Techniques</a:t>
            </a:r>
            <a:endParaRPr lang="en-IN" altLang="x-none" sz="3200"/>
          </a:p>
        </p:txBody>
      </p:sp>
      <p:sp>
        <p:nvSpPr>
          <p:cNvPr id="54274" name="Content Placeholder 3">
            <a:extLst>
              <a:ext uri="{FF2B5EF4-FFF2-40B4-BE49-F238E27FC236}">
                <a16:creationId xmlns="" xmlns:a16="http://schemas.microsoft.com/office/drawing/2014/main" id="{6EF3226D-F158-33AC-78AF-34915C51F4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Associative techniques are based on the development of an equation that summarizes the effects of predictor variables</a:t>
            </a:r>
          </a:p>
          <a:p>
            <a:pPr lvl="1"/>
            <a:r>
              <a:rPr lang="en-US" altLang="x-none" b="1"/>
              <a:t>Predictor variables</a:t>
            </a:r>
            <a:r>
              <a:rPr lang="en-US" altLang="x-none"/>
              <a:t> – variables that can be used to predict values of the variable of interest</a:t>
            </a:r>
          </a:p>
          <a:p>
            <a:pPr lvl="2"/>
            <a:r>
              <a:rPr lang="en-US" altLang="x-none"/>
              <a:t>Home values may be related to such factors as home and property size, location, number of bedrooms, and number of bathrooms</a:t>
            </a:r>
          </a:p>
          <a:p>
            <a:r>
              <a:rPr lang="en-US" altLang="x-none">
                <a:solidFill>
                  <a:srgbClr val="FF0000"/>
                </a:solidFill>
              </a:rPr>
              <a:t>These are covered in details in the Statistics course, will skip here.</a:t>
            </a:r>
          </a:p>
        </p:txBody>
      </p:sp>
      <p:sp>
        <p:nvSpPr>
          <p:cNvPr id="54275" name="Footer Placeholder 5">
            <a:extLst>
              <a:ext uri="{FF2B5EF4-FFF2-40B4-BE49-F238E27FC236}">
                <a16:creationId xmlns="" xmlns:a16="http://schemas.microsoft.com/office/drawing/2014/main" id="{0A0EDA07-C4FC-872D-D170-516EACA513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54276" name="Slide Number Placeholder 6">
            <a:extLst>
              <a:ext uri="{FF2B5EF4-FFF2-40B4-BE49-F238E27FC236}">
                <a16:creationId xmlns="" xmlns:a16="http://schemas.microsoft.com/office/drawing/2014/main" id="{ED1B0D65-4FC7-0E93-EE0E-9EB5CB298B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88F09C1-0A9A-894A-ADA1-39A4EC90E102}" type="slidenum">
              <a:rPr lang="en-US" altLang="zh-TW" sz="1400" smtClean="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="" xmlns:a16="http://schemas.microsoft.com/office/drawing/2014/main" id="{E0AF1FE9-F755-E27B-96E7-F17970F52F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Simple Linear Regression</a:t>
            </a:r>
            <a:endParaRPr lang="en-IN" altLang="x-none"/>
          </a:p>
        </p:txBody>
      </p:sp>
      <p:sp>
        <p:nvSpPr>
          <p:cNvPr id="55298" name="Content Placeholder 3">
            <a:extLst>
              <a:ext uri="{FF2B5EF4-FFF2-40B4-BE49-F238E27FC236}">
                <a16:creationId xmlns="" xmlns:a16="http://schemas.microsoft.com/office/drawing/2014/main" id="{064332AE-5833-93F1-1023-742E47C6C7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Regression – a technique for fitting a line to a set of data points</a:t>
            </a:r>
          </a:p>
          <a:p>
            <a:pPr lvl="1"/>
            <a:r>
              <a:rPr lang="en-US" altLang="x-none"/>
              <a:t>Simple linear regression – the simplest form of regression that involves a linear relationship between two variables</a:t>
            </a:r>
          </a:p>
          <a:p>
            <a:pPr lvl="2"/>
            <a:r>
              <a:rPr lang="en-US" altLang="x-none"/>
              <a:t>The object of simple linear regression is to obtain an equation of a straight line that minimizes the sum of squared vertical deviations from the line (that is, the least squares criterion)</a:t>
            </a:r>
          </a:p>
        </p:txBody>
      </p:sp>
      <p:sp>
        <p:nvSpPr>
          <p:cNvPr id="55299" name="Footer Placeholder 7">
            <a:extLst>
              <a:ext uri="{FF2B5EF4-FFF2-40B4-BE49-F238E27FC236}">
                <a16:creationId xmlns="" xmlns:a16="http://schemas.microsoft.com/office/drawing/2014/main" id="{D003ACBF-390B-E3AD-0469-23C96ECB35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55300" name="Slide Number Placeholder 8">
            <a:extLst>
              <a:ext uri="{FF2B5EF4-FFF2-40B4-BE49-F238E27FC236}">
                <a16:creationId xmlns="" xmlns:a16="http://schemas.microsoft.com/office/drawing/2014/main" id="{1540D071-7427-FF49-3788-0BB43A1D79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D21D4BB-D1C8-F24F-8917-330988284A53}" type="slidenum">
              <a:rPr lang="en-US" altLang="zh-TW" sz="1400" smtClean="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="" xmlns:a16="http://schemas.microsoft.com/office/drawing/2014/main" id="{412559EC-C6C5-28FB-70A4-0413AB577F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/>
              <a:t>Forecast Accuracy and Control</a:t>
            </a:r>
            <a:endParaRPr lang="en-IN" altLang="x-none" sz="3600"/>
          </a:p>
        </p:txBody>
      </p:sp>
      <p:sp>
        <p:nvSpPr>
          <p:cNvPr id="56322" name="Content Placeholder 3">
            <a:extLst>
              <a:ext uri="{FF2B5EF4-FFF2-40B4-BE49-F238E27FC236}">
                <a16:creationId xmlns="" xmlns:a16="http://schemas.microsoft.com/office/drawing/2014/main" id="{E6CCD562-A067-CC6C-49BC-8342FFBE25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Allowances should be made for forecast errors</a:t>
            </a:r>
          </a:p>
          <a:p>
            <a:pPr lvl="1"/>
            <a:r>
              <a:rPr lang="en-US" altLang="x-none"/>
              <a:t>It is important to provide an indication of the extent to which the forecast might deviate from the value of the variable that actually occurs</a:t>
            </a:r>
          </a:p>
          <a:p>
            <a:r>
              <a:rPr lang="en-US" altLang="x-none"/>
              <a:t>Forecast errors should be monitored</a:t>
            </a:r>
          </a:p>
          <a:p>
            <a:pPr lvl="1"/>
            <a:r>
              <a:rPr lang="en-US" altLang="x-none"/>
              <a:t>Error = Actual − Forecast</a:t>
            </a:r>
          </a:p>
          <a:p>
            <a:pPr lvl="1"/>
            <a:r>
              <a:rPr lang="en-US" altLang="x-none"/>
              <a:t>If errors fall beyond acceptable bounds, corrective action may be necessary</a:t>
            </a:r>
          </a:p>
        </p:txBody>
      </p:sp>
      <p:sp>
        <p:nvSpPr>
          <p:cNvPr id="56323" name="Footer Placeholder 7">
            <a:extLst>
              <a:ext uri="{FF2B5EF4-FFF2-40B4-BE49-F238E27FC236}">
                <a16:creationId xmlns="" xmlns:a16="http://schemas.microsoft.com/office/drawing/2014/main" id="{0D98FD79-DEDF-5138-2EAB-159FA1F2A0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56324" name="Slide Number Placeholder 8">
            <a:extLst>
              <a:ext uri="{FF2B5EF4-FFF2-40B4-BE49-F238E27FC236}">
                <a16:creationId xmlns="" xmlns:a16="http://schemas.microsoft.com/office/drawing/2014/main" id="{397E42CE-15B2-CDA6-EA8B-B943E22DCD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EAE36F4-02DB-1140-A798-0FDFEA420118}" type="slidenum">
              <a:rPr lang="en-US" altLang="zh-TW" sz="1400" smtClean="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="" xmlns:a16="http://schemas.microsoft.com/office/drawing/2014/main" id="{3F3742B7-F9D5-B70C-0696-9701F0BDE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4813" y="522288"/>
            <a:ext cx="5524500" cy="919162"/>
          </a:xfrm>
        </p:spPr>
        <p:txBody>
          <a:bodyPr/>
          <a:lstStyle/>
          <a:p>
            <a:r>
              <a:rPr lang="en-US" altLang="x-none"/>
              <a:t>Forecast Accuracy Metrics</a:t>
            </a:r>
            <a:endParaRPr lang="en-IN" altLang="x-none"/>
          </a:p>
        </p:txBody>
      </p:sp>
      <p:graphicFrame>
        <p:nvGraphicFramePr>
          <p:cNvPr id="5122" name="Object 3">
            <a:extLst>
              <a:ext uri="{FF2B5EF4-FFF2-40B4-BE49-F238E27FC236}">
                <a16:creationId xmlns="" xmlns:a16="http://schemas.microsoft.com/office/drawing/2014/main" id="{C3864C63-1C6A-B707-0D3A-9EF5250B92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563" y="1911350"/>
          <a:ext cx="3873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3" imgW="89230200" imgH="18427700" progId="Equation.DSMT4">
                  <p:embed/>
                </p:oleObj>
              </mc:Choice>
              <mc:Fallback>
                <p:oleObj name="Equation" r:id="rId3" imgW="89230200" imgH="18427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911350"/>
                        <a:ext cx="38735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157311A1-466C-231C-CA02-390339CE67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64163" y="1989138"/>
            <a:ext cx="3622675" cy="4572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303B2C"/>
                </a:solidFill>
              </a:rPr>
              <a:t>MAD weights all errors evenly: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Mean Absolute Deviation</a:t>
            </a:r>
          </a:p>
        </p:txBody>
      </p:sp>
      <p:cxnSp>
        <p:nvCxnSpPr>
          <p:cNvPr id="16" name="Straight Connector 5" descr="&quot;&quot;">
            <a:extLst>
              <a:ext uri="{FF2B5EF4-FFF2-40B4-BE49-F238E27FC236}">
                <a16:creationId xmlns="" xmlns:a16="http://schemas.microsoft.com/office/drawing/2014/main" id="{F01104FF-C0F1-517C-9C25-05D007FAD643}"/>
              </a:ext>
            </a:extLst>
          </p:cNvPr>
          <p:cNvCxnSpPr/>
          <p:nvPr/>
        </p:nvCxnSpPr>
        <p:spPr>
          <a:xfrm>
            <a:off x="357188" y="2828925"/>
            <a:ext cx="845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5" name="Object 6">
            <a:extLst>
              <a:ext uri="{FF2B5EF4-FFF2-40B4-BE49-F238E27FC236}">
                <a16:creationId xmlns="" xmlns:a16="http://schemas.microsoft.com/office/drawing/2014/main" id="{AC53D3C5-1DC6-CD53-9D41-7FB71175FD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3114675"/>
          <a:ext cx="4064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5" imgW="93624400" imgH="19900900" progId="Equation.DSMT4">
                  <p:embed/>
                </p:oleObj>
              </mc:Choice>
              <mc:Fallback>
                <p:oleObj name="Equation" r:id="rId5" imgW="93624400" imgH="19900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114675"/>
                        <a:ext cx="4064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>
            <a:extLst>
              <a:ext uri="{FF2B5EF4-FFF2-40B4-BE49-F238E27FC236}">
                <a16:creationId xmlns="" xmlns:a16="http://schemas.microsoft.com/office/drawing/2014/main" id="{E933ADE5-854D-5E20-474E-AB3A60803E8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64163" y="3055938"/>
            <a:ext cx="3622675" cy="6731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303B2C"/>
                </a:solidFill>
              </a:rPr>
              <a:t>MSE weights errors according to their squared values: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Mean Squared Error</a:t>
            </a:r>
            <a:endParaRPr lang="en-US" sz="1800" dirty="0">
              <a:solidFill>
                <a:srgbClr val="303B2C"/>
              </a:solidFill>
            </a:endParaRPr>
          </a:p>
        </p:txBody>
      </p:sp>
      <p:cxnSp>
        <p:nvCxnSpPr>
          <p:cNvPr id="17" name="Straight Connector 8" descr="&quot;&quot;">
            <a:extLst>
              <a:ext uri="{FF2B5EF4-FFF2-40B4-BE49-F238E27FC236}">
                <a16:creationId xmlns="" xmlns:a16="http://schemas.microsoft.com/office/drawing/2014/main" id="{5B254FFF-52B6-0C55-ACAB-B3A97DC7924A}"/>
              </a:ext>
            </a:extLst>
          </p:cNvPr>
          <p:cNvCxnSpPr/>
          <p:nvPr/>
        </p:nvCxnSpPr>
        <p:spPr>
          <a:xfrm>
            <a:off x="357188" y="4303713"/>
            <a:ext cx="845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8" name="Object 9">
            <a:extLst>
              <a:ext uri="{FF2B5EF4-FFF2-40B4-BE49-F238E27FC236}">
                <a16:creationId xmlns="" xmlns:a16="http://schemas.microsoft.com/office/drawing/2014/main" id="{D2D28D5A-3930-42D6-0F66-9006B1AD56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4606925"/>
          <a:ext cx="4724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7" imgW="108839000" imgH="28092400" progId="Equation.DSMT4">
                  <p:embed/>
                </p:oleObj>
              </mc:Choice>
              <mc:Fallback>
                <p:oleObj name="Equation" r:id="rId7" imgW="108839000" imgH="2809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606925"/>
                        <a:ext cx="4724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0">
            <a:extLst>
              <a:ext uri="{FF2B5EF4-FFF2-40B4-BE49-F238E27FC236}">
                <a16:creationId xmlns="" xmlns:a16="http://schemas.microsoft.com/office/drawing/2014/main" id="{759F17C6-3C76-5052-ABED-C58695C3906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64163" y="4867275"/>
            <a:ext cx="3622675" cy="6985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303B2C"/>
                </a:solidFill>
              </a:rPr>
              <a:t>MAPE weights errors according to relative error</a:t>
            </a:r>
            <a:r>
              <a:rPr lang="en-US" sz="1800">
                <a:solidFill>
                  <a:srgbClr val="303B2C"/>
                </a:solidFill>
              </a:rPr>
              <a:t>: </a:t>
            </a:r>
            <a:r>
              <a:rPr lang="en-US" sz="1800">
                <a:solidFill>
                  <a:schemeClr val="accent6">
                    <a:lumMod val="75000"/>
                  </a:schemeClr>
                </a:solidFill>
              </a:rPr>
              <a:t>Mean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Absolute Percentage Error</a:t>
            </a:r>
            <a:endParaRPr lang="en-US" sz="1800" dirty="0">
              <a:solidFill>
                <a:srgbClr val="303B2C"/>
              </a:solidFill>
            </a:endParaRPr>
          </a:p>
        </p:txBody>
      </p:sp>
      <p:sp>
        <p:nvSpPr>
          <p:cNvPr id="5130" name="Footer Placeholder 3">
            <a:extLst>
              <a:ext uri="{FF2B5EF4-FFF2-40B4-BE49-F238E27FC236}">
                <a16:creationId xmlns="" xmlns:a16="http://schemas.microsoft.com/office/drawing/2014/main" id="{93EDFD55-E0AB-7D01-088D-469362BF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9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49" charset="-120"/>
              </a:defRPr>
            </a:lvl1pPr>
            <a:lvl2pPr indent="-3873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10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indent="-374650">
              <a:spcBef>
                <a:spcPct val="20000"/>
              </a:spcBef>
              <a:buFont typeface="Wingdings" pitchFamily="2" charset="2"/>
              <a:buBlip>
                <a:blip r:embed="rId11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indent="-38735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indent="-228600">
              <a:spcBef>
                <a:spcPct val="20000"/>
              </a:spcBef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CYCU— Prof CK Farn</a:t>
            </a:r>
          </a:p>
        </p:txBody>
      </p:sp>
      <p:sp>
        <p:nvSpPr>
          <p:cNvPr id="5131" name="Slide Number Placeholder 4">
            <a:extLst>
              <a:ext uri="{FF2B5EF4-FFF2-40B4-BE49-F238E27FC236}">
                <a16:creationId xmlns="" xmlns:a16="http://schemas.microsoft.com/office/drawing/2014/main" id="{9082B2C3-604B-A7FE-CD91-46A829778B93}"/>
              </a:ext>
            </a:extLst>
          </p:cNvPr>
          <p:cNvSpPr txBox="1">
            <a:spLocks/>
          </p:cNvSpPr>
          <p:nvPr/>
        </p:nvSpPr>
        <p:spPr bwMode="auto">
          <a:xfrm>
            <a:off x="8258175" y="6400800"/>
            <a:ext cx="5397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9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49" charset="-120"/>
              </a:defRPr>
            </a:lvl1pPr>
            <a:lvl2pPr marL="1050925" indent="-3873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10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639763" indent="-374650">
              <a:spcBef>
                <a:spcPct val="20000"/>
              </a:spcBef>
              <a:buFont typeface="Wingdings" pitchFamily="2" charset="2"/>
              <a:buBlip>
                <a:blip r:embed="rId11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2193925" indent="-38735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613025" indent="-228600">
              <a:spcBef>
                <a:spcPct val="20000"/>
              </a:spcBef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30702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5274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9846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4418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itchFamily="2" charset="2"/>
              <a:buNone/>
            </a:pPr>
            <a:fld id="{0CB0E3C9-7444-014F-8A71-3CC9E30E0CC0}" type="slidenum">
              <a:rPr lang="en-US" altLang="zh-TW" sz="1400"/>
              <a:pPr>
                <a:buFont typeface="Wingdings" pitchFamily="2" charset="2"/>
                <a:buNone/>
              </a:pPr>
              <a:t>43</a:t>
            </a:fld>
            <a:endParaRPr lang="en-US" altLang="zh-TW" sz="1400"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="" xmlns:a16="http://schemas.microsoft.com/office/drawing/2014/main" id="{FCF3E96D-52D7-9A52-BC32-16E5E6769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4813" y="522288"/>
            <a:ext cx="5524500" cy="919162"/>
          </a:xfrm>
        </p:spPr>
        <p:txBody>
          <a:bodyPr/>
          <a:lstStyle/>
          <a:p>
            <a:r>
              <a:rPr lang="en-US" altLang="x-none"/>
              <a:t>Forecast Accuracy Metrics</a:t>
            </a:r>
            <a:endParaRPr lang="en-IN" altLang="x-none"/>
          </a:p>
        </p:txBody>
      </p:sp>
      <p:graphicFrame>
        <p:nvGraphicFramePr>
          <p:cNvPr id="6146" name="Object 3">
            <a:extLst>
              <a:ext uri="{FF2B5EF4-FFF2-40B4-BE49-F238E27FC236}">
                <a16:creationId xmlns="" xmlns:a16="http://schemas.microsoft.com/office/drawing/2014/main" id="{53DE7A6F-37BF-32FB-F8BD-0109368212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563" y="1911350"/>
          <a:ext cx="3873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89230200" imgH="18427700" progId="Equation.DSMT4">
                  <p:embed/>
                </p:oleObj>
              </mc:Choice>
              <mc:Fallback>
                <p:oleObj name="Equation" r:id="rId3" imgW="89230200" imgH="18427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911350"/>
                        <a:ext cx="38735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60350F16-D98C-4062-99AA-A953229E4F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64163" y="1989138"/>
            <a:ext cx="3622675" cy="4572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303B2C"/>
                </a:solidFill>
              </a:rPr>
              <a:t>MAD weights all errors evenly: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Mean Absolute Deviation</a:t>
            </a:r>
          </a:p>
        </p:txBody>
      </p:sp>
      <p:cxnSp>
        <p:nvCxnSpPr>
          <p:cNvPr id="16" name="Straight Connector 5" descr="&quot;&quot;">
            <a:extLst>
              <a:ext uri="{FF2B5EF4-FFF2-40B4-BE49-F238E27FC236}">
                <a16:creationId xmlns="" xmlns:a16="http://schemas.microsoft.com/office/drawing/2014/main" id="{04DAD1D6-EFC6-B39F-A5E2-677EB05E8E60}"/>
              </a:ext>
            </a:extLst>
          </p:cNvPr>
          <p:cNvCxnSpPr/>
          <p:nvPr/>
        </p:nvCxnSpPr>
        <p:spPr>
          <a:xfrm>
            <a:off x="357188" y="2828925"/>
            <a:ext cx="845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9" name="Object 6">
            <a:extLst>
              <a:ext uri="{FF2B5EF4-FFF2-40B4-BE49-F238E27FC236}">
                <a16:creationId xmlns="" xmlns:a16="http://schemas.microsoft.com/office/drawing/2014/main" id="{0CA6F311-1B25-B8B2-0BB8-97A4A122E1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3114675"/>
          <a:ext cx="4064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5" imgW="93624400" imgH="19900900" progId="Equation.DSMT4">
                  <p:embed/>
                </p:oleObj>
              </mc:Choice>
              <mc:Fallback>
                <p:oleObj name="Equation" r:id="rId5" imgW="93624400" imgH="19900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114675"/>
                        <a:ext cx="4064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>
            <a:extLst>
              <a:ext uri="{FF2B5EF4-FFF2-40B4-BE49-F238E27FC236}">
                <a16:creationId xmlns="" xmlns:a16="http://schemas.microsoft.com/office/drawing/2014/main" id="{7559CD53-90F9-340B-2D1E-B8E35F3DF1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64163" y="3055938"/>
            <a:ext cx="3622675" cy="6731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303B2C"/>
                </a:solidFill>
              </a:rPr>
              <a:t>MSE weights errors according to their squared values: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Mead Squared Error</a:t>
            </a:r>
            <a:endParaRPr lang="en-US" sz="1800" dirty="0">
              <a:solidFill>
                <a:srgbClr val="303B2C"/>
              </a:solidFill>
            </a:endParaRPr>
          </a:p>
        </p:txBody>
      </p:sp>
      <p:cxnSp>
        <p:nvCxnSpPr>
          <p:cNvPr id="17" name="Straight Connector 8" descr="&quot;&quot;">
            <a:extLst>
              <a:ext uri="{FF2B5EF4-FFF2-40B4-BE49-F238E27FC236}">
                <a16:creationId xmlns="" xmlns:a16="http://schemas.microsoft.com/office/drawing/2014/main" id="{7A2EF4DA-D1FD-F4ED-F145-5C346CEFA26D}"/>
              </a:ext>
            </a:extLst>
          </p:cNvPr>
          <p:cNvCxnSpPr/>
          <p:nvPr/>
        </p:nvCxnSpPr>
        <p:spPr>
          <a:xfrm>
            <a:off x="357188" y="4303713"/>
            <a:ext cx="845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52" name="Object 9">
            <a:extLst>
              <a:ext uri="{FF2B5EF4-FFF2-40B4-BE49-F238E27FC236}">
                <a16:creationId xmlns="" xmlns:a16="http://schemas.microsoft.com/office/drawing/2014/main" id="{521D5CC2-40CF-AD8B-C86E-DAC35F1248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4606925"/>
          <a:ext cx="4724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7" imgW="108839000" imgH="28092400" progId="Equation.DSMT4">
                  <p:embed/>
                </p:oleObj>
              </mc:Choice>
              <mc:Fallback>
                <p:oleObj name="Equation" r:id="rId7" imgW="108839000" imgH="2809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606925"/>
                        <a:ext cx="4724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0">
            <a:extLst>
              <a:ext uri="{FF2B5EF4-FFF2-40B4-BE49-F238E27FC236}">
                <a16:creationId xmlns="" xmlns:a16="http://schemas.microsoft.com/office/drawing/2014/main" id="{75F61DF1-1E9E-C185-D289-AE44A283EFB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64163" y="4867275"/>
            <a:ext cx="3622675" cy="698500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303B2C"/>
                </a:solidFill>
              </a:rPr>
              <a:t>MAPE weights errors according to relative error: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Mead Absolute Percentage Error</a:t>
            </a:r>
            <a:endParaRPr lang="en-US" sz="1800" dirty="0">
              <a:solidFill>
                <a:srgbClr val="303B2C"/>
              </a:solidFill>
            </a:endParaRPr>
          </a:p>
        </p:txBody>
      </p:sp>
      <p:sp>
        <p:nvSpPr>
          <p:cNvPr id="6154" name="Footer Placeholder 3">
            <a:extLst>
              <a:ext uri="{FF2B5EF4-FFF2-40B4-BE49-F238E27FC236}">
                <a16:creationId xmlns="" xmlns:a16="http://schemas.microsoft.com/office/drawing/2014/main" id="{9AC13FED-A664-8DFE-D98D-EF9434BB3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9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49" charset="-120"/>
              </a:defRPr>
            </a:lvl1pPr>
            <a:lvl2pPr indent="-3873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10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indent="-374650">
              <a:spcBef>
                <a:spcPct val="20000"/>
              </a:spcBef>
              <a:buFont typeface="Wingdings" pitchFamily="2" charset="2"/>
              <a:buBlip>
                <a:blip r:embed="rId11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indent="-38735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indent="-228600">
              <a:spcBef>
                <a:spcPct val="20000"/>
              </a:spcBef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CYCU— Prof CK Farn</a:t>
            </a:r>
          </a:p>
        </p:txBody>
      </p:sp>
      <p:sp>
        <p:nvSpPr>
          <p:cNvPr id="6155" name="Slide Number Placeholder 4">
            <a:extLst>
              <a:ext uri="{FF2B5EF4-FFF2-40B4-BE49-F238E27FC236}">
                <a16:creationId xmlns="" xmlns:a16="http://schemas.microsoft.com/office/drawing/2014/main" id="{278420CC-2AE9-D0D2-FD72-D56C96961FA7}"/>
              </a:ext>
            </a:extLst>
          </p:cNvPr>
          <p:cNvSpPr txBox="1">
            <a:spLocks/>
          </p:cNvSpPr>
          <p:nvPr/>
        </p:nvSpPr>
        <p:spPr bwMode="auto">
          <a:xfrm>
            <a:off x="7740650" y="6400800"/>
            <a:ext cx="7175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9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49" charset="-120"/>
              </a:defRPr>
            </a:lvl1pPr>
            <a:lvl2pPr marL="1050925" indent="-3873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10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639763" indent="-374650">
              <a:spcBef>
                <a:spcPct val="20000"/>
              </a:spcBef>
              <a:buFont typeface="Wingdings" pitchFamily="2" charset="2"/>
              <a:buBlip>
                <a:blip r:embed="rId11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2193925" indent="-38735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613025" indent="-228600">
              <a:spcBef>
                <a:spcPct val="20000"/>
              </a:spcBef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30702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5274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9846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4418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itchFamily="2" charset="2"/>
              <a:buNone/>
            </a:pPr>
            <a:fld id="{3CEE951C-E09B-2C4E-B058-771DC08B205E}" type="slidenum">
              <a:rPr lang="en-US" altLang="zh-TW" sz="1400"/>
              <a:pPr>
                <a:buFont typeface="Wingdings" pitchFamily="2" charset="2"/>
                <a:buNone/>
              </a:pPr>
              <a:t>44</a:t>
            </a:fld>
            <a:endParaRPr lang="en-US" altLang="zh-TW" sz="1400"/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="" xmlns:a16="http://schemas.microsoft.com/office/drawing/2014/main" id="{FB116992-C642-61FC-22BD-382C3924C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6461125" cy="963613"/>
          </a:xfrm>
        </p:spPr>
        <p:txBody>
          <a:bodyPr/>
          <a:lstStyle/>
          <a:p>
            <a:r>
              <a:rPr lang="en-US" altLang="x-none" sz="2800"/>
              <a:t>Forecast Error Calculation</a:t>
            </a:r>
            <a:endParaRPr lang="en-IN" altLang="x-none" sz="2800"/>
          </a:p>
        </p:txBody>
      </p:sp>
      <p:graphicFrame>
        <p:nvGraphicFramePr>
          <p:cNvPr id="7" name="Table 3">
            <a:extLst>
              <a:ext uri="{FF2B5EF4-FFF2-40B4-BE49-F238E27FC236}">
                <a16:creationId xmlns="" xmlns:a16="http://schemas.microsoft.com/office/drawing/2014/main" id="{483EC4A0-0201-6F0E-CFD4-724FB30601CC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392113" y="1844675"/>
          <a:ext cx="8359775" cy="433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72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3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82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824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19444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27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</a:t>
                      </a:r>
                    </a:p>
                  </a:txBody>
                  <a:tcPr marL="91435" marR="91435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(A)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Forecast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(F)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 − F) Error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|Error|</a:t>
                      </a:r>
                    </a:p>
                  </a:txBody>
                  <a:tcPr marL="91435" marR="91435"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[|Error|/Actual] × 100</a:t>
                      </a:r>
                    </a:p>
                  </a:txBody>
                  <a:tcPr marL="91435" marR="91435" marT="45715" marB="4571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BA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107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−3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2.80%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5" marR="91435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3.20%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5" marR="91435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2.61%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5" marR="91435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−2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1.69%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35" marR="91435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109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0.93%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1432"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5" marR="91435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5" marR="91435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5" marR="91435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Sum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11.23%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1432"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5" marR="91435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 marL="91435" marR="91435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5" marR="91435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5" marR="91435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= 5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n − 1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= 4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= 5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1432"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5" marR="91435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 marL="91435" marR="91435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 marL="91435" marR="91435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5" marR="91435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MAD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MSE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MAPE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1432"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5" marR="91435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5" marR="91435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5" marR="91435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1435" marR="91435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= 2.6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= 9.75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charset="0"/>
                        </a:rPr>
                        <a:t>= 2.25%</a:t>
                      </a:r>
                    </a:p>
                  </a:txBody>
                  <a:tcPr marL="91435" marR="91435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3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7436" name="Footer Placeholder 3">
            <a:extLst>
              <a:ext uri="{FF2B5EF4-FFF2-40B4-BE49-F238E27FC236}">
                <a16:creationId xmlns="" xmlns:a16="http://schemas.microsoft.com/office/drawing/2014/main" id="{483104AC-ACB8-5E8B-FF4B-4A542DC60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49" charset="-120"/>
              </a:defRPr>
            </a:lvl1pPr>
            <a:lvl2pPr indent="-3873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indent="-374650">
              <a:spcBef>
                <a:spcPct val="20000"/>
              </a:spcBef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indent="-38735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indent="-228600">
              <a:spcBef>
                <a:spcPct val="20000"/>
              </a:spcBef>
              <a:buBlip>
                <a:blip r:embed="rId4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CYCU— Prof CK Farn</a:t>
            </a:r>
          </a:p>
        </p:txBody>
      </p:sp>
      <p:sp>
        <p:nvSpPr>
          <p:cNvPr id="57437" name="Slide Number Placeholder 4">
            <a:extLst>
              <a:ext uri="{FF2B5EF4-FFF2-40B4-BE49-F238E27FC236}">
                <a16:creationId xmlns="" xmlns:a16="http://schemas.microsoft.com/office/drawing/2014/main" id="{6ABE08D1-8FD0-BF0B-DE02-93660F54AB48}"/>
              </a:ext>
            </a:extLst>
          </p:cNvPr>
          <p:cNvSpPr txBox="1">
            <a:spLocks/>
          </p:cNvSpPr>
          <p:nvPr/>
        </p:nvSpPr>
        <p:spPr bwMode="auto">
          <a:xfrm>
            <a:off x="8243888" y="6467475"/>
            <a:ext cx="395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  <a:defRPr kumimoji="1" sz="3200">
                <a:solidFill>
                  <a:srgbClr val="000099"/>
                </a:solidFill>
                <a:latin typeface="Arial" panose="020B0604020202020204" pitchFamily="34" charset="0"/>
                <a:ea typeface="標楷體" panose="03000509000000000000" pitchFamily="49" charset="-120"/>
              </a:defRPr>
            </a:lvl1pPr>
            <a:lvl2pPr marL="1050925" indent="-387350">
              <a:spcBef>
                <a:spcPct val="20000"/>
              </a:spcBef>
              <a:buClr>
                <a:schemeClr val="hlink"/>
              </a:buClr>
              <a:buFont typeface="Webdings" pitchFamily="2" charset="2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639763" indent="-374650">
              <a:spcBef>
                <a:spcPct val="20000"/>
              </a:spcBef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2193925" indent="-387350">
              <a:spcBef>
                <a:spcPct val="20000"/>
              </a:spcBef>
              <a:buFont typeface="Wingdings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613025" indent="-228600">
              <a:spcBef>
                <a:spcPct val="20000"/>
              </a:spcBef>
              <a:buBlip>
                <a:blip r:embed="rId4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30702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5274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9846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4418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itchFamily="2" charset="2"/>
              <a:buNone/>
            </a:pPr>
            <a:fld id="{8DF8A6C6-DC88-5B4F-B9ED-AF3EA97C47F0}" type="slidenum">
              <a:rPr lang="en-US" altLang="zh-TW" sz="1400"/>
              <a:pPr>
                <a:buFont typeface="Wingdings" pitchFamily="2" charset="2"/>
                <a:buNone/>
              </a:pPr>
              <a:t>45</a:t>
            </a:fld>
            <a:endParaRPr lang="en-US" altLang="zh-TW" sz="1400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="" xmlns:a16="http://schemas.microsoft.com/office/drawing/2014/main" id="{AD7C52DB-57C7-2208-446A-291A68E54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Monitoring the Forecast</a:t>
            </a:r>
            <a:endParaRPr lang="en-IN" altLang="x-none"/>
          </a:p>
        </p:txBody>
      </p:sp>
      <p:sp>
        <p:nvSpPr>
          <p:cNvPr id="58370" name="Content Placeholder 3">
            <a:extLst>
              <a:ext uri="{FF2B5EF4-FFF2-40B4-BE49-F238E27FC236}">
                <a16:creationId xmlns="" xmlns:a16="http://schemas.microsoft.com/office/drawing/2014/main" id="{94A19D28-A87D-68C1-BE11-0EA723741E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r>
              <a:rPr lang="en-US" altLang="x-none" sz="2200"/>
              <a:t>Tracking forecast errors and analyzing them can provide useful insight into whether forecasts are performing satisfactorily</a:t>
            </a:r>
          </a:p>
          <a:p>
            <a:r>
              <a:rPr lang="en-US" altLang="x-none" sz="2200"/>
              <a:t>Sources of forecast errors:</a:t>
            </a:r>
          </a:p>
          <a:p>
            <a:pPr lvl="1">
              <a:spcBef>
                <a:spcPct val="0"/>
              </a:spcBef>
            </a:pPr>
            <a:r>
              <a:rPr lang="en-US" altLang="x-none" sz="2200"/>
              <a:t>The model may be inadequate due to</a:t>
            </a:r>
          </a:p>
          <a:p>
            <a:pPr marL="914400" lvl="2" indent="-457200">
              <a:spcBef>
                <a:spcPct val="0"/>
              </a:spcBef>
              <a:buFont typeface="Arial" panose="020B0604020202020204" pitchFamily="34" charset="0"/>
              <a:buAutoNum type="alphaLcPeriod"/>
            </a:pPr>
            <a:r>
              <a:rPr lang="en-US" altLang="x-none"/>
              <a:t>omission of an important variable</a:t>
            </a:r>
          </a:p>
          <a:p>
            <a:pPr marL="914400" lvl="2" indent="-457200">
              <a:spcBef>
                <a:spcPct val="0"/>
              </a:spcBef>
              <a:buFont typeface="Arial" panose="020B0604020202020204" pitchFamily="34" charset="0"/>
              <a:buAutoNum type="alphaLcPeriod"/>
            </a:pPr>
            <a:r>
              <a:rPr lang="en-US" altLang="x-none"/>
              <a:t>a change or shift in the variable the model cannot handle</a:t>
            </a:r>
          </a:p>
          <a:p>
            <a:pPr marL="914400" lvl="2" indent="-457200">
              <a:spcBef>
                <a:spcPct val="0"/>
              </a:spcBef>
              <a:buFont typeface="Arial" panose="020B0604020202020204" pitchFamily="34" charset="0"/>
              <a:buAutoNum type="alphaLcPeriod"/>
            </a:pPr>
            <a:r>
              <a:rPr lang="en-US" altLang="x-none"/>
              <a:t>the appearance of a new variable</a:t>
            </a:r>
          </a:p>
          <a:p>
            <a:pPr lvl="1">
              <a:spcBef>
                <a:spcPct val="0"/>
              </a:spcBef>
            </a:pPr>
            <a:r>
              <a:rPr lang="en-US" altLang="x-none" sz="2200"/>
              <a:t>Irregular variations may have occurred</a:t>
            </a:r>
          </a:p>
          <a:p>
            <a:pPr lvl="1">
              <a:spcBef>
                <a:spcPct val="0"/>
              </a:spcBef>
            </a:pPr>
            <a:r>
              <a:rPr lang="en-US" altLang="x-none" sz="2200"/>
              <a:t>Random variation</a:t>
            </a:r>
          </a:p>
          <a:p>
            <a:r>
              <a:rPr lang="en-US" altLang="x-none" sz="2200"/>
              <a:t>Control charts are useful for identifying the presence of non-random error in forecasts</a:t>
            </a:r>
          </a:p>
          <a:p>
            <a:r>
              <a:rPr lang="en-US" altLang="x-none" sz="2200"/>
              <a:t>Tracking signals can be used to detect forecast bias</a:t>
            </a:r>
          </a:p>
        </p:txBody>
      </p:sp>
      <p:sp>
        <p:nvSpPr>
          <p:cNvPr id="58371" name="Footer Placeholder 5">
            <a:extLst>
              <a:ext uri="{FF2B5EF4-FFF2-40B4-BE49-F238E27FC236}">
                <a16:creationId xmlns="" xmlns:a16="http://schemas.microsoft.com/office/drawing/2014/main" id="{904828C2-E03F-8331-9BFE-B9C4E12488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58372" name="Slide Number Placeholder 6">
            <a:extLst>
              <a:ext uri="{FF2B5EF4-FFF2-40B4-BE49-F238E27FC236}">
                <a16:creationId xmlns="" xmlns:a16="http://schemas.microsoft.com/office/drawing/2014/main" id="{146B9406-6DD4-130C-A1A3-C8F7432DE1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CCF6912-FDD2-9742-AF10-FE3183A33A3C}" type="slidenum">
              <a:rPr lang="en-US" altLang="zh-TW" sz="1400" smtClean="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="" xmlns:a16="http://schemas.microsoft.com/office/drawing/2014/main" id="{BBBD8FF2-2242-842D-C2C6-748254C1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3363" y="442913"/>
            <a:ext cx="5813425" cy="1004887"/>
          </a:xfrm>
        </p:spPr>
        <p:txBody>
          <a:bodyPr/>
          <a:lstStyle/>
          <a:p>
            <a:r>
              <a:rPr lang="en-US" altLang="x-none" sz="2800"/>
              <a:t>Control Chart Construction</a:t>
            </a:r>
            <a:endParaRPr lang="en-IN" altLang="x-none" sz="2800"/>
          </a:p>
        </p:txBody>
      </p:sp>
      <p:pic>
        <p:nvPicPr>
          <p:cNvPr id="7170" name="Picture 3" descr="8 forecast error points are plotted and compared to the error line. ">
            <a:extLst>
              <a:ext uri="{FF2B5EF4-FFF2-40B4-BE49-F238E27FC236}">
                <a16:creationId xmlns="" xmlns:a16="http://schemas.microsoft.com/office/drawing/2014/main" id="{A5211A18-AE3C-A48E-D80F-EE32DDFB91C7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460500"/>
            <a:ext cx="5237162" cy="2011363"/>
          </a:xfrm>
        </p:spPr>
      </p:pic>
      <p:sp>
        <p:nvSpPr>
          <p:cNvPr id="7171" name="Content Placeholder 4">
            <a:extLst>
              <a:ext uri="{FF2B5EF4-FFF2-40B4-BE49-F238E27FC236}">
                <a16:creationId xmlns="" xmlns:a16="http://schemas.microsoft.com/office/drawing/2014/main" id="{DCC3E319-D244-0662-91DA-8E819B7FEB76}"/>
              </a:ext>
            </a:extLst>
          </p:cNvPr>
          <p:cNvSpPr>
            <a:spLocks noGrp="1" noChangeArrowheads="1"/>
          </p:cNvSpPr>
          <p:nvPr>
            <p:ph sz="quarter" idx="15"/>
          </p:nvPr>
        </p:nvSpPr>
        <p:spPr>
          <a:xfrm>
            <a:off x="1258888" y="3478213"/>
            <a:ext cx="7542212" cy="854075"/>
          </a:xfrm>
        </p:spPr>
        <p:txBody>
          <a:bodyPr/>
          <a:lstStyle/>
          <a:p>
            <a:r>
              <a:rPr lang="en-US" altLang="x-none" sz="2000">
                <a:solidFill>
                  <a:schemeClr val="tx1"/>
                </a:solidFill>
              </a:rPr>
              <a:t>1. Compute the MSE.</a:t>
            </a:r>
          </a:p>
          <a:p>
            <a:r>
              <a:rPr lang="en-US" altLang="x-none" sz="2000">
                <a:solidFill>
                  <a:schemeClr val="tx1"/>
                </a:solidFill>
              </a:rPr>
              <a:t>2. Estimate of standard deviation of the distribution of errors</a:t>
            </a:r>
          </a:p>
        </p:txBody>
      </p:sp>
      <p:graphicFrame>
        <p:nvGraphicFramePr>
          <p:cNvPr id="7172" name="Object 5">
            <a:extLst>
              <a:ext uri="{FF2B5EF4-FFF2-40B4-BE49-F238E27FC236}">
                <a16:creationId xmlns="" xmlns:a16="http://schemas.microsoft.com/office/drawing/2014/main" id="{575B2E58-4A3D-22EC-5F79-E634CA876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4286250"/>
          <a:ext cx="13874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4" imgW="31013400" imgH="9067800" progId="Equation.DSMT4">
                  <p:embed/>
                </p:oleObj>
              </mc:Choice>
              <mc:Fallback>
                <p:oleObj name="Equation" r:id="rId4" imgW="31013400" imgH="9067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286250"/>
                        <a:ext cx="13874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6">
            <a:extLst>
              <a:ext uri="{FF2B5EF4-FFF2-40B4-BE49-F238E27FC236}">
                <a16:creationId xmlns="" xmlns:a16="http://schemas.microsoft.com/office/drawing/2014/main" id="{BAC839FA-AE13-2026-4EEB-8E15D46A7B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8000" y="4846638"/>
          <a:ext cx="2632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6" imgW="58801000" imgH="21069300" progId="Equation.DSMT4">
                  <p:embed/>
                </p:oleObj>
              </mc:Choice>
              <mc:Fallback>
                <p:oleObj name="Equation" r:id="rId6" imgW="58801000" imgH="21069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4846638"/>
                        <a:ext cx="26320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Content Placeholder 7">
            <a:extLst>
              <a:ext uri="{FF2B5EF4-FFF2-40B4-BE49-F238E27FC236}">
                <a16:creationId xmlns="" xmlns:a16="http://schemas.microsoft.com/office/drawing/2014/main" id="{ACA0F5CB-A788-D440-5373-B0BD55D0F474}"/>
              </a:ext>
            </a:extLst>
          </p:cNvPr>
          <p:cNvSpPr>
            <a:spLocks noGrp="1" noChangeArrowheads="1"/>
          </p:cNvSpPr>
          <p:nvPr>
            <p:ph sz="quarter" idx="16"/>
          </p:nvPr>
        </p:nvSpPr>
        <p:spPr>
          <a:xfrm>
            <a:off x="1258888" y="5913438"/>
            <a:ext cx="7542212" cy="419100"/>
          </a:xfrm>
        </p:spPr>
        <p:txBody>
          <a:bodyPr/>
          <a:lstStyle/>
          <a:p>
            <a:r>
              <a:rPr lang="en-US" altLang="x-none" sz="2000">
                <a:solidFill>
                  <a:schemeClr val="tx1"/>
                </a:solidFill>
              </a:rPr>
              <a:t>where </a:t>
            </a:r>
            <a:r>
              <a:rPr lang="en-US" altLang="x-none" sz="2000" i="1">
                <a:solidFill>
                  <a:schemeClr val="tx1"/>
                </a:solidFill>
              </a:rPr>
              <a:t>z</a:t>
            </a:r>
            <a:r>
              <a:rPr lang="en-US" altLang="x-none" sz="2000">
                <a:solidFill>
                  <a:schemeClr val="tx1"/>
                </a:solidFill>
              </a:rPr>
              <a:t> = Number of standard deviations from the mean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="" xmlns:a16="http://schemas.microsoft.com/office/drawing/2014/main" id="{8F52BD82-112A-7E85-BA2A-8C97BFD9F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x-none"/>
              <a:t>Patterns</a:t>
            </a:r>
          </a:p>
        </p:txBody>
      </p:sp>
      <p:pic>
        <p:nvPicPr>
          <p:cNvPr id="59394" name="Content Placeholder 6">
            <a:extLst>
              <a:ext uri="{FF2B5EF4-FFF2-40B4-BE49-F238E27FC236}">
                <a16:creationId xmlns="" xmlns:a16="http://schemas.microsoft.com/office/drawing/2014/main" id="{0CC286A6-4221-7CEE-CCE5-D718C07B69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2133600"/>
            <a:ext cx="7269163" cy="3671888"/>
          </a:xfrm>
        </p:spPr>
      </p:pic>
      <p:sp>
        <p:nvSpPr>
          <p:cNvPr id="59395" name="Footer Placeholder 3">
            <a:extLst>
              <a:ext uri="{FF2B5EF4-FFF2-40B4-BE49-F238E27FC236}">
                <a16:creationId xmlns="" xmlns:a16="http://schemas.microsoft.com/office/drawing/2014/main" id="{05CA5832-2CF7-6472-A40B-3AEDC0F882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59396" name="Slide Number Placeholder 4">
            <a:extLst>
              <a:ext uri="{FF2B5EF4-FFF2-40B4-BE49-F238E27FC236}">
                <a16:creationId xmlns="" xmlns:a16="http://schemas.microsoft.com/office/drawing/2014/main" id="{B2D27BA0-D1E0-A8BC-F47D-949095750B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8D33D7-6753-3F4D-858B-19B99F9834DD}" type="slidenum">
              <a:rPr lang="en-US" altLang="zh-TW" sz="1400" smtClean="0">
                <a:solidFill>
                  <a:srgbClr val="333399"/>
                </a:solidFill>
              </a:rPr>
              <a:pPr/>
              <a:t>48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="" xmlns:a16="http://schemas.microsoft.com/office/drawing/2014/main" id="{D1D45566-11D7-F534-379C-961B0321A8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440613" cy="1143000"/>
          </a:xfrm>
        </p:spPr>
        <p:txBody>
          <a:bodyPr/>
          <a:lstStyle/>
          <a:p>
            <a:r>
              <a:rPr lang="en-US" altLang="x-none" sz="3600"/>
              <a:t>Choosing a Forecasting Technique</a:t>
            </a:r>
            <a:endParaRPr lang="en-IN" altLang="x-none" sz="3600"/>
          </a:p>
        </p:txBody>
      </p:sp>
      <p:sp>
        <p:nvSpPr>
          <p:cNvPr id="60418" name="Content Placeholder 3">
            <a:extLst>
              <a:ext uri="{FF2B5EF4-FFF2-40B4-BE49-F238E27FC236}">
                <a16:creationId xmlns="" xmlns:a16="http://schemas.microsoft.com/office/drawing/2014/main" id="{DC8EE0C8-40F1-8811-54E4-8F2739E89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Factors to consider</a:t>
            </a:r>
          </a:p>
          <a:p>
            <a:pPr lvl="1"/>
            <a:r>
              <a:rPr lang="en-US" altLang="x-none"/>
              <a:t>Cost</a:t>
            </a:r>
          </a:p>
          <a:p>
            <a:pPr lvl="1"/>
            <a:r>
              <a:rPr lang="en-US" altLang="x-none"/>
              <a:t>Accuracy</a:t>
            </a:r>
          </a:p>
          <a:p>
            <a:pPr lvl="1"/>
            <a:r>
              <a:rPr lang="en-US" altLang="x-none"/>
              <a:t>Availability of historical data</a:t>
            </a:r>
          </a:p>
          <a:p>
            <a:pPr lvl="1"/>
            <a:r>
              <a:rPr lang="en-US" altLang="x-none"/>
              <a:t>Availability of forecasting software</a:t>
            </a:r>
          </a:p>
          <a:p>
            <a:pPr lvl="1"/>
            <a:r>
              <a:rPr lang="en-US" altLang="x-none"/>
              <a:t>Time needed to gather and analyze data and prepare a forecast</a:t>
            </a:r>
          </a:p>
          <a:p>
            <a:pPr lvl="1"/>
            <a:r>
              <a:rPr lang="en-US" altLang="x-none"/>
              <a:t>Forecast horizon</a:t>
            </a:r>
          </a:p>
        </p:txBody>
      </p:sp>
      <p:sp>
        <p:nvSpPr>
          <p:cNvPr id="60419" name="Footer Placeholder 7">
            <a:extLst>
              <a:ext uri="{FF2B5EF4-FFF2-40B4-BE49-F238E27FC236}">
                <a16:creationId xmlns="" xmlns:a16="http://schemas.microsoft.com/office/drawing/2014/main" id="{949212DC-C103-734E-CA58-730124E210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60420" name="Slide Number Placeholder 8">
            <a:extLst>
              <a:ext uri="{FF2B5EF4-FFF2-40B4-BE49-F238E27FC236}">
                <a16:creationId xmlns="" xmlns:a16="http://schemas.microsoft.com/office/drawing/2014/main" id="{6552BC0C-BE38-556A-AE55-EFE39EDEE1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FA016B3-6007-DA40-ABC2-7D2EEAA96AC9}" type="slidenum">
              <a:rPr lang="en-US" altLang="zh-TW" sz="1400" smtClean="0">
                <a:solidFill>
                  <a:srgbClr val="333399"/>
                </a:solidFill>
              </a:rPr>
              <a:pPr/>
              <a:t>49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="" xmlns:a16="http://schemas.microsoft.com/office/drawing/2014/main" id="{A89A8109-55B5-2C41-2F03-772D5814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620000" cy="1143000"/>
          </a:xfrm>
        </p:spPr>
        <p:txBody>
          <a:bodyPr/>
          <a:lstStyle/>
          <a:p>
            <a:r>
              <a:rPr lang="en-US" altLang="x-none" sz="3200"/>
              <a:t>Forecasts in Business Organizations</a:t>
            </a:r>
            <a:endParaRPr lang="en-IN" altLang="x-none" sz="3200"/>
          </a:p>
        </p:txBody>
      </p:sp>
      <p:sp>
        <p:nvSpPr>
          <p:cNvPr id="22530" name="Content Placeholder 3">
            <a:extLst>
              <a:ext uri="{FF2B5EF4-FFF2-40B4-BE49-F238E27FC236}">
                <a16:creationId xmlns="" xmlns:a16="http://schemas.microsoft.com/office/drawing/2014/main" id="{83D043CB-8FC3-A05F-53B0-5EA41E402F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8134350" cy="4114800"/>
          </a:xfrm>
        </p:spPr>
        <p:txBody>
          <a:bodyPr/>
          <a:lstStyle/>
          <a:p>
            <a:r>
              <a:rPr lang="en-US" altLang="x-none" sz="2000"/>
              <a:t>Accounting. </a:t>
            </a:r>
            <a:r>
              <a:rPr lang="en-US" altLang="x-none" sz="1800">
                <a:solidFill>
                  <a:schemeClr val="tx1"/>
                </a:solidFill>
              </a:rPr>
              <a:t>New product/process cost estimates, profit projections, cash management.</a:t>
            </a:r>
          </a:p>
          <a:p>
            <a:r>
              <a:rPr lang="en-US" altLang="x-none" sz="2000"/>
              <a:t>Finance. </a:t>
            </a:r>
            <a:r>
              <a:rPr lang="en-US" altLang="x-none" sz="1800">
                <a:solidFill>
                  <a:schemeClr val="tx1"/>
                </a:solidFill>
              </a:rPr>
              <a:t>Equipment/equipment replacement needs, timing and amount of funding/borrowing needs.</a:t>
            </a:r>
          </a:p>
          <a:p>
            <a:r>
              <a:rPr lang="en-US" altLang="x-none" sz="2000"/>
              <a:t>Human resources. </a:t>
            </a:r>
            <a:r>
              <a:rPr lang="en-US" altLang="x-none" sz="1800">
                <a:solidFill>
                  <a:schemeClr val="tx1"/>
                </a:solidFill>
              </a:rPr>
              <a:t>Hiring activities, including recruitment, interviewing, and training; layoff planning, including outplacement counseling.</a:t>
            </a:r>
          </a:p>
          <a:p>
            <a:r>
              <a:rPr lang="en-US" altLang="x-none" sz="2000"/>
              <a:t>Marketing. </a:t>
            </a:r>
            <a:r>
              <a:rPr lang="en-US" altLang="x-none" sz="1800">
                <a:solidFill>
                  <a:schemeClr val="tx1"/>
                </a:solidFill>
              </a:rPr>
              <a:t>Pricing and promotion, e-business strategies, global competition strategies.</a:t>
            </a:r>
          </a:p>
          <a:p>
            <a:r>
              <a:rPr lang="en-US" altLang="x-none" sz="2000"/>
              <a:t>MIS. </a:t>
            </a:r>
            <a:r>
              <a:rPr lang="en-US" altLang="x-none" sz="1800">
                <a:solidFill>
                  <a:schemeClr val="tx1"/>
                </a:solidFill>
              </a:rPr>
              <a:t>New/revised information systems, internet services.</a:t>
            </a:r>
          </a:p>
          <a:p>
            <a:r>
              <a:rPr lang="en-US" altLang="x-none" sz="2000"/>
              <a:t>Operations. </a:t>
            </a:r>
            <a:r>
              <a:rPr lang="en-US" altLang="x-none" sz="1800">
                <a:solidFill>
                  <a:schemeClr val="tx1"/>
                </a:solidFill>
              </a:rPr>
              <a:t>Schedules, capacity planning, work assignments and workloads, inventory planning, make-or-buy decisions, outsourcing, project management.</a:t>
            </a:r>
          </a:p>
          <a:p>
            <a:r>
              <a:rPr lang="en-US" altLang="x-none" sz="2000"/>
              <a:t>Product/service design. </a:t>
            </a:r>
            <a:r>
              <a:rPr lang="en-US" altLang="x-none" sz="1800">
                <a:solidFill>
                  <a:schemeClr val="tx1"/>
                </a:solidFill>
              </a:rPr>
              <a:t>Revision of current features, design of new products or services.</a:t>
            </a:r>
            <a:endParaRPr lang="en-US" altLang="x-none" sz="2000">
              <a:solidFill>
                <a:schemeClr val="tx1"/>
              </a:solidFill>
            </a:endParaRPr>
          </a:p>
        </p:txBody>
      </p:sp>
      <p:sp>
        <p:nvSpPr>
          <p:cNvPr id="22531" name="Footer Placeholder 7">
            <a:extLst>
              <a:ext uri="{FF2B5EF4-FFF2-40B4-BE49-F238E27FC236}">
                <a16:creationId xmlns="" xmlns:a16="http://schemas.microsoft.com/office/drawing/2014/main" id="{D87CF61E-49DB-AC56-B00E-425069FA37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2532" name="Slide Number Placeholder 8">
            <a:extLst>
              <a:ext uri="{FF2B5EF4-FFF2-40B4-BE49-F238E27FC236}">
                <a16:creationId xmlns="" xmlns:a16="http://schemas.microsoft.com/office/drawing/2014/main" id="{ECABD27E-14BA-4875-D82C-0BE7E213D7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2AB00DD-DDC7-F44A-9B79-220AC40155A2}" type="slidenum">
              <a:rPr lang="en-US" altLang="zh-TW" sz="1400" smtClean="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="" xmlns:a16="http://schemas.microsoft.com/office/drawing/2014/main" id="{C7F19EC2-5CC2-8CFD-DD89-37DE39B72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Operations Strategy</a:t>
            </a:r>
            <a:endParaRPr lang="en-IN" altLang="x-none"/>
          </a:p>
        </p:txBody>
      </p:sp>
      <p:sp>
        <p:nvSpPr>
          <p:cNvPr id="61442" name="Content Placeholder 3">
            <a:extLst>
              <a:ext uri="{FF2B5EF4-FFF2-40B4-BE49-F238E27FC236}">
                <a16:creationId xmlns="" xmlns:a16="http://schemas.microsoft.com/office/drawing/2014/main" id="{280E3B74-E13A-5B74-6A1C-38BFCA9713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73238"/>
            <a:ext cx="7772400" cy="4114800"/>
          </a:xfrm>
        </p:spPr>
        <p:txBody>
          <a:bodyPr/>
          <a:lstStyle/>
          <a:p>
            <a:r>
              <a:rPr lang="en-US" altLang="x-none" sz="2400"/>
              <a:t>The better forecasts are, the more able organizations will be to take advantage of future opportunities and reduce potential risks</a:t>
            </a:r>
          </a:p>
          <a:p>
            <a:pPr lvl="1"/>
            <a:r>
              <a:rPr lang="en-US" altLang="x-none" sz="2000"/>
              <a:t>A worthwhile strategy is to work to improve short-term forecasts</a:t>
            </a:r>
          </a:p>
          <a:p>
            <a:pPr lvl="2"/>
            <a:r>
              <a:rPr lang="en-US" altLang="x-none" sz="1800"/>
              <a:t>Accurate up-to-date information can have a significant effect on forecast accuracy:</a:t>
            </a:r>
          </a:p>
          <a:p>
            <a:pPr lvl="2"/>
            <a:r>
              <a:rPr lang="en-US" altLang="x-none" sz="1800"/>
              <a:t>Prices</a:t>
            </a:r>
          </a:p>
          <a:p>
            <a:pPr lvl="2"/>
            <a:r>
              <a:rPr lang="en-US" altLang="x-none" sz="1800"/>
              <a:t>Demand</a:t>
            </a:r>
          </a:p>
          <a:p>
            <a:pPr lvl="2"/>
            <a:r>
              <a:rPr lang="en-US" altLang="x-none" sz="1800"/>
              <a:t>Other important variables</a:t>
            </a:r>
          </a:p>
          <a:p>
            <a:pPr lvl="1"/>
            <a:r>
              <a:rPr lang="en-US" altLang="x-none" sz="2000"/>
              <a:t>Reduce the time horizon forecasts have to cover</a:t>
            </a:r>
          </a:p>
          <a:p>
            <a:pPr lvl="1"/>
            <a:r>
              <a:rPr lang="en-US" altLang="x-none" sz="2000"/>
              <a:t>Sharing forecasts or demand data through the supply chain can improve forecast quality</a:t>
            </a:r>
          </a:p>
        </p:txBody>
      </p:sp>
      <p:sp>
        <p:nvSpPr>
          <p:cNvPr id="61443" name="Footer Placeholder 7">
            <a:extLst>
              <a:ext uri="{FF2B5EF4-FFF2-40B4-BE49-F238E27FC236}">
                <a16:creationId xmlns="" xmlns:a16="http://schemas.microsoft.com/office/drawing/2014/main" id="{292868A6-A6B3-32FC-0FDB-A49447C9A7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61444" name="Slide Number Placeholder 8">
            <a:extLst>
              <a:ext uri="{FF2B5EF4-FFF2-40B4-BE49-F238E27FC236}">
                <a16:creationId xmlns="" xmlns:a16="http://schemas.microsoft.com/office/drawing/2014/main" id="{75D2212D-F001-9B41-BBB1-833E5FA957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9BAD80C-4756-1A45-A4AD-4B3692E4C1E2}" type="slidenum">
              <a:rPr lang="en-US" altLang="zh-TW" sz="1400" smtClean="0">
                <a:solidFill>
                  <a:srgbClr val="333399"/>
                </a:solidFill>
              </a:rPr>
              <a:pPr/>
              <a:t>50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="" xmlns:a16="http://schemas.microsoft.com/office/drawing/2014/main" id="{817825B1-89B7-6ACD-8010-D36985D5E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Forecast Uses</a:t>
            </a:r>
            <a:endParaRPr lang="en-IN" altLang="x-none"/>
          </a:p>
        </p:txBody>
      </p:sp>
      <p:sp>
        <p:nvSpPr>
          <p:cNvPr id="23554" name="Content Placeholder 3">
            <a:extLst>
              <a:ext uri="{FF2B5EF4-FFF2-40B4-BE49-F238E27FC236}">
                <a16:creationId xmlns="" xmlns:a16="http://schemas.microsoft.com/office/drawing/2014/main" id="{20DCD3A1-DE5E-F22C-E2D8-0F1B67A952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353425" cy="4114800"/>
          </a:xfrm>
        </p:spPr>
        <p:txBody>
          <a:bodyPr/>
          <a:lstStyle/>
          <a:p>
            <a:r>
              <a:rPr lang="en-US" altLang="x-none" sz="2400"/>
              <a:t>Plan the system. </a:t>
            </a:r>
            <a:r>
              <a:rPr lang="en-US" altLang="x-none" sz="2000">
                <a:solidFill>
                  <a:schemeClr val="tx1"/>
                </a:solidFill>
              </a:rPr>
              <a:t>Generally involves long-range plans related to:</a:t>
            </a:r>
          </a:p>
          <a:p>
            <a:pPr lvl="1"/>
            <a:r>
              <a:rPr lang="en-US" altLang="x-none" sz="2000"/>
              <a:t>Types of products and services to offer</a:t>
            </a:r>
          </a:p>
          <a:p>
            <a:pPr lvl="1"/>
            <a:r>
              <a:rPr lang="en-US" altLang="x-none" sz="2000"/>
              <a:t>Facility and equipment levels</a:t>
            </a:r>
          </a:p>
          <a:p>
            <a:pPr lvl="1"/>
            <a:r>
              <a:rPr lang="en-US" altLang="x-none" sz="2000"/>
              <a:t>Facility location</a:t>
            </a:r>
          </a:p>
          <a:p>
            <a:r>
              <a:rPr lang="en-US" altLang="x-none" sz="2400"/>
              <a:t>Plan the use of the system. </a:t>
            </a:r>
            <a:r>
              <a:rPr lang="en-US" altLang="x-none" sz="2000">
                <a:solidFill>
                  <a:schemeClr val="tx1"/>
                </a:solidFill>
              </a:rPr>
              <a:t>Generally involves short- and medium-range plans related to:</a:t>
            </a:r>
          </a:p>
          <a:p>
            <a:pPr lvl="1"/>
            <a:r>
              <a:rPr lang="en-US" altLang="x-none" sz="2000"/>
              <a:t>Inventory management</a:t>
            </a:r>
          </a:p>
          <a:p>
            <a:pPr lvl="1"/>
            <a:r>
              <a:rPr lang="en-US" altLang="x-none" sz="2000"/>
              <a:t>Workforce levels</a:t>
            </a:r>
          </a:p>
          <a:p>
            <a:pPr lvl="1"/>
            <a:r>
              <a:rPr lang="en-US" altLang="x-none" sz="2000"/>
              <a:t>Purchasing</a:t>
            </a:r>
          </a:p>
          <a:p>
            <a:pPr lvl="1"/>
            <a:r>
              <a:rPr lang="en-US" altLang="x-none" sz="2000"/>
              <a:t>Production</a:t>
            </a:r>
          </a:p>
          <a:p>
            <a:pPr lvl="1"/>
            <a:r>
              <a:rPr lang="en-US" altLang="x-none" sz="2000"/>
              <a:t>Budgeting</a:t>
            </a:r>
          </a:p>
          <a:p>
            <a:pPr lvl="1"/>
            <a:r>
              <a:rPr lang="en-US" altLang="x-none" sz="2000"/>
              <a:t>Scheduling</a:t>
            </a:r>
          </a:p>
        </p:txBody>
      </p:sp>
      <p:sp>
        <p:nvSpPr>
          <p:cNvPr id="23555" name="Footer Placeholder 7">
            <a:extLst>
              <a:ext uri="{FF2B5EF4-FFF2-40B4-BE49-F238E27FC236}">
                <a16:creationId xmlns="" xmlns:a16="http://schemas.microsoft.com/office/drawing/2014/main" id="{0EBFC0AB-BD51-020A-4971-4F95821CED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3556" name="Slide Number Placeholder 8">
            <a:extLst>
              <a:ext uri="{FF2B5EF4-FFF2-40B4-BE49-F238E27FC236}">
                <a16:creationId xmlns="" xmlns:a16="http://schemas.microsoft.com/office/drawing/2014/main" id="{F53BABE6-AB42-114B-17CE-866ACDA2A9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933B867-1818-1743-8719-F8C426CA43EA}" type="slidenum">
              <a:rPr lang="en-US" altLang="zh-TW" sz="1400" smtClean="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="" xmlns:a16="http://schemas.microsoft.com/office/drawing/2014/main" id="{0D403124-3274-6065-4915-38C1C0A63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296150" cy="1143000"/>
          </a:xfrm>
        </p:spPr>
        <p:txBody>
          <a:bodyPr/>
          <a:lstStyle/>
          <a:p>
            <a:r>
              <a:rPr lang="en-US" altLang="x-none" sz="3600"/>
              <a:t>Features Common to All Forecasts</a:t>
            </a:r>
            <a:endParaRPr lang="en-IN" altLang="x-none" sz="3600"/>
          </a:p>
        </p:txBody>
      </p:sp>
      <p:sp>
        <p:nvSpPr>
          <p:cNvPr id="24578" name="Content Placeholder 3">
            <a:extLst>
              <a:ext uri="{FF2B5EF4-FFF2-40B4-BE49-F238E27FC236}">
                <a16:creationId xmlns="" xmlns:a16="http://schemas.microsoft.com/office/drawing/2014/main" id="{C4433BE2-2BA3-9F93-38FB-030D3B57E3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en-US" altLang="x-none"/>
              <a:t>Techniques assume some underlying causal system that existed in the past will persist into the future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en-US" altLang="x-none"/>
              <a:t>Forecasts are not perfect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en-US" altLang="x-none"/>
              <a:t>Forecasts for groups of items are more accurate than those for individual items</a:t>
            </a:r>
          </a:p>
          <a:p>
            <a:pPr marL="457200" indent="-457200">
              <a:spcBef>
                <a:spcPts val="1200"/>
              </a:spcBef>
              <a:buFontTx/>
              <a:buAutoNum type="arabicPeriod"/>
            </a:pPr>
            <a:r>
              <a:rPr lang="en-US" altLang="x-none"/>
              <a:t>Forecast accuracy decreases as the forecasting horizon increases</a:t>
            </a:r>
          </a:p>
        </p:txBody>
      </p:sp>
      <p:sp>
        <p:nvSpPr>
          <p:cNvPr id="24579" name="Footer Placeholder 5">
            <a:extLst>
              <a:ext uri="{FF2B5EF4-FFF2-40B4-BE49-F238E27FC236}">
                <a16:creationId xmlns="" xmlns:a16="http://schemas.microsoft.com/office/drawing/2014/main" id="{08A526C2-8472-98E2-A791-6BEA2FD599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4580" name="Slide Number Placeholder 6">
            <a:extLst>
              <a:ext uri="{FF2B5EF4-FFF2-40B4-BE49-F238E27FC236}">
                <a16:creationId xmlns="" xmlns:a16="http://schemas.microsoft.com/office/drawing/2014/main" id="{663D2C7C-3299-26E1-87F0-A3B0D98DF9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7A8B000-F38D-F64C-AC26-41120DD3AB00}" type="slidenum">
              <a:rPr lang="en-US" altLang="zh-TW" sz="1400" smtClean="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="" xmlns:a16="http://schemas.microsoft.com/office/drawing/2014/main" id="{78EC91FD-916B-D8C2-D016-73D9D4B58D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Forecasts Are Not Perfect</a:t>
            </a:r>
            <a:endParaRPr lang="en-IN" altLang="x-none"/>
          </a:p>
        </p:txBody>
      </p:sp>
      <p:sp>
        <p:nvSpPr>
          <p:cNvPr id="25602" name="Content Placeholder 3">
            <a:extLst>
              <a:ext uri="{FF2B5EF4-FFF2-40B4-BE49-F238E27FC236}">
                <a16:creationId xmlns="" xmlns:a16="http://schemas.microsoft.com/office/drawing/2014/main" id="{4EB9B9DA-DA73-7D1F-1C33-90E70C044B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/>
              <a:t>Forecasts are not perfect:</a:t>
            </a:r>
          </a:p>
          <a:p>
            <a:pPr lvl="1"/>
            <a:r>
              <a:rPr lang="en-US" altLang="x-none"/>
              <a:t>Because </a:t>
            </a:r>
            <a:r>
              <a:rPr lang="en-US" altLang="x-none">
                <a:solidFill>
                  <a:srgbClr val="FF0000"/>
                </a:solidFill>
              </a:rPr>
              <a:t>random variation </a:t>
            </a:r>
            <a:r>
              <a:rPr lang="en-US" altLang="x-none"/>
              <a:t>is always present, there will always be some residual error, even if all other factors have been accounted for.</a:t>
            </a:r>
          </a:p>
        </p:txBody>
      </p:sp>
      <p:sp>
        <p:nvSpPr>
          <p:cNvPr id="25603" name="Footer Placeholder 7">
            <a:extLst>
              <a:ext uri="{FF2B5EF4-FFF2-40B4-BE49-F238E27FC236}">
                <a16:creationId xmlns="" xmlns:a16="http://schemas.microsoft.com/office/drawing/2014/main" id="{A0CAA516-EE8E-B8F9-D14C-173AA526B2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5604" name="Slide Number Placeholder 8">
            <a:extLst>
              <a:ext uri="{FF2B5EF4-FFF2-40B4-BE49-F238E27FC236}">
                <a16:creationId xmlns="" xmlns:a16="http://schemas.microsoft.com/office/drawing/2014/main" id="{081D5B96-424C-1AD9-A1B1-A488C52BAB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D9E3BCE-5B0F-0F4E-98BA-D53936E9986B}" type="slidenum">
              <a:rPr lang="en-US" altLang="zh-TW" sz="1400" smtClean="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="" xmlns:a16="http://schemas.microsoft.com/office/drawing/2014/main" id="{A811CC8C-89F0-EC05-AA5D-D09E012B3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Elements of a Good Forecast</a:t>
            </a:r>
            <a:endParaRPr lang="en-IN" altLang="x-none"/>
          </a:p>
        </p:txBody>
      </p:sp>
      <p:sp>
        <p:nvSpPr>
          <p:cNvPr id="26626" name="Content Placeholder 3">
            <a:extLst>
              <a:ext uri="{FF2B5EF4-FFF2-40B4-BE49-F238E27FC236}">
                <a16:creationId xmlns="" xmlns:a16="http://schemas.microsoft.com/office/drawing/2014/main" id="{474BFB00-1F60-F3B7-16C7-D81EDE762F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sz="2400"/>
              <a:t>The forecast</a:t>
            </a:r>
          </a:p>
          <a:p>
            <a:r>
              <a:rPr lang="en-US" altLang="x-none" sz="2400"/>
              <a:t>Should be timely</a:t>
            </a:r>
          </a:p>
          <a:p>
            <a:r>
              <a:rPr lang="en-US" altLang="x-none" sz="2400"/>
              <a:t>Should be accurate</a:t>
            </a:r>
          </a:p>
          <a:p>
            <a:r>
              <a:rPr lang="en-US" altLang="x-none" sz="2400"/>
              <a:t>Should be reliable</a:t>
            </a:r>
          </a:p>
          <a:p>
            <a:r>
              <a:rPr lang="en-US" altLang="x-none" sz="2400"/>
              <a:t>Should be expressed in meaningful units</a:t>
            </a:r>
          </a:p>
          <a:p>
            <a:r>
              <a:rPr lang="en-US" altLang="x-none" sz="2400"/>
              <a:t>Should be in writing</a:t>
            </a:r>
          </a:p>
          <a:p>
            <a:r>
              <a:rPr lang="en-US" altLang="x-none" sz="2400"/>
              <a:t>Technique should be simple to understand and use</a:t>
            </a:r>
          </a:p>
          <a:p>
            <a:r>
              <a:rPr lang="en-US" altLang="x-none" sz="2400"/>
              <a:t>Should be cost-effective</a:t>
            </a:r>
          </a:p>
        </p:txBody>
      </p:sp>
      <p:sp>
        <p:nvSpPr>
          <p:cNvPr id="26627" name="Footer Placeholder 7">
            <a:extLst>
              <a:ext uri="{FF2B5EF4-FFF2-40B4-BE49-F238E27FC236}">
                <a16:creationId xmlns="" xmlns:a16="http://schemas.microsoft.com/office/drawing/2014/main" id="{37F89B24-0A5C-E3DC-E1E6-4040443245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  <a:latin typeface="Arial" panose="020B0604020202020204" pitchFamily="34" charset="0"/>
              </a:rPr>
              <a:t>CYCU— Prof CK Farn</a:t>
            </a:r>
          </a:p>
        </p:txBody>
      </p:sp>
      <p:sp>
        <p:nvSpPr>
          <p:cNvPr id="26628" name="Slide Number Placeholder 8">
            <a:extLst>
              <a:ext uri="{FF2B5EF4-FFF2-40B4-BE49-F238E27FC236}">
                <a16:creationId xmlns="" xmlns:a16="http://schemas.microsoft.com/office/drawing/2014/main" id="{4CE63DA1-6527-3E30-6BC6-E276E77828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85DB07A-8AE7-DE45-A62C-2E16F4382E08}" type="slidenum">
              <a:rPr lang="en-US" altLang="zh-TW" sz="1400" smtClean="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2585</TotalTime>
  <Words>2209</Words>
  <Application>Microsoft Office PowerPoint</Application>
  <PresentationFormat>如螢幕大小 (4:3)</PresentationFormat>
  <Paragraphs>442</Paragraphs>
  <Slides>50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2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Webdings</vt:lpstr>
      <vt:lpstr>Wingdings</vt:lpstr>
      <vt:lpstr>0ckf</vt:lpstr>
      <vt:lpstr>自訂設計</vt:lpstr>
      <vt:lpstr>Equation</vt:lpstr>
      <vt:lpstr>POM:    Forecasting</vt:lpstr>
      <vt:lpstr>Assignment #2: Individual</vt:lpstr>
      <vt:lpstr>Forecast</vt:lpstr>
      <vt:lpstr>Two Important Aspects of Forecasts</vt:lpstr>
      <vt:lpstr>Forecasts in Business Organizations</vt:lpstr>
      <vt:lpstr>Forecast Uses</vt:lpstr>
      <vt:lpstr>Features Common to All Forecasts</vt:lpstr>
      <vt:lpstr>Forecasts Are Not Perfect</vt:lpstr>
      <vt:lpstr>Elements of a Good Forecast</vt:lpstr>
      <vt:lpstr>Steps in the Forecasting Process</vt:lpstr>
      <vt:lpstr>Forecasting Approaches</vt:lpstr>
      <vt:lpstr>Qualitative Forecasts</vt:lpstr>
      <vt:lpstr>Time-Series Forecasts</vt:lpstr>
      <vt:lpstr>Time-Series Behaviors</vt:lpstr>
      <vt:lpstr>Trends and Seasonality</vt:lpstr>
      <vt:lpstr>Cycles and Variations</vt:lpstr>
      <vt:lpstr>Forecast: Scenario and Lag</vt:lpstr>
      <vt:lpstr>Time-Series Forecasting - Naïve Forecast</vt:lpstr>
      <vt:lpstr>Time-Series Forecasting - Averaging</vt:lpstr>
      <vt:lpstr>Moving Average 1 </vt:lpstr>
      <vt:lpstr>Moving Average</vt:lpstr>
      <vt:lpstr>Moving Average: Rolling</vt:lpstr>
      <vt:lpstr>Moving Average</vt:lpstr>
      <vt:lpstr>Moving average: Lagging</vt:lpstr>
      <vt:lpstr>Weighted Moving Average</vt:lpstr>
      <vt:lpstr>Exponential Smoothing</vt:lpstr>
      <vt:lpstr>Exponential Smoothing</vt:lpstr>
      <vt:lpstr>Linear Trend</vt:lpstr>
      <vt:lpstr>Trend</vt:lpstr>
      <vt:lpstr>Non linear trends</vt:lpstr>
      <vt:lpstr>Example 3, p.92</vt:lpstr>
      <vt:lpstr>Trend-Adjusted Exponential Smoothing 1</vt:lpstr>
      <vt:lpstr>Trend-Adjusted Exponential Smoothing 2</vt:lpstr>
      <vt:lpstr>Table 3.2, pg.93</vt:lpstr>
      <vt:lpstr>Techniques for Seasonality</vt:lpstr>
      <vt:lpstr>Seasoning models</vt:lpstr>
      <vt:lpstr>Seasonal Relatives</vt:lpstr>
      <vt:lpstr>Centered Moving Average</vt:lpstr>
      <vt:lpstr>Computing Seasonal Relatives</vt:lpstr>
      <vt:lpstr>Associative Forecasting Techniques</vt:lpstr>
      <vt:lpstr>Simple Linear Regression</vt:lpstr>
      <vt:lpstr>Forecast Accuracy and Control</vt:lpstr>
      <vt:lpstr>Forecast Accuracy Metrics</vt:lpstr>
      <vt:lpstr>Forecast Accuracy Metrics</vt:lpstr>
      <vt:lpstr>Forecast Error Calculation</vt:lpstr>
      <vt:lpstr>Monitoring the Forecast</vt:lpstr>
      <vt:lpstr>Control Chart Construction</vt:lpstr>
      <vt:lpstr>Patterns</vt:lpstr>
      <vt:lpstr>Choosing a Forecasting Technique</vt:lpstr>
      <vt:lpstr>Operations Strategy</vt:lpstr>
    </vt:vector>
  </TitlesOfParts>
  <Company>NCU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2024F_POM03_Forecast</dc:title>
  <dc:creator>CK Farn</dc:creator>
  <cp:lastModifiedBy>CKFarn</cp:lastModifiedBy>
  <cp:revision>166</cp:revision>
  <dcterms:created xsi:type="dcterms:W3CDTF">1999-04-05T16:45:56Z</dcterms:created>
  <dcterms:modified xsi:type="dcterms:W3CDTF">2024-10-16T02:52:01Z</dcterms:modified>
</cp:coreProperties>
</file>