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7" r:id="rId2"/>
  </p:sldMasterIdLst>
  <p:notesMasterIdLst>
    <p:notesMasterId r:id="rId44"/>
  </p:notesMasterIdLst>
  <p:handoutMasterIdLst>
    <p:handoutMasterId r:id="rId45"/>
  </p:handoutMasterIdLst>
  <p:sldIdLst>
    <p:sldId id="565" r:id="rId3"/>
    <p:sldId id="609" r:id="rId4"/>
    <p:sldId id="291" r:id="rId5"/>
    <p:sldId id="607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70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608" r:id="rId33"/>
    <p:sldId id="361" r:id="rId34"/>
    <p:sldId id="362" r:id="rId35"/>
    <p:sldId id="363" r:id="rId36"/>
    <p:sldId id="364" r:id="rId37"/>
    <p:sldId id="365" r:id="rId38"/>
    <p:sldId id="398" r:id="rId39"/>
    <p:sldId id="366" r:id="rId40"/>
    <p:sldId id="367" r:id="rId41"/>
    <p:sldId id="368" r:id="rId42"/>
    <p:sldId id="369" r:id="rId4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4"/>
    <p:restoredTop sz="94674"/>
  </p:normalViewPr>
  <p:slideViewPr>
    <p:cSldViewPr showGuides="1">
      <p:cViewPr varScale="1">
        <p:scale>
          <a:sx n="100" d="100"/>
          <a:sy n="100" d="100"/>
        </p:scale>
        <p:origin x="2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B35EE220-8F09-9FDE-D5F6-CC1FA03D7E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D1790E7-FF4F-6FF7-5354-8D003796AD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B8F0EC-A434-433B-AD38-05EEFF818C1B}" type="datetimeFigureOut">
              <a:rPr lang="zh-TW" altLang="en-US"/>
              <a:pPr>
                <a:defRPr/>
              </a:pPr>
              <a:t>2024/11/13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573D572-4F04-EB9E-FCA0-5292D05D0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7290291-BCF3-8235-F6B9-CC9FC59E52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2EA330A-F67F-4CAE-B705-BD8DCFD0F29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706554B-37B6-1B76-84D5-7FC5F99EDC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D52C717-F8FD-9CA0-5CC9-7D5BBB87D8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4D969D83-5F32-D51B-99E5-B1E0CFE866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29767D1-8A25-F294-3138-54AF1DA513E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2ED9B43-F988-0D47-3E72-E4FC11C9A6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58E49DC-4579-150F-2B8E-73B253A268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FD3C775-EE49-4187-994E-7E12BDD9F1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DA003099-DE45-64B7-EFA5-3CCDF477D5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B408570-108A-4A73-8D2C-6532BBE25727}" type="slidenum">
              <a:rPr lang="en-US" altLang="zh-TW" sz="1200" smtClean="0"/>
              <a:pPr/>
              <a:t>1</a:t>
            </a:fld>
            <a:endParaRPr lang="en-US" altLang="zh-TW" sz="12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B17D4767-6ACF-D144-4A4C-79960BD06B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9BB58CE-EA99-C5DA-07B7-9DD3904C8F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270B8CE9-AB1A-D3BC-01FC-FFDB0BC7C33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1508290-B25A-2501-0C2A-908B376DDC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D072B-ECFB-44E8-807D-092A38EEE4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228032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5F7967F4-F0F3-5C76-FF31-B7A63D1D77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E9C1116D-212A-7A43-4EB9-C083EBDAE3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F5237-496B-4824-8164-B0BC8156C2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68659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4A0D19B2-768E-007F-9214-72448A58CF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0A8DBFEB-8F30-6BF1-746E-5E999F91115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4C886-EF5B-4492-947A-FF828A759C3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941773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EFACB61-EB19-D4C9-5EA3-71C29FE0A9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07BF0051-F734-64BC-2A37-B2F438649E2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C0A1C-A27E-4506-AD50-60605D8E64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121614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F5865FF-A58D-5492-0EE4-8ABC0FE86C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DAFB015-7277-1073-2880-5C014E0A91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008D4-69FC-4B5F-A2A3-B3EBE0C644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721437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8" name="Appendix Link"/>
          <p:cNvSpPr>
            <a:spLocks noGrp="1"/>
          </p:cNvSpPr>
          <p:nvPr>
            <p:ph type="body" sz="quarter" idx="29"/>
          </p:nvPr>
        </p:nvSpPr>
        <p:spPr>
          <a:xfrm>
            <a:off x="3200400" y="6324600"/>
            <a:ext cx="2743200" cy="192024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Image Credit"/>
          <p:cNvSpPr>
            <a:spLocks noGrp="1"/>
          </p:cNvSpPr>
          <p:nvPr>
            <p:ph type="body" sz="quarter" idx="30"/>
          </p:nvPr>
        </p:nvSpPr>
        <p:spPr>
          <a:xfrm>
            <a:off x="1562101" y="6684963"/>
            <a:ext cx="6976872" cy="173736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01193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GH Logo">
            <a:extLst>
              <a:ext uri="{FF2B5EF4-FFF2-40B4-BE49-F238E27FC236}">
                <a16:creationId xmlns:a16="http://schemas.microsoft.com/office/drawing/2014/main" id="{0E9A68EC-8F5B-B34A-3440-B60BF8197F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25" y="1006475"/>
            <a:ext cx="244475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GH Tagline">
            <a:extLst>
              <a:ext uri="{FF2B5EF4-FFF2-40B4-BE49-F238E27FC236}">
                <a16:creationId xmlns:a16="http://schemas.microsoft.com/office/drawing/2014/main" id="{4916F684-25DD-3A1F-9512-C0D4ABEA1CEB}"/>
              </a:ext>
            </a:extLst>
          </p:cNvPr>
          <p:cNvSpPr txBox="1"/>
          <p:nvPr userDrawn="1"/>
        </p:nvSpPr>
        <p:spPr>
          <a:xfrm>
            <a:off x="1730375" y="3797300"/>
            <a:ext cx="5683250" cy="46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pc="4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Because learning changes everything.</a:t>
            </a:r>
            <a:r>
              <a:rPr kumimoji="0" lang="en-US" sz="1400" spc="40" baseline="600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®</a:t>
            </a:r>
            <a:endParaRPr kumimoji="0" lang="en-US" spc="40" baseline="6000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5" name="MGH URL">
            <a:extLst>
              <a:ext uri="{FF2B5EF4-FFF2-40B4-BE49-F238E27FC236}">
                <a16:creationId xmlns:a16="http://schemas.microsoft.com/office/drawing/2014/main" id="{7BA67F29-C16B-F46F-E9F7-9F13E319BD5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8663" y="5329238"/>
            <a:ext cx="2606675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kumimoji="0" lang="en-US" altLang="zh-TW" sz="1600">
                <a:solidFill>
                  <a:srgbClr val="000000"/>
                </a:solidFill>
                <a:ea typeface="標楷體" panose="03000509000000000000" pitchFamily="49" charset="-120"/>
              </a:rPr>
              <a:t>www.mheducation.com</a:t>
            </a:r>
            <a:endParaRPr kumimoji="0" lang="en-US" altLang="zh-TW" sz="2000">
              <a:solidFill>
                <a:srgbClr val="000000"/>
              </a:solidFill>
              <a:ea typeface="標楷體" panose="03000509000000000000" pitchFamily="49" charset="-120"/>
            </a:endParaRPr>
          </a:p>
        </p:txBody>
      </p:sp>
      <p:sp>
        <p:nvSpPr>
          <p:cNvPr id="2" name="Hidden Slide Title"/>
          <p:cNvSpPr>
            <a:spLocks noGrp="1"/>
          </p:cNvSpPr>
          <p:nvPr>
            <p:ph type="title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Long Copyright">
            <a:extLst>
              <a:ext uri="{FF2B5EF4-FFF2-40B4-BE49-F238E27FC236}">
                <a16:creationId xmlns:a16="http://schemas.microsoft.com/office/drawing/2014/main" id="{632220D2-E6D7-8E70-B07D-D1741F0ECC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6525"/>
            <a:ext cx="9144000" cy="371475"/>
          </a:xfrm>
        </p:spPr>
        <p:txBody>
          <a:bodyPr/>
          <a:lstStyle>
            <a:lvl1pPr algn="ctr" defTabSz="457200">
              <a:spcBef>
                <a:spcPct val="20000"/>
              </a:spcBef>
              <a:defRPr/>
            </a:lvl1pPr>
          </a:lstStyle>
          <a:p>
            <a:pPr>
              <a:defRPr/>
            </a:pPr>
            <a:r>
              <a:rPr lang="en-US"/>
              <a:t>CYCU— Prof CK Farn</a:t>
            </a:r>
          </a:p>
        </p:txBody>
      </p:sp>
    </p:spTree>
    <p:extLst>
      <p:ext uri="{BB962C8B-B14F-4D97-AF65-F5344CB8AC3E}">
        <p14:creationId xmlns:p14="http://schemas.microsoft.com/office/powerpoint/2010/main" val="1034524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with Third as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342901" y="4343400"/>
            <a:ext cx="5791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5"/>
          </p:nvPr>
        </p:nvSpPr>
        <p:spPr>
          <a:xfrm>
            <a:off x="6400800" y="4343400"/>
            <a:ext cx="24003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Appendix Link"/>
          <p:cNvSpPr>
            <a:spLocks noGrp="1"/>
          </p:cNvSpPr>
          <p:nvPr>
            <p:ph type="body" sz="quarter" idx="29"/>
          </p:nvPr>
        </p:nvSpPr>
        <p:spPr>
          <a:xfrm>
            <a:off x="3200400" y="6324600"/>
            <a:ext cx="2743200" cy="192024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Image Credit"/>
          <p:cNvSpPr>
            <a:spLocks noGrp="1"/>
          </p:cNvSpPr>
          <p:nvPr>
            <p:ph type="body" sz="quarter" idx="30"/>
          </p:nvPr>
        </p:nvSpPr>
        <p:spPr>
          <a:xfrm>
            <a:off x="1562101" y="6684963"/>
            <a:ext cx="6976872" cy="173736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3006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5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6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7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18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Appendix Link"/>
          <p:cNvSpPr>
            <a:spLocks noGrp="1"/>
          </p:cNvSpPr>
          <p:nvPr>
            <p:ph type="body" sz="quarter" idx="29"/>
          </p:nvPr>
        </p:nvSpPr>
        <p:spPr>
          <a:xfrm>
            <a:off x="3200400" y="6324600"/>
            <a:ext cx="2743200" cy="192024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Image Credit"/>
          <p:cNvSpPr>
            <a:spLocks noGrp="1"/>
          </p:cNvSpPr>
          <p:nvPr>
            <p:ph type="body" sz="quarter" idx="30"/>
          </p:nvPr>
        </p:nvSpPr>
        <p:spPr>
          <a:xfrm>
            <a:off x="1562101" y="6684963"/>
            <a:ext cx="6976872" cy="173736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1385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0B92980-D7EC-3087-F548-B1E4C0A956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07D9480-E63C-EF14-FC50-30E077A689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BE751-97AE-4DE7-BFDE-2D2997F978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589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1B3A11-4F5F-74B3-6755-52B5F63B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2D0B46-1E21-171C-926D-AE748D0B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5FE4E3-41D2-ABA6-6825-547F1718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763D7-09A9-4A0F-A440-8A838D37118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04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CC88071-9BBA-3A2C-6D07-DA26E9514C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96A1512-AF6B-81EE-9AB7-CC4473C73FE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0FE52-8059-42F5-9990-0192D146A6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279673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C5E757-241D-C17A-99F5-0CE798C98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3EAAC2-A482-86ED-E8BA-41AA0CC5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19B370-B3BA-2AA6-DE83-D1562E5B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E2900-0218-4444-AB4B-DE02F4D38C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3472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C45AFB-45D4-32F7-E59E-46A6C192E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94D320C-B4D3-644B-BDC0-98BD9870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C4ED119-D39E-4B59-F0C8-031A5E39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5B497-0038-47B2-857A-79B166D9E1B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712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016B551F-9971-F53E-31B6-148443C47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D71988BA-9345-57F9-8139-213757450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803C87F-2F09-D0FA-33FF-31072CFD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0A73C-EA41-4D1B-A90F-0301694C334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0507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D54F2A73-30F3-CB3D-F15E-03A9F12A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E2E978FF-F6D7-6D4E-2D59-9D2B6EE24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4E488BAB-B320-0417-3A98-9626C0CB8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F5535-D655-41DC-9A47-A9E0C5754DA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869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1B7801A7-1915-C5E7-D468-AB8FDC58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BA261C34-1F3B-F722-F4D3-F061A793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267F7502-7F91-F850-C5ED-EEDFD3B70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23DED-8D97-4E54-8D89-6E62DA85C9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601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349B0A36-444F-AAE1-744A-F197DE634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999B46D0-45A0-D398-122C-D6B49AEF1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ECFB717F-5A48-C09B-9891-26FFBCEA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CC497-A9E0-41CA-B87F-1BA5D7D7585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4283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C121AF5E-132A-3964-AD0E-A6F4F4590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9EDBF543-DB64-43B7-632A-97A39043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D5E86AD9-05AB-C1CF-BE2F-0D7BA58D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F79D9-3040-485C-AE2F-1D7D3B67A0F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09575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59B7BA18-5418-9900-4E16-ACD26C31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09EA8A45-E42E-4C1C-E283-A7383EF8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34DC58D-B6DB-ABD8-86F6-6B5D81160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9B34F-0DD7-4AC4-96B2-0BE1F41BFF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199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78F4F1-FE96-5531-EBFA-7433FDC44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A74DAC-F096-FFBD-5688-6B3F3839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72AE7B-A249-468E-6A4D-4D5B14B7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B5F8C-07B9-4300-960E-6D592EEAEA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2614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980D80-334D-4B1E-FA36-FEDFDAD5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C7CE94-C74E-753E-4C3B-ECAD9C0D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152788-55E6-7BF3-CB66-40EC4CE40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76CD3-4F5C-40A5-88BA-876A312A28B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74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Rectangle 1029">
            <a:extLst>
              <a:ext uri="{FF2B5EF4-FFF2-40B4-BE49-F238E27FC236}">
                <a16:creationId xmlns:a16="http://schemas.microsoft.com/office/drawing/2014/main" id="{21E59A1D-E955-F7D0-42DA-E389AB3141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F96418C4-D051-5093-957A-2305D46961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F53BE-A268-4F5F-80D2-786741F74A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749310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A23BF893-CD11-B5AD-4077-5E0A58895B4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A84B88D7-396F-9F8B-B4F6-C0E00042C7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819EB-67EC-4437-9CCD-CC6DEEAF83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96319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8C61A78C-28C0-E0D4-48B9-AB1F242F379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B90658F2-52DB-1803-654C-E8BB0ACBE3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2073-2FC1-4A72-BF56-90829C80B2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309168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103EFE5F-50C2-1259-EB97-95771ADC7C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0EF89A3B-E893-7506-7C7A-414658B36E7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6B6E6-AAE8-4A5E-8904-44DF67D5DD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555985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ED420566-C733-FC03-9352-C699B75D268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888BF321-76E6-5645-43D0-BF69DFE983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D084B-9F2A-4776-AFE2-1781C311A3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229912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ED2F0A56-938C-26A4-FEB7-EC80F704CF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FB381A7F-7BA5-E711-EC7A-260FEEB226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3B6EA-E7FD-45AE-AA4D-9D654CD75E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883168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1FE5B8D0-EA19-BDE1-F4A4-E7E316F875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1CEDD6B8-D87E-A74D-1E63-C3C46A5583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B69B7-6B23-488C-8B95-4630A9E39A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99466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279A53D8-6BE8-24C2-C208-180864628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19F447D3-722A-1BA6-930B-B1F4C96BA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E00015BF-6C14-80EA-393F-EDE43F2B8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4AA0B923-E6B2-5250-75C0-DB6FEE17085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210E6158-EF34-E977-89DB-C098C1A27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8C664A06-28A2-4148-889C-17BC7A0BE1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E457B186-23C4-6521-0D18-D19A25251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id="{2DAC3ADD-B6F8-5F54-4538-C90D72E27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4000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  <p:sldLayoutId id="2147483987" r:id="rId12"/>
    <p:sldLayoutId id="2147483988" r:id="rId13"/>
    <p:sldLayoutId id="2147484001" r:id="rId14"/>
    <p:sldLayoutId id="2147484002" r:id="rId15"/>
    <p:sldLayoutId id="2147484003" r:id="rId16"/>
    <p:sldLayoutId id="2147484004" r:id="rId17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9"/>
        </a:buBlip>
        <a:defRPr kumimoji="1" sz="3200" kern="120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20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21"/>
        </a:buBlip>
        <a:defRPr kumimoji="1" sz="24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版面配置區 1">
            <a:extLst>
              <a:ext uri="{FF2B5EF4-FFF2-40B4-BE49-F238E27FC236}">
                <a16:creationId xmlns:a16="http://schemas.microsoft.com/office/drawing/2014/main" id="{0720B953-57ED-5C5D-4EC0-5ED2FF152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6387" name="文字版面配置區 2">
            <a:extLst>
              <a:ext uri="{FF2B5EF4-FFF2-40B4-BE49-F238E27FC236}">
                <a16:creationId xmlns:a16="http://schemas.microsoft.com/office/drawing/2014/main" id="{D07859F5-CFC1-EC99-2037-709E4685C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12936C-16D8-E3DC-75A9-9AEE20B1B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05A29E-A188-719D-230F-61FEC950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4EBDCA7-9EA1-DC61-1ED2-5A8BCF6E8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605463-77C5-4E57-B51E-563C6D727C2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>
            <a:extLst>
              <a:ext uri="{FF2B5EF4-FFF2-40B4-BE49-F238E27FC236}">
                <a16:creationId xmlns:a16="http://schemas.microsoft.com/office/drawing/2014/main" id="{92EC6B92-BEED-A720-18C8-B4D7D1D13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5DC68E32-1021-E5B5-F347-A0622F85D5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76375" y="363538"/>
            <a:ext cx="6584950" cy="2387600"/>
          </a:xfrm>
        </p:spPr>
        <p:txBody>
          <a:bodyPr/>
          <a:lstStyle/>
          <a:p>
            <a:r>
              <a:rPr lang="en-US" altLang="zh-TW" sz="3600">
                <a:ea typeface="微軟正黑體" panose="020B0604030504040204" pitchFamily="34" charset="-120"/>
              </a:rPr>
              <a:t>Quality Management (Ch.9)</a:t>
            </a:r>
            <a:br>
              <a:rPr lang="en-US" altLang="zh-TW" sz="2000">
                <a:ea typeface="微軟正黑體" panose="020B0604030504040204" pitchFamily="34" charset="-120"/>
              </a:rPr>
            </a:br>
            <a:r>
              <a:rPr lang="en-US" altLang="zh-TW" sz="2000">
                <a:ea typeface="微軟正黑體" panose="020B0604030504040204" pitchFamily="34" charset="-120"/>
              </a:rPr>
              <a:t> </a:t>
            </a:r>
            <a:endParaRPr lang="zh-TW" altLang="en-US" sz="3600">
              <a:solidFill>
                <a:srgbClr val="FFFFFF"/>
              </a:solidFill>
              <a:ea typeface="微軟正黑體" panose="020B0604030504040204" pitchFamily="34" charset="-120"/>
            </a:endParaRP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418B640-D93E-8B80-98B0-1E7EBCA26AD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3644900"/>
            <a:ext cx="6858000" cy="1655763"/>
          </a:xfrm>
        </p:spPr>
        <p:txBody>
          <a:bodyPr/>
          <a:lstStyle/>
          <a:p>
            <a:pPr lvl="1"/>
            <a:r>
              <a:rPr lang="en-US" altLang="en-US" dirty="0" err="1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2024.11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165F7398-3150-4B66-F58C-33FD58DAC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7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6E5BEBF-ADFD-9888-0304-8973325CF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Assessing Service Quality</a:t>
            </a:r>
            <a:endParaRPr lang="en-IN" altLang="zh-TW" sz="3600"/>
          </a:p>
        </p:txBody>
      </p:sp>
      <p:sp>
        <p:nvSpPr>
          <p:cNvPr id="40962" name="Content Placeholder 3">
            <a:extLst>
              <a:ext uri="{FF2B5EF4-FFF2-40B4-BE49-F238E27FC236}">
                <a16:creationId xmlns:a16="http://schemas.microsoft.com/office/drawing/2014/main" id="{40ED77E5-249E-7A80-AEE7-0FDAC93683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Audit service to identify strengths and weaknesses</a:t>
            </a:r>
          </a:p>
          <a:p>
            <a:r>
              <a:rPr lang="en-US" altLang="zh-TW" sz="2400"/>
              <a:t>In particular, look for discrepancies between:</a:t>
            </a:r>
          </a:p>
          <a:p>
            <a:pPr lvl="1"/>
            <a:r>
              <a:rPr lang="en-US" altLang="zh-TW" sz="2000"/>
              <a:t>Customer expectations and management perceptions of those expectations</a:t>
            </a:r>
          </a:p>
          <a:p>
            <a:pPr lvl="1"/>
            <a:r>
              <a:rPr lang="en-US" altLang="zh-TW" sz="2000"/>
              <a:t>Management perceptions, customer expectations, and service-quality specifications</a:t>
            </a:r>
          </a:p>
          <a:p>
            <a:pPr lvl="1"/>
            <a:r>
              <a:rPr lang="en-US" altLang="zh-TW" sz="2000"/>
              <a:t>Service quality and service actually delivered</a:t>
            </a:r>
          </a:p>
          <a:p>
            <a:pPr lvl="1"/>
            <a:r>
              <a:rPr lang="en-US" altLang="zh-TW" sz="2000"/>
              <a:t>Service actually delivered and what is communicated about the service to customers</a:t>
            </a:r>
          </a:p>
          <a:p>
            <a:pPr lvl="1"/>
            <a:r>
              <a:rPr lang="en-US" altLang="zh-TW" sz="2000"/>
              <a:t>Customers’ expectations of the service provider and their perceptions of provider delivery</a:t>
            </a:r>
          </a:p>
        </p:txBody>
      </p:sp>
      <p:sp>
        <p:nvSpPr>
          <p:cNvPr id="40963" name="Footer Placeholder 7">
            <a:extLst>
              <a:ext uri="{FF2B5EF4-FFF2-40B4-BE49-F238E27FC236}">
                <a16:creationId xmlns:a16="http://schemas.microsoft.com/office/drawing/2014/main" id="{0074FFAE-AC67-E433-EB18-D1194A2E10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0964" name="Slide Number Placeholder 8">
            <a:extLst>
              <a:ext uri="{FF2B5EF4-FFF2-40B4-BE49-F238E27FC236}">
                <a16:creationId xmlns:a16="http://schemas.microsoft.com/office/drawing/2014/main" id="{529603D4-7665-7AAB-E785-56E818719D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B153213-B68A-40D7-9EF4-6F50F1DAFA65}" type="slidenum">
              <a:rPr lang="en-US" altLang="zh-TW" sz="1400" smtClean="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69175302-9F9C-63A5-FF2D-BA87A929F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Determinants of Quality</a:t>
            </a:r>
            <a:endParaRPr lang="en-IN" altLang="zh-TW"/>
          </a:p>
        </p:txBody>
      </p:sp>
      <p:sp>
        <p:nvSpPr>
          <p:cNvPr id="41986" name="Content Placeholder 3">
            <a:extLst>
              <a:ext uri="{FF2B5EF4-FFF2-40B4-BE49-F238E27FC236}">
                <a16:creationId xmlns:a16="http://schemas.microsoft.com/office/drawing/2014/main" id="{5DD6F121-350F-84B7-8EF1-D64410704B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1773238"/>
            <a:ext cx="7772400" cy="4114800"/>
          </a:xfrm>
        </p:spPr>
        <p:txBody>
          <a:bodyPr/>
          <a:lstStyle/>
          <a:p>
            <a:r>
              <a:rPr lang="en-US" altLang="zh-TW" sz="2400"/>
              <a:t>Quality of design</a:t>
            </a:r>
          </a:p>
          <a:p>
            <a:pPr lvl="1"/>
            <a:r>
              <a:rPr lang="en-US" altLang="zh-TW" sz="2000"/>
              <a:t>Intention of designers to include or exclude features in a product or service</a:t>
            </a:r>
          </a:p>
          <a:p>
            <a:r>
              <a:rPr lang="en-US" altLang="zh-TW" sz="2400"/>
              <a:t>Quality of conformance</a:t>
            </a:r>
          </a:p>
          <a:p>
            <a:pPr lvl="1"/>
            <a:r>
              <a:rPr lang="en-US" altLang="zh-TW" sz="2000"/>
              <a:t>The degree to which goods or services conform to the intent of the designers</a:t>
            </a:r>
          </a:p>
          <a:p>
            <a:r>
              <a:rPr lang="en-US" altLang="zh-TW" sz="2400"/>
              <a:t>Ease-of-use and user instructions</a:t>
            </a:r>
          </a:p>
          <a:p>
            <a:pPr lvl="1"/>
            <a:r>
              <a:rPr lang="en-US" altLang="zh-TW" sz="2000"/>
              <a:t>Increase the likelihood that a product will be used for its intended purpose and in such a way that it will continue to function properly and safely</a:t>
            </a:r>
          </a:p>
          <a:p>
            <a:r>
              <a:rPr lang="en-US" altLang="zh-TW" sz="2400"/>
              <a:t>After-the-sale service</a:t>
            </a:r>
          </a:p>
          <a:p>
            <a:pPr lvl="1"/>
            <a:r>
              <a:rPr lang="en-US" altLang="zh-TW" sz="2000"/>
              <a:t>Taking care of issues and problems that arise after the sale</a:t>
            </a:r>
          </a:p>
        </p:txBody>
      </p:sp>
      <p:sp>
        <p:nvSpPr>
          <p:cNvPr id="41987" name="Footer Placeholder 7">
            <a:extLst>
              <a:ext uri="{FF2B5EF4-FFF2-40B4-BE49-F238E27FC236}">
                <a16:creationId xmlns:a16="http://schemas.microsoft.com/office/drawing/2014/main" id="{13AF93B3-22BD-0E22-4803-B09DD83174B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1988" name="Slide Number Placeholder 8">
            <a:extLst>
              <a:ext uri="{FF2B5EF4-FFF2-40B4-BE49-F238E27FC236}">
                <a16:creationId xmlns:a16="http://schemas.microsoft.com/office/drawing/2014/main" id="{DA2BD1C0-E54C-D0A6-02E5-B2209969BCD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6A9D6EA-B377-46BA-A4A1-F0DFB1935201}" type="slidenum">
              <a:rPr lang="en-US" altLang="zh-TW" sz="1400" smtClean="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188545E-8212-8B75-9288-13169B522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Responsibility for Quality</a:t>
            </a:r>
            <a:endParaRPr lang="en-IN" altLang="zh-TW" sz="3600"/>
          </a:p>
        </p:txBody>
      </p:sp>
      <p:sp>
        <p:nvSpPr>
          <p:cNvPr id="43010" name="Content Placeholder 5">
            <a:extLst>
              <a:ext uri="{FF2B5EF4-FFF2-40B4-BE49-F238E27FC236}">
                <a16:creationId xmlns:a16="http://schemas.microsoft.com/office/drawing/2014/main" id="{37470AD1-78EA-20A1-9E22-B8F3DDEBFA8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962525" y="1773238"/>
            <a:ext cx="3810000" cy="4114800"/>
          </a:xfrm>
        </p:spPr>
        <p:txBody>
          <a:bodyPr/>
          <a:lstStyle/>
          <a:p>
            <a:pPr marL="0" indent="0">
              <a:spcBef>
                <a:spcPts val="800"/>
              </a:spcBef>
              <a:buFont typeface="Wingdings" panose="05000000000000000000" pitchFamily="2" charset="2"/>
              <a:buNone/>
            </a:pPr>
            <a:r>
              <a:rPr lang="en-US" altLang="zh-TW" sz="2400">
                <a:solidFill>
                  <a:schemeClr val="tx1"/>
                </a:solidFill>
              </a:rPr>
              <a:t>Everyone in the organization has some responsibility for quality, but certain areas of the organization are involved in activities that make them key areas of responsibility</a:t>
            </a:r>
          </a:p>
        </p:txBody>
      </p:sp>
      <p:sp>
        <p:nvSpPr>
          <p:cNvPr id="43011" name="Content Placeholder 4">
            <a:extLst>
              <a:ext uri="{FF2B5EF4-FFF2-40B4-BE49-F238E27FC236}">
                <a16:creationId xmlns:a16="http://schemas.microsoft.com/office/drawing/2014/main" id="{C9D2512D-438E-C48D-2B0F-663B808EE76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762000" y="1773238"/>
            <a:ext cx="3810000" cy="4114800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altLang="zh-TW" sz="2400"/>
              <a:t>Top management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Design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Procurement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Production/operations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Quality assurance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Packaging and shipping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Marketing and sales</a:t>
            </a:r>
          </a:p>
          <a:p>
            <a:pPr>
              <a:spcBef>
                <a:spcPts val="800"/>
              </a:spcBef>
            </a:pPr>
            <a:r>
              <a:rPr lang="en-US" altLang="zh-TW" sz="2400"/>
              <a:t>Customer service</a:t>
            </a:r>
          </a:p>
        </p:txBody>
      </p:sp>
      <p:sp>
        <p:nvSpPr>
          <p:cNvPr id="43012" name="Footer Placeholder 6">
            <a:extLst>
              <a:ext uri="{FF2B5EF4-FFF2-40B4-BE49-F238E27FC236}">
                <a16:creationId xmlns:a16="http://schemas.microsoft.com/office/drawing/2014/main" id="{42A8C60F-7F7E-1FC0-457D-D857B0DD0F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CYCU— Prof CK Farn</a:t>
            </a:r>
          </a:p>
        </p:txBody>
      </p:sp>
      <p:sp>
        <p:nvSpPr>
          <p:cNvPr id="43013" name="Slide Number Placeholder 7">
            <a:extLst>
              <a:ext uri="{FF2B5EF4-FFF2-40B4-BE49-F238E27FC236}">
                <a16:creationId xmlns:a16="http://schemas.microsoft.com/office/drawing/2014/main" id="{9213B132-6D8F-75AF-7252-58500C339A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F6D45B-907C-4E20-96D9-B7AE0458CC0B}" type="slidenum">
              <a:rPr lang="en-US" altLang="zh-TW" sz="1400" smtClean="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C631F29B-0B7E-6C66-79C1-B326517738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Benefits of Good Quality</a:t>
            </a:r>
            <a:endParaRPr lang="en-IN" altLang="zh-TW" sz="3600"/>
          </a:p>
        </p:txBody>
      </p:sp>
      <p:sp>
        <p:nvSpPr>
          <p:cNvPr id="44034" name="Content Placeholder 3">
            <a:extLst>
              <a:ext uri="{FF2B5EF4-FFF2-40B4-BE49-F238E27FC236}">
                <a16:creationId xmlns:a16="http://schemas.microsoft.com/office/drawing/2014/main" id="{9E74A6EC-96E1-A162-DE26-597D086683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Enhanced reputation for quality</a:t>
            </a:r>
          </a:p>
          <a:p>
            <a:r>
              <a:rPr lang="en-US" altLang="zh-TW" sz="2400"/>
              <a:t>Ability to command premium prices</a:t>
            </a:r>
          </a:p>
          <a:p>
            <a:r>
              <a:rPr lang="en-US" altLang="zh-TW" sz="2400"/>
              <a:t>Increased market share</a:t>
            </a:r>
          </a:p>
          <a:p>
            <a:r>
              <a:rPr lang="en-US" altLang="zh-TW" sz="2400"/>
              <a:t>Greater customer loyalty</a:t>
            </a:r>
          </a:p>
          <a:p>
            <a:r>
              <a:rPr lang="en-US" altLang="zh-TW" sz="2400"/>
              <a:t>Lower liability costs</a:t>
            </a:r>
          </a:p>
          <a:p>
            <a:r>
              <a:rPr lang="en-US" altLang="zh-TW" sz="2400"/>
              <a:t>Fewer production or service problems</a:t>
            </a:r>
          </a:p>
          <a:p>
            <a:r>
              <a:rPr lang="en-US" altLang="zh-TW" sz="2400"/>
              <a:t>Lower production costs</a:t>
            </a:r>
          </a:p>
          <a:p>
            <a:r>
              <a:rPr lang="en-US" altLang="zh-TW" sz="2400"/>
              <a:t>Higher profits</a:t>
            </a:r>
          </a:p>
        </p:txBody>
      </p:sp>
      <p:sp>
        <p:nvSpPr>
          <p:cNvPr id="44035" name="Footer Placeholder 7">
            <a:extLst>
              <a:ext uri="{FF2B5EF4-FFF2-40B4-BE49-F238E27FC236}">
                <a16:creationId xmlns:a16="http://schemas.microsoft.com/office/drawing/2014/main" id="{49723C8B-B6BA-DEA0-DEEC-44F0C70BC7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4036" name="Slide Number Placeholder 8">
            <a:extLst>
              <a:ext uri="{FF2B5EF4-FFF2-40B4-BE49-F238E27FC236}">
                <a16:creationId xmlns:a16="http://schemas.microsoft.com/office/drawing/2014/main" id="{4A537933-95C4-0A47-EAFD-DFBC22F698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77D6EA-572D-4CC1-8EB7-521589C4A722}" type="slidenum">
              <a:rPr lang="en-US" altLang="zh-TW" sz="1400" smtClean="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F6A73E4-367F-EEE6-C7E4-60933DAEE2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r>
              <a:rPr lang="en-US" altLang="zh-TW" sz="3200"/>
              <a:t>The Consequences of Poor Quality</a:t>
            </a:r>
            <a:endParaRPr lang="en-IN" altLang="zh-TW" sz="3200"/>
          </a:p>
        </p:txBody>
      </p:sp>
      <p:sp>
        <p:nvSpPr>
          <p:cNvPr id="45058" name="Content Placeholder 3">
            <a:extLst>
              <a:ext uri="{FF2B5EF4-FFF2-40B4-BE49-F238E27FC236}">
                <a16:creationId xmlns:a16="http://schemas.microsoft.com/office/drawing/2014/main" id="{C1BB10A4-8F98-40C0-5501-5BEAC81661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Loss of business</a:t>
            </a:r>
          </a:p>
          <a:p>
            <a:r>
              <a:rPr lang="en-US" altLang="zh-TW"/>
              <a:t>Liability</a:t>
            </a:r>
          </a:p>
          <a:p>
            <a:r>
              <a:rPr lang="en-US" altLang="zh-TW"/>
              <a:t>Productivity</a:t>
            </a:r>
          </a:p>
          <a:p>
            <a:r>
              <a:rPr lang="en-US" altLang="zh-TW"/>
              <a:t>Costs</a:t>
            </a:r>
          </a:p>
        </p:txBody>
      </p:sp>
      <p:sp>
        <p:nvSpPr>
          <p:cNvPr id="45059" name="Footer Placeholder 7">
            <a:extLst>
              <a:ext uri="{FF2B5EF4-FFF2-40B4-BE49-F238E27FC236}">
                <a16:creationId xmlns:a16="http://schemas.microsoft.com/office/drawing/2014/main" id="{4CBBFCA4-0398-AAD0-E764-537A5D2EFC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5060" name="Slide Number Placeholder 8">
            <a:extLst>
              <a:ext uri="{FF2B5EF4-FFF2-40B4-BE49-F238E27FC236}">
                <a16:creationId xmlns:a16="http://schemas.microsoft.com/office/drawing/2014/main" id="{33B41BE1-5CD5-24EA-F097-218EC19505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318208E-D1FA-4317-90E3-6DEDF8F69FE9}" type="slidenum">
              <a:rPr lang="en-US" altLang="zh-TW" sz="1400" smtClean="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8D60558E-C2D6-7AE6-C37A-E2E9D5DFD4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Costs of Quality</a:t>
            </a:r>
            <a:endParaRPr lang="en-IN" altLang="zh-TW"/>
          </a:p>
        </p:txBody>
      </p:sp>
      <p:sp>
        <p:nvSpPr>
          <p:cNvPr id="46082" name="Content Placeholder 3">
            <a:extLst>
              <a:ext uri="{FF2B5EF4-FFF2-40B4-BE49-F238E27FC236}">
                <a16:creationId xmlns:a16="http://schemas.microsoft.com/office/drawing/2014/main" id="{B63DF38A-98AD-371E-F09A-455D1A5FBA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Appraisal costs</a:t>
            </a:r>
          </a:p>
          <a:p>
            <a:pPr lvl="1"/>
            <a:r>
              <a:rPr lang="en-US" altLang="zh-TW"/>
              <a:t>Costs of activities designed to ensure quality or uncover defects</a:t>
            </a:r>
          </a:p>
          <a:p>
            <a:r>
              <a:rPr lang="en-US" altLang="zh-TW"/>
              <a:t>Prevention costs</a:t>
            </a:r>
          </a:p>
          <a:p>
            <a:pPr lvl="1"/>
            <a:r>
              <a:rPr lang="en-US" altLang="zh-TW"/>
              <a:t>All TQ training, TQ planning, customer assessment, process control, and quality improvement costs to prevent defects from occurring</a:t>
            </a:r>
          </a:p>
        </p:txBody>
      </p:sp>
      <p:sp>
        <p:nvSpPr>
          <p:cNvPr id="46083" name="Footer Placeholder 7">
            <a:extLst>
              <a:ext uri="{FF2B5EF4-FFF2-40B4-BE49-F238E27FC236}">
                <a16:creationId xmlns:a16="http://schemas.microsoft.com/office/drawing/2014/main" id="{3200A20E-0443-21F1-189F-E2A241D54E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6084" name="Slide Number Placeholder 8">
            <a:extLst>
              <a:ext uri="{FF2B5EF4-FFF2-40B4-BE49-F238E27FC236}">
                <a16:creationId xmlns:a16="http://schemas.microsoft.com/office/drawing/2014/main" id="{D6AE5826-2368-D921-8310-D2E0517E84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5E9EA6-461A-464F-91EB-42CB6AC796A2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38F6205A-C598-0D3E-E8FB-1320A64E91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Costs of Quality (cont.)</a:t>
            </a:r>
            <a:endParaRPr lang="en-IN" altLang="zh-TW" sz="3600"/>
          </a:p>
        </p:txBody>
      </p:sp>
      <p:sp>
        <p:nvSpPr>
          <p:cNvPr id="47106" name="Content Placeholder 3">
            <a:extLst>
              <a:ext uri="{FF2B5EF4-FFF2-40B4-BE49-F238E27FC236}">
                <a16:creationId xmlns:a16="http://schemas.microsoft.com/office/drawing/2014/main" id="{11414DCB-5F4E-AA20-BA48-4EBF48B96D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Failure costs - costs incurred by defective parts/products or faulty services</a:t>
            </a:r>
          </a:p>
          <a:p>
            <a:pPr lvl="1"/>
            <a:r>
              <a:rPr lang="en-US" altLang="zh-TW"/>
              <a:t>Internal failure costs</a:t>
            </a:r>
          </a:p>
          <a:p>
            <a:pPr lvl="2"/>
            <a:r>
              <a:rPr lang="en-US" altLang="zh-TW"/>
              <a:t>Costs incurred to fix problems that are detected before the product/service is delivered to the customer</a:t>
            </a:r>
          </a:p>
          <a:p>
            <a:pPr lvl="1"/>
            <a:r>
              <a:rPr lang="en-US" altLang="zh-TW"/>
              <a:t>External failure costs</a:t>
            </a:r>
          </a:p>
          <a:p>
            <a:pPr lvl="2"/>
            <a:r>
              <a:rPr lang="en-US" altLang="zh-TW"/>
              <a:t>All costs incurred to fix problems that are detected after the product/service is delivered to the customer</a:t>
            </a:r>
          </a:p>
        </p:txBody>
      </p:sp>
      <p:sp>
        <p:nvSpPr>
          <p:cNvPr id="47107" name="Footer Placeholder 7">
            <a:extLst>
              <a:ext uri="{FF2B5EF4-FFF2-40B4-BE49-F238E27FC236}">
                <a16:creationId xmlns:a16="http://schemas.microsoft.com/office/drawing/2014/main" id="{47EDBA5B-1CFB-F649-F550-A684C71E46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7108" name="Slide Number Placeholder 8">
            <a:extLst>
              <a:ext uri="{FF2B5EF4-FFF2-40B4-BE49-F238E27FC236}">
                <a16:creationId xmlns:a16="http://schemas.microsoft.com/office/drawing/2014/main" id="{831A58E4-B0B3-7E39-24B6-C0C23E82BE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D54081-3B5E-48FA-A630-A0C73730D28C}" type="slidenum">
              <a:rPr lang="en-US" altLang="zh-TW" sz="1400" smtClean="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69B05885-F3BA-B20C-1125-DE0F17894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Ethics and Quality</a:t>
            </a:r>
            <a:endParaRPr lang="en-IN" altLang="zh-TW"/>
          </a:p>
        </p:txBody>
      </p:sp>
      <p:sp>
        <p:nvSpPr>
          <p:cNvPr id="48130" name="Content Placeholder 3">
            <a:extLst>
              <a:ext uri="{FF2B5EF4-FFF2-40B4-BE49-F238E27FC236}">
                <a16:creationId xmlns:a16="http://schemas.microsoft.com/office/drawing/2014/main" id="{2490100E-90DD-D308-0332-75BB74056E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Substandard work</a:t>
            </a:r>
          </a:p>
          <a:p>
            <a:pPr lvl="1"/>
            <a:r>
              <a:rPr lang="en-US" altLang="zh-TW"/>
              <a:t>Defective products</a:t>
            </a:r>
          </a:p>
          <a:p>
            <a:pPr lvl="1"/>
            <a:r>
              <a:rPr lang="en-US" altLang="zh-TW"/>
              <a:t>Substandard service</a:t>
            </a:r>
          </a:p>
          <a:p>
            <a:pPr lvl="1"/>
            <a:r>
              <a:rPr lang="en-US" altLang="zh-TW"/>
              <a:t>Poor designs</a:t>
            </a:r>
          </a:p>
          <a:p>
            <a:pPr lvl="1"/>
            <a:r>
              <a:rPr lang="en-US" altLang="zh-TW"/>
              <a:t>Shoddy workmanship</a:t>
            </a:r>
          </a:p>
          <a:p>
            <a:pPr lvl="1"/>
            <a:r>
              <a:rPr lang="en-US" altLang="zh-TW"/>
              <a:t>Substandard parts and materials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6FA5DDA-2C7F-EE5F-0601-6770E8D553D7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524000" y="5013325"/>
            <a:ext cx="6576392" cy="1082675"/>
          </a:xfrm>
          <a:solidFill>
            <a:srgbClr val="FFD579"/>
          </a:solidFill>
          <a:ln w="28575"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/>
          <a:lstStyle/>
          <a:p>
            <a:pPr>
              <a:defRPr/>
            </a:pPr>
            <a:r>
              <a:rPr lang="en-US" sz="2000" b="1" dirty="0">
                <a:solidFill>
                  <a:srgbClr val="333333"/>
                </a:solidFill>
                <a:latin typeface="+mj-lt"/>
              </a:rPr>
              <a:t>Having knowledge of this and failing to correct and report it in a timely manner is unethical, even illegal.</a:t>
            </a:r>
          </a:p>
          <a:p>
            <a:pPr>
              <a:defRPr/>
            </a:pPr>
            <a:endParaRPr lang="en-US" sz="2000" dirty="0">
              <a:latin typeface="+mj-lt"/>
            </a:endParaRPr>
          </a:p>
        </p:txBody>
      </p:sp>
      <p:sp>
        <p:nvSpPr>
          <p:cNvPr id="48132" name="Footer Placeholder 8">
            <a:extLst>
              <a:ext uri="{FF2B5EF4-FFF2-40B4-BE49-F238E27FC236}">
                <a16:creationId xmlns:a16="http://schemas.microsoft.com/office/drawing/2014/main" id="{0E4DFD30-25CE-FAFD-BAB3-512F312F98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8133" name="Slide Number Placeholder 9">
            <a:extLst>
              <a:ext uri="{FF2B5EF4-FFF2-40B4-BE49-F238E27FC236}">
                <a16:creationId xmlns:a16="http://schemas.microsoft.com/office/drawing/2014/main" id="{F77A9F65-2937-ED29-3A39-E5AAA74EA4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937838-459B-4C12-81EA-1722A595B41D}" type="slidenum">
              <a:rPr lang="en-US" altLang="zh-TW" sz="1400" smtClean="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21E46E29-F11A-5D74-5C4D-492DF2758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Certification</a:t>
            </a:r>
            <a:endParaRPr lang="en-IN" altLang="zh-TW"/>
          </a:p>
        </p:txBody>
      </p:sp>
      <p:sp>
        <p:nvSpPr>
          <p:cNvPr id="49154" name="Content Placeholder 3">
            <a:extLst>
              <a:ext uri="{FF2B5EF4-FFF2-40B4-BE49-F238E27FC236}">
                <a16:creationId xmlns:a16="http://schemas.microsoft.com/office/drawing/2014/main" id="{734E2AA9-7CA9-77EA-A6A1-DDCD4C2D4E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18450" cy="4114800"/>
          </a:xfrm>
        </p:spPr>
        <p:txBody>
          <a:bodyPr/>
          <a:lstStyle/>
          <a:p>
            <a:r>
              <a:rPr lang="en-US" altLang="zh-TW" sz="2400"/>
              <a:t>International Organization for Standardization</a:t>
            </a:r>
          </a:p>
          <a:p>
            <a:r>
              <a:rPr lang="en-US" altLang="zh-TW" sz="2400"/>
              <a:t>ISO 9000</a:t>
            </a:r>
          </a:p>
          <a:p>
            <a:pPr lvl="1"/>
            <a:r>
              <a:rPr lang="en-US" altLang="zh-TW" sz="2000"/>
              <a:t>Set of international standards on quality management and quality assurance, critical to international business </a:t>
            </a:r>
          </a:p>
          <a:p>
            <a:r>
              <a:rPr lang="en-US" altLang="zh-TW" sz="2400"/>
              <a:t>ISO 14000</a:t>
            </a:r>
          </a:p>
          <a:p>
            <a:pPr lvl="1"/>
            <a:r>
              <a:rPr lang="en-US" altLang="zh-TW" sz="2000"/>
              <a:t>A set of international standards for assessing a company’s environmental performance</a:t>
            </a:r>
          </a:p>
          <a:p>
            <a:r>
              <a:rPr lang="en-US" altLang="zh-TW" sz="2400"/>
              <a:t>ISO 24700</a:t>
            </a:r>
          </a:p>
          <a:p>
            <a:pPr lvl="1"/>
            <a:r>
              <a:rPr lang="en-US" altLang="zh-TW" sz="2000"/>
              <a:t>Pertains to the quality and performance of office equipment that contains reused components</a:t>
            </a:r>
          </a:p>
        </p:txBody>
      </p:sp>
      <p:sp>
        <p:nvSpPr>
          <p:cNvPr id="49155" name="Footer Placeholder 7">
            <a:extLst>
              <a:ext uri="{FF2B5EF4-FFF2-40B4-BE49-F238E27FC236}">
                <a16:creationId xmlns:a16="http://schemas.microsoft.com/office/drawing/2014/main" id="{D08F3D62-74DC-7F50-BC0B-BC3BA481B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49156" name="Slide Number Placeholder 8">
            <a:extLst>
              <a:ext uri="{FF2B5EF4-FFF2-40B4-BE49-F238E27FC236}">
                <a16:creationId xmlns:a16="http://schemas.microsoft.com/office/drawing/2014/main" id="{037E46DD-4C87-F9A9-A42C-E7579B8320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74DEF13-CF75-4797-9C4E-AB39D9903AD1}" type="slidenum">
              <a:rPr lang="en-US" altLang="zh-TW" sz="1400" smtClean="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F6AEF5B-0355-A24A-77C0-6D42ED855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ISO 9000</a:t>
            </a:r>
            <a:r>
              <a:rPr lang="zh-TW" altLang="en-US"/>
              <a:t> </a:t>
            </a:r>
            <a:r>
              <a:rPr lang="en-US" altLang="zh-TW"/>
              <a:t>Quality principles</a:t>
            </a:r>
          </a:p>
        </p:txBody>
      </p:sp>
      <p:sp>
        <p:nvSpPr>
          <p:cNvPr id="50178" name="Content Placeholder 3">
            <a:extLst>
              <a:ext uri="{FF2B5EF4-FFF2-40B4-BE49-F238E27FC236}">
                <a16:creationId xmlns:a16="http://schemas.microsoft.com/office/drawing/2014/main" id="{8303EBFF-0E2E-375A-04F1-D56A8929D2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350250" cy="4114800"/>
          </a:xfrm>
        </p:spPr>
        <p:txBody>
          <a:bodyPr/>
          <a:lstStyle/>
          <a:p>
            <a:r>
              <a:rPr lang="en-US" altLang="zh-TW" sz="2400"/>
              <a:t>Principle 1</a:t>
            </a:r>
            <a:r>
              <a:rPr lang="zh-TW" altLang="en-US" sz="2400"/>
              <a:t>  </a:t>
            </a:r>
            <a:r>
              <a:rPr lang="en-US" altLang="zh-TW" sz="2400"/>
              <a:t>Customer focus </a:t>
            </a:r>
          </a:p>
          <a:p>
            <a:r>
              <a:rPr lang="en-US" altLang="zh-TW" sz="2400"/>
              <a:t>Principle 2</a:t>
            </a:r>
            <a:r>
              <a:rPr lang="zh-TW" altLang="en-US" sz="2400"/>
              <a:t>  </a:t>
            </a:r>
            <a:r>
              <a:rPr lang="en-US" altLang="zh-TW" sz="2400"/>
              <a:t>Leadership </a:t>
            </a:r>
          </a:p>
          <a:p>
            <a:r>
              <a:rPr lang="en-US" altLang="zh-TW" sz="2400"/>
              <a:t>Principle 3</a:t>
            </a:r>
            <a:r>
              <a:rPr lang="zh-TW" altLang="en-US" sz="2400"/>
              <a:t>  </a:t>
            </a:r>
            <a:r>
              <a:rPr lang="en-US" altLang="zh-TW" sz="2400"/>
              <a:t>Involvement of people </a:t>
            </a:r>
          </a:p>
          <a:p>
            <a:r>
              <a:rPr lang="en-US" altLang="zh-TW" sz="2400"/>
              <a:t>Principle 4</a:t>
            </a:r>
            <a:r>
              <a:rPr lang="zh-TW" altLang="en-US" sz="2400"/>
              <a:t>  </a:t>
            </a:r>
            <a:r>
              <a:rPr lang="en-US" altLang="zh-TW" sz="2400"/>
              <a:t>Process approach </a:t>
            </a:r>
          </a:p>
          <a:p>
            <a:r>
              <a:rPr lang="en-US" altLang="zh-TW" sz="2400"/>
              <a:t>Principle 5</a:t>
            </a:r>
            <a:r>
              <a:rPr lang="zh-TW" altLang="en-US" sz="2400"/>
              <a:t>  </a:t>
            </a:r>
            <a:r>
              <a:rPr lang="en-US" altLang="zh-TW" sz="2400"/>
              <a:t>System approach to management </a:t>
            </a:r>
          </a:p>
          <a:p>
            <a:r>
              <a:rPr lang="en-US" altLang="zh-TW" sz="2400"/>
              <a:t>Principle 6</a:t>
            </a:r>
            <a:r>
              <a:rPr lang="zh-TW" altLang="en-US" sz="2400"/>
              <a:t>  </a:t>
            </a:r>
            <a:r>
              <a:rPr lang="en-US" altLang="zh-TW" sz="2400"/>
              <a:t>Continual improvement </a:t>
            </a:r>
          </a:p>
          <a:p>
            <a:r>
              <a:rPr lang="en-US" altLang="zh-TW" sz="2400"/>
              <a:t>Principle 7</a:t>
            </a:r>
            <a:r>
              <a:rPr lang="zh-TW" altLang="en-US" sz="2400"/>
              <a:t>  </a:t>
            </a:r>
            <a:r>
              <a:rPr lang="en-US" altLang="zh-TW" sz="2400"/>
              <a:t>Factual approach to decision making </a:t>
            </a:r>
          </a:p>
          <a:p>
            <a:r>
              <a:rPr lang="en-US" altLang="zh-TW" sz="2400"/>
              <a:t>Principle 8</a:t>
            </a:r>
            <a:r>
              <a:rPr lang="zh-TW" altLang="en-US" sz="2400"/>
              <a:t>  </a:t>
            </a:r>
            <a:r>
              <a:rPr lang="en-US" altLang="zh-TW" sz="2400"/>
              <a:t>Mutually beneficial supplier relationships</a:t>
            </a:r>
          </a:p>
        </p:txBody>
      </p:sp>
      <p:sp>
        <p:nvSpPr>
          <p:cNvPr id="50179" name="Footer Placeholder 7">
            <a:extLst>
              <a:ext uri="{FF2B5EF4-FFF2-40B4-BE49-F238E27FC236}">
                <a16:creationId xmlns:a16="http://schemas.microsoft.com/office/drawing/2014/main" id="{9198E176-94C8-5762-547A-3543F604F73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0180" name="Slide Number Placeholder 8">
            <a:extLst>
              <a:ext uri="{FF2B5EF4-FFF2-40B4-BE49-F238E27FC236}">
                <a16:creationId xmlns:a16="http://schemas.microsoft.com/office/drawing/2014/main" id="{952A8E31-05E6-6539-E277-6A8DEE4F93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3D12292-B2C8-41B1-969A-27FF6575BE7D}" type="slidenum">
              <a:rPr lang="en-US" altLang="zh-TW" sz="1400" smtClean="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022D1D-78CB-E8D9-10A0-84572F253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TW" dirty="0">
                <a:latin typeface="+mj-lt"/>
              </a:rPr>
              <a:t>Assignment</a:t>
            </a:r>
            <a:r>
              <a:rPr lang="zh-TW" altLang="en-US" dirty="0">
                <a:latin typeface="+mj-lt"/>
              </a:rPr>
              <a:t> </a:t>
            </a:r>
            <a:r>
              <a:rPr lang="en-US" altLang="zh-TW" dirty="0">
                <a:latin typeface="+mj-lt"/>
              </a:rPr>
              <a:t>#3 (Individual)</a:t>
            </a:r>
            <a:endParaRPr lang="en-TW" dirty="0">
              <a:latin typeface="+mj-lt"/>
            </a:endParaRPr>
          </a:p>
        </p:txBody>
      </p:sp>
      <p:sp>
        <p:nvSpPr>
          <p:cNvPr id="79874" name="Content Placeholder 5">
            <a:extLst>
              <a:ext uri="{FF2B5EF4-FFF2-40B4-BE49-F238E27FC236}">
                <a16:creationId xmlns:a16="http://schemas.microsoft.com/office/drawing/2014/main" id="{5EB9A534-7DD6-BC2B-28DC-6503605F40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Investigate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differences</a:t>
            </a:r>
            <a:r>
              <a:rPr lang="zh-TW" altLang="en-US" dirty="0"/>
              <a:t> </a:t>
            </a:r>
            <a:r>
              <a:rPr lang="en-US" altLang="zh-TW" dirty="0"/>
              <a:t>between</a:t>
            </a:r>
            <a:r>
              <a:rPr lang="zh-TW" altLang="en-US" dirty="0"/>
              <a:t> </a:t>
            </a:r>
            <a:r>
              <a:rPr lang="en-US" altLang="zh-TW" dirty="0"/>
              <a:t>Quality</a:t>
            </a:r>
            <a:r>
              <a:rPr lang="zh-TW" altLang="en-US" dirty="0"/>
              <a:t> </a:t>
            </a:r>
            <a:r>
              <a:rPr lang="en-US" altLang="zh-TW" dirty="0"/>
              <a:t>assurance</a:t>
            </a:r>
            <a:r>
              <a:rPr lang="zh-TW" altLang="en-US" dirty="0"/>
              <a:t> </a:t>
            </a:r>
            <a:r>
              <a:rPr lang="en-US" altLang="zh-TW" dirty="0"/>
              <a:t>(QA)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Quality</a:t>
            </a:r>
            <a:r>
              <a:rPr lang="zh-TW" altLang="en-US" dirty="0"/>
              <a:t> </a:t>
            </a:r>
            <a:r>
              <a:rPr lang="en-US" altLang="zh-TW" dirty="0"/>
              <a:t>control</a:t>
            </a:r>
            <a:r>
              <a:rPr lang="zh-TW" altLang="en-US" dirty="0"/>
              <a:t> </a:t>
            </a:r>
            <a:r>
              <a:rPr lang="en-US" altLang="zh-TW" dirty="0"/>
              <a:t>(QC).</a:t>
            </a:r>
            <a:r>
              <a:rPr lang="zh-TW" altLang="en-US" dirty="0"/>
              <a:t> </a:t>
            </a:r>
            <a:r>
              <a:rPr lang="en-US" altLang="zh-TW" dirty="0"/>
              <a:t>Pick</a:t>
            </a:r>
            <a:r>
              <a:rPr lang="zh-TW" altLang="en-US" dirty="0"/>
              <a:t> </a:t>
            </a:r>
            <a:r>
              <a:rPr lang="en-US" altLang="zh-TW" dirty="0"/>
              <a:t>an</a:t>
            </a:r>
            <a:r>
              <a:rPr lang="zh-TW" altLang="en-US" dirty="0"/>
              <a:t> </a:t>
            </a:r>
            <a:r>
              <a:rPr lang="en-US" altLang="zh-TW" dirty="0"/>
              <a:t>industry</a:t>
            </a:r>
            <a:r>
              <a:rPr lang="zh-TW" altLang="en-US" dirty="0"/>
              <a:t> </a:t>
            </a:r>
            <a:r>
              <a:rPr lang="en-US" altLang="zh-TW" dirty="0"/>
              <a:t>that</a:t>
            </a:r>
            <a:r>
              <a:rPr lang="zh-TW" altLang="en-US" dirty="0"/>
              <a:t> </a:t>
            </a:r>
            <a:r>
              <a:rPr lang="en-US" altLang="zh-TW" dirty="0"/>
              <a:t>you</a:t>
            </a:r>
            <a:r>
              <a:rPr lang="zh-TW" altLang="en-US" dirty="0"/>
              <a:t> </a:t>
            </a:r>
            <a:r>
              <a:rPr lang="en-US" altLang="zh-TW" dirty="0"/>
              <a:t>like,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give</a:t>
            </a:r>
            <a:r>
              <a:rPr lang="zh-TW" altLang="en-US" dirty="0"/>
              <a:t> </a:t>
            </a:r>
            <a:r>
              <a:rPr lang="en-US" altLang="zh-TW" dirty="0"/>
              <a:t>concrete</a:t>
            </a:r>
            <a:r>
              <a:rPr lang="zh-TW" altLang="en-US" dirty="0"/>
              <a:t> </a:t>
            </a:r>
            <a:r>
              <a:rPr lang="en-US" altLang="zh-TW" dirty="0"/>
              <a:t>examples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QA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QC</a:t>
            </a:r>
            <a:r>
              <a:rPr lang="zh-TW" altLang="en-US" dirty="0"/>
              <a:t> </a:t>
            </a:r>
            <a:r>
              <a:rPr lang="en-US" altLang="zh-TW" dirty="0"/>
              <a:t>practices</a:t>
            </a:r>
            <a:r>
              <a:rPr lang="zh-TW" altLang="en-US" dirty="0"/>
              <a:t> </a:t>
            </a:r>
            <a:r>
              <a:rPr lang="en-US" altLang="zh-TW" dirty="0"/>
              <a:t>in</a:t>
            </a:r>
            <a:r>
              <a:rPr lang="zh-TW" altLang="en-US" dirty="0"/>
              <a:t> </a:t>
            </a:r>
            <a:r>
              <a:rPr lang="en-US" altLang="zh-TW" dirty="0"/>
              <a:t>this</a:t>
            </a:r>
            <a:r>
              <a:rPr lang="zh-TW" altLang="en-US" dirty="0"/>
              <a:t> </a:t>
            </a:r>
            <a:r>
              <a:rPr lang="en-US" altLang="zh-TW" dirty="0"/>
              <a:t>industry.</a:t>
            </a:r>
          </a:p>
          <a:p>
            <a:r>
              <a:rPr lang="en-US" altLang="zh-TW" dirty="0"/>
              <a:t>Due</a:t>
            </a:r>
            <a:r>
              <a:rPr lang="zh-TW" altLang="en-US" dirty="0"/>
              <a:t> </a:t>
            </a:r>
            <a:r>
              <a:rPr lang="en-US" altLang="zh-TW" dirty="0"/>
              <a:t>Nov</a:t>
            </a:r>
            <a:r>
              <a:rPr lang="zh-TW" altLang="en-US" dirty="0"/>
              <a:t> </a:t>
            </a:r>
            <a:r>
              <a:rPr lang="en-US" altLang="zh-TW" dirty="0"/>
              <a:t>27</a:t>
            </a:r>
            <a:r>
              <a:rPr lang="zh-TW" altLang="en-US" dirty="0"/>
              <a:t> </a:t>
            </a:r>
            <a:r>
              <a:rPr lang="en-US" altLang="zh-TW" dirty="0"/>
              <a:t>(wed.)</a:t>
            </a:r>
            <a:endParaRPr lang="zh-TW" altLang="en-US" dirty="0"/>
          </a:p>
        </p:txBody>
      </p:sp>
      <p:sp>
        <p:nvSpPr>
          <p:cNvPr id="79875" name="Footer Placeholder 3">
            <a:extLst>
              <a:ext uri="{FF2B5EF4-FFF2-40B4-BE49-F238E27FC236}">
                <a16:creationId xmlns:a16="http://schemas.microsoft.com/office/drawing/2014/main" id="{17CCF3B9-1897-C2C3-35E2-B77DAF40F7E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79876" name="Slide Number Placeholder 4">
            <a:extLst>
              <a:ext uri="{FF2B5EF4-FFF2-40B4-BE49-F238E27FC236}">
                <a16:creationId xmlns:a16="http://schemas.microsoft.com/office/drawing/2014/main" id="{F0361E51-8780-5AB6-1126-C3217EA26C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AAE949-ADD1-4892-90E5-ED0CF2AA95E1}" type="slidenum">
              <a:rPr lang="en-US" altLang="zh-TW" sz="1400" smtClean="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82D317F9-14A6-EED2-4221-A05B69837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Quality and the Supply Chain</a:t>
            </a:r>
            <a:endParaRPr lang="en-IN" altLang="zh-TW" sz="3600"/>
          </a:p>
        </p:txBody>
      </p:sp>
      <p:sp>
        <p:nvSpPr>
          <p:cNvPr id="51202" name="Content Placeholder 3">
            <a:extLst>
              <a:ext uri="{FF2B5EF4-FFF2-40B4-BE49-F238E27FC236}">
                <a16:creationId xmlns:a16="http://schemas.microsoft.com/office/drawing/2014/main" id="{447B3888-ACCF-97F2-882D-94F1C6FA72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844675"/>
            <a:ext cx="7772400" cy="4114800"/>
          </a:xfrm>
        </p:spPr>
        <p:txBody>
          <a:bodyPr/>
          <a:lstStyle/>
          <a:p>
            <a:r>
              <a:rPr lang="en-US" altLang="zh-TW" sz="2000"/>
              <a:t>Business leaders are increasingly recognizing the importance of their supply chains in achieving their quality goals</a:t>
            </a:r>
          </a:p>
          <a:p>
            <a:r>
              <a:rPr lang="en-US" altLang="zh-TW" sz="2000"/>
              <a:t>Requires:</a:t>
            </a:r>
          </a:p>
          <a:p>
            <a:pPr lvl="1"/>
            <a:r>
              <a:rPr lang="en-US" altLang="zh-TW" sz="2000"/>
              <a:t>Measuring customer perceptions of quality</a:t>
            </a:r>
          </a:p>
          <a:p>
            <a:pPr lvl="1"/>
            <a:r>
              <a:rPr lang="en-US" altLang="zh-TW" sz="2000"/>
              <a:t>Identifying problem areas</a:t>
            </a:r>
          </a:p>
          <a:p>
            <a:pPr lvl="1"/>
            <a:r>
              <a:rPr lang="en-US" altLang="zh-TW" sz="2000"/>
              <a:t>Correcting these problems</a:t>
            </a:r>
          </a:p>
          <a:p>
            <a:r>
              <a:rPr lang="en-US" altLang="zh-TW" sz="2000"/>
              <a:t>Supply chain quality management can benefit from a collaborative relationship with suppliers</a:t>
            </a:r>
          </a:p>
          <a:p>
            <a:pPr lvl="1"/>
            <a:r>
              <a:rPr lang="en-US" altLang="zh-TW" sz="2000"/>
              <a:t>Helping suppliers with quality assurance efforts</a:t>
            </a:r>
          </a:p>
          <a:p>
            <a:pPr lvl="1"/>
            <a:r>
              <a:rPr lang="en-US" altLang="zh-TW" sz="2000"/>
              <a:t>Information sharing on quality-related matters</a:t>
            </a:r>
          </a:p>
        </p:txBody>
      </p:sp>
      <p:sp>
        <p:nvSpPr>
          <p:cNvPr id="51203" name="Footer Placeholder 7">
            <a:extLst>
              <a:ext uri="{FF2B5EF4-FFF2-40B4-BE49-F238E27FC236}">
                <a16:creationId xmlns:a16="http://schemas.microsoft.com/office/drawing/2014/main" id="{631AF9D8-382B-074A-0AB6-5CEBA20AAB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1204" name="Slide Number Placeholder 8">
            <a:extLst>
              <a:ext uri="{FF2B5EF4-FFF2-40B4-BE49-F238E27FC236}">
                <a16:creationId xmlns:a16="http://schemas.microsoft.com/office/drawing/2014/main" id="{23C3494D-F8AE-3DB1-F9A3-2681AC2B4B8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650E992-DA9E-4239-95A2-A5DA99101E20}" type="slidenum">
              <a:rPr lang="en-US" altLang="zh-TW" sz="1400" smtClean="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D74C86FD-DAFA-0B40-4AAE-07AD135ADE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Total Quality Management</a:t>
            </a:r>
            <a:endParaRPr lang="en-IN" altLang="zh-TW"/>
          </a:p>
        </p:txBody>
      </p:sp>
      <p:sp>
        <p:nvSpPr>
          <p:cNvPr id="52226" name="Content Placeholder 3">
            <a:extLst>
              <a:ext uri="{FF2B5EF4-FFF2-40B4-BE49-F238E27FC236}">
                <a16:creationId xmlns:a16="http://schemas.microsoft.com/office/drawing/2014/main" id="{AA55BB9B-58B7-46EF-106D-AC9F255414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 philosophy that involves everyone in an organization in a continual effort to improve quality and achieve customer satisfaction</a:t>
            </a:r>
          </a:p>
        </p:txBody>
      </p:sp>
      <p:pic>
        <p:nvPicPr>
          <p:cNvPr id="52227" name="Picture 4">
            <a:extLst>
              <a:ext uri="{FF2B5EF4-FFF2-40B4-BE49-F238E27FC236}">
                <a16:creationId xmlns:a16="http://schemas.microsoft.com/office/drawing/2014/main" id="{904950CC-E894-EC92-8C7B-5F71990CC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3533775"/>
            <a:ext cx="322897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228" name="Footer Placeholder 7">
            <a:extLst>
              <a:ext uri="{FF2B5EF4-FFF2-40B4-BE49-F238E27FC236}">
                <a16:creationId xmlns:a16="http://schemas.microsoft.com/office/drawing/2014/main" id="{770B39D4-484B-CC75-910D-EA597C0DCF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2229" name="Slide Number Placeholder 8">
            <a:extLst>
              <a:ext uri="{FF2B5EF4-FFF2-40B4-BE49-F238E27FC236}">
                <a16:creationId xmlns:a16="http://schemas.microsoft.com/office/drawing/2014/main" id="{E840E063-761F-BDF8-86D2-728F9148816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9F8A11-90E5-4DA5-AFDC-7E6A60C4609A}" type="slidenum">
              <a:rPr lang="en-US" altLang="zh-TW" sz="1400" smtClean="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4F6D6EDE-20FB-B967-DB43-0CB56632B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TQM Approach</a:t>
            </a:r>
            <a:endParaRPr lang="en-IN" altLang="zh-TW"/>
          </a:p>
        </p:txBody>
      </p:sp>
      <p:sp>
        <p:nvSpPr>
          <p:cNvPr id="53250" name="Content Placeholder 3">
            <a:extLst>
              <a:ext uri="{FF2B5EF4-FFF2-40B4-BE49-F238E27FC236}">
                <a16:creationId xmlns:a16="http://schemas.microsoft.com/office/drawing/2014/main" id="{E3A7376E-B662-2833-54D6-EBB9C1EBD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Find out what the customer wants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Design a product or service that meets or exceeds customer wants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Design processes that facilitate doing the job right the first time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Keep track of results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Extend these concepts throughout the supply chain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Top management must be involved and committed</a:t>
            </a:r>
          </a:p>
        </p:txBody>
      </p:sp>
      <p:sp>
        <p:nvSpPr>
          <p:cNvPr id="53251" name="Footer Placeholder 7">
            <a:extLst>
              <a:ext uri="{FF2B5EF4-FFF2-40B4-BE49-F238E27FC236}">
                <a16:creationId xmlns:a16="http://schemas.microsoft.com/office/drawing/2014/main" id="{771A8C73-1DC1-A6D4-6216-20256E96AF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3252" name="Slide Number Placeholder 8">
            <a:extLst>
              <a:ext uri="{FF2B5EF4-FFF2-40B4-BE49-F238E27FC236}">
                <a16:creationId xmlns:a16="http://schemas.microsoft.com/office/drawing/2014/main" id="{018ABE7A-2BF5-5099-B591-C15137821AE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F6759B2-9222-408E-AD30-A97E35CFE19A}" type="slidenum">
              <a:rPr lang="en-US" altLang="zh-TW" sz="1400" smtClean="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8964D17B-742E-AE22-19F9-A57FFC650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TQM Elements</a:t>
            </a:r>
            <a:endParaRPr lang="en-IN" altLang="zh-TW"/>
          </a:p>
        </p:txBody>
      </p:sp>
      <p:sp>
        <p:nvSpPr>
          <p:cNvPr id="54274" name="Content Placeholder 3">
            <a:extLst>
              <a:ext uri="{FF2B5EF4-FFF2-40B4-BE49-F238E27FC236}">
                <a16:creationId xmlns:a16="http://schemas.microsoft.com/office/drawing/2014/main" id="{7EC4C59E-A5FA-DC27-3204-89C6179BBB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1700213"/>
            <a:ext cx="7772400" cy="41148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Continuous improvement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Competitive benchmarking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Employee empowerment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Team approach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Decision based on fact, not opinion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Knowledge of tools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Supplier quality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Champion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Quality at the source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 sz="2400"/>
              <a:t>Suppliers are partners in the process</a:t>
            </a:r>
          </a:p>
        </p:txBody>
      </p:sp>
      <p:sp>
        <p:nvSpPr>
          <p:cNvPr id="54275" name="Footer Placeholder 7">
            <a:extLst>
              <a:ext uri="{FF2B5EF4-FFF2-40B4-BE49-F238E27FC236}">
                <a16:creationId xmlns:a16="http://schemas.microsoft.com/office/drawing/2014/main" id="{08246163-1AA2-0BE9-5000-419B7319CA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4276" name="Slide Number Placeholder 8">
            <a:extLst>
              <a:ext uri="{FF2B5EF4-FFF2-40B4-BE49-F238E27FC236}">
                <a16:creationId xmlns:a16="http://schemas.microsoft.com/office/drawing/2014/main" id="{ABEC0ECA-71F4-A75A-FB98-CC2D2E0F8ED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0A872BF-4614-48DA-B3AD-43F4DF63ADD3}" type="slidenum">
              <a:rPr lang="en-US" altLang="zh-TW" sz="1400" smtClean="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D58AB2FE-9B1A-A8EA-B2AB-94E2763CF2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Continuous Improvement</a:t>
            </a:r>
            <a:endParaRPr lang="en-IN" altLang="zh-TW"/>
          </a:p>
        </p:txBody>
      </p:sp>
      <p:sp>
        <p:nvSpPr>
          <p:cNvPr id="55298" name="Content Placeholder 3">
            <a:extLst>
              <a:ext uri="{FF2B5EF4-FFF2-40B4-BE49-F238E27FC236}">
                <a16:creationId xmlns:a16="http://schemas.microsoft.com/office/drawing/2014/main" id="{7E14F2A6-CE50-7540-2610-602AC44F9F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Continuous improvement</a:t>
            </a:r>
          </a:p>
          <a:p>
            <a:pPr lvl="1"/>
            <a:r>
              <a:rPr lang="en-US" altLang="zh-TW"/>
              <a:t>Philosophy that seeks to make never-ending improvements to the process of converting inputs into outputs</a:t>
            </a:r>
          </a:p>
          <a:p>
            <a:r>
              <a:rPr lang="en-US" altLang="zh-TW"/>
              <a:t>Kaizen</a:t>
            </a:r>
            <a:r>
              <a:rPr lang="zh-TW" altLang="en-US"/>
              <a:t> 改善</a:t>
            </a:r>
            <a:endParaRPr lang="en-US" altLang="zh-TW"/>
          </a:p>
          <a:p>
            <a:pPr lvl="1"/>
            <a:r>
              <a:rPr lang="en-US" altLang="zh-TW"/>
              <a:t>Japanese word for continuous improvement</a:t>
            </a:r>
          </a:p>
        </p:txBody>
      </p:sp>
      <p:sp>
        <p:nvSpPr>
          <p:cNvPr id="55299" name="Footer Placeholder 7">
            <a:extLst>
              <a:ext uri="{FF2B5EF4-FFF2-40B4-BE49-F238E27FC236}">
                <a16:creationId xmlns:a16="http://schemas.microsoft.com/office/drawing/2014/main" id="{C80699B4-F318-7F37-4336-10319D98EE3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5300" name="Slide Number Placeholder 8">
            <a:extLst>
              <a:ext uri="{FF2B5EF4-FFF2-40B4-BE49-F238E27FC236}">
                <a16:creationId xmlns:a16="http://schemas.microsoft.com/office/drawing/2014/main" id="{D3020108-E3D5-5D36-185D-3129C9120D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8FE98B-BA79-4704-BC4A-7CB31D22667E}" type="slidenum">
              <a:rPr lang="en-US" altLang="zh-TW" sz="1400" smtClean="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57F6A31A-D2B1-F699-94ED-ECADB44EF0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at the Source</a:t>
            </a:r>
            <a:endParaRPr lang="en-IN" altLang="zh-TW"/>
          </a:p>
        </p:txBody>
      </p:sp>
      <p:sp>
        <p:nvSpPr>
          <p:cNvPr id="56322" name="Content Placeholder 3">
            <a:extLst>
              <a:ext uri="{FF2B5EF4-FFF2-40B4-BE49-F238E27FC236}">
                <a16:creationId xmlns:a16="http://schemas.microsoft.com/office/drawing/2014/main" id="{B242921C-5A66-A91B-4C53-5742D7F4CD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The philosophy of making each worker responsible for the quality of his or her work</a:t>
            </a:r>
          </a:p>
          <a:p>
            <a:pPr lvl="1"/>
            <a:r>
              <a:rPr lang="en-US" altLang="zh-TW" sz="2000"/>
              <a:t>“Do it right” and “If it isn’t right, fix it”</a:t>
            </a:r>
          </a:p>
        </p:txBody>
      </p:sp>
      <p:sp>
        <p:nvSpPr>
          <p:cNvPr id="56323" name="Footer Placeholder 7">
            <a:extLst>
              <a:ext uri="{FF2B5EF4-FFF2-40B4-BE49-F238E27FC236}">
                <a16:creationId xmlns:a16="http://schemas.microsoft.com/office/drawing/2014/main" id="{B0C98440-730E-B465-7CA8-6A1F0C82F79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6324" name="Slide Number Placeholder 8">
            <a:extLst>
              <a:ext uri="{FF2B5EF4-FFF2-40B4-BE49-F238E27FC236}">
                <a16:creationId xmlns:a16="http://schemas.microsoft.com/office/drawing/2014/main" id="{BBBFF380-1EC0-74FB-C481-305488D7627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17C658-D89A-4BEF-B2A3-E661B36491B0}" type="slidenum">
              <a:rPr lang="en-US" altLang="zh-TW" sz="1400" smtClean="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F8C8C9A9-58A3-B881-689B-B6EB82405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Obstacles to Implementing TQM</a:t>
            </a:r>
            <a:endParaRPr lang="en-IN" altLang="zh-TW" sz="3600"/>
          </a:p>
        </p:txBody>
      </p:sp>
      <p:sp>
        <p:nvSpPr>
          <p:cNvPr id="57346" name="Content Placeholder 3">
            <a:extLst>
              <a:ext uri="{FF2B5EF4-FFF2-40B4-BE49-F238E27FC236}">
                <a16:creationId xmlns:a16="http://schemas.microsoft.com/office/drawing/2014/main" id="{C76AA117-7DE2-6ABF-E939-30FBF1EDB7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114800"/>
          </a:xfrm>
        </p:spPr>
        <p:txBody>
          <a:bodyPr/>
          <a:lstStyle/>
          <a:p>
            <a:pPr lvl="1"/>
            <a:r>
              <a:rPr lang="en-US" altLang="zh-TW" sz="2000"/>
              <a:t>Lack of company-wide definition of quality</a:t>
            </a:r>
          </a:p>
          <a:p>
            <a:pPr lvl="1"/>
            <a:r>
              <a:rPr lang="en-US" altLang="zh-TW" sz="2000"/>
              <a:t>Lack of strategic plan for change</a:t>
            </a:r>
          </a:p>
          <a:p>
            <a:pPr lvl="1"/>
            <a:r>
              <a:rPr lang="en-US" altLang="zh-TW" sz="2000"/>
              <a:t>Lack of customer focus</a:t>
            </a:r>
          </a:p>
          <a:p>
            <a:pPr lvl="1"/>
            <a:r>
              <a:rPr lang="en-US" altLang="zh-TW" sz="2000"/>
              <a:t>Poor intra-organizational communication</a:t>
            </a:r>
          </a:p>
          <a:p>
            <a:pPr lvl="1"/>
            <a:r>
              <a:rPr lang="en-US" altLang="zh-TW" sz="2000"/>
              <a:t>Lack of employee empowerment</a:t>
            </a:r>
          </a:p>
          <a:p>
            <a:pPr lvl="1"/>
            <a:r>
              <a:rPr lang="en-US" altLang="zh-TW" sz="2000"/>
              <a:t>View of quality as a “quick fix”</a:t>
            </a:r>
          </a:p>
          <a:p>
            <a:pPr lvl="1"/>
            <a:r>
              <a:rPr lang="en-US" altLang="zh-TW" sz="2000"/>
              <a:t>Emphasis on short-term financial results</a:t>
            </a:r>
          </a:p>
          <a:p>
            <a:pPr lvl="1"/>
            <a:r>
              <a:rPr lang="en-US" altLang="zh-TW" sz="2000"/>
              <a:t>Inordinate presence of internal politics and “turf” issues</a:t>
            </a:r>
          </a:p>
          <a:p>
            <a:pPr lvl="1"/>
            <a:r>
              <a:rPr lang="en-US" altLang="zh-TW" sz="2000"/>
              <a:t>Lack of strong motivation</a:t>
            </a:r>
          </a:p>
          <a:p>
            <a:pPr lvl="1"/>
            <a:r>
              <a:rPr lang="en-US" altLang="zh-TW" sz="2000"/>
              <a:t>Lack of time to devote to quality initiatives</a:t>
            </a:r>
          </a:p>
          <a:p>
            <a:pPr lvl="1"/>
            <a:r>
              <a:rPr lang="en-US" altLang="zh-TW" sz="2000"/>
              <a:t>Lack of leadership</a:t>
            </a:r>
          </a:p>
        </p:txBody>
      </p:sp>
      <p:sp>
        <p:nvSpPr>
          <p:cNvPr id="57347" name="Footer Placeholder 7">
            <a:extLst>
              <a:ext uri="{FF2B5EF4-FFF2-40B4-BE49-F238E27FC236}">
                <a16:creationId xmlns:a16="http://schemas.microsoft.com/office/drawing/2014/main" id="{F26BE68B-87AC-640E-E917-E0A15104DFF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7348" name="Slide Number Placeholder 8">
            <a:extLst>
              <a:ext uri="{FF2B5EF4-FFF2-40B4-BE49-F238E27FC236}">
                <a16:creationId xmlns:a16="http://schemas.microsoft.com/office/drawing/2014/main" id="{55081F86-69A9-F601-10CF-DB30B800A3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E7EEAC-7195-4E9A-A80C-614B82D6DF36}" type="slidenum">
              <a:rPr lang="en-US" altLang="zh-TW" sz="1400" smtClean="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17AEB159-3D27-FD2D-8E42-BB659888F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Criticisms of TQM</a:t>
            </a:r>
            <a:endParaRPr lang="en-IN" altLang="zh-TW"/>
          </a:p>
        </p:txBody>
      </p:sp>
      <p:sp>
        <p:nvSpPr>
          <p:cNvPr id="58370" name="Content Placeholder 3">
            <a:extLst>
              <a:ext uri="{FF2B5EF4-FFF2-40B4-BE49-F238E27FC236}">
                <a16:creationId xmlns:a16="http://schemas.microsoft.com/office/drawing/2014/main" id="{AAEAAB0C-42A8-FBB9-33E4-C385765EA9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486650" cy="4114800"/>
          </a:xfrm>
        </p:spPr>
        <p:txBody>
          <a:bodyPr/>
          <a:lstStyle/>
          <a:p>
            <a:pPr lvl="1"/>
            <a:r>
              <a:rPr lang="en-US" altLang="zh-TW" sz="2000"/>
              <a:t>Overzealous advocates may pursue TQM programs blindly, focusing attention on quality</a:t>
            </a:r>
          </a:p>
          <a:p>
            <a:pPr lvl="1"/>
            <a:r>
              <a:rPr lang="en-US" altLang="zh-TW" sz="2000"/>
              <a:t>Programs may not be linked to the strategies of the organization in a meaningful way</a:t>
            </a:r>
          </a:p>
          <a:p>
            <a:pPr lvl="1"/>
            <a:r>
              <a:rPr lang="en-US" altLang="zh-TW" sz="2000"/>
              <a:t>Quality-related decisions may not be tied to market performance</a:t>
            </a:r>
          </a:p>
          <a:p>
            <a:pPr lvl="1"/>
            <a:r>
              <a:rPr lang="en-US" altLang="zh-TW" sz="2000"/>
              <a:t>Failure to carefully plan a program before embarking on it can lead to false starts, employee confusion, and meaningless results</a:t>
            </a:r>
          </a:p>
          <a:p>
            <a:pPr lvl="1"/>
            <a:r>
              <a:rPr lang="en-US" altLang="zh-TW" sz="2000"/>
              <a:t>Organizations sometimes pursue continuous improvement</a:t>
            </a:r>
          </a:p>
          <a:p>
            <a:pPr lvl="1"/>
            <a:r>
              <a:rPr lang="en-US" altLang="zh-TW" sz="2000"/>
              <a:t>Quality efforts may not be tied to results</a:t>
            </a:r>
          </a:p>
        </p:txBody>
      </p:sp>
      <p:sp>
        <p:nvSpPr>
          <p:cNvPr id="58371" name="Footer Placeholder 7">
            <a:extLst>
              <a:ext uri="{FF2B5EF4-FFF2-40B4-BE49-F238E27FC236}">
                <a16:creationId xmlns:a16="http://schemas.microsoft.com/office/drawing/2014/main" id="{8147A01D-8A76-B6C0-21D5-F18892AA0A7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8372" name="Slide Number Placeholder 8">
            <a:extLst>
              <a:ext uri="{FF2B5EF4-FFF2-40B4-BE49-F238E27FC236}">
                <a16:creationId xmlns:a16="http://schemas.microsoft.com/office/drawing/2014/main" id="{F8B54E36-6E30-F3DC-E507-5A1B8BEBCAB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8B6AD46-F572-40FA-A905-00DF474592C7}" type="slidenum">
              <a:rPr lang="en-US" altLang="zh-TW" sz="1400" smtClean="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E12CE595-C855-FCC5-5C32-09C5244711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PDSA </a:t>
            </a:r>
            <a:r>
              <a:rPr lang="en-US" altLang="zh-TW" sz="3600">
                <a:solidFill>
                  <a:schemeClr val="bg1"/>
                </a:solidFill>
              </a:rPr>
              <a:t>(Plan-Do-Study-Act) </a:t>
            </a:r>
            <a:r>
              <a:rPr lang="en-US" altLang="zh-TW" sz="3600"/>
              <a:t>Cycle</a:t>
            </a:r>
            <a:endParaRPr lang="en-IN" altLang="zh-TW" sz="3600"/>
          </a:p>
        </p:txBody>
      </p:sp>
      <p:sp>
        <p:nvSpPr>
          <p:cNvPr id="59394" name="Content Placeholder 4">
            <a:extLst>
              <a:ext uri="{FF2B5EF4-FFF2-40B4-BE49-F238E27FC236}">
                <a16:creationId xmlns:a16="http://schemas.microsoft.com/office/drawing/2014/main" id="{FEB9912E-7384-D8BE-05A5-3AB732CA45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Plan</a:t>
            </a:r>
          </a:p>
          <a:p>
            <a:pPr lvl="1"/>
            <a:r>
              <a:rPr lang="en-US" altLang="zh-TW"/>
              <a:t>Begin by studying and documenting the current process.</a:t>
            </a:r>
          </a:p>
          <a:p>
            <a:pPr lvl="1"/>
            <a:r>
              <a:rPr lang="en-US" altLang="zh-TW"/>
              <a:t>Collect data on the process or problem</a:t>
            </a:r>
          </a:p>
          <a:p>
            <a:pPr lvl="1"/>
            <a:r>
              <a:rPr lang="en-US" altLang="zh-TW"/>
              <a:t>Analyze the data and develop a plan for improvement</a:t>
            </a:r>
          </a:p>
          <a:p>
            <a:pPr lvl="1"/>
            <a:r>
              <a:rPr lang="en-US" altLang="zh-TW"/>
              <a:t>Specify measures for evaluating the plan</a:t>
            </a:r>
          </a:p>
          <a:p>
            <a:r>
              <a:rPr lang="en-US" altLang="zh-TW"/>
              <a:t>Do</a:t>
            </a:r>
          </a:p>
          <a:p>
            <a:pPr lvl="1"/>
            <a:r>
              <a:rPr lang="en-US" altLang="zh-TW"/>
              <a:t>Implement the plan, document any changes made, collect data for analysis</a:t>
            </a:r>
          </a:p>
        </p:txBody>
      </p:sp>
      <p:pic>
        <p:nvPicPr>
          <p:cNvPr id="59395" name="Picture 3">
            <a:extLst>
              <a:ext uri="{FF2B5EF4-FFF2-40B4-BE49-F238E27FC236}">
                <a16:creationId xmlns:a16="http://schemas.microsoft.com/office/drawing/2014/main" id="{30B4E104-8583-195F-EA35-88F671097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3" y="762000"/>
            <a:ext cx="1816100" cy="174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396" name="Footer Placeholder 7">
            <a:extLst>
              <a:ext uri="{FF2B5EF4-FFF2-40B4-BE49-F238E27FC236}">
                <a16:creationId xmlns:a16="http://schemas.microsoft.com/office/drawing/2014/main" id="{95DD0FFF-101E-346E-9A1C-426CAAD10E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59397" name="Slide Number Placeholder 8">
            <a:extLst>
              <a:ext uri="{FF2B5EF4-FFF2-40B4-BE49-F238E27FC236}">
                <a16:creationId xmlns:a16="http://schemas.microsoft.com/office/drawing/2014/main" id="{81488315-D429-923B-DB06-A2F73C60964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63FED2-6A4F-4C81-B95B-3BE72704AA90}" type="slidenum">
              <a:rPr lang="en-US" altLang="zh-TW" sz="1400" smtClean="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0CEB8B40-6EE0-43BE-2863-357AE448F6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PDSA Cycle (cont.)</a:t>
            </a:r>
            <a:endParaRPr lang="en-IN" altLang="zh-TW"/>
          </a:p>
        </p:txBody>
      </p:sp>
      <p:sp>
        <p:nvSpPr>
          <p:cNvPr id="60418" name="Content Placeholder 4">
            <a:extLst>
              <a:ext uri="{FF2B5EF4-FFF2-40B4-BE49-F238E27FC236}">
                <a16:creationId xmlns:a16="http://schemas.microsoft.com/office/drawing/2014/main" id="{70FAE9CE-0312-E9CA-1295-18DACC0F5E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114800"/>
          </a:xfrm>
        </p:spPr>
        <p:txBody>
          <a:bodyPr/>
          <a:lstStyle/>
          <a:p>
            <a:r>
              <a:rPr lang="en-US" altLang="zh-TW"/>
              <a:t>Study</a:t>
            </a:r>
          </a:p>
          <a:p>
            <a:pPr lvl="1"/>
            <a:r>
              <a:rPr lang="en-US" altLang="zh-TW"/>
              <a:t>Evaluate the data collection during the do phase</a:t>
            </a:r>
          </a:p>
          <a:p>
            <a:pPr lvl="1"/>
            <a:r>
              <a:rPr lang="en-US" altLang="zh-TW"/>
              <a:t>Check results against goals formulated during the plan phase</a:t>
            </a:r>
          </a:p>
          <a:p>
            <a:r>
              <a:rPr lang="en-US" altLang="zh-TW"/>
              <a:t>Act</a:t>
            </a:r>
          </a:p>
          <a:p>
            <a:pPr lvl="1"/>
            <a:r>
              <a:rPr lang="en-US" altLang="zh-TW"/>
              <a:t>If the results are successful, standardize the new method and communicate it to the relevant personnel</a:t>
            </a:r>
          </a:p>
          <a:p>
            <a:pPr lvl="1"/>
            <a:r>
              <a:rPr lang="en-US" altLang="zh-TW"/>
              <a:t>Implement training for the new method</a:t>
            </a:r>
          </a:p>
          <a:p>
            <a:pPr lvl="1"/>
            <a:r>
              <a:rPr lang="en-US" altLang="zh-TW"/>
              <a:t>If unsuccessful, revise the plan and repeat the process</a:t>
            </a:r>
          </a:p>
        </p:txBody>
      </p:sp>
      <p:pic>
        <p:nvPicPr>
          <p:cNvPr id="60419" name="Picture 3">
            <a:extLst>
              <a:ext uri="{FF2B5EF4-FFF2-40B4-BE49-F238E27FC236}">
                <a16:creationId xmlns:a16="http://schemas.microsoft.com/office/drawing/2014/main" id="{20999E14-3632-2EA0-3A6F-E8DEFBD70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13" y="373063"/>
            <a:ext cx="1768475" cy="160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420" name="Footer Placeholder 7">
            <a:extLst>
              <a:ext uri="{FF2B5EF4-FFF2-40B4-BE49-F238E27FC236}">
                <a16:creationId xmlns:a16="http://schemas.microsoft.com/office/drawing/2014/main" id="{593CA182-6FF2-2DD7-91E7-E4AB211925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0421" name="Slide Number Placeholder 8">
            <a:extLst>
              <a:ext uri="{FF2B5EF4-FFF2-40B4-BE49-F238E27FC236}">
                <a16:creationId xmlns:a16="http://schemas.microsoft.com/office/drawing/2014/main" id="{2F70CBC9-2001-C30D-79DD-2FA094321C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955A9BA-2BDE-4595-8F11-968577F0CD77}" type="slidenum">
              <a:rPr lang="en-US" altLang="zh-TW" sz="1400" smtClean="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BF648C3-782D-C015-5578-F516E167E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</a:t>
            </a:r>
            <a:endParaRPr lang="en-IN" altLang="zh-TW"/>
          </a:p>
        </p:txBody>
      </p:sp>
      <p:sp>
        <p:nvSpPr>
          <p:cNvPr id="33794" name="Content Placeholder 3">
            <a:extLst>
              <a:ext uri="{FF2B5EF4-FFF2-40B4-BE49-F238E27FC236}">
                <a16:creationId xmlns:a16="http://schemas.microsoft.com/office/drawing/2014/main" id="{B1B63631-47CF-AE2A-7C8D-77FC8F551F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The ability of a product or service to consistently meet or exceed customer expectations</a:t>
            </a:r>
          </a:p>
          <a:p>
            <a:endParaRPr lang="en-US" altLang="zh-TW"/>
          </a:p>
          <a:p>
            <a:r>
              <a:rPr lang="en-US" altLang="zh-TW"/>
              <a:t>For a decade or so, quality was an important focal point in business.</a:t>
            </a:r>
          </a:p>
        </p:txBody>
      </p:sp>
      <p:sp>
        <p:nvSpPr>
          <p:cNvPr id="33795" name="Footer Placeholder 7">
            <a:extLst>
              <a:ext uri="{FF2B5EF4-FFF2-40B4-BE49-F238E27FC236}">
                <a16:creationId xmlns:a16="http://schemas.microsoft.com/office/drawing/2014/main" id="{58C87452-6D0D-2D22-BBDD-F076D22FED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3796" name="Slide Number Placeholder 8">
            <a:extLst>
              <a:ext uri="{FF2B5EF4-FFF2-40B4-BE49-F238E27FC236}">
                <a16:creationId xmlns:a16="http://schemas.microsoft.com/office/drawing/2014/main" id="{55F360DB-5E25-17F7-7710-6CFA72D3BF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D932FA-92F8-4CA9-A207-D559BF4CD85B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392A9630-3724-7011-C1AE-F88194633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Problem Solving</a:t>
            </a:r>
            <a:endParaRPr lang="en-IN" altLang="zh-TW"/>
          </a:p>
        </p:txBody>
      </p:sp>
      <p:pic>
        <p:nvPicPr>
          <p:cNvPr id="61442" name="Table 3" descr="Two figures depicting the PDSA cycle. The first is the basic cycle (plan, do, study, act, plan, …). The second is applied to problem solving.&#10;">
            <a:extLst>
              <a:ext uri="{FF2B5EF4-FFF2-40B4-BE49-F238E27FC236}">
                <a16:creationId xmlns:a16="http://schemas.microsoft.com/office/drawing/2014/main" id="{289B4FF6-74EA-E0EF-F1E1-88C90DF747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22375" y="1981200"/>
            <a:ext cx="6699250" cy="4114800"/>
          </a:xfrm>
        </p:spPr>
      </p:pic>
      <p:sp>
        <p:nvSpPr>
          <p:cNvPr id="61443" name="Footer Placeholder 9">
            <a:extLst>
              <a:ext uri="{FF2B5EF4-FFF2-40B4-BE49-F238E27FC236}">
                <a16:creationId xmlns:a16="http://schemas.microsoft.com/office/drawing/2014/main" id="{1E9D75DF-FBDF-39C8-7F68-44819C31DA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1444" name="Slide Number Placeholder 10">
            <a:extLst>
              <a:ext uri="{FF2B5EF4-FFF2-40B4-BE49-F238E27FC236}">
                <a16:creationId xmlns:a16="http://schemas.microsoft.com/office/drawing/2014/main" id="{F62E2F22-A4E8-278C-D108-08B326FB610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C92F371-A826-43C4-8A64-3EEC9E0EDA11}" type="slidenum">
              <a:rPr lang="en-US" altLang="zh-TW" sz="1400" smtClean="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A55AEC1-34A1-7D71-F0A0-DF3C77C90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/>
              <a:t>Similar Method: PDCA</a:t>
            </a:r>
          </a:p>
        </p:txBody>
      </p:sp>
      <p:sp>
        <p:nvSpPr>
          <p:cNvPr id="62466" name="Footer Placeholder 3">
            <a:extLst>
              <a:ext uri="{FF2B5EF4-FFF2-40B4-BE49-F238E27FC236}">
                <a16:creationId xmlns:a16="http://schemas.microsoft.com/office/drawing/2014/main" id="{FB5DF0F1-4551-D25C-12B2-2939D7D7DB6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2467" name="Slide Number Placeholder 4">
            <a:extLst>
              <a:ext uri="{FF2B5EF4-FFF2-40B4-BE49-F238E27FC236}">
                <a16:creationId xmlns:a16="http://schemas.microsoft.com/office/drawing/2014/main" id="{901B3DA0-08A1-34CA-0AD7-5865E329E4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58E714-30B5-4124-AFBC-1949EA0FCCA6}" type="slidenum">
              <a:rPr lang="en-US" altLang="zh-TW" sz="1400" smtClean="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62468" name="Picture 2" descr="Artboard 36 copy 2@2x">
            <a:extLst>
              <a:ext uri="{FF2B5EF4-FFF2-40B4-BE49-F238E27FC236}">
                <a16:creationId xmlns:a16="http://schemas.microsoft.com/office/drawing/2014/main" id="{9AE279F8-A929-498C-D77B-1AF006826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1489075"/>
            <a:ext cx="7413625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E4C6A598-4CD2-A250-3871-4D3699AAA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Process Improvement</a:t>
            </a:r>
            <a:endParaRPr lang="en-IN" altLang="zh-TW"/>
          </a:p>
        </p:txBody>
      </p:sp>
      <p:sp>
        <p:nvSpPr>
          <p:cNvPr id="63490" name="Content Placeholder 3">
            <a:extLst>
              <a:ext uri="{FF2B5EF4-FFF2-40B4-BE49-F238E27FC236}">
                <a16:creationId xmlns:a16="http://schemas.microsoft.com/office/drawing/2014/main" id="{7DB8B2E3-A2C1-4146-D457-42FDC2C284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 systematic approach to improving a process</a:t>
            </a:r>
          </a:p>
          <a:p>
            <a:pPr lvl="1"/>
            <a:r>
              <a:rPr lang="en-US" altLang="zh-TW"/>
              <a:t>Map the process</a:t>
            </a:r>
          </a:p>
          <a:p>
            <a:pPr lvl="2"/>
            <a:r>
              <a:rPr lang="en-US" altLang="zh-TW"/>
              <a:t>Collect information about the process and identify each step in the process</a:t>
            </a:r>
          </a:p>
          <a:p>
            <a:pPr lvl="2"/>
            <a:r>
              <a:rPr lang="en-US" altLang="zh-TW"/>
              <a:t>Prepare a flowchart that accurately depicts the process</a:t>
            </a:r>
          </a:p>
          <a:p>
            <a:pPr lvl="1"/>
            <a:r>
              <a:rPr lang="en-US" altLang="zh-TW"/>
              <a:t>Analyze the process</a:t>
            </a:r>
          </a:p>
          <a:p>
            <a:pPr lvl="2"/>
            <a:r>
              <a:rPr lang="en-US" altLang="zh-TW"/>
              <a:t>Ask critical questions about the process</a:t>
            </a:r>
          </a:p>
          <a:p>
            <a:pPr lvl="2"/>
            <a:r>
              <a:rPr lang="en-US" altLang="zh-TW"/>
              <a:t>Ask specific questions about each step in the process</a:t>
            </a:r>
          </a:p>
          <a:p>
            <a:pPr lvl="1"/>
            <a:r>
              <a:rPr lang="en-US" altLang="zh-TW"/>
              <a:t>Redesign the process</a:t>
            </a:r>
          </a:p>
        </p:txBody>
      </p:sp>
      <p:sp>
        <p:nvSpPr>
          <p:cNvPr id="63491" name="Footer Placeholder 6">
            <a:extLst>
              <a:ext uri="{FF2B5EF4-FFF2-40B4-BE49-F238E27FC236}">
                <a16:creationId xmlns:a16="http://schemas.microsoft.com/office/drawing/2014/main" id="{F9B5B2FD-4351-4BFB-EA8C-74147959108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3492" name="Slide Number Placeholder 7">
            <a:extLst>
              <a:ext uri="{FF2B5EF4-FFF2-40B4-BE49-F238E27FC236}">
                <a16:creationId xmlns:a16="http://schemas.microsoft.com/office/drawing/2014/main" id="{FB3FF2A9-E578-976A-199D-395130EB17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EE47D91-856E-4FF2-9F53-EB11350F6515}" type="slidenum">
              <a:rPr lang="en-US" altLang="zh-TW" sz="1400" smtClean="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855B4A46-E5D7-0FC9-074D-A256EE54F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Six Sigma</a:t>
            </a:r>
            <a:endParaRPr lang="en-IN" altLang="zh-TW"/>
          </a:p>
        </p:txBody>
      </p:sp>
      <p:sp>
        <p:nvSpPr>
          <p:cNvPr id="64514" name="Content Placeholder 3">
            <a:extLst>
              <a:ext uri="{FF2B5EF4-FFF2-40B4-BE49-F238E27FC236}">
                <a16:creationId xmlns:a16="http://schemas.microsoft.com/office/drawing/2014/main" id="{AE26D9E3-7EC5-8B20-5D9C-433511AF5A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 business process for improving quality, reducing costs, and increasing customer satisfaction</a:t>
            </a:r>
          </a:p>
          <a:p>
            <a:r>
              <a:rPr lang="en-US" altLang="zh-TW"/>
              <a:t>Statistically</a:t>
            </a:r>
          </a:p>
          <a:p>
            <a:pPr lvl="1"/>
            <a:r>
              <a:rPr lang="en-US" altLang="zh-TW"/>
              <a:t>Having no more than 3.4 defects per million</a:t>
            </a:r>
          </a:p>
          <a:p>
            <a:r>
              <a:rPr lang="en-US" altLang="zh-TW"/>
              <a:t>Conceptually</a:t>
            </a:r>
          </a:p>
          <a:p>
            <a:pPr lvl="1"/>
            <a:r>
              <a:rPr lang="en-US" altLang="zh-TW"/>
              <a:t>Program designed to reduce defects</a:t>
            </a:r>
          </a:p>
          <a:p>
            <a:pPr lvl="1"/>
            <a:r>
              <a:rPr lang="en-US" altLang="zh-TW"/>
              <a:t>Requires the use of certain tools and techniques</a:t>
            </a:r>
          </a:p>
        </p:txBody>
      </p:sp>
      <p:sp>
        <p:nvSpPr>
          <p:cNvPr id="64515" name="Footer Placeholder 7">
            <a:extLst>
              <a:ext uri="{FF2B5EF4-FFF2-40B4-BE49-F238E27FC236}">
                <a16:creationId xmlns:a16="http://schemas.microsoft.com/office/drawing/2014/main" id="{90E3FCD1-177F-F39F-3AFD-1CBC4BD568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4516" name="Slide Number Placeholder 8">
            <a:extLst>
              <a:ext uri="{FF2B5EF4-FFF2-40B4-BE49-F238E27FC236}">
                <a16:creationId xmlns:a16="http://schemas.microsoft.com/office/drawing/2014/main" id="{95DAC0C8-0ECF-ACB8-C4E5-1D5A9B5488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9CB6867-C119-4F5C-B123-CF2DAF068A70}" type="slidenum">
              <a:rPr lang="en-US" altLang="zh-TW" sz="1400" smtClean="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18F794CB-3703-2156-B807-D60A39973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Six Sigma (cont.)</a:t>
            </a:r>
            <a:endParaRPr lang="en-IN" altLang="zh-TW"/>
          </a:p>
        </p:txBody>
      </p:sp>
      <p:sp>
        <p:nvSpPr>
          <p:cNvPr id="65538" name="Content Placeholder 3">
            <a:extLst>
              <a:ext uri="{FF2B5EF4-FFF2-40B4-BE49-F238E27FC236}">
                <a16:creationId xmlns:a16="http://schemas.microsoft.com/office/drawing/2014/main" id="{01965EAD-8ACD-3737-B9CF-DED0752017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4688" y="1844675"/>
            <a:ext cx="7772400" cy="4114800"/>
          </a:xfrm>
        </p:spPr>
        <p:txBody>
          <a:bodyPr/>
          <a:lstStyle/>
          <a:p>
            <a:r>
              <a:rPr lang="en-US" altLang="zh-TW" sz="1800"/>
              <a:t>Principles</a:t>
            </a:r>
          </a:p>
          <a:p>
            <a:pPr lvl="1"/>
            <a:r>
              <a:rPr lang="en-US" altLang="zh-TW" sz="1600"/>
              <a:t>Reduction in variation is an important goal</a:t>
            </a:r>
          </a:p>
          <a:p>
            <a:pPr lvl="1"/>
            <a:r>
              <a:rPr lang="en-US" altLang="zh-TW" sz="1600"/>
              <a:t>The methodology is data driven; it requires data validation</a:t>
            </a:r>
          </a:p>
          <a:p>
            <a:pPr lvl="1"/>
            <a:r>
              <a:rPr lang="en-US" altLang="zh-TW" sz="1600"/>
              <a:t>Outputs are determined by inputs</a:t>
            </a:r>
          </a:p>
          <a:p>
            <a:pPr lvl="1"/>
            <a:r>
              <a:rPr lang="en-US" altLang="zh-TW" sz="1600"/>
              <a:t>Only a critical few inputs have a significant impact on outputs</a:t>
            </a:r>
          </a:p>
          <a:p>
            <a:r>
              <a:rPr lang="en-US" altLang="zh-TW" sz="1800"/>
              <a:t>DMAIC</a:t>
            </a:r>
          </a:p>
          <a:p>
            <a:pPr lvl="1"/>
            <a:r>
              <a:rPr lang="en-US" altLang="zh-TW" sz="1600"/>
              <a:t>Define:	Set the context and objectives for improvement</a:t>
            </a:r>
          </a:p>
          <a:p>
            <a:pPr lvl="1"/>
            <a:r>
              <a:rPr lang="en-US" altLang="zh-TW" sz="1600"/>
              <a:t>Measure:	Determine the baseline performance and capability of the process</a:t>
            </a:r>
          </a:p>
          <a:p>
            <a:pPr lvl="1"/>
            <a:r>
              <a:rPr lang="en-US" altLang="zh-TW" sz="1600"/>
              <a:t>Analyze:	Use data and tools to understand the cause-and-effect relationships of the process</a:t>
            </a:r>
          </a:p>
          <a:p>
            <a:pPr lvl="1"/>
            <a:r>
              <a:rPr lang="en-US" altLang="zh-TW" sz="1600"/>
              <a:t>Improve:	Develop the modifications that lead to a validated improvement of the process</a:t>
            </a:r>
          </a:p>
          <a:p>
            <a:pPr lvl="1"/>
            <a:r>
              <a:rPr lang="en-US" altLang="zh-TW" sz="1600"/>
              <a:t>Control:	Establish plans and procedures to ensure that improvements are sustained</a:t>
            </a:r>
          </a:p>
        </p:txBody>
      </p:sp>
      <p:sp>
        <p:nvSpPr>
          <p:cNvPr id="65539" name="Footer Placeholder 7">
            <a:extLst>
              <a:ext uri="{FF2B5EF4-FFF2-40B4-BE49-F238E27FC236}">
                <a16:creationId xmlns:a16="http://schemas.microsoft.com/office/drawing/2014/main" id="{FE98BC27-7E5A-3BD6-D558-85358392F3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5540" name="Slide Number Placeholder 8">
            <a:extLst>
              <a:ext uri="{FF2B5EF4-FFF2-40B4-BE49-F238E27FC236}">
                <a16:creationId xmlns:a16="http://schemas.microsoft.com/office/drawing/2014/main" id="{9BF4D5EA-82C2-280B-0DB7-8B82CFB2A5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9B430B-4020-4FC3-B0A3-8EF11A713C26}" type="slidenum">
              <a:rPr lang="en-US" altLang="zh-TW" sz="1400" smtClean="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9E6FE0D0-8995-9F3A-18CB-E598E4F344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Basic Quality Tools </a:t>
            </a:r>
            <a:r>
              <a:rPr lang="en-US" altLang="zh-TW" baseline="-25000"/>
              <a:t>1</a:t>
            </a:r>
            <a:endParaRPr lang="en-IN" altLang="zh-TW" baseline="-25000"/>
          </a:p>
        </p:txBody>
      </p:sp>
      <p:sp>
        <p:nvSpPr>
          <p:cNvPr id="66562" name="Content Placeholder 3">
            <a:extLst>
              <a:ext uri="{FF2B5EF4-FFF2-40B4-BE49-F238E27FC236}">
                <a16:creationId xmlns:a16="http://schemas.microsoft.com/office/drawing/2014/main" id="{6E457FB1-CEA5-C8FF-FFDF-3B4AD8BA9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/>
              <a:t>Flowchart</a:t>
            </a:r>
          </a:p>
          <a:p>
            <a:pPr lvl="1"/>
            <a:r>
              <a:rPr lang="en-US" altLang="zh-TW"/>
              <a:t>Check sheet</a:t>
            </a:r>
          </a:p>
          <a:p>
            <a:pPr lvl="1"/>
            <a:r>
              <a:rPr lang="en-US" altLang="zh-TW"/>
              <a:t>Histogram</a:t>
            </a:r>
          </a:p>
          <a:p>
            <a:pPr lvl="1"/>
            <a:r>
              <a:rPr lang="en-US" altLang="zh-TW"/>
              <a:t>Pareto chart</a:t>
            </a:r>
          </a:p>
          <a:p>
            <a:pPr lvl="1"/>
            <a:r>
              <a:rPr lang="en-US" altLang="zh-TW"/>
              <a:t>Scatter diagram</a:t>
            </a:r>
          </a:p>
          <a:p>
            <a:pPr lvl="1"/>
            <a:r>
              <a:rPr lang="en-US" altLang="zh-TW"/>
              <a:t>Control chart</a:t>
            </a:r>
          </a:p>
          <a:p>
            <a:pPr lvl="1"/>
            <a:r>
              <a:rPr lang="en-US" altLang="zh-TW"/>
              <a:t>Cause-and-effect diagram</a:t>
            </a:r>
          </a:p>
        </p:txBody>
      </p:sp>
      <p:sp>
        <p:nvSpPr>
          <p:cNvPr id="66563" name="Footer Placeholder 7">
            <a:extLst>
              <a:ext uri="{FF2B5EF4-FFF2-40B4-BE49-F238E27FC236}">
                <a16:creationId xmlns:a16="http://schemas.microsoft.com/office/drawing/2014/main" id="{F8E88348-7776-53A2-496E-1456A59367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6564" name="Slide Number Placeholder 8">
            <a:extLst>
              <a:ext uri="{FF2B5EF4-FFF2-40B4-BE49-F238E27FC236}">
                <a16:creationId xmlns:a16="http://schemas.microsoft.com/office/drawing/2014/main" id="{E731B6FD-8AEE-E573-44FC-727CB4134E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3020F33-1F34-4B7A-91FB-22BD1475D074}" type="slidenum">
              <a:rPr lang="en-US" altLang="zh-TW" sz="1400" smtClean="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26E817BA-FE95-66CC-73CA-509841032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3078162" cy="704850"/>
          </a:xfrm>
        </p:spPr>
        <p:txBody>
          <a:bodyPr/>
          <a:lstStyle/>
          <a:p>
            <a:r>
              <a:rPr lang="en-US" altLang="zh-TW"/>
              <a:t>Basic Quality Tools</a:t>
            </a:r>
            <a:r>
              <a:rPr lang="en-US" altLang="zh-TW" sz="1200">
                <a:solidFill>
                  <a:srgbClr val="000000"/>
                </a:solidFill>
              </a:rPr>
              <a:t> </a:t>
            </a:r>
            <a:r>
              <a:rPr lang="en-US" altLang="zh-TW" sz="1200">
                <a:solidFill>
                  <a:schemeClr val="bg1"/>
                </a:solidFill>
              </a:rPr>
              <a:t>2</a:t>
            </a:r>
            <a:endParaRPr lang="en-IN" altLang="zh-TW">
              <a:solidFill>
                <a:schemeClr val="bg1"/>
              </a:solidFill>
            </a:endParaRPr>
          </a:p>
        </p:txBody>
      </p:sp>
      <p:pic>
        <p:nvPicPr>
          <p:cNvPr id="67586" name="Picture 3" descr="Depicted are the seven basic quality tools.&#10;">
            <a:extLst>
              <a:ext uri="{FF2B5EF4-FFF2-40B4-BE49-F238E27FC236}">
                <a16:creationId xmlns:a16="http://schemas.microsoft.com/office/drawing/2014/main" id="{56E34E77-97D1-C5CE-C42D-00AE5E0DBFB9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2" r="1839" b="42616"/>
          <a:stretch>
            <a:fillRect/>
          </a:stretch>
        </p:blipFill>
        <p:spPr>
          <a:xfrm>
            <a:off x="2484438" y="1125538"/>
            <a:ext cx="6400800" cy="5240337"/>
          </a:xfrm>
        </p:spPr>
      </p:pic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1EE7A9D5-CABB-423B-6E56-4B62B9F216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250" y="404813"/>
            <a:ext cx="4373563" cy="892175"/>
          </a:xfrm>
        </p:spPr>
        <p:txBody>
          <a:bodyPr/>
          <a:lstStyle/>
          <a:p>
            <a:r>
              <a:rPr lang="en-US" altLang="zh-TW"/>
              <a:t>Basic Quality Tools</a:t>
            </a:r>
            <a:r>
              <a:rPr lang="en-US" altLang="zh-TW" sz="1200">
                <a:solidFill>
                  <a:srgbClr val="000000"/>
                </a:solidFill>
              </a:rPr>
              <a:t> </a:t>
            </a:r>
            <a:r>
              <a:rPr lang="en-US" altLang="zh-TW" sz="1200">
                <a:solidFill>
                  <a:schemeClr val="bg1"/>
                </a:solidFill>
              </a:rPr>
              <a:t>3</a:t>
            </a:r>
            <a:endParaRPr lang="en-IN" altLang="zh-TW">
              <a:solidFill>
                <a:schemeClr val="bg1"/>
              </a:solidFill>
            </a:endParaRPr>
          </a:p>
        </p:txBody>
      </p:sp>
      <p:pic>
        <p:nvPicPr>
          <p:cNvPr id="68610" name="Picture 3" descr="Depicted are the seven basic quality tools.&#10;">
            <a:extLst>
              <a:ext uri="{FF2B5EF4-FFF2-40B4-BE49-F238E27FC236}">
                <a16:creationId xmlns:a16="http://schemas.microsoft.com/office/drawing/2014/main" id="{B7662D4F-4DE6-33AE-EDA5-FE1E775587EF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0" t="57181" r="949"/>
          <a:stretch>
            <a:fillRect/>
          </a:stretch>
        </p:blipFill>
        <p:spPr>
          <a:xfrm>
            <a:off x="1116013" y="1557338"/>
            <a:ext cx="7870825" cy="4751387"/>
          </a:xfrm>
        </p:spPr>
      </p:pic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118E4160-7495-365E-38AB-835974652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Methods for Generating Ideas</a:t>
            </a:r>
            <a:endParaRPr lang="en-IN" altLang="zh-TW" sz="3600"/>
          </a:p>
        </p:txBody>
      </p:sp>
      <p:sp>
        <p:nvSpPr>
          <p:cNvPr id="69634" name="Content Placeholder 3">
            <a:extLst>
              <a:ext uri="{FF2B5EF4-FFF2-40B4-BE49-F238E27FC236}">
                <a16:creationId xmlns:a16="http://schemas.microsoft.com/office/drawing/2014/main" id="{66272A7B-D502-7A95-D4F6-F4FFBEE0E7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TW"/>
              <a:t>Brainstorming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TW"/>
              <a:t>Quality circles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TW"/>
              <a:t>Benchmarking</a:t>
            </a:r>
          </a:p>
        </p:txBody>
      </p:sp>
      <p:sp>
        <p:nvSpPr>
          <p:cNvPr id="69635" name="Footer Placeholder 5">
            <a:extLst>
              <a:ext uri="{FF2B5EF4-FFF2-40B4-BE49-F238E27FC236}">
                <a16:creationId xmlns:a16="http://schemas.microsoft.com/office/drawing/2014/main" id="{D4700990-47FC-CB27-2E08-02F831FA00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69636" name="Slide Number Placeholder 6">
            <a:extLst>
              <a:ext uri="{FF2B5EF4-FFF2-40B4-BE49-F238E27FC236}">
                <a16:creationId xmlns:a16="http://schemas.microsoft.com/office/drawing/2014/main" id="{44FE70E8-10F0-44B8-850A-91156A6FC2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3F84775-C7E3-4E73-84C8-5DA483A9BD97}" type="slidenum">
              <a:rPr lang="en-US" altLang="zh-TW" sz="1400" smtClean="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6FA6B87F-4C83-AEF6-332F-E133BC064D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Circles</a:t>
            </a:r>
            <a:endParaRPr lang="en-IN" altLang="zh-TW"/>
          </a:p>
        </p:txBody>
      </p:sp>
      <p:sp>
        <p:nvSpPr>
          <p:cNvPr id="70658" name="Content Placeholder 3">
            <a:extLst>
              <a:ext uri="{FF2B5EF4-FFF2-40B4-BE49-F238E27FC236}">
                <a16:creationId xmlns:a16="http://schemas.microsoft.com/office/drawing/2014/main" id="{009A9A94-EE85-D07A-9D77-168B112094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Groups of workers who meet to discuss ways of improving products or processes</a:t>
            </a:r>
          </a:p>
          <a:p>
            <a:pPr lvl="1"/>
            <a:r>
              <a:rPr lang="en-US" altLang="zh-TW"/>
              <a:t>Less structured and more informal than teams involved in continuous improvement</a:t>
            </a:r>
          </a:p>
          <a:p>
            <a:pPr lvl="1"/>
            <a:r>
              <a:rPr lang="en-US" altLang="zh-TW"/>
              <a:t>Quality circle teams have historically had relatively little authority to make any but the most minor changes</a:t>
            </a:r>
          </a:p>
        </p:txBody>
      </p:sp>
      <p:sp>
        <p:nvSpPr>
          <p:cNvPr id="70659" name="Footer Placeholder 7">
            <a:extLst>
              <a:ext uri="{FF2B5EF4-FFF2-40B4-BE49-F238E27FC236}">
                <a16:creationId xmlns:a16="http://schemas.microsoft.com/office/drawing/2014/main" id="{8E269317-8117-1D3B-E37A-0C82E4523C0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70660" name="Slide Number Placeholder 8">
            <a:extLst>
              <a:ext uri="{FF2B5EF4-FFF2-40B4-BE49-F238E27FC236}">
                <a16:creationId xmlns:a16="http://schemas.microsoft.com/office/drawing/2014/main" id="{FFB72151-0E21-0B94-8F11-5BC66D8ABF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10FB092-C650-4F46-955B-0369CCBBCBBE}" type="slidenum">
              <a:rPr lang="en-US" altLang="zh-TW" sz="1400" smtClean="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3B762327-A86D-BA43-60B3-50397D897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Attention to Quality</a:t>
            </a:r>
            <a:endParaRPr lang="en-IN" altLang="zh-TW"/>
          </a:p>
        </p:txBody>
      </p:sp>
      <p:sp>
        <p:nvSpPr>
          <p:cNvPr id="34818" name="Content Placeholder 3">
            <a:extLst>
              <a:ext uri="{FF2B5EF4-FFF2-40B4-BE49-F238E27FC236}">
                <a16:creationId xmlns:a16="http://schemas.microsoft.com/office/drawing/2014/main" id="{0E2FF6D4-E148-3B42-498A-36CB3F15B8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Attention to quality given the costs and adverse attention associated with highly visible quality failures:</a:t>
            </a:r>
          </a:p>
          <a:p>
            <a:pPr lvl="1"/>
            <a:r>
              <a:rPr lang="en-US" altLang="zh-TW"/>
              <a:t>Auto recalls</a:t>
            </a:r>
          </a:p>
          <a:p>
            <a:pPr lvl="1"/>
            <a:r>
              <a:rPr lang="en-US" altLang="zh-TW"/>
              <a:t>Toys</a:t>
            </a:r>
          </a:p>
          <a:p>
            <a:pPr lvl="1"/>
            <a:r>
              <a:rPr lang="en-US" altLang="zh-TW"/>
              <a:t>Produce</a:t>
            </a:r>
          </a:p>
          <a:p>
            <a:pPr lvl="1"/>
            <a:r>
              <a:rPr lang="en-US" altLang="zh-TW"/>
              <a:t>Dog food</a:t>
            </a:r>
          </a:p>
          <a:p>
            <a:pPr lvl="1"/>
            <a:r>
              <a:rPr lang="en-US" altLang="zh-TW"/>
              <a:t>Pharmaceuticals</a:t>
            </a:r>
          </a:p>
        </p:txBody>
      </p:sp>
      <p:sp>
        <p:nvSpPr>
          <p:cNvPr id="34819" name="Footer Placeholder 2">
            <a:extLst>
              <a:ext uri="{FF2B5EF4-FFF2-40B4-BE49-F238E27FC236}">
                <a16:creationId xmlns:a16="http://schemas.microsoft.com/office/drawing/2014/main" id="{6A82D1C2-4472-24A3-A9B3-AFAB3246F9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4820" name="Slide Number Placeholder 4">
            <a:extLst>
              <a:ext uri="{FF2B5EF4-FFF2-40B4-BE49-F238E27FC236}">
                <a16:creationId xmlns:a16="http://schemas.microsoft.com/office/drawing/2014/main" id="{F851EEEE-FC54-753D-2CBE-6CDE39B6C5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E125D70-42A0-4654-9E9E-D14463F65E8E}" type="slidenum">
              <a:rPr lang="en-US" altLang="zh-TW" sz="1400" smtClean="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65B6C8E8-3D6F-82B6-2253-E410A67C4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Benchmarking Process</a:t>
            </a:r>
            <a:endParaRPr lang="en-IN" altLang="zh-TW"/>
          </a:p>
        </p:txBody>
      </p:sp>
      <p:sp>
        <p:nvSpPr>
          <p:cNvPr id="71682" name="Content Placeholder 3">
            <a:extLst>
              <a:ext uri="{FF2B5EF4-FFF2-40B4-BE49-F238E27FC236}">
                <a16:creationId xmlns:a16="http://schemas.microsoft.com/office/drawing/2014/main" id="{216675E3-A417-1BAD-F8FA-6922C0821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/>
              <a:t>Identify a critical process that needs improvement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/>
              <a:t>Identify an organization that excels in this process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/>
              <a:t>Contact that organization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/>
              <a:t>Analyze the data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TW"/>
              <a:t>Improve the critical process</a:t>
            </a:r>
          </a:p>
        </p:txBody>
      </p:sp>
      <p:sp>
        <p:nvSpPr>
          <p:cNvPr id="71683" name="Footer Placeholder 7">
            <a:extLst>
              <a:ext uri="{FF2B5EF4-FFF2-40B4-BE49-F238E27FC236}">
                <a16:creationId xmlns:a16="http://schemas.microsoft.com/office/drawing/2014/main" id="{CD991797-0F31-5E02-551B-68CBA99A38C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71684" name="Slide Number Placeholder 8">
            <a:extLst>
              <a:ext uri="{FF2B5EF4-FFF2-40B4-BE49-F238E27FC236}">
                <a16:creationId xmlns:a16="http://schemas.microsoft.com/office/drawing/2014/main" id="{1409C3A3-6AC0-CE62-199A-D0D62CB85B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2538E2F-F2AF-4CCA-900E-3E06E89050C0}" type="slidenum">
              <a:rPr lang="en-US" altLang="zh-TW" sz="1400" smtClean="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1F07A872-4570-F3D1-0F34-2E52E9BA9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Operations Strategy</a:t>
            </a:r>
            <a:endParaRPr lang="en-IN" altLang="zh-TW"/>
          </a:p>
        </p:txBody>
      </p:sp>
      <p:sp>
        <p:nvSpPr>
          <p:cNvPr id="72706" name="Content Placeholder 3">
            <a:extLst>
              <a:ext uri="{FF2B5EF4-FFF2-40B4-BE49-F238E27FC236}">
                <a16:creationId xmlns:a16="http://schemas.microsoft.com/office/drawing/2014/main" id="{8D6202BA-DD2D-C2FC-E89D-18A04F8151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Quality is a strategic imperative for organizations</a:t>
            </a:r>
          </a:p>
          <a:p>
            <a:pPr lvl="1"/>
            <a:r>
              <a:rPr lang="en-US" altLang="zh-TW" sz="2000"/>
              <a:t>Customers are very concerned with the quality of goods and services they receive</a:t>
            </a:r>
          </a:p>
          <a:p>
            <a:r>
              <a:rPr lang="en-US" altLang="zh-TW" sz="2400"/>
              <a:t>Quality is a never-ending journey</a:t>
            </a:r>
          </a:p>
          <a:p>
            <a:pPr lvl="1"/>
            <a:r>
              <a:rPr lang="en-US" altLang="zh-TW" sz="2000"/>
              <a:t>It is important that most organizational members understand and buy into this idea</a:t>
            </a:r>
          </a:p>
          <a:p>
            <a:r>
              <a:rPr lang="en-US" altLang="zh-TW" sz="2400"/>
              <a:t>Customer satisfaction ≠ customer loyalty</a:t>
            </a:r>
          </a:p>
          <a:p>
            <a:r>
              <a:rPr lang="en-US" altLang="zh-TW" sz="2400"/>
              <a:t>Quality needs to be incorporated throughout the entire supply chain, not just the organization itself</a:t>
            </a:r>
          </a:p>
        </p:txBody>
      </p:sp>
      <p:sp>
        <p:nvSpPr>
          <p:cNvPr id="72707" name="Footer Placeholder 7">
            <a:extLst>
              <a:ext uri="{FF2B5EF4-FFF2-40B4-BE49-F238E27FC236}">
                <a16:creationId xmlns:a16="http://schemas.microsoft.com/office/drawing/2014/main" id="{0AC40C8E-C669-1E86-8B4E-439FB086BF5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72708" name="Slide Number Placeholder 8">
            <a:extLst>
              <a:ext uri="{FF2B5EF4-FFF2-40B4-BE49-F238E27FC236}">
                <a16:creationId xmlns:a16="http://schemas.microsoft.com/office/drawing/2014/main" id="{B0CCB24E-05D6-FA99-1482-46B28FB02F5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457BD95-A8AF-4475-9598-B6EF6389DA80}" type="slidenum">
              <a:rPr lang="en-US" altLang="zh-TW" sz="1400" smtClean="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BC9CDAAC-F21B-75DC-50B8-8471DFD83D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Contributors</a:t>
            </a:r>
            <a:endParaRPr lang="en-IN" altLang="zh-TW"/>
          </a:p>
        </p:txBody>
      </p:sp>
      <p:sp>
        <p:nvSpPr>
          <p:cNvPr id="35842" name="Content Placeholder 3">
            <a:extLst>
              <a:ext uri="{FF2B5EF4-FFF2-40B4-BE49-F238E27FC236}">
                <a16:creationId xmlns:a16="http://schemas.microsoft.com/office/drawing/2014/main" id="{E55A5DDB-AD8C-2B34-3E8E-C191A601CF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8062913" cy="4114800"/>
          </a:xfrm>
        </p:spPr>
        <p:txBody>
          <a:bodyPr/>
          <a:lstStyle/>
          <a:p>
            <a:r>
              <a:rPr lang="en-US" altLang="zh-TW" sz="2400" dirty="0"/>
              <a:t>Walter </a:t>
            </a:r>
            <a:r>
              <a:rPr lang="en-US" altLang="zh-TW" sz="2400" dirty="0" err="1"/>
              <a:t>Shewart</a:t>
            </a:r>
            <a:endParaRPr lang="en-US" altLang="zh-TW" sz="2400" dirty="0"/>
          </a:p>
          <a:p>
            <a:pPr lvl="1"/>
            <a:r>
              <a:rPr lang="en-US" altLang="zh-TW" sz="2000" dirty="0"/>
              <a:t>“Father of statistical quality control”</a:t>
            </a:r>
          </a:p>
          <a:p>
            <a:pPr lvl="1"/>
            <a:r>
              <a:rPr lang="en-US" altLang="zh-TW" sz="2000" dirty="0"/>
              <a:t>Control charts</a:t>
            </a:r>
          </a:p>
          <a:p>
            <a:pPr lvl="1"/>
            <a:r>
              <a:rPr lang="en-US" altLang="zh-TW" sz="2000" dirty="0"/>
              <a:t>Variance reduction</a:t>
            </a:r>
          </a:p>
          <a:p>
            <a:r>
              <a:rPr lang="en-US" altLang="zh-TW" sz="2400" dirty="0"/>
              <a:t>W. Edwards Deming</a:t>
            </a:r>
          </a:p>
          <a:p>
            <a:pPr lvl="1"/>
            <a:r>
              <a:rPr lang="en-US" altLang="zh-TW" sz="2000" dirty="0"/>
              <a:t>Special versus common cause variation</a:t>
            </a:r>
          </a:p>
          <a:p>
            <a:pPr lvl="1"/>
            <a:r>
              <a:rPr lang="en-US" altLang="zh-TW" sz="2000" dirty="0">
                <a:solidFill>
                  <a:srgbClr val="FF0000"/>
                </a:solidFill>
              </a:rPr>
              <a:t>Deliver what you promised</a:t>
            </a:r>
          </a:p>
          <a:p>
            <a:r>
              <a:rPr lang="en-US" altLang="zh-TW" sz="2400" dirty="0"/>
              <a:t>Joseph Juran</a:t>
            </a:r>
          </a:p>
          <a:p>
            <a:pPr lvl="1"/>
            <a:r>
              <a:rPr lang="en-US" altLang="zh-TW" sz="2000" dirty="0"/>
              <a:t>Quality Control Handbook, 1951</a:t>
            </a:r>
          </a:p>
          <a:p>
            <a:pPr lvl="1"/>
            <a:r>
              <a:rPr lang="en-US" altLang="zh-TW" sz="2000" dirty="0"/>
              <a:t>Viewed quality as fitness-for-use</a:t>
            </a:r>
          </a:p>
          <a:p>
            <a:pPr lvl="1"/>
            <a:r>
              <a:rPr lang="en-US" altLang="zh-TW" sz="2000" dirty="0"/>
              <a:t>Quality trilogy – quality planning, quality control, quality improvement</a:t>
            </a:r>
          </a:p>
        </p:txBody>
      </p:sp>
      <p:sp>
        <p:nvSpPr>
          <p:cNvPr id="35843" name="Footer Placeholder 7">
            <a:extLst>
              <a:ext uri="{FF2B5EF4-FFF2-40B4-BE49-F238E27FC236}">
                <a16:creationId xmlns:a16="http://schemas.microsoft.com/office/drawing/2014/main" id="{14090A0B-55C4-2A2B-15F4-2C10586AF1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5844" name="Slide Number Placeholder 8">
            <a:extLst>
              <a:ext uri="{FF2B5EF4-FFF2-40B4-BE49-F238E27FC236}">
                <a16:creationId xmlns:a16="http://schemas.microsoft.com/office/drawing/2014/main" id="{3DD04B4A-7433-99DF-8674-A048755264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20A4C1D-2F76-470A-B852-D716EA62B18E}" type="slidenum">
              <a:rPr lang="en-US" altLang="zh-TW" sz="1400" smtClean="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0FE5A82-47D9-E5E1-B89D-4D863A7EA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Contributors 2</a:t>
            </a:r>
            <a:endParaRPr lang="en-IN" altLang="zh-TW"/>
          </a:p>
        </p:txBody>
      </p:sp>
      <p:sp>
        <p:nvSpPr>
          <p:cNvPr id="36866" name="Content Placeholder 3">
            <a:extLst>
              <a:ext uri="{FF2B5EF4-FFF2-40B4-BE49-F238E27FC236}">
                <a16:creationId xmlns:a16="http://schemas.microsoft.com/office/drawing/2014/main" id="{6E4DDAD2-11F1-2162-81B9-C972F9CA04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Armand Feigenbaum</a:t>
            </a:r>
          </a:p>
          <a:p>
            <a:pPr lvl="1"/>
            <a:r>
              <a:rPr lang="en-US" altLang="zh-TW" sz="2000"/>
              <a:t>Quality is a “total field”</a:t>
            </a:r>
          </a:p>
          <a:p>
            <a:pPr lvl="1"/>
            <a:r>
              <a:rPr lang="en-US" altLang="zh-TW" sz="2000"/>
              <a:t>The customer defines quality</a:t>
            </a:r>
          </a:p>
          <a:p>
            <a:r>
              <a:rPr lang="en-US" altLang="zh-TW" sz="2400"/>
              <a:t>Philip B. Crosby</a:t>
            </a:r>
          </a:p>
          <a:p>
            <a:pPr lvl="1"/>
            <a:r>
              <a:rPr lang="en-US" altLang="zh-TW" sz="2000"/>
              <a:t>Zero defects</a:t>
            </a:r>
          </a:p>
          <a:p>
            <a:pPr lvl="1"/>
            <a:r>
              <a:rPr lang="en-US" altLang="zh-TW" sz="2000"/>
              <a:t>Quality is Free, 1979</a:t>
            </a:r>
          </a:p>
          <a:p>
            <a:r>
              <a:rPr lang="en-US" altLang="zh-TW" sz="2400"/>
              <a:t>Kaoru Ishikawa</a:t>
            </a:r>
            <a:r>
              <a:rPr lang="zh-TW" altLang="en-US" sz="2400"/>
              <a:t> （石川）</a:t>
            </a:r>
            <a:endParaRPr lang="en-US" altLang="zh-TW" sz="2400"/>
          </a:p>
          <a:p>
            <a:pPr lvl="1"/>
            <a:r>
              <a:rPr lang="en-US" altLang="zh-TW" sz="2000"/>
              <a:t>Cause-and-effect diagram</a:t>
            </a:r>
          </a:p>
          <a:p>
            <a:pPr lvl="1"/>
            <a:r>
              <a:rPr lang="en-US" altLang="zh-TW" sz="2000"/>
              <a:t>Quality circles</a:t>
            </a:r>
          </a:p>
          <a:p>
            <a:pPr lvl="1"/>
            <a:r>
              <a:rPr lang="en-US" altLang="zh-TW" sz="2000"/>
              <a:t>Recognized the internal customer</a:t>
            </a:r>
          </a:p>
        </p:txBody>
      </p:sp>
      <p:sp>
        <p:nvSpPr>
          <p:cNvPr id="36867" name="Footer Placeholder 7">
            <a:extLst>
              <a:ext uri="{FF2B5EF4-FFF2-40B4-BE49-F238E27FC236}">
                <a16:creationId xmlns:a16="http://schemas.microsoft.com/office/drawing/2014/main" id="{354CE752-D3C2-CCF1-C848-D8E497B4C8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6868" name="Slide Number Placeholder 8">
            <a:extLst>
              <a:ext uri="{FF2B5EF4-FFF2-40B4-BE49-F238E27FC236}">
                <a16:creationId xmlns:a16="http://schemas.microsoft.com/office/drawing/2014/main" id="{CF9297AC-FA19-FA59-951C-8D07EF8784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2AC4976-9B8F-47A9-BCDC-9F699392B14E}" type="slidenum">
              <a:rPr lang="en-US" altLang="zh-TW" sz="1400" smtClean="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242AE0C8-A361-E8B2-FEFE-3BCB74249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Quality Contributors 3</a:t>
            </a:r>
            <a:endParaRPr lang="en-IN" altLang="zh-TW"/>
          </a:p>
        </p:txBody>
      </p:sp>
      <p:sp>
        <p:nvSpPr>
          <p:cNvPr id="37890" name="Content Placeholder 3">
            <a:extLst>
              <a:ext uri="{FF2B5EF4-FFF2-40B4-BE49-F238E27FC236}">
                <a16:creationId xmlns:a16="http://schemas.microsoft.com/office/drawing/2014/main" id="{DC8243A3-53C2-6C47-5A33-B707EF34D9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Genichi Taguchi </a:t>
            </a:r>
            <a:r>
              <a:rPr lang="zh-TW" altLang="en-US" sz="2400"/>
              <a:t>（</a:t>
            </a:r>
            <a:r>
              <a:rPr lang="en-US" altLang="zh-TW" sz="2400"/>
              <a:t>田口</a:t>
            </a:r>
            <a:r>
              <a:rPr lang="zh-TW" altLang="en-US" sz="2400"/>
              <a:t>）</a:t>
            </a:r>
            <a:endParaRPr lang="en-US" altLang="zh-TW" sz="2400"/>
          </a:p>
          <a:p>
            <a:pPr lvl="1"/>
            <a:r>
              <a:rPr lang="en-US" altLang="zh-TW" sz="2000"/>
              <a:t>Taguchi loss function</a:t>
            </a:r>
          </a:p>
          <a:p>
            <a:r>
              <a:rPr lang="en-US" altLang="zh-TW" sz="2400"/>
              <a:t>Taiichi Ohno </a:t>
            </a:r>
            <a:r>
              <a:rPr lang="zh-TW" altLang="en-US" sz="2400"/>
              <a:t>（大野）</a:t>
            </a:r>
            <a:r>
              <a:rPr lang="en-US" altLang="zh-TW" sz="2400"/>
              <a:t>and Shigeo Shingo</a:t>
            </a:r>
            <a:r>
              <a:rPr lang="zh-TW" altLang="en-US" sz="2400"/>
              <a:t> （新鄉）</a:t>
            </a:r>
            <a:endParaRPr lang="en-US" altLang="zh-TW" sz="2400"/>
          </a:p>
          <a:p>
            <a:pPr lvl="1"/>
            <a:r>
              <a:rPr lang="en-US" altLang="zh-TW" sz="2000"/>
              <a:t>Developed philosophy and methods of kaizen</a:t>
            </a:r>
            <a:r>
              <a:rPr lang="zh-TW" altLang="en-US" sz="2000"/>
              <a:t> （改善）</a:t>
            </a:r>
            <a:endParaRPr lang="en-US" altLang="zh-TW" sz="2000"/>
          </a:p>
        </p:txBody>
      </p:sp>
      <p:sp>
        <p:nvSpPr>
          <p:cNvPr id="37891" name="Footer Placeholder 7">
            <a:extLst>
              <a:ext uri="{FF2B5EF4-FFF2-40B4-BE49-F238E27FC236}">
                <a16:creationId xmlns:a16="http://schemas.microsoft.com/office/drawing/2014/main" id="{631672F3-7077-E470-45CB-5E02BA8B8FC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7892" name="Slide Number Placeholder 8">
            <a:extLst>
              <a:ext uri="{FF2B5EF4-FFF2-40B4-BE49-F238E27FC236}">
                <a16:creationId xmlns:a16="http://schemas.microsoft.com/office/drawing/2014/main" id="{A8A870BD-A8C4-0C69-9E23-28F6DCCF61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D06822-C663-4087-A87B-360E1AA482F4}" type="slidenum">
              <a:rPr lang="en-US" altLang="zh-TW" sz="1400" smtClean="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010BAB1F-4C5B-2F97-C149-83552430AB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Dimensions of </a:t>
            </a:r>
            <a:r>
              <a:rPr lang="en-US" altLang="zh-TW" sz="3600" dirty="0">
                <a:solidFill>
                  <a:schemeClr val="bg1"/>
                </a:solidFill>
              </a:rPr>
              <a:t>Product</a:t>
            </a:r>
            <a:r>
              <a:rPr lang="en-US" altLang="zh-TW" sz="3600" dirty="0"/>
              <a:t> Quality</a:t>
            </a:r>
            <a:endParaRPr lang="en-IN" altLang="zh-TW" sz="3600" dirty="0"/>
          </a:p>
        </p:txBody>
      </p:sp>
      <p:sp>
        <p:nvSpPr>
          <p:cNvPr id="38914" name="Content Placeholder 3">
            <a:extLst>
              <a:ext uri="{FF2B5EF4-FFF2-40B4-BE49-F238E27FC236}">
                <a16:creationId xmlns:a16="http://schemas.microsoft.com/office/drawing/2014/main" id="{AE8FC40D-D755-65CA-BF0C-656BBCDC5D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/>
              <a:t>Performance – main characteristics of the product</a:t>
            </a:r>
          </a:p>
          <a:p>
            <a:r>
              <a:rPr lang="en-US" altLang="zh-TW" sz="2000" dirty="0"/>
              <a:t>Aesthetics – appearance, feel, smell, taste</a:t>
            </a:r>
          </a:p>
          <a:p>
            <a:r>
              <a:rPr lang="en-US" altLang="zh-TW" sz="2000" dirty="0"/>
              <a:t>Special features – extra characteristics</a:t>
            </a:r>
          </a:p>
          <a:p>
            <a:r>
              <a:rPr lang="en-US" altLang="zh-TW" sz="2000" dirty="0"/>
              <a:t>Conformance – how well the product conforms to design specifications</a:t>
            </a:r>
          </a:p>
          <a:p>
            <a:r>
              <a:rPr lang="en-US" altLang="zh-TW" sz="2000" dirty="0"/>
              <a:t>Reliability – consistency of performance</a:t>
            </a:r>
          </a:p>
          <a:p>
            <a:r>
              <a:rPr lang="en-US" altLang="zh-TW" sz="2000" dirty="0"/>
              <a:t>Durability – the useful life of the product</a:t>
            </a:r>
          </a:p>
          <a:p>
            <a:r>
              <a:rPr lang="en-US" altLang="zh-TW" sz="2000" dirty="0"/>
              <a:t>Perceived quality – indirect evaluation of quality</a:t>
            </a:r>
          </a:p>
          <a:p>
            <a:r>
              <a:rPr lang="en-US" altLang="zh-TW" sz="2000" dirty="0"/>
              <a:t>Serviceability – handling of complaints or repairs</a:t>
            </a:r>
          </a:p>
          <a:p>
            <a:r>
              <a:rPr lang="en-US" altLang="zh-TW" sz="2000" dirty="0"/>
              <a:t>Consistency – quality doesn’t vary</a:t>
            </a:r>
          </a:p>
        </p:txBody>
      </p:sp>
      <p:sp>
        <p:nvSpPr>
          <p:cNvPr id="38915" name="Footer Placeholder 7">
            <a:extLst>
              <a:ext uri="{FF2B5EF4-FFF2-40B4-BE49-F238E27FC236}">
                <a16:creationId xmlns:a16="http://schemas.microsoft.com/office/drawing/2014/main" id="{89260E2D-A13D-5D7B-08B5-3AD57CCA3E3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8916" name="Slide Number Placeholder 8">
            <a:extLst>
              <a:ext uri="{FF2B5EF4-FFF2-40B4-BE49-F238E27FC236}">
                <a16:creationId xmlns:a16="http://schemas.microsoft.com/office/drawing/2014/main" id="{10EE952A-C1E8-00F0-D21C-35C084B05C1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E0DCA57-5595-4E1F-9F44-AFD1E072C765}" type="slidenum">
              <a:rPr lang="en-US" altLang="zh-TW" sz="1400" smtClean="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1AB0204-B3A3-49C6-BF80-B3086AF3C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Dimensions of </a:t>
            </a:r>
            <a:r>
              <a:rPr lang="en-US" altLang="zh-TW" sz="3600" dirty="0">
                <a:solidFill>
                  <a:schemeClr val="bg1"/>
                </a:solidFill>
              </a:rPr>
              <a:t>Service</a:t>
            </a:r>
            <a:r>
              <a:rPr lang="en-US" altLang="zh-TW" sz="3600" dirty="0"/>
              <a:t> Quality</a:t>
            </a:r>
            <a:endParaRPr lang="en-IN" altLang="zh-TW" sz="3600" dirty="0"/>
          </a:p>
        </p:txBody>
      </p:sp>
      <p:sp>
        <p:nvSpPr>
          <p:cNvPr id="39938" name="Content Placeholder 3">
            <a:extLst>
              <a:ext uri="{FF2B5EF4-FFF2-40B4-BE49-F238E27FC236}">
                <a16:creationId xmlns:a16="http://schemas.microsoft.com/office/drawing/2014/main" id="{50512106-DDC5-7C03-9AB9-10A3C97612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114800"/>
          </a:xfrm>
        </p:spPr>
        <p:txBody>
          <a:bodyPr/>
          <a:lstStyle/>
          <a:p>
            <a:r>
              <a:rPr lang="en-US" altLang="zh-TW" sz="1800"/>
              <a:t>Convenience – the availability and accessibility of the service</a:t>
            </a:r>
          </a:p>
          <a:p>
            <a:r>
              <a:rPr lang="en-US" altLang="zh-TW" sz="1800"/>
              <a:t>Reliability – ability to perform a service dependably, consistently, and accurately</a:t>
            </a:r>
          </a:p>
          <a:p>
            <a:r>
              <a:rPr lang="en-US" altLang="zh-TW" sz="1800"/>
              <a:t>Responsiveness – willingness to help customers in unusual situations and to deal with problems</a:t>
            </a:r>
          </a:p>
          <a:p>
            <a:r>
              <a:rPr lang="en-US" altLang="zh-TW" sz="1800"/>
              <a:t>Time – the speed with which the service is delivered</a:t>
            </a:r>
          </a:p>
          <a:p>
            <a:r>
              <a:rPr lang="en-US" altLang="zh-TW" sz="1800"/>
              <a:t>Assurance – knowledge exhibited by personnel and their ability to convey trust and confidence</a:t>
            </a:r>
          </a:p>
          <a:p>
            <a:r>
              <a:rPr lang="en-US" altLang="zh-TW" sz="1800"/>
              <a:t>Courtesy – the way customers are treated by employees</a:t>
            </a:r>
          </a:p>
          <a:p>
            <a:r>
              <a:rPr lang="en-US" altLang="zh-TW" sz="1800"/>
              <a:t>Tangibles – the physical appearance of facilities, equipment, personnel, and communication materials</a:t>
            </a:r>
          </a:p>
          <a:p>
            <a:r>
              <a:rPr lang="en-US" altLang="zh-TW" sz="1800"/>
              <a:t>Consistency – the ability to provide the same level of good quality repeatedly</a:t>
            </a:r>
          </a:p>
          <a:p>
            <a:r>
              <a:rPr lang="en-US" altLang="zh-TW" sz="1800"/>
              <a:t>Expectancy – meet (or exceed) customer expectations</a:t>
            </a:r>
          </a:p>
        </p:txBody>
      </p:sp>
      <p:sp>
        <p:nvSpPr>
          <p:cNvPr id="39939" name="Footer Placeholder 7">
            <a:extLst>
              <a:ext uri="{FF2B5EF4-FFF2-40B4-BE49-F238E27FC236}">
                <a16:creationId xmlns:a16="http://schemas.microsoft.com/office/drawing/2014/main" id="{EE08CD1E-E369-2031-5532-9331A1EFB21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  <a:latin typeface="Arial" panose="020B0604020202020204" pitchFamily="34" charset="0"/>
              </a:rPr>
              <a:t>CYCU— Prof CK Farn</a:t>
            </a:r>
          </a:p>
        </p:txBody>
      </p:sp>
      <p:sp>
        <p:nvSpPr>
          <p:cNvPr id="39940" name="Slide Number Placeholder 8">
            <a:extLst>
              <a:ext uri="{FF2B5EF4-FFF2-40B4-BE49-F238E27FC236}">
                <a16:creationId xmlns:a16="http://schemas.microsoft.com/office/drawing/2014/main" id="{8F3B1F8C-7F4B-9F35-78CC-390A69763B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8588618-4110-41D0-9C21-D529C6977231}" type="slidenum">
              <a:rPr lang="en-US" altLang="zh-TW" sz="1400" smtClean="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2806</TotalTime>
  <Words>1974</Words>
  <Application>Microsoft Office PowerPoint</Application>
  <PresentationFormat>如螢幕大小 (4:3)</PresentationFormat>
  <Paragraphs>358</Paragraphs>
  <Slides>41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41</vt:i4>
      </vt:variant>
    </vt:vector>
  </HeadingPairs>
  <TitlesOfParts>
    <vt:vector size="52" baseType="lpstr">
      <vt:lpstr>Times New Roman</vt:lpstr>
      <vt:lpstr>新細明體</vt:lpstr>
      <vt:lpstr>Arial</vt:lpstr>
      <vt:lpstr>標楷體</vt:lpstr>
      <vt:lpstr>Wingdings</vt:lpstr>
      <vt:lpstr>Webdings</vt:lpstr>
      <vt:lpstr>Calibri Light</vt:lpstr>
      <vt:lpstr>Calibri</vt:lpstr>
      <vt:lpstr>微軟正黑體</vt:lpstr>
      <vt:lpstr>0ckf</vt:lpstr>
      <vt:lpstr>自訂設計</vt:lpstr>
      <vt:lpstr>Quality Management (Ch.9)  </vt:lpstr>
      <vt:lpstr>Assignment #3 (Individual)</vt:lpstr>
      <vt:lpstr>Quality</vt:lpstr>
      <vt:lpstr>Attention to Quality</vt:lpstr>
      <vt:lpstr>Quality Contributors</vt:lpstr>
      <vt:lpstr>Quality Contributors 2</vt:lpstr>
      <vt:lpstr>Quality Contributors 3</vt:lpstr>
      <vt:lpstr>Dimensions of Product Quality</vt:lpstr>
      <vt:lpstr>Dimensions of Service Quality</vt:lpstr>
      <vt:lpstr>Assessing Service Quality</vt:lpstr>
      <vt:lpstr>Determinants of Quality</vt:lpstr>
      <vt:lpstr>Responsibility for Quality</vt:lpstr>
      <vt:lpstr>Benefits of Good Quality</vt:lpstr>
      <vt:lpstr>The Consequences of Poor Quality</vt:lpstr>
      <vt:lpstr>Costs of Quality</vt:lpstr>
      <vt:lpstr>Costs of Quality (cont.)</vt:lpstr>
      <vt:lpstr>Ethics and Quality</vt:lpstr>
      <vt:lpstr>Quality Certification</vt:lpstr>
      <vt:lpstr>ISO 9000 Quality principles</vt:lpstr>
      <vt:lpstr>Quality and the Supply Chain</vt:lpstr>
      <vt:lpstr>Total Quality Management</vt:lpstr>
      <vt:lpstr>TQM Approach</vt:lpstr>
      <vt:lpstr>TQM Elements</vt:lpstr>
      <vt:lpstr>Continuous Improvement</vt:lpstr>
      <vt:lpstr>Quality at the Source</vt:lpstr>
      <vt:lpstr>Obstacles to Implementing TQM</vt:lpstr>
      <vt:lpstr>Criticisms of TQM</vt:lpstr>
      <vt:lpstr>PDSA (Plan-Do-Study-Act) Cycle</vt:lpstr>
      <vt:lpstr>PDSA Cycle (cont.)</vt:lpstr>
      <vt:lpstr>Problem Solving</vt:lpstr>
      <vt:lpstr>Similar Method: PDCA</vt:lpstr>
      <vt:lpstr>Process Improvement</vt:lpstr>
      <vt:lpstr>Six Sigma</vt:lpstr>
      <vt:lpstr>Six Sigma (cont.)</vt:lpstr>
      <vt:lpstr>Basic Quality Tools 1</vt:lpstr>
      <vt:lpstr>Basic Quality Tools 2</vt:lpstr>
      <vt:lpstr>Basic Quality Tools 3</vt:lpstr>
      <vt:lpstr>Methods for Generating Ideas</vt:lpstr>
      <vt:lpstr>Quality Circles</vt:lpstr>
      <vt:lpstr>Benchmarking Process</vt:lpstr>
      <vt:lpstr>Operations Strategy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183</cp:revision>
  <dcterms:created xsi:type="dcterms:W3CDTF">1999-04-05T16:45:56Z</dcterms:created>
  <dcterms:modified xsi:type="dcterms:W3CDTF">2024-11-13T13:17:18Z</dcterms:modified>
</cp:coreProperties>
</file>