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8"/>
  </p:notesMasterIdLst>
  <p:handoutMasterIdLst>
    <p:handoutMasterId r:id="rId9"/>
  </p:handoutMasterIdLst>
  <p:sldIdLst>
    <p:sldId id="565" r:id="rId2"/>
    <p:sldId id="926" r:id="rId3"/>
    <p:sldId id="925" r:id="rId4"/>
    <p:sldId id="930" r:id="rId5"/>
    <p:sldId id="931" r:id="rId6"/>
    <p:sldId id="932" r:id="rId7"/>
  </p:sldIdLst>
  <p:sldSz cx="9144000" cy="6858000" type="screen4x3"/>
  <p:notesSz cx="6858000" cy="9144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ABEB"/>
    <a:srgbClr val="EA54EA"/>
    <a:srgbClr val="FF7E79"/>
    <a:srgbClr val="FF8A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665"/>
    <p:restoredTop sz="94674"/>
  </p:normalViewPr>
  <p:slideViewPr>
    <p:cSldViewPr>
      <p:cViewPr varScale="1">
        <p:scale>
          <a:sx n="110" d="100"/>
          <a:sy n="110" d="100"/>
        </p:scale>
        <p:origin x="1818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43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>
            <a:extLst>
              <a:ext uri="{FF2B5EF4-FFF2-40B4-BE49-F238E27FC236}">
                <a16:creationId xmlns="" xmlns:a16="http://schemas.microsoft.com/office/drawing/2014/main" id="{8034EB18-95EC-69F1-6767-896A2A7ED94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Times New Roman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>
            <a:extLst>
              <a:ext uri="{FF2B5EF4-FFF2-40B4-BE49-F238E27FC236}">
                <a16:creationId xmlns="" xmlns:a16="http://schemas.microsoft.com/office/drawing/2014/main" id="{8126AFDC-726E-527D-BB01-DF30DF2C07D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98C9191-CF98-EB4C-BC1E-4FB44CBB033E}" type="datetimeFigureOut">
              <a:rPr lang="zh-TW" altLang="en-US"/>
              <a:pPr>
                <a:defRPr/>
              </a:pPr>
              <a:t>2024/2/21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="" xmlns:a16="http://schemas.microsoft.com/office/drawing/2014/main" id="{A1C1A833-A674-DDCF-9BFF-24048FCC1F9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Times New Roman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="" xmlns:a16="http://schemas.microsoft.com/office/drawing/2014/main" id="{85F87EAE-6609-4A6B-2F18-3978A440D4E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D85D2E5-4FC8-FE44-A032-A7A401D28270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6642512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="" xmlns:a16="http://schemas.microsoft.com/office/drawing/2014/main" id="{7A54D24B-0877-876F-0B40-57FF1D6BFE9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5" name="Rectangle 3">
            <a:extLst>
              <a:ext uri="{FF2B5EF4-FFF2-40B4-BE49-F238E27FC236}">
                <a16:creationId xmlns="" xmlns:a16="http://schemas.microsoft.com/office/drawing/2014/main" id="{F246999D-8B88-4FDC-09A1-17986BDBA93A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052" name="Rectangle 4">
            <a:extLst>
              <a:ext uri="{FF2B5EF4-FFF2-40B4-BE49-F238E27FC236}">
                <a16:creationId xmlns="" xmlns:a16="http://schemas.microsoft.com/office/drawing/2014/main" id="{34EE02E9-5479-3CCE-DFA6-C14011A2EFB0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="" xmlns:a16="http://schemas.microsoft.com/office/drawing/2014/main" id="{434D761B-9415-B192-0E85-1AE8C2E207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按一下以編輯母片文字樣式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="" xmlns:a16="http://schemas.microsoft.com/office/drawing/2014/main" id="{9C9C24D4-2F0E-1AA4-C4FA-F5BEE3AAF61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9" name="Rectangle 7">
            <a:extLst>
              <a:ext uri="{FF2B5EF4-FFF2-40B4-BE49-F238E27FC236}">
                <a16:creationId xmlns="" xmlns:a16="http://schemas.microsoft.com/office/drawing/2014/main" id="{0E7E72FA-FF22-3B54-0FA8-5933894EC73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37AF1A45-29C1-4E4D-99DE-7D409A251F5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6190887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新細明體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="" xmlns:a16="http://schemas.microsoft.com/office/drawing/2014/main" id="{22E6B964-4750-D2F9-2B93-E082ACF9CD9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8A2C8529-812A-C944-89CA-149D72539F39}" type="slidenum">
              <a:rPr lang="en-US" altLang="zh-TW" sz="1200"/>
              <a:pPr/>
              <a:t>1</a:t>
            </a:fld>
            <a:endParaRPr lang="en-US" altLang="zh-TW" sz="1200"/>
          </a:p>
        </p:txBody>
      </p:sp>
      <p:sp>
        <p:nvSpPr>
          <p:cNvPr id="5123" name="Rectangle 2">
            <a:extLst>
              <a:ext uri="{FF2B5EF4-FFF2-40B4-BE49-F238E27FC236}">
                <a16:creationId xmlns="" xmlns:a16="http://schemas.microsoft.com/office/drawing/2014/main" id="{2039E763-19B5-B932-7C09-37FFC30AFEC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="" xmlns:a16="http://schemas.microsoft.com/office/drawing/2014/main" id="{09042D04-63CD-2704-15A5-7D04DCE9760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0993182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 baseline="0">
                <a:latin typeface="Arial" panose="020B0604020202020204" pitchFamily="34" charset="0"/>
              </a:defRPr>
            </a:lvl1pPr>
            <a:lvl2pPr>
              <a:defRPr sz="2400" baseline="0">
                <a:latin typeface="Times New Roman" panose="02020603050405020304" pitchFamily="18" charset="0"/>
              </a:defRPr>
            </a:lvl2pPr>
            <a:lvl3pPr>
              <a:defRPr sz="2000" baseline="0">
                <a:latin typeface="Times New Roman" panose="02020603050405020304" pitchFamily="18" charset="0"/>
              </a:defRPr>
            </a:lvl3pPr>
            <a:lvl4pPr>
              <a:defRPr sz="1800" baseline="0">
                <a:latin typeface="Times New Roman" panose="02020603050405020304" pitchFamily="18" charset="0"/>
              </a:defRPr>
            </a:lvl4pPr>
            <a:lvl5pPr>
              <a:defRPr sz="1800" baseline="0">
                <a:latin typeface="Times New Roman" panose="02020603050405020304" pitchFamily="18" charset="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Rectangle 1029">
            <a:extLst>
              <a:ext uri="{FF2B5EF4-FFF2-40B4-BE49-F238E27FC236}">
                <a16:creationId xmlns="" xmlns:a16="http://schemas.microsoft.com/office/drawing/2014/main" id="{4E28DC65-BD20-645F-2012-487B81F430D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altLang="zh-TW" dirty="0"/>
              <a:t>CYCY— Prof CK </a:t>
            </a:r>
            <a:r>
              <a:rPr lang="en-US" altLang="zh-TW" dirty="0" err="1"/>
              <a:t>Farn</a:t>
            </a:r>
            <a:endParaRPr lang="en-US" altLang="zh-TW" dirty="0"/>
          </a:p>
        </p:txBody>
      </p:sp>
      <p:sp>
        <p:nvSpPr>
          <p:cNvPr id="5" name="Rectangle 1030">
            <a:extLst>
              <a:ext uri="{FF2B5EF4-FFF2-40B4-BE49-F238E27FC236}">
                <a16:creationId xmlns="" xmlns:a16="http://schemas.microsoft.com/office/drawing/2014/main" id="{9F469589-BAE8-71DF-727B-AA5D7532BCC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FCAB1BC-A914-674B-A5E5-23985684147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9799864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1029">
            <a:extLst>
              <a:ext uri="{FF2B5EF4-FFF2-40B4-BE49-F238E27FC236}">
                <a16:creationId xmlns="" xmlns:a16="http://schemas.microsoft.com/office/drawing/2014/main" id="{207F46A2-833E-2C80-1129-B6E63B095B6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6" name="Rectangle 1030">
            <a:extLst>
              <a:ext uri="{FF2B5EF4-FFF2-40B4-BE49-F238E27FC236}">
                <a16:creationId xmlns="" xmlns:a16="http://schemas.microsoft.com/office/drawing/2014/main" id="{475BE585-0EB9-7E5B-DC10-76BA64075C4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3D19964-AD3E-314F-8858-92A7F917012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23903738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1029">
            <a:extLst>
              <a:ext uri="{FF2B5EF4-FFF2-40B4-BE49-F238E27FC236}">
                <a16:creationId xmlns="" xmlns:a16="http://schemas.microsoft.com/office/drawing/2014/main" id="{ED9EDD6F-BD0C-3F60-8827-7C1279B4651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Rectangle 1030">
            <a:extLst>
              <a:ext uri="{FF2B5EF4-FFF2-40B4-BE49-F238E27FC236}">
                <a16:creationId xmlns="" xmlns:a16="http://schemas.microsoft.com/office/drawing/2014/main" id="{3E5CA3E5-4DE4-CCB4-248F-CC23121D407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479845-3F75-5344-919C-52B7A3FC1F2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2514880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15100" y="381000"/>
            <a:ext cx="1943100" cy="571500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676900" cy="571500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1029">
            <a:extLst>
              <a:ext uri="{FF2B5EF4-FFF2-40B4-BE49-F238E27FC236}">
                <a16:creationId xmlns="" xmlns:a16="http://schemas.microsoft.com/office/drawing/2014/main" id="{C6A91090-7B44-DBBC-F366-93E17564480E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Rectangle 1030">
            <a:extLst>
              <a:ext uri="{FF2B5EF4-FFF2-40B4-BE49-F238E27FC236}">
                <a16:creationId xmlns="" xmlns:a16="http://schemas.microsoft.com/office/drawing/2014/main" id="{D43EC32B-4C5B-25BA-DBC8-826C00B6FD52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53E3B0D-42DF-DD40-A8FB-7E2FFBCECFF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76600076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Horizontal Main Placehold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>
            <a:extLst>
              <a:ext uri="{FF2B5EF4-FFF2-40B4-BE49-F238E27FC236}">
                <a16:creationId xmlns="" xmlns:a16="http://schemas.microsoft.com/office/drawing/2014/main" id="{A4407840-F6A4-4638-BB2F-9FBAA1A8146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2900" y="304800"/>
            <a:ext cx="8458200" cy="678611"/>
          </a:xfrm>
          <a:prstGeom prst="rect">
            <a:avLst/>
          </a:prstGeo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Slide Title</a:t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1">
            <a:extLst>
              <a:ext uri="{FF2B5EF4-FFF2-40B4-BE49-F238E27FC236}">
                <a16:creationId xmlns="" xmlns:a16="http://schemas.microsoft.com/office/drawing/2014/main" id="{D13536C2-DC17-4031-9948-17E37EF99112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342900" y="1276709"/>
            <a:ext cx="8458200" cy="2838091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400"/>
            </a:lvl1pPr>
            <a:lvl2pPr>
              <a:defRPr sz="2400"/>
            </a:lvl2pPr>
            <a:lvl3pPr marL="640080">
              <a:defRPr sz="2000"/>
            </a:lvl3pPr>
          </a:lstStyle>
          <a:p>
            <a:pPr lvl="0"/>
            <a:r>
              <a:rPr lang="en-US" dirty="0"/>
              <a:t>Slide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="" xmlns:a16="http://schemas.microsoft.com/office/drawing/2014/main" id="{0B2D170F-7AF9-40BB-A11B-08474DF5C3AA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342900" y="4343400"/>
            <a:ext cx="8458200" cy="1905000"/>
          </a:xfrm>
        </p:spPr>
        <p:txBody>
          <a:bodyPr>
            <a:noAutofit/>
          </a:bodyPr>
          <a:lstStyle>
            <a:lvl1pPr>
              <a:defRPr sz="2400"/>
            </a:lvl1pPr>
            <a:lvl2pPr>
              <a:defRPr sz="2400"/>
            </a:lvl2pPr>
            <a:lvl3pPr marL="640080">
              <a:defRPr sz="2000"/>
            </a:lvl3pPr>
            <a:lvl4pPr marL="455613" indent="0">
              <a:buNone/>
              <a:defRPr/>
            </a:lvl4pPr>
          </a:lstStyle>
          <a:p>
            <a:pPr lvl="0"/>
            <a:r>
              <a:rPr lang="en-US" dirty="0"/>
              <a:t>Slide Content 2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Appendix Link">
            <a:extLst>
              <a:ext uri="{FF2B5EF4-FFF2-40B4-BE49-F238E27FC236}">
                <a16:creationId xmlns="" xmlns:a16="http://schemas.microsoft.com/office/drawing/2014/main" id="{BA2E2FDB-1128-47F8-861C-736E6687375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200400" y="6324600"/>
            <a:ext cx="2743200" cy="192024"/>
          </a:xfrm>
        </p:spPr>
        <p:txBody>
          <a:bodyPr anchor="b" anchorCtr="0">
            <a:noAutofit/>
          </a:bodyPr>
          <a:lstStyle>
            <a:lvl1pPr algn="ctr">
              <a:defRPr sz="900"/>
            </a:lvl1pPr>
          </a:lstStyle>
          <a:p>
            <a:pPr lvl="0"/>
            <a:r>
              <a:rPr lang="en-US" dirty="0"/>
              <a:t>Add text alternative link, if needed.</a:t>
            </a:r>
          </a:p>
        </p:txBody>
      </p:sp>
      <p:sp>
        <p:nvSpPr>
          <p:cNvPr id="10" name="Image Credit">
            <a:extLst>
              <a:ext uri="{FF2B5EF4-FFF2-40B4-BE49-F238E27FC236}">
                <a16:creationId xmlns="" xmlns:a16="http://schemas.microsoft.com/office/drawing/2014/main" id="{96D29D1D-52C5-415C-8F04-01A8F1203347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1562101" y="6684963"/>
            <a:ext cx="6976872" cy="173736"/>
          </a:xfrm>
        </p:spPr>
        <p:txBody>
          <a:bodyPr anchor="ctr" anchorCtr="0">
            <a:noAutofit/>
          </a:bodyPr>
          <a:lstStyle>
            <a:lvl1pPr algn="r">
              <a:defRPr sz="800">
                <a:solidFill>
                  <a:srgbClr val="595959"/>
                </a:solidFill>
              </a:defRPr>
            </a:lvl1pPr>
          </a:lstStyle>
          <a:p>
            <a:pPr lvl="0"/>
            <a:r>
              <a:rPr lang="en-US" dirty="0"/>
              <a:t>Insert Image Credit Here</a:t>
            </a:r>
          </a:p>
        </p:txBody>
      </p:sp>
    </p:spTree>
    <p:extLst>
      <p:ext uri="{BB962C8B-B14F-4D97-AF65-F5344CB8AC3E}">
        <p14:creationId xmlns:p14="http://schemas.microsoft.com/office/powerpoint/2010/main" val="42629344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592">
          <p15:clr>
            <a:srgbClr val="FBAE40"/>
          </p15:clr>
        </p15:guide>
        <p15:guide id="2" orient="horz" pos="2736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ix Main Placehold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>
            <a:extLst>
              <a:ext uri="{FF2B5EF4-FFF2-40B4-BE49-F238E27FC236}">
                <a16:creationId xmlns="" xmlns:a16="http://schemas.microsoft.com/office/drawing/2014/main" id="{A4407840-F6A4-4638-BB2F-9FBAA1A8146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2900" y="304800"/>
            <a:ext cx="8458200" cy="678611"/>
          </a:xfrm>
          <a:prstGeom prst="rect">
            <a:avLst/>
          </a:prstGeo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Slide Title</a:t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1">
            <a:extLst>
              <a:ext uri="{FF2B5EF4-FFF2-40B4-BE49-F238E27FC236}">
                <a16:creationId xmlns="" xmlns:a16="http://schemas.microsoft.com/office/drawing/2014/main" id="{D13536C2-DC17-4031-9948-17E37EF99112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342900" y="1276710"/>
            <a:ext cx="8458200" cy="612476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400"/>
            </a:lvl1pPr>
            <a:lvl2pPr>
              <a:defRPr sz="2400"/>
            </a:lvl2pPr>
            <a:lvl3pPr marL="640080">
              <a:defRPr sz="2000"/>
            </a:lvl3pPr>
          </a:lstStyle>
          <a:p>
            <a:pPr lvl="0"/>
            <a:r>
              <a:rPr lang="en-US" dirty="0"/>
              <a:t>Slide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="" xmlns:a16="http://schemas.microsoft.com/office/drawing/2014/main" id="{0B2D170F-7AF9-40BB-A11B-08474DF5C3AA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342900" y="2070496"/>
            <a:ext cx="8458200" cy="649138"/>
          </a:xfrm>
        </p:spPr>
        <p:txBody>
          <a:bodyPr>
            <a:noAutofit/>
          </a:bodyPr>
          <a:lstStyle>
            <a:lvl1pPr>
              <a:defRPr sz="2400"/>
            </a:lvl1pPr>
            <a:lvl2pPr>
              <a:defRPr sz="2400"/>
            </a:lvl2pPr>
            <a:lvl3pPr marL="640080">
              <a:defRPr sz="2000"/>
            </a:lvl3pPr>
          </a:lstStyle>
          <a:p>
            <a:pPr lvl="0"/>
            <a:r>
              <a:rPr lang="en-US" dirty="0"/>
              <a:t>Slide Content 2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Content Placeholder 3">
            <a:extLst>
              <a:ext uri="{FF2B5EF4-FFF2-40B4-BE49-F238E27FC236}">
                <a16:creationId xmlns="" xmlns:a16="http://schemas.microsoft.com/office/drawing/2014/main" id="{3356A590-66B5-4770-8441-82DC031F56EA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42900" y="2900944"/>
            <a:ext cx="8458200" cy="673100"/>
          </a:xfrm>
        </p:spPr>
        <p:txBody>
          <a:bodyPr>
            <a:noAutofit/>
          </a:bodyPr>
          <a:lstStyle>
            <a:lvl1pPr>
              <a:defRPr sz="2400"/>
            </a:lvl1pPr>
            <a:lvl2pPr>
              <a:defRPr sz="2400"/>
            </a:lvl2pPr>
            <a:lvl3pPr marL="640080">
              <a:defRPr sz="2000"/>
            </a:lvl3pPr>
          </a:lstStyle>
          <a:p>
            <a:pPr lvl="0"/>
            <a:r>
              <a:rPr lang="en-US" dirty="0"/>
              <a:t>Slide Content 3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1" name="Content Placeholder 4">
            <a:extLst>
              <a:ext uri="{FF2B5EF4-FFF2-40B4-BE49-F238E27FC236}">
                <a16:creationId xmlns="" xmlns:a16="http://schemas.microsoft.com/office/drawing/2014/main" id="{30BD29E5-BD7B-4CD0-9B09-8F8B24F89FBE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342900" y="3755354"/>
            <a:ext cx="8458200" cy="698500"/>
          </a:xfrm>
        </p:spPr>
        <p:txBody>
          <a:bodyPr>
            <a:noAutofit/>
          </a:bodyPr>
          <a:lstStyle>
            <a:lvl1pPr>
              <a:defRPr sz="2400"/>
            </a:lvl1pPr>
            <a:lvl2pPr>
              <a:defRPr sz="2400"/>
            </a:lvl2pPr>
            <a:lvl3pPr marL="640080">
              <a:defRPr sz="2000"/>
            </a:lvl3pPr>
          </a:lstStyle>
          <a:p>
            <a:pPr lvl="0"/>
            <a:r>
              <a:rPr lang="en-US" dirty="0"/>
              <a:t>Slide Content 4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3" name="Content Placeholder 5">
            <a:extLst>
              <a:ext uri="{FF2B5EF4-FFF2-40B4-BE49-F238E27FC236}">
                <a16:creationId xmlns="" xmlns:a16="http://schemas.microsoft.com/office/drawing/2014/main" id="{E908CA92-5DB2-4DC0-937B-1B178AA91781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342900" y="4635164"/>
            <a:ext cx="8458200" cy="698500"/>
          </a:xfrm>
        </p:spPr>
        <p:txBody>
          <a:bodyPr>
            <a:noAutofit/>
          </a:bodyPr>
          <a:lstStyle>
            <a:lvl1pPr>
              <a:defRPr sz="2400"/>
            </a:lvl1pPr>
            <a:lvl2pPr>
              <a:defRPr sz="2400"/>
            </a:lvl2pPr>
            <a:lvl3pPr marL="640080">
              <a:defRPr sz="2000"/>
            </a:lvl3pPr>
          </a:lstStyle>
          <a:p>
            <a:pPr lvl="0"/>
            <a:r>
              <a:rPr lang="en-US" dirty="0"/>
              <a:t>Slide Content 5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5" name="Content Placeholder 6">
            <a:extLst>
              <a:ext uri="{FF2B5EF4-FFF2-40B4-BE49-F238E27FC236}">
                <a16:creationId xmlns="" xmlns:a16="http://schemas.microsoft.com/office/drawing/2014/main" id="{8B728CCD-2639-461B-9841-57505AC13467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342900" y="5514975"/>
            <a:ext cx="8458200" cy="733425"/>
          </a:xfrm>
        </p:spPr>
        <p:txBody>
          <a:bodyPr>
            <a:noAutofit/>
          </a:bodyPr>
          <a:lstStyle>
            <a:lvl1pPr>
              <a:defRPr sz="2400"/>
            </a:lvl1pPr>
            <a:lvl2pPr>
              <a:defRPr sz="2400"/>
            </a:lvl2pPr>
            <a:lvl3pPr marL="640080">
              <a:defRPr sz="2000"/>
            </a:lvl3pPr>
          </a:lstStyle>
          <a:p>
            <a:pPr lvl="0"/>
            <a:r>
              <a:rPr lang="en-US" dirty="0"/>
              <a:t>Slide Content 6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2" name="Appendix Link">
            <a:extLst>
              <a:ext uri="{FF2B5EF4-FFF2-40B4-BE49-F238E27FC236}">
                <a16:creationId xmlns="" xmlns:a16="http://schemas.microsoft.com/office/drawing/2014/main" id="{97057F8C-50AA-46C4-9FEB-90CB82EBCB39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200400" y="6324600"/>
            <a:ext cx="2743200" cy="192024"/>
          </a:xfrm>
        </p:spPr>
        <p:txBody>
          <a:bodyPr anchor="b" anchorCtr="0">
            <a:noAutofit/>
          </a:bodyPr>
          <a:lstStyle>
            <a:lvl1pPr algn="ctr">
              <a:defRPr sz="900"/>
            </a:lvl1pPr>
          </a:lstStyle>
          <a:p>
            <a:pPr lvl="0"/>
            <a:r>
              <a:rPr lang="en-US" dirty="0"/>
              <a:t>Add text alternative link, if needed.</a:t>
            </a:r>
          </a:p>
        </p:txBody>
      </p:sp>
      <p:sp>
        <p:nvSpPr>
          <p:cNvPr id="14" name="Image Credit">
            <a:extLst>
              <a:ext uri="{FF2B5EF4-FFF2-40B4-BE49-F238E27FC236}">
                <a16:creationId xmlns="" xmlns:a16="http://schemas.microsoft.com/office/drawing/2014/main" id="{1623EF09-AD07-4110-9BAD-C19C23C906E2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1562101" y="6684963"/>
            <a:ext cx="6976872" cy="173736"/>
          </a:xfrm>
        </p:spPr>
        <p:txBody>
          <a:bodyPr anchor="ctr" anchorCtr="0">
            <a:noAutofit/>
          </a:bodyPr>
          <a:lstStyle>
            <a:lvl1pPr algn="r">
              <a:defRPr sz="800">
                <a:solidFill>
                  <a:srgbClr val="595959"/>
                </a:solidFill>
              </a:defRPr>
            </a:lvl1pPr>
          </a:lstStyle>
          <a:p>
            <a:pPr lvl="0"/>
            <a:r>
              <a:rPr lang="en-US" dirty="0"/>
              <a:t>Insert Image Credit Here</a:t>
            </a:r>
          </a:p>
        </p:txBody>
      </p:sp>
    </p:spTree>
    <p:extLst>
      <p:ext uri="{BB962C8B-B14F-4D97-AF65-F5344CB8AC3E}">
        <p14:creationId xmlns:p14="http://schemas.microsoft.com/office/powerpoint/2010/main" val="15687080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592">
          <p15:clr>
            <a:srgbClr val="FBAE40"/>
          </p15:clr>
        </p15:guide>
        <p15:guide id="2" orient="horz" pos="2736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losing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idden Slide Title">
            <a:extLst>
              <a:ext uri="{FF2B5EF4-FFF2-40B4-BE49-F238E27FC236}">
                <a16:creationId xmlns="" xmlns:a16="http://schemas.microsoft.com/office/drawing/2014/main" id="{D3229D0C-04EF-482F-B26C-8D49CD33DBE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25949" y="418391"/>
            <a:ext cx="2292103" cy="29182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Add hidden title here </a:t>
            </a:r>
          </a:p>
        </p:txBody>
      </p:sp>
      <p:pic>
        <p:nvPicPr>
          <p:cNvPr id="6" name="MGH Logo">
            <a:extLst>
              <a:ext uri="{FF2B5EF4-FFF2-40B4-BE49-F238E27FC236}">
                <a16:creationId xmlns="" xmlns:a16="http://schemas.microsoft.com/office/drawing/2014/main" id="{60DCFDF5-2A5B-440E-888A-BC0BFEF9FF5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0211" y="1005697"/>
            <a:ext cx="2443579" cy="2443579"/>
          </a:xfrm>
          <a:prstGeom prst="rect">
            <a:avLst/>
          </a:prstGeom>
        </p:spPr>
      </p:pic>
      <p:sp>
        <p:nvSpPr>
          <p:cNvPr id="3" name="Long Copyright">
            <a:extLst>
              <a:ext uri="{FF2B5EF4-FFF2-40B4-BE49-F238E27FC236}">
                <a16:creationId xmlns="" xmlns:a16="http://schemas.microsoft.com/office/drawing/2014/main" id="{9AB572CE-E262-4FA6-8D47-02F068ADD1B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0" y="6487064"/>
            <a:ext cx="9144000" cy="370936"/>
          </a:xfrm>
        </p:spPr>
        <p:txBody>
          <a:bodyPr/>
          <a:lstStyle>
            <a:lvl1pPr algn="ctr">
              <a:defRPr/>
            </a:lvl1pPr>
          </a:lstStyle>
          <a:p>
            <a:pPr defTabSz="457200">
              <a:spcBef>
                <a:spcPct val="20000"/>
              </a:spcBef>
              <a:defRPr/>
            </a:pPr>
            <a:r>
              <a:rPr lang="en-US"/>
              <a:t>CYCY— Prof CK Farn</a:t>
            </a:r>
            <a:endParaRPr lang="en-US" dirty="0"/>
          </a:p>
        </p:txBody>
      </p:sp>
      <p:sp>
        <p:nvSpPr>
          <p:cNvPr id="9" name="MGH Tagline">
            <a:extLst>
              <a:ext uri="{FF2B5EF4-FFF2-40B4-BE49-F238E27FC236}">
                <a16:creationId xmlns="" xmlns:a16="http://schemas.microsoft.com/office/drawing/2014/main" id="{F040BF5C-A78D-440C-93DF-72F3F641F3F1}"/>
              </a:ext>
            </a:extLst>
          </p:cNvPr>
          <p:cNvSpPr txBox="1"/>
          <p:nvPr userDrawn="1"/>
        </p:nvSpPr>
        <p:spPr>
          <a:xfrm>
            <a:off x="1730746" y="3796682"/>
            <a:ext cx="5682508" cy="4690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4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Because learning changes everything.</a:t>
            </a:r>
            <a:r>
              <a:rPr kumimoji="0" lang="en-US" sz="1400" b="0" i="0" u="none" strike="noStrike" kern="1200" cap="none" spc="40" normalizeH="0" baseline="6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®</a:t>
            </a:r>
            <a:endParaRPr kumimoji="0" lang="en-US" sz="2400" b="0" i="0" u="none" strike="noStrike" kern="1200" cap="none" spc="40" normalizeH="0" baseline="6000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MGH URL">
            <a:extLst>
              <a:ext uri="{FF2B5EF4-FFF2-40B4-BE49-F238E27FC236}">
                <a16:creationId xmlns="" xmlns:a16="http://schemas.microsoft.com/office/drawing/2014/main" id="{2215B5DD-E18E-478F-81B9-79BA83A9A251}"/>
              </a:ext>
            </a:extLst>
          </p:cNvPr>
          <p:cNvSpPr txBox="1"/>
          <p:nvPr userDrawn="1"/>
        </p:nvSpPr>
        <p:spPr>
          <a:xfrm>
            <a:off x="3269085" y="5329121"/>
            <a:ext cx="260583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www.mheducation.com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06554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1029">
            <a:extLst>
              <a:ext uri="{FF2B5EF4-FFF2-40B4-BE49-F238E27FC236}">
                <a16:creationId xmlns="" xmlns:a16="http://schemas.microsoft.com/office/drawing/2014/main" id="{0C377B28-BF8A-EEF6-D4A2-79A5E2482794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Rectangle 1030">
            <a:extLst>
              <a:ext uri="{FF2B5EF4-FFF2-40B4-BE49-F238E27FC236}">
                <a16:creationId xmlns="" xmlns:a16="http://schemas.microsoft.com/office/drawing/2014/main" id="{4B7EE926-19D3-58CB-FF8A-125A40BF023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D2F9BA-41B7-E240-B88D-36C390FD603C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7" name="標題 6">
            <a:extLst>
              <a:ext uri="{FF2B5EF4-FFF2-40B4-BE49-F238E27FC236}">
                <a16:creationId xmlns="" xmlns:a16="http://schemas.microsoft.com/office/drawing/2014/main" id="{001DA0A8-02AB-95EC-6EA2-05BD41188A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</p:spTree>
    <p:extLst>
      <p:ext uri="{BB962C8B-B14F-4D97-AF65-F5344CB8AC3E}">
        <p14:creationId xmlns:p14="http://schemas.microsoft.com/office/powerpoint/2010/main" val="2308272274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="" xmlns:a16="http://schemas.microsoft.com/office/drawing/2014/main" id="{E2A1DA3B-6783-2CFB-215D-60BC0D2B51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頁尾版面配置區 2">
            <a:extLst>
              <a:ext uri="{FF2B5EF4-FFF2-40B4-BE49-F238E27FC236}">
                <a16:creationId xmlns="" xmlns:a16="http://schemas.microsoft.com/office/drawing/2014/main" id="{F6F2D7BC-F34C-2C44-9170-502FA865CE7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="" xmlns:a16="http://schemas.microsoft.com/office/drawing/2014/main" id="{3C55FDB0-324C-15E4-3461-74DA92F5388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472E0FF-5F19-C644-A2E2-F7EF43F1B506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4485072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1029">
            <a:extLst>
              <a:ext uri="{FF2B5EF4-FFF2-40B4-BE49-F238E27FC236}">
                <a16:creationId xmlns="" xmlns:a16="http://schemas.microsoft.com/office/drawing/2014/main" id="{6F2B1097-9278-369F-0937-40C9525AC87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Rectangle 1030">
            <a:extLst>
              <a:ext uri="{FF2B5EF4-FFF2-40B4-BE49-F238E27FC236}">
                <a16:creationId xmlns="" xmlns:a16="http://schemas.microsoft.com/office/drawing/2014/main" id="{7B6DA826-9DA1-305F-587C-B847ED2FF10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D58A68-8AA4-0D4C-8AA9-AEB169A047B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37837606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1029">
            <a:extLst>
              <a:ext uri="{FF2B5EF4-FFF2-40B4-BE49-F238E27FC236}">
                <a16:creationId xmlns="" xmlns:a16="http://schemas.microsoft.com/office/drawing/2014/main" id="{3E6C6DF5-6B8E-66BF-79BF-7271F3AC9FEE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6" name="Rectangle 1030">
            <a:extLst>
              <a:ext uri="{FF2B5EF4-FFF2-40B4-BE49-F238E27FC236}">
                <a16:creationId xmlns="" xmlns:a16="http://schemas.microsoft.com/office/drawing/2014/main" id="{A5D0CF9F-36C0-2416-124E-99285013738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26AB39-7657-374E-8AAF-B484D7300FF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67825370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1029">
            <a:extLst>
              <a:ext uri="{FF2B5EF4-FFF2-40B4-BE49-F238E27FC236}">
                <a16:creationId xmlns="" xmlns:a16="http://schemas.microsoft.com/office/drawing/2014/main" id="{0F82C8CE-49D7-C91B-614C-200FAFB4448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8" name="Rectangle 1030">
            <a:extLst>
              <a:ext uri="{FF2B5EF4-FFF2-40B4-BE49-F238E27FC236}">
                <a16:creationId xmlns="" xmlns:a16="http://schemas.microsoft.com/office/drawing/2014/main" id="{2BBE46B2-4806-44F3-DE4A-83348E5E53F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9BAA41B-D822-2E4B-8CBB-A3188492B7E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84871358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1029">
            <a:extLst>
              <a:ext uri="{FF2B5EF4-FFF2-40B4-BE49-F238E27FC236}">
                <a16:creationId xmlns="" xmlns:a16="http://schemas.microsoft.com/office/drawing/2014/main" id="{9EF2CFAA-9041-AA6B-8DCE-DCF24636880D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4" name="Rectangle 1030">
            <a:extLst>
              <a:ext uri="{FF2B5EF4-FFF2-40B4-BE49-F238E27FC236}">
                <a16:creationId xmlns="" xmlns:a16="http://schemas.microsoft.com/office/drawing/2014/main" id="{D5CF0188-7D62-1294-D8D3-CFFF1F2599C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958719-B143-C845-AFDC-58F0A78FF62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15327316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29">
            <a:extLst>
              <a:ext uri="{FF2B5EF4-FFF2-40B4-BE49-F238E27FC236}">
                <a16:creationId xmlns="" xmlns:a16="http://schemas.microsoft.com/office/drawing/2014/main" id="{B1771199-AD15-4CD7-0E4F-0A93ADED642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3" name="Rectangle 1030">
            <a:extLst>
              <a:ext uri="{FF2B5EF4-FFF2-40B4-BE49-F238E27FC236}">
                <a16:creationId xmlns="" xmlns:a16="http://schemas.microsoft.com/office/drawing/2014/main" id="{3E000FFA-08ED-0835-564E-CF1DB8C6D3B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BA98C8-60C3-9E4B-BBFA-4CEA4084B33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78063215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1029">
            <a:extLst>
              <a:ext uri="{FF2B5EF4-FFF2-40B4-BE49-F238E27FC236}">
                <a16:creationId xmlns="" xmlns:a16="http://schemas.microsoft.com/office/drawing/2014/main" id="{CD323207-4308-3C2B-BA0B-AF479031EA21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6" name="Rectangle 1030">
            <a:extLst>
              <a:ext uri="{FF2B5EF4-FFF2-40B4-BE49-F238E27FC236}">
                <a16:creationId xmlns="" xmlns:a16="http://schemas.microsoft.com/office/drawing/2014/main" id="{8EB93747-EE87-DA44-85E9-4D04FCF86EC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891618-606D-6E4E-9CF5-1B966F4DA63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42265675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026">
            <a:extLst>
              <a:ext uri="{FF2B5EF4-FFF2-40B4-BE49-F238E27FC236}">
                <a16:creationId xmlns="" xmlns:a16="http://schemas.microsoft.com/office/drawing/2014/main" id="{A214717D-9A4A-D525-AB7F-7C3402AD75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600200"/>
          </a:xfrm>
          <a:prstGeom prst="rect">
            <a:avLst/>
          </a:prstGeom>
          <a:solidFill>
            <a:srgbClr val="333399"/>
          </a:solidFill>
          <a:ln>
            <a:noFill/>
          </a:ln>
          <a:effectLst/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/>
          </a:p>
        </p:txBody>
      </p:sp>
      <p:sp>
        <p:nvSpPr>
          <p:cNvPr id="1027" name="Rectangle 1027">
            <a:extLst>
              <a:ext uri="{FF2B5EF4-FFF2-40B4-BE49-F238E27FC236}">
                <a16:creationId xmlns="" xmlns:a16="http://schemas.microsoft.com/office/drawing/2014/main" id="{A454BFF6-A1E1-25CD-234F-364F3A6DB56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524000" y="381000"/>
            <a:ext cx="6934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/>
              <a:t>按一下以編輯母片標題樣式</a:t>
            </a:r>
          </a:p>
        </p:txBody>
      </p:sp>
      <p:sp>
        <p:nvSpPr>
          <p:cNvPr id="1028" name="Rectangle 1028">
            <a:extLst>
              <a:ext uri="{FF2B5EF4-FFF2-40B4-BE49-F238E27FC236}">
                <a16:creationId xmlns="" xmlns:a16="http://schemas.microsoft.com/office/drawing/2014/main" id="{9530B8D9-7C62-0B47-A5B5-1F55D3BD5D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395269" name="Rectangle 1029">
            <a:extLst>
              <a:ext uri="{FF2B5EF4-FFF2-40B4-BE49-F238E27FC236}">
                <a16:creationId xmlns="" xmlns:a16="http://schemas.microsoft.com/office/drawing/2014/main" id="{BCB8EED7-9755-7287-0733-811A9C551A4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4008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CYCY— Prof CK Farn</a:t>
            </a:r>
            <a:endParaRPr lang="en-US" altLang="zh-TW" dirty="0"/>
          </a:p>
        </p:txBody>
      </p:sp>
      <p:sp>
        <p:nvSpPr>
          <p:cNvPr id="395270" name="Rectangle 1030">
            <a:extLst>
              <a:ext uri="{FF2B5EF4-FFF2-40B4-BE49-F238E27FC236}">
                <a16:creationId xmlns="" xmlns:a16="http://schemas.microsoft.com/office/drawing/2014/main" id="{09F7F4E3-9B6E-6FB6-A6DA-64BD16CCF5E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333399"/>
                </a:solidFill>
              </a:defRPr>
            </a:lvl1pPr>
          </a:lstStyle>
          <a:p>
            <a:fld id="{E472E0FF-5F19-C644-A2E2-F7EF43F1B506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1031" name="AutoShape 1031">
            <a:extLst>
              <a:ext uri="{FF2B5EF4-FFF2-40B4-BE49-F238E27FC236}">
                <a16:creationId xmlns="" xmlns:a16="http://schemas.microsoft.com/office/drawing/2014/main" id="{77EC55D7-5EEB-DFB9-9CAA-AFD0EBD32F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685800"/>
            <a:ext cx="609600" cy="685800"/>
          </a:xfrm>
          <a:prstGeom prst="rightArrow">
            <a:avLst>
              <a:gd name="adj1" fmla="val 38426"/>
              <a:gd name="adj2" fmla="val 100000"/>
            </a:avLst>
          </a:prstGeom>
          <a:solidFill>
            <a:srgbClr val="FFFF66"/>
          </a:solidFill>
          <a:ln>
            <a:noFill/>
          </a:ln>
          <a:effectLst>
            <a:outerShdw dist="107763" dir="2700000" algn="ctr" rotWithShape="0">
              <a:schemeClr val="bg1"/>
            </a:outerShdw>
          </a:effec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/>
          </a:p>
        </p:txBody>
      </p:sp>
      <p:sp>
        <p:nvSpPr>
          <p:cNvPr id="1032" name="Line 1032">
            <a:extLst>
              <a:ext uri="{FF2B5EF4-FFF2-40B4-BE49-F238E27FC236}">
                <a16:creationId xmlns="" xmlns:a16="http://schemas.microsoft.com/office/drawing/2014/main" id="{805148A9-B2FE-9504-CF08-83CAB59F0173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6400800"/>
            <a:ext cx="8305800" cy="0"/>
          </a:xfrm>
          <a:prstGeom prst="line">
            <a:avLst/>
          </a:prstGeom>
          <a:noFill/>
          <a:ln w="38100" cmpd="dbl">
            <a:solidFill>
              <a:srgbClr val="33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0" r:id="rId2"/>
    <p:sldLayoutId id="2147483666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3" r:id="rId13"/>
    <p:sldLayoutId id="2147483664" r:id="rId14"/>
    <p:sldLayoutId id="2147483665" r:id="rId15"/>
  </p:sldLayoutIdLst>
  <p:transition spd="med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000" kern="1200" baseline="0">
          <a:solidFill>
            <a:srgbClr val="FFFF66"/>
          </a:solidFill>
          <a:latin typeface="Arial" panose="020B0604020202020204" pitchFamily="34" charset="0"/>
          <a:ea typeface="+mj-ea"/>
          <a:cs typeface="標楷體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  <a:cs typeface="標楷體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  <a:cs typeface="標楷體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  <a:cs typeface="標楷體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  <a:cs typeface="標楷體" charset="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9pPr>
    </p:titleStyle>
    <p:bodyStyle>
      <a:lvl1pPr marL="473075" indent="-473075" algn="l" rtl="0" eaLnBrk="0" fontAlgn="base" hangingPunct="0">
        <a:spcBef>
          <a:spcPct val="30000"/>
        </a:spcBef>
        <a:spcAft>
          <a:spcPct val="0"/>
        </a:spcAft>
        <a:buClr>
          <a:schemeClr val="accent2"/>
        </a:buClr>
        <a:buFont typeface="Wingdings" pitchFamily="2" charset="2"/>
        <a:buBlip>
          <a:blip r:embed="rId17"/>
        </a:buBlip>
        <a:defRPr kumimoji="1" sz="3200" kern="1200" baseline="0">
          <a:solidFill>
            <a:srgbClr val="000099"/>
          </a:solidFill>
          <a:latin typeface="Arial" panose="020B0604020202020204" pitchFamily="34" charset="0"/>
          <a:ea typeface="+mn-ea"/>
          <a:cs typeface="標楷體" charset="0"/>
        </a:defRPr>
      </a:lvl1pPr>
      <a:lvl2pPr marL="1050925" indent="-3873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ebdings" pitchFamily="2" charset="2"/>
        <a:buBlip>
          <a:blip r:embed="rId18"/>
        </a:buBlip>
        <a:defRPr kumimoji="1" sz="2800" kern="1200" baseline="0">
          <a:solidFill>
            <a:schemeClr val="tx1"/>
          </a:solidFill>
          <a:latin typeface="Times New Roman" panose="02020603050405020304" pitchFamily="18" charset="0"/>
          <a:ea typeface="新細明體" panose="02020500000000000000" pitchFamily="18" charset="-120"/>
          <a:cs typeface="新細明體" charset="0"/>
        </a:defRPr>
      </a:lvl2pPr>
      <a:lvl3pPr marL="1616075" indent="-3746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Blip>
          <a:blip r:embed="rId19"/>
        </a:buBlip>
        <a:defRPr kumimoji="1" sz="2400" kern="1200" baseline="0">
          <a:solidFill>
            <a:schemeClr val="folHlink"/>
          </a:solidFill>
          <a:latin typeface="Times New Roman" panose="02020603050405020304" pitchFamily="18" charset="0"/>
          <a:ea typeface="新細明體" panose="02020500000000000000" pitchFamily="18" charset="-120"/>
          <a:cs typeface="+mn-cs"/>
        </a:defRPr>
      </a:lvl3pPr>
      <a:lvl4pPr marL="2193925" indent="-3873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q"/>
        <a:defRPr kumimoji="1" sz="2000" kern="1200" baseline="0">
          <a:solidFill>
            <a:srgbClr val="CC0000"/>
          </a:solidFill>
          <a:latin typeface="Times New Roman" panose="02020603050405020304" pitchFamily="18" charset="0"/>
          <a:ea typeface="新細明體" panose="02020500000000000000" pitchFamily="18" charset="-120"/>
          <a:cs typeface="+mn-cs"/>
        </a:defRPr>
      </a:lvl4pPr>
      <a:lvl5pPr marL="2613025" indent="-228600" algn="l" rtl="0" eaLnBrk="0" fontAlgn="base" hangingPunct="0">
        <a:spcBef>
          <a:spcPct val="20000"/>
        </a:spcBef>
        <a:spcAft>
          <a:spcPct val="0"/>
        </a:spcAft>
        <a:buBlip>
          <a:blip r:embed="rId19"/>
        </a:buBlip>
        <a:defRPr kumimoji="1" sz="2000" kern="1200" baseline="0">
          <a:solidFill>
            <a:schemeClr val="folHlink"/>
          </a:solidFill>
          <a:latin typeface="Times New Roman" panose="02020603050405020304" pitchFamily="18" charset="0"/>
          <a:ea typeface="新細明體" panose="02020500000000000000" pitchFamily="18" charset="-12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>
            <a:extLst>
              <a:ext uri="{FF2B5EF4-FFF2-40B4-BE49-F238E27FC236}">
                <a16:creationId xmlns="" xmlns:a16="http://schemas.microsoft.com/office/drawing/2014/main" id="{F0A16FC8-6B61-9942-8904-C2B3536EF1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3429000"/>
          </a:xfrm>
          <a:prstGeom prst="rect">
            <a:avLst/>
          </a:prstGeom>
          <a:solidFill>
            <a:srgbClr val="3333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4099" name="Rectangle 2">
            <a:extLst>
              <a:ext uri="{FF2B5EF4-FFF2-40B4-BE49-F238E27FC236}">
                <a16:creationId xmlns="" xmlns:a16="http://schemas.microsoft.com/office/drawing/2014/main" id="{BD84D74D-059B-63D3-508C-473556F5572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228515" y="642938"/>
            <a:ext cx="7389813" cy="2387600"/>
          </a:xfrm>
        </p:spPr>
        <p:txBody>
          <a:bodyPr/>
          <a:lstStyle/>
          <a:p>
            <a:r>
              <a:rPr lang="en-US" altLang="zh-TW" sz="4400" dirty="0">
                <a:ea typeface="微軟正黑體" panose="020B0604030504040204" pitchFamily="34" charset="-120"/>
              </a:rPr>
              <a:t>Business Simulation</a:t>
            </a:r>
            <a:br>
              <a:rPr lang="en-US" altLang="zh-TW" sz="4400" dirty="0">
                <a:ea typeface="微軟正黑體" panose="020B0604030504040204" pitchFamily="34" charset="-120"/>
              </a:rPr>
            </a:br>
            <a:endParaRPr lang="zh-TW" altLang="en-US" sz="4400" dirty="0">
              <a:solidFill>
                <a:schemeClr val="bg1"/>
              </a:solidFill>
              <a:ea typeface="微軟正黑體" panose="020B0604030504040204" pitchFamily="34" charset="-120"/>
            </a:endParaRPr>
          </a:p>
        </p:txBody>
      </p:sp>
      <p:sp>
        <p:nvSpPr>
          <p:cNvPr id="4100" name="Rectangle 3">
            <a:extLst>
              <a:ext uri="{FF2B5EF4-FFF2-40B4-BE49-F238E27FC236}">
                <a16:creationId xmlns="" xmlns:a16="http://schemas.microsoft.com/office/drawing/2014/main" id="{370E5135-44A7-D58A-C682-DD236433B4E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lvl="1"/>
            <a:r>
              <a:rPr lang="en-US" altLang="en-US" dirty="0"/>
              <a:t>CYCU</a:t>
            </a:r>
            <a:endParaRPr lang="en-US" altLang="zh-TW" dirty="0"/>
          </a:p>
          <a:p>
            <a:pPr lvl="1"/>
            <a:r>
              <a:rPr lang="en-US" altLang="en-US" dirty="0"/>
              <a:t>Prof. CK </a:t>
            </a:r>
            <a:r>
              <a:rPr lang="en-US" altLang="en-US" dirty="0" err="1"/>
              <a:t>Farn</a:t>
            </a:r>
            <a:endParaRPr lang="en-US" altLang="zh-TW" dirty="0"/>
          </a:p>
          <a:p>
            <a:endParaRPr lang="en-US" altLang="zh-TW" dirty="0"/>
          </a:p>
          <a:p>
            <a:r>
              <a:rPr lang="en-US" altLang="zh-TW" sz="1600" dirty="0" err="1"/>
              <a:t>mailto</a:t>
            </a:r>
            <a:r>
              <a:rPr lang="en-US" altLang="zh-TW" sz="1600" dirty="0"/>
              <a:t>: </a:t>
            </a:r>
            <a:r>
              <a:rPr lang="en-US" altLang="zh-TW" sz="1600" dirty="0" err="1"/>
              <a:t>ckfarn@gmail.com</a:t>
            </a:r>
            <a:endParaRPr lang="en-US" altLang="zh-TW" sz="1600" dirty="0"/>
          </a:p>
          <a:p>
            <a:r>
              <a:rPr lang="en-US" altLang="zh-TW" sz="1600" dirty="0"/>
              <a:t>http://</a:t>
            </a:r>
            <a:r>
              <a:rPr lang="en-US" altLang="zh-TW" sz="1600" dirty="0" err="1"/>
              <a:t>www.mgt.ncu.edu.tw</a:t>
            </a:r>
            <a:r>
              <a:rPr lang="en-US" altLang="zh-TW" sz="1600" dirty="0"/>
              <a:t>/~</a:t>
            </a:r>
            <a:r>
              <a:rPr lang="en-US" altLang="zh-TW" sz="1600" dirty="0" err="1"/>
              <a:t>ckfarn</a:t>
            </a:r>
            <a:r>
              <a:rPr lang="en-US" altLang="zh-TW" sz="1600" dirty="0"/>
              <a:t>/</a:t>
            </a:r>
            <a:r>
              <a:rPr lang="en-US" altLang="zh-TW" sz="1600" dirty="0" err="1"/>
              <a:t>cycu</a:t>
            </a:r>
            <a:endParaRPr lang="en-US" altLang="zh-TW" sz="1600" dirty="0"/>
          </a:p>
          <a:p>
            <a:pPr lvl="1"/>
            <a:endParaRPr lang="en-US" altLang="zh-TW" dirty="0"/>
          </a:p>
          <a:p>
            <a:pPr lvl="1"/>
            <a:r>
              <a:rPr lang="en-US" altLang="zh-TW" dirty="0"/>
              <a:t>2024.02</a:t>
            </a:r>
          </a:p>
        </p:txBody>
      </p:sp>
      <p:sp>
        <p:nvSpPr>
          <p:cNvPr id="4101" name="Text Box 5">
            <a:extLst>
              <a:ext uri="{FF2B5EF4-FFF2-40B4-BE49-F238E27FC236}">
                <a16:creationId xmlns="" xmlns:a16="http://schemas.microsoft.com/office/drawing/2014/main" id="{3BA15794-E58F-06E0-D712-AEE06DF716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325" y="117475"/>
            <a:ext cx="701675" cy="1136650"/>
          </a:xfrm>
          <a:prstGeom prst="rect">
            <a:avLst/>
          </a:prstGeom>
          <a:noFill/>
          <a:ln w="38100" cmpd="dbl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6600" dirty="0" smtClean="0">
                <a:solidFill>
                  <a:schemeClr val="bg1"/>
                </a:solidFill>
                <a:latin typeface="Arial" panose="020B0604020202020204" pitchFamily="34" charset="0"/>
              </a:rPr>
              <a:t>2</a:t>
            </a:r>
            <a:endParaRPr lang="en-US" altLang="zh-TW" sz="6600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>
            <a:extLst>
              <a:ext uri="{FF2B5EF4-FFF2-40B4-BE49-F238E27FC236}">
                <a16:creationId xmlns="" xmlns:a16="http://schemas.microsoft.com/office/drawing/2014/main" id="{1FDE43AD-8971-69FB-9EC7-FFF8FE146A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Simulation</a:t>
            </a:r>
            <a:endParaRPr lang="zh-TW" altLang="en-US" dirty="0"/>
          </a:p>
        </p:txBody>
      </p:sp>
      <p:sp>
        <p:nvSpPr>
          <p:cNvPr id="6" name="內容版面配置區 5">
            <a:extLst>
              <a:ext uri="{FF2B5EF4-FFF2-40B4-BE49-F238E27FC236}">
                <a16:creationId xmlns="" xmlns:a16="http://schemas.microsoft.com/office/drawing/2014/main" id="{7A5B8748-A500-B16F-8CAB-52366F966F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A simulation is the imitation of the operation of a real-world process or system over time</a:t>
            </a:r>
          </a:p>
          <a:p>
            <a:r>
              <a:rPr lang="en-US" altLang="zh-TW" dirty="0"/>
              <a:t>Simulations require the use of models</a:t>
            </a:r>
          </a:p>
          <a:p>
            <a:pPr lvl="1"/>
            <a:r>
              <a:rPr lang="en-US" altLang="zh-TW" dirty="0"/>
              <a:t>the model represents the key characteristics or behaviors of the selected system or process</a:t>
            </a:r>
          </a:p>
          <a:p>
            <a:pPr lvl="1"/>
            <a:r>
              <a:rPr lang="en-US" altLang="zh-TW" dirty="0"/>
              <a:t>the simulation represents the evolution of the model over time</a:t>
            </a:r>
          </a:p>
          <a:p>
            <a:r>
              <a:rPr lang="en-US" altLang="zh-TW" dirty="0"/>
              <a:t>Often, computers are used to execute the simulation</a:t>
            </a:r>
            <a:endParaRPr lang="zh-TW" altLang="en-US" dirty="0"/>
          </a:p>
        </p:txBody>
      </p:sp>
      <p:sp>
        <p:nvSpPr>
          <p:cNvPr id="3" name="頁尾版面配置區 2">
            <a:extLst>
              <a:ext uri="{FF2B5EF4-FFF2-40B4-BE49-F238E27FC236}">
                <a16:creationId xmlns="" xmlns:a16="http://schemas.microsoft.com/office/drawing/2014/main" id="{C2A044B1-0B64-00F8-58C4-597D5585AAF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="" xmlns:a16="http://schemas.microsoft.com/office/drawing/2014/main" id="{0C07988F-9735-88F0-7AA5-0A59ED8EFBA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1D2F9BA-41B7-E240-B88D-36C390FD603C}" type="slidenum">
              <a:rPr lang="en-US" altLang="zh-TW" smtClean="0"/>
              <a:pPr/>
              <a:t>2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56803477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>
            <a:extLst>
              <a:ext uri="{FF2B5EF4-FFF2-40B4-BE49-F238E27FC236}">
                <a16:creationId xmlns="" xmlns:a16="http://schemas.microsoft.com/office/drawing/2014/main" id="{1B2B2B9D-561C-4385-9091-BBBFF8C3C6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Business Simulation </a:t>
            </a:r>
            <a:endParaRPr lang="zh-TW" altLang="en-US" dirty="0"/>
          </a:p>
        </p:txBody>
      </p:sp>
      <p:sp>
        <p:nvSpPr>
          <p:cNvPr id="7" name="內容版面配置區 6">
            <a:extLst>
              <a:ext uri="{FF2B5EF4-FFF2-40B4-BE49-F238E27FC236}">
                <a16:creationId xmlns="" xmlns:a16="http://schemas.microsoft.com/office/drawing/2014/main" id="{8B959A60-E4BD-7861-63E3-5B31EADDA9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72816"/>
            <a:ext cx="7772400" cy="4114800"/>
          </a:xfrm>
        </p:spPr>
        <p:txBody>
          <a:bodyPr/>
          <a:lstStyle/>
          <a:p>
            <a:r>
              <a:rPr lang="en-US" altLang="zh-TW" sz="2400" dirty="0">
                <a:solidFill>
                  <a:srgbClr val="C00000"/>
                </a:solidFill>
              </a:rPr>
              <a:t>Business simulation</a:t>
            </a:r>
            <a:r>
              <a:rPr lang="en-US" altLang="zh-TW" sz="2400" dirty="0"/>
              <a:t> or </a:t>
            </a:r>
            <a:r>
              <a:rPr lang="en-US" altLang="zh-TW" sz="2400" dirty="0">
                <a:solidFill>
                  <a:srgbClr val="C00000"/>
                </a:solidFill>
              </a:rPr>
              <a:t>corporate simulation </a:t>
            </a:r>
            <a:r>
              <a:rPr lang="en-US" altLang="zh-TW" sz="2400" dirty="0"/>
              <a:t>is simulation used for business training, education or analysis. It can be scenario-based or numeric-based</a:t>
            </a:r>
          </a:p>
          <a:p>
            <a:r>
              <a:rPr lang="en-US" altLang="zh-TW" sz="2400" dirty="0"/>
              <a:t>Learning objectives include: </a:t>
            </a:r>
          </a:p>
          <a:p>
            <a:pPr lvl="1"/>
            <a:r>
              <a:rPr lang="en-US" altLang="zh-TW" sz="2000" dirty="0"/>
              <a:t>strategic thinking</a:t>
            </a:r>
          </a:p>
          <a:p>
            <a:pPr lvl="1"/>
            <a:r>
              <a:rPr lang="en-US" altLang="zh-TW" sz="2000" dirty="0"/>
              <a:t>decision making</a:t>
            </a:r>
          </a:p>
          <a:p>
            <a:pPr lvl="1"/>
            <a:r>
              <a:rPr lang="en-US" altLang="zh-TW" sz="2000" dirty="0"/>
              <a:t>problem solving</a:t>
            </a:r>
          </a:p>
          <a:p>
            <a:pPr lvl="1"/>
            <a:r>
              <a:rPr lang="en-US" altLang="zh-TW" sz="2000" dirty="0"/>
              <a:t>financial analysis</a:t>
            </a:r>
          </a:p>
          <a:p>
            <a:pPr lvl="1"/>
            <a:r>
              <a:rPr lang="en-US" altLang="zh-TW" sz="2000" dirty="0"/>
              <a:t>market analysis</a:t>
            </a:r>
          </a:p>
          <a:p>
            <a:pPr lvl="1"/>
            <a:r>
              <a:rPr lang="en-US" altLang="zh-TW" sz="2000" dirty="0"/>
              <a:t>Operations</a:t>
            </a:r>
          </a:p>
          <a:p>
            <a:pPr lvl="1"/>
            <a:r>
              <a:rPr lang="en-US" altLang="zh-TW" sz="2000" dirty="0"/>
              <a:t>teamwork and leadership</a:t>
            </a:r>
            <a:endParaRPr lang="zh-TW" altLang="en-US" sz="2000" dirty="0"/>
          </a:p>
        </p:txBody>
      </p:sp>
      <p:sp>
        <p:nvSpPr>
          <p:cNvPr id="3" name="頁尾版面配置區 2">
            <a:extLst>
              <a:ext uri="{FF2B5EF4-FFF2-40B4-BE49-F238E27FC236}">
                <a16:creationId xmlns="" xmlns:a16="http://schemas.microsoft.com/office/drawing/2014/main" id="{EA473D11-ACB7-F30A-9D9F-375BEA9AF20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err="1"/>
              <a:t>CYCY</a:t>
            </a:r>
            <a:r>
              <a:rPr lang="en-US" altLang="zh-TW" dirty="0"/>
              <a:t>— Prof CK </a:t>
            </a:r>
            <a:r>
              <a:rPr lang="en-US" altLang="zh-TW" dirty="0" err="1"/>
              <a:t>Farn</a:t>
            </a:r>
            <a:endParaRPr lang="en-US" altLang="zh-TW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="" xmlns:a16="http://schemas.microsoft.com/office/drawing/2014/main" id="{5C2DB2C8-C4C7-2BCF-0072-9625C69E74A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1D2F9BA-41B7-E240-B88D-36C390FD603C}" type="slidenum">
              <a:rPr lang="en-US" altLang="zh-TW" smtClean="0"/>
              <a:pPr/>
              <a:t>3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81834108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>
            <a:extLst>
              <a:ext uri="{FF2B5EF4-FFF2-40B4-BE49-F238E27FC236}">
                <a16:creationId xmlns="" xmlns:a16="http://schemas.microsoft.com/office/drawing/2014/main" id="{1B2B2B9D-561C-4385-9091-BBBFF8C3C6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Business Simulation Games </a:t>
            </a:r>
            <a:endParaRPr lang="zh-TW" altLang="en-US" dirty="0"/>
          </a:p>
        </p:txBody>
      </p:sp>
      <p:sp>
        <p:nvSpPr>
          <p:cNvPr id="7" name="內容版面配置區 6">
            <a:extLst>
              <a:ext uri="{FF2B5EF4-FFF2-40B4-BE49-F238E27FC236}">
                <a16:creationId xmlns="" xmlns:a16="http://schemas.microsoft.com/office/drawing/2014/main" id="{8B959A60-E4BD-7861-63E3-5B31EADDA9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72816"/>
            <a:ext cx="7772400" cy="4114800"/>
          </a:xfrm>
        </p:spPr>
        <p:txBody>
          <a:bodyPr/>
          <a:lstStyle/>
          <a:p>
            <a:r>
              <a:rPr lang="en-US" altLang="zh-TW" sz="2400" dirty="0"/>
              <a:t>Refers to simulation games that are used as an educational tool for teaching business</a:t>
            </a:r>
          </a:p>
          <a:p>
            <a:pPr lvl="1"/>
            <a:r>
              <a:rPr lang="en-US" altLang="zh-TW" sz="2000" dirty="0"/>
              <a:t>a game with a business environment that can lead to one or both of the following results: the training of players in business skills</a:t>
            </a:r>
          </a:p>
          <a:p>
            <a:r>
              <a:rPr lang="en-US" altLang="zh-TW" sz="2400" dirty="0"/>
              <a:t>Originated from military war games, and came into existence during the late </a:t>
            </a:r>
            <a:r>
              <a:rPr lang="en-US" altLang="zh-TW" sz="2400" dirty="0" err="1"/>
              <a:t>1950’s</a:t>
            </a:r>
            <a:endParaRPr lang="en-US" altLang="zh-TW" sz="2400" dirty="0"/>
          </a:p>
          <a:p>
            <a:r>
              <a:rPr lang="en-US" altLang="zh-TW" sz="2400" dirty="0"/>
              <a:t>Evolution</a:t>
            </a:r>
          </a:p>
          <a:p>
            <a:pPr lvl="1"/>
            <a:r>
              <a:rPr lang="en-US" altLang="zh-TW" sz="2000" dirty="0"/>
              <a:t>non-computer-based board games, table games</a:t>
            </a:r>
          </a:p>
          <a:p>
            <a:pPr lvl="1"/>
            <a:r>
              <a:rPr lang="en-US" altLang="zh-TW" sz="2000" dirty="0"/>
              <a:t>experiential activities</a:t>
            </a:r>
          </a:p>
          <a:p>
            <a:pPr lvl="1"/>
            <a:r>
              <a:rPr lang="en-US" altLang="zh-TW" sz="2000" dirty="0"/>
              <a:t>computer-supported business games</a:t>
            </a:r>
          </a:p>
        </p:txBody>
      </p:sp>
      <p:sp>
        <p:nvSpPr>
          <p:cNvPr id="3" name="頁尾版面配置區 2">
            <a:extLst>
              <a:ext uri="{FF2B5EF4-FFF2-40B4-BE49-F238E27FC236}">
                <a16:creationId xmlns="" xmlns:a16="http://schemas.microsoft.com/office/drawing/2014/main" id="{EA473D11-ACB7-F30A-9D9F-375BEA9AF20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err="1"/>
              <a:t>CYCY</a:t>
            </a:r>
            <a:r>
              <a:rPr lang="en-US" altLang="zh-TW" dirty="0"/>
              <a:t>— Prof CK </a:t>
            </a:r>
            <a:r>
              <a:rPr lang="en-US" altLang="zh-TW" dirty="0" err="1"/>
              <a:t>Farn</a:t>
            </a:r>
            <a:endParaRPr lang="en-US" altLang="zh-TW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="" xmlns:a16="http://schemas.microsoft.com/office/drawing/2014/main" id="{5C2DB2C8-C4C7-2BCF-0072-9625C69E74A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1D2F9BA-41B7-E240-B88D-36C390FD603C}" type="slidenum">
              <a:rPr lang="en-US" altLang="zh-TW" smtClean="0"/>
              <a:pPr/>
              <a:t>4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98767336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>
            <a:extLst>
              <a:ext uri="{FF2B5EF4-FFF2-40B4-BE49-F238E27FC236}">
                <a16:creationId xmlns="" xmlns:a16="http://schemas.microsoft.com/office/drawing/2014/main" id="{54EA9B8A-3F77-49ED-F953-6BC674059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381000"/>
            <a:ext cx="7296472" cy="1143000"/>
          </a:xfrm>
        </p:spPr>
        <p:txBody>
          <a:bodyPr/>
          <a:lstStyle/>
          <a:p>
            <a:r>
              <a:rPr lang="en-US" altLang="zh-TW" sz="3200" dirty="0"/>
              <a:t>Characteristics of Simulation Games</a:t>
            </a:r>
            <a:endParaRPr lang="zh-TW" altLang="en-US" sz="3200" dirty="0"/>
          </a:p>
        </p:txBody>
      </p:sp>
      <p:sp>
        <p:nvSpPr>
          <p:cNvPr id="7" name="內容版面配置區 6">
            <a:extLst>
              <a:ext uri="{FF2B5EF4-FFF2-40B4-BE49-F238E27FC236}">
                <a16:creationId xmlns="" xmlns:a16="http://schemas.microsoft.com/office/drawing/2014/main" id="{9454B7C8-1FC9-BE5B-ABE0-5C38638A19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981200"/>
            <a:ext cx="7990656" cy="4184104"/>
          </a:xfrm>
        </p:spPr>
        <p:txBody>
          <a:bodyPr/>
          <a:lstStyle/>
          <a:p>
            <a:r>
              <a:rPr lang="en-US" altLang="zh-TW" sz="2400" dirty="0"/>
              <a:t>Human, humanly controlled, </a:t>
            </a:r>
            <a:r>
              <a:rPr lang="en-US" altLang="zh-TW" sz="2400" dirty="0">
                <a:solidFill>
                  <a:srgbClr val="C00000"/>
                </a:solidFill>
              </a:rPr>
              <a:t>opponents</a:t>
            </a:r>
            <a:r>
              <a:rPr lang="en-US" altLang="zh-TW" sz="2400" dirty="0"/>
              <a:t>, whose actions have an effect upon each other and upon the environment (Role play)</a:t>
            </a:r>
          </a:p>
          <a:p>
            <a:r>
              <a:rPr lang="en-US" altLang="zh-TW" sz="2400" dirty="0"/>
              <a:t>an emphasis on competitiveness and </a:t>
            </a:r>
            <a:r>
              <a:rPr lang="en-US" altLang="zh-TW" sz="2400" dirty="0">
                <a:solidFill>
                  <a:srgbClr val="C00000"/>
                </a:solidFill>
              </a:rPr>
              <a:t>winning</a:t>
            </a:r>
            <a:endParaRPr lang="en-US" altLang="zh-TW" sz="2400" dirty="0"/>
          </a:p>
          <a:p>
            <a:r>
              <a:rPr lang="en-US" altLang="zh-TW" sz="2400" dirty="0"/>
              <a:t>an emphasis on pleasure, humor and </a:t>
            </a:r>
            <a:r>
              <a:rPr lang="en-US" altLang="zh-TW" sz="2400" dirty="0">
                <a:solidFill>
                  <a:srgbClr val="C00000"/>
                </a:solidFill>
              </a:rPr>
              <a:t>enjoyment</a:t>
            </a:r>
            <a:endParaRPr lang="en-US" altLang="zh-TW" sz="2400" dirty="0"/>
          </a:p>
          <a:p>
            <a:r>
              <a:rPr lang="en-US" altLang="zh-TW" sz="2400" dirty="0"/>
              <a:t>a </a:t>
            </a:r>
            <a:r>
              <a:rPr lang="en-US" altLang="zh-TW" sz="2400" dirty="0">
                <a:solidFill>
                  <a:srgbClr val="C00000"/>
                </a:solidFill>
              </a:rPr>
              <a:t>repetitive</a:t>
            </a:r>
            <a:r>
              <a:rPr lang="en-US" altLang="zh-TW" sz="2400" dirty="0"/>
              <a:t> cycle of making decisions and encountering a result, allowing the hope of improvement and </a:t>
            </a:r>
            <a:r>
              <a:rPr lang="en-US" altLang="zh-TW" sz="2400" dirty="0">
                <a:solidFill>
                  <a:srgbClr val="C00000"/>
                </a:solidFill>
              </a:rPr>
              <a:t>“doing better next time”</a:t>
            </a:r>
            <a:endParaRPr lang="zh-TW" altLang="en-US" sz="2400" dirty="0"/>
          </a:p>
        </p:txBody>
      </p:sp>
      <p:sp>
        <p:nvSpPr>
          <p:cNvPr id="3" name="頁尾版面配置區 2">
            <a:extLst>
              <a:ext uri="{FF2B5EF4-FFF2-40B4-BE49-F238E27FC236}">
                <a16:creationId xmlns="" xmlns:a16="http://schemas.microsoft.com/office/drawing/2014/main" id="{40AE56C4-44AB-BB21-B932-8FC85F4731A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err="1"/>
              <a:t>CYCY</a:t>
            </a:r>
            <a:r>
              <a:rPr lang="en-US" altLang="zh-TW" dirty="0"/>
              <a:t>— Prof CK </a:t>
            </a:r>
            <a:r>
              <a:rPr lang="en-US" altLang="zh-TW" dirty="0" err="1"/>
              <a:t>Farn</a:t>
            </a:r>
            <a:endParaRPr lang="en-US" altLang="zh-TW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="" xmlns:a16="http://schemas.microsoft.com/office/drawing/2014/main" id="{E97D0AA1-EC7A-4B41-3377-7E8C726FBFA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1D2F9BA-41B7-E240-B88D-36C390FD603C}" type="slidenum">
              <a:rPr lang="en-US" altLang="zh-TW" smtClean="0"/>
              <a:pPr/>
              <a:t>5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773527591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>
            <a:extLst>
              <a:ext uri="{FF2B5EF4-FFF2-40B4-BE49-F238E27FC236}">
                <a16:creationId xmlns="" xmlns:a16="http://schemas.microsoft.com/office/drawing/2014/main" id="{350761DD-89CE-7656-CDE2-EBCFE4C60F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Our Games this term</a:t>
            </a:r>
            <a:endParaRPr lang="zh-TW" altLang="en-US" dirty="0"/>
          </a:p>
        </p:txBody>
      </p:sp>
      <p:sp>
        <p:nvSpPr>
          <p:cNvPr id="6" name="內容版面配置區 5">
            <a:extLst>
              <a:ext uri="{FF2B5EF4-FFF2-40B4-BE49-F238E27FC236}">
                <a16:creationId xmlns="" xmlns:a16="http://schemas.microsoft.com/office/drawing/2014/main" id="{8D7C1777-FFDD-F58F-B824-704EBDAAB8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Beer game</a:t>
            </a:r>
          </a:p>
          <a:p>
            <a:endParaRPr lang="en-US" altLang="zh-TW" dirty="0"/>
          </a:p>
          <a:p>
            <a:r>
              <a:rPr lang="en-US" altLang="zh-TW" dirty="0"/>
              <a:t>Business strategy game</a:t>
            </a:r>
            <a:endParaRPr lang="zh-TW" altLang="en-US" dirty="0"/>
          </a:p>
        </p:txBody>
      </p:sp>
      <p:sp>
        <p:nvSpPr>
          <p:cNvPr id="3" name="頁尾版面配置區 2">
            <a:extLst>
              <a:ext uri="{FF2B5EF4-FFF2-40B4-BE49-F238E27FC236}">
                <a16:creationId xmlns="" xmlns:a16="http://schemas.microsoft.com/office/drawing/2014/main" id="{7DF462E1-503F-926A-0D02-CD7516CDDCD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="" xmlns:a16="http://schemas.microsoft.com/office/drawing/2014/main" id="{B6E0D15F-455F-6D35-6ED7-1F2707D764A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1D2F9BA-41B7-E240-B88D-36C390FD603C}" type="slidenum">
              <a:rPr lang="en-US" altLang="zh-TW" smtClean="0"/>
              <a:pPr/>
              <a:t>6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34047985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0ckf">
  <a:themeElements>
    <a:clrScheme name="0ckf 6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FF0000"/>
      </a:hlink>
      <a:folHlink>
        <a:srgbClr val="009900"/>
      </a:folHlink>
    </a:clrScheme>
    <a:fontScheme name="0ckf">
      <a:majorFont>
        <a:latin typeface="Arial"/>
        <a:ea typeface="標楷體"/>
        <a:cs typeface=""/>
      </a:majorFont>
      <a:minorFont>
        <a:latin typeface="Times New Roman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0ckf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ckf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Settings\ckfarn\Application Data\Microsoft\Templates\0ckf.pot</Template>
  <TotalTime>2468</TotalTime>
  <Words>224</Words>
  <Application>Microsoft Office PowerPoint</Application>
  <PresentationFormat>如螢幕大小 (4:3)</PresentationFormat>
  <Paragraphs>53</Paragraphs>
  <Slides>6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5" baseType="lpstr">
      <vt:lpstr>微軟正黑體</vt:lpstr>
      <vt:lpstr>新細明體</vt:lpstr>
      <vt:lpstr>標楷體</vt:lpstr>
      <vt:lpstr>Arial</vt:lpstr>
      <vt:lpstr>Calibri</vt:lpstr>
      <vt:lpstr>Times New Roman</vt:lpstr>
      <vt:lpstr>Webdings</vt:lpstr>
      <vt:lpstr>Wingdings</vt:lpstr>
      <vt:lpstr>0ckf</vt:lpstr>
      <vt:lpstr>Business Simulation </vt:lpstr>
      <vt:lpstr>Simulation</vt:lpstr>
      <vt:lpstr>Business Simulation </vt:lpstr>
      <vt:lpstr>Business Simulation Games </vt:lpstr>
      <vt:lpstr>Characteristics of Simulation Games</vt:lpstr>
      <vt:lpstr>Our Games this term</vt:lpstr>
    </vt:vector>
  </TitlesOfParts>
  <Company>NCU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電子化企業 201009</dc:title>
  <dc:creator>CK Farn</dc:creator>
  <cp:lastModifiedBy>CKFarn</cp:lastModifiedBy>
  <cp:revision>165</cp:revision>
  <dcterms:created xsi:type="dcterms:W3CDTF">1999-04-05T16:45:56Z</dcterms:created>
  <dcterms:modified xsi:type="dcterms:W3CDTF">2024-02-21T08:02:18Z</dcterms:modified>
</cp:coreProperties>
</file>