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565" r:id="rId2"/>
    <p:sldId id="938" r:id="rId3"/>
    <p:sldId id="942" r:id="rId4"/>
    <p:sldId id="943" r:id="rId5"/>
    <p:sldId id="941" r:id="rId6"/>
    <p:sldId id="936" r:id="rId7"/>
    <p:sldId id="937" r:id="rId8"/>
    <p:sldId id="947" r:id="rId9"/>
    <p:sldId id="945" r:id="rId10"/>
    <p:sldId id="948" r:id="rId11"/>
    <p:sldId id="949" r:id="rId12"/>
    <p:sldId id="953" r:id="rId13"/>
    <p:sldId id="955" r:id="rId14"/>
    <p:sldId id="954" r:id="rId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DABEB"/>
    <a:srgbClr val="0000CC"/>
    <a:srgbClr val="EA54EA"/>
    <a:srgbClr val="FF7E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>
      <p:cViewPr varScale="1">
        <p:scale>
          <a:sx n="110" d="100"/>
          <a:sy n="110" d="100"/>
        </p:scale>
        <p:origin x="18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8034EB18-95EC-69F1-6767-896A2A7ED9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8126AFDC-726E-527D-BB01-DF30DF2C0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8C9191-CF98-EB4C-BC1E-4FB44CBB033E}" type="datetimeFigureOut">
              <a:rPr lang="zh-TW" altLang="en-US"/>
              <a:pPr>
                <a:defRPr/>
              </a:pPr>
              <a:t>2024/2/21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1C1A833-A674-DDCF-9BFF-24048FCC1F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85F87EAE-6609-4A6B-2F18-3978A440D4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85D2E5-4FC8-FE44-A032-A7A401D2827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42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7A54D24B-0877-876F-0B40-57FF1D6BFE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F246999D-8B88-4FDC-09A1-17986BDBA9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34EE02E9-5479-3CCE-DFA6-C14011A2EF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434D761B-9415-B192-0E85-1AE8C2E207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9C9C24D4-2F0E-1AA4-C4FA-F5BEE3AAF6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0E7E72FA-FF22-3B54-0FA8-5933894EC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AF1A45-29C1-4E4D-99DE-7D409A251F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908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="" xmlns:a16="http://schemas.microsoft.com/office/drawing/2014/main" id="{22E6B964-4750-D2F9-2B93-E082ACF9C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2C8529-812A-C944-89CA-149D72539F39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5123" name="Rectangle 2">
            <a:extLst>
              <a:ext uri="{FF2B5EF4-FFF2-40B4-BE49-F238E27FC236}">
                <a16:creationId xmlns="" xmlns:a16="http://schemas.microsoft.com/office/drawing/2014/main" id="{2039E763-19B5-B932-7C09-37FFC30AF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09042D04-63CD-2704-15A5-7D04DCE97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9931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="" xmlns:a16="http://schemas.microsoft.com/office/drawing/2014/main" id="{49A0410E-E0F2-F4E5-9388-3F8F4D52F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1D3F444-EBB1-40D6-8D7A-36EF3CB7710D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145411" name="Rectangle 2">
            <a:extLst>
              <a:ext uri="{FF2B5EF4-FFF2-40B4-BE49-F238E27FC236}">
                <a16:creationId xmlns="" xmlns:a16="http://schemas.microsoft.com/office/drawing/2014/main" id="{E9574CD7-BF0E-02F8-3C84-933C12E10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="" xmlns:a16="http://schemas.microsoft.com/office/drawing/2014/main" id="{99DFBB24-EC8E-7B96-8A53-6FF3CFFD2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8342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4E28DC65-BD20-645F-2012-487B81F43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 dirty="0"/>
              <a:t>CYCY— Prof CK </a:t>
            </a:r>
            <a:r>
              <a:rPr lang="en-US" altLang="zh-TW" dirty="0" err="1"/>
              <a:t>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9F469589-BAE8-71DF-727B-AA5D7532BC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AB1BC-A914-674B-A5E5-2398568414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9986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207F46A2-833E-2C80-1129-B6E63B095B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475BE585-0EB9-7E5B-DC10-76BA64075C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19964-AD3E-314F-8858-92A7F91701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39037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ED9EDD6F-BD0C-3F60-8827-7C1279B465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3E5CA3E5-4DE4-CCB4-248F-CC23121D40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79845-3F75-5344-919C-52B7A3FC1F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51488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C6A91090-7B44-DBBC-F366-93E1756448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D43EC32B-4C5B-25BA-DBC8-826C00B6FD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E3B0D-42DF-DD40-A8FB-7E2FFBCECFF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66000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=""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="" xmlns:a16="http://schemas.microsoft.com/office/drawing/2014/main" id="{BA2E2FDB-1128-47F8-861C-736E668737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0" name="Image Credit">
            <a:extLst>
              <a:ext uri="{FF2B5EF4-FFF2-40B4-BE49-F238E27FC236}">
                <a16:creationId xmlns="" xmlns:a16="http://schemas.microsoft.com/office/drawing/2014/main" id="{96D29D1D-52C5-415C-8F04-01A8F12033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262934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=""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=""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=""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="" xmlns:a16="http://schemas.microsoft.com/office/drawing/2014/main" id="{97057F8C-50AA-46C4-9FEB-90CB82EBCB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4" name="Image Credit">
            <a:extLst>
              <a:ext uri="{FF2B5EF4-FFF2-40B4-BE49-F238E27FC236}">
                <a16:creationId xmlns="" xmlns:a16="http://schemas.microsoft.com/office/drawing/2014/main" id="{1623EF09-AD07-4110-9BAD-C19C23C906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56870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=""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=""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=""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/>
              <a:t>CYCY— Prof CK Farn</a:t>
            </a:r>
            <a:endParaRPr lang="en-US" dirty="0"/>
          </a:p>
        </p:txBody>
      </p:sp>
      <p:sp>
        <p:nvSpPr>
          <p:cNvPr id="9" name="MGH Tagline">
            <a:extLst>
              <a:ext uri="{FF2B5EF4-FFF2-40B4-BE49-F238E27FC236}">
                <a16:creationId xmlns=""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=""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5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0C377B28-BF8A-EEF6-D4A2-79A5E24827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4B7EE926-19D3-58CB-FF8A-125A40BF02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2F9BA-41B7-E240-B88D-36C390FD603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標題 6">
            <a:extLst>
              <a:ext uri="{FF2B5EF4-FFF2-40B4-BE49-F238E27FC236}">
                <a16:creationId xmlns="" xmlns:a16="http://schemas.microsoft.com/office/drawing/2014/main" id="{001DA0A8-02AB-95EC-6EA2-05BD4118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082722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2A1DA3B-6783-2CFB-215D-60BC0D2B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F6F2D7BC-F34C-2C44-9170-502FA865C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3C55FDB0-324C-15E4-3461-74DA92F53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E0FF-5F19-C644-A2E2-F7EF43F1B50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850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6F2B1097-9278-369F-0937-40C9525AC8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7B6DA826-9DA1-305F-587C-B847ED2FF1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58A68-8AA4-0D4C-8AA9-AEB169A04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8376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3E6C6DF5-6B8E-66BF-79BF-7271F3AC9F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A5D0CF9F-36C0-2416-124E-9928501373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6AB39-7657-374E-8AAF-B484D7300F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8253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="" xmlns:a16="http://schemas.microsoft.com/office/drawing/2014/main" id="{0F82C8CE-49D7-C91B-614C-200FAFB444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="" xmlns:a16="http://schemas.microsoft.com/office/drawing/2014/main" id="{2BBE46B2-4806-44F3-DE4A-83348E5E53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AA41B-D822-2E4B-8CBB-A3188492B7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487135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="" xmlns:a16="http://schemas.microsoft.com/office/drawing/2014/main" id="{9EF2CFAA-9041-AA6B-8DCE-DCF2463688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D5CF0188-7D62-1294-D8D3-CFFF1F2599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58719-B143-C845-AFDC-58F0A78FF6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53273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="" xmlns:a16="http://schemas.microsoft.com/office/drawing/2014/main" id="{B1771199-AD15-4CD7-0E4F-0A93ADED64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="" xmlns:a16="http://schemas.microsoft.com/office/drawing/2014/main" id="{3E000FFA-08ED-0835-564E-CF1DB8C6D3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A98C8-60C3-9E4B-BBFA-4CEA4084B3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80632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CD323207-4308-3C2B-BA0B-AF479031EA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8EB93747-EE87-DA44-85E9-4D04FCF86E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91618-606D-6E4E-9CF5-1B966F4DA6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22656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="" xmlns:a16="http://schemas.microsoft.com/office/drawing/2014/main" id="{A214717D-9A4A-D525-AB7F-7C3402AD7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>
            <a:extLst>
              <a:ext uri="{FF2B5EF4-FFF2-40B4-BE49-F238E27FC236}">
                <a16:creationId xmlns="" xmlns:a16="http://schemas.microsoft.com/office/drawing/2014/main" id="{A454BFF6-A1E1-25CD-234F-364F3A6DB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="" xmlns:a16="http://schemas.microsoft.com/office/drawing/2014/main" id="{9530B8D9-7C62-0B47-A5B5-1F55D3BD5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="" xmlns:a16="http://schemas.microsoft.com/office/drawing/2014/main" id="{BCB8EED7-9755-7287-0733-811A9C551A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  <p:sp>
        <p:nvSpPr>
          <p:cNvPr id="395270" name="Rectangle 1030">
            <a:extLst>
              <a:ext uri="{FF2B5EF4-FFF2-40B4-BE49-F238E27FC236}">
                <a16:creationId xmlns="" xmlns:a16="http://schemas.microsoft.com/office/drawing/2014/main" id="{09F7F4E3-9B6E-6FB6-A6DA-64BD16CCF5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E472E0FF-5F19-C644-A2E2-F7EF43F1B50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="" xmlns:a16="http://schemas.microsoft.com/office/drawing/2014/main" id="{77EC55D7-5EEB-DFB9-9CAA-AFD0EBD32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>
            <a:extLst>
              <a:ext uri="{FF2B5EF4-FFF2-40B4-BE49-F238E27FC236}">
                <a16:creationId xmlns="" xmlns:a16="http://schemas.microsoft.com/office/drawing/2014/main" id="{805148A9-B2FE-9504-CF08-83CAB59F0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6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 baseline="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kumimoji="1" sz="3200" kern="1200" baseline="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8"/>
        </a:buBlip>
        <a:defRPr kumimoji="1" sz="2800" kern="1200" baseline="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9"/>
        </a:buBlip>
        <a:defRPr kumimoji="1" sz="2400" kern="1200" baseline="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 baseline="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000" kern="1200" baseline="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9OSy-JM8mQ" TargetMode="External"/><Relationship Id="rId2" Type="http://schemas.openxmlformats.org/officeDocument/2006/relationships/hyperlink" Target="https://www.youtube.com/watch?v=uDrQv8Z7ow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ugqpSfG87Y" TargetMode="External"/><Relationship Id="rId4" Type="http://schemas.openxmlformats.org/officeDocument/2006/relationships/hyperlink" Target="https://www.youtube.com/watch?v=MC_hByD8nB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="" xmlns:a16="http://schemas.microsoft.com/office/drawing/2014/main" id="{F0A16FC8-6B61-9942-8904-C2B3536EF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9" name="Rectangle 2">
            <a:extLst>
              <a:ext uri="{FF2B5EF4-FFF2-40B4-BE49-F238E27FC236}">
                <a16:creationId xmlns="" xmlns:a16="http://schemas.microsoft.com/office/drawing/2014/main" id="{BD84D74D-059B-63D3-508C-473556F557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8515" y="642938"/>
            <a:ext cx="7389813" cy="2387600"/>
          </a:xfrm>
        </p:spPr>
        <p:txBody>
          <a:bodyPr/>
          <a:lstStyle/>
          <a:p>
            <a:r>
              <a:rPr lang="en-US" altLang="zh-TW" sz="4400" dirty="0">
                <a:ea typeface="微軟正黑體" panose="020B0604030504040204" pitchFamily="34" charset="-120"/>
              </a:rPr>
              <a:t>Supply Chain </a:t>
            </a:r>
            <a:r>
              <a:rPr lang="en-US" altLang="zh-TW" sz="4400" dirty="0" smtClean="0">
                <a:ea typeface="微軟正黑體" panose="020B0604030504040204" pitchFamily="34" charset="-120"/>
              </a:rPr>
              <a:t/>
            </a:r>
            <a:br>
              <a:rPr lang="en-US" altLang="zh-TW" sz="4400" dirty="0" smtClean="0"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Procurement,</a:t>
            </a:r>
            <a:r>
              <a:rPr lang="zh-TW" altLang="en-US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Inventory</a:t>
            </a:r>
            <a:r>
              <a:rPr lang="zh-TW" altLang="en-US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and Logistics</a:t>
            </a:r>
            <a:endParaRPr lang="zh-TW" altLang="en-US" sz="4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="" xmlns:a16="http://schemas.microsoft.com/office/drawing/2014/main" id="{370E5135-44A7-D58A-C682-DD236433B4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altLang="en-US" dirty="0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CK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 err="1"/>
              <a:t>mailto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2023.02</a:t>
            </a:r>
            <a:endParaRPr lang="en-US" altLang="zh-TW" dirty="0"/>
          </a:p>
        </p:txBody>
      </p:sp>
      <p:sp>
        <p:nvSpPr>
          <p:cNvPr id="4101" name="Text Box 5">
            <a:extLst>
              <a:ext uri="{FF2B5EF4-FFF2-40B4-BE49-F238E27FC236}">
                <a16:creationId xmlns="" xmlns:a16="http://schemas.microsoft.com/office/drawing/2014/main" id="{3BA15794-E58F-06E0-D712-AEE06DF7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="" xmlns:a16="http://schemas.microsoft.com/office/drawing/2014/main" id="{15737FD1-B510-04BD-FD5C-5B71AE7CA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160FCBED-FBEC-76B3-4322-82C2CE357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Inventory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Raw materials and purchased parts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Work-in-process (WIP)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Finished goods inventories or merchandise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Tools and supplies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Maintenance and repairs (MRO) inventory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Goods-in-transit to warehouses or customers (pipeline inventory)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9083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Functions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39" y="1844824"/>
            <a:ext cx="7772400" cy="4114800"/>
          </a:xfrm>
        </p:spPr>
        <p:txBody>
          <a:bodyPr/>
          <a:lstStyle/>
          <a:p>
            <a:r>
              <a:rPr lang="en-US" sz="2400" dirty="0"/>
              <a:t>To meet anticipated customer demand</a:t>
            </a:r>
          </a:p>
          <a:p>
            <a:r>
              <a:rPr lang="en-US" sz="2400" dirty="0"/>
              <a:t>To smooth production requirements</a:t>
            </a:r>
          </a:p>
          <a:p>
            <a:r>
              <a:rPr lang="en-US" sz="2400" dirty="0"/>
              <a:t>To decouple operations</a:t>
            </a:r>
          </a:p>
          <a:p>
            <a:r>
              <a:rPr lang="en-US" sz="2400" dirty="0"/>
              <a:t>To protect against </a:t>
            </a:r>
            <a:r>
              <a:rPr lang="en-US" sz="2400" dirty="0" err="1"/>
              <a:t>stockouts</a:t>
            </a:r>
            <a:endParaRPr lang="en-US" sz="2400" dirty="0"/>
          </a:p>
          <a:p>
            <a:r>
              <a:rPr lang="en-US" sz="2400" dirty="0"/>
              <a:t>To take advantage of order cycles</a:t>
            </a:r>
          </a:p>
          <a:p>
            <a:r>
              <a:rPr lang="en-US" sz="2400" dirty="0"/>
              <a:t>To hedge against price increases</a:t>
            </a:r>
          </a:p>
          <a:p>
            <a:r>
              <a:rPr lang="en-US" sz="2400" dirty="0"/>
              <a:t>To permit operations</a:t>
            </a:r>
          </a:p>
          <a:p>
            <a:r>
              <a:rPr lang="en-US" sz="2400" dirty="0"/>
              <a:t>To take advantage of quantity discounts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8629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Costs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14" y="1700808"/>
            <a:ext cx="7772400" cy="4114800"/>
          </a:xfrm>
        </p:spPr>
        <p:txBody>
          <a:bodyPr/>
          <a:lstStyle/>
          <a:p>
            <a:r>
              <a:rPr lang="en-US" sz="2000" dirty="0"/>
              <a:t>Purchase cost</a:t>
            </a:r>
          </a:p>
          <a:p>
            <a:pPr lvl="1"/>
            <a:r>
              <a:rPr lang="en-US" sz="1800" dirty="0"/>
              <a:t>The amount paid to buy the inventory</a:t>
            </a:r>
          </a:p>
          <a:p>
            <a:r>
              <a:rPr lang="en-US" sz="2000" dirty="0">
                <a:solidFill>
                  <a:srgbClr val="C00000"/>
                </a:solidFill>
              </a:rPr>
              <a:t>Holding (carrying) costs</a:t>
            </a:r>
          </a:p>
          <a:p>
            <a:pPr lvl="1"/>
            <a:r>
              <a:rPr lang="en-US" sz="1800" dirty="0"/>
              <a:t>Cost to carry an item in inventory for a length of time, usually a year</a:t>
            </a:r>
          </a:p>
          <a:p>
            <a:r>
              <a:rPr lang="en-US" sz="2000" dirty="0"/>
              <a:t>Ordering costs</a:t>
            </a:r>
          </a:p>
          <a:p>
            <a:pPr lvl="1"/>
            <a:r>
              <a:rPr lang="en-US" sz="1800" dirty="0"/>
              <a:t>Costs of ordering and receiving inventory</a:t>
            </a:r>
          </a:p>
          <a:p>
            <a:r>
              <a:rPr lang="en-US" sz="2000" dirty="0"/>
              <a:t>Setup costs</a:t>
            </a:r>
          </a:p>
          <a:p>
            <a:pPr lvl="1"/>
            <a:r>
              <a:rPr lang="en-US" sz="1800" dirty="0"/>
              <a:t>The costs involved in preparing equipment for a job</a:t>
            </a:r>
          </a:p>
          <a:p>
            <a:pPr lvl="1"/>
            <a:r>
              <a:rPr lang="en-US" sz="1800" dirty="0"/>
              <a:t>Analogous to ordering costs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Shortage costs</a:t>
            </a:r>
          </a:p>
          <a:p>
            <a:pPr lvl="1"/>
            <a:r>
              <a:rPr lang="en-US" sz="1800" dirty="0"/>
              <a:t>Costs resulting when demand exceeds the supply of inventory; often unrealized profit per unit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0797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Lead time</a:t>
            </a:r>
            <a:endParaRPr lang="zh-TW" alt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442723" y="2011302"/>
            <a:ext cx="8515159" cy="1590734"/>
            <a:chOff x="467544" y="2276872"/>
            <a:chExt cx="8515159" cy="1590734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755576" y="3117909"/>
              <a:ext cx="799288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467544" y="2469837"/>
              <a:ext cx="901209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Seller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67544" y="3405941"/>
              <a:ext cx="93647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Buyer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170374" y="2300560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+mj-lt"/>
                </a:rPr>
                <a:t>Buy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716004" y="2564913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EDABEB"/>
                  </a:solidFill>
                  <a:latin typeface="+mj-lt"/>
                </a:rPr>
                <a:t>Make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842318" y="2548523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EDABEB"/>
                  </a:solidFill>
                  <a:latin typeface="+mj-lt"/>
                </a:rPr>
                <a:t>Store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214748" y="3226468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00CC"/>
                  </a:solidFill>
                  <a:latin typeface="+mj-lt"/>
                </a:rPr>
                <a:t>Buy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214748" y="2276872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+mj-lt"/>
                </a:rPr>
                <a:t>Sell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834475" y="2556718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PO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532228" y="2556718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Receive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960336" y="2578396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SO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582049" y="2590165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Delivery</a:t>
              </a: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641566" y="3450572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PO</a:t>
              </a: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V="1">
              <a:off x="5790217" y="2928719"/>
              <a:ext cx="240611" cy="502483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6737827" y="3427427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Receive</a:t>
              </a:r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H="1" flipV="1">
              <a:off x="7100506" y="2924945"/>
              <a:ext cx="202790" cy="525627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8458200" y="3226468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00CC"/>
                  </a:solidFill>
                  <a:latin typeface="+mj-lt"/>
                </a:rPr>
                <a:t>Sell</a:t>
              </a: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511749" y="4494507"/>
            <a:ext cx="8515159" cy="1558851"/>
            <a:chOff x="467544" y="4328533"/>
            <a:chExt cx="8515159" cy="1558851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755576" y="5137687"/>
              <a:ext cx="799288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467544" y="4489615"/>
              <a:ext cx="901209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Seller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67544" y="5425719"/>
              <a:ext cx="93647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Buyer</a:t>
              </a:r>
              <a:endParaRPr lang="zh-TW" alt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136282" y="4328533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+mj-lt"/>
                </a:rPr>
                <a:t>Buy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4656098" y="4573163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EDABEB"/>
                  </a:solidFill>
                  <a:latin typeface="+mj-lt"/>
                </a:rPr>
                <a:t>Make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808226" y="4576496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EDABEB"/>
                  </a:solidFill>
                  <a:latin typeface="+mj-lt"/>
                </a:rPr>
                <a:t>Store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282913" y="5224568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00CC"/>
                  </a:solidFill>
                  <a:latin typeface="+mj-lt"/>
                </a:rPr>
                <a:t>Buy</a:t>
              </a: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693432" y="4329392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+mj-lt"/>
                </a:rPr>
                <a:t>Sell</a:t>
              </a: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800383" y="4584691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PO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498136" y="4584691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Receive</a:t>
              </a: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582049" y="4585948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Delivery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829743" y="5541273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PO</a:t>
              </a:r>
            </a:p>
          </p:txBody>
        </p:sp>
        <p:cxnSp>
          <p:nvCxnSpPr>
            <p:cNvPr id="45" name="直線單箭頭接點 44"/>
            <p:cNvCxnSpPr>
              <a:endCxn id="50" idx="2"/>
            </p:cNvCxnSpPr>
            <p:nvPr/>
          </p:nvCxnSpPr>
          <p:spPr>
            <a:xfrm flipH="1" flipV="1">
              <a:off x="2052197" y="4965096"/>
              <a:ext cx="29758" cy="55249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字方塊 45"/>
            <p:cNvSpPr txBox="1"/>
            <p:nvPr/>
          </p:nvSpPr>
          <p:spPr>
            <a:xfrm>
              <a:off x="6707145" y="5534030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Receive</a:t>
              </a:r>
            </a:p>
          </p:txBody>
        </p:sp>
        <p:cxnSp>
          <p:nvCxnSpPr>
            <p:cNvPr id="47" name="直線單箭頭接點 46"/>
            <p:cNvCxnSpPr>
              <a:stCxn id="46" idx="0"/>
            </p:cNvCxnSpPr>
            <p:nvPr/>
          </p:nvCxnSpPr>
          <p:spPr>
            <a:xfrm flipH="1" flipV="1">
              <a:off x="7114219" y="4955044"/>
              <a:ext cx="54752" cy="57898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/>
            <p:cNvSpPr txBox="1"/>
            <p:nvPr/>
          </p:nvSpPr>
          <p:spPr>
            <a:xfrm>
              <a:off x="8458200" y="5246246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00CC"/>
                  </a:solidFill>
                  <a:latin typeface="+mj-lt"/>
                </a:rPr>
                <a:t>Sell</a:t>
              </a: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1778536" y="4341042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+mj-lt"/>
                </a:rPr>
                <a:t>Sell</a:t>
              </a: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1811586" y="4626542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7030A0"/>
                  </a:solidFill>
                  <a:latin typeface="+mj-lt"/>
                </a:rPr>
                <a:t>SO</a:t>
              </a: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5983130" y="353042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err="1" smtClean="0">
                <a:solidFill>
                  <a:srgbClr val="996633"/>
                </a:solidFill>
                <a:latin typeface="+mj-lt"/>
              </a:rPr>
              <a:t>Leadtime</a:t>
            </a:r>
            <a:endParaRPr lang="en-US" altLang="zh-TW" sz="1800" dirty="0" smtClean="0">
              <a:solidFill>
                <a:srgbClr val="996633"/>
              </a:solidFill>
              <a:latin typeface="+mj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4100946" y="604580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err="1" smtClean="0">
                <a:solidFill>
                  <a:srgbClr val="996633"/>
                </a:solidFill>
                <a:latin typeface="+mj-lt"/>
              </a:rPr>
              <a:t>Leadtime</a:t>
            </a:r>
            <a:endParaRPr lang="en-US" altLang="zh-TW" sz="1800" dirty="0" smtClean="0">
              <a:solidFill>
                <a:srgbClr val="996633"/>
              </a:solidFill>
              <a:latin typeface="+mj-lt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>
            <a:off x="5907880" y="3587734"/>
            <a:ext cx="1240998" cy="20726"/>
          </a:xfrm>
          <a:prstGeom prst="straightConnector1">
            <a:avLst/>
          </a:prstGeom>
          <a:ln w="38100">
            <a:solidFill>
              <a:srgbClr val="996633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2118018" y="6087145"/>
            <a:ext cx="5125839" cy="1459"/>
          </a:xfrm>
          <a:prstGeom prst="straightConnector1">
            <a:avLst/>
          </a:prstGeom>
          <a:ln w="38100">
            <a:solidFill>
              <a:srgbClr val="996633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226721" y="1577979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Make to stock model</a:t>
            </a:r>
            <a:endParaRPr lang="zh-TW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185094" y="4142908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Make to order model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6397566" y="243968"/>
            <a:ext cx="2162772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PO: purchase order</a:t>
            </a:r>
          </a:p>
          <a:p>
            <a:r>
              <a:rPr lang="en-US" altLang="zh-TW" sz="2000" dirty="0" smtClean="0">
                <a:solidFill>
                  <a:schemeClr val="bg1"/>
                </a:solidFill>
              </a:rPr>
              <a:t>SO: sales order</a:t>
            </a:r>
          </a:p>
          <a:p>
            <a:r>
              <a:rPr lang="en-US" altLang="zh-TW" sz="2000" dirty="0" smtClean="0">
                <a:solidFill>
                  <a:schemeClr val="bg1"/>
                </a:solidFill>
              </a:rPr>
              <a:t>LT: </a:t>
            </a:r>
            <a:r>
              <a:rPr lang="en-US" altLang="zh-TW" sz="2000" dirty="0" err="1" smtClean="0">
                <a:solidFill>
                  <a:schemeClr val="bg1"/>
                </a:solidFill>
              </a:rPr>
              <a:t>Leadtime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5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Stock</a:t>
            </a:r>
            <a:endParaRPr lang="en-IN" dirty="0"/>
          </a:p>
        </p:txBody>
      </p:sp>
      <p:pic>
        <p:nvPicPr>
          <p:cNvPr id="5" name="Picture 3" descr="The graph shows stock quantity as a function of time.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507"/>
          <a:stretch/>
        </p:blipFill>
        <p:spPr>
          <a:xfrm>
            <a:off x="1691680" y="1628801"/>
            <a:ext cx="4840946" cy="4752528"/>
          </a:xfrm>
          <a:prstGeom prst="rect">
            <a:avLst/>
          </a:prstGeom>
        </p:spPr>
      </p:pic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9804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="" xmlns:a16="http://schemas.microsoft.com/office/drawing/2014/main" id="{625C37D5-17BD-5636-0AB8-7F65C57E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Supply chain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B2F9B1BE-0432-508B-BB4D-F2EA0FD88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Evolution</a:t>
            </a:r>
          </a:p>
          <a:p>
            <a:pPr lvl="1"/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www.youtube.com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watch?v</a:t>
            </a:r>
            <a:r>
              <a:rPr lang="en-US" altLang="zh-TW" dirty="0">
                <a:hlinkClick r:id="rId2"/>
              </a:rPr>
              <a:t>=</a:t>
            </a:r>
            <a:r>
              <a:rPr lang="en-US" altLang="zh-TW" dirty="0" err="1">
                <a:hlinkClick r:id="rId2"/>
              </a:rPr>
              <a:t>uDrQv8Z7owU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>
                <a:hlinkClick r:id="rId3"/>
              </a:rPr>
              <a:t>www.youtube.com</a:t>
            </a:r>
            <a:r>
              <a:rPr lang="en-US" altLang="zh-TW" dirty="0">
                <a:hlinkClick r:id="rId3"/>
              </a:rPr>
              <a:t>/</a:t>
            </a:r>
            <a:r>
              <a:rPr lang="en-US" altLang="zh-TW" dirty="0" err="1">
                <a:hlinkClick r:id="rId3"/>
              </a:rPr>
              <a:t>watch?v</a:t>
            </a:r>
            <a:r>
              <a:rPr lang="en-US" altLang="zh-TW" dirty="0">
                <a:hlinkClick r:id="rId3"/>
              </a:rPr>
              <a:t>=</a:t>
            </a:r>
            <a:r>
              <a:rPr lang="en-US" altLang="zh-TW" dirty="0" err="1">
                <a:hlinkClick r:id="rId3"/>
              </a:rPr>
              <a:t>B9OSy-JM8mQ</a:t>
            </a:r>
            <a:endParaRPr lang="en-US" altLang="zh-TW" dirty="0"/>
          </a:p>
          <a:p>
            <a:r>
              <a:rPr lang="en-US" altLang="zh-TW" dirty="0"/>
              <a:t>Value Chain</a:t>
            </a:r>
          </a:p>
          <a:p>
            <a:pPr lvl="1"/>
            <a:r>
              <a:rPr lang="en-US" altLang="zh-TW" dirty="0">
                <a:hlinkClick r:id="rId4"/>
              </a:rPr>
              <a:t>https://</a:t>
            </a:r>
            <a:r>
              <a:rPr lang="en-US" altLang="zh-TW" dirty="0" err="1">
                <a:hlinkClick r:id="rId4"/>
              </a:rPr>
              <a:t>www.youtube.com</a:t>
            </a:r>
            <a:r>
              <a:rPr lang="en-US" altLang="zh-TW" dirty="0">
                <a:hlinkClick r:id="rId4"/>
              </a:rPr>
              <a:t>/</a:t>
            </a:r>
            <a:r>
              <a:rPr lang="en-US" altLang="zh-TW" dirty="0" err="1">
                <a:hlinkClick r:id="rId4"/>
              </a:rPr>
              <a:t>watch?v</a:t>
            </a:r>
            <a:r>
              <a:rPr lang="en-US" altLang="zh-TW" dirty="0">
                <a:hlinkClick r:id="rId4"/>
              </a:rPr>
              <a:t>=</a:t>
            </a:r>
            <a:r>
              <a:rPr lang="en-US" altLang="zh-TW" dirty="0" err="1">
                <a:hlinkClick r:id="rId4"/>
              </a:rPr>
              <a:t>MC_hByD8nBY</a:t>
            </a:r>
            <a:endParaRPr lang="en-US" altLang="zh-TW" dirty="0"/>
          </a:p>
          <a:p>
            <a:r>
              <a:rPr lang="en-US" altLang="zh-TW" dirty="0"/>
              <a:t>Logistics</a:t>
            </a:r>
          </a:p>
          <a:p>
            <a:pPr lvl="1"/>
            <a:r>
              <a:rPr lang="en-US" altLang="zh-TW" dirty="0">
                <a:hlinkClick r:id="rId5"/>
              </a:rPr>
              <a:t>https://</a:t>
            </a:r>
            <a:r>
              <a:rPr lang="en-US" altLang="zh-TW" dirty="0" err="1">
                <a:hlinkClick r:id="rId5"/>
              </a:rPr>
              <a:t>www.youtube.com</a:t>
            </a:r>
            <a:r>
              <a:rPr lang="en-US" altLang="zh-TW" dirty="0">
                <a:hlinkClick r:id="rId5"/>
              </a:rPr>
              <a:t>/</a:t>
            </a:r>
            <a:r>
              <a:rPr lang="en-US" altLang="zh-TW" dirty="0" err="1">
                <a:hlinkClick r:id="rId5"/>
              </a:rPr>
              <a:t>watch?v</a:t>
            </a:r>
            <a:r>
              <a:rPr lang="en-US" altLang="zh-TW" dirty="0">
                <a:hlinkClick r:id="rId5"/>
              </a:rPr>
              <a:t>=</a:t>
            </a:r>
            <a:r>
              <a:rPr lang="en-US" altLang="zh-TW" dirty="0" err="1">
                <a:hlinkClick r:id="rId5"/>
              </a:rPr>
              <a:t>YugqpSfG87Y</a:t>
            </a:r>
            <a:endParaRPr lang="en-US" altLang="zh-TW" dirty="0"/>
          </a:p>
          <a:p>
            <a:pPr marL="663575" lvl="1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485450A7-3C17-A0EE-680C-B285BDFBF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A424A94-2C8A-F856-39B9-52E88696C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109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="" xmlns:a16="http://schemas.microsoft.com/office/drawing/2014/main" id="{1FDE43AD-8971-69FB-9EC7-FFF8FE14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Business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transactions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7A5B8748-A500-B16F-8CAB-52366F96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Buy and Sell</a:t>
            </a:r>
          </a:p>
          <a:p>
            <a:pPr lvl="1"/>
            <a:r>
              <a:rPr lang="en-US" altLang="zh-TW" dirty="0" smtClean="0"/>
              <a:t>A simple</a:t>
            </a:r>
            <a:r>
              <a:rPr lang="zh-TW" altLang="en-US" dirty="0" smtClean="0"/>
              <a:t> </a:t>
            </a:r>
            <a:r>
              <a:rPr lang="en-US" altLang="zh-TW" dirty="0" smtClean="0"/>
              <a:t>business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transaction is buying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selling of goods</a:t>
            </a:r>
            <a:r>
              <a:rPr lang="zh-TW" altLang="en-US" dirty="0" smtClean="0"/>
              <a:t> </a:t>
            </a:r>
            <a:r>
              <a:rPr lang="en-US" altLang="zh-TW" dirty="0" smtClean="0"/>
              <a:t>between two parties: buyer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seller</a:t>
            </a:r>
            <a:endParaRPr lang="en-US" altLang="zh-TW" dirty="0"/>
          </a:p>
          <a:p>
            <a:pPr lvl="1"/>
            <a:r>
              <a:rPr lang="en-US" altLang="zh-TW" dirty="0" smtClean="0"/>
              <a:t>Transactions can be between</a:t>
            </a:r>
            <a:r>
              <a:rPr lang="zh-TW" altLang="en-US" dirty="0" smtClean="0"/>
              <a:t> </a:t>
            </a:r>
            <a:r>
              <a:rPr lang="en-US" altLang="zh-TW" dirty="0" smtClean="0"/>
              <a:t>business</a:t>
            </a:r>
            <a:r>
              <a:rPr lang="zh-TW" altLang="en-US" dirty="0" smtClean="0"/>
              <a:t> </a:t>
            </a:r>
            <a:r>
              <a:rPr lang="en-US" altLang="zh-TW" dirty="0" smtClean="0"/>
              <a:t>entities (</a:t>
            </a:r>
            <a:r>
              <a:rPr lang="en-US" altLang="zh-TW" dirty="0" err="1" smtClean="0"/>
              <a:t>B2B</a:t>
            </a:r>
            <a:r>
              <a:rPr lang="en-US" altLang="zh-TW" dirty="0" smtClean="0"/>
              <a:t>),</a:t>
            </a:r>
            <a:r>
              <a:rPr lang="zh-TW" altLang="en-US" dirty="0" smtClean="0"/>
              <a:t> </a:t>
            </a:r>
            <a:r>
              <a:rPr lang="en-US" altLang="zh-TW" dirty="0" smtClean="0"/>
              <a:t>between</a:t>
            </a:r>
            <a:r>
              <a:rPr lang="zh-TW" altLang="en-US" dirty="0" smtClean="0"/>
              <a:t> </a:t>
            </a:r>
            <a:r>
              <a:rPr lang="en-US" altLang="zh-TW" dirty="0" smtClean="0"/>
              <a:t>a business and a consumer (</a:t>
            </a:r>
            <a:r>
              <a:rPr lang="en-US" altLang="zh-TW" dirty="0" err="1" smtClean="0"/>
              <a:t>B2C</a:t>
            </a:r>
            <a:r>
              <a:rPr lang="en-US" altLang="zh-TW" dirty="0" smtClean="0"/>
              <a:t>), or between consumers (</a:t>
            </a:r>
            <a:r>
              <a:rPr lang="en-US" altLang="zh-TW" dirty="0" err="1" smtClean="0"/>
              <a:t>C2C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Transactions can be linked together to form a “chain” or a “web”</a:t>
            </a:r>
            <a:endParaRPr lang="en-US" altLang="zh-TW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="" xmlns:a16="http://schemas.microsoft.com/office/drawing/2014/main" id="{3123A416-E59A-1024-D822-9FC50D031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="" xmlns:a16="http://schemas.microsoft.com/office/drawing/2014/main" id="{7A49B771-B1CA-8F66-C34B-B56146BC7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AB1BC-A914-674B-A5E5-23985684147D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314450"/>
            <a:ext cx="2381250" cy="13335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591719"/>
            <a:ext cx="44100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8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="" xmlns:a16="http://schemas.microsoft.com/office/drawing/2014/main" id="{1FDE43AD-8971-69FB-9EC7-FFF8FE14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ea typeface="微軟正黑體" panose="020B0604030504040204" pitchFamily="34" charset="-120"/>
              </a:rPr>
              <a:t>Within a company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7A5B8748-A500-B16F-8CAB-52366F96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Buy in, and sell out directly</a:t>
            </a:r>
          </a:p>
          <a:p>
            <a:pPr lvl="1"/>
            <a:r>
              <a:rPr lang="en-US" altLang="zh-TW" dirty="0" smtClean="0"/>
              <a:t>Without any transformation of the product</a:t>
            </a:r>
          </a:p>
          <a:p>
            <a:r>
              <a:rPr lang="en-US" altLang="zh-TW" dirty="0" smtClean="0"/>
              <a:t>Most of the time, there are transformation involved</a:t>
            </a:r>
          </a:p>
          <a:p>
            <a:pPr lvl="1"/>
            <a:r>
              <a:rPr lang="en-US" altLang="zh-TW" dirty="0" smtClean="0"/>
              <a:t>Unpacking into smaller packets</a:t>
            </a:r>
          </a:p>
          <a:p>
            <a:pPr lvl="1"/>
            <a:r>
              <a:rPr lang="en-US" altLang="zh-TW" dirty="0" smtClean="0"/>
              <a:t>Packaging</a:t>
            </a:r>
          </a:p>
          <a:p>
            <a:pPr lvl="1"/>
            <a:r>
              <a:rPr lang="en-US" altLang="zh-TW" dirty="0" smtClean="0"/>
              <a:t>Assembly</a:t>
            </a:r>
          </a:p>
          <a:p>
            <a:pPr lvl="1"/>
            <a:r>
              <a:rPr lang="en-US" altLang="zh-TW" dirty="0" smtClean="0"/>
              <a:t>Fabrication</a:t>
            </a:r>
          </a:p>
          <a:p>
            <a:r>
              <a:rPr lang="en-US" altLang="zh-TW" dirty="0" smtClean="0"/>
              <a:t>Moving</a:t>
            </a:r>
          </a:p>
          <a:p>
            <a:pPr lvl="1"/>
            <a:endParaRPr lang="en-US" altLang="zh-TW" dirty="0" smtClean="0"/>
          </a:p>
        </p:txBody>
      </p:sp>
      <p:sp>
        <p:nvSpPr>
          <p:cNvPr id="7" name="頁尾版面配置區 6">
            <a:extLst>
              <a:ext uri="{FF2B5EF4-FFF2-40B4-BE49-F238E27FC236}">
                <a16:creationId xmlns="" xmlns:a16="http://schemas.microsoft.com/office/drawing/2014/main" id="{3123A416-E59A-1024-D822-9FC50D031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="" xmlns:a16="http://schemas.microsoft.com/office/drawing/2014/main" id="{7A49B771-B1CA-8F66-C34B-B56146BC7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AB1BC-A914-674B-A5E5-23985684147D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365104"/>
            <a:ext cx="4320480" cy="19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56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CYCY— Prof CK Farn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Processing and </a:t>
            </a:r>
            <a:r>
              <a:rPr lang="en-US" altLang="zh-TW" sz="3600" dirty="0"/>
              <a:t>transformation</a:t>
            </a:r>
            <a:endParaRPr lang="zh-TW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2857500" cy="1600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42" y="1618173"/>
            <a:ext cx="2524539" cy="16799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929" y="1700808"/>
            <a:ext cx="2132519" cy="15973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389" y="4354282"/>
            <a:ext cx="2278153" cy="15160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6417" y="4354282"/>
            <a:ext cx="2549366" cy="16964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44" y="4293096"/>
            <a:ext cx="2743200" cy="181886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187624" y="324433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container</a:t>
            </a:r>
            <a:endParaRPr lang="zh-TW" altLang="en-US" sz="1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98818" y="32443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pallet</a:t>
            </a:r>
            <a:endParaRPr lang="zh-TW" altLang="en-US" sz="1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65783" y="329813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Carton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and boxes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on pallet</a:t>
            </a:r>
            <a:endParaRPr lang="zh-TW" altLang="en-US" sz="1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361651" y="584680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packaging</a:t>
            </a:r>
            <a:endParaRPr lang="zh-TW" altLang="en-US" sz="1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311289" y="59776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assemble</a:t>
            </a:r>
            <a:endParaRPr lang="zh-TW" altLang="en-US" sz="1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85557" y="605077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casting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(fabrication)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23246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="" xmlns:a16="http://schemas.microsoft.com/office/drawing/2014/main" id="{761B0E5F-7A12-09E2-FDD1-091CA5054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2C827022-2BEC-6E1E-8BD0-03665A0049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576626BE-9E83-5FD1-B216-A9518CADF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="" xmlns:a16="http://schemas.microsoft.com/office/drawing/2014/main" id="{8059721F-C508-21BC-5398-1C07B5CA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Supply </a:t>
            </a:r>
            <a:r>
              <a:rPr lang="en-US" altLang="zh-TW" dirty="0" smtClean="0"/>
              <a:t>Chain (value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chain)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471120BE-F244-7A46-5EAE-6D865B75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72" y="1988840"/>
            <a:ext cx="5724128" cy="42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5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="" xmlns:a16="http://schemas.microsoft.com/office/drawing/2014/main" id="{60CA41F2-AC1C-A11A-DD95-CA6ABDA1E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61BEDD2E-3165-F320-F8CF-6BFBCD11B6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6634847-0577-8E88-F55F-5B4DB0167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="" xmlns:a16="http://schemas.microsoft.com/office/drawing/2014/main" id="{0F39A5C9-60A4-72F6-6BFB-BDCEF5ED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Supply </a:t>
            </a:r>
            <a:r>
              <a:rPr lang="en-US" altLang="zh-TW" dirty="0" smtClean="0"/>
              <a:t>Chain (Logistics)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31BC41EB-1256-6971-12B9-4BB1EC21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11325"/>
            <a:ext cx="7528203" cy="45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35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dirty="0"/>
              <a:t>Inventory</a:t>
            </a:r>
          </a:p>
          <a:p>
            <a:pPr lvl="1"/>
            <a:r>
              <a:rPr lang="en-US" dirty="0"/>
              <a:t>A stock or store of goods</a:t>
            </a:r>
          </a:p>
          <a:p>
            <a:r>
              <a:rPr lang="en-US" dirty="0"/>
              <a:t>Independent-demand items</a:t>
            </a:r>
          </a:p>
          <a:p>
            <a:pPr lvl="1"/>
            <a:r>
              <a:rPr lang="en-US" dirty="0"/>
              <a:t>Items that are ready to be sold or used</a:t>
            </a:r>
          </a:p>
          <a:p>
            <a:r>
              <a:rPr lang="en-US" dirty="0"/>
              <a:t>Inventories are a vital part of business: (1) necessary for operations and (2) contribute to customer satisfaction</a:t>
            </a:r>
          </a:p>
          <a:p>
            <a:pPr lvl="1"/>
            <a:r>
              <a:rPr lang="en-US" dirty="0"/>
              <a:t>A “typical” firm has roughly 30% of its current assets and as much as 90% of its working capital invested in inventory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9944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>
            <a:extLst>
              <a:ext uri="{FF2B5EF4-FFF2-40B4-BE49-F238E27FC236}">
                <a16:creationId xmlns="" xmlns:a16="http://schemas.microsoft.com/office/drawing/2014/main" id="{92A1E386-BE30-D789-B8AB-E80DC1AFF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smtClean="0"/>
              <a:t>Warehouse,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inventory,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stock</a:t>
            </a:r>
            <a:endParaRPr lang="zh-TW" altLang="en-US" sz="3600" dirty="0"/>
          </a:p>
        </p:txBody>
      </p:sp>
      <p:sp>
        <p:nvSpPr>
          <p:cNvPr id="43013" name="Rectangle 3">
            <a:extLst>
              <a:ext uri="{FF2B5EF4-FFF2-40B4-BE49-F238E27FC236}">
                <a16:creationId xmlns="" xmlns:a16="http://schemas.microsoft.com/office/drawing/2014/main" id="{68F9AA46-58C9-BFF7-8C29-990490235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Inventory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goods and materials owned by a company at a particular time, including parts, products being made, and finished products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Stock of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the </a:t>
            </a:r>
            <a:r>
              <a:rPr lang="en-US" altLang="zh-TW" sz="2000" dirty="0"/>
              <a:t>inventory of a business held for sale to </a:t>
            </a:r>
            <a:r>
              <a:rPr lang="en-US" altLang="zh-TW" sz="2000" dirty="0" smtClean="0"/>
              <a:t>customers </a:t>
            </a:r>
            <a:r>
              <a:rPr lang="en-US" altLang="zh-TW" sz="2000" dirty="0"/>
              <a:t>in the ordinary course of business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Warehouse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a facilities </a:t>
            </a:r>
            <a:r>
              <a:rPr lang="en-US" altLang="zh-TW" sz="2000" dirty="0"/>
              <a:t>to store their products, such as raw materials, packing materials, components, or unfinished goods until they are ready to be shipped to the distributor or manufacturer where it turns into finished </a:t>
            </a:r>
            <a:r>
              <a:rPr lang="en-US" altLang="zh-TW" sz="2000" dirty="0" smtClean="0"/>
              <a:t>goods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="" xmlns:a16="http://schemas.microsoft.com/office/drawing/2014/main" id="{8DECBDA8-E420-5248-D8A0-9A5F449E97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C54281AD-CBB0-5F97-931F-C0341354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AB1BC-A914-674B-A5E5-23985684147D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7603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9631</TotalTime>
  <Words>596</Words>
  <Application>Microsoft Office PowerPoint</Application>
  <PresentationFormat>如螢幕大小 (4:3)</PresentationFormat>
  <Paragraphs>151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Times New Roman</vt:lpstr>
      <vt:lpstr>Webdings</vt:lpstr>
      <vt:lpstr>Wingdings</vt:lpstr>
      <vt:lpstr>0ckf</vt:lpstr>
      <vt:lpstr>Supply Chain  Procurement, Inventory and Logistics</vt:lpstr>
      <vt:lpstr>Supply chain</vt:lpstr>
      <vt:lpstr>Business transactions</vt:lpstr>
      <vt:lpstr>Within a company</vt:lpstr>
      <vt:lpstr>Processing and transformation</vt:lpstr>
      <vt:lpstr>Supply Chain (value chain)</vt:lpstr>
      <vt:lpstr>Supply Chain (Logistics)</vt:lpstr>
      <vt:lpstr>Inventory</vt:lpstr>
      <vt:lpstr>Warehouse, inventory, stock</vt:lpstr>
      <vt:lpstr>Types of Inventory</vt:lpstr>
      <vt:lpstr>Inventory Functions</vt:lpstr>
      <vt:lpstr>Inventory Costs</vt:lpstr>
      <vt:lpstr>Lead time</vt:lpstr>
      <vt:lpstr>Safety Stock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CKFarn</cp:lastModifiedBy>
  <cp:revision>179</cp:revision>
  <dcterms:created xsi:type="dcterms:W3CDTF">1999-04-05T16:45:56Z</dcterms:created>
  <dcterms:modified xsi:type="dcterms:W3CDTF">2024-02-21T07:59:38Z</dcterms:modified>
</cp:coreProperties>
</file>