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1"/>
  </p:notesMasterIdLst>
  <p:sldIdLst>
    <p:sldId id="590" r:id="rId2"/>
    <p:sldId id="936" r:id="rId3"/>
    <p:sldId id="942" r:id="rId4"/>
    <p:sldId id="937" r:id="rId5"/>
    <p:sldId id="938" r:id="rId6"/>
    <p:sldId id="939" r:id="rId7"/>
    <p:sldId id="943" r:id="rId8"/>
    <p:sldId id="940" r:id="rId9"/>
    <p:sldId id="944" r:id="rId10"/>
    <p:sldId id="945" r:id="rId11"/>
    <p:sldId id="948" r:id="rId12"/>
    <p:sldId id="949" r:id="rId13"/>
    <p:sldId id="950" r:id="rId14"/>
    <p:sldId id="952" r:id="rId15"/>
    <p:sldId id="951" r:id="rId16"/>
    <p:sldId id="645" r:id="rId17"/>
    <p:sldId id="946" r:id="rId18"/>
    <p:sldId id="947" r:id="rId19"/>
    <p:sldId id="934" r:id="rId2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66FF"/>
    <a:srgbClr val="FFFFCC"/>
    <a:srgbClr val="CCFFCC"/>
    <a:srgbClr val="FFCCFF"/>
    <a:srgbClr val="FFFF99"/>
    <a:srgbClr val="FFFF00"/>
    <a:srgbClr val="FFFF66"/>
    <a:srgbClr val="A5EC08"/>
    <a:srgbClr val="60F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7" autoAdjust="0"/>
    <p:restoredTop sz="90929"/>
  </p:normalViewPr>
  <p:slideViewPr>
    <p:cSldViewPr showGuides="1">
      <p:cViewPr varScale="1">
        <p:scale>
          <a:sx n="98" d="100"/>
          <a:sy n="98" d="100"/>
        </p:scale>
        <p:origin x="15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FE3B46-842A-477D-B6FA-CAAC2192B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164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61F4F7-CA7B-4FD9-ABC6-F95585A30217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2035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2D6398-CE8F-44A5-9BA2-DE064B6C6F18}" type="slidenum">
              <a:rPr lang="en-US" altLang="zh-TW" sz="1200"/>
              <a:pPr/>
              <a:t>16</a:t>
            </a:fld>
            <a:endParaRPr lang="en-US" altLang="zh-TW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947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2A-2828-4A54-8F24-CCCFACECEB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3063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3F9-343D-4FAC-9A15-361E7EA7FC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4333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F99-F117-40D0-8211-A970BC94A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18407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C971-218F-4B94-94E9-4A956D0A4D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5949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9C9-2CBA-4B5D-8781-9D12649AB3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68678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3E2C-A550-46B0-AE54-83262D6D76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015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1455-D570-4329-8F08-B1D342A91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8130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C015-1449-4A23-A0DD-67A9DD5C1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316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7DB-EE3B-40D6-9DF5-4E8C039CBE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13656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EDB0-D702-4A5B-880B-5C2167AF54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80870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C258-241F-4706-A5EF-F95CFD25A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861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951-8FD9-421A-B474-DB9943017C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810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0806DEA-2F85-44E4-981C-AD98C0F1E7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en-US" altLang="zh-TW" sz="4800" dirty="0">
                <a:latin typeface="Times New Roman" panose="02020603050405020304" pitchFamily="18" charset="0"/>
              </a:rPr>
              <a:t>Business Simulation Game–</a:t>
            </a:r>
            <a:br>
              <a:rPr lang="en-US" altLang="zh-TW" sz="4800" dirty="0">
                <a:latin typeface="Times New Roman" panose="02020603050405020304" pitchFamily="18" charset="0"/>
              </a:rPr>
            </a:br>
            <a:r>
              <a:rPr lang="en-US" altLang="zh-TW" sz="4800" dirty="0">
                <a:latin typeface="Times New Roman" panose="02020603050405020304" pitchFamily="18" charset="0"/>
              </a:rPr>
              <a:t>8-cross </a:t>
            </a:r>
            <a:r>
              <a:rPr lang="en-US" altLang="zh-TW" sz="4400" dirty="0">
                <a:latin typeface="Times New Roman" panose="02020603050405020304" pitchFamily="18" charset="0"/>
              </a:rPr>
              <a:t>Simulation</a:t>
            </a:r>
            <a:endParaRPr lang="en-US" altLang="zh-TW" sz="2800" dirty="0">
              <a:latin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z="3200" dirty="0"/>
              <a:t>Dr. </a:t>
            </a:r>
            <a:r>
              <a:rPr lang="en-US" altLang="zh-TW" sz="3200" dirty="0" err="1"/>
              <a:t>CK</a:t>
            </a:r>
            <a:r>
              <a:rPr lang="en-US" altLang="zh-TW" sz="3200" dirty="0"/>
              <a:t> </a:t>
            </a:r>
            <a:r>
              <a:rPr lang="en-US" altLang="zh-TW" sz="3200" dirty="0" err="1"/>
              <a:t>Farn</a:t>
            </a:r>
            <a:endParaRPr lang="en-US" altLang="zh-TW" sz="3200" dirty="0"/>
          </a:p>
          <a:p>
            <a:pPr eaLnBrk="1" hangingPunct="1"/>
            <a:r>
              <a:rPr lang="en-US" altLang="zh-TW" sz="3200" dirty="0"/>
              <a:t>2024 Spring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AAD2E72B-B15B-59F4-BC6A-D7385E90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AD4438-C777-4C15-8449-88250233A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have competitors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E75E15-4F30-4808-99C2-BB445377D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market demand may exceed you production capacity, but you cannot successfully sale it, because</a:t>
            </a:r>
          </a:p>
          <a:p>
            <a:r>
              <a:rPr lang="en-US" dirty="0"/>
              <a:t>You have competitors</a:t>
            </a:r>
          </a:p>
          <a:p>
            <a:pPr lvl="1"/>
            <a:r>
              <a:rPr lang="en-US" dirty="0"/>
              <a:t>In this class, you have one</a:t>
            </a:r>
          </a:p>
          <a:p>
            <a:pPr lvl="1"/>
            <a:r>
              <a:rPr lang="en-US" dirty="0"/>
              <a:t>You opponent may set a better price, may have a quality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7C1F559-2707-4608-8436-974F198541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2C4D260-6767-4E38-8A15-58640E2771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248812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B78B02-65FE-4D51-B3A8-99AD4829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over time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1894CA-81FE-49E7-B775-66B81129C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decisions are “one shot”</a:t>
            </a:r>
          </a:p>
          <a:p>
            <a:pPr lvl="1"/>
            <a:r>
              <a:rPr lang="en-US" sz="2400" dirty="0"/>
              <a:t>Purchasing equipment</a:t>
            </a:r>
          </a:p>
          <a:p>
            <a:pPr lvl="1"/>
            <a:r>
              <a:rPr lang="en-US" sz="2400" dirty="0"/>
              <a:t>Production pricing</a:t>
            </a:r>
          </a:p>
          <a:p>
            <a:r>
              <a:rPr lang="en-US" sz="2800" dirty="0"/>
              <a:t>Some need to be done every month</a:t>
            </a:r>
          </a:p>
          <a:p>
            <a:pPr lvl="1"/>
            <a:r>
              <a:rPr lang="en-US" sz="2400" dirty="0"/>
              <a:t>Raw Materials sourcing – to get RM delivered next month</a:t>
            </a:r>
          </a:p>
          <a:p>
            <a:pPr lvl="1"/>
            <a:r>
              <a:rPr lang="en-US" sz="2400" dirty="0"/>
              <a:t>Deploy Production Manpower – to enable production for current month</a:t>
            </a:r>
          </a:p>
          <a:p>
            <a:pPr lvl="1"/>
            <a:r>
              <a:rPr lang="en-US" sz="2400" dirty="0"/>
              <a:t>Production Planning – to enable products made for current month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EF50DBE-D6C5-4FE2-B34D-6BED501E4B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F6B3CB3-C5B4-4629-B525-3E2A5F3CE2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221181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C183AF-E417-43DE-8527-93F9DA87D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intelligence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4C01FA-0F79-465D-B312-0166ED9F4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KPI</a:t>
            </a:r>
            <a:r>
              <a:rPr lang="en-US" sz="2800" dirty="0"/>
              <a:t>: Key performance indicator</a:t>
            </a:r>
          </a:p>
          <a:p>
            <a:pPr lvl="1"/>
            <a:r>
              <a:rPr lang="en-US" sz="2400" dirty="0"/>
              <a:t>See next page</a:t>
            </a:r>
          </a:p>
          <a:p>
            <a:r>
              <a:rPr lang="en-US" sz="2800" dirty="0"/>
              <a:t>You performance can be summarized in performance reports</a:t>
            </a:r>
          </a:p>
          <a:p>
            <a:pPr lvl="1"/>
            <a:r>
              <a:rPr lang="en-US" sz="2400" dirty="0" err="1"/>
              <a:t>P.59</a:t>
            </a:r>
            <a:r>
              <a:rPr lang="en-US" sz="2400" dirty="0"/>
              <a:t>-64 of the manual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196C24A-4373-45E0-A90B-1EF6833C74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D4E04C9-2468-4080-BFB6-EB1CC3EB12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091260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1C0432-5966-459B-A516-274D82F9F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KPI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23C813-5557-4200-88F3-417DAE87F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55A3CC7-963E-43F8-AFCE-3B7D22BB4B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337EB8-C97F-4B80-9A47-31210DBF2A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6E69E4A-B1A2-490C-A14D-BBB69A69F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759739"/>
            <a:ext cx="8424936" cy="4849726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F3C5FB5-0777-4385-AFB2-F04241403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69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9729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04D0D7-A652-4915-ADE8-216CED4DB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368480" cy="1143000"/>
          </a:xfrm>
        </p:spPr>
        <p:txBody>
          <a:bodyPr/>
          <a:lstStyle/>
          <a:p>
            <a:r>
              <a:rPr lang="en-US" dirty="0"/>
              <a:t>What is your performance? </a:t>
            </a:r>
            <a:r>
              <a:rPr lang="en-US" sz="3600" dirty="0" err="1">
                <a:solidFill>
                  <a:schemeClr val="bg1"/>
                </a:solidFill>
              </a:rPr>
              <a:t>p.66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3E9DFA-9F62-4B09-8F0A-A3E725863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C0EF69C-1D99-4695-B76D-E56A81A881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EFD52DB-5082-49BB-88F5-7E43EBB72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75AFCBA-0DBF-4190-8350-13ED7C487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676400"/>
            <a:ext cx="8280920" cy="463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82320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B27000-7657-450A-804A-B8A3D426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2E3CF3C-C043-4C49-8AEE-322D03D7B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26AE009-4B35-4BC6-B30D-5F0EE936B5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2B25BD6F-0E0C-41D3-8D10-D3F191277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349956"/>
              </p:ext>
            </p:extLst>
          </p:nvPr>
        </p:nvGraphicFramePr>
        <p:xfrm>
          <a:off x="1411715" y="1945640"/>
          <a:ext cx="3016269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037">
                  <a:extLst>
                    <a:ext uri="{9D8B030D-6E8A-4147-A177-3AD203B41FA5}">
                      <a16:colId xmlns:a16="http://schemas.microsoft.com/office/drawing/2014/main" val="303444997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174554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Abv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505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Cost of sales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0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Operating expenses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077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547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Gross profit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8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Earning before interest and taxes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064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97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CMGR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Compound market growth rate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637572"/>
                  </a:ext>
                </a:extLst>
              </a:tr>
            </a:tbl>
          </a:graphicData>
        </a:graphic>
      </p:graphicFrame>
      <p:graphicFrame>
        <p:nvGraphicFramePr>
          <p:cNvPr id="8" name="表格 6">
            <a:extLst>
              <a:ext uri="{FF2B5EF4-FFF2-40B4-BE49-F238E27FC236}">
                <a16:creationId xmlns:a16="http://schemas.microsoft.com/office/drawing/2014/main" id="{883FC721-29AC-467F-B6A6-1E36FCA61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959371"/>
              </p:ext>
            </p:extLst>
          </p:nvPr>
        </p:nvGraphicFramePr>
        <p:xfrm>
          <a:off x="4968865" y="1945641"/>
          <a:ext cx="3016269" cy="3794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037">
                  <a:extLst>
                    <a:ext uri="{9D8B030D-6E8A-4147-A177-3AD203B41FA5}">
                      <a16:colId xmlns:a16="http://schemas.microsoft.com/office/drawing/2014/main" val="303444997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174554124"/>
                    </a:ext>
                  </a:extLst>
                </a:gridCol>
              </a:tblGrid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Abv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505513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Invested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09108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Return on invested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077670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WACC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Weighted average cost of capital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0547133"/>
                  </a:ext>
                </a:extLst>
              </a:tr>
              <a:tr h="63869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Economic value added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8628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Market: emerging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064105"/>
                  </a:ext>
                </a:extLst>
              </a:tr>
              <a:tr h="36496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Market: developed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697521"/>
                  </a:ext>
                </a:extLst>
              </a:tr>
              <a:tr h="4116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Product 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637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75603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E7F0D8-D87C-4593-A769-99D774705CF4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Simulation Settings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Company organization</a:t>
            </a:r>
          </a:p>
          <a:p>
            <a:pPr lvl="1"/>
            <a:r>
              <a:rPr lang="en-US" sz="2400" dirty="0"/>
              <a:t>Operations</a:t>
            </a:r>
          </a:p>
          <a:p>
            <a:pPr lvl="1"/>
            <a:r>
              <a:rPr lang="en-US" sz="2400" dirty="0"/>
              <a:t>Procurement</a:t>
            </a:r>
          </a:p>
          <a:p>
            <a:pPr lvl="1"/>
            <a:r>
              <a:rPr lang="en-US" sz="2400" dirty="0"/>
              <a:t>Marketing</a:t>
            </a:r>
          </a:p>
          <a:p>
            <a:pPr lvl="1"/>
            <a:r>
              <a:rPr lang="en-US" sz="2400" dirty="0"/>
              <a:t>Finance</a:t>
            </a:r>
          </a:p>
          <a:p>
            <a:pPr eaLnBrk="1" hangingPunct="1"/>
            <a:r>
              <a:rPr lang="en-US" altLang="zh-TW" sz="2800" dirty="0"/>
              <a:t>A team of 4-5 students</a:t>
            </a:r>
          </a:p>
          <a:p>
            <a:pPr lvl="1" eaLnBrk="1" hangingPunct="1"/>
            <a:r>
              <a:rPr lang="en-US" altLang="zh-TW" sz="2400" dirty="0"/>
              <a:t>Roles: Chief X Officer</a:t>
            </a:r>
          </a:p>
          <a:p>
            <a:pPr lvl="1" eaLnBrk="1" hangingPunct="1"/>
            <a:r>
              <a:rPr lang="en-US" altLang="zh-TW" sz="2400" dirty="0"/>
              <a:t>COO, CPO, </a:t>
            </a:r>
            <a:r>
              <a:rPr lang="en-US" altLang="zh-TW" sz="2400" dirty="0" err="1"/>
              <a:t>CMO</a:t>
            </a:r>
            <a:r>
              <a:rPr lang="en-US" altLang="zh-TW" sz="2400" dirty="0"/>
              <a:t>, CFO, </a:t>
            </a:r>
            <a:r>
              <a:rPr lang="en-US" altLang="zh-TW" sz="2400" dirty="0">
                <a:solidFill>
                  <a:srgbClr val="FF0000"/>
                </a:solidFill>
              </a:rPr>
              <a:t>CEO</a:t>
            </a:r>
          </a:p>
          <a:p>
            <a:pPr eaLnBrk="1" hangingPunct="1"/>
            <a:r>
              <a:rPr lang="en-US" altLang="zh-TW" sz="2800" dirty="0"/>
              <a:t>You started out with $10,000,000 </a:t>
            </a:r>
            <a:r>
              <a:rPr lang="en-US" altLang="zh-TW" sz="2800" dirty="0" err="1"/>
              <a:t>NTD</a:t>
            </a:r>
            <a:endParaRPr lang="en-US" altLang="zh-TW" sz="2800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5D4876-8058-42ED-A57F-D48A29F5B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do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11C2114-76E1-40D8-B55F-226605D09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114800"/>
          </a:xfrm>
        </p:spPr>
        <p:txBody>
          <a:bodyPr/>
          <a:lstStyle/>
          <a:p>
            <a:r>
              <a:rPr lang="en-US" sz="2800" dirty="0"/>
              <a:t>Select the decisions to make</a:t>
            </a:r>
          </a:p>
          <a:p>
            <a:r>
              <a:rPr lang="en-US" sz="2800" dirty="0"/>
              <a:t>Some decisions are independent, but some are inter-related:</a:t>
            </a:r>
          </a:p>
          <a:p>
            <a:pPr lvl="1"/>
            <a:r>
              <a:rPr lang="en-US" sz="2400" dirty="0"/>
              <a:t>CFO has to approve the monetary decisions</a:t>
            </a:r>
          </a:p>
          <a:p>
            <a:pPr lvl="1"/>
            <a:r>
              <a:rPr lang="en-US" sz="2400" dirty="0"/>
              <a:t>CEO has to coordinate the decisions, so that you have resources to continue the game</a:t>
            </a:r>
          </a:p>
          <a:p>
            <a:pPr lvl="1"/>
            <a:r>
              <a:rPr lang="en-US" sz="2400" dirty="0"/>
              <a:t>CEO can take on the role of any other player, if needed</a:t>
            </a:r>
          </a:p>
          <a:p>
            <a:r>
              <a:rPr lang="en-US" sz="2400" dirty="0"/>
              <a:t>If you run out of cash, you company bankrupts, and new capital will be injected (a second life)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66B9016-5F9F-4C39-BA14-6D21014DC1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D1E0990-79B9-4970-9EFC-E194C39FF4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103592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269048-FD61-43DB-A803-D4F617CCA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class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5538F9-34AE-4DFA-A6C8-AEB54F95F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US" sz="2800" dirty="0"/>
              <a:t>A new game will be restarted</a:t>
            </a:r>
          </a:p>
          <a:p>
            <a:r>
              <a:rPr lang="en-US" sz="2800" dirty="0"/>
              <a:t>The game will be set such that the pace will be </a:t>
            </a:r>
            <a:r>
              <a:rPr lang="en-US" sz="2800" dirty="0">
                <a:solidFill>
                  <a:srgbClr val="C00000"/>
                </a:solidFill>
              </a:rPr>
              <a:t>ONE</a:t>
            </a:r>
            <a:r>
              <a:rPr lang="en-US" sz="2800" dirty="0"/>
              <a:t> day (24 hours) for </a:t>
            </a:r>
            <a:r>
              <a:rPr lang="en-US" sz="2800" dirty="0">
                <a:solidFill>
                  <a:srgbClr val="C00000"/>
                </a:solidFill>
              </a:rPr>
              <a:t>TWO</a:t>
            </a:r>
            <a:r>
              <a:rPr lang="en-US" sz="2800" dirty="0"/>
              <a:t> months, cutting off at 10 am and 10 pm</a:t>
            </a:r>
          </a:p>
          <a:p>
            <a:pPr lvl="1"/>
            <a:r>
              <a:rPr lang="en-US" sz="2400" dirty="0"/>
              <a:t>10 am to 10 pm: month one</a:t>
            </a:r>
          </a:p>
          <a:p>
            <a:pPr lvl="1"/>
            <a:r>
              <a:rPr lang="en-US" sz="2400" dirty="0"/>
              <a:t>10 pm to 10 am: month two</a:t>
            </a:r>
          </a:p>
          <a:p>
            <a:r>
              <a:rPr lang="en-US" sz="2800" dirty="0"/>
              <a:t>However, you can make decisions before 10 pm (for month one) and after 10 pm (for month two) </a:t>
            </a:r>
          </a:p>
          <a:p>
            <a:r>
              <a:rPr lang="en-US" sz="2800" dirty="0"/>
              <a:t>A total of 3 years (18 days)</a:t>
            </a:r>
          </a:p>
          <a:p>
            <a:endParaRPr lang="en-US" sz="2800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6B80E6E-1DDE-4667-B6A0-5943A20410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9F5C506-58A6-4A0D-AD25-087CC5425C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111092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C3C9F4-5D51-67E2-6526-C90E7AB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 #3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AF33E7-9157-433D-A597-DE61C8A1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Due next week after game closed</a:t>
            </a:r>
          </a:p>
          <a:p>
            <a:r>
              <a:rPr lang="en-US" altLang="zh-TW" dirty="0"/>
              <a:t>Prepare an Analysis Report (pdf)</a:t>
            </a:r>
          </a:p>
          <a:p>
            <a:pPr lvl="1"/>
            <a:r>
              <a:rPr lang="en-US" altLang="zh-TW" dirty="0"/>
              <a:t>How is your performance</a:t>
            </a:r>
          </a:p>
          <a:p>
            <a:pPr lvl="1"/>
            <a:r>
              <a:rPr lang="en-US" altLang="zh-TW" dirty="0"/>
              <a:t>What did you do wrong</a:t>
            </a:r>
          </a:p>
          <a:p>
            <a:pPr lvl="1"/>
            <a:r>
              <a:rPr lang="en-US" altLang="zh-TW" dirty="0"/>
              <a:t>What have you learnt?</a:t>
            </a:r>
          </a:p>
          <a:p>
            <a:r>
              <a:rPr lang="en-US" altLang="zh-TW" dirty="0"/>
              <a:t>Prepare a 15-20 minutes presentation (ppt)</a:t>
            </a:r>
          </a:p>
          <a:p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4F5A05A-DCB8-2CCB-DCDA-31E7055ABE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D1F772A-EA7B-9840-CF64-5D764EAE3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33484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EEB2DA-BBFF-4FC5-8951-7EA4542B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important concepts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AF9298-1629-45DF-B80F-72A22363C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US" dirty="0"/>
              <a:t>Decision making under resource constraints</a:t>
            </a:r>
          </a:p>
          <a:p>
            <a:r>
              <a:rPr lang="en-US" dirty="0"/>
              <a:t>Business Intelligence, </a:t>
            </a:r>
            <a:r>
              <a:rPr lang="en-US" dirty="0" err="1"/>
              <a:t>KPI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5D925DE-326D-4099-97BB-0618191F80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07E3E53B-2FAD-4E3A-8825-7217C23C88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12505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9CC0909D-55F1-4BE4-B846-4B0B4F08AD03}"/>
              </a:ext>
            </a:extLst>
          </p:cNvPr>
          <p:cNvSpPr/>
          <p:nvPr/>
        </p:nvSpPr>
        <p:spPr bwMode="auto">
          <a:xfrm>
            <a:off x="2683396" y="1916832"/>
            <a:ext cx="3777208" cy="2664296"/>
          </a:xfrm>
          <a:prstGeom prst="round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70093D9-F348-4000-B328-A9C9CDBEF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concept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0F98677-C0F9-4335-A2F8-F80FCD549C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5F5A905-3E96-48A7-81AF-D936A3C108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8" name="橢圓 7">
            <a:extLst>
              <a:ext uri="{FF2B5EF4-FFF2-40B4-BE49-F238E27FC236}">
                <a16:creationId xmlns:a16="http://schemas.microsoft.com/office/drawing/2014/main" id="{DD9E0469-8032-4DF8-8907-24AAC5A95304}"/>
              </a:ext>
            </a:extLst>
          </p:cNvPr>
          <p:cNvSpPr/>
          <p:nvPr/>
        </p:nvSpPr>
        <p:spPr bwMode="auto">
          <a:xfrm>
            <a:off x="3383787" y="2229183"/>
            <a:ext cx="864096" cy="792088"/>
          </a:xfrm>
          <a:prstGeom prst="ellipse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9" name="橢圓 8">
            <a:extLst>
              <a:ext uri="{FF2B5EF4-FFF2-40B4-BE49-F238E27FC236}">
                <a16:creationId xmlns:a16="http://schemas.microsoft.com/office/drawing/2014/main" id="{E51BFF03-CED0-4B01-8CE2-B344CA009CA8}"/>
              </a:ext>
            </a:extLst>
          </p:cNvPr>
          <p:cNvSpPr/>
          <p:nvPr/>
        </p:nvSpPr>
        <p:spPr bwMode="auto">
          <a:xfrm>
            <a:off x="4951663" y="2229183"/>
            <a:ext cx="864096" cy="792088"/>
          </a:xfrm>
          <a:prstGeom prst="ellips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" name="橢圓 9">
            <a:extLst>
              <a:ext uri="{FF2B5EF4-FFF2-40B4-BE49-F238E27FC236}">
                <a16:creationId xmlns:a16="http://schemas.microsoft.com/office/drawing/2014/main" id="{57C6FB79-0333-4AF1-96FA-D7E73F62C4ED}"/>
              </a:ext>
            </a:extLst>
          </p:cNvPr>
          <p:cNvSpPr/>
          <p:nvPr/>
        </p:nvSpPr>
        <p:spPr bwMode="auto">
          <a:xfrm>
            <a:off x="3403476" y="3429000"/>
            <a:ext cx="864096" cy="792088"/>
          </a:xfrm>
          <a:prstGeom prst="ellipse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FCCA3B47-CEF7-4DCE-957C-3AF86E986D72}"/>
              </a:ext>
            </a:extLst>
          </p:cNvPr>
          <p:cNvSpPr/>
          <p:nvPr/>
        </p:nvSpPr>
        <p:spPr bwMode="auto">
          <a:xfrm>
            <a:off x="4980729" y="3429000"/>
            <a:ext cx="864096" cy="792088"/>
          </a:xfrm>
          <a:prstGeom prst="ellipse">
            <a:avLst/>
          </a:prstGeom>
          <a:solidFill>
            <a:srgbClr val="CC66FF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63BDB2D6-59A3-448C-B146-93832CA8D523}"/>
              </a:ext>
            </a:extLst>
          </p:cNvPr>
          <p:cNvSpPr/>
          <p:nvPr/>
        </p:nvSpPr>
        <p:spPr bwMode="auto">
          <a:xfrm>
            <a:off x="667172" y="3021271"/>
            <a:ext cx="1800200" cy="479737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721DC4F7-15D3-44E3-95EA-E32FDB15CBE7}"/>
              </a:ext>
            </a:extLst>
          </p:cNvPr>
          <p:cNvSpPr/>
          <p:nvPr/>
        </p:nvSpPr>
        <p:spPr bwMode="auto">
          <a:xfrm>
            <a:off x="6859860" y="3021271"/>
            <a:ext cx="1800200" cy="479737"/>
          </a:xfrm>
          <a:prstGeom prst="rightArrow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cxnSp>
        <p:nvCxnSpPr>
          <p:cNvPr id="18" name="接點: 肘形 17">
            <a:extLst>
              <a:ext uri="{FF2B5EF4-FFF2-40B4-BE49-F238E27FC236}">
                <a16:creationId xmlns:a16="http://schemas.microsoft.com/office/drawing/2014/main" id="{477E0AEE-7A91-44AD-8251-540697ADDC13}"/>
              </a:ext>
            </a:extLst>
          </p:cNvPr>
          <p:cNvCxnSpPr/>
          <p:nvPr/>
        </p:nvCxnSpPr>
        <p:spPr bwMode="auto">
          <a:xfrm rot="10800000" flipV="1">
            <a:off x="4666828" y="3501008"/>
            <a:ext cx="3093132" cy="1656184"/>
          </a:xfrm>
          <a:prstGeom prst="bentConnector3">
            <a:avLst>
              <a:gd name="adj1" fmla="val -319"/>
            </a:avLst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接點: 肘形 21">
            <a:extLst>
              <a:ext uri="{FF2B5EF4-FFF2-40B4-BE49-F238E27FC236}">
                <a16:creationId xmlns:a16="http://schemas.microsoft.com/office/drawing/2014/main" id="{761EDAAA-6F00-4D9B-AC3B-4621793D9E4B}"/>
              </a:ext>
            </a:extLst>
          </p:cNvPr>
          <p:cNvCxnSpPr/>
          <p:nvPr/>
        </p:nvCxnSpPr>
        <p:spPr bwMode="auto">
          <a:xfrm rot="10800000">
            <a:off x="1507604" y="3441161"/>
            <a:ext cx="3148663" cy="1735503"/>
          </a:xfrm>
          <a:prstGeom prst="bentConnector3">
            <a:avLst>
              <a:gd name="adj1" fmla="val 100049"/>
            </a:avLst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467586DD-44E4-412F-AF9D-4FE604F5F9EE}"/>
              </a:ext>
            </a:extLst>
          </p:cNvPr>
          <p:cNvSpPr txBox="1"/>
          <p:nvPr/>
        </p:nvSpPr>
        <p:spPr>
          <a:xfrm>
            <a:off x="868646" y="2667704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Decision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66BFB247-0116-430D-81C3-4024234EA0D4}"/>
              </a:ext>
            </a:extLst>
          </p:cNvPr>
          <p:cNvSpPr txBox="1"/>
          <p:nvPr/>
        </p:nvSpPr>
        <p:spPr>
          <a:xfrm>
            <a:off x="6859860" y="2660883"/>
            <a:ext cx="1755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Performance</a:t>
            </a: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9D168CAC-3371-49C3-82E2-4CAF087D97E5}"/>
              </a:ext>
            </a:extLst>
          </p:cNvPr>
          <p:cNvSpPr txBox="1"/>
          <p:nvPr/>
        </p:nvSpPr>
        <p:spPr>
          <a:xfrm>
            <a:off x="4114602" y="4732156"/>
            <a:ext cx="1362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Feedback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B63BAA6-D71F-474A-A922-9A70869641E1}"/>
              </a:ext>
            </a:extLst>
          </p:cNvPr>
          <p:cNvSpPr txBox="1"/>
          <p:nvPr/>
        </p:nvSpPr>
        <p:spPr>
          <a:xfrm>
            <a:off x="1189167" y="5410497"/>
            <a:ext cx="693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You made decisions, and there will be results, which reflect the business performance. You have to review the results and make further decisions down the road.</a:t>
            </a:r>
          </a:p>
        </p:txBody>
      </p:sp>
    </p:spTree>
    <p:extLst>
      <p:ext uri="{BB962C8B-B14F-4D97-AF65-F5344CB8AC3E}">
        <p14:creationId xmlns:p14="http://schemas.microsoft.com/office/powerpoint/2010/main" val="7309584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A401C9-8C7E-49AF-8342-FEC6C7C49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 under resource 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84D368-192D-436B-9EC3-F3908E68B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company operates under resource constraints</a:t>
            </a:r>
          </a:p>
          <a:p>
            <a:pPr lvl="1"/>
            <a:r>
              <a:rPr lang="en-US" dirty="0"/>
              <a:t>Example: buying clothing with limited budget</a:t>
            </a:r>
          </a:p>
          <a:p>
            <a:pPr lvl="1"/>
            <a:r>
              <a:rPr lang="en-US" dirty="0"/>
              <a:t>You have to make trade-offs</a:t>
            </a:r>
          </a:p>
          <a:p>
            <a:r>
              <a:rPr lang="en-US" dirty="0"/>
              <a:t>You can spend within the budget you have</a:t>
            </a:r>
          </a:p>
          <a:p>
            <a:r>
              <a:rPr lang="en-US" dirty="0"/>
              <a:t>You can expand your budget:</a:t>
            </a:r>
          </a:p>
          <a:p>
            <a:pPr lvl="1"/>
            <a:r>
              <a:rPr lang="en-US" dirty="0"/>
              <a:t>borrow from the bank at a cost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FFE426F-043A-4077-B44E-07E198CBC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49EEEC-56FE-4861-B777-595E11C187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527193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8BAEEC-5B6C-4FD8-B03D-2CB8B8F90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decisions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D40995-01F9-4D26-902A-8E480C42C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Product types</a:t>
            </a:r>
          </a:p>
          <a:p>
            <a:r>
              <a:rPr lang="en-US" sz="2400" dirty="0"/>
              <a:t>Investments CAPEX (capital expenditure), R&amp;D, etc.</a:t>
            </a:r>
          </a:p>
          <a:p>
            <a:r>
              <a:rPr lang="en-US" sz="2400" dirty="0"/>
              <a:t>Human resources</a:t>
            </a:r>
          </a:p>
          <a:p>
            <a:pPr lvl="1"/>
            <a:r>
              <a:rPr lang="en-US" sz="2000" dirty="0"/>
              <a:t>Hiring, compensation, training, incentives</a:t>
            </a:r>
          </a:p>
          <a:p>
            <a:pPr lvl="1"/>
            <a:r>
              <a:rPr lang="en-US" sz="2000" dirty="0"/>
              <a:t>Allocation</a:t>
            </a:r>
          </a:p>
          <a:p>
            <a:r>
              <a:rPr lang="en-US" sz="2400"/>
              <a:t>Production </a:t>
            </a:r>
          </a:p>
          <a:p>
            <a:r>
              <a:rPr lang="en-US" sz="2400" dirty="0"/>
              <a:t>Product pricing</a:t>
            </a:r>
          </a:p>
          <a:p>
            <a:r>
              <a:rPr lang="en-US" sz="2400" dirty="0"/>
              <a:t>Materials</a:t>
            </a:r>
          </a:p>
          <a:p>
            <a:r>
              <a:rPr lang="en-US" sz="2400" dirty="0"/>
              <a:t>Marketing (advertisement)</a:t>
            </a:r>
          </a:p>
          <a:p>
            <a:endParaRPr lang="en-US" sz="2400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B090C25-9C63-4300-A2FD-77525725C6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C1BA1D1-3171-4FA6-AADC-774A18840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54299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26DF90-5A33-40AE-AFAC-B741D48E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decisions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2B4B74-BE06-45D4-89A5-70E252BB9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Directly affecting money issues</a:t>
            </a:r>
          </a:p>
          <a:p>
            <a:pPr lvl="1"/>
            <a:r>
              <a:rPr lang="en-US" sz="2000" dirty="0"/>
              <a:t>CAPEX: invest in equipment will require spending money</a:t>
            </a:r>
          </a:p>
          <a:p>
            <a:pPr lvl="1"/>
            <a:r>
              <a:rPr lang="en-US" sz="2000" dirty="0"/>
              <a:t>Buying raw materials spend money</a:t>
            </a:r>
          </a:p>
          <a:p>
            <a:pPr lvl="1"/>
            <a:r>
              <a:rPr lang="en-US" sz="2000" dirty="0"/>
              <a:t>…</a:t>
            </a:r>
          </a:p>
          <a:p>
            <a:r>
              <a:rPr lang="en-US" sz="2400" dirty="0"/>
              <a:t>Indirectly affecting money issue</a:t>
            </a:r>
          </a:p>
          <a:p>
            <a:pPr lvl="1"/>
            <a:r>
              <a:rPr lang="en-US" sz="2000" dirty="0"/>
              <a:t>Product pricing: the sales volume may be affected, and it will affect income </a:t>
            </a:r>
          </a:p>
          <a:p>
            <a:pPr lvl="1"/>
            <a:r>
              <a:rPr lang="en-US" sz="2000" dirty="0"/>
              <a:t>Hiring workers at certain level of skills</a:t>
            </a:r>
          </a:p>
          <a:p>
            <a:pPr lvl="1"/>
            <a:r>
              <a:rPr lang="en-US" sz="2000" dirty="0"/>
              <a:t>Product quality</a:t>
            </a:r>
          </a:p>
          <a:p>
            <a:pPr lvl="1"/>
            <a:r>
              <a:rPr lang="en-US" sz="2000" dirty="0"/>
              <a:t>…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1D14B9F-A853-4414-8BDB-ED1455372C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9E5518E-E479-4D05-8804-261627F262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2186090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944665-35FD-4B5B-A0E9-4527561EB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71F2FB-87CD-4BA3-B089-6368447D2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Budget constraints</a:t>
            </a:r>
          </a:p>
          <a:p>
            <a:r>
              <a:rPr lang="en-US" sz="2400" dirty="0"/>
              <a:t>Resource constraints (customer demand, production lines, customer preferences, availability of supply, etc.) </a:t>
            </a:r>
          </a:p>
          <a:p>
            <a:r>
              <a:rPr lang="en-US" sz="2400" dirty="0"/>
              <a:t>Lead time: most of the time, you have to wait!</a:t>
            </a:r>
          </a:p>
          <a:p>
            <a:r>
              <a:rPr lang="en-US" sz="2400" dirty="0">
                <a:solidFill>
                  <a:srgbClr val="7030A0"/>
                </a:solidFill>
              </a:rPr>
              <a:t>Example: You may have 2 production lines, each has a capacity of 100 units in a time period.  However, you may only be able to produce 60 due to material shortages, labor shortage, etc. 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F9B6EBC-C1E4-4090-901C-635747750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B84BF9-2C1C-4EC6-B1F3-BACF483239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08952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BAD37C-C508-4594-A75E-D55458EE2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constraints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D9213F-E9F6-482F-ADAC-C981AD26D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constraints co-exist</a:t>
            </a:r>
          </a:p>
          <a:p>
            <a:pPr lvl="1"/>
            <a:r>
              <a:rPr lang="en-US" dirty="0"/>
              <a:t>You may be able to produce as many as expected, but the customer demand is low</a:t>
            </a:r>
          </a:p>
          <a:p>
            <a:r>
              <a:rPr lang="en-US" dirty="0"/>
              <a:t>You may be aware of some, but unaware of others</a:t>
            </a:r>
          </a:p>
          <a:p>
            <a:r>
              <a:rPr lang="en-US" dirty="0">
                <a:solidFill>
                  <a:srgbClr val="7030A0"/>
                </a:solidFill>
              </a:rPr>
              <a:t>The is a fact of life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2F6A215-58E7-4E40-8376-86116474C2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6EA86CC-5798-4603-8DDD-B86E4927F5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22791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BD1065-CF92-4E0A-A613-728DFCB2C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Stochastic/probabilistic outcome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D635C6-6085-41AA-9465-00324C795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factors may varies</a:t>
            </a:r>
          </a:p>
          <a:p>
            <a:pPr lvl="1"/>
            <a:r>
              <a:rPr lang="en-US" dirty="0"/>
              <a:t>Demand</a:t>
            </a:r>
          </a:p>
          <a:p>
            <a:pPr lvl="1"/>
            <a:r>
              <a:rPr lang="en-US" dirty="0"/>
              <a:t>Labor efficiency</a:t>
            </a:r>
          </a:p>
          <a:p>
            <a:pPr lvl="1"/>
            <a:r>
              <a:rPr lang="en-US" dirty="0"/>
              <a:t>Sales force efficiency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>
                <a:solidFill>
                  <a:srgbClr val="7030A0"/>
                </a:solidFill>
              </a:rPr>
              <a:t>Things may not happen as you wish</a:t>
            </a:r>
          </a:p>
          <a:p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1D4116D-2AD5-46B3-85A6-D8A6443ED8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5345E2A-EC0E-4BC5-87FB-D8C9FF3677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30267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4805</TotalTime>
  <Words>856</Words>
  <Application>Microsoft Office PowerPoint</Application>
  <PresentationFormat>如螢幕大小 (4:3)</PresentationFormat>
  <Paragraphs>177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Webdings</vt:lpstr>
      <vt:lpstr>Wingdings</vt:lpstr>
      <vt:lpstr>ckf2</vt:lpstr>
      <vt:lpstr>Business Simulation Game– 8-cross Simulation</vt:lpstr>
      <vt:lpstr>Some important concepts</vt:lpstr>
      <vt:lpstr>System concept</vt:lpstr>
      <vt:lpstr>Decision making under resource constraints</vt:lpstr>
      <vt:lpstr>Examples of decisions</vt:lpstr>
      <vt:lpstr>Types of decisions</vt:lpstr>
      <vt:lpstr>Constraints</vt:lpstr>
      <vt:lpstr>Multiple constraints</vt:lpstr>
      <vt:lpstr>Stochastic/probabilistic outcome </vt:lpstr>
      <vt:lpstr>You have competitors</vt:lpstr>
      <vt:lpstr>Decision making over time</vt:lpstr>
      <vt:lpstr>Business intelligence</vt:lpstr>
      <vt:lpstr>KPI</vt:lpstr>
      <vt:lpstr>What is your performance? p.66</vt:lpstr>
      <vt:lpstr>Terms</vt:lpstr>
      <vt:lpstr>Simulation Settings</vt:lpstr>
      <vt:lpstr>Things to do</vt:lpstr>
      <vt:lpstr>After class</vt:lpstr>
      <vt:lpstr>Assignment #3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范錚強</cp:lastModifiedBy>
  <cp:revision>108</cp:revision>
  <dcterms:created xsi:type="dcterms:W3CDTF">1999-04-05T16:45:56Z</dcterms:created>
  <dcterms:modified xsi:type="dcterms:W3CDTF">2024-03-27T08:39:32Z</dcterms:modified>
</cp:coreProperties>
</file>