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7"/>
  </p:notesMasterIdLst>
  <p:sldIdLst>
    <p:sldId id="360" r:id="rId2"/>
    <p:sldId id="362" r:id="rId3"/>
    <p:sldId id="411" r:id="rId4"/>
    <p:sldId id="412" r:id="rId5"/>
    <p:sldId id="366" r:id="rId6"/>
    <p:sldId id="471" r:id="rId7"/>
    <p:sldId id="367" r:id="rId8"/>
    <p:sldId id="368" r:id="rId9"/>
    <p:sldId id="416" r:id="rId10"/>
    <p:sldId id="470" r:id="rId11"/>
    <p:sldId id="369" r:id="rId12"/>
    <p:sldId id="418" r:id="rId13"/>
    <p:sldId id="419" r:id="rId14"/>
    <p:sldId id="420" r:id="rId15"/>
    <p:sldId id="424" r:id="rId16"/>
    <p:sldId id="467" r:id="rId17"/>
    <p:sldId id="637" r:id="rId18"/>
    <p:sldId id="425" r:id="rId19"/>
    <p:sldId id="426" r:id="rId20"/>
    <p:sldId id="427" r:id="rId21"/>
    <p:sldId id="428" r:id="rId22"/>
    <p:sldId id="472" r:id="rId23"/>
    <p:sldId id="473" r:id="rId24"/>
    <p:sldId id="429" r:id="rId25"/>
    <p:sldId id="430" r:id="rId26"/>
    <p:sldId id="431" r:id="rId27"/>
    <p:sldId id="432" r:id="rId28"/>
    <p:sldId id="674" r:id="rId29"/>
    <p:sldId id="436" r:id="rId30"/>
    <p:sldId id="476" r:id="rId31"/>
    <p:sldId id="475" r:id="rId32"/>
    <p:sldId id="439" r:id="rId33"/>
    <p:sldId id="440" r:id="rId34"/>
    <p:sldId id="446" r:id="rId35"/>
    <p:sldId id="447" r:id="rId3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50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7A69B8A9-5E03-4EFF-1DC1-701E9814E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B685E9C5-98C7-379A-135E-04341556F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3F43224B-136F-7BCC-03A9-3F3820447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5FB3803F-3251-FE9A-A7E9-B17A4DF59D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  <a:endParaRPr lang="en-US" altLang="zh-TW" noProof="0"/>
          </a:p>
          <a:p>
            <a:pPr lvl="1"/>
            <a:r>
              <a:rPr lang="zh-TW" altLang="en-US" noProof="0"/>
              <a:t>第二層</a:t>
            </a:r>
            <a:endParaRPr lang="en-US" altLang="zh-TW" noProof="0"/>
          </a:p>
          <a:p>
            <a:pPr lvl="2"/>
            <a:r>
              <a:rPr lang="zh-TW" altLang="en-US" noProof="0"/>
              <a:t>第三層</a:t>
            </a:r>
            <a:endParaRPr lang="en-US" altLang="zh-TW" noProof="0"/>
          </a:p>
          <a:p>
            <a:pPr lvl="3"/>
            <a:r>
              <a:rPr lang="zh-TW" altLang="en-US" noProof="0"/>
              <a:t>第四層</a:t>
            </a:r>
            <a:endParaRPr lang="en-US" altLang="zh-TW" noProof="0"/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A6F053FE-B9AB-141F-65C8-15D26DB8E5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4621B66D-9D6E-6F2A-E334-42271C591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B141D-8071-1B45-8071-5A4318C8BB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4088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xmlns="" id="{334B1263-11AF-0F5E-C6CE-5F88C31D3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F85CB47-3E82-D040-837F-D9F3CDD6ECD2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02AAE805-EA83-CD77-4AF0-015BA5583C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xmlns="" id="{A7BAAC33-FE33-1D99-4A2D-AA0846E3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9235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>
            <a:extLst>
              <a:ext uri="{FF2B5EF4-FFF2-40B4-BE49-F238E27FC236}">
                <a16:creationId xmlns:a16="http://schemas.microsoft.com/office/drawing/2014/main" xmlns="" id="{21E245C3-9AF3-F769-603E-AF47D9E04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>
            <a:extLst>
              <a:ext uri="{FF2B5EF4-FFF2-40B4-BE49-F238E27FC236}">
                <a16:creationId xmlns:a16="http://schemas.microsoft.com/office/drawing/2014/main" xmlns="" id="{3D7D2003-D2D7-5A06-395C-50FC4F918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編號版面配置區 3">
            <a:extLst>
              <a:ext uri="{FF2B5EF4-FFF2-40B4-BE49-F238E27FC236}">
                <a16:creationId xmlns:a16="http://schemas.microsoft.com/office/drawing/2014/main" xmlns="" id="{BAC8ABA3-F6D4-AB1B-B9A4-217C1379E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A6C0145-2ED0-2649-AFFF-BBB101665082}" type="slidenum">
              <a:rPr lang="en-US" altLang="zh-TW" sz="1200"/>
              <a:pPr/>
              <a:t>17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3098802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xmlns="" id="{9398096C-206F-EB23-CC94-93FD03D9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EC83C-366A-CF47-93AD-0D36E5F76E7B}" type="slidenum">
              <a:rPr lang="en-US" altLang="zh-TW" sz="1200"/>
              <a:pPr/>
              <a:t>25</a:t>
            </a:fld>
            <a:endParaRPr lang="en-US" altLang="zh-TW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xmlns="" id="{E96D56E4-55AF-1718-4D11-7C3153307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xmlns="" id="{F508A062-1EDA-9B23-E042-203CCF68A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6359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xmlns="" id="{43375382-151F-6057-E5D6-6770500D1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F4EA29-5511-5441-85DE-16B96B6AC626}" type="slidenum">
              <a:rPr lang="en-US" altLang="zh-TW" sz="1200"/>
              <a:pPr/>
              <a:t>26</a:t>
            </a:fld>
            <a:endParaRPr lang="en-US" altLang="zh-TW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xmlns="" id="{B4718E2A-24ED-5AEB-6860-718D47BDF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xmlns="" id="{46179233-10CF-E57E-7298-8E1B1D581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7052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xmlns="" id="{447DD695-75F7-9C59-A187-115E09BF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FCAE56A-5118-264C-9547-AA7F9C0E3455}" type="slidenum">
              <a:rPr lang="en-US" altLang="zh-TW" sz="1200"/>
              <a:pPr/>
              <a:t>27</a:t>
            </a:fld>
            <a:endParaRPr lang="en-US" altLang="zh-TW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xmlns="" id="{664EC744-F7F9-EAB2-F782-951CB98D7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xmlns="" id="{8FAF2D0E-1131-96AE-659A-1E9F46C21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5502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xmlns="" id="{06C04C6A-986F-F136-9CCF-12B7DCCF07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61F9F7-68CC-BC49-A20E-5B03477FBD84}" type="slidenum">
              <a:rPr lang="en-US" altLang="zh-TW" sz="1200"/>
              <a:pPr/>
              <a:t>32</a:t>
            </a:fld>
            <a:endParaRPr lang="en-US" altLang="zh-TW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xmlns="" id="{74C722E3-CEA6-1356-592A-09EA74A5E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xmlns="" id="{2FA01384-BBAC-E600-6CDA-78BD0981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667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 按一下以編輯母片子標題樣式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90C8C76-57CA-DDDB-FD6E-2F549D4DE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3286146-E721-0543-9417-B45D4852E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3FE70-BF6C-DA46-901C-F5129784E9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10834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76AB402-356D-2413-0563-0762AD7A16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911A50B1-A935-39BC-8B2E-62FE3C9481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D8B3-81B5-FB4C-BEF8-A9E334FB2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8121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E870A57E-0E26-45A8-2721-8E72F3334E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0553D1B8-59AD-F19D-8A73-329C5794D9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F7C54-9AC9-5147-8037-BA74428EB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3782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B07D14B-1DCD-EA40-BEAD-57FBE8AB44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FC87549B-FB00-E23C-1527-EC602AC37A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85A89-AF55-FB42-91FF-53CFDDDA6A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74421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39E7C8B6-8BF8-BF87-1B55-FEFEBB4015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2463061-88F9-9CA3-284F-AE988D3877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C4A57-54BF-E84D-93F8-E75D531B77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44512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B5CD06-9441-89AE-E74F-D76178A52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7D21E2A-80BA-C078-2155-ABA83BBA67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EB950-4416-5A47-850F-24DD89F3C4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1935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7329173-5100-C1C5-1230-9EB6383616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103B52CE-8401-FDAB-145D-2636541726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C373-2543-EB40-868E-8F29E9C339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277974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1FB62E8-E3E8-51F8-4E87-1F550EB0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23C7E7A6-DA8C-1186-EE33-A04FC4AE52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6A20-E865-BF47-B06A-F36DD9E210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532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C9F5C09-2EEF-CDE9-D635-18CA629AF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A56953A-2C6B-DCFD-02EF-CAE43990F5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6D918-96A2-6943-B1B4-14ACB84A68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23115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E0E41117-CE7B-E161-CED8-68B319495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39DD1A4C-7993-F6AF-C957-F811F7822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829D-7038-6643-A0AC-2F1C51BFD8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90773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363812E3-722F-9D2E-F727-75EFCE332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75286DA7-1C0B-4E84-BD8C-2A028FF0E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7B3D4-1ACB-594A-BD46-9F2DCC0630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8907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3ECD4D87-3BC2-5D69-1820-83B226FAB7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xmlns="" id="{EF97EA33-DC30-F190-7AA7-8668801A3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08C67-B452-BA4D-8E9D-623EFD5D77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346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75C622E-D9C5-D81F-F9E8-F1A3990C6C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65842A0-3BB4-D0AA-1F5F-C5618AA48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455BD-C5BD-3C49-952C-0A3B90D27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30002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6B0D8AE-18E2-1082-2782-EA0FC0305B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00EB866-C08A-5EDB-FA69-6101F8F885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C902B-F1AF-2F43-A98A-E837EB8181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16450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DA6698DA-042F-6D78-ECD5-AD73B043B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2A3D9910-2E20-81F2-6F66-510E64B06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7684EA6C-5CE5-DCDF-4433-686749655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:a16="http://schemas.microsoft.com/office/drawing/2014/main" xmlns="" id="{31C48D55-7B30-D035-2772-0C6C24D12C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146438" name="Rectangle 6">
            <a:extLst>
              <a:ext uri="{FF2B5EF4-FFF2-40B4-BE49-F238E27FC236}">
                <a16:creationId xmlns:a16="http://schemas.microsoft.com/office/drawing/2014/main" xmlns="" id="{2251D366-3986-8E57-3A19-A5A0F7F4F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31218F21-1E99-844E-B6F0-2C5AF018E8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46439" name="AutoShape 7">
            <a:extLst>
              <a:ext uri="{FF2B5EF4-FFF2-40B4-BE49-F238E27FC236}">
                <a16:creationId xmlns:a16="http://schemas.microsoft.com/office/drawing/2014/main" xmlns="" id="{B025F652-2515-36A8-06F5-0F494362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blurRad="63500" dist="107763" dir="2700000" algn="ctr" rotWithShape="0">
              <a:schemeClr val="bg1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  <a:cs typeface="新細明體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xmlns="" id="{A9D5AC93-624B-A4E0-3997-DB69CB4A1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7"/>
        </a:buBlip>
        <a:defRPr kumimoji="1" sz="2800">
          <a:solidFill>
            <a:schemeClr val="tx1"/>
          </a:solidFill>
          <a:latin typeface="Times New Roman" charset="0"/>
          <a:ea typeface="新細明體" charset="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sz="2400">
          <a:solidFill>
            <a:srgbClr val="006600"/>
          </a:solidFill>
          <a:latin typeface="Times New Roman" charset="0"/>
          <a:ea typeface="新細明體" charset="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>
          <a:solidFill>
            <a:srgbClr val="CC0000"/>
          </a:solidFill>
          <a:latin typeface="Times New Roman" charset="0"/>
          <a:ea typeface="新細明體" charset="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18531907-32A2-98A3-6596-4AE70D53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F0036822-4296-95FD-665C-7064D7FC6F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zh-TW" sz="4800" dirty="0"/>
              <a:t>Business</a:t>
            </a:r>
            <a:r>
              <a:rPr lang="zh-TW" altLang="en-US" sz="4800" dirty="0"/>
              <a:t> </a:t>
            </a:r>
            <a:r>
              <a:rPr lang="en-US" altLang="zh-TW" sz="4800" dirty="0"/>
              <a:t>Model</a:t>
            </a:r>
            <a:endParaRPr lang="zh-TW" altLang="en-US" sz="4800" dirty="0"/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xmlns="" id="{B9CA8ABF-065F-04A5-ADD4-60DAE72FC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623243" cy="114300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</a:rPr>
              <a:t>8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CFA0150-00AA-FABB-7E3F-388C5500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08927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kumimoji="1" sz="3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itchFamily="2" charset="2"/>
              <a:buNone/>
              <a:defRPr kumimoji="1" sz="280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400">
                <a:solidFill>
                  <a:srgbClr val="006600"/>
                </a:solidFill>
                <a:latin typeface="Times New Roman" charset="0"/>
                <a:ea typeface="新細明體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000">
                <a:solidFill>
                  <a:srgbClr val="CC0000"/>
                </a:solidFill>
                <a:latin typeface="Times New Roman" charset="0"/>
                <a:ea typeface="新細明體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9pPr>
          </a:lstStyle>
          <a:p>
            <a:pPr marL="190500" lvl="1" eaLnBrk="1" hangingPunct="1">
              <a:spcBef>
                <a:spcPts val="0"/>
              </a:spcBef>
            </a:pPr>
            <a:endParaRPr lang="en-US" altLang="zh-TW" sz="2400" kern="0" dirty="0">
              <a:ea typeface="標楷體" panose="03000509000000000000" pitchFamily="49" charset="-120"/>
            </a:endParaRPr>
          </a:p>
          <a:p>
            <a:pPr lvl="1">
              <a:spcBef>
                <a:spcPts val="0"/>
              </a:spcBef>
            </a:pPr>
            <a:r>
              <a:rPr lang="en-US" altLang="en-US" sz="2400" dirty="0" err="1"/>
              <a:t>CYCU</a:t>
            </a:r>
            <a:endParaRPr lang="en-US" altLang="zh-TW" sz="2400" dirty="0"/>
          </a:p>
          <a:p>
            <a:pPr lvl="1">
              <a:spcBef>
                <a:spcPts val="0"/>
              </a:spcBef>
            </a:pPr>
            <a:r>
              <a:rPr lang="en-US" altLang="en-US" sz="2400" dirty="0"/>
              <a:t>Prof. CK </a:t>
            </a:r>
            <a:r>
              <a:rPr lang="en-US" altLang="en-US" sz="2400" dirty="0" err="1"/>
              <a:t>Farn</a:t>
            </a:r>
            <a:endParaRPr lang="en-US" altLang="zh-TW" sz="2400" dirty="0"/>
          </a:p>
          <a:p>
            <a:pPr>
              <a:spcBef>
                <a:spcPts val="0"/>
              </a:spcBef>
            </a:pPr>
            <a:endParaRPr lang="en-US" altLang="zh-TW" sz="2800" dirty="0"/>
          </a:p>
          <a:p>
            <a:pPr>
              <a:spcBef>
                <a:spcPts val="0"/>
              </a:spcBef>
            </a:pPr>
            <a:r>
              <a:rPr lang="en-US" altLang="zh-TW" sz="1400" dirty="0" err="1"/>
              <a:t>mailto</a:t>
            </a:r>
            <a:r>
              <a:rPr lang="en-US" altLang="zh-TW" sz="1400" dirty="0"/>
              <a:t>: </a:t>
            </a:r>
            <a:r>
              <a:rPr lang="en-US" altLang="zh-TW" sz="1400" dirty="0" err="1"/>
              <a:t>ckfarn@gmail.com</a:t>
            </a:r>
            <a:endParaRPr lang="en-US" altLang="zh-TW" sz="1400" dirty="0"/>
          </a:p>
          <a:p>
            <a:pPr>
              <a:spcBef>
                <a:spcPts val="0"/>
              </a:spcBef>
            </a:pPr>
            <a:r>
              <a:rPr lang="en-US" altLang="zh-TW" sz="1400" dirty="0"/>
              <a:t>http://</a:t>
            </a:r>
            <a:r>
              <a:rPr lang="en-US" altLang="zh-TW" sz="1400" dirty="0" err="1"/>
              <a:t>www.mgt.ncu.edu.tw</a:t>
            </a:r>
            <a:r>
              <a:rPr lang="en-US" altLang="zh-TW" sz="1400" dirty="0"/>
              <a:t>/~</a:t>
            </a:r>
            <a:r>
              <a:rPr lang="en-US" altLang="zh-TW" sz="1400" dirty="0" err="1"/>
              <a:t>ckfarn</a:t>
            </a:r>
            <a:r>
              <a:rPr lang="en-US" altLang="zh-TW" sz="1400" dirty="0"/>
              <a:t>/</a:t>
            </a:r>
            <a:r>
              <a:rPr lang="en-US" altLang="zh-TW" sz="1400" dirty="0" err="1"/>
              <a:t>cycu</a:t>
            </a:r>
            <a:endParaRPr lang="en-US" altLang="zh-TW" sz="1400" dirty="0"/>
          </a:p>
          <a:p>
            <a:pPr lvl="1">
              <a:spcBef>
                <a:spcPts val="0"/>
              </a:spcBef>
            </a:pPr>
            <a:endParaRPr lang="en-US" altLang="zh-TW" sz="2400" dirty="0"/>
          </a:p>
          <a:p>
            <a:pPr lvl="1">
              <a:spcBef>
                <a:spcPts val="0"/>
              </a:spcBef>
            </a:pPr>
            <a:r>
              <a:rPr lang="en-US" altLang="zh-TW" sz="2400" smtClean="0"/>
              <a:t>2025.04 Rev</a:t>
            </a:r>
            <a:endParaRPr lang="en-US" altLang="zh-TW" sz="24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:a16="http://schemas.microsoft.com/office/drawing/2014/main" xmlns="" id="{8CEA998E-FAB9-0C7E-4422-2CFFEA84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dirty="0"/>
              <a:t>What are the values for Giant Bike?</a:t>
            </a:r>
            <a:endParaRPr lang="zh-TW" altLang="en-US" sz="32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002AB70A-D6F6-AB9C-6E9D-CB30C900D7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Transportation</a:t>
            </a:r>
          </a:p>
          <a:p>
            <a:r>
              <a:rPr lang="en-US" altLang="zh-TW" dirty="0"/>
              <a:t>Health</a:t>
            </a:r>
          </a:p>
          <a:p>
            <a:r>
              <a:rPr lang="en-US" altLang="zh-TW" dirty="0"/>
              <a:t>Leisure</a:t>
            </a:r>
          </a:p>
          <a:p>
            <a:r>
              <a:rPr lang="en-US" altLang="zh-TW" dirty="0"/>
              <a:t>Life Style</a:t>
            </a:r>
          </a:p>
          <a:p>
            <a:endParaRPr lang="en-US" altLang="zh-TW" dirty="0"/>
          </a:p>
          <a:p>
            <a:r>
              <a:rPr lang="en-US" altLang="zh-TW" dirty="0">
                <a:solidFill>
                  <a:srgbClr val="CC0000"/>
                </a:solidFill>
              </a:rPr>
              <a:t>Value for U-Bike?</a:t>
            </a:r>
            <a:endParaRPr lang="zh-TW" altLang="en-US" dirty="0">
              <a:solidFill>
                <a:srgbClr val="CC0000"/>
              </a:solidFill>
            </a:endParaRPr>
          </a:p>
        </p:txBody>
      </p:sp>
      <p:sp>
        <p:nvSpPr>
          <p:cNvPr id="15364" name="頁尾版面配置區 3">
            <a:extLst>
              <a:ext uri="{FF2B5EF4-FFF2-40B4-BE49-F238E27FC236}">
                <a16:creationId xmlns:a16="http://schemas.microsoft.com/office/drawing/2014/main" xmlns="" id="{1223EFB4-F6A7-F789-09F8-A1A638CE53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5365" name="投影片編號版面配置區 4">
            <a:extLst>
              <a:ext uri="{FF2B5EF4-FFF2-40B4-BE49-F238E27FC236}">
                <a16:creationId xmlns:a16="http://schemas.microsoft.com/office/drawing/2014/main" xmlns="" id="{DB26A9E2-B155-BEE0-22EB-C464BF8FA3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0CAFB0-6E7B-FA45-916D-061D8F3765D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>
            <a:extLst>
              <a:ext uri="{FF2B5EF4-FFF2-40B4-BE49-F238E27FC236}">
                <a16:creationId xmlns:a16="http://schemas.microsoft.com/office/drawing/2014/main" xmlns="" id="{158DAFC8-18EE-06FD-C7FA-3C020859E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6387" name="投影片編號版面配置區 4">
            <a:extLst>
              <a:ext uri="{FF2B5EF4-FFF2-40B4-BE49-F238E27FC236}">
                <a16:creationId xmlns:a16="http://schemas.microsoft.com/office/drawing/2014/main" xmlns="" id="{EC1AE21A-30B5-8CB8-4D72-0A8DDC801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9C7D161-3466-C54B-8514-5227410F682B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xmlns="" id="{189A898B-5D9B-7658-4732-A161CB3A1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Key Partners</a:t>
            </a:r>
            <a:endParaRPr lang="zh-TW" altLang="en-US" dirty="0"/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xmlns="" id="{CEBB970E-54D2-8472-1AEF-FAC6DF7FA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Who are your suppliers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Producer? intermediary/agent?</a:t>
            </a:r>
          </a:p>
          <a:p>
            <a:pPr eaLnBrk="1" hangingPunct="1"/>
            <a:r>
              <a:rPr lang="en-US" altLang="zh-TW" sz="2800" dirty="0"/>
              <a:t>What is your relationship with the supplier?</a:t>
            </a:r>
          </a:p>
          <a:p>
            <a:pPr lvl="1" eaLnBrk="1" hangingPunct="1"/>
            <a:r>
              <a:rPr lang="en-US" altLang="zh-TW" sz="2400" dirty="0"/>
              <a:t>Stranger</a:t>
            </a:r>
          </a:p>
          <a:p>
            <a:pPr lvl="1" eaLnBrk="1" hangingPunct="1"/>
            <a:r>
              <a:rPr lang="en-US" altLang="zh-TW" sz="2400" dirty="0"/>
              <a:t>Co-opetition (competition and cooperation)</a:t>
            </a:r>
          </a:p>
          <a:p>
            <a:pPr lvl="2" eaLnBrk="1" hangingPunct="1"/>
            <a:r>
              <a:rPr lang="en-US" altLang="zh-TW" sz="2000" dirty="0"/>
              <a:t>Apple and Samsung</a:t>
            </a:r>
          </a:p>
          <a:p>
            <a:pPr lvl="1" eaLnBrk="1" hangingPunct="1"/>
            <a:r>
              <a:rPr lang="en-US" altLang="zh-TW" sz="2400" dirty="0"/>
              <a:t>Long term cooperation</a:t>
            </a:r>
          </a:p>
          <a:p>
            <a:pPr lvl="2" eaLnBrk="1" hangingPunct="1"/>
            <a:r>
              <a:rPr lang="en-US" altLang="zh-TW" sz="2000" dirty="0"/>
              <a:t>Apple and </a:t>
            </a:r>
            <a:r>
              <a:rPr lang="en-US" altLang="zh-TW" sz="2000" dirty="0" err="1"/>
              <a:t>FoxConn</a:t>
            </a:r>
            <a:endParaRPr lang="en-US" altLang="zh-TW" sz="2000" dirty="0"/>
          </a:p>
          <a:p>
            <a:pPr marL="0" indent="0" eaLnBrk="1" hangingPunct="1">
              <a:buNone/>
            </a:pPr>
            <a:endParaRPr lang="en-US" altLang="zh-TW" sz="2800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>
            <a:extLst>
              <a:ext uri="{FF2B5EF4-FFF2-40B4-BE49-F238E27FC236}">
                <a16:creationId xmlns:a16="http://schemas.microsoft.com/office/drawing/2014/main" xmlns="" id="{875F8B80-1046-ABF4-ADCF-D6C51B2D9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8435" name="投影片編號版面配置區 4">
            <a:extLst>
              <a:ext uri="{FF2B5EF4-FFF2-40B4-BE49-F238E27FC236}">
                <a16:creationId xmlns:a16="http://schemas.microsoft.com/office/drawing/2014/main" xmlns="" id="{F3054131-A695-25DC-FF58-23501B87C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E80AD1-96CF-FA40-8E71-E60B1C152055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xmlns="" id="{AD04EB5E-3591-2BE0-D304-BA702BB7D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商業伙伴網路</a:t>
            </a:r>
          </a:p>
        </p:txBody>
      </p:sp>
      <p:sp>
        <p:nvSpPr>
          <p:cNvPr id="18437" name="AutoShape 3">
            <a:extLst>
              <a:ext uri="{FF2B5EF4-FFF2-40B4-BE49-F238E27FC236}">
                <a16:creationId xmlns:a16="http://schemas.microsoft.com/office/drawing/2014/main" xmlns="" id="{A1BC788B-1C09-58D2-4309-38A132234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852738"/>
            <a:ext cx="1582738" cy="2087562"/>
          </a:xfrm>
          <a:prstGeom prst="smileyFace">
            <a:avLst>
              <a:gd name="adj" fmla="val 4653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Customer</a:t>
            </a:r>
            <a:endParaRPr lang="zh-TW" altLang="en-US" dirty="0"/>
          </a:p>
        </p:txBody>
      </p:sp>
      <p:sp>
        <p:nvSpPr>
          <p:cNvPr id="18438" name="AutoShape 4">
            <a:extLst>
              <a:ext uri="{FF2B5EF4-FFF2-40B4-BE49-F238E27FC236}">
                <a16:creationId xmlns:a16="http://schemas.microsoft.com/office/drawing/2014/main" xmlns="" id="{71F8EC13-1646-E34C-8F46-FD67EF02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060575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sp>
        <p:nvSpPr>
          <p:cNvPr id="18439" name="AutoShape 5">
            <a:extLst>
              <a:ext uri="{FF2B5EF4-FFF2-40B4-BE49-F238E27FC236}">
                <a16:creationId xmlns:a16="http://schemas.microsoft.com/office/drawing/2014/main" xmlns="" id="{B294085D-1CFA-D210-0FFD-01AE0B8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sp>
        <p:nvSpPr>
          <p:cNvPr id="18440" name="AutoShape 6">
            <a:extLst>
              <a:ext uri="{FF2B5EF4-FFF2-40B4-BE49-F238E27FC236}">
                <a16:creationId xmlns:a16="http://schemas.microsoft.com/office/drawing/2014/main" xmlns="" id="{0414B288-8A31-E31E-6EC1-515D38E1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222750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sp>
        <p:nvSpPr>
          <p:cNvPr id="18441" name="AutoShape 7">
            <a:extLst>
              <a:ext uri="{FF2B5EF4-FFF2-40B4-BE49-F238E27FC236}">
                <a16:creationId xmlns:a16="http://schemas.microsoft.com/office/drawing/2014/main" xmlns="" id="{46A8104B-181B-CCB0-CB3A-33EAECEF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303838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/>
              <a:t>Supplier</a:t>
            </a:r>
            <a:endParaRPr lang="zh-TW" altLang="en-US" sz="2000" dirty="0"/>
          </a:p>
        </p:txBody>
      </p:sp>
      <p:grpSp>
        <p:nvGrpSpPr>
          <p:cNvPr id="357384" name="Group 8">
            <a:extLst>
              <a:ext uri="{FF2B5EF4-FFF2-40B4-BE49-F238E27FC236}">
                <a16:creationId xmlns:a16="http://schemas.microsoft.com/office/drawing/2014/main" xmlns="" id="{2F8BAEAF-4F91-70C8-FAA9-B52BC78C5645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060575"/>
            <a:ext cx="4421187" cy="3744913"/>
            <a:chOff x="1565" y="1434"/>
            <a:chExt cx="2785" cy="2359"/>
          </a:xfrm>
        </p:grpSpPr>
        <p:sp>
          <p:nvSpPr>
            <p:cNvPr id="18452" name="Line 9">
              <a:extLst>
                <a:ext uri="{FF2B5EF4-FFF2-40B4-BE49-F238E27FC236}">
                  <a16:creationId xmlns:a16="http://schemas.microsoft.com/office/drawing/2014/main" xmlns="" id="{69E860CD-91A2-2D19-E0ED-3592C5B5C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952" cy="408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3" name="Line 10">
              <a:extLst>
                <a:ext uri="{FF2B5EF4-FFF2-40B4-BE49-F238E27FC236}">
                  <a16:creationId xmlns:a16="http://schemas.microsoft.com/office/drawing/2014/main" xmlns="" id="{03CE1421-F564-6AFB-D201-6C4B7843A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2432"/>
              <a:ext cx="726" cy="9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4" name="Line 11">
              <a:extLst>
                <a:ext uri="{FF2B5EF4-FFF2-40B4-BE49-F238E27FC236}">
                  <a16:creationId xmlns:a16="http://schemas.microsoft.com/office/drawing/2014/main" xmlns="" id="{360212CD-61FE-4D09-0AEB-8715AF2E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2886"/>
              <a:ext cx="726" cy="18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5" name="Line 12">
              <a:extLst>
                <a:ext uri="{FF2B5EF4-FFF2-40B4-BE49-F238E27FC236}">
                  <a16:creationId xmlns:a16="http://schemas.microsoft.com/office/drawing/2014/main" xmlns="" id="{4972EF27-287C-9325-67ED-4B933C66B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3203"/>
              <a:ext cx="907" cy="590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6" name="Text Box 13">
              <a:extLst>
                <a:ext uri="{FF2B5EF4-FFF2-40B4-BE49-F238E27FC236}">
                  <a16:creationId xmlns:a16="http://schemas.microsoft.com/office/drawing/2014/main" xmlns="" id="{78A7F6CF-E689-7EF6-1805-39D612331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434"/>
              <a:ext cx="210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b="1" dirty="0">
                  <a:solidFill>
                    <a:schemeClr val="accent2"/>
                  </a:solidFill>
                </a:rPr>
                <a:t>Arm length relationship</a:t>
              </a:r>
            </a:p>
          </p:txBody>
        </p:sp>
      </p:grpSp>
      <p:grpSp>
        <p:nvGrpSpPr>
          <p:cNvPr id="357390" name="Group 14">
            <a:extLst>
              <a:ext uri="{FF2B5EF4-FFF2-40B4-BE49-F238E27FC236}">
                <a16:creationId xmlns:a16="http://schemas.microsoft.com/office/drawing/2014/main" xmlns="" id="{733A6689-FC7B-99A0-E7CA-428C78CB8EC9}"/>
              </a:ext>
            </a:extLst>
          </p:cNvPr>
          <p:cNvGrpSpPr>
            <a:grpSpLocks/>
          </p:cNvGrpSpPr>
          <p:nvPr/>
        </p:nvGrpSpPr>
        <p:grpSpPr bwMode="auto">
          <a:xfrm>
            <a:off x="2484434" y="2636838"/>
            <a:ext cx="4008435" cy="3702049"/>
            <a:chOff x="2381" y="1525"/>
            <a:chExt cx="2525" cy="2332"/>
          </a:xfrm>
        </p:grpSpPr>
        <p:sp>
          <p:nvSpPr>
            <p:cNvPr id="18447" name="Line 15">
              <a:extLst>
                <a:ext uri="{FF2B5EF4-FFF2-40B4-BE49-F238E27FC236}">
                  <a16:creationId xmlns:a16="http://schemas.microsoft.com/office/drawing/2014/main" xmlns="" id="{E18D1588-881D-5346-7470-2AB47A341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525"/>
              <a:ext cx="952" cy="408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8" name="Line 16">
              <a:extLst>
                <a:ext uri="{FF2B5EF4-FFF2-40B4-BE49-F238E27FC236}">
                  <a16:creationId xmlns:a16="http://schemas.microsoft.com/office/drawing/2014/main" xmlns="" id="{0432B95A-4430-FF39-10C4-A891E9EAB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2160"/>
              <a:ext cx="726" cy="9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9" name="Line 17">
              <a:extLst>
                <a:ext uri="{FF2B5EF4-FFF2-40B4-BE49-F238E27FC236}">
                  <a16:creationId xmlns:a16="http://schemas.microsoft.com/office/drawing/2014/main" xmlns="" id="{D86C617E-05B3-6AEB-3336-3BE5C1ED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614"/>
              <a:ext cx="726" cy="18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xmlns="" id="{1927BA61-2679-4058-E4A1-9D88937E63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931"/>
              <a:ext cx="907" cy="590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1" name="Text Box 19">
              <a:extLst>
                <a:ext uri="{FF2B5EF4-FFF2-40B4-BE49-F238E27FC236}">
                  <a16:creationId xmlns:a16="http://schemas.microsoft.com/office/drawing/2014/main" xmlns="" id="{33A77E3F-8244-7781-F354-2FEDAA205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566"/>
              <a:ext cx="16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b="1" dirty="0">
                  <a:solidFill>
                    <a:srgbClr val="CC0000"/>
                  </a:solidFill>
                </a:rPr>
                <a:t>Strategic partners</a:t>
              </a:r>
              <a:endParaRPr lang="zh-TW" altLang="en-US" b="1" dirty="0">
                <a:solidFill>
                  <a:srgbClr val="CC0000"/>
                </a:solidFill>
              </a:endParaRPr>
            </a:p>
          </p:txBody>
        </p:sp>
      </p:grpSp>
      <p:sp>
        <p:nvSpPr>
          <p:cNvPr id="357396" name="AutoShape 20">
            <a:extLst>
              <a:ext uri="{FF2B5EF4-FFF2-40B4-BE49-F238E27FC236}">
                <a16:creationId xmlns:a16="http://schemas.microsoft.com/office/drawing/2014/main" xmlns="" id="{95BD672E-B61E-0D86-C7FF-7B75931B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614487"/>
            <a:ext cx="5903913" cy="4752975"/>
          </a:xfrm>
          <a:prstGeom prst="hexagon">
            <a:avLst>
              <a:gd name="adj" fmla="val 31054"/>
              <a:gd name="vf" fmla="val 115470"/>
            </a:avLst>
          </a:prstGeom>
          <a:solidFill>
            <a:srgbClr val="F9BB87">
              <a:alpha val="7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45" name="AutoShape 21">
            <a:extLst>
              <a:ext uri="{FF2B5EF4-FFF2-40B4-BE49-F238E27FC236}">
                <a16:creationId xmlns:a16="http://schemas.microsoft.com/office/drawing/2014/main" xmlns="" id="{53938832-9315-DAFD-8A5F-0D7ECCE12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97200"/>
            <a:ext cx="2016125" cy="1871663"/>
          </a:xfrm>
          <a:prstGeom prst="star32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Focal</a:t>
            </a:r>
            <a:endParaRPr lang="zh-TW" altLang="en-US" dirty="0"/>
          </a:p>
        </p:txBody>
      </p:sp>
      <p:sp>
        <p:nvSpPr>
          <p:cNvPr id="18446" name="Line 22">
            <a:extLst>
              <a:ext uri="{FF2B5EF4-FFF2-40B4-BE49-F238E27FC236}">
                <a16:creationId xmlns:a16="http://schemas.microsoft.com/office/drawing/2014/main" xmlns="" id="{160E0700-C2B5-17F6-B16A-156989718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2238"/>
            <a:ext cx="792162" cy="15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9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>
            <a:extLst>
              <a:ext uri="{FF2B5EF4-FFF2-40B4-BE49-F238E27FC236}">
                <a16:creationId xmlns:a16="http://schemas.microsoft.com/office/drawing/2014/main" xmlns="" id="{FBA08F54-3434-4B5C-2F97-2634E2A76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9459" name="投影片編號版面配置區 4">
            <a:extLst>
              <a:ext uri="{FF2B5EF4-FFF2-40B4-BE49-F238E27FC236}">
                <a16:creationId xmlns:a16="http://schemas.microsoft.com/office/drawing/2014/main" xmlns="" id="{FFB3799B-DE8B-8BD0-CC97-A119ED52F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31FD77-BC64-504A-8B50-75BC2FDE40E5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xmlns="" id="{2CA66C2E-C95C-2313-E5F9-48A5E5DD6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4800" dirty="0"/>
              <a:t>Key Resources</a:t>
            </a:r>
            <a:endParaRPr lang="zh-TW" altLang="en-US" sz="4800" dirty="0"/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xmlns="" id="{7E54703E-25AB-520A-C9DB-E53B21C0B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What special resources do you have?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Human relationships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Brands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Human resources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Technology, pattern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Money reserve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Special market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Physical resources</a:t>
            </a: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>
            <a:extLst>
              <a:ext uri="{FF2B5EF4-FFF2-40B4-BE49-F238E27FC236}">
                <a16:creationId xmlns:a16="http://schemas.microsoft.com/office/drawing/2014/main" xmlns="" id="{EDB69227-6EF1-0F77-63BE-216EF27ED5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0483" name="投影片編號版面配置區 4">
            <a:extLst>
              <a:ext uri="{FF2B5EF4-FFF2-40B4-BE49-F238E27FC236}">
                <a16:creationId xmlns:a16="http://schemas.microsoft.com/office/drawing/2014/main" xmlns="" id="{641B62AD-B92C-1E99-ADC3-3B0DAE55BD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B7A154-407A-9B4D-9D90-CBF98B31EE1B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xmlns="" id="{F2A9811D-B319-7E1B-C975-7D24B101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800" dirty="0"/>
              <a:t>Key Activities</a:t>
            </a:r>
            <a:endParaRPr lang="zh-TW" altLang="en-US" sz="4800" dirty="0"/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xmlns="" id="{8038D52E-FA84-803A-0B50-19EFB9C4E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0916" y="1690195"/>
            <a:ext cx="7815263" cy="1337568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Value Chain 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A business has to decide which activities to pursue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Leaving others to its partners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A6FA0932-CDC6-B8D7-F860-C0C6CAC1880D}"/>
              </a:ext>
            </a:extLst>
          </p:cNvPr>
          <p:cNvSpPr txBox="1"/>
          <p:nvPr/>
        </p:nvSpPr>
        <p:spPr>
          <a:xfrm>
            <a:off x="103175" y="5599961"/>
            <a:ext cx="10454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Product 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Design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xmlns="" id="{AC3E4C50-42F0-3E87-1CD2-53B040203100}"/>
              </a:ext>
            </a:extLst>
          </p:cNvPr>
          <p:cNvSpPr txBox="1"/>
          <p:nvPr/>
        </p:nvSpPr>
        <p:spPr>
          <a:xfrm>
            <a:off x="1704406" y="5464627"/>
            <a:ext cx="1372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Production 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Process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xmlns="" id="{3E79293C-9076-03BE-E495-D55089FBD0D7}"/>
              </a:ext>
            </a:extLst>
          </p:cNvPr>
          <p:cNvSpPr txBox="1"/>
          <p:nvPr/>
        </p:nvSpPr>
        <p:spPr>
          <a:xfrm>
            <a:off x="3258548" y="5826146"/>
            <a:ext cx="1308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Production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xmlns="" id="{EFC3B7FF-8334-1C6B-6C84-43926D9892A5}"/>
              </a:ext>
            </a:extLst>
          </p:cNvPr>
          <p:cNvSpPr txBox="1"/>
          <p:nvPr/>
        </p:nvSpPr>
        <p:spPr>
          <a:xfrm>
            <a:off x="4861072" y="5675416"/>
            <a:ext cx="12506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Marketing</a:t>
            </a:r>
          </a:p>
        </p:txBody>
      </p:sp>
      <p:sp>
        <p:nvSpPr>
          <p:cNvPr id="20486" name="AutoShape 4">
            <a:extLst>
              <a:ext uri="{FF2B5EF4-FFF2-40B4-BE49-F238E27FC236}">
                <a16:creationId xmlns:a16="http://schemas.microsoft.com/office/drawing/2014/main" xmlns="" id="{DB974373-4256-52E1-B052-560B8F53C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en-US" dirty="0"/>
          </a:p>
        </p:txBody>
      </p:sp>
      <p:sp>
        <p:nvSpPr>
          <p:cNvPr id="20487" name="AutoShape 5">
            <a:extLst>
              <a:ext uri="{FF2B5EF4-FFF2-40B4-BE49-F238E27FC236}">
                <a16:creationId xmlns:a16="http://schemas.microsoft.com/office/drawing/2014/main" xmlns="" id="{3483DDEE-15FC-8E45-0A08-613633DB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88" name="AutoShape 6">
            <a:extLst>
              <a:ext uri="{FF2B5EF4-FFF2-40B4-BE49-F238E27FC236}">
                <a16:creationId xmlns:a16="http://schemas.microsoft.com/office/drawing/2014/main" xmlns="" id="{1ED82038-42E5-AC95-2209-6C25EEFD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89" name="AutoShape 7">
            <a:extLst>
              <a:ext uri="{FF2B5EF4-FFF2-40B4-BE49-F238E27FC236}">
                <a16:creationId xmlns:a16="http://schemas.microsoft.com/office/drawing/2014/main" xmlns="" id="{5F2424DD-F8AE-4AC2-48A2-39B01ECF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en-US" dirty="0"/>
          </a:p>
        </p:txBody>
      </p:sp>
      <p:sp>
        <p:nvSpPr>
          <p:cNvPr id="20490" name="AutoShape 8">
            <a:extLst>
              <a:ext uri="{FF2B5EF4-FFF2-40B4-BE49-F238E27FC236}">
                <a16:creationId xmlns:a16="http://schemas.microsoft.com/office/drawing/2014/main" xmlns="" id="{95D3425D-41BB-147D-096C-D89ADB01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1" name="AutoShape 9">
            <a:extLst>
              <a:ext uri="{FF2B5EF4-FFF2-40B4-BE49-F238E27FC236}">
                <a16:creationId xmlns:a16="http://schemas.microsoft.com/office/drawing/2014/main" xmlns="" id="{563369D7-A46F-E953-0057-10834B9B6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en-US" dirty="0"/>
          </a:p>
        </p:txBody>
      </p:sp>
      <p:sp>
        <p:nvSpPr>
          <p:cNvPr id="20492" name="AutoShape 10">
            <a:extLst>
              <a:ext uri="{FF2B5EF4-FFF2-40B4-BE49-F238E27FC236}">
                <a16:creationId xmlns:a16="http://schemas.microsoft.com/office/drawing/2014/main" xmlns="" id="{1B96211C-A3F8-FF6A-8F03-5A522510D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3" name="AutoShape 11">
            <a:extLst>
              <a:ext uri="{FF2B5EF4-FFF2-40B4-BE49-F238E27FC236}">
                <a16:creationId xmlns:a16="http://schemas.microsoft.com/office/drawing/2014/main" xmlns="" id="{C7994EBD-AC3D-2DF4-A60F-0EA63E5B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4" name="AutoShape 12">
            <a:extLst>
              <a:ext uri="{FF2B5EF4-FFF2-40B4-BE49-F238E27FC236}">
                <a16:creationId xmlns:a16="http://schemas.microsoft.com/office/drawing/2014/main" xmlns="" id="{863E0E87-3200-8200-34AB-D3451BE1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5" name="AutoShape 13">
            <a:extLst>
              <a:ext uri="{FF2B5EF4-FFF2-40B4-BE49-F238E27FC236}">
                <a16:creationId xmlns:a16="http://schemas.microsoft.com/office/drawing/2014/main" xmlns="" id="{C48E6081-8B02-CEA2-2905-0B685627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sp>
        <p:nvSpPr>
          <p:cNvPr id="20496" name="AutoShape 14">
            <a:extLst>
              <a:ext uri="{FF2B5EF4-FFF2-40B4-BE49-F238E27FC236}">
                <a16:creationId xmlns:a16="http://schemas.microsoft.com/office/drawing/2014/main" xmlns="" id="{87A5E564-1F05-F4EE-7732-ACBB4B8B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5" y="4291780"/>
            <a:ext cx="976313" cy="1103476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kumimoji="0" lang="zh-TW" altLang="en-US" sz="2000" dirty="0">
              <a:ea typeface="標楷體" panose="03000509000000000000" pitchFamily="49" charset="-120"/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xmlns="" id="{B20F60A4-8A86-06A3-D58D-F8BEBCD02F15}"/>
              </a:ext>
            </a:extLst>
          </p:cNvPr>
          <p:cNvCxnSpPr>
            <a:cxnSpLocks/>
          </p:cNvCxnSpPr>
          <p:nvPr/>
        </p:nvCxnSpPr>
        <p:spPr>
          <a:xfrm>
            <a:off x="748623" y="4129943"/>
            <a:ext cx="353331" cy="449640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xmlns="" id="{C69EAB8E-2A0D-1491-52AD-D4A8F813E8CC}"/>
              </a:ext>
            </a:extLst>
          </p:cNvPr>
          <p:cNvCxnSpPr>
            <a:cxnSpLocks/>
          </p:cNvCxnSpPr>
          <p:nvPr/>
        </p:nvCxnSpPr>
        <p:spPr>
          <a:xfrm flipV="1">
            <a:off x="807151" y="5195999"/>
            <a:ext cx="854967" cy="537257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xmlns="" id="{D74CFC57-415A-9875-4557-14A1B65481E5}"/>
              </a:ext>
            </a:extLst>
          </p:cNvPr>
          <p:cNvCxnSpPr>
            <a:cxnSpLocks/>
          </p:cNvCxnSpPr>
          <p:nvPr/>
        </p:nvCxnSpPr>
        <p:spPr>
          <a:xfrm flipV="1">
            <a:off x="2743205" y="5223583"/>
            <a:ext cx="445404" cy="272048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xmlns="" id="{8DA24833-4CF7-FDE3-4E2F-7144B1DB6664}"/>
              </a:ext>
            </a:extLst>
          </p:cNvPr>
          <p:cNvCxnSpPr>
            <a:cxnSpLocks/>
            <a:stCxn id="20" idx="0"/>
          </p:cNvCxnSpPr>
          <p:nvPr/>
        </p:nvCxnSpPr>
        <p:spPr>
          <a:xfrm flipV="1">
            <a:off x="3912734" y="5259233"/>
            <a:ext cx="676010" cy="566913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xmlns="" id="{6107A9FD-D7A5-5715-C3A6-DCA21C930C73}"/>
              </a:ext>
            </a:extLst>
          </p:cNvPr>
          <p:cNvCxnSpPr>
            <a:cxnSpLocks/>
          </p:cNvCxnSpPr>
          <p:nvPr/>
        </p:nvCxnSpPr>
        <p:spPr>
          <a:xfrm>
            <a:off x="4997834" y="3986109"/>
            <a:ext cx="218919" cy="511285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" name="直線單箭頭接點 25">
            <a:extLst>
              <a:ext uri="{FF2B5EF4-FFF2-40B4-BE49-F238E27FC236}">
                <a16:creationId xmlns:a16="http://schemas.microsoft.com/office/drawing/2014/main" xmlns="" id="{77694971-A5F5-EE88-90C8-54D5F90C624B}"/>
              </a:ext>
            </a:extLst>
          </p:cNvPr>
          <p:cNvCxnSpPr>
            <a:cxnSpLocks/>
          </p:cNvCxnSpPr>
          <p:nvPr/>
        </p:nvCxnSpPr>
        <p:spPr>
          <a:xfrm flipV="1">
            <a:off x="5486404" y="5259233"/>
            <a:ext cx="488208" cy="441694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82AC40A8-112A-714A-B50E-4618C18EDBD2}"/>
              </a:ext>
            </a:extLst>
          </p:cNvPr>
          <p:cNvSpPr txBox="1"/>
          <p:nvPr/>
        </p:nvSpPr>
        <p:spPr>
          <a:xfrm>
            <a:off x="180761" y="3422057"/>
            <a:ext cx="16065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Market 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Requirements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xmlns="" id="{E45BA76E-C001-3A11-7F6A-F6A00526B393}"/>
              </a:ext>
            </a:extLst>
          </p:cNvPr>
          <p:cNvSpPr txBox="1"/>
          <p:nvPr/>
        </p:nvSpPr>
        <p:spPr>
          <a:xfrm>
            <a:off x="1730124" y="3195515"/>
            <a:ext cx="13067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System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Integration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11" name="直線單箭頭接點 10">
            <a:extLst>
              <a:ext uri="{FF2B5EF4-FFF2-40B4-BE49-F238E27FC236}">
                <a16:creationId xmlns:a16="http://schemas.microsoft.com/office/drawing/2014/main" xmlns="" id="{DA14AFC5-ADF5-AC1D-500F-2F8142326724}"/>
              </a:ext>
            </a:extLst>
          </p:cNvPr>
          <p:cNvCxnSpPr>
            <a:cxnSpLocks/>
          </p:cNvCxnSpPr>
          <p:nvPr/>
        </p:nvCxnSpPr>
        <p:spPr>
          <a:xfrm>
            <a:off x="2293474" y="3873333"/>
            <a:ext cx="276897" cy="659750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xmlns="" id="{6B391632-A2A6-F864-2544-7815A85A56AA}"/>
              </a:ext>
            </a:extLst>
          </p:cNvPr>
          <p:cNvSpPr txBox="1"/>
          <p:nvPr/>
        </p:nvSpPr>
        <p:spPr>
          <a:xfrm>
            <a:off x="3098333" y="3285629"/>
            <a:ext cx="14927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Procurement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xmlns="" id="{A3EDE07B-3E29-0534-CDC4-D62087E879EB}"/>
              </a:ext>
            </a:extLst>
          </p:cNvPr>
          <p:cNvCxnSpPr>
            <a:cxnSpLocks/>
          </p:cNvCxnSpPr>
          <p:nvPr/>
        </p:nvCxnSpPr>
        <p:spPr>
          <a:xfrm>
            <a:off x="3679813" y="3671207"/>
            <a:ext cx="342641" cy="768363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xmlns="" id="{A9A150D2-0380-8FA4-6E86-A3F0C2A18A81}"/>
              </a:ext>
            </a:extLst>
          </p:cNvPr>
          <p:cNvSpPr txBox="1"/>
          <p:nvPr/>
        </p:nvSpPr>
        <p:spPr>
          <a:xfrm>
            <a:off x="4424107" y="3585999"/>
            <a:ext cx="1122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Logistics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xmlns="" id="{C58998AB-68A2-4B1C-9E02-8A3B39D21D5D}"/>
              </a:ext>
            </a:extLst>
          </p:cNvPr>
          <p:cNvSpPr txBox="1"/>
          <p:nvPr/>
        </p:nvSpPr>
        <p:spPr>
          <a:xfrm>
            <a:off x="5550205" y="3064360"/>
            <a:ext cx="15215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Channel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Management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29" name="直線單箭頭接點 28">
            <a:extLst>
              <a:ext uri="{FF2B5EF4-FFF2-40B4-BE49-F238E27FC236}">
                <a16:creationId xmlns:a16="http://schemas.microsoft.com/office/drawing/2014/main" xmlns="" id="{4BEC4F67-B746-1E26-BE82-40F1A6571BDC}"/>
              </a:ext>
            </a:extLst>
          </p:cNvPr>
          <p:cNvCxnSpPr>
            <a:cxnSpLocks/>
          </p:cNvCxnSpPr>
          <p:nvPr/>
        </p:nvCxnSpPr>
        <p:spPr>
          <a:xfrm>
            <a:off x="6449917" y="3693537"/>
            <a:ext cx="192683" cy="746033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8" name="文字方塊 37">
            <a:extLst>
              <a:ext uri="{FF2B5EF4-FFF2-40B4-BE49-F238E27FC236}">
                <a16:creationId xmlns:a16="http://schemas.microsoft.com/office/drawing/2014/main" xmlns="" id="{89CB55F9-86D1-86D3-2E54-FC3CEB711A80}"/>
              </a:ext>
            </a:extLst>
          </p:cNvPr>
          <p:cNvSpPr txBox="1"/>
          <p:nvPr/>
        </p:nvSpPr>
        <p:spPr>
          <a:xfrm>
            <a:off x="6349095" y="5815416"/>
            <a:ext cx="72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Sales</a:t>
            </a:r>
          </a:p>
        </p:txBody>
      </p:sp>
      <p:cxnSp>
        <p:nvCxnSpPr>
          <p:cNvPr id="39" name="直線單箭頭接點 38">
            <a:extLst>
              <a:ext uri="{FF2B5EF4-FFF2-40B4-BE49-F238E27FC236}">
                <a16:creationId xmlns:a16="http://schemas.microsoft.com/office/drawing/2014/main" xmlns="" id="{83434C91-831A-CCF8-D4E9-68AF15C56CDF}"/>
              </a:ext>
            </a:extLst>
          </p:cNvPr>
          <p:cNvCxnSpPr>
            <a:cxnSpLocks/>
          </p:cNvCxnSpPr>
          <p:nvPr/>
        </p:nvCxnSpPr>
        <p:spPr>
          <a:xfrm flipV="1">
            <a:off x="6765291" y="5291562"/>
            <a:ext cx="488208" cy="441694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0" name="文字方塊 39">
            <a:extLst>
              <a:ext uri="{FF2B5EF4-FFF2-40B4-BE49-F238E27FC236}">
                <a16:creationId xmlns:a16="http://schemas.microsoft.com/office/drawing/2014/main" xmlns="" id="{662EB409-3F3B-01CF-A62E-EB34135EC26C}"/>
              </a:ext>
            </a:extLst>
          </p:cNvPr>
          <p:cNvSpPr txBox="1"/>
          <p:nvPr/>
        </p:nvSpPr>
        <p:spPr>
          <a:xfrm>
            <a:off x="7299058" y="3350585"/>
            <a:ext cx="13292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>
                <a:solidFill>
                  <a:srgbClr val="C00000"/>
                </a:solidFill>
              </a:rPr>
              <a:t>After Sales</a:t>
            </a:r>
          </a:p>
          <a:p>
            <a:r>
              <a:rPr lang="en-US" altLang="zh-TW" sz="2000" dirty="0">
                <a:solidFill>
                  <a:srgbClr val="C00000"/>
                </a:solidFill>
              </a:rPr>
              <a:t>Service</a:t>
            </a:r>
            <a:endParaRPr lang="zh-TW" altLang="en-US" sz="2000" dirty="0">
              <a:solidFill>
                <a:srgbClr val="C00000"/>
              </a:solidFill>
            </a:endParaRPr>
          </a:p>
        </p:txBody>
      </p:sp>
      <p:cxnSp>
        <p:nvCxnSpPr>
          <p:cNvPr id="41" name="直線單箭頭接點 40">
            <a:extLst>
              <a:ext uri="{FF2B5EF4-FFF2-40B4-BE49-F238E27FC236}">
                <a16:creationId xmlns:a16="http://schemas.microsoft.com/office/drawing/2014/main" xmlns="" id="{4CCCFD24-5B38-EE63-8BD0-A4397AE5D660}"/>
              </a:ext>
            </a:extLst>
          </p:cNvPr>
          <p:cNvCxnSpPr>
            <a:cxnSpLocks/>
          </p:cNvCxnSpPr>
          <p:nvPr/>
        </p:nvCxnSpPr>
        <p:spPr>
          <a:xfrm>
            <a:off x="7895913" y="4008276"/>
            <a:ext cx="136048" cy="431294"/>
          </a:xfrm>
          <a:prstGeom prst="straightConnector1">
            <a:avLst/>
          </a:prstGeom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>
            <a:extLst>
              <a:ext uri="{FF2B5EF4-FFF2-40B4-BE49-F238E27FC236}">
                <a16:creationId xmlns:a16="http://schemas.microsoft.com/office/drawing/2014/main" xmlns="" id="{84B3628D-1D31-3DB6-3548-3944608D5F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7891" name="投影片編號版面配置區 4">
            <a:extLst>
              <a:ext uri="{FF2B5EF4-FFF2-40B4-BE49-F238E27FC236}">
                <a16:creationId xmlns:a16="http://schemas.microsoft.com/office/drawing/2014/main" xmlns="" id="{C3477109-7127-BC41-4E27-CD8EA836AD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2345DF-6C8A-9143-A45A-ABEB6C690550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xmlns="" id="{4625BC54-1FE2-EBCE-6011-50E8C3BE2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Customer Segments</a:t>
            </a:r>
            <a:endParaRPr lang="zh-TW" altLang="en-US" sz="4400" dirty="0"/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xmlns="" id="{F4FD03AB-FC56-761E-6F2F-C14AAE5B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34672" cy="4114800"/>
          </a:xfrm>
        </p:spPr>
        <p:txBody>
          <a:bodyPr/>
          <a:lstStyle/>
          <a:p>
            <a:pPr eaLnBrk="1" hangingPunct="1"/>
            <a:r>
              <a:rPr lang="en-US" altLang="zh-TW" sz="2800" dirty="0"/>
              <a:t>The Target audience of the value propositions</a:t>
            </a:r>
          </a:p>
          <a:p>
            <a:pPr eaLnBrk="1" hangingPunct="1"/>
            <a:r>
              <a:rPr lang="en-US" altLang="zh-TW" sz="2800" dirty="0"/>
              <a:t>TA</a:t>
            </a:r>
            <a:endParaRPr lang="en-US" altLang="zh-TW" sz="28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Business customer (to B)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Consumer (to C)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Specific segments (e.g. education, military, …)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First-time users or replacement market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xmlns="" id="{DBAC85B7-2465-FA88-6C07-E7D38D8C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Many types of customers</a:t>
            </a:r>
            <a:endParaRPr lang="zh-TW" altLang="en-US" dirty="0"/>
          </a:p>
        </p:txBody>
      </p:sp>
      <p:sp>
        <p:nvSpPr>
          <p:cNvPr id="38915" name="內容版面配置區 2">
            <a:extLst>
              <a:ext uri="{FF2B5EF4-FFF2-40B4-BE49-F238E27FC236}">
                <a16:creationId xmlns:a16="http://schemas.microsoft.com/office/drawing/2014/main" xmlns="" id="{01401BCB-F05A-FC6D-2E6D-F958623B82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Who are the customers of Google Search?</a:t>
            </a:r>
          </a:p>
          <a:p>
            <a:pPr eaLnBrk="1" hangingPunct="1"/>
            <a:r>
              <a:rPr lang="en-US" altLang="zh-TW" dirty="0"/>
              <a:t>Easy to identify customers in a two-way transaction, but what if there are multi-way exchange?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/>
              <a:t>All </a:t>
            </a:r>
            <a:r>
              <a:rPr lang="en-US" altLang="zh-TW" dirty="0">
                <a:solidFill>
                  <a:srgbClr val="C00000"/>
                </a:solidFill>
              </a:rPr>
              <a:t>customers</a:t>
            </a:r>
            <a:r>
              <a:rPr lang="en-US" altLang="zh-TW" dirty="0"/>
              <a:t> must me treated well</a:t>
            </a:r>
            <a:endParaRPr lang="zh-TW" altLang="en-US" dirty="0"/>
          </a:p>
        </p:txBody>
      </p:sp>
      <p:sp>
        <p:nvSpPr>
          <p:cNvPr id="38916" name="頁尾版面配置區 3">
            <a:extLst>
              <a:ext uri="{FF2B5EF4-FFF2-40B4-BE49-F238E27FC236}">
                <a16:creationId xmlns:a16="http://schemas.microsoft.com/office/drawing/2014/main" xmlns="" id="{92F9E365-238F-2956-7039-5C58806B6A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8917" name="投影片編號版面配置區 4">
            <a:extLst>
              <a:ext uri="{FF2B5EF4-FFF2-40B4-BE49-F238E27FC236}">
                <a16:creationId xmlns:a16="http://schemas.microsoft.com/office/drawing/2014/main" xmlns="" id="{73A01AF8-F528-34E5-66F7-5AE49802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1BD70C-A251-7346-B16A-D25534EB3B22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xmlns="" id="{D4FFAF00-BCD2-615D-E747-919E77AC10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Multi-way value exchange</a:t>
            </a:r>
            <a:r>
              <a:rPr lang="zh-TW" altLang="en-US" sz="3600" dirty="0"/>
              <a:t>：</a:t>
            </a:r>
            <a:r>
              <a:rPr lang="en-US" altLang="zh-TW" sz="3200" dirty="0">
                <a:solidFill>
                  <a:schemeClr val="bg1"/>
                </a:solidFill>
              </a:rPr>
              <a:t>Google Search</a:t>
            </a:r>
          </a:p>
        </p:txBody>
      </p:sp>
      <p:sp>
        <p:nvSpPr>
          <p:cNvPr id="39939" name="Oval 3">
            <a:extLst>
              <a:ext uri="{FF2B5EF4-FFF2-40B4-BE49-F238E27FC236}">
                <a16:creationId xmlns:a16="http://schemas.microsoft.com/office/drawing/2014/main" xmlns="" id="{DA4D7786-6EFD-F0C2-16B7-60C4F973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205038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Web</a:t>
            </a:r>
          </a:p>
          <a:p>
            <a:pPr algn="ctr" eaLnBrk="1" hangingPunct="1"/>
            <a:r>
              <a:rPr lang="en-US" altLang="zh-TW" sz="2800" dirty="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Sites</a:t>
            </a:r>
            <a:endParaRPr lang="zh-TW" altLang="en-US" sz="2800" dirty="0">
              <a:solidFill>
                <a:schemeClr val="bg1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39940" name="Oval 4">
            <a:extLst>
              <a:ext uri="{FF2B5EF4-FFF2-40B4-BE49-F238E27FC236}">
                <a16:creationId xmlns:a16="http://schemas.microsoft.com/office/drawing/2014/main" xmlns="" id="{10F12A32-34A6-BC89-C9DE-42BA1AD7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2997200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+mn-lt"/>
              </a:rPr>
              <a:t>Google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:a16="http://schemas.microsoft.com/office/drawing/2014/main" xmlns="" id="{5DCE7F37-FFB6-6277-D120-3624330E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276475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xmlns="" id="{23D09E41-5750-7757-62E4-98791E5F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84763"/>
            <a:ext cx="1439862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業者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xmlns="" id="{40577A09-933C-3B37-C4A5-7A29E30AC6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781300"/>
            <a:ext cx="1368425" cy="503238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xmlns="" id="{E0615D60-A79B-ECB4-2321-F46B87FD0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141663"/>
            <a:ext cx="1368425" cy="503237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xmlns="" id="{1C2CE800-47CE-4F2A-D757-E5BE9A329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708275"/>
            <a:ext cx="1223962" cy="433388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6" name="Line 10">
            <a:extLst>
              <a:ext uri="{FF2B5EF4-FFF2-40B4-BE49-F238E27FC236}">
                <a16:creationId xmlns:a16="http://schemas.microsoft.com/office/drawing/2014/main" xmlns="" id="{5771A2AB-442E-9EAB-D9DC-4E9CDE380A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3141663"/>
            <a:ext cx="1368425" cy="503237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xmlns="" id="{2A04E2A5-46C3-61CE-B799-8100D3AE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2831" y="2459980"/>
            <a:ext cx="17107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CC0000"/>
                </a:solidFill>
                <a:latin typeface="+mn-lt"/>
              </a:rPr>
              <a:t>Knowledge</a:t>
            </a:r>
            <a:endParaRPr lang="zh-TW" altLang="en-US" dirty="0">
              <a:solidFill>
                <a:srgbClr val="CC0000"/>
              </a:solidFill>
              <a:latin typeface="+mn-lt"/>
            </a:endParaRP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xmlns="" id="{D0659CDB-5FA2-0389-F443-9A935D39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8930" y="3397093"/>
            <a:ext cx="109196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CC0000"/>
                </a:solidFill>
                <a:latin typeface="+mn-lt"/>
              </a:rPr>
              <a:t>Head </a:t>
            </a:r>
          </a:p>
          <a:p>
            <a:pPr eaLnBrk="1" hangingPunct="1"/>
            <a:r>
              <a:rPr lang="en-US" altLang="zh-TW" dirty="0">
                <a:solidFill>
                  <a:srgbClr val="CC0000"/>
                </a:solidFill>
                <a:latin typeface="+mn-lt"/>
              </a:rPr>
              <a:t>counts</a:t>
            </a:r>
            <a:endParaRPr lang="zh-TW" altLang="en-US" dirty="0">
              <a:solidFill>
                <a:srgbClr val="CC0000"/>
              </a:solidFill>
              <a:latin typeface="+mn-lt"/>
            </a:endParaRP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xmlns="" id="{75B1F1D1-5E95-048F-6B8B-638D2500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9810" y="2528888"/>
            <a:ext cx="18614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8000"/>
                </a:solidFill>
                <a:latin typeface="+mn-lt"/>
              </a:rPr>
              <a:t>Info sources</a:t>
            </a:r>
            <a:endParaRPr lang="zh-TW" altLang="en-US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xmlns="" id="{64C6BDAC-9DD1-FD2C-F192-C95956C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7921" y="3411686"/>
            <a:ext cx="20505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8000"/>
                </a:solidFill>
                <a:latin typeface="+mn-lt"/>
              </a:rPr>
              <a:t>Info exposure</a:t>
            </a:r>
            <a:endParaRPr lang="zh-TW" altLang="en-US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xmlns="" id="{9DB9113E-3B46-57EB-6960-D272F8496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2" name="Line 16">
            <a:extLst>
              <a:ext uri="{FF2B5EF4-FFF2-40B4-BE49-F238E27FC236}">
                <a16:creationId xmlns:a16="http://schemas.microsoft.com/office/drawing/2014/main" xmlns="" id="{8C4346EE-A536-C74A-431F-B5B3FA4F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xmlns="" id="{E2F7ED52-B90A-BD48-2D00-90E0842C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438650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660066"/>
                </a:solidFill>
                <a:latin typeface="+mn-lt"/>
              </a:rPr>
              <a:t>$$</a:t>
            </a: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xmlns="" id="{50664BA7-C1CE-1BF2-26CB-C43160D05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1265" y="4348311"/>
            <a:ext cx="206819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660066"/>
                </a:solidFill>
                <a:latin typeface="+mn-lt"/>
              </a:rPr>
              <a:t>Ads exposure</a:t>
            </a:r>
            <a:endParaRPr lang="zh-TW" altLang="en-US" dirty="0">
              <a:solidFill>
                <a:srgbClr val="660066"/>
              </a:solidFill>
              <a:latin typeface="+mn-lt"/>
            </a:endParaRPr>
          </a:p>
        </p:txBody>
      </p:sp>
      <p:sp>
        <p:nvSpPr>
          <p:cNvPr id="39955" name="Line 20">
            <a:extLst>
              <a:ext uri="{FF2B5EF4-FFF2-40B4-BE49-F238E27FC236}">
                <a16:creationId xmlns:a16="http://schemas.microsoft.com/office/drawing/2014/main" xmlns="" id="{E959FA27-FDA7-D076-9151-17BD303B5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3429000"/>
            <a:ext cx="288925" cy="1512888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6" name="Line 21">
            <a:extLst>
              <a:ext uri="{FF2B5EF4-FFF2-40B4-BE49-F238E27FC236}">
                <a16:creationId xmlns:a16="http://schemas.microsoft.com/office/drawing/2014/main" xmlns="" id="{41A645FE-22C4-388E-C18C-40498DB024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4941888"/>
            <a:ext cx="1512888" cy="57467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7" name="Line 22">
            <a:extLst>
              <a:ext uri="{FF2B5EF4-FFF2-40B4-BE49-F238E27FC236}">
                <a16:creationId xmlns:a16="http://schemas.microsoft.com/office/drawing/2014/main" xmlns="" id="{A8AD02A6-98A6-36A0-2950-5CAF6315F4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357563"/>
            <a:ext cx="360362" cy="18002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8" name="Line 23">
            <a:extLst>
              <a:ext uri="{FF2B5EF4-FFF2-40B4-BE49-F238E27FC236}">
                <a16:creationId xmlns:a16="http://schemas.microsoft.com/office/drawing/2014/main" xmlns="" id="{1512CF2D-8047-B69E-DC7B-48B127E09A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5157788"/>
            <a:ext cx="1728788" cy="647700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59" name="Text Box 24">
            <a:extLst>
              <a:ext uri="{FF2B5EF4-FFF2-40B4-BE49-F238E27FC236}">
                <a16:creationId xmlns:a16="http://schemas.microsoft.com/office/drawing/2014/main" xmlns="" id="{7936B201-FD90-6457-A86E-7340B09EF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437063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00CC"/>
                </a:solidFill>
                <a:latin typeface="+mn-lt"/>
              </a:rPr>
              <a:t>$$</a:t>
            </a:r>
          </a:p>
        </p:txBody>
      </p:sp>
      <p:sp>
        <p:nvSpPr>
          <p:cNvPr id="39960" name="Text Box 25">
            <a:extLst>
              <a:ext uri="{FF2B5EF4-FFF2-40B4-BE49-F238E27FC236}">
                <a16:creationId xmlns:a16="http://schemas.microsoft.com/office/drawing/2014/main" xmlns="" id="{E495F95C-9DE8-4A5B-C266-878CB934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725988"/>
            <a:ext cx="124585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Product</a:t>
            </a:r>
          </a:p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Info</a:t>
            </a:r>
            <a:endParaRPr lang="zh-TW" altLang="en-US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9961" name="Line 26">
            <a:extLst>
              <a:ext uri="{FF2B5EF4-FFF2-40B4-BE49-F238E27FC236}">
                <a16:creationId xmlns:a16="http://schemas.microsoft.com/office/drawing/2014/main" xmlns="" id="{4FADB342-25F6-2E75-E643-0F5C6A4F0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628775"/>
            <a:ext cx="2736850" cy="7921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2" name="Line 27">
            <a:extLst>
              <a:ext uri="{FF2B5EF4-FFF2-40B4-BE49-F238E27FC236}">
                <a16:creationId xmlns:a16="http://schemas.microsoft.com/office/drawing/2014/main" xmlns="" id="{4B2961AB-F5E4-44EE-F62C-15B03B28C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1628775"/>
            <a:ext cx="1727200" cy="5762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3" name="Line 28">
            <a:extLst>
              <a:ext uri="{FF2B5EF4-FFF2-40B4-BE49-F238E27FC236}">
                <a16:creationId xmlns:a16="http://schemas.microsoft.com/office/drawing/2014/main" xmlns="" id="{889775AE-5E70-A222-F00B-DCA0BE006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844675"/>
            <a:ext cx="2520950" cy="7207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4" name="Line 29">
            <a:extLst>
              <a:ext uri="{FF2B5EF4-FFF2-40B4-BE49-F238E27FC236}">
                <a16:creationId xmlns:a16="http://schemas.microsoft.com/office/drawing/2014/main" xmlns="" id="{9E7535C2-E97D-8EDE-53C6-57307A0F9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1844675"/>
            <a:ext cx="1439862" cy="5048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>
              <a:latin typeface="+mn-lt"/>
            </a:endParaRPr>
          </a:p>
        </p:txBody>
      </p:sp>
      <p:sp>
        <p:nvSpPr>
          <p:cNvPr id="39965" name="Text Box 30">
            <a:extLst>
              <a:ext uri="{FF2B5EF4-FFF2-40B4-BE49-F238E27FC236}">
                <a16:creationId xmlns:a16="http://schemas.microsoft.com/office/drawing/2014/main" xmlns="" id="{2A2C6F3F-7E5F-9F53-1DC7-CB0311C44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9130" y="1671141"/>
            <a:ext cx="17940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Info release</a:t>
            </a:r>
            <a:endParaRPr lang="zh-TW" altLang="en-US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9966" name="Text Box 31">
            <a:extLst>
              <a:ext uri="{FF2B5EF4-FFF2-40B4-BE49-F238E27FC236}">
                <a16:creationId xmlns:a16="http://schemas.microsoft.com/office/drawing/2014/main" xmlns="" id="{CAF6F5CC-7BDF-BF5D-491F-998C109C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5481" y="1906092"/>
            <a:ext cx="14863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00CC"/>
                </a:solidFill>
                <a:latin typeface="+mn-lt"/>
              </a:rPr>
              <a:t>Exposure</a:t>
            </a:r>
            <a:endParaRPr lang="zh-TW" altLang="en-US" dirty="0">
              <a:solidFill>
                <a:srgbClr val="0000CC"/>
              </a:solidFill>
              <a:latin typeface="+mn-lt"/>
            </a:endParaRPr>
          </a:p>
        </p:txBody>
      </p:sp>
      <p:sp>
        <p:nvSpPr>
          <p:cNvPr id="39967" name="頁尾版面配置區 1">
            <a:extLst>
              <a:ext uri="{FF2B5EF4-FFF2-40B4-BE49-F238E27FC236}">
                <a16:creationId xmlns:a16="http://schemas.microsoft.com/office/drawing/2014/main" xmlns="" id="{65575AFA-E854-7648-3C59-7B3C2872C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9968" name="投影片編號版面配置區 2">
            <a:extLst>
              <a:ext uri="{FF2B5EF4-FFF2-40B4-BE49-F238E27FC236}">
                <a16:creationId xmlns:a16="http://schemas.microsoft.com/office/drawing/2014/main" xmlns="" id="{90385FB6-5951-1F19-BFC6-D1D1566EB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E9099-280F-C24E-B12F-AC7D979562E4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" name="Oval 5">
            <a:extLst>
              <a:ext uri="{FF2B5EF4-FFF2-40B4-BE49-F238E27FC236}">
                <a16:creationId xmlns:a16="http://schemas.microsoft.com/office/drawing/2014/main" xmlns="" id="{268FB658-4FFC-9480-1DFA-A5FDDA7C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2295525"/>
            <a:ext cx="1439863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>
                <a:solidFill>
                  <a:schemeClr val="bg1"/>
                </a:solidFill>
                <a:latin typeface="+mn-lt"/>
                <a:ea typeface="SimHei" panose="02010609060101010101" pitchFamily="49" charset="-122"/>
              </a:rPr>
              <a:t>Users</a:t>
            </a:r>
            <a:endParaRPr lang="zh-TW" altLang="en-US" sz="2800" dirty="0">
              <a:solidFill>
                <a:schemeClr val="bg1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34" name="Oval 6">
            <a:extLst>
              <a:ext uri="{FF2B5EF4-FFF2-40B4-BE49-F238E27FC236}">
                <a16:creationId xmlns:a16="http://schemas.microsoft.com/office/drawing/2014/main" xmlns="" id="{66B1C0C6-026E-E60B-0A40-F418E6CD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812" y="5095874"/>
            <a:ext cx="1512888" cy="1211263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>
                <a:solidFill>
                  <a:schemeClr val="bg1"/>
                </a:solidFill>
                <a:latin typeface="Arial Narrow" panose="020B0606020202030204" pitchFamily="34" charset="0"/>
                <a:ea typeface="SimHei" panose="02010609060101010101" pitchFamily="49" charset="-122"/>
              </a:rPr>
              <a:t>Advertisers/</a:t>
            </a:r>
          </a:p>
          <a:p>
            <a:pPr algn="ctr" eaLnBrk="1" hangingPunct="1"/>
            <a:r>
              <a:rPr lang="en-US" altLang="zh-TW" dirty="0">
                <a:solidFill>
                  <a:schemeClr val="bg1"/>
                </a:solidFill>
                <a:latin typeface="Arial Narrow" panose="020B0606020202030204" pitchFamily="34" charset="0"/>
                <a:ea typeface="SimHei" panose="02010609060101010101" pitchFamily="49" charset="-122"/>
              </a:rPr>
              <a:t>Brand owner</a:t>
            </a:r>
            <a:endParaRPr lang="zh-TW" altLang="en-US" dirty="0">
              <a:solidFill>
                <a:schemeClr val="bg1"/>
              </a:solidFill>
              <a:latin typeface="Arial Narrow" panose="020B0606020202030204" pitchFamily="34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>
            <a:extLst>
              <a:ext uri="{FF2B5EF4-FFF2-40B4-BE49-F238E27FC236}">
                <a16:creationId xmlns:a16="http://schemas.microsoft.com/office/drawing/2014/main" xmlns="" id="{26EA799D-A8BB-43E7-D714-678F362F7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1987" name="投影片編號版面配置區 4">
            <a:extLst>
              <a:ext uri="{FF2B5EF4-FFF2-40B4-BE49-F238E27FC236}">
                <a16:creationId xmlns:a16="http://schemas.microsoft.com/office/drawing/2014/main" xmlns="" id="{853B4414-1557-3C34-700A-FE69463C5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B2338DB-91DE-3A43-A259-73C6C578944F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xmlns="" id="{98A0871D-AF56-F871-2D3A-6E517F539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Customer relationship</a:t>
            </a:r>
            <a:endParaRPr lang="zh-TW" altLang="en-US" dirty="0"/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xmlns="" id="{81201E9D-809E-5825-D969-8ED5F92DC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Do you know your customers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Why and why not?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Single transactions (may repeat)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7-11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How to increase loyalty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Long term customers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Repeated sales to known members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Costco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>
            <a:extLst>
              <a:ext uri="{FF2B5EF4-FFF2-40B4-BE49-F238E27FC236}">
                <a16:creationId xmlns:a16="http://schemas.microsoft.com/office/drawing/2014/main" xmlns="" id="{E233AB19-2F2F-F19F-8D8D-14771CC9D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3011" name="投影片編號版面配置區 4">
            <a:extLst>
              <a:ext uri="{FF2B5EF4-FFF2-40B4-BE49-F238E27FC236}">
                <a16:creationId xmlns:a16="http://schemas.microsoft.com/office/drawing/2014/main" xmlns="" id="{10624D5F-132B-5A9B-3383-86CB30066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6B9425-C0C1-4F42-98B0-53AFA5FF7616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xmlns="" id="{2DC320DC-C997-CE42-0B87-9DF1D93E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Channels</a:t>
            </a:r>
            <a:endParaRPr lang="zh-TW" altLang="en-US" sz="4400" dirty="0"/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xmlns="" id="{093274CD-962A-5A7F-8B92-4703308F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How do you sale your products or services?</a:t>
            </a:r>
          </a:p>
          <a:p>
            <a:pPr lvl="1" eaLnBrk="1" hangingPunct="1"/>
            <a:r>
              <a:rPr lang="en-US" altLang="zh-TW" sz="3200" dirty="0"/>
              <a:t>By yourself</a:t>
            </a:r>
          </a:p>
          <a:p>
            <a:pPr lvl="1" eaLnBrk="1" hangingPunct="1"/>
            <a:r>
              <a:rPr lang="en-US" altLang="zh-TW" sz="3200" dirty="0"/>
              <a:t>Agents</a:t>
            </a:r>
          </a:p>
          <a:p>
            <a:pPr lvl="1" eaLnBrk="1" hangingPunct="1"/>
            <a:r>
              <a:rPr lang="en-US" altLang="zh-TW" sz="3200" dirty="0"/>
              <a:t>Networks</a:t>
            </a:r>
          </a:p>
          <a:p>
            <a:pPr eaLnBrk="1" hangingPunct="1"/>
            <a:r>
              <a:rPr lang="en-US" altLang="zh-TW" sz="3600" dirty="0"/>
              <a:t>The values of channels?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:a16="http://schemas.microsoft.com/office/drawing/2014/main" xmlns="" id="{45704AE1-ED84-8DEE-C65C-5E2D9909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Business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endParaRPr lang="en-US" altLang="zh-TW" baseline="-25000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xmlns="" id="{98753284-1042-621B-96EA-F13077EA3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/>
              <a:t>A company's core strategy for profitably doing business. </a:t>
            </a:r>
            <a:r>
              <a:rPr lang="en-US" altLang="zh-TW" sz="2400" dirty="0" smtClean="0"/>
              <a:t>Includes: </a:t>
            </a:r>
            <a:endParaRPr lang="en-US" altLang="zh-TW" sz="2400" dirty="0"/>
          </a:p>
          <a:p>
            <a:pPr lvl="1"/>
            <a:r>
              <a:rPr lang="en-US" altLang="zh-TW" sz="2000" dirty="0"/>
              <a:t>Products or services the business plans to sell</a:t>
            </a:r>
          </a:p>
          <a:p>
            <a:pPr lvl="1"/>
            <a:r>
              <a:rPr lang="en-US" altLang="zh-TW" sz="2000" dirty="0"/>
              <a:t>Target markets</a:t>
            </a:r>
          </a:p>
          <a:p>
            <a:pPr lvl="1"/>
            <a:r>
              <a:rPr lang="en-US" altLang="zh-TW" sz="2000" dirty="0"/>
              <a:t>Any anticipated expenses</a:t>
            </a:r>
          </a:p>
          <a:p>
            <a:r>
              <a:rPr lang="en-US" altLang="zh-TW" sz="2400" dirty="0"/>
              <a:t>Different models for different types of business</a:t>
            </a:r>
          </a:p>
          <a:p>
            <a:pPr lvl="1"/>
            <a:r>
              <a:rPr lang="en-US" altLang="zh-TW" sz="2000" dirty="0"/>
              <a:t>e.g. retailer, manufacturing, OEM, …. </a:t>
            </a:r>
          </a:p>
          <a:p>
            <a:r>
              <a:rPr lang="en-US" altLang="zh-TW" sz="2400" dirty="0"/>
              <a:t>When evaluating a business model as an investor, consider whether the product being offer matches a true need in the market</a:t>
            </a:r>
          </a:p>
        </p:txBody>
      </p:sp>
      <p:sp>
        <p:nvSpPr>
          <p:cNvPr id="2" name="頁尾版面配置區 1">
            <a:extLst>
              <a:ext uri="{FF2B5EF4-FFF2-40B4-BE49-F238E27FC236}">
                <a16:creationId xmlns:a16="http://schemas.microsoft.com/office/drawing/2014/main" xmlns="" id="{5382631B-532A-7A78-5A13-CD24684EEC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xmlns="" id="{2085E346-3981-8560-CC62-207DC6D1CE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頁尾版面配置區 3">
            <a:extLst>
              <a:ext uri="{FF2B5EF4-FFF2-40B4-BE49-F238E27FC236}">
                <a16:creationId xmlns:a16="http://schemas.microsoft.com/office/drawing/2014/main" xmlns="" id="{2983021B-3DA1-5755-7FFC-BC7C32E51F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4035" name="投影片編號版面配置區 4">
            <a:extLst>
              <a:ext uri="{FF2B5EF4-FFF2-40B4-BE49-F238E27FC236}">
                <a16:creationId xmlns:a16="http://schemas.microsoft.com/office/drawing/2014/main" xmlns="" id="{494F30CA-E308-F710-DCD8-5F4DEF434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34B46A-EAE4-964F-ADDD-B9338A1228A8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xmlns="" id="{80F9146C-E3D2-0977-1ACC-48749591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 err="1"/>
              <a:t>Customes</a:t>
            </a:r>
            <a:r>
              <a:rPr lang="en-US" altLang="zh-TW" sz="4400" dirty="0"/>
              <a:t> and Channels</a:t>
            </a:r>
            <a:endParaRPr lang="zh-TW" altLang="en-US" sz="4400" dirty="0"/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xmlns="" id="{6B0EAB00-CC34-ABAE-446B-14F054DF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Think about the scenario</a:t>
            </a:r>
          </a:p>
          <a:p>
            <a:pPr lvl="1" eaLnBrk="1" hangingPunct="1"/>
            <a:r>
              <a:rPr lang="en-US" altLang="zh-TW" sz="3200" dirty="0"/>
              <a:t>Airlines</a:t>
            </a:r>
          </a:p>
          <a:p>
            <a:pPr lvl="1" eaLnBrk="1" hangingPunct="1"/>
            <a:r>
              <a:rPr lang="en-US" altLang="zh-TW" sz="3200" dirty="0"/>
              <a:t>Travel agents</a:t>
            </a:r>
          </a:p>
          <a:p>
            <a:pPr lvl="1" eaLnBrk="1" hangingPunct="1"/>
            <a:r>
              <a:rPr lang="en-US" altLang="zh-TW" sz="3200" dirty="0"/>
              <a:t>Consumers</a:t>
            </a:r>
          </a:p>
          <a:p>
            <a:pPr eaLnBrk="1" hangingPunct="1"/>
            <a:r>
              <a:rPr lang="en-US" altLang="zh-TW" sz="3600" dirty="0"/>
              <a:t>Channel conflict</a:t>
            </a:r>
          </a:p>
          <a:p>
            <a:pPr lvl="1" eaLnBrk="1" hangingPunct="1"/>
            <a:r>
              <a:rPr lang="en-US" altLang="zh-TW" sz="32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If you are an airline, are the travel agents your competitors?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頁尾版面配置區 3">
            <a:extLst>
              <a:ext uri="{FF2B5EF4-FFF2-40B4-BE49-F238E27FC236}">
                <a16:creationId xmlns:a16="http://schemas.microsoft.com/office/drawing/2014/main" xmlns="" id="{6B207EAF-C646-8BDC-FEE3-1A5CC83161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5059" name="投影片編號版面配置區 4">
            <a:extLst>
              <a:ext uri="{FF2B5EF4-FFF2-40B4-BE49-F238E27FC236}">
                <a16:creationId xmlns:a16="http://schemas.microsoft.com/office/drawing/2014/main" xmlns="" id="{5DEF3B5F-33FA-A4C7-5DE1-0FA220FC1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8F0D57-6BA8-9943-B027-D4A8C9FCCA44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xmlns="" id="{D447F546-EC88-8E95-2DC9-1A395D16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The Airline case</a:t>
            </a:r>
            <a:endParaRPr lang="zh-TW" altLang="en-US" dirty="0"/>
          </a:p>
        </p:txBody>
      </p:sp>
      <p:sp>
        <p:nvSpPr>
          <p:cNvPr id="45061" name="Oval 3">
            <a:extLst>
              <a:ext uri="{FF2B5EF4-FFF2-40B4-BE49-F238E27FC236}">
                <a16:creationId xmlns:a16="http://schemas.microsoft.com/office/drawing/2014/main" xmlns="" id="{313F6671-C9D9-3DD0-0C36-E6ECC80D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219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Travel</a:t>
            </a:r>
          </a:p>
          <a:p>
            <a:pPr algn="ctr" eaLnBrk="1" hangingPunct="1"/>
            <a:r>
              <a:rPr lang="en-US" altLang="zh-TW" dirty="0"/>
              <a:t>Agents</a:t>
            </a:r>
            <a:endParaRPr lang="zh-TW" altLang="en-US" dirty="0"/>
          </a:p>
        </p:txBody>
      </p:sp>
      <p:sp>
        <p:nvSpPr>
          <p:cNvPr id="45062" name="Oval 4">
            <a:extLst>
              <a:ext uri="{FF2B5EF4-FFF2-40B4-BE49-F238E27FC236}">
                <a16:creationId xmlns:a16="http://schemas.microsoft.com/office/drawing/2014/main" xmlns="" id="{074AE021-2FA7-2782-F7C2-143CE11A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219200" cy="1143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Ticket</a:t>
            </a:r>
          </a:p>
          <a:p>
            <a:pPr algn="ctr" eaLnBrk="1" hangingPunct="1"/>
            <a:r>
              <a:rPr lang="en-US" altLang="zh-TW" dirty="0"/>
              <a:t>Agents</a:t>
            </a:r>
            <a:endParaRPr lang="zh-TW" altLang="en-US" dirty="0"/>
          </a:p>
        </p:txBody>
      </p:sp>
      <p:sp>
        <p:nvSpPr>
          <p:cNvPr id="45063" name="Oval 5">
            <a:extLst>
              <a:ext uri="{FF2B5EF4-FFF2-40B4-BE49-F238E27FC236}">
                <a16:creationId xmlns:a16="http://schemas.microsoft.com/office/drawing/2014/main" xmlns="" id="{1C7474EC-C4E9-1110-1191-C5882DDF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62300"/>
            <a:ext cx="1219200" cy="11430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/>
              <a:t>Airline</a:t>
            </a:r>
            <a:endParaRPr lang="zh-TW" altLang="en-US" dirty="0"/>
          </a:p>
        </p:txBody>
      </p:sp>
      <p:grpSp>
        <p:nvGrpSpPr>
          <p:cNvPr id="45064" name="Group 6">
            <a:extLst>
              <a:ext uri="{FF2B5EF4-FFF2-40B4-BE49-F238E27FC236}">
                <a16:creationId xmlns:a16="http://schemas.microsoft.com/office/drawing/2014/main" xmlns="" id="{2A759E4D-161C-C151-FB7A-1C0DDD1494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1752600"/>
            <a:ext cx="1177925" cy="985838"/>
            <a:chOff x="2869" y="910"/>
            <a:chExt cx="742" cy="621"/>
          </a:xfrm>
        </p:grpSpPr>
        <p:grpSp>
          <p:nvGrpSpPr>
            <p:cNvPr id="45076" name="Group 7">
              <a:extLst>
                <a:ext uri="{FF2B5EF4-FFF2-40B4-BE49-F238E27FC236}">
                  <a16:creationId xmlns:a16="http://schemas.microsoft.com/office/drawing/2014/main" xmlns="" id="{3D3DC42F-DB31-E982-4624-B3D4FB63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45107" name="Group 8">
                <a:extLst>
                  <a:ext uri="{FF2B5EF4-FFF2-40B4-BE49-F238E27FC236}">
                    <a16:creationId xmlns:a16="http://schemas.microsoft.com/office/drawing/2014/main" xmlns="" id="{10FE7B10-DC02-F511-1245-BFB041A112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45114" name="Group 9">
                  <a:extLst>
                    <a:ext uri="{FF2B5EF4-FFF2-40B4-BE49-F238E27FC236}">
                      <a16:creationId xmlns:a16="http://schemas.microsoft.com/office/drawing/2014/main" xmlns="" id="{3A040295-9CAF-9350-DBC9-E9A2B86293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45119" name="Group 10">
                    <a:extLst>
                      <a:ext uri="{FF2B5EF4-FFF2-40B4-BE49-F238E27FC236}">
                        <a16:creationId xmlns:a16="http://schemas.microsoft.com/office/drawing/2014/main" xmlns="" id="{4C481FB0-40FC-303F-5822-7BAED780F6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45140" name="Freeform 11">
                      <a:extLst>
                        <a:ext uri="{FF2B5EF4-FFF2-40B4-BE49-F238E27FC236}">
                          <a16:creationId xmlns:a16="http://schemas.microsoft.com/office/drawing/2014/main" xmlns="" id="{12FA8FE3-01C6-35DE-F448-BA5E7F56B8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41" name="Freeform 12">
                      <a:extLst>
                        <a:ext uri="{FF2B5EF4-FFF2-40B4-BE49-F238E27FC236}">
                          <a16:creationId xmlns:a16="http://schemas.microsoft.com/office/drawing/2014/main" xmlns="" id="{2D7B021F-AA9D-0B5F-C933-0635AFDB86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120" name="Group 13">
                    <a:extLst>
                      <a:ext uri="{FF2B5EF4-FFF2-40B4-BE49-F238E27FC236}">
                        <a16:creationId xmlns:a16="http://schemas.microsoft.com/office/drawing/2014/main" xmlns="" id="{9E54E3F0-3939-3C48-ED18-3636BAE0B5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45121" name="Group 14">
                      <a:extLst>
                        <a:ext uri="{FF2B5EF4-FFF2-40B4-BE49-F238E27FC236}">
                          <a16:creationId xmlns:a16="http://schemas.microsoft.com/office/drawing/2014/main" xmlns="" id="{EC96F9E3-57A5-EE2C-AFAE-4931614956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45138" name="Freeform 15">
                        <a:extLst>
                          <a:ext uri="{FF2B5EF4-FFF2-40B4-BE49-F238E27FC236}">
                            <a16:creationId xmlns:a16="http://schemas.microsoft.com/office/drawing/2014/main" xmlns="" id="{D3395FB9-FB74-82B3-B325-9E8FA806FC6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  <p:sp>
                    <p:nvSpPr>
                      <p:cNvPr id="45139" name="Freeform 16">
                        <a:extLst>
                          <a:ext uri="{FF2B5EF4-FFF2-40B4-BE49-F238E27FC236}">
                            <a16:creationId xmlns:a16="http://schemas.microsoft.com/office/drawing/2014/main" xmlns="" id="{79882AB4-9A40-8C9C-CA77-54EF07CAC6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</p:grpSp>
                <p:grpSp>
                  <p:nvGrpSpPr>
                    <p:cNvPr id="45122" name="Group 17">
                      <a:extLst>
                        <a:ext uri="{FF2B5EF4-FFF2-40B4-BE49-F238E27FC236}">
                          <a16:creationId xmlns:a16="http://schemas.microsoft.com/office/drawing/2014/main" xmlns="" id="{D28146DC-7C05-6B81-F6A2-94EBAAF37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45123" name="Group 18">
                        <a:extLst>
                          <a:ext uri="{FF2B5EF4-FFF2-40B4-BE49-F238E27FC236}">
                            <a16:creationId xmlns:a16="http://schemas.microsoft.com/office/drawing/2014/main" xmlns="" id="{277E49AF-B576-D59E-8F99-E5A81855A7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45131" name="Freeform 19">
                          <a:extLst>
                            <a:ext uri="{FF2B5EF4-FFF2-40B4-BE49-F238E27FC236}">
                              <a16:creationId xmlns:a16="http://schemas.microsoft.com/office/drawing/2014/main" xmlns="" id="{209E2C44-99B6-00CD-B56C-9666FFE5B60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32" name="Group 20">
                          <a:extLst>
                            <a:ext uri="{FF2B5EF4-FFF2-40B4-BE49-F238E27FC236}">
                              <a16:creationId xmlns:a16="http://schemas.microsoft.com/office/drawing/2014/main" xmlns="" id="{99FCA708-C316-000E-D58D-40C6081098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45133" name="Freeform 21">
                            <a:extLst>
                              <a:ext uri="{FF2B5EF4-FFF2-40B4-BE49-F238E27FC236}">
                                <a16:creationId xmlns:a16="http://schemas.microsoft.com/office/drawing/2014/main" xmlns="" id="{F713C0B7-6854-5BD2-C2CF-F073E6BAEC30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4" name="Freeform 22">
                            <a:extLst>
                              <a:ext uri="{FF2B5EF4-FFF2-40B4-BE49-F238E27FC236}">
                                <a16:creationId xmlns:a16="http://schemas.microsoft.com/office/drawing/2014/main" xmlns="" id="{D13DA756-7FB0-4000-FFD6-54E2012DAC16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5" name="Freeform 23">
                            <a:extLst>
                              <a:ext uri="{FF2B5EF4-FFF2-40B4-BE49-F238E27FC236}">
                                <a16:creationId xmlns:a16="http://schemas.microsoft.com/office/drawing/2014/main" xmlns="" id="{8C930473-D463-4263-0077-0DCDCAD3C7B9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6" name="Freeform 24">
                            <a:extLst>
                              <a:ext uri="{FF2B5EF4-FFF2-40B4-BE49-F238E27FC236}">
                                <a16:creationId xmlns:a16="http://schemas.microsoft.com/office/drawing/2014/main" xmlns="" id="{FC48BDFC-FFD7-A4E6-B112-AC181824D95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7" name="Freeform 25">
                            <a:extLst>
                              <a:ext uri="{FF2B5EF4-FFF2-40B4-BE49-F238E27FC236}">
                                <a16:creationId xmlns:a16="http://schemas.microsoft.com/office/drawing/2014/main" xmlns="" id="{BC8B6258-2244-CB67-FACC-177E075C8528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  <p:grpSp>
                    <p:nvGrpSpPr>
                      <p:cNvPr id="45124" name="Group 26">
                        <a:extLst>
                          <a:ext uri="{FF2B5EF4-FFF2-40B4-BE49-F238E27FC236}">
                            <a16:creationId xmlns:a16="http://schemas.microsoft.com/office/drawing/2014/main" xmlns="" id="{FE609B4F-C8F5-EBEF-FE06-9580C4940C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45125" name="Freeform 27">
                          <a:extLst>
                            <a:ext uri="{FF2B5EF4-FFF2-40B4-BE49-F238E27FC236}">
                              <a16:creationId xmlns:a16="http://schemas.microsoft.com/office/drawing/2014/main" xmlns="" id="{0A2EC277-2AD6-8A3D-468C-E69D52F8827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26" name="Group 28">
                          <a:extLst>
                            <a:ext uri="{FF2B5EF4-FFF2-40B4-BE49-F238E27FC236}">
                              <a16:creationId xmlns:a16="http://schemas.microsoft.com/office/drawing/2014/main" xmlns="" id="{59145708-1C92-6A0A-B85A-AF697FB2A09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45127" name="Freeform 29">
                            <a:extLst>
                              <a:ext uri="{FF2B5EF4-FFF2-40B4-BE49-F238E27FC236}">
                                <a16:creationId xmlns:a16="http://schemas.microsoft.com/office/drawing/2014/main" xmlns="" id="{27D8338C-07BA-3766-C638-61BB9CA758A4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8" name="Freeform 30">
                            <a:extLst>
                              <a:ext uri="{FF2B5EF4-FFF2-40B4-BE49-F238E27FC236}">
                                <a16:creationId xmlns:a16="http://schemas.microsoft.com/office/drawing/2014/main" xmlns="" id="{5E97480B-11C7-2BAC-DC2B-8BF8F5C2D3F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9" name="Freeform 31">
                            <a:extLst>
                              <a:ext uri="{FF2B5EF4-FFF2-40B4-BE49-F238E27FC236}">
                                <a16:creationId xmlns:a16="http://schemas.microsoft.com/office/drawing/2014/main" xmlns="" id="{13E5F4B4-E492-63E2-8550-F4970F7656F3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0" name="Freeform 32">
                            <a:extLst>
                              <a:ext uri="{FF2B5EF4-FFF2-40B4-BE49-F238E27FC236}">
                                <a16:creationId xmlns:a16="http://schemas.microsoft.com/office/drawing/2014/main" xmlns="" id="{0F959DCE-79F9-AEF2-0325-AC1D4CA9F4D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45115" name="Group 33">
                  <a:extLst>
                    <a:ext uri="{FF2B5EF4-FFF2-40B4-BE49-F238E27FC236}">
                      <a16:creationId xmlns:a16="http://schemas.microsoft.com/office/drawing/2014/main" xmlns="" id="{7F0E588B-9E23-EA42-431F-406F890C8A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45116" name="Freeform 34">
                    <a:extLst>
                      <a:ext uri="{FF2B5EF4-FFF2-40B4-BE49-F238E27FC236}">
                        <a16:creationId xmlns:a16="http://schemas.microsoft.com/office/drawing/2014/main" xmlns="" id="{FF4BF71E-ECBE-2F83-438D-BB7087773D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7" name="Oval 35">
                    <a:extLst>
                      <a:ext uri="{FF2B5EF4-FFF2-40B4-BE49-F238E27FC236}">
                        <a16:creationId xmlns:a16="http://schemas.microsoft.com/office/drawing/2014/main" xmlns="" id="{43CF74A2-DEB7-332B-10C4-C0FAF675E7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8" name="Freeform 36">
                    <a:extLst>
                      <a:ext uri="{FF2B5EF4-FFF2-40B4-BE49-F238E27FC236}">
                        <a16:creationId xmlns:a16="http://schemas.microsoft.com/office/drawing/2014/main" xmlns="" id="{EF3B60B7-BCE6-2F7D-CC0C-B089706E3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  <p:grpSp>
            <p:nvGrpSpPr>
              <p:cNvPr id="45108" name="Group 37">
                <a:extLst>
                  <a:ext uri="{FF2B5EF4-FFF2-40B4-BE49-F238E27FC236}">
                    <a16:creationId xmlns:a16="http://schemas.microsoft.com/office/drawing/2014/main" xmlns="" id="{A3442272-8215-762D-143F-697631044F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45109" name="Freeform 38">
                  <a:extLst>
                    <a:ext uri="{FF2B5EF4-FFF2-40B4-BE49-F238E27FC236}">
                      <a16:creationId xmlns:a16="http://schemas.microsoft.com/office/drawing/2014/main" xmlns="" id="{B6758F9E-B574-6F23-8346-CD810FD01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grpSp>
              <p:nvGrpSpPr>
                <p:cNvPr id="45110" name="Group 39">
                  <a:extLst>
                    <a:ext uri="{FF2B5EF4-FFF2-40B4-BE49-F238E27FC236}">
                      <a16:creationId xmlns:a16="http://schemas.microsoft.com/office/drawing/2014/main" xmlns="" id="{9DF006B2-2CB5-006B-5943-EDD0E4AADD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45111" name="Freeform 40">
                    <a:extLst>
                      <a:ext uri="{FF2B5EF4-FFF2-40B4-BE49-F238E27FC236}">
                        <a16:creationId xmlns:a16="http://schemas.microsoft.com/office/drawing/2014/main" xmlns="" id="{45A1BA14-599B-7367-BE8F-3B253250A8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2" name="Oval 41">
                    <a:extLst>
                      <a:ext uri="{FF2B5EF4-FFF2-40B4-BE49-F238E27FC236}">
                        <a16:creationId xmlns:a16="http://schemas.microsoft.com/office/drawing/2014/main" xmlns="" id="{FCA86FB7-98AD-3EF8-E97E-1F7BD6E1FA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3" name="Freeform 42">
                    <a:extLst>
                      <a:ext uri="{FF2B5EF4-FFF2-40B4-BE49-F238E27FC236}">
                        <a16:creationId xmlns:a16="http://schemas.microsoft.com/office/drawing/2014/main" xmlns="" id="{D9C8B0B5-6094-27F3-FB5F-7E8E84A2F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  <p:grpSp>
          <p:nvGrpSpPr>
            <p:cNvPr id="45077" name="Group 43">
              <a:extLst>
                <a:ext uri="{FF2B5EF4-FFF2-40B4-BE49-F238E27FC236}">
                  <a16:creationId xmlns:a16="http://schemas.microsoft.com/office/drawing/2014/main" xmlns="" id="{BFBB78D6-2EDD-0961-E2C3-804BA02B7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45078" name="Group 44">
                <a:extLst>
                  <a:ext uri="{FF2B5EF4-FFF2-40B4-BE49-F238E27FC236}">
                    <a16:creationId xmlns:a16="http://schemas.microsoft.com/office/drawing/2014/main" xmlns="" id="{07C0F3EB-55EA-6792-0F86-E737AC685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45105" name="Freeform 45">
                  <a:extLst>
                    <a:ext uri="{FF2B5EF4-FFF2-40B4-BE49-F238E27FC236}">
                      <a16:creationId xmlns:a16="http://schemas.microsoft.com/office/drawing/2014/main" xmlns="" id="{52A222BF-597A-7853-8CFE-0CD3B8B7E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sp>
              <p:nvSpPr>
                <p:cNvPr id="45106" name="Freeform 46">
                  <a:extLst>
                    <a:ext uri="{FF2B5EF4-FFF2-40B4-BE49-F238E27FC236}">
                      <a16:creationId xmlns:a16="http://schemas.microsoft.com/office/drawing/2014/main" xmlns="" id="{74B248F2-22AB-D0F6-69B4-CCD40B380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</p:grpSp>
          <p:grpSp>
            <p:nvGrpSpPr>
              <p:cNvPr id="45079" name="Group 47">
                <a:extLst>
                  <a:ext uri="{FF2B5EF4-FFF2-40B4-BE49-F238E27FC236}">
                    <a16:creationId xmlns:a16="http://schemas.microsoft.com/office/drawing/2014/main" xmlns="" id="{036CB5F1-877F-0803-A08E-1AC57EA92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45080" name="Group 48">
                  <a:extLst>
                    <a:ext uri="{FF2B5EF4-FFF2-40B4-BE49-F238E27FC236}">
                      <a16:creationId xmlns:a16="http://schemas.microsoft.com/office/drawing/2014/main" xmlns="" id="{4D4EFB82-52EE-C3CB-ADC0-CE89FCD998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45087" name="Group 49">
                    <a:extLst>
                      <a:ext uri="{FF2B5EF4-FFF2-40B4-BE49-F238E27FC236}">
                        <a16:creationId xmlns:a16="http://schemas.microsoft.com/office/drawing/2014/main" xmlns="" id="{B0D57A44-6EC0-EBEE-08A0-9833BB3EDC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45097" name="Freeform 50">
                      <a:extLst>
                        <a:ext uri="{FF2B5EF4-FFF2-40B4-BE49-F238E27FC236}">
                          <a16:creationId xmlns:a16="http://schemas.microsoft.com/office/drawing/2014/main" xmlns="" id="{C5AA5D0A-0AFD-E32C-F913-44278E12D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8" name="Freeform 51">
                      <a:extLst>
                        <a:ext uri="{FF2B5EF4-FFF2-40B4-BE49-F238E27FC236}">
                          <a16:creationId xmlns:a16="http://schemas.microsoft.com/office/drawing/2014/main" xmlns="" id="{7AF9925F-47C0-80B2-D35E-89DEE58B1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9" name="Freeform 52">
                      <a:extLst>
                        <a:ext uri="{FF2B5EF4-FFF2-40B4-BE49-F238E27FC236}">
                          <a16:creationId xmlns:a16="http://schemas.microsoft.com/office/drawing/2014/main" xmlns="" id="{E3BCB095-7400-07C1-DECA-B5F7D95687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0" name="Freeform 53">
                      <a:extLst>
                        <a:ext uri="{FF2B5EF4-FFF2-40B4-BE49-F238E27FC236}">
                          <a16:creationId xmlns:a16="http://schemas.microsoft.com/office/drawing/2014/main" xmlns="" id="{428989C1-AD70-3A11-0F07-809ACDF5F6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1" name="Freeform 54">
                      <a:extLst>
                        <a:ext uri="{FF2B5EF4-FFF2-40B4-BE49-F238E27FC236}">
                          <a16:creationId xmlns:a16="http://schemas.microsoft.com/office/drawing/2014/main" xmlns="" id="{BFC0E1B2-89E6-BAA3-9B44-68FD28BF3F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2" name="Freeform 55">
                      <a:extLst>
                        <a:ext uri="{FF2B5EF4-FFF2-40B4-BE49-F238E27FC236}">
                          <a16:creationId xmlns:a16="http://schemas.microsoft.com/office/drawing/2014/main" xmlns="" id="{65A57A64-07CE-C638-D2FD-00A1DB35A0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3" name="Freeform 56">
                      <a:extLst>
                        <a:ext uri="{FF2B5EF4-FFF2-40B4-BE49-F238E27FC236}">
                          <a16:creationId xmlns:a16="http://schemas.microsoft.com/office/drawing/2014/main" xmlns="" id="{3BD551E6-6497-A57B-4DB7-F481D72C58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4" name="Freeform 57">
                      <a:extLst>
                        <a:ext uri="{FF2B5EF4-FFF2-40B4-BE49-F238E27FC236}">
                          <a16:creationId xmlns:a16="http://schemas.microsoft.com/office/drawing/2014/main" xmlns="" id="{4C39ED1B-EF67-1E79-0D0E-C4322476A6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088" name="Group 58">
                    <a:extLst>
                      <a:ext uri="{FF2B5EF4-FFF2-40B4-BE49-F238E27FC236}">
                        <a16:creationId xmlns:a16="http://schemas.microsoft.com/office/drawing/2014/main" xmlns="" id="{83F71169-69FA-DA4F-34D7-E27BD468B2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45089" name="Freeform 59">
                      <a:extLst>
                        <a:ext uri="{FF2B5EF4-FFF2-40B4-BE49-F238E27FC236}">
                          <a16:creationId xmlns:a16="http://schemas.microsoft.com/office/drawing/2014/main" xmlns="" id="{56739289-8D5D-1CCD-5B47-0FA4C27183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0" name="Freeform 60">
                      <a:extLst>
                        <a:ext uri="{FF2B5EF4-FFF2-40B4-BE49-F238E27FC236}">
                          <a16:creationId xmlns:a16="http://schemas.microsoft.com/office/drawing/2014/main" xmlns="" id="{2CD5A4BB-D3F5-AB6B-84E9-B22C218D78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1" name="Freeform 61">
                      <a:extLst>
                        <a:ext uri="{FF2B5EF4-FFF2-40B4-BE49-F238E27FC236}">
                          <a16:creationId xmlns:a16="http://schemas.microsoft.com/office/drawing/2014/main" xmlns="" id="{893E86B7-8BDF-5408-C0FB-06B89E00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2" name="Freeform 62">
                      <a:extLst>
                        <a:ext uri="{FF2B5EF4-FFF2-40B4-BE49-F238E27FC236}">
                          <a16:creationId xmlns:a16="http://schemas.microsoft.com/office/drawing/2014/main" xmlns="" id="{FC5DC51E-E843-5BB1-702E-842AF84EC6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3" name="Freeform 63">
                      <a:extLst>
                        <a:ext uri="{FF2B5EF4-FFF2-40B4-BE49-F238E27FC236}">
                          <a16:creationId xmlns:a16="http://schemas.microsoft.com/office/drawing/2014/main" xmlns="" id="{A51A7C62-58D1-5678-FCC3-5508FCFDEE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4" name="Freeform 64">
                      <a:extLst>
                        <a:ext uri="{FF2B5EF4-FFF2-40B4-BE49-F238E27FC236}">
                          <a16:creationId xmlns:a16="http://schemas.microsoft.com/office/drawing/2014/main" xmlns="" id="{5C883ADE-CC78-E763-28B0-ADBBA23649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5" name="Freeform 65">
                      <a:extLst>
                        <a:ext uri="{FF2B5EF4-FFF2-40B4-BE49-F238E27FC236}">
                          <a16:creationId xmlns:a16="http://schemas.microsoft.com/office/drawing/2014/main" xmlns="" id="{D81AEC56-733A-DEE2-4734-42ECEC7026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6" name="Freeform 66">
                      <a:extLst>
                        <a:ext uri="{FF2B5EF4-FFF2-40B4-BE49-F238E27FC236}">
                          <a16:creationId xmlns:a16="http://schemas.microsoft.com/office/drawing/2014/main" xmlns="" id="{5DA63428-5930-5358-13A4-FF75DBBC21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</p:grpSp>
            <p:grpSp>
              <p:nvGrpSpPr>
                <p:cNvPr id="45081" name="Group 67">
                  <a:extLst>
                    <a:ext uri="{FF2B5EF4-FFF2-40B4-BE49-F238E27FC236}">
                      <a16:creationId xmlns:a16="http://schemas.microsoft.com/office/drawing/2014/main" xmlns="" id="{A9FD0B51-45BC-AF54-04D6-3706E26963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45082" name="Freeform 68">
                    <a:extLst>
                      <a:ext uri="{FF2B5EF4-FFF2-40B4-BE49-F238E27FC236}">
                        <a16:creationId xmlns:a16="http://schemas.microsoft.com/office/drawing/2014/main" xmlns="" id="{707DECF7-FAF7-60C4-1A13-712624055D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3" name="Freeform 69">
                    <a:extLst>
                      <a:ext uri="{FF2B5EF4-FFF2-40B4-BE49-F238E27FC236}">
                        <a16:creationId xmlns:a16="http://schemas.microsoft.com/office/drawing/2014/main" xmlns="" id="{58873637-22AD-A90D-F8C2-39062119C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4" name="Freeform 70">
                    <a:extLst>
                      <a:ext uri="{FF2B5EF4-FFF2-40B4-BE49-F238E27FC236}">
                        <a16:creationId xmlns:a16="http://schemas.microsoft.com/office/drawing/2014/main" xmlns="" id="{3E535575-AB65-3132-C5E2-8C9FD36BA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5" name="Freeform 71">
                    <a:extLst>
                      <a:ext uri="{FF2B5EF4-FFF2-40B4-BE49-F238E27FC236}">
                        <a16:creationId xmlns:a16="http://schemas.microsoft.com/office/drawing/2014/main" xmlns="" id="{48F2C6B1-5CCE-9C44-4C6A-18A71D444F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6" name="Freeform 72">
                    <a:extLst>
                      <a:ext uri="{FF2B5EF4-FFF2-40B4-BE49-F238E27FC236}">
                        <a16:creationId xmlns:a16="http://schemas.microsoft.com/office/drawing/2014/main" xmlns="" id="{5098F9A5-B657-2433-B9D5-85574BFD18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</p:grpSp>
      <p:sp>
        <p:nvSpPr>
          <p:cNvPr id="45065" name="Line 73">
            <a:extLst>
              <a:ext uri="{FF2B5EF4-FFF2-40B4-BE49-F238E27FC236}">
                <a16:creationId xmlns:a16="http://schemas.microsoft.com/office/drawing/2014/main" xmlns="" id="{A70D6F18-1A4B-AFB9-0A5E-F09624E514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667000"/>
            <a:ext cx="1143000" cy="762000"/>
          </a:xfrm>
          <a:prstGeom prst="line">
            <a:avLst/>
          </a:prstGeom>
          <a:noFill/>
          <a:ln w="28575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grpSp>
        <p:nvGrpSpPr>
          <p:cNvPr id="367690" name="Group 74">
            <a:extLst>
              <a:ext uri="{FF2B5EF4-FFF2-40B4-BE49-F238E27FC236}">
                <a16:creationId xmlns:a16="http://schemas.microsoft.com/office/drawing/2014/main" xmlns="" id="{98E78ED0-F4D0-24B8-26BD-6D771DAB4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14800"/>
            <a:ext cx="4495800" cy="1447800"/>
            <a:chOff x="960" y="2544"/>
            <a:chExt cx="3648" cy="960"/>
          </a:xfrm>
        </p:grpSpPr>
        <p:sp>
          <p:nvSpPr>
            <p:cNvPr id="45072" name="Line 75">
              <a:extLst>
                <a:ext uri="{FF2B5EF4-FFF2-40B4-BE49-F238E27FC236}">
                  <a16:creationId xmlns:a16="http://schemas.microsoft.com/office/drawing/2014/main" xmlns="" id="{6EE94351-4539-9B61-87FD-DB6556AE0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544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3" name="Line 76">
              <a:extLst>
                <a:ext uri="{FF2B5EF4-FFF2-40B4-BE49-F238E27FC236}">
                  <a16:creationId xmlns:a16="http://schemas.microsoft.com/office/drawing/2014/main" xmlns="" id="{9F7D9FA6-3FFB-6C97-8159-246AD3CE3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" y="2592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4" name="Line 77">
              <a:extLst>
                <a:ext uri="{FF2B5EF4-FFF2-40B4-BE49-F238E27FC236}">
                  <a16:creationId xmlns:a16="http://schemas.microsoft.com/office/drawing/2014/main" xmlns="" id="{9862BD0B-5F73-2503-1C24-294B0A7A5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2688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5" name="Line 78">
              <a:extLst>
                <a:ext uri="{FF2B5EF4-FFF2-40B4-BE49-F238E27FC236}">
                  <a16:creationId xmlns:a16="http://schemas.microsoft.com/office/drawing/2014/main" xmlns="" id="{02596C43-F06C-1050-7D1D-82DDE3F46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640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367695" name="Group 79">
            <a:extLst>
              <a:ext uri="{FF2B5EF4-FFF2-40B4-BE49-F238E27FC236}">
                <a16:creationId xmlns:a16="http://schemas.microsoft.com/office/drawing/2014/main" xmlns="" id="{5C435935-70FE-5C30-9D4C-39BEA150B95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170114"/>
            <a:ext cx="7273928" cy="1736726"/>
            <a:chOff x="1008" y="1367"/>
            <a:chExt cx="4582" cy="1094"/>
          </a:xfrm>
        </p:grpSpPr>
        <p:sp>
          <p:nvSpPr>
            <p:cNvPr id="45068" name="Line 80">
              <a:extLst>
                <a:ext uri="{FF2B5EF4-FFF2-40B4-BE49-F238E27FC236}">
                  <a16:creationId xmlns:a16="http://schemas.microsoft.com/office/drawing/2014/main" xmlns="" id="{2422D392-1BAF-2619-BD01-6655445BF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88"/>
              <a:ext cx="3840" cy="672"/>
            </a:xfrm>
            <a:prstGeom prst="line">
              <a:avLst/>
            </a:prstGeom>
            <a:noFill/>
            <a:ln w="38100">
              <a:solidFill>
                <a:srgbClr val="9900C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69" name="Line 81">
              <a:extLst>
                <a:ext uri="{FF2B5EF4-FFF2-40B4-BE49-F238E27FC236}">
                  <a16:creationId xmlns:a16="http://schemas.microsoft.com/office/drawing/2014/main" xmlns="" id="{E6CC85E9-EE74-7193-1B67-1F34B2AA3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1680"/>
              <a:ext cx="720" cy="48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0" name="Text Box 82">
              <a:extLst>
                <a:ext uri="{FF2B5EF4-FFF2-40B4-BE49-F238E27FC236}">
                  <a16:creationId xmlns:a16="http://schemas.microsoft.com/office/drawing/2014/main" xmlns="" id="{8A43DC02-2E68-89BA-FD6E-972214F25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9" y="1938"/>
              <a:ext cx="891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dirty="0">
                  <a:solidFill>
                    <a:srgbClr val="9900CC"/>
                  </a:solidFill>
                </a:rPr>
                <a:t>Designate</a:t>
              </a:r>
            </a:p>
            <a:p>
              <a:pPr eaLnBrk="1" hangingPunct="1"/>
              <a:r>
                <a:rPr lang="en-US" altLang="zh-TW" dirty="0">
                  <a:solidFill>
                    <a:srgbClr val="9900CC"/>
                  </a:solidFill>
                </a:rPr>
                <a:t>airline</a:t>
              </a:r>
              <a:endParaRPr lang="zh-TW" altLang="en-US" dirty="0">
                <a:solidFill>
                  <a:srgbClr val="9900CC"/>
                </a:solidFill>
              </a:endParaRPr>
            </a:p>
          </p:txBody>
        </p:sp>
        <p:sp>
          <p:nvSpPr>
            <p:cNvPr id="45071" name="Text Box 83">
              <a:extLst>
                <a:ext uri="{FF2B5EF4-FFF2-40B4-BE49-F238E27FC236}">
                  <a16:creationId xmlns:a16="http://schemas.microsoft.com/office/drawing/2014/main" xmlns="" id="{FFB6BFC2-3921-6D34-D84A-9609DA957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5" y="1367"/>
              <a:ext cx="229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dirty="0">
                  <a:solidFill>
                    <a:srgbClr val="9900CC"/>
                  </a:solidFill>
                </a:rPr>
                <a:t>Membership, VIP cards</a:t>
              </a:r>
            </a:p>
            <a:p>
              <a:pPr algn="ctr" eaLnBrk="1" hangingPunct="1"/>
              <a:r>
                <a:rPr lang="en-US" altLang="zh-TW" sz="1600" dirty="0"/>
                <a:t>Accumulate milage, upgrades, free tickets</a:t>
              </a:r>
              <a:endParaRPr lang="zh-TW" altLang="en-US" sz="1600" dirty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xmlns="" id="{176E2FE1-D552-4D15-A842-419A13C0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  Financial aspects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B5A63E-5948-67FF-08A9-5CD753DB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altLang="zh-TW" dirty="0"/>
              <a:t>Revenue sources</a:t>
            </a:r>
          </a:p>
          <a:p>
            <a:pPr>
              <a:defRPr/>
            </a:pPr>
            <a:r>
              <a:rPr lang="en-US" altLang="zh-TW" dirty="0"/>
              <a:t>cost driver</a:t>
            </a:r>
          </a:p>
          <a:p>
            <a:pPr>
              <a:defRPr/>
            </a:pPr>
            <a:r>
              <a:rPr lang="en-US" altLang="zh-TW" dirty="0"/>
              <a:t>Investment scale</a:t>
            </a:r>
          </a:p>
          <a:p>
            <a:pPr>
              <a:defRPr/>
            </a:pPr>
            <a:r>
              <a:rPr lang="en-US" altLang="zh-TW" dirty="0"/>
              <a:t>Success factors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altLang="zh-TW" dirty="0"/>
              <a:t>Estimate revenue scale, cash flow </a:t>
            </a:r>
          </a:p>
          <a:p>
            <a:pPr>
              <a:defRPr/>
            </a:pPr>
            <a:r>
              <a:rPr lang="en-US" altLang="zh-TW" dirty="0"/>
              <a:t>Estimate expenditure scale, cash flow </a:t>
            </a:r>
          </a:p>
          <a:p>
            <a:pPr>
              <a:defRPr/>
            </a:pPr>
            <a:r>
              <a:rPr lang="en-US" altLang="zh-TW" dirty="0"/>
              <a:t>Project investment to achieve positive case flow</a:t>
            </a:r>
          </a:p>
          <a:p>
            <a:pPr>
              <a:defRPr/>
            </a:pPr>
            <a:r>
              <a:rPr lang="en-US" altLang="zh-TW" dirty="0"/>
              <a:t>Cash flow curve</a:t>
            </a:r>
          </a:p>
          <a:p>
            <a:pPr>
              <a:defRPr/>
            </a:pPr>
            <a:r>
              <a:rPr lang="en-US" altLang="zh-TW" dirty="0"/>
              <a:t>Sensitivity analysis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6B83F9A-7EED-5725-1A24-308F20898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500B906-EA30-AF8D-4299-1B00B29D58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xmlns="" id="{9D2F4975-B94C-97E4-3986-0DD916A2E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Cost driver and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1744C0-3D32-B270-BEDB-D54E1B90F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altLang="zh-TW" dirty="0"/>
              <a:t>Personnel costs (direct)</a:t>
            </a:r>
          </a:p>
          <a:p>
            <a:pPr>
              <a:defRPr/>
            </a:pPr>
            <a:r>
              <a:rPr lang="en-US" altLang="zh-TW" dirty="0"/>
              <a:t>Personnel costs (indirect)</a:t>
            </a:r>
          </a:p>
          <a:p>
            <a:pPr>
              <a:defRPr/>
            </a:pPr>
            <a:r>
              <a:rPr lang="en-US" altLang="zh-TW" dirty="0"/>
              <a:t>Inventory</a:t>
            </a:r>
          </a:p>
          <a:p>
            <a:pPr>
              <a:defRPr/>
            </a:pPr>
            <a:r>
              <a:rPr lang="en-US" altLang="zh-TW" dirty="0"/>
              <a:t>Space / rents</a:t>
            </a:r>
          </a:p>
          <a:p>
            <a:pPr>
              <a:defRPr/>
            </a:pPr>
            <a:r>
              <a:rPr lang="en-US" altLang="zh-TW" dirty="0"/>
              <a:t>Marketing / advertising</a:t>
            </a:r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/>
              <a:t>Fixed costs</a:t>
            </a:r>
            <a:endParaRPr lang="zh-TW" altLang="en-US" dirty="0"/>
          </a:p>
          <a:p>
            <a:pPr>
              <a:defRPr/>
            </a:pPr>
            <a:r>
              <a:rPr lang="en-US" altLang="zh-TW" dirty="0"/>
              <a:t>Variable</a:t>
            </a:r>
            <a:r>
              <a:rPr lang="zh-TW" altLang="en-US" dirty="0"/>
              <a:t> </a:t>
            </a:r>
            <a:r>
              <a:rPr lang="en-US" altLang="zh-TW" dirty="0"/>
              <a:t>costs</a:t>
            </a:r>
          </a:p>
          <a:p>
            <a:pPr>
              <a:defRPr/>
            </a:pPr>
            <a:r>
              <a:rPr lang="en-US" altLang="zh-TW" dirty="0"/>
              <a:t>Semi variable costs</a:t>
            </a:r>
          </a:p>
          <a:p>
            <a:pPr>
              <a:defRPr/>
            </a:pPr>
            <a:endParaRPr lang="en-US" altLang="zh-TW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B3D359F8-2F5B-FB49-28B1-422E9DC018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664B8E-C85C-002A-0768-8BBB069CC5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頁尾版面配置區 3">
            <a:extLst>
              <a:ext uri="{FF2B5EF4-FFF2-40B4-BE49-F238E27FC236}">
                <a16:creationId xmlns:a16="http://schemas.microsoft.com/office/drawing/2014/main" xmlns="" id="{D68C2A8E-3BAA-4BD0-16CB-451E16D30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8131" name="投影片編號版面配置區 4">
            <a:extLst>
              <a:ext uri="{FF2B5EF4-FFF2-40B4-BE49-F238E27FC236}">
                <a16:creationId xmlns:a16="http://schemas.microsoft.com/office/drawing/2014/main" xmlns="" id="{1F8A18EB-4A3D-EDBE-76F5-41056E8F1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999E0B-63FE-8E46-9BE0-ECF79A3BD9E4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xmlns="" id="{AE5091A6-7A0C-61BA-07C2-4C4693E84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4400" dirty="0"/>
              <a:t>Cost structure</a:t>
            </a:r>
            <a:endParaRPr lang="zh-TW" altLang="en-US" sz="4400" dirty="0"/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xmlns="" id="{F2E6516F-64A7-EE8F-3D08-51C1C712E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/>
              <a:t>Cost structure: pure types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Small capital operations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scale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scope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Example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Producing handmade handicraft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Mass production of specific handicraft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Machine made customized handicraft</a:t>
            </a: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頁尾版面配置區 3">
            <a:extLst>
              <a:ext uri="{FF2B5EF4-FFF2-40B4-BE49-F238E27FC236}">
                <a16:creationId xmlns:a16="http://schemas.microsoft.com/office/drawing/2014/main" xmlns="" id="{055AD11B-93E9-B4EF-E772-BB540D82F8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9155" name="投影片編號版面配置區 4">
            <a:extLst>
              <a:ext uri="{FF2B5EF4-FFF2-40B4-BE49-F238E27FC236}">
                <a16:creationId xmlns:a16="http://schemas.microsoft.com/office/drawing/2014/main" xmlns="" id="{386AAA7E-0DB6-B2B6-92B7-09F98E27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D757E8B-6357-AF4A-8A4D-A096ADA3C253}" type="slidenum">
              <a:rPr lang="en-US" altLang="zh-TW" sz="1400">
                <a:solidFill>
                  <a:srgbClr val="333399"/>
                </a:solidFill>
              </a:rPr>
              <a:pPr/>
              <a:t>25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xmlns="" id="{D422BC71-4A90-84AA-71D0-EE245008A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Cost structure: </a:t>
            </a:r>
            <a:br>
              <a:rPr lang="en-US" altLang="zh-TW" dirty="0"/>
            </a:br>
            <a:r>
              <a:rPr lang="en-US" altLang="zh-TW" dirty="0"/>
              <a:t>operations leverage</a:t>
            </a:r>
            <a:endParaRPr lang="zh-TW" altLang="en-US" dirty="0"/>
          </a:p>
        </p:txBody>
      </p:sp>
      <p:grpSp>
        <p:nvGrpSpPr>
          <p:cNvPr id="369693" name="Group 29">
            <a:extLst>
              <a:ext uri="{FF2B5EF4-FFF2-40B4-BE49-F238E27FC236}">
                <a16:creationId xmlns:a16="http://schemas.microsoft.com/office/drawing/2014/main" xmlns="" id="{6F3B7A9D-54E0-CAEB-B7DC-5F4E9BC45644}"/>
              </a:ext>
            </a:extLst>
          </p:cNvPr>
          <p:cNvGrpSpPr>
            <a:grpSpLocks/>
          </p:cNvGrpSpPr>
          <p:nvPr/>
        </p:nvGrpSpPr>
        <p:grpSpPr bwMode="auto">
          <a:xfrm>
            <a:off x="468315" y="2420938"/>
            <a:ext cx="4144963" cy="3482975"/>
            <a:chOff x="2911" y="1577"/>
            <a:chExt cx="2611" cy="2194"/>
          </a:xfrm>
        </p:grpSpPr>
        <p:sp>
          <p:nvSpPr>
            <p:cNvPr id="49172" name="Line 10">
              <a:extLst>
                <a:ext uri="{FF2B5EF4-FFF2-40B4-BE49-F238E27FC236}">
                  <a16:creationId xmlns:a16="http://schemas.microsoft.com/office/drawing/2014/main" xmlns="" id="{D265A901-A0F5-7795-874F-78709C84B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634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3" name="Line 11">
              <a:extLst>
                <a:ext uri="{FF2B5EF4-FFF2-40B4-BE49-F238E27FC236}">
                  <a16:creationId xmlns:a16="http://schemas.microsoft.com/office/drawing/2014/main" xmlns="" id="{143A62BF-B7C2-523F-00B2-C24321A10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061"/>
              <a:ext cx="20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4" name="Line 12">
              <a:extLst>
                <a:ext uri="{FF2B5EF4-FFF2-40B4-BE49-F238E27FC236}">
                  <a16:creationId xmlns:a16="http://schemas.microsoft.com/office/drawing/2014/main" xmlns="" id="{02AC699C-E2C7-4C05-87DB-C7BCAAA02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976"/>
              <a:ext cx="1948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5" name="Line 13">
              <a:extLst>
                <a:ext uri="{FF2B5EF4-FFF2-40B4-BE49-F238E27FC236}">
                  <a16:creationId xmlns:a16="http://schemas.microsoft.com/office/drawing/2014/main" xmlns="" id="{352C4A27-9DB2-9AF0-30F2-F09D59EF1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970"/>
              <a:ext cx="1849" cy="10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6" name="Line 14">
              <a:extLst>
                <a:ext uri="{FF2B5EF4-FFF2-40B4-BE49-F238E27FC236}">
                  <a16:creationId xmlns:a16="http://schemas.microsoft.com/office/drawing/2014/main" xmlns="" id="{118F41E3-DA3A-9B5D-E378-75407D5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749"/>
              <a:ext cx="1792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7" name="Rectangle 15">
              <a:extLst>
                <a:ext uri="{FF2B5EF4-FFF2-40B4-BE49-F238E27FC236}">
                  <a16:creationId xmlns:a16="http://schemas.microsoft.com/office/drawing/2014/main" xmlns="" id="{E0C8A136-D66D-8381-195E-8046422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" y="3065"/>
              <a:ext cx="6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 dirty="0">
                  <a:latin typeface="GE Black-Medium+N" charset="0"/>
                  <a:ea typeface="華康中楷體" pitchFamily="49" charset="-120"/>
                </a:rPr>
                <a:t>Volume</a:t>
              </a:r>
              <a:endParaRPr lang="zh-TW" altLang="en-US" sz="2000" dirty="0">
                <a:latin typeface="GE Black-Medium+N" charset="0"/>
                <a:ea typeface="華康中楷體" pitchFamily="49" charset="-120"/>
              </a:endParaRPr>
            </a:p>
          </p:txBody>
        </p:sp>
        <p:sp>
          <p:nvSpPr>
            <p:cNvPr id="49178" name="Rectangle 16">
              <a:extLst>
                <a:ext uri="{FF2B5EF4-FFF2-40B4-BE49-F238E27FC236}">
                  <a16:creationId xmlns:a16="http://schemas.microsoft.com/office/drawing/2014/main" xmlns="" id="{02A0F2E0-067E-5713-8685-4D9FBECA3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15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79" name="Line 18">
              <a:extLst>
                <a:ext uri="{FF2B5EF4-FFF2-40B4-BE49-F238E27FC236}">
                  <a16:creationId xmlns:a16="http://schemas.microsoft.com/office/drawing/2014/main" xmlns="" id="{B4E0718F-F001-A058-9CC0-DF6A326A3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8" y="273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80" name="Rectangle 20">
              <a:extLst>
                <a:ext uri="{FF2B5EF4-FFF2-40B4-BE49-F238E27FC236}">
                  <a16:creationId xmlns:a16="http://schemas.microsoft.com/office/drawing/2014/main" xmlns="" id="{CF433DF5-FDD6-4AEF-CF35-E07982033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2864"/>
              <a:ext cx="5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rPr>
                <a:t>Fixed cost</a:t>
              </a:r>
              <a:endParaRPr lang="zh-TW" altLang="en-US" sz="1200" dirty="0">
                <a:solidFill>
                  <a:srgbClr val="00206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1" name="Rectangle 22">
              <a:extLst>
                <a:ext uri="{FF2B5EF4-FFF2-40B4-BE49-F238E27FC236}">
                  <a16:creationId xmlns:a16="http://schemas.microsoft.com/office/drawing/2014/main" xmlns="" id="{EDD61498-6F61-446E-2E5B-97385D65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74"/>
              <a:ext cx="56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rPr>
                <a:t>Total Cost</a:t>
              </a:r>
              <a:endParaRPr lang="zh-TW" altLang="en-US" sz="1200" dirty="0">
                <a:solidFill>
                  <a:srgbClr val="C000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2" name="Rectangle 24">
              <a:extLst>
                <a:ext uri="{FF2B5EF4-FFF2-40B4-BE49-F238E27FC236}">
                  <a16:creationId xmlns:a16="http://schemas.microsoft.com/office/drawing/2014/main" xmlns="" id="{DEE010A7-84B2-2011-CC84-BCC8DC510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" y="1664"/>
              <a:ext cx="5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rPr>
                <a:t>Revenue</a:t>
              </a:r>
              <a:endParaRPr lang="zh-TW" altLang="en-US" sz="1200" dirty="0">
                <a:solidFill>
                  <a:srgbClr val="0033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3" name="Rectangle 26">
              <a:extLst>
                <a:ext uri="{FF2B5EF4-FFF2-40B4-BE49-F238E27FC236}">
                  <a16:creationId xmlns:a16="http://schemas.microsoft.com/office/drawing/2014/main" xmlns="" id="{BE5212D2-D41E-0E89-A11D-A08A703F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1" y="3104"/>
              <a:ext cx="461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latin typeface="GE Ming+N" charset="-120"/>
                  <a:ea typeface="華康中楷體" pitchFamily="49" charset="-120"/>
                </a:rPr>
                <a:t>Break even</a:t>
              </a:r>
              <a:endParaRPr lang="zh-TW" altLang="en-US" sz="1200" dirty="0"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84" name="Text Box 27">
              <a:extLst>
                <a:ext uri="{FF2B5EF4-FFF2-40B4-BE49-F238E27FC236}">
                  <a16:creationId xmlns:a16="http://schemas.microsoft.com/office/drawing/2014/main" xmlns="" id="{3955C6C2-D382-14A5-54B8-5C5775D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9" y="3519"/>
              <a:ext cx="17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000" dirty="0">
                  <a:solidFill>
                    <a:srgbClr val="333399"/>
                  </a:solidFill>
                  <a:ea typeface="標楷體" panose="03000509000000000000" pitchFamily="49" charset="-120"/>
                </a:rPr>
                <a:t>Small Capital operations</a:t>
              </a:r>
              <a:endParaRPr lang="zh-TW" altLang="en-US" sz="2000" dirty="0">
                <a:solidFill>
                  <a:srgbClr val="333399"/>
                </a:solidFill>
                <a:ea typeface="標楷體" panose="03000509000000000000" pitchFamily="49" charset="-120"/>
              </a:endParaRPr>
            </a:p>
          </p:txBody>
        </p:sp>
      </p:grpSp>
      <p:grpSp>
        <p:nvGrpSpPr>
          <p:cNvPr id="369694" name="Group 30">
            <a:extLst>
              <a:ext uri="{FF2B5EF4-FFF2-40B4-BE49-F238E27FC236}">
                <a16:creationId xmlns:a16="http://schemas.microsoft.com/office/drawing/2014/main" xmlns="" id="{FFFC63CA-40A1-7A56-4D8A-2C843C7001A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492375"/>
            <a:ext cx="4400548" cy="3489325"/>
            <a:chOff x="435" y="1623"/>
            <a:chExt cx="2772" cy="2198"/>
          </a:xfrm>
        </p:grpSpPr>
        <p:sp>
          <p:nvSpPr>
            <p:cNvPr id="49159" name="Line 3">
              <a:extLst>
                <a:ext uri="{FF2B5EF4-FFF2-40B4-BE49-F238E27FC236}">
                  <a16:creationId xmlns:a16="http://schemas.microsoft.com/office/drawing/2014/main" xmlns="" id="{CCF07A90-7B6D-D63F-FA54-E66D0950C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1680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0" name="Line 4">
              <a:extLst>
                <a:ext uri="{FF2B5EF4-FFF2-40B4-BE49-F238E27FC236}">
                  <a16:creationId xmlns:a16="http://schemas.microsoft.com/office/drawing/2014/main" xmlns="" id="{0967B1B0-6A0E-0D89-29D5-71550165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3107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1" name="Line 5">
              <a:extLst>
                <a:ext uri="{FF2B5EF4-FFF2-40B4-BE49-F238E27FC236}">
                  <a16:creationId xmlns:a16="http://schemas.microsoft.com/office/drawing/2014/main" xmlns="" id="{AAFE51F7-2B20-25DA-EF35-1EC2F254C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08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2" name="Line 6">
              <a:extLst>
                <a:ext uri="{FF2B5EF4-FFF2-40B4-BE49-F238E27FC236}">
                  <a16:creationId xmlns:a16="http://schemas.microsoft.com/office/drawing/2014/main" xmlns="" id="{50000086-18CC-6A49-BDCA-21BE061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824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3" name="Line 7">
              <a:extLst>
                <a:ext uri="{FF2B5EF4-FFF2-40B4-BE49-F238E27FC236}">
                  <a16:creationId xmlns:a16="http://schemas.microsoft.com/office/drawing/2014/main" xmlns="" id="{41B3C630-7DD5-9D3F-34B1-C0AC492DC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1795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4" name="Rectangle 8">
              <a:extLst>
                <a:ext uri="{FF2B5EF4-FFF2-40B4-BE49-F238E27FC236}">
                  <a16:creationId xmlns:a16="http://schemas.microsoft.com/office/drawing/2014/main" xmlns="" id="{E6CECE32-188C-D29B-B8FC-A84FBCD3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0" y="3118"/>
              <a:ext cx="6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000" dirty="0">
                  <a:latin typeface="GE Black-Medium+N" charset="0"/>
                  <a:ea typeface="華康中楷體" pitchFamily="49" charset="-120"/>
                </a:rPr>
                <a:t>Volume</a:t>
              </a:r>
              <a:endParaRPr lang="zh-TW" altLang="en-US" sz="2000" dirty="0">
                <a:latin typeface="GE Black-Medium+N" charset="0"/>
                <a:ea typeface="華康中楷體" pitchFamily="49" charset="-120"/>
              </a:endParaRPr>
            </a:p>
          </p:txBody>
        </p:sp>
        <p:sp>
          <p:nvSpPr>
            <p:cNvPr id="49165" name="Rectangle 9">
              <a:extLst>
                <a:ext uri="{FF2B5EF4-FFF2-40B4-BE49-F238E27FC236}">
                  <a16:creationId xmlns:a16="http://schemas.microsoft.com/office/drawing/2014/main" xmlns="" id="{63A82529-60C5-EA64-E10F-94FEA969C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1623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66" name="Line 17">
              <a:extLst>
                <a:ext uri="{FF2B5EF4-FFF2-40B4-BE49-F238E27FC236}">
                  <a16:creationId xmlns:a16="http://schemas.microsoft.com/office/drawing/2014/main" xmlns="" id="{B3F63765-666B-5D84-7B1B-1A398DA7C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0" cy="12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7" name="Rectangle 19">
              <a:extLst>
                <a:ext uri="{FF2B5EF4-FFF2-40B4-BE49-F238E27FC236}">
                  <a16:creationId xmlns:a16="http://schemas.microsoft.com/office/drawing/2014/main" xmlns="" id="{7E5F52F2-F4C9-629F-350A-E2B7EB439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112"/>
              <a:ext cx="56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rPr>
                <a:t>Fixed cost</a:t>
              </a:r>
              <a:endParaRPr lang="zh-TW" altLang="en-US" sz="1200" dirty="0">
                <a:solidFill>
                  <a:srgbClr val="00206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68" name="Rectangle 21">
              <a:extLst>
                <a:ext uri="{FF2B5EF4-FFF2-40B4-BE49-F238E27FC236}">
                  <a16:creationId xmlns:a16="http://schemas.microsoft.com/office/drawing/2014/main" xmlns="" id="{EF84CE6A-D0B3-582B-4DC1-9B1A262D6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56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rPr>
                <a:t>Total Cost</a:t>
              </a:r>
              <a:endParaRPr lang="zh-TW" altLang="en-US" sz="1200" dirty="0">
                <a:solidFill>
                  <a:srgbClr val="C000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69" name="Rectangle 23">
              <a:extLst>
                <a:ext uri="{FF2B5EF4-FFF2-40B4-BE49-F238E27FC236}">
                  <a16:creationId xmlns:a16="http://schemas.microsoft.com/office/drawing/2014/main" xmlns="" id="{FE046D26-AEEB-5782-3D50-92308AB77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544"/>
              <a:ext cx="5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rPr>
                <a:t>Revenue</a:t>
              </a:r>
              <a:endParaRPr lang="zh-TW" altLang="en-US" sz="1200" dirty="0">
                <a:solidFill>
                  <a:srgbClr val="003300"/>
                </a:solidFill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70" name="Rectangle 25">
              <a:extLst>
                <a:ext uri="{FF2B5EF4-FFF2-40B4-BE49-F238E27FC236}">
                  <a16:creationId xmlns:a16="http://schemas.microsoft.com/office/drawing/2014/main" xmlns="" id="{D9548E25-E6A3-BBF8-0C06-1DDDE26D2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0" y="3105"/>
              <a:ext cx="410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200" dirty="0">
                  <a:latin typeface="GE Ming+N" charset="-120"/>
                  <a:ea typeface="華康中楷體" pitchFamily="49" charset="-120"/>
                </a:rPr>
                <a:t>Break</a:t>
              </a:r>
            </a:p>
            <a:p>
              <a:r>
                <a:rPr lang="en-US" altLang="zh-TW" sz="1200" dirty="0">
                  <a:latin typeface="GE Ming+N" charset="-120"/>
                  <a:ea typeface="華康中楷體" pitchFamily="49" charset="-120"/>
                </a:rPr>
                <a:t>even</a:t>
              </a:r>
              <a:endParaRPr lang="zh-TW" altLang="en-US" sz="1200" dirty="0">
                <a:latin typeface="GE Ming+N" charset="-120"/>
                <a:ea typeface="華康中楷體" pitchFamily="49" charset="-120"/>
              </a:endParaRPr>
            </a:p>
          </p:txBody>
        </p:sp>
        <p:sp>
          <p:nvSpPr>
            <p:cNvPr id="49171" name="Text Box 28">
              <a:extLst>
                <a:ext uri="{FF2B5EF4-FFF2-40B4-BE49-F238E27FC236}">
                  <a16:creationId xmlns:a16="http://schemas.microsoft.com/office/drawing/2014/main" xmlns="" id="{AF08FE3D-77CE-909F-5D3D-D23E86B8D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0" y="3569"/>
              <a:ext cx="156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000" dirty="0">
                  <a:solidFill>
                    <a:srgbClr val="333399"/>
                  </a:solidFill>
                  <a:ea typeface="標楷體" panose="03000509000000000000" pitchFamily="49" charset="-120"/>
                </a:rPr>
                <a:t>Large scale operations</a:t>
              </a:r>
              <a:endParaRPr lang="zh-TW" altLang="en-US" sz="2000" dirty="0">
                <a:solidFill>
                  <a:srgbClr val="333399"/>
                </a:solidFill>
                <a:ea typeface="標楷體" panose="03000509000000000000" pitchFamily="49" charset="-12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頁尾版面配置區 3">
            <a:extLst>
              <a:ext uri="{FF2B5EF4-FFF2-40B4-BE49-F238E27FC236}">
                <a16:creationId xmlns:a16="http://schemas.microsoft.com/office/drawing/2014/main" xmlns="" id="{04AF5AA0-B6A4-76AF-B7A8-1E0E92A5C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1203" name="投影片編號版面配置區 4">
            <a:extLst>
              <a:ext uri="{FF2B5EF4-FFF2-40B4-BE49-F238E27FC236}">
                <a16:creationId xmlns:a16="http://schemas.microsoft.com/office/drawing/2014/main" xmlns="" id="{4B5AC4A2-DBF1-C822-3319-12152CD1A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B78FCB-2696-524E-B9CD-ED8283E669CC}" type="slidenum">
              <a:rPr lang="en-US" altLang="zh-TW" sz="1400">
                <a:solidFill>
                  <a:srgbClr val="333399"/>
                </a:solidFill>
              </a:rPr>
              <a:pPr/>
              <a:t>26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xmlns="" id="{378F279F-BA25-DF1E-91A6-5DA36434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dirty="0"/>
              <a:t>Unit cost</a:t>
            </a:r>
            <a:endParaRPr lang="zh-TW" altLang="en-US" dirty="0"/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xmlns="" id="{0CF88B35-D8DA-7235-9282-C6699715C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206" name="Line 4">
            <a:extLst>
              <a:ext uri="{FF2B5EF4-FFF2-40B4-BE49-F238E27FC236}">
                <a16:creationId xmlns:a16="http://schemas.microsoft.com/office/drawing/2014/main" xmlns="" id="{0F67C253-6824-1F53-8566-1B536FEF6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7" name="Line 5">
            <a:extLst>
              <a:ext uri="{FF2B5EF4-FFF2-40B4-BE49-F238E27FC236}">
                <a16:creationId xmlns:a16="http://schemas.microsoft.com/office/drawing/2014/main" xmlns="" id="{E9C0DAE8-CF20-C35D-F601-3D0297D1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8" name="Text Box 6">
            <a:extLst>
              <a:ext uri="{FF2B5EF4-FFF2-40B4-BE49-F238E27FC236}">
                <a16:creationId xmlns:a16="http://schemas.microsoft.com/office/drawing/2014/main" xmlns="" id="{200DCDCF-4CA3-239A-62C6-2A824410B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12941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0099"/>
                </a:solidFill>
                <a:ea typeface="標楷體" panose="03000509000000000000" pitchFamily="49" charset="-120"/>
              </a:rPr>
              <a:t>Volume</a:t>
            </a:r>
            <a:endParaRPr lang="zh-TW" altLang="en-US" dirty="0">
              <a:solidFill>
                <a:srgbClr val="000099"/>
              </a:solidFill>
            </a:endParaRPr>
          </a:p>
        </p:txBody>
      </p:sp>
      <p:sp>
        <p:nvSpPr>
          <p:cNvPr id="51209" name="Text Box 7">
            <a:extLst>
              <a:ext uri="{FF2B5EF4-FFF2-40B4-BE49-F238E27FC236}">
                <a16:creationId xmlns:a16="http://schemas.microsoft.com/office/drawing/2014/main" xmlns="" id="{5DB86AE7-3AFC-EA74-FD50-89C1288D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7489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Low</a:t>
            </a:r>
            <a:endParaRPr lang="zh-TW" altLang="en-US" dirty="0"/>
          </a:p>
        </p:txBody>
      </p:sp>
      <p:sp>
        <p:nvSpPr>
          <p:cNvPr id="51210" name="Text Box 8">
            <a:extLst>
              <a:ext uri="{FF2B5EF4-FFF2-40B4-BE49-F238E27FC236}">
                <a16:creationId xmlns:a16="http://schemas.microsoft.com/office/drawing/2014/main" xmlns="" id="{4F9FCEA5-A669-7A6E-6EF6-F4BD389E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410200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High</a:t>
            </a:r>
            <a:endParaRPr lang="zh-TW" altLang="en-US" dirty="0"/>
          </a:p>
        </p:txBody>
      </p:sp>
      <p:sp>
        <p:nvSpPr>
          <p:cNvPr id="51212" name="Text Box 10">
            <a:extLst>
              <a:ext uri="{FF2B5EF4-FFF2-40B4-BE49-F238E27FC236}">
                <a16:creationId xmlns:a16="http://schemas.microsoft.com/office/drawing/2014/main" xmlns="" id="{D8D037AA-D3CB-1D0F-50A6-0814E1C2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24063"/>
            <a:ext cx="8002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High</a:t>
            </a:r>
            <a:endParaRPr lang="zh-TW" altLang="en-US" dirty="0"/>
          </a:p>
        </p:txBody>
      </p:sp>
      <p:sp>
        <p:nvSpPr>
          <p:cNvPr id="51213" name="Text Box 11">
            <a:extLst>
              <a:ext uri="{FF2B5EF4-FFF2-40B4-BE49-F238E27FC236}">
                <a16:creationId xmlns:a16="http://schemas.microsoft.com/office/drawing/2014/main" xmlns="" id="{A5FCAF20-45E8-C7A4-25A1-B845C530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843463"/>
            <a:ext cx="7489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/>
              <a:t>Low</a:t>
            </a:r>
            <a:endParaRPr lang="zh-TW" altLang="en-US" dirty="0"/>
          </a:p>
        </p:txBody>
      </p:sp>
      <p:grpSp>
        <p:nvGrpSpPr>
          <p:cNvPr id="371724" name="Group 12">
            <a:extLst>
              <a:ext uri="{FF2B5EF4-FFF2-40B4-BE49-F238E27FC236}">
                <a16:creationId xmlns:a16="http://schemas.microsoft.com/office/drawing/2014/main" xmlns="" id="{730DC98D-B1A2-B2F0-D7FD-2A60933A337C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1646237"/>
            <a:ext cx="6207124" cy="1606549"/>
            <a:chOff x="1123" y="1037"/>
            <a:chExt cx="3910" cy="1012"/>
          </a:xfrm>
        </p:grpSpPr>
        <p:sp>
          <p:nvSpPr>
            <p:cNvPr id="51218" name="Text Box 13">
              <a:extLst>
                <a:ext uri="{FF2B5EF4-FFF2-40B4-BE49-F238E27FC236}">
                  <a16:creationId xmlns:a16="http://schemas.microsoft.com/office/drawing/2014/main" xmlns="" id="{7A6253A1-52C8-B471-2BAE-9C5C5F2AF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5" y="1758"/>
              <a:ext cx="91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dirty="0"/>
                <a:t>Fixed cost</a:t>
              </a:r>
              <a:endParaRPr lang="zh-TW" altLang="en-US" dirty="0"/>
            </a:p>
          </p:txBody>
        </p:sp>
        <p:grpSp>
          <p:nvGrpSpPr>
            <p:cNvPr id="51219" name="Group 14">
              <a:extLst>
                <a:ext uri="{FF2B5EF4-FFF2-40B4-BE49-F238E27FC236}">
                  <a16:creationId xmlns:a16="http://schemas.microsoft.com/office/drawing/2014/main" xmlns="" id="{6EBC2E02-8B3B-58C8-BA1C-E2917F3F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51220" name="Line 15">
                <a:extLst>
                  <a:ext uri="{FF2B5EF4-FFF2-40B4-BE49-F238E27FC236}">
                    <a16:creationId xmlns:a16="http://schemas.microsoft.com/office/drawing/2014/main" xmlns="" id="{C807BA97-1FFD-57AC-E33A-E1FDE7074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1" name="Line 16">
                <a:extLst>
                  <a:ext uri="{FF2B5EF4-FFF2-40B4-BE49-F238E27FC236}">
                    <a16:creationId xmlns:a16="http://schemas.microsoft.com/office/drawing/2014/main" xmlns="" id="{D79E7E32-86F6-ADF8-C0D8-E1C604CC4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2" name="Text Box 17">
                <a:extLst>
                  <a:ext uri="{FF2B5EF4-FFF2-40B4-BE49-F238E27FC236}">
                    <a16:creationId xmlns:a16="http://schemas.microsoft.com/office/drawing/2014/main" xmlns="" id="{50289F85-367C-797B-55BA-BD60FD258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2108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dirty="0">
                    <a:solidFill>
                      <a:srgbClr val="CC0000"/>
                    </a:solidFill>
                  </a:rPr>
                  <a:t>Total cost =</a:t>
                </a:r>
              </a:p>
              <a:p>
                <a:pPr eaLnBrk="1" hangingPunct="1"/>
                <a:r>
                  <a:rPr lang="en-US" altLang="zh-TW" dirty="0">
                    <a:solidFill>
                      <a:srgbClr val="CC0000"/>
                    </a:solidFill>
                  </a:rPr>
                  <a:t>Fixed cost + variable cost</a:t>
                </a:r>
                <a:endParaRPr lang="zh-TW" altLang="en-US" dirty="0">
                  <a:solidFill>
                    <a:srgbClr val="CC0000"/>
                  </a:solidFill>
                </a:endParaRPr>
              </a:p>
            </p:txBody>
          </p:sp>
        </p:grpSp>
      </p:grpSp>
      <p:grpSp>
        <p:nvGrpSpPr>
          <p:cNvPr id="371730" name="Group 18">
            <a:extLst>
              <a:ext uri="{FF2B5EF4-FFF2-40B4-BE49-F238E27FC236}">
                <a16:creationId xmlns:a16="http://schemas.microsoft.com/office/drawing/2014/main" xmlns="" id="{51FABB47-F99F-E002-0980-989559342259}"/>
              </a:ext>
            </a:extLst>
          </p:cNvPr>
          <p:cNvGrpSpPr>
            <a:grpSpLocks/>
          </p:cNvGrpSpPr>
          <p:nvPr/>
        </p:nvGrpSpPr>
        <p:grpSpPr bwMode="auto">
          <a:xfrm>
            <a:off x="1935188" y="3446461"/>
            <a:ext cx="6224591" cy="1447800"/>
            <a:chOff x="1296" y="2227"/>
            <a:chExt cx="3921" cy="912"/>
          </a:xfrm>
        </p:grpSpPr>
        <p:sp>
          <p:nvSpPr>
            <p:cNvPr id="51216" name="Freeform 19">
              <a:extLst>
                <a:ext uri="{FF2B5EF4-FFF2-40B4-BE49-F238E27FC236}">
                  <a16:creationId xmlns:a16="http://schemas.microsoft.com/office/drawing/2014/main" xmlns="" id="{1309B31F-361F-4B5A-7AFC-3FE39080A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34 w 3408"/>
                <a:gd name="T3" fmla="*/ 14 h 1824"/>
                <a:gd name="T4" fmla="*/ 312 w 3408"/>
                <a:gd name="T5" fmla="*/ 27 h 1824"/>
                <a:gd name="T6" fmla="*/ 715 w 3408"/>
                <a:gd name="T7" fmla="*/ 42 h 1824"/>
                <a:gd name="T8" fmla="*/ 1208 w 3408"/>
                <a:gd name="T9" fmla="*/ 50 h 1824"/>
                <a:gd name="T10" fmla="*/ 2102 w 3408"/>
                <a:gd name="T11" fmla="*/ 54 h 1824"/>
                <a:gd name="T12" fmla="*/ 2638 w 3408"/>
                <a:gd name="T13" fmla="*/ 56 h 1824"/>
                <a:gd name="T14" fmla="*/ 3175 w 3408"/>
                <a:gd name="T15" fmla="*/ 57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51217" name="Text Box 20">
              <a:extLst>
                <a:ext uri="{FF2B5EF4-FFF2-40B4-BE49-F238E27FC236}">
                  <a16:creationId xmlns:a16="http://schemas.microsoft.com/office/drawing/2014/main" xmlns="" id="{77363A14-1EC8-489E-01E0-7CC5EC13B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1" y="2538"/>
              <a:ext cx="1916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 sz="2800" dirty="0">
                  <a:solidFill>
                    <a:srgbClr val="000099"/>
                  </a:solidFill>
                  <a:ea typeface="標楷體" panose="03000509000000000000" pitchFamily="49" charset="-120"/>
                </a:rPr>
                <a:t>Unit cost decreases </a:t>
              </a:r>
            </a:p>
            <a:p>
              <a:pPr eaLnBrk="1" hangingPunct="1"/>
              <a:r>
                <a:rPr lang="en-US" altLang="zh-TW" sz="2800" dirty="0">
                  <a:solidFill>
                    <a:srgbClr val="000099"/>
                  </a:solidFill>
                  <a:ea typeface="標楷體" panose="03000509000000000000" pitchFamily="49" charset="-120"/>
                </a:rPr>
                <a:t>as volume increase</a:t>
              </a:r>
              <a:endParaRPr lang="zh-TW" altLang="en-US" sz="2800" dirty="0">
                <a:solidFill>
                  <a:srgbClr val="000099"/>
                </a:solidFill>
                <a:ea typeface="標楷體" panose="03000509000000000000" pitchFamily="49" charset="-120"/>
              </a:endParaRPr>
            </a:p>
          </p:txBody>
        </p:sp>
      </p:grpSp>
      <p:sp>
        <p:nvSpPr>
          <p:cNvPr id="2" name="文字方塊 1">
            <a:extLst>
              <a:ext uri="{FF2B5EF4-FFF2-40B4-BE49-F238E27FC236}">
                <a16:creationId xmlns:a16="http://schemas.microsoft.com/office/drawing/2014/main" xmlns="" id="{AF8B1649-C5EF-98E8-5A3F-DB1825D3B0FE}"/>
              </a:ext>
            </a:extLst>
          </p:cNvPr>
          <p:cNvSpPr txBox="1"/>
          <p:nvPr/>
        </p:nvSpPr>
        <p:spPr>
          <a:xfrm>
            <a:off x="910380" y="3429000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solidFill>
                  <a:srgbClr val="002060"/>
                </a:solidFill>
              </a:rPr>
              <a:t>Cost</a:t>
            </a:r>
            <a:endParaRPr lang="zh-TW" altLang="en-US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頁尾版面配置區 3">
            <a:extLst>
              <a:ext uri="{FF2B5EF4-FFF2-40B4-BE49-F238E27FC236}">
                <a16:creationId xmlns:a16="http://schemas.microsoft.com/office/drawing/2014/main" xmlns="" id="{6D4C5CE2-A13B-DADF-3AE4-46CCE11B71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3251" name="投影片編號版面配置區 4">
            <a:extLst>
              <a:ext uri="{FF2B5EF4-FFF2-40B4-BE49-F238E27FC236}">
                <a16:creationId xmlns:a16="http://schemas.microsoft.com/office/drawing/2014/main" xmlns="" id="{A578791C-0CD9-4561-FCE6-6DD39EB88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75ECCF-3B53-7341-8236-A83296882E1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xmlns="" id="{5EB6929E-B401-D00C-161C-008F8A2E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Economy of Scale and Scope</a:t>
            </a:r>
            <a:endParaRPr lang="zh-TW" altLang="en-US" dirty="0"/>
          </a:p>
        </p:txBody>
      </p:sp>
      <p:grpSp>
        <p:nvGrpSpPr>
          <p:cNvPr id="15" name="群組 14">
            <a:extLst>
              <a:ext uri="{FF2B5EF4-FFF2-40B4-BE49-F238E27FC236}">
                <a16:creationId xmlns:a16="http://schemas.microsoft.com/office/drawing/2014/main" xmlns="" id="{0A6C84A1-3180-E3B4-8143-BDC55ED5F126}"/>
              </a:ext>
            </a:extLst>
          </p:cNvPr>
          <p:cNvGrpSpPr/>
          <p:nvPr/>
        </p:nvGrpSpPr>
        <p:grpSpPr>
          <a:xfrm>
            <a:off x="383871" y="2555878"/>
            <a:ext cx="4096847" cy="3482974"/>
            <a:chOff x="383871" y="2555878"/>
            <a:chExt cx="4096847" cy="3482974"/>
          </a:xfrm>
        </p:grpSpPr>
        <p:grpSp>
          <p:nvGrpSpPr>
            <p:cNvPr id="2" name="群組 1">
              <a:extLst>
                <a:ext uri="{FF2B5EF4-FFF2-40B4-BE49-F238E27FC236}">
                  <a16:creationId xmlns:a16="http://schemas.microsoft.com/office/drawing/2014/main" xmlns="" id="{82D21474-3BEB-128D-0820-005FD7A6BA55}"/>
                </a:ext>
              </a:extLst>
            </p:cNvPr>
            <p:cNvGrpSpPr/>
            <p:nvPr/>
          </p:nvGrpSpPr>
          <p:grpSpPr>
            <a:xfrm>
              <a:off x="383871" y="2555878"/>
              <a:ext cx="4096847" cy="2813050"/>
              <a:chOff x="690563" y="2576513"/>
              <a:chExt cx="4096847" cy="2813050"/>
            </a:xfrm>
          </p:grpSpPr>
          <p:sp>
            <p:nvSpPr>
              <p:cNvPr id="53253" name="Line 3">
                <a:extLst>
                  <a:ext uri="{FF2B5EF4-FFF2-40B4-BE49-F238E27FC236}">
                    <a16:creationId xmlns:a16="http://schemas.microsoft.com/office/drawing/2014/main" xmlns="" id="{AAF0AC11-AC05-8C45-BEDC-690CE68763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2667000"/>
                <a:ext cx="0" cy="226536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4" name="Line 4">
                <a:extLst>
                  <a:ext uri="{FF2B5EF4-FFF2-40B4-BE49-F238E27FC236}">
                    <a16:creationId xmlns:a16="http://schemas.microsoft.com/office/drawing/2014/main" xmlns="" id="{FD529856-8FC5-6E6F-D020-050C609DA3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4932363"/>
                <a:ext cx="3216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5" name="Line 5">
                <a:extLst>
                  <a:ext uri="{FF2B5EF4-FFF2-40B4-BE49-F238E27FC236}">
                    <a16:creationId xmlns:a16="http://schemas.microsoft.com/office/drawing/2014/main" xmlns="" id="{0CD2B1EE-F488-5722-D8C0-F521E8E938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6800" y="3505200"/>
                <a:ext cx="3090863" cy="0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6" name="Line 6">
                <a:extLst>
                  <a:ext uri="{FF2B5EF4-FFF2-40B4-BE49-F238E27FC236}">
                    <a16:creationId xmlns:a16="http://schemas.microsoft.com/office/drawing/2014/main" xmlns="" id="{E412FE9C-B724-CA32-6BC3-0A2718F9B1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66800" y="2895600"/>
                <a:ext cx="3090863" cy="554038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7" name="Line 7">
                <a:extLst>
                  <a:ext uri="{FF2B5EF4-FFF2-40B4-BE49-F238E27FC236}">
                    <a16:creationId xmlns:a16="http://schemas.microsoft.com/office/drawing/2014/main" xmlns="" id="{AE3F8D1A-C17A-16A5-ADAA-91167D7B47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74738" y="2849563"/>
                <a:ext cx="2843212" cy="2082800"/>
              </a:xfrm>
              <a:prstGeom prst="line">
                <a:avLst/>
              </a:prstGeom>
              <a:noFill/>
              <a:ln w="50800">
                <a:solidFill>
                  <a:srgbClr val="577D5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3258" name="Rectangle 8">
                <a:extLst>
                  <a:ext uri="{FF2B5EF4-FFF2-40B4-BE49-F238E27FC236}">
                    <a16:creationId xmlns:a16="http://schemas.microsoft.com/office/drawing/2014/main" xmlns="" id="{9695A430-9E53-C523-D9D0-111666F376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3560" y="4930463"/>
                <a:ext cx="1138005" cy="4591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dirty="0">
                    <a:latin typeface="GE Black-Medium+N" charset="0"/>
                    <a:ea typeface="華康中楷體" pitchFamily="49" charset="-120"/>
                  </a:rPr>
                  <a:t>Volume</a:t>
                </a:r>
                <a:endParaRPr lang="zh-TW" altLang="en-US" dirty="0">
                  <a:latin typeface="GE Black-Medium+N" charset="0"/>
                  <a:ea typeface="華康中楷體" pitchFamily="49" charset="-120"/>
                </a:endParaRPr>
              </a:p>
            </p:txBody>
          </p:sp>
          <p:sp>
            <p:nvSpPr>
              <p:cNvPr id="53259" name="Rectangle 9">
                <a:extLst>
                  <a:ext uri="{FF2B5EF4-FFF2-40B4-BE49-F238E27FC236}">
                    <a16:creationId xmlns:a16="http://schemas.microsoft.com/office/drawing/2014/main" xmlns="" id="{A8664DBE-1C4A-C68E-C61C-E733C03EF5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0563" y="2576513"/>
                <a:ext cx="333375" cy="454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>
                    <a:latin typeface="Times" pitchFamily="2" charset="0"/>
                    <a:ea typeface="華康中楷體" pitchFamily="49" charset="-120"/>
                  </a:rPr>
                  <a:t>$</a:t>
                </a:r>
              </a:p>
            </p:txBody>
          </p:sp>
          <p:sp>
            <p:nvSpPr>
              <p:cNvPr id="53260" name="Rectangle 10">
                <a:extLst>
                  <a:ext uri="{FF2B5EF4-FFF2-40B4-BE49-F238E27FC236}">
                    <a16:creationId xmlns:a16="http://schemas.microsoft.com/office/drawing/2014/main" xmlns="" id="{3843087D-D412-F27F-6EC4-D34F3B3DB9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6200" y="3352800"/>
                <a:ext cx="901210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2060"/>
                    </a:solidFill>
                    <a:latin typeface="GE Ming+N" charset="-120"/>
                    <a:ea typeface="華康中楷體" pitchFamily="49" charset="-120"/>
                  </a:rPr>
                  <a:t>Fixed cost</a:t>
                </a:r>
                <a:endParaRPr lang="zh-TW" altLang="en-US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53261" name="Rectangle 11">
                <a:extLst>
                  <a:ext uri="{FF2B5EF4-FFF2-40B4-BE49-F238E27FC236}">
                    <a16:creationId xmlns:a16="http://schemas.microsoft.com/office/drawing/2014/main" xmlns="" id="{6B9017D2-7C66-6FBC-7E10-99EE00A931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600" y="2971800"/>
                <a:ext cx="896593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C00000"/>
                    </a:solidFill>
                    <a:latin typeface="GE Ming+N" charset="-120"/>
                    <a:ea typeface="華康中楷體" pitchFamily="49" charset="-120"/>
                  </a:rPr>
                  <a:t>Total Cost</a:t>
                </a:r>
                <a:endParaRPr lang="zh-TW" altLang="en-US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53262" name="Rectangle 12">
                <a:extLst>
                  <a:ext uri="{FF2B5EF4-FFF2-40B4-BE49-F238E27FC236}">
                    <a16:creationId xmlns:a16="http://schemas.microsoft.com/office/drawing/2014/main" xmlns="" id="{D12ECCEA-7B49-D32A-5F3A-E17B41CF38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9800" y="4038600"/>
                <a:ext cx="800669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3300"/>
                    </a:solidFill>
                    <a:latin typeface="GE Ming+N" charset="-120"/>
                    <a:ea typeface="華康中楷體" pitchFamily="49" charset="-120"/>
                  </a:rPr>
                  <a:t>Revenue</a:t>
                </a:r>
                <a:endParaRPr lang="zh-TW" altLang="en-US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</p:grpSp>
        <p:grpSp>
          <p:nvGrpSpPr>
            <p:cNvPr id="373773" name="Group 13">
              <a:extLst>
                <a:ext uri="{FF2B5EF4-FFF2-40B4-BE49-F238E27FC236}">
                  <a16:creationId xmlns:a16="http://schemas.microsoft.com/office/drawing/2014/main" xmlns="" id="{A87BF5B9-275E-4425-EF47-49BB9EE208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9200" y="3581401"/>
              <a:ext cx="2971801" cy="2457451"/>
              <a:chOff x="768" y="2256"/>
              <a:chExt cx="1872" cy="1548"/>
            </a:xfrm>
          </p:grpSpPr>
          <p:sp>
            <p:nvSpPr>
              <p:cNvPr id="53279" name="Text Box 14">
                <a:extLst>
                  <a:ext uri="{FF2B5EF4-FFF2-40B4-BE49-F238E27FC236}">
                    <a16:creationId xmlns:a16="http://schemas.microsoft.com/office/drawing/2014/main" xmlns="" id="{E4561DA2-75ED-4CFC-7C44-C7CECBB3A2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153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dirty="0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Economy of Scale</a:t>
                </a:r>
                <a:endParaRPr lang="zh-TW" altLang="en-US" dirty="0">
                  <a:solidFill>
                    <a:srgbClr val="6600CC"/>
                  </a:solidFill>
                  <a:ea typeface="標楷體" panose="03000509000000000000" pitchFamily="49" charset="-120"/>
                </a:endParaRPr>
              </a:p>
            </p:txBody>
          </p:sp>
          <p:sp>
            <p:nvSpPr>
              <p:cNvPr id="53280" name="Freeform 15">
                <a:extLst>
                  <a:ext uri="{FF2B5EF4-FFF2-40B4-BE49-F238E27FC236}">
                    <a16:creationId xmlns:a16="http://schemas.microsoft.com/office/drawing/2014/main" xmlns="" id="{DC050DA5-2307-FEA1-4567-25F769E32D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  <p:sp>
            <p:nvSpPr>
              <p:cNvPr id="53281" name="Text Box 16">
                <a:extLst>
                  <a:ext uri="{FF2B5EF4-FFF2-40B4-BE49-F238E27FC236}">
                    <a16:creationId xmlns:a16="http://schemas.microsoft.com/office/drawing/2014/main" xmlns="" id="{CBF428CA-686C-381B-A26D-9D654C5BAD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42" y="2781"/>
                <a:ext cx="5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1600" dirty="0">
                    <a:solidFill>
                      <a:srgbClr val="6600CC"/>
                    </a:solidFill>
                  </a:rPr>
                  <a:t>Unit cost</a:t>
                </a:r>
                <a:endParaRPr lang="zh-TW" altLang="en-US" dirty="0">
                  <a:solidFill>
                    <a:srgbClr val="6600CC"/>
                  </a:solidFill>
                </a:endParaRPr>
              </a:p>
            </p:txBody>
          </p:sp>
        </p:grpSp>
      </p:grpSp>
      <p:grpSp>
        <p:nvGrpSpPr>
          <p:cNvPr id="16" name="群組 15">
            <a:extLst>
              <a:ext uri="{FF2B5EF4-FFF2-40B4-BE49-F238E27FC236}">
                <a16:creationId xmlns:a16="http://schemas.microsoft.com/office/drawing/2014/main" xmlns="" id="{027578EA-47F4-73C4-A15F-8A631C67A180}"/>
              </a:ext>
            </a:extLst>
          </p:cNvPr>
          <p:cNvGrpSpPr/>
          <p:nvPr/>
        </p:nvGrpSpPr>
        <p:grpSpPr>
          <a:xfrm>
            <a:off x="4689048" y="2576714"/>
            <a:ext cx="4096847" cy="3482974"/>
            <a:chOff x="383871" y="2555878"/>
            <a:chExt cx="4096847" cy="3482974"/>
          </a:xfrm>
        </p:grpSpPr>
        <p:grpSp>
          <p:nvGrpSpPr>
            <p:cNvPr id="17" name="群組 16">
              <a:extLst>
                <a:ext uri="{FF2B5EF4-FFF2-40B4-BE49-F238E27FC236}">
                  <a16:creationId xmlns:a16="http://schemas.microsoft.com/office/drawing/2014/main" xmlns="" id="{018D628D-696E-F748-2ABF-91300A5DFD37}"/>
                </a:ext>
              </a:extLst>
            </p:cNvPr>
            <p:cNvGrpSpPr/>
            <p:nvPr/>
          </p:nvGrpSpPr>
          <p:grpSpPr>
            <a:xfrm>
              <a:off x="383871" y="2555878"/>
              <a:ext cx="4096847" cy="2813050"/>
              <a:chOff x="690563" y="2576513"/>
              <a:chExt cx="4096847" cy="2813050"/>
            </a:xfrm>
          </p:grpSpPr>
          <p:sp>
            <p:nvSpPr>
              <p:cNvPr id="22" name="Line 3">
                <a:extLst>
                  <a:ext uri="{FF2B5EF4-FFF2-40B4-BE49-F238E27FC236}">
                    <a16:creationId xmlns:a16="http://schemas.microsoft.com/office/drawing/2014/main" xmlns="" id="{3842F372-5FD5-BE96-A37A-D145F553B8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2667000"/>
                <a:ext cx="0" cy="226536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3" name="Line 4">
                <a:extLst>
                  <a:ext uri="{FF2B5EF4-FFF2-40B4-BE49-F238E27FC236}">
                    <a16:creationId xmlns:a16="http://schemas.microsoft.com/office/drawing/2014/main" xmlns="" id="{B1CA7F24-39EE-44AE-4655-65302FC29D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74738" y="4932363"/>
                <a:ext cx="3216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4" name="Line 5">
                <a:extLst>
                  <a:ext uri="{FF2B5EF4-FFF2-40B4-BE49-F238E27FC236}">
                    <a16:creationId xmlns:a16="http://schemas.microsoft.com/office/drawing/2014/main" xmlns="" id="{9FA41B75-554D-7A1F-A263-7C08882175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66800" y="3505200"/>
                <a:ext cx="3090863" cy="0"/>
              </a:xfrm>
              <a:prstGeom prst="line">
                <a:avLst/>
              </a:prstGeom>
              <a:noFill/>
              <a:ln w="12700">
                <a:solidFill>
                  <a:srgbClr val="3333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5" name="Line 6">
                <a:extLst>
                  <a:ext uri="{FF2B5EF4-FFF2-40B4-BE49-F238E27FC236}">
                    <a16:creationId xmlns:a16="http://schemas.microsoft.com/office/drawing/2014/main" xmlns="" id="{C6311242-735F-CAD2-8F7C-B87FE1B8E7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66800" y="2895600"/>
                <a:ext cx="3090863" cy="554038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6" name="Line 7">
                <a:extLst>
                  <a:ext uri="{FF2B5EF4-FFF2-40B4-BE49-F238E27FC236}">
                    <a16:creationId xmlns:a16="http://schemas.microsoft.com/office/drawing/2014/main" xmlns="" id="{F1E9CB74-403F-5C06-DE9D-AA77D45C27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74738" y="2849563"/>
                <a:ext cx="2843212" cy="2082800"/>
              </a:xfrm>
              <a:prstGeom prst="line">
                <a:avLst/>
              </a:prstGeom>
              <a:noFill/>
              <a:ln w="50800">
                <a:solidFill>
                  <a:srgbClr val="577D5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27" name="Rectangle 8">
                <a:extLst>
                  <a:ext uri="{FF2B5EF4-FFF2-40B4-BE49-F238E27FC236}">
                    <a16:creationId xmlns:a16="http://schemas.microsoft.com/office/drawing/2014/main" xmlns="" id="{64291B40-F719-2A51-9F57-BC498C6FAB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3560" y="4930463"/>
                <a:ext cx="928781" cy="4591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dirty="0">
                    <a:latin typeface="GE Black-Medium+N" charset="0"/>
                    <a:ea typeface="華康中楷體" pitchFamily="49" charset="-120"/>
                  </a:rPr>
                  <a:t>Scope</a:t>
                </a:r>
                <a:endParaRPr lang="zh-TW" altLang="en-US" dirty="0">
                  <a:latin typeface="GE Black-Medium+N" charset="0"/>
                  <a:ea typeface="華康中楷體" pitchFamily="49" charset="-120"/>
                </a:endParaRPr>
              </a:p>
            </p:txBody>
          </p:sp>
          <p:sp>
            <p:nvSpPr>
              <p:cNvPr id="28" name="Rectangle 9">
                <a:extLst>
                  <a:ext uri="{FF2B5EF4-FFF2-40B4-BE49-F238E27FC236}">
                    <a16:creationId xmlns:a16="http://schemas.microsoft.com/office/drawing/2014/main" xmlns="" id="{BFF3030C-066F-ADEA-6855-048DC50242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0563" y="2576513"/>
                <a:ext cx="333375" cy="454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>
                    <a:latin typeface="Times" pitchFamily="2" charset="0"/>
                    <a:ea typeface="華康中楷體" pitchFamily="49" charset="-120"/>
                  </a:rPr>
                  <a:t>$</a:t>
                </a:r>
              </a:p>
            </p:txBody>
          </p:sp>
          <p:sp>
            <p:nvSpPr>
              <p:cNvPr id="29" name="Rectangle 10">
                <a:extLst>
                  <a:ext uri="{FF2B5EF4-FFF2-40B4-BE49-F238E27FC236}">
                    <a16:creationId xmlns:a16="http://schemas.microsoft.com/office/drawing/2014/main" xmlns="" id="{AB2FAB24-B205-B7DD-1D09-72AE7BC36F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86200" y="3352800"/>
                <a:ext cx="901210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2060"/>
                    </a:solidFill>
                    <a:latin typeface="GE Ming+N" charset="-120"/>
                    <a:ea typeface="華康中楷體" pitchFamily="49" charset="-120"/>
                  </a:rPr>
                  <a:t>Fixed cost</a:t>
                </a:r>
                <a:endParaRPr lang="zh-TW" altLang="en-US" sz="1200" dirty="0">
                  <a:solidFill>
                    <a:srgbClr val="00206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30" name="Rectangle 11">
                <a:extLst>
                  <a:ext uri="{FF2B5EF4-FFF2-40B4-BE49-F238E27FC236}">
                    <a16:creationId xmlns:a16="http://schemas.microsoft.com/office/drawing/2014/main" xmlns="" id="{ABB98C8F-23BF-4308-7682-2A6701CB60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2600" y="2971800"/>
                <a:ext cx="896593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C00000"/>
                    </a:solidFill>
                    <a:latin typeface="GE Ming+N" charset="-120"/>
                    <a:ea typeface="華康中楷體" pitchFamily="49" charset="-120"/>
                  </a:rPr>
                  <a:t>Total Cost</a:t>
                </a:r>
                <a:endParaRPr lang="zh-TW" altLang="en-US" sz="1200" dirty="0">
                  <a:solidFill>
                    <a:srgbClr val="C000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  <p:sp>
            <p:nvSpPr>
              <p:cNvPr id="31" name="Rectangle 12">
                <a:extLst>
                  <a:ext uri="{FF2B5EF4-FFF2-40B4-BE49-F238E27FC236}">
                    <a16:creationId xmlns:a16="http://schemas.microsoft.com/office/drawing/2014/main" xmlns="" id="{BAA2C0BA-10D1-4A19-5ACD-0348555133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9800" y="4038600"/>
                <a:ext cx="800669" cy="274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200" dirty="0">
                    <a:solidFill>
                      <a:srgbClr val="003300"/>
                    </a:solidFill>
                    <a:latin typeface="GE Ming+N" charset="-120"/>
                    <a:ea typeface="華康中楷體" pitchFamily="49" charset="-120"/>
                  </a:rPr>
                  <a:t>Revenue</a:t>
                </a:r>
                <a:endParaRPr lang="zh-TW" altLang="en-US" sz="1200" dirty="0">
                  <a:solidFill>
                    <a:srgbClr val="003300"/>
                  </a:solidFill>
                  <a:latin typeface="GE Ming+N" charset="-120"/>
                  <a:ea typeface="華康中楷體" pitchFamily="49" charset="-120"/>
                </a:endParaRPr>
              </a:p>
            </p:txBody>
          </p:sp>
        </p:grpSp>
        <p:grpSp>
          <p:nvGrpSpPr>
            <p:cNvPr id="18" name="Group 13">
              <a:extLst>
                <a:ext uri="{FF2B5EF4-FFF2-40B4-BE49-F238E27FC236}">
                  <a16:creationId xmlns:a16="http://schemas.microsoft.com/office/drawing/2014/main" xmlns="" id="{EAF01E29-CE91-4399-0439-8416C2F5D4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19200" y="3581401"/>
              <a:ext cx="2971801" cy="2457451"/>
              <a:chOff x="768" y="2256"/>
              <a:chExt cx="1872" cy="1548"/>
            </a:xfrm>
          </p:grpSpPr>
          <p:sp>
            <p:nvSpPr>
              <p:cNvPr id="19" name="Text Box 14">
                <a:extLst>
                  <a:ext uri="{FF2B5EF4-FFF2-40B4-BE49-F238E27FC236}">
                    <a16:creationId xmlns:a16="http://schemas.microsoft.com/office/drawing/2014/main" xmlns="" id="{75FD84AB-9851-BC7C-CDDD-FFF5C8DCF0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159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dirty="0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Economy of Scope</a:t>
                </a:r>
                <a:endParaRPr lang="zh-TW" altLang="en-US" dirty="0">
                  <a:solidFill>
                    <a:srgbClr val="6600CC"/>
                  </a:solidFill>
                  <a:ea typeface="標楷體" panose="03000509000000000000" pitchFamily="49" charset="-120"/>
                </a:endParaRPr>
              </a:p>
            </p:txBody>
          </p:sp>
          <p:sp>
            <p:nvSpPr>
              <p:cNvPr id="20" name="Freeform 15">
                <a:extLst>
                  <a:ext uri="{FF2B5EF4-FFF2-40B4-BE49-F238E27FC236}">
                    <a16:creationId xmlns:a16="http://schemas.microsoft.com/office/drawing/2014/main" xmlns="" id="{F5655B99-809E-5647-FF56-5BC99B06F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  <p:sp>
            <p:nvSpPr>
              <p:cNvPr id="21" name="Text Box 16">
                <a:extLst>
                  <a:ext uri="{FF2B5EF4-FFF2-40B4-BE49-F238E27FC236}">
                    <a16:creationId xmlns:a16="http://schemas.microsoft.com/office/drawing/2014/main" xmlns="" id="{DBB2CB0D-A27C-3A7D-B0AF-AE0F93D26E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042" y="2781"/>
                <a:ext cx="588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 sz="1600" dirty="0">
                    <a:solidFill>
                      <a:srgbClr val="6600CC"/>
                    </a:solidFill>
                  </a:rPr>
                  <a:t>Unit cost</a:t>
                </a:r>
                <a:endParaRPr lang="zh-TW" altLang="en-US" dirty="0">
                  <a:solidFill>
                    <a:srgbClr val="6600CC"/>
                  </a:solidFill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>
            <a:extLst>
              <a:ext uri="{FF2B5EF4-FFF2-40B4-BE49-F238E27FC236}">
                <a16:creationId xmlns:a16="http://schemas.microsoft.com/office/drawing/2014/main" xmlns="" id="{9BB533FC-D7FB-1CFA-C01A-EF86097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Assembly line production and</a:t>
            </a:r>
            <a:br>
              <a:rPr lang="en-US" altLang="zh-TW" dirty="0"/>
            </a:br>
            <a:r>
              <a:rPr lang="en-US" altLang="zh-TW" dirty="0"/>
              <a:t>Flexible manufacturing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2C64D68C-19D0-1159-4C80-063EB16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/>
              <a:t>Assembly Line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Fixed workstation,  each accomplish one task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Jig, fixture, measurement tools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Large batch size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Every change of product: stop production for setup</a:t>
            </a:r>
          </a:p>
          <a:p>
            <a:r>
              <a:rPr lang="en-US" altLang="zh-TW" sz="2800" dirty="0"/>
              <a:t>FMS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Making use of generic tools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Automated job shop operations, customized products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Batch size can be as small as one</a:t>
            </a:r>
          </a:p>
          <a:p>
            <a:pPr lvl="1">
              <a:buFont typeface="Webdings" pitchFamily="2" charset="2"/>
              <a:buNone/>
            </a:pPr>
            <a:endParaRPr lang="zh-TW" altLang="en-US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6324" name="頁尾版面配置區 3">
            <a:extLst>
              <a:ext uri="{FF2B5EF4-FFF2-40B4-BE49-F238E27FC236}">
                <a16:creationId xmlns:a16="http://schemas.microsoft.com/office/drawing/2014/main" xmlns="" id="{904C74A8-5FD6-A405-0539-4AA02E98C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6325" name="投影片編號版面配置區 4">
            <a:extLst>
              <a:ext uri="{FF2B5EF4-FFF2-40B4-BE49-F238E27FC236}">
                <a16:creationId xmlns:a16="http://schemas.microsoft.com/office/drawing/2014/main" xmlns="" id="{D7DE1679-1A5B-F857-CC9E-D39C5BBDCB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7585F04-4D23-7B43-963C-0AF5B8D8A7E3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201ED91F-02BB-1C47-5441-FB0C1A67D520}"/>
              </a:ext>
            </a:extLst>
          </p:cNvPr>
          <p:cNvSpPr txBox="1"/>
          <p:nvPr/>
        </p:nvSpPr>
        <p:spPr>
          <a:xfrm rot="21013641">
            <a:off x="4954588" y="4006850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3600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Which is better?</a:t>
            </a:r>
            <a:endParaRPr lang="zh-TW" altLang="en-US" sz="3600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頁尾版面配置區 3">
            <a:extLst>
              <a:ext uri="{FF2B5EF4-FFF2-40B4-BE49-F238E27FC236}">
                <a16:creationId xmlns:a16="http://schemas.microsoft.com/office/drawing/2014/main" xmlns="" id="{72D2595B-E031-9E47-D2BE-27E208F568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59395" name="投影片編號版面配置區 4">
            <a:extLst>
              <a:ext uri="{FF2B5EF4-FFF2-40B4-BE49-F238E27FC236}">
                <a16:creationId xmlns:a16="http://schemas.microsoft.com/office/drawing/2014/main" xmlns="" id="{7960E4AB-5513-6D51-3132-2FE917AA7F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A5553C-4EA2-C04A-AE73-78E22A24007B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xmlns="" id="{1E80D71D-C23A-2CAF-97A3-B6EC80515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Revenue stream</a:t>
            </a:r>
            <a:endParaRPr lang="zh-TW" altLang="en-US" dirty="0"/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xmlns="" id="{E96C4471-4F42-E303-D502-725DE04DF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How do you make profit?</a:t>
            </a:r>
          </a:p>
          <a:p>
            <a:pPr eaLnBrk="1" hangingPunct="1"/>
            <a:r>
              <a:rPr lang="en-US" altLang="zh-TW" sz="2800" dirty="0"/>
              <a:t>How do you collect money?</a:t>
            </a:r>
          </a:p>
          <a:p>
            <a:pPr lvl="1" eaLnBrk="1" hangingPunct="1"/>
            <a:r>
              <a:rPr lang="en-US" altLang="zh-TW" sz="2400" dirty="0"/>
              <a:t>One time? Every month? Pay as you use? </a:t>
            </a:r>
          </a:p>
          <a:p>
            <a:pPr eaLnBrk="1" hangingPunct="1"/>
            <a:r>
              <a:rPr lang="en-US" altLang="zh-TW" sz="2800" dirty="0"/>
              <a:t>Who pays (Consumer? Other parties?)</a:t>
            </a:r>
          </a:p>
          <a:p>
            <a:pPr lvl="1" eaLnBrk="1" hangingPunct="1"/>
            <a:r>
              <a:rPr lang="en-US" altLang="zh-TW" sz="2400" dirty="0"/>
              <a:t>Multi-party income: television programs, free hand phones</a:t>
            </a:r>
            <a:endParaRPr lang="en-US" altLang="zh-TW" sz="200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>
            <a:extLst>
              <a:ext uri="{FF2B5EF4-FFF2-40B4-BE49-F238E27FC236}">
                <a16:creationId xmlns:a16="http://schemas.microsoft.com/office/drawing/2014/main" xmlns="" id="{6B0B5855-DEEA-282F-4C6A-0ABD6AFD3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171" name="投影片編號版面配置區 4">
            <a:extLst>
              <a:ext uri="{FF2B5EF4-FFF2-40B4-BE49-F238E27FC236}">
                <a16:creationId xmlns:a16="http://schemas.microsoft.com/office/drawing/2014/main" xmlns="" id="{519EA96C-ABE4-316D-5729-B78ADCC698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BB72D7-DEEB-EE4D-9904-43B4C2F8A482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xmlns="" id="{2D45A580-6C3E-98F4-8D3E-DA483E85C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Confusion in Business Models</a:t>
            </a:r>
            <a:endParaRPr lang="zh-TW" altLang="en-US" sz="3600" dirty="0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xmlns="" id="{FB6412F7-948F-5A84-D581-9E811C893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Different people talking about different things</a:t>
            </a:r>
          </a:p>
          <a:p>
            <a:pPr lvl="1" eaLnBrk="1" hangingPunct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Levels, domains, …</a:t>
            </a:r>
          </a:p>
          <a:p>
            <a:pPr eaLnBrk="1" hangingPunct="1"/>
            <a:r>
              <a:rPr lang="en-US" altLang="zh-TW" sz="2800" dirty="0"/>
              <a:t>Many specific models</a:t>
            </a:r>
          </a:p>
          <a:p>
            <a:pPr lvl="1" eaLnBrk="1" hangingPunct="1">
              <a:buFont typeface="Webdings" pitchFamily="2" charset="2"/>
              <a:buNone/>
            </a:pPr>
            <a:endParaRPr lang="en-US" altLang="zh-TW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0212" name="Text Box 4">
            <a:extLst>
              <a:ext uri="{FF2B5EF4-FFF2-40B4-BE49-F238E27FC236}">
                <a16:creationId xmlns:a16="http://schemas.microsoft.com/office/drawing/2014/main" xmlns="" id="{272F4474-3D68-B49E-CD66-D173B1309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732086"/>
            <a:ext cx="5303837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 dirty="0"/>
              <a:t>    * Auction business model</a:t>
            </a:r>
          </a:p>
          <a:p>
            <a:pPr lvl="1" eaLnBrk="1" hangingPunct="1"/>
            <a:r>
              <a:rPr lang="en-US" altLang="zh-TW" dirty="0"/>
              <a:t>    * Bricks and clicks business model</a:t>
            </a:r>
          </a:p>
          <a:p>
            <a:pPr lvl="1" eaLnBrk="1" hangingPunct="1"/>
            <a:r>
              <a:rPr lang="en-US" altLang="zh-TW" dirty="0"/>
              <a:t>    * Collective business models</a:t>
            </a:r>
          </a:p>
          <a:p>
            <a:pPr lvl="1" eaLnBrk="1" hangingPunct="1"/>
            <a:r>
              <a:rPr lang="en-US" altLang="zh-TW" dirty="0"/>
              <a:t>    * Cutting out the middleman model</a:t>
            </a:r>
          </a:p>
          <a:p>
            <a:pPr lvl="1" eaLnBrk="1" hangingPunct="1"/>
            <a:r>
              <a:rPr lang="en-US" altLang="zh-TW" dirty="0"/>
              <a:t>    * Direct sales model</a:t>
            </a:r>
          </a:p>
          <a:p>
            <a:pPr lvl="1" eaLnBrk="1" hangingPunct="1"/>
            <a:r>
              <a:rPr lang="en-US" altLang="zh-TW" dirty="0"/>
              <a:t>    * Distribution business models, various</a:t>
            </a:r>
          </a:p>
          <a:p>
            <a:pPr lvl="1" eaLnBrk="1" hangingPunct="1"/>
            <a:r>
              <a:rPr lang="en-US" altLang="zh-TW" dirty="0"/>
              <a:t>    * Franchise</a:t>
            </a:r>
          </a:p>
          <a:p>
            <a:pPr lvl="1" eaLnBrk="1" hangingPunct="1"/>
            <a:r>
              <a:rPr lang="en-US" altLang="zh-TW" dirty="0"/>
              <a:t>    * Freemium business model</a:t>
            </a:r>
          </a:p>
        </p:txBody>
      </p:sp>
      <p:sp>
        <p:nvSpPr>
          <p:cNvPr id="350213" name="Text Box 5">
            <a:extLst>
              <a:ext uri="{FF2B5EF4-FFF2-40B4-BE49-F238E27FC236}">
                <a16:creationId xmlns:a16="http://schemas.microsoft.com/office/drawing/2014/main" xmlns="" id="{00DF07A1-256C-E808-5FFE-412B54C8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8896" y="1701924"/>
            <a:ext cx="6502400" cy="26479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 dirty="0"/>
              <a:t>    * Industrialization of services business model</a:t>
            </a:r>
          </a:p>
          <a:p>
            <a:pPr lvl="1" eaLnBrk="1" hangingPunct="1"/>
            <a:r>
              <a:rPr lang="en-US" altLang="zh-TW" dirty="0"/>
              <a:t>    * Low-cost carrier business model</a:t>
            </a:r>
          </a:p>
          <a:p>
            <a:pPr lvl="1" eaLnBrk="1" hangingPunct="1"/>
            <a:r>
              <a:rPr lang="en-US" altLang="zh-TW" dirty="0"/>
              <a:t>    * Loyalty business models</a:t>
            </a:r>
          </a:p>
          <a:p>
            <a:pPr lvl="1" eaLnBrk="1" hangingPunct="1"/>
            <a:r>
              <a:rPr lang="en-US" altLang="zh-TW" dirty="0"/>
              <a:t>    * Monopolistic business model</a:t>
            </a:r>
          </a:p>
          <a:p>
            <a:pPr lvl="1" eaLnBrk="1" hangingPunct="1"/>
            <a:r>
              <a:rPr lang="en-US" altLang="zh-TW" dirty="0"/>
              <a:t>    * Multi-level marketing business model</a:t>
            </a:r>
          </a:p>
          <a:p>
            <a:pPr lvl="1" eaLnBrk="1" hangingPunct="1"/>
            <a:r>
              <a:rPr lang="en-US" altLang="zh-TW" dirty="0"/>
              <a:t>    * Network effects business model</a:t>
            </a:r>
          </a:p>
          <a:p>
            <a:pPr lvl="1" eaLnBrk="1" hangingPunct="1"/>
            <a:r>
              <a:rPr lang="en-US" altLang="zh-TW" dirty="0"/>
              <a:t>    * Online auction business model</a:t>
            </a:r>
          </a:p>
        </p:txBody>
      </p:sp>
      <p:sp>
        <p:nvSpPr>
          <p:cNvPr id="350214" name="Text Box 6">
            <a:extLst>
              <a:ext uri="{FF2B5EF4-FFF2-40B4-BE49-F238E27FC236}">
                <a16:creationId xmlns:a16="http://schemas.microsoft.com/office/drawing/2014/main" xmlns="" id="{BB805DED-F6E9-EA8D-2F5E-74415B8A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57563"/>
            <a:ext cx="7154863" cy="3013075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Online content business model</a:t>
            </a:r>
          </a:p>
          <a:p>
            <a:pPr lvl="1" eaLnBrk="1" hangingPunct="1"/>
            <a:r>
              <a:rPr lang="en-US" altLang="zh-TW"/>
              <a:t>    * Premium business model</a:t>
            </a:r>
          </a:p>
          <a:p>
            <a:pPr lvl="1" eaLnBrk="1" hangingPunct="1"/>
            <a:r>
              <a:rPr lang="en-US" altLang="zh-TW"/>
              <a:t>    * Professional open-source model</a:t>
            </a:r>
          </a:p>
          <a:p>
            <a:pPr lvl="1" eaLnBrk="1" hangingPunct="1"/>
            <a:r>
              <a:rPr lang="en-US" altLang="zh-TW"/>
              <a:t>    * Pyramid scheme business model</a:t>
            </a:r>
          </a:p>
          <a:p>
            <a:pPr lvl="1" eaLnBrk="1" hangingPunct="1"/>
            <a:r>
              <a:rPr lang="en-US" altLang="zh-TW"/>
              <a:t>    * Razor and blades business model (bait and hook)</a:t>
            </a:r>
          </a:p>
          <a:p>
            <a:pPr lvl="1" eaLnBrk="1" hangingPunct="1"/>
            <a:r>
              <a:rPr lang="en-US" altLang="zh-TW"/>
              <a:t>    * Servitization of products business model</a:t>
            </a:r>
          </a:p>
          <a:p>
            <a:pPr lvl="1" eaLnBrk="1" hangingPunct="1"/>
            <a:r>
              <a:rPr lang="en-US" altLang="zh-TW"/>
              <a:t>    * Subscription business model</a:t>
            </a:r>
          </a:p>
          <a:p>
            <a:pPr lvl="1" eaLnBrk="1" hangingPunct="1"/>
            <a:r>
              <a:rPr lang="en-US" altLang="zh-TW"/>
              <a:t>    * Value Added Reseller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2" grpId="0" animBg="1"/>
      <p:bldP spid="350212" grpId="1" animBg="1"/>
      <p:bldP spid="350213" grpId="0" animBg="1"/>
      <p:bldP spid="350213" grpId="1" animBg="1"/>
      <p:bldP spid="350214" grpId="0" animBg="1"/>
      <p:bldP spid="350214" grpId="1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頁尾版面配置區 3">
            <a:extLst>
              <a:ext uri="{FF2B5EF4-FFF2-40B4-BE49-F238E27FC236}">
                <a16:creationId xmlns:a16="http://schemas.microsoft.com/office/drawing/2014/main" xmlns="" id="{22DC0054-CE83-D0C2-CFAA-0570AFC92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60419" name="投影片編號版面配置區 4">
            <a:extLst>
              <a:ext uri="{FF2B5EF4-FFF2-40B4-BE49-F238E27FC236}">
                <a16:creationId xmlns:a16="http://schemas.microsoft.com/office/drawing/2014/main" xmlns="" id="{9B29F626-3EEA-01A2-13BB-E671B0763A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DCF9AE-D2D5-1340-90EF-1D80B0CBF98C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xmlns="" id="{18D4A796-B090-C9C7-D4F2-C686960E3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Revenue streams</a:t>
            </a:r>
            <a:endParaRPr lang="zh-TW" altLang="en-US" dirty="0"/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xmlns="" id="{FC67C432-DF4E-3F5F-E533-A07832C2C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dirty="0"/>
              <a:t>Who pays (Consumer? Other parties?)</a:t>
            </a:r>
          </a:p>
          <a:p>
            <a:pPr lvl="1" eaLnBrk="1" hangingPunct="1"/>
            <a:r>
              <a:rPr lang="en-US" altLang="zh-TW" sz="2400" dirty="0"/>
              <a:t>Single stream</a:t>
            </a:r>
          </a:p>
          <a:p>
            <a:pPr lvl="1" eaLnBrk="1" hangingPunct="1"/>
            <a:r>
              <a:rPr lang="en-US" altLang="zh-TW" sz="2400" dirty="0"/>
              <a:t>Multiple streams</a:t>
            </a:r>
          </a:p>
          <a:p>
            <a:pPr lvl="1" eaLnBrk="1" hangingPunct="1"/>
            <a:r>
              <a:rPr lang="en-US" altLang="zh-TW" sz="2400" dirty="0"/>
              <a:t>Hybrid</a:t>
            </a:r>
          </a:p>
          <a:p>
            <a:pPr lvl="1" eaLnBrk="1" hangingPunct="1"/>
            <a:r>
              <a:rPr lang="en-US" altLang="zh-TW" sz="2400" dirty="0"/>
              <a:t>Cross subsidies</a:t>
            </a:r>
          </a:p>
          <a:p>
            <a:pPr lvl="2" eaLnBrk="1" hangingPunct="1"/>
            <a:r>
              <a:rPr lang="en-US" altLang="zh-TW" sz="2000" dirty="0"/>
              <a:t>Freemium</a:t>
            </a:r>
          </a:p>
          <a:p>
            <a:pPr lvl="2" eaLnBrk="1" hangingPunct="1"/>
            <a:r>
              <a:rPr lang="en-US" altLang="zh-TW" sz="2000" dirty="0"/>
              <a:t>Laser printers</a:t>
            </a:r>
          </a:p>
          <a:p>
            <a:pPr lvl="2" eaLnBrk="1" hangingPunct="1"/>
            <a:r>
              <a:rPr lang="en-US" altLang="zh-TW" sz="2000" dirty="0"/>
              <a:t>Razor/Shaver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xmlns="" id="{2C065D62-7381-FAF6-22CA-946F29A18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Payments</a:t>
            </a:r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xmlns="" id="{7377163B-5A67-AC26-9DF0-59493087B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576" y="1772816"/>
            <a:ext cx="7772400" cy="4114800"/>
          </a:xfrm>
        </p:spPr>
        <p:txBody>
          <a:bodyPr/>
          <a:lstStyle/>
          <a:p>
            <a:r>
              <a:rPr lang="en-US" altLang="zh-TW" dirty="0"/>
              <a:t>Membership</a:t>
            </a:r>
          </a:p>
          <a:p>
            <a:r>
              <a:rPr lang="en-US" altLang="zh-TW" dirty="0"/>
              <a:t>Licensing</a:t>
            </a:r>
          </a:p>
          <a:p>
            <a:r>
              <a:rPr lang="en-US" altLang="zh-TW" dirty="0"/>
              <a:t>Pay as you use</a:t>
            </a:r>
          </a:p>
          <a:p>
            <a:r>
              <a:rPr lang="en-US" altLang="zh-TW" dirty="0"/>
              <a:t>Advertising 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exposure?</a:t>
            </a:r>
            <a:r>
              <a:rPr lang="zh-TW" altLang="en-US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impression? 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click? 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400" dirty="0">
                <a:latin typeface="Times New Roman" panose="02020603050405020304" pitchFamily="18" charset="0"/>
                <a:ea typeface="新細明體" panose="02020500000000000000" pitchFamily="18" charset="-120"/>
              </a:rPr>
              <a:t>Cost per action? Cost per Sales? 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CPA, CPS</a:t>
            </a:r>
          </a:p>
          <a:p>
            <a:r>
              <a:rPr lang="en-US" altLang="zh-TW" dirty="0"/>
              <a:t>Transaction fee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0C4721C1-9BE0-234D-DE4C-AC8D02A59C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340819E9-4098-FAB6-3D40-337F0231B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31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頁尾版面配置區 3">
            <a:extLst>
              <a:ext uri="{FF2B5EF4-FFF2-40B4-BE49-F238E27FC236}">
                <a16:creationId xmlns:a16="http://schemas.microsoft.com/office/drawing/2014/main" xmlns="" id="{35E4F78B-63E3-ACA0-C522-0AAF079CC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65539" name="投影片編號版面配置區 4">
            <a:extLst>
              <a:ext uri="{FF2B5EF4-FFF2-40B4-BE49-F238E27FC236}">
                <a16:creationId xmlns:a16="http://schemas.microsoft.com/office/drawing/2014/main" xmlns="" id="{400D56E6-2ED1-0CCC-1827-8C31159D4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18F7FD-C54E-E345-BF8B-EA0FB16C7C0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xmlns="" id="{8091EC96-081B-ED2D-E82F-86D39E69E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Inventory cost</a:t>
            </a:r>
            <a:endParaRPr lang="zh-TW" altLang="en-US" dirty="0"/>
          </a:p>
        </p:txBody>
      </p:sp>
      <p:sp>
        <p:nvSpPr>
          <p:cNvPr id="65541" name="Rectangle 3">
            <a:extLst>
              <a:ext uri="{FF2B5EF4-FFF2-40B4-BE49-F238E27FC236}">
                <a16:creationId xmlns:a16="http://schemas.microsoft.com/office/drawing/2014/main" xmlns="" id="{60D03A92-6DB8-864C-4A66-9A88A82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dirty="0" smtClean="0">
                <a:solidFill>
                  <a:srgbClr val="FF0000"/>
                </a:solidFill>
              </a:rPr>
              <a:t>Assuming: </a:t>
            </a:r>
            <a:r>
              <a:rPr lang="en-US" altLang="zh-TW" sz="2800" dirty="0" smtClean="0"/>
              <a:t>a company with 1 billion revenue, and the raw material cost is 60%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If inventory (raw material, </a:t>
            </a:r>
            <a:r>
              <a:rPr lang="en-US" altLang="zh-TW" sz="2800" dirty="0" err="1" smtClean="0"/>
              <a:t>WIP</a:t>
            </a:r>
            <a:r>
              <a:rPr lang="en-US" altLang="zh-TW" sz="2800" dirty="0" smtClean="0"/>
              <a:t> and finished goods) cycle time is 120 days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 smtClean="0"/>
              <a:t>Total average inventory 200 million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If inventory </a:t>
            </a:r>
            <a:r>
              <a:rPr lang="en-US" altLang="zh-TW" sz="2800" dirty="0" smtClean="0"/>
              <a:t>cycle </a:t>
            </a:r>
            <a:r>
              <a:rPr lang="en-US" altLang="zh-TW" sz="2800" dirty="0"/>
              <a:t>time </a:t>
            </a:r>
            <a:r>
              <a:rPr lang="en-US" altLang="zh-TW" sz="2800" dirty="0" smtClean="0"/>
              <a:t>is 30 days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Total average inventory </a:t>
            </a:r>
            <a:r>
              <a:rPr lang="en-US" altLang="zh-TW" sz="2400" dirty="0" smtClean="0"/>
              <a:t>50 </a:t>
            </a:r>
            <a:r>
              <a:rPr lang="en-US" altLang="zh-TW" sz="2400" dirty="0"/>
              <a:t>million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Inventory cycle 120</a:t>
            </a:r>
            <a:r>
              <a:rPr lang="en-US" altLang="zh-TW" sz="2800" dirty="0" smtClean="0">
                <a:sym typeface="Wingdings" pitchFamily="2" charset="2"/>
              </a:rPr>
              <a:t> </a:t>
            </a:r>
            <a:r>
              <a:rPr lang="en-US" altLang="zh-TW" sz="2800" dirty="0" smtClean="0"/>
              <a:t>30 days</a:t>
            </a:r>
            <a:endParaRPr lang="en-US" altLang="zh-TW" sz="2800" dirty="0"/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Inventory reduction </a:t>
            </a:r>
            <a:r>
              <a:rPr lang="en-US" altLang="zh-TW" sz="2400" dirty="0" smtClean="0"/>
              <a:t>150 </a:t>
            </a:r>
            <a:r>
              <a:rPr lang="en-US" altLang="zh-TW" sz="2400" dirty="0"/>
              <a:t>million </a:t>
            </a:r>
            <a:endParaRPr lang="en-US" altLang="zh-TW" sz="2400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 smtClean="0"/>
              <a:t>Assuming 5% cost of capital, savings amounts to 7.5 million!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頁尾版面配置區 3">
            <a:extLst>
              <a:ext uri="{FF2B5EF4-FFF2-40B4-BE49-F238E27FC236}">
                <a16:creationId xmlns:a16="http://schemas.microsoft.com/office/drawing/2014/main" xmlns="" id="{E3DA1D4F-7635-A594-8FE5-9495B1255D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67587" name="投影片編號版面配置區 4">
            <a:extLst>
              <a:ext uri="{FF2B5EF4-FFF2-40B4-BE49-F238E27FC236}">
                <a16:creationId xmlns:a16="http://schemas.microsoft.com/office/drawing/2014/main" xmlns="" id="{217FA6B5-4D93-AC7F-CADA-EE38A4420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665B3A-1397-4E46-9632-BD8451BAD18E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xmlns="" id="{FE89954F-1F85-61C4-9C18-E8A980CE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CCC: Cash Conversion Cycle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:a16="http://schemas.microsoft.com/office/drawing/2014/main" xmlns="" id="{FB6505E0-6DBE-7AF8-7A3C-75C084B88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Inventory cycle + Accounts receivable – Accounts payable 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/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Cash Rich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Negative CCC </a:t>
            </a:r>
            <a:endParaRPr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dirty="0"/>
              <a:t>Cash Poor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Positive CCC </a:t>
            </a: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頁尾版面配置區 3">
            <a:extLst>
              <a:ext uri="{FF2B5EF4-FFF2-40B4-BE49-F238E27FC236}">
                <a16:creationId xmlns:a16="http://schemas.microsoft.com/office/drawing/2014/main" xmlns="" id="{3662B661-56B8-C5DA-63F6-E9EDF18490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4755" name="投影片編號版面配置區 4">
            <a:extLst>
              <a:ext uri="{FF2B5EF4-FFF2-40B4-BE49-F238E27FC236}">
                <a16:creationId xmlns:a16="http://schemas.microsoft.com/office/drawing/2014/main" xmlns="" id="{960479AD-0150-FFC4-9D7A-1AFB33979E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A0A340-BBE1-E640-86B2-077F5ECA76D8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:a16="http://schemas.microsoft.com/office/drawing/2014/main" xmlns="" id="{B2ACE8FD-8BCD-851D-5D33-5CAD6162D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Financial considerations</a:t>
            </a:r>
            <a:endParaRPr lang="zh-TW" altLang="en-US" dirty="0"/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xmlns="" id="{CFA15A57-6B3D-068E-7B29-AC1ADCFC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Cost structure and revenue streams</a:t>
            </a:r>
            <a:endParaRPr lang="en-US" altLang="zh-TW" dirty="0"/>
          </a:p>
          <a:p>
            <a:pPr eaLnBrk="1" hangingPunct="1"/>
            <a:r>
              <a:rPr lang="en-US" altLang="zh-TW" dirty="0" smtClean="0"/>
              <a:t>Operations leverage</a:t>
            </a:r>
            <a:endParaRPr lang="en-US" altLang="zh-TW" dirty="0"/>
          </a:p>
          <a:p>
            <a:pPr lvl="1" eaLnBrk="1" hangingPunct="1"/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scale</a:t>
            </a:r>
          </a:p>
          <a:p>
            <a:pPr lvl="1" eaLnBrk="1" hangingPunct="1"/>
            <a:r>
              <a:rPr lang="en-US" altLang="zh-TW" dirty="0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Economy of scope</a:t>
            </a:r>
          </a:p>
          <a:p>
            <a:pPr eaLnBrk="1" hangingPunct="1"/>
            <a:r>
              <a:rPr lang="en-US" altLang="zh-TW" dirty="0" smtClean="0"/>
              <a:t>Cash </a:t>
            </a:r>
            <a:r>
              <a:rPr lang="en-US" altLang="zh-TW" dirty="0"/>
              <a:t>rich/Cash poor operations</a:t>
            </a:r>
          </a:p>
          <a:p>
            <a:pPr eaLnBrk="1" hangingPunct="1"/>
            <a:r>
              <a:rPr lang="en-US" altLang="zh-TW" dirty="0" smtClean="0"/>
              <a:t>Value propositions to generate income</a:t>
            </a:r>
            <a:endParaRPr lang="en-US" altLang="zh-TW" dirty="0"/>
          </a:p>
          <a:p>
            <a:pPr eaLnBrk="1" hangingPunct="1"/>
            <a:endParaRPr lang="zh-TW" altLang="en-US" dirty="0"/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頁尾版面配置區 3">
            <a:extLst>
              <a:ext uri="{FF2B5EF4-FFF2-40B4-BE49-F238E27FC236}">
                <a16:creationId xmlns:a16="http://schemas.microsoft.com/office/drawing/2014/main" xmlns="" id="{2BE7700D-55B5-C83A-EA3C-1AEB5608E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5779" name="投影片編號版面配置區 4">
            <a:extLst>
              <a:ext uri="{FF2B5EF4-FFF2-40B4-BE49-F238E27FC236}">
                <a16:creationId xmlns:a16="http://schemas.microsoft.com/office/drawing/2014/main" xmlns="" id="{C18A891D-C6DB-DE46-B6B2-6FE52CB12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323A5E-5B5F-7443-8EB6-142BFDC4CBE4}" type="slidenum">
              <a:rPr lang="en-US" altLang="zh-TW" sz="1400">
                <a:solidFill>
                  <a:srgbClr val="333399"/>
                </a:solidFill>
              </a:rPr>
              <a:pPr/>
              <a:t>35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xmlns="" id="{A9ACE778-D934-9F88-776E-DC72C00A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Summary: Business Models</a:t>
            </a:r>
            <a:endParaRPr lang="zh-TW" altLang="en-US" dirty="0"/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xmlns="" id="{60DC2B77-FFA4-062E-9D7B-D4650E57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A hybrid of the nine factors</a:t>
            </a:r>
          </a:p>
          <a:p>
            <a:pPr eaLnBrk="1" hangingPunct="1"/>
            <a:r>
              <a:rPr lang="en-US" altLang="zh-TW" dirty="0" smtClean="0"/>
              <a:t>What business are you in</a:t>
            </a:r>
          </a:p>
          <a:p>
            <a:pPr lvl="1" eaLnBrk="1" hangingPunct="1"/>
            <a:r>
              <a:rPr lang="en-US" altLang="zh-TW" dirty="0" smtClean="0"/>
              <a:t>Take department stores as an example</a:t>
            </a:r>
          </a:p>
          <a:p>
            <a:pPr lvl="2" eaLnBrk="1" hangingPunct="1"/>
            <a:r>
              <a:rPr lang="en-US" altLang="zh-TW" dirty="0" smtClean="0"/>
              <a:t>Buy and sell</a:t>
            </a:r>
          </a:p>
          <a:p>
            <a:pPr lvl="2" eaLnBrk="1" hangingPunct="1"/>
            <a:r>
              <a:rPr lang="en-US" altLang="zh-TW" dirty="0" smtClean="0"/>
              <a:t>Consign </a:t>
            </a:r>
            <a:r>
              <a:rPr lang="en-US" altLang="zh-TW" dirty="0"/>
              <a:t>for sale on </a:t>
            </a:r>
            <a:r>
              <a:rPr lang="en-US" altLang="zh-TW" dirty="0" smtClean="0"/>
              <a:t>commission</a:t>
            </a:r>
          </a:p>
          <a:p>
            <a:pPr lvl="2" eaLnBrk="1" hangingPunct="1"/>
            <a:r>
              <a:rPr lang="en-US" altLang="zh-TW" dirty="0" smtClean="0"/>
              <a:t>Property rental</a:t>
            </a:r>
          </a:p>
          <a:p>
            <a:pPr lvl="2" eaLnBrk="1" hangingPunct="1"/>
            <a:endParaRPr lang="en-US" altLang="zh-TW" dirty="0" smtClean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頁尾版面配置區 3">
            <a:extLst>
              <a:ext uri="{FF2B5EF4-FFF2-40B4-BE49-F238E27FC236}">
                <a16:creationId xmlns:a16="http://schemas.microsoft.com/office/drawing/2014/main" xmlns="" id="{A0B3A852-8618-11F3-932D-427D0EE1A3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8195" name="投影片編號版面配置區 4">
            <a:extLst>
              <a:ext uri="{FF2B5EF4-FFF2-40B4-BE49-F238E27FC236}">
                <a16:creationId xmlns:a16="http://schemas.microsoft.com/office/drawing/2014/main" xmlns="" id="{11D1C3DB-DDBB-3107-B408-74A83472C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6BEA6D9-C0A8-D54B-B79A-ED3A8548E2B6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xmlns="" id="{B5CC3FD4-407F-BAFA-0F21-E472AAE4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Business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r>
              <a:rPr lang="zh-TW" altLang="en-US" dirty="0"/>
              <a:t> </a:t>
            </a:r>
            <a:r>
              <a:rPr lang="en-US" altLang="zh-TW" dirty="0"/>
              <a:t>Canvas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2CB513B6-4650-653B-7542-DD37826ED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681162"/>
            <a:ext cx="6934200" cy="4598911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>
            <a:extLst>
              <a:ext uri="{FF2B5EF4-FFF2-40B4-BE49-F238E27FC236}">
                <a16:creationId xmlns:a16="http://schemas.microsoft.com/office/drawing/2014/main" xmlns="" id="{BDF6C142-F358-DAFA-2D3A-712418490F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9219" name="投影片編號版面配置區 4">
            <a:extLst>
              <a:ext uri="{FF2B5EF4-FFF2-40B4-BE49-F238E27FC236}">
                <a16:creationId xmlns:a16="http://schemas.microsoft.com/office/drawing/2014/main" xmlns="" id="{D3D9CFF2-515A-5C7B-0A31-955013D3C5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F09CED-33D2-D042-8B01-D3D9681FDA68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xmlns="" id="{0EDDF501-ACB4-0D70-4BA2-61347DC98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28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400"/>
          </a:p>
          <a:p>
            <a:pPr algn="ctr" eaLnBrk="1" hangingPunct="1"/>
            <a:r>
              <a:rPr lang="en-US" altLang="zh-TW" sz="1800"/>
              <a:t>Business model design template: Nine building blocks and their relationships, </a:t>
            </a:r>
          </a:p>
          <a:p>
            <a:pPr algn="ctr" eaLnBrk="1" hangingPunct="1"/>
            <a:r>
              <a:rPr lang="en-US" altLang="zh-TW" sz="1800"/>
              <a:t>Osterwalder 2004.</a:t>
            </a:r>
          </a:p>
          <a:p>
            <a:pPr algn="ctr" eaLnBrk="1" hangingPunct="1"/>
            <a:endParaRPr lang="zh-TW" altLang="en-US" sz="180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xmlns="" id="{BFC1DA90-995E-FED7-7D85-04A7937CD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:a16="http://schemas.microsoft.com/office/drawing/2014/main" xmlns="" id="{F7C0CC8B-EC9A-3D4C-53AE-CE7A5612F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pic>
        <p:nvPicPr>
          <p:cNvPr id="9223" name="Picture 5" descr="Business-Model-Canvas">
            <a:extLst>
              <a:ext uri="{FF2B5EF4-FFF2-40B4-BE49-F238E27FC236}">
                <a16:creationId xmlns:a16="http://schemas.microsoft.com/office/drawing/2014/main" xmlns="" id="{1D3BF52F-F7CE-381F-EEBE-6BFD24B8F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>
            <a:extLst>
              <a:ext uri="{FF2B5EF4-FFF2-40B4-BE49-F238E27FC236}">
                <a16:creationId xmlns:a16="http://schemas.microsoft.com/office/drawing/2014/main" xmlns="" id="{9CCBF9EF-0B66-1AA4-05C9-12FB07A9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229225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latin typeface="Arial" panose="020B0604020202020204" pitchFamily="34" charset="0"/>
              </a:rPr>
              <a:t>A business model is nothing else than a representation of how an organization makes (or intends to make) money. This can be nicely described through the 9 building blocks illustrated in the graphic below, which we call "business model canvas".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:a16="http://schemas.microsoft.com/office/drawing/2014/main" xmlns="" id="{83B6AE8D-50D9-15DD-5D30-CB2C7BE52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Target</a:t>
            </a:r>
            <a:r>
              <a:rPr lang="zh-TW" altLang="en-US" dirty="0"/>
              <a:t> </a:t>
            </a:r>
            <a:r>
              <a:rPr lang="en-US" altLang="zh-TW" dirty="0"/>
              <a:t>of business</a:t>
            </a:r>
            <a:endParaRPr lang="zh-TW" altLang="en-US" dirty="0"/>
          </a:p>
        </p:txBody>
      </p:sp>
      <p:sp>
        <p:nvSpPr>
          <p:cNvPr id="10243" name="內容版面配置區 2">
            <a:extLst>
              <a:ext uri="{FF2B5EF4-FFF2-40B4-BE49-F238E27FC236}">
                <a16:creationId xmlns:a16="http://schemas.microsoft.com/office/drawing/2014/main" xmlns="" id="{763292D0-9CFC-B93E-A8EF-34B6A5121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dirty="0"/>
              <a:t>Identify</a:t>
            </a:r>
            <a:r>
              <a:rPr lang="zh-TW" altLang="en-US" dirty="0"/>
              <a:t> </a:t>
            </a:r>
            <a:r>
              <a:rPr lang="en-US" altLang="zh-TW" dirty="0"/>
              <a:t>the target the business plans to sell</a:t>
            </a:r>
            <a:endParaRPr lang="en-US" altLang="zh-TW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en-US" altLang="zh-TW" dirty="0"/>
              <a:t>Products</a:t>
            </a:r>
          </a:p>
          <a:p>
            <a:pPr lvl="1"/>
            <a:r>
              <a:rPr lang="en-US" altLang="zh-TW" dirty="0"/>
              <a:t>Services</a:t>
            </a:r>
          </a:p>
          <a:p>
            <a:r>
              <a:rPr lang="en-US" altLang="zh-TW" dirty="0"/>
              <a:t>Multiple targets?</a:t>
            </a:r>
          </a:p>
          <a:p>
            <a:pPr marL="663575" lvl="1" indent="0">
              <a:buNone/>
            </a:pPr>
            <a:endParaRPr lang="zh-TW" altLang="en-US" dirty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244" name="頁尾版面配置區 3">
            <a:extLst>
              <a:ext uri="{FF2B5EF4-FFF2-40B4-BE49-F238E27FC236}">
                <a16:creationId xmlns:a16="http://schemas.microsoft.com/office/drawing/2014/main" xmlns="" id="{E3F75642-6679-5135-F6D2-0A0AD535A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0245" name="投影片編號版面配置區 4">
            <a:extLst>
              <a:ext uri="{FF2B5EF4-FFF2-40B4-BE49-F238E27FC236}">
                <a16:creationId xmlns:a16="http://schemas.microsoft.com/office/drawing/2014/main" xmlns="" id="{5F04BC95-D4E3-2BA4-A1F8-D57B4A254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BDB3666-27CE-6040-BED6-E5EE3295E70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>
            <a:extLst>
              <a:ext uri="{FF2B5EF4-FFF2-40B4-BE49-F238E27FC236}">
                <a16:creationId xmlns:a16="http://schemas.microsoft.com/office/drawing/2014/main" xmlns="" id="{4BD05C15-FB1A-D20E-AF5E-0622702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1267" name="投影片編號版面配置區 4">
            <a:extLst>
              <a:ext uri="{FF2B5EF4-FFF2-40B4-BE49-F238E27FC236}">
                <a16:creationId xmlns:a16="http://schemas.microsoft.com/office/drawing/2014/main" xmlns="" id="{FD92D03D-7CE1-5781-1F12-837FA813F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D4605D-3C26-4C49-847B-BD3CE8EFF427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xmlns="" id="{AA1B1DA9-29F7-64E2-6018-08098D9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Business</a:t>
            </a:r>
            <a:r>
              <a:rPr lang="zh-TW" altLang="en-US" dirty="0"/>
              <a:t> </a:t>
            </a:r>
            <a:r>
              <a:rPr lang="en-US" altLang="zh-TW" dirty="0"/>
              <a:t>model</a:t>
            </a:r>
            <a:r>
              <a:rPr lang="zh-TW" altLang="en-US" dirty="0"/>
              <a:t> </a:t>
            </a:r>
            <a:r>
              <a:rPr lang="en-US" altLang="zh-TW" dirty="0"/>
              <a:t>canvas</a:t>
            </a:r>
            <a:endParaRPr lang="zh-TW" altLang="en-US" dirty="0"/>
          </a:p>
        </p:txBody>
      </p:sp>
      <p:sp>
        <p:nvSpPr>
          <p:cNvPr id="10250" name="AutoShape 4">
            <a:extLst>
              <a:ext uri="{FF2B5EF4-FFF2-40B4-BE49-F238E27FC236}">
                <a16:creationId xmlns:a16="http://schemas.microsoft.com/office/drawing/2014/main" xmlns="" id="{2D613657-50FA-11D4-179C-1BEAA60F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49500"/>
            <a:ext cx="1427162" cy="2665413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Key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Partners</a:t>
            </a:r>
          </a:p>
          <a:p>
            <a:pPr algn="ctr" eaLnBrk="1" hangingPunct="1"/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1" name="AutoShape 5">
            <a:extLst>
              <a:ext uri="{FF2B5EF4-FFF2-40B4-BE49-F238E27FC236}">
                <a16:creationId xmlns:a16="http://schemas.microsoft.com/office/drawing/2014/main" xmlns="" id="{7803DF60-AC86-9CCD-6C96-42D0DBC6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349500"/>
            <a:ext cx="1425575" cy="136683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latin typeface="+mn-lt"/>
              </a:rPr>
              <a:t>Key</a:t>
            </a:r>
          </a:p>
          <a:p>
            <a:pPr algn="ctr" eaLnBrk="1" hangingPunct="1"/>
            <a:r>
              <a:rPr lang="en-US" altLang="zh-TW" sz="2000" b="1" dirty="0">
                <a:latin typeface="+mn-lt"/>
              </a:rPr>
              <a:t>Activities</a:t>
            </a:r>
            <a:endParaRPr lang="zh-TW" altLang="en-US" sz="2000" b="1" dirty="0">
              <a:latin typeface="+mn-lt"/>
            </a:endParaRPr>
          </a:p>
        </p:txBody>
      </p:sp>
      <p:sp>
        <p:nvSpPr>
          <p:cNvPr id="10252" name="AutoShape 6">
            <a:extLst>
              <a:ext uri="{FF2B5EF4-FFF2-40B4-BE49-F238E27FC236}">
                <a16:creationId xmlns:a16="http://schemas.microsoft.com/office/drawing/2014/main" xmlns="" id="{F97C80A3-C971-C10F-469B-CC535062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49500"/>
            <a:ext cx="1425575" cy="26654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Value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Propositions</a:t>
            </a:r>
            <a:endParaRPr lang="zh-TW" altLang="en-US" sz="20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0253" name="AutoShape 7">
            <a:extLst>
              <a:ext uri="{FF2B5EF4-FFF2-40B4-BE49-F238E27FC236}">
                <a16:creationId xmlns:a16="http://schemas.microsoft.com/office/drawing/2014/main" xmlns="" id="{4CB26337-5A06-8CD6-6AC3-E3A46F055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349500"/>
            <a:ext cx="1427163" cy="2665413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Customer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Segments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4" name="AutoShape 8">
            <a:extLst>
              <a:ext uri="{FF2B5EF4-FFF2-40B4-BE49-F238E27FC236}">
                <a16:creationId xmlns:a16="http://schemas.microsoft.com/office/drawing/2014/main" xmlns="" id="{5F7B4C1D-AF78-F7B6-1298-2F1B0D1C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Key</a:t>
            </a:r>
          </a:p>
          <a:p>
            <a:pPr algn="ctr" eaLnBrk="1" hangingPunct="1"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Resources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5" name="AutoShape 9">
            <a:extLst>
              <a:ext uri="{FF2B5EF4-FFF2-40B4-BE49-F238E27FC236}">
                <a16:creationId xmlns:a16="http://schemas.microsoft.com/office/drawing/2014/main" xmlns="" id="{3C281F27-4472-BDB8-A1E4-EA9015FA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2349500"/>
            <a:ext cx="1423988" cy="136683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latin typeface="Arial Narrow" panose="020B0606020202030204" pitchFamily="34" charset="0"/>
              </a:rPr>
              <a:t>Customer</a:t>
            </a:r>
          </a:p>
          <a:p>
            <a:pPr algn="ctr" eaLnBrk="1" hangingPunct="1"/>
            <a:r>
              <a:rPr lang="en-US" altLang="zh-TW" sz="2000" b="1" dirty="0">
                <a:latin typeface="Arial Narrow" panose="020B0606020202030204" pitchFamily="34" charset="0"/>
              </a:rPr>
              <a:t>Relationships</a:t>
            </a:r>
            <a:endParaRPr lang="zh-TW" altLang="en-US" sz="2000" b="1" dirty="0">
              <a:latin typeface="Arial Narrow" panose="020B0606020202030204" pitchFamily="34" charset="0"/>
            </a:endParaRPr>
          </a:p>
        </p:txBody>
      </p:sp>
      <p:sp>
        <p:nvSpPr>
          <p:cNvPr id="10256" name="AutoShape 10">
            <a:extLst>
              <a:ext uri="{FF2B5EF4-FFF2-40B4-BE49-F238E27FC236}">
                <a16:creationId xmlns:a16="http://schemas.microsoft.com/office/drawing/2014/main" xmlns="" id="{96CB0E79-8E65-96BE-6AD8-A55B6F28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Channels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57" name="AutoShape 11">
            <a:extLst>
              <a:ext uri="{FF2B5EF4-FFF2-40B4-BE49-F238E27FC236}">
                <a16:creationId xmlns:a16="http://schemas.microsoft.com/office/drawing/2014/main" xmlns="" id="{43300B45-6EA2-8FC8-57F7-AEE021F3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014913"/>
            <a:ext cx="2801937" cy="13668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latin typeface="+mn-lt"/>
              </a:rPr>
              <a:t>Cost</a:t>
            </a:r>
          </a:p>
          <a:p>
            <a:pPr algn="ctr" eaLnBrk="1" hangingPunct="1"/>
            <a:r>
              <a:rPr lang="en-US" altLang="zh-TW" sz="2000" b="1" dirty="0">
                <a:latin typeface="+mn-lt"/>
              </a:rPr>
              <a:t>Structure</a:t>
            </a:r>
            <a:endParaRPr lang="zh-TW" altLang="en-US" sz="2000" b="1" dirty="0">
              <a:latin typeface="+mn-lt"/>
            </a:endParaRPr>
          </a:p>
        </p:txBody>
      </p:sp>
      <p:sp>
        <p:nvSpPr>
          <p:cNvPr id="10258" name="AutoShape 12">
            <a:extLst>
              <a:ext uri="{FF2B5EF4-FFF2-40B4-BE49-F238E27FC236}">
                <a16:creationId xmlns:a16="http://schemas.microsoft.com/office/drawing/2014/main" xmlns="" id="{9F66FF2A-6506-4660-507E-FB6FC8D6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5014913"/>
            <a:ext cx="4110038" cy="1366837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Revenue</a:t>
            </a:r>
          </a:p>
          <a:p>
            <a:pPr algn="ctr" eaLnBrk="1" hangingPunct="1"/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Streams</a:t>
            </a:r>
            <a:endParaRPr lang="zh-TW" altLang="en-US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46" name="Rectangle 13">
            <a:extLst>
              <a:ext uri="{FF2B5EF4-FFF2-40B4-BE49-F238E27FC236}">
                <a16:creationId xmlns:a16="http://schemas.microsoft.com/office/drawing/2014/main" xmlns="" id="{C72CABD7-B39E-2C48-1704-BB02FD90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2860" y="1764011"/>
            <a:ext cx="1726755" cy="46166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+mn-lt"/>
                <a:ea typeface="SimHei" panose="02010609060101010101" pitchFamily="49" charset="-122"/>
              </a:rPr>
              <a:t>Foundation</a:t>
            </a:r>
            <a:endParaRPr lang="zh-TW" altLang="en-US" dirty="0">
              <a:solidFill>
                <a:schemeClr val="accent2">
                  <a:lumMod val="75000"/>
                </a:schemeClr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10247" name="Rectangle 14">
            <a:extLst>
              <a:ext uri="{FF2B5EF4-FFF2-40B4-BE49-F238E27FC236}">
                <a16:creationId xmlns:a16="http://schemas.microsoft.com/office/drawing/2014/main" xmlns="" id="{875E87F7-2EE3-250D-D1B6-9AD443F1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1745753"/>
            <a:ext cx="15199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00B050"/>
                </a:solidFill>
                <a:latin typeface="+mn-lt"/>
                <a:ea typeface="SimHei" panose="02010609060101010101" pitchFamily="49" charset="-122"/>
              </a:rPr>
              <a:t>Customer</a:t>
            </a:r>
            <a:endParaRPr lang="zh-TW" altLang="en-US" dirty="0">
              <a:solidFill>
                <a:srgbClr val="00B050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10248" name="Rectangle 15">
            <a:extLst>
              <a:ext uri="{FF2B5EF4-FFF2-40B4-BE49-F238E27FC236}">
                <a16:creationId xmlns:a16="http://schemas.microsoft.com/office/drawing/2014/main" xmlns="" id="{666144F3-26B8-735C-2AE4-6AD78007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3795" y="1536700"/>
            <a:ext cx="133081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dirty="0">
                <a:solidFill>
                  <a:schemeClr val="hlink"/>
                </a:solidFill>
                <a:latin typeface="+mn-lt"/>
                <a:ea typeface="SimHei" panose="02010609060101010101" pitchFamily="49" charset="-122"/>
              </a:rPr>
              <a:t>Product/</a:t>
            </a:r>
          </a:p>
          <a:p>
            <a:pPr algn="ctr" eaLnBrk="1" hangingPunct="1"/>
            <a:r>
              <a:rPr lang="en-US" altLang="zh-TW" dirty="0">
                <a:solidFill>
                  <a:schemeClr val="hlink"/>
                </a:solidFill>
                <a:latin typeface="+mn-lt"/>
                <a:ea typeface="SimHei" panose="02010609060101010101" pitchFamily="49" charset="-122"/>
              </a:rPr>
              <a:t>Service</a:t>
            </a:r>
            <a:endParaRPr lang="zh-TW" altLang="en-US" dirty="0">
              <a:solidFill>
                <a:schemeClr val="hlink"/>
              </a:solidFill>
              <a:latin typeface="+mn-lt"/>
              <a:ea typeface="SimHei" panose="02010609060101010101" pitchFamily="49" charset="-122"/>
            </a:endParaRPr>
          </a:p>
        </p:txBody>
      </p:sp>
      <p:sp>
        <p:nvSpPr>
          <p:cNvPr id="10249" name="Text Box 16">
            <a:extLst>
              <a:ext uri="{FF2B5EF4-FFF2-40B4-BE49-F238E27FC236}">
                <a16:creationId xmlns:a16="http://schemas.microsoft.com/office/drawing/2014/main" xmlns="" id="{0A2FB348-50EC-8698-5CB3-B5AA506D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5491857"/>
            <a:ext cx="12811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dirty="0">
                <a:solidFill>
                  <a:srgbClr val="CC6600"/>
                </a:solidFill>
                <a:latin typeface="+mn-lt"/>
                <a:ea typeface="SimHei" panose="02010609060101010101" pitchFamily="49" charset="-122"/>
              </a:rPr>
              <a:t>Finance</a:t>
            </a:r>
            <a:endParaRPr lang="zh-TW" altLang="en-US" dirty="0">
              <a:solidFill>
                <a:srgbClr val="CC6600"/>
              </a:solidFill>
              <a:latin typeface="+mn-lt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46" grpId="0"/>
      <p:bldP spid="10247" grpId="0"/>
      <p:bldP spid="10248" grpId="0"/>
      <p:bldP spid="102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>
            <a:extLst>
              <a:ext uri="{FF2B5EF4-FFF2-40B4-BE49-F238E27FC236}">
                <a16:creationId xmlns:a16="http://schemas.microsoft.com/office/drawing/2014/main" xmlns="" id="{99E3B529-E5BE-CC2B-97D0-B37CDA19F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Value Propositions</a:t>
            </a:r>
            <a:endParaRPr lang="zh-TW" altLang="en-US" dirty="0"/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xmlns="" id="{A47EC4F6-18D6-EB3A-E95A-1FBAC9284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800" dirty="0"/>
              <a:t>What are the values provided to the customers</a:t>
            </a:r>
          </a:p>
          <a:p>
            <a:r>
              <a:rPr lang="en-US" altLang="zh-TW" sz="2800" dirty="0"/>
              <a:t>Q:</a:t>
            </a:r>
          </a:p>
          <a:p>
            <a:pPr lvl="1"/>
            <a:r>
              <a:rPr lang="en-US" altLang="zh-TW" sz="2400" dirty="0"/>
              <a:t>What are the differences between Sogo and 7-11</a:t>
            </a:r>
          </a:p>
          <a:p>
            <a:pPr lvl="1"/>
            <a:r>
              <a:rPr lang="en-US" altLang="zh-TW" sz="2400" dirty="0"/>
              <a:t>What are the differences Apple and Xiaomi</a:t>
            </a:r>
          </a:p>
          <a:p>
            <a:r>
              <a:rPr lang="en-US" altLang="zh-TW" sz="2800" dirty="0"/>
              <a:t>Different value propositions in the same industry</a:t>
            </a:r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xmlns="" id="{DBF09798-E5FE-107F-2494-6208FBAFE9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xmlns="" id="{5DA81433-F6DE-3049-90F4-6414D8E366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頁尾版面配置區 3">
            <a:extLst>
              <a:ext uri="{FF2B5EF4-FFF2-40B4-BE49-F238E27FC236}">
                <a16:creationId xmlns:a16="http://schemas.microsoft.com/office/drawing/2014/main" xmlns="" id="{6C6CFD15-FDCA-CBB0-2C2D-08E358641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4339" name="投影片編號版面配置區 4">
            <a:extLst>
              <a:ext uri="{FF2B5EF4-FFF2-40B4-BE49-F238E27FC236}">
                <a16:creationId xmlns:a16="http://schemas.microsoft.com/office/drawing/2014/main" xmlns="" id="{08DE054C-01D8-E8CD-3E35-03FDD2255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693A3D-440F-1D4A-AA50-DD254ADB6AC9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xmlns="" id="{726363EC-0063-6D76-B309-5CA765DA4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What does Perrier sell?</a:t>
            </a:r>
            <a:endParaRPr lang="zh-TW" altLang="en-US" dirty="0"/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xmlns="" id="{E15BAAE4-1022-03D9-E194-F8F877E7C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04864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 dirty="0"/>
              <a:t>Water?</a:t>
            </a:r>
          </a:p>
          <a:p>
            <a:pPr lvl="1" eaLnBrk="1" hangingPunct="1"/>
            <a:r>
              <a:rPr lang="en-US" altLang="zh-TW" dirty="0">
                <a:latin typeface="Times New Roman" panose="02020603050405020304" pitchFamily="18" charset="0"/>
                <a:ea typeface="新細明體" panose="02020500000000000000" pitchFamily="18" charset="-120"/>
              </a:rPr>
              <a:t>Can water be that expansive?</a:t>
            </a:r>
          </a:p>
          <a:p>
            <a:pPr eaLnBrk="1" hangingPunct="1"/>
            <a:endParaRPr lang="en-US" altLang="zh-TW" dirty="0"/>
          </a:p>
          <a:p>
            <a:pPr eaLnBrk="1" hangingPunct="1"/>
            <a:r>
              <a:rPr lang="en-US" altLang="zh-TW" dirty="0">
                <a:solidFill>
                  <a:srgbClr val="CC0000"/>
                </a:solidFill>
              </a:rPr>
              <a:t>Life Style!!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:a16="http://schemas.microsoft.com/office/drawing/2014/main" xmlns="" id="{2660A6E2-FCF2-B8AA-3A48-61761B3D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1888"/>
            <a:ext cx="23764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:a16="http://schemas.microsoft.com/office/drawing/2014/main" xmlns="" id="{124EC530-8C8E-9A3A-E91B-7AFF72B71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2515" y="1654324"/>
            <a:ext cx="28813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SimHei"/>
      </a:majorFont>
      <a:minorFont>
        <a:latin typeface="Arial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1035</TotalTime>
  <Words>1412</Words>
  <Application>Microsoft Office PowerPoint</Application>
  <PresentationFormat>如螢幕大小 (4:3)</PresentationFormat>
  <Paragraphs>423</Paragraphs>
  <Slides>35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35</vt:i4>
      </vt:variant>
    </vt:vector>
  </HeadingPairs>
  <TitlesOfParts>
    <vt:vector size="48" baseType="lpstr">
      <vt:lpstr>GE Black-Medium+N</vt:lpstr>
      <vt:lpstr>GE Ming+N</vt:lpstr>
      <vt:lpstr>SimHei</vt:lpstr>
      <vt:lpstr>華康中楷體</vt:lpstr>
      <vt:lpstr>新細明體</vt:lpstr>
      <vt:lpstr>標楷體</vt:lpstr>
      <vt:lpstr>Arial</vt:lpstr>
      <vt:lpstr>Arial Narrow</vt:lpstr>
      <vt:lpstr>Times</vt:lpstr>
      <vt:lpstr>Times New Roman</vt:lpstr>
      <vt:lpstr>Webdings</vt:lpstr>
      <vt:lpstr>Wingdings</vt:lpstr>
      <vt:lpstr>0ckf</vt:lpstr>
      <vt:lpstr>Business Model</vt:lpstr>
      <vt:lpstr>Business Model</vt:lpstr>
      <vt:lpstr>Confusion in Business Models</vt:lpstr>
      <vt:lpstr>Business Model Canvas</vt:lpstr>
      <vt:lpstr>商業模式</vt:lpstr>
      <vt:lpstr>Target of business</vt:lpstr>
      <vt:lpstr>Business model canvas</vt:lpstr>
      <vt:lpstr>Value Propositions</vt:lpstr>
      <vt:lpstr>What does Perrier sell?</vt:lpstr>
      <vt:lpstr>What are the values for Giant Bike?</vt:lpstr>
      <vt:lpstr>Key Partners</vt:lpstr>
      <vt:lpstr>商業伙伴網路</vt:lpstr>
      <vt:lpstr>Key Resources</vt:lpstr>
      <vt:lpstr>Key Activities</vt:lpstr>
      <vt:lpstr>Customer Segments</vt:lpstr>
      <vt:lpstr>Many types of customers</vt:lpstr>
      <vt:lpstr>Multi-way value exchange：Google Search</vt:lpstr>
      <vt:lpstr>Customer relationship</vt:lpstr>
      <vt:lpstr>Channels</vt:lpstr>
      <vt:lpstr>Customes and Channels</vt:lpstr>
      <vt:lpstr>The Airline case</vt:lpstr>
      <vt:lpstr>  Financial aspects</vt:lpstr>
      <vt:lpstr>Cost driver and structure</vt:lpstr>
      <vt:lpstr>Cost structure</vt:lpstr>
      <vt:lpstr>Cost structure:  operations leverage</vt:lpstr>
      <vt:lpstr>Unit cost</vt:lpstr>
      <vt:lpstr>Economy of Scale and Scope</vt:lpstr>
      <vt:lpstr>Assembly line production and Flexible manufacturing</vt:lpstr>
      <vt:lpstr>Revenue stream</vt:lpstr>
      <vt:lpstr>Revenue streams</vt:lpstr>
      <vt:lpstr>Payments</vt:lpstr>
      <vt:lpstr>Inventory cost</vt:lpstr>
      <vt:lpstr>CCC: Cash Conversion Cycle</vt:lpstr>
      <vt:lpstr>Financial considerations</vt:lpstr>
      <vt:lpstr>Summary: Business Models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和企業經營模式</dc:title>
  <dc:subject>中央大學管理學院</dc:subject>
  <dc:creator>范錚強</dc:creator>
  <cp:lastModifiedBy>CKFarn</cp:lastModifiedBy>
  <cp:revision>100</cp:revision>
  <dcterms:modified xsi:type="dcterms:W3CDTF">2025-03-27T06:59:17Z</dcterms:modified>
</cp:coreProperties>
</file>