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64" r:id="rId2"/>
  </p:sldMasterIdLst>
  <p:notesMasterIdLst>
    <p:notesMasterId r:id="rId35"/>
  </p:notesMasterIdLst>
  <p:sldIdLst>
    <p:sldId id="360" r:id="rId3"/>
    <p:sldId id="362" r:id="rId4"/>
    <p:sldId id="678" r:id="rId5"/>
    <p:sldId id="680" r:id="rId6"/>
    <p:sldId id="681" r:id="rId7"/>
    <p:sldId id="733" r:id="rId8"/>
    <p:sldId id="735" r:id="rId9"/>
    <p:sldId id="736" r:id="rId10"/>
    <p:sldId id="683" r:id="rId11"/>
    <p:sldId id="682" r:id="rId12"/>
    <p:sldId id="679" r:id="rId13"/>
    <p:sldId id="685" r:id="rId14"/>
    <p:sldId id="691" r:id="rId15"/>
    <p:sldId id="690" r:id="rId16"/>
    <p:sldId id="686" r:id="rId17"/>
    <p:sldId id="694" r:id="rId18"/>
    <p:sldId id="689" r:id="rId19"/>
    <p:sldId id="695" r:id="rId20"/>
    <p:sldId id="696" r:id="rId21"/>
    <p:sldId id="697" r:id="rId22"/>
    <p:sldId id="692" r:id="rId23"/>
    <p:sldId id="693" r:id="rId24"/>
    <p:sldId id="698" r:id="rId25"/>
    <p:sldId id="702" r:id="rId26"/>
    <p:sldId id="699" r:id="rId27"/>
    <p:sldId id="700" r:id="rId28"/>
    <p:sldId id="739" r:id="rId29"/>
    <p:sldId id="738" r:id="rId30"/>
    <p:sldId id="740" r:id="rId31"/>
    <p:sldId id="741" r:id="rId32"/>
    <p:sldId id="744" r:id="rId33"/>
    <p:sldId id="701" r:id="rId34"/>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50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65" d="100"/>
          <a:sy n="65" d="100"/>
        </p:scale>
        <p:origin x="1680" y="84"/>
      </p:cViewPr>
      <p:guideLst>
        <p:guide orient="horz" pos="2160"/>
        <p:guide pos="50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3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A69B8A9-5E03-4EFF-1DC1-701E9814E50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新細明體" charset="0"/>
                <a:cs typeface="新細明體" charset="0"/>
              </a:defRPr>
            </a:lvl1pPr>
          </a:lstStyle>
          <a:p>
            <a:pPr>
              <a:defRPr/>
            </a:pPr>
            <a:endParaRPr lang="en-US" altLang="zh-TW"/>
          </a:p>
        </p:txBody>
      </p:sp>
      <p:sp>
        <p:nvSpPr>
          <p:cNvPr id="3075" name="Rectangle 3">
            <a:extLst>
              <a:ext uri="{FF2B5EF4-FFF2-40B4-BE49-F238E27FC236}">
                <a16:creationId xmlns:a16="http://schemas.microsoft.com/office/drawing/2014/main" id="{B685E9C5-98C7-379A-135E-04341556FFC6}"/>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新細明體" charset="0"/>
                <a:cs typeface="新細明體" charset="0"/>
              </a:defRPr>
            </a:lvl1pPr>
          </a:lstStyle>
          <a:p>
            <a:pPr>
              <a:defRPr/>
            </a:pPr>
            <a:endParaRPr lang="en-US" altLang="zh-TW"/>
          </a:p>
        </p:txBody>
      </p:sp>
      <p:sp>
        <p:nvSpPr>
          <p:cNvPr id="2052" name="Rectangle 4">
            <a:extLst>
              <a:ext uri="{FF2B5EF4-FFF2-40B4-BE49-F238E27FC236}">
                <a16:creationId xmlns:a16="http://schemas.microsoft.com/office/drawing/2014/main" id="{3F43224B-136F-7BCC-03A9-3F3820447E7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5FB3803F-3251-FE9A-A7E9-B17A4DF59DC7}"/>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endParaRPr lang="en-US" altLang="zh-TW" noProof="0"/>
          </a:p>
          <a:p>
            <a:pPr lvl="1"/>
            <a:r>
              <a:rPr lang="zh-TW" altLang="en-US" noProof="0"/>
              <a:t>第二層</a:t>
            </a:r>
            <a:endParaRPr lang="en-US" altLang="zh-TW" noProof="0"/>
          </a:p>
          <a:p>
            <a:pPr lvl="2"/>
            <a:r>
              <a:rPr lang="zh-TW" altLang="en-US" noProof="0"/>
              <a:t>第三層</a:t>
            </a:r>
            <a:endParaRPr lang="en-US" altLang="zh-TW" noProof="0"/>
          </a:p>
          <a:p>
            <a:pPr lvl="3"/>
            <a:r>
              <a:rPr lang="zh-TW" altLang="en-US" noProof="0"/>
              <a:t>第四層</a:t>
            </a:r>
            <a:endParaRPr lang="en-US" altLang="zh-TW" noProof="0"/>
          </a:p>
          <a:p>
            <a:pPr lvl="4"/>
            <a:r>
              <a:rPr lang="zh-TW" altLang="en-US" noProof="0"/>
              <a:t>第五層</a:t>
            </a:r>
          </a:p>
        </p:txBody>
      </p:sp>
      <p:sp>
        <p:nvSpPr>
          <p:cNvPr id="3078" name="Rectangle 6">
            <a:extLst>
              <a:ext uri="{FF2B5EF4-FFF2-40B4-BE49-F238E27FC236}">
                <a16:creationId xmlns:a16="http://schemas.microsoft.com/office/drawing/2014/main" id="{A6F053FE-B9AB-141F-65C8-15D26DB8E530}"/>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新細明體" charset="0"/>
                <a:cs typeface="新細明體" charset="0"/>
              </a:defRPr>
            </a:lvl1pPr>
          </a:lstStyle>
          <a:p>
            <a:pPr>
              <a:defRPr/>
            </a:pPr>
            <a:endParaRPr lang="en-US" altLang="zh-TW"/>
          </a:p>
        </p:txBody>
      </p:sp>
      <p:sp>
        <p:nvSpPr>
          <p:cNvPr id="3079" name="Rectangle 7">
            <a:extLst>
              <a:ext uri="{FF2B5EF4-FFF2-40B4-BE49-F238E27FC236}">
                <a16:creationId xmlns:a16="http://schemas.microsoft.com/office/drawing/2014/main" id="{4621B66D-9D6E-6F2A-E334-42271C591090}"/>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13B141D-8071-1B45-8071-5A4318C8BB7F}" type="slidenum">
              <a:rPr lang="en-US" altLang="zh-TW"/>
              <a:pPr/>
              <a:t>‹#›</a:t>
            </a:fld>
            <a:endParaRPr lang="en-US" altLang="zh-TW"/>
          </a:p>
        </p:txBody>
      </p:sp>
    </p:spTree>
    <p:extLst>
      <p:ext uri="{BB962C8B-B14F-4D97-AF65-F5344CB8AC3E}">
        <p14:creationId xmlns:p14="http://schemas.microsoft.com/office/powerpoint/2010/main" val="3574088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新細明體" charset="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334B1263-11AF-0F5E-C6CE-5F88C31D3D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F85CB47-3E82-D040-837F-D9F3CDD6ECD2}" type="slidenum">
              <a:rPr lang="en-US" altLang="zh-TW" sz="1200"/>
              <a:pPr/>
              <a:t>1</a:t>
            </a:fld>
            <a:endParaRPr lang="en-US" altLang="zh-TW" sz="1200"/>
          </a:p>
        </p:txBody>
      </p:sp>
      <p:sp>
        <p:nvSpPr>
          <p:cNvPr id="4099" name="Rectangle 2">
            <a:extLst>
              <a:ext uri="{FF2B5EF4-FFF2-40B4-BE49-F238E27FC236}">
                <a16:creationId xmlns:a16="http://schemas.microsoft.com/office/drawing/2014/main" id="{02AAE805-EA83-CD77-4AF0-015BA5583CF0}"/>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A7BAAC33-FE33-1D99-4A2D-AA0846E32C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327923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子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 按一下以編輯母片子標題樣式</a:t>
            </a:r>
          </a:p>
        </p:txBody>
      </p:sp>
      <p:sp>
        <p:nvSpPr>
          <p:cNvPr id="4" name="Rectangle 5">
            <a:extLst>
              <a:ext uri="{FF2B5EF4-FFF2-40B4-BE49-F238E27FC236}">
                <a16:creationId xmlns:a16="http://schemas.microsoft.com/office/drawing/2014/main" id="{890C8C76-57CA-DDDB-FD6E-2F549D4DE9B8}"/>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6">
            <a:extLst>
              <a:ext uri="{FF2B5EF4-FFF2-40B4-BE49-F238E27FC236}">
                <a16:creationId xmlns:a16="http://schemas.microsoft.com/office/drawing/2014/main" id="{A3286146-E721-0543-9417-B45D4852E62C}"/>
              </a:ext>
            </a:extLst>
          </p:cNvPr>
          <p:cNvSpPr>
            <a:spLocks noGrp="1" noChangeArrowheads="1"/>
          </p:cNvSpPr>
          <p:nvPr>
            <p:ph type="sldNum" sz="quarter" idx="11"/>
          </p:nvPr>
        </p:nvSpPr>
        <p:spPr>
          <a:ln/>
        </p:spPr>
        <p:txBody>
          <a:bodyPr/>
          <a:lstStyle>
            <a:lvl1pPr>
              <a:defRPr/>
            </a:lvl1pPr>
          </a:lstStyle>
          <a:p>
            <a:fld id="{AAD3FE70-BF6C-DA46-901C-F5129784E9DC}" type="slidenum">
              <a:rPr lang="en-US" altLang="zh-TW"/>
              <a:pPr/>
              <a:t>‹#›</a:t>
            </a:fld>
            <a:endParaRPr lang="en-US" altLang="zh-TW"/>
          </a:p>
        </p:txBody>
      </p:sp>
    </p:spTree>
    <p:extLst>
      <p:ext uri="{BB962C8B-B14F-4D97-AF65-F5344CB8AC3E}">
        <p14:creationId xmlns:p14="http://schemas.microsoft.com/office/powerpoint/2010/main" val="339108345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id="{476AB402-356D-2413-0563-0762AD7A16E3}"/>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6">
            <a:extLst>
              <a:ext uri="{FF2B5EF4-FFF2-40B4-BE49-F238E27FC236}">
                <a16:creationId xmlns:a16="http://schemas.microsoft.com/office/drawing/2014/main" id="{911A50B1-A935-39BC-8B2E-62FE3C948198}"/>
              </a:ext>
            </a:extLst>
          </p:cNvPr>
          <p:cNvSpPr>
            <a:spLocks noGrp="1" noChangeArrowheads="1"/>
          </p:cNvSpPr>
          <p:nvPr>
            <p:ph type="sldNum" sz="quarter" idx="11"/>
          </p:nvPr>
        </p:nvSpPr>
        <p:spPr>
          <a:ln/>
        </p:spPr>
        <p:txBody>
          <a:bodyPr/>
          <a:lstStyle>
            <a:lvl1pPr>
              <a:defRPr/>
            </a:lvl1pPr>
          </a:lstStyle>
          <a:p>
            <a:fld id="{DAFFD8B3-81B5-FB4C-BEF8-A9E334FB2C51}" type="slidenum">
              <a:rPr lang="en-US" altLang="zh-TW"/>
              <a:pPr/>
              <a:t>‹#›</a:t>
            </a:fld>
            <a:endParaRPr lang="en-US" altLang="zh-TW"/>
          </a:p>
        </p:txBody>
      </p:sp>
    </p:spTree>
    <p:extLst>
      <p:ext uri="{BB962C8B-B14F-4D97-AF65-F5344CB8AC3E}">
        <p14:creationId xmlns:p14="http://schemas.microsoft.com/office/powerpoint/2010/main" val="373581210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id="{E870A57E-0E26-45A8-2721-8E72F3334E27}"/>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6">
            <a:extLst>
              <a:ext uri="{FF2B5EF4-FFF2-40B4-BE49-F238E27FC236}">
                <a16:creationId xmlns:a16="http://schemas.microsoft.com/office/drawing/2014/main" id="{0553D1B8-59AD-F19D-8A73-329C5794D9D1}"/>
              </a:ext>
            </a:extLst>
          </p:cNvPr>
          <p:cNvSpPr>
            <a:spLocks noGrp="1" noChangeArrowheads="1"/>
          </p:cNvSpPr>
          <p:nvPr>
            <p:ph type="sldNum" sz="quarter" idx="11"/>
          </p:nvPr>
        </p:nvSpPr>
        <p:spPr>
          <a:ln/>
        </p:spPr>
        <p:txBody>
          <a:bodyPr/>
          <a:lstStyle>
            <a:lvl1pPr>
              <a:defRPr/>
            </a:lvl1pPr>
          </a:lstStyle>
          <a:p>
            <a:fld id="{62AF7C54-9AC9-5147-8037-BA74428EBBC0}" type="slidenum">
              <a:rPr lang="en-US" altLang="zh-TW"/>
              <a:pPr/>
              <a:t>‹#›</a:t>
            </a:fld>
            <a:endParaRPr lang="en-US" altLang="zh-TW"/>
          </a:p>
        </p:txBody>
      </p:sp>
    </p:spTree>
    <p:extLst>
      <p:ext uri="{BB962C8B-B14F-4D97-AF65-F5344CB8AC3E}">
        <p14:creationId xmlns:p14="http://schemas.microsoft.com/office/powerpoint/2010/main" val="15983782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內容">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381000"/>
            <a:ext cx="7772400"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a:extLst>
              <a:ext uri="{FF2B5EF4-FFF2-40B4-BE49-F238E27FC236}">
                <a16:creationId xmlns:a16="http://schemas.microsoft.com/office/drawing/2014/main" id="{AB07D14B-1DCD-EA40-BEAD-57FBE8AB44FA}"/>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4" name="Rectangle 6">
            <a:extLst>
              <a:ext uri="{FF2B5EF4-FFF2-40B4-BE49-F238E27FC236}">
                <a16:creationId xmlns:a16="http://schemas.microsoft.com/office/drawing/2014/main" id="{FC87549B-FB00-E23C-1527-EC602AC37A4E}"/>
              </a:ext>
            </a:extLst>
          </p:cNvPr>
          <p:cNvSpPr>
            <a:spLocks noGrp="1" noChangeArrowheads="1"/>
          </p:cNvSpPr>
          <p:nvPr>
            <p:ph type="sldNum" sz="quarter" idx="11"/>
          </p:nvPr>
        </p:nvSpPr>
        <p:spPr>
          <a:ln/>
        </p:spPr>
        <p:txBody>
          <a:bodyPr/>
          <a:lstStyle>
            <a:lvl1pPr>
              <a:defRPr/>
            </a:lvl1pPr>
          </a:lstStyle>
          <a:p>
            <a:fld id="{F6685A89-AF55-FB42-91FF-53CFDDDA6A85}" type="slidenum">
              <a:rPr lang="en-US" altLang="zh-TW"/>
              <a:pPr/>
              <a:t>‹#›</a:t>
            </a:fld>
            <a:endParaRPr lang="en-US" altLang="zh-TW"/>
          </a:p>
        </p:txBody>
      </p:sp>
    </p:spTree>
    <p:extLst>
      <p:ext uri="{BB962C8B-B14F-4D97-AF65-F5344CB8AC3E}">
        <p14:creationId xmlns:p14="http://schemas.microsoft.com/office/powerpoint/2010/main" val="17797442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69342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85800" y="1981200"/>
            <a:ext cx="7772400" cy="4114800"/>
          </a:xfrm>
        </p:spPr>
        <p:txBody>
          <a:bodyPr/>
          <a:lstStyle/>
          <a:p>
            <a:pPr lvl="0"/>
            <a:endParaRPr lang="zh-TW" altLang="en-US" noProof="0"/>
          </a:p>
        </p:txBody>
      </p:sp>
      <p:sp>
        <p:nvSpPr>
          <p:cNvPr id="4" name="Rectangle 5">
            <a:extLst>
              <a:ext uri="{FF2B5EF4-FFF2-40B4-BE49-F238E27FC236}">
                <a16:creationId xmlns:a16="http://schemas.microsoft.com/office/drawing/2014/main" id="{39E7C8B6-8BF8-BF87-1B55-FEFEBB4015A2}"/>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6">
            <a:extLst>
              <a:ext uri="{FF2B5EF4-FFF2-40B4-BE49-F238E27FC236}">
                <a16:creationId xmlns:a16="http://schemas.microsoft.com/office/drawing/2014/main" id="{B2463061-88F9-9CA3-284F-AE988D3877C5}"/>
              </a:ext>
            </a:extLst>
          </p:cNvPr>
          <p:cNvSpPr>
            <a:spLocks noGrp="1" noChangeArrowheads="1"/>
          </p:cNvSpPr>
          <p:nvPr>
            <p:ph type="sldNum" sz="quarter" idx="11"/>
          </p:nvPr>
        </p:nvSpPr>
        <p:spPr>
          <a:ln/>
        </p:spPr>
        <p:txBody>
          <a:bodyPr/>
          <a:lstStyle>
            <a:lvl1pPr>
              <a:defRPr/>
            </a:lvl1pPr>
          </a:lstStyle>
          <a:p>
            <a:fld id="{34FC4A57-54BF-E84D-93F8-E75D531B7716}" type="slidenum">
              <a:rPr lang="en-US" altLang="zh-TW"/>
              <a:pPr/>
              <a:t>‹#›</a:t>
            </a:fld>
            <a:endParaRPr lang="en-US" altLang="zh-TW"/>
          </a:p>
        </p:txBody>
      </p:sp>
    </p:spTree>
    <p:extLst>
      <p:ext uri="{BB962C8B-B14F-4D97-AF65-F5344CB8AC3E}">
        <p14:creationId xmlns:p14="http://schemas.microsoft.com/office/powerpoint/2010/main" val="17644451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69342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a:extLst>
              <a:ext uri="{FF2B5EF4-FFF2-40B4-BE49-F238E27FC236}">
                <a16:creationId xmlns:a16="http://schemas.microsoft.com/office/drawing/2014/main" id="{27B5CD06-9441-89AE-E74F-D76178A5287E}"/>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6" name="Rectangle 6">
            <a:extLst>
              <a:ext uri="{FF2B5EF4-FFF2-40B4-BE49-F238E27FC236}">
                <a16:creationId xmlns:a16="http://schemas.microsoft.com/office/drawing/2014/main" id="{77D21E2A-80BA-C078-2155-ABA83BBA677A}"/>
              </a:ext>
            </a:extLst>
          </p:cNvPr>
          <p:cNvSpPr>
            <a:spLocks noGrp="1" noChangeArrowheads="1"/>
          </p:cNvSpPr>
          <p:nvPr>
            <p:ph type="sldNum" sz="quarter" idx="11"/>
          </p:nvPr>
        </p:nvSpPr>
        <p:spPr>
          <a:ln/>
        </p:spPr>
        <p:txBody>
          <a:bodyPr/>
          <a:lstStyle>
            <a:lvl1pPr>
              <a:defRPr/>
            </a:lvl1pPr>
          </a:lstStyle>
          <a:p>
            <a:fld id="{4EEEB950-4416-5A47-850F-24DD89F3C40C}" type="slidenum">
              <a:rPr lang="en-US" altLang="zh-TW"/>
              <a:pPr/>
              <a:t>‹#›</a:t>
            </a:fld>
            <a:endParaRPr lang="en-US" altLang="zh-TW"/>
          </a:p>
        </p:txBody>
      </p:sp>
    </p:spTree>
    <p:extLst>
      <p:ext uri="{BB962C8B-B14F-4D97-AF65-F5344CB8AC3E}">
        <p14:creationId xmlns:p14="http://schemas.microsoft.com/office/powerpoint/2010/main" val="377319352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a:extLst>
              <a:ext uri="{FF2B5EF4-FFF2-40B4-BE49-F238E27FC236}">
                <a16:creationId xmlns:a16="http://schemas.microsoft.com/office/drawing/2014/main" id="{3FA5AD70-96B3-7349-9D19-669AFA46412B}"/>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5" name="Rectangle 6">
            <a:extLst>
              <a:ext uri="{FF2B5EF4-FFF2-40B4-BE49-F238E27FC236}">
                <a16:creationId xmlns:a16="http://schemas.microsoft.com/office/drawing/2014/main" id="{AA2BB259-F679-CC4A-9428-831AADD5C3EF}"/>
              </a:ext>
            </a:extLst>
          </p:cNvPr>
          <p:cNvSpPr>
            <a:spLocks noGrp="1" noChangeArrowheads="1"/>
          </p:cNvSpPr>
          <p:nvPr>
            <p:ph type="sldNum" sz="quarter" idx="11"/>
          </p:nvPr>
        </p:nvSpPr>
        <p:spPr>
          <a:ln/>
        </p:spPr>
        <p:txBody>
          <a:bodyPr/>
          <a:lstStyle>
            <a:lvl1pPr>
              <a:defRPr/>
            </a:lvl1pPr>
          </a:lstStyle>
          <a:p>
            <a:fld id="{68149164-17A7-534F-8BFE-74872F6192F2}" type="slidenum">
              <a:rPr lang="en-US" altLang="zh-TW"/>
              <a:pPr/>
              <a:t>‹#›</a:t>
            </a:fld>
            <a:endParaRPr lang="en-US" altLang="zh-TW"/>
          </a:p>
        </p:txBody>
      </p:sp>
    </p:spTree>
    <p:extLst>
      <p:ext uri="{BB962C8B-B14F-4D97-AF65-F5344CB8AC3E}">
        <p14:creationId xmlns:p14="http://schemas.microsoft.com/office/powerpoint/2010/main" val="239064711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id="{DF26C422-FC9E-D949-99D7-DA956ABAE092}"/>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5" name="Rectangle 6">
            <a:extLst>
              <a:ext uri="{FF2B5EF4-FFF2-40B4-BE49-F238E27FC236}">
                <a16:creationId xmlns:a16="http://schemas.microsoft.com/office/drawing/2014/main" id="{F295CC99-8CB7-534A-B4F5-1D7FFBA3B2C7}"/>
              </a:ext>
            </a:extLst>
          </p:cNvPr>
          <p:cNvSpPr>
            <a:spLocks noGrp="1" noChangeArrowheads="1"/>
          </p:cNvSpPr>
          <p:nvPr>
            <p:ph type="sldNum" sz="quarter" idx="11"/>
          </p:nvPr>
        </p:nvSpPr>
        <p:spPr>
          <a:ln/>
        </p:spPr>
        <p:txBody>
          <a:bodyPr/>
          <a:lstStyle>
            <a:lvl1pPr>
              <a:defRPr/>
            </a:lvl1pPr>
          </a:lstStyle>
          <a:p>
            <a:fld id="{05A6A67B-7E19-6541-A5C4-F300D6F7FB02}" type="slidenum">
              <a:rPr lang="en-US" altLang="zh-TW"/>
              <a:pPr/>
              <a:t>‹#›</a:t>
            </a:fld>
            <a:endParaRPr lang="en-US" altLang="zh-TW"/>
          </a:p>
        </p:txBody>
      </p:sp>
    </p:spTree>
    <p:extLst>
      <p:ext uri="{BB962C8B-B14F-4D97-AF65-F5344CB8AC3E}">
        <p14:creationId xmlns:p14="http://schemas.microsoft.com/office/powerpoint/2010/main" val="299926302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a:extLst>
              <a:ext uri="{FF2B5EF4-FFF2-40B4-BE49-F238E27FC236}">
                <a16:creationId xmlns:a16="http://schemas.microsoft.com/office/drawing/2014/main" id="{8C88ABD5-C675-8D45-902F-AF1E014CEC56}"/>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5" name="Rectangle 6">
            <a:extLst>
              <a:ext uri="{FF2B5EF4-FFF2-40B4-BE49-F238E27FC236}">
                <a16:creationId xmlns:a16="http://schemas.microsoft.com/office/drawing/2014/main" id="{187D02FE-688A-B149-BF45-7A0C45C8BEE9}"/>
              </a:ext>
            </a:extLst>
          </p:cNvPr>
          <p:cNvSpPr>
            <a:spLocks noGrp="1" noChangeArrowheads="1"/>
          </p:cNvSpPr>
          <p:nvPr>
            <p:ph type="sldNum" sz="quarter" idx="11"/>
          </p:nvPr>
        </p:nvSpPr>
        <p:spPr>
          <a:ln/>
        </p:spPr>
        <p:txBody>
          <a:bodyPr/>
          <a:lstStyle>
            <a:lvl1pPr>
              <a:defRPr/>
            </a:lvl1pPr>
          </a:lstStyle>
          <a:p>
            <a:fld id="{57C71473-938F-644C-86F5-FF1DC3F3BE61}" type="slidenum">
              <a:rPr lang="en-US" altLang="zh-TW"/>
              <a:pPr/>
              <a:t>‹#›</a:t>
            </a:fld>
            <a:endParaRPr lang="en-US" altLang="zh-TW"/>
          </a:p>
        </p:txBody>
      </p:sp>
    </p:spTree>
    <p:extLst>
      <p:ext uri="{BB962C8B-B14F-4D97-AF65-F5344CB8AC3E}">
        <p14:creationId xmlns:p14="http://schemas.microsoft.com/office/powerpoint/2010/main" val="219584516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a:extLst>
              <a:ext uri="{FF2B5EF4-FFF2-40B4-BE49-F238E27FC236}">
                <a16:creationId xmlns:a16="http://schemas.microsoft.com/office/drawing/2014/main" id="{FA5B39F3-8B74-7B48-8840-70434F1BFEC0}"/>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6" name="Rectangle 6">
            <a:extLst>
              <a:ext uri="{FF2B5EF4-FFF2-40B4-BE49-F238E27FC236}">
                <a16:creationId xmlns:a16="http://schemas.microsoft.com/office/drawing/2014/main" id="{AEDBDEE4-26BC-764C-BE2E-B30117CF3CFD}"/>
              </a:ext>
            </a:extLst>
          </p:cNvPr>
          <p:cNvSpPr>
            <a:spLocks noGrp="1" noChangeArrowheads="1"/>
          </p:cNvSpPr>
          <p:nvPr>
            <p:ph type="sldNum" sz="quarter" idx="11"/>
          </p:nvPr>
        </p:nvSpPr>
        <p:spPr>
          <a:ln/>
        </p:spPr>
        <p:txBody>
          <a:bodyPr/>
          <a:lstStyle>
            <a:lvl1pPr>
              <a:defRPr/>
            </a:lvl1pPr>
          </a:lstStyle>
          <a:p>
            <a:fld id="{8B172D67-66BD-3647-91B3-1AB3B10868A6}" type="slidenum">
              <a:rPr lang="en-US" altLang="zh-TW"/>
              <a:pPr/>
              <a:t>‹#›</a:t>
            </a:fld>
            <a:endParaRPr lang="en-US" altLang="zh-TW"/>
          </a:p>
        </p:txBody>
      </p:sp>
    </p:spTree>
    <p:extLst>
      <p:ext uri="{BB962C8B-B14F-4D97-AF65-F5344CB8AC3E}">
        <p14:creationId xmlns:p14="http://schemas.microsoft.com/office/powerpoint/2010/main" val="210398804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a:extLst>
              <a:ext uri="{FF2B5EF4-FFF2-40B4-BE49-F238E27FC236}">
                <a16:creationId xmlns:a16="http://schemas.microsoft.com/office/drawing/2014/main" id="{BADFF7A4-ABA9-4842-8CE2-FE84C72AF47A}"/>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8" name="Rectangle 6">
            <a:extLst>
              <a:ext uri="{FF2B5EF4-FFF2-40B4-BE49-F238E27FC236}">
                <a16:creationId xmlns:a16="http://schemas.microsoft.com/office/drawing/2014/main" id="{9C94206F-F4B7-ED4A-999E-10DB416F7297}"/>
              </a:ext>
            </a:extLst>
          </p:cNvPr>
          <p:cNvSpPr>
            <a:spLocks noGrp="1" noChangeArrowheads="1"/>
          </p:cNvSpPr>
          <p:nvPr>
            <p:ph type="sldNum" sz="quarter" idx="11"/>
          </p:nvPr>
        </p:nvSpPr>
        <p:spPr>
          <a:ln/>
        </p:spPr>
        <p:txBody>
          <a:bodyPr/>
          <a:lstStyle>
            <a:lvl1pPr>
              <a:defRPr/>
            </a:lvl1pPr>
          </a:lstStyle>
          <a:p>
            <a:fld id="{C5882E5C-F180-C849-90DB-1A40C4C22610}" type="slidenum">
              <a:rPr lang="en-US" altLang="zh-TW"/>
              <a:pPr/>
              <a:t>‹#›</a:t>
            </a:fld>
            <a:endParaRPr lang="en-US" altLang="zh-TW"/>
          </a:p>
        </p:txBody>
      </p:sp>
    </p:spTree>
    <p:extLst>
      <p:ext uri="{BB962C8B-B14F-4D97-AF65-F5344CB8AC3E}">
        <p14:creationId xmlns:p14="http://schemas.microsoft.com/office/powerpoint/2010/main" val="18738586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id="{47329173-5100-C1C5-1230-9EB63836169F}"/>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6">
            <a:extLst>
              <a:ext uri="{FF2B5EF4-FFF2-40B4-BE49-F238E27FC236}">
                <a16:creationId xmlns:a16="http://schemas.microsoft.com/office/drawing/2014/main" id="{103B52CE-8401-FDAB-145D-2636541726AB}"/>
              </a:ext>
            </a:extLst>
          </p:cNvPr>
          <p:cNvSpPr>
            <a:spLocks noGrp="1" noChangeArrowheads="1"/>
          </p:cNvSpPr>
          <p:nvPr>
            <p:ph type="sldNum" sz="quarter" idx="11"/>
          </p:nvPr>
        </p:nvSpPr>
        <p:spPr>
          <a:ln/>
        </p:spPr>
        <p:txBody>
          <a:bodyPr/>
          <a:lstStyle>
            <a:lvl1pPr>
              <a:defRPr/>
            </a:lvl1pPr>
          </a:lstStyle>
          <a:p>
            <a:fld id="{663FC373-2543-EB40-868E-8F29E9C3398D}" type="slidenum">
              <a:rPr lang="en-US" altLang="zh-TW"/>
              <a:pPr/>
              <a:t>‹#›</a:t>
            </a:fld>
            <a:endParaRPr lang="en-US" altLang="zh-TW"/>
          </a:p>
        </p:txBody>
      </p:sp>
    </p:spTree>
    <p:extLst>
      <p:ext uri="{BB962C8B-B14F-4D97-AF65-F5344CB8AC3E}">
        <p14:creationId xmlns:p14="http://schemas.microsoft.com/office/powerpoint/2010/main" val="271277974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a:extLst>
              <a:ext uri="{FF2B5EF4-FFF2-40B4-BE49-F238E27FC236}">
                <a16:creationId xmlns:a16="http://schemas.microsoft.com/office/drawing/2014/main" id="{83AE0354-D72D-D644-A70E-4C849A14E100}"/>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4" name="Rectangle 6">
            <a:extLst>
              <a:ext uri="{FF2B5EF4-FFF2-40B4-BE49-F238E27FC236}">
                <a16:creationId xmlns:a16="http://schemas.microsoft.com/office/drawing/2014/main" id="{C764E0A1-CC82-EE4F-9D0C-6AB3683E1A65}"/>
              </a:ext>
            </a:extLst>
          </p:cNvPr>
          <p:cNvSpPr>
            <a:spLocks noGrp="1" noChangeArrowheads="1"/>
          </p:cNvSpPr>
          <p:nvPr>
            <p:ph type="sldNum" sz="quarter" idx="11"/>
          </p:nvPr>
        </p:nvSpPr>
        <p:spPr>
          <a:ln/>
        </p:spPr>
        <p:txBody>
          <a:bodyPr/>
          <a:lstStyle>
            <a:lvl1pPr>
              <a:defRPr/>
            </a:lvl1pPr>
          </a:lstStyle>
          <a:p>
            <a:fld id="{147CF828-B6FA-ED4A-A425-95EEB195A9EB}" type="slidenum">
              <a:rPr lang="en-US" altLang="zh-TW"/>
              <a:pPr/>
              <a:t>‹#›</a:t>
            </a:fld>
            <a:endParaRPr lang="en-US" altLang="zh-TW"/>
          </a:p>
        </p:txBody>
      </p:sp>
    </p:spTree>
    <p:extLst>
      <p:ext uri="{BB962C8B-B14F-4D97-AF65-F5344CB8AC3E}">
        <p14:creationId xmlns:p14="http://schemas.microsoft.com/office/powerpoint/2010/main" val="325879243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708CABD-0653-DC4B-974A-055C99C1E183}"/>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3" name="Rectangle 6">
            <a:extLst>
              <a:ext uri="{FF2B5EF4-FFF2-40B4-BE49-F238E27FC236}">
                <a16:creationId xmlns:a16="http://schemas.microsoft.com/office/drawing/2014/main" id="{76C9E7A5-B267-1547-9184-645AA0D0A940}"/>
              </a:ext>
            </a:extLst>
          </p:cNvPr>
          <p:cNvSpPr>
            <a:spLocks noGrp="1" noChangeArrowheads="1"/>
          </p:cNvSpPr>
          <p:nvPr>
            <p:ph type="sldNum" sz="quarter" idx="11"/>
          </p:nvPr>
        </p:nvSpPr>
        <p:spPr>
          <a:ln/>
        </p:spPr>
        <p:txBody>
          <a:bodyPr/>
          <a:lstStyle>
            <a:lvl1pPr>
              <a:defRPr/>
            </a:lvl1pPr>
          </a:lstStyle>
          <a:p>
            <a:fld id="{79D3AA2F-7BEF-2B46-BFE4-F1FC9D759A99}" type="slidenum">
              <a:rPr lang="en-US" altLang="zh-TW"/>
              <a:pPr/>
              <a:t>‹#›</a:t>
            </a:fld>
            <a:endParaRPr lang="en-US" altLang="zh-TW"/>
          </a:p>
        </p:txBody>
      </p:sp>
    </p:spTree>
    <p:extLst>
      <p:ext uri="{BB962C8B-B14F-4D97-AF65-F5344CB8AC3E}">
        <p14:creationId xmlns:p14="http://schemas.microsoft.com/office/powerpoint/2010/main" val="250413941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a:extLst>
              <a:ext uri="{FF2B5EF4-FFF2-40B4-BE49-F238E27FC236}">
                <a16:creationId xmlns:a16="http://schemas.microsoft.com/office/drawing/2014/main" id="{64B93D05-49C3-4747-9AF8-94C2F921CBED}"/>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6" name="Rectangle 6">
            <a:extLst>
              <a:ext uri="{FF2B5EF4-FFF2-40B4-BE49-F238E27FC236}">
                <a16:creationId xmlns:a16="http://schemas.microsoft.com/office/drawing/2014/main" id="{FB9A4F22-7019-3B4F-85B1-5E3EFFC6212D}"/>
              </a:ext>
            </a:extLst>
          </p:cNvPr>
          <p:cNvSpPr>
            <a:spLocks noGrp="1" noChangeArrowheads="1"/>
          </p:cNvSpPr>
          <p:nvPr>
            <p:ph type="sldNum" sz="quarter" idx="11"/>
          </p:nvPr>
        </p:nvSpPr>
        <p:spPr>
          <a:ln/>
        </p:spPr>
        <p:txBody>
          <a:bodyPr/>
          <a:lstStyle>
            <a:lvl1pPr>
              <a:defRPr/>
            </a:lvl1pPr>
          </a:lstStyle>
          <a:p>
            <a:fld id="{84EBD837-C222-4449-9026-87507072F409}" type="slidenum">
              <a:rPr lang="en-US" altLang="zh-TW"/>
              <a:pPr/>
              <a:t>‹#›</a:t>
            </a:fld>
            <a:endParaRPr lang="en-US" altLang="zh-TW"/>
          </a:p>
        </p:txBody>
      </p:sp>
    </p:spTree>
    <p:extLst>
      <p:ext uri="{BB962C8B-B14F-4D97-AF65-F5344CB8AC3E}">
        <p14:creationId xmlns:p14="http://schemas.microsoft.com/office/powerpoint/2010/main" val="122054636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a:extLst>
              <a:ext uri="{FF2B5EF4-FFF2-40B4-BE49-F238E27FC236}">
                <a16:creationId xmlns:a16="http://schemas.microsoft.com/office/drawing/2014/main" id="{ABB2798F-8526-6444-8367-F0E863B13620}"/>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6" name="Rectangle 6">
            <a:extLst>
              <a:ext uri="{FF2B5EF4-FFF2-40B4-BE49-F238E27FC236}">
                <a16:creationId xmlns:a16="http://schemas.microsoft.com/office/drawing/2014/main" id="{14840878-B08F-E245-AA66-852B8E6D2BAF}"/>
              </a:ext>
            </a:extLst>
          </p:cNvPr>
          <p:cNvSpPr>
            <a:spLocks noGrp="1" noChangeArrowheads="1"/>
          </p:cNvSpPr>
          <p:nvPr>
            <p:ph type="sldNum" sz="quarter" idx="11"/>
          </p:nvPr>
        </p:nvSpPr>
        <p:spPr>
          <a:ln/>
        </p:spPr>
        <p:txBody>
          <a:bodyPr/>
          <a:lstStyle>
            <a:lvl1pPr>
              <a:defRPr/>
            </a:lvl1pPr>
          </a:lstStyle>
          <a:p>
            <a:fld id="{9F2D463D-937B-104B-B67A-B725242707C9}" type="slidenum">
              <a:rPr lang="en-US" altLang="zh-TW"/>
              <a:pPr/>
              <a:t>‹#›</a:t>
            </a:fld>
            <a:endParaRPr lang="en-US" altLang="zh-TW"/>
          </a:p>
        </p:txBody>
      </p:sp>
    </p:spTree>
    <p:extLst>
      <p:ext uri="{BB962C8B-B14F-4D97-AF65-F5344CB8AC3E}">
        <p14:creationId xmlns:p14="http://schemas.microsoft.com/office/powerpoint/2010/main" val="241486173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id="{8502A6B1-5EEC-DE4F-8F02-1C607A154B84}"/>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5" name="Rectangle 6">
            <a:extLst>
              <a:ext uri="{FF2B5EF4-FFF2-40B4-BE49-F238E27FC236}">
                <a16:creationId xmlns:a16="http://schemas.microsoft.com/office/drawing/2014/main" id="{B1B3BCC1-EEDA-784A-A5A5-1A781EFE80BA}"/>
              </a:ext>
            </a:extLst>
          </p:cNvPr>
          <p:cNvSpPr>
            <a:spLocks noGrp="1" noChangeArrowheads="1"/>
          </p:cNvSpPr>
          <p:nvPr>
            <p:ph type="sldNum" sz="quarter" idx="11"/>
          </p:nvPr>
        </p:nvSpPr>
        <p:spPr>
          <a:ln/>
        </p:spPr>
        <p:txBody>
          <a:bodyPr/>
          <a:lstStyle>
            <a:lvl1pPr>
              <a:defRPr/>
            </a:lvl1pPr>
          </a:lstStyle>
          <a:p>
            <a:fld id="{C1DDF269-F618-B442-BF63-45525E492C5D}" type="slidenum">
              <a:rPr lang="en-US" altLang="zh-TW"/>
              <a:pPr/>
              <a:t>‹#›</a:t>
            </a:fld>
            <a:endParaRPr lang="en-US" altLang="zh-TW"/>
          </a:p>
        </p:txBody>
      </p:sp>
    </p:spTree>
    <p:extLst>
      <p:ext uri="{BB962C8B-B14F-4D97-AF65-F5344CB8AC3E}">
        <p14:creationId xmlns:p14="http://schemas.microsoft.com/office/powerpoint/2010/main" val="317031964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id="{BC8FB54E-BEB8-9543-9F1A-B886657E860B}"/>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5" name="Rectangle 6">
            <a:extLst>
              <a:ext uri="{FF2B5EF4-FFF2-40B4-BE49-F238E27FC236}">
                <a16:creationId xmlns:a16="http://schemas.microsoft.com/office/drawing/2014/main" id="{1AA2DEFA-9ACC-FA45-A879-528A68F544F8}"/>
              </a:ext>
            </a:extLst>
          </p:cNvPr>
          <p:cNvSpPr>
            <a:spLocks noGrp="1" noChangeArrowheads="1"/>
          </p:cNvSpPr>
          <p:nvPr>
            <p:ph type="sldNum" sz="quarter" idx="11"/>
          </p:nvPr>
        </p:nvSpPr>
        <p:spPr>
          <a:ln/>
        </p:spPr>
        <p:txBody>
          <a:bodyPr/>
          <a:lstStyle>
            <a:lvl1pPr>
              <a:defRPr/>
            </a:lvl1pPr>
          </a:lstStyle>
          <a:p>
            <a:fld id="{6FAF8504-37EA-1B48-AA9B-C2DAE9ECCA0F}" type="slidenum">
              <a:rPr lang="en-US" altLang="zh-TW"/>
              <a:pPr/>
              <a:t>‹#›</a:t>
            </a:fld>
            <a:endParaRPr lang="en-US" altLang="zh-TW"/>
          </a:p>
        </p:txBody>
      </p:sp>
    </p:spTree>
    <p:extLst>
      <p:ext uri="{BB962C8B-B14F-4D97-AF65-F5344CB8AC3E}">
        <p14:creationId xmlns:p14="http://schemas.microsoft.com/office/powerpoint/2010/main" val="198786820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69342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85800" y="1981200"/>
            <a:ext cx="7772400" cy="4114800"/>
          </a:xfrm>
        </p:spPr>
        <p:txBody>
          <a:bodyPr/>
          <a:lstStyle/>
          <a:p>
            <a:pPr lvl="0"/>
            <a:endParaRPr lang="zh-TW" altLang="en-US" noProof="0"/>
          </a:p>
        </p:txBody>
      </p:sp>
      <p:sp>
        <p:nvSpPr>
          <p:cNvPr id="4" name="Rectangle 5">
            <a:extLst>
              <a:ext uri="{FF2B5EF4-FFF2-40B4-BE49-F238E27FC236}">
                <a16:creationId xmlns:a16="http://schemas.microsoft.com/office/drawing/2014/main" id="{70EBEA60-E46D-F240-954F-320099C1AB71}"/>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5" name="Rectangle 6">
            <a:extLst>
              <a:ext uri="{FF2B5EF4-FFF2-40B4-BE49-F238E27FC236}">
                <a16:creationId xmlns:a16="http://schemas.microsoft.com/office/drawing/2014/main" id="{44177BE0-6C20-7341-8C8C-F575F7D375BA}"/>
              </a:ext>
            </a:extLst>
          </p:cNvPr>
          <p:cNvSpPr>
            <a:spLocks noGrp="1" noChangeArrowheads="1"/>
          </p:cNvSpPr>
          <p:nvPr>
            <p:ph type="sldNum" sz="quarter" idx="11"/>
          </p:nvPr>
        </p:nvSpPr>
        <p:spPr>
          <a:ln/>
        </p:spPr>
        <p:txBody>
          <a:bodyPr/>
          <a:lstStyle>
            <a:lvl1pPr>
              <a:defRPr/>
            </a:lvl1pPr>
          </a:lstStyle>
          <a:p>
            <a:fld id="{030821B1-3A55-8046-B34D-ADB5C202D97E}" type="slidenum">
              <a:rPr lang="en-US" altLang="zh-TW"/>
              <a:pPr/>
              <a:t>‹#›</a:t>
            </a:fld>
            <a:endParaRPr lang="en-US" altLang="zh-TW"/>
          </a:p>
        </p:txBody>
      </p:sp>
    </p:spTree>
    <p:extLst>
      <p:ext uri="{BB962C8B-B14F-4D97-AF65-F5344CB8AC3E}">
        <p14:creationId xmlns:p14="http://schemas.microsoft.com/office/powerpoint/2010/main" val="17868157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a:extLst>
              <a:ext uri="{FF2B5EF4-FFF2-40B4-BE49-F238E27FC236}">
                <a16:creationId xmlns:a16="http://schemas.microsoft.com/office/drawing/2014/main" id="{81FB62E8-E3E8-51F8-4E87-1F550EB0A527}"/>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6">
            <a:extLst>
              <a:ext uri="{FF2B5EF4-FFF2-40B4-BE49-F238E27FC236}">
                <a16:creationId xmlns:a16="http://schemas.microsoft.com/office/drawing/2014/main" id="{23C7E7A6-DA8C-1186-EE33-A04FC4AE5260}"/>
              </a:ext>
            </a:extLst>
          </p:cNvPr>
          <p:cNvSpPr>
            <a:spLocks noGrp="1" noChangeArrowheads="1"/>
          </p:cNvSpPr>
          <p:nvPr>
            <p:ph type="sldNum" sz="quarter" idx="11"/>
          </p:nvPr>
        </p:nvSpPr>
        <p:spPr>
          <a:ln/>
        </p:spPr>
        <p:txBody>
          <a:bodyPr/>
          <a:lstStyle>
            <a:lvl1pPr>
              <a:defRPr/>
            </a:lvl1pPr>
          </a:lstStyle>
          <a:p>
            <a:fld id="{96C86A20-E865-BF47-B06A-F36DD9E21026}" type="slidenum">
              <a:rPr lang="en-US" altLang="zh-TW"/>
              <a:pPr/>
              <a:t>‹#›</a:t>
            </a:fld>
            <a:endParaRPr lang="en-US" altLang="zh-TW"/>
          </a:p>
        </p:txBody>
      </p:sp>
    </p:spTree>
    <p:extLst>
      <p:ext uri="{BB962C8B-B14F-4D97-AF65-F5344CB8AC3E}">
        <p14:creationId xmlns:p14="http://schemas.microsoft.com/office/powerpoint/2010/main" val="26325324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a:extLst>
              <a:ext uri="{FF2B5EF4-FFF2-40B4-BE49-F238E27FC236}">
                <a16:creationId xmlns:a16="http://schemas.microsoft.com/office/drawing/2014/main" id="{FC9F5C09-2EEF-CDE9-D635-18CA629AFEF9}"/>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6" name="Rectangle 6">
            <a:extLst>
              <a:ext uri="{FF2B5EF4-FFF2-40B4-BE49-F238E27FC236}">
                <a16:creationId xmlns:a16="http://schemas.microsoft.com/office/drawing/2014/main" id="{6A56953A-2C6B-DCFD-02EF-CAE43990F597}"/>
              </a:ext>
            </a:extLst>
          </p:cNvPr>
          <p:cNvSpPr>
            <a:spLocks noGrp="1" noChangeArrowheads="1"/>
          </p:cNvSpPr>
          <p:nvPr>
            <p:ph type="sldNum" sz="quarter" idx="11"/>
          </p:nvPr>
        </p:nvSpPr>
        <p:spPr>
          <a:ln/>
        </p:spPr>
        <p:txBody>
          <a:bodyPr/>
          <a:lstStyle>
            <a:lvl1pPr>
              <a:defRPr/>
            </a:lvl1pPr>
          </a:lstStyle>
          <a:p>
            <a:fld id="{8A36D918-96A2-6943-B1B4-14ACB84A6816}" type="slidenum">
              <a:rPr lang="en-US" altLang="zh-TW"/>
              <a:pPr/>
              <a:t>‹#›</a:t>
            </a:fld>
            <a:endParaRPr lang="en-US" altLang="zh-TW"/>
          </a:p>
        </p:txBody>
      </p:sp>
    </p:spTree>
    <p:extLst>
      <p:ext uri="{BB962C8B-B14F-4D97-AF65-F5344CB8AC3E}">
        <p14:creationId xmlns:p14="http://schemas.microsoft.com/office/powerpoint/2010/main" val="259231157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a:extLst>
              <a:ext uri="{FF2B5EF4-FFF2-40B4-BE49-F238E27FC236}">
                <a16:creationId xmlns:a16="http://schemas.microsoft.com/office/drawing/2014/main" id="{E0E41117-CE7B-E161-CED8-68B319495B80}"/>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8" name="Rectangle 6">
            <a:extLst>
              <a:ext uri="{FF2B5EF4-FFF2-40B4-BE49-F238E27FC236}">
                <a16:creationId xmlns:a16="http://schemas.microsoft.com/office/drawing/2014/main" id="{39DD1A4C-7993-F6AF-C957-F811F7822D78}"/>
              </a:ext>
            </a:extLst>
          </p:cNvPr>
          <p:cNvSpPr>
            <a:spLocks noGrp="1" noChangeArrowheads="1"/>
          </p:cNvSpPr>
          <p:nvPr>
            <p:ph type="sldNum" sz="quarter" idx="11"/>
          </p:nvPr>
        </p:nvSpPr>
        <p:spPr>
          <a:ln/>
        </p:spPr>
        <p:txBody>
          <a:bodyPr/>
          <a:lstStyle>
            <a:lvl1pPr>
              <a:defRPr/>
            </a:lvl1pPr>
          </a:lstStyle>
          <a:p>
            <a:fld id="{3F50829D-7038-6643-A0AC-2F1C51BFD8D9}" type="slidenum">
              <a:rPr lang="en-US" altLang="zh-TW"/>
              <a:pPr/>
              <a:t>‹#›</a:t>
            </a:fld>
            <a:endParaRPr lang="en-US" altLang="zh-TW"/>
          </a:p>
        </p:txBody>
      </p:sp>
    </p:spTree>
    <p:extLst>
      <p:ext uri="{BB962C8B-B14F-4D97-AF65-F5344CB8AC3E}">
        <p14:creationId xmlns:p14="http://schemas.microsoft.com/office/powerpoint/2010/main" val="90907732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a:extLst>
              <a:ext uri="{FF2B5EF4-FFF2-40B4-BE49-F238E27FC236}">
                <a16:creationId xmlns:a16="http://schemas.microsoft.com/office/drawing/2014/main" id="{363812E3-722F-9D2E-F727-75EFCE3326AB}"/>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4" name="Rectangle 6">
            <a:extLst>
              <a:ext uri="{FF2B5EF4-FFF2-40B4-BE49-F238E27FC236}">
                <a16:creationId xmlns:a16="http://schemas.microsoft.com/office/drawing/2014/main" id="{75286DA7-1C0B-4E84-BD8C-2A028FF0E4B0}"/>
              </a:ext>
            </a:extLst>
          </p:cNvPr>
          <p:cNvSpPr>
            <a:spLocks noGrp="1" noChangeArrowheads="1"/>
          </p:cNvSpPr>
          <p:nvPr>
            <p:ph type="sldNum" sz="quarter" idx="11"/>
          </p:nvPr>
        </p:nvSpPr>
        <p:spPr>
          <a:ln/>
        </p:spPr>
        <p:txBody>
          <a:bodyPr/>
          <a:lstStyle>
            <a:lvl1pPr>
              <a:defRPr/>
            </a:lvl1pPr>
          </a:lstStyle>
          <a:p>
            <a:fld id="{C4C7B3D4-1ACB-594A-BD46-9F2DCC063031}" type="slidenum">
              <a:rPr lang="en-US" altLang="zh-TW"/>
              <a:pPr/>
              <a:t>‹#›</a:t>
            </a:fld>
            <a:endParaRPr lang="en-US" altLang="zh-TW"/>
          </a:p>
        </p:txBody>
      </p:sp>
    </p:spTree>
    <p:extLst>
      <p:ext uri="{BB962C8B-B14F-4D97-AF65-F5344CB8AC3E}">
        <p14:creationId xmlns:p14="http://schemas.microsoft.com/office/powerpoint/2010/main" val="17588907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ECD4D87-3BC2-5D69-1820-83B226FAB73A}"/>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3" name="Rectangle 6">
            <a:extLst>
              <a:ext uri="{FF2B5EF4-FFF2-40B4-BE49-F238E27FC236}">
                <a16:creationId xmlns:a16="http://schemas.microsoft.com/office/drawing/2014/main" id="{EF97EA33-DC30-F190-7AA7-8668801A3746}"/>
              </a:ext>
            </a:extLst>
          </p:cNvPr>
          <p:cNvSpPr>
            <a:spLocks noGrp="1" noChangeArrowheads="1"/>
          </p:cNvSpPr>
          <p:nvPr>
            <p:ph type="sldNum" sz="quarter" idx="11"/>
          </p:nvPr>
        </p:nvSpPr>
        <p:spPr>
          <a:ln/>
        </p:spPr>
        <p:txBody>
          <a:bodyPr/>
          <a:lstStyle>
            <a:lvl1pPr>
              <a:defRPr/>
            </a:lvl1pPr>
          </a:lstStyle>
          <a:p>
            <a:fld id="{44408C67-B452-BA4D-8E9D-623EFD5D777A}" type="slidenum">
              <a:rPr lang="en-US" altLang="zh-TW"/>
              <a:pPr/>
              <a:t>‹#›</a:t>
            </a:fld>
            <a:endParaRPr lang="en-US" altLang="zh-TW"/>
          </a:p>
        </p:txBody>
      </p:sp>
    </p:spTree>
    <p:extLst>
      <p:ext uri="{BB962C8B-B14F-4D97-AF65-F5344CB8AC3E}">
        <p14:creationId xmlns:p14="http://schemas.microsoft.com/office/powerpoint/2010/main" val="130534664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a:extLst>
              <a:ext uri="{FF2B5EF4-FFF2-40B4-BE49-F238E27FC236}">
                <a16:creationId xmlns:a16="http://schemas.microsoft.com/office/drawing/2014/main" id="{C75C622E-D9C5-D81F-F9E8-F1A3990C6C6D}"/>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6" name="Rectangle 6">
            <a:extLst>
              <a:ext uri="{FF2B5EF4-FFF2-40B4-BE49-F238E27FC236}">
                <a16:creationId xmlns:a16="http://schemas.microsoft.com/office/drawing/2014/main" id="{D65842A0-3BB4-D0AA-1F5F-C5618AA48498}"/>
              </a:ext>
            </a:extLst>
          </p:cNvPr>
          <p:cNvSpPr>
            <a:spLocks noGrp="1" noChangeArrowheads="1"/>
          </p:cNvSpPr>
          <p:nvPr>
            <p:ph type="sldNum" sz="quarter" idx="11"/>
          </p:nvPr>
        </p:nvSpPr>
        <p:spPr>
          <a:ln/>
        </p:spPr>
        <p:txBody>
          <a:bodyPr/>
          <a:lstStyle>
            <a:lvl1pPr>
              <a:defRPr/>
            </a:lvl1pPr>
          </a:lstStyle>
          <a:p>
            <a:fld id="{09A455BD-C5BD-3C49-952C-0A3B90D27B33}" type="slidenum">
              <a:rPr lang="en-US" altLang="zh-TW"/>
              <a:pPr/>
              <a:t>‹#›</a:t>
            </a:fld>
            <a:endParaRPr lang="en-US" altLang="zh-TW"/>
          </a:p>
        </p:txBody>
      </p:sp>
    </p:spTree>
    <p:extLst>
      <p:ext uri="{BB962C8B-B14F-4D97-AF65-F5344CB8AC3E}">
        <p14:creationId xmlns:p14="http://schemas.microsoft.com/office/powerpoint/2010/main" val="173300027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a:extLst>
              <a:ext uri="{FF2B5EF4-FFF2-40B4-BE49-F238E27FC236}">
                <a16:creationId xmlns:a16="http://schemas.microsoft.com/office/drawing/2014/main" id="{F6B0D8AE-18E2-1082-2782-EA0FC0305BD3}"/>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6" name="Rectangle 6">
            <a:extLst>
              <a:ext uri="{FF2B5EF4-FFF2-40B4-BE49-F238E27FC236}">
                <a16:creationId xmlns:a16="http://schemas.microsoft.com/office/drawing/2014/main" id="{400EB866-C08A-5EDB-FA69-6101F8F88588}"/>
              </a:ext>
            </a:extLst>
          </p:cNvPr>
          <p:cNvSpPr>
            <a:spLocks noGrp="1" noChangeArrowheads="1"/>
          </p:cNvSpPr>
          <p:nvPr>
            <p:ph type="sldNum" sz="quarter" idx="11"/>
          </p:nvPr>
        </p:nvSpPr>
        <p:spPr>
          <a:ln/>
        </p:spPr>
        <p:txBody>
          <a:bodyPr/>
          <a:lstStyle>
            <a:lvl1pPr>
              <a:defRPr/>
            </a:lvl1pPr>
          </a:lstStyle>
          <a:p>
            <a:fld id="{BF3C902B-F1AF-2F43-A98A-E837EB8181FF}" type="slidenum">
              <a:rPr lang="en-US" altLang="zh-TW"/>
              <a:pPr/>
              <a:t>‹#›</a:t>
            </a:fld>
            <a:endParaRPr lang="en-US" altLang="zh-TW"/>
          </a:p>
        </p:txBody>
      </p:sp>
    </p:spTree>
    <p:extLst>
      <p:ext uri="{BB962C8B-B14F-4D97-AF65-F5344CB8AC3E}">
        <p14:creationId xmlns:p14="http://schemas.microsoft.com/office/powerpoint/2010/main" val="14116450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6698DA-042F-6D78-ECD5-AD73B043B170}"/>
              </a:ext>
            </a:extLst>
          </p:cNvPr>
          <p:cNvSpPr>
            <a:spLocks noChangeArrowheads="1"/>
          </p:cNvSpPr>
          <p:nvPr/>
        </p:nvSpPr>
        <p:spPr bwMode="auto">
          <a:xfrm>
            <a:off x="0" y="0"/>
            <a:ext cx="9144000" cy="1600200"/>
          </a:xfrm>
          <a:prstGeom prst="rect">
            <a:avLst/>
          </a:prstGeom>
          <a:solidFill>
            <a:srgbClr val="333399"/>
          </a:solidFill>
          <a:ln>
            <a:noFill/>
          </a:ln>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3">
            <a:extLst>
              <a:ext uri="{FF2B5EF4-FFF2-40B4-BE49-F238E27FC236}">
                <a16:creationId xmlns:a16="http://schemas.microsoft.com/office/drawing/2014/main" id="{2A3D9910-2E20-81F2-6F66-510E64B06C45}"/>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a:extLst>
              <a:ext uri="{FF2B5EF4-FFF2-40B4-BE49-F238E27FC236}">
                <a16:creationId xmlns:a16="http://schemas.microsoft.com/office/drawing/2014/main" id="{7684EA6C-5CE5-DCDF-4433-6867496553F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endParaRPr lang="en-US" altLang="zh-TW"/>
          </a:p>
          <a:p>
            <a:pPr lvl="1"/>
            <a:r>
              <a:rPr lang="zh-TW" altLang="en-US"/>
              <a:t>第二層</a:t>
            </a:r>
            <a:endParaRPr lang="en-US" altLang="zh-TW"/>
          </a:p>
          <a:p>
            <a:pPr lvl="2"/>
            <a:r>
              <a:rPr lang="zh-TW" altLang="en-US"/>
              <a:t>第三層</a:t>
            </a:r>
            <a:endParaRPr lang="en-US" altLang="zh-TW"/>
          </a:p>
          <a:p>
            <a:pPr lvl="3"/>
            <a:r>
              <a:rPr lang="zh-TW" altLang="en-US"/>
              <a:t>第四層</a:t>
            </a:r>
            <a:endParaRPr lang="en-US" altLang="zh-TW"/>
          </a:p>
          <a:p>
            <a:pPr lvl="4"/>
            <a:r>
              <a:rPr lang="zh-TW" altLang="en-US"/>
              <a:t>第五層</a:t>
            </a:r>
          </a:p>
        </p:txBody>
      </p:sp>
      <p:sp>
        <p:nvSpPr>
          <p:cNvPr id="146437" name="Rectangle 5">
            <a:extLst>
              <a:ext uri="{FF2B5EF4-FFF2-40B4-BE49-F238E27FC236}">
                <a16:creationId xmlns:a16="http://schemas.microsoft.com/office/drawing/2014/main" id="{31C48D55-7B30-D035-2772-0C6C24D12C2B}"/>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charset="0"/>
                <a:ea typeface="新細明體" charset="0"/>
                <a:cs typeface="新細明體" charset="0"/>
              </a:defRPr>
            </a:lvl1pPr>
          </a:lstStyle>
          <a:p>
            <a:pPr>
              <a:defRPr/>
            </a:pPr>
            <a:r>
              <a:rPr lang="en-US" altLang="zh-TW"/>
              <a:t>CYCY— Prof CK Farn</a:t>
            </a:r>
          </a:p>
        </p:txBody>
      </p:sp>
      <p:sp>
        <p:nvSpPr>
          <p:cNvPr id="146438" name="Rectangle 6">
            <a:extLst>
              <a:ext uri="{FF2B5EF4-FFF2-40B4-BE49-F238E27FC236}">
                <a16:creationId xmlns:a16="http://schemas.microsoft.com/office/drawing/2014/main" id="{2251D366-3986-8E57-3A19-A5A0F7F4F127}"/>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fld id="{31218F21-1E99-844E-B6F0-2C5AF018E82B}" type="slidenum">
              <a:rPr lang="en-US" altLang="zh-TW"/>
              <a:pPr/>
              <a:t>‹#›</a:t>
            </a:fld>
            <a:endParaRPr lang="en-US" altLang="zh-TW"/>
          </a:p>
        </p:txBody>
      </p:sp>
      <p:sp>
        <p:nvSpPr>
          <p:cNvPr id="146439" name="AutoShape 7">
            <a:extLst>
              <a:ext uri="{FF2B5EF4-FFF2-40B4-BE49-F238E27FC236}">
                <a16:creationId xmlns:a16="http://schemas.microsoft.com/office/drawing/2014/main" id="{B025F652-2515-36A8-06F5-0F4943628E6C}"/>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blurRad="63500" dist="107763" dir="2700000" algn="ctr" rotWithShape="0">
              <a:schemeClr val="bg1">
                <a:alpha val="74998"/>
              </a:schemeClr>
            </a:outerShdw>
          </a:effectLst>
        </p:spPr>
        <p:txBody>
          <a:bodyPr wrap="none" anchor="ctr"/>
          <a:lstStyle/>
          <a:p>
            <a:pPr eaLnBrk="1" hangingPunct="1">
              <a:defRPr/>
            </a:pPr>
            <a:endParaRPr lang="zh-TW" altLang="en-US">
              <a:latin typeface="Times New Roman" charset="0"/>
              <a:ea typeface="新細明體" charset="0"/>
              <a:cs typeface="新細明體" charset="0"/>
            </a:endParaRPr>
          </a:p>
        </p:txBody>
      </p:sp>
      <p:sp>
        <p:nvSpPr>
          <p:cNvPr id="1032" name="Line 8">
            <a:extLst>
              <a:ext uri="{FF2B5EF4-FFF2-40B4-BE49-F238E27FC236}">
                <a16:creationId xmlns:a16="http://schemas.microsoft.com/office/drawing/2014/main" id="{A9D5AC93-624B-A4E0-3997-DB69CB4A1051}"/>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x-non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hf hdr="0" dt="0"/>
  <p:txStyles>
    <p:titleStyle>
      <a:lvl1pPr algn="l" rtl="0" eaLnBrk="0" fontAlgn="base" hangingPunct="0">
        <a:spcBef>
          <a:spcPct val="0"/>
        </a:spcBef>
        <a:spcAft>
          <a:spcPct val="0"/>
        </a:spcAft>
        <a:defRPr kumimoji="1" sz="40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charset="0"/>
          <a:ea typeface="SimHei" charset="0"/>
          <a:cs typeface="SimHei" charset="0"/>
        </a:defRPr>
      </a:lvl2pPr>
      <a:lvl3pPr algn="l" rtl="0" eaLnBrk="0" fontAlgn="base" hangingPunct="0">
        <a:spcBef>
          <a:spcPct val="0"/>
        </a:spcBef>
        <a:spcAft>
          <a:spcPct val="0"/>
        </a:spcAft>
        <a:defRPr kumimoji="1" sz="4000">
          <a:solidFill>
            <a:srgbClr val="FFFF66"/>
          </a:solidFill>
          <a:latin typeface="Arial" charset="0"/>
          <a:ea typeface="SimHei" charset="0"/>
          <a:cs typeface="SimHei" charset="0"/>
        </a:defRPr>
      </a:lvl3pPr>
      <a:lvl4pPr algn="l" rtl="0" eaLnBrk="0" fontAlgn="base" hangingPunct="0">
        <a:spcBef>
          <a:spcPct val="0"/>
        </a:spcBef>
        <a:spcAft>
          <a:spcPct val="0"/>
        </a:spcAft>
        <a:defRPr kumimoji="1" sz="4000">
          <a:solidFill>
            <a:srgbClr val="FFFF66"/>
          </a:solidFill>
          <a:latin typeface="Arial" charset="0"/>
          <a:ea typeface="SimHei" charset="0"/>
          <a:cs typeface="SimHei" charset="0"/>
        </a:defRPr>
      </a:lvl4pPr>
      <a:lvl5pPr algn="l" rtl="0" eaLnBrk="0" fontAlgn="base" hangingPunct="0">
        <a:spcBef>
          <a:spcPct val="0"/>
        </a:spcBef>
        <a:spcAft>
          <a:spcPct val="0"/>
        </a:spcAft>
        <a:defRPr kumimoji="1" sz="4000">
          <a:solidFill>
            <a:srgbClr val="FFFF66"/>
          </a:solidFill>
          <a:latin typeface="Arial" charset="0"/>
          <a:ea typeface="SimHei" charset="0"/>
          <a:cs typeface="SimHei" charset="0"/>
        </a:defRPr>
      </a:lvl5pPr>
      <a:lvl6pPr marL="457200" algn="l" rtl="0" fontAlgn="base">
        <a:spcBef>
          <a:spcPct val="0"/>
        </a:spcBef>
        <a:spcAft>
          <a:spcPct val="0"/>
        </a:spcAft>
        <a:defRPr kumimoji="1" sz="4000">
          <a:solidFill>
            <a:srgbClr val="FFFF66"/>
          </a:solidFill>
          <a:latin typeface="Arial" charset="0"/>
          <a:ea typeface="SimHei" charset="0"/>
          <a:cs typeface="SimHei" charset="0"/>
        </a:defRPr>
      </a:lvl6pPr>
      <a:lvl7pPr marL="914400" algn="l" rtl="0" fontAlgn="base">
        <a:spcBef>
          <a:spcPct val="0"/>
        </a:spcBef>
        <a:spcAft>
          <a:spcPct val="0"/>
        </a:spcAft>
        <a:defRPr kumimoji="1" sz="4000">
          <a:solidFill>
            <a:srgbClr val="FFFF66"/>
          </a:solidFill>
          <a:latin typeface="Arial" charset="0"/>
          <a:ea typeface="SimHei" charset="0"/>
          <a:cs typeface="SimHei" charset="0"/>
        </a:defRPr>
      </a:lvl7pPr>
      <a:lvl8pPr marL="1371600" algn="l" rtl="0" fontAlgn="base">
        <a:spcBef>
          <a:spcPct val="0"/>
        </a:spcBef>
        <a:spcAft>
          <a:spcPct val="0"/>
        </a:spcAft>
        <a:defRPr kumimoji="1" sz="4000">
          <a:solidFill>
            <a:srgbClr val="FFFF66"/>
          </a:solidFill>
          <a:latin typeface="Arial" charset="0"/>
          <a:ea typeface="SimHei" charset="0"/>
          <a:cs typeface="SimHei" charset="0"/>
        </a:defRPr>
      </a:lvl8pPr>
      <a:lvl9pPr marL="1828800" algn="l" rtl="0" fontAlgn="base">
        <a:spcBef>
          <a:spcPct val="0"/>
        </a:spcBef>
        <a:spcAft>
          <a:spcPct val="0"/>
        </a:spcAft>
        <a:defRPr kumimoji="1" sz="4000">
          <a:solidFill>
            <a:srgbClr val="FFFF66"/>
          </a:solidFill>
          <a:latin typeface="Arial" charset="0"/>
          <a:ea typeface="SimHei" charset="0"/>
          <a:cs typeface="SimHei" charset="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16"/>
        </a:buBlip>
        <a:defRPr kumimoji="1" sz="3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itchFamily="2" charset="2"/>
        <a:buBlip>
          <a:blip r:embed="rId17"/>
        </a:buBlip>
        <a:defRPr kumimoji="1" sz="2800">
          <a:solidFill>
            <a:schemeClr val="tx1"/>
          </a:solidFill>
          <a:latin typeface="Times New Roman" charset="0"/>
          <a:ea typeface="新細明體" charset="0"/>
          <a:cs typeface="新細明體" charset="0"/>
        </a:defRPr>
      </a:lvl2pPr>
      <a:lvl3pPr marL="1616075" indent="-374650" algn="l" rtl="0" eaLnBrk="0" fontAlgn="base" hangingPunct="0">
        <a:spcBef>
          <a:spcPct val="20000"/>
        </a:spcBef>
        <a:spcAft>
          <a:spcPct val="0"/>
        </a:spcAft>
        <a:buFont typeface="Wingdings" pitchFamily="2" charset="2"/>
        <a:buChar char="n"/>
        <a:defRPr kumimoji="1" sz="2400">
          <a:solidFill>
            <a:srgbClr val="006600"/>
          </a:solidFill>
          <a:latin typeface="Times New Roman" charset="0"/>
          <a:ea typeface="新細明體" charset="0"/>
        </a:defRPr>
      </a:lvl3pPr>
      <a:lvl4pPr marL="2193925" indent="-387350" algn="l" rtl="0" eaLnBrk="0" fontAlgn="base" hangingPunct="0">
        <a:spcBef>
          <a:spcPct val="20000"/>
        </a:spcBef>
        <a:spcAft>
          <a:spcPct val="0"/>
        </a:spcAft>
        <a:buFont typeface="Wingdings" pitchFamily="2" charset="2"/>
        <a:buChar char="q"/>
        <a:defRPr kumimoji="1" sz="2000">
          <a:solidFill>
            <a:srgbClr val="CC0000"/>
          </a:solidFill>
          <a:latin typeface="Times New Roman" charset="0"/>
          <a:ea typeface="新細明體" charset="0"/>
        </a:defRPr>
      </a:lvl4pPr>
      <a:lvl5pPr marL="2613025" indent="-228600" algn="l" rtl="0" eaLnBrk="0" fontAlgn="base" hangingPunct="0">
        <a:spcBef>
          <a:spcPct val="20000"/>
        </a:spcBef>
        <a:spcAft>
          <a:spcPct val="0"/>
        </a:spcAft>
        <a:buBlip>
          <a:blip r:embed="rId18"/>
        </a:buBlip>
        <a:defRPr kumimoji="1" sz="2000">
          <a:solidFill>
            <a:schemeClr val="folHlink"/>
          </a:solidFill>
          <a:latin typeface="Times New Roman" charset="0"/>
          <a:ea typeface="新細明體" charset="0"/>
        </a:defRPr>
      </a:lvl5pPr>
      <a:lvl6pPr marL="3070225" indent="-228600" algn="l" rtl="0" fontAlgn="base">
        <a:spcBef>
          <a:spcPct val="20000"/>
        </a:spcBef>
        <a:spcAft>
          <a:spcPct val="0"/>
        </a:spcAft>
        <a:buBlip>
          <a:blip r:embed="rId18"/>
        </a:buBlip>
        <a:defRPr kumimoji="1" sz="2000">
          <a:solidFill>
            <a:schemeClr val="folHlink"/>
          </a:solidFill>
          <a:latin typeface="Times New Roman" charset="0"/>
          <a:ea typeface="新細明體" charset="0"/>
        </a:defRPr>
      </a:lvl6pPr>
      <a:lvl7pPr marL="3527425" indent="-228600" algn="l" rtl="0" fontAlgn="base">
        <a:spcBef>
          <a:spcPct val="20000"/>
        </a:spcBef>
        <a:spcAft>
          <a:spcPct val="0"/>
        </a:spcAft>
        <a:buBlip>
          <a:blip r:embed="rId18"/>
        </a:buBlip>
        <a:defRPr kumimoji="1" sz="2000">
          <a:solidFill>
            <a:schemeClr val="folHlink"/>
          </a:solidFill>
          <a:latin typeface="Times New Roman" charset="0"/>
          <a:ea typeface="新細明體" charset="0"/>
        </a:defRPr>
      </a:lvl7pPr>
      <a:lvl8pPr marL="3984625" indent="-228600" algn="l" rtl="0" fontAlgn="base">
        <a:spcBef>
          <a:spcPct val="20000"/>
        </a:spcBef>
        <a:spcAft>
          <a:spcPct val="0"/>
        </a:spcAft>
        <a:buBlip>
          <a:blip r:embed="rId18"/>
        </a:buBlip>
        <a:defRPr kumimoji="1" sz="2000">
          <a:solidFill>
            <a:schemeClr val="folHlink"/>
          </a:solidFill>
          <a:latin typeface="Times New Roman" charset="0"/>
          <a:ea typeface="新細明體" charset="0"/>
        </a:defRPr>
      </a:lvl8pPr>
      <a:lvl9pPr marL="4441825" indent="-228600" algn="l" rtl="0" fontAlgn="base">
        <a:spcBef>
          <a:spcPct val="20000"/>
        </a:spcBef>
        <a:spcAft>
          <a:spcPct val="0"/>
        </a:spcAft>
        <a:buBlip>
          <a:blip r:embed="rId18"/>
        </a:buBlip>
        <a:defRPr kumimoji="1" sz="2000">
          <a:solidFill>
            <a:schemeClr val="folHlink"/>
          </a:solidFill>
          <a:latin typeface="Times New Roman" charset="0"/>
          <a:ea typeface="新細明體" charset="0"/>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E00CF96-FAAC-1449-B208-7F0CE4C3562A}"/>
              </a:ext>
            </a:extLst>
          </p:cNvPr>
          <p:cNvSpPr>
            <a:spLocks noChangeArrowheads="1"/>
          </p:cNvSpPr>
          <p:nvPr/>
        </p:nvSpPr>
        <p:spPr bwMode="auto">
          <a:xfrm>
            <a:off x="0" y="0"/>
            <a:ext cx="9144000" cy="1600200"/>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a:p>
        </p:txBody>
      </p:sp>
      <p:sp>
        <p:nvSpPr>
          <p:cNvPr id="1027" name="Rectangle 3">
            <a:extLst>
              <a:ext uri="{FF2B5EF4-FFF2-40B4-BE49-F238E27FC236}">
                <a16:creationId xmlns:a16="http://schemas.microsoft.com/office/drawing/2014/main" id="{70075D3F-B567-1A4D-801F-B5696F6A7724}"/>
              </a:ext>
            </a:extLst>
          </p:cNvPr>
          <p:cNvSpPr>
            <a:spLocks noGrp="1" noChangeArrowheads="1"/>
          </p:cNvSpPr>
          <p:nvPr>
            <p:ph type="title"/>
          </p:nvPr>
        </p:nvSpPr>
        <p:spPr bwMode="auto">
          <a:xfrm>
            <a:off x="1524000" y="381000"/>
            <a:ext cx="6934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a:extLst>
              <a:ext uri="{FF2B5EF4-FFF2-40B4-BE49-F238E27FC236}">
                <a16:creationId xmlns:a16="http://schemas.microsoft.com/office/drawing/2014/main" id="{03BE9221-B225-3945-B65C-E347EEE764F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91845" name="Rectangle 5">
            <a:extLst>
              <a:ext uri="{FF2B5EF4-FFF2-40B4-BE49-F238E27FC236}">
                <a16:creationId xmlns:a16="http://schemas.microsoft.com/office/drawing/2014/main" id="{AF23330E-4157-A049-9D31-05063D50BA6C}"/>
              </a:ext>
            </a:extLst>
          </p:cNvPr>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ea typeface="新細明體" pitchFamily="18" charset="-120"/>
              </a:defRPr>
            </a:lvl1pPr>
          </a:lstStyle>
          <a:p>
            <a:pPr>
              <a:defRPr/>
            </a:pPr>
            <a:r>
              <a:rPr lang="zh-TW" altLang="en-US"/>
              <a:t>中原大學。范錚強</a:t>
            </a:r>
            <a:endParaRPr lang="en-US" altLang="zh-TW"/>
          </a:p>
        </p:txBody>
      </p:sp>
      <p:sp>
        <p:nvSpPr>
          <p:cNvPr id="291846" name="Rectangle 6">
            <a:extLst>
              <a:ext uri="{FF2B5EF4-FFF2-40B4-BE49-F238E27FC236}">
                <a16:creationId xmlns:a16="http://schemas.microsoft.com/office/drawing/2014/main" id="{5390C511-A7B8-7D44-A97E-F788FC6FFD2C}"/>
              </a:ext>
            </a:extLst>
          </p:cNvPr>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fld id="{0D489DAD-D520-A948-8E32-1A71491E86E8}" type="slidenum">
              <a:rPr lang="en-US" altLang="zh-TW"/>
              <a:pPr/>
              <a:t>‹#›</a:t>
            </a:fld>
            <a:endParaRPr lang="en-US" altLang="zh-TW"/>
          </a:p>
        </p:txBody>
      </p:sp>
      <p:sp>
        <p:nvSpPr>
          <p:cNvPr id="1031" name="AutoShape 7">
            <a:extLst>
              <a:ext uri="{FF2B5EF4-FFF2-40B4-BE49-F238E27FC236}">
                <a16:creationId xmlns:a16="http://schemas.microsoft.com/office/drawing/2014/main" id="{2A908C85-338C-2A4B-AB83-14DAEA87856D}"/>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a:p>
        </p:txBody>
      </p:sp>
      <p:sp>
        <p:nvSpPr>
          <p:cNvPr id="1032" name="Line 8">
            <a:extLst>
              <a:ext uri="{FF2B5EF4-FFF2-40B4-BE49-F238E27FC236}">
                <a16:creationId xmlns:a16="http://schemas.microsoft.com/office/drawing/2014/main" id="{CBDCAD37-AD45-BA46-A52A-0195E64447F6}"/>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61387872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spd="med"/>
  <p:hf hdr="0" dt="0"/>
  <p:txStyles>
    <p:titleStyle>
      <a:lvl1pPr algn="l" rtl="0" eaLnBrk="0" fontAlgn="base" hangingPunct="0">
        <a:spcBef>
          <a:spcPct val="0"/>
        </a:spcBef>
        <a:spcAft>
          <a:spcPct val="0"/>
        </a:spcAft>
        <a:defRPr kumimoji="1" sz="40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charset="0"/>
          <a:ea typeface="標楷體" pitchFamily="65" charset="-120"/>
        </a:defRPr>
      </a:lvl2pPr>
      <a:lvl3pPr algn="l" rtl="0" eaLnBrk="0" fontAlgn="base" hangingPunct="0">
        <a:spcBef>
          <a:spcPct val="0"/>
        </a:spcBef>
        <a:spcAft>
          <a:spcPct val="0"/>
        </a:spcAft>
        <a:defRPr kumimoji="1" sz="4000">
          <a:solidFill>
            <a:srgbClr val="FFFF66"/>
          </a:solidFill>
          <a:latin typeface="Arial" charset="0"/>
          <a:ea typeface="標楷體" pitchFamily="65" charset="-120"/>
        </a:defRPr>
      </a:lvl3pPr>
      <a:lvl4pPr algn="l" rtl="0" eaLnBrk="0" fontAlgn="base" hangingPunct="0">
        <a:spcBef>
          <a:spcPct val="0"/>
        </a:spcBef>
        <a:spcAft>
          <a:spcPct val="0"/>
        </a:spcAft>
        <a:defRPr kumimoji="1" sz="4000">
          <a:solidFill>
            <a:srgbClr val="FFFF66"/>
          </a:solidFill>
          <a:latin typeface="Arial" charset="0"/>
          <a:ea typeface="標楷體" pitchFamily="65" charset="-120"/>
        </a:defRPr>
      </a:lvl4pPr>
      <a:lvl5pPr algn="l" rtl="0" eaLnBrk="0" fontAlgn="base" hangingPunct="0">
        <a:spcBef>
          <a:spcPct val="0"/>
        </a:spcBef>
        <a:spcAft>
          <a:spcPct val="0"/>
        </a:spcAft>
        <a:defRPr kumimoji="1" sz="4000">
          <a:solidFill>
            <a:srgbClr val="FFFF66"/>
          </a:solidFill>
          <a:latin typeface="Arial" charset="0"/>
          <a:ea typeface="標楷體" pitchFamily="65" charset="-120"/>
        </a:defRPr>
      </a:lvl5pPr>
      <a:lvl6pPr marL="457200" algn="l" rtl="0" fontAlgn="base">
        <a:spcBef>
          <a:spcPct val="0"/>
        </a:spcBef>
        <a:spcAft>
          <a:spcPct val="0"/>
        </a:spcAft>
        <a:defRPr kumimoji="1" sz="4000">
          <a:solidFill>
            <a:srgbClr val="FFFF66"/>
          </a:solidFill>
          <a:latin typeface="Arial" charset="0"/>
          <a:ea typeface="標楷體" pitchFamily="65" charset="-120"/>
        </a:defRPr>
      </a:lvl6pPr>
      <a:lvl7pPr marL="914400" algn="l" rtl="0" fontAlgn="base">
        <a:spcBef>
          <a:spcPct val="0"/>
        </a:spcBef>
        <a:spcAft>
          <a:spcPct val="0"/>
        </a:spcAft>
        <a:defRPr kumimoji="1" sz="4000">
          <a:solidFill>
            <a:srgbClr val="FFFF66"/>
          </a:solidFill>
          <a:latin typeface="Arial" charset="0"/>
          <a:ea typeface="標楷體" pitchFamily="65" charset="-120"/>
        </a:defRPr>
      </a:lvl7pPr>
      <a:lvl8pPr marL="1371600" algn="l" rtl="0" fontAlgn="base">
        <a:spcBef>
          <a:spcPct val="0"/>
        </a:spcBef>
        <a:spcAft>
          <a:spcPct val="0"/>
        </a:spcAft>
        <a:defRPr kumimoji="1" sz="4000">
          <a:solidFill>
            <a:srgbClr val="FFFF66"/>
          </a:solidFill>
          <a:latin typeface="Arial" charset="0"/>
          <a:ea typeface="標楷體" pitchFamily="65" charset="-120"/>
        </a:defRPr>
      </a:lvl8pPr>
      <a:lvl9pPr marL="1828800" algn="l" rtl="0" fontAlgn="base">
        <a:spcBef>
          <a:spcPct val="0"/>
        </a:spcBef>
        <a:spcAft>
          <a:spcPct val="0"/>
        </a:spcAft>
        <a:defRPr kumimoji="1" sz="4000">
          <a:solidFill>
            <a:srgbClr val="FFFF66"/>
          </a:solidFill>
          <a:latin typeface="Arial" charset="0"/>
          <a:ea typeface="標楷體"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14"/>
        </a:buBlip>
        <a:defRPr kumimoji="1" sz="3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itchFamily="2" charset="2"/>
        <a:buBlip>
          <a:blip r:embed="rId15"/>
        </a:buBlip>
        <a:defRPr kumimoji="1" sz="2800">
          <a:solidFill>
            <a:schemeClr val="tx1"/>
          </a:solidFill>
          <a:latin typeface="+mn-lt"/>
          <a:ea typeface="新細明體" pitchFamily="18" charset="-120"/>
        </a:defRPr>
      </a:lvl2pPr>
      <a:lvl3pPr marL="1616075" indent="-374650" algn="l" rtl="0" eaLnBrk="0" fontAlgn="base" hangingPunct="0">
        <a:spcBef>
          <a:spcPct val="20000"/>
        </a:spcBef>
        <a:spcAft>
          <a:spcPct val="0"/>
        </a:spcAft>
        <a:buFont typeface="Wingdings" pitchFamily="2" charset="2"/>
        <a:buBlip>
          <a:blip r:embed="rId16"/>
        </a:buBlip>
        <a:defRPr kumimoji="1" sz="2400">
          <a:solidFill>
            <a:schemeClr val="folHlink"/>
          </a:solidFill>
          <a:latin typeface="+mn-lt"/>
          <a:ea typeface="新細明體" pitchFamily="18" charset="-120"/>
        </a:defRPr>
      </a:lvl3pPr>
      <a:lvl4pPr marL="2193925" indent="-387350" algn="l" rtl="0" eaLnBrk="0" fontAlgn="base" hangingPunct="0">
        <a:spcBef>
          <a:spcPct val="20000"/>
        </a:spcBef>
        <a:spcAft>
          <a:spcPct val="0"/>
        </a:spcAft>
        <a:buFont typeface="Wingdings" pitchFamily="2" charset="2"/>
        <a:buChar char="q"/>
        <a:defRPr kumimoji="1" sz="2000">
          <a:solidFill>
            <a:srgbClr val="CC0000"/>
          </a:solidFill>
          <a:latin typeface="+mn-lt"/>
          <a:ea typeface="新細明體" pitchFamily="18" charset="-120"/>
        </a:defRPr>
      </a:lvl4pPr>
      <a:lvl5pPr marL="2613025" indent="-228600" algn="l" rtl="0" eaLnBrk="0" fontAlgn="base" hangingPunct="0">
        <a:spcBef>
          <a:spcPct val="20000"/>
        </a:spcBef>
        <a:spcAft>
          <a:spcPct val="0"/>
        </a:spcAft>
        <a:buBlip>
          <a:blip r:embed="rId16"/>
        </a:buBlip>
        <a:defRPr kumimoji="1" sz="2000">
          <a:solidFill>
            <a:schemeClr val="folHlink"/>
          </a:solidFill>
          <a:latin typeface="+mn-lt"/>
          <a:ea typeface="新細明體" pitchFamily="18" charset="-120"/>
        </a:defRPr>
      </a:lvl5pPr>
      <a:lvl6pPr marL="3070225" indent="-228600" algn="l" rtl="0" fontAlgn="base">
        <a:spcBef>
          <a:spcPct val="20000"/>
        </a:spcBef>
        <a:spcAft>
          <a:spcPct val="0"/>
        </a:spcAft>
        <a:buBlip>
          <a:blip r:embed="rId16"/>
        </a:buBlip>
        <a:defRPr kumimoji="1" sz="2000">
          <a:solidFill>
            <a:schemeClr val="folHlink"/>
          </a:solidFill>
          <a:latin typeface="+mn-lt"/>
          <a:ea typeface="新細明體" pitchFamily="18" charset="-120"/>
        </a:defRPr>
      </a:lvl6pPr>
      <a:lvl7pPr marL="3527425" indent="-228600" algn="l" rtl="0" fontAlgn="base">
        <a:spcBef>
          <a:spcPct val="20000"/>
        </a:spcBef>
        <a:spcAft>
          <a:spcPct val="0"/>
        </a:spcAft>
        <a:buBlip>
          <a:blip r:embed="rId16"/>
        </a:buBlip>
        <a:defRPr kumimoji="1" sz="2000">
          <a:solidFill>
            <a:schemeClr val="folHlink"/>
          </a:solidFill>
          <a:latin typeface="+mn-lt"/>
          <a:ea typeface="新細明體" pitchFamily="18" charset="-120"/>
        </a:defRPr>
      </a:lvl7pPr>
      <a:lvl8pPr marL="3984625" indent="-228600" algn="l" rtl="0" fontAlgn="base">
        <a:spcBef>
          <a:spcPct val="20000"/>
        </a:spcBef>
        <a:spcAft>
          <a:spcPct val="0"/>
        </a:spcAft>
        <a:buBlip>
          <a:blip r:embed="rId16"/>
        </a:buBlip>
        <a:defRPr kumimoji="1" sz="2000">
          <a:solidFill>
            <a:schemeClr val="folHlink"/>
          </a:solidFill>
          <a:latin typeface="+mn-lt"/>
          <a:ea typeface="新細明體" pitchFamily="18" charset="-120"/>
        </a:defRPr>
      </a:lvl8pPr>
      <a:lvl9pPr marL="4441825" indent="-228600" algn="l" rtl="0" fontAlgn="base">
        <a:spcBef>
          <a:spcPct val="20000"/>
        </a:spcBef>
        <a:spcAft>
          <a:spcPct val="0"/>
        </a:spcAft>
        <a:buBlip>
          <a:blip r:embed="rId16"/>
        </a:buBlip>
        <a:defRPr kumimoji="1" sz="2000">
          <a:solidFill>
            <a:schemeClr val="folHlink"/>
          </a:solidFill>
          <a:latin typeface="+mn-lt"/>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ologicaldiversity.org/programs/population_and_sustainability/world_population_video.html" TargetMode="External"/><Relationship Id="rId2" Type="http://schemas.openxmlformats.org/officeDocument/2006/relationships/hyperlink" Target="https://www.youtube.com/watch?v=YaGqOPxHFk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8531907-32A2-98A3-6596-4AE70D53BC92}"/>
              </a:ext>
            </a:extLst>
          </p:cNvPr>
          <p:cNvSpPr>
            <a:spLocks noChangeArrowheads="1"/>
          </p:cNvSpPr>
          <p:nvPr/>
        </p:nvSpPr>
        <p:spPr bwMode="auto">
          <a:xfrm>
            <a:off x="0" y="0"/>
            <a:ext cx="9144000" cy="29718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en-US">
              <a:solidFill>
                <a:schemeClr val="bg1"/>
              </a:solidFill>
            </a:endParaRPr>
          </a:p>
        </p:txBody>
      </p:sp>
      <p:sp>
        <p:nvSpPr>
          <p:cNvPr id="3075" name="Rectangle 3">
            <a:extLst>
              <a:ext uri="{FF2B5EF4-FFF2-40B4-BE49-F238E27FC236}">
                <a16:creationId xmlns:a16="http://schemas.microsoft.com/office/drawing/2014/main" id="{F0036822-4296-95FD-665C-7064D7FC6FA4}"/>
              </a:ext>
            </a:extLst>
          </p:cNvPr>
          <p:cNvSpPr>
            <a:spLocks noGrp="1" noChangeArrowheads="1"/>
          </p:cNvSpPr>
          <p:nvPr>
            <p:ph type="ctrTitle"/>
          </p:nvPr>
        </p:nvSpPr>
        <p:spPr>
          <a:xfrm>
            <a:off x="1447800" y="1066800"/>
            <a:ext cx="7516688" cy="1143000"/>
          </a:xfrm>
        </p:spPr>
        <p:txBody>
          <a:bodyPr/>
          <a:lstStyle/>
          <a:p>
            <a:pPr algn="ctr" eaLnBrk="1" hangingPunct="1">
              <a:lnSpc>
                <a:spcPct val="130000"/>
              </a:lnSpc>
            </a:pPr>
            <a:r>
              <a:rPr lang="en-US" altLang="zh-TW" sz="4400" dirty="0"/>
              <a:t>Business</a:t>
            </a:r>
            <a:r>
              <a:rPr lang="zh-TW" altLang="en-US" sz="4400" dirty="0"/>
              <a:t> </a:t>
            </a:r>
            <a:r>
              <a:rPr lang="en-US" altLang="zh-TW" sz="4400" dirty="0"/>
              <a:t>Data Analytics and Data Driven Operations</a:t>
            </a:r>
            <a:endParaRPr lang="zh-TW" altLang="en-US" sz="4400" dirty="0"/>
          </a:p>
        </p:txBody>
      </p:sp>
      <p:sp>
        <p:nvSpPr>
          <p:cNvPr id="3077" name="Text Box 5">
            <a:extLst>
              <a:ext uri="{FF2B5EF4-FFF2-40B4-BE49-F238E27FC236}">
                <a16:creationId xmlns:a16="http://schemas.microsoft.com/office/drawing/2014/main" id="{B9CA8ABF-065F-04A5-ADD4-60DAE72FCC11}"/>
              </a:ext>
            </a:extLst>
          </p:cNvPr>
          <p:cNvSpPr txBox="1">
            <a:spLocks noChangeArrowheads="1"/>
          </p:cNvSpPr>
          <p:nvPr/>
        </p:nvSpPr>
        <p:spPr bwMode="auto">
          <a:xfrm>
            <a:off x="60325" y="117475"/>
            <a:ext cx="1207963" cy="1107996"/>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10</a:t>
            </a:r>
          </a:p>
        </p:txBody>
      </p:sp>
      <p:sp>
        <p:nvSpPr>
          <p:cNvPr id="2" name="Rectangle 4">
            <a:extLst>
              <a:ext uri="{FF2B5EF4-FFF2-40B4-BE49-F238E27FC236}">
                <a16:creationId xmlns:a16="http://schemas.microsoft.com/office/drawing/2014/main" id="{7CFA0150-00AA-FABB-7E3F-388C55009BC1}"/>
              </a:ext>
            </a:extLst>
          </p:cNvPr>
          <p:cNvSpPr txBox="1">
            <a:spLocks noChangeArrowheads="1"/>
          </p:cNvSpPr>
          <p:nvPr/>
        </p:nvSpPr>
        <p:spPr bwMode="auto">
          <a:xfrm>
            <a:off x="611560" y="3089275"/>
            <a:ext cx="762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Clr>
                <a:schemeClr val="accent2"/>
              </a:buClr>
              <a:buFont typeface="Wingdings" pitchFamily="2" charset="2"/>
              <a:buNone/>
              <a:defRPr kumimoji="1" sz="3200">
                <a:solidFill>
                  <a:srgbClr val="000099"/>
                </a:solidFill>
                <a:latin typeface="+mn-lt"/>
                <a:ea typeface="+mn-ea"/>
                <a:cs typeface="+mn-cs"/>
              </a:defRPr>
            </a:lvl1pPr>
            <a:lvl2pPr marL="457200" indent="0" algn="ctr" rtl="0" eaLnBrk="0" fontAlgn="base" hangingPunct="0">
              <a:spcBef>
                <a:spcPct val="20000"/>
              </a:spcBef>
              <a:spcAft>
                <a:spcPct val="0"/>
              </a:spcAft>
              <a:buClr>
                <a:schemeClr val="hlink"/>
              </a:buClr>
              <a:buFont typeface="Webdings" pitchFamily="2" charset="2"/>
              <a:buNone/>
              <a:defRPr kumimoji="1" sz="2800">
                <a:solidFill>
                  <a:schemeClr val="tx1"/>
                </a:solidFill>
                <a:latin typeface="Times New Roman" charset="0"/>
                <a:ea typeface="新細明體" charset="0"/>
                <a:cs typeface="新細明體" charset="0"/>
              </a:defRPr>
            </a:lvl2pPr>
            <a:lvl3pPr marL="914400" indent="0" algn="ctr" rtl="0" eaLnBrk="0" fontAlgn="base" hangingPunct="0">
              <a:spcBef>
                <a:spcPct val="20000"/>
              </a:spcBef>
              <a:spcAft>
                <a:spcPct val="0"/>
              </a:spcAft>
              <a:buFont typeface="Wingdings" pitchFamily="2" charset="2"/>
              <a:buNone/>
              <a:defRPr kumimoji="1" sz="2400">
                <a:solidFill>
                  <a:srgbClr val="006600"/>
                </a:solidFill>
                <a:latin typeface="Times New Roman" charset="0"/>
                <a:ea typeface="新細明體" charset="0"/>
              </a:defRPr>
            </a:lvl3pPr>
            <a:lvl4pPr marL="1371600" indent="0" algn="ctr" rtl="0" eaLnBrk="0" fontAlgn="base" hangingPunct="0">
              <a:spcBef>
                <a:spcPct val="20000"/>
              </a:spcBef>
              <a:spcAft>
                <a:spcPct val="0"/>
              </a:spcAft>
              <a:buFont typeface="Wingdings" pitchFamily="2" charset="2"/>
              <a:buNone/>
              <a:defRPr kumimoji="1" sz="2000">
                <a:solidFill>
                  <a:srgbClr val="CC0000"/>
                </a:solidFill>
                <a:latin typeface="Times New Roman" charset="0"/>
                <a:ea typeface="新細明體" charset="0"/>
              </a:defRPr>
            </a:lvl4pPr>
            <a:lvl5pPr marL="1828800" indent="0" algn="ctr" rtl="0" eaLnBrk="0" fontAlgn="base" hangingPunct="0">
              <a:spcBef>
                <a:spcPct val="20000"/>
              </a:spcBef>
              <a:spcAft>
                <a:spcPct val="0"/>
              </a:spcAft>
              <a:buNone/>
              <a:defRPr kumimoji="1" sz="2000">
                <a:solidFill>
                  <a:schemeClr val="folHlink"/>
                </a:solidFill>
                <a:latin typeface="Times New Roman" charset="0"/>
                <a:ea typeface="新細明體" charset="0"/>
              </a:defRPr>
            </a:lvl5pPr>
            <a:lvl6pPr marL="2286000" indent="0" algn="ctr" rtl="0" fontAlgn="base">
              <a:spcBef>
                <a:spcPct val="20000"/>
              </a:spcBef>
              <a:spcAft>
                <a:spcPct val="0"/>
              </a:spcAft>
              <a:buNone/>
              <a:defRPr kumimoji="1" sz="2000">
                <a:solidFill>
                  <a:schemeClr val="folHlink"/>
                </a:solidFill>
                <a:latin typeface="Times New Roman" charset="0"/>
                <a:ea typeface="新細明體" charset="0"/>
              </a:defRPr>
            </a:lvl6pPr>
            <a:lvl7pPr marL="2743200" indent="0" algn="ctr" rtl="0" fontAlgn="base">
              <a:spcBef>
                <a:spcPct val="20000"/>
              </a:spcBef>
              <a:spcAft>
                <a:spcPct val="0"/>
              </a:spcAft>
              <a:buNone/>
              <a:defRPr kumimoji="1" sz="2000">
                <a:solidFill>
                  <a:schemeClr val="folHlink"/>
                </a:solidFill>
                <a:latin typeface="Times New Roman" charset="0"/>
                <a:ea typeface="新細明體" charset="0"/>
              </a:defRPr>
            </a:lvl7pPr>
            <a:lvl8pPr marL="3200400" indent="0" algn="ctr" rtl="0" fontAlgn="base">
              <a:spcBef>
                <a:spcPct val="20000"/>
              </a:spcBef>
              <a:spcAft>
                <a:spcPct val="0"/>
              </a:spcAft>
              <a:buNone/>
              <a:defRPr kumimoji="1" sz="2000">
                <a:solidFill>
                  <a:schemeClr val="folHlink"/>
                </a:solidFill>
                <a:latin typeface="Times New Roman" charset="0"/>
                <a:ea typeface="新細明體" charset="0"/>
              </a:defRPr>
            </a:lvl8pPr>
            <a:lvl9pPr marL="3657600" indent="0" algn="ctr" rtl="0" fontAlgn="base">
              <a:spcBef>
                <a:spcPct val="20000"/>
              </a:spcBef>
              <a:spcAft>
                <a:spcPct val="0"/>
              </a:spcAft>
              <a:buNone/>
              <a:defRPr kumimoji="1" sz="2000">
                <a:solidFill>
                  <a:schemeClr val="folHlink"/>
                </a:solidFill>
                <a:latin typeface="Times New Roman" charset="0"/>
                <a:ea typeface="新細明體" charset="0"/>
              </a:defRPr>
            </a:lvl9pPr>
          </a:lstStyle>
          <a:p>
            <a:pPr marL="190500" lvl="1" eaLnBrk="1" hangingPunct="1">
              <a:spcBef>
                <a:spcPts val="0"/>
              </a:spcBef>
            </a:pPr>
            <a:endParaRPr lang="en-US" altLang="zh-TW" sz="2400" kern="0" dirty="0">
              <a:ea typeface="標楷體" panose="03000509000000000000" pitchFamily="49" charset="-120"/>
            </a:endParaRPr>
          </a:p>
          <a:p>
            <a:pPr lvl="1">
              <a:spcBef>
                <a:spcPts val="0"/>
              </a:spcBef>
            </a:pPr>
            <a:r>
              <a:rPr lang="en-US" altLang="en-US" sz="2400" dirty="0" err="1"/>
              <a:t>CYCU</a:t>
            </a:r>
            <a:endParaRPr lang="en-US" altLang="zh-TW" sz="2400" dirty="0"/>
          </a:p>
          <a:p>
            <a:pPr lvl="1">
              <a:spcBef>
                <a:spcPts val="0"/>
              </a:spcBef>
            </a:pPr>
            <a:r>
              <a:rPr lang="en-US" altLang="en-US" sz="2400" dirty="0"/>
              <a:t>Prof. CK </a:t>
            </a:r>
            <a:r>
              <a:rPr lang="en-US" altLang="en-US" sz="2400" dirty="0" err="1"/>
              <a:t>Farn</a:t>
            </a:r>
            <a:endParaRPr lang="en-US" altLang="zh-TW" sz="2400" dirty="0"/>
          </a:p>
          <a:p>
            <a:pPr>
              <a:spcBef>
                <a:spcPts val="0"/>
              </a:spcBef>
            </a:pPr>
            <a:endParaRPr lang="en-US" altLang="zh-TW" sz="2800" dirty="0"/>
          </a:p>
          <a:p>
            <a:pPr>
              <a:spcBef>
                <a:spcPts val="0"/>
              </a:spcBef>
            </a:pPr>
            <a:r>
              <a:rPr lang="en-US" altLang="zh-TW" sz="1400" dirty="0" err="1"/>
              <a:t>mailto</a:t>
            </a:r>
            <a:r>
              <a:rPr lang="en-US" altLang="zh-TW" sz="1400" dirty="0"/>
              <a:t>: </a:t>
            </a:r>
            <a:r>
              <a:rPr lang="en-US" altLang="zh-TW" sz="1400" dirty="0" err="1"/>
              <a:t>ckfarn@gmail.com</a:t>
            </a:r>
            <a:endParaRPr lang="en-US" altLang="zh-TW" sz="1400" dirty="0"/>
          </a:p>
          <a:p>
            <a:pPr>
              <a:spcBef>
                <a:spcPts val="0"/>
              </a:spcBef>
            </a:pPr>
            <a:r>
              <a:rPr lang="en-US" altLang="zh-TW" sz="1400" dirty="0"/>
              <a:t>http://</a:t>
            </a:r>
            <a:r>
              <a:rPr lang="en-US" altLang="zh-TW" sz="1400" dirty="0" err="1"/>
              <a:t>www.mgt.ncu.edu.tw</a:t>
            </a:r>
            <a:r>
              <a:rPr lang="en-US" altLang="zh-TW" sz="1400" dirty="0"/>
              <a:t>/~</a:t>
            </a:r>
            <a:r>
              <a:rPr lang="en-US" altLang="zh-TW" sz="1400" dirty="0" err="1"/>
              <a:t>ckfarn</a:t>
            </a:r>
            <a:r>
              <a:rPr lang="en-US" altLang="zh-TW" sz="1400" dirty="0"/>
              <a:t>/</a:t>
            </a:r>
            <a:r>
              <a:rPr lang="en-US" altLang="zh-TW" sz="1400" dirty="0" err="1"/>
              <a:t>cycu</a:t>
            </a:r>
            <a:endParaRPr lang="en-US" altLang="zh-TW" sz="1400" dirty="0"/>
          </a:p>
          <a:p>
            <a:pPr lvl="1">
              <a:spcBef>
                <a:spcPts val="0"/>
              </a:spcBef>
            </a:pPr>
            <a:endParaRPr lang="en-US" altLang="zh-TW" sz="2400" dirty="0"/>
          </a:p>
          <a:p>
            <a:pPr lvl="1">
              <a:spcBef>
                <a:spcPts val="0"/>
              </a:spcBef>
            </a:pPr>
            <a:r>
              <a:rPr lang="en-US" altLang="zh-TW" sz="2400"/>
              <a:t>2024.05</a:t>
            </a:r>
            <a:endParaRPr lang="en-US" altLang="zh-TW" sz="2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7368480" cy="1143000"/>
          </a:xfrm>
        </p:spPr>
        <p:txBody>
          <a:bodyPr/>
          <a:lstStyle/>
          <a:p>
            <a:r>
              <a:rPr lang="en-US" altLang="zh-TW" sz="3200" dirty="0"/>
              <a:t>Roles of IT in business data analytics</a:t>
            </a:r>
            <a:endParaRPr lang="zh-TW" altLang="en-US" sz="3200" dirty="0"/>
          </a:p>
        </p:txBody>
      </p:sp>
      <p:sp>
        <p:nvSpPr>
          <p:cNvPr id="3" name="內容版面配置區 2"/>
          <p:cNvSpPr>
            <a:spLocks noGrp="1"/>
          </p:cNvSpPr>
          <p:nvPr>
            <p:ph idx="1"/>
          </p:nvPr>
        </p:nvSpPr>
        <p:spPr>
          <a:xfrm>
            <a:off x="755576" y="1700808"/>
            <a:ext cx="7772400" cy="4114800"/>
          </a:xfrm>
        </p:spPr>
        <p:txBody>
          <a:bodyPr/>
          <a:lstStyle/>
          <a:p>
            <a:r>
              <a:rPr lang="en-US" altLang="zh-TW" sz="2000" dirty="0"/>
              <a:t>Data collection and sharing</a:t>
            </a:r>
          </a:p>
          <a:p>
            <a:pPr lvl="1"/>
            <a:r>
              <a:rPr lang="en-US" altLang="zh-TW" sz="1800" dirty="0"/>
              <a:t>collect data from a variety of sources, including internal systems, external databases, and social media</a:t>
            </a:r>
          </a:p>
          <a:p>
            <a:r>
              <a:rPr lang="en-US" altLang="zh-TW" sz="2000" dirty="0"/>
              <a:t>Data storage</a:t>
            </a:r>
          </a:p>
          <a:p>
            <a:pPr lvl="1"/>
            <a:r>
              <a:rPr lang="en-US" altLang="zh-TW" sz="1800" dirty="0"/>
              <a:t>store data in a secure and efficient manner</a:t>
            </a:r>
          </a:p>
          <a:p>
            <a:r>
              <a:rPr lang="en-US" altLang="zh-TW" sz="2000" dirty="0"/>
              <a:t>Data management</a:t>
            </a:r>
          </a:p>
          <a:p>
            <a:pPr lvl="1"/>
            <a:r>
              <a:rPr lang="en-US" altLang="zh-TW" sz="1800" dirty="0"/>
              <a:t>manage the data lifecycle, from collection to deletion</a:t>
            </a:r>
          </a:p>
          <a:p>
            <a:r>
              <a:rPr lang="en-US" altLang="zh-TW" sz="2000" dirty="0"/>
              <a:t>Data analysis (in conjunction with statistics)</a:t>
            </a:r>
          </a:p>
          <a:p>
            <a:pPr lvl="1"/>
            <a:r>
              <a:rPr lang="en-US" altLang="zh-TW" sz="1800" dirty="0"/>
              <a:t>use a variety of tools and techniques to analyze data.</a:t>
            </a:r>
          </a:p>
          <a:p>
            <a:r>
              <a:rPr lang="en-US" altLang="zh-TW" sz="2000" dirty="0"/>
              <a:t>Data visualization</a:t>
            </a:r>
          </a:p>
          <a:p>
            <a:pPr lvl="1"/>
            <a:r>
              <a:rPr lang="en-US" altLang="zh-TW" sz="1800" dirty="0"/>
              <a:t>create visualizations of data to make it easier to understand.</a:t>
            </a:r>
          </a:p>
          <a:p>
            <a:r>
              <a:rPr lang="en-US" altLang="zh-TW" sz="2000" dirty="0"/>
              <a:t>Data reporting</a:t>
            </a:r>
          </a:p>
          <a:p>
            <a:pPr lvl="1"/>
            <a:r>
              <a:rPr lang="en-US" altLang="zh-TW" sz="1800" dirty="0"/>
              <a:t>generate reports that summarize the findings of data analysis.</a:t>
            </a:r>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10</a:t>
            </a:fld>
            <a:endParaRPr lang="en-US" altLang="zh-TW"/>
          </a:p>
        </p:txBody>
      </p:sp>
    </p:spTree>
    <p:extLst>
      <p:ext uri="{BB962C8B-B14F-4D97-AF65-F5344CB8AC3E}">
        <p14:creationId xmlns:p14="http://schemas.microsoft.com/office/powerpoint/2010/main" val="5307325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Visualization</a:t>
            </a:r>
            <a:endParaRPr lang="zh-TW" altLang="en-US" dirty="0"/>
          </a:p>
        </p:txBody>
      </p:sp>
      <p:sp>
        <p:nvSpPr>
          <p:cNvPr id="3" name="內容版面配置區 2"/>
          <p:cNvSpPr>
            <a:spLocks noGrp="1"/>
          </p:cNvSpPr>
          <p:nvPr>
            <p:ph idx="1"/>
          </p:nvPr>
        </p:nvSpPr>
        <p:spPr>
          <a:xfrm>
            <a:off x="708729" y="1772816"/>
            <a:ext cx="7772400" cy="4114800"/>
          </a:xfrm>
        </p:spPr>
        <p:txBody>
          <a:bodyPr/>
          <a:lstStyle/>
          <a:p>
            <a:r>
              <a:rPr lang="en-US" altLang="zh-TW" dirty="0"/>
              <a:t>The process of representing data in a visual format</a:t>
            </a:r>
          </a:p>
          <a:p>
            <a:pPr lvl="1"/>
            <a:r>
              <a:rPr lang="en-US" altLang="zh-TW" dirty="0"/>
              <a:t>use of charts, graphs, maps, and other visual representations</a:t>
            </a:r>
          </a:p>
          <a:p>
            <a:r>
              <a:rPr lang="en-US" altLang="zh-TW" dirty="0"/>
              <a:t>Makes data easier to understand</a:t>
            </a:r>
          </a:p>
          <a:p>
            <a:r>
              <a:rPr lang="en-US" altLang="zh-TW" dirty="0"/>
              <a:t>Identifies trends</a:t>
            </a:r>
          </a:p>
          <a:p>
            <a:r>
              <a:rPr lang="en-US" altLang="zh-TW" dirty="0"/>
              <a:t>Compares values</a:t>
            </a:r>
          </a:p>
          <a:p>
            <a:r>
              <a:rPr lang="en-US" altLang="zh-TW" dirty="0"/>
              <a:t>Identifies outliers</a:t>
            </a:r>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11</a:t>
            </a:fld>
            <a:endParaRPr lang="en-US" altLang="zh-TW"/>
          </a:p>
        </p:txBody>
      </p:sp>
    </p:spTree>
    <p:extLst>
      <p:ext uri="{BB962C8B-B14F-4D97-AF65-F5344CB8AC3E}">
        <p14:creationId xmlns:p14="http://schemas.microsoft.com/office/powerpoint/2010/main" val="291775567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Visualization</a:t>
            </a:r>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12</a:t>
            </a:fld>
            <a:endParaRPr lang="en-US" altLang="zh-TW"/>
          </a:p>
        </p:txBody>
      </p:sp>
      <p:pic>
        <p:nvPicPr>
          <p:cNvPr id="7" name="圖片 6"/>
          <p:cNvPicPr>
            <a:picLocks noChangeAspect="1"/>
          </p:cNvPicPr>
          <p:nvPr/>
        </p:nvPicPr>
        <p:blipFill>
          <a:blip r:embed="rId2"/>
          <a:stretch>
            <a:fillRect/>
          </a:stretch>
        </p:blipFill>
        <p:spPr>
          <a:xfrm>
            <a:off x="98220" y="1991099"/>
            <a:ext cx="7858330" cy="4365739"/>
          </a:xfrm>
          <a:prstGeom prst="rect">
            <a:avLst/>
          </a:prstGeom>
        </p:spPr>
      </p:pic>
      <p:pic>
        <p:nvPicPr>
          <p:cNvPr id="8" name="圖片 7"/>
          <p:cNvPicPr>
            <a:picLocks noChangeAspect="1"/>
          </p:cNvPicPr>
          <p:nvPr/>
        </p:nvPicPr>
        <p:blipFill>
          <a:blip r:embed="rId3"/>
          <a:stretch>
            <a:fillRect/>
          </a:stretch>
        </p:blipFill>
        <p:spPr>
          <a:xfrm>
            <a:off x="1907704" y="260648"/>
            <a:ext cx="6912768" cy="5959804"/>
          </a:xfrm>
          <a:prstGeom prst="rect">
            <a:avLst/>
          </a:prstGeom>
        </p:spPr>
      </p:pic>
      <p:pic>
        <p:nvPicPr>
          <p:cNvPr id="9" name="圖片 8"/>
          <p:cNvPicPr>
            <a:picLocks noChangeAspect="1"/>
          </p:cNvPicPr>
          <p:nvPr/>
        </p:nvPicPr>
        <p:blipFill>
          <a:blip r:embed="rId4"/>
          <a:stretch>
            <a:fillRect/>
          </a:stretch>
        </p:blipFill>
        <p:spPr>
          <a:xfrm>
            <a:off x="249646" y="144850"/>
            <a:ext cx="8652817" cy="4796318"/>
          </a:xfrm>
          <a:prstGeom prst="rect">
            <a:avLst/>
          </a:prstGeom>
        </p:spPr>
      </p:pic>
    </p:spTree>
    <p:extLst>
      <p:ext uri="{BB962C8B-B14F-4D97-AF65-F5344CB8AC3E}">
        <p14:creationId xmlns:p14="http://schemas.microsoft.com/office/powerpoint/2010/main" val="12892522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13</a:t>
            </a:fld>
            <a:endParaRPr lang="en-US" altLang="zh-TW"/>
          </a:p>
        </p:txBody>
      </p:sp>
      <p:pic>
        <p:nvPicPr>
          <p:cNvPr id="6" name="圖片 5"/>
          <p:cNvPicPr>
            <a:picLocks noChangeAspect="1"/>
          </p:cNvPicPr>
          <p:nvPr/>
        </p:nvPicPr>
        <p:blipFill>
          <a:blip r:embed="rId2"/>
          <a:stretch>
            <a:fillRect/>
          </a:stretch>
        </p:blipFill>
        <p:spPr>
          <a:xfrm>
            <a:off x="2160712" y="0"/>
            <a:ext cx="4392488" cy="6787207"/>
          </a:xfrm>
          <a:prstGeom prst="rect">
            <a:avLst/>
          </a:prstGeom>
        </p:spPr>
      </p:pic>
    </p:spTree>
    <p:extLst>
      <p:ext uri="{BB962C8B-B14F-4D97-AF65-F5344CB8AC3E}">
        <p14:creationId xmlns:p14="http://schemas.microsoft.com/office/powerpoint/2010/main" val="5900533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Examples of Visualization</a:t>
            </a:r>
            <a:endParaRPr lang="zh-TW" altLang="en-US" dirty="0"/>
          </a:p>
        </p:txBody>
      </p:sp>
      <p:sp>
        <p:nvSpPr>
          <p:cNvPr id="3" name="內容版面配置區 2"/>
          <p:cNvSpPr>
            <a:spLocks noGrp="1"/>
          </p:cNvSpPr>
          <p:nvPr>
            <p:ph idx="1"/>
          </p:nvPr>
        </p:nvSpPr>
        <p:spPr/>
        <p:txBody>
          <a:bodyPr/>
          <a:lstStyle/>
          <a:p>
            <a:r>
              <a:rPr lang="en-US" altLang="zh-TW" dirty="0"/>
              <a:t>What is data visualization</a:t>
            </a:r>
          </a:p>
          <a:p>
            <a:pPr lvl="1"/>
            <a:r>
              <a:rPr lang="en-US" altLang="zh-TW" dirty="0">
                <a:hlinkClick r:id="rId2"/>
              </a:rPr>
              <a:t>https://</a:t>
            </a:r>
            <a:r>
              <a:rPr lang="en-US" altLang="zh-TW" dirty="0" err="1">
                <a:hlinkClick r:id="rId2"/>
              </a:rPr>
              <a:t>www.youtube.com</a:t>
            </a:r>
            <a:r>
              <a:rPr lang="en-US" altLang="zh-TW" dirty="0">
                <a:hlinkClick r:id="rId2"/>
              </a:rPr>
              <a:t>/</a:t>
            </a:r>
            <a:r>
              <a:rPr lang="en-US" altLang="zh-TW" dirty="0" err="1">
                <a:hlinkClick r:id="rId2"/>
              </a:rPr>
              <a:t>watch?v</a:t>
            </a:r>
            <a:r>
              <a:rPr lang="en-US" altLang="zh-TW" dirty="0">
                <a:hlinkClick r:id="rId2"/>
              </a:rPr>
              <a:t>=</a:t>
            </a:r>
            <a:r>
              <a:rPr lang="en-US" altLang="zh-TW" dirty="0" err="1">
                <a:hlinkClick r:id="rId2"/>
              </a:rPr>
              <a:t>YaGqOPxHFkc</a:t>
            </a:r>
            <a:endParaRPr lang="en-US" altLang="zh-TW" dirty="0"/>
          </a:p>
          <a:p>
            <a:r>
              <a:rPr lang="en-US" altLang="zh-TW" dirty="0"/>
              <a:t>World Population</a:t>
            </a:r>
          </a:p>
          <a:p>
            <a:pPr lvl="1"/>
            <a:r>
              <a:rPr lang="en-US" altLang="zh-TW" dirty="0">
                <a:hlinkClick r:id="rId3"/>
              </a:rPr>
              <a:t>https://</a:t>
            </a:r>
            <a:r>
              <a:rPr lang="en-US" altLang="zh-TW" dirty="0" err="1">
                <a:hlinkClick r:id="rId3"/>
              </a:rPr>
              <a:t>www.biologicaldiversity.org</a:t>
            </a:r>
            <a:r>
              <a:rPr lang="en-US" altLang="zh-TW" dirty="0">
                <a:hlinkClick r:id="rId3"/>
              </a:rPr>
              <a:t>/programs/</a:t>
            </a:r>
            <a:r>
              <a:rPr lang="en-US" altLang="zh-TW" dirty="0" err="1">
                <a:hlinkClick r:id="rId3"/>
              </a:rPr>
              <a:t>population_and_sustainability</a:t>
            </a:r>
            <a:r>
              <a:rPr lang="en-US" altLang="zh-TW" dirty="0">
                <a:hlinkClick r:id="rId3"/>
              </a:rPr>
              <a:t>/</a:t>
            </a:r>
            <a:r>
              <a:rPr lang="en-US" altLang="zh-TW" dirty="0" err="1">
                <a:hlinkClick r:id="rId3"/>
              </a:rPr>
              <a:t>world_population_video.html</a:t>
            </a:r>
            <a:endParaRPr lang="en-US" altLang="zh-TW" dirty="0"/>
          </a:p>
          <a:p>
            <a:pPr marL="663575" lvl="1" indent="0">
              <a:buNone/>
            </a:pPr>
            <a:endParaRPr lang="en-US" altLang="zh-TW" dirty="0"/>
          </a:p>
          <a:p>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14</a:t>
            </a:fld>
            <a:endParaRPr lang="en-US" altLang="zh-TW"/>
          </a:p>
        </p:txBody>
      </p:sp>
    </p:spTree>
    <p:extLst>
      <p:ext uri="{BB962C8B-B14F-4D97-AF65-F5344CB8AC3E}">
        <p14:creationId xmlns:p14="http://schemas.microsoft.com/office/powerpoint/2010/main" val="13101238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Relating concepts</a:t>
            </a:r>
            <a:endParaRPr lang="zh-TW" altLang="en-US" dirty="0"/>
          </a:p>
        </p:txBody>
      </p:sp>
      <p:sp>
        <p:nvSpPr>
          <p:cNvPr id="3" name="內容版面配置區 2"/>
          <p:cNvSpPr>
            <a:spLocks noGrp="1"/>
          </p:cNvSpPr>
          <p:nvPr>
            <p:ph idx="1"/>
          </p:nvPr>
        </p:nvSpPr>
        <p:spPr>
          <a:xfrm>
            <a:off x="683568" y="1628800"/>
            <a:ext cx="7990656" cy="4114800"/>
          </a:xfrm>
        </p:spPr>
        <p:txBody>
          <a:bodyPr/>
          <a:lstStyle/>
          <a:p>
            <a:r>
              <a:rPr lang="en-US" altLang="zh-TW" sz="2000" dirty="0"/>
              <a:t>Data warehousing</a:t>
            </a:r>
          </a:p>
          <a:p>
            <a:pPr lvl="1"/>
            <a:r>
              <a:rPr lang="en-US" altLang="zh-TW" sz="1800" dirty="0"/>
              <a:t>process of collecting and storing data from a variety of sources into a single repository</a:t>
            </a:r>
          </a:p>
          <a:p>
            <a:pPr lvl="1"/>
            <a:r>
              <a:rPr lang="en-US" altLang="zh-TW" sz="1800" dirty="0"/>
              <a:t>makes it easier to access and analyze data from different parts of the business</a:t>
            </a:r>
          </a:p>
          <a:p>
            <a:r>
              <a:rPr lang="en-US" altLang="zh-TW" sz="2000" dirty="0"/>
              <a:t>Business intelligence (BI) tools</a:t>
            </a:r>
          </a:p>
          <a:p>
            <a:pPr lvl="1"/>
            <a:r>
              <a:rPr lang="en-US" altLang="zh-TW" sz="1800" dirty="0"/>
              <a:t>software applications that help businesses to collect, analyze, and visualize data</a:t>
            </a:r>
          </a:p>
          <a:p>
            <a:pPr lvl="1"/>
            <a:r>
              <a:rPr lang="en-US" altLang="zh-TW" sz="1800" dirty="0"/>
              <a:t>can be used to identify trends, make predictions, and improve decision-making</a:t>
            </a:r>
          </a:p>
          <a:p>
            <a:r>
              <a:rPr lang="en-US" altLang="zh-TW" sz="2000" dirty="0"/>
              <a:t>Big data</a:t>
            </a:r>
          </a:p>
          <a:p>
            <a:pPr lvl="1"/>
            <a:r>
              <a:rPr lang="en-US" altLang="zh-TW" sz="1800" dirty="0"/>
              <a:t>massive amounts of data that is generated by businesses and other organizations</a:t>
            </a:r>
          </a:p>
          <a:p>
            <a:pPr lvl="1"/>
            <a:r>
              <a:rPr lang="en-US" altLang="zh-TW" sz="1800" dirty="0"/>
              <a:t>extract insights from this data that would not be possible to obtain with traditional data analysis methods</a:t>
            </a:r>
            <a:endParaRPr lang="zh-TW" altLang="en-US" sz="1800" dirty="0"/>
          </a:p>
        </p:txBody>
      </p:sp>
      <p:sp>
        <p:nvSpPr>
          <p:cNvPr id="4" name="頁尾版面配置區 3"/>
          <p:cNvSpPr>
            <a:spLocks noGrp="1"/>
          </p:cNvSpPr>
          <p:nvPr>
            <p:ph type="ftr" sz="quarter" idx="10"/>
          </p:nvPr>
        </p:nvSpPr>
        <p:spPr/>
        <p:txBody>
          <a:bodyPr/>
          <a:lstStyle/>
          <a:p>
            <a:pPr>
              <a:defRPr/>
            </a:pPr>
            <a:r>
              <a:rPr lang="en-US" altLang="zh-TW" dirty="0" err="1"/>
              <a:t>CYCY</a:t>
            </a:r>
            <a:r>
              <a:rPr lang="en-US" altLang="zh-TW" dirty="0"/>
              <a:t>— Prof </a:t>
            </a:r>
            <a:r>
              <a:rPr lang="en-US" altLang="zh-TW" dirty="0" err="1"/>
              <a:t>CK</a:t>
            </a:r>
            <a:r>
              <a:rPr lang="en-US" altLang="zh-TW" dirty="0"/>
              <a:t> </a:t>
            </a:r>
            <a:r>
              <a:rPr lang="en-US" altLang="zh-TW" dirty="0" err="1"/>
              <a:t>Farn</a:t>
            </a:r>
            <a:endParaRPr lang="en-US" altLang="zh-TW" dirty="0"/>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15</a:t>
            </a:fld>
            <a:endParaRPr lang="en-US" altLang="zh-TW" dirty="0"/>
          </a:p>
        </p:txBody>
      </p:sp>
    </p:spTree>
    <p:extLst>
      <p:ext uri="{BB962C8B-B14F-4D97-AF65-F5344CB8AC3E}">
        <p14:creationId xmlns:p14="http://schemas.microsoft.com/office/powerpoint/2010/main" val="18695735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16</a:t>
            </a:fld>
            <a:endParaRPr lang="en-US" altLang="zh-TW"/>
          </a:p>
        </p:txBody>
      </p:sp>
      <p:pic>
        <p:nvPicPr>
          <p:cNvPr id="6" name="圖片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242747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7296472" cy="1143000"/>
          </a:xfrm>
        </p:spPr>
        <p:txBody>
          <a:bodyPr/>
          <a:lstStyle/>
          <a:p>
            <a:r>
              <a:rPr lang="en-US" altLang="zh-TW" dirty="0"/>
              <a:t>Types of data used in analytics</a:t>
            </a:r>
            <a:endParaRPr lang="zh-TW" altLang="en-US" dirty="0"/>
          </a:p>
        </p:txBody>
      </p:sp>
      <p:sp>
        <p:nvSpPr>
          <p:cNvPr id="3" name="內容版面配置區 2"/>
          <p:cNvSpPr>
            <a:spLocks noGrp="1"/>
          </p:cNvSpPr>
          <p:nvPr>
            <p:ph idx="1"/>
          </p:nvPr>
        </p:nvSpPr>
        <p:spPr>
          <a:xfrm>
            <a:off x="827584" y="1772181"/>
            <a:ext cx="7772400" cy="4114800"/>
          </a:xfrm>
          <a:solidFill>
            <a:schemeClr val="bg1"/>
          </a:solidFill>
        </p:spPr>
        <p:txBody>
          <a:bodyPr/>
          <a:lstStyle/>
          <a:p>
            <a:r>
              <a:rPr lang="en-US" altLang="zh-TW" sz="2400" dirty="0"/>
              <a:t>Structured data</a:t>
            </a:r>
          </a:p>
          <a:p>
            <a:pPr lvl="1"/>
            <a:r>
              <a:rPr lang="en-US" altLang="zh-TW" sz="2000" dirty="0"/>
              <a:t>data that is organized in a regular way, such as in a table or spreadsheet. Structured data is typically easy to process and analyze.</a:t>
            </a:r>
          </a:p>
          <a:p>
            <a:r>
              <a:rPr lang="en-US" altLang="zh-TW" sz="2400" dirty="0"/>
              <a:t>Unstructured data</a:t>
            </a:r>
          </a:p>
          <a:p>
            <a:pPr lvl="1"/>
            <a:r>
              <a:rPr lang="en-US" altLang="zh-TW" sz="2000" dirty="0"/>
              <a:t>data that is not organized in a regular way, such as text, images, and videos</a:t>
            </a:r>
          </a:p>
          <a:p>
            <a:pPr lvl="1"/>
            <a:r>
              <a:rPr lang="en-US" altLang="zh-TW" sz="2000" dirty="0"/>
              <a:t>can be more difficult to process and analyze, but it can also be more valuable</a:t>
            </a:r>
          </a:p>
          <a:p>
            <a:r>
              <a:rPr lang="en-US" altLang="zh-TW" sz="2400" dirty="0"/>
              <a:t>Semi-structured data</a:t>
            </a:r>
          </a:p>
          <a:p>
            <a:pPr lvl="1"/>
            <a:r>
              <a:rPr lang="en-US" altLang="zh-TW" sz="2000" dirty="0"/>
              <a:t>data that is somewhere in between structured and unstructured data</a:t>
            </a:r>
            <a:endParaRPr lang="zh-TW" altLang="en-US" sz="2000"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17</a:t>
            </a:fld>
            <a:endParaRPr lang="en-US" altLang="zh-TW"/>
          </a:p>
        </p:txBody>
      </p:sp>
    </p:spTree>
    <p:extLst>
      <p:ext uri="{BB962C8B-B14F-4D97-AF65-F5344CB8AC3E}">
        <p14:creationId xmlns:p14="http://schemas.microsoft.com/office/powerpoint/2010/main" val="233839586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Data Analysis techniques</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18</a:t>
            </a:fld>
            <a:endParaRPr lang="en-US" altLang="zh-TW"/>
          </a:p>
        </p:txBody>
      </p:sp>
      <p:pic>
        <p:nvPicPr>
          <p:cNvPr id="6" name="圖片 5"/>
          <p:cNvPicPr>
            <a:picLocks noChangeAspect="1"/>
          </p:cNvPicPr>
          <p:nvPr/>
        </p:nvPicPr>
        <p:blipFill>
          <a:blip r:embed="rId2"/>
          <a:stretch>
            <a:fillRect/>
          </a:stretch>
        </p:blipFill>
        <p:spPr>
          <a:xfrm>
            <a:off x="0" y="1663933"/>
            <a:ext cx="9144000" cy="4107180"/>
          </a:xfrm>
          <a:prstGeom prst="rect">
            <a:avLst/>
          </a:prstGeom>
        </p:spPr>
      </p:pic>
    </p:spTree>
    <p:extLst>
      <p:ext uri="{BB962C8B-B14F-4D97-AF65-F5344CB8AC3E}">
        <p14:creationId xmlns:p14="http://schemas.microsoft.com/office/powerpoint/2010/main" val="35409850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Web sentiment</a:t>
            </a:r>
            <a:endParaRPr lang="zh-TW" altLang="en-US" dirty="0"/>
          </a:p>
        </p:txBody>
      </p:sp>
      <p:sp>
        <p:nvSpPr>
          <p:cNvPr id="3" name="內容版面配置區 2"/>
          <p:cNvSpPr>
            <a:spLocks noGrp="1"/>
          </p:cNvSpPr>
          <p:nvPr>
            <p:ph idx="1"/>
          </p:nvPr>
        </p:nvSpPr>
        <p:spPr>
          <a:xfrm>
            <a:off x="611560" y="1527893"/>
            <a:ext cx="7772400" cy="4114800"/>
          </a:xfrm>
        </p:spPr>
        <p:txBody>
          <a:bodyPr/>
          <a:lstStyle/>
          <a:p>
            <a:r>
              <a:rPr lang="en-US" altLang="zh-TW" sz="2800" dirty="0"/>
              <a:t>The process of extracting and analyzing the opinions and emotions expressed in text data on the web</a:t>
            </a:r>
          </a:p>
          <a:p>
            <a:r>
              <a:rPr lang="en-US" altLang="zh-TW" sz="2800" dirty="0"/>
              <a:t>A variety of sources:</a:t>
            </a:r>
          </a:p>
          <a:p>
            <a:pPr lvl="1"/>
            <a:r>
              <a:rPr lang="en-US" altLang="zh-TW" sz="2000" dirty="0"/>
              <a:t>social media, blogs, product reviews, and news articles</a:t>
            </a:r>
          </a:p>
          <a:p>
            <a:r>
              <a:rPr lang="en-US" altLang="zh-TW" sz="2800" dirty="0"/>
              <a:t>Sentiment analysis can be used to understand how people feel about a particular product, service, or issue</a:t>
            </a:r>
          </a:p>
          <a:p>
            <a:pPr lvl="1"/>
            <a:r>
              <a:rPr lang="en-US" altLang="zh-TW" sz="2400" dirty="0"/>
              <a:t>can be used to improve products and services, make better business decisions, and target marketing campaigns</a:t>
            </a:r>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19</a:t>
            </a:fld>
            <a:endParaRPr lang="en-US" altLang="zh-TW"/>
          </a:p>
        </p:txBody>
      </p:sp>
    </p:spTree>
    <p:extLst>
      <p:ext uri="{BB962C8B-B14F-4D97-AF65-F5344CB8AC3E}">
        <p14:creationId xmlns:p14="http://schemas.microsoft.com/office/powerpoint/2010/main" val="36285290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45704AE1-ED84-8DEE-C65C-5E2D9909F4A4}"/>
              </a:ext>
            </a:extLst>
          </p:cNvPr>
          <p:cNvSpPr>
            <a:spLocks noGrp="1" noChangeArrowheads="1"/>
          </p:cNvSpPr>
          <p:nvPr>
            <p:ph type="title"/>
          </p:nvPr>
        </p:nvSpPr>
        <p:spPr/>
        <p:txBody>
          <a:bodyPr/>
          <a:lstStyle/>
          <a:p>
            <a:r>
              <a:rPr lang="en-US" altLang="zh-TW" dirty="0"/>
              <a:t>Data analytics </a:t>
            </a:r>
            <a:endParaRPr lang="en-US" altLang="zh-TW" baseline="-25000" dirty="0"/>
          </a:p>
        </p:txBody>
      </p:sp>
      <p:sp>
        <p:nvSpPr>
          <p:cNvPr id="5125" name="Rectangle 3">
            <a:extLst>
              <a:ext uri="{FF2B5EF4-FFF2-40B4-BE49-F238E27FC236}">
                <a16:creationId xmlns:a16="http://schemas.microsoft.com/office/drawing/2014/main" id="{98753284-1042-621B-96EA-F13077EA3C5D}"/>
              </a:ext>
            </a:extLst>
          </p:cNvPr>
          <p:cNvSpPr>
            <a:spLocks noGrp="1" noChangeArrowheads="1"/>
          </p:cNvSpPr>
          <p:nvPr>
            <p:ph type="body" idx="1"/>
          </p:nvPr>
        </p:nvSpPr>
        <p:spPr/>
        <p:txBody>
          <a:bodyPr/>
          <a:lstStyle/>
          <a:p>
            <a:r>
              <a:rPr lang="en-US" altLang="zh-TW" sz="2400" dirty="0"/>
              <a:t>The process of collecting, cleaning, and analyzing data to extract meaningful insights</a:t>
            </a:r>
          </a:p>
          <a:p>
            <a:r>
              <a:rPr lang="en-US" altLang="zh-TW" sz="2400" dirty="0"/>
              <a:t>A powerful tool that can be used to improve business performance in a number of ways</a:t>
            </a:r>
          </a:p>
          <a:p>
            <a:r>
              <a:rPr lang="en-US" altLang="zh-TW" sz="2400" dirty="0"/>
              <a:t>In today's data-driven world, data analytics is an essential tool for businesses of all sizes</a:t>
            </a:r>
          </a:p>
          <a:p>
            <a:r>
              <a:rPr lang="en-US" altLang="zh-TW" sz="2400" dirty="0"/>
              <a:t>By using data analytics, businesses can improve their performance, increase their profits, and gain a competitive edge</a:t>
            </a:r>
          </a:p>
          <a:p>
            <a:r>
              <a:rPr lang="en-US" altLang="zh-TW" sz="2400" dirty="0"/>
              <a:t>Decision making based on data analysis</a:t>
            </a:r>
          </a:p>
        </p:txBody>
      </p:sp>
      <p:sp>
        <p:nvSpPr>
          <p:cNvPr id="2" name="頁尾版面配置區 1">
            <a:extLst>
              <a:ext uri="{FF2B5EF4-FFF2-40B4-BE49-F238E27FC236}">
                <a16:creationId xmlns:a16="http://schemas.microsoft.com/office/drawing/2014/main" id="{5382631B-532A-7A78-5A13-CD24684EECBB}"/>
              </a:ext>
            </a:extLst>
          </p:cNvPr>
          <p:cNvSpPr>
            <a:spLocks noGrp="1"/>
          </p:cNvSpPr>
          <p:nvPr>
            <p:ph type="ftr" sz="quarter" idx="10"/>
          </p:nvPr>
        </p:nvSpPr>
        <p:spPr/>
        <p:txBody>
          <a:bodyPr/>
          <a:lstStyle/>
          <a:p>
            <a:pPr>
              <a:defRPr/>
            </a:pPr>
            <a:r>
              <a:rPr lang="en-US" altLang="zh-TW"/>
              <a:t>CYCY— Prof CK Farn</a:t>
            </a:r>
          </a:p>
        </p:txBody>
      </p:sp>
      <p:sp>
        <p:nvSpPr>
          <p:cNvPr id="3" name="投影片編號版面配置區 2">
            <a:extLst>
              <a:ext uri="{FF2B5EF4-FFF2-40B4-BE49-F238E27FC236}">
                <a16:creationId xmlns:a16="http://schemas.microsoft.com/office/drawing/2014/main" id="{2085E346-3981-8560-CC62-207DC6D1CECF}"/>
              </a:ext>
            </a:extLst>
          </p:cNvPr>
          <p:cNvSpPr>
            <a:spLocks noGrp="1"/>
          </p:cNvSpPr>
          <p:nvPr>
            <p:ph type="sldNum" sz="quarter" idx="11"/>
          </p:nvPr>
        </p:nvSpPr>
        <p:spPr/>
        <p:txBody>
          <a:bodyPr/>
          <a:lstStyle/>
          <a:p>
            <a:fld id="{663FC373-2543-EB40-868E-8F29E9C3398D}" type="slidenum">
              <a:rPr lang="en-US" altLang="zh-TW" smtClean="0"/>
              <a:pPr/>
              <a:t>2</a:t>
            </a:fld>
            <a:endParaRPr lang="en-US" altLang="zh-TW"/>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Techniques</a:t>
            </a:r>
            <a:endParaRPr lang="zh-TW" altLang="en-US" dirty="0"/>
          </a:p>
        </p:txBody>
      </p:sp>
      <p:sp>
        <p:nvSpPr>
          <p:cNvPr id="3" name="內容版面配置區 2"/>
          <p:cNvSpPr>
            <a:spLocks noGrp="1"/>
          </p:cNvSpPr>
          <p:nvPr>
            <p:ph idx="1"/>
          </p:nvPr>
        </p:nvSpPr>
        <p:spPr/>
        <p:txBody>
          <a:bodyPr/>
          <a:lstStyle/>
          <a:p>
            <a:r>
              <a:rPr lang="en-US" altLang="zh-TW" dirty="0"/>
              <a:t>Techniques for web sentiment analysis:</a:t>
            </a:r>
          </a:p>
          <a:p>
            <a:pPr lvl="1"/>
            <a:r>
              <a:rPr lang="en-US" altLang="zh-TW" dirty="0"/>
              <a:t>lexicon of words that have been associated with positive, negative, and neutral sentiment</a:t>
            </a:r>
          </a:p>
          <a:p>
            <a:pPr lvl="1"/>
            <a:r>
              <a:rPr lang="en-US" altLang="zh-TW" dirty="0"/>
              <a:t>text data is then analyzed to identify the words that occur in it</a:t>
            </a:r>
          </a:p>
          <a:p>
            <a:pPr lvl="1"/>
            <a:r>
              <a:rPr lang="en-US" altLang="zh-TW" dirty="0"/>
              <a:t>the frequency of occurrence of these words is then used to determine the overall sentiment of the text</a:t>
            </a:r>
          </a:p>
          <a:p>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20</a:t>
            </a:fld>
            <a:endParaRPr lang="en-US" altLang="zh-TW"/>
          </a:p>
        </p:txBody>
      </p:sp>
    </p:spTree>
    <p:extLst>
      <p:ext uri="{BB962C8B-B14F-4D97-AF65-F5344CB8AC3E}">
        <p14:creationId xmlns:p14="http://schemas.microsoft.com/office/powerpoint/2010/main" val="71412140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683568" y="1899264"/>
            <a:ext cx="7856094" cy="3906000"/>
          </a:xfrm>
          <a:prstGeom prst="rect">
            <a:avLst/>
          </a:prstGeom>
        </p:spPr>
      </p:pic>
      <p:sp>
        <p:nvSpPr>
          <p:cNvPr id="2" name="標題 1"/>
          <p:cNvSpPr>
            <a:spLocks noGrp="1"/>
          </p:cNvSpPr>
          <p:nvPr>
            <p:ph type="title"/>
          </p:nvPr>
        </p:nvSpPr>
        <p:spPr/>
        <p:txBody>
          <a:bodyPr/>
          <a:lstStyle/>
          <a:p>
            <a:r>
              <a:rPr lang="en-US" altLang="zh-TW" dirty="0"/>
              <a:t>Process of doing business data analytics</a:t>
            </a:r>
            <a:endParaRPr lang="zh-TW" altLang="en-US" dirty="0"/>
          </a:p>
        </p:txBody>
      </p:sp>
      <p:sp>
        <p:nvSpPr>
          <p:cNvPr id="3" name="內容版面配置區 2"/>
          <p:cNvSpPr>
            <a:spLocks noGrp="1"/>
          </p:cNvSpPr>
          <p:nvPr>
            <p:ph idx="1"/>
          </p:nvPr>
        </p:nvSpPr>
        <p:spPr>
          <a:xfrm>
            <a:off x="685800" y="1981200"/>
            <a:ext cx="8134672" cy="4114800"/>
          </a:xfrm>
          <a:solidFill>
            <a:schemeClr val="bg1"/>
          </a:solidFill>
        </p:spPr>
        <p:txBody>
          <a:bodyPr/>
          <a:lstStyle/>
          <a:p>
            <a:r>
              <a:rPr lang="en-US" altLang="zh-TW" sz="2400" dirty="0"/>
              <a:t>Define the business problem</a:t>
            </a:r>
          </a:p>
          <a:p>
            <a:pPr lvl="1"/>
            <a:r>
              <a:rPr lang="en-US" altLang="zh-TW" sz="2000" dirty="0"/>
              <a:t>What do you want to achieve?</a:t>
            </a:r>
          </a:p>
          <a:p>
            <a:pPr lvl="1"/>
            <a:r>
              <a:rPr lang="en-US" altLang="zh-TW" sz="2000" dirty="0"/>
              <a:t>What information do you need to make better decisions?</a:t>
            </a:r>
          </a:p>
          <a:p>
            <a:r>
              <a:rPr lang="en-US" altLang="zh-TW" sz="2400" dirty="0"/>
              <a:t>Collect the data</a:t>
            </a:r>
          </a:p>
          <a:p>
            <a:pPr lvl="1"/>
            <a:r>
              <a:rPr lang="en-US" altLang="zh-TW" sz="2000" dirty="0"/>
              <a:t>The data can come from a variety of sources, such as customer transactions, social media, and surveys</a:t>
            </a:r>
          </a:p>
          <a:p>
            <a:r>
              <a:rPr lang="en-US" altLang="zh-TW" sz="2400" dirty="0"/>
              <a:t>Clean the data</a:t>
            </a:r>
          </a:p>
          <a:p>
            <a:pPr lvl="1"/>
            <a:r>
              <a:rPr lang="en-US" altLang="zh-TW" sz="2000" dirty="0"/>
              <a:t>Removing errors and inconsistencies from the data</a:t>
            </a:r>
          </a:p>
          <a:p>
            <a:r>
              <a:rPr lang="en-US" altLang="zh-TW" sz="2400" dirty="0"/>
              <a:t>Analyze the data</a:t>
            </a:r>
          </a:p>
          <a:p>
            <a:pPr lvl="1"/>
            <a:r>
              <a:rPr lang="en-US" altLang="zh-TW" sz="2000" dirty="0"/>
              <a:t>Using statistical and machine learning techniques to extract insights from the data</a:t>
            </a:r>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21</a:t>
            </a:fld>
            <a:endParaRPr lang="en-US" altLang="zh-TW"/>
          </a:p>
        </p:txBody>
      </p:sp>
    </p:spTree>
    <p:extLst>
      <p:ext uri="{BB962C8B-B14F-4D97-AF65-F5344CB8AC3E}">
        <p14:creationId xmlns:p14="http://schemas.microsoft.com/office/powerpoint/2010/main" val="1390392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Process of doing business data analytics 2</a:t>
            </a:r>
            <a:endParaRPr lang="zh-TW" altLang="en-US" dirty="0"/>
          </a:p>
        </p:txBody>
      </p:sp>
      <p:sp>
        <p:nvSpPr>
          <p:cNvPr id="3" name="內容版面配置區 2"/>
          <p:cNvSpPr>
            <a:spLocks noGrp="1"/>
          </p:cNvSpPr>
          <p:nvPr>
            <p:ph idx="1"/>
          </p:nvPr>
        </p:nvSpPr>
        <p:spPr>
          <a:xfrm>
            <a:off x="685800" y="1981200"/>
            <a:ext cx="8134672" cy="4114800"/>
          </a:xfrm>
        </p:spPr>
        <p:txBody>
          <a:bodyPr/>
          <a:lstStyle/>
          <a:p>
            <a:r>
              <a:rPr lang="en-US" altLang="zh-TW" sz="2400" dirty="0"/>
              <a:t>Visualize the data</a:t>
            </a:r>
          </a:p>
          <a:p>
            <a:pPr lvl="1"/>
            <a:r>
              <a:rPr lang="en-US" altLang="zh-TW" sz="2000" dirty="0"/>
              <a:t>Creating charts, graphs, and other visuals to help you communicate the insights that you have found</a:t>
            </a:r>
          </a:p>
          <a:p>
            <a:r>
              <a:rPr lang="en-US" altLang="zh-TW" sz="2400" dirty="0"/>
              <a:t>Share the insights</a:t>
            </a:r>
          </a:p>
          <a:p>
            <a:pPr lvl="1"/>
            <a:r>
              <a:rPr lang="en-US" altLang="zh-TW" sz="2000" dirty="0"/>
              <a:t>Share the insights that you have found with the people who need them</a:t>
            </a:r>
          </a:p>
          <a:p>
            <a:pPr lvl="1"/>
            <a:r>
              <a:rPr lang="en-US" altLang="zh-TW" sz="2000" dirty="0"/>
              <a:t>Include business leaders, marketing teams, or product developers</a:t>
            </a:r>
          </a:p>
          <a:p>
            <a:r>
              <a:rPr lang="en-US" altLang="zh-TW" sz="2400" dirty="0"/>
              <a:t>Take action</a:t>
            </a:r>
          </a:p>
          <a:p>
            <a:pPr lvl="1"/>
            <a:r>
              <a:rPr lang="en-US" altLang="zh-TW" sz="2000" dirty="0"/>
              <a:t>Take action based on the insights that you have found</a:t>
            </a:r>
          </a:p>
          <a:p>
            <a:r>
              <a:rPr lang="en-US" altLang="zh-TW" sz="2400" dirty="0"/>
              <a:t>Review and rework</a:t>
            </a:r>
            <a:endParaRPr lang="zh-TW" altLang="en-US" sz="2400"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22</a:t>
            </a:fld>
            <a:endParaRPr lang="en-US" altLang="zh-TW"/>
          </a:p>
        </p:txBody>
      </p:sp>
    </p:spTree>
    <p:extLst>
      <p:ext uri="{BB962C8B-B14F-4D97-AF65-F5344CB8AC3E}">
        <p14:creationId xmlns:p14="http://schemas.microsoft.com/office/powerpoint/2010/main" val="365963005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Data-driven operations</a:t>
            </a:r>
            <a:endParaRPr lang="zh-TW" altLang="en-US" dirty="0"/>
          </a:p>
        </p:txBody>
      </p:sp>
      <p:sp>
        <p:nvSpPr>
          <p:cNvPr id="3" name="內容版面配置區 2"/>
          <p:cNvSpPr>
            <a:spLocks noGrp="1"/>
          </p:cNvSpPr>
          <p:nvPr>
            <p:ph idx="1"/>
          </p:nvPr>
        </p:nvSpPr>
        <p:spPr>
          <a:xfrm>
            <a:off x="664767" y="1772816"/>
            <a:ext cx="7772400" cy="4114800"/>
          </a:xfrm>
        </p:spPr>
        <p:txBody>
          <a:bodyPr/>
          <a:lstStyle/>
          <a:p>
            <a:r>
              <a:rPr lang="en-US" altLang="zh-TW" sz="2400" dirty="0"/>
              <a:t>The approach of making decisions and conducting business activities based on data and analysis</a:t>
            </a:r>
          </a:p>
          <a:p>
            <a:pPr lvl="1"/>
            <a:r>
              <a:rPr lang="en-US" altLang="zh-TW" sz="2000" dirty="0"/>
              <a:t>using data to gain insights, identify patterns, and make informed decisions to optimize operations and achieve desired outcomes</a:t>
            </a:r>
          </a:p>
          <a:p>
            <a:pPr lvl="1"/>
            <a:r>
              <a:rPr lang="en-US" altLang="zh-TW" sz="2000" dirty="0"/>
              <a:t>in a data-driven organization, data is collected, processed, and analyzed to drive decision-making across various departments and functions</a:t>
            </a:r>
          </a:p>
          <a:p>
            <a:pPr lvl="1"/>
            <a:r>
              <a:rPr lang="en-US" altLang="zh-TW" sz="2000" dirty="0"/>
              <a:t>allows businesses to rely on objective information rather than relying solely on intuition or past experiences. By leveraging data, organizations can improve efficiency, identify opportunities, mitigate risks, and enhance customer experiences</a:t>
            </a:r>
          </a:p>
        </p:txBody>
      </p:sp>
      <p:sp>
        <p:nvSpPr>
          <p:cNvPr id="4" name="頁尾版面配置區 3"/>
          <p:cNvSpPr>
            <a:spLocks noGrp="1"/>
          </p:cNvSpPr>
          <p:nvPr>
            <p:ph type="ftr" sz="quarter" idx="10"/>
          </p:nvPr>
        </p:nvSpPr>
        <p:spPr/>
        <p:txBody>
          <a:bodyPr/>
          <a:lstStyle/>
          <a:p>
            <a:pPr>
              <a:defRPr/>
            </a:pPr>
            <a:r>
              <a:rPr lang="en-US" altLang="zh-TW" dirty="0" err="1"/>
              <a:t>CYCY</a:t>
            </a:r>
            <a:r>
              <a:rPr lang="en-US" altLang="zh-TW" dirty="0"/>
              <a:t>— Prof </a:t>
            </a:r>
            <a:r>
              <a:rPr lang="en-US" altLang="zh-TW" dirty="0" err="1"/>
              <a:t>CK</a:t>
            </a:r>
            <a:r>
              <a:rPr lang="en-US" altLang="zh-TW" dirty="0"/>
              <a:t> </a:t>
            </a:r>
            <a:r>
              <a:rPr lang="en-US" altLang="zh-TW" dirty="0" err="1"/>
              <a:t>Farn</a:t>
            </a:r>
            <a:endParaRPr lang="en-US" altLang="zh-TW" dirty="0"/>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23</a:t>
            </a:fld>
            <a:endParaRPr lang="en-US" altLang="zh-TW"/>
          </a:p>
        </p:txBody>
      </p:sp>
    </p:spTree>
    <p:extLst>
      <p:ext uri="{BB962C8B-B14F-4D97-AF65-F5344CB8AC3E}">
        <p14:creationId xmlns:p14="http://schemas.microsoft.com/office/powerpoint/2010/main" val="145307649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Data-driven operations </a:t>
            </a:r>
            <a:r>
              <a:rPr lang="en-US" altLang="zh-TW" baseline="-25000" dirty="0"/>
              <a:t>2</a:t>
            </a:r>
            <a:endParaRPr lang="zh-TW" altLang="en-US" baseline="-25000" dirty="0"/>
          </a:p>
        </p:txBody>
      </p:sp>
      <p:sp>
        <p:nvSpPr>
          <p:cNvPr id="3" name="內容版面配置區 2"/>
          <p:cNvSpPr>
            <a:spLocks noGrp="1"/>
          </p:cNvSpPr>
          <p:nvPr>
            <p:ph idx="1"/>
          </p:nvPr>
        </p:nvSpPr>
        <p:spPr/>
        <p:txBody>
          <a:bodyPr/>
          <a:lstStyle/>
          <a:p>
            <a:r>
              <a:rPr lang="en-US" altLang="zh-TW" dirty="0"/>
              <a:t>Data-driven operations often involve using advanced analytics, machine learning, and artificial intelligence techniques to extract valuable insights from large volumes of data</a:t>
            </a:r>
            <a:endParaRPr lang="zh-TW" altLang="en-US" dirty="0"/>
          </a:p>
          <a:p>
            <a:r>
              <a:rPr lang="en-US" altLang="zh-TW" dirty="0"/>
              <a:t>It often involve new IT solutions to collect data never </a:t>
            </a:r>
            <a:r>
              <a:rPr lang="en-US" altLang="zh-TW"/>
              <a:t>collected before</a:t>
            </a:r>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24</a:t>
            </a:fld>
            <a:endParaRPr lang="en-US" altLang="zh-TW"/>
          </a:p>
        </p:txBody>
      </p:sp>
    </p:spTree>
    <p:extLst>
      <p:ext uri="{BB962C8B-B14F-4D97-AF65-F5344CB8AC3E}">
        <p14:creationId xmlns:p14="http://schemas.microsoft.com/office/powerpoint/2010/main" val="63305124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Examples</a:t>
            </a:r>
            <a:endParaRPr lang="zh-TW" altLang="en-US" dirty="0"/>
          </a:p>
        </p:txBody>
      </p:sp>
      <p:sp>
        <p:nvSpPr>
          <p:cNvPr id="3" name="內容版面配置區 2"/>
          <p:cNvSpPr>
            <a:spLocks noGrp="1"/>
          </p:cNvSpPr>
          <p:nvPr>
            <p:ph idx="1"/>
          </p:nvPr>
        </p:nvSpPr>
        <p:spPr/>
        <p:txBody>
          <a:bodyPr/>
          <a:lstStyle/>
          <a:p>
            <a:r>
              <a:rPr lang="en-US" altLang="zh-TW" sz="2800" dirty="0"/>
              <a:t>Fare collections on public transportations (e.g. buses)</a:t>
            </a:r>
          </a:p>
          <a:p>
            <a:r>
              <a:rPr lang="en-US" altLang="zh-TW" sz="2800" dirty="0"/>
              <a:t>Five years ago</a:t>
            </a:r>
          </a:p>
          <a:p>
            <a:pPr lvl="1"/>
            <a:r>
              <a:rPr lang="en-US" altLang="zh-TW" sz="2400" dirty="0"/>
              <a:t>“Peep” on a ride, when entering or exiting a bus</a:t>
            </a:r>
          </a:p>
          <a:p>
            <a:r>
              <a:rPr lang="en-US" altLang="zh-TW" sz="2800" dirty="0"/>
              <a:t>Two decades ago</a:t>
            </a:r>
          </a:p>
          <a:p>
            <a:pPr lvl="1"/>
            <a:r>
              <a:rPr lang="en-US" altLang="zh-TW" sz="2400" dirty="0"/>
              <a:t>Human collection with tickets</a:t>
            </a:r>
          </a:p>
          <a:p>
            <a:r>
              <a:rPr lang="en-US" altLang="zh-TW" sz="2800" dirty="0"/>
              <a:t>Now</a:t>
            </a:r>
          </a:p>
          <a:p>
            <a:pPr lvl="1"/>
            <a:r>
              <a:rPr lang="en-US" altLang="zh-TW" sz="2400" dirty="0"/>
              <a:t>“Peep” when entering and exiting a bus</a:t>
            </a:r>
          </a:p>
          <a:p>
            <a:pPr lvl="1"/>
            <a:endParaRPr lang="en-US" altLang="zh-TW" sz="2400" dirty="0"/>
          </a:p>
          <a:p>
            <a:endParaRPr lang="en-US" altLang="zh-TW"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25</a:t>
            </a:fld>
            <a:endParaRPr lang="en-US" altLang="zh-TW"/>
          </a:p>
        </p:txBody>
      </p:sp>
      <p:sp>
        <p:nvSpPr>
          <p:cNvPr id="6" name="文字方塊 5"/>
          <p:cNvSpPr txBox="1"/>
          <p:nvPr/>
        </p:nvSpPr>
        <p:spPr>
          <a:xfrm rot="19501846">
            <a:off x="2482327" y="3224266"/>
            <a:ext cx="3974165" cy="1323439"/>
          </a:xfrm>
          <a:prstGeom prst="rect">
            <a:avLst/>
          </a:prstGeom>
          <a:noFill/>
        </p:spPr>
        <p:txBody>
          <a:bodyPr wrap="none" rtlCol="0">
            <a:spAutoFit/>
          </a:bodyPr>
          <a:lstStyle/>
          <a:p>
            <a:r>
              <a:rPr lang="en-US" altLang="zh-TW" sz="8000" dirty="0">
                <a:solidFill>
                  <a:srgbClr val="FF0000"/>
                </a:solidFill>
                <a:effectLst>
                  <a:outerShdw blurRad="38100" dist="38100" dir="2700000" algn="tl">
                    <a:srgbClr val="000000">
                      <a:alpha val="43137"/>
                    </a:srgbClr>
                  </a:outerShdw>
                </a:effectLst>
              </a:rPr>
              <a:t>So what?</a:t>
            </a:r>
            <a:endParaRPr lang="zh-TW" altLang="en-US" sz="8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28389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Insights can be gained</a:t>
            </a:r>
            <a:endParaRPr lang="zh-TW" altLang="en-US" dirty="0"/>
          </a:p>
        </p:txBody>
      </p:sp>
      <p:sp>
        <p:nvSpPr>
          <p:cNvPr id="3" name="內容版面配置區 2"/>
          <p:cNvSpPr>
            <a:spLocks noGrp="1"/>
          </p:cNvSpPr>
          <p:nvPr>
            <p:ph idx="1"/>
          </p:nvPr>
        </p:nvSpPr>
        <p:spPr/>
        <p:txBody>
          <a:bodyPr/>
          <a:lstStyle/>
          <a:p>
            <a:r>
              <a:rPr lang="en-US" altLang="zh-TW" dirty="0"/>
              <a:t>By time of the day</a:t>
            </a:r>
          </a:p>
          <a:p>
            <a:r>
              <a:rPr lang="en-US" altLang="zh-TW" dirty="0"/>
              <a:t>By day of the week</a:t>
            </a:r>
          </a:p>
          <a:p>
            <a:r>
              <a:rPr lang="en-US" altLang="zh-TW" dirty="0"/>
              <a:t>By traffic among stations</a:t>
            </a:r>
          </a:p>
          <a:p>
            <a:pPr marL="0" indent="0">
              <a:buNone/>
            </a:pPr>
            <a:endParaRPr lang="en-US" altLang="zh-TW" dirty="0"/>
          </a:p>
          <a:p>
            <a:pPr marL="0" indent="0">
              <a:buNone/>
            </a:pPr>
            <a:r>
              <a:rPr lang="en-US" altLang="zh-TW" dirty="0">
                <a:solidFill>
                  <a:srgbClr val="FF0000"/>
                </a:solidFill>
              </a:rPr>
              <a:t>Design of new routes and new time tables</a:t>
            </a:r>
            <a:endParaRPr lang="zh-TW" altLang="en-US" dirty="0">
              <a:solidFill>
                <a:srgbClr val="FF0000"/>
              </a:solidFill>
            </a:endParaRPr>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26</a:t>
            </a:fld>
            <a:endParaRPr lang="en-US" altLang="zh-TW"/>
          </a:p>
        </p:txBody>
      </p:sp>
    </p:spTree>
    <p:extLst>
      <p:ext uri="{BB962C8B-B14F-4D97-AF65-F5344CB8AC3E}">
        <p14:creationId xmlns:p14="http://schemas.microsoft.com/office/powerpoint/2010/main" val="34203085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heel(1)">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a:stretch>
            <a:fillRect/>
          </a:stretch>
        </p:blipFill>
        <p:spPr>
          <a:xfrm>
            <a:off x="2987824" y="2636912"/>
            <a:ext cx="4349303" cy="3078720"/>
          </a:xfrm>
          <a:prstGeom prst="rect">
            <a:avLst/>
          </a:prstGeom>
        </p:spPr>
      </p:pic>
      <p:sp>
        <p:nvSpPr>
          <p:cNvPr id="2" name="標題 1"/>
          <p:cNvSpPr>
            <a:spLocks noGrp="1"/>
          </p:cNvSpPr>
          <p:nvPr>
            <p:ph type="title"/>
          </p:nvPr>
        </p:nvSpPr>
        <p:spPr/>
        <p:txBody>
          <a:bodyPr/>
          <a:lstStyle/>
          <a:p>
            <a:r>
              <a:rPr lang="en-US" altLang="zh-TW" dirty="0"/>
              <a:t>Traditional data collection on bus routes</a:t>
            </a:r>
            <a:endParaRPr lang="zh-TW" altLang="en-US" dirty="0"/>
          </a:p>
        </p:txBody>
      </p:sp>
      <p:sp>
        <p:nvSpPr>
          <p:cNvPr id="4" name="頁尾版面配置區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rPr>
              <a:t>中原大學。范錚強</a:t>
            </a:r>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endParaRPr>
          </a:p>
        </p:txBody>
      </p:sp>
      <p:sp>
        <p:nvSpPr>
          <p:cNvPr id="5" name="投影片編號版面配置區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A6A67B-7E19-6541-A5C4-F300D6F7FB02}" type="slidenum">
              <a:rPr kumimoji="1" lang="en-US" altLang="zh-TW" sz="1400" b="0" i="0" u="none" strike="noStrike" kern="1200" cap="none" spc="0" normalizeH="0" baseline="0" noProof="0" smtClean="0">
                <a:ln>
                  <a:noFill/>
                </a:ln>
                <a:solidFill>
                  <a:srgbClr val="333399"/>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anose="02020500000000000000" pitchFamily="18" charset="-120"/>
              <a:cs typeface="+mn-cs"/>
            </a:endParaRPr>
          </a:p>
        </p:txBody>
      </p:sp>
      <p:pic>
        <p:nvPicPr>
          <p:cNvPr id="7" name="圖片 6"/>
          <p:cNvPicPr>
            <a:picLocks noChangeAspect="1"/>
          </p:cNvPicPr>
          <p:nvPr/>
        </p:nvPicPr>
        <p:blipFill>
          <a:blip r:embed="rId3"/>
          <a:stretch>
            <a:fillRect/>
          </a:stretch>
        </p:blipFill>
        <p:spPr>
          <a:xfrm>
            <a:off x="611560" y="1584202"/>
            <a:ext cx="7524328" cy="4816598"/>
          </a:xfrm>
          <a:prstGeom prst="rect">
            <a:avLst/>
          </a:prstGeom>
        </p:spPr>
      </p:pic>
    </p:spTree>
    <p:extLst>
      <p:ext uri="{BB962C8B-B14F-4D97-AF65-F5344CB8AC3E}">
        <p14:creationId xmlns:p14="http://schemas.microsoft.com/office/powerpoint/2010/main" val="7185766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7368480" cy="1175792"/>
          </a:xfrm>
        </p:spPr>
        <p:txBody>
          <a:bodyPr/>
          <a:lstStyle/>
          <a:p>
            <a:r>
              <a:rPr lang="en-US" altLang="zh-TW" dirty="0"/>
              <a:t>Optimization of bus routes:</a:t>
            </a:r>
            <a:br>
              <a:rPr lang="en-US" altLang="zh-TW" dirty="0"/>
            </a:br>
            <a:r>
              <a:rPr lang="en-US" altLang="zh-TW" dirty="0"/>
              <a:t>Flow statistics across stations</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959" y="1844824"/>
            <a:ext cx="4264041" cy="4114800"/>
          </a:xfrm>
        </p:spPr>
      </p:pic>
      <p:sp>
        <p:nvSpPr>
          <p:cNvPr id="4" name="頁尾版面配置區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rPr>
              <a:t>中原大學。范錚強</a:t>
            </a:r>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endParaRPr>
          </a:p>
        </p:txBody>
      </p:sp>
      <p:sp>
        <p:nvSpPr>
          <p:cNvPr id="5" name="投影片編號版面配置區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A6A67B-7E19-6541-A5C4-F300D6F7FB02}" type="slidenum">
              <a:rPr kumimoji="1" lang="en-US" altLang="zh-TW" sz="1400" b="0" i="0" u="none" strike="noStrike" kern="1200" cap="none" spc="0" normalizeH="0" baseline="0" noProof="0" smtClean="0">
                <a:ln>
                  <a:noFill/>
                </a:ln>
                <a:solidFill>
                  <a:srgbClr val="333399"/>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05561242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Change of routes:</a:t>
            </a:r>
            <a:br>
              <a:rPr lang="en-US" altLang="zh-TW" dirty="0"/>
            </a:br>
            <a:r>
              <a:rPr lang="en-US" altLang="zh-TW" dirty="0"/>
              <a:t>Splits</a:t>
            </a:r>
            <a:endParaRPr lang="zh-TW" altLang="en-US" dirty="0"/>
          </a:p>
        </p:txBody>
      </p:sp>
      <p:pic>
        <p:nvPicPr>
          <p:cNvPr id="6" name="內容版面配置區 5"/>
          <p:cNvPicPr>
            <a:picLocks noGrp="1" noChangeAspect="1"/>
          </p:cNvPicPr>
          <p:nvPr>
            <p:ph idx="1"/>
          </p:nvPr>
        </p:nvPicPr>
        <p:blipFill>
          <a:blip r:embed="rId2"/>
          <a:stretch>
            <a:fillRect/>
          </a:stretch>
        </p:blipFill>
        <p:spPr>
          <a:xfrm>
            <a:off x="1828800" y="1981200"/>
            <a:ext cx="5486400" cy="4114800"/>
          </a:xfrm>
          <a:prstGeom prst="rect">
            <a:avLst/>
          </a:prstGeom>
        </p:spPr>
      </p:pic>
      <p:sp>
        <p:nvSpPr>
          <p:cNvPr id="4" name="頁尾版面配置區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rPr>
              <a:t>中原大學。范錚強</a:t>
            </a:r>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endParaRPr>
          </a:p>
        </p:txBody>
      </p:sp>
      <p:sp>
        <p:nvSpPr>
          <p:cNvPr id="5" name="投影片編號版面配置區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A6A67B-7E19-6541-A5C4-F300D6F7FB02}" type="slidenum">
              <a:rPr kumimoji="1" lang="en-US" altLang="zh-TW" sz="1400" b="0" i="0" u="none" strike="noStrike" kern="1200" cap="none" spc="0" normalizeH="0" baseline="0" noProof="0" smtClean="0">
                <a:ln>
                  <a:noFill/>
                </a:ln>
                <a:solidFill>
                  <a:srgbClr val="333399"/>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7572469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7152456" cy="1143000"/>
          </a:xfrm>
        </p:spPr>
        <p:txBody>
          <a:bodyPr/>
          <a:lstStyle/>
          <a:p>
            <a:r>
              <a:rPr lang="en-US" altLang="zh-TW" dirty="0"/>
              <a:t>Importance of Data Analytics </a:t>
            </a:r>
            <a:r>
              <a:rPr lang="en-US" altLang="zh-TW" baseline="-25000" dirty="0"/>
              <a:t>1</a:t>
            </a:r>
            <a:endParaRPr lang="zh-TW" altLang="en-US" baseline="-25000" dirty="0"/>
          </a:p>
        </p:txBody>
      </p:sp>
      <p:sp>
        <p:nvSpPr>
          <p:cNvPr id="3" name="內容版面配置區 2"/>
          <p:cNvSpPr>
            <a:spLocks noGrp="1"/>
          </p:cNvSpPr>
          <p:nvPr>
            <p:ph idx="1"/>
          </p:nvPr>
        </p:nvSpPr>
        <p:spPr>
          <a:xfrm>
            <a:off x="715407" y="1844824"/>
            <a:ext cx="7772400" cy="4114800"/>
          </a:xfrm>
        </p:spPr>
        <p:txBody>
          <a:bodyPr/>
          <a:lstStyle/>
          <a:p>
            <a:r>
              <a:rPr lang="en-US" altLang="zh-TW" sz="2400" dirty="0"/>
              <a:t>Improved decision-making</a:t>
            </a:r>
          </a:p>
          <a:p>
            <a:pPr lvl="1"/>
            <a:r>
              <a:rPr lang="en-US" altLang="zh-TW" sz="2000" dirty="0"/>
              <a:t>providing insights into customers, operations, and markets</a:t>
            </a:r>
          </a:p>
          <a:p>
            <a:pPr lvl="1"/>
            <a:r>
              <a:rPr lang="en-US" altLang="zh-TW" sz="2000" dirty="0"/>
              <a:t>identifying opportunities, solve problems, and improve efficiency</a:t>
            </a:r>
          </a:p>
          <a:p>
            <a:r>
              <a:rPr lang="en-US" altLang="zh-TW" sz="2400" dirty="0"/>
              <a:t>Increased customer satisfaction</a:t>
            </a:r>
          </a:p>
          <a:p>
            <a:pPr lvl="1"/>
            <a:r>
              <a:rPr lang="en-US" altLang="zh-TW" sz="2000" dirty="0"/>
              <a:t>understanding customer behavior and preferences</a:t>
            </a:r>
          </a:p>
          <a:p>
            <a:pPr lvl="1"/>
            <a:r>
              <a:rPr lang="en-US" altLang="zh-TW" sz="2000" dirty="0"/>
              <a:t>delivering more personalized and relevant products and services</a:t>
            </a:r>
          </a:p>
          <a:p>
            <a:pPr lvl="1"/>
            <a:r>
              <a:rPr lang="en-US" altLang="zh-TW" sz="2000" dirty="0"/>
              <a:t>leading to increased customer satisfaction and loyalty</a:t>
            </a:r>
          </a:p>
          <a:p>
            <a:r>
              <a:rPr lang="en-US" altLang="zh-TW" sz="2400" dirty="0"/>
              <a:t>Reduced costs</a:t>
            </a:r>
          </a:p>
          <a:p>
            <a:pPr lvl="1"/>
            <a:r>
              <a:rPr lang="en-US" altLang="zh-TW" sz="2000" dirty="0"/>
              <a:t>helping businesses identify areas where they can save money by reducing waste, improving efficiency, and optimizing processes</a:t>
            </a:r>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3</a:t>
            </a:fld>
            <a:endParaRPr lang="en-US" altLang="zh-TW"/>
          </a:p>
        </p:txBody>
      </p:sp>
    </p:spTree>
    <p:extLst>
      <p:ext uri="{BB962C8B-B14F-4D97-AF65-F5344CB8AC3E}">
        <p14:creationId xmlns:p14="http://schemas.microsoft.com/office/powerpoint/2010/main" val="146656912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Skipping stations</a:t>
            </a:r>
            <a:endParaRPr lang="zh-TW" altLang="en-US" dirty="0"/>
          </a:p>
        </p:txBody>
      </p:sp>
      <p:pic>
        <p:nvPicPr>
          <p:cNvPr id="6" name="內容版面配置區 5"/>
          <p:cNvPicPr>
            <a:picLocks noGrp="1" noChangeAspect="1"/>
          </p:cNvPicPr>
          <p:nvPr>
            <p:ph idx="1"/>
          </p:nvPr>
        </p:nvPicPr>
        <p:blipFill>
          <a:blip r:embed="rId2"/>
          <a:stretch>
            <a:fillRect/>
          </a:stretch>
        </p:blipFill>
        <p:spPr>
          <a:xfrm>
            <a:off x="3347864" y="1772816"/>
            <a:ext cx="5486400" cy="4114800"/>
          </a:xfrm>
          <a:prstGeom prst="rect">
            <a:avLst/>
          </a:prstGeom>
        </p:spPr>
      </p:pic>
      <p:sp>
        <p:nvSpPr>
          <p:cNvPr id="4" name="頁尾版面配置區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rPr>
              <a:t>中原大學。范錚強</a:t>
            </a:r>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endParaRPr>
          </a:p>
        </p:txBody>
      </p:sp>
      <p:sp>
        <p:nvSpPr>
          <p:cNvPr id="5" name="投影片編號版面配置區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A6A67B-7E19-6541-A5C4-F300D6F7FB02}" type="slidenum">
              <a:rPr kumimoji="1" lang="en-US" altLang="zh-TW" sz="1400" b="0" i="0" u="none" strike="noStrike" kern="1200" cap="none" spc="0" normalizeH="0" baseline="0" noProof="0" smtClean="0">
                <a:ln>
                  <a:noFill/>
                </a:ln>
                <a:solidFill>
                  <a:srgbClr val="333399"/>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anose="02020500000000000000" pitchFamily="18" charset="-120"/>
              <a:cs typeface="+mn-cs"/>
            </a:endParaRPr>
          </a:p>
        </p:txBody>
      </p:sp>
      <p:pic>
        <p:nvPicPr>
          <p:cNvPr id="7" name="圖片 6"/>
          <p:cNvPicPr>
            <a:picLocks noChangeAspect="1"/>
          </p:cNvPicPr>
          <p:nvPr/>
        </p:nvPicPr>
        <p:blipFill>
          <a:blip r:embed="rId3"/>
          <a:stretch>
            <a:fillRect/>
          </a:stretch>
        </p:blipFill>
        <p:spPr>
          <a:xfrm>
            <a:off x="398430" y="1899706"/>
            <a:ext cx="5715000" cy="4286250"/>
          </a:xfrm>
          <a:prstGeom prst="rect">
            <a:avLst/>
          </a:prstGeom>
        </p:spPr>
      </p:pic>
      <p:cxnSp>
        <p:nvCxnSpPr>
          <p:cNvPr id="13" name="直線單箭頭接點 12"/>
          <p:cNvCxnSpPr/>
          <p:nvPr/>
        </p:nvCxnSpPr>
        <p:spPr>
          <a:xfrm flipH="1">
            <a:off x="899592" y="3830216"/>
            <a:ext cx="1152128" cy="3908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6155949" y="3717032"/>
            <a:ext cx="397251" cy="7509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7452320" y="2564904"/>
            <a:ext cx="138194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Times New Roman"/>
              <a:ea typeface="標楷體"/>
              <a:cs typeface="+mn-cs"/>
            </a:endParaRPr>
          </a:p>
        </p:txBody>
      </p:sp>
    </p:spTree>
    <p:extLst>
      <p:ext uri="{BB962C8B-B14F-4D97-AF65-F5344CB8AC3E}">
        <p14:creationId xmlns:p14="http://schemas.microsoft.com/office/powerpoint/2010/main" val="147080224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Ubike</a:t>
            </a:r>
            <a:r>
              <a:rPr lang="en-US" altLang="zh-TW" dirty="0"/>
              <a:t> </a:t>
            </a:r>
            <a:r>
              <a:rPr lang="zh-TW" altLang="en-US" dirty="0"/>
              <a:t>經營的困難點</a:t>
            </a:r>
          </a:p>
        </p:txBody>
      </p:sp>
      <p:sp>
        <p:nvSpPr>
          <p:cNvPr id="3" name="內容版面配置區 2"/>
          <p:cNvSpPr>
            <a:spLocks noGrp="1"/>
          </p:cNvSpPr>
          <p:nvPr>
            <p:ph idx="1"/>
          </p:nvPr>
        </p:nvSpPr>
        <p:spPr/>
        <p:txBody>
          <a:bodyPr/>
          <a:lstStyle/>
          <a:p>
            <a:r>
              <a:rPr lang="zh-TW" altLang="en-US" dirty="0"/>
              <a:t>無車可借、無空位還車</a:t>
            </a:r>
            <a:endParaRPr lang="en-US" altLang="zh-TW" dirty="0"/>
          </a:p>
          <a:p>
            <a:r>
              <a:rPr lang="zh-TW" altLang="en-US" dirty="0"/>
              <a:t>需要背後的周轉機制</a:t>
            </a:r>
            <a:endParaRPr lang="en-US" altLang="zh-TW" dirty="0"/>
          </a:p>
          <a:p>
            <a:pPr lvl="1"/>
            <a:r>
              <a:rPr lang="zh-TW" altLang="en-US" dirty="0"/>
              <a:t>大量的實體運輸，緩不濟急</a:t>
            </a:r>
            <a:endParaRPr lang="en-US" altLang="zh-TW" dirty="0"/>
          </a:p>
          <a:p>
            <a:r>
              <a:rPr lang="zh-TW" altLang="en-US" dirty="0"/>
              <a:t>階段</a:t>
            </a:r>
            <a:endParaRPr lang="en-US" altLang="zh-TW" dirty="0"/>
          </a:p>
          <a:p>
            <a:pPr lvl="1"/>
            <a:r>
              <a:rPr lang="en-US" altLang="zh-TW" dirty="0"/>
              <a:t>1. </a:t>
            </a:r>
            <a:r>
              <a:rPr lang="zh-TW" altLang="en-US" dirty="0"/>
              <a:t>借還的困境</a:t>
            </a:r>
            <a:endParaRPr lang="en-US" altLang="zh-TW" dirty="0"/>
          </a:p>
          <a:p>
            <a:pPr lvl="1"/>
            <a:r>
              <a:rPr lang="en-US" altLang="zh-TW" dirty="0"/>
              <a:t>2.</a:t>
            </a:r>
            <a:r>
              <a:rPr lang="zh-TW" altLang="en-US" dirty="0"/>
              <a:t> 利用搬運進行周轉</a:t>
            </a:r>
            <a:endParaRPr lang="en-US" altLang="zh-TW" dirty="0"/>
          </a:p>
          <a:p>
            <a:pPr lvl="1"/>
            <a:r>
              <a:rPr lang="en-US" altLang="zh-TW" dirty="0"/>
              <a:t>3.</a:t>
            </a:r>
            <a:r>
              <a:rPr lang="zh-TW" altLang="en-US" dirty="0"/>
              <a:t> 預備車</a:t>
            </a:r>
          </a:p>
        </p:txBody>
      </p:sp>
      <p:sp>
        <p:nvSpPr>
          <p:cNvPr id="4" name="頁尾版面配置區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rPr>
              <a:t>中原大學。范錚強</a:t>
            </a:r>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endParaRPr>
          </a:p>
        </p:txBody>
      </p:sp>
      <p:sp>
        <p:nvSpPr>
          <p:cNvPr id="5" name="投影片編號版面配置區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A6A67B-7E19-6541-A5C4-F300D6F7FB02}" type="slidenum">
              <a:rPr kumimoji="1" lang="en-US" altLang="zh-TW" sz="1400" b="0" i="0" u="none" strike="noStrike" kern="1200" cap="none" spc="0" normalizeH="0" baseline="0" noProof="0" smtClean="0">
                <a:ln>
                  <a:noFill/>
                </a:ln>
                <a:solidFill>
                  <a:srgbClr val="333399"/>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anose="02020500000000000000" pitchFamily="18" charset="-120"/>
              <a:cs typeface="+mn-cs"/>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971" y="44624"/>
            <a:ext cx="2880320" cy="2160240"/>
          </a:xfrm>
          <a:prstGeom prst="rect">
            <a:avLst/>
          </a:prstGeom>
        </p:spPr>
      </p:pic>
      <p:pic>
        <p:nvPicPr>
          <p:cNvPr id="7" name="圖片 6"/>
          <p:cNvPicPr>
            <a:picLocks noChangeAspect="1"/>
          </p:cNvPicPr>
          <p:nvPr/>
        </p:nvPicPr>
        <p:blipFill>
          <a:blip r:embed="rId3"/>
          <a:stretch>
            <a:fillRect/>
          </a:stretch>
        </p:blipFill>
        <p:spPr>
          <a:xfrm>
            <a:off x="6295589" y="2351788"/>
            <a:ext cx="2847975" cy="1600200"/>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7316" y="4117236"/>
            <a:ext cx="2858682" cy="2144012"/>
          </a:xfrm>
          <a:prstGeom prst="rect">
            <a:avLst/>
          </a:prstGeom>
        </p:spPr>
      </p:pic>
    </p:spTree>
    <p:extLst>
      <p:ext uri="{BB962C8B-B14F-4D97-AF65-F5344CB8AC3E}">
        <p14:creationId xmlns:p14="http://schemas.microsoft.com/office/powerpoint/2010/main" val="34685519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Can we do something about  traffic light</a:t>
            </a:r>
            <a:r>
              <a:rPr lang="zh-TW" altLang="en-US" dirty="0"/>
              <a:t> </a:t>
            </a:r>
            <a:r>
              <a:rPr lang="en-US" altLang="zh-TW" dirty="0"/>
              <a:t>timings?</a:t>
            </a:r>
            <a:endParaRPr lang="zh-TW" altLang="en-US" dirty="0"/>
          </a:p>
        </p:txBody>
      </p:sp>
      <p:sp>
        <p:nvSpPr>
          <p:cNvPr id="3" name="內容版面配置區 2"/>
          <p:cNvSpPr>
            <a:spLocks noGrp="1"/>
          </p:cNvSpPr>
          <p:nvPr>
            <p:ph idx="1"/>
          </p:nvPr>
        </p:nvSpPr>
        <p:spPr/>
        <p:txBody>
          <a:bodyPr/>
          <a:lstStyle/>
          <a:p>
            <a:r>
              <a:rPr lang="en-US" altLang="zh-TW" dirty="0"/>
              <a:t>What are your proposals?</a:t>
            </a:r>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32</a:t>
            </a:fld>
            <a:endParaRPr lang="en-US" altLang="zh-TW"/>
          </a:p>
        </p:txBody>
      </p:sp>
    </p:spTree>
    <p:extLst>
      <p:ext uri="{BB962C8B-B14F-4D97-AF65-F5344CB8AC3E}">
        <p14:creationId xmlns:p14="http://schemas.microsoft.com/office/powerpoint/2010/main" val="509654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7152456" cy="1143000"/>
          </a:xfrm>
        </p:spPr>
        <p:txBody>
          <a:bodyPr/>
          <a:lstStyle/>
          <a:p>
            <a:r>
              <a:rPr lang="en-US" altLang="zh-TW" dirty="0"/>
              <a:t>Importance of Data Analytics </a:t>
            </a:r>
            <a:r>
              <a:rPr lang="en-US" altLang="zh-TW" baseline="-25000" dirty="0"/>
              <a:t>2</a:t>
            </a:r>
            <a:endParaRPr lang="zh-TW" altLang="en-US" dirty="0"/>
          </a:p>
        </p:txBody>
      </p:sp>
      <p:sp>
        <p:nvSpPr>
          <p:cNvPr id="3" name="內容版面配置區 2"/>
          <p:cNvSpPr>
            <a:spLocks noGrp="1"/>
          </p:cNvSpPr>
          <p:nvPr>
            <p:ph idx="1"/>
          </p:nvPr>
        </p:nvSpPr>
        <p:spPr/>
        <p:txBody>
          <a:bodyPr/>
          <a:lstStyle/>
          <a:p>
            <a:r>
              <a:rPr lang="en-US" altLang="zh-TW" dirty="0"/>
              <a:t>Increased revenue</a:t>
            </a:r>
          </a:p>
          <a:p>
            <a:pPr lvl="1"/>
            <a:r>
              <a:rPr lang="en-US" altLang="zh-TW" dirty="0"/>
              <a:t>identifying new opportunities and improving customer satisfaction, data analytics can help businesses increase revenue</a:t>
            </a:r>
          </a:p>
          <a:p>
            <a:r>
              <a:rPr lang="en-US" altLang="zh-TW" dirty="0"/>
              <a:t>Enhanced competitive advantage</a:t>
            </a:r>
          </a:p>
          <a:p>
            <a:pPr lvl="1"/>
            <a:r>
              <a:rPr lang="en-US" altLang="zh-TW" dirty="0"/>
              <a:t>using data analytics to gain insights that their competitors do not have, businesses can gain a competitive advantage</a:t>
            </a:r>
          </a:p>
          <a:p>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4</a:t>
            </a:fld>
            <a:endParaRPr lang="en-US" altLang="zh-TW"/>
          </a:p>
        </p:txBody>
      </p:sp>
    </p:spTree>
    <p:extLst>
      <p:ext uri="{BB962C8B-B14F-4D97-AF65-F5344CB8AC3E}">
        <p14:creationId xmlns:p14="http://schemas.microsoft.com/office/powerpoint/2010/main" val="31382626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7296472" cy="1143000"/>
          </a:xfrm>
        </p:spPr>
        <p:txBody>
          <a:bodyPr/>
          <a:lstStyle/>
          <a:p>
            <a:r>
              <a:rPr lang="en-US" altLang="zh-TW" sz="3600" dirty="0"/>
              <a:t>How DA can be used in business</a:t>
            </a:r>
            <a:endParaRPr lang="zh-TW" altLang="en-US" sz="3600" dirty="0"/>
          </a:p>
        </p:txBody>
      </p:sp>
      <p:sp>
        <p:nvSpPr>
          <p:cNvPr id="3" name="內容版面配置區 2"/>
          <p:cNvSpPr>
            <a:spLocks noGrp="1"/>
          </p:cNvSpPr>
          <p:nvPr>
            <p:ph idx="1"/>
          </p:nvPr>
        </p:nvSpPr>
        <p:spPr>
          <a:xfrm>
            <a:off x="685800" y="1772816"/>
            <a:ext cx="7772400" cy="4114800"/>
          </a:xfrm>
        </p:spPr>
        <p:txBody>
          <a:bodyPr/>
          <a:lstStyle/>
          <a:p>
            <a:r>
              <a:rPr lang="en-US" altLang="zh-TW" sz="2000" dirty="0"/>
              <a:t>Marketing</a:t>
            </a:r>
          </a:p>
          <a:p>
            <a:pPr lvl="1"/>
            <a:r>
              <a:rPr lang="en-US" altLang="zh-TW" sz="1800" dirty="0"/>
              <a:t>track customer behavior, identify target audiences, and measure the effectiveness of marketing campaigns</a:t>
            </a:r>
          </a:p>
          <a:p>
            <a:r>
              <a:rPr lang="en-US" altLang="zh-TW" sz="2000" dirty="0"/>
              <a:t>Sales</a:t>
            </a:r>
          </a:p>
          <a:p>
            <a:pPr lvl="1"/>
            <a:r>
              <a:rPr lang="en-US" altLang="zh-TW" sz="1800" dirty="0"/>
              <a:t>identify potential customers, track sales leads, and close deals</a:t>
            </a:r>
          </a:p>
          <a:p>
            <a:r>
              <a:rPr lang="en-US" altLang="zh-TW" sz="2000" dirty="0"/>
              <a:t>Customer service</a:t>
            </a:r>
          </a:p>
          <a:p>
            <a:pPr lvl="1"/>
            <a:r>
              <a:rPr lang="en-US" altLang="zh-TW" sz="1800" dirty="0"/>
              <a:t>track customer satisfaction, identify problems, and resolve issues</a:t>
            </a:r>
          </a:p>
          <a:p>
            <a:r>
              <a:rPr lang="en-US" altLang="zh-TW" sz="2000" dirty="0"/>
              <a:t>Operations</a:t>
            </a:r>
          </a:p>
          <a:p>
            <a:pPr lvl="1"/>
            <a:r>
              <a:rPr lang="en-US" altLang="zh-TW" sz="1800" dirty="0"/>
              <a:t>improve efficiency, identify areas for improvement, and reduce costs.</a:t>
            </a:r>
          </a:p>
          <a:p>
            <a:r>
              <a:rPr lang="en-US" altLang="zh-TW" sz="2000" dirty="0"/>
              <a:t>Finance</a:t>
            </a:r>
          </a:p>
          <a:p>
            <a:pPr lvl="1"/>
            <a:r>
              <a:rPr lang="en-US" altLang="zh-TW" sz="1800" dirty="0"/>
              <a:t>track financial performance, identify risks, and make better investment decisions</a:t>
            </a:r>
          </a:p>
          <a:p>
            <a:r>
              <a:rPr lang="en-US" altLang="zh-TW" sz="2200" dirty="0"/>
              <a:t>etc.</a:t>
            </a:r>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5</a:t>
            </a:fld>
            <a:endParaRPr lang="en-US" altLang="zh-TW"/>
          </a:p>
        </p:txBody>
      </p:sp>
    </p:spTree>
    <p:extLst>
      <p:ext uri="{BB962C8B-B14F-4D97-AF65-F5344CB8AC3E}">
        <p14:creationId xmlns:p14="http://schemas.microsoft.com/office/powerpoint/2010/main" val="20646327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Decision</a:t>
            </a:r>
            <a:r>
              <a:rPr lang="zh-TW" altLang="en-US" dirty="0"/>
              <a:t> </a:t>
            </a:r>
            <a:r>
              <a:rPr lang="en-US" altLang="zh-TW" dirty="0"/>
              <a:t>types</a:t>
            </a:r>
            <a:endParaRPr lang="zh-TW" altLang="en-US" dirty="0"/>
          </a:p>
        </p:txBody>
      </p:sp>
      <p:sp>
        <p:nvSpPr>
          <p:cNvPr id="3" name="內容版面配置區 2"/>
          <p:cNvSpPr>
            <a:spLocks noGrp="1"/>
          </p:cNvSpPr>
          <p:nvPr>
            <p:ph idx="1"/>
          </p:nvPr>
        </p:nvSpPr>
        <p:spPr/>
        <p:txBody>
          <a:bodyPr/>
          <a:lstStyle/>
          <a:p>
            <a:r>
              <a:rPr lang="en-US" altLang="zh-TW" sz="2800" dirty="0"/>
              <a:t>Certainty</a:t>
            </a:r>
          </a:p>
          <a:p>
            <a:pPr lvl="1"/>
            <a:r>
              <a:rPr lang="en-US" altLang="zh-TW" sz="2400" dirty="0"/>
              <a:t>We have enough facts and evidence to know the possible results of a decision</a:t>
            </a:r>
          </a:p>
          <a:p>
            <a:r>
              <a:rPr lang="en-US" altLang="zh-TW" sz="2800" dirty="0"/>
              <a:t>Risk</a:t>
            </a:r>
          </a:p>
          <a:p>
            <a:pPr lvl="1"/>
            <a:r>
              <a:rPr lang="en-US" altLang="zh-TW" sz="2400" dirty="0"/>
              <a:t>We know all possible outcomes, and respective probabilities</a:t>
            </a:r>
          </a:p>
          <a:p>
            <a:r>
              <a:rPr lang="en-US" altLang="zh-TW" sz="2800" dirty="0"/>
              <a:t>Uncertainty</a:t>
            </a:r>
          </a:p>
          <a:p>
            <a:pPr lvl="1"/>
            <a:r>
              <a:rPr lang="en-US" altLang="zh-TW" sz="2400" dirty="0"/>
              <a:t>We do not know</a:t>
            </a:r>
            <a:r>
              <a:rPr lang="zh-TW" altLang="en-US" sz="2400" dirty="0"/>
              <a:t> </a:t>
            </a:r>
            <a:r>
              <a:rPr lang="en-US" altLang="zh-TW" sz="2400" dirty="0"/>
              <a:t>the possible</a:t>
            </a:r>
            <a:r>
              <a:rPr lang="zh-TW" altLang="en-US" sz="2400" dirty="0"/>
              <a:t> </a:t>
            </a:r>
            <a:r>
              <a:rPr lang="en-US" altLang="zh-TW" sz="2400" dirty="0"/>
              <a:t>outcomes,</a:t>
            </a:r>
            <a:r>
              <a:rPr lang="zh-TW" altLang="en-US" sz="2400" dirty="0"/>
              <a:t> </a:t>
            </a:r>
            <a:r>
              <a:rPr lang="en-US" altLang="zh-TW" sz="2400" dirty="0"/>
              <a:t>and cannot assess</a:t>
            </a:r>
            <a:r>
              <a:rPr lang="zh-TW" altLang="en-US" sz="2400" dirty="0"/>
              <a:t> </a:t>
            </a:r>
            <a:r>
              <a:rPr lang="en-US" altLang="zh-TW" sz="2400" dirty="0"/>
              <a:t>the probabilities</a:t>
            </a:r>
            <a:endParaRPr lang="zh-TW" altLang="en-US" sz="2400" dirty="0"/>
          </a:p>
        </p:txBody>
      </p:sp>
      <p:sp>
        <p:nvSpPr>
          <p:cNvPr id="4" name="頁尾版面配置區 3"/>
          <p:cNvSpPr>
            <a:spLocks noGrp="1"/>
          </p:cNvSpPr>
          <p:nvPr>
            <p:ph type="ftr" sz="quarter" idx="10"/>
          </p:nvPr>
        </p:nvSpPr>
        <p:spPr/>
        <p:txBody>
          <a:bodyPr/>
          <a:lstStyle/>
          <a:p>
            <a:r>
              <a:rPr lang="zh-TW" altLang="en-US"/>
              <a:t>中原大學。范錚強</a:t>
            </a:r>
            <a:endParaRPr lang="en-US" altLang="zh-TW"/>
          </a:p>
        </p:txBody>
      </p:sp>
      <p:sp>
        <p:nvSpPr>
          <p:cNvPr id="5" name="投影片編號版面配置區 4"/>
          <p:cNvSpPr>
            <a:spLocks noGrp="1"/>
          </p:cNvSpPr>
          <p:nvPr>
            <p:ph type="sldNum" sz="quarter" idx="11"/>
          </p:nvPr>
        </p:nvSpPr>
        <p:spPr/>
        <p:txBody>
          <a:bodyPr/>
          <a:lstStyle/>
          <a:p>
            <a:fld id="{05A6A67B-7E19-6541-A5C4-F300D6F7FB02}" type="slidenum">
              <a:rPr lang="en-US" altLang="zh-TW" smtClean="0"/>
              <a:pPr/>
              <a:t>6</a:t>
            </a:fld>
            <a:endParaRPr lang="en-US" altLang="zh-TW"/>
          </a:p>
        </p:txBody>
      </p:sp>
    </p:spTree>
    <p:extLst>
      <p:ext uri="{BB962C8B-B14F-4D97-AF65-F5344CB8AC3E}">
        <p14:creationId xmlns:p14="http://schemas.microsoft.com/office/powerpoint/2010/main" val="13602915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Shifts</a:t>
            </a:r>
            <a:r>
              <a:rPr lang="zh-TW" altLang="en-US" dirty="0"/>
              <a:t> </a:t>
            </a:r>
            <a:r>
              <a:rPr lang="en-US" altLang="zh-TW" dirty="0"/>
              <a:t>in decision</a:t>
            </a:r>
            <a:r>
              <a:rPr lang="zh-TW" altLang="en-US" dirty="0"/>
              <a:t> </a:t>
            </a:r>
            <a:r>
              <a:rPr lang="en-US" altLang="zh-TW" dirty="0"/>
              <a:t>types</a:t>
            </a:r>
            <a:endParaRPr lang="zh-TW" altLang="en-US" dirty="0"/>
          </a:p>
        </p:txBody>
      </p:sp>
      <p:sp>
        <p:nvSpPr>
          <p:cNvPr id="3" name="內容版面配置區 2"/>
          <p:cNvSpPr>
            <a:spLocks noGrp="1"/>
          </p:cNvSpPr>
          <p:nvPr>
            <p:ph idx="1"/>
          </p:nvPr>
        </p:nvSpPr>
        <p:spPr/>
        <p:txBody>
          <a:bodyPr/>
          <a:lstStyle/>
          <a:p>
            <a:r>
              <a:rPr lang="en-US" altLang="zh-TW" dirty="0"/>
              <a:t>When</a:t>
            </a:r>
            <a:r>
              <a:rPr lang="zh-TW" altLang="en-US" dirty="0"/>
              <a:t> </a:t>
            </a:r>
            <a:r>
              <a:rPr lang="en-US" altLang="zh-TW" dirty="0"/>
              <a:t>more data are available, decision types may change</a:t>
            </a:r>
          </a:p>
          <a:p>
            <a:r>
              <a:rPr lang="en-US" altLang="zh-TW" dirty="0"/>
              <a:t>When we know more, uncertainty may become risk, and risk may become certainty</a:t>
            </a:r>
          </a:p>
          <a:p>
            <a:r>
              <a:rPr lang="en-US" altLang="zh-TW" dirty="0">
                <a:solidFill>
                  <a:srgbClr val="C00000"/>
                </a:solidFill>
              </a:rPr>
              <a:t>Then, how can we have more data?</a:t>
            </a:r>
          </a:p>
        </p:txBody>
      </p:sp>
      <p:sp>
        <p:nvSpPr>
          <p:cNvPr id="4" name="頁尾版面配置區 3"/>
          <p:cNvSpPr>
            <a:spLocks noGrp="1"/>
          </p:cNvSpPr>
          <p:nvPr>
            <p:ph type="ftr" sz="quarter" idx="10"/>
          </p:nvPr>
        </p:nvSpPr>
        <p:spPr/>
        <p:txBody>
          <a:bodyPr/>
          <a:lstStyle/>
          <a:p>
            <a:pPr>
              <a:defRPr/>
            </a:pPr>
            <a:r>
              <a:rPr lang="zh-TW" altLang="en-US"/>
              <a:t>中原大學。范錚強</a:t>
            </a:r>
            <a:endParaRPr lang="en-US" altLang="zh-TW"/>
          </a:p>
        </p:txBody>
      </p:sp>
      <p:sp>
        <p:nvSpPr>
          <p:cNvPr id="5" name="投影片編號版面配置區 4"/>
          <p:cNvSpPr>
            <a:spLocks noGrp="1"/>
          </p:cNvSpPr>
          <p:nvPr>
            <p:ph type="sldNum" sz="quarter" idx="11"/>
          </p:nvPr>
        </p:nvSpPr>
        <p:spPr/>
        <p:txBody>
          <a:bodyPr/>
          <a:lstStyle/>
          <a:p>
            <a:fld id="{05A6A67B-7E19-6541-A5C4-F300D6F7FB02}" type="slidenum">
              <a:rPr lang="en-US" altLang="zh-TW" smtClean="0"/>
              <a:pPr/>
              <a:t>7</a:t>
            </a:fld>
            <a:endParaRPr lang="en-US" altLang="zh-TW"/>
          </a:p>
        </p:txBody>
      </p:sp>
    </p:spTree>
    <p:extLst>
      <p:ext uri="{BB962C8B-B14F-4D97-AF65-F5344CB8AC3E}">
        <p14:creationId xmlns:p14="http://schemas.microsoft.com/office/powerpoint/2010/main" val="5896949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Data</a:t>
            </a:r>
            <a:r>
              <a:rPr lang="zh-TW" altLang="en-US" dirty="0"/>
              <a:t> </a:t>
            </a:r>
            <a:r>
              <a:rPr lang="en-US" altLang="zh-TW" dirty="0"/>
              <a:t>collection</a:t>
            </a:r>
            <a:endParaRPr lang="zh-TW" altLang="en-US" dirty="0"/>
          </a:p>
        </p:txBody>
      </p:sp>
      <p:sp>
        <p:nvSpPr>
          <p:cNvPr id="3" name="內容版面配置區 2"/>
          <p:cNvSpPr>
            <a:spLocks noGrp="1"/>
          </p:cNvSpPr>
          <p:nvPr>
            <p:ph idx="1"/>
          </p:nvPr>
        </p:nvSpPr>
        <p:spPr>
          <a:xfrm>
            <a:off x="685800" y="1981200"/>
            <a:ext cx="8134672" cy="4114800"/>
          </a:xfrm>
        </p:spPr>
        <p:txBody>
          <a:bodyPr/>
          <a:lstStyle/>
          <a:p>
            <a:r>
              <a:rPr lang="en-US" altLang="zh-TW" dirty="0"/>
              <a:t>Data collection is not free</a:t>
            </a:r>
          </a:p>
          <a:p>
            <a:r>
              <a:rPr lang="en-US" altLang="zh-TW" dirty="0"/>
              <a:t>Much of the data can be collected within a business process</a:t>
            </a:r>
          </a:p>
          <a:p>
            <a:pPr lvl="1"/>
            <a:r>
              <a:rPr lang="en-US" altLang="zh-TW" dirty="0"/>
              <a:t>POS check-out</a:t>
            </a:r>
          </a:p>
          <a:p>
            <a:pPr lvl="1"/>
            <a:r>
              <a:rPr lang="en-US" altLang="zh-TW" dirty="0"/>
              <a:t>Taking a public transportation with Easy-Card</a:t>
            </a:r>
          </a:p>
          <a:p>
            <a:r>
              <a:rPr lang="en-US" altLang="zh-TW" dirty="0"/>
              <a:t>Do you have enough data</a:t>
            </a:r>
          </a:p>
          <a:p>
            <a:pPr lvl="1"/>
            <a:r>
              <a:rPr lang="en-US" altLang="zh-TW" dirty="0"/>
              <a:t>Do you want to collect more</a:t>
            </a:r>
          </a:p>
        </p:txBody>
      </p:sp>
      <p:sp>
        <p:nvSpPr>
          <p:cNvPr id="4" name="頁尾版面配置區 3"/>
          <p:cNvSpPr>
            <a:spLocks noGrp="1"/>
          </p:cNvSpPr>
          <p:nvPr>
            <p:ph type="ftr" sz="quarter" idx="10"/>
          </p:nvPr>
        </p:nvSpPr>
        <p:spPr/>
        <p:txBody>
          <a:bodyPr/>
          <a:lstStyle/>
          <a:p>
            <a:pPr>
              <a:defRPr/>
            </a:pPr>
            <a:r>
              <a:rPr lang="zh-TW" altLang="en-US"/>
              <a:t>中原大學。范錚強</a:t>
            </a:r>
            <a:endParaRPr lang="en-US" altLang="zh-TW"/>
          </a:p>
        </p:txBody>
      </p:sp>
      <p:sp>
        <p:nvSpPr>
          <p:cNvPr id="5" name="投影片編號版面配置區 4"/>
          <p:cNvSpPr>
            <a:spLocks noGrp="1"/>
          </p:cNvSpPr>
          <p:nvPr>
            <p:ph type="sldNum" sz="quarter" idx="11"/>
          </p:nvPr>
        </p:nvSpPr>
        <p:spPr/>
        <p:txBody>
          <a:bodyPr/>
          <a:lstStyle/>
          <a:p>
            <a:fld id="{05A6A67B-7E19-6541-A5C4-F300D6F7FB02}" type="slidenum">
              <a:rPr lang="en-US" altLang="zh-TW" smtClean="0"/>
              <a:pPr/>
              <a:t>8</a:t>
            </a:fld>
            <a:endParaRPr lang="en-US" altLang="zh-TW"/>
          </a:p>
        </p:txBody>
      </p:sp>
    </p:spTree>
    <p:extLst>
      <p:ext uri="{BB962C8B-B14F-4D97-AF65-F5344CB8AC3E}">
        <p14:creationId xmlns:p14="http://schemas.microsoft.com/office/powerpoint/2010/main" val="24789591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IT as an enabling technology</a:t>
            </a:r>
            <a:endParaRPr lang="zh-TW" altLang="en-US" dirty="0"/>
          </a:p>
        </p:txBody>
      </p:sp>
      <p:sp>
        <p:nvSpPr>
          <p:cNvPr id="3" name="內容版面配置區 2"/>
          <p:cNvSpPr>
            <a:spLocks noGrp="1"/>
          </p:cNvSpPr>
          <p:nvPr>
            <p:ph idx="1"/>
          </p:nvPr>
        </p:nvSpPr>
        <p:spPr>
          <a:xfrm>
            <a:off x="971600" y="1628800"/>
            <a:ext cx="7772400" cy="4114800"/>
          </a:xfrm>
        </p:spPr>
        <p:txBody>
          <a:bodyPr/>
          <a:lstStyle/>
          <a:p>
            <a:r>
              <a:rPr lang="en-US" altLang="zh-TW" sz="2800" dirty="0"/>
              <a:t>Data collection through sensors and devices</a:t>
            </a:r>
          </a:p>
          <a:p>
            <a:pPr lvl="1"/>
            <a:r>
              <a:rPr lang="en-US" altLang="zh-TW" sz="2400" dirty="0"/>
              <a:t>Bar code, RFID (Radio frequency Identification), NFC (Near Field Communications)	</a:t>
            </a:r>
          </a:p>
          <a:p>
            <a:pPr lvl="1"/>
            <a:r>
              <a:rPr lang="en-US" altLang="zh-TW" sz="2400" dirty="0"/>
              <a:t>Tracking movements of mouse and touch screens</a:t>
            </a:r>
          </a:p>
          <a:p>
            <a:r>
              <a:rPr lang="en-US" altLang="zh-TW" sz="2800" dirty="0"/>
              <a:t>Big data storage</a:t>
            </a:r>
          </a:p>
          <a:p>
            <a:r>
              <a:rPr lang="en-US" altLang="zh-TW" sz="2800" dirty="0"/>
              <a:t>Analysis if data that was impossible a decade ago</a:t>
            </a:r>
          </a:p>
          <a:p>
            <a:r>
              <a:rPr lang="en-US" altLang="zh-TW" sz="2800" dirty="0"/>
              <a:t>Make relevant decisions</a:t>
            </a:r>
          </a:p>
          <a:p>
            <a:pPr lvl="1"/>
            <a:r>
              <a:rPr lang="en-US" altLang="zh-TW" sz="2400" dirty="0"/>
              <a:t>Data driven decisions</a:t>
            </a:r>
          </a:p>
          <a:p>
            <a:r>
              <a:rPr lang="en-US" altLang="zh-TW" sz="2800" dirty="0"/>
              <a:t>Process changes</a:t>
            </a:r>
          </a:p>
          <a:p>
            <a:pPr lvl="1"/>
            <a:endParaRPr lang="en-US" altLang="zh-TW" sz="2000"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9</a:t>
            </a:fld>
            <a:endParaRPr lang="en-US" altLang="zh-TW"/>
          </a:p>
        </p:txBody>
      </p:sp>
    </p:spTree>
    <p:extLst>
      <p:ext uri="{BB962C8B-B14F-4D97-AF65-F5344CB8AC3E}">
        <p14:creationId xmlns:p14="http://schemas.microsoft.com/office/powerpoint/2010/main" val="638287152"/>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SimHei"/>
      </a:majorFont>
      <a:minorFont>
        <a:latin typeface="Arial"/>
        <a:ea typeface="標楷體"/>
        <a:cs typeface="標楷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1163</TotalTime>
  <Words>1574</Words>
  <Application>Microsoft Office PowerPoint</Application>
  <PresentationFormat>如螢幕大小 (4:3)</PresentationFormat>
  <Paragraphs>245</Paragraphs>
  <Slides>32</Slides>
  <Notes>1</Notes>
  <HiddenSlides>0</HiddenSlides>
  <MMClips>0</MMClips>
  <ScaleCrop>false</ScaleCrop>
  <HeadingPairs>
    <vt:vector size="6" baseType="variant">
      <vt:variant>
        <vt:lpstr>使用字型</vt:lpstr>
      </vt:variant>
      <vt:variant>
        <vt:i4>5</vt:i4>
      </vt:variant>
      <vt:variant>
        <vt:lpstr>佈景主題</vt:lpstr>
      </vt:variant>
      <vt:variant>
        <vt:i4>2</vt:i4>
      </vt:variant>
      <vt:variant>
        <vt:lpstr>投影片標題</vt:lpstr>
      </vt:variant>
      <vt:variant>
        <vt:i4>32</vt:i4>
      </vt:variant>
    </vt:vector>
  </HeadingPairs>
  <TitlesOfParts>
    <vt:vector size="39" baseType="lpstr">
      <vt:lpstr>微軟正黑體</vt:lpstr>
      <vt:lpstr>Arial</vt:lpstr>
      <vt:lpstr>Times New Roman</vt:lpstr>
      <vt:lpstr>Webdings</vt:lpstr>
      <vt:lpstr>Wingdings</vt:lpstr>
      <vt:lpstr>0ckf</vt:lpstr>
      <vt:lpstr>1_0ckf</vt:lpstr>
      <vt:lpstr>Business Data Analytics and Data Driven Operations</vt:lpstr>
      <vt:lpstr>Data analytics </vt:lpstr>
      <vt:lpstr>Importance of Data Analytics 1</vt:lpstr>
      <vt:lpstr>Importance of Data Analytics 2</vt:lpstr>
      <vt:lpstr>How DA can be used in business</vt:lpstr>
      <vt:lpstr>Decision types</vt:lpstr>
      <vt:lpstr>Shifts in decision types</vt:lpstr>
      <vt:lpstr>Data collection</vt:lpstr>
      <vt:lpstr>IT as an enabling technology</vt:lpstr>
      <vt:lpstr>Roles of IT in business data analytics</vt:lpstr>
      <vt:lpstr>Visualization</vt:lpstr>
      <vt:lpstr>Visualization</vt:lpstr>
      <vt:lpstr>PowerPoint 簡報</vt:lpstr>
      <vt:lpstr>Examples of Visualization</vt:lpstr>
      <vt:lpstr>Relating concepts</vt:lpstr>
      <vt:lpstr>PowerPoint 簡報</vt:lpstr>
      <vt:lpstr>Types of data used in analytics</vt:lpstr>
      <vt:lpstr>Data Analysis techniques</vt:lpstr>
      <vt:lpstr>Web sentiment</vt:lpstr>
      <vt:lpstr>Techniques</vt:lpstr>
      <vt:lpstr>Process of doing business data analytics</vt:lpstr>
      <vt:lpstr>Process of doing business data analytics 2</vt:lpstr>
      <vt:lpstr>Data-driven operations</vt:lpstr>
      <vt:lpstr>Data-driven operations 2</vt:lpstr>
      <vt:lpstr>Examples</vt:lpstr>
      <vt:lpstr>Insights can be gained</vt:lpstr>
      <vt:lpstr>Traditional data collection on bus routes</vt:lpstr>
      <vt:lpstr>Optimization of bus routes: Flow statistics across stations</vt:lpstr>
      <vt:lpstr>Change of routes: Splits</vt:lpstr>
      <vt:lpstr>Skipping stations</vt:lpstr>
      <vt:lpstr>Ubike 經營的困難點</vt:lpstr>
      <vt:lpstr>Can we do something about  traffic light timings?</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和企業經營模式</dc:title>
  <dc:subject>中央大學管理學院</dc:subject>
  <dc:creator>范錚強</dc:creator>
  <cp:lastModifiedBy>范錚強</cp:lastModifiedBy>
  <cp:revision>118</cp:revision>
  <dcterms:modified xsi:type="dcterms:W3CDTF">2024-05-22T13:40:42Z</dcterms:modified>
</cp:coreProperties>
</file>