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87" r:id="rId2"/>
  </p:sldMasterIdLst>
  <p:notesMasterIdLst>
    <p:notesMasterId r:id="rId20"/>
  </p:notesMasterIdLst>
  <p:sldIdLst>
    <p:sldId id="256" r:id="rId3"/>
    <p:sldId id="345" r:id="rId4"/>
    <p:sldId id="379" r:id="rId5"/>
    <p:sldId id="350" r:id="rId6"/>
    <p:sldId id="476" r:id="rId7"/>
    <p:sldId id="355" r:id="rId8"/>
    <p:sldId id="356" r:id="rId9"/>
    <p:sldId id="366" r:id="rId10"/>
    <p:sldId id="368" r:id="rId11"/>
    <p:sldId id="369" r:id="rId12"/>
    <p:sldId id="478" r:id="rId13"/>
    <p:sldId id="382" r:id="rId14"/>
    <p:sldId id="380" r:id="rId15"/>
    <p:sldId id="381" r:id="rId16"/>
    <p:sldId id="483" r:id="rId17"/>
    <p:sldId id="475" r:id="rId18"/>
    <p:sldId id="477" r:id="rId19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howGuides="1">
      <p:cViewPr varScale="1">
        <p:scale>
          <a:sx n="110" d="100"/>
          <a:sy n="110" d="100"/>
        </p:scale>
        <p:origin x="1644" y="126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93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993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93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3D60DEF-7727-4406-8E70-4E934291737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07698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新細明體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098B685-EA5F-4F20-927C-DE829FEA448F}" type="slidenum">
              <a:rPr lang="en-US" altLang="zh-TW" sz="1200"/>
              <a:pPr/>
              <a:t>1</a:t>
            </a:fld>
            <a:endParaRPr lang="en-US" altLang="zh-TW" sz="120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2813631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7E2F67C-85F8-41B4-B27E-D85CAE8D1A09}" type="slidenum">
              <a:rPr lang="en-US" altLang="zh-TW" sz="1200"/>
              <a:pPr/>
              <a:t>2</a:t>
            </a:fld>
            <a:endParaRPr lang="en-US" altLang="zh-TW" sz="120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15048048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91A581D-55B2-48C6-AB47-754D29B7879C}" type="slidenum">
              <a:rPr lang="en-US" altLang="zh-TW" sz="1200"/>
              <a:pPr/>
              <a:t>4</a:t>
            </a:fld>
            <a:endParaRPr lang="en-US" altLang="zh-TW" sz="120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1458579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ADFFD70-FC4D-48F6-88C5-C96211CF89EE}" type="slidenum">
              <a:rPr lang="en-US" altLang="zh-TW" sz="1200"/>
              <a:pPr/>
              <a:t>8</a:t>
            </a:fld>
            <a:endParaRPr lang="en-US" altLang="zh-TW" sz="120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19579932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930DCE4-8DB8-4FF9-9BC9-1903F0406FD8}" type="slidenum">
              <a:rPr lang="en-US" altLang="zh-TW" sz="1200"/>
              <a:pPr/>
              <a:t>9</a:t>
            </a:fld>
            <a:endParaRPr lang="en-US" altLang="zh-TW" sz="120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11713944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EC40B527-9731-4731-AA14-D1DA9C60635A}" type="slidenum">
              <a:rPr lang="en-US" altLang="zh-TW" sz="1200"/>
              <a:pPr/>
              <a:t>10</a:t>
            </a:fld>
            <a:endParaRPr lang="en-US" altLang="zh-TW" sz="120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40639897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 baseline="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732588" y="566102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3CE2D14-2A77-47BB-860D-92F84F95FD0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09073902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581400" y="64008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D0A024A-A12C-4583-84EC-404F6F1F039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99052027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581400" y="64008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AD5932A-B09E-49DF-B59B-6C1227DBE0B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97795889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69342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zh-TW" altLang="en-US" noProof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581400" y="64008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820B2BB-6AC0-439E-9D4B-A1E50D87201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8522742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CA0E2E-DCAA-4736-A20B-8334B83ED4D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98040445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83EA9A-B577-429A-BA82-0EC4F0696F1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32919539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D4480C-C9BA-4EAC-A1DE-25AE7E26702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72963689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1A5259-A882-4AEE-8EBE-4D7BB80CF71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35022532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548A74-E1DD-432A-ACC7-C850A221128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00499100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C9DA59-43D7-4645-A9D4-79172E4DDA7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86886043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C33890-065A-4151-93A8-A67451AC13A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65212287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581400" y="64008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  <a:endParaRPr lang="en-US" altLang="zh-TW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019925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18850A3-FBF9-4191-8FDF-BD20B938C30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49995947"/>
      </p:ext>
    </p:extLst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30E12B-7F4C-4FED-88AB-93E7AF98507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72389137"/>
      </p:ext>
    </p:extLst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B991EF-AF52-44E7-9108-D505F7DCBB3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56473608"/>
      </p:ext>
    </p:extLst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6AA6AB-BF82-4C0E-BF54-01633B496C1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43782469"/>
      </p:ext>
    </p:extLst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753238-D907-47F7-BC4A-4C34DD65B0B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50304602"/>
      </p:ext>
    </p:extLst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69342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930BBB-7CB5-4ADF-92AB-0E4C3F62E62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52583877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 baseline="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581400" y="64008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0667B22-B5D0-4550-BBA1-283A98B30BB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805059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581400" y="64008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1F62672-F88A-4067-AD41-ED0185B956D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14808906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581400" y="64008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1ACD29E-33AE-4F1C-9E01-FFEBF892793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3289675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581400" y="64008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9232BFC-A735-4327-9194-9E18E674635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01202511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581400" y="64008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290C42D-5521-4713-8DCB-F8639F82688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72907614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581400" y="64008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7D0DC62-8738-42DC-9EFF-53DB256A673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84580613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581400" y="64008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F573D39-AF6D-4E93-B2B8-B9927BCEE01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48754545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381000"/>
            <a:ext cx="6934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333399"/>
                </a:solidFill>
              </a:defRPr>
            </a:lvl1pPr>
          </a:lstStyle>
          <a:p>
            <a:fld id="{C5BB7071-C432-4D35-B713-7ED42FB9A1B6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1031" name="AutoShape 7"/>
          <p:cNvSpPr>
            <a:spLocks noChangeArrowheads="1"/>
          </p:cNvSpPr>
          <p:nvPr/>
        </p:nvSpPr>
        <p:spPr bwMode="auto">
          <a:xfrm>
            <a:off x="685800" y="685800"/>
            <a:ext cx="609600" cy="685800"/>
          </a:xfrm>
          <a:prstGeom prst="rightArrow">
            <a:avLst>
              <a:gd name="adj1" fmla="val 38426"/>
              <a:gd name="adj2" fmla="val 100000"/>
            </a:avLst>
          </a:prstGeom>
          <a:solidFill>
            <a:srgbClr val="FFFF66"/>
          </a:solidFill>
          <a:ln>
            <a:noFill/>
          </a:ln>
          <a:effectLst>
            <a:outerShdw dist="107763" dir="2700000" algn="ctr" rotWithShape="0">
              <a:schemeClr val="bg1"/>
            </a:outerShdw>
          </a:effec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533400" y="6400800"/>
            <a:ext cx="8305800" cy="0"/>
          </a:xfrm>
          <a:prstGeom prst="line">
            <a:avLst/>
          </a:prstGeom>
          <a:noFill/>
          <a:ln w="38100" cmpd="dbl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4" name="Text Box 10"/>
          <p:cNvSpPr txBox="1">
            <a:spLocks noChangeArrowheads="1"/>
          </p:cNvSpPr>
          <p:nvPr/>
        </p:nvSpPr>
        <p:spPr bwMode="auto">
          <a:xfrm>
            <a:off x="3908425" y="6438900"/>
            <a:ext cx="147955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zh-TW" altLang="en-US" sz="1200" dirty="0"/>
              <a:t>中原資管──范錚強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8" r:id="rId1"/>
    <p:sldLayoutId id="2147484049" r:id="rId2"/>
    <p:sldLayoutId id="2147484050" r:id="rId3"/>
    <p:sldLayoutId id="2147484051" r:id="rId4"/>
    <p:sldLayoutId id="2147484052" r:id="rId5"/>
    <p:sldLayoutId id="2147484053" r:id="rId6"/>
    <p:sldLayoutId id="2147484054" r:id="rId7"/>
    <p:sldLayoutId id="2147484055" r:id="rId8"/>
    <p:sldLayoutId id="2147484056" r:id="rId9"/>
    <p:sldLayoutId id="2147484057" r:id="rId10"/>
    <p:sldLayoutId id="2147484058" r:id="rId11"/>
    <p:sldLayoutId id="2147484059" r:id="rId12"/>
  </p:sldLayoutIdLst>
  <p:transition spd="med"/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 kern="1200">
          <a:solidFill>
            <a:srgbClr val="FFFF66"/>
          </a:solidFill>
          <a:latin typeface="+mj-lt"/>
          <a:ea typeface="+mj-ea"/>
          <a:cs typeface="SimHei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  <a:cs typeface="SimHei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  <a:cs typeface="SimHei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  <a:cs typeface="SimHei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  <a:cs typeface="SimHei" charset="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9pPr>
    </p:titleStyle>
    <p:bodyStyle>
      <a:lvl1pPr marL="473075" indent="-473075" algn="l" rtl="0" eaLnBrk="0" fontAlgn="base" hangingPunct="0">
        <a:spcBef>
          <a:spcPct val="3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Blip>
          <a:blip r:embed="rId14"/>
        </a:buBlip>
        <a:defRPr kumimoji="1" sz="3200" kern="1200">
          <a:solidFill>
            <a:srgbClr val="000099"/>
          </a:solidFill>
          <a:latin typeface="+mn-lt"/>
          <a:ea typeface="+mn-ea"/>
          <a:cs typeface="標楷體" charset="0"/>
        </a:defRPr>
      </a:lvl1pPr>
      <a:lvl2pPr marL="1050925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ebdings" panose="05030102010509060703" pitchFamily="18" charset="2"/>
        <a:buBlip>
          <a:blip r:embed="rId15"/>
        </a:buBlip>
        <a:defRPr kumimoji="1" sz="2800" kern="1200">
          <a:solidFill>
            <a:schemeClr val="tx1"/>
          </a:solidFill>
          <a:latin typeface="+mn-lt"/>
          <a:ea typeface="新細明體" panose="02020500000000000000" pitchFamily="18" charset="-120"/>
          <a:cs typeface="新細明體" charset="0"/>
        </a:defRPr>
      </a:lvl2pPr>
      <a:lvl3pPr marL="1616075" indent="-3746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Blip>
          <a:blip r:embed="rId16"/>
        </a:buBlip>
        <a:defRPr kumimoji="1" sz="2400" kern="1200">
          <a:solidFill>
            <a:schemeClr val="folHlink"/>
          </a:solidFill>
          <a:latin typeface="+mn-lt"/>
          <a:ea typeface="新細明體" panose="02020500000000000000" pitchFamily="18" charset="-120"/>
          <a:cs typeface="+mn-cs"/>
        </a:defRPr>
      </a:lvl3pPr>
      <a:lvl4pPr marL="2193925" indent="-3873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q"/>
        <a:defRPr kumimoji="1" sz="2000" kern="1200">
          <a:solidFill>
            <a:srgbClr val="CC0000"/>
          </a:solidFill>
          <a:latin typeface="+mn-lt"/>
          <a:ea typeface="新細明體" panose="02020500000000000000" pitchFamily="18" charset="-120"/>
          <a:cs typeface="+mn-cs"/>
        </a:defRPr>
      </a:lvl4pPr>
      <a:lvl5pPr marL="2613025" indent="-2286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kumimoji="1" sz="2000" kern="1200">
          <a:solidFill>
            <a:schemeClr val="folHlink"/>
          </a:solidFill>
          <a:latin typeface="+mn-lt"/>
          <a:ea typeface="新細明體" panose="02020500000000000000" pitchFamily="18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>
              <a:solidFill>
                <a:srgbClr val="000000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381000"/>
            <a:ext cx="6934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2918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4008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333399"/>
                </a:solidFill>
              </a:defRPr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2918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333399"/>
                </a:solidFill>
              </a:defRPr>
            </a:lvl1pPr>
          </a:lstStyle>
          <a:p>
            <a:fld id="{65ECCB93-E102-40A1-A53C-78F20D1E28C8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1031" name="AutoShape 7"/>
          <p:cNvSpPr>
            <a:spLocks noChangeArrowheads="1"/>
          </p:cNvSpPr>
          <p:nvPr/>
        </p:nvSpPr>
        <p:spPr bwMode="auto">
          <a:xfrm>
            <a:off x="685800" y="685800"/>
            <a:ext cx="609600" cy="685800"/>
          </a:xfrm>
          <a:prstGeom prst="rightArrow">
            <a:avLst>
              <a:gd name="adj1" fmla="val 38426"/>
              <a:gd name="adj2" fmla="val 100000"/>
            </a:avLst>
          </a:prstGeom>
          <a:solidFill>
            <a:srgbClr val="FFFF66"/>
          </a:solidFill>
          <a:ln>
            <a:noFill/>
          </a:ln>
          <a:effectLst>
            <a:outerShdw dist="107763" dir="2700000" algn="ctr" rotWithShape="0">
              <a:schemeClr val="bg1"/>
            </a:outerShdw>
          </a:effec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>
              <a:solidFill>
                <a:srgbClr val="000000"/>
              </a:solidFill>
            </a:endParaRPr>
          </a:p>
        </p:txBody>
      </p:sp>
      <p:sp>
        <p:nvSpPr>
          <p:cNvPr id="2056" name="Line 8"/>
          <p:cNvSpPr>
            <a:spLocks noChangeShapeType="1"/>
          </p:cNvSpPr>
          <p:nvPr/>
        </p:nvSpPr>
        <p:spPr bwMode="auto">
          <a:xfrm>
            <a:off x="533400" y="6400800"/>
            <a:ext cx="8305800" cy="0"/>
          </a:xfrm>
          <a:prstGeom prst="line">
            <a:avLst/>
          </a:prstGeom>
          <a:noFill/>
          <a:ln w="38100" cmpd="dbl">
            <a:solidFill>
              <a:srgbClr val="33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6" r:id="rId1"/>
    <p:sldLayoutId id="2147484037" r:id="rId2"/>
    <p:sldLayoutId id="2147484038" r:id="rId3"/>
    <p:sldLayoutId id="2147484039" r:id="rId4"/>
    <p:sldLayoutId id="2147484040" r:id="rId5"/>
    <p:sldLayoutId id="2147484041" r:id="rId6"/>
    <p:sldLayoutId id="2147484042" r:id="rId7"/>
    <p:sldLayoutId id="2147484043" r:id="rId8"/>
    <p:sldLayoutId id="2147484044" r:id="rId9"/>
    <p:sldLayoutId id="2147484045" r:id="rId10"/>
    <p:sldLayoutId id="2147484046" r:id="rId11"/>
    <p:sldLayoutId id="2147484047" r:id="rId12"/>
  </p:sldLayoutIdLst>
  <p:transition spd="med"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 kern="1200">
          <a:solidFill>
            <a:srgbClr val="FFFF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9pPr>
    </p:titleStyle>
    <p:bodyStyle>
      <a:lvl1pPr marL="473075" indent="-473075" algn="l" rtl="0" eaLnBrk="0" fontAlgn="base" hangingPunct="0">
        <a:spcBef>
          <a:spcPct val="3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Blip>
          <a:blip r:embed="rId14"/>
        </a:buBlip>
        <a:defRPr kumimoji="1" sz="3200" kern="1200">
          <a:solidFill>
            <a:srgbClr val="000099"/>
          </a:solidFill>
          <a:latin typeface="+mn-lt"/>
          <a:ea typeface="+mn-ea"/>
          <a:cs typeface="+mn-cs"/>
        </a:defRPr>
      </a:lvl1pPr>
      <a:lvl2pPr marL="1050925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ebdings" panose="05030102010509060703" pitchFamily="18" charset="2"/>
        <a:buBlip>
          <a:blip r:embed="rId15"/>
        </a:buBlip>
        <a:defRPr kumimoji="1" sz="2800" kern="1200">
          <a:solidFill>
            <a:schemeClr val="tx1"/>
          </a:solidFill>
          <a:latin typeface="+mn-lt"/>
          <a:ea typeface="新細明體" panose="02020500000000000000" pitchFamily="18" charset="-120"/>
          <a:cs typeface="+mn-cs"/>
        </a:defRPr>
      </a:lvl2pPr>
      <a:lvl3pPr marL="1616075" indent="-3746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Blip>
          <a:blip r:embed="rId16"/>
        </a:buBlip>
        <a:defRPr kumimoji="1" sz="2400" kern="1200">
          <a:solidFill>
            <a:schemeClr val="folHlink"/>
          </a:solidFill>
          <a:latin typeface="+mn-lt"/>
          <a:ea typeface="新細明體" panose="02020500000000000000" pitchFamily="18" charset="-120"/>
          <a:cs typeface="+mn-cs"/>
        </a:defRPr>
      </a:lvl3pPr>
      <a:lvl4pPr marL="2193925" indent="-3873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q"/>
        <a:defRPr kumimoji="1" sz="2000" kern="1200">
          <a:solidFill>
            <a:srgbClr val="CC0000"/>
          </a:solidFill>
          <a:latin typeface="+mn-lt"/>
          <a:ea typeface="新細明體" panose="02020500000000000000" pitchFamily="18" charset="-120"/>
          <a:cs typeface="+mn-cs"/>
        </a:defRPr>
      </a:lvl4pPr>
      <a:lvl5pPr marL="2613025" indent="-2286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kumimoji="1" sz="2000" kern="1200">
          <a:solidFill>
            <a:schemeClr val="folHlink"/>
          </a:solidFill>
          <a:latin typeface="+mn-lt"/>
          <a:ea typeface="新細明體" panose="02020500000000000000" pitchFamily="18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gt.ncu.edu.tw/~ckfarn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ChangeArrowheads="1"/>
          </p:cNvSpPr>
          <p:nvPr/>
        </p:nvSpPr>
        <p:spPr bwMode="auto">
          <a:xfrm>
            <a:off x="0" y="0"/>
            <a:ext cx="9144000" cy="3429000"/>
          </a:xfrm>
          <a:prstGeom prst="rect">
            <a:avLst/>
          </a:prstGeom>
          <a:solidFill>
            <a:srgbClr val="33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47800"/>
            <a:ext cx="7772400" cy="1143000"/>
          </a:xfrm>
        </p:spPr>
        <p:txBody>
          <a:bodyPr anchor="ctr"/>
          <a:lstStyle/>
          <a:p>
            <a:pPr eaLnBrk="1" hangingPunct="1"/>
            <a:r>
              <a:rPr lang="zh-TW" altLang="en-US" smtClean="0"/>
              <a:t>企業電子化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16013" y="4076700"/>
            <a:ext cx="6656387" cy="20542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zh-TW" altLang="en-US" smtClean="0"/>
              <a:t>中原大學、資訊管理系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mtClean="0"/>
              <a:t>范錚強</a:t>
            </a:r>
            <a:endParaRPr lang="en-US" altLang="zh-TW" smtClean="0"/>
          </a:p>
          <a:p>
            <a:pPr eaLnBrk="1" hangingPunct="1">
              <a:lnSpc>
                <a:spcPct val="80000"/>
              </a:lnSpc>
            </a:pPr>
            <a:endParaRPr lang="zh-TW" altLang="en-US" sz="1800" smtClean="0"/>
          </a:p>
          <a:p>
            <a:pPr eaLnBrk="1" hangingPunct="1">
              <a:lnSpc>
                <a:spcPct val="80000"/>
              </a:lnSpc>
            </a:pPr>
            <a:r>
              <a:rPr lang="en-US" altLang="zh-TW" sz="1800" smtClean="0"/>
              <a:t>http://www.mgt.ncu.edu.tw/~ckfarn/cycu</a:t>
            </a:r>
          </a:p>
          <a:p>
            <a:pPr lvl="1" indent="206375" eaLnBrk="1" hangingPunct="1">
              <a:lnSpc>
                <a:spcPct val="80000"/>
              </a:lnSpc>
            </a:pPr>
            <a:endParaRPr lang="en-US" altLang="zh-TW" sz="1800" smtClean="0"/>
          </a:p>
          <a:p>
            <a:pPr lvl="1" indent="206375" eaLnBrk="1" hangingPunct="1">
              <a:lnSpc>
                <a:spcPct val="80000"/>
              </a:lnSpc>
            </a:pPr>
            <a:r>
              <a:rPr lang="en-US" altLang="zh-TW" sz="1800" smtClean="0"/>
              <a:t>2024.02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60325" y="117475"/>
            <a:ext cx="701675" cy="1136650"/>
          </a:xfrm>
          <a:prstGeom prst="rect">
            <a:avLst/>
          </a:prstGeom>
          <a:noFill/>
          <a:ln w="38100" cmpd="dbl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6600">
                <a:solidFill>
                  <a:schemeClr val="bg1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16390" name="投影片編號版面配置區 2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C495023-A098-4D22-A2BB-5437B8257A53}" type="slidenum">
              <a:rPr lang="en-US" altLang="zh-TW" sz="1400">
                <a:solidFill>
                  <a:srgbClr val="333399"/>
                </a:solidFill>
              </a:rPr>
              <a:pPr/>
              <a:t>1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資訊科技</a:t>
            </a:r>
            <a:r>
              <a:rPr lang="zh-TW" altLang="en-US" sz="4400" b="1" smtClean="0">
                <a:solidFill>
                  <a:schemeClr val="bg1"/>
                </a:solidFill>
              </a:rPr>
              <a:t>應用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989888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mtClean="0">
                <a:latin typeface="Arial" panose="020B0604020202020204" pitchFamily="34" charset="0"/>
              </a:rPr>
              <a:t>早期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mtClean="0"/>
              <a:t>應用：侷限在一般常識即可應付的範疇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mtClean="0"/>
              <a:t>人力定位的重點：程式撰寫、系統需求訂定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mtClean="0">
                <a:latin typeface="Arial" panose="020B0604020202020204" pitchFamily="34" charset="0"/>
              </a:rPr>
              <a:t>目前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mtClean="0"/>
              <a:t>應用：跨入更專業的領域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mtClean="0"/>
              <a:t>人力定位的重點：多樣性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mtClean="0"/>
              <a:t>如：電子商務，重點在營運模式改變</a:t>
            </a:r>
          </a:p>
        </p:txBody>
      </p:sp>
      <p:sp>
        <p:nvSpPr>
          <p:cNvPr id="30724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78C3780-0BE3-49A8-96AE-CF86C0BBB83B}" type="slidenum">
              <a:rPr lang="en-US" altLang="zh-TW" sz="1400">
                <a:solidFill>
                  <a:srgbClr val="333399"/>
                </a:solidFill>
              </a:rPr>
              <a:pPr/>
              <a:t>10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TW" altLang="en-US" dirty="0"/>
              <a:t>世界改變了！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zh-TW" altLang="en-US" dirty="0"/>
              <a:t>    </a:t>
            </a:r>
            <a:r>
              <a:rPr lang="zh-TW" altLang="en-US" sz="3200" dirty="0">
                <a:solidFill>
                  <a:schemeClr val="bg1">
                    <a:lumMod val="95000"/>
                  </a:schemeClr>
                </a:solidFill>
              </a:rPr>
              <a:t>近代網路科技帶來的企業經營改變</a:t>
            </a:r>
          </a:p>
        </p:txBody>
      </p:sp>
      <p:sp>
        <p:nvSpPr>
          <p:cNvPr id="4" name="內容版面配置區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mtClean="0"/>
              <a:t>六十年代的美國先進國防研究下，產生的 </a:t>
            </a:r>
            <a:r>
              <a:rPr lang="en-US" altLang="zh-TW" smtClean="0"/>
              <a:t>ARPA-Net </a:t>
            </a:r>
          </a:p>
          <a:p>
            <a:r>
              <a:rPr lang="zh-TW" altLang="en-US" smtClean="0"/>
              <a:t>逐漸壯大，在 </a:t>
            </a:r>
            <a:r>
              <a:rPr lang="en-US" altLang="zh-TW" smtClean="0"/>
              <a:t>1995/4</a:t>
            </a:r>
            <a:r>
              <a:rPr lang="zh-TW" altLang="en-US" smtClean="0"/>
              <a:t> 商業化，衍生出今天的商用 </a:t>
            </a:r>
            <a:r>
              <a:rPr lang="en-US" altLang="zh-TW" smtClean="0"/>
              <a:t>Internet</a:t>
            </a:r>
          </a:p>
          <a:p>
            <a:r>
              <a:rPr lang="en-US" altLang="zh-TW" smtClean="0"/>
              <a:t>20</a:t>
            </a:r>
            <a:r>
              <a:rPr lang="zh-TW" altLang="en-US" smtClean="0"/>
              <a:t>～</a:t>
            </a:r>
            <a:r>
              <a:rPr lang="en-US" altLang="zh-TW" smtClean="0"/>
              <a:t>25</a:t>
            </a:r>
            <a:r>
              <a:rPr lang="zh-TW" altLang="en-US" smtClean="0"/>
              <a:t>年後，我們的企業環境改變了！</a:t>
            </a:r>
            <a:endParaRPr lang="en-US" altLang="zh-TW" smtClean="0"/>
          </a:p>
          <a:p>
            <a:r>
              <a:rPr lang="zh-TW" altLang="en-US" smtClean="0">
                <a:solidFill>
                  <a:srgbClr val="C00000"/>
                </a:solidFill>
              </a:rPr>
              <a:t>企業經營的革命</a:t>
            </a:r>
            <a:endParaRPr lang="en-US" altLang="zh-TW" smtClean="0">
              <a:solidFill>
                <a:srgbClr val="C00000"/>
              </a:solidFill>
            </a:endParaRPr>
          </a:p>
          <a:p>
            <a:r>
              <a:rPr lang="zh-TW" altLang="en-US" smtClean="0"/>
              <a:t>下一個革命呢？</a:t>
            </a:r>
          </a:p>
        </p:txBody>
      </p:sp>
      <p:sp>
        <p:nvSpPr>
          <p:cNvPr id="32772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B11CF59-56D1-46B7-B1EA-EAFD0FFD66EC}" type="slidenum">
              <a:rPr lang="en-US" altLang="zh-TW"/>
              <a:pPr/>
              <a:t>11</a:t>
            </a:fld>
            <a:endParaRPr lang="en-US" altLang="zh-TW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8C98D72-C641-4547-A31F-E43A58AA89FA}" type="slidenum">
              <a:rPr lang="en-US" altLang="zh-TW" sz="1400">
                <a:solidFill>
                  <a:srgbClr val="333399"/>
                </a:solidFill>
              </a:rPr>
              <a:pPr/>
              <a:t>12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世界改變了！</a:t>
            </a:r>
            <a:r>
              <a:rPr lang="en-US" altLang="zh-TW" smtClean="0"/>
              <a:t/>
            </a:r>
            <a:br>
              <a:rPr lang="en-US" altLang="zh-TW" smtClean="0"/>
            </a:br>
            <a:r>
              <a:rPr lang="zh-TW" altLang="en-US" smtClean="0"/>
              <a:t>    </a:t>
            </a:r>
            <a:r>
              <a:rPr lang="zh-TW" altLang="en-US" sz="3600" smtClean="0">
                <a:solidFill>
                  <a:schemeClr val="bg1"/>
                </a:solidFill>
              </a:rPr>
              <a:t>美國網路零售規模</a:t>
            </a:r>
            <a:endParaRPr lang="zh-TW" altLang="en-US" smtClean="0">
              <a:solidFill>
                <a:schemeClr val="bg1"/>
              </a:solidFill>
            </a:endParaRPr>
          </a:p>
        </p:txBody>
      </p:sp>
      <p:pic>
        <p:nvPicPr>
          <p:cNvPr id="33796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2144713"/>
            <a:ext cx="6816725" cy="399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7" name="文字方塊 2"/>
          <p:cNvSpPr txBox="1">
            <a:spLocks noChangeArrowheads="1"/>
          </p:cNvSpPr>
          <p:nvPr/>
        </p:nvSpPr>
        <p:spPr bwMode="auto">
          <a:xfrm>
            <a:off x="1187450" y="1697038"/>
            <a:ext cx="7340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solidFill>
                  <a:srgbClr val="000000"/>
                </a:solidFill>
              </a:rPr>
              <a:t>2018</a:t>
            </a:r>
            <a:r>
              <a:rPr lang="zh-TW" altLang="en-US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年美國一般商品零售占比（不含汽車、餐旅等）</a:t>
            </a:r>
          </a:p>
        </p:txBody>
      </p:sp>
      <p:sp>
        <p:nvSpPr>
          <p:cNvPr id="33798" name="文字方塊 3"/>
          <p:cNvSpPr txBox="1">
            <a:spLocks noChangeArrowheads="1"/>
          </p:cNvSpPr>
          <p:nvPr/>
        </p:nvSpPr>
        <p:spPr bwMode="auto">
          <a:xfrm>
            <a:off x="3708400" y="6092825"/>
            <a:ext cx="51530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000000"/>
                </a:solidFill>
              </a:rPr>
              <a:t>資料來源：鉅亨網 </a:t>
            </a:r>
            <a:r>
              <a:rPr lang="en-US" altLang="zh-TW" sz="1400">
                <a:solidFill>
                  <a:srgbClr val="000000"/>
                </a:solidFill>
              </a:rPr>
              <a:t>(2019) https://news.cnyes.com/news/id/4297671</a:t>
            </a:r>
            <a:endParaRPr lang="zh-TW" altLang="en-US" sz="1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標題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實體商店</a:t>
            </a:r>
            <a:r>
              <a:rPr lang="en-US" altLang="zh-TW" smtClean="0"/>
              <a:t>— 2016/7</a:t>
            </a:r>
            <a:r>
              <a:rPr lang="zh-TW" altLang="en-US" smtClean="0"/>
              <a:t> 關門潮</a:t>
            </a:r>
          </a:p>
        </p:txBody>
      </p:sp>
      <p:sp>
        <p:nvSpPr>
          <p:cNvPr id="34819" name="內容版面配置區 2"/>
          <p:cNvSpPr>
            <a:spLocks noGrp="1" noChangeArrowheads="1"/>
          </p:cNvSpPr>
          <p:nvPr>
            <p:ph idx="1"/>
          </p:nvPr>
        </p:nvSpPr>
        <p:spPr>
          <a:xfrm>
            <a:off x="685800" y="1700213"/>
            <a:ext cx="7772400" cy="4114800"/>
          </a:xfrm>
        </p:spPr>
        <p:txBody>
          <a:bodyPr/>
          <a:lstStyle/>
          <a:p>
            <a:r>
              <a:rPr lang="zh-TW" altLang="en-US" sz="2400" smtClean="0"/>
              <a:t>美零售業爆倒閉潮</a:t>
            </a:r>
            <a:r>
              <a:rPr lang="en-US" altLang="zh-TW" sz="2400" smtClean="0"/>
              <a:t> </a:t>
            </a:r>
            <a:r>
              <a:rPr lang="zh-TW" altLang="en-US" sz="2400" smtClean="0"/>
              <a:t>上半年有</a:t>
            </a:r>
            <a:r>
              <a:rPr lang="en-US" altLang="zh-TW" sz="2400" smtClean="0"/>
              <a:t>5,300</a:t>
            </a:r>
            <a:r>
              <a:rPr lang="zh-TW" altLang="en-US" sz="2400" smtClean="0"/>
              <a:t>家關店</a:t>
            </a:r>
            <a:r>
              <a:rPr lang="en-US" altLang="zh-TW" sz="1800" smtClean="0">
                <a:solidFill>
                  <a:schemeClr val="tx1"/>
                </a:solidFill>
              </a:rPr>
              <a:t>(</a:t>
            </a:r>
            <a:r>
              <a:rPr lang="zh-TW" altLang="en-US" sz="1800" smtClean="0">
                <a:solidFill>
                  <a:schemeClr val="tx1"/>
                </a:solidFill>
              </a:rPr>
              <a:t>聯合報新聞網 </a:t>
            </a:r>
            <a:r>
              <a:rPr lang="en-US" altLang="zh-TW" sz="1800" smtClean="0">
                <a:solidFill>
                  <a:schemeClr val="tx1"/>
                </a:solidFill>
              </a:rPr>
              <a:t>2017/6/24)</a:t>
            </a:r>
            <a:endParaRPr lang="en-US" altLang="zh-TW" sz="2400" smtClean="0"/>
          </a:p>
          <a:p>
            <a:r>
              <a:rPr lang="en-US" altLang="zh-TW" sz="2400" smtClean="0"/>
              <a:t>WalMart</a:t>
            </a:r>
            <a:r>
              <a:rPr lang="zh-TW" altLang="en-US" sz="1800" smtClean="0"/>
              <a:t> </a:t>
            </a:r>
            <a:r>
              <a:rPr lang="en-US" altLang="zh-TW" sz="1800" smtClean="0"/>
              <a:t>(2017: #1) </a:t>
            </a:r>
            <a:r>
              <a:rPr lang="en-US" altLang="zh-TW" sz="2400" smtClean="0"/>
              <a:t>is closing 269 stores, 154 in the U.S. </a:t>
            </a:r>
            <a:r>
              <a:rPr lang="en-US" altLang="zh-TW" sz="1800" smtClean="0">
                <a:solidFill>
                  <a:schemeClr val="tx1"/>
                </a:solidFill>
              </a:rPr>
              <a:t>(CNBC</a:t>
            </a:r>
            <a:r>
              <a:rPr lang="zh-TW" altLang="en-US" sz="1800" smtClean="0">
                <a:solidFill>
                  <a:schemeClr val="tx1"/>
                </a:solidFill>
              </a:rPr>
              <a:t> </a:t>
            </a:r>
            <a:r>
              <a:rPr lang="en-US" altLang="zh-TW" sz="1800" smtClean="0">
                <a:solidFill>
                  <a:schemeClr val="tx1"/>
                </a:solidFill>
              </a:rPr>
              <a:t>2016/1/15)</a:t>
            </a:r>
            <a:r>
              <a:rPr lang="en-US" altLang="zh-TW" sz="1800" smtClean="0"/>
              <a:t> </a:t>
            </a:r>
            <a:r>
              <a:rPr lang="en-US" altLang="zh-TW" sz="2400" smtClean="0"/>
              <a:t>;</a:t>
            </a:r>
            <a:r>
              <a:rPr lang="en-US" altLang="zh-TW" sz="1800" smtClean="0"/>
              <a:t> </a:t>
            </a:r>
            <a:r>
              <a:rPr lang="en-US" altLang="zh-TW" sz="2400" smtClean="0"/>
              <a:t>closing 63 Sam‘s Club stores</a:t>
            </a:r>
            <a:r>
              <a:rPr lang="zh-TW" altLang="en-US" sz="2400" smtClean="0"/>
              <a:t> </a:t>
            </a:r>
            <a:r>
              <a:rPr lang="en-US" altLang="zh-TW" sz="1800" smtClean="0">
                <a:solidFill>
                  <a:schemeClr val="tx1"/>
                </a:solidFill>
              </a:rPr>
              <a:t>(Business Insider</a:t>
            </a:r>
            <a:r>
              <a:rPr lang="zh-TW" altLang="en-US" sz="1800" smtClean="0">
                <a:solidFill>
                  <a:schemeClr val="tx1"/>
                </a:solidFill>
              </a:rPr>
              <a:t> </a:t>
            </a:r>
            <a:r>
              <a:rPr lang="en-US" altLang="zh-TW" sz="1800" smtClean="0">
                <a:solidFill>
                  <a:schemeClr val="tx1"/>
                </a:solidFill>
              </a:rPr>
              <a:t>2018/1/12)</a:t>
            </a:r>
            <a:endParaRPr lang="en-US" altLang="zh-TW" sz="2400" smtClean="0">
              <a:solidFill>
                <a:schemeClr val="tx1"/>
              </a:solidFill>
            </a:endParaRPr>
          </a:p>
          <a:p>
            <a:r>
              <a:rPr lang="en-US" altLang="zh-TW" sz="2400" smtClean="0"/>
              <a:t>Macy’s</a:t>
            </a:r>
            <a:r>
              <a:rPr lang="zh-TW" altLang="en-US" sz="1800" smtClean="0"/>
              <a:t> </a:t>
            </a:r>
            <a:r>
              <a:rPr lang="en-US" altLang="zh-TW" sz="1800" smtClean="0"/>
              <a:t>(2017: #35) </a:t>
            </a:r>
            <a:r>
              <a:rPr lang="en-US" altLang="zh-TW" sz="2400" smtClean="0"/>
              <a:t>is closing 68 stores, cutting 10,000 jobs </a:t>
            </a:r>
            <a:r>
              <a:rPr lang="en-US" altLang="zh-TW" sz="1800" smtClean="0">
                <a:solidFill>
                  <a:schemeClr val="tx1"/>
                </a:solidFill>
              </a:rPr>
              <a:t>(AOL</a:t>
            </a:r>
            <a:r>
              <a:rPr lang="zh-TW" altLang="en-US" sz="1800" smtClean="0">
                <a:solidFill>
                  <a:schemeClr val="tx1"/>
                </a:solidFill>
              </a:rPr>
              <a:t> </a:t>
            </a:r>
            <a:r>
              <a:rPr lang="en-US" altLang="zh-TW" sz="1800" smtClean="0">
                <a:solidFill>
                  <a:schemeClr val="tx1"/>
                </a:solidFill>
              </a:rPr>
              <a:t>Finance 2017/1/4)</a:t>
            </a:r>
            <a:r>
              <a:rPr lang="en-US" altLang="zh-TW" sz="2400" smtClean="0"/>
              <a:t>; closing 34 additional locations </a:t>
            </a:r>
            <a:r>
              <a:rPr lang="en-US" altLang="zh-TW" sz="1800" smtClean="0">
                <a:solidFill>
                  <a:schemeClr val="tx1"/>
                </a:solidFill>
              </a:rPr>
              <a:t>(AOL</a:t>
            </a:r>
            <a:r>
              <a:rPr lang="zh-TW" altLang="en-US" sz="1800" smtClean="0">
                <a:solidFill>
                  <a:schemeClr val="tx1"/>
                </a:solidFill>
              </a:rPr>
              <a:t> </a:t>
            </a:r>
            <a:r>
              <a:rPr lang="en-US" altLang="zh-TW" sz="1800" smtClean="0">
                <a:solidFill>
                  <a:schemeClr val="tx1"/>
                </a:solidFill>
              </a:rPr>
              <a:t>Finance 2017/2/22)</a:t>
            </a:r>
            <a:r>
              <a:rPr lang="en-US" altLang="zh-TW" sz="1800" smtClean="0"/>
              <a:t> </a:t>
            </a:r>
          </a:p>
          <a:p>
            <a:r>
              <a:rPr lang="en-US" altLang="zh-TW" sz="2400" smtClean="0"/>
              <a:t>Sears</a:t>
            </a:r>
            <a:r>
              <a:rPr lang="zh-TW" altLang="en-US" sz="1800" smtClean="0"/>
              <a:t> </a:t>
            </a:r>
            <a:r>
              <a:rPr lang="en-US" altLang="zh-TW" sz="1800" smtClean="0"/>
              <a:t>(2017: #39) </a:t>
            </a:r>
            <a:r>
              <a:rPr lang="en-US" altLang="zh-TW" sz="2400" smtClean="0"/>
              <a:t>is closing 72 stores on top of 180 closure announced this year </a:t>
            </a:r>
            <a:r>
              <a:rPr lang="en-US" altLang="zh-TW" sz="1800" smtClean="0">
                <a:solidFill>
                  <a:schemeClr val="tx1"/>
                </a:solidFill>
              </a:rPr>
              <a:t>(Business Insider 2017/6/6)</a:t>
            </a:r>
          </a:p>
          <a:p>
            <a:r>
              <a:rPr lang="en-US" altLang="zh-TW" sz="2400" smtClean="0"/>
              <a:t>JCPenney</a:t>
            </a:r>
            <a:r>
              <a:rPr lang="zh-TW" altLang="en-US" sz="2400" smtClean="0"/>
              <a:t> </a:t>
            </a:r>
            <a:r>
              <a:rPr lang="en-US" altLang="zh-TW" sz="1800" smtClean="0"/>
              <a:t>(2017: #74) </a:t>
            </a:r>
            <a:r>
              <a:rPr lang="en-US" altLang="zh-TW" sz="2400" smtClean="0"/>
              <a:t>is closing 138 stores </a:t>
            </a:r>
            <a:r>
              <a:rPr lang="en-US" altLang="zh-TW" sz="1800" smtClean="0">
                <a:solidFill>
                  <a:schemeClr val="tx1"/>
                </a:solidFill>
              </a:rPr>
              <a:t>(Business Insider 2017/3/17)</a:t>
            </a:r>
          </a:p>
          <a:p>
            <a:endParaRPr lang="zh-TW" altLang="en-US" sz="1800" smtClean="0"/>
          </a:p>
        </p:txBody>
      </p:sp>
      <p:sp>
        <p:nvSpPr>
          <p:cNvPr id="34820" name="投影片編號版面配置區 1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A565508-08C6-45BB-86FA-CB7E9D0631FC}" type="slidenum">
              <a:rPr lang="en-US" altLang="zh-TW" sz="1400">
                <a:solidFill>
                  <a:srgbClr val="333399"/>
                </a:solidFill>
              </a:rPr>
              <a:pPr/>
              <a:t>13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標題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虛擬商店的強勢崛起</a:t>
            </a:r>
          </a:p>
        </p:txBody>
      </p:sp>
      <p:sp>
        <p:nvSpPr>
          <p:cNvPr id="35843" name="內容版面配置區 2"/>
          <p:cNvSpPr>
            <a:spLocks noGrp="1" noChangeArrowheads="1"/>
          </p:cNvSpPr>
          <p:nvPr>
            <p:ph idx="1"/>
          </p:nvPr>
        </p:nvSpPr>
        <p:spPr>
          <a:xfrm>
            <a:off x="685800" y="1700213"/>
            <a:ext cx="7772400" cy="4114800"/>
          </a:xfrm>
        </p:spPr>
        <p:txBody>
          <a:bodyPr/>
          <a:lstStyle/>
          <a:p>
            <a:r>
              <a:rPr lang="en-US" altLang="zh-TW" sz="2800" smtClean="0"/>
              <a:t>Walmart buys Jet.com for $3B in cash to fight Amazon </a:t>
            </a:r>
            <a:r>
              <a:rPr lang="en-US" altLang="zh-TW" sz="2000" smtClean="0">
                <a:solidFill>
                  <a:schemeClr val="tx1"/>
                </a:solidFill>
              </a:rPr>
              <a:t>(techcrunch.com 2016/8/8)</a:t>
            </a:r>
          </a:p>
          <a:p>
            <a:r>
              <a:rPr lang="en-US" altLang="zh-TW" sz="2400" smtClean="0"/>
              <a:t>Walmart to Buy Bonobos, Men’s Wear Company, for $310 Million </a:t>
            </a:r>
            <a:r>
              <a:rPr lang="en-US" altLang="zh-TW" sz="1800" smtClean="0">
                <a:solidFill>
                  <a:schemeClr val="tx1"/>
                </a:solidFill>
              </a:rPr>
              <a:t>(New York Times 2017/6/16)</a:t>
            </a:r>
            <a:endParaRPr lang="en-US" altLang="zh-TW" sz="2400" smtClean="0"/>
          </a:p>
          <a:p>
            <a:pPr lvl="1"/>
            <a:r>
              <a:rPr lang="en-US" altLang="zh-TW" sz="2000" smtClean="0"/>
              <a:t>The clothing will be sold exclusively on Jet.com.</a:t>
            </a:r>
          </a:p>
          <a:p>
            <a:r>
              <a:rPr lang="en-US" altLang="zh-TW" sz="2400" smtClean="0"/>
              <a:t>Amazon to Buy Whole Foods for $13.4 Billion </a:t>
            </a:r>
            <a:r>
              <a:rPr lang="en-US" altLang="zh-TW" sz="1800" smtClean="0">
                <a:solidFill>
                  <a:schemeClr val="tx1"/>
                </a:solidFill>
              </a:rPr>
              <a:t>(New York Times 2017/6/16)</a:t>
            </a:r>
            <a:endParaRPr lang="en-US" altLang="zh-TW" sz="2400" smtClean="0"/>
          </a:p>
          <a:p>
            <a:pPr lvl="1"/>
            <a:r>
              <a:rPr lang="en-US" altLang="zh-TW" sz="2000" smtClean="0"/>
              <a:t>Costco Stock Suffers Massive Slide after Amazon-Whole Foods Deal (Fortune.com 2017/6/24) </a:t>
            </a:r>
          </a:p>
        </p:txBody>
      </p:sp>
      <p:sp>
        <p:nvSpPr>
          <p:cNvPr id="35844" name="投影片編號版面配置區 1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0CF24B5-1FB7-4EB6-9F8C-445711DDBAF7}" type="slidenum">
              <a:rPr lang="en-US" altLang="zh-TW" sz="1400">
                <a:solidFill>
                  <a:srgbClr val="333399"/>
                </a:solidFill>
              </a:rPr>
              <a:pPr/>
              <a:t>14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標題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企業經營典範、社會行為轉型</a:t>
            </a:r>
            <a:endParaRPr lang="en-US" altLang="zh-TW" smtClean="0"/>
          </a:p>
        </p:txBody>
      </p:sp>
      <p:sp>
        <p:nvSpPr>
          <p:cNvPr id="36867" name="內容版面配置區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mtClean="0"/>
              <a:t>只有網路商店嗎？</a:t>
            </a:r>
            <a:endParaRPr lang="en-US" altLang="zh-TW" smtClean="0"/>
          </a:p>
          <a:p>
            <a:pPr lvl="1"/>
            <a:r>
              <a:rPr lang="zh-TW" altLang="en-US" smtClean="0"/>
              <a:t>我們怎麼讀報紙？</a:t>
            </a:r>
            <a:endParaRPr lang="en-US" altLang="zh-TW" smtClean="0"/>
          </a:p>
          <a:p>
            <a:pPr lvl="1"/>
            <a:r>
              <a:rPr lang="zh-TW" altLang="en-US" smtClean="0"/>
              <a:t>企業怎麼打廣告？</a:t>
            </a:r>
            <a:endParaRPr lang="en-US" altLang="zh-TW" smtClean="0"/>
          </a:p>
          <a:p>
            <a:pPr lvl="1"/>
            <a:r>
              <a:rPr lang="zh-TW" altLang="en-US" smtClean="0"/>
              <a:t>我們怎麼付錢？</a:t>
            </a:r>
            <a:endParaRPr lang="en-US" altLang="zh-TW" smtClean="0"/>
          </a:p>
          <a:p>
            <a:pPr lvl="1"/>
            <a:r>
              <a:rPr lang="zh-TW" altLang="en-US" smtClean="0"/>
              <a:t>我們怎麼找路？</a:t>
            </a:r>
            <a:endParaRPr lang="en-US" altLang="zh-TW" smtClean="0"/>
          </a:p>
          <a:p>
            <a:pPr lvl="1"/>
            <a:r>
              <a:rPr lang="zh-TW" altLang="en-US" smtClean="0"/>
              <a:t>懶惰的時候，怎麼找吃的？</a:t>
            </a:r>
            <a:endParaRPr lang="en-US" altLang="zh-TW" smtClean="0"/>
          </a:p>
        </p:txBody>
      </p:sp>
      <p:sp>
        <p:nvSpPr>
          <p:cNvPr id="36868" name="投影片編號版面配置區 3"/>
          <p:cNvSpPr>
            <a:spLocks noGrp="1" noChangeArrowheads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E7B6E570-B325-4E19-A058-14B3F8A9B6D7}" type="slidenum">
              <a:rPr lang="en-US" altLang="zh-TW" sz="1400">
                <a:solidFill>
                  <a:srgbClr val="333399"/>
                </a:solidFill>
              </a:rPr>
              <a:pPr/>
              <a:t>15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標題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5G: </a:t>
            </a:r>
            <a:r>
              <a:rPr lang="zh-TW" altLang="en-US" smtClean="0"/>
              <a:t>下一波的經營方式革命</a:t>
            </a:r>
            <a:r>
              <a:rPr lang="en-US" altLang="zh-TW" baseline="-25000" smtClean="0"/>
              <a:t>1</a:t>
            </a:r>
            <a:endParaRPr lang="zh-TW" altLang="en-US" baseline="-25000" smtClean="0"/>
          </a:p>
        </p:txBody>
      </p:sp>
      <p:sp>
        <p:nvSpPr>
          <p:cNvPr id="3" name="內容版面配置區 2"/>
          <p:cNvSpPr>
            <a:spLocks noGrp="1" noChangeArrowheads="1"/>
          </p:cNvSpPr>
          <p:nvPr>
            <p:ph idx="1"/>
          </p:nvPr>
        </p:nvSpPr>
        <p:spPr>
          <a:xfrm>
            <a:off x="468313" y="1995488"/>
            <a:ext cx="6500812" cy="4114800"/>
          </a:xfrm>
        </p:spPr>
        <p:txBody>
          <a:bodyPr/>
          <a:lstStyle/>
          <a:p>
            <a:r>
              <a:rPr lang="zh-TW" altLang="en-US" sz="2800" smtClean="0"/>
              <a:t>前面現象主要是 </a:t>
            </a:r>
            <a:r>
              <a:rPr lang="en-US" altLang="zh-TW" sz="2800" smtClean="0"/>
              <a:t>Internet </a:t>
            </a:r>
            <a:r>
              <a:rPr lang="zh-TW" altLang="en-US" sz="2800" smtClean="0"/>
              <a:t>和智慧型手機的貢獻。未來呢？</a:t>
            </a:r>
            <a:endParaRPr lang="en-US" altLang="zh-TW" sz="2800" smtClean="0"/>
          </a:p>
          <a:p>
            <a:endParaRPr lang="en-US" altLang="zh-TW" sz="2800" smtClean="0"/>
          </a:p>
          <a:p>
            <a:r>
              <a:rPr lang="en-US" altLang="zh-TW" sz="2800" smtClean="0"/>
              <a:t>5G</a:t>
            </a:r>
            <a:r>
              <a:rPr lang="zh-TW" altLang="en-US" sz="2800" smtClean="0"/>
              <a:t> 帶來什麼？</a:t>
            </a:r>
            <a:endParaRPr lang="en-US" altLang="zh-TW" sz="2800" smtClean="0"/>
          </a:p>
          <a:p>
            <a:pPr lvl="1"/>
            <a:r>
              <a:rPr lang="zh-TW" altLang="en-US" sz="2400" smtClean="0"/>
              <a:t>速度快？現在不夠快嗎？</a:t>
            </a:r>
            <a:endParaRPr lang="en-US" altLang="zh-TW" sz="2400" smtClean="0"/>
          </a:p>
          <a:p>
            <a:r>
              <a:rPr lang="zh-TW" altLang="en-US" sz="2800" smtClean="0"/>
              <a:t>重點：去中心化</a:t>
            </a:r>
            <a:endParaRPr lang="en-US" altLang="zh-TW" sz="2800" smtClean="0"/>
          </a:p>
          <a:p>
            <a:pPr lvl="1"/>
            <a:r>
              <a:rPr lang="zh-TW" altLang="en-US" sz="2400" smtClean="0"/>
              <a:t>設備和設備之間的溝通</a:t>
            </a:r>
            <a:endParaRPr lang="en-US" altLang="zh-TW" sz="2400" smtClean="0"/>
          </a:p>
          <a:p>
            <a:pPr lvl="1"/>
            <a:r>
              <a:rPr lang="en-US" altLang="zh-TW" sz="2400" smtClean="0"/>
              <a:t>D2D, V2V</a:t>
            </a:r>
          </a:p>
          <a:p>
            <a:pPr lvl="1"/>
            <a:r>
              <a:rPr lang="en-US" altLang="zh-TW" sz="2400" smtClean="0"/>
              <a:t>Small Cell </a:t>
            </a:r>
            <a:r>
              <a:rPr lang="zh-TW" altLang="en-US" sz="2400" smtClean="0"/>
              <a:t>組成的螞蟻雄兵</a:t>
            </a:r>
          </a:p>
        </p:txBody>
      </p:sp>
      <p:sp>
        <p:nvSpPr>
          <p:cNvPr id="37892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180F59D-C3D3-437A-809A-2464D6AF89C8}" type="slidenum">
              <a:rPr lang="en-US" altLang="zh-TW" sz="1400">
                <a:solidFill>
                  <a:srgbClr val="333399"/>
                </a:solidFill>
              </a:rPr>
              <a:pPr/>
              <a:t>16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grpSp>
        <p:nvGrpSpPr>
          <p:cNvPr id="47" name="群組 46"/>
          <p:cNvGrpSpPr>
            <a:grpSpLocks/>
          </p:cNvGrpSpPr>
          <p:nvPr/>
        </p:nvGrpSpPr>
        <p:grpSpPr bwMode="auto">
          <a:xfrm>
            <a:off x="6516688" y="2133600"/>
            <a:ext cx="2563812" cy="1346200"/>
            <a:chOff x="6516216" y="2132856"/>
            <a:chExt cx="2564085" cy="1346956"/>
          </a:xfrm>
        </p:grpSpPr>
        <p:sp>
          <p:nvSpPr>
            <p:cNvPr id="6" name="橢圓 5"/>
            <p:cNvSpPr/>
            <p:nvPr/>
          </p:nvSpPr>
          <p:spPr>
            <a:xfrm>
              <a:off x="7092539" y="2132856"/>
              <a:ext cx="1224093" cy="57658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TW" altLang="en-US" dirty="0">
                  <a:solidFill>
                    <a:srgbClr val="FF0000"/>
                  </a:solidFill>
                </a:rPr>
                <a:t>中心</a:t>
              </a:r>
            </a:p>
          </p:txBody>
        </p:sp>
        <p:sp>
          <p:nvSpPr>
            <p:cNvPr id="7" name="矩形 6"/>
            <p:cNvSpPr/>
            <p:nvPr/>
          </p:nvSpPr>
          <p:spPr>
            <a:xfrm>
              <a:off x="6516216" y="3068419"/>
              <a:ext cx="503291" cy="360564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rgbClr val="002060"/>
                  </a:solidFill>
                </a:rPr>
                <a:t>D</a:t>
              </a:r>
              <a:endParaRPr lang="zh-TW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8" name="矩形 7"/>
            <p:cNvSpPr/>
            <p:nvPr/>
          </p:nvSpPr>
          <p:spPr>
            <a:xfrm>
              <a:off x="7229079" y="3068419"/>
              <a:ext cx="503292" cy="360564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rgbClr val="002060"/>
                  </a:solidFill>
                </a:rPr>
                <a:t>D</a:t>
              </a:r>
              <a:endParaRPr lang="zh-TW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10" name="矩形 9"/>
            <p:cNvSpPr/>
            <p:nvPr/>
          </p:nvSpPr>
          <p:spPr>
            <a:xfrm>
              <a:off x="8577010" y="3068419"/>
              <a:ext cx="503291" cy="360564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rgbClr val="002060"/>
                  </a:solidFill>
                </a:rPr>
                <a:t>D</a:t>
              </a:r>
              <a:endParaRPr lang="zh-TW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37910" name="文字方塊 10"/>
            <p:cNvSpPr txBox="1">
              <a:spLocks noChangeArrowheads="1"/>
            </p:cNvSpPr>
            <p:nvPr/>
          </p:nvSpPr>
          <p:spPr bwMode="auto">
            <a:xfrm>
              <a:off x="7799218" y="3018147"/>
              <a:ext cx="80021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/>
                <a:t>。。</a:t>
              </a:r>
            </a:p>
          </p:txBody>
        </p:sp>
        <p:cxnSp>
          <p:nvCxnSpPr>
            <p:cNvPr id="13" name="直線單箭頭接點 12"/>
            <p:cNvCxnSpPr>
              <a:endCxn id="6" idx="3"/>
            </p:cNvCxnSpPr>
            <p:nvPr/>
          </p:nvCxnSpPr>
          <p:spPr>
            <a:xfrm flipV="1">
              <a:off x="6768655" y="2625257"/>
              <a:ext cx="503292" cy="392333"/>
            </a:xfrm>
            <a:prstGeom prst="straightConnector1">
              <a:avLst/>
            </a:prstGeom>
            <a:ln w="9525">
              <a:solidFill>
                <a:schemeClr val="accent6">
                  <a:lumMod val="75000"/>
                </a:schemeClr>
              </a:solidFill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單箭頭接點 14"/>
            <p:cNvCxnSpPr>
              <a:stCxn id="8" idx="0"/>
            </p:cNvCxnSpPr>
            <p:nvPr/>
          </p:nvCxnSpPr>
          <p:spPr>
            <a:xfrm flipV="1">
              <a:off x="7479931" y="2718973"/>
              <a:ext cx="34929" cy="349446"/>
            </a:xfrm>
            <a:prstGeom prst="straightConnector1">
              <a:avLst/>
            </a:prstGeom>
            <a:ln w="9525">
              <a:solidFill>
                <a:schemeClr val="accent6">
                  <a:lumMod val="75000"/>
                </a:schemeClr>
              </a:solidFill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單箭頭接點 16"/>
            <p:cNvCxnSpPr>
              <a:stCxn id="10" idx="0"/>
              <a:endCxn id="6" idx="5"/>
            </p:cNvCxnSpPr>
            <p:nvPr/>
          </p:nvCxnSpPr>
          <p:spPr>
            <a:xfrm flipH="1" flipV="1">
              <a:off x="8137226" y="2625257"/>
              <a:ext cx="690637" cy="443162"/>
            </a:xfrm>
            <a:prstGeom prst="straightConnector1">
              <a:avLst/>
            </a:prstGeom>
            <a:ln w="9525">
              <a:solidFill>
                <a:schemeClr val="accent6">
                  <a:lumMod val="75000"/>
                </a:schemeClr>
              </a:solidFill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群組 47"/>
          <p:cNvGrpSpPr>
            <a:grpSpLocks/>
          </p:cNvGrpSpPr>
          <p:nvPr/>
        </p:nvGrpSpPr>
        <p:grpSpPr bwMode="auto">
          <a:xfrm>
            <a:off x="6292850" y="4140200"/>
            <a:ext cx="2563813" cy="2087563"/>
            <a:chOff x="6292391" y="4139834"/>
            <a:chExt cx="2564085" cy="2087826"/>
          </a:xfrm>
        </p:grpSpPr>
        <p:sp>
          <p:nvSpPr>
            <p:cNvPr id="22" name="橢圓 21"/>
            <p:cNvSpPr/>
            <p:nvPr/>
          </p:nvSpPr>
          <p:spPr>
            <a:xfrm>
              <a:off x="6868715" y="4139834"/>
              <a:ext cx="1224092" cy="57633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TW" altLang="en-US" dirty="0">
                  <a:solidFill>
                    <a:srgbClr val="FF0000"/>
                  </a:solidFill>
                </a:rPr>
                <a:t>中心</a:t>
              </a:r>
            </a:p>
          </p:txBody>
        </p:sp>
        <p:sp>
          <p:nvSpPr>
            <p:cNvPr id="23" name="矩形 22"/>
            <p:cNvSpPr/>
            <p:nvPr/>
          </p:nvSpPr>
          <p:spPr>
            <a:xfrm>
              <a:off x="6292391" y="5076577"/>
              <a:ext cx="503291" cy="358820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rgbClr val="002060"/>
                  </a:solidFill>
                </a:rPr>
                <a:t>D</a:t>
              </a:r>
              <a:endParaRPr lang="zh-TW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24" name="矩形 23"/>
            <p:cNvSpPr/>
            <p:nvPr/>
          </p:nvSpPr>
          <p:spPr>
            <a:xfrm>
              <a:off x="7005255" y="5076577"/>
              <a:ext cx="503290" cy="358820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rgbClr val="002060"/>
                  </a:solidFill>
                </a:rPr>
                <a:t>D</a:t>
              </a:r>
              <a:endParaRPr lang="zh-TW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25" name="矩形 24"/>
            <p:cNvSpPr/>
            <p:nvPr/>
          </p:nvSpPr>
          <p:spPr>
            <a:xfrm>
              <a:off x="8353185" y="5076577"/>
              <a:ext cx="503291" cy="358820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rgbClr val="002060"/>
                  </a:solidFill>
                </a:rPr>
                <a:t>D</a:t>
              </a:r>
              <a:endParaRPr lang="zh-TW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37899" name="文字方塊 25"/>
            <p:cNvSpPr txBox="1">
              <a:spLocks noChangeArrowheads="1"/>
            </p:cNvSpPr>
            <p:nvPr/>
          </p:nvSpPr>
          <p:spPr bwMode="auto">
            <a:xfrm>
              <a:off x="7575393" y="5025125"/>
              <a:ext cx="80021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/>
                <a:t>。。</a:t>
              </a:r>
            </a:p>
          </p:txBody>
        </p:sp>
        <p:cxnSp>
          <p:nvCxnSpPr>
            <p:cNvPr id="27" name="直線單箭頭接點 26"/>
            <p:cNvCxnSpPr>
              <a:endCxn id="22" idx="3"/>
            </p:cNvCxnSpPr>
            <p:nvPr/>
          </p:nvCxnSpPr>
          <p:spPr>
            <a:xfrm flipV="1">
              <a:off x="6544831" y="4632021"/>
              <a:ext cx="503290" cy="393750"/>
            </a:xfrm>
            <a:prstGeom prst="straightConnector1">
              <a:avLst/>
            </a:prstGeom>
            <a:ln w="9525">
              <a:solidFill>
                <a:schemeClr val="accent6">
                  <a:lumMod val="75000"/>
                </a:schemeClr>
              </a:solidFill>
              <a:prstDash val="sysDot"/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單箭頭接點 27"/>
            <p:cNvCxnSpPr>
              <a:stCxn id="24" idx="0"/>
            </p:cNvCxnSpPr>
            <p:nvPr/>
          </p:nvCxnSpPr>
          <p:spPr>
            <a:xfrm flipV="1">
              <a:off x="7256106" y="4727283"/>
              <a:ext cx="34929" cy="349294"/>
            </a:xfrm>
            <a:prstGeom prst="straightConnector1">
              <a:avLst/>
            </a:prstGeom>
            <a:ln w="9525">
              <a:solidFill>
                <a:schemeClr val="accent6">
                  <a:lumMod val="75000"/>
                </a:schemeClr>
              </a:solidFill>
              <a:prstDash val="sysDot"/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單箭頭接點 28"/>
            <p:cNvCxnSpPr>
              <a:stCxn id="25" idx="0"/>
              <a:endCxn id="22" idx="5"/>
            </p:cNvCxnSpPr>
            <p:nvPr/>
          </p:nvCxnSpPr>
          <p:spPr>
            <a:xfrm flipH="1" flipV="1">
              <a:off x="7913401" y="4632021"/>
              <a:ext cx="690635" cy="444556"/>
            </a:xfrm>
            <a:prstGeom prst="straightConnector1">
              <a:avLst/>
            </a:prstGeom>
            <a:ln w="9525">
              <a:solidFill>
                <a:schemeClr val="accent6">
                  <a:lumMod val="75000"/>
                </a:schemeClr>
              </a:solidFill>
              <a:prstDash val="sysDot"/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手繪多邊形 43"/>
            <p:cNvSpPr/>
            <p:nvPr/>
          </p:nvSpPr>
          <p:spPr>
            <a:xfrm>
              <a:off x="6495613" y="5560826"/>
              <a:ext cx="733503" cy="357232"/>
            </a:xfrm>
            <a:custGeom>
              <a:avLst/>
              <a:gdLst>
                <a:gd name="connsiteX0" fmla="*/ 0 w 895350"/>
                <a:gd name="connsiteY0" fmla="*/ 19050 h 634490"/>
                <a:gd name="connsiteX1" fmla="*/ 171450 w 895350"/>
                <a:gd name="connsiteY1" fmla="*/ 485775 h 634490"/>
                <a:gd name="connsiteX2" fmla="*/ 466725 w 895350"/>
                <a:gd name="connsiteY2" fmla="*/ 619125 h 634490"/>
                <a:gd name="connsiteX3" fmla="*/ 704850 w 895350"/>
                <a:gd name="connsiteY3" fmla="*/ 561975 h 634490"/>
                <a:gd name="connsiteX4" fmla="*/ 895350 w 895350"/>
                <a:gd name="connsiteY4" fmla="*/ 0 h 634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95350" h="634490">
                  <a:moveTo>
                    <a:pt x="0" y="19050"/>
                  </a:moveTo>
                  <a:cubicBezTo>
                    <a:pt x="46831" y="202406"/>
                    <a:pt x="93663" y="385763"/>
                    <a:pt x="171450" y="485775"/>
                  </a:cubicBezTo>
                  <a:cubicBezTo>
                    <a:pt x="249238" y="585788"/>
                    <a:pt x="377825" y="606425"/>
                    <a:pt x="466725" y="619125"/>
                  </a:cubicBezTo>
                  <a:cubicBezTo>
                    <a:pt x="555625" y="631825"/>
                    <a:pt x="633412" y="665163"/>
                    <a:pt x="704850" y="561975"/>
                  </a:cubicBezTo>
                  <a:cubicBezTo>
                    <a:pt x="776288" y="458787"/>
                    <a:pt x="835819" y="229393"/>
                    <a:pt x="895350" y="0"/>
                  </a:cubicBezTo>
                </a:path>
              </a:pathLst>
            </a:custGeom>
            <a:noFill/>
            <a:ln>
              <a:solidFill>
                <a:srgbClr val="6600CC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/>
            </a:p>
          </p:txBody>
        </p:sp>
        <p:sp>
          <p:nvSpPr>
            <p:cNvPr id="45" name="手繪多邊形 44"/>
            <p:cNvSpPr/>
            <p:nvPr/>
          </p:nvSpPr>
          <p:spPr>
            <a:xfrm>
              <a:off x="7365655" y="5557651"/>
              <a:ext cx="1233619" cy="366758"/>
            </a:xfrm>
            <a:custGeom>
              <a:avLst/>
              <a:gdLst>
                <a:gd name="connsiteX0" fmla="*/ 0 w 895350"/>
                <a:gd name="connsiteY0" fmla="*/ 19050 h 634490"/>
                <a:gd name="connsiteX1" fmla="*/ 171450 w 895350"/>
                <a:gd name="connsiteY1" fmla="*/ 485775 h 634490"/>
                <a:gd name="connsiteX2" fmla="*/ 466725 w 895350"/>
                <a:gd name="connsiteY2" fmla="*/ 619125 h 634490"/>
                <a:gd name="connsiteX3" fmla="*/ 704850 w 895350"/>
                <a:gd name="connsiteY3" fmla="*/ 561975 h 634490"/>
                <a:gd name="connsiteX4" fmla="*/ 895350 w 895350"/>
                <a:gd name="connsiteY4" fmla="*/ 0 h 634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95350" h="634490">
                  <a:moveTo>
                    <a:pt x="0" y="19050"/>
                  </a:moveTo>
                  <a:cubicBezTo>
                    <a:pt x="46831" y="202406"/>
                    <a:pt x="93663" y="385763"/>
                    <a:pt x="171450" y="485775"/>
                  </a:cubicBezTo>
                  <a:cubicBezTo>
                    <a:pt x="249238" y="585788"/>
                    <a:pt x="377825" y="606425"/>
                    <a:pt x="466725" y="619125"/>
                  </a:cubicBezTo>
                  <a:cubicBezTo>
                    <a:pt x="555625" y="631825"/>
                    <a:pt x="633412" y="665163"/>
                    <a:pt x="704850" y="561975"/>
                  </a:cubicBezTo>
                  <a:cubicBezTo>
                    <a:pt x="776288" y="458787"/>
                    <a:pt x="835819" y="229393"/>
                    <a:pt x="895350" y="0"/>
                  </a:cubicBezTo>
                </a:path>
              </a:pathLst>
            </a:custGeom>
            <a:noFill/>
            <a:ln>
              <a:solidFill>
                <a:srgbClr val="6600CC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/>
            </a:p>
          </p:txBody>
        </p:sp>
        <p:sp>
          <p:nvSpPr>
            <p:cNvPr id="46" name="手繪多邊形 45"/>
            <p:cNvSpPr/>
            <p:nvPr/>
          </p:nvSpPr>
          <p:spPr>
            <a:xfrm>
              <a:off x="6430519" y="5608457"/>
              <a:ext cx="2168755" cy="619203"/>
            </a:xfrm>
            <a:custGeom>
              <a:avLst/>
              <a:gdLst>
                <a:gd name="connsiteX0" fmla="*/ 0 w 895350"/>
                <a:gd name="connsiteY0" fmla="*/ 19050 h 634490"/>
                <a:gd name="connsiteX1" fmla="*/ 171450 w 895350"/>
                <a:gd name="connsiteY1" fmla="*/ 485775 h 634490"/>
                <a:gd name="connsiteX2" fmla="*/ 466725 w 895350"/>
                <a:gd name="connsiteY2" fmla="*/ 619125 h 634490"/>
                <a:gd name="connsiteX3" fmla="*/ 704850 w 895350"/>
                <a:gd name="connsiteY3" fmla="*/ 561975 h 634490"/>
                <a:gd name="connsiteX4" fmla="*/ 895350 w 895350"/>
                <a:gd name="connsiteY4" fmla="*/ 0 h 634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95350" h="634490">
                  <a:moveTo>
                    <a:pt x="0" y="19050"/>
                  </a:moveTo>
                  <a:cubicBezTo>
                    <a:pt x="46831" y="202406"/>
                    <a:pt x="93663" y="385763"/>
                    <a:pt x="171450" y="485775"/>
                  </a:cubicBezTo>
                  <a:cubicBezTo>
                    <a:pt x="249238" y="585788"/>
                    <a:pt x="377825" y="606425"/>
                    <a:pt x="466725" y="619125"/>
                  </a:cubicBezTo>
                  <a:cubicBezTo>
                    <a:pt x="555625" y="631825"/>
                    <a:pt x="633412" y="665163"/>
                    <a:pt x="704850" y="561975"/>
                  </a:cubicBezTo>
                  <a:cubicBezTo>
                    <a:pt x="776288" y="458787"/>
                    <a:pt x="835819" y="229393"/>
                    <a:pt x="895350" y="0"/>
                  </a:cubicBezTo>
                </a:path>
              </a:pathLst>
            </a:custGeom>
            <a:noFill/>
            <a:ln>
              <a:solidFill>
                <a:srgbClr val="6600CC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標題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AI: </a:t>
            </a:r>
            <a:r>
              <a:rPr lang="zh-TW" altLang="en-US" smtClean="0"/>
              <a:t>下一波的經營方式革命</a:t>
            </a:r>
            <a:r>
              <a:rPr lang="en-US" altLang="zh-TW" baseline="-25000" smtClean="0"/>
              <a:t>2</a:t>
            </a:r>
            <a:endParaRPr lang="zh-TW" altLang="en-US" baseline="-25000" smtClean="0"/>
          </a:p>
        </p:txBody>
      </p:sp>
      <p:sp>
        <p:nvSpPr>
          <p:cNvPr id="3" name="內容版面配置區 2"/>
          <p:cNvSpPr>
            <a:spLocks noGrp="1" noChangeArrowheads="1"/>
          </p:cNvSpPr>
          <p:nvPr>
            <p:ph idx="1"/>
          </p:nvPr>
        </p:nvSpPr>
        <p:spPr>
          <a:xfrm>
            <a:off x="468313" y="1995488"/>
            <a:ext cx="8207375" cy="4114800"/>
          </a:xfrm>
        </p:spPr>
        <p:txBody>
          <a:bodyPr/>
          <a:lstStyle/>
          <a:p>
            <a:r>
              <a:rPr lang="en-US" altLang="zh-TW" sz="2400" smtClean="0"/>
              <a:t>Artificial</a:t>
            </a:r>
            <a:r>
              <a:rPr lang="zh-TW" altLang="en-US" sz="2400" smtClean="0"/>
              <a:t> </a:t>
            </a:r>
            <a:r>
              <a:rPr lang="en-US" altLang="zh-TW" sz="2400" smtClean="0"/>
              <a:t>Intellience </a:t>
            </a:r>
            <a:r>
              <a:rPr lang="zh-TW" altLang="en-US" sz="2400" smtClean="0"/>
              <a:t>早期的應用</a:t>
            </a:r>
            <a:r>
              <a:rPr lang="en-US" altLang="zh-TW" sz="2400" smtClean="0"/>
              <a:t>:</a:t>
            </a:r>
          </a:p>
          <a:p>
            <a:pPr lvl="1"/>
            <a:r>
              <a:rPr lang="en-US" altLang="zh-TW" sz="2000" smtClean="0"/>
              <a:t>NLP</a:t>
            </a:r>
            <a:r>
              <a:rPr lang="zh-TW" altLang="en-US" sz="2000" smtClean="0"/>
              <a:t> 自然語言處理</a:t>
            </a:r>
            <a:endParaRPr lang="en-US" altLang="zh-TW" sz="2000" smtClean="0"/>
          </a:p>
          <a:p>
            <a:pPr lvl="1"/>
            <a:r>
              <a:rPr lang="en-US" altLang="zh-TW" sz="2000" smtClean="0"/>
              <a:t>Robotics </a:t>
            </a:r>
            <a:r>
              <a:rPr lang="zh-TW" altLang="en-US" sz="2000" smtClean="0"/>
              <a:t>機器人 </a:t>
            </a:r>
            <a:r>
              <a:rPr lang="en-US" altLang="zh-TW" sz="2000" smtClean="0"/>
              <a:t>(vision, sensing, actions….)</a:t>
            </a:r>
          </a:p>
          <a:p>
            <a:pPr lvl="1"/>
            <a:r>
              <a:rPr lang="en-US" altLang="zh-TW" sz="2000" smtClean="0"/>
              <a:t>Expert</a:t>
            </a:r>
            <a:r>
              <a:rPr lang="zh-TW" altLang="en-US" sz="2000" smtClean="0"/>
              <a:t> </a:t>
            </a:r>
            <a:r>
              <a:rPr lang="en-US" altLang="zh-TW" sz="2000" smtClean="0"/>
              <a:t>System</a:t>
            </a:r>
            <a:r>
              <a:rPr lang="zh-TW" altLang="en-US" sz="2000" smtClean="0"/>
              <a:t> </a:t>
            </a:r>
            <a:endParaRPr lang="en-US" altLang="zh-TW" sz="2000" smtClean="0"/>
          </a:p>
          <a:p>
            <a:r>
              <a:rPr lang="en-US" altLang="zh-TW" sz="2400" smtClean="0"/>
              <a:t>AI</a:t>
            </a:r>
            <a:r>
              <a:rPr lang="zh-TW" altLang="en-US" sz="2400" smtClean="0"/>
              <a:t> 帶來什麼？</a:t>
            </a:r>
            <a:endParaRPr lang="en-US" altLang="zh-TW" sz="2400" smtClean="0"/>
          </a:p>
          <a:p>
            <a:pPr lvl="1"/>
            <a:r>
              <a:rPr lang="zh-TW" altLang="en-US" sz="2000" smtClean="0"/>
              <a:t>近年的突破：回饋學習 </a:t>
            </a:r>
            <a:r>
              <a:rPr lang="en-US" altLang="zh-TW" sz="2000" smtClean="0"/>
              <a:t>reinforced learning; </a:t>
            </a:r>
            <a:r>
              <a:rPr lang="zh-TW" altLang="en-US" sz="2000" smtClean="0"/>
              <a:t>深度學習 </a:t>
            </a:r>
            <a:r>
              <a:rPr lang="en-US" altLang="zh-TW" sz="2000" smtClean="0"/>
              <a:t>deep learning…</a:t>
            </a:r>
          </a:p>
          <a:p>
            <a:r>
              <a:rPr lang="en-US" altLang="zh-TW" sz="2400" smtClean="0"/>
              <a:t>Open AI </a:t>
            </a:r>
            <a:r>
              <a:rPr lang="zh-TW" altLang="en-US" sz="2400" smtClean="0"/>
              <a:t>的突破</a:t>
            </a:r>
            <a:endParaRPr lang="en-US" altLang="zh-TW" sz="2400" smtClean="0"/>
          </a:p>
          <a:p>
            <a:pPr lvl="1"/>
            <a:r>
              <a:rPr lang="en-US" altLang="zh-TW" sz="1800" smtClean="0"/>
              <a:t>ChatGPT </a:t>
            </a:r>
            <a:r>
              <a:rPr lang="zh-TW" altLang="en-US" sz="1800" smtClean="0"/>
              <a:t>（</a:t>
            </a:r>
            <a:r>
              <a:rPr lang="en-US" altLang="zh-TW" sz="1800" smtClean="0"/>
              <a:t>2022/11 </a:t>
            </a:r>
            <a:r>
              <a:rPr lang="zh-TW" altLang="en-US" sz="1800" smtClean="0"/>
              <a:t>發佈）</a:t>
            </a:r>
            <a:endParaRPr lang="en-US" altLang="zh-TW" sz="1800" smtClean="0"/>
          </a:p>
          <a:p>
            <a:pPr lvl="1"/>
            <a:r>
              <a:rPr lang="zh-TW" altLang="en-US" sz="1800" smtClean="0"/>
              <a:t>引爆 </a:t>
            </a:r>
            <a:r>
              <a:rPr lang="en-US" altLang="zh-TW" sz="1800" smtClean="0"/>
              <a:t>AI</a:t>
            </a:r>
            <a:r>
              <a:rPr lang="zh-TW" altLang="en-US" sz="1800" smtClean="0"/>
              <a:t> 的應用戰場：</a:t>
            </a:r>
            <a:r>
              <a:rPr lang="en-US" altLang="zh-TW" sz="1800" smtClean="0"/>
              <a:t>Gemini (Bard)</a:t>
            </a:r>
            <a:r>
              <a:rPr lang="zh-TW" altLang="en-US" sz="1800" smtClean="0"/>
              <a:t> </a:t>
            </a:r>
            <a:r>
              <a:rPr lang="en-US" altLang="zh-TW" sz="1800" smtClean="0"/>
              <a:t>, Ernie, Perplexity…</a:t>
            </a:r>
            <a:endParaRPr lang="zh-TW" altLang="en-US" sz="1800" smtClean="0"/>
          </a:p>
          <a:p>
            <a:pPr lvl="1"/>
            <a:r>
              <a:rPr lang="en-US" altLang="zh-TW" sz="1800" smtClean="0"/>
              <a:t>DALL-E</a:t>
            </a:r>
            <a:r>
              <a:rPr lang="zh-TW" altLang="en-US" sz="1800" smtClean="0"/>
              <a:t>， </a:t>
            </a:r>
            <a:r>
              <a:rPr lang="en-US" altLang="zh-TW" sz="1800" smtClean="0"/>
              <a:t>MidJourney,</a:t>
            </a:r>
            <a:r>
              <a:rPr lang="zh-TW" altLang="en-US" sz="1800" smtClean="0"/>
              <a:t> </a:t>
            </a:r>
            <a:r>
              <a:rPr lang="en-US" altLang="zh-TW" sz="1800" smtClean="0"/>
              <a:t>Stable</a:t>
            </a:r>
            <a:r>
              <a:rPr lang="zh-TW" altLang="en-US" sz="1800" smtClean="0"/>
              <a:t> </a:t>
            </a:r>
            <a:r>
              <a:rPr lang="en-US" altLang="zh-TW" sz="1800" smtClean="0"/>
              <a:t>Diffusion</a:t>
            </a:r>
            <a:r>
              <a:rPr lang="zh-TW" altLang="en-US" sz="1800" smtClean="0"/>
              <a:t> （製圖）</a:t>
            </a:r>
            <a:endParaRPr lang="en-US" altLang="zh-TW" sz="1800" smtClean="0"/>
          </a:p>
        </p:txBody>
      </p:sp>
      <p:sp>
        <p:nvSpPr>
          <p:cNvPr id="38916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EBC0B0B5-5248-4611-934F-8549CDDE9D28}" type="slidenum">
              <a:rPr lang="en-US" altLang="zh-TW" sz="1400">
                <a:solidFill>
                  <a:srgbClr val="333399"/>
                </a:solidFill>
              </a:rPr>
              <a:pPr/>
              <a:t>17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上課預備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62913" cy="4114800"/>
          </a:xfrm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zh-TW" altLang="en-US" sz="2800" smtClean="0"/>
              <a:t>教學網頁：</a:t>
            </a:r>
            <a:r>
              <a:rPr lang="en-US" altLang="zh-TW" sz="2400" smtClean="0">
                <a:hlinkClick r:id="rId3"/>
              </a:rPr>
              <a:t>http://www.mgt.ncu.edu.tw/~ckfarn/</a:t>
            </a:r>
            <a:r>
              <a:rPr lang="en-US" altLang="zh-TW" sz="2400" smtClean="0"/>
              <a:t>24S_eBusiness.html</a:t>
            </a:r>
          </a:p>
          <a:p>
            <a:pPr eaLnBrk="1" hangingPunct="1">
              <a:spcAft>
                <a:spcPts val="600"/>
              </a:spcAft>
            </a:pPr>
            <a:endParaRPr lang="en-US" altLang="zh-TW" sz="2800" smtClean="0"/>
          </a:p>
          <a:p>
            <a:pPr eaLnBrk="1" hangingPunct="1">
              <a:spcAft>
                <a:spcPts val="600"/>
              </a:spcAft>
            </a:pPr>
            <a:r>
              <a:rPr lang="zh-TW" altLang="en-US" sz="2800" smtClean="0"/>
              <a:t>學生背景</a:t>
            </a:r>
            <a:endParaRPr lang="en-US" altLang="zh-TW" sz="2800" smtClean="0"/>
          </a:p>
          <a:p>
            <a:pPr eaLnBrk="1" hangingPunct="1">
              <a:spcAft>
                <a:spcPts val="600"/>
              </a:spcAft>
            </a:pPr>
            <a:endParaRPr lang="en-US" altLang="zh-TW" sz="2800" smtClean="0"/>
          </a:p>
          <a:p>
            <a:pPr eaLnBrk="1" hangingPunct="1">
              <a:spcAft>
                <a:spcPts val="600"/>
              </a:spcAft>
            </a:pPr>
            <a:r>
              <a:rPr lang="zh-TW" altLang="en-US" sz="2800" smtClean="0"/>
              <a:t>討論補課方式</a:t>
            </a:r>
          </a:p>
        </p:txBody>
      </p:sp>
      <p:sp>
        <p:nvSpPr>
          <p:cNvPr id="18436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E19188B1-C089-40DD-A872-85B7A6B5A4E2}" type="slidenum">
              <a:rPr lang="en-US" altLang="zh-TW" sz="1400">
                <a:solidFill>
                  <a:srgbClr val="333399"/>
                </a:solidFill>
              </a:rPr>
              <a:pPr/>
              <a:t>2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課本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課本：不採用課本</a:t>
            </a:r>
            <a:endParaRPr lang="en-US" altLang="zh-TW" smtClean="0"/>
          </a:p>
          <a:p>
            <a:pPr eaLnBrk="1" hangingPunct="1"/>
            <a:r>
              <a:rPr lang="zh-TW" altLang="en-US" smtClean="0"/>
              <a:t>使用網頁上的投影片</a:t>
            </a:r>
          </a:p>
          <a:p>
            <a:pPr eaLnBrk="1" hangingPunct="1"/>
            <a:r>
              <a:rPr lang="zh-TW" altLang="en-US" smtClean="0"/>
              <a:t>補充教材</a:t>
            </a:r>
            <a:endParaRPr lang="en-US" altLang="zh-TW" smtClean="0"/>
          </a:p>
          <a:p>
            <a:pPr lvl="1" eaLnBrk="1" hangingPunct="1"/>
            <a:r>
              <a:rPr lang="zh-TW" altLang="en-US" smtClean="0"/>
              <a:t>營運模式</a:t>
            </a:r>
            <a:endParaRPr lang="en-US" altLang="zh-TW" smtClean="0"/>
          </a:p>
          <a:p>
            <a:pPr lvl="1" eaLnBrk="1" hangingPunct="1"/>
            <a:r>
              <a:rPr lang="zh-TW" altLang="en-US" smtClean="0"/>
              <a:t>光華管理個案</a:t>
            </a:r>
            <a:endParaRPr lang="en-US" altLang="zh-TW" smtClean="0"/>
          </a:p>
          <a:p>
            <a:pPr eaLnBrk="1" hangingPunct="1"/>
            <a:endParaRPr lang="zh-TW" altLang="en-US" smtClean="0"/>
          </a:p>
        </p:txBody>
      </p:sp>
      <p:pic>
        <p:nvPicPr>
          <p:cNvPr id="20484" name="Picture 2" descr="http://www.mgt.ncu.edu.tw/~ckfarn/image/BusinessModelGe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3788" y="4025900"/>
            <a:ext cx="2476500" cy="2020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5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6699681D-EB13-4AFC-9ED3-59490BAE471D}" type="slidenum">
              <a:rPr lang="en-US" altLang="zh-TW" sz="1400">
                <a:solidFill>
                  <a:srgbClr val="333399"/>
                </a:solidFill>
              </a:rPr>
              <a:pPr/>
              <a:t>3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IT </a:t>
            </a:r>
            <a:r>
              <a:rPr lang="zh-TW" altLang="en-US" smtClean="0"/>
              <a:t>對企業營運的影響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TW" altLang="en-US" dirty="0"/>
              <a:t>企業經營方式改變</a:t>
            </a:r>
            <a:endParaRPr lang="en-US" altLang="zh-TW" dirty="0"/>
          </a:p>
          <a:p>
            <a:pPr eaLnBrk="1" hangingPunct="1">
              <a:defRPr/>
            </a:pPr>
            <a:endParaRPr lang="en-US" altLang="zh-TW" dirty="0"/>
          </a:p>
          <a:p>
            <a:pPr eaLnBrk="1" hangingPunct="1">
              <a:defRPr/>
            </a:pPr>
            <a:endParaRPr lang="en-US" altLang="zh-TW" dirty="0"/>
          </a:p>
          <a:p>
            <a:pPr eaLnBrk="1" hangingPunct="1">
              <a:defRPr/>
            </a:pPr>
            <a:endParaRPr lang="en-US" altLang="zh-TW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zh-TW" dirty="0"/>
          </a:p>
          <a:p>
            <a:pPr eaLnBrk="1" hangingPunct="1">
              <a:defRPr/>
            </a:pPr>
            <a:r>
              <a:rPr lang="en-US" altLang="zh-TW" dirty="0"/>
              <a:t>IT </a:t>
            </a:r>
            <a:r>
              <a:rPr lang="en-US" altLang="zh-TW" dirty="0">
                <a:solidFill>
                  <a:srgbClr val="FF0000"/>
                </a:solidFill>
              </a:rPr>
              <a:t>“enabled” </a:t>
            </a:r>
            <a:r>
              <a:rPr lang="en-US" altLang="zh-TW" dirty="0"/>
              <a:t>business change!</a:t>
            </a:r>
          </a:p>
          <a:p>
            <a:pPr eaLnBrk="1" hangingPunct="1">
              <a:defRPr/>
            </a:pPr>
            <a:r>
              <a:rPr lang="zh-TW" altLang="en-US" dirty="0"/>
              <a:t>數位「轉型」</a:t>
            </a:r>
          </a:p>
        </p:txBody>
      </p:sp>
      <p:sp>
        <p:nvSpPr>
          <p:cNvPr id="181252" name="WordArt 4"/>
          <p:cNvSpPr>
            <a:spLocks noChangeArrowheads="1" noChangeShapeType="1" noTextEdit="1"/>
          </p:cNvSpPr>
          <p:nvPr/>
        </p:nvSpPr>
        <p:spPr bwMode="auto">
          <a:xfrm>
            <a:off x="1316038" y="1970088"/>
            <a:ext cx="6511925" cy="28987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zh-TW" alt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新細明體" panose="02020500000000000000" pitchFamily="18" charset="-120"/>
              </a:rPr>
              <a:t>必然不是現有經營方式的加速！</a:t>
            </a:r>
          </a:p>
        </p:txBody>
      </p:sp>
      <p:sp>
        <p:nvSpPr>
          <p:cNvPr id="21509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DADF89D-7FEB-412B-8EAD-461025C2027E}" type="slidenum">
              <a:rPr lang="en-US" altLang="zh-TW" sz="1400">
                <a:solidFill>
                  <a:srgbClr val="333399"/>
                </a:solidFill>
              </a:rPr>
              <a:pPr/>
              <a:t>4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1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25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標題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名稱的混淆</a:t>
            </a:r>
          </a:p>
        </p:txBody>
      </p:sp>
      <p:sp>
        <p:nvSpPr>
          <p:cNvPr id="23555" name="內容版面配置區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mtClean="0"/>
              <a:t>資料處理</a:t>
            </a:r>
            <a:endParaRPr lang="en-US" altLang="zh-TW" smtClean="0"/>
          </a:p>
          <a:p>
            <a:r>
              <a:rPr lang="zh-TW" altLang="en-US" smtClean="0"/>
              <a:t>管理資訊系統</a:t>
            </a:r>
            <a:endParaRPr lang="en-US" altLang="zh-TW" smtClean="0"/>
          </a:p>
          <a:p>
            <a:r>
              <a:rPr lang="zh-TW" altLang="en-US" smtClean="0"/>
              <a:t>電腦化</a:t>
            </a:r>
            <a:endParaRPr lang="en-US" altLang="zh-TW" smtClean="0"/>
          </a:p>
          <a:p>
            <a:r>
              <a:rPr lang="zh-TW" altLang="en-US" smtClean="0"/>
              <a:t>電子化</a:t>
            </a:r>
            <a:endParaRPr lang="en-US" altLang="zh-TW" smtClean="0"/>
          </a:p>
          <a:p>
            <a:r>
              <a:rPr lang="zh-TW" altLang="en-US" smtClean="0"/>
              <a:t>數位化</a:t>
            </a:r>
            <a:endParaRPr lang="en-US" altLang="zh-TW" smtClean="0"/>
          </a:p>
          <a:p>
            <a:r>
              <a:rPr lang="zh-TW" altLang="en-US" smtClean="0"/>
              <a:t>智慧化</a:t>
            </a:r>
            <a:endParaRPr lang="en-US" altLang="zh-TW" smtClean="0"/>
          </a:p>
          <a:p>
            <a:r>
              <a:rPr lang="en-US" altLang="zh-TW" smtClean="0"/>
              <a:t>….</a:t>
            </a:r>
            <a:endParaRPr lang="zh-TW" altLang="en-US" smtClean="0"/>
          </a:p>
        </p:txBody>
      </p:sp>
      <p:sp>
        <p:nvSpPr>
          <p:cNvPr id="23556" name="投影片編號版面配置區 3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E437C841-19A0-4B56-B44A-D0655BFD72CF}" type="slidenum">
              <a:rPr lang="en-US" altLang="zh-TW" sz="1400">
                <a:solidFill>
                  <a:srgbClr val="333399"/>
                </a:solidFill>
              </a:rPr>
              <a:pPr/>
              <a:t>5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管理者的工作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mtClean="0"/>
              <a:t>管理者主要是在周邊條件不清楚的情況之下做判斷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mtClean="0"/>
              <a:t>也就是「猜」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mtClean="0"/>
              <a:t>誰猜得比較準，誰勝出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mtClean="0"/>
              <a:t>在關鍵時候猜對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mtClean="0"/>
              <a:t>平常猜對比例比較高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mtClean="0"/>
              <a:t>如何猜？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Guess vs. Educated Guess</a:t>
            </a:r>
          </a:p>
        </p:txBody>
      </p:sp>
      <p:sp>
        <p:nvSpPr>
          <p:cNvPr id="24580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ECA4355-716B-4577-ABDE-3B2647C14590}" type="slidenum">
              <a:rPr lang="en-US" altLang="zh-TW" sz="1400">
                <a:solidFill>
                  <a:srgbClr val="333399"/>
                </a:solidFill>
              </a:rPr>
              <a:pPr/>
              <a:t>6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你是依賴什麼來猜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mtClean="0"/>
              <a:t>直覺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mtClean="0"/>
              <a:t>沒有經過大腦的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mtClean="0"/>
              <a:t>經驗、常識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mtClean="0"/>
              <a:t>需要有類似的案例來做基礎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mtClean="0"/>
              <a:t>自己的經驗、別人的經驗（因此，治國要看歷史）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mtClean="0"/>
              <a:t>推理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mtClean="0"/>
              <a:t>用資料、規則、理論</a:t>
            </a:r>
            <a:r>
              <a:rPr lang="en-US" altLang="zh-TW" smtClean="0">
                <a:latin typeface="新細明體" panose="02020500000000000000" pitchFamily="18" charset="-120"/>
              </a:rPr>
              <a:t>…</a:t>
            </a:r>
            <a:r>
              <a:rPr lang="zh-TW" altLang="en-US" smtClean="0"/>
              <a:t>來協助判斷</a:t>
            </a:r>
          </a:p>
        </p:txBody>
      </p:sp>
      <p:sp>
        <p:nvSpPr>
          <p:cNvPr id="25604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E900F0B-9C7E-4C90-923F-011B9002DFF7}" type="slidenum">
              <a:rPr lang="en-US" altLang="zh-TW" sz="1400">
                <a:solidFill>
                  <a:srgbClr val="333399"/>
                </a:solidFill>
              </a:rPr>
              <a:pPr/>
              <a:t>7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2514600" y="4419600"/>
            <a:ext cx="5410200" cy="609600"/>
          </a:xfrm>
          <a:prstGeom prst="rect">
            <a:avLst/>
          </a:prstGeom>
          <a:solidFill>
            <a:srgbClr val="FFFF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科技創新：電子化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 eaLnBrk="1" hangingPunct="1"/>
            <a:r>
              <a:rPr lang="zh-TW" altLang="en-US" sz="2800" smtClean="0"/>
              <a:t>交通運輸搬運</a:t>
            </a:r>
          </a:p>
          <a:p>
            <a:pPr marL="742950" lvl="1" indent="-285750" eaLnBrk="1" hangingPunct="1"/>
            <a:r>
              <a:rPr lang="zh-TW" altLang="en-US" sz="2400" smtClean="0"/>
              <a:t>物資流動快速</a:t>
            </a:r>
          </a:p>
          <a:p>
            <a:pPr marL="742950" lvl="1" indent="-285750" eaLnBrk="1" hangingPunct="1"/>
            <a:r>
              <a:rPr lang="zh-TW" altLang="en-US" sz="2400" smtClean="0"/>
              <a:t>生產成本降低</a:t>
            </a:r>
          </a:p>
          <a:p>
            <a:pPr marL="342900" indent="-342900" eaLnBrk="1" hangingPunct="1"/>
            <a:r>
              <a:rPr lang="zh-TW" altLang="en-US" sz="2800" smtClean="0"/>
              <a:t>通訊、電腦</a:t>
            </a:r>
          </a:p>
          <a:p>
            <a:pPr marL="742950" lvl="1" indent="-285750" eaLnBrk="1" hangingPunct="1"/>
            <a:r>
              <a:rPr lang="zh-TW" altLang="en-US" sz="2400" smtClean="0"/>
              <a:t>資訊流通和處理方式產生革命</a:t>
            </a:r>
          </a:p>
          <a:p>
            <a:pPr marL="342900" indent="-342900" eaLnBrk="1" hangingPunct="1"/>
            <a:r>
              <a:rPr lang="zh-TW" altLang="en-US" sz="2800" smtClean="0"/>
              <a:t>新觀念：</a:t>
            </a:r>
            <a:r>
              <a:rPr lang="zh-TW" altLang="en-US" sz="2800" smtClean="0">
                <a:solidFill>
                  <a:srgbClr val="CC0000"/>
                </a:solidFill>
              </a:rPr>
              <a:t>使得過去不可能的事變得可能</a:t>
            </a:r>
          </a:p>
          <a:p>
            <a:pPr marL="742950" lvl="1" indent="-285750" eaLnBrk="1" hangingPunct="1"/>
            <a:r>
              <a:rPr lang="zh-TW" altLang="en-US" sz="2400" smtClean="0"/>
              <a:t>科技條件急速改變，過去的一些限制已不存在</a:t>
            </a:r>
          </a:p>
          <a:p>
            <a:pPr marL="742950" lvl="1" indent="-285750" eaLnBrk="1" hangingPunct="1"/>
            <a:r>
              <a:rPr lang="zh-TW" altLang="en-US" sz="2400" smtClean="0"/>
              <a:t>我給顧客帶來什麼</a:t>
            </a:r>
            <a:r>
              <a:rPr lang="zh-TW" altLang="en-US" sz="2400" smtClean="0">
                <a:solidFill>
                  <a:srgbClr val="CC0000"/>
                </a:solidFill>
              </a:rPr>
              <a:t>價值</a:t>
            </a:r>
            <a:r>
              <a:rPr lang="en-US" altLang="zh-TW" sz="2400" smtClean="0"/>
              <a:t>﹖</a:t>
            </a:r>
          </a:p>
        </p:txBody>
      </p:sp>
      <p:sp>
        <p:nvSpPr>
          <p:cNvPr id="26629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6500C4A-59DD-4B1F-ACF4-25824F954807}" type="slidenum">
              <a:rPr lang="en-US" altLang="zh-TW" sz="1400">
                <a:solidFill>
                  <a:srgbClr val="333399"/>
                </a:solidFill>
              </a:rPr>
              <a:pPr/>
              <a:t>8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資訊科技應用的發展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mtClean="0"/>
              <a:t>企業內簡單任務的自動化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mtClean="0"/>
              <a:t>如：結算薪水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mtClean="0"/>
              <a:t>企業內「任務」的完成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mtClean="0"/>
              <a:t>流程改變、再工程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mtClean="0"/>
              <a:t>跨企業的「任務」的完成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mtClean="0"/>
              <a:t>電子商務、電子化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B2C ec: </a:t>
            </a:r>
            <a:r>
              <a:rPr lang="zh-TW" altLang="en-US" smtClean="0"/>
              <a:t>企業對顧客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B2B ec: </a:t>
            </a:r>
            <a:r>
              <a:rPr lang="zh-TW" altLang="en-US" smtClean="0"/>
              <a:t>企業對企業</a:t>
            </a:r>
          </a:p>
        </p:txBody>
      </p:sp>
      <p:sp>
        <p:nvSpPr>
          <p:cNvPr id="28676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9FF823E-8286-4FCC-BDEF-9524EB54151E}" type="slidenum">
              <a:rPr lang="en-US" altLang="zh-TW" sz="1400">
                <a:solidFill>
                  <a:srgbClr val="333399"/>
                </a:solidFill>
              </a:rPr>
              <a:pPr/>
              <a:t>9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0ckf">
  <a:themeElements>
    <a:clrScheme name="0ckf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0ckf">
      <a:majorFont>
        <a:latin typeface="Arial"/>
        <a:ea typeface="SimHei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0ckf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ckf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0ckf">
  <a:themeElements>
    <a:clrScheme name="0ckf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0ckf">
      <a:majorFont>
        <a:latin typeface="Arial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0ckf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ckf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Settings\ckfarn\Application Data\Microsoft\Templates\0ckf.pot</Template>
  <TotalTime>4172</TotalTime>
  <Words>834</Words>
  <Application>Microsoft Office PowerPoint</Application>
  <PresentationFormat>如螢幕大小 (4:3)</PresentationFormat>
  <Paragraphs>160</Paragraphs>
  <Slides>17</Slides>
  <Notes>6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17</vt:i4>
      </vt:variant>
    </vt:vector>
  </HeadingPairs>
  <TitlesOfParts>
    <vt:vector size="27" baseType="lpstr">
      <vt:lpstr>Times New Roman</vt:lpstr>
      <vt:lpstr>新細明體</vt:lpstr>
      <vt:lpstr>Arial</vt:lpstr>
      <vt:lpstr>SimHei</vt:lpstr>
      <vt:lpstr>標楷體</vt:lpstr>
      <vt:lpstr>Wingdings</vt:lpstr>
      <vt:lpstr>Webdings</vt:lpstr>
      <vt:lpstr>微軟正黑體</vt:lpstr>
      <vt:lpstr>0ckf</vt:lpstr>
      <vt:lpstr>1_0ckf</vt:lpstr>
      <vt:lpstr>企業電子化</vt:lpstr>
      <vt:lpstr>上課預備</vt:lpstr>
      <vt:lpstr>課本</vt:lpstr>
      <vt:lpstr>IT 對企業營運的影響</vt:lpstr>
      <vt:lpstr>名稱的混淆</vt:lpstr>
      <vt:lpstr>管理者的工作</vt:lpstr>
      <vt:lpstr>你是依賴什麼來猜</vt:lpstr>
      <vt:lpstr>科技創新：電子化</vt:lpstr>
      <vt:lpstr>資訊科技應用的發展</vt:lpstr>
      <vt:lpstr>資訊科技應用</vt:lpstr>
      <vt:lpstr>世界改變了！     近代網路科技帶來的企業經營改變</vt:lpstr>
      <vt:lpstr>世界改變了！     美國網路零售規模</vt:lpstr>
      <vt:lpstr>實體商店— 2016/7 關門潮</vt:lpstr>
      <vt:lpstr>虛擬商店的強勢崛起</vt:lpstr>
      <vt:lpstr>企業經營典範、社會行為轉型</vt:lpstr>
      <vt:lpstr>5G: 下一波的經營方式革命1</vt:lpstr>
      <vt:lpstr>AI: 下一波的經營方式革命2</vt:lpstr>
    </vt:vector>
  </TitlesOfParts>
  <Manager/>
  <Company>ncu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資管人的生涯</dc:title>
  <dc:subject/>
  <dc:creator>ckfarn</dc:creator>
  <cp:keywords/>
  <dc:description/>
  <cp:lastModifiedBy>CKFarn</cp:lastModifiedBy>
  <cp:revision>95</cp:revision>
  <dcterms:created xsi:type="dcterms:W3CDTF">1999-10-13T03:09:02Z</dcterms:created>
  <dcterms:modified xsi:type="dcterms:W3CDTF">2024-02-23T06:28:31Z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2</vt:i4>
  </property>
  <property fmtid="{D5CDD505-2E9C-101B-9397-08002B2CF9AE}" pid="4" name="Compression">
    <vt:i4>100</vt:i4>
  </property>
  <property fmtid="{D5CDD505-2E9C-101B-9397-08002B2CF9AE}" pid="5" name="ScreenSize">
    <vt:i4>2</vt:i4>
  </property>
  <property fmtid="{D5CDD505-2E9C-101B-9397-08002B2CF9AE}" pid="6" name="ScreenUsage">
    <vt:i4>1</vt:i4>
  </property>
  <property fmtid="{D5CDD505-2E9C-101B-9397-08002B2CF9AE}" pid="7" name="MailAddress">
    <vt:lpwstr/>
  </property>
  <property fmtid="{D5CDD505-2E9C-101B-9397-08002B2CF9AE}" pid="8" name="HomePage">
    <vt:lpwstr/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D:\My Talks</vt:lpwstr>
  </property>
  <property fmtid="{D5CDD505-2E9C-101B-9397-08002B2CF9AE}" pid="22" name="EncodingType">
    <vt:i4>-99</vt:i4>
  </property>
</Properties>
</file>