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84"/>
  </p:notesMasterIdLst>
  <p:sldIdLst>
    <p:sldId id="360" r:id="rId2"/>
    <p:sldId id="362" r:id="rId3"/>
    <p:sldId id="363" r:id="rId4"/>
    <p:sldId id="411" r:id="rId5"/>
    <p:sldId id="412" r:id="rId6"/>
    <p:sldId id="366" r:id="rId7"/>
    <p:sldId id="471" r:id="rId8"/>
    <p:sldId id="367" r:id="rId9"/>
    <p:sldId id="368" r:id="rId10"/>
    <p:sldId id="415" r:id="rId11"/>
    <p:sldId id="416" r:id="rId12"/>
    <p:sldId id="470" r:id="rId13"/>
    <p:sldId id="369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61" r:id="rId22"/>
    <p:sldId id="462" r:id="rId23"/>
    <p:sldId id="544" r:id="rId24"/>
    <p:sldId id="638" r:id="rId25"/>
    <p:sldId id="673" r:id="rId26"/>
    <p:sldId id="636" r:id="rId27"/>
    <p:sldId id="456" r:id="rId28"/>
    <p:sldId id="424" r:id="rId29"/>
    <p:sldId id="467" r:id="rId30"/>
    <p:sldId id="637" r:id="rId31"/>
    <p:sldId id="425" r:id="rId32"/>
    <p:sldId id="426" r:id="rId33"/>
    <p:sldId id="427" r:id="rId34"/>
    <p:sldId id="428" r:id="rId35"/>
    <p:sldId id="472" r:id="rId36"/>
    <p:sldId id="473" r:id="rId37"/>
    <p:sldId id="429" r:id="rId38"/>
    <p:sldId id="430" r:id="rId39"/>
    <p:sldId id="431" r:id="rId40"/>
    <p:sldId id="432" r:id="rId41"/>
    <p:sldId id="433" r:id="rId42"/>
    <p:sldId id="674" r:id="rId43"/>
    <p:sldId id="434" r:id="rId44"/>
    <p:sldId id="435" r:id="rId45"/>
    <p:sldId id="436" r:id="rId46"/>
    <p:sldId id="476" r:id="rId47"/>
    <p:sldId id="475" r:id="rId48"/>
    <p:sldId id="437" r:id="rId49"/>
    <p:sldId id="438" r:id="rId50"/>
    <p:sldId id="439" r:id="rId51"/>
    <p:sldId id="440" r:id="rId52"/>
    <p:sldId id="441" r:id="rId53"/>
    <p:sldId id="442" r:id="rId54"/>
    <p:sldId id="443" r:id="rId55"/>
    <p:sldId id="444" r:id="rId56"/>
    <p:sldId id="445" r:id="rId57"/>
    <p:sldId id="446" r:id="rId58"/>
    <p:sldId id="447" r:id="rId59"/>
    <p:sldId id="448" r:id="rId60"/>
    <p:sldId id="451" r:id="rId61"/>
    <p:sldId id="453" r:id="rId62"/>
    <p:sldId id="454" r:id="rId63"/>
    <p:sldId id="455" r:id="rId64"/>
    <p:sldId id="383" r:id="rId65"/>
    <p:sldId id="385" r:id="rId66"/>
    <p:sldId id="386" r:id="rId67"/>
    <p:sldId id="388" r:id="rId68"/>
    <p:sldId id="389" r:id="rId69"/>
    <p:sldId id="390" r:id="rId70"/>
    <p:sldId id="391" r:id="rId71"/>
    <p:sldId id="458" r:id="rId72"/>
    <p:sldId id="392" r:id="rId73"/>
    <p:sldId id="393" r:id="rId74"/>
    <p:sldId id="394" r:id="rId75"/>
    <p:sldId id="395" r:id="rId76"/>
    <p:sldId id="396" r:id="rId77"/>
    <p:sldId id="397" r:id="rId78"/>
    <p:sldId id="466" r:id="rId79"/>
    <p:sldId id="400" r:id="rId80"/>
    <p:sldId id="457" r:id="rId81"/>
    <p:sldId id="402" r:id="rId82"/>
    <p:sldId id="403" r:id="rId8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7A69B8A9-5E03-4EFF-1DC1-701E9814E5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B685E9C5-98C7-379A-135E-04341556F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3F43224B-136F-7BCC-03A9-3F3820447E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5FB3803F-3251-FE9A-A7E9-B17A4DF59D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  <a:endParaRPr lang="en-US" altLang="zh-TW" noProof="0"/>
          </a:p>
          <a:p>
            <a:pPr lvl="1"/>
            <a:r>
              <a:rPr lang="zh-TW" altLang="en-US" noProof="0"/>
              <a:t>第二層</a:t>
            </a:r>
            <a:endParaRPr lang="en-US" altLang="zh-TW" noProof="0"/>
          </a:p>
          <a:p>
            <a:pPr lvl="2"/>
            <a:r>
              <a:rPr lang="zh-TW" altLang="en-US" noProof="0"/>
              <a:t>第三層</a:t>
            </a:r>
            <a:endParaRPr lang="en-US" altLang="zh-TW" noProof="0"/>
          </a:p>
          <a:p>
            <a:pPr lvl="3"/>
            <a:r>
              <a:rPr lang="zh-TW" altLang="en-US" noProof="0"/>
              <a:t>第四層</a:t>
            </a:r>
            <a:endParaRPr lang="en-US" altLang="zh-TW" noProof="0"/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A6F053FE-B9AB-141F-65C8-15D26DB8E5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4621B66D-9D6E-6F2A-E334-42271C5910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3B141D-8071-1B45-8071-5A4318C8BB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1904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xmlns="" id="{334B1263-11AF-0F5E-C6CE-5F88C31D3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F85CB47-3E82-D040-837F-D9F3CDD6ECD2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02AAE805-EA83-CD77-4AF0-015BA5583C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xmlns="" id="{A7BAAC33-FE33-1D99-4A2D-AA0846E32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70816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xmlns="" id="{43375382-151F-6057-E5D6-6770500D1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F4EA29-5511-5441-85DE-16B96B6AC626}" type="slidenum">
              <a:rPr lang="en-US" altLang="zh-TW" sz="1200"/>
              <a:pPr/>
              <a:t>39</a:t>
            </a:fld>
            <a:endParaRPr lang="en-US" altLang="zh-TW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xmlns="" id="{B4718E2A-24ED-5AEB-6860-718D47BDF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xmlns="" id="{46179233-10CF-E57E-7298-8E1B1D581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8134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xmlns="" id="{447DD695-75F7-9C59-A187-115E09BF0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FCAE56A-5118-264C-9547-AA7F9C0E3455}" type="slidenum">
              <a:rPr lang="en-US" altLang="zh-TW" sz="1200"/>
              <a:pPr/>
              <a:t>40</a:t>
            </a:fld>
            <a:endParaRPr lang="en-US" altLang="zh-TW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xmlns="" id="{664EC744-F7F9-EAB2-F782-951CB98D7C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xmlns="" id="{8FAF2D0E-1131-96AE-659A-1E9F46C21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8021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xmlns="" id="{B6A3DA6B-4DC1-B824-A7C6-230A2B7A2F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4DD037B-560E-1A41-8D0C-9C214DFD7225}" type="slidenum">
              <a:rPr lang="en-US" altLang="zh-TW" sz="1200"/>
              <a:pPr/>
              <a:t>48</a:t>
            </a:fld>
            <a:endParaRPr lang="en-US" altLang="zh-TW" sz="12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xmlns="" id="{831865E0-01A4-2410-5590-4F34BD8526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xmlns="" id="{6C4D1026-F73D-68AD-DE44-7790BC278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45277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xmlns="" id="{06C04C6A-986F-F136-9CCF-12B7DCCF07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61F9F7-68CC-BC49-A20E-5B03477FBD84}" type="slidenum">
              <a:rPr lang="en-US" altLang="zh-TW" sz="1200"/>
              <a:pPr/>
              <a:t>50</a:t>
            </a:fld>
            <a:endParaRPr lang="en-US" altLang="zh-TW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xmlns="" id="{74C722E3-CEA6-1356-592A-09EA74A5EF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xmlns="" id="{2FA01384-BBAC-E600-6CDA-78BD09819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63565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xmlns="" id="{855C5EBF-4FFF-43D5-59DA-BE372809A5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31D3F4-CC10-2C4B-9DCA-3263B34904FA}" type="slidenum">
              <a:rPr lang="en-US" altLang="zh-TW" sz="1200"/>
              <a:pPr/>
              <a:t>52</a:t>
            </a:fld>
            <a:endParaRPr lang="en-US" altLang="zh-TW" sz="12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xmlns="" id="{C94CD1A4-5719-221D-4C16-B3F025B281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xmlns="" id="{EBFEC878-4109-4F25-1364-EECED7130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66398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xmlns="" id="{E2A5B6C7-7F92-DFE1-3EEB-2929C482C7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8BC513F-8268-3443-BBE2-28A8BB101AB6}" type="slidenum">
              <a:rPr lang="en-US" altLang="zh-TW" sz="1200"/>
              <a:pPr/>
              <a:t>78</a:t>
            </a:fld>
            <a:endParaRPr lang="en-US" altLang="zh-TW" sz="12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xmlns="" id="{4DC78CCE-6185-4A88-5BDF-CD6F1BB75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xmlns="" id="{877BCDD2-DDA5-882B-206B-43DEC32267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45276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xmlns="" id="{64FDB9EC-997B-0C7F-2F43-17305C14B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25BCE3-E54E-EB4E-8A54-DCFBF2762377}" type="slidenum">
              <a:rPr lang="en-US" altLang="zh-TW" sz="1200"/>
              <a:pPr/>
              <a:t>79</a:t>
            </a:fld>
            <a:endParaRPr lang="en-US" altLang="zh-TW" sz="12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xmlns="" id="{A2A17288-2E05-ABA2-D4A5-D2BDE3BD03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xmlns="" id="{AD93BCB9-AAC5-EADA-D60E-C88792A78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70993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xmlns="" id="{81D09898-6809-25B0-9A2E-8AE7AB8668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1D01119-9036-3E45-85A2-A3EB46421A74}" type="slidenum">
              <a:rPr lang="en-US" altLang="zh-TW" sz="1200"/>
              <a:pPr/>
              <a:t>80</a:t>
            </a:fld>
            <a:endParaRPr lang="en-US" altLang="zh-TW" sz="12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55117ABA-3C24-B3C4-02C9-73423DCBC6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0825226A-008A-85FB-32D9-F8F0200A2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47647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xmlns="" id="{D29BF6F3-1F26-F2F4-BD0C-DFECEB765D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F005E6-D2C2-6B46-AB80-E7C6140BD0CB}" type="slidenum">
              <a:rPr lang="en-US" altLang="zh-TW" sz="1200"/>
              <a:pPr/>
              <a:t>81</a:t>
            </a:fld>
            <a:endParaRPr lang="en-US" altLang="zh-TW" sz="12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xmlns="" id="{78676D5C-877D-3EF9-01B8-D279AA3C79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xmlns="" id="{339A4AD0-BB06-5675-4323-CD43EA8835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2337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xmlns="" id="{5AAE06E5-9279-36EB-3548-BEB555A465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A671298-FC3E-6946-95E0-38C6BA62040A}" type="slidenum">
              <a:rPr lang="en-US" altLang="zh-TW" sz="1200"/>
              <a:pPr/>
              <a:t>82</a:t>
            </a:fld>
            <a:endParaRPr lang="en-US" altLang="zh-TW" sz="12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xmlns="" id="{6A4557F2-43EE-1810-2E86-3FEB1BBE8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xmlns="" id="{0C4A3FB4-A75F-3453-EA1B-229D2B83B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2869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xmlns="" id="{27513173-4107-99BA-2F55-7987505C08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F785CB-DA93-6F4B-9B6C-43ADD2A1454C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xmlns="" id="{9D3ACE57-3B39-FBD7-9D7E-7E42E39B6D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xmlns="" id="{070B9089-0092-1478-5EFE-7B73D3760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1462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3A753859-8B65-D696-8260-953B4C4EB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A31058E-8A26-2A4C-8305-DC6BEEC9B980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BF321356-604E-10B6-BB7D-19870DE691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059A8CAF-A1C2-EF0F-3510-0D3466AD6C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0844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xmlns="" id="{E102BA66-3CA6-9DFC-4B25-74C153A899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3F6F002-11D1-154F-A9A0-D7E2CBCE3605}" type="slidenum">
              <a:rPr lang="zh-TW" altLang="en-US" sz="1200"/>
              <a:pPr/>
              <a:t>23</a:t>
            </a:fld>
            <a:endParaRPr lang="en-US" altLang="zh-TW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xmlns="" id="{872B7B68-9CAD-67EA-C272-48008DDA5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xmlns="" id="{D59F959D-9A53-4E80-A5CC-F5A39C29DA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0133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8F7D1A91-E1A6-16B8-149B-FFDF8BBBC9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DFA527-EEBC-C046-B891-C10E00522A97}" type="slidenum">
              <a:rPr lang="en-US" altLang="zh-TW" sz="1200"/>
              <a:pPr/>
              <a:t>24</a:t>
            </a:fld>
            <a:endParaRPr lang="en-US" altLang="zh-TW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DD6B9F45-908F-0A7B-5354-10BC72D618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9A74FCA3-33A7-FBDE-0E13-0B74CD8B1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1434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xmlns="" id="{BEEDE4F9-AAC5-C1DF-FB1C-F8BFC2C1F1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25E3A46-5C43-3F41-A5D5-28D785E3A77A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25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xmlns="" id="{CEEB8F7D-1BA0-EE82-AC8A-9CBD64F17C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xmlns="" id="{D8C84F3D-8493-A753-555D-15CBA4918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7427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xmlns="" id="{66D9FB71-0FA7-F326-5F25-53C335B179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0ADC112-8BCD-EC4B-ABA5-11F921EC8AD8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26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xmlns="" id="{7762C789-6B15-5D65-F9C7-DE2C8B4C44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xmlns="" id="{4214ECFC-AA25-8065-020C-1A9BCAB5C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7813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>
            <a:extLst>
              <a:ext uri="{FF2B5EF4-FFF2-40B4-BE49-F238E27FC236}">
                <a16:creationId xmlns:a16="http://schemas.microsoft.com/office/drawing/2014/main" xmlns="" id="{21E245C3-9AF3-F769-603E-AF47D9E04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>
            <a:extLst>
              <a:ext uri="{FF2B5EF4-FFF2-40B4-BE49-F238E27FC236}">
                <a16:creationId xmlns:a16="http://schemas.microsoft.com/office/drawing/2014/main" xmlns="" id="{3D7D2003-D2D7-5A06-395C-50FC4F918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4" name="投影片編號版面配置區 3">
            <a:extLst>
              <a:ext uri="{FF2B5EF4-FFF2-40B4-BE49-F238E27FC236}">
                <a16:creationId xmlns:a16="http://schemas.microsoft.com/office/drawing/2014/main" xmlns="" id="{BAC8ABA3-F6D4-AB1B-B9A4-217C1379E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A6C0145-2ED0-2649-AFFF-BBB101665082}" type="slidenum">
              <a:rPr lang="en-US" altLang="zh-TW" sz="1200"/>
              <a:pPr/>
              <a:t>30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2505967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xmlns="" id="{9398096C-206F-EB23-CC94-93FD03D9B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EC83C-366A-CF47-93AD-0D36E5F76E7B}" type="slidenum">
              <a:rPr lang="en-US" altLang="zh-TW" sz="1200"/>
              <a:pPr/>
              <a:t>38</a:t>
            </a:fld>
            <a:endParaRPr lang="en-US" altLang="zh-TW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xmlns="" id="{E96D56E4-55AF-1718-4D11-7C3153307E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xmlns="" id="{F508A062-1EDA-9B23-E042-203CCF68A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9047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 按一下以編輯母片子標題樣式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90C8C76-57CA-DDDB-FD6E-2F549D4DE9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3286146-E721-0543-9417-B45D4852E6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3FE70-BF6C-DA46-901C-F5129784E9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10834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76AB402-356D-2413-0563-0762AD7A16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911A50B1-A935-39BC-8B2E-62FE3C9481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FD8B3-81B5-FB4C-BEF8-A9E334FB2C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8121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E870A57E-0E26-45A8-2721-8E72F3334E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0553D1B8-59AD-F19D-8A73-329C5794D9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F7C54-9AC9-5147-8037-BA74428EBB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3782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B07D14B-1DCD-EA40-BEAD-57FBE8AB44F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FC87549B-FB00-E23C-1527-EC602AC37A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85A89-AF55-FB42-91FF-53CFDDDA6A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974421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39E7C8B6-8BF8-BF87-1B55-FEFEBB4015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2463061-88F9-9CA3-284F-AE988D3877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C4A57-54BF-E84D-93F8-E75D531B77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44512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B5CD06-9441-89AE-E74F-D76178A528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7D21E2A-80BA-C078-2155-ABA83BBA677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EB950-4416-5A47-850F-24DD89F3C4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31935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7329173-5100-C1C5-1230-9EB6383616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103B52CE-8401-FDAB-145D-2636541726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FC373-2543-EB40-868E-8F29E9C339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277974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1FB62E8-E3E8-51F8-4E87-1F550EB0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23C7E7A6-DA8C-1186-EE33-A04FC4AE52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86A20-E865-BF47-B06A-F36DD9E210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25324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C9F5C09-2EEF-CDE9-D635-18CA629AF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A56953A-2C6B-DCFD-02EF-CAE43990F5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6D918-96A2-6943-B1B4-14ACB84A68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231157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E0E41117-CE7B-E161-CED8-68B319495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39DD1A4C-7993-F6AF-C957-F811F7822D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0829D-7038-6643-A0AC-2F1C51BFD8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907732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363812E3-722F-9D2E-F727-75EFCE3326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75286DA7-1C0B-4E84-BD8C-2A028FF0E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7B3D4-1ACB-594A-BD46-9F2DCC0630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88907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3ECD4D87-3BC2-5D69-1820-83B226FAB7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xmlns="" id="{EF97EA33-DC30-F190-7AA7-8668801A3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08C67-B452-BA4D-8E9D-623EFD5D77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3466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75C622E-D9C5-D81F-F9E8-F1A3990C6C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65842A0-3BB4-D0AA-1F5F-C5618AA484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455BD-C5BD-3C49-952C-0A3B90D27B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30002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6B0D8AE-18E2-1082-2782-EA0FC0305B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00EB866-C08A-5EDB-FA69-6101F8F885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C902B-F1AF-2F43-A98A-E837EB8181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16450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DA6698DA-042F-6D78-ECD5-AD73B043B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2A3D9910-2E20-81F2-6F66-510E64B06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7684EA6C-5CE5-DCDF-4433-6867496553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  <a:endParaRPr lang="en-US" altLang="zh-TW"/>
          </a:p>
          <a:p>
            <a:pPr lvl="1"/>
            <a:r>
              <a:rPr lang="zh-TW" altLang="en-US"/>
              <a:t>第二層</a:t>
            </a:r>
            <a:endParaRPr lang="en-US" altLang="zh-TW"/>
          </a:p>
          <a:p>
            <a:pPr lvl="2"/>
            <a:r>
              <a:rPr lang="zh-TW" altLang="en-US"/>
              <a:t>第三層</a:t>
            </a:r>
            <a:endParaRPr lang="en-US" altLang="zh-TW"/>
          </a:p>
          <a:p>
            <a:pPr lvl="3"/>
            <a:r>
              <a:rPr lang="zh-TW" altLang="en-US"/>
              <a:t>第四層</a:t>
            </a:r>
            <a:endParaRPr lang="en-US" altLang="zh-TW"/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:a16="http://schemas.microsoft.com/office/drawing/2014/main" xmlns="" id="{31C48D55-7B30-D035-2772-0C6C24D12C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46438" name="Rectangle 6">
            <a:extLst>
              <a:ext uri="{FF2B5EF4-FFF2-40B4-BE49-F238E27FC236}">
                <a16:creationId xmlns:a16="http://schemas.microsoft.com/office/drawing/2014/main" xmlns="" id="{2251D366-3986-8E57-3A19-A5A0F7F4F1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31218F21-1E99-844E-B6F0-2C5AF018E82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46439" name="AutoShape 7">
            <a:extLst>
              <a:ext uri="{FF2B5EF4-FFF2-40B4-BE49-F238E27FC236}">
                <a16:creationId xmlns:a16="http://schemas.microsoft.com/office/drawing/2014/main" xmlns="" id="{B025F652-2515-36A8-06F5-0F494362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blurRad="63500" dist="107763" dir="2700000" algn="ctr" rotWithShape="0">
              <a:schemeClr val="bg1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  <a:cs typeface="新細明體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xmlns="" id="{A9D5AC93-624B-A4E0-3997-DB69CB4A1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6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7"/>
        </a:buBlip>
        <a:defRPr kumimoji="1" sz="2800">
          <a:solidFill>
            <a:schemeClr val="tx1"/>
          </a:solidFill>
          <a:latin typeface="Times New Roman" charset="0"/>
          <a:ea typeface="新細明體" charset="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sz="2400">
          <a:solidFill>
            <a:srgbClr val="006600"/>
          </a:solidFill>
          <a:latin typeface="Times New Roman" charset="0"/>
          <a:ea typeface="新細明體" charset="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>
          <a:solidFill>
            <a:srgbClr val="CC0000"/>
          </a:solidFill>
          <a:latin typeface="Times New Roman" charset="0"/>
          <a:ea typeface="新細明體" charset="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18531907-32A2-98A3-6596-4AE70D53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F0036822-4296-95FD-665C-7064D7FC6F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企業經營模式創新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xmlns="" id="{B9CA8ABF-065F-04A5-ADD4-60DAE72FC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695251" cy="1107996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CFA0150-00AA-FABB-7E3F-388C5500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3235325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kumimoji="1" sz="3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itchFamily="2" charset="2"/>
              <a:buNone/>
              <a:defRPr kumimoji="1" sz="280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400">
                <a:solidFill>
                  <a:srgbClr val="006600"/>
                </a:solidFill>
                <a:latin typeface="Times New Roman" charset="0"/>
                <a:ea typeface="新細明體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000">
                <a:solidFill>
                  <a:srgbClr val="CC0000"/>
                </a:solidFill>
                <a:latin typeface="Times New Roman" charset="0"/>
                <a:ea typeface="新細明體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9pPr>
          </a:lstStyle>
          <a:p>
            <a:pPr marL="190500" lvl="1" eaLnBrk="1" hangingPunct="1"/>
            <a:endParaRPr lang="en-US" altLang="zh-TW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中原大學</a:t>
            </a:r>
            <a:r>
              <a:rPr lang="en-US" altLang="zh-TW" kern="0" dirty="0">
                <a:ea typeface="標楷體" panose="03000509000000000000" pitchFamily="49" charset="-120"/>
              </a:rPr>
              <a:t>—</a:t>
            </a:r>
            <a:r>
              <a:rPr lang="zh-TW" altLang="en-US" kern="0" dirty="0">
                <a:ea typeface="標楷體" panose="03000509000000000000" pitchFamily="49" charset="-120"/>
              </a:rPr>
              <a:t>資訊管理系</a:t>
            </a:r>
            <a:endParaRPr lang="en-US" altLang="en-US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范錚強</a:t>
            </a:r>
            <a:endParaRPr lang="en-US" altLang="zh-TW" sz="2400" kern="0" dirty="0">
              <a:ea typeface="標楷體" panose="03000509000000000000" pitchFamily="49" charset="-120"/>
            </a:endParaRPr>
          </a:p>
          <a:p>
            <a:pPr eaLnBrk="1" hangingPunct="1"/>
            <a:r>
              <a:rPr lang="en-US" altLang="zh-TW" sz="2000" kern="0" dirty="0" err="1"/>
              <a:t>mailto</a:t>
            </a:r>
            <a:r>
              <a:rPr lang="en-US" altLang="zh-TW" sz="2000" kern="0" dirty="0"/>
              <a:t>: </a:t>
            </a:r>
            <a:r>
              <a:rPr lang="en-US" altLang="zh-TW" sz="2000" kern="0" dirty="0" err="1"/>
              <a:t>ckfarn@mgt.ncu.edu.tw</a:t>
            </a:r>
            <a:endParaRPr lang="en-US" altLang="zh-TW" sz="2000" kern="0" dirty="0"/>
          </a:p>
          <a:p>
            <a:pPr eaLnBrk="1" hangingPunct="1"/>
            <a:r>
              <a:rPr lang="en-US" altLang="zh-TW" sz="2000" kern="0" dirty="0"/>
              <a:t>http://</a:t>
            </a:r>
            <a:r>
              <a:rPr lang="en-US" altLang="zh-TW" sz="2000" kern="0" dirty="0" err="1"/>
              <a:t>www.mgt.ncu.edu.tw</a:t>
            </a:r>
            <a:r>
              <a:rPr lang="en-US" altLang="zh-TW" sz="2000" kern="0" dirty="0"/>
              <a:t>/~</a:t>
            </a:r>
            <a:r>
              <a:rPr lang="en-US" altLang="zh-TW" sz="2000" kern="0" dirty="0" err="1"/>
              <a:t>ckfarn</a:t>
            </a:r>
            <a:endParaRPr lang="en-US" altLang="zh-TW" sz="2000" kern="0" dirty="0"/>
          </a:p>
          <a:p>
            <a:pPr marL="190500" lvl="1" eaLnBrk="1" hangingPunct="1"/>
            <a:endParaRPr lang="en-US" altLang="zh-TW" sz="2000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zh-TW" sz="2000" kern="0" dirty="0" smtClean="0">
                <a:ea typeface="新細明體" panose="02020500000000000000" pitchFamily="18" charset="-120"/>
              </a:rPr>
              <a:t>2024.02 </a:t>
            </a:r>
            <a:r>
              <a:rPr lang="en-US" altLang="zh-TW" sz="2000" kern="0" dirty="0">
                <a:ea typeface="新細明體" panose="02020500000000000000" pitchFamily="18" charset="-120"/>
              </a:rPr>
              <a:t>updated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>
            <a:extLst>
              <a:ext uri="{FF2B5EF4-FFF2-40B4-BE49-F238E27FC236}">
                <a16:creationId xmlns:a16="http://schemas.microsoft.com/office/drawing/2014/main" xmlns="" id="{E1525CA8-435D-1CB9-8030-91346F4C61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5" name="投影片編號版面配置區 4">
            <a:extLst>
              <a:ext uri="{FF2B5EF4-FFF2-40B4-BE49-F238E27FC236}">
                <a16:creationId xmlns:a16="http://schemas.microsoft.com/office/drawing/2014/main" xmlns="" id="{D7B07941-B25E-4CEE-3D43-6133069C83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3A9E9DF-1940-4540-A32D-6A7CA48ABF58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xmlns="" id="{888BC8F6-15B0-1B74-C76A-94229AB554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價值訴求：層次</a:t>
            </a:r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xmlns="" id="{A2C6A49A-8435-5556-7114-958AC4BCB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企業整體</a:t>
            </a:r>
            <a:endParaRPr lang="en-US" altLang="zh-TW"/>
          </a:p>
          <a:p>
            <a:pPr eaLnBrk="1" hangingPunct="1"/>
            <a:r>
              <a:rPr lang="zh-TW" altLang="en-US"/>
              <a:t>事業單位</a:t>
            </a:r>
            <a:endParaRPr lang="en-US" altLang="zh-TW"/>
          </a:p>
          <a:p>
            <a:pPr eaLnBrk="1" hangingPunct="1"/>
            <a:r>
              <a:rPr lang="zh-TW" altLang="en-US"/>
              <a:t>主要產品和服務</a:t>
            </a:r>
            <a:endParaRPr lang="en-US" altLang="zh-TW"/>
          </a:p>
          <a:p>
            <a:pPr eaLnBrk="1" hangingPunct="1"/>
            <a:r>
              <a:rPr lang="zh-TW" altLang="en-US"/>
              <a:t>計畫</a:t>
            </a:r>
            <a:endParaRPr lang="en-US" altLang="zh-TW"/>
          </a:p>
          <a:p>
            <a:pPr eaLnBrk="1" hangingPunct="1"/>
            <a:endParaRPr lang="zh-TW" altLang="en-US"/>
          </a:p>
        </p:txBody>
      </p:sp>
      <p:sp>
        <p:nvSpPr>
          <p:cNvPr id="354308" name="WordArt 4">
            <a:extLst>
              <a:ext uri="{FF2B5EF4-FFF2-40B4-BE49-F238E27FC236}">
                <a16:creationId xmlns:a16="http://schemas.microsoft.com/office/drawing/2014/main" xmlns="" id="{A58767F8-A3E0-69DE-45AD-C8FA685553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48888">
            <a:off x="793750" y="3994150"/>
            <a:ext cx="6975475" cy="13525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solidFill>
                  <a:srgbClr val="A50021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標楷體" panose="03000509000000000000" pitchFamily="49" charset="-120"/>
                <a:ea typeface="標楷體" panose="03000509000000000000" pitchFamily="49" charset="-120"/>
              </a:rPr>
              <a:t>價值向誰「訴說」？</a:t>
            </a:r>
            <a:endParaRPr lang="x-none" sz="3600" kern="10">
              <a:solidFill>
                <a:srgbClr val="A50021"/>
              </a:soli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頁尾版面配置區 3">
            <a:extLst>
              <a:ext uri="{FF2B5EF4-FFF2-40B4-BE49-F238E27FC236}">
                <a16:creationId xmlns:a16="http://schemas.microsoft.com/office/drawing/2014/main" xmlns="" id="{6C6CFD15-FDCA-CBB0-2C2D-08E358641A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9" name="投影片編號版面配置區 4">
            <a:extLst>
              <a:ext uri="{FF2B5EF4-FFF2-40B4-BE49-F238E27FC236}">
                <a16:creationId xmlns:a16="http://schemas.microsoft.com/office/drawing/2014/main" xmlns="" id="{08DE054C-01D8-E8CD-3E35-03FDD2255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693A3D-440F-1D4A-AA50-DD254ADB6AC9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xmlns="" id="{726363EC-0063-6D76-B309-5CA765DA4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Perrier </a:t>
            </a:r>
            <a:r>
              <a:rPr lang="zh-TW" altLang="en-US"/>
              <a:t>賣什麼？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xmlns="" id="{E15BAAE4-1022-03D9-E194-F8F877E7C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賣水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水能賣那麼貴嗎？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>
                <a:solidFill>
                  <a:srgbClr val="CC0000"/>
                </a:solidFill>
              </a:rPr>
              <a:t>Life Style!!</a:t>
            </a:r>
          </a:p>
        </p:txBody>
      </p:sp>
      <p:pic>
        <p:nvPicPr>
          <p:cNvPr id="14342" name="Picture 4">
            <a:extLst>
              <a:ext uri="{FF2B5EF4-FFF2-40B4-BE49-F238E27FC236}">
                <a16:creationId xmlns:a16="http://schemas.microsoft.com/office/drawing/2014/main" xmlns="" id="{2660A6E2-FCF2-B8AA-3A48-61761B3D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941888"/>
            <a:ext cx="23764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:a16="http://schemas.microsoft.com/office/drawing/2014/main" xmlns="" id="{124EC530-8C8E-9A3A-E91B-7AFF72B71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844675"/>
            <a:ext cx="28813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>
            <a:extLst>
              <a:ext uri="{FF2B5EF4-FFF2-40B4-BE49-F238E27FC236}">
                <a16:creationId xmlns:a16="http://schemas.microsoft.com/office/drawing/2014/main" xmlns="" id="{8CEA998E-FAB9-0C7E-4422-2CFFEA845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腳踏車的價值訴求？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002AB70A-D6F6-AB9C-6E9D-CB30C900D7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交通</a:t>
            </a:r>
            <a:endParaRPr lang="en-US" altLang="zh-TW"/>
          </a:p>
          <a:p>
            <a:r>
              <a:rPr lang="zh-TW" altLang="en-US"/>
              <a:t>健康</a:t>
            </a:r>
            <a:endParaRPr lang="en-US" altLang="zh-TW"/>
          </a:p>
          <a:p>
            <a:r>
              <a:rPr lang="zh-TW" altLang="en-US"/>
              <a:t>休閒</a:t>
            </a:r>
            <a:endParaRPr lang="en-US" altLang="zh-TW"/>
          </a:p>
          <a:p>
            <a:r>
              <a:rPr lang="zh-TW" altLang="en-US"/>
              <a:t>生活品味</a:t>
            </a:r>
            <a:endParaRPr lang="en-US" altLang="zh-TW"/>
          </a:p>
          <a:p>
            <a:endParaRPr lang="en-US" altLang="zh-TW"/>
          </a:p>
          <a:p>
            <a:r>
              <a:rPr lang="en-US" altLang="zh-TW">
                <a:solidFill>
                  <a:srgbClr val="CC0000"/>
                </a:solidFill>
              </a:rPr>
              <a:t>U-Bike </a:t>
            </a:r>
            <a:r>
              <a:rPr lang="zh-TW" altLang="en-US">
                <a:solidFill>
                  <a:srgbClr val="CC0000"/>
                </a:solidFill>
              </a:rPr>
              <a:t>的訴求？</a:t>
            </a:r>
          </a:p>
        </p:txBody>
      </p:sp>
      <p:sp>
        <p:nvSpPr>
          <p:cNvPr id="15364" name="頁尾版面配置區 3">
            <a:extLst>
              <a:ext uri="{FF2B5EF4-FFF2-40B4-BE49-F238E27FC236}">
                <a16:creationId xmlns:a16="http://schemas.microsoft.com/office/drawing/2014/main" xmlns="" id="{1223EFB4-F6A7-F789-09F8-A1A638CE53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5" name="投影片編號版面配置區 4">
            <a:extLst>
              <a:ext uri="{FF2B5EF4-FFF2-40B4-BE49-F238E27FC236}">
                <a16:creationId xmlns:a16="http://schemas.microsoft.com/office/drawing/2014/main" xmlns="" id="{DB26A9E2-B155-BEE0-22EB-C464BF8FA3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0CAFB0-6E7B-FA45-916D-061D8F3765D8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3">
            <a:extLst>
              <a:ext uri="{FF2B5EF4-FFF2-40B4-BE49-F238E27FC236}">
                <a16:creationId xmlns:a16="http://schemas.microsoft.com/office/drawing/2014/main" xmlns="" id="{158DAFC8-18EE-06FD-C7FA-3C020859E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7" name="投影片編號版面配置區 4">
            <a:extLst>
              <a:ext uri="{FF2B5EF4-FFF2-40B4-BE49-F238E27FC236}">
                <a16:creationId xmlns:a16="http://schemas.microsoft.com/office/drawing/2014/main" xmlns="" id="{EC1AE21A-30B5-8CB8-4D72-0A8DDC8012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9C7D161-3466-C54B-8514-5227410F682B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xmlns="" id="{189A898B-5D9B-7658-4732-A161CB3A1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xmlns="" id="{CEBB970E-54D2-8472-1AEF-FAC6DF7FA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>
            <a:extLst>
              <a:ext uri="{FF2B5EF4-FFF2-40B4-BE49-F238E27FC236}">
                <a16:creationId xmlns:a16="http://schemas.microsoft.com/office/drawing/2014/main" xmlns="" id="{0C6D258F-8CC0-58FC-5CD3-B01D1A8083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1" name="投影片編號版面配置區 4">
            <a:extLst>
              <a:ext uri="{FF2B5EF4-FFF2-40B4-BE49-F238E27FC236}">
                <a16:creationId xmlns:a16="http://schemas.microsoft.com/office/drawing/2014/main" xmlns="" id="{3C6EC931-71F8-BD9F-D637-2CA991783A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585B59C-E4BC-B040-8E60-8EB5A68EA069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xmlns="" id="{5DC0FEFC-FCCA-9E00-291D-DBB77D7B5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xmlns="" id="{46F4E4E3-E14A-7054-717B-056D689E3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頁尾版面配置區 3">
            <a:extLst>
              <a:ext uri="{FF2B5EF4-FFF2-40B4-BE49-F238E27FC236}">
                <a16:creationId xmlns:a16="http://schemas.microsoft.com/office/drawing/2014/main" xmlns="" id="{875F8B80-1046-ABF4-ADCF-D6C51B2D9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5" name="投影片編號版面配置區 4">
            <a:extLst>
              <a:ext uri="{FF2B5EF4-FFF2-40B4-BE49-F238E27FC236}">
                <a16:creationId xmlns:a16="http://schemas.microsoft.com/office/drawing/2014/main" xmlns="" id="{F3054131-A695-25DC-FF58-23501B87C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E80AD1-96CF-FA40-8E71-E60B1C152055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xmlns="" id="{AD04EB5E-3591-2BE0-D304-BA702BB7D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商業伙伴網路</a:t>
            </a:r>
          </a:p>
        </p:txBody>
      </p:sp>
      <p:sp>
        <p:nvSpPr>
          <p:cNvPr id="18437" name="AutoShape 3">
            <a:extLst>
              <a:ext uri="{FF2B5EF4-FFF2-40B4-BE49-F238E27FC236}">
                <a16:creationId xmlns:a16="http://schemas.microsoft.com/office/drawing/2014/main" xmlns="" id="{A1BC788B-1C09-58D2-4309-38A132234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2852738"/>
            <a:ext cx="1582738" cy="2087562"/>
          </a:xfrm>
          <a:prstGeom prst="smileyFace">
            <a:avLst>
              <a:gd name="adj" fmla="val 4653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18438" name="AutoShape 4">
            <a:extLst>
              <a:ext uri="{FF2B5EF4-FFF2-40B4-BE49-F238E27FC236}">
                <a16:creationId xmlns:a16="http://schemas.microsoft.com/office/drawing/2014/main" xmlns="" id="{71F8EC13-1646-E34C-8F46-FD67EF02A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060575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39" name="AutoShape 5">
            <a:extLst>
              <a:ext uri="{FF2B5EF4-FFF2-40B4-BE49-F238E27FC236}">
                <a16:creationId xmlns:a16="http://schemas.microsoft.com/office/drawing/2014/main" xmlns="" id="{B294085D-1CFA-D210-0FFD-01AE0B88F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141663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0" name="AutoShape 6">
            <a:extLst>
              <a:ext uri="{FF2B5EF4-FFF2-40B4-BE49-F238E27FC236}">
                <a16:creationId xmlns:a16="http://schemas.microsoft.com/office/drawing/2014/main" xmlns="" id="{0414B288-8A31-E31E-6EC1-515D38E1D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222750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1" name="AutoShape 7">
            <a:extLst>
              <a:ext uri="{FF2B5EF4-FFF2-40B4-BE49-F238E27FC236}">
                <a16:creationId xmlns:a16="http://schemas.microsoft.com/office/drawing/2014/main" xmlns="" id="{46A8104B-181B-CCB0-CB3A-33EAECEF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5303838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grpSp>
        <p:nvGrpSpPr>
          <p:cNvPr id="357384" name="Group 8">
            <a:extLst>
              <a:ext uri="{FF2B5EF4-FFF2-40B4-BE49-F238E27FC236}">
                <a16:creationId xmlns:a16="http://schemas.microsoft.com/office/drawing/2014/main" xmlns="" id="{2F8BAEAF-4F91-70C8-FAA9-B52BC78C5645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060575"/>
            <a:ext cx="4395787" cy="3744913"/>
            <a:chOff x="1565" y="1434"/>
            <a:chExt cx="2769" cy="2359"/>
          </a:xfrm>
        </p:grpSpPr>
        <p:sp>
          <p:nvSpPr>
            <p:cNvPr id="18452" name="Line 9">
              <a:extLst>
                <a:ext uri="{FF2B5EF4-FFF2-40B4-BE49-F238E27FC236}">
                  <a16:creationId xmlns:a16="http://schemas.microsoft.com/office/drawing/2014/main" xmlns="" id="{69E860CD-91A2-2D19-E0ED-3592C5B5C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1797"/>
              <a:ext cx="952" cy="408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3" name="Line 10">
              <a:extLst>
                <a:ext uri="{FF2B5EF4-FFF2-40B4-BE49-F238E27FC236}">
                  <a16:creationId xmlns:a16="http://schemas.microsoft.com/office/drawing/2014/main" xmlns="" id="{03CE1421-F564-6AFB-D201-6C4B7843A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" y="2432"/>
              <a:ext cx="726" cy="9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4" name="Line 11">
              <a:extLst>
                <a:ext uri="{FF2B5EF4-FFF2-40B4-BE49-F238E27FC236}">
                  <a16:creationId xmlns:a16="http://schemas.microsoft.com/office/drawing/2014/main" xmlns="" id="{360212CD-61FE-4D09-0AEB-8715AF2E6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2886"/>
              <a:ext cx="726" cy="18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5" name="Line 12">
              <a:extLst>
                <a:ext uri="{FF2B5EF4-FFF2-40B4-BE49-F238E27FC236}">
                  <a16:creationId xmlns:a16="http://schemas.microsoft.com/office/drawing/2014/main" xmlns="" id="{4972EF27-287C-9325-67ED-4B933C66B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3203"/>
              <a:ext cx="907" cy="590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6" name="Text Box 13">
              <a:extLst>
                <a:ext uri="{FF2B5EF4-FFF2-40B4-BE49-F238E27FC236}">
                  <a16:creationId xmlns:a16="http://schemas.microsoft.com/office/drawing/2014/main" xmlns="" id="{78A7F6CF-E689-7EF6-1805-39D612331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" y="1434"/>
              <a:ext cx="208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chemeClr val="accent2"/>
                  </a:solidFill>
                </a:rPr>
                <a:t>若即若離的關係</a:t>
              </a:r>
              <a:endParaRPr lang="en-US" altLang="zh-TW" b="1">
                <a:solidFill>
                  <a:schemeClr val="accent2"/>
                </a:solidFill>
              </a:endParaRPr>
            </a:p>
            <a:p>
              <a:pPr eaLnBrk="1" hangingPunct="1"/>
              <a:r>
                <a:rPr lang="en-US" altLang="zh-TW" b="1">
                  <a:solidFill>
                    <a:schemeClr val="accent2"/>
                  </a:solidFill>
                </a:rPr>
                <a:t>Arm length relationship</a:t>
              </a:r>
            </a:p>
          </p:txBody>
        </p:sp>
      </p:grpSp>
      <p:grpSp>
        <p:nvGrpSpPr>
          <p:cNvPr id="357390" name="Group 14">
            <a:extLst>
              <a:ext uri="{FF2B5EF4-FFF2-40B4-BE49-F238E27FC236}">
                <a16:creationId xmlns:a16="http://schemas.microsoft.com/office/drawing/2014/main" xmlns="" id="{733A6689-FC7B-99A0-E7CA-428C78CB8EC9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636838"/>
            <a:ext cx="3452812" cy="3697287"/>
            <a:chOff x="2381" y="1525"/>
            <a:chExt cx="2175" cy="2329"/>
          </a:xfrm>
        </p:grpSpPr>
        <p:sp>
          <p:nvSpPr>
            <p:cNvPr id="18447" name="Line 15">
              <a:extLst>
                <a:ext uri="{FF2B5EF4-FFF2-40B4-BE49-F238E27FC236}">
                  <a16:creationId xmlns:a16="http://schemas.microsoft.com/office/drawing/2014/main" xmlns="" id="{E18D1588-881D-5346-7470-2AB47A341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525"/>
              <a:ext cx="952" cy="408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8" name="Line 16">
              <a:extLst>
                <a:ext uri="{FF2B5EF4-FFF2-40B4-BE49-F238E27FC236}">
                  <a16:creationId xmlns:a16="http://schemas.microsoft.com/office/drawing/2014/main" xmlns="" id="{0432B95A-4430-FF39-10C4-A891E9EAB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2160"/>
              <a:ext cx="726" cy="9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9" name="Line 17">
              <a:extLst>
                <a:ext uri="{FF2B5EF4-FFF2-40B4-BE49-F238E27FC236}">
                  <a16:creationId xmlns:a16="http://schemas.microsoft.com/office/drawing/2014/main" xmlns="" id="{D86C617E-05B3-6AEB-3336-3BE5C1ED7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614"/>
              <a:ext cx="726" cy="18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0" name="Line 18">
              <a:extLst>
                <a:ext uri="{FF2B5EF4-FFF2-40B4-BE49-F238E27FC236}">
                  <a16:creationId xmlns:a16="http://schemas.microsoft.com/office/drawing/2014/main" xmlns="" id="{1927BA61-2679-4058-E4A1-9D88937E63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931"/>
              <a:ext cx="907" cy="590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1" name="Text Box 19">
              <a:extLst>
                <a:ext uri="{FF2B5EF4-FFF2-40B4-BE49-F238E27FC236}">
                  <a16:creationId xmlns:a16="http://schemas.microsoft.com/office/drawing/2014/main" xmlns="" id="{33A77E3F-8244-7781-F354-2FEDAA205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56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CC0000"/>
                  </a:solidFill>
                </a:rPr>
                <a:t>打群架的關係</a:t>
              </a:r>
            </a:p>
          </p:txBody>
        </p:sp>
      </p:grpSp>
      <p:sp>
        <p:nvSpPr>
          <p:cNvPr id="357396" name="AutoShape 20">
            <a:extLst>
              <a:ext uri="{FF2B5EF4-FFF2-40B4-BE49-F238E27FC236}">
                <a16:creationId xmlns:a16="http://schemas.microsoft.com/office/drawing/2014/main" xmlns="" id="{95BD672E-B61E-0D86-C7FF-7B75931B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628775"/>
            <a:ext cx="5903913" cy="4752975"/>
          </a:xfrm>
          <a:prstGeom prst="hexagon">
            <a:avLst>
              <a:gd name="adj" fmla="val 31054"/>
              <a:gd name="vf" fmla="val 115470"/>
            </a:avLst>
          </a:prstGeom>
          <a:solidFill>
            <a:srgbClr val="F9BB87">
              <a:alpha val="7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45" name="AutoShape 21">
            <a:extLst>
              <a:ext uri="{FF2B5EF4-FFF2-40B4-BE49-F238E27FC236}">
                <a16:creationId xmlns:a16="http://schemas.microsoft.com/office/drawing/2014/main" xmlns="" id="{53938832-9315-DAFD-8A5F-0D7ECCE12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997200"/>
            <a:ext cx="2016125" cy="1871663"/>
          </a:xfrm>
          <a:prstGeom prst="star32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公司</a:t>
            </a:r>
          </a:p>
        </p:txBody>
      </p:sp>
      <p:sp>
        <p:nvSpPr>
          <p:cNvPr id="18446" name="Line 22">
            <a:extLst>
              <a:ext uri="{FF2B5EF4-FFF2-40B4-BE49-F238E27FC236}">
                <a16:creationId xmlns:a16="http://schemas.microsoft.com/office/drawing/2014/main" xmlns="" id="{160E0700-C2B5-17F6-B16A-156989718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932238"/>
            <a:ext cx="792162" cy="15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9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>
            <a:extLst>
              <a:ext uri="{FF2B5EF4-FFF2-40B4-BE49-F238E27FC236}">
                <a16:creationId xmlns:a16="http://schemas.microsoft.com/office/drawing/2014/main" xmlns="" id="{FBA08F54-3434-4B5C-2F97-2634E2A768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9" name="投影片編號版面配置區 4">
            <a:extLst>
              <a:ext uri="{FF2B5EF4-FFF2-40B4-BE49-F238E27FC236}">
                <a16:creationId xmlns:a16="http://schemas.microsoft.com/office/drawing/2014/main" xmlns="" id="{FFB3799B-DE8B-8BD0-CC97-A119ED52FA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31FD77-BC64-504A-8B50-75BC2FDE40E5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xmlns="" id="{2CA66C2E-C95C-2313-E5F9-48A5E5DD6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主要資源、核心能耐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xmlns="" id="{7E54703E-25AB-520A-C9DB-E53B21C0B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你有什麼特殊競爭力？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人脈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品牌力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人力資源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技術、專利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口袋深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獨特的市場（如：中國移動對其人口）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實體資源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頁尾版面配置區 3">
            <a:extLst>
              <a:ext uri="{FF2B5EF4-FFF2-40B4-BE49-F238E27FC236}">
                <a16:creationId xmlns:a16="http://schemas.microsoft.com/office/drawing/2014/main" xmlns="" id="{EDB69227-6EF1-0F77-63BE-216EF27ED5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3" name="投影片編號版面配置區 4">
            <a:extLst>
              <a:ext uri="{FF2B5EF4-FFF2-40B4-BE49-F238E27FC236}">
                <a16:creationId xmlns:a16="http://schemas.microsoft.com/office/drawing/2014/main" xmlns="" id="{641B62AD-B92C-1E99-ADC3-3B0DAE55BD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B7A154-407A-9B4D-9D90-CBF98B31EE1B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xmlns="" id="{F2A9811D-B319-7E1B-C975-7D24B1011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主要活動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xmlns="" id="{8038D52E-FA84-803A-0B50-19EFB9C4E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產業價值鏈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企業必須決定投入哪一些環節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將另一些環節交由策略伙伴進行</a:t>
            </a:r>
            <a:endParaRPr lang="zh-TW" altLang="en-US" sz="36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0486" name="AutoShape 4">
            <a:extLst>
              <a:ext uri="{FF2B5EF4-FFF2-40B4-BE49-F238E27FC236}">
                <a16:creationId xmlns:a16="http://schemas.microsoft.com/office/drawing/2014/main" xmlns="" id="{DB974373-4256-52E1-B052-560B8F53C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市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場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需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求</a:t>
            </a:r>
            <a:endParaRPr lang="zh-TW" altLang="en-US"/>
          </a:p>
        </p:txBody>
      </p:sp>
      <p:sp>
        <p:nvSpPr>
          <p:cNvPr id="20487" name="AutoShape 5">
            <a:extLst>
              <a:ext uri="{FF2B5EF4-FFF2-40B4-BE49-F238E27FC236}">
                <a16:creationId xmlns:a16="http://schemas.microsoft.com/office/drawing/2014/main" xmlns="" id="{3483DDEE-15FC-8E45-0A08-613633DBC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20488" name="AutoShape 6">
            <a:extLst>
              <a:ext uri="{FF2B5EF4-FFF2-40B4-BE49-F238E27FC236}">
                <a16:creationId xmlns:a16="http://schemas.microsoft.com/office/drawing/2014/main" xmlns="" id="{1ED82038-42E5-AC95-2209-6C25EEFDE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20489" name="AutoShape 7">
            <a:extLst>
              <a:ext uri="{FF2B5EF4-FFF2-40B4-BE49-F238E27FC236}">
                <a16:creationId xmlns:a16="http://schemas.microsoft.com/office/drawing/2014/main" xmlns="" id="{5F2424DD-F8AE-4AC2-48A2-39B01ECFE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20490" name="AutoShape 8">
            <a:extLst>
              <a:ext uri="{FF2B5EF4-FFF2-40B4-BE49-F238E27FC236}">
                <a16:creationId xmlns:a16="http://schemas.microsoft.com/office/drawing/2014/main" xmlns="" id="{95D3425D-41BB-147D-096C-D89ADB01D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採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20491" name="AutoShape 9">
            <a:extLst>
              <a:ext uri="{FF2B5EF4-FFF2-40B4-BE49-F238E27FC236}">
                <a16:creationId xmlns:a16="http://schemas.microsoft.com/office/drawing/2014/main" xmlns="" id="{563369D7-A46F-E953-0057-10834B9B6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生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endParaRPr lang="zh-TW" altLang="en-US"/>
          </a:p>
        </p:txBody>
      </p:sp>
      <p:sp>
        <p:nvSpPr>
          <p:cNvPr id="20492" name="AutoShape 10">
            <a:extLst>
              <a:ext uri="{FF2B5EF4-FFF2-40B4-BE49-F238E27FC236}">
                <a16:creationId xmlns:a16="http://schemas.microsoft.com/office/drawing/2014/main" xmlns="" id="{1B96211C-A3F8-FF6A-8F03-5A522510D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20493" name="AutoShape 11">
            <a:extLst>
              <a:ext uri="{FF2B5EF4-FFF2-40B4-BE49-F238E27FC236}">
                <a16:creationId xmlns:a16="http://schemas.microsoft.com/office/drawing/2014/main" xmlns="" id="{C7994EBD-AC3D-2DF4-A60F-0EA63E5B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行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4" name="AutoShape 12">
            <a:extLst>
              <a:ext uri="{FF2B5EF4-FFF2-40B4-BE49-F238E27FC236}">
                <a16:creationId xmlns:a16="http://schemas.microsoft.com/office/drawing/2014/main" xmlns="" id="{863E0E87-3200-8200-34AB-D3451BE1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5" name="AutoShape 13">
            <a:extLst>
              <a:ext uri="{FF2B5EF4-FFF2-40B4-BE49-F238E27FC236}">
                <a16:creationId xmlns:a16="http://schemas.microsoft.com/office/drawing/2014/main" xmlns="" id="{C48E6081-8B02-CEA2-2905-0B6856279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20496" name="AutoShape 14">
            <a:extLst>
              <a:ext uri="{FF2B5EF4-FFF2-40B4-BE49-F238E27FC236}">
                <a16:creationId xmlns:a16="http://schemas.microsoft.com/office/drawing/2014/main" xmlns="" id="{87A5E564-1F05-F4EE-7732-ACBB4B8B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後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服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>
            <a:extLst>
              <a:ext uri="{FF2B5EF4-FFF2-40B4-BE49-F238E27FC236}">
                <a16:creationId xmlns:a16="http://schemas.microsoft.com/office/drawing/2014/main" xmlns="" id="{C580D18D-8DB8-2522-C252-DF4C0D47A2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7" name="投影片編號版面配置區 4">
            <a:extLst>
              <a:ext uri="{FF2B5EF4-FFF2-40B4-BE49-F238E27FC236}">
                <a16:creationId xmlns:a16="http://schemas.microsoft.com/office/drawing/2014/main" xmlns="" id="{2F0A6916-8A4B-5BF3-08BE-039736F059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BC8BE0-1B33-1447-B818-C3527778402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xmlns="" id="{E7E75549-DBE0-206C-FB67-64B360381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業種和業態的迷思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xmlns="" id="{191B79C1-1045-952D-8239-1C585AD2E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業種，例如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紡織業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但其中又可細分為：紡紗、織布、染整、成衣製造、成衣批發、成衣設計、銷售通路、紡織機械、染料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業態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買賣、代工生產、製造、外銷等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同業種、不同業態，賺不同的錢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頁尾版面配置區 2">
            <a:extLst>
              <a:ext uri="{FF2B5EF4-FFF2-40B4-BE49-F238E27FC236}">
                <a16:creationId xmlns:a16="http://schemas.microsoft.com/office/drawing/2014/main" xmlns="" id="{2435C1A3-5E95-C92C-772C-D6FB470246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1" name="投影片編號版面配置區 3">
            <a:extLst>
              <a:ext uri="{FF2B5EF4-FFF2-40B4-BE49-F238E27FC236}">
                <a16:creationId xmlns:a16="http://schemas.microsoft.com/office/drawing/2014/main" xmlns="" id="{E3B2DB6D-985B-E054-4894-972296AE6F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410C584-A67C-224C-9BE3-7BE4B69F91A8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1474" name="AutoShape 2">
            <a:extLst>
              <a:ext uri="{FF2B5EF4-FFF2-40B4-BE49-F238E27FC236}">
                <a16:creationId xmlns:a16="http://schemas.microsoft.com/office/drawing/2014/main" xmlns="" id="{96F8639C-11E7-6E05-AE99-188921B32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5" name="AutoShape 3">
            <a:extLst>
              <a:ext uri="{FF2B5EF4-FFF2-40B4-BE49-F238E27FC236}">
                <a16:creationId xmlns:a16="http://schemas.microsoft.com/office/drawing/2014/main" xmlns="" id="{D38CC59B-F6E4-CF6F-4E5F-9AE60C708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6" name="AutoShape 4">
            <a:extLst>
              <a:ext uri="{FF2B5EF4-FFF2-40B4-BE49-F238E27FC236}">
                <a16:creationId xmlns:a16="http://schemas.microsoft.com/office/drawing/2014/main" xmlns="" id="{A77F4CC7-DF35-E554-E8C0-71093E0CC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7" name="AutoShape 5">
            <a:extLst>
              <a:ext uri="{FF2B5EF4-FFF2-40B4-BE49-F238E27FC236}">
                <a16:creationId xmlns:a16="http://schemas.microsoft.com/office/drawing/2014/main" xmlns="" id="{9088DE5F-99BB-0452-3102-3467D2D4B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7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8" name="AutoShape 6">
            <a:extLst>
              <a:ext uri="{FF2B5EF4-FFF2-40B4-BE49-F238E27FC236}">
                <a16:creationId xmlns:a16="http://schemas.microsoft.com/office/drawing/2014/main" xmlns="" id="{89FCEB56-07F7-07A5-1BEA-C7897B7AB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0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9" name="AutoShape 7">
            <a:extLst>
              <a:ext uri="{FF2B5EF4-FFF2-40B4-BE49-F238E27FC236}">
                <a16:creationId xmlns:a16="http://schemas.microsoft.com/office/drawing/2014/main" xmlns="" id="{F5C987C1-6154-3DCC-D3C1-06C078D01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2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0" name="AutoShape 8">
            <a:extLst>
              <a:ext uri="{FF2B5EF4-FFF2-40B4-BE49-F238E27FC236}">
                <a16:creationId xmlns:a16="http://schemas.microsoft.com/office/drawing/2014/main" xmlns="" id="{D35403DC-4176-CF5A-72E0-3667AF431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66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1" name="AutoShape 9">
            <a:extLst>
              <a:ext uri="{FF2B5EF4-FFF2-40B4-BE49-F238E27FC236}">
                <a16:creationId xmlns:a16="http://schemas.microsoft.com/office/drawing/2014/main" xmlns="" id="{9D1A8D22-5F80-306F-0787-2DDBF44A7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540" name="Text Box 10">
            <a:extLst>
              <a:ext uri="{FF2B5EF4-FFF2-40B4-BE49-F238E27FC236}">
                <a16:creationId xmlns:a16="http://schemas.microsoft.com/office/drawing/2014/main" xmlns="" id="{CC2AACE0-0479-C998-2005-430694780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1925638"/>
            <a:ext cx="784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361483" name="Text Box 11">
            <a:extLst>
              <a:ext uri="{FF2B5EF4-FFF2-40B4-BE49-F238E27FC236}">
                <a16:creationId xmlns:a16="http://schemas.microsoft.com/office/drawing/2014/main" xmlns="" id="{04F285F0-656F-6820-7A43-69E871742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784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 b="1">
                <a:latin typeface="Arial" panose="020B0604020202020204" pitchFamily="34" charset="0"/>
              </a:rPr>
              <a:t>Ｒ＆Ｄ　採購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委外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製造　　組裝　　銷售　</a:t>
            </a:r>
            <a:r>
              <a:rPr lang="en-US" altLang="zh-TW" sz="2000" b="1">
                <a:latin typeface="Arial" panose="020B0604020202020204" pitchFamily="34" charset="0"/>
              </a:rPr>
              <a:t> </a:t>
            </a:r>
            <a:r>
              <a:rPr lang="zh-TW" altLang="en-US" sz="2000" b="1">
                <a:latin typeface="Arial" panose="020B0604020202020204" pitchFamily="34" charset="0"/>
              </a:rPr>
              <a:t>物流　　服務</a:t>
            </a:r>
          </a:p>
        </p:txBody>
      </p:sp>
      <p:sp>
        <p:nvSpPr>
          <p:cNvPr id="22542" name="Rectangle 12">
            <a:extLst>
              <a:ext uri="{FF2B5EF4-FFF2-40B4-BE49-F238E27FC236}">
                <a16:creationId xmlns:a16="http://schemas.microsoft.com/office/drawing/2014/main" xmlns="" id="{46DA9DF1-1103-35C6-BF95-7F30E08C30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業態的分析</a:t>
            </a:r>
          </a:p>
        </p:txBody>
      </p:sp>
      <p:sp>
        <p:nvSpPr>
          <p:cNvPr id="22543" name="Rectangle 13">
            <a:extLst>
              <a:ext uri="{FF2B5EF4-FFF2-40B4-BE49-F238E27FC236}">
                <a16:creationId xmlns:a16="http://schemas.microsoft.com/office/drawing/2014/main" xmlns="" id="{491D5C9B-ACFD-1899-C137-11FA5E589C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743200"/>
            <a:ext cx="8207375" cy="3505200"/>
          </a:xfrm>
        </p:spPr>
        <p:txBody>
          <a:bodyPr/>
          <a:lstStyle/>
          <a:p>
            <a:pPr eaLnBrk="1" hangingPunct="1"/>
            <a:r>
              <a:rPr lang="zh-TW" altLang="en-US" sz="2800"/>
              <a:t>將各企業的活動內容，以價值鏈的活動加以分析</a:t>
            </a:r>
            <a:endParaRPr lang="en-US" altLang="zh-TW" sz="2800"/>
          </a:p>
          <a:p>
            <a:pPr eaLnBrk="1" hangingPunct="1"/>
            <a:r>
              <a:rPr lang="zh-TW" altLang="en-US" sz="2800"/>
              <a:t>將類似的企業分群</a:t>
            </a:r>
            <a:endParaRPr lang="en-US" altLang="zh-TW" sz="2800"/>
          </a:p>
          <a:p>
            <a:pPr eaLnBrk="1" hangingPunct="1"/>
            <a:r>
              <a:rPr lang="zh-TW" altLang="en-US" sz="2800"/>
              <a:t>各群的企業，則為不同業態</a:t>
            </a:r>
            <a:endParaRPr lang="en-US" altLang="zh-TW" sz="2800"/>
          </a:p>
          <a:p>
            <a:pPr eaLnBrk="1" hangingPunct="1"/>
            <a:r>
              <a:rPr lang="zh-TW" altLang="en-US" sz="2800"/>
              <a:t>不同產業、相同業態的經營者，流程相似</a:t>
            </a:r>
            <a:endParaRPr lang="en-US" altLang="zh-TW" sz="2800"/>
          </a:p>
          <a:p>
            <a:pPr eaLnBrk="1" hangingPunct="1"/>
            <a:r>
              <a:rPr lang="zh-TW" altLang="en-US" sz="2800"/>
              <a:t>思考：如何能增加企業價值</a:t>
            </a:r>
          </a:p>
        </p:txBody>
      </p:sp>
      <p:sp>
        <p:nvSpPr>
          <p:cNvPr id="22544" name="Text Box 14">
            <a:extLst>
              <a:ext uri="{FF2B5EF4-FFF2-40B4-BE49-F238E27FC236}">
                <a16:creationId xmlns:a16="http://schemas.microsoft.com/office/drawing/2014/main" xmlns="" id="{5F28758E-2226-3A6E-368F-59EEE801B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1628775"/>
            <a:ext cx="1428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400"/>
              <a:t>政治大學黃思明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4" grpId="0" animBg="1"/>
      <p:bldP spid="361475" grpId="0" animBg="1"/>
      <p:bldP spid="361476" grpId="0" animBg="1"/>
      <p:bldP spid="361477" grpId="0" animBg="1"/>
      <p:bldP spid="361478" grpId="0" animBg="1"/>
      <p:bldP spid="361479" grpId="0" animBg="1"/>
      <p:bldP spid="361480" grpId="0" animBg="1"/>
      <p:bldP spid="361481" grpId="0" animBg="1"/>
      <p:bldP spid="36148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>
            <a:extLst>
              <a:ext uri="{FF2B5EF4-FFF2-40B4-BE49-F238E27FC236}">
                <a16:creationId xmlns:a16="http://schemas.microsoft.com/office/drawing/2014/main" xmlns="" id="{5BC231F2-A136-A5DD-BDB9-C475B0570F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>
            <a:extLst>
              <a:ext uri="{FF2B5EF4-FFF2-40B4-BE49-F238E27FC236}">
                <a16:creationId xmlns:a16="http://schemas.microsoft.com/office/drawing/2014/main" xmlns="" id="{3DC2FB83-87E2-5A05-A276-32EC67B1AE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FD583CD-773A-9542-AEEF-35D773C44509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xmlns="" id="{45704AE1-ED84-8DEE-C65C-5E2D9909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企業經營模式</a:t>
            </a:r>
            <a:r>
              <a:rPr lang="en-US" altLang="zh-TW"/>
              <a:t> </a:t>
            </a:r>
            <a:r>
              <a:rPr lang="en-US" altLang="zh-TW" baseline="-25000"/>
              <a:t>1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xmlns="" id="{98753284-1042-621B-96EA-F13077EA3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 eaLnBrk="1" hangingPunct="1"/>
            <a:r>
              <a:rPr lang="zh-TW" altLang="en-US" sz="2800"/>
              <a:t>對外：商業模式</a:t>
            </a:r>
            <a:r>
              <a:rPr lang="en-US" altLang="zh-TW" sz="2800"/>
              <a:t> (Business Model)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主要問題：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企業做那些事，不做那些事，賺什麼錢，不賺什麼錢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選擇那些加值活動來創造企業的價值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資本投入構成企業主要的長期資產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商業模式是相當穩定不易改變的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電腦創立至今商業模式一直是所謂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 Direct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，沒有變過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例如：自有品牌、代工生產</a:t>
            </a:r>
            <a:r>
              <a:rPr lang="en-US" altLang="zh-TW" sz="2800"/>
              <a:t>(OEM)</a:t>
            </a:r>
            <a:r>
              <a:rPr lang="zh-TW" altLang="en-US" sz="2800"/>
              <a:t>、代工設計生產</a:t>
            </a:r>
            <a:r>
              <a:rPr lang="en-US" altLang="zh-TW" sz="2800"/>
              <a:t>(ODM)</a:t>
            </a:r>
            <a:r>
              <a:rPr lang="zh-TW" altLang="en-US" sz="2800"/>
              <a:t>、買來賣、仲介買賣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頁尾版面配置區 3">
            <a:extLst>
              <a:ext uri="{FF2B5EF4-FFF2-40B4-BE49-F238E27FC236}">
                <a16:creationId xmlns:a16="http://schemas.microsoft.com/office/drawing/2014/main" xmlns="" id="{528F7DF0-C1D8-5ED3-ACEA-EC703A58DD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5" name="投影片編號版面配置區 4">
            <a:extLst>
              <a:ext uri="{FF2B5EF4-FFF2-40B4-BE49-F238E27FC236}">
                <a16:creationId xmlns:a16="http://schemas.microsoft.com/office/drawing/2014/main" xmlns="" id="{5A012051-2F85-56C6-335A-5E27A23EE7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1976504-BE6E-2D44-9714-C2F205D54E3A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xmlns="" id="{9613AEAA-41F2-2C48-5B72-D85DBD353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企業轉型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xmlns="" id="{7F998FC4-2D4D-8FA0-AE30-AFF96941E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ODM </a:t>
            </a:r>
            <a:r>
              <a:rPr lang="zh-TW" altLang="en-US"/>
              <a:t>和</a:t>
            </a:r>
            <a:r>
              <a:rPr lang="en-US" altLang="zh-TW"/>
              <a:t> OEM </a:t>
            </a:r>
            <a:r>
              <a:rPr lang="zh-TW" altLang="en-US"/>
              <a:t>的差異？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價值鍊活動的增加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你是否有相關的核心能耐？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製造服務化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核心能耐和價值鍊活動不同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成本結構和營收模式也會改變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zh-TW" altLang="en-US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>
            <a:extLst>
              <a:ext uri="{FF2B5EF4-FFF2-40B4-BE49-F238E27FC236}">
                <a16:creationId xmlns:a16="http://schemas.microsoft.com/office/drawing/2014/main" xmlns="" id="{952953AD-CF88-D5D2-1ED0-B387A14B5F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79" name="投影片編號版面配置區 4">
            <a:extLst>
              <a:ext uri="{FF2B5EF4-FFF2-40B4-BE49-F238E27FC236}">
                <a16:creationId xmlns:a16="http://schemas.microsoft.com/office/drawing/2014/main" xmlns="" id="{8B1E3B08-AAE3-652D-2203-74F96FEADD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7007941-18D8-8E42-8F05-08D2E456F7C4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xmlns="" id="{BF48F4CE-57AF-E38E-6E60-25AE0DE90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IT</a:t>
            </a:r>
            <a:r>
              <a:rPr lang="zh-TW" altLang="en-US"/>
              <a:t>促成的創新</a:t>
            </a:r>
            <a:r>
              <a:rPr lang="en-US" altLang="zh-TW"/>
              <a:t>: Wal-Mart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xmlns="" id="{158DE1EA-E240-5896-AE28-6AF756448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最成功的流通業</a:t>
            </a:r>
            <a:r>
              <a:rPr lang="en-US" altLang="zh-TW" sz="2800"/>
              <a:t> Discount Stores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2002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年，全球最大企業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Wal-Mart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7% 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相對於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K-Mart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0.9% </a:t>
            </a:r>
          </a:p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利用</a:t>
            </a:r>
            <a:r>
              <a:rPr lang="en-US" altLang="zh-TW" sz="2800"/>
              <a:t>IT</a:t>
            </a:r>
            <a:r>
              <a:rPr lang="zh-TW" altLang="en-US" sz="2800"/>
              <a:t>達成極高的能見度，去除中間的庫存和物流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>
            <a:extLst>
              <a:ext uri="{FF2B5EF4-FFF2-40B4-BE49-F238E27FC236}">
                <a16:creationId xmlns:a16="http://schemas.microsoft.com/office/drawing/2014/main" xmlns="" id="{66BBE9DC-2AAD-7FD2-1787-2F48151251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7" name="投影片編號版面配置區 4">
            <a:extLst>
              <a:ext uri="{FF2B5EF4-FFF2-40B4-BE49-F238E27FC236}">
                <a16:creationId xmlns:a16="http://schemas.microsoft.com/office/drawing/2014/main" xmlns="" id="{19E496B0-01F5-A55A-ECA0-214430D185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F24726-9EED-8C4E-B4F5-710EE0F269DB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xmlns="" id="{655C94DC-B5D8-8D1C-3886-C2C2EF3B5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最古老的通路營運模式</a:t>
            </a:r>
          </a:p>
        </p:txBody>
      </p:sp>
      <p:sp>
        <p:nvSpPr>
          <p:cNvPr id="26629" name="Line 3">
            <a:extLst>
              <a:ext uri="{FF2B5EF4-FFF2-40B4-BE49-F238E27FC236}">
                <a16:creationId xmlns:a16="http://schemas.microsoft.com/office/drawing/2014/main" xmlns="" id="{B0750C91-C064-2F8E-CBAA-69D13556F8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0" name="Rectangle 4">
            <a:extLst>
              <a:ext uri="{FF2B5EF4-FFF2-40B4-BE49-F238E27FC236}">
                <a16:creationId xmlns:a16="http://schemas.microsoft.com/office/drawing/2014/main" xmlns="" id="{1C73DB1C-B18F-822D-60A2-08536C33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26631" name="Rectangle 5">
            <a:extLst>
              <a:ext uri="{FF2B5EF4-FFF2-40B4-BE49-F238E27FC236}">
                <a16:creationId xmlns:a16="http://schemas.microsoft.com/office/drawing/2014/main" xmlns="" id="{A877C3BF-74DB-D837-3702-D4E71C728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26632" name="Rectangle 6">
            <a:extLst>
              <a:ext uri="{FF2B5EF4-FFF2-40B4-BE49-F238E27FC236}">
                <a16:creationId xmlns:a16="http://schemas.microsoft.com/office/drawing/2014/main" xmlns="" id="{4791360A-3EF5-687C-6DFB-65262ACA1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26633" name="Rectangle 7">
            <a:extLst>
              <a:ext uri="{FF2B5EF4-FFF2-40B4-BE49-F238E27FC236}">
                <a16:creationId xmlns:a16="http://schemas.microsoft.com/office/drawing/2014/main" xmlns="" id="{FF7B1406-F90C-BD0A-8053-EC4A22A21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26634" name="Rectangle 8">
            <a:extLst>
              <a:ext uri="{FF2B5EF4-FFF2-40B4-BE49-F238E27FC236}">
                <a16:creationId xmlns:a16="http://schemas.microsoft.com/office/drawing/2014/main" xmlns="" id="{CC41B723-1684-6675-F077-E916205D6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26635" name="Line 9">
            <a:extLst>
              <a:ext uri="{FF2B5EF4-FFF2-40B4-BE49-F238E27FC236}">
                <a16:creationId xmlns:a16="http://schemas.microsoft.com/office/drawing/2014/main" xmlns="" id="{6EDB7666-8942-CBEE-8F39-3329C04EC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6" name="Freeform 10">
            <a:extLst>
              <a:ext uri="{FF2B5EF4-FFF2-40B4-BE49-F238E27FC236}">
                <a16:creationId xmlns:a16="http://schemas.microsoft.com/office/drawing/2014/main" xmlns="" id="{0AB81276-3482-9FC8-9CE6-A88F0BA380C1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7" name="Freeform 11">
            <a:extLst>
              <a:ext uri="{FF2B5EF4-FFF2-40B4-BE49-F238E27FC236}">
                <a16:creationId xmlns:a16="http://schemas.microsoft.com/office/drawing/2014/main" xmlns="" id="{E06785B6-A3EA-ABDF-10B8-847DFA00ED73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8" name="Freeform 12">
            <a:extLst>
              <a:ext uri="{FF2B5EF4-FFF2-40B4-BE49-F238E27FC236}">
                <a16:creationId xmlns:a16="http://schemas.microsoft.com/office/drawing/2014/main" xmlns="" id="{BB916510-2F79-6B4B-BC12-2057A67519A6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9" name="Freeform 13">
            <a:extLst>
              <a:ext uri="{FF2B5EF4-FFF2-40B4-BE49-F238E27FC236}">
                <a16:creationId xmlns:a16="http://schemas.microsoft.com/office/drawing/2014/main" xmlns="" id="{36A557A6-91B4-D579-676F-C0B0C786AEF4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40" name="Line 14">
            <a:extLst>
              <a:ext uri="{FF2B5EF4-FFF2-40B4-BE49-F238E27FC236}">
                <a16:creationId xmlns:a16="http://schemas.microsoft.com/office/drawing/2014/main" xmlns="" id="{02A271C6-C728-EDF4-D3B1-D9BE71A71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41" name="Text Box 15">
            <a:extLst>
              <a:ext uri="{FF2B5EF4-FFF2-40B4-BE49-F238E27FC236}">
                <a16:creationId xmlns:a16="http://schemas.microsoft.com/office/drawing/2014/main" xmlns="" id="{8CDE9240-0A85-2571-67A8-63EC3ED92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6642" name="Text Box 16">
            <a:extLst>
              <a:ext uri="{FF2B5EF4-FFF2-40B4-BE49-F238E27FC236}">
                <a16:creationId xmlns:a16="http://schemas.microsoft.com/office/drawing/2014/main" xmlns="" id="{FD90349D-962D-B0EB-E2F8-A6B2D6BEF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4">
            <a:extLst>
              <a:ext uri="{FF2B5EF4-FFF2-40B4-BE49-F238E27FC236}">
                <a16:creationId xmlns:a16="http://schemas.microsoft.com/office/drawing/2014/main" xmlns="" id="{96BA0F07-BAA2-C1B3-ACF3-0CFF0E75CE7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6C2BF9-B4A6-4C41-947C-8E4FA0A317C1}" type="slidenum">
              <a:rPr lang="zh-TW" altLang="en-US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xmlns="" id="{43FA92A9-B9EB-308B-A790-A180511386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最古老的通路營運模式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xmlns="" id="{F831205E-D11D-7845-22E7-92ABE06EC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77" name="Rectangle 4">
            <a:extLst>
              <a:ext uri="{FF2B5EF4-FFF2-40B4-BE49-F238E27FC236}">
                <a16:creationId xmlns:a16="http://schemas.microsoft.com/office/drawing/2014/main" xmlns="" id="{D4EB14A9-AF4A-110A-DD03-1A8C2F608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製造商</a:t>
            </a:r>
          </a:p>
        </p:txBody>
      </p:sp>
      <p:sp>
        <p:nvSpPr>
          <p:cNvPr id="28678" name="Rectangle 5">
            <a:extLst>
              <a:ext uri="{FF2B5EF4-FFF2-40B4-BE49-F238E27FC236}">
                <a16:creationId xmlns:a16="http://schemas.microsoft.com/office/drawing/2014/main" xmlns="" id="{3E040D7F-98A1-A255-F333-40B8F24E9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代理商</a:t>
            </a:r>
          </a:p>
        </p:txBody>
      </p:sp>
      <p:sp>
        <p:nvSpPr>
          <p:cNvPr id="28679" name="Rectangle 6">
            <a:extLst>
              <a:ext uri="{FF2B5EF4-FFF2-40B4-BE49-F238E27FC236}">
                <a16:creationId xmlns:a16="http://schemas.microsoft.com/office/drawing/2014/main" xmlns="" id="{94A54C32-F5F1-A5B9-2A29-340F1C540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批發商</a:t>
            </a:r>
          </a:p>
        </p:txBody>
      </p:sp>
      <p:sp>
        <p:nvSpPr>
          <p:cNvPr id="28680" name="Rectangle 7">
            <a:extLst>
              <a:ext uri="{FF2B5EF4-FFF2-40B4-BE49-F238E27FC236}">
                <a16:creationId xmlns:a16="http://schemas.microsoft.com/office/drawing/2014/main" xmlns="" id="{70DAF692-8EDA-DC03-A0F3-E2032B14B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經銷商</a:t>
            </a:r>
          </a:p>
        </p:txBody>
      </p:sp>
      <p:sp>
        <p:nvSpPr>
          <p:cNvPr id="28681" name="Rectangle 8">
            <a:extLst>
              <a:ext uri="{FF2B5EF4-FFF2-40B4-BE49-F238E27FC236}">
                <a16:creationId xmlns:a16="http://schemas.microsoft.com/office/drawing/2014/main" xmlns="" id="{2283B69A-AC47-0C66-3C2F-C988FD4C6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顧客</a:t>
            </a:r>
          </a:p>
        </p:txBody>
      </p:sp>
      <p:sp>
        <p:nvSpPr>
          <p:cNvPr id="28682" name="Line 9">
            <a:extLst>
              <a:ext uri="{FF2B5EF4-FFF2-40B4-BE49-F238E27FC236}">
                <a16:creationId xmlns:a16="http://schemas.microsoft.com/office/drawing/2014/main" xmlns="" id="{98332D15-235F-D719-1E2D-7C7054E53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3" name="Freeform 10">
            <a:extLst>
              <a:ext uri="{FF2B5EF4-FFF2-40B4-BE49-F238E27FC236}">
                <a16:creationId xmlns:a16="http://schemas.microsoft.com/office/drawing/2014/main" xmlns="" id="{3875021B-A3EC-0DFC-6A53-508B99051FCD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4" name="Freeform 11">
            <a:extLst>
              <a:ext uri="{FF2B5EF4-FFF2-40B4-BE49-F238E27FC236}">
                <a16:creationId xmlns:a16="http://schemas.microsoft.com/office/drawing/2014/main" xmlns="" id="{20146952-B7A5-2CC9-6720-201CBF8319FC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5" name="Freeform 12">
            <a:extLst>
              <a:ext uri="{FF2B5EF4-FFF2-40B4-BE49-F238E27FC236}">
                <a16:creationId xmlns:a16="http://schemas.microsoft.com/office/drawing/2014/main" xmlns="" id="{3B2F16DB-8353-DE60-3735-12DF902B2AFD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6" name="Freeform 13">
            <a:extLst>
              <a:ext uri="{FF2B5EF4-FFF2-40B4-BE49-F238E27FC236}">
                <a16:creationId xmlns:a16="http://schemas.microsoft.com/office/drawing/2014/main" xmlns="" id="{C56265C7-950F-18D5-9F30-DD7D9393C775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xmlns="" id="{ABAD6412-0A95-5777-8073-0906BCC36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8" name="Text Box 15">
            <a:extLst>
              <a:ext uri="{FF2B5EF4-FFF2-40B4-BE49-F238E27FC236}">
                <a16:creationId xmlns:a16="http://schemas.microsoft.com/office/drawing/2014/main" xmlns="" id="{BCB0FBD7-FDBB-8AD2-2816-97FCD4BFD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8689" name="Text Box 16">
            <a:extLst>
              <a:ext uri="{FF2B5EF4-FFF2-40B4-BE49-F238E27FC236}">
                <a16:creationId xmlns:a16="http://schemas.microsoft.com/office/drawing/2014/main" xmlns="" id="{A404173E-4990-6B49-37C6-4B30FC9B3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7AB84AF4-7E43-9C18-0A90-0626BB0D54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頁尾版面配置區 3">
            <a:extLst>
              <a:ext uri="{FF2B5EF4-FFF2-40B4-BE49-F238E27FC236}">
                <a16:creationId xmlns:a16="http://schemas.microsoft.com/office/drawing/2014/main" xmlns="" id="{5811A38F-D6B3-7F70-5202-E447E50C82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3" name="投影片編號版面配置區 4">
            <a:extLst>
              <a:ext uri="{FF2B5EF4-FFF2-40B4-BE49-F238E27FC236}">
                <a16:creationId xmlns:a16="http://schemas.microsoft.com/office/drawing/2014/main" xmlns="" id="{0A3CDF29-59D5-5351-BC42-45C10A3075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CA6B1-FADE-EA4A-9C24-F58F9C3E79FB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xmlns="" id="{FBEB65CD-A384-3391-711E-976D1D4A3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797425"/>
            <a:ext cx="4895850" cy="12239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xmlns="" id="{4347EF52-8EB6-71DE-A952-60B2EA2EB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傳統大賣場通路的補貨</a:t>
            </a:r>
          </a:p>
        </p:txBody>
      </p:sp>
      <p:sp>
        <p:nvSpPr>
          <p:cNvPr id="30726" name="Rectangle 4">
            <a:extLst>
              <a:ext uri="{FF2B5EF4-FFF2-40B4-BE49-F238E27FC236}">
                <a16:creationId xmlns:a16="http://schemas.microsoft.com/office/drawing/2014/main" xmlns="" id="{1D1045E9-C38E-4524-830C-5E1288CFF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總部</a:t>
            </a:r>
          </a:p>
        </p:txBody>
      </p:sp>
      <p:sp>
        <p:nvSpPr>
          <p:cNvPr id="30727" name="Rectangle 5">
            <a:extLst>
              <a:ext uri="{FF2B5EF4-FFF2-40B4-BE49-F238E27FC236}">
                <a16:creationId xmlns:a16="http://schemas.microsoft.com/office/drawing/2014/main" xmlns="" id="{0B6C9002-6F64-DBB3-8429-1A2F3B452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4290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發貨中心</a:t>
            </a:r>
          </a:p>
        </p:txBody>
      </p:sp>
      <p:sp>
        <p:nvSpPr>
          <p:cNvPr id="30728" name="Rectangle 6">
            <a:extLst>
              <a:ext uri="{FF2B5EF4-FFF2-40B4-BE49-F238E27FC236}">
                <a16:creationId xmlns:a16="http://schemas.microsoft.com/office/drawing/2014/main" xmlns="" id="{829FAE20-53D6-CE8A-F05E-C2D744AAF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賣場前台</a:t>
            </a:r>
          </a:p>
        </p:txBody>
      </p:sp>
      <p:sp>
        <p:nvSpPr>
          <p:cNvPr id="30729" name="Line 7">
            <a:extLst>
              <a:ext uri="{FF2B5EF4-FFF2-40B4-BE49-F238E27FC236}">
                <a16:creationId xmlns:a16="http://schemas.microsoft.com/office/drawing/2014/main" xmlns="" id="{722C9E97-A9D3-FF1C-CAF7-2636011DE8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3995738"/>
            <a:ext cx="701675" cy="10334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0" name="Line 8">
            <a:extLst>
              <a:ext uri="{FF2B5EF4-FFF2-40B4-BE49-F238E27FC236}">
                <a16:creationId xmlns:a16="http://schemas.microsoft.com/office/drawing/2014/main" xmlns="" id="{AF0B08C7-48D9-8887-E875-358AC6C54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6670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1" name="Rectangle 9">
            <a:extLst>
              <a:ext uri="{FF2B5EF4-FFF2-40B4-BE49-F238E27FC236}">
                <a16:creationId xmlns:a16="http://schemas.microsoft.com/office/drawing/2014/main" xmlns="" id="{6FE70B16-C570-B699-D79B-56C37B951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30732" name="Line 10">
            <a:extLst>
              <a:ext uri="{FF2B5EF4-FFF2-40B4-BE49-F238E27FC236}">
                <a16:creationId xmlns:a16="http://schemas.microsoft.com/office/drawing/2014/main" xmlns="" id="{A9A5B78A-FC5E-488B-DCA9-F568533E69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362200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3" name="Text Box 11">
            <a:extLst>
              <a:ext uri="{FF2B5EF4-FFF2-40B4-BE49-F238E27FC236}">
                <a16:creationId xmlns:a16="http://schemas.microsoft.com/office/drawing/2014/main" xmlns="" id="{C3BAB9C8-DA61-C2D1-5D10-387D56BFB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9526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6600"/>
                </a:solidFill>
              </a:rPr>
              <a:t>議價</a:t>
            </a:r>
          </a:p>
        </p:txBody>
      </p:sp>
      <p:sp>
        <p:nvSpPr>
          <p:cNvPr id="30734" name="Line 12">
            <a:extLst>
              <a:ext uri="{FF2B5EF4-FFF2-40B4-BE49-F238E27FC236}">
                <a16:creationId xmlns:a16="http://schemas.microsoft.com/office/drawing/2014/main" xmlns="" id="{A318F674-660B-6C13-5E5F-AA001E4D66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3962400"/>
            <a:ext cx="762000" cy="10668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5" name="Text Box 13">
            <a:extLst>
              <a:ext uri="{FF2B5EF4-FFF2-40B4-BE49-F238E27FC236}">
                <a16:creationId xmlns:a16="http://schemas.microsoft.com/office/drawing/2014/main" xmlns="" id="{8229FA7F-14B0-1161-D9D1-14F796D85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95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36" name="Text Box 14">
            <a:extLst>
              <a:ext uri="{FF2B5EF4-FFF2-40B4-BE49-F238E27FC236}">
                <a16:creationId xmlns:a16="http://schemas.microsoft.com/office/drawing/2014/main" xmlns="" id="{42B07998-85FF-9287-A539-EBB0D6F89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4102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上架</a:t>
            </a:r>
          </a:p>
        </p:txBody>
      </p:sp>
      <p:sp>
        <p:nvSpPr>
          <p:cNvPr id="30737" name="Rectangle 15">
            <a:extLst>
              <a:ext uri="{FF2B5EF4-FFF2-40B4-BE49-F238E27FC236}">
                <a16:creationId xmlns:a16="http://schemas.microsoft.com/office/drawing/2014/main" xmlns="" id="{8F886DC9-027F-C7F0-8E78-8C2F963D5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賣場倉庫</a:t>
            </a:r>
          </a:p>
        </p:txBody>
      </p:sp>
      <p:sp>
        <p:nvSpPr>
          <p:cNvPr id="30738" name="Line 16">
            <a:extLst>
              <a:ext uri="{FF2B5EF4-FFF2-40B4-BE49-F238E27FC236}">
                <a16:creationId xmlns:a16="http://schemas.microsoft.com/office/drawing/2014/main" xmlns="" id="{D5AA20FC-2423-5055-F3FE-AEC9BD3529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5181600"/>
            <a:ext cx="12954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9" name="Line 17">
            <a:extLst>
              <a:ext uri="{FF2B5EF4-FFF2-40B4-BE49-F238E27FC236}">
                <a16:creationId xmlns:a16="http://schemas.microsoft.com/office/drawing/2014/main" xmlns="" id="{F4585070-0F18-96AB-FC9B-F800F162F0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410200"/>
            <a:ext cx="1295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0" name="Text Box 18">
            <a:extLst>
              <a:ext uri="{FF2B5EF4-FFF2-40B4-BE49-F238E27FC236}">
                <a16:creationId xmlns:a16="http://schemas.microsoft.com/office/drawing/2014/main" xmlns="" id="{8F296C32-3785-E652-7B65-FD0549AD1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419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1" name="Text Box 19">
            <a:extLst>
              <a:ext uri="{FF2B5EF4-FFF2-40B4-BE49-F238E27FC236}">
                <a16:creationId xmlns:a16="http://schemas.microsoft.com/office/drawing/2014/main" xmlns="" id="{F392A325-8D01-E9AE-F9FC-31A921F84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148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42" name="Rectangle 20">
            <a:extLst>
              <a:ext uri="{FF2B5EF4-FFF2-40B4-BE49-F238E27FC236}">
                <a16:creationId xmlns:a16="http://schemas.microsoft.com/office/drawing/2014/main" xmlns="" id="{F8048280-732A-2139-2E71-23E3E7CBA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800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盤點</a:t>
            </a:r>
          </a:p>
        </p:txBody>
      </p:sp>
      <p:sp>
        <p:nvSpPr>
          <p:cNvPr id="30743" name="Text Box 21">
            <a:extLst>
              <a:ext uri="{FF2B5EF4-FFF2-40B4-BE49-F238E27FC236}">
                <a16:creationId xmlns:a16="http://schemas.microsoft.com/office/drawing/2014/main" xmlns="" id="{68D282F0-12C4-DA51-9814-2B551A189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8194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4" name="Line 22">
            <a:extLst>
              <a:ext uri="{FF2B5EF4-FFF2-40B4-BE49-F238E27FC236}">
                <a16:creationId xmlns:a16="http://schemas.microsoft.com/office/drawing/2014/main" xmlns="" id="{E7DF61A0-AADB-F289-8DF4-7A5E309D7B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81200" y="2667000"/>
            <a:ext cx="685800" cy="7620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5" name="Line 23">
            <a:extLst>
              <a:ext uri="{FF2B5EF4-FFF2-40B4-BE49-F238E27FC236}">
                <a16:creationId xmlns:a16="http://schemas.microsoft.com/office/drawing/2014/main" xmlns="" id="{4E83C6EE-29D6-985F-4097-D40A5394FB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2590800"/>
            <a:ext cx="68580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6" name="Text Box 24">
            <a:extLst>
              <a:ext uri="{FF2B5EF4-FFF2-40B4-BE49-F238E27FC236}">
                <a16:creationId xmlns:a16="http://schemas.microsoft.com/office/drawing/2014/main" xmlns="" id="{0BFF3E56-EB13-8107-D794-78472736C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2633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47" name="Rectangle 25">
            <a:extLst>
              <a:ext uri="{FF2B5EF4-FFF2-40B4-BE49-F238E27FC236}">
                <a16:creationId xmlns:a16="http://schemas.microsoft.com/office/drawing/2014/main" xmlns="" id="{78F19326-EA87-528A-814B-0379670580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62600" y="2209800"/>
            <a:ext cx="3048000" cy="2819400"/>
          </a:xfrm>
        </p:spPr>
        <p:txBody>
          <a:bodyPr/>
          <a:lstStyle/>
          <a:p>
            <a:pPr eaLnBrk="1" hangingPunct="1"/>
            <a:r>
              <a:rPr lang="en-US" altLang="zh-TW" sz="2800"/>
              <a:t>Kmart</a:t>
            </a:r>
            <a:r>
              <a:rPr lang="zh-TW" altLang="en-US" sz="2800"/>
              <a:t> </a:t>
            </a:r>
            <a:r>
              <a:rPr lang="en-US" altLang="zh-TW" sz="2800"/>
              <a:t>1970s</a:t>
            </a:r>
          </a:p>
          <a:p>
            <a:pPr eaLnBrk="1" hangingPunct="1"/>
            <a:r>
              <a:rPr lang="zh-TW" altLang="en-US" sz="2800"/>
              <a:t>解決了問題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多層的架構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尚存問題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有時缺貨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頁尾版面配置區 3">
            <a:extLst>
              <a:ext uri="{FF2B5EF4-FFF2-40B4-BE49-F238E27FC236}">
                <a16:creationId xmlns:a16="http://schemas.microsoft.com/office/drawing/2014/main" xmlns="" id="{C35132EF-3DB8-6B51-6EE0-9E30E73E76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1" name="投影片編號版面配置區 4">
            <a:extLst>
              <a:ext uri="{FF2B5EF4-FFF2-40B4-BE49-F238E27FC236}">
                <a16:creationId xmlns:a16="http://schemas.microsoft.com/office/drawing/2014/main" xmlns="" id="{1D931A9C-5590-86D7-EF4A-3A7880CF7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C3F3E9-098A-3548-9F5D-098088C5F24C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xmlns="" id="{C6B74DFA-24DC-2CA4-ABE9-45D09982B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sz="3200"/>
              <a:t>Wal-Mart</a:t>
            </a:r>
            <a:r>
              <a:rPr lang="en-US" altLang="zh-TW" sz="3600"/>
              <a:t> </a:t>
            </a:r>
            <a:r>
              <a:rPr lang="zh-TW" altLang="en-US" sz="3600"/>
              <a:t>的 </a:t>
            </a:r>
            <a:r>
              <a:rPr lang="en-US" altLang="zh-TW" sz="3600"/>
              <a:t>CRP</a:t>
            </a:r>
            <a:br>
              <a:rPr lang="en-US" altLang="zh-TW" sz="3600"/>
            </a:br>
            <a:r>
              <a:rPr lang="en-US" altLang="zh-TW" sz="2800">
                <a:solidFill>
                  <a:schemeClr val="bg1"/>
                </a:solidFill>
              </a:rPr>
              <a:t>Continuous Replenishment Program</a:t>
            </a:r>
            <a:endParaRPr lang="en-US" altLang="zh-TW" sz="3200">
              <a:solidFill>
                <a:schemeClr val="bg1"/>
              </a:solidFill>
            </a:endParaRPr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xmlns="" id="{BD07DB2F-CD95-51FB-E770-E388CDC06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總部</a:t>
            </a:r>
          </a:p>
        </p:txBody>
      </p:sp>
      <p:sp>
        <p:nvSpPr>
          <p:cNvPr id="32774" name="Rectangle 4">
            <a:extLst>
              <a:ext uri="{FF2B5EF4-FFF2-40B4-BE49-F238E27FC236}">
                <a16:creationId xmlns:a16="http://schemas.microsoft.com/office/drawing/2014/main" xmlns="" id="{0193DC60-2630-6F78-5D62-154C014F6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37211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發貨中心</a:t>
            </a:r>
          </a:p>
        </p:txBody>
      </p:sp>
      <p:sp>
        <p:nvSpPr>
          <p:cNvPr id="32775" name="Rectangle 5">
            <a:extLst>
              <a:ext uri="{FF2B5EF4-FFF2-40B4-BE49-F238E27FC236}">
                <a16:creationId xmlns:a16="http://schemas.microsoft.com/office/drawing/2014/main" xmlns="" id="{1CF17EAB-1E9E-8FF8-73D5-68AE6FF9C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50165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賣場</a:t>
            </a:r>
          </a:p>
        </p:txBody>
      </p:sp>
      <p:sp>
        <p:nvSpPr>
          <p:cNvPr id="32776" name="Line 6">
            <a:extLst>
              <a:ext uri="{FF2B5EF4-FFF2-40B4-BE49-F238E27FC236}">
                <a16:creationId xmlns:a16="http://schemas.microsoft.com/office/drawing/2014/main" xmlns="" id="{159961B7-6B8F-7BAB-2B6B-4FE2E6E42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2725" y="2882900"/>
            <a:ext cx="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7" name="Line 7">
            <a:extLst>
              <a:ext uri="{FF2B5EF4-FFF2-40B4-BE49-F238E27FC236}">
                <a16:creationId xmlns:a16="http://schemas.microsoft.com/office/drawing/2014/main" xmlns="" id="{01197173-44E9-70B9-7192-64725542AC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287838"/>
            <a:ext cx="0" cy="685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8" name="Line 8">
            <a:extLst>
              <a:ext uri="{FF2B5EF4-FFF2-40B4-BE49-F238E27FC236}">
                <a16:creationId xmlns:a16="http://schemas.microsoft.com/office/drawing/2014/main" xmlns="" id="{204C1507-10F7-4383-F6E1-D41A871522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29591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9" name="Text Box 9">
            <a:extLst>
              <a:ext uri="{FF2B5EF4-FFF2-40B4-BE49-F238E27FC236}">
                <a16:creationId xmlns:a16="http://schemas.microsoft.com/office/drawing/2014/main" xmlns="" id="{CEE34ABF-F298-938E-B6AD-6D78D357C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4178300"/>
            <a:ext cx="1809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>
                <a:latin typeface="Times New Roman" panose="02020603050405020304" pitchFamily="18" charset="0"/>
              </a:rPr>
              <a:t>連續供貨</a:t>
            </a:r>
          </a:p>
        </p:txBody>
      </p:sp>
      <p:sp>
        <p:nvSpPr>
          <p:cNvPr id="32780" name="Rectangle 10">
            <a:extLst>
              <a:ext uri="{FF2B5EF4-FFF2-40B4-BE49-F238E27FC236}">
                <a16:creationId xmlns:a16="http://schemas.microsoft.com/office/drawing/2014/main" xmlns="" id="{45942607-E90F-70B5-D5D3-9016BE78E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供應商</a:t>
            </a:r>
          </a:p>
        </p:txBody>
      </p:sp>
      <p:sp>
        <p:nvSpPr>
          <p:cNvPr id="32781" name="Line 11">
            <a:extLst>
              <a:ext uri="{FF2B5EF4-FFF2-40B4-BE49-F238E27FC236}">
                <a16:creationId xmlns:a16="http://schemas.microsoft.com/office/drawing/2014/main" xmlns="" id="{C9DBEE26-E617-119A-FE19-23BFAB74CB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654300"/>
            <a:ext cx="7620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2" name="Text Box 12">
            <a:extLst>
              <a:ext uri="{FF2B5EF4-FFF2-40B4-BE49-F238E27FC236}">
                <a16:creationId xmlns:a16="http://schemas.microsoft.com/office/drawing/2014/main" xmlns="" id="{FC9CE4FF-9537-9662-4174-CB9304D42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25781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訂單</a:t>
            </a:r>
          </a:p>
        </p:txBody>
      </p:sp>
      <p:sp>
        <p:nvSpPr>
          <p:cNvPr id="32783" name="Line 13">
            <a:extLst>
              <a:ext uri="{FF2B5EF4-FFF2-40B4-BE49-F238E27FC236}">
                <a16:creationId xmlns:a16="http://schemas.microsoft.com/office/drawing/2014/main" xmlns="" id="{D57165E1-7693-3E57-BCEC-3A6FAD21D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9925" y="2959100"/>
            <a:ext cx="0" cy="20574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4" name="Text Box 14">
            <a:extLst>
              <a:ext uri="{FF2B5EF4-FFF2-40B4-BE49-F238E27FC236}">
                <a16:creationId xmlns:a16="http://schemas.microsoft.com/office/drawing/2014/main" xmlns="" id="{835F5180-847B-029B-DC9F-2FDB58A9A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3035300"/>
            <a:ext cx="381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售貨交易資訊</a:t>
            </a:r>
          </a:p>
        </p:txBody>
      </p:sp>
      <p:sp>
        <p:nvSpPr>
          <p:cNvPr id="32785" name="Text Box 15">
            <a:extLst>
              <a:ext uri="{FF2B5EF4-FFF2-40B4-BE49-F238E27FC236}">
                <a16:creationId xmlns:a16="http://schemas.microsoft.com/office/drawing/2014/main" xmlns="" id="{6EC2019A-21D5-75A9-87F2-1AC605F9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3187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送貨</a:t>
            </a:r>
          </a:p>
        </p:txBody>
      </p:sp>
      <p:sp>
        <p:nvSpPr>
          <p:cNvPr id="32786" name="Text Box 16">
            <a:extLst>
              <a:ext uri="{FF2B5EF4-FFF2-40B4-BE49-F238E27FC236}">
                <a16:creationId xmlns:a16="http://schemas.microsoft.com/office/drawing/2014/main" xmlns="" id="{B44F19BA-F1A0-78D8-5069-0BECBF1C1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4254500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連續發貨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上架</a:t>
            </a:r>
          </a:p>
        </p:txBody>
      </p:sp>
      <p:sp>
        <p:nvSpPr>
          <p:cNvPr id="32787" name="Text Box 17">
            <a:extLst>
              <a:ext uri="{FF2B5EF4-FFF2-40B4-BE49-F238E27FC236}">
                <a16:creationId xmlns:a16="http://schemas.microsoft.com/office/drawing/2014/main" xmlns="" id="{AC695123-8111-B60A-2D8F-182B5C1F7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3187700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發貨指令</a:t>
            </a:r>
          </a:p>
        </p:txBody>
      </p:sp>
      <p:sp>
        <p:nvSpPr>
          <p:cNvPr id="32788" name="Line 18">
            <a:extLst>
              <a:ext uri="{FF2B5EF4-FFF2-40B4-BE49-F238E27FC236}">
                <a16:creationId xmlns:a16="http://schemas.microsoft.com/office/drawing/2014/main" xmlns="" id="{C7C3CDC5-8338-727B-9A11-44415B1DA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454275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9" name="Text Box 19">
            <a:extLst>
              <a:ext uri="{FF2B5EF4-FFF2-40B4-BE49-F238E27FC236}">
                <a16:creationId xmlns:a16="http://schemas.microsoft.com/office/drawing/2014/main" xmlns="" id="{9B815190-155B-8F7C-9E76-6D3DE81BB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2044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32790" name="Rectangle 20">
            <a:extLst>
              <a:ext uri="{FF2B5EF4-FFF2-40B4-BE49-F238E27FC236}">
                <a16:creationId xmlns:a16="http://schemas.microsoft.com/office/drawing/2014/main" xmlns="" id="{14B785A4-9877-80BD-65E0-6B3A69113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49875" y="3309938"/>
            <a:ext cx="3698875" cy="2855912"/>
          </a:xfrm>
        </p:spPr>
        <p:txBody>
          <a:bodyPr/>
          <a:lstStyle/>
          <a:p>
            <a:pPr eaLnBrk="1" hangingPunct="1"/>
            <a:r>
              <a:rPr lang="en-US" altLang="zh-TW" sz="2800"/>
              <a:t>WalMart</a:t>
            </a:r>
            <a:r>
              <a:rPr lang="zh-TW" altLang="en-US" sz="2800"/>
              <a:t> </a:t>
            </a:r>
            <a:r>
              <a:rPr lang="en-US" altLang="zh-TW" sz="2800"/>
              <a:t>1987</a:t>
            </a:r>
          </a:p>
          <a:p>
            <a:pPr eaLnBrk="1" hangingPunct="1"/>
            <a:r>
              <a:rPr lang="zh-TW" altLang="en-US" sz="2800"/>
              <a:t>機會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科技帶來的能見度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改變訂貨方式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削減存貨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頁尾版面配置區 3">
            <a:extLst>
              <a:ext uri="{FF2B5EF4-FFF2-40B4-BE49-F238E27FC236}">
                <a16:creationId xmlns:a16="http://schemas.microsoft.com/office/drawing/2014/main" xmlns="" id="{5477B7A3-6B61-8D3E-D462-FFEE7B6691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19" name="投影片編號版面配置區 4">
            <a:extLst>
              <a:ext uri="{FF2B5EF4-FFF2-40B4-BE49-F238E27FC236}">
                <a16:creationId xmlns:a16="http://schemas.microsoft.com/office/drawing/2014/main" xmlns="" id="{7682E952-48A7-AF32-7612-A849765EC3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433234-13EF-8242-BA65-9441E0B1AC22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xmlns="" id="{BE695D25-858F-F44D-1690-C1F55DDDB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Wal-Mart IT </a:t>
            </a:r>
            <a:r>
              <a:rPr lang="zh-TW" altLang="en-US"/>
              <a:t>應用的特點</a:t>
            </a:r>
          </a:p>
        </p:txBody>
      </p:sp>
      <p:sp>
        <p:nvSpPr>
          <p:cNvPr id="34821" name="Rectangle 3">
            <a:extLst>
              <a:ext uri="{FF2B5EF4-FFF2-40B4-BE49-F238E27FC236}">
                <a16:creationId xmlns:a16="http://schemas.microsoft.com/office/drawing/2014/main" xmlns="" id="{7BB77247-835F-761C-8F77-ED2D03CFD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/>
              <a:t>CRP</a:t>
            </a:r>
            <a:r>
              <a:rPr lang="zh-TW" altLang="en-US" sz="2800"/>
              <a:t>連續補貨系統幫助</a:t>
            </a:r>
            <a:r>
              <a:rPr lang="en-US" altLang="zh-TW" sz="2800"/>
              <a:t>Wal-Mart</a:t>
            </a:r>
            <a:r>
              <a:rPr lang="zh-TW" altLang="en-US" sz="2800"/>
              <a:t>將其前端的</a:t>
            </a:r>
            <a:r>
              <a:rPr lang="en-US" altLang="zh-TW" sz="2800"/>
              <a:t>POS</a:t>
            </a:r>
            <a:r>
              <a:rPr lang="zh-TW" altLang="en-US" sz="2800"/>
              <a:t>系統與總部即時性連線，並提供供應商充足的資訊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Cross-docking 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碼頭邊接駁運貨（越庫作業）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貨架由供應廠商負責協同補貨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盡力提供該廠商必要的訊息，甚至包括所有競爭廠商的銷售金額，全面讓供應廠商自由競爭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完全去除庫存及物流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CPFR, RFID, 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頁尾版面配置區 3">
            <a:extLst>
              <a:ext uri="{FF2B5EF4-FFF2-40B4-BE49-F238E27FC236}">
                <a16:creationId xmlns:a16="http://schemas.microsoft.com/office/drawing/2014/main" xmlns="" id="{023B5BBC-02E3-7DA8-4EFE-EFCD437408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7" name="投影片編號版面配置區 4">
            <a:extLst>
              <a:ext uri="{FF2B5EF4-FFF2-40B4-BE49-F238E27FC236}">
                <a16:creationId xmlns:a16="http://schemas.microsoft.com/office/drawing/2014/main" xmlns="" id="{3CA18ECC-FD93-E0E7-DB87-C1651F2B58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61E9CB8-C682-CC42-A63E-5FE87CF6134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xmlns="" id="{786999A0-AFBC-3F1A-92A1-7588E5492A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流程模式</a:t>
            </a:r>
          </a:p>
        </p:txBody>
      </p:sp>
      <p:sp>
        <p:nvSpPr>
          <p:cNvPr id="36869" name="Rectangle 3">
            <a:extLst>
              <a:ext uri="{FF2B5EF4-FFF2-40B4-BE49-F238E27FC236}">
                <a16:creationId xmlns:a16="http://schemas.microsoft.com/office/drawing/2014/main" xmlns="" id="{A64D6822-1360-2CBE-6BC5-25B0EAF46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如何進行所要達成的任務？</a:t>
            </a: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製造業：製造模式、流程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連續生產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Flow shop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裝配線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Assembly Line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批次生產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Batch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工作間生產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Job shop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服務業：服務模式</a:t>
            </a:r>
            <a:r>
              <a:rPr lang="en-US" altLang="zh-TW" sz="2800"/>
              <a:t> Service Model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一連串的步驟，組合成一個服務流程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第一線服務、後台、第二線、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>
            <a:extLst>
              <a:ext uri="{FF2B5EF4-FFF2-40B4-BE49-F238E27FC236}">
                <a16:creationId xmlns:a16="http://schemas.microsoft.com/office/drawing/2014/main" xmlns="" id="{84B3628D-1D31-3DB6-3548-3944608D5F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1" name="投影片編號版面配置區 4">
            <a:extLst>
              <a:ext uri="{FF2B5EF4-FFF2-40B4-BE49-F238E27FC236}">
                <a16:creationId xmlns:a16="http://schemas.microsoft.com/office/drawing/2014/main" xmlns="" id="{C3477109-7127-BC41-4E27-CD8EA836AD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2345DF-6C8A-9143-A45A-ABEB6C690550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xmlns="" id="{4625BC54-1FE2-EBCE-6011-50E8C3BE2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顧客區隔</a:t>
            </a:r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xmlns="" id="{F4FD03AB-FC56-761E-6F2F-C14AAE5B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你的價值訴求向誰「訴說」？</a:t>
            </a:r>
            <a:endParaRPr lang="en-US" altLang="zh-TW"/>
          </a:p>
          <a:p>
            <a:pPr eaLnBrk="1" hangingPunct="1"/>
            <a:r>
              <a:rPr lang="zh-TW" altLang="en-US"/>
              <a:t>目標顧客是誰？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企業顧客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特定市場區隔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例如：教育市場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Dell </a:t>
            </a:r>
            <a:r>
              <a:rPr lang="zh-TW" altLang="en-US"/>
              <a:t>和</a:t>
            </a:r>
            <a:r>
              <a:rPr lang="en-US" altLang="zh-TW"/>
              <a:t> Acer </a:t>
            </a:r>
            <a:r>
              <a:rPr lang="zh-TW" altLang="en-US"/>
              <a:t>有何不同？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:a16="http://schemas.microsoft.com/office/drawing/2014/main" xmlns="" id="{DBAC85B7-2465-FA88-6C07-E7D38D8C2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顧客有多少種類？</a:t>
            </a:r>
          </a:p>
        </p:txBody>
      </p:sp>
      <p:sp>
        <p:nvSpPr>
          <p:cNvPr id="38915" name="內容版面配置區 2">
            <a:extLst>
              <a:ext uri="{FF2B5EF4-FFF2-40B4-BE49-F238E27FC236}">
                <a16:creationId xmlns:a16="http://schemas.microsoft.com/office/drawing/2014/main" xmlns="" id="{01401BCB-F05A-FC6D-2E6D-F958623B82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Google</a:t>
            </a:r>
            <a:r>
              <a:rPr lang="zh-TW" altLang="en-US"/>
              <a:t> 搜尋服務的顧客是誰？</a:t>
            </a:r>
            <a:endParaRPr lang="en-US" altLang="zh-TW"/>
          </a:p>
          <a:p>
            <a:pPr eaLnBrk="1" hangingPunct="1"/>
            <a:r>
              <a:rPr lang="zh-TW" altLang="en-US"/>
              <a:t>雙方交易的顧客很容易認定</a:t>
            </a:r>
            <a:endParaRPr lang="en-US" altLang="zh-TW"/>
          </a:p>
          <a:p>
            <a:pPr eaLnBrk="1" hangingPunct="1"/>
            <a:r>
              <a:rPr lang="zh-TW" altLang="en-US"/>
              <a:t>但是，多方價值交換呢？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誰是「顧客」？</a:t>
            </a:r>
          </a:p>
        </p:txBody>
      </p:sp>
      <p:sp>
        <p:nvSpPr>
          <p:cNvPr id="38916" name="頁尾版面配置區 3">
            <a:extLst>
              <a:ext uri="{FF2B5EF4-FFF2-40B4-BE49-F238E27FC236}">
                <a16:creationId xmlns:a16="http://schemas.microsoft.com/office/drawing/2014/main" xmlns="" id="{92F9E365-238F-2956-7039-5C58806B6A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8917" name="投影片編號版面配置區 4">
            <a:extLst>
              <a:ext uri="{FF2B5EF4-FFF2-40B4-BE49-F238E27FC236}">
                <a16:creationId xmlns:a16="http://schemas.microsoft.com/office/drawing/2014/main" xmlns="" id="{73A01AF8-F528-34E5-66F7-5AE49802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1BD70C-A251-7346-B16A-D25534EB3B22}" type="slidenum">
              <a:rPr lang="en-US" altLang="zh-TW" sz="140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頁尾版面配置區 3">
            <a:extLst>
              <a:ext uri="{FF2B5EF4-FFF2-40B4-BE49-F238E27FC236}">
                <a16:creationId xmlns:a16="http://schemas.microsoft.com/office/drawing/2014/main" xmlns="" id="{57FE104F-C12E-5CA6-EFFA-6CB4973B18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7" name="投影片編號版面配置區 4">
            <a:extLst>
              <a:ext uri="{FF2B5EF4-FFF2-40B4-BE49-F238E27FC236}">
                <a16:creationId xmlns:a16="http://schemas.microsoft.com/office/drawing/2014/main" xmlns="" id="{520E4A09-6274-61B9-C155-7D50A6AB10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991ADEF-3321-AE4D-8E79-1166F3266358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xmlns="" id="{8F2CBA84-2C78-A95A-FE56-C795F0BFD0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</a:t>
            </a:r>
            <a:r>
              <a:rPr lang="en-US" altLang="zh-TW"/>
              <a:t> </a:t>
            </a:r>
            <a:r>
              <a:rPr lang="en-US" altLang="zh-TW" baseline="-25000"/>
              <a:t>2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xmlns="" id="{83F8E32C-BA67-62B5-5AC4-71D17D25E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對內：流程模式 </a:t>
            </a:r>
            <a:r>
              <a:rPr lang="en-US" altLang="zh-TW"/>
              <a:t>(Process Model)</a:t>
            </a:r>
          </a:p>
          <a:p>
            <a:pPr eaLnBrk="1" hangingPunct="1"/>
            <a:r>
              <a:rPr lang="zh-TW" altLang="en-US"/>
              <a:t>企業如何進行所要做的事情</a:t>
            </a:r>
            <a:endParaRPr lang="en-US" altLang="zh-TW"/>
          </a:p>
          <a:p>
            <a:pPr eaLnBrk="1" hangingPunct="1"/>
            <a:r>
              <a:rPr lang="zh-TW" altLang="en-US"/>
              <a:t>採用何種技術與方法來執行所選擇的加值活動</a:t>
            </a:r>
            <a:endParaRPr lang="en-US" altLang="zh-TW"/>
          </a:p>
          <a:p>
            <a:pPr eaLnBrk="1" hangingPunct="1"/>
            <a:r>
              <a:rPr lang="zh-TW" altLang="en-US"/>
              <a:t>因應環境的變遷與技術的發展而改變</a:t>
            </a:r>
            <a:endParaRPr lang="en-US" altLang="zh-TW"/>
          </a:p>
          <a:p>
            <a:pPr eaLnBrk="1" hangingPunct="1"/>
            <a:r>
              <a:rPr lang="zh-TW" altLang="en-US"/>
              <a:t>由於資訊技術之快速進步，流程變革尤為顯著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xmlns="" id="{D4FFAF00-BCD2-615D-E747-919E77AC10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多方的價值交換：</a:t>
            </a:r>
            <a:r>
              <a:rPr lang="en-US" altLang="zh-TW" sz="3200"/>
              <a:t>Google Search</a:t>
            </a:r>
          </a:p>
        </p:txBody>
      </p:sp>
      <p:sp>
        <p:nvSpPr>
          <p:cNvPr id="39939" name="Oval 3">
            <a:extLst>
              <a:ext uri="{FF2B5EF4-FFF2-40B4-BE49-F238E27FC236}">
                <a16:creationId xmlns:a16="http://schemas.microsoft.com/office/drawing/2014/main" xmlns="" id="{DA4D7786-6EFD-F0C2-16B7-60C4F973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205038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網站</a:t>
            </a:r>
          </a:p>
        </p:txBody>
      </p:sp>
      <p:sp>
        <p:nvSpPr>
          <p:cNvPr id="39940" name="Oval 4">
            <a:extLst>
              <a:ext uri="{FF2B5EF4-FFF2-40B4-BE49-F238E27FC236}">
                <a16:creationId xmlns:a16="http://schemas.microsoft.com/office/drawing/2014/main" xmlns="" id="{10F12A32-34A6-BC89-C9DE-42BA1AD7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2997200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1">
                <a:solidFill>
                  <a:schemeClr val="bg1"/>
                </a:solidFill>
                <a:latin typeface="Arial" panose="020B0604020202020204" pitchFamily="34" charset="0"/>
              </a:rPr>
              <a:t>Google</a:t>
            </a:r>
          </a:p>
        </p:txBody>
      </p:sp>
      <p:sp>
        <p:nvSpPr>
          <p:cNvPr id="39941" name="Oval 5">
            <a:extLst>
              <a:ext uri="{FF2B5EF4-FFF2-40B4-BE49-F238E27FC236}">
                <a16:creationId xmlns:a16="http://schemas.microsoft.com/office/drawing/2014/main" xmlns="" id="{5DCE7F37-FFB6-6277-D120-3624330E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2276475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9942" name="Oval 6">
            <a:extLst>
              <a:ext uri="{FF2B5EF4-FFF2-40B4-BE49-F238E27FC236}">
                <a16:creationId xmlns:a16="http://schemas.microsoft.com/office/drawing/2014/main" xmlns="" id="{23D09E41-5750-7757-62E4-98791E5F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84763"/>
            <a:ext cx="1439862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sp>
        <p:nvSpPr>
          <p:cNvPr id="39943" name="Line 7">
            <a:extLst>
              <a:ext uri="{FF2B5EF4-FFF2-40B4-BE49-F238E27FC236}">
                <a16:creationId xmlns:a16="http://schemas.microsoft.com/office/drawing/2014/main" xmlns="" id="{40577A09-933C-3B37-C4A5-7A29E30AC6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781300"/>
            <a:ext cx="1368425" cy="503238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xmlns="" id="{E0615D60-A79B-ECB4-2321-F46B87FD0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3141663"/>
            <a:ext cx="1368425" cy="503237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xmlns="" id="{1C2CE800-47CE-4F2A-D757-E5BE9A329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708275"/>
            <a:ext cx="1223962" cy="433388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6" name="Line 10">
            <a:extLst>
              <a:ext uri="{FF2B5EF4-FFF2-40B4-BE49-F238E27FC236}">
                <a16:creationId xmlns:a16="http://schemas.microsoft.com/office/drawing/2014/main" xmlns="" id="{5771A2AB-442E-9EAB-D9DC-4E9CDE380A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3141663"/>
            <a:ext cx="1368425" cy="503237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xmlns="" id="{2A04E2A5-46C3-61CE-B799-8100D3AE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565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知識</a:t>
            </a: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xmlns="" id="{D0659CDB-5FA2-0389-F443-9A935D39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50043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「人頭」</a:t>
            </a: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xmlns="" id="{75B1F1D1-5E95-048F-6B8B-638D2500C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492375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資料來源</a:t>
            </a: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xmlns="" id="{64C6BDAC-9DD1-FD2C-F192-C95956CDA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573463"/>
            <a:ext cx="231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眾多的資料曝露</a:t>
            </a:r>
          </a:p>
        </p:txBody>
      </p:sp>
      <p:sp>
        <p:nvSpPr>
          <p:cNvPr id="39951" name="Line 15">
            <a:extLst>
              <a:ext uri="{FF2B5EF4-FFF2-40B4-BE49-F238E27FC236}">
                <a16:creationId xmlns:a16="http://schemas.microsoft.com/office/drawing/2014/main" xmlns="" id="{9DB9113E-3B46-57EB-6960-D272F8496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2" name="Line 16">
            <a:extLst>
              <a:ext uri="{FF2B5EF4-FFF2-40B4-BE49-F238E27FC236}">
                <a16:creationId xmlns:a16="http://schemas.microsoft.com/office/drawing/2014/main" xmlns="" id="{8C4346EE-A536-C74A-431F-B5B3FA4F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xmlns="" id="{E2F7ED52-B90A-BD48-2D00-90E0842C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4438650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廣告費</a:t>
            </a:r>
            <a:endParaRPr lang="en-US" altLang="zh-TW">
              <a:solidFill>
                <a:srgbClr val="660066"/>
              </a:solidFill>
            </a:endParaRPr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xmlns="" id="{50664BA7-C1CE-1BF2-26CB-C43160D05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4364038"/>
            <a:ext cx="14874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廣告數量</a:t>
            </a:r>
            <a:r>
              <a:rPr lang="en-US" altLang="zh-TW">
                <a:solidFill>
                  <a:srgbClr val="660066"/>
                </a:solidFill>
              </a:rPr>
              <a:t>/</a:t>
            </a:r>
          </a:p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廣告聚焦</a:t>
            </a:r>
          </a:p>
        </p:txBody>
      </p:sp>
      <p:sp>
        <p:nvSpPr>
          <p:cNvPr id="39955" name="Line 20">
            <a:extLst>
              <a:ext uri="{FF2B5EF4-FFF2-40B4-BE49-F238E27FC236}">
                <a16:creationId xmlns:a16="http://schemas.microsoft.com/office/drawing/2014/main" xmlns="" id="{E959FA27-FDA7-D076-9151-17BD303B5D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3429000"/>
            <a:ext cx="288925" cy="1512888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6" name="Line 21">
            <a:extLst>
              <a:ext uri="{FF2B5EF4-FFF2-40B4-BE49-F238E27FC236}">
                <a16:creationId xmlns:a16="http://schemas.microsoft.com/office/drawing/2014/main" xmlns="" id="{41A645FE-22C4-388E-C18C-40498DB024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4941888"/>
            <a:ext cx="1512888" cy="57467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7" name="Line 22">
            <a:extLst>
              <a:ext uri="{FF2B5EF4-FFF2-40B4-BE49-F238E27FC236}">
                <a16:creationId xmlns:a16="http://schemas.microsoft.com/office/drawing/2014/main" xmlns="" id="{A8AD02A6-98A6-36A0-2950-5CAF6315F4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488" y="3357563"/>
            <a:ext cx="360362" cy="18002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8" name="Line 23">
            <a:extLst>
              <a:ext uri="{FF2B5EF4-FFF2-40B4-BE49-F238E27FC236}">
                <a16:creationId xmlns:a16="http://schemas.microsoft.com/office/drawing/2014/main" xmlns="" id="{1512CF2D-8047-B69E-DC7B-48B127E09A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5157788"/>
            <a:ext cx="1728788" cy="647700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9" name="Text Box 24">
            <a:extLst>
              <a:ext uri="{FF2B5EF4-FFF2-40B4-BE49-F238E27FC236}">
                <a16:creationId xmlns:a16="http://schemas.microsoft.com/office/drawing/2014/main" xmlns="" id="{7936B201-FD90-6457-A86E-7340B09EF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437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00CC"/>
                </a:solidFill>
              </a:rPr>
              <a:t>$$</a:t>
            </a:r>
          </a:p>
        </p:txBody>
      </p:sp>
      <p:sp>
        <p:nvSpPr>
          <p:cNvPr id="39960" name="Text Box 25">
            <a:extLst>
              <a:ext uri="{FF2B5EF4-FFF2-40B4-BE49-F238E27FC236}">
                <a16:creationId xmlns:a16="http://schemas.microsoft.com/office/drawing/2014/main" xmlns="" id="{E495F95C-9DE8-4A5B-C266-878CB934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72598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商品資訊</a:t>
            </a:r>
          </a:p>
        </p:txBody>
      </p:sp>
      <p:sp>
        <p:nvSpPr>
          <p:cNvPr id="39961" name="Line 26">
            <a:extLst>
              <a:ext uri="{FF2B5EF4-FFF2-40B4-BE49-F238E27FC236}">
                <a16:creationId xmlns:a16="http://schemas.microsoft.com/office/drawing/2014/main" xmlns="" id="{4FADB342-25F6-2E75-E643-0F5C6A4F0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628775"/>
            <a:ext cx="2736850" cy="7921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2" name="Line 27">
            <a:extLst>
              <a:ext uri="{FF2B5EF4-FFF2-40B4-BE49-F238E27FC236}">
                <a16:creationId xmlns:a16="http://schemas.microsoft.com/office/drawing/2014/main" xmlns="" id="{4B2961AB-F5E4-44EE-F62C-15B03B28C6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1628775"/>
            <a:ext cx="1727200" cy="5762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3" name="Line 28">
            <a:extLst>
              <a:ext uri="{FF2B5EF4-FFF2-40B4-BE49-F238E27FC236}">
                <a16:creationId xmlns:a16="http://schemas.microsoft.com/office/drawing/2014/main" xmlns="" id="{889775AE-5E70-A222-F00B-DCA0BE006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844675"/>
            <a:ext cx="2520950" cy="7207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4" name="Line 29">
            <a:extLst>
              <a:ext uri="{FF2B5EF4-FFF2-40B4-BE49-F238E27FC236}">
                <a16:creationId xmlns:a16="http://schemas.microsoft.com/office/drawing/2014/main" xmlns="" id="{9E7535C2-E97D-8EDE-53C6-57307A0F9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1844675"/>
            <a:ext cx="1439862" cy="5048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5" name="Text Box 30">
            <a:extLst>
              <a:ext uri="{FF2B5EF4-FFF2-40B4-BE49-F238E27FC236}">
                <a16:creationId xmlns:a16="http://schemas.microsoft.com/office/drawing/2014/main" xmlns="" id="{2A2C6F3F-7E5F-9F53-1DC7-CB0311C44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700213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資訊發佈</a:t>
            </a:r>
          </a:p>
        </p:txBody>
      </p:sp>
      <p:sp>
        <p:nvSpPr>
          <p:cNvPr id="39966" name="Text Box 31">
            <a:extLst>
              <a:ext uri="{FF2B5EF4-FFF2-40B4-BE49-F238E27FC236}">
                <a16:creationId xmlns:a16="http://schemas.microsoft.com/office/drawing/2014/main" xmlns="" id="{CAF6F5CC-7BDF-BF5D-491F-998C109C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16113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曝光度</a:t>
            </a:r>
          </a:p>
        </p:txBody>
      </p:sp>
      <p:sp>
        <p:nvSpPr>
          <p:cNvPr id="39967" name="頁尾版面配置區 1">
            <a:extLst>
              <a:ext uri="{FF2B5EF4-FFF2-40B4-BE49-F238E27FC236}">
                <a16:creationId xmlns:a16="http://schemas.microsoft.com/office/drawing/2014/main" xmlns="" id="{65575AFA-E854-7648-3C59-7B3C2872C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68" name="投影片編號版面配置區 2">
            <a:extLst>
              <a:ext uri="{FF2B5EF4-FFF2-40B4-BE49-F238E27FC236}">
                <a16:creationId xmlns:a16="http://schemas.microsoft.com/office/drawing/2014/main" xmlns="" id="{90385FB6-5951-1F19-BFC6-D1D1566EBC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E9099-280F-C24E-B12F-AC7D979562E4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" name="Oval 5">
            <a:extLst>
              <a:ext uri="{FF2B5EF4-FFF2-40B4-BE49-F238E27FC236}">
                <a16:creationId xmlns:a16="http://schemas.microsoft.com/office/drawing/2014/main" xmlns="" id="{268FB658-4FFC-9480-1DFA-A5FDDA7C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575" y="2295525"/>
            <a:ext cx="1439863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4" name="Oval 6">
            <a:extLst>
              <a:ext uri="{FF2B5EF4-FFF2-40B4-BE49-F238E27FC236}">
                <a16:creationId xmlns:a16="http://schemas.microsoft.com/office/drawing/2014/main" xmlns="" id="{66B1C0C6-026E-E60B-0A40-F418E6CDA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95875"/>
            <a:ext cx="1439862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pic>
        <p:nvPicPr>
          <p:cNvPr id="2" name="矩形 1">
            <a:extLst>
              <a:ext uri="{FF2B5EF4-FFF2-40B4-BE49-F238E27FC236}">
                <a16:creationId xmlns:a16="http://schemas.microsoft.com/office/drawing/2014/main" xmlns="" id="{5C484984-7EA3-8DAE-B609-C401846DE02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5664200"/>
            <a:ext cx="906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>
            <a:extLst>
              <a:ext uri="{FF2B5EF4-FFF2-40B4-BE49-F238E27FC236}">
                <a16:creationId xmlns:a16="http://schemas.microsoft.com/office/drawing/2014/main" xmlns="" id="{26EA799D-A8BB-43E7-D714-678F362F7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7" name="投影片編號版面配置區 4">
            <a:extLst>
              <a:ext uri="{FF2B5EF4-FFF2-40B4-BE49-F238E27FC236}">
                <a16:creationId xmlns:a16="http://schemas.microsoft.com/office/drawing/2014/main" xmlns="" id="{853B4414-1557-3C34-700A-FE69463C5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B2338DB-91DE-3A43-A259-73C6C578944F}" type="slidenum">
              <a:rPr lang="en-US" altLang="zh-TW" sz="1400">
                <a:solidFill>
                  <a:srgbClr val="333399"/>
                </a:solidFill>
              </a:rPr>
              <a:pPr/>
              <a:t>31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xmlns="" id="{98A0871D-AF56-F871-2D3A-6E517F539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顧客關係</a:t>
            </a:r>
            <a:endParaRPr lang="zh-TW" altLang="en-US"/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xmlns="" id="{81201E9D-809E-5825-D969-8ED5F92DC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7724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你認識你的顧客嗎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Why and why not?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單一次的交易，重複執行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單獨面對市場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長期合作伙伴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打群架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王永慶賣米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關係模式的變革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成功的關鍵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>
            <a:extLst>
              <a:ext uri="{FF2B5EF4-FFF2-40B4-BE49-F238E27FC236}">
                <a16:creationId xmlns:a16="http://schemas.microsoft.com/office/drawing/2014/main" xmlns="" id="{E233AB19-2F2F-F19F-8D8D-14771CC9D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1" name="投影片編號版面配置區 4">
            <a:extLst>
              <a:ext uri="{FF2B5EF4-FFF2-40B4-BE49-F238E27FC236}">
                <a16:creationId xmlns:a16="http://schemas.microsoft.com/office/drawing/2014/main" xmlns="" id="{10624D5F-132B-5A9B-3383-86CB30066D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6B9425-C0C1-4F42-98B0-53AFA5FF761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xmlns="" id="{2DC320DC-C997-CE42-0B87-9DF1D93E3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通路</a:t>
            </a:r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xmlns="" id="{093274CD-962A-5A7F-8B92-4703308F7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你如何販售產品或服務？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自己販售？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透過中間商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網路？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通路商對你的價值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獨佔的通路代理？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頁尾版面配置區 3">
            <a:extLst>
              <a:ext uri="{FF2B5EF4-FFF2-40B4-BE49-F238E27FC236}">
                <a16:creationId xmlns:a16="http://schemas.microsoft.com/office/drawing/2014/main" xmlns="" id="{2983021B-3DA1-5755-7FFC-BC7C32E51F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5" name="投影片編號版面配置區 4">
            <a:extLst>
              <a:ext uri="{FF2B5EF4-FFF2-40B4-BE49-F238E27FC236}">
                <a16:creationId xmlns:a16="http://schemas.microsoft.com/office/drawing/2014/main" xmlns="" id="{494F30CA-E308-F710-DCD8-5F4DEF434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34B46A-EAE4-964F-ADDD-B9338A1228A8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xmlns="" id="{80F9146C-E3D2-0977-1ACC-487495913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/>
              <a:t>顧客和通路關係</a:t>
            </a:r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xmlns="" id="{6B0EAB00-CC34-ABAE-446B-14F054DF8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想想看：航空公司、旅行社和乘客之間的關係</a:t>
            </a:r>
            <a:endParaRPr lang="en-US" altLang="zh-TW" sz="3600"/>
          </a:p>
          <a:p>
            <a:pPr eaLnBrk="1" hangingPunct="1"/>
            <a:r>
              <a:rPr lang="zh-TW" altLang="en-US" sz="3600"/>
              <a:t>通路衝突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你和通路是競爭對手嗎？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你能抓緊、鎖死顧客嗎？</a:t>
            </a:r>
            <a:endParaRPr lang="en-US" altLang="zh-TW" sz="3600"/>
          </a:p>
          <a:p>
            <a:pPr eaLnBrk="1" hangingPunct="1"/>
            <a:r>
              <a:rPr lang="zh-TW" altLang="en-US"/>
              <a:t>如何改變？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頁尾版面配置區 3">
            <a:extLst>
              <a:ext uri="{FF2B5EF4-FFF2-40B4-BE49-F238E27FC236}">
                <a16:creationId xmlns:a16="http://schemas.microsoft.com/office/drawing/2014/main" xmlns="" id="{6B207EAF-C646-8BDC-FEE3-1A5CC83161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59" name="投影片編號版面配置區 4">
            <a:extLst>
              <a:ext uri="{FF2B5EF4-FFF2-40B4-BE49-F238E27FC236}">
                <a16:creationId xmlns:a16="http://schemas.microsoft.com/office/drawing/2014/main" xmlns="" id="{5DEF3B5F-33FA-A4C7-5DE1-0FA220FC1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8F0D57-6BA8-9943-B027-D4A8C9FCCA44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xmlns="" id="{D447F546-EC88-8E95-2DC9-1A395D16B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航空公司的例子</a:t>
            </a:r>
          </a:p>
        </p:txBody>
      </p:sp>
      <p:sp>
        <p:nvSpPr>
          <p:cNvPr id="45061" name="Oval 3">
            <a:extLst>
              <a:ext uri="{FF2B5EF4-FFF2-40B4-BE49-F238E27FC236}">
                <a16:creationId xmlns:a16="http://schemas.microsoft.com/office/drawing/2014/main" xmlns="" id="{313F6671-C9D9-3DD0-0C36-E6ECC80D9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219200" cy="1143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旅行社</a:t>
            </a:r>
          </a:p>
        </p:txBody>
      </p:sp>
      <p:sp>
        <p:nvSpPr>
          <p:cNvPr id="45062" name="Oval 4">
            <a:extLst>
              <a:ext uri="{FF2B5EF4-FFF2-40B4-BE49-F238E27FC236}">
                <a16:creationId xmlns:a16="http://schemas.microsoft.com/office/drawing/2014/main" xmlns="" id="{074AE021-2FA7-2782-F7C2-143CE11A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257800"/>
            <a:ext cx="1219200" cy="1143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票務</a:t>
            </a:r>
            <a:endParaRPr lang="en-US" altLang="zh-TW"/>
          </a:p>
          <a:p>
            <a:pPr algn="ctr" eaLnBrk="1" hangingPunct="1"/>
            <a:r>
              <a:rPr lang="zh-TW" altLang="en-US"/>
              <a:t>代理</a:t>
            </a:r>
          </a:p>
        </p:txBody>
      </p:sp>
      <p:sp>
        <p:nvSpPr>
          <p:cNvPr id="45063" name="Oval 5">
            <a:extLst>
              <a:ext uri="{FF2B5EF4-FFF2-40B4-BE49-F238E27FC236}">
                <a16:creationId xmlns:a16="http://schemas.microsoft.com/office/drawing/2014/main" xmlns="" id="{1C7474EC-C4E9-1110-1191-C5882DDF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62300"/>
            <a:ext cx="1219200" cy="11430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航空公司</a:t>
            </a:r>
          </a:p>
        </p:txBody>
      </p:sp>
      <p:grpSp>
        <p:nvGrpSpPr>
          <p:cNvPr id="45064" name="Group 6">
            <a:extLst>
              <a:ext uri="{FF2B5EF4-FFF2-40B4-BE49-F238E27FC236}">
                <a16:creationId xmlns:a16="http://schemas.microsoft.com/office/drawing/2014/main" xmlns="" id="{2A759E4D-161C-C151-FB7A-1C0DDD1494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1752600"/>
            <a:ext cx="1177925" cy="985838"/>
            <a:chOff x="2869" y="910"/>
            <a:chExt cx="742" cy="621"/>
          </a:xfrm>
        </p:grpSpPr>
        <p:grpSp>
          <p:nvGrpSpPr>
            <p:cNvPr id="45076" name="Group 7">
              <a:extLst>
                <a:ext uri="{FF2B5EF4-FFF2-40B4-BE49-F238E27FC236}">
                  <a16:creationId xmlns:a16="http://schemas.microsoft.com/office/drawing/2014/main" xmlns="" id="{3D3DC42F-DB31-E982-4624-B3D4FB63EC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0" y="910"/>
              <a:ext cx="381" cy="428"/>
              <a:chOff x="3230" y="910"/>
              <a:chExt cx="381" cy="428"/>
            </a:xfrm>
          </p:grpSpPr>
          <p:grpSp>
            <p:nvGrpSpPr>
              <p:cNvPr id="45107" name="Group 8">
                <a:extLst>
                  <a:ext uri="{FF2B5EF4-FFF2-40B4-BE49-F238E27FC236}">
                    <a16:creationId xmlns:a16="http://schemas.microsoft.com/office/drawing/2014/main" xmlns="" id="{10FE7B10-DC02-F511-1245-BFB041A112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30" y="910"/>
                <a:ext cx="381" cy="428"/>
                <a:chOff x="3230" y="910"/>
                <a:chExt cx="381" cy="428"/>
              </a:xfrm>
            </p:grpSpPr>
            <p:grpSp>
              <p:nvGrpSpPr>
                <p:cNvPr id="45114" name="Group 9">
                  <a:extLst>
                    <a:ext uri="{FF2B5EF4-FFF2-40B4-BE49-F238E27FC236}">
                      <a16:creationId xmlns:a16="http://schemas.microsoft.com/office/drawing/2014/main" xmlns="" id="{3A040295-9CAF-9350-DBC9-E9A2B86293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30" y="910"/>
                  <a:ext cx="376" cy="428"/>
                  <a:chOff x="3230" y="910"/>
                  <a:chExt cx="376" cy="428"/>
                </a:xfrm>
              </p:grpSpPr>
              <p:grpSp>
                <p:nvGrpSpPr>
                  <p:cNvPr id="45119" name="Group 10">
                    <a:extLst>
                      <a:ext uri="{FF2B5EF4-FFF2-40B4-BE49-F238E27FC236}">
                        <a16:creationId xmlns:a16="http://schemas.microsoft.com/office/drawing/2014/main" xmlns="" id="{4C481FB0-40FC-303F-5822-7BAED780F6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0" y="910"/>
                    <a:ext cx="376" cy="428"/>
                    <a:chOff x="3230" y="910"/>
                    <a:chExt cx="376" cy="428"/>
                  </a:xfrm>
                </p:grpSpPr>
                <p:sp>
                  <p:nvSpPr>
                    <p:cNvPr id="45140" name="Freeform 11">
                      <a:extLst>
                        <a:ext uri="{FF2B5EF4-FFF2-40B4-BE49-F238E27FC236}">
                          <a16:creationId xmlns:a16="http://schemas.microsoft.com/office/drawing/2014/main" xmlns="" id="{12FA8FE3-01C6-35DE-F448-BA5E7F56B8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30" y="910"/>
                      <a:ext cx="376" cy="428"/>
                    </a:xfrm>
                    <a:custGeom>
                      <a:avLst/>
                      <a:gdLst>
                        <a:gd name="T0" fmla="*/ 0 w 376"/>
                        <a:gd name="T1" fmla="*/ 357 h 428"/>
                        <a:gd name="T2" fmla="*/ 37 w 376"/>
                        <a:gd name="T3" fmla="*/ 311 h 428"/>
                        <a:gd name="T4" fmla="*/ 62 w 376"/>
                        <a:gd name="T5" fmla="*/ 283 h 428"/>
                        <a:gd name="T6" fmla="*/ 78 w 376"/>
                        <a:gd name="T7" fmla="*/ 263 h 428"/>
                        <a:gd name="T8" fmla="*/ 80 w 376"/>
                        <a:gd name="T9" fmla="*/ 238 h 428"/>
                        <a:gd name="T10" fmla="*/ 72 w 376"/>
                        <a:gd name="T11" fmla="*/ 218 h 428"/>
                        <a:gd name="T12" fmla="*/ 61 w 376"/>
                        <a:gd name="T13" fmla="*/ 200 h 428"/>
                        <a:gd name="T14" fmla="*/ 56 w 376"/>
                        <a:gd name="T15" fmla="*/ 184 h 428"/>
                        <a:gd name="T16" fmla="*/ 50 w 376"/>
                        <a:gd name="T17" fmla="*/ 172 h 428"/>
                        <a:gd name="T18" fmla="*/ 44 w 376"/>
                        <a:gd name="T19" fmla="*/ 144 h 428"/>
                        <a:gd name="T20" fmla="*/ 45 w 376"/>
                        <a:gd name="T21" fmla="*/ 126 h 428"/>
                        <a:gd name="T22" fmla="*/ 48 w 376"/>
                        <a:gd name="T23" fmla="*/ 101 h 428"/>
                        <a:gd name="T24" fmla="*/ 55 w 376"/>
                        <a:gd name="T25" fmla="*/ 79 h 428"/>
                        <a:gd name="T26" fmla="*/ 67 w 376"/>
                        <a:gd name="T27" fmla="*/ 56 h 428"/>
                        <a:gd name="T28" fmla="*/ 80 w 376"/>
                        <a:gd name="T29" fmla="*/ 43 h 428"/>
                        <a:gd name="T30" fmla="*/ 99 w 376"/>
                        <a:gd name="T31" fmla="*/ 25 h 428"/>
                        <a:gd name="T32" fmla="*/ 126 w 376"/>
                        <a:gd name="T33" fmla="*/ 12 h 428"/>
                        <a:gd name="T34" fmla="*/ 150 w 376"/>
                        <a:gd name="T35" fmla="*/ 6 h 428"/>
                        <a:gd name="T36" fmla="*/ 179 w 376"/>
                        <a:gd name="T37" fmla="*/ 0 h 428"/>
                        <a:gd name="T38" fmla="*/ 208 w 376"/>
                        <a:gd name="T39" fmla="*/ 0 h 428"/>
                        <a:gd name="T40" fmla="*/ 231 w 376"/>
                        <a:gd name="T41" fmla="*/ 2 h 428"/>
                        <a:gd name="T42" fmla="*/ 261 w 376"/>
                        <a:gd name="T43" fmla="*/ 9 h 428"/>
                        <a:gd name="T44" fmla="*/ 288 w 376"/>
                        <a:gd name="T45" fmla="*/ 18 h 428"/>
                        <a:gd name="T46" fmla="*/ 307 w 376"/>
                        <a:gd name="T47" fmla="*/ 29 h 428"/>
                        <a:gd name="T48" fmla="*/ 330 w 376"/>
                        <a:gd name="T49" fmla="*/ 47 h 428"/>
                        <a:gd name="T50" fmla="*/ 349 w 376"/>
                        <a:gd name="T51" fmla="*/ 71 h 428"/>
                        <a:gd name="T52" fmla="*/ 362 w 376"/>
                        <a:gd name="T53" fmla="*/ 95 h 428"/>
                        <a:gd name="T54" fmla="*/ 370 w 376"/>
                        <a:gd name="T55" fmla="*/ 113 h 428"/>
                        <a:gd name="T56" fmla="*/ 375 w 376"/>
                        <a:gd name="T57" fmla="*/ 143 h 428"/>
                        <a:gd name="T58" fmla="*/ 373 w 376"/>
                        <a:gd name="T59" fmla="*/ 175 h 428"/>
                        <a:gd name="T60" fmla="*/ 371 w 376"/>
                        <a:gd name="T61" fmla="*/ 199 h 428"/>
                        <a:gd name="T62" fmla="*/ 362 w 376"/>
                        <a:gd name="T63" fmla="*/ 231 h 428"/>
                        <a:gd name="T64" fmla="*/ 351 w 376"/>
                        <a:gd name="T65" fmla="*/ 263 h 428"/>
                        <a:gd name="T66" fmla="*/ 337 w 376"/>
                        <a:gd name="T67" fmla="*/ 288 h 428"/>
                        <a:gd name="T68" fmla="*/ 318 w 376"/>
                        <a:gd name="T69" fmla="*/ 314 h 428"/>
                        <a:gd name="T70" fmla="*/ 296 w 376"/>
                        <a:gd name="T71" fmla="*/ 330 h 428"/>
                        <a:gd name="T72" fmla="*/ 274 w 376"/>
                        <a:gd name="T73" fmla="*/ 339 h 428"/>
                        <a:gd name="T74" fmla="*/ 250 w 376"/>
                        <a:gd name="T75" fmla="*/ 344 h 428"/>
                        <a:gd name="T76" fmla="*/ 228 w 376"/>
                        <a:gd name="T77" fmla="*/ 343 h 428"/>
                        <a:gd name="T78" fmla="*/ 211 w 376"/>
                        <a:gd name="T79" fmla="*/ 337 h 428"/>
                        <a:gd name="T80" fmla="*/ 196 w 376"/>
                        <a:gd name="T81" fmla="*/ 328 h 428"/>
                        <a:gd name="T82" fmla="*/ 188 w 376"/>
                        <a:gd name="T83" fmla="*/ 326 h 428"/>
                        <a:gd name="T84" fmla="*/ 195 w 376"/>
                        <a:gd name="T85" fmla="*/ 342 h 428"/>
                        <a:gd name="T86" fmla="*/ 206 w 376"/>
                        <a:gd name="T87" fmla="*/ 358 h 428"/>
                        <a:gd name="T88" fmla="*/ 211 w 376"/>
                        <a:gd name="T89" fmla="*/ 382 h 428"/>
                        <a:gd name="T90" fmla="*/ 211 w 376"/>
                        <a:gd name="T91" fmla="*/ 427 h 428"/>
                        <a:gd name="T92" fmla="*/ 163 w 376"/>
                        <a:gd name="T93" fmla="*/ 423 h 428"/>
                        <a:gd name="T94" fmla="*/ 115 w 376"/>
                        <a:gd name="T95" fmla="*/ 404 h 428"/>
                        <a:gd name="T96" fmla="*/ 80 w 376"/>
                        <a:gd name="T97" fmla="*/ 383 h 428"/>
                        <a:gd name="T98" fmla="*/ 0 w 376"/>
                        <a:gd name="T99" fmla="*/ 357 h 428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0" t="0" r="r" b="b"/>
                      <a:pathLst>
                        <a:path w="376" h="428">
                          <a:moveTo>
                            <a:pt x="0" y="357"/>
                          </a:moveTo>
                          <a:lnTo>
                            <a:pt x="37" y="311"/>
                          </a:lnTo>
                          <a:lnTo>
                            <a:pt x="62" y="283"/>
                          </a:lnTo>
                          <a:lnTo>
                            <a:pt x="78" y="263"/>
                          </a:lnTo>
                          <a:lnTo>
                            <a:pt x="80" y="238"/>
                          </a:lnTo>
                          <a:lnTo>
                            <a:pt x="72" y="218"/>
                          </a:lnTo>
                          <a:lnTo>
                            <a:pt x="61" y="200"/>
                          </a:lnTo>
                          <a:lnTo>
                            <a:pt x="56" y="184"/>
                          </a:lnTo>
                          <a:lnTo>
                            <a:pt x="50" y="172"/>
                          </a:lnTo>
                          <a:lnTo>
                            <a:pt x="44" y="144"/>
                          </a:lnTo>
                          <a:lnTo>
                            <a:pt x="45" y="126"/>
                          </a:lnTo>
                          <a:lnTo>
                            <a:pt x="48" y="101"/>
                          </a:lnTo>
                          <a:lnTo>
                            <a:pt x="55" y="79"/>
                          </a:lnTo>
                          <a:lnTo>
                            <a:pt x="67" y="56"/>
                          </a:lnTo>
                          <a:lnTo>
                            <a:pt x="80" y="43"/>
                          </a:lnTo>
                          <a:lnTo>
                            <a:pt x="99" y="25"/>
                          </a:lnTo>
                          <a:lnTo>
                            <a:pt x="126" y="12"/>
                          </a:lnTo>
                          <a:lnTo>
                            <a:pt x="150" y="6"/>
                          </a:lnTo>
                          <a:lnTo>
                            <a:pt x="179" y="0"/>
                          </a:lnTo>
                          <a:lnTo>
                            <a:pt x="208" y="0"/>
                          </a:lnTo>
                          <a:lnTo>
                            <a:pt x="231" y="2"/>
                          </a:lnTo>
                          <a:lnTo>
                            <a:pt x="261" y="9"/>
                          </a:lnTo>
                          <a:lnTo>
                            <a:pt x="288" y="18"/>
                          </a:lnTo>
                          <a:lnTo>
                            <a:pt x="307" y="29"/>
                          </a:lnTo>
                          <a:lnTo>
                            <a:pt x="330" y="47"/>
                          </a:lnTo>
                          <a:lnTo>
                            <a:pt x="349" y="71"/>
                          </a:lnTo>
                          <a:lnTo>
                            <a:pt x="362" y="95"/>
                          </a:lnTo>
                          <a:lnTo>
                            <a:pt x="370" y="113"/>
                          </a:lnTo>
                          <a:lnTo>
                            <a:pt x="375" y="143"/>
                          </a:lnTo>
                          <a:lnTo>
                            <a:pt x="373" y="175"/>
                          </a:lnTo>
                          <a:lnTo>
                            <a:pt x="371" y="199"/>
                          </a:lnTo>
                          <a:lnTo>
                            <a:pt x="362" y="231"/>
                          </a:lnTo>
                          <a:lnTo>
                            <a:pt x="351" y="263"/>
                          </a:lnTo>
                          <a:lnTo>
                            <a:pt x="337" y="288"/>
                          </a:lnTo>
                          <a:lnTo>
                            <a:pt x="318" y="314"/>
                          </a:lnTo>
                          <a:lnTo>
                            <a:pt x="296" y="330"/>
                          </a:lnTo>
                          <a:lnTo>
                            <a:pt x="274" y="339"/>
                          </a:lnTo>
                          <a:lnTo>
                            <a:pt x="250" y="344"/>
                          </a:lnTo>
                          <a:lnTo>
                            <a:pt x="228" y="343"/>
                          </a:lnTo>
                          <a:lnTo>
                            <a:pt x="211" y="337"/>
                          </a:lnTo>
                          <a:lnTo>
                            <a:pt x="196" y="328"/>
                          </a:lnTo>
                          <a:lnTo>
                            <a:pt x="188" y="326"/>
                          </a:lnTo>
                          <a:lnTo>
                            <a:pt x="195" y="342"/>
                          </a:lnTo>
                          <a:lnTo>
                            <a:pt x="206" y="358"/>
                          </a:lnTo>
                          <a:lnTo>
                            <a:pt x="211" y="382"/>
                          </a:lnTo>
                          <a:lnTo>
                            <a:pt x="211" y="427"/>
                          </a:lnTo>
                          <a:lnTo>
                            <a:pt x="163" y="423"/>
                          </a:lnTo>
                          <a:lnTo>
                            <a:pt x="115" y="404"/>
                          </a:lnTo>
                          <a:lnTo>
                            <a:pt x="80" y="383"/>
                          </a:lnTo>
                          <a:lnTo>
                            <a:pt x="0" y="357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41" name="Freeform 12">
                      <a:extLst>
                        <a:ext uri="{FF2B5EF4-FFF2-40B4-BE49-F238E27FC236}">
                          <a16:creationId xmlns:a16="http://schemas.microsoft.com/office/drawing/2014/main" xmlns="" id="{2D7B021F-AA9D-0B5F-C933-0635AFDB86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37" y="1069"/>
                      <a:ext cx="24" cy="72"/>
                    </a:xfrm>
                    <a:custGeom>
                      <a:avLst/>
                      <a:gdLst>
                        <a:gd name="T0" fmla="*/ 23 w 24"/>
                        <a:gd name="T1" fmla="*/ 71 h 72"/>
                        <a:gd name="T2" fmla="*/ 13 w 24"/>
                        <a:gd name="T3" fmla="*/ 68 h 72"/>
                        <a:gd name="T4" fmla="*/ 7 w 24"/>
                        <a:gd name="T5" fmla="*/ 62 h 72"/>
                        <a:gd name="T6" fmla="*/ 2 w 24"/>
                        <a:gd name="T7" fmla="*/ 52 h 72"/>
                        <a:gd name="T8" fmla="*/ 0 w 24"/>
                        <a:gd name="T9" fmla="*/ 39 h 72"/>
                        <a:gd name="T10" fmla="*/ 1 w 24"/>
                        <a:gd name="T11" fmla="*/ 24 h 72"/>
                        <a:gd name="T12" fmla="*/ 5 w 24"/>
                        <a:gd name="T13" fmla="*/ 15 h 72"/>
                        <a:gd name="T14" fmla="*/ 11 w 24"/>
                        <a:gd name="T15" fmla="*/ 6 h 72"/>
                        <a:gd name="T16" fmla="*/ 17 w 24"/>
                        <a:gd name="T17" fmla="*/ 0 h 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4" h="72">
                          <a:moveTo>
                            <a:pt x="23" y="71"/>
                          </a:moveTo>
                          <a:lnTo>
                            <a:pt x="13" y="68"/>
                          </a:lnTo>
                          <a:lnTo>
                            <a:pt x="7" y="62"/>
                          </a:lnTo>
                          <a:lnTo>
                            <a:pt x="2" y="52"/>
                          </a:lnTo>
                          <a:lnTo>
                            <a:pt x="0" y="39"/>
                          </a:lnTo>
                          <a:lnTo>
                            <a:pt x="1" y="24"/>
                          </a:lnTo>
                          <a:lnTo>
                            <a:pt x="5" y="15"/>
                          </a:lnTo>
                          <a:lnTo>
                            <a:pt x="11" y="6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120" name="Group 13">
                    <a:extLst>
                      <a:ext uri="{FF2B5EF4-FFF2-40B4-BE49-F238E27FC236}">
                        <a16:creationId xmlns:a16="http://schemas.microsoft.com/office/drawing/2014/main" xmlns="" id="{9E54E3F0-3939-3C48-ED18-3636BAE0B5A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3" y="911"/>
                    <a:ext cx="329" cy="274"/>
                    <a:chOff x="3243" y="911"/>
                    <a:chExt cx="329" cy="274"/>
                  </a:xfrm>
                </p:grpSpPr>
                <p:grpSp>
                  <p:nvGrpSpPr>
                    <p:cNvPr id="45121" name="Group 14">
                      <a:extLst>
                        <a:ext uri="{FF2B5EF4-FFF2-40B4-BE49-F238E27FC236}">
                          <a16:creationId xmlns:a16="http://schemas.microsoft.com/office/drawing/2014/main" xmlns="" id="{EC96F9E3-57A5-EE2C-AFAE-4931614956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24" y="911"/>
                      <a:ext cx="216" cy="80"/>
                      <a:chOff x="3324" y="911"/>
                      <a:chExt cx="216" cy="80"/>
                    </a:xfrm>
                  </p:grpSpPr>
                  <p:sp>
                    <p:nvSpPr>
                      <p:cNvPr id="45138" name="Freeform 15">
                        <a:extLst>
                          <a:ext uri="{FF2B5EF4-FFF2-40B4-BE49-F238E27FC236}">
                            <a16:creationId xmlns:a16="http://schemas.microsoft.com/office/drawing/2014/main" xmlns="" id="{D3395FB9-FB74-82B3-B325-9E8FA806FC6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39" y="922"/>
                        <a:ext cx="201" cy="69"/>
                      </a:xfrm>
                      <a:custGeom>
                        <a:avLst/>
                        <a:gdLst>
                          <a:gd name="T0" fmla="*/ 0 w 201"/>
                          <a:gd name="T1" fmla="*/ 68 h 69"/>
                          <a:gd name="T2" fmla="*/ 17 w 201"/>
                          <a:gd name="T3" fmla="*/ 46 h 69"/>
                          <a:gd name="T4" fmla="*/ 37 w 201"/>
                          <a:gd name="T5" fmla="*/ 30 h 69"/>
                          <a:gd name="T6" fmla="*/ 60 w 201"/>
                          <a:gd name="T7" fmla="*/ 17 h 69"/>
                          <a:gd name="T8" fmla="*/ 84 w 201"/>
                          <a:gd name="T9" fmla="*/ 8 h 69"/>
                          <a:gd name="T10" fmla="*/ 111 w 201"/>
                          <a:gd name="T11" fmla="*/ 3 h 69"/>
                          <a:gd name="T12" fmla="*/ 145 w 201"/>
                          <a:gd name="T13" fmla="*/ 0 h 69"/>
                          <a:gd name="T14" fmla="*/ 169 w 201"/>
                          <a:gd name="T15" fmla="*/ 5 h 69"/>
                          <a:gd name="T16" fmla="*/ 200 w 201"/>
                          <a:gd name="T17" fmla="*/ 15 h 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0" t="0" r="r" b="b"/>
                        <a:pathLst>
                          <a:path w="201" h="69">
                            <a:moveTo>
                              <a:pt x="0" y="68"/>
                            </a:moveTo>
                            <a:lnTo>
                              <a:pt x="17" y="46"/>
                            </a:lnTo>
                            <a:lnTo>
                              <a:pt x="37" y="30"/>
                            </a:lnTo>
                            <a:lnTo>
                              <a:pt x="60" y="17"/>
                            </a:lnTo>
                            <a:lnTo>
                              <a:pt x="84" y="8"/>
                            </a:lnTo>
                            <a:lnTo>
                              <a:pt x="111" y="3"/>
                            </a:lnTo>
                            <a:lnTo>
                              <a:pt x="145" y="0"/>
                            </a:lnTo>
                            <a:lnTo>
                              <a:pt x="169" y="5"/>
                            </a:lnTo>
                            <a:lnTo>
                              <a:pt x="200" y="15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  <p:sp>
                    <p:nvSpPr>
                      <p:cNvPr id="45139" name="Freeform 16">
                        <a:extLst>
                          <a:ext uri="{FF2B5EF4-FFF2-40B4-BE49-F238E27FC236}">
                            <a16:creationId xmlns:a16="http://schemas.microsoft.com/office/drawing/2014/main" xmlns="" id="{79882AB4-9A40-8C9C-CA77-54EF07CAC61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24" y="911"/>
                        <a:ext cx="202" cy="75"/>
                      </a:xfrm>
                      <a:custGeom>
                        <a:avLst/>
                        <a:gdLst>
                          <a:gd name="T0" fmla="*/ 0 w 202"/>
                          <a:gd name="T1" fmla="*/ 74 h 75"/>
                          <a:gd name="T2" fmla="*/ 11 w 202"/>
                          <a:gd name="T3" fmla="*/ 53 h 75"/>
                          <a:gd name="T4" fmla="*/ 23 w 202"/>
                          <a:gd name="T5" fmla="*/ 36 h 75"/>
                          <a:gd name="T6" fmla="*/ 38 w 202"/>
                          <a:gd name="T7" fmla="*/ 22 h 75"/>
                          <a:gd name="T8" fmla="*/ 59 w 202"/>
                          <a:gd name="T9" fmla="*/ 9 h 75"/>
                          <a:gd name="T10" fmla="*/ 89 w 202"/>
                          <a:gd name="T11" fmla="*/ 1 h 75"/>
                          <a:gd name="T12" fmla="*/ 117 w 202"/>
                          <a:gd name="T13" fmla="*/ 0 h 75"/>
                          <a:gd name="T14" fmla="*/ 147 w 202"/>
                          <a:gd name="T15" fmla="*/ 3 h 75"/>
                          <a:gd name="T16" fmla="*/ 173 w 202"/>
                          <a:gd name="T17" fmla="*/ 10 h 75"/>
                          <a:gd name="T18" fmla="*/ 188 w 202"/>
                          <a:gd name="T19" fmla="*/ 16 h 75"/>
                          <a:gd name="T20" fmla="*/ 201 w 202"/>
                          <a:gd name="T21" fmla="*/ 22 h 75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0" t="0" r="r" b="b"/>
                        <a:pathLst>
                          <a:path w="202" h="75">
                            <a:moveTo>
                              <a:pt x="0" y="74"/>
                            </a:moveTo>
                            <a:lnTo>
                              <a:pt x="11" y="53"/>
                            </a:lnTo>
                            <a:lnTo>
                              <a:pt x="23" y="36"/>
                            </a:lnTo>
                            <a:lnTo>
                              <a:pt x="38" y="22"/>
                            </a:lnTo>
                            <a:lnTo>
                              <a:pt x="59" y="9"/>
                            </a:lnTo>
                            <a:lnTo>
                              <a:pt x="89" y="1"/>
                            </a:lnTo>
                            <a:lnTo>
                              <a:pt x="117" y="0"/>
                            </a:lnTo>
                            <a:lnTo>
                              <a:pt x="147" y="3"/>
                            </a:lnTo>
                            <a:lnTo>
                              <a:pt x="173" y="10"/>
                            </a:lnTo>
                            <a:lnTo>
                              <a:pt x="188" y="16"/>
                            </a:lnTo>
                            <a:lnTo>
                              <a:pt x="201" y="2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</p:grpSp>
                <p:grpSp>
                  <p:nvGrpSpPr>
                    <p:cNvPr id="45122" name="Group 17">
                      <a:extLst>
                        <a:ext uri="{FF2B5EF4-FFF2-40B4-BE49-F238E27FC236}">
                          <a16:creationId xmlns:a16="http://schemas.microsoft.com/office/drawing/2014/main" xmlns="" id="{D28146DC-7C05-6B81-F6A2-94EBAAF377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3" y="960"/>
                      <a:ext cx="329" cy="225"/>
                      <a:chOff x="3243" y="960"/>
                      <a:chExt cx="329" cy="225"/>
                    </a:xfrm>
                  </p:grpSpPr>
                  <p:grpSp>
                    <p:nvGrpSpPr>
                      <p:cNvPr id="45123" name="Group 18">
                        <a:extLst>
                          <a:ext uri="{FF2B5EF4-FFF2-40B4-BE49-F238E27FC236}">
                            <a16:creationId xmlns:a16="http://schemas.microsoft.com/office/drawing/2014/main" xmlns="" id="{277E49AF-B576-D59E-8F99-E5A81855A78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3" y="960"/>
                        <a:ext cx="118" cy="130"/>
                        <a:chOff x="3243" y="960"/>
                        <a:chExt cx="118" cy="130"/>
                      </a:xfrm>
                    </p:grpSpPr>
                    <p:sp>
                      <p:nvSpPr>
                        <p:cNvPr id="45131" name="Freeform 19">
                          <a:extLst>
                            <a:ext uri="{FF2B5EF4-FFF2-40B4-BE49-F238E27FC236}">
                              <a16:creationId xmlns:a16="http://schemas.microsoft.com/office/drawing/2014/main" xmlns="" id="{209E2C44-99B6-00CD-B56C-9666FFE5B60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3" y="960"/>
                          <a:ext cx="118" cy="130"/>
                        </a:xfrm>
                        <a:custGeom>
                          <a:avLst/>
                          <a:gdLst>
                            <a:gd name="T0" fmla="*/ 7 w 118"/>
                            <a:gd name="T1" fmla="*/ 106 h 130"/>
                            <a:gd name="T2" fmla="*/ 5 w 118"/>
                            <a:gd name="T3" fmla="*/ 56 h 130"/>
                            <a:gd name="T4" fmla="*/ 20 w 118"/>
                            <a:gd name="T5" fmla="*/ 24 h 130"/>
                            <a:gd name="T6" fmla="*/ 31 w 118"/>
                            <a:gd name="T7" fmla="*/ 6 h 130"/>
                            <a:gd name="T8" fmla="*/ 43 w 118"/>
                            <a:gd name="T9" fmla="*/ 0 h 130"/>
                            <a:gd name="T10" fmla="*/ 49 w 118"/>
                            <a:gd name="T11" fmla="*/ 11 h 130"/>
                            <a:gd name="T12" fmla="*/ 58 w 118"/>
                            <a:gd name="T13" fmla="*/ 7 h 130"/>
                            <a:gd name="T14" fmla="*/ 63 w 118"/>
                            <a:gd name="T15" fmla="*/ 18 h 130"/>
                            <a:gd name="T16" fmla="*/ 69 w 118"/>
                            <a:gd name="T17" fmla="*/ 26 h 130"/>
                            <a:gd name="T18" fmla="*/ 76 w 118"/>
                            <a:gd name="T19" fmla="*/ 33 h 130"/>
                            <a:gd name="T20" fmla="*/ 75 w 118"/>
                            <a:gd name="T21" fmla="*/ 44 h 130"/>
                            <a:gd name="T22" fmla="*/ 84 w 118"/>
                            <a:gd name="T23" fmla="*/ 37 h 130"/>
                            <a:gd name="T24" fmla="*/ 92 w 118"/>
                            <a:gd name="T25" fmla="*/ 43 h 130"/>
                            <a:gd name="T26" fmla="*/ 92 w 118"/>
                            <a:gd name="T27" fmla="*/ 52 h 130"/>
                            <a:gd name="T28" fmla="*/ 102 w 118"/>
                            <a:gd name="T29" fmla="*/ 53 h 130"/>
                            <a:gd name="T30" fmla="*/ 106 w 118"/>
                            <a:gd name="T31" fmla="*/ 63 h 130"/>
                            <a:gd name="T32" fmla="*/ 113 w 118"/>
                            <a:gd name="T33" fmla="*/ 73 h 130"/>
                            <a:gd name="T34" fmla="*/ 110 w 118"/>
                            <a:gd name="T35" fmla="*/ 95 h 130"/>
                            <a:gd name="T36" fmla="*/ 114 w 118"/>
                            <a:gd name="T37" fmla="*/ 110 h 130"/>
                            <a:gd name="T38" fmla="*/ 116 w 118"/>
                            <a:gd name="T39" fmla="*/ 122 h 130"/>
                            <a:gd name="T40" fmla="*/ 109 w 118"/>
                            <a:gd name="T41" fmla="*/ 129 h 130"/>
                            <a:gd name="T42" fmla="*/ 100 w 118"/>
                            <a:gd name="T43" fmla="*/ 127 h 130"/>
                            <a:gd name="T44" fmla="*/ 92 w 118"/>
                            <a:gd name="T45" fmla="*/ 118 h 130"/>
                            <a:gd name="T46" fmla="*/ 86 w 118"/>
                            <a:gd name="T47" fmla="*/ 117 h 130"/>
                            <a:gd name="T48" fmla="*/ 76 w 118"/>
                            <a:gd name="T49" fmla="*/ 114 h 130"/>
                            <a:gd name="T50" fmla="*/ 69 w 118"/>
                            <a:gd name="T51" fmla="*/ 112 h 130"/>
                            <a:gd name="T52" fmla="*/ 65 w 118"/>
                            <a:gd name="T53" fmla="*/ 110 h 130"/>
                            <a:gd name="T54" fmla="*/ 58 w 118"/>
                            <a:gd name="T55" fmla="*/ 108 h 130"/>
                            <a:gd name="T56" fmla="*/ 53 w 118"/>
                            <a:gd name="T57" fmla="*/ 100 h 130"/>
                            <a:gd name="T58" fmla="*/ 49 w 118"/>
                            <a:gd name="T59" fmla="*/ 109 h 130"/>
                            <a:gd name="T60" fmla="*/ 42 w 118"/>
                            <a:gd name="T61" fmla="*/ 111 h 130"/>
                            <a:gd name="T62" fmla="*/ 38 w 118"/>
                            <a:gd name="T63" fmla="*/ 114 h 130"/>
                            <a:gd name="T64" fmla="*/ 31 w 118"/>
                            <a:gd name="T65" fmla="*/ 122 h 130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18" h="130">
                              <a:moveTo>
                                <a:pt x="22" y="122"/>
                              </a:moveTo>
                              <a:lnTo>
                                <a:pt x="7" y="106"/>
                              </a:lnTo>
                              <a:lnTo>
                                <a:pt x="0" y="84"/>
                              </a:lnTo>
                              <a:lnTo>
                                <a:pt x="5" y="56"/>
                              </a:lnTo>
                              <a:lnTo>
                                <a:pt x="13" y="35"/>
                              </a:lnTo>
                              <a:lnTo>
                                <a:pt x="20" y="24"/>
                              </a:lnTo>
                              <a:lnTo>
                                <a:pt x="28" y="10"/>
                              </a:lnTo>
                              <a:lnTo>
                                <a:pt x="31" y="6"/>
                              </a:lnTo>
                              <a:lnTo>
                                <a:pt x="37" y="0"/>
                              </a:lnTo>
                              <a:lnTo>
                                <a:pt x="43" y="0"/>
                              </a:lnTo>
                              <a:lnTo>
                                <a:pt x="46" y="5"/>
                              </a:lnTo>
                              <a:lnTo>
                                <a:pt x="49" y="11"/>
                              </a:lnTo>
                              <a:lnTo>
                                <a:pt x="51" y="7"/>
                              </a:lnTo>
                              <a:lnTo>
                                <a:pt x="58" y="7"/>
                              </a:lnTo>
                              <a:lnTo>
                                <a:pt x="61" y="11"/>
                              </a:lnTo>
                              <a:lnTo>
                                <a:pt x="63" y="18"/>
                              </a:lnTo>
                              <a:lnTo>
                                <a:pt x="65" y="29"/>
                              </a:lnTo>
                              <a:lnTo>
                                <a:pt x="69" y="26"/>
                              </a:lnTo>
                              <a:lnTo>
                                <a:pt x="75" y="29"/>
                              </a:lnTo>
                              <a:lnTo>
                                <a:pt x="76" y="33"/>
                              </a:lnTo>
                              <a:lnTo>
                                <a:pt x="76" y="39"/>
                              </a:lnTo>
                              <a:lnTo>
                                <a:pt x="75" y="44"/>
                              </a:lnTo>
                              <a:lnTo>
                                <a:pt x="78" y="39"/>
                              </a:lnTo>
                              <a:lnTo>
                                <a:pt x="84" y="37"/>
                              </a:lnTo>
                              <a:lnTo>
                                <a:pt x="91" y="39"/>
                              </a:lnTo>
                              <a:lnTo>
                                <a:pt x="92" y="43"/>
                              </a:lnTo>
                              <a:lnTo>
                                <a:pt x="92" y="47"/>
                              </a:lnTo>
                              <a:lnTo>
                                <a:pt x="92" y="52"/>
                              </a:lnTo>
                              <a:lnTo>
                                <a:pt x="97" y="50"/>
                              </a:lnTo>
                              <a:lnTo>
                                <a:pt x="102" y="53"/>
                              </a:lnTo>
                              <a:lnTo>
                                <a:pt x="104" y="57"/>
                              </a:lnTo>
                              <a:lnTo>
                                <a:pt x="106" y="63"/>
                              </a:lnTo>
                              <a:lnTo>
                                <a:pt x="110" y="66"/>
                              </a:lnTo>
                              <a:lnTo>
                                <a:pt x="113" y="73"/>
                              </a:lnTo>
                              <a:lnTo>
                                <a:pt x="112" y="81"/>
                              </a:lnTo>
                              <a:lnTo>
                                <a:pt x="110" y="95"/>
                              </a:lnTo>
                              <a:lnTo>
                                <a:pt x="111" y="103"/>
                              </a:lnTo>
                              <a:lnTo>
                                <a:pt x="114" y="110"/>
                              </a:lnTo>
                              <a:lnTo>
                                <a:pt x="117" y="115"/>
                              </a:lnTo>
                              <a:lnTo>
                                <a:pt x="116" y="122"/>
                              </a:lnTo>
                              <a:lnTo>
                                <a:pt x="113" y="127"/>
                              </a:lnTo>
                              <a:lnTo>
                                <a:pt x="109" y="129"/>
                              </a:lnTo>
                              <a:lnTo>
                                <a:pt x="104" y="129"/>
                              </a:lnTo>
                              <a:lnTo>
                                <a:pt x="100" y="127"/>
                              </a:lnTo>
                              <a:lnTo>
                                <a:pt x="94" y="122"/>
                              </a:lnTo>
                              <a:lnTo>
                                <a:pt x="92" y="118"/>
                              </a:lnTo>
                              <a:lnTo>
                                <a:pt x="91" y="115"/>
                              </a:lnTo>
                              <a:lnTo>
                                <a:pt x="86" y="117"/>
                              </a:lnTo>
                              <a:lnTo>
                                <a:pt x="80" y="116"/>
                              </a:lnTo>
                              <a:lnTo>
                                <a:pt x="76" y="114"/>
                              </a:lnTo>
                              <a:lnTo>
                                <a:pt x="74" y="112"/>
                              </a:lnTo>
                              <a:lnTo>
                                <a:pt x="69" y="112"/>
                              </a:lnTo>
                              <a:lnTo>
                                <a:pt x="67" y="111"/>
                              </a:lnTo>
                              <a:lnTo>
                                <a:pt x="65" y="110"/>
                              </a:lnTo>
                              <a:lnTo>
                                <a:pt x="61" y="110"/>
                              </a:lnTo>
                              <a:lnTo>
                                <a:pt x="58" y="108"/>
                              </a:lnTo>
                              <a:lnTo>
                                <a:pt x="55" y="103"/>
                              </a:lnTo>
                              <a:lnTo>
                                <a:pt x="53" y="100"/>
                              </a:lnTo>
                              <a:lnTo>
                                <a:pt x="51" y="103"/>
                              </a:lnTo>
                              <a:lnTo>
                                <a:pt x="49" y="109"/>
                              </a:lnTo>
                              <a:lnTo>
                                <a:pt x="45" y="111"/>
                              </a:lnTo>
                              <a:lnTo>
                                <a:pt x="42" y="111"/>
                              </a:lnTo>
                              <a:lnTo>
                                <a:pt x="39" y="111"/>
                              </a:lnTo>
                              <a:lnTo>
                                <a:pt x="38" y="114"/>
                              </a:lnTo>
                              <a:lnTo>
                                <a:pt x="35" y="118"/>
                              </a:lnTo>
                              <a:lnTo>
                                <a:pt x="31" y="122"/>
                              </a:lnTo>
                              <a:lnTo>
                                <a:pt x="22" y="122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32" name="Group 20">
                          <a:extLst>
                            <a:ext uri="{FF2B5EF4-FFF2-40B4-BE49-F238E27FC236}">
                              <a16:creationId xmlns:a16="http://schemas.microsoft.com/office/drawing/2014/main" xmlns="" id="{99FCA708-C316-000E-D58D-40C60810984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9" y="967"/>
                          <a:ext cx="89" cy="113"/>
                          <a:chOff x="3249" y="967"/>
                          <a:chExt cx="89" cy="113"/>
                        </a:xfrm>
                      </p:grpSpPr>
                      <p:sp>
                        <p:nvSpPr>
                          <p:cNvPr id="45133" name="Freeform 21">
                            <a:extLst>
                              <a:ext uri="{FF2B5EF4-FFF2-40B4-BE49-F238E27FC236}">
                                <a16:creationId xmlns:a16="http://schemas.microsoft.com/office/drawing/2014/main" xmlns="" id="{F713C0B7-6854-5BD2-C2CF-F073E6BAEC30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320" y="1041"/>
                            <a:ext cx="18" cy="25"/>
                          </a:xfrm>
                          <a:custGeom>
                            <a:avLst/>
                            <a:gdLst>
                              <a:gd name="T0" fmla="*/ 5 w 18"/>
                              <a:gd name="T1" fmla="*/ 24 h 25"/>
                              <a:gd name="T2" fmla="*/ 4 w 18"/>
                              <a:gd name="T3" fmla="*/ 12 h 25"/>
                              <a:gd name="T4" fmla="*/ 7 w 18"/>
                              <a:gd name="T5" fmla="*/ 5 h 25"/>
                              <a:gd name="T6" fmla="*/ 17 w 18"/>
                              <a:gd name="T7" fmla="*/ 0 h 25"/>
                              <a:gd name="T8" fmla="*/ 11 w 18"/>
                              <a:gd name="T9" fmla="*/ 1 h 25"/>
                              <a:gd name="T10" fmla="*/ 3 w 18"/>
                              <a:gd name="T11" fmla="*/ 4 h 25"/>
                              <a:gd name="T12" fmla="*/ 0 w 18"/>
                              <a:gd name="T13" fmla="*/ 10 h 25"/>
                              <a:gd name="T14" fmla="*/ 5 w 18"/>
                              <a:gd name="T15" fmla="*/ 24 h 25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25">
                                <a:moveTo>
                                  <a:pt x="5" y="24"/>
                                </a:moveTo>
                                <a:lnTo>
                                  <a:pt x="4" y="12"/>
                                </a:lnTo>
                                <a:lnTo>
                                  <a:pt x="7" y="5"/>
                                </a:lnTo>
                                <a:lnTo>
                                  <a:pt x="17" y="0"/>
                                </a:lnTo>
                                <a:lnTo>
                                  <a:pt x="11" y="1"/>
                                </a:lnTo>
                                <a:lnTo>
                                  <a:pt x="3" y="4"/>
                                </a:lnTo>
                                <a:lnTo>
                                  <a:pt x="0" y="10"/>
                                </a:lnTo>
                                <a:lnTo>
                                  <a:pt x="5" y="2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4" name="Freeform 22">
                            <a:extLst>
                              <a:ext uri="{FF2B5EF4-FFF2-40B4-BE49-F238E27FC236}">
                                <a16:creationId xmlns:a16="http://schemas.microsoft.com/office/drawing/2014/main" xmlns="" id="{D13DA756-7FB0-4000-FFD6-54E2012DAC16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87" y="1004"/>
                            <a:ext cx="29" cy="57"/>
                          </a:xfrm>
                          <a:custGeom>
                            <a:avLst/>
                            <a:gdLst>
                              <a:gd name="T0" fmla="*/ 11 w 29"/>
                              <a:gd name="T1" fmla="*/ 56 h 57"/>
                              <a:gd name="T2" fmla="*/ 6 w 29"/>
                              <a:gd name="T3" fmla="*/ 44 h 57"/>
                              <a:gd name="T4" fmla="*/ 7 w 29"/>
                              <a:gd name="T5" fmla="*/ 27 h 57"/>
                              <a:gd name="T6" fmla="*/ 16 w 29"/>
                              <a:gd name="T7" fmla="*/ 13 h 57"/>
                              <a:gd name="T8" fmla="*/ 28 w 29"/>
                              <a:gd name="T9" fmla="*/ 0 h 57"/>
                              <a:gd name="T10" fmla="*/ 21 w 29"/>
                              <a:gd name="T11" fmla="*/ 7 h 57"/>
                              <a:gd name="T12" fmla="*/ 8 w 29"/>
                              <a:gd name="T13" fmla="*/ 17 h 57"/>
                              <a:gd name="T14" fmla="*/ 0 w 29"/>
                              <a:gd name="T15" fmla="*/ 25 h 57"/>
                              <a:gd name="T16" fmla="*/ 1 w 29"/>
                              <a:gd name="T17" fmla="*/ 31 h 57"/>
                              <a:gd name="T18" fmla="*/ 1 w 29"/>
                              <a:gd name="T19" fmla="*/ 40 h 57"/>
                              <a:gd name="T20" fmla="*/ 1 w 29"/>
                              <a:gd name="T21" fmla="*/ 48 h 57"/>
                              <a:gd name="T22" fmla="*/ 11 w 29"/>
                              <a:gd name="T23" fmla="*/ 56 h 57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29" h="57">
                                <a:moveTo>
                                  <a:pt x="11" y="56"/>
                                </a:moveTo>
                                <a:lnTo>
                                  <a:pt x="6" y="44"/>
                                </a:lnTo>
                                <a:lnTo>
                                  <a:pt x="7" y="27"/>
                                </a:lnTo>
                                <a:lnTo>
                                  <a:pt x="16" y="13"/>
                                </a:lnTo>
                                <a:lnTo>
                                  <a:pt x="28" y="0"/>
                                </a:lnTo>
                                <a:lnTo>
                                  <a:pt x="21" y="7"/>
                                </a:lnTo>
                                <a:lnTo>
                                  <a:pt x="8" y="17"/>
                                </a:lnTo>
                                <a:lnTo>
                                  <a:pt x="0" y="25"/>
                                </a:lnTo>
                                <a:lnTo>
                                  <a:pt x="1" y="31"/>
                                </a:lnTo>
                                <a:lnTo>
                                  <a:pt x="1" y="40"/>
                                </a:lnTo>
                                <a:lnTo>
                                  <a:pt x="1" y="48"/>
                                </a:lnTo>
                                <a:lnTo>
                                  <a:pt x="11" y="56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5" name="Freeform 23">
                            <a:extLst>
                              <a:ext uri="{FF2B5EF4-FFF2-40B4-BE49-F238E27FC236}">
                                <a16:creationId xmlns:a16="http://schemas.microsoft.com/office/drawing/2014/main" xmlns="" id="{8C930473-D463-4263-0077-0DCDCAD3C7B9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49" y="1034"/>
                            <a:ext cx="21" cy="46"/>
                          </a:xfrm>
                          <a:custGeom>
                            <a:avLst/>
                            <a:gdLst>
                              <a:gd name="T0" fmla="*/ 9 w 21"/>
                              <a:gd name="T1" fmla="*/ 38 h 46"/>
                              <a:gd name="T2" fmla="*/ 0 w 21"/>
                              <a:gd name="T3" fmla="*/ 24 h 46"/>
                              <a:gd name="T4" fmla="*/ 4 w 21"/>
                              <a:gd name="T5" fmla="*/ 14 h 46"/>
                              <a:gd name="T6" fmla="*/ 11 w 21"/>
                              <a:gd name="T7" fmla="*/ 0 h 46"/>
                              <a:gd name="T8" fmla="*/ 5 w 21"/>
                              <a:gd name="T9" fmla="*/ 24 h 46"/>
                              <a:gd name="T10" fmla="*/ 10 w 21"/>
                              <a:gd name="T11" fmla="*/ 35 h 46"/>
                              <a:gd name="T12" fmla="*/ 20 w 21"/>
                              <a:gd name="T13" fmla="*/ 45 h 46"/>
                              <a:gd name="T14" fmla="*/ 9 w 21"/>
                              <a:gd name="T15" fmla="*/ 38 h 4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21" h="46">
                                <a:moveTo>
                                  <a:pt x="9" y="38"/>
                                </a:moveTo>
                                <a:lnTo>
                                  <a:pt x="0" y="24"/>
                                </a:lnTo>
                                <a:lnTo>
                                  <a:pt x="4" y="14"/>
                                </a:lnTo>
                                <a:lnTo>
                                  <a:pt x="11" y="0"/>
                                </a:lnTo>
                                <a:lnTo>
                                  <a:pt x="5" y="24"/>
                                </a:lnTo>
                                <a:lnTo>
                                  <a:pt x="10" y="35"/>
                                </a:lnTo>
                                <a:lnTo>
                                  <a:pt x="20" y="45"/>
                                </a:lnTo>
                                <a:lnTo>
                                  <a:pt x="9" y="38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6" name="Freeform 24">
                            <a:extLst>
                              <a:ext uri="{FF2B5EF4-FFF2-40B4-BE49-F238E27FC236}">
                                <a16:creationId xmlns:a16="http://schemas.microsoft.com/office/drawing/2014/main" xmlns="" id="{FC48BDFC-FFD7-A4E6-B112-AC181824D95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5" y="967"/>
                            <a:ext cx="27" cy="45"/>
                          </a:xfrm>
                          <a:custGeom>
                            <a:avLst/>
                            <a:gdLst>
                              <a:gd name="T0" fmla="*/ 26 w 27"/>
                              <a:gd name="T1" fmla="*/ 0 h 45"/>
                              <a:gd name="T2" fmla="*/ 14 w 27"/>
                              <a:gd name="T3" fmla="*/ 11 h 45"/>
                              <a:gd name="T4" fmla="*/ 4 w 27"/>
                              <a:gd name="T5" fmla="*/ 22 h 45"/>
                              <a:gd name="T6" fmla="*/ 2 w 27"/>
                              <a:gd name="T7" fmla="*/ 32 h 45"/>
                              <a:gd name="T8" fmla="*/ 0 w 27"/>
                              <a:gd name="T9" fmla="*/ 44 h 45"/>
                              <a:gd name="T10" fmla="*/ 4 w 27"/>
                              <a:gd name="T11" fmla="*/ 34 h 45"/>
                              <a:gd name="T12" fmla="*/ 8 w 27"/>
                              <a:gd name="T13" fmla="*/ 23 h 45"/>
                              <a:gd name="T14" fmla="*/ 19 w 27"/>
                              <a:gd name="T15" fmla="*/ 9 h 45"/>
                              <a:gd name="T16" fmla="*/ 26 w 27"/>
                              <a:gd name="T17" fmla="*/ 0 h 45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27" h="45">
                                <a:moveTo>
                                  <a:pt x="26" y="0"/>
                                </a:moveTo>
                                <a:lnTo>
                                  <a:pt x="14" y="11"/>
                                </a:lnTo>
                                <a:lnTo>
                                  <a:pt x="4" y="22"/>
                                </a:lnTo>
                                <a:lnTo>
                                  <a:pt x="2" y="32"/>
                                </a:lnTo>
                                <a:lnTo>
                                  <a:pt x="0" y="44"/>
                                </a:lnTo>
                                <a:lnTo>
                                  <a:pt x="4" y="34"/>
                                </a:lnTo>
                                <a:lnTo>
                                  <a:pt x="8" y="23"/>
                                </a:lnTo>
                                <a:lnTo>
                                  <a:pt x="19" y="9"/>
                                </a:lnTo>
                                <a:lnTo>
                                  <a:pt x="26" y="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7" name="Freeform 25">
                            <a:extLst>
                              <a:ext uri="{FF2B5EF4-FFF2-40B4-BE49-F238E27FC236}">
                                <a16:creationId xmlns:a16="http://schemas.microsoft.com/office/drawing/2014/main" xmlns="" id="{BC8B6258-2244-CB67-FACC-177E075C8528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2" y="1050"/>
                            <a:ext cx="16" cy="30"/>
                          </a:xfrm>
                          <a:custGeom>
                            <a:avLst/>
                            <a:gdLst>
                              <a:gd name="T0" fmla="*/ 5 w 16"/>
                              <a:gd name="T1" fmla="*/ 29 h 30"/>
                              <a:gd name="T2" fmla="*/ 2 w 16"/>
                              <a:gd name="T3" fmla="*/ 20 h 30"/>
                              <a:gd name="T4" fmla="*/ 0 w 16"/>
                              <a:gd name="T5" fmla="*/ 14 h 30"/>
                              <a:gd name="T6" fmla="*/ 4 w 16"/>
                              <a:gd name="T7" fmla="*/ 6 h 30"/>
                              <a:gd name="T8" fmla="*/ 13 w 16"/>
                              <a:gd name="T9" fmla="*/ 0 h 30"/>
                              <a:gd name="T10" fmla="*/ 8 w 16"/>
                              <a:gd name="T11" fmla="*/ 9 h 30"/>
                              <a:gd name="T12" fmla="*/ 5 w 16"/>
                              <a:gd name="T13" fmla="*/ 17 h 30"/>
                              <a:gd name="T14" fmla="*/ 9 w 16"/>
                              <a:gd name="T15" fmla="*/ 20 h 30"/>
                              <a:gd name="T16" fmla="*/ 15 w 16"/>
                              <a:gd name="T17" fmla="*/ 12 h 30"/>
                              <a:gd name="T18" fmla="*/ 12 w 16"/>
                              <a:gd name="T19" fmla="*/ 19 h 30"/>
                              <a:gd name="T20" fmla="*/ 5 w 16"/>
                              <a:gd name="T21" fmla="*/ 29 h 30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</a:gdLst>
                            <a:ahLst/>
                            <a:cxnLst>
                              <a:cxn ang="T22">
                                <a:pos x="T0" y="T1"/>
                              </a:cxn>
                              <a:cxn ang="T23">
                                <a:pos x="T2" y="T3"/>
                              </a:cxn>
                              <a:cxn ang="T24">
                                <a:pos x="T4" y="T5"/>
                              </a:cxn>
                              <a:cxn ang="T25">
                                <a:pos x="T6" y="T7"/>
                              </a:cxn>
                              <a:cxn ang="T26">
                                <a:pos x="T8" y="T9"/>
                              </a:cxn>
                              <a:cxn ang="T27">
                                <a:pos x="T10" y="T11"/>
                              </a:cxn>
                              <a:cxn ang="T28">
                                <a:pos x="T12" y="T13"/>
                              </a:cxn>
                              <a:cxn ang="T29">
                                <a:pos x="T14" y="T15"/>
                              </a:cxn>
                              <a:cxn ang="T30">
                                <a:pos x="T16" y="T17"/>
                              </a:cxn>
                              <a:cxn ang="T31">
                                <a:pos x="T18" y="T19"/>
                              </a:cxn>
                              <a:cxn ang="T32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16" h="30">
                                <a:moveTo>
                                  <a:pt x="5" y="29"/>
                                </a:moveTo>
                                <a:lnTo>
                                  <a:pt x="2" y="20"/>
                                </a:lnTo>
                                <a:lnTo>
                                  <a:pt x="0" y="14"/>
                                </a:lnTo>
                                <a:lnTo>
                                  <a:pt x="4" y="6"/>
                                </a:lnTo>
                                <a:lnTo>
                                  <a:pt x="13" y="0"/>
                                </a:lnTo>
                                <a:lnTo>
                                  <a:pt x="8" y="9"/>
                                </a:lnTo>
                                <a:lnTo>
                                  <a:pt x="5" y="17"/>
                                </a:lnTo>
                                <a:lnTo>
                                  <a:pt x="9" y="20"/>
                                </a:lnTo>
                                <a:lnTo>
                                  <a:pt x="15" y="12"/>
                                </a:lnTo>
                                <a:lnTo>
                                  <a:pt x="12" y="19"/>
                                </a:lnTo>
                                <a:lnTo>
                                  <a:pt x="5" y="29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  <p:grpSp>
                    <p:nvGrpSpPr>
                      <p:cNvPr id="45124" name="Group 26">
                        <a:extLst>
                          <a:ext uri="{FF2B5EF4-FFF2-40B4-BE49-F238E27FC236}">
                            <a16:creationId xmlns:a16="http://schemas.microsoft.com/office/drawing/2014/main" xmlns="" id="{FE609B4F-C8F5-EBEF-FE06-9580C4940C0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46" y="1117"/>
                        <a:ext cx="126" cy="68"/>
                        <a:chOff x="3446" y="1117"/>
                        <a:chExt cx="126" cy="68"/>
                      </a:xfrm>
                    </p:grpSpPr>
                    <p:sp>
                      <p:nvSpPr>
                        <p:cNvPr id="45125" name="Freeform 27">
                          <a:extLst>
                            <a:ext uri="{FF2B5EF4-FFF2-40B4-BE49-F238E27FC236}">
                              <a16:creationId xmlns:a16="http://schemas.microsoft.com/office/drawing/2014/main" xmlns="" id="{0A2EC277-2AD6-8A3D-468C-E69D52F8827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46" y="1117"/>
                          <a:ext cx="126" cy="68"/>
                        </a:xfrm>
                        <a:custGeom>
                          <a:avLst/>
                          <a:gdLst>
                            <a:gd name="T0" fmla="*/ 8 w 126"/>
                            <a:gd name="T1" fmla="*/ 16 h 68"/>
                            <a:gd name="T2" fmla="*/ 30 w 126"/>
                            <a:gd name="T3" fmla="*/ 17 h 68"/>
                            <a:gd name="T4" fmla="*/ 46 w 126"/>
                            <a:gd name="T5" fmla="*/ 17 h 68"/>
                            <a:gd name="T6" fmla="*/ 65 w 126"/>
                            <a:gd name="T7" fmla="*/ 8 h 68"/>
                            <a:gd name="T8" fmla="*/ 80 w 126"/>
                            <a:gd name="T9" fmla="*/ 1 h 68"/>
                            <a:gd name="T10" fmla="*/ 94 w 126"/>
                            <a:gd name="T11" fmla="*/ 0 h 68"/>
                            <a:gd name="T12" fmla="*/ 101 w 126"/>
                            <a:gd name="T13" fmla="*/ 6 h 68"/>
                            <a:gd name="T14" fmla="*/ 110 w 126"/>
                            <a:gd name="T15" fmla="*/ 11 h 68"/>
                            <a:gd name="T16" fmla="*/ 122 w 126"/>
                            <a:gd name="T17" fmla="*/ 12 h 68"/>
                            <a:gd name="T18" fmla="*/ 125 w 126"/>
                            <a:gd name="T19" fmla="*/ 17 h 68"/>
                            <a:gd name="T20" fmla="*/ 123 w 126"/>
                            <a:gd name="T21" fmla="*/ 30 h 68"/>
                            <a:gd name="T22" fmla="*/ 121 w 126"/>
                            <a:gd name="T23" fmla="*/ 39 h 68"/>
                            <a:gd name="T24" fmla="*/ 115 w 126"/>
                            <a:gd name="T25" fmla="*/ 45 h 68"/>
                            <a:gd name="T26" fmla="*/ 107 w 126"/>
                            <a:gd name="T27" fmla="*/ 54 h 68"/>
                            <a:gd name="T28" fmla="*/ 103 w 126"/>
                            <a:gd name="T29" fmla="*/ 62 h 68"/>
                            <a:gd name="T30" fmla="*/ 97 w 126"/>
                            <a:gd name="T31" fmla="*/ 66 h 68"/>
                            <a:gd name="T32" fmla="*/ 93 w 126"/>
                            <a:gd name="T33" fmla="*/ 67 h 68"/>
                            <a:gd name="T34" fmla="*/ 85 w 126"/>
                            <a:gd name="T35" fmla="*/ 60 h 68"/>
                            <a:gd name="T36" fmla="*/ 81 w 126"/>
                            <a:gd name="T37" fmla="*/ 63 h 68"/>
                            <a:gd name="T38" fmla="*/ 74 w 126"/>
                            <a:gd name="T39" fmla="*/ 63 h 68"/>
                            <a:gd name="T40" fmla="*/ 69 w 126"/>
                            <a:gd name="T41" fmla="*/ 53 h 68"/>
                            <a:gd name="T42" fmla="*/ 65 w 126"/>
                            <a:gd name="T43" fmla="*/ 55 h 68"/>
                            <a:gd name="T44" fmla="*/ 60 w 126"/>
                            <a:gd name="T45" fmla="*/ 55 h 68"/>
                            <a:gd name="T46" fmla="*/ 58 w 126"/>
                            <a:gd name="T47" fmla="*/ 49 h 68"/>
                            <a:gd name="T48" fmla="*/ 52 w 126"/>
                            <a:gd name="T49" fmla="*/ 53 h 68"/>
                            <a:gd name="T50" fmla="*/ 47 w 126"/>
                            <a:gd name="T51" fmla="*/ 56 h 68"/>
                            <a:gd name="T52" fmla="*/ 41 w 126"/>
                            <a:gd name="T53" fmla="*/ 53 h 68"/>
                            <a:gd name="T54" fmla="*/ 39 w 126"/>
                            <a:gd name="T55" fmla="*/ 48 h 68"/>
                            <a:gd name="T56" fmla="*/ 38 w 126"/>
                            <a:gd name="T57" fmla="*/ 42 h 68"/>
                            <a:gd name="T58" fmla="*/ 29 w 126"/>
                            <a:gd name="T59" fmla="*/ 43 h 68"/>
                            <a:gd name="T60" fmla="*/ 21 w 126"/>
                            <a:gd name="T61" fmla="*/ 45 h 68"/>
                            <a:gd name="T62" fmla="*/ 19 w 126"/>
                            <a:gd name="T63" fmla="*/ 41 h 68"/>
                            <a:gd name="T64" fmla="*/ 13 w 126"/>
                            <a:gd name="T65" fmla="*/ 41 h 68"/>
                            <a:gd name="T66" fmla="*/ 4 w 126"/>
                            <a:gd name="T67" fmla="*/ 35 h 68"/>
                            <a:gd name="T68" fmla="*/ 0 w 126"/>
                            <a:gd name="T69" fmla="*/ 27 h 68"/>
                            <a:gd name="T70" fmla="*/ 2 w 126"/>
                            <a:gd name="T71" fmla="*/ 24 h 68"/>
                            <a:gd name="T72" fmla="*/ 0 w 126"/>
                            <a:gd name="T73" fmla="*/ 17 h 68"/>
                            <a:gd name="T74" fmla="*/ 8 w 126"/>
                            <a:gd name="T75" fmla="*/ 16 h 68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</a:gdLst>
                          <a:ahLst/>
                          <a:cxnLst>
                            <a:cxn ang="T76">
                              <a:pos x="T0" y="T1"/>
                            </a:cxn>
                            <a:cxn ang="T77">
                              <a:pos x="T2" y="T3"/>
                            </a:cxn>
                            <a:cxn ang="T78">
                              <a:pos x="T4" y="T5"/>
                            </a:cxn>
                            <a:cxn ang="T79">
                              <a:pos x="T6" y="T7"/>
                            </a:cxn>
                            <a:cxn ang="T80">
                              <a:pos x="T8" y="T9"/>
                            </a:cxn>
                            <a:cxn ang="T81">
                              <a:pos x="T10" y="T11"/>
                            </a:cxn>
                            <a:cxn ang="T82">
                              <a:pos x="T12" y="T13"/>
                            </a:cxn>
                            <a:cxn ang="T83">
                              <a:pos x="T14" y="T15"/>
                            </a:cxn>
                            <a:cxn ang="T84">
                              <a:pos x="T16" y="T17"/>
                            </a:cxn>
                            <a:cxn ang="T85">
                              <a:pos x="T18" y="T19"/>
                            </a:cxn>
                            <a:cxn ang="T86">
                              <a:pos x="T20" y="T21"/>
                            </a:cxn>
                            <a:cxn ang="T87">
                              <a:pos x="T22" y="T23"/>
                            </a:cxn>
                            <a:cxn ang="T88">
                              <a:pos x="T24" y="T25"/>
                            </a:cxn>
                            <a:cxn ang="T89">
                              <a:pos x="T26" y="T27"/>
                            </a:cxn>
                            <a:cxn ang="T90">
                              <a:pos x="T28" y="T29"/>
                            </a:cxn>
                            <a:cxn ang="T91">
                              <a:pos x="T30" y="T31"/>
                            </a:cxn>
                            <a:cxn ang="T92">
                              <a:pos x="T32" y="T33"/>
                            </a:cxn>
                            <a:cxn ang="T93">
                              <a:pos x="T34" y="T35"/>
                            </a:cxn>
                            <a:cxn ang="T94">
                              <a:pos x="T36" y="T37"/>
                            </a:cxn>
                            <a:cxn ang="T95">
                              <a:pos x="T38" y="T39"/>
                            </a:cxn>
                            <a:cxn ang="T96">
                              <a:pos x="T40" y="T41"/>
                            </a:cxn>
                            <a:cxn ang="T97">
                              <a:pos x="T42" y="T43"/>
                            </a:cxn>
                            <a:cxn ang="T98">
                              <a:pos x="T44" y="T45"/>
                            </a:cxn>
                            <a:cxn ang="T99">
                              <a:pos x="T46" y="T47"/>
                            </a:cxn>
                            <a:cxn ang="T100">
                              <a:pos x="T48" y="T49"/>
                            </a:cxn>
                            <a:cxn ang="T101">
                              <a:pos x="T50" y="T51"/>
                            </a:cxn>
                            <a:cxn ang="T102">
                              <a:pos x="T52" y="T53"/>
                            </a:cxn>
                            <a:cxn ang="T103">
                              <a:pos x="T54" y="T55"/>
                            </a:cxn>
                            <a:cxn ang="T104">
                              <a:pos x="T56" y="T57"/>
                            </a:cxn>
                            <a:cxn ang="T105">
                              <a:pos x="T58" y="T59"/>
                            </a:cxn>
                            <a:cxn ang="T106">
                              <a:pos x="T60" y="T61"/>
                            </a:cxn>
                            <a:cxn ang="T107">
                              <a:pos x="T62" y="T63"/>
                            </a:cxn>
                            <a:cxn ang="T108">
                              <a:pos x="T64" y="T65"/>
                            </a:cxn>
                            <a:cxn ang="T109">
                              <a:pos x="T66" y="T67"/>
                            </a:cxn>
                            <a:cxn ang="T110">
                              <a:pos x="T68" y="T69"/>
                            </a:cxn>
                            <a:cxn ang="T111">
                              <a:pos x="T70" y="T71"/>
                            </a:cxn>
                            <a:cxn ang="T112">
                              <a:pos x="T72" y="T73"/>
                            </a:cxn>
                            <a:cxn ang="T113">
                              <a:pos x="T74" y="T75"/>
                            </a:cxn>
                          </a:cxnLst>
                          <a:rect l="0" t="0" r="r" b="b"/>
                          <a:pathLst>
                            <a:path w="126" h="68">
                              <a:moveTo>
                                <a:pt x="8" y="16"/>
                              </a:moveTo>
                              <a:lnTo>
                                <a:pt x="30" y="17"/>
                              </a:lnTo>
                              <a:lnTo>
                                <a:pt x="46" y="17"/>
                              </a:lnTo>
                              <a:lnTo>
                                <a:pt x="65" y="8"/>
                              </a:lnTo>
                              <a:lnTo>
                                <a:pt x="80" y="1"/>
                              </a:lnTo>
                              <a:lnTo>
                                <a:pt x="94" y="0"/>
                              </a:lnTo>
                              <a:lnTo>
                                <a:pt x="101" y="6"/>
                              </a:lnTo>
                              <a:lnTo>
                                <a:pt x="110" y="11"/>
                              </a:lnTo>
                              <a:lnTo>
                                <a:pt x="122" y="12"/>
                              </a:lnTo>
                              <a:lnTo>
                                <a:pt x="125" y="17"/>
                              </a:lnTo>
                              <a:lnTo>
                                <a:pt x="123" y="30"/>
                              </a:lnTo>
                              <a:lnTo>
                                <a:pt x="121" y="39"/>
                              </a:lnTo>
                              <a:lnTo>
                                <a:pt x="115" y="45"/>
                              </a:lnTo>
                              <a:lnTo>
                                <a:pt x="107" y="54"/>
                              </a:lnTo>
                              <a:lnTo>
                                <a:pt x="103" y="62"/>
                              </a:lnTo>
                              <a:lnTo>
                                <a:pt x="97" y="66"/>
                              </a:lnTo>
                              <a:lnTo>
                                <a:pt x="93" y="67"/>
                              </a:lnTo>
                              <a:lnTo>
                                <a:pt x="85" y="60"/>
                              </a:lnTo>
                              <a:lnTo>
                                <a:pt x="81" y="63"/>
                              </a:lnTo>
                              <a:lnTo>
                                <a:pt x="74" y="63"/>
                              </a:lnTo>
                              <a:lnTo>
                                <a:pt x="69" y="53"/>
                              </a:lnTo>
                              <a:lnTo>
                                <a:pt x="65" y="55"/>
                              </a:lnTo>
                              <a:lnTo>
                                <a:pt x="60" y="55"/>
                              </a:lnTo>
                              <a:lnTo>
                                <a:pt x="58" y="49"/>
                              </a:lnTo>
                              <a:lnTo>
                                <a:pt x="52" y="53"/>
                              </a:lnTo>
                              <a:lnTo>
                                <a:pt x="47" y="56"/>
                              </a:lnTo>
                              <a:lnTo>
                                <a:pt x="41" y="53"/>
                              </a:lnTo>
                              <a:lnTo>
                                <a:pt x="39" y="48"/>
                              </a:lnTo>
                              <a:lnTo>
                                <a:pt x="38" y="42"/>
                              </a:lnTo>
                              <a:lnTo>
                                <a:pt x="29" y="43"/>
                              </a:lnTo>
                              <a:lnTo>
                                <a:pt x="21" y="45"/>
                              </a:lnTo>
                              <a:lnTo>
                                <a:pt x="19" y="41"/>
                              </a:lnTo>
                              <a:lnTo>
                                <a:pt x="13" y="41"/>
                              </a:lnTo>
                              <a:lnTo>
                                <a:pt x="4" y="35"/>
                              </a:lnTo>
                              <a:lnTo>
                                <a:pt x="0" y="27"/>
                              </a:lnTo>
                              <a:lnTo>
                                <a:pt x="2" y="24"/>
                              </a:lnTo>
                              <a:lnTo>
                                <a:pt x="0" y="17"/>
                              </a:lnTo>
                              <a:lnTo>
                                <a:pt x="8" y="16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26" name="Group 28">
                          <a:extLst>
                            <a:ext uri="{FF2B5EF4-FFF2-40B4-BE49-F238E27FC236}">
                              <a16:creationId xmlns:a16="http://schemas.microsoft.com/office/drawing/2014/main" xmlns="" id="{59145708-1C92-6A0A-B85A-AF697FB2A09D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464" y="1128"/>
                          <a:ext cx="95" cy="52"/>
                          <a:chOff x="3464" y="1128"/>
                          <a:chExt cx="95" cy="52"/>
                        </a:xfrm>
                      </p:grpSpPr>
                      <p:sp>
                        <p:nvSpPr>
                          <p:cNvPr id="45127" name="Freeform 29">
                            <a:extLst>
                              <a:ext uri="{FF2B5EF4-FFF2-40B4-BE49-F238E27FC236}">
                                <a16:creationId xmlns:a16="http://schemas.microsoft.com/office/drawing/2014/main" xmlns="" id="{27D8338C-07BA-3766-C638-61BB9CA758A4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64" y="1144"/>
                            <a:ext cx="30" cy="15"/>
                          </a:xfrm>
                          <a:custGeom>
                            <a:avLst/>
                            <a:gdLst>
                              <a:gd name="T0" fmla="*/ 0 w 30"/>
                              <a:gd name="T1" fmla="*/ 14 h 15"/>
                              <a:gd name="T2" fmla="*/ 15 w 30"/>
                              <a:gd name="T3" fmla="*/ 10 h 15"/>
                              <a:gd name="T4" fmla="*/ 29 w 30"/>
                              <a:gd name="T5" fmla="*/ 0 h 15"/>
                              <a:gd name="T6" fmla="*/ 24 w 30"/>
                              <a:gd name="T7" fmla="*/ 8 h 15"/>
                              <a:gd name="T8" fmla="*/ 18 w 30"/>
                              <a:gd name="T9" fmla="*/ 13 h 15"/>
                              <a:gd name="T10" fmla="*/ 0 w 30"/>
                              <a:gd name="T11" fmla="*/ 14 h 15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30" h="15">
                                <a:moveTo>
                                  <a:pt x="0" y="14"/>
                                </a:moveTo>
                                <a:lnTo>
                                  <a:pt x="15" y="10"/>
                                </a:lnTo>
                                <a:lnTo>
                                  <a:pt x="29" y="0"/>
                                </a:lnTo>
                                <a:lnTo>
                                  <a:pt x="24" y="8"/>
                                </a:lnTo>
                                <a:lnTo>
                                  <a:pt x="18" y="13"/>
                                </a:lnTo>
                                <a:lnTo>
                                  <a:pt x="0" y="1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8" name="Freeform 30">
                            <a:extLst>
                              <a:ext uri="{FF2B5EF4-FFF2-40B4-BE49-F238E27FC236}">
                                <a16:creationId xmlns:a16="http://schemas.microsoft.com/office/drawing/2014/main" xmlns="" id="{5E97480B-11C7-2BAC-DC2B-8BF8F5C2D3F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03" y="1128"/>
                            <a:ext cx="24" cy="42"/>
                          </a:xfrm>
                          <a:custGeom>
                            <a:avLst/>
                            <a:gdLst>
                              <a:gd name="T0" fmla="*/ 0 w 24"/>
                              <a:gd name="T1" fmla="*/ 41 h 42"/>
                              <a:gd name="T2" fmla="*/ 8 w 24"/>
                              <a:gd name="T3" fmla="*/ 27 h 42"/>
                              <a:gd name="T4" fmla="*/ 23 w 24"/>
                              <a:gd name="T5" fmla="*/ 0 h 42"/>
                              <a:gd name="T6" fmla="*/ 18 w 24"/>
                              <a:gd name="T7" fmla="*/ 15 h 42"/>
                              <a:gd name="T8" fmla="*/ 15 w 24"/>
                              <a:gd name="T9" fmla="*/ 28 h 42"/>
                              <a:gd name="T10" fmla="*/ 0 w 24"/>
                              <a:gd name="T11" fmla="*/ 41 h 42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24" h="42">
                                <a:moveTo>
                                  <a:pt x="0" y="41"/>
                                </a:moveTo>
                                <a:lnTo>
                                  <a:pt x="8" y="27"/>
                                </a:lnTo>
                                <a:lnTo>
                                  <a:pt x="23" y="0"/>
                                </a:lnTo>
                                <a:lnTo>
                                  <a:pt x="18" y="15"/>
                                </a:lnTo>
                                <a:lnTo>
                                  <a:pt x="15" y="28"/>
                                </a:lnTo>
                                <a:lnTo>
                                  <a:pt x="0" y="41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9" name="Freeform 31">
                            <a:extLst>
                              <a:ext uri="{FF2B5EF4-FFF2-40B4-BE49-F238E27FC236}">
                                <a16:creationId xmlns:a16="http://schemas.microsoft.com/office/drawing/2014/main" xmlns="" id="{13E5F4B4-E492-63E2-8550-F4970F7656F3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30" y="1129"/>
                            <a:ext cx="18" cy="51"/>
                          </a:xfrm>
                          <a:custGeom>
                            <a:avLst/>
                            <a:gdLst>
                              <a:gd name="T0" fmla="*/ 0 w 18"/>
                              <a:gd name="T1" fmla="*/ 50 h 51"/>
                              <a:gd name="T2" fmla="*/ 12 w 18"/>
                              <a:gd name="T3" fmla="*/ 39 h 51"/>
                              <a:gd name="T4" fmla="*/ 11 w 18"/>
                              <a:gd name="T5" fmla="*/ 15 h 51"/>
                              <a:gd name="T6" fmla="*/ 3 w 18"/>
                              <a:gd name="T7" fmla="*/ 0 h 51"/>
                              <a:gd name="T8" fmla="*/ 13 w 18"/>
                              <a:gd name="T9" fmla="*/ 15 h 51"/>
                              <a:gd name="T10" fmla="*/ 17 w 18"/>
                              <a:gd name="T11" fmla="*/ 30 h 51"/>
                              <a:gd name="T12" fmla="*/ 16 w 18"/>
                              <a:gd name="T13" fmla="*/ 43 h 51"/>
                              <a:gd name="T14" fmla="*/ 0 w 18"/>
                              <a:gd name="T15" fmla="*/ 50 h 51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51">
                                <a:moveTo>
                                  <a:pt x="0" y="50"/>
                                </a:moveTo>
                                <a:lnTo>
                                  <a:pt x="12" y="39"/>
                                </a:lnTo>
                                <a:lnTo>
                                  <a:pt x="11" y="15"/>
                                </a:lnTo>
                                <a:lnTo>
                                  <a:pt x="3" y="0"/>
                                </a:lnTo>
                                <a:lnTo>
                                  <a:pt x="13" y="15"/>
                                </a:lnTo>
                                <a:lnTo>
                                  <a:pt x="17" y="30"/>
                                </a:lnTo>
                                <a:lnTo>
                                  <a:pt x="16" y="43"/>
                                </a:lnTo>
                                <a:lnTo>
                                  <a:pt x="0" y="5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0" name="Freeform 32">
                            <a:extLst>
                              <a:ext uri="{FF2B5EF4-FFF2-40B4-BE49-F238E27FC236}">
                                <a16:creationId xmlns:a16="http://schemas.microsoft.com/office/drawing/2014/main" xmlns="" id="{0F959DCE-79F9-AEF2-0325-AC1D4CA9F4D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53" y="1144"/>
                            <a:ext cx="6" cy="21"/>
                          </a:xfrm>
                          <a:custGeom>
                            <a:avLst/>
                            <a:gdLst>
                              <a:gd name="T0" fmla="*/ 0 w 6"/>
                              <a:gd name="T1" fmla="*/ 0 h 21"/>
                              <a:gd name="T2" fmla="*/ 5 w 6"/>
                              <a:gd name="T3" fmla="*/ 13 h 21"/>
                              <a:gd name="T4" fmla="*/ 3 w 6"/>
                              <a:gd name="T5" fmla="*/ 20 h 21"/>
                              <a:gd name="T6" fmla="*/ 0 60000 65536"/>
                              <a:gd name="T7" fmla="*/ 0 60000 65536"/>
                              <a:gd name="T8" fmla="*/ 0 60000 65536"/>
                            </a:gdLst>
                            <a:ahLst/>
                            <a:cxnLst>
                              <a:cxn ang="T6">
                                <a:pos x="T0" y="T1"/>
                              </a:cxn>
                              <a:cxn ang="T7">
                                <a:pos x="T2" y="T3"/>
                              </a:cxn>
                              <a:cxn ang="T8">
                                <a:pos x="T4" y="T5"/>
                              </a:cxn>
                            </a:cxnLst>
                            <a:rect l="0" t="0" r="r" b="b"/>
                            <a:pathLst>
                              <a:path w="6" h="21">
                                <a:moveTo>
                                  <a:pt x="0" y="0"/>
                                </a:moveTo>
                                <a:lnTo>
                                  <a:pt x="5" y="13"/>
                                </a:lnTo>
                                <a:lnTo>
                                  <a:pt x="3" y="20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</p:grpSp>
              </p:grpSp>
            </p:grpSp>
            <p:grpSp>
              <p:nvGrpSpPr>
                <p:cNvPr id="45115" name="Group 33">
                  <a:extLst>
                    <a:ext uri="{FF2B5EF4-FFF2-40B4-BE49-F238E27FC236}">
                      <a16:creationId xmlns:a16="http://schemas.microsoft.com/office/drawing/2014/main" xmlns="" id="{7F0E588B-9E23-EA42-431F-406F890C8A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33" y="992"/>
                  <a:ext cx="78" cy="112"/>
                  <a:chOff x="3533" y="992"/>
                  <a:chExt cx="78" cy="112"/>
                </a:xfrm>
              </p:grpSpPr>
              <p:sp>
                <p:nvSpPr>
                  <p:cNvPr id="45116" name="Freeform 34">
                    <a:extLst>
                      <a:ext uri="{FF2B5EF4-FFF2-40B4-BE49-F238E27FC236}">
                        <a16:creationId xmlns:a16="http://schemas.microsoft.com/office/drawing/2014/main" xmlns="" id="{FF4BF71E-ECBE-2F83-438D-BB7087773D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33" y="1017"/>
                    <a:ext cx="70" cy="87"/>
                  </a:xfrm>
                  <a:custGeom>
                    <a:avLst/>
                    <a:gdLst>
                      <a:gd name="T0" fmla="*/ 4 w 70"/>
                      <a:gd name="T1" fmla="*/ 37 h 87"/>
                      <a:gd name="T2" fmla="*/ 12 w 70"/>
                      <a:gd name="T3" fmla="*/ 20 h 87"/>
                      <a:gd name="T4" fmla="*/ 17 w 70"/>
                      <a:gd name="T5" fmla="*/ 14 h 87"/>
                      <a:gd name="T6" fmla="*/ 24 w 70"/>
                      <a:gd name="T7" fmla="*/ 5 h 87"/>
                      <a:gd name="T8" fmla="*/ 37 w 70"/>
                      <a:gd name="T9" fmla="*/ 0 h 87"/>
                      <a:gd name="T10" fmla="*/ 47 w 70"/>
                      <a:gd name="T11" fmla="*/ 2 h 87"/>
                      <a:gd name="T12" fmla="*/ 55 w 70"/>
                      <a:gd name="T13" fmla="*/ 7 h 87"/>
                      <a:gd name="T14" fmla="*/ 63 w 70"/>
                      <a:gd name="T15" fmla="*/ 17 h 87"/>
                      <a:gd name="T16" fmla="*/ 69 w 70"/>
                      <a:gd name="T17" fmla="*/ 32 h 87"/>
                      <a:gd name="T18" fmla="*/ 69 w 70"/>
                      <a:gd name="T19" fmla="*/ 44 h 87"/>
                      <a:gd name="T20" fmla="*/ 65 w 70"/>
                      <a:gd name="T21" fmla="*/ 56 h 87"/>
                      <a:gd name="T22" fmla="*/ 58 w 70"/>
                      <a:gd name="T23" fmla="*/ 67 h 87"/>
                      <a:gd name="T24" fmla="*/ 51 w 70"/>
                      <a:gd name="T25" fmla="*/ 75 h 87"/>
                      <a:gd name="T26" fmla="*/ 39 w 70"/>
                      <a:gd name="T27" fmla="*/ 84 h 87"/>
                      <a:gd name="T28" fmla="*/ 25 w 70"/>
                      <a:gd name="T29" fmla="*/ 86 h 87"/>
                      <a:gd name="T30" fmla="*/ 13 w 70"/>
                      <a:gd name="T31" fmla="*/ 83 h 87"/>
                      <a:gd name="T32" fmla="*/ 2 w 70"/>
                      <a:gd name="T33" fmla="*/ 73 h 87"/>
                      <a:gd name="T34" fmla="*/ 0 w 70"/>
                      <a:gd name="T35" fmla="*/ 59 h 87"/>
                      <a:gd name="T36" fmla="*/ 4 w 70"/>
                      <a:gd name="T37" fmla="*/ 37 h 8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0" h="87">
                        <a:moveTo>
                          <a:pt x="4" y="37"/>
                        </a:moveTo>
                        <a:lnTo>
                          <a:pt x="12" y="20"/>
                        </a:lnTo>
                        <a:lnTo>
                          <a:pt x="17" y="14"/>
                        </a:lnTo>
                        <a:lnTo>
                          <a:pt x="24" y="5"/>
                        </a:lnTo>
                        <a:lnTo>
                          <a:pt x="37" y="0"/>
                        </a:lnTo>
                        <a:lnTo>
                          <a:pt x="47" y="2"/>
                        </a:lnTo>
                        <a:lnTo>
                          <a:pt x="55" y="7"/>
                        </a:lnTo>
                        <a:lnTo>
                          <a:pt x="63" y="17"/>
                        </a:lnTo>
                        <a:lnTo>
                          <a:pt x="69" y="32"/>
                        </a:lnTo>
                        <a:lnTo>
                          <a:pt x="69" y="44"/>
                        </a:lnTo>
                        <a:lnTo>
                          <a:pt x="65" y="56"/>
                        </a:lnTo>
                        <a:lnTo>
                          <a:pt x="58" y="67"/>
                        </a:lnTo>
                        <a:lnTo>
                          <a:pt x="51" y="75"/>
                        </a:lnTo>
                        <a:lnTo>
                          <a:pt x="39" y="84"/>
                        </a:lnTo>
                        <a:lnTo>
                          <a:pt x="25" y="86"/>
                        </a:lnTo>
                        <a:lnTo>
                          <a:pt x="13" y="83"/>
                        </a:lnTo>
                        <a:lnTo>
                          <a:pt x="2" y="73"/>
                        </a:lnTo>
                        <a:lnTo>
                          <a:pt x="0" y="59"/>
                        </a:lnTo>
                        <a:lnTo>
                          <a:pt x="4" y="37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7" name="Oval 35">
                    <a:extLst>
                      <a:ext uri="{FF2B5EF4-FFF2-40B4-BE49-F238E27FC236}">
                        <a16:creationId xmlns:a16="http://schemas.microsoft.com/office/drawing/2014/main" xmlns="" id="{43CF74A2-DEB7-332B-10C4-C0FAF675E76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68" y="1046"/>
                    <a:ext cx="6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8" name="Freeform 36">
                    <a:extLst>
                      <a:ext uri="{FF2B5EF4-FFF2-40B4-BE49-F238E27FC236}">
                        <a16:creationId xmlns:a16="http://schemas.microsoft.com/office/drawing/2014/main" xmlns="" id="{EF3B60B7-BCE6-2F7D-CC0C-B089706E31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3" y="992"/>
                    <a:ext cx="68" cy="56"/>
                  </a:xfrm>
                  <a:custGeom>
                    <a:avLst/>
                    <a:gdLst>
                      <a:gd name="T0" fmla="*/ 67 w 68"/>
                      <a:gd name="T1" fmla="*/ 38 h 56"/>
                      <a:gd name="T2" fmla="*/ 65 w 68"/>
                      <a:gd name="T3" fmla="*/ 33 h 56"/>
                      <a:gd name="T4" fmla="*/ 17 w 68"/>
                      <a:gd name="T5" fmla="*/ 0 h 56"/>
                      <a:gd name="T6" fmla="*/ 13 w 68"/>
                      <a:gd name="T7" fmla="*/ 0 h 56"/>
                      <a:gd name="T8" fmla="*/ 8 w 68"/>
                      <a:gd name="T9" fmla="*/ 2 h 56"/>
                      <a:gd name="T10" fmla="*/ 4 w 68"/>
                      <a:gd name="T11" fmla="*/ 6 h 56"/>
                      <a:gd name="T12" fmla="*/ 0 w 68"/>
                      <a:gd name="T13" fmla="*/ 12 h 56"/>
                      <a:gd name="T14" fmla="*/ 1 w 68"/>
                      <a:gd name="T15" fmla="*/ 17 h 56"/>
                      <a:gd name="T16" fmla="*/ 3 w 68"/>
                      <a:gd name="T17" fmla="*/ 22 h 56"/>
                      <a:gd name="T18" fmla="*/ 5 w 68"/>
                      <a:gd name="T19" fmla="*/ 25 h 56"/>
                      <a:gd name="T20" fmla="*/ 10 w 68"/>
                      <a:gd name="T21" fmla="*/ 28 h 56"/>
                      <a:gd name="T22" fmla="*/ 46 w 68"/>
                      <a:gd name="T23" fmla="*/ 53 h 56"/>
                      <a:gd name="T24" fmla="*/ 49 w 68"/>
                      <a:gd name="T25" fmla="*/ 54 h 56"/>
                      <a:gd name="T26" fmla="*/ 53 w 68"/>
                      <a:gd name="T27" fmla="*/ 55 h 56"/>
                      <a:gd name="T28" fmla="*/ 58 w 68"/>
                      <a:gd name="T29" fmla="*/ 54 h 56"/>
                      <a:gd name="T30" fmla="*/ 63 w 68"/>
                      <a:gd name="T31" fmla="*/ 51 h 56"/>
                      <a:gd name="T32" fmla="*/ 66 w 68"/>
                      <a:gd name="T33" fmla="*/ 47 h 56"/>
                      <a:gd name="T34" fmla="*/ 67 w 68"/>
                      <a:gd name="T35" fmla="*/ 41 h 56"/>
                      <a:gd name="T36" fmla="*/ 67 w 68"/>
                      <a:gd name="T37" fmla="*/ 38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8" h="56">
                        <a:moveTo>
                          <a:pt x="67" y="38"/>
                        </a:moveTo>
                        <a:lnTo>
                          <a:pt x="65" y="33"/>
                        </a:lnTo>
                        <a:lnTo>
                          <a:pt x="17" y="0"/>
                        </a:lnTo>
                        <a:lnTo>
                          <a:pt x="13" y="0"/>
                        </a:lnTo>
                        <a:lnTo>
                          <a:pt x="8" y="2"/>
                        </a:lnTo>
                        <a:lnTo>
                          <a:pt x="4" y="6"/>
                        </a:lnTo>
                        <a:lnTo>
                          <a:pt x="0" y="12"/>
                        </a:lnTo>
                        <a:lnTo>
                          <a:pt x="1" y="17"/>
                        </a:lnTo>
                        <a:lnTo>
                          <a:pt x="3" y="22"/>
                        </a:lnTo>
                        <a:lnTo>
                          <a:pt x="5" y="25"/>
                        </a:lnTo>
                        <a:lnTo>
                          <a:pt x="10" y="28"/>
                        </a:lnTo>
                        <a:lnTo>
                          <a:pt x="46" y="53"/>
                        </a:lnTo>
                        <a:lnTo>
                          <a:pt x="49" y="54"/>
                        </a:lnTo>
                        <a:lnTo>
                          <a:pt x="53" y="55"/>
                        </a:lnTo>
                        <a:lnTo>
                          <a:pt x="58" y="54"/>
                        </a:lnTo>
                        <a:lnTo>
                          <a:pt x="63" y="51"/>
                        </a:lnTo>
                        <a:lnTo>
                          <a:pt x="66" y="47"/>
                        </a:lnTo>
                        <a:lnTo>
                          <a:pt x="67" y="41"/>
                        </a:lnTo>
                        <a:lnTo>
                          <a:pt x="67" y="38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  <p:grpSp>
            <p:nvGrpSpPr>
              <p:cNvPr id="45108" name="Group 37">
                <a:extLst>
                  <a:ext uri="{FF2B5EF4-FFF2-40B4-BE49-F238E27FC236}">
                    <a16:creationId xmlns:a16="http://schemas.microsoft.com/office/drawing/2014/main" xmlns="" id="{A3442272-8215-762D-143F-697631044F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1" y="992"/>
                <a:ext cx="158" cy="143"/>
                <a:chOff x="3451" y="992"/>
                <a:chExt cx="158" cy="143"/>
              </a:xfrm>
            </p:grpSpPr>
            <p:sp>
              <p:nvSpPr>
                <p:cNvPr id="45109" name="Freeform 38">
                  <a:extLst>
                    <a:ext uri="{FF2B5EF4-FFF2-40B4-BE49-F238E27FC236}">
                      <a16:creationId xmlns:a16="http://schemas.microsoft.com/office/drawing/2014/main" xmlns="" id="{B6758F9E-B574-6F23-8346-CD810FD019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3" y="1022"/>
                  <a:ext cx="106" cy="113"/>
                </a:xfrm>
                <a:custGeom>
                  <a:avLst/>
                  <a:gdLst>
                    <a:gd name="T0" fmla="*/ 38 w 106"/>
                    <a:gd name="T1" fmla="*/ 0 h 113"/>
                    <a:gd name="T2" fmla="*/ 56 w 106"/>
                    <a:gd name="T3" fmla="*/ 13 h 113"/>
                    <a:gd name="T4" fmla="*/ 78 w 106"/>
                    <a:gd name="T5" fmla="*/ 37 h 113"/>
                    <a:gd name="T6" fmla="*/ 89 w 106"/>
                    <a:gd name="T7" fmla="*/ 51 h 113"/>
                    <a:gd name="T8" fmla="*/ 97 w 106"/>
                    <a:gd name="T9" fmla="*/ 61 h 113"/>
                    <a:gd name="T10" fmla="*/ 103 w 106"/>
                    <a:gd name="T11" fmla="*/ 72 h 113"/>
                    <a:gd name="T12" fmla="*/ 105 w 106"/>
                    <a:gd name="T13" fmla="*/ 84 h 113"/>
                    <a:gd name="T14" fmla="*/ 105 w 106"/>
                    <a:gd name="T15" fmla="*/ 95 h 113"/>
                    <a:gd name="T16" fmla="*/ 99 w 106"/>
                    <a:gd name="T17" fmla="*/ 104 h 113"/>
                    <a:gd name="T18" fmla="*/ 92 w 106"/>
                    <a:gd name="T19" fmla="*/ 110 h 113"/>
                    <a:gd name="T20" fmla="*/ 76 w 106"/>
                    <a:gd name="T21" fmla="*/ 112 h 113"/>
                    <a:gd name="T22" fmla="*/ 55 w 106"/>
                    <a:gd name="T23" fmla="*/ 106 h 113"/>
                    <a:gd name="T24" fmla="*/ 36 w 106"/>
                    <a:gd name="T25" fmla="*/ 100 h 113"/>
                    <a:gd name="T26" fmla="*/ 27 w 106"/>
                    <a:gd name="T27" fmla="*/ 93 h 113"/>
                    <a:gd name="T28" fmla="*/ 12 w 106"/>
                    <a:gd name="T29" fmla="*/ 82 h 113"/>
                    <a:gd name="T30" fmla="*/ 0 w 106"/>
                    <a:gd name="T31" fmla="*/ 63 h 113"/>
                    <a:gd name="T32" fmla="*/ 9 w 106"/>
                    <a:gd name="T33" fmla="*/ 60 h 113"/>
                    <a:gd name="T34" fmla="*/ 19 w 106"/>
                    <a:gd name="T35" fmla="*/ 25 h 113"/>
                    <a:gd name="T36" fmla="*/ 38 w 106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06" h="113">
                      <a:moveTo>
                        <a:pt x="38" y="0"/>
                      </a:moveTo>
                      <a:lnTo>
                        <a:pt x="56" y="13"/>
                      </a:lnTo>
                      <a:lnTo>
                        <a:pt x="78" y="37"/>
                      </a:lnTo>
                      <a:lnTo>
                        <a:pt x="89" y="51"/>
                      </a:lnTo>
                      <a:lnTo>
                        <a:pt x="97" y="61"/>
                      </a:lnTo>
                      <a:lnTo>
                        <a:pt x="103" y="72"/>
                      </a:lnTo>
                      <a:lnTo>
                        <a:pt x="105" y="84"/>
                      </a:lnTo>
                      <a:lnTo>
                        <a:pt x="105" y="95"/>
                      </a:lnTo>
                      <a:lnTo>
                        <a:pt x="99" y="104"/>
                      </a:lnTo>
                      <a:lnTo>
                        <a:pt x="92" y="110"/>
                      </a:lnTo>
                      <a:lnTo>
                        <a:pt x="76" y="112"/>
                      </a:lnTo>
                      <a:lnTo>
                        <a:pt x="55" y="106"/>
                      </a:lnTo>
                      <a:lnTo>
                        <a:pt x="36" y="100"/>
                      </a:lnTo>
                      <a:lnTo>
                        <a:pt x="27" y="93"/>
                      </a:lnTo>
                      <a:lnTo>
                        <a:pt x="12" y="82"/>
                      </a:lnTo>
                      <a:lnTo>
                        <a:pt x="0" y="63"/>
                      </a:lnTo>
                      <a:lnTo>
                        <a:pt x="9" y="60"/>
                      </a:lnTo>
                      <a:lnTo>
                        <a:pt x="19" y="25"/>
                      </a:lnTo>
                      <a:lnTo>
                        <a:pt x="38" y="0"/>
                      </a:lnTo>
                    </a:path>
                  </a:pathLst>
                </a:custGeom>
                <a:solidFill>
                  <a:srgbClr val="E0A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grpSp>
              <p:nvGrpSpPr>
                <p:cNvPr id="45110" name="Group 39">
                  <a:extLst>
                    <a:ext uri="{FF2B5EF4-FFF2-40B4-BE49-F238E27FC236}">
                      <a16:creationId xmlns:a16="http://schemas.microsoft.com/office/drawing/2014/main" xmlns="" id="{9DF006B2-2CB5-006B-5943-EDD0E4AADD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51" y="992"/>
                  <a:ext cx="98" cy="102"/>
                  <a:chOff x="3451" y="992"/>
                  <a:chExt cx="98" cy="102"/>
                </a:xfrm>
              </p:grpSpPr>
              <p:sp>
                <p:nvSpPr>
                  <p:cNvPr id="45111" name="Freeform 40">
                    <a:extLst>
                      <a:ext uri="{FF2B5EF4-FFF2-40B4-BE49-F238E27FC236}">
                        <a16:creationId xmlns:a16="http://schemas.microsoft.com/office/drawing/2014/main" xmlns="" id="{45A1BA14-599B-7367-BE8F-3B253250A8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4" y="1013"/>
                    <a:ext cx="69" cy="81"/>
                  </a:xfrm>
                  <a:custGeom>
                    <a:avLst/>
                    <a:gdLst>
                      <a:gd name="T0" fmla="*/ 5 w 69"/>
                      <a:gd name="T1" fmla="*/ 31 h 81"/>
                      <a:gd name="T2" fmla="*/ 11 w 69"/>
                      <a:gd name="T3" fmla="*/ 18 h 81"/>
                      <a:gd name="T4" fmla="*/ 17 w 69"/>
                      <a:gd name="T5" fmla="*/ 10 h 81"/>
                      <a:gd name="T6" fmla="*/ 27 w 69"/>
                      <a:gd name="T7" fmla="*/ 4 h 81"/>
                      <a:gd name="T8" fmla="*/ 40 w 69"/>
                      <a:gd name="T9" fmla="*/ 0 h 81"/>
                      <a:gd name="T10" fmla="*/ 53 w 69"/>
                      <a:gd name="T11" fmla="*/ 1 h 81"/>
                      <a:gd name="T12" fmla="*/ 60 w 69"/>
                      <a:gd name="T13" fmla="*/ 4 h 81"/>
                      <a:gd name="T14" fmla="*/ 65 w 69"/>
                      <a:gd name="T15" fmla="*/ 11 h 81"/>
                      <a:gd name="T16" fmla="*/ 68 w 69"/>
                      <a:gd name="T17" fmla="*/ 22 h 81"/>
                      <a:gd name="T18" fmla="*/ 67 w 69"/>
                      <a:gd name="T19" fmla="*/ 36 h 81"/>
                      <a:gd name="T20" fmla="*/ 65 w 69"/>
                      <a:gd name="T21" fmla="*/ 49 h 81"/>
                      <a:gd name="T22" fmla="*/ 59 w 69"/>
                      <a:gd name="T23" fmla="*/ 61 h 81"/>
                      <a:gd name="T24" fmla="*/ 51 w 69"/>
                      <a:gd name="T25" fmla="*/ 72 h 81"/>
                      <a:gd name="T26" fmla="*/ 36 w 69"/>
                      <a:gd name="T27" fmla="*/ 80 h 81"/>
                      <a:gd name="T28" fmla="*/ 19 w 69"/>
                      <a:gd name="T29" fmla="*/ 78 h 81"/>
                      <a:gd name="T30" fmla="*/ 8 w 69"/>
                      <a:gd name="T31" fmla="*/ 73 h 81"/>
                      <a:gd name="T32" fmla="*/ 0 w 69"/>
                      <a:gd name="T33" fmla="*/ 61 h 81"/>
                      <a:gd name="T34" fmla="*/ 0 w 69"/>
                      <a:gd name="T35" fmla="*/ 46 h 81"/>
                      <a:gd name="T36" fmla="*/ 5 w 69"/>
                      <a:gd name="T37" fmla="*/ 31 h 8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9" h="81">
                        <a:moveTo>
                          <a:pt x="5" y="31"/>
                        </a:moveTo>
                        <a:lnTo>
                          <a:pt x="11" y="18"/>
                        </a:lnTo>
                        <a:lnTo>
                          <a:pt x="17" y="10"/>
                        </a:lnTo>
                        <a:lnTo>
                          <a:pt x="27" y="4"/>
                        </a:lnTo>
                        <a:lnTo>
                          <a:pt x="40" y="0"/>
                        </a:lnTo>
                        <a:lnTo>
                          <a:pt x="53" y="1"/>
                        </a:lnTo>
                        <a:lnTo>
                          <a:pt x="60" y="4"/>
                        </a:lnTo>
                        <a:lnTo>
                          <a:pt x="65" y="11"/>
                        </a:lnTo>
                        <a:lnTo>
                          <a:pt x="68" y="22"/>
                        </a:lnTo>
                        <a:lnTo>
                          <a:pt x="67" y="36"/>
                        </a:lnTo>
                        <a:lnTo>
                          <a:pt x="65" y="49"/>
                        </a:lnTo>
                        <a:lnTo>
                          <a:pt x="59" y="61"/>
                        </a:lnTo>
                        <a:lnTo>
                          <a:pt x="51" y="72"/>
                        </a:lnTo>
                        <a:lnTo>
                          <a:pt x="36" y="80"/>
                        </a:lnTo>
                        <a:lnTo>
                          <a:pt x="19" y="78"/>
                        </a:lnTo>
                        <a:lnTo>
                          <a:pt x="8" y="73"/>
                        </a:lnTo>
                        <a:lnTo>
                          <a:pt x="0" y="61"/>
                        </a:lnTo>
                        <a:lnTo>
                          <a:pt x="0" y="46"/>
                        </a:lnTo>
                        <a:lnTo>
                          <a:pt x="5" y="31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2" name="Oval 41">
                    <a:extLst>
                      <a:ext uri="{FF2B5EF4-FFF2-40B4-BE49-F238E27FC236}">
                        <a16:creationId xmlns:a16="http://schemas.microsoft.com/office/drawing/2014/main" xmlns="" id="{FCA86FB7-98AD-3EF8-E97E-1F7BD6E1FAB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1" y="1062"/>
                    <a:ext cx="5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3" name="Freeform 42">
                    <a:extLst>
                      <a:ext uri="{FF2B5EF4-FFF2-40B4-BE49-F238E27FC236}">
                        <a16:creationId xmlns:a16="http://schemas.microsoft.com/office/drawing/2014/main" xmlns="" id="{D9C8B0B5-6094-27F3-FB5F-7E8E84A2F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1" y="992"/>
                    <a:ext cx="98" cy="56"/>
                  </a:xfrm>
                  <a:custGeom>
                    <a:avLst/>
                    <a:gdLst>
                      <a:gd name="T0" fmla="*/ 3 w 98"/>
                      <a:gd name="T1" fmla="*/ 32 h 56"/>
                      <a:gd name="T2" fmla="*/ 8 w 98"/>
                      <a:gd name="T3" fmla="*/ 29 h 56"/>
                      <a:gd name="T4" fmla="*/ 80 w 98"/>
                      <a:gd name="T5" fmla="*/ 1 h 56"/>
                      <a:gd name="T6" fmla="*/ 84 w 98"/>
                      <a:gd name="T7" fmla="*/ 0 h 56"/>
                      <a:gd name="T8" fmla="*/ 89 w 98"/>
                      <a:gd name="T9" fmla="*/ 2 h 56"/>
                      <a:gd name="T10" fmla="*/ 94 w 98"/>
                      <a:gd name="T11" fmla="*/ 6 h 56"/>
                      <a:gd name="T12" fmla="*/ 97 w 98"/>
                      <a:gd name="T13" fmla="*/ 12 h 56"/>
                      <a:gd name="T14" fmla="*/ 96 w 98"/>
                      <a:gd name="T15" fmla="*/ 17 h 56"/>
                      <a:gd name="T16" fmla="*/ 95 w 98"/>
                      <a:gd name="T17" fmla="*/ 23 h 56"/>
                      <a:gd name="T18" fmla="*/ 92 w 98"/>
                      <a:gd name="T19" fmla="*/ 26 h 56"/>
                      <a:gd name="T20" fmla="*/ 87 w 98"/>
                      <a:gd name="T21" fmla="*/ 28 h 56"/>
                      <a:gd name="T22" fmla="*/ 18 w 98"/>
                      <a:gd name="T23" fmla="*/ 54 h 56"/>
                      <a:gd name="T24" fmla="*/ 14 w 98"/>
                      <a:gd name="T25" fmla="*/ 55 h 56"/>
                      <a:gd name="T26" fmla="*/ 10 w 98"/>
                      <a:gd name="T27" fmla="*/ 53 h 56"/>
                      <a:gd name="T28" fmla="*/ 6 w 98"/>
                      <a:gd name="T29" fmla="*/ 51 h 56"/>
                      <a:gd name="T30" fmla="*/ 2 w 98"/>
                      <a:gd name="T31" fmla="*/ 48 h 56"/>
                      <a:gd name="T32" fmla="*/ 0 w 98"/>
                      <a:gd name="T33" fmla="*/ 43 h 56"/>
                      <a:gd name="T34" fmla="*/ 1 w 98"/>
                      <a:gd name="T35" fmla="*/ 37 h 56"/>
                      <a:gd name="T36" fmla="*/ 3 w 98"/>
                      <a:gd name="T37" fmla="*/ 32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8" h="56">
                        <a:moveTo>
                          <a:pt x="3" y="32"/>
                        </a:moveTo>
                        <a:lnTo>
                          <a:pt x="8" y="29"/>
                        </a:lnTo>
                        <a:lnTo>
                          <a:pt x="80" y="1"/>
                        </a:lnTo>
                        <a:lnTo>
                          <a:pt x="84" y="0"/>
                        </a:lnTo>
                        <a:lnTo>
                          <a:pt x="89" y="2"/>
                        </a:lnTo>
                        <a:lnTo>
                          <a:pt x="94" y="6"/>
                        </a:lnTo>
                        <a:lnTo>
                          <a:pt x="97" y="12"/>
                        </a:lnTo>
                        <a:lnTo>
                          <a:pt x="96" y="17"/>
                        </a:lnTo>
                        <a:lnTo>
                          <a:pt x="95" y="23"/>
                        </a:lnTo>
                        <a:lnTo>
                          <a:pt x="92" y="26"/>
                        </a:lnTo>
                        <a:lnTo>
                          <a:pt x="87" y="28"/>
                        </a:lnTo>
                        <a:lnTo>
                          <a:pt x="18" y="54"/>
                        </a:lnTo>
                        <a:lnTo>
                          <a:pt x="14" y="55"/>
                        </a:lnTo>
                        <a:lnTo>
                          <a:pt x="10" y="53"/>
                        </a:lnTo>
                        <a:lnTo>
                          <a:pt x="6" y="51"/>
                        </a:lnTo>
                        <a:lnTo>
                          <a:pt x="2" y="48"/>
                        </a:lnTo>
                        <a:lnTo>
                          <a:pt x="0" y="43"/>
                        </a:lnTo>
                        <a:lnTo>
                          <a:pt x="1" y="37"/>
                        </a:lnTo>
                        <a:lnTo>
                          <a:pt x="3" y="32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  <p:grpSp>
          <p:nvGrpSpPr>
            <p:cNvPr id="45077" name="Group 43">
              <a:extLst>
                <a:ext uri="{FF2B5EF4-FFF2-40B4-BE49-F238E27FC236}">
                  <a16:creationId xmlns:a16="http://schemas.microsoft.com/office/drawing/2014/main" xmlns="" id="{BFBB78D6-2EDD-0961-E2C3-804BA02B7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9" y="1050"/>
              <a:ext cx="480" cy="481"/>
              <a:chOff x="2869" y="1050"/>
              <a:chExt cx="480" cy="481"/>
            </a:xfrm>
          </p:grpSpPr>
          <p:grpSp>
            <p:nvGrpSpPr>
              <p:cNvPr id="45078" name="Group 44">
                <a:extLst>
                  <a:ext uri="{FF2B5EF4-FFF2-40B4-BE49-F238E27FC236}">
                    <a16:creationId xmlns:a16="http://schemas.microsoft.com/office/drawing/2014/main" xmlns="" id="{07C0F3EB-55EA-6792-0F86-E737AC6859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6" y="1214"/>
                <a:ext cx="423" cy="300"/>
                <a:chOff x="2926" y="1214"/>
                <a:chExt cx="423" cy="300"/>
              </a:xfrm>
            </p:grpSpPr>
            <p:sp>
              <p:nvSpPr>
                <p:cNvPr id="45105" name="Freeform 45">
                  <a:extLst>
                    <a:ext uri="{FF2B5EF4-FFF2-40B4-BE49-F238E27FC236}">
                      <a16:creationId xmlns:a16="http://schemas.microsoft.com/office/drawing/2014/main" xmlns="" id="{52A222BF-597A-7853-8CFE-0CD3B8B7E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6" y="1214"/>
                  <a:ext cx="423" cy="227"/>
                </a:xfrm>
                <a:custGeom>
                  <a:avLst/>
                  <a:gdLst>
                    <a:gd name="T0" fmla="*/ 0 w 423"/>
                    <a:gd name="T1" fmla="*/ 100 h 227"/>
                    <a:gd name="T2" fmla="*/ 33 w 423"/>
                    <a:gd name="T3" fmla="*/ 100 h 227"/>
                    <a:gd name="T4" fmla="*/ 52 w 423"/>
                    <a:gd name="T5" fmla="*/ 115 h 227"/>
                    <a:gd name="T6" fmla="*/ 64 w 423"/>
                    <a:gd name="T7" fmla="*/ 130 h 227"/>
                    <a:gd name="T8" fmla="*/ 91 w 423"/>
                    <a:gd name="T9" fmla="*/ 138 h 227"/>
                    <a:gd name="T10" fmla="*/ 110 w 423"/>
                    <a:gd name="T11" fmla="*/ 163 h 227"/>
                    <a:gd name="T12" fmla="*/ 139 w 423"/>
                    <a:gd name="T13" fmla="*/ 175 h 227"/>
                    <a:gd name="T14" fmla="*/ 176 w 423"/>
                    <a:gd name="T15" fmla="*/ 200 h 227"/>
                    <a:gd name="T16" fmla="*/ 222 w 423"/>
                    <a:gd name="T17" fmla="*/ 213 h 227"/>
                    <a:gd name="T18" fmla="*/ 282 w 423"/>
                    <a:gd name="T19" fmla="*/ 223 h 227"/>
                    <a:gd name="T20" fmla="*/ 341 w 423"/>
                    <a:gd name="T21" fmla="*/ 226 h 227"/>
                    <a:gd name="T22" fmla="*/ 394 w 423"/>
                    <a:gd name="T23" fmla="*/ 200 h 227"/>
                    <a:gd name="T24" fmla="*/ 422 w 423"/>
                    <a:gd name="T25" fmla="*/ 163 h 227"/>
                    <a:gd name="T26" fmla="*/ 362 w 423"/>
                    <a:gd name="T27" fmla="*/ 0 h 227"/>
                    <a:gd name="T28" fmla="*/ 337 w 423"/>
                    <a:gd name="T29" fmla="*/ 0 h 227"/>
                    <a:gd name="T30" fmla="*/ 303 w 423"/>
                    <a:gd name="T31" fmla="*/ 19 h 227"/>
                    <a:gd name="T32" fmla="*/ 236 w 423"/>
                    <a:gd name="T33" fmla="*/ 84 h 227"/>
                    <a:gd name="T34" fmla="*/ 207 w 423"/>
                    <a:gd name="T35" fmla="*/ 78 h 227"/>
                    <a:gd name="T36" fmla="*/ 151 w 423"/>
                    <a:gd name="T37" fmla="*/ 65 h 227"/>
                    <a:gd name="T38" fmla="*/ 118 w 423"/>
                    <a:gd name="T39" fmla="*/ 50 h 227"/>
                    <a:gd name="T40" fmla="*/ 68 w 423"/>
                    <a:gd name="T41" fmla="*/ 21 h 227"/>
                    <a:gd name="T42" fmla="*/ 54 w 423"/>
                    <a:gd name="T43" fmla="*/ 21 h 227"/>
                    <a:gd name="T44" fmla="*/ 18 w 423"/>
                    <a:gd name="T45" fmla="*/ 32 h 227"/>
                    <a:gd name="T46" fmla="*/ 0 w 423"/>
                    <a:gd name="T47" fmla="*/ 100 h 22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423" h="227">
                      <a:moveTo>
                        <a:pt x="0" y="100"/>
                      </a:moveTo>
                      <a:lnTo>
                        <a:pt x="33" y="100"/>
                      </a:lnTo>
                      <a:lnTo>
                        <a:pt x="52" y="115"/>
                      </a:lnTo>
                      <a:lnTo>
                        <a:pt x="64" y="130"/>
                      </a:lnTo>
                      <a:lnTo>
                        <a:pt x="91" y="138"/>
                      </a:lnTo>
                      <a:lnTo>
                        <a:pt x="110" y="163"/>
                      </a:lnTo>
                      <a:lnTo>
                        <a:pt x="139" y="175"/>
                      </a:lnTo>
                      <a:lnTo>
                        <a:pt x="176" y="200"/>
                      </a:lnTo>
                      <a:lnTo>
                        <a:pt x="222" y="213"/>
                      </a:lnTo>
                      <a:lnTo>
                        <a:pt x="282" y="223"/>
                      </a:lnTo>
                      <a:lnTo>
                        <a:pt x="341" y="226"/>
                      </a:lnTo>
                      <a:lnTo>
                        <a:pt x="394" y="200"/>
                      </a:lnTo>
                      <a:lnTo>
                        <a:pt x="422" y="163"/>
                      </a:lnTo>
                      <a:lnTo>
                        <a:pt x="362" y="0"/>
                      </a:lnTo>
                      <a:lnTo>
                        <a:pt x="337" y="0"/>
                      </a:lnTo>
                      <a:lnTo>
                        <a:pt x="303" y="19"/>
                      </a:lnTo>
                      <a:lnTo>
                        <a:pt x="236" y="84"/>
                      </a:lnTo>
                      <a:lnTo>
                        <a:pt x="207" y="78"/>
                      </a:lnTo>
                      <a:lnTo>
                        <a:pt x="151" y="65"/>
                      </a:lnTo>
                      <a:lnTo>
                        <a:pt x="118" y="50"/>
                      </a:lnTo>
                      <a:lnTo>
                        <a:pt x="68" y="21"/>
                      </a:lnTo>
                      <a:lnTo>
                        <a:pt x="54" y="21"/>
                      </a:lnTo>
                      <a:lnTo>
                        <a:pt x="18" y="32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sp>
              <p:nvSpPr>
                <p:cNvPr id="45106" name="Freeform 46">
                  <a:extLst>
                    <a:ext uri="{FF2B5EF4-FFF2-40B4-BE49-F238E27FC236}">
                      <a16:creationId xmlns:a16="http://schemas.microsoft.com/office/drawing/2014/main" xmlns="" id="{74B248F2-22AB-D0F6-69B4-CCD40B3807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8" y="1439"/>
                  <a:ext cx="58" cy="75"/>
                </a:xfrm>
                <a:custGeom>
                  <a:avLst/>
                  <a:gdLst>
                    <a:gd name="T0" fmla="*/ 57 w 58"/>
                    <a:gd name="T1" fmla="*/ 0 h 75"/>
                    <a:gd name="T2" fmla="*/ 48 w 58"/>
                    <a:gd name="T3" fmla="*/ 19 h 75"/>
                    <a:gd name="T4" fmla="*/ 42 w 58"/>
                    <a:gd name="T5" fmla="*/ 31 h 75"/>
                    <a:gd name="T6" fmla="*/ 28 w 58"/>
                    <a:gd name="T7" fmla="*/ 43 h 75"/>
                    <a:gd name="T8" fmla="*/ 18 w 58"/>
                    <a:gd name="T9" fmla="*/ 56 h 75"/>
                    <a:gd name="T10" fmla="*/ 7 w 58"/>
                    <a:gd name="T11" fmla="*/ 68 h 75"/>
                    <a:gd name="T12" fmla="*/ 0 w 58"/>
                    <a:gd name="T13" fmla="*/ 74 h 75"/>
                    <a:gd name="T14" fmla="*/ 9 w 58"/>
                    <a:gd name="T15" fmla="*/ 73 h 75"/>
                    <a:gd name="T16" fmla="*/ 17 w 58"/>
                    <a:gd name="T17" fmla="*/ 68 h 75"/>
                    <a:gd name="T18" fmla="*/ 27 w 58"/>
                    <a:gd name="T19" fmla="*/ 63 h 75"/>
                    <a:gd name="T20" fmla="*/ 33 w 58"/>
                    <a:gd name="T21" fmla="*/ 59 h 75"/>
                    <a:gd name="T22" fmla="*/ 35 w 58"/>
                    <a:gd name="T23" fmla="*/ 52 h 75"/>
                    <a:gd name="T24" fmla="*/ 39 w 58"/>
                    <a:gd name="T25" fmla="*/ 46 h 75"/>
                    <a:gd name="T26" fmla="*/ 44 w 58"/>
                    <a:gd name="T27" fmla="*/ 38 h 75"/>
                    <a:gd name="T28" fmla="*/ 50 w 58"/>
                    <a:gd name="T29" fmla="*/ 31 h 75"/>
                    <a:gd name="T30" fmla="*/ 54 w 58"/>
                    <a:gd name="T31" fmla="*/ 20 h 75"/>
                    <a:gd name="T32" fmla="*/ 57 w 58"/>
                    <a:gd name="T33" fmla="*/ 0 h 7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58" h="75">
                      <a:moveTo>
                        <a:pt x="57" y="0"/>
                      </a:moveTo>
                      <a:lnTo>
                        <a:pt x="48" y="19"/>
                      </a:lnTo>
                      <a:lnTo>
                        <a:pt x="42" y="31"/>
                      </a:lnTo>
                      <a:lnTo>
                        <a:pt x="28" y="43"/>
                      </a:lnTo>
                      <a:lnTo>
                        <a:pt x="18" y="56"/>
                      </a:lnTo>
                      <a:lnTo>
                        <a:pt x="7" y="68"/>
                      </a:lnTo>
                      <a:lnTo>
                        <a:pt x="0" y="74"/>
                      </a:lnTo>
                      <a:lnTo>
                        <a:pt x="9" y="73"/>
                      </a:lnTo>
                      <a:lnTo>
                        <a:pt x="17" y="68"/>
                      </a:lnTo>
                      <a:lnTo>
                        <a:pt x="27" y="63"/>
                      </a:lnTo>
                      <a:lnTo>
                        <a:pt x="33" y="59"/>
                      </a:lnTo>
                      <a:lnTo>
                        <a:pt x="35" y="52"/>
                      </a:lnTo>
                      <a:lnTo>
                        <a:pt x="39" y="46"/>
                      </a:lnTo>
                      <a:lnTo>
                        <a:pt x="44" y="38"/>
                      </a:lnTo>
                      <a:lnTo>
                        <a:pt x="50" y="31"/>
                      </a:lnTo>
                      <a:lnTo>
                        <a:pt x="54" y="20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00C0E0"/>
                </a:solidFill>
                <a:ln w="12700" cap="rnd" cmpd="sng">
                  <a:solidFill>
                    <a:srgbClr val="00C0E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</p:grpSp>
          <p:grpSp>
            <p:nvGrpSpPr>
              <p:cNvPr id="45079" name="Group 47">
                <a:extLst>
                  <a:ext uri="{FF2B5EF4-FFF2-40B4-BE49-F238E27FC236}">
                    <a16:creationId xmlns:a16="http://schemas.microsoft.com/office/drawing/2014/main" xmlns="" id="{036CB5F1-877F-0803-A08E-1AC57EA92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9" y="1050"/>
                <a:ext cx="336" cy="481"/>
                <a:chOff x="2869" y="1050"/>
                <a:chExt cx="336" cy="481"/>
              </a:xfrm>
            </p:grpSpPr>
            <p:grpSp>
              <p:nvGrpSpPr>
                <p:cNvPr id="45080" name="Group 48">
                  <a:extLst>
                    <a:ext uri="{FF2B5EF4-FFF2-40B4-BE49-F238E27FC236}">
                      <a16:creationId xmlns:a16="http://schemas.microsoft.com/office/drawing/2014/main" xmlns="" id="{4D4EFB82-52EE-C3CB-ADC0-CE89FCD998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69" y="1050"/>
                  <a:ext cx="336" cy="481"/>
                  <a:chOff x="2869" y="1050"/>
                  <a:chExt cx="336" cy="481"/>
                </a:xfrm>
              </p:grpSpPr>
              <p:grpSp>
                <p:nvGrpSpPr>
                  <p:cNvPr id="45087" name="Group 49">
                    <a:extLst>
                      <a:ext uri="{FF2B5EF4-FFF2-40B4-BE49-F238E27FC236}">
                        <a16:creationId xmlns:a16="http://schemas.microsoft.com/office/drawing/2014/main" xmlns="" id="{B0D57A44-6EC0-EBEE-08A0-9833BB3EDC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69" y="1069"/>
                    <a:ext cx="269" cy="462"/>
                    <a:chOff x="2869" y="1069"/>
                    <a:chExt cx="269" cy="462"/>
                  </a:xfrm>
                </p:grpSpPr>
                <p:sp>
                  <p:nvSpPr>
                    <p:cNvPr id="45097" name="Freeform 50">
                      <a:extLst>
                        <a:ext uri="{FF2B5EF4-FFF2-40B4-BE49-F238E27FC236}">
                          <a16:creationId xmlns:a16="http://schemas.microsoft.com/office/drawing/2014/main" xmlns="" id="{C5AA5D0A-0AFD-E32C-F913-44278E12DA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6" y="1085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236 h 237"/>
                        <a:gd name="T2" fmla="*/ 89 w 171"/>
                        <a:gd name="T3" fmla="*/ 202 h 237"/>
                        <a:gd name="T4" fmla="*/ 91 w 171"/>
                        <a:gd name="T5" fmla="*/ 177 h 237"/>
                        <a:gd name="T6" fmla="*/ 83 w 171"/>
                        <a:gd name="T7" fmla="*/ 150 h 237"/>
                        <a:gd name="T8" fmla="*/ 68 w 171"/>
                        <a:gd name="T9" fmla="*/ 129 h 237"/>
                        <a:gd name="T10" fmla="*/ 49 w 171"/>
                        <a:gd name="T11" fmla="*/ 108 h 237"/>
                        <a:gd name="T12" fmla="*/ 29 w 171"/>
                        <a:gd name="T13" fmla="*/ 94 h 237"/>
                        <a:gd name="T14" fmla="*/ 0 w 171"/>
                        <a:gd name="T15" fmla="*/ 83 h 237"/>
                        <a:gd name="T16" fmla="*/ 31 w 171"/>
                        <a:gd name="T17" fmla="*/ 52 h 237"/>
                        <a:gd name="T18" fmla="*/ 45 w 171"/>
                        <a:gd name="T19" fmla="*/ 0 h 237"/>
                        <a:gd name="T20" fmla="*/ 83 w 171"/>
                        <a:gd name="T21" fmla="*/ 21 h 237"/>
                        <a:gd name="T22" fmla="*/ 116 w 171"/>
                        <a:gd name="T23" fmla="*/ 42 h 237"/>
                        <a:gd name="T24" fmla="*/ 133 w 171"/>
                        <a:gd name="T25" fmla="*/ 64 h 237"/>
                        <a:gd name="T26" fmla="*/ 159 w 171"/>
                        <a:gd name="T27" fmla="*/ 119 h 237"/>
                        <a:gd name="T28" fmla="*/ 166 w 171"/>
                        <a:gd name="T29" fmla="*/ 171 h 237"/>
                        <a:gd name="T30" fmla="*/ 170 w 171"/>
                        <a:gd name="T31" fmla="*/ 204 h 237"/>
                        <a:gd name="T32" fmla="*/ 133 w 171"/>
                        <a:gd name="T33" fmla="*/ 211 h 237"/>
                        <a:gd name="T34" fmla="*/ 85 w 171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236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9" y="94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5" y="0"/>
                          </a:lnTo>
                          <a:lnTo>
                            <a:pt x="83" y="21"/>
                          </a:lnTo>
                          <a:lnTo>
                            <a:pt x="116" y="42"/>
                          </a:lnTo>
                          <a:lnTo>
                            <a:pt x="133" y="64"/>
                          </a:lnTo>
                          <a:lnTo>
                            <a:pt x="159" y="119"/>
                          </a:lnTo>
                          <a:lnTo>
                            <a:pt x="166" y="171"/>
                          </a:lnTo>
                          <a:lnTo>
                            <a:pt x="170" y="204"/>
                          </a:lnTo>
                          <a:lnTo>
                            <a:pt x="133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8" name="Freeform 51">
                      <a:extLst>
                        <a:ext uri="{FF2B5EF4-FFF2-40B4-BE49-F238E27FC236}">
                          <a16:creationId xmlns:a16="http://schemas.microsoft.com/office/drawing/2014/main" xmlns="" id="{7AF9925F-47C0-80B2-D35E-89DEE58B18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89" y="1156"/>
                      <a:ext cx="172" cy="236"/>
                    </a:xfrm>
                    <a:custGeom>
                      <a:avLst/>
                      <a:gdLst>
                        <a:gd name="T0" fmla="*/ 85 w 172"/>
                        <a:gd name="T1" fmla="*/ 0 h 236"/>
                        <a:gd name="T2" fmla="*/ 81 w 172"/>
                        <a:gd name="T3" fmla="*/ 33 h 236"/>
                        <a:gd name="T4" fmla="*/ 79 w 172"/>
                        <a:gd name="T5" fmla="*/ 58 h 236"/>
                        <a:gd name="T6" fmla="*/ 87 w 172"/>
                        <a:gd name="T7" fmla="*/ 85 h 236"/>
                        <a:gd name="T8" fmla="*/ 102 w 172"/>
                        <a:gd name="T9" fmla="*/ 106 h 236"/>
                        <a:gd name="T10" fmla="*/ 121 w 172"/>
                        <a:gd name="T11" fmla="*/ 127 h 236"/>
                        <a:gd name="T12" fmla="*/ 141 w 172"/>
                        <a:gd name="T13" fmla="*/ 142 h 236"/>
                        <a:gd name="T14" fmla="*/ 171 w 172"/>
                        <a:gd name="T15" fmla="*/ 152 h 236"/>
                        <a:gd name="T16" fmla="*/ 139 w 172"/>
                        <a:gd name="T17" fmla="*/ 184 h 236"/>
                        <a:gd name="T18" fmla="*/ 125 w 172"/>
                        <a:gd name="T19" fmla="*/ 235 h 236"/>
                        <a:gd name="T20" fmla="*/ 87 w 172"/>
                        <a:gd name="T21" fmla="*/ 215 h 236"/>
                        <a:gd name="T22" fmla="*/ 54 w 172"/>
                        <a:gd name="T23" fmla="*/ 194 h 236"/>
                        <a:gd name="T24" fmla="*/ 37 w 172"/>
                        <a:gd name="T25" fmla="*/ 171 h 236"/>
                        <a:gd name="T26" fmla="*/ 10 w 172"/>
                        <a:gd name="T27" fmla="*/ 117 h 236"/>
                        <a:gd name="T28" fmla="*/ 4 w 172"/>
                        <a:gd name="T29" fmla="*/ 65 h 236"/>
                        <a:gd name="T30" fmla="*/ 0 w 172"/>
                        <a:gd name="T31" fmla="*/ 31 h 236"/>
                        <a:gd name="T32" fmla="*/ 37 w 172"/>
                        <a:gd name="T33" fmla="*/ 25 h 236"/>
                        <a:gd name="T34" fmla="*/ 85 w 172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2" h="236">
                          <a:moveTo>
                            <a:pt x="85" y="0"/>
                          </a:moveTo>
                          <a:lnTo>
                            <a:pt x="81" y="33"/>
                          </a:lnTo>
                          <a:lnTo>
                            <a:pt x="79" y="58"/>
                          </a:lnTo>
                          <a:lnTo>
                            <a:pt x="87" y="85"/>
                          </a:lnTo>
                          <a:lnTo>
                            <a:pt x="102" y="106"/>
                          </a:lnTo>
                          <a:lnTo>
                            <a:pt x="121" y="127"/>
                          </a:lnTo>
                          <a:lnTo>
                            <a:pt x="141" y="142"/>
                          </a:lnTo>
                          <a:lnTo>
                            <a:pt x="171" y="152"/>
                          </a:lnTo>
                          <a:lnTo>
                            <a:pt x="139" y="184"/>
                          </a:lnTo>
                          <a:lnTo>
                            <a:pt x="125" y="235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7" y="171"/>
                          </a:lnTo>
                          <a:lnTo>
                            <a:pt x="10" y="117"/>
                          </a:lnTo>
                          <a:lnTo>
                            <a:pt x="4" y="65"/>
                          </a:lnTo>
                          <a:lnTo>
                            <a:pt x="0" y="31"/>
                          </a:lnTo>
                          <a:lnTo>
                            <a:pt x="37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9" name="Freeform 52">
                      <a:extLst>
                        <a:ext uri="{FF2B5EF4-FFF2-40B4-BE49-F238E27FC236}">
                          <a16:creationId xmlns:a16="http://schemas.microsoft.com/office/drawing/2014/main" xmlns="" id="{E3BCB095-7400-07C1-DECA-B5F7D95687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8" y="1069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3 w 171"/>
                        <a:gd name="T7" fmla="*/ 149 h 236"/>
                        <a:gd name="T8" fmla="*/ 68 w 171"/>
                        <a:gd name="T9" fmla="*/ 128 h 236"/>
                        <a:gd name="T10" fmla="*/ 50 w 171"/>
                        <a:gd name="T11" fmla="*/ 108 h 236"/>
                        <a:gd name="T12" fmla="*/ 29 w 171"/>
                        <a:gd name="T13" fmla="*/ 93 h 236"/>
                        <a:gd name="T14" fmla="*/ 0 w 171"/>
                        <a:gd name="T15" fmla="*/ 83 h 236"/>
                        <a:gd name="T16" fmla="*/ 31 w 171"/>
                        <a:gd name="T17" fmla="*/ 52 h 236"/>
                        <a:gd name="T18" fmla="*/ 46 w 171"/>
                        <a:gd name="T19" fmla="*/ 0 h 236"/>
                        <a:gd name="T20" fmla="*/ 83 w 171"/>
                        <a:gd name="T21" fmla="*/ 20 h 236"/>
                        <a:gd name="T22" fmla="*/ 116 w 171"/>
                        <a:gd name="T23" fmla="*/ 41 h 236"/>
                        <a:gd name="T24" fmla="*/ 133 w 171"/>
                        <a:gd name="T25" fmla="*/ 64 h 236"/>
                        <a:gd name="T26" fmla="*/ 160 w 171"/>
                        <a:gd name="T27" fmla="*/ 118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3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49"/>
                          </a:lnTo>
                          <a:lnTo>
                            <a:pt x="68" y="128"/>
                          </a:lnTo>
                          <a:lnTo>
                            <a:pt x="50" y="108"/>
                          </a:lnTo>
                          <a:lnTo>
                            <a:pt x="29" y="93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6" y="0"/>
                          </a:lnTo>
                          <a:lnTo>
                            <a:pt x="83" y="20"/>
                          </a:lnTo>
                          <a:lnTo>
                            <a:pt x="116" y="41"/>
                          </a:lnTo>
                          <a:lnTo>
                            <a:pt x="133" y="64"/>
                          </a:lnTo>
                          <a:lnTo>
                            <a:pt x="160" y="118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3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0" name="Freeform 53">
                      <a:extLst>
                        <a:ext uri="{FF2B5EF4-FFF2-40B4-BE49-F238E27FC236}">
                          <a16:creationId xmlns:a16="http://schemas.microsoft.com/office/drawing/2014/main" xmlns="" id="{428989C1-AD70-3A11-0F07-809ACDF5F6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22" y="1243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8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2 h 237"/>
                        <a:gd name="T16" fmla="*/ 140 w 171"/>
                        <a:gd name="T17" fmla="*/ 184 h 237"/>
                        <a:gd name="T18" fmla="*/ 125 w 171"/>
                        <a:gd name="T19" fmla="*/ 236 h 237"/>
                        <a:gd name="T20" fmla="*/ 88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1 h 237"/>
                        <a:gd name="T26" fmla="*/ 11 w 171"/>
                        <a:gd name="T27" fmla="*/ 117 h 237"/>
                        <a:gd name="T28" fmla="*/ 4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5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8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2"/>
                          </a:lnTo>
                          <a:lnTo>
                            <a:pt x="140" y="184"/>
                          </a:lnTo>
                          <a:lnTo>
                            <a:pt x="125" y="236"/>
                          </a:lnTo>
                          <a:lnTo>
                            <a:pt x="88" y="215"/>
                          </a:lnTo>
                          <a:lnTo>
                            <a:pt x="54" y="194"/>
                          </a:lnTo>
                          <a:lnTo>
                            <a:pt x="38" y="171"/>
                          </a:lnTo>
                          <a:lnTo>
                            <a:pt x="11" y="117"/>
                          </a:lnTo>
                          <a:lnTo>
                            <a:pt x="4" y="65"/>
                          </a:lnTo>
                          <a:lnTo>
                            <a:pt x="0" y="32"/>
                          </a:lnTo>
                          <a:lnTo>
                            <a:pt x="38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1" name="Freeform 54">
                      <a:extLst>
                        <a:ext uri="{FF2B5EF4-FFF2-40B4-BE49-F238E27FC236}">
                          <a16:creationId xmlns:a16="http://schemas.microsoft.com/office/drawing/2014/main" xmlns="" id="{BFC0E1B2-89E6-BAA3-9B44-68FD28BF3F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5" y="1174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7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3 h 237"/>
                        <a:gd name="T16" fmla="*/ 139 w 171"/>
                        <a:gd name="T17" fmla="*/ 184 h 237"/>
                        <a:gd name="T18" fmla="*/ 125 w 171"/>
                        <a:gd name="T19" fmla="*/ 236 h 237"/>
                        <a:gd name="T20" fmla="*/ 87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2 h 237"/>
                        <a:gd name="T26" fmla="*/ 11 w 171"/>
                        <a:gd name="T27" fmla="*/ 118 h 237"/>
                        <a:gd name="T28" fmla="*/ 5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6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7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3"/>
                          </a:lnTo>
                          <a:lnTo>
                            <a:pt x="139" y="184"/>
                          </a:lnTo>
                          <a:lnTo>
                            <a:pt x="125" y="236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8" y="172"/>
                          </a:lnTo>
                          <a:lnTo>
                            <a:pt x="11" y="118"/>
                          </a:lnTo>
                          <a:lnTo>
                            <a:pt x="5" y="65"/>
                          </a:lnTo>
                          <a:lnTo>
                            <a:pt x="0" y="32"/>
                          </a:lnTo>
                          <a:lnTo>
                            <a:pt x="38" y="26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2" name="Freeform 55">
                      <a:extLst>
                        <a:ext uri="{FF2B5EF4-FFF2-40B4-BE49-F238E27FC236}">
                          <a16:creationId xmlns:a16="http://schemas.microsoft.com/office/drawing/2014/main" xmlns="" id="{65A57A64-07CE-C638-D2FD-00A1DB35A0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2" y="1190"/>
                      <a:ext cx="236" cy="172"/>
                    </a:xfrm>
                    <a:custGeom>
                      <a:avLst/>
                      <a:gdLst>
                        <a:gd name="T0" fmla="*/ 0 w 236"/>
                        <a:gd name="T1" fmla="*/ 86 h 172"/>
                        <a:gd name="T2" fmla="*/ 34 w 236"/>
                        <a:gd name="T3" fmla="*/ 90 h 172"/>
                        <a:gd name="T4" fmla="*/ 59 w 236"/>
                        <a:gd name="T5" fmla="*/ 92 h 172"/>
                        <a:gd name="T6" fmla="*/ 86 w 236"/>
                        <a:gd name="T7" fmla="*/ 84 h 172"/>
                        <a:gd name="T8" fmla="*/ 106 w 236"/>
                        <a:gd name="T9" fmla="*/ 69 h 172"/>
                        <a:gd name="T10" fmla="*/ 127 w 236"/>
                        <a:gd name="T11" fmla="*/ 50 h 172"/>
                        <a:gd name="T12" fmla="*/ 142 w 236"/>
                        <a:gd name="T13" fmla="*/ 29 h 172"/>
                        <a:gd name="T14" fmla="*/ 152 w 236"/>
                        <a:gd name="T15" fmla="*/ 0 h 172"/>
                        <a:gd name="T16" fmla="*/ 183 w 236"/>
                        <a:gd name="T17" fmla="*/ 31 h 172"/>
                        <a:gd name="T18" fmla="*/ 235 w 236"/>
                        <a:gd name="T19" fmla="*/ 46 h 172"/>
                        <a:gd name="T20" fmla="*/ 214 w 236"/>
                        <a:gd name="T21" fmla="*/ 84 h 172"/>
                        <a:gd name="T22" fmla="*/ 194 w 236"/>
                        <a:gd name="T23" fmla="*/ 117 h 172"/>
                        <a:gd name="T24" fmla="*/ 171 w 236"/>
                        <a:gd name="T25" fmla="*/ 134 h 172"/>
                        <a:gd name="T26" fmla="*/ 117 w 236"/>
                        <a:gd name="T27" fmla="*/ 161 h 172"/>
                        <a:gd name="T28" fmla="*/ 65 w 236"/>
                        <a:gd name="T29" fmla="*/ 167 h 172"/>
                        <a:gd name="T30" fmla="*/ 32 w 236"/>
                        <a:gd name="T31" fmla="*/ 171 h 172"/>
                        <a:gd name="T32" fmla="*/ 25 w 236"/>
                        <a:gd name="T33" fmla="*/ 134 h 172"/>
                        <a:gd name="T34" fmla="*/ 0 w 236"/>
                        <a:gd name="T35" fmla="*/ 86 h 172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2">
                          <a:moveTo>
                            <a:pt x="0" y="86"/>
                          </a:moveTo>
                          <a:lnTo>
                            <a:pt x="34" y="90"/>
                          </a:lnTo>
                          <a:lnTo>
                            <a:pt x="59" y="92"/>
                          </a:lnTo>
                          <a:lnTo>
                            <a:pt x="86" y="84"/>
                          </a:lnTo>
                          <a:lnTo>
                            <a:pt x="106" y="69"/>
                          </a:lnTo>
                          <a:lnTo>
                            <a:pt x="127" y="50"/>
                          </a:lnTo>
                          <a:lnTo>
                            <a:pt x="142" y="29"/>
                          </a:lnTo>
                          <a:lnTo>
                            <a:pt x="152" y="0"/>
                          </a:lnTo>
                          <a:lnTo>
                            <a:pt x="183" y="31"/>
                          </a:lnTo>
                          <a:lnTo>
                            <a:pt x="235" y="46"/>
                          </a:lnTo>
                          <a:lnTo>
                            <a:pt x="214" y="84"/>
                          </a:lnTo>
                          <a:lnTo>
                            <a:pt x="194" y="117"/>
                          </a:lnTo>
                          <a:lnTo>
                            <a:pt x="171" y="134"/>
                          </a:lnTo>
                          <a:lnTo>
                            <a:pt x="117" y="161"/>
                          </a:lnTo>
                          <a:lnTo>
                            <a:pt x="65" y="167"/>
                          </a:lnTo>
                          <a:lnTo>
                            <a:pt x="32" y="171"/>
                          </a:lnTo>
                          <a:lnTo>
                            <a:pt x="25" y="134"/>
                          </a:ln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3" name="Freeform 56">
                      <a:extLst>
                        <a:ext uri="{FF2B5EF4-FFF2-40B4-BE49-F238E27FC236}">
                          <a16:creationId xmlns:a16="http://schemas.microsoft.com/office/drawing/2014/main" xmlns="" id="{3BD551E6-6497-A57B-4DB7-F481D72C58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2 w 171"/>
                        <a:gd name="T7" fmla="*/ 150 h 236"/>
                        <a:gd name="T8" fmla="*/ 68 w 171"/>
                        <a:gd name="T9" fmla="*/ 129 h 236"/>
                        <a:gd name="T10" fmla="*/ 49 w 171"/>
                        <a:gd name="T11" fmla="*/ 108 h 236"/>
                        <a:gd name="T12" fmla="*/ 28 w 171"/>
                        <a:gd name="T13" fmla="*/ 94 h 236"/>
                        <a:gd name="T14" fmla="*/ 0 w 171"/>
                        <a:gd name="T15" fmla="*/ 83 h 236"/>
                        <a:gd name="T16" fmla="*/ 30 w 171"/>
                        <a:gd name="T17" fmla="*/ 52 h 236"/>
                        <a:gd name="T18" fmla="*/ 45 w 171"/>
                        <a:gd name="T19" fmla="*/ 0 h 236"/>
                        <a:gd name="T20" fmla="*/ 82 w 171"/>
                        <a:gd name="T21" fmla="*/ 21 h 236"/>
                        <a:gd name="T22" fmla="*/ 116 w 171"/>
                        <a:gd name="T23" fmla="*/ 42 h 236"/>
                        <a:gd name="T24" fmla="*/ 132 w 171"/>
                        <a:gd name="T25" fmla="*/ 64 h 236"/>
                        <a:gd name="T26" fmla="*/ 159 w 171"/>
                        <a:gd name="T27" fmla="*/ 119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2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2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4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1"/>
                          </a:lnTo>
                          <a:lnTo>
                            <a:pt x="116" y="42"/>
                          </a:lnTo>
                          <a:lnTo>
                            <a:pt x="132" y="64"/>
                          </a:lnTo>
                          <a:lnTo>
                            <a:pt x="159" y="119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2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4" name="Freeform 57">
                      <a:extLst>
                        <a:ext uri="{FF2B5EF4-FFF2-40B4-BE49-F238E27FC236}">
                          <a16:creationId xmlns:a16="http://schemas.microsoft.com/office/drawing/2014/main" xmlns="" id="{4C39ED1B-EF67-1E79-0D0E-C4322476A6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96"/>
                      <a:ext cx="171" cy="235"/>
                    </a:xfrm>
                    <a:custGeom>
                      <a:avLst/>
                      <a:gdLst>
                        <a:gd name="T0" fmla="*/ 85 w 171"/>
                        <a:gd name="T1" fmla="*/ 234 h 235"/>
                        <a:gd name="T2" fmla="*/ 89 w 171"/>
                        <a:gd name="T3" fmla="*/ 201 h 235"/>
                        <a:gd name="T4" fmla="*/ 91 w 171"/>
                        <a:gd name="T5" fmla="*/ 176 h 235"/>
                        <a:gd name="T6" fmla="*/ 82 w 171"/>
                        <a:gd name="T7" fmla="*/ 149 h 235"/>
                        <a:gd name="T8" fmla="*/ 68 w 171"/>
                        <a:gd name="T9" fmla="*/ 129 h 235"/>
                        <a:gd name="T10" fmla="*/ 49 w 171"/>
                        <a:gd name="T11" fmla="*/ 108 h 235"/>
                        <a:gd name="T12" fmla="*/ 28 w 171"/>
                        <a:gd name="T13" fmla="*/ 93 h 235"/>
                        <a:gd name="T14" fmla="*/ 0 w 171"/>
                        <a:gd name="T15" fmla="*/ 83 h 235"/>
                        <a:gd name="T16" fmla="*/ 30 w 171"/>
                        <a:gd name="T17" fmla="*/ 52 h 235"/>
                        <a:gd name="T18" fmla="*/ 45 w 171"/>
                        <a:gd name="T19" fmla="*/ 0 h 235"/>
                        <a:gd name="T20" fmla="*/ 82 w 171"/>
                        <a:gd name="T21" fmla="*/ 20 h 235"/>
                        <a:gd name="T22" fmla="*/ 116 w 171"/>
                        <a:gd name="T23" fmla="*/ 41 h 235"/>
                        <a:gd name="T24" fmla="*/ 132 w 171"/>
                        <a:gd name="T25" fmla="*/ 64 h 235"/>
                        <a:gd name="T26" fmla="*/ 159 w 171"/>
                        <a:gd name="T27" fmla="*/ 118 h 235"/>
                        <a:gd name="T28" fmla="*/ 166 w 171"/>
                        <a:gd name="T29" fmla="*/ 170 h 235"/>
                        <a:gd name="T30" fmla="*/ 170 w 171"/>
                        <a:gd name="T31" fmla="*/ 203 h 235"/>
                        <a:gd name="T32" fmla="*/ 132 w 171"/>
                        <a:gd name="T33" fmla="*/ 209 h 235"/>
                        <a:gd name="T34" fmla="*/ 85 w 171"/>
                        <a:gd name="T35" fmla="*/ 234 h 235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5">
                          <a:moveTo>
                            <a:pt x="85" y="234"/>
                          </a:moveTo>
                          <a:lnTo>
                            <a:pt x="89" y="201"/>
                          </a:lnTo>
                          <a:lnTo>
                            <a:pt x="91" y="176"/>
                          </a:lnTo>
                          <a:lnTo>
                            <a:pt x="82" y="149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3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0"/>
                          </a:lnTo>
                          <a:lnTo>
                            <a:pt x="116" y="41"/>
                          </a:lnTo>
                          <a:lnTo>
                            <a:pt x="132" y="64"/>
                          </a:lnTo>
                          <a:lnTo>
                            <a:pt x="159" y="118"/>
                          </a:lnTo>
                          <a:lnTo>
                            <a:pt x="166" y="170"/>
                          </a:lnTo>
                          <a:lnTo>
                            <a:pt x="170" y="203"/>
                          </a:lnTo>
                          <a:lnTo>
                            <a:pt x="132" y="209"/>
                          </a:lnTo>
                          <a:lnTo>
                            <a:pt x="85" y="234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088" name="Group 58">
                    <a:extLst>
                      <a:ext uri="{FF2B5EF4-FFF2-40B4-BE49-F238E27FC236}">
                        <a16:creationId xmlns:a16="http://schemas.microsoft.com/office/drawing/2014/main" xmlns="" id="{83F71169-69FA-DA4F-34D7-E27BD468B2C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35" y="1050"/>
                    <a:ext cx="270" cy="463"/>
                    <a:chOff x="2935" y="1050"/>
                    <a:chExt cx="270" cy="463"/>
                  </a:xfrm>
                </p:grpSpPr>
                <p:sp>
                  <p:nvSpPr>
                    <p:cNvPr id="45089" name="Freeform 59">
                      <a:extLst>
                        <a:ext uri="{FF2B5EF4-FFF2-40B4-BE49-F238E27FC236}">
                          <a16:creationId xmlns:a16="http://schemas.microsoft.com/office/drawing/2014/main" xmlns="" id="{56739289-8D5D-1CCD-5B47-0FA4C27183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7" y="1066"/>
                      <a:ext cx="170" cy="237"/>
                    </a:xfrm>
                    <a:custGeom>
                      <a:avLst/>
                      <a:gdLst>
                        <a:gd name="T0" fmla="*/ 85 w 170"/>
                        <a:gd name="T1" fmla="*/ 236 h 237"/>
                        <a:gd name="T2" fmla="*/ 81 w 170"/>
                        <a:gd name="T3" fmla="*/ 202 h 237"/>
                        <a:gd name="T4" fmla="*/ 78 w 170"/>
                        <a:gd name="T5" fmla="*/ 177 h 237"/>
                        <a:gd name="T6" fmla="*/ 87 w 170"/>
                        <a:gd name="T7" fmla="*/ 150 h 237"/>
                        <a:gd name="T8" fmla="*/ 101 w 170"/>
                        <a:gd name="T9" fmla="*/ 129 h 237"/>
                        <a:gd name="T10" fmla="*/ 120 w 170"/>
                        <a:gd name="T11" fmla="*/ 108 h 237"/>
                        <a:gd name="T12" fmla="*/ 141 w 170"/>
                        <a:gd name="T13" fmla="*/ 94 h 237"/>
                        <a:gd name="T14" fmla="*/ 169 w 170"/>
                        <a:gd name="T15" fmla="*/ 83 h 237"/>
                        <a:gd name="T16" fmla="*/ 139 w 170"/>
                        <a:gd name="T17" fmla="*/ 52 h 237"/>
                        <a:gd name="T18" fmla="*/ 124 w 170"/>
                        <a:gd name="T19" fmla="*/ 0 h 237"/>
                        <a:gd name="T20" fmla="*/ 87 w 170"/>
                        <a:gd name="T21" fmla="*/ 21 h 237"/>
                        <a:gd name="T22" fmla="*/ 53 w 170"/>
                        <a:gd name="T23" fmla="*/ 42 h 237"/>
                        <a:gd name="T24" fmla="*/ 37 w 170"/>
                        <a:gd name="T25" fmla="*/ 65 h 237"/>
                        <a:gd name="T26" fmla="*/ 10 w 170"/>
                        <a:gd name="T27" fmla="*/ 119 h 237"/>
                        <a:gd name="T28" fmla="*/ 4 w 170"/>
                        <a:gd name="T29" fmla="*/ 171 h 237"/>
                        <a:gd name="T30" fmla="*/ 0 w 170"/>
                        <a:gd name="T31" fmla="*/ 205 h 237"/>
                        <a:gd name="T32" fmla="*/ 37 w 170"/>
                        <a:gd name="T33" fmla="*/ 211 h 237"/>
                        <a:gd name="T34" fmla="*/ 85 w 170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0" h="237">
                          <a:moveTo>
                            <a:pt x="85" y="236"/>
                          </a:moveTo>
                          <a:lnTo>
                            <a:pt x="81" y="202"/>
                          </a:lnTo>
                          <a:lnTo>
                            <a:pt x="78" y="177"/>
                          </a:lnTo>
                          <a:lnTo>
                            <a:pt x="87" y="150"/>
                          </a:lnTo>
                          <a:lnTo>
                            <a:pt x="101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69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3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5"/>
                          </a:lnTo>
                          <a:lnTo>
                            <a:pt x="37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0" name="Freeform 60">
                      <a:extLst>
                        <a:ext uri="{FF2B5EF4-FFF2-40B4-BE49-F238E27FC236}">
                          <a16:creationId xmlns:a16="http://schemas.microsoft.com/office/drawing/2014/main" xmlns="" id="{2CD5A4BB-D3F5-AB6B-84E9-B22C218D78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13" y="113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2 w 171"/>
                        <a:gd name="T5" fmla="*/ 58 h 236"/>
                        <a:gd name="T6" fmla="*/ 83 w 171"/>
                        <a:gd name="T7" fmla="*/ 85 h 236"/>
                        <a:gd name="T8" fmla="*/ 69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1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60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2" y="58"/>
                          </a:lnTo>
                          <a:lnTo>
                            <a:pt x="83" y="85"/>
                          </a:lnTo>
                          <a:lnTo>
                            <a:pt x="69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1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60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1" name="Freeform 61">
                      <a:extLst>
                        <a:ext uri="{FF2B5EF4-FFF2-40B4-BE49-F238E27FC236}">
                          <a16:creationId xmlns:a16="http://schemas.microsoft.com/office/drawing/2014/main" xmlns="" id="{893E86B7-8BDF-5408-C0FB-06B89E0030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94" y="1050"/>
                      <a:ext cx="171" cy="236"/>
                    </a:xfrm>
                    <a:custGeom>
                      <a:avLst/>
                      <a:gdLst>
                        <a:gd name="T0" fmla="*/ 86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8 w 171"/>
                        <a:gd name="T7" fmla="*/ 150 h 236"/>
                        <a:gd name="T8" fmla="*/ 102 w 171"/>
                        <a:gd name="T9" fmla="*/ 129 h 236"/>
                        <a:gd name="T10" fmla="*/ 121 w 171"/>
                        <a:gd name="T11" fmla="*/ 108 h 236"/>
                        <a:gd name="T12" fmla="*/ 142 w 171"/>
                        <a:gd name="T13" fmla="*/ 93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5 w 171"/>
                        <a:gd name="T19" fmla="*/ 0 h 236"/>
                        <a:gd name="T20" fmla="*/ 88 w 171"/>
                        <a:gd name="T21" fmla="*/ 21 h 236"/>
                        <a:gd name="T22" fmla="*/ 54 w 171"/>
                        <a:gd name="T23" fmla="*/ 42 h 236"/>
                        <a:gd name="T24" fmla="*/ 38 w 171"/>
                        <a:gd name="T25" fmla="*/ 64 h 236"/>
                        <a:gd name="T26" fmla="*/ 11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8 w 171"/>
                        <a:gd name="T33" fmla="*/ 210 h 236"/>
                        <a:gd name="T34" fmla="*/ 86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6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8" y="150"/>
                          </a:lnTo>
                          <a:lnTo>
                            <a:pt x="102" y="129"/>
                          </a:lnTo>
                          <a:lnTo>
                            <a:pt x="121" y="108"/>
                          </a:lnTo>
                          <a:lnTo>
                            <a:pt x="142" y="93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5" y="0"/>
                          </a:lnTo>
                          <a:lnTo>
                            <a:pt x="88" y="21"/>
                          </a:lnTo>
                          <a:lnTo>
                            <a:pt x="54" y="42"/>
                          </a:lnTo>
                          <a:lnTo>
                            <a:pt x="38" y="64"/>
                          </a:lnTo>
                          <a:lnTo>
                            <a:pt x="11" y="118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8" y="210"/>
                          </a:lnTo>
                          <a:lnTo>
                            <a:pt x="86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2" name="Freeform 62">
                      <a:extLst>
                        <a:ext uri="{FF2B5EF4-FFF2-40B4-BE49-F238E27FC236}">
                          <a16:creationId xmlns:a16="http://schemas.microsoft.com/office/drawing/2014/main" xmlns="" id="{FC5DC51E-E843-5BB1-702E-842AF84EC6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0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49 w 171"/>
                        <a:gd name="T11" fmla="*/ 127 h 236"/>
                        <a:gd name="T12" fmla="*/ 29 w 171"/>
                        <a:gd name="T13" fmla="*/ 141 h 236"/>
                        <a:gd name="T14" fmla="*/ 0 w 171"/>
                        <a:gd name="T15" fmla="*/ 152 h 236"/>
                        <a:gd name="T16" fmla="*/ 31 w 171"/>
                        <a:gd name="T17" fmla="*/ 183 h 236"/>
                        <a:gd name="T18" fmla="*/ 45 w 171"/>
                        <a:gd name="T19" fmla="*/ 235 h 236"/>
                        <a:gd name="T20" fmla="*/ 83 w 171"/>
                        <a:gd name="T21" fmla="*/ 214 h 236"/>
                        <a:gd name="T22" fmla="*/ 116 w 171"/>
                        <a:gd name="T23" fmla="*/ 193 h 236"/>
                        <a:gd name="T24" fmla="*/ 133 w 171"/>
                        <a:gd name="T25" fmla="*/ 170 h 236"/>
                        <a:gd name="T26" fmla="*/ 159 w 171"/>
                        <a:gd name="T27" fmla="*/ 116 h 236"/>
                        <a:gd name="T28" fmla="*/ 166 w 171"/>
                        <a:gd name="T29" fmla="*/ 64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49" y="127"/>
                          </a:lnTo>
                          <a:lnTo>
                            <a:pt x="29" y="141"/>
                          </a:lnTo>
                          <a:lnTo>
                            <a:pt x="0" y="152"/>
                          </a:lnTo>
                          <a:lnTo>
                            <a:pt x="31" y="183"/>
                          </a:lnTo>
                          <a:lnTo>
                            <a:pt x="45" y="235"/>
                          </a:lnTo>
                          <a:lnTo>
                            <a:pt x="83" y="214"/>
                          </a:lnTo>
                          <a:lnTo>
                            <a:pt x="116" y="193"/>
                          </a:lnTo>
                          <a:lnTo>
                            <a:pt x="133" y="170"/>
                          </a:lnTo>
                          <a:lnTo>
                            <a:pt x="159" y="116"/>
                          </a:lnTo>
                          <a:lnTo>
                            <a:pt x="166" y="64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3" name="Freeform 63">
                      <a:extLst>
                        <a:ext uri="{FF2B5EF4-FFF2-40B4-BE49-F238E27FC236}">
                          <a16:creationId xmlns:a16="http://schemas.microsoft.com/office/drawing/2014/main" xmlns="" id="{A51A7C62-58D1-5678-FCC3-5508FCFDEE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7" y="115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2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59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2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59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4" name="Freeform 64">
                      <a:extLst>
                        <a:ext uri="{FF2B5EF4-FFF2-40B4-BE49-F238E27FC236}">
                          <a16:creationId xmlns:a16="http://schemas.microsoft.com/office/drawing/2014/main" xmlns="" id="{5C883ADE-CC78-E763-28B0-ADBBA23649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5" y="1172"/>
                      <a:ext cx="236" cy="171"/>
                    </a:xfrm>
                    <a:custGeom>
                      <a:avLst/>
                      <a:gdLst>
                        <a:gd name="T0" fmla="*/ 235 w 236"/>
                        <a:gd name="T1" fmla="*/ 85 h 171"/>
                        <a:gd name="T2" fmla="*/ 202 w 236"/>
                        <a:gd name="T3" fmla="*/ 89 h 171"/>
                        <a:gd name="T4" fmla="*/ 177 w 236"/>
                        <a:gd name="T5" fmla="*/ 91 h 171"/>
                        <a:gd name="T6" fmla="*/ 150 w 236"/>
                        <a:gd name="T7" fmla="*/ 83 h 171"/>
                        <a:gd name="T8" fmla="*/ 129 w 236"/>
                        <a:gd name="T9" fmla="*/ 68 h 171"/>
                        <a:gd name="T10" fmla="*/ 108 w 236"/>
                        <a:gd name="T11" fmla="*/ 49 h 171"/>
                        <a:gd name="T12" fmla="*/ 93 w 236"/>
                        <a:gd name="T13" fmla="*/ 29 h 171"/>
                        <a:gd name="T14" fmla="*/ 83 w 236"/>
                        <a:gd name="T15" fmla="*/ 0 h 171"/>
                        <a:gd name="T16" fmla="*/ 52 w 236"/>
                        <a:gd name="T17" fmla="*/ 31 h 171"/>
                        <a:gd name="T18" fmla="*/ 0 w 236"/>
                        <a:gd name="T19" fmla="*/ 45 h 171"/>
                        <a:gd name="T20" fmla="*/ 21 w 236"/>
                        <a:gd name="T21" fmla="*/ 83 h 171"/>
                        <a:gd name="T22" fmla="*/ 42 w 236"/>
                        <a:gd name="T23" fmla="*/ 116 h 171"/>
                        <a:gd name="T24" fmla="*/ 64 w 236"/>
                        <a:gd name="T25" fmla="*/ 133 h 171"/>
                        <a:gd name="T26" fmla="*/ 118 w 236"/>
                        <a:gd name="T27" fmla="*/ 160 h 171"/>
                        <a:gd name="T28" fmla="*/ 171 w 236"/>
                        <a:gd name="T29" fmla="*/ 166 h 171"/>
                        <a:gd name="T30" fmla="*/ 204 w 236"/>
                        <a:gd name="T31" fmla="*/ 170 h 171"/>
                        <a:gd name="T32" fmla="*/ 210 w 236"/>
                        <a:gd name="T33" fmla="*/ 133 h 171"/>
                        <a:gd name="T34" fmla="*/ 235 w 236"/>
                        <a:gd name="T35" fmla="*/ 85 h 1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1">
                          <a:moveTo>
                            <a:pt x="235" y="85"/>
                          </a:moveTo>
                          <a:lnTo>
                            <a:pt x="202" y="89"/>
                          </a:lnTo>
                          <a:lnTo>
                            <a:pt x="177" y="91"/>
                          </a:lnTo>
                          <a:lnTo>
                            <a:pt x="150" y="83"/>
                          </a:lnTo>
                          <a:lnTo>
                            <a:pt x="129" y="68"/>
                          </a:lnTo>
                          <a:lnTo>
                            <a:pt x="108" y="49"/>
                          </a:lnTo>
                          <a:lnTo>
                            <a:pt x="93" y="29"/>
                          </a:lnTo>
                          <a:lnTo>
                            <a:pt x="83" y="0"/>
                          </a:lnTo>
                          <a:lnTo>
                            <a:pt x="52" y="31"/>
                          </a:lnTo>
                          <a:lnTo>
                            <a:pt x="0" y="45"/>
                          </a:lnTo>
                          <a:lnTo>
                            <a:pt x="21" y="83"/>
                          </a:lnTo>
                          <a:lnTo>
                            <a:pt x="42" y="116"/>
                          </a:lnTo>
                          <a:lnTo>
                            <a:pt x="64" y="133"/>
                          </a:lnTo>
                          <a:lnTo>
                            <a:pt x="118" y="160"/>
                          </a:lnTo>
                          <a:lnTo>
                            <a:pt x="171" y="166"/>
                          </a:lnTo>
                          <a:lnTo>
                            <a:pt x="204" y="170"/>
                          </a:lnTo>
                          <a:lnTo>
                            <a:pt x="210" y="133"/>
                          </a:lnTo>
                          <a:lnTo>
                            <a:pt x="235" y="8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5" name="Freeform 65">
                      <a:extLst>
                        <a:ext uri="{FF2B5EF4-FFF2-40B4-BE49-F238E27FC236}">
                          <a16:creationId xmlns:a16="http://schemas.microsoft.com/office/drawing/2014/main" xmlns="" id="{D81AEC56-733A-DEE2-4734-42ECEC7026C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0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5 h 236"/>
                        <a:gd name="T26" fmla="*/ 10 w 171"/>
                        <a:gd name="T27" fmla="*/ 119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6" name="Freeform 66">
                      <a:extLst>
                        <a:ext uri="{FF2B5EF4-FFF2-40B4-BE49-F238E27FC236}">
                          <a16:creationId xmlns:a16="http://schemas.microsoft.com/office/drawing/2014/main" xmlns="" id="{5DA63428-5930-5358-13A4-FF75DBBC21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7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4 h 236"/>
                        <a:gd name="T26" fmla="*/ 10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3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4"/>
                          </a:lnTo>
                          <a:lnTo>
                            <a:pt x="10" y="118"/>
                          </a:lnTo>
                          <a:lnTo>
                            <a:pt x="4" y="171"/>
                          </a:lnTo>
                          <a:lnTo>
                            <a:pt x="0" y="203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</p:grpSp>
            <p:grpSp>
              <p:nvGrpSpPr>
                <p:cNvPr id="45081" name="Group 67">
                  <a:extLst>
                    <a:ext uri="{FF2B5EF4-FFF2-40B4-BE49-F238E27FC236}">
                      <a16:creationId xmlns:a16="http://schemas.microsoft.com/office/drawing/2014/main" xmlns="" id="{A9FD0B51-45BC-AF54-04D6-3706E26963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74" y="1209"/>
                  <a:ext cx="123" cy="155"/>
                  <a:chOff x="2874" y="1209"/>
                  <a:chExt cx="123" cy="155"/>
                </a:xfrm>
              </p:grpSpPr>
              <p:sp>
                <p:nvSpPr>
                  <p:cNvPr id="45082" name="Freeform 68">
                    <a:extLst>
                      <a:ext uri="{FF2B5EF4-FFF2-40B4-BE49-F238E27FC236}">
                        <a16:creationId xmlns:a16="http://schemas.microsoft.com/office/drawing/2014/main" xmlns="" id="{707DECF7-FAF7-60C4-1A13-712624055D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4" y="1209"/>
                    <a:ext cx="123" cy="155"/>
                  </a:xfrm>
                  <a:custGeom>
                    <a:avLst/>
                    <a:gdLst>
                      <a:gd name="T0" fmla="*/ 77 w 123"/>
                      <a:gd name="T1" fmla="*/ 9 h 155"/>
                      <a:gd name="T2" fmla="*/ 99 w 123"/>
                      <a:gd name="T3" fmla="*/ 0 h 155"/>
                      <a:gd name="T4" fmla="*/ 107 w 123"/>
                      <a:gd name="T5" fmla="*/ 1 h 155"/>
                      <a:gd name="T6" fmla="*/ 113 w 123"/>
                      <a:gd name="T7" fmla="*/ 10 h 155"/>
                      <a:gd name="T8" fmla="*/ 110 w 123"/>
                      <a:gd name="T9" fmla="*/ 20 h 155"/>
                      <a:gd name="T10" fmla="*/ 102 w 123"/>
                      <a:gd name="T11" fmla="*/ 27 h 155"/>
                      <a:gd name="T12" fmla="*/ 91 w 123"/>
                      <a:gd name="T13" fmla="*/ 33 h 155"/>
                      <a:gd name="T14" fmla="*/ 76 w 123"/>
                      <a:gd name="T15" fmla="*/ 38 h 155"/>
                      <a:gd name="T16" fmla="*/ 63 w 123"/>
                      <a:gd name="T17" fmla="*/ 40 h 155"/>
                      <a:gd name="T18" fmla="*/ 53 w 123"/>
                      <a:gd name="T19" fmla="*/ 42 h 155"/>
                      <a:gd name="T20" fmla="*/ 62 w 123"/>
                      <a:gd name="T21" fmla="*/ 44 h 155"/>
                      <a:gd name="T22" fmla="*/ 74 w 123"/>
                      <a:gd name="T23" fmla="*/ 45 h 155"/>
                      <a:gd name="T24" fmla="*/ 92 w 123"/>
                      <a:gd name="T25" fmla="*/ 39 h 155"/>
                      <a:gd name="T26" fmla="*/ 112 w 123"/>
                      <a:gd name="T27" fmla="*/ 30 h 155"/>
                      <a:gd name="T28" fmla="*/ 117 w 123"/>
                      <a:gd name="T29" fmla="*/ 33 h 155"/>
                      <a:gd name="T30" fmla="*/ 119 w 123"/>
                      <a:gd name="T31" fmla="*/ 39 h 155"/>
                      <a:gd name="T32" fmla="*/ 118 w 123"/>
                      <a:gd name="T33" fmla="*/ 50 h 155"/>
                      <a:gd name="T34" fmla="*/ 111 w 123"/>
                      <a:gd name="T35" fmla="*/ 58 h 155"/>
                      <a:gd name="T36" fmla="*/ 97 w 123"/>
                      <a:gd name="T37" fmla="*/ 66 h 155"/>
                      <a:gd name="T38" fmla="*/ 58 w 123"/>
                      <a:gd name="T39" fmla="*/ 77 h 155"/>
                      <a:gd name="T40" fmla="*/ 81 w 123"/>
                      <a:gd name="T41" fmla="*/ 76 h 155"/>
                      <a:gd name="T42" fmla="*/ 98 w 123"/>
                      <a:gd name="T43" fmla="*/ 73 h 155"/>
                      <a:gd name="T44" fmla="*/ 115 w 123"/>
                      <a:gd name="T45" fmla="*/ 69 h 155"/>
                      <a:gd name="T46" fmla="*/ 122 w 123"/>
                      <a:gd name="T47" fmla="*/ 75 h 155"/>
                      <a:gd name="T48" fmla="*/ 120 w 123"/>
                      <a:gd name="T49" fmla="*/ 83 h 155"/>
                      <a:gd name="T50" fmla="*/ 115 w 123"/>
                      <a:gd name="T51" fmla="*/ 91 h 155"/>
                      <a:gd name="T52" fmla="*/ 102 w 123"/>
                      <a:gd name="T53" fmla="*/ 98 h 155"/>
                      <a:gd name="T54" fmla="*/ 85 w 123"/>
                      <a:gd name="T55" fmla="*/ 103 h 155"/>
                      <a:gd name="T56" fmla="*/ 60 w 123"/>
                      <a:gd name="T57" fmla="*/ 107 h 155"/>
                      <a:gd name="T58" fmla="*/ 50 w 123"/>
                      <a:gd name="T59" fmla="*/ 121 h 155"/>
                      <a:gd name="T60" fmla="*/ 45 w 123"/>
                      <a:gd name="T61" fmla="*/ 139 h 155"/>
                      <a:gd name="T62" fmla="*/ 33 w 123"/>
                      <a:gd name="T63" fmla="*/ 149 h 155"/>
                      <a:gd name="T64" fmla="*/ 23 w 123"/>
                      <a:gd name="T65" fmla="*/ 154 h 155"/>
                      <a:gd name="T66" fmla="*/ 13 w 123"/>
                      <a:gd name="T67" fmla="*/ 153 h 155"/>
                      <a:gd name="T68" fmla="*/ 6 w 123"/>
                      <a:gd name="T69" fmla="*/ 147 h 155"/>
                      <a:gd name="T70" fmla="*/ 4 w 123"/>
                      <a:gd name="T71" fmla="*/ 135 h 155"/>
                      <a:gd name="T72" fmla="*/ 6 w 123"/>
                      <a:gd name="T73" fmla="*/ 122 h 155"/>
                      <a:gd name="T74" fmla="*/ 12 w 123"/>
                      <a:gd name="T75" fmla="*/ 109 h 155"/>
                      <a:gd name="T76" fmla="*/ 22 w 123"/>
                      <a:gd name="T77" fmla="*/ 102 h 155"/>
                      <a:gd name="T78" fmla="*/ 13 w 123"/>
                      <a:gd name="T79" fmla="*/ 99 h 155"/>
                      <a:gd name="T80" fmla="*/ 7 w 123"/>
                      <a:gd name="T81" fmla="*/ 94 h 155"/>
                      <a:gd name="T82" fmla="*/ 6 w 123"/>
                      <a:gd name="T83" fmla="*/ 86 h 155"/>
                      <a:gd name="T84" fmla="*/ 8 w 123"/>
                      <a:gd name="T85" fmla="*/ 76 h 155"/>
                      <a:gd name="T86" fmla="*/ 12 w 123"/>
                      <a:gd name="T87" fmla="*/ 71 h 155"/>
                      <a:gd name="T88" fmla="*/ 6 w 123"/>
                      <a:gd name="T89" fmla="*/ 68 h 155"/>
                      <a:gd name="T90" fmla="*/ 0 w 123"/>
                      <a:gd name="T91" fmla="*/ 61 h 155"/>
                      <a:gd name="T92" fmla="*/ 0 w 123"/>
                      <a:gd name="T93" fmla="*/ 52 h 155"/>
                      <a:gd name="T94" fmla="*/ 4 w 123"/>
                      <a:gd name="T95" fmla="*/ 44 h 155"/>
                      <a:gd name="T96" fmla="*/ 9 w 123"/>
                      <a:gd name="T97" fmla="*/ 40 h 155"/>
                      <a:gd name="T98" fmla="*/ 3 w 123"/>
                      <a:gd name="T99" fmla="*/ 32 h 155"/>
                      <a:gd name="T100" fmla="*/ 4 w 123"/>
                      <a:gd name="T101" fmla="*/ 23 h 155"/>
                      <a:gd name="T102" fmla="*/ 8 w 123"/>
                      <a:gd name="T103" fmla="*/ 15 h 155"/>
                      <a:gd name="T104" fmla="*/ 15 w 123"/>
                      <a:gd name="T105" fmla="*/ 8 h 155"/>
                      <a:gd name="T106" fmla="*/ 26 w 123"/>
                      <a:gd name="T107" fmla="*/ 6 h 155"/>
                      <a:gd name="T108" fmla="*/ 38 w 123"/>
                      <a:gd name="T109" fmla="*/ 9 h 155"/>
                      <a:gd name="T110" fmla="*/ 57 w 123"/>
                      <a:gd name="T111" fmla="*/ 12 h 155"/>
                      <a:gd name="T112" fmla="*/ 77 w 123"/>
                      <a:gd name="T113" fmla="*/ 9 h 15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23" h="155">
                        <a:moveTo>
                          <a:pt x="77" y="9"/>
                        </a:moveTo>
                        <a:lnTo>
                          <a:pt x="99" y="0"/>
                        </a:lnTo>
                        <a:lnTo>
                          <a:pt x="107" y="1"/>
                        </a:lnTo>
                        <a:lnTo>
                          <a:pt x="113" y="10"/>
                        </a:lnTo>
                        <a:lnTo>
                          <a:pt x="110" y="20"/>
                        </a:lnTo>
                        <a:lnTo>
                          <a:pt x="102" y="27"/>
                        </a:lnTo>
                        <a:lnTo>
                          <a:pt x="91" y="33"/>
                        </a:lnTo>
                        <a:lnTo>
                          <a:pt x="76" y="38"/>
                        </a:lnTo>
                        <a:lnTo>
                          <a:pt x="63" y="40"/>
                        </a:lnTo>
                        <a:lnTo>
                          <a:pt x="53" y="42"/>
                        </a:lnTo>
                        <a:lnTo>
                          <a:pt x="62" y="44"/>
                        </a:lnTo>
                        <a:lnTo>
                          <a:pt x="74" y="45"/>
                        </a:lnTo>
                        <a:lnTo>
                          <a:pt x="92" y="39"/>
                        </a:lnTo>
                        <a:lnTo>
                          <a:pt x="112" y="30"/>
                        </a:lnTo>
                        <a:lnTo>
                          <a:pt x="117" y="33"/>
                        </a:lnTo>
                        <a:lnTo>
                          <a:pt x="119" y="39"/>
                        </a:lnTo>
                        <a:lnTo>
                          <a:pt x="118" y="50"/>
                        </a:lnTo>
                        <a:lnTo>
                          <a:pt x="111" y="58"/>
                        </a:lnTo>
                        <a:lnTo>
                          <a:pt x="97" y="66"/>
                        </a:lnTo>
                        <a:lnTo>
                          <a:pt x="58" y="77"/>
                        </a:lnTo>
                        <a:lnTo>
                          <a:pt x="81" y="76"/>
                        </a:lnTo>
                        <a:lnTo>
                          <a:pt x="98" y="73"/>
                        </a:lnTo>
                        <a:lnTo>
                          <a:pt x="115" y="69"/>
                        </a:lnTo>
                        <a:lnTo>
                          <a:pt x="122" y="75"/>
                        </a:lnTo>
                        <a:lnTo>
                          <a:pt x="120" y="83"/>
                        </a:lnTo>
                        <a:lnTo>
                          <a:pt x="115" y="91"/>
                        </a:lnTo>
                        <a:lnTo>
                          <a:pt x="102" y="98"/>
                        </a:lnTo>
                        <a:lnTo>
                          <a:pt x="85" y="103"/>
                        </a:lnTo>
                        <a:lnTo>
                          <a:pt x="60" y="107"/>
                        </a:lnTo>
                        <a:lnTo>
                          <a:pt x="50" y="121"/>
                        </a:lnTo>
                        <a:lnTo>
                          <a:pt x="45" y="139"/>
                        </a:lnTo>
                        <a:lnTo>
                          <a:pt x="33" y="149"/>
                        </a:lnTo>
                        <a:lnTo>
                          <a:pt x="23" y="154"/>
                        </a:lnTo>
                        <a:lnTo>
                          <a:pt x="13" y="153"/>
                        </a:lnTo>
                        <a:lnTo>
                          <a:pt x="6" y="147"/>
                        </a:lnTo>
                        <a:lnTo>
                          <a:pt x="4" y="135"/>
                        </a:lnTo>
                        <a:lnTo>
                          <a:pt x="6" y="122"/>
                        </a:lnTo>
                        <a:lnTo>
                          <a:pt x="12" y="109"/>
                        </a:lnTo>
                        <a:lnTo>
                          <a:pt x="22" y="102"/>
                        </a:lnTo>
                        <a:lnTo>
                          <a:pt x="13" y="99"/>
                        </a:lnTo>
                        <a:lnTo>
                          <a:pt x="7" y="94"/>
                        </a:lnTo>
                        <a:lnTo>
                          <a:pt x="6" y="86"/>
                        </a:lnTo>
                        <a:lnTo>
                          <a:pt x="8" y="76"/>
                        </a:lnTo>
                        <a:lnTo>
                          <a:pt x="12" y="71"/>
                        </a:lnTo>
                        <a:lnTo>
                          <a:pt x="6" y="68"/>
                        </a:lnTo>
                        <a:lnTo>
                          <a:pt x="0" y="61"/>
                        </a:lnTo>
                        <a:lnTo>
                          <a:pt x="0" y="52"/>
                        </a:lnTo>
                        <a:lnTo>
                          <a:pt x="4" y="44"/>
                        </a:lnTo>
                        <a:lnTo>
                          <a:pt x="9" y="40"/>
                        </a:lnTo>
                        <a:lnTo>
                          <a:pt x="3" y="32"/>
                        </a:lnTo>
                        <a:lnTo>
                          <a:pt x="4" y="23"/>
                        </a:lnTo>
                        <a:lnTo>
                          <a:pt x="8" y="15"/>
                        </a:lnTo>
                        <a:lnTo>
                          <a:pt x="15" y="8"/>
                        </a:lnTo>
                        <a:lnTo>
                          <a:pt x="26" y="6"/>
                        </a:lnTo>
                        <a:lnTo>
                          <a:pt x="38" y="9"/>
                        </a:lnTo>
                        <a:lnTo>
                          <a:pt x="57" y="12"/>
                        </a:lnTo>
                        <a:lnTo>
                          <a:pt x="77" y="9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3" name="Freeform 69">
                    <a:extLst>
                      <a:ext uri="{FF2B5EF4-FFF2-40B4-BE49-F238E27FC236}">
                        <a16:creationId xmlns:a16="http://schemas.microsoft.com/office/drawing/2014/main" xmlns="" id="{58873637-22AD-A90D-F8C2-39062119C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5" y="1251"/>
                    <a:ext cx="41" cy="6"/>
                  </a:xfrm>
                  <a:custGeom>
                    <a:avLst/>
                    <a:gdLst>
                      <a:gd name="T0" fmla="*/ 0 w 41"/>
                      <a:gd name="T1" fmla="*/ 0 h 6"/>
                      <a:gd name="T2" fmla="*/ 10 w 41"/>
                      <a:gd name="T3" fmla="*/ 4 h 6"/>
                      <a:gd name="T4" fmla="*/ 24 w 41"/>
                      <a:gd name="T5" fmla="*/ 5 h 6"/>
                      <a:gd name="T6" fmla="*/ 40 w 41"/>
                      <a:gd name="T7" fmla="*/ 0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1" h="6">
                        <a:moveTo>
                          <a:pt x="0" y="0"/>
                        </a:moveTo>
                        <a:lnTo>
                          <a:pt x="10" y="4"/>
                        </a:lnTo>
                        <a:lnTo>
                          <a:pt x="24" y="5"/>
                        </a:lnTo>
                        <a:lnTo>
                          <a:pt x="4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4" name="Freeform 70">
                    <a:extLst>
                      <a:ext uri="{FF2B5EF4-FFF2-40B4-BE49-F238E27FC236}">
                        <a16:creationId xmlns:a16="http://schemas.microsoft.com/office/drawing/2014/main" xmlns="" id="{3E535575-AB65-3132-C5E2-8C9FD36BA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2" y="1278"/>
                    <a:ext cx="44" cy="9"/>
                  </a:xfrm>
                  <a:custGeom>
                    <a:avLst/>
                    <a:gdLst>
                      <a:gd name="T0" fmla="*/ 0 w 44"/>
                      <a:gd name="T1" fmla="*/ 0 h 9"/>
                      <a:gd name="T2" fmla="*/ 12 w 44"/>
                      <a:gd name="T3" fmla="*/ 6 h 9"/>
                      <a:gd name="T4" fmla="*/ 21 w 44"/>
                      <a:gd name="T5" fmla="*/ 8 h 9"/>
                      <a:gd name="T6" fmla="*/ 30 w 44"/>
                      <a:gd name="T7" fmla="*/ 8 h 9"/>
                      <a:gd name="T8" fmla="*/ 43 w 44"/>
                      <a:gd name="T9" fmla="*/ 7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4" h="9">
                        <a:moveTo>
                          <a:pt x="0" y="0"/>
                        </a:moveTo>
                        <a:lnTo>
                          <a:pt x="12" y="6"/>
                        </a:lnTo>
                        <a:lnTo>
                          <a:pt x="21" y="8"/>
                        </a:lnTo>
                        <a:lnTo>
                          <a:pt x="30" y="8"/>
                        </a:lnTo>
                        <a:lnTo>
                          <a:pt x="43" y="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5" name="Freeform 71">
                    <a:extLst>
                      <a:ext uri="{FF2B5EF4-FFF2-40B4-BE49-F238E27FC236}">
                        <a16:creationId xmlns:a16="http://schemas.microsoft.com/office/drawing/2014/main" xmlns="" id="{48F2C6B1-5CCE-9C44-4C6A-18A71D444F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8" y="1311"/>
                    <a:ext cx="36" cy="6"/>
                  </a:xfrm>
                  <a:custGeom>
                    <a:avLst/>
                    <a:gdLst>
                      <a:gd name="T0" fmla="*/ 0 w 36"/>
                      <a:gd name="T1" fmla="*/ 0 h 6"/>
                      <a:gd name="T2" fmla="*/ 10 w 36"/>
                      <a:gd name="T3" fmla="*/ 3 h 6"/>
                      <a:gd name="T4" fmla="*/ 22 w 36"/>
                      <a:gd name="T5" fmla="*/ 5 h 6"/>
                      <a:gd name="T6" fmla="*/ 35 w 36"/>
                      <a:gd name="T7" fmla="*/ 4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6" h="6">
                        <a:moveTo>
                          <a:pt x="0" y="0"/>
                        </a:moveTo>
                        <a:lnTo>
                          <a:pt x="10" y="3"/>
                        </a:lnTo>
                        <a:lnTo>
                          <a:pt x="22" y="5"/>
                        </a:lnTo>
                        <a:lnTo>
                          <a:pt x="35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6" name="Freeform 72">
                    <a:extLst>
                      <a:ext uri="{FF2B5EF4-FFF2-40B4-BE49-F238E27FC236}">
                        <a16:creationId xmlns:a16="http://schemas.microsoft.com/office/drawing/2014/main" xmlns="" id="{5098F9A5-B657-2433-B9D5-85574BFD18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1" y="1329"/>
                    <a:ext cx="29" cy="29"/>
                  </a:xfrm>
                  <a:custGeom>
                    <a:avLst/>
                    <a:gdLst>
                      <a:gd name="T0" fmla="*/ 0 w 29"/>
                      <a:gd name="T1" fmla="*/ 15 h 29"/>
                      <a:gd name="T2" fmla="*/ 6 w 29"/>
                      <a:gd name="T3" fmla="*/ 9 h 29"/>
                      <a:gd name="T4" fmla="*/ 11 w 29"/>
                      <a:gd name="T5" fmla="*/ 1 h 29"/>
                      <a:gd name="T6" fmla="*/ 19 w 29"/>
                      <a:gd name="T7" fmla="*/ 0 h 29"/>
                      <a:gd name="T8" fmla="*/ 26 w 29"/>
                      <a:gd name="T9" fmla="*/ 3 h 29"/>
                      <a:gd name="T10" fmla="*/ 28 w 29"/>
                      <a:gd name="T11" fmla="*/ 10 h 29"/>
                      <a:gd name="T12" fmla="*/ 27 w 29"/>
                      <a:gd name="T13" fmla="*/ 16 h 29"/>
                      <a:gd name="T14" fmla="*/ 25 w 29"/>
                      <a:gd name="T15" fmla="*/ 22 h 29"/>
                      <a:gd name="T16" fmla="*/ 19 w 29"/>
                      <a:gd name="T17" fmla="*/ 28 h 2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9" h="29">
                        <a:moveTo>
                          <a:pt x="0" y="15"/>
                        </a:moveTo>
                        <a:lnTo>
                          <a:pt x="6" y="9"/>
                        </a:lnTo>
                        <a:lnTo>
                          <a:pt x="11" y="1"/>
                        </a:lnTo>
                        <a:lnTo>
                          <a:pt x="19" y="0"/>
                        </a:lnTo>
                        <a:lnTo>
                          <a:pt x="26" y="3"/>
                        </a:lnTo>
                        <a:lnTo>
                          <a:pt x="28" y="10"/>
                        </a:lnTo>
                        <a:lnTo>
                          <a:pt x="27" y="16"/>
                        </a:lnTo>
                        <a:lnTo>
                          <a:pt x="25" y="22"/>
                        </a:lnTo>
                        <a:lnTo>
                          <a:pt x="19" y="2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</p:grpSp>
      <p:sp>
        <p:nvSpPr>
          <p:cNvPr id="45065" name="Line 73">
            <a:extLst>
              <a:ext uri="{FF2B5EF4-FFF2-40B4-BE49-F238E27FC236}">
                <a16:creationId xmlns:a16="http://schemas.microsoft.com/office/drawing/2014/main" xmlns="" id="{A70D6F18-1A4B-AFB9-0A5E-F09624E514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667000"/>
            <a:ext cx="1143000" cy="762000"/>
          </a:xfrm>
          <a:prstGeom prst="line">
            <a:avLst/>
          </a:prstGeom>
          <a:noFill/>
          <a:ln w="28575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grpSp>
        <p:nvGrpSpPr>
          <p:cNvPr id="367690" name="Group 74">
            <a:extLst>
              <a:ext uri="{FF2B5EF4-FFF2-40B4-BE49-F238E27FC236}">
                <a16:creationId xmlns:a16="http://schemas.microsoft.com/office/drawing/2014/main" xmlns="" id="{98E78ED0-F4D0-24B8-26BD-6D771DAB4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114800"/>
            <a:ext cx="4495800" cy="1447800"/>
            <a:chOff x="960" y="2544"/>
            <a:chExt cx="3648" cy="960"/>
          </a:xfrm>
        </p:grpSpPr>
        <p:sp>
          <p:nvSpPr>
            <p:cNvPr id="45072" name="Line 75">
              <a:extLst>
                <a:ext uri="{FF2B5EF4-FFF2-40B4-BE49-F238E27FC236}">
                  <a16:creationId xmlns:a16="http://schemas.microsoft.com/office/drawing/2014/main" xmlns="" id="{6EE94351-4539-9B61-87FD-DB6556AE0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544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3" name="Line 76">
              <a:extLst>
                <a:ext uri="{FF2B5EF4-FFF2-40B4-BE49-F238E27FC236}">
                  <a16:creationId xmlns:a16="http://schemas.microsoft.com/office/drawing/2014/main" xmlns="" id="{9F7D9FA6-3FFB-6C97-8159-246AD3CE3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7" y="2592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4" name="Line 77">
              <a:extLst>
                <a:ext uri="{FF2B5EF4-FFF2-40B4-BE49-F238E27FC236}">
                  <a16:creationId xmlns:a16="http://schemas.microsoft.com/office/drawing/2014/main" xmlns="" id="{9862BD0B-5F73-2503-1C24-294B0A7A5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2688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5" name="Line 78">
              <a:extLst>
                <a:ext uri="{FF2B5EF4-FFF2-40B4-BE49-F238E27FC236}">
                  <a16:creationId xmlns:a16="http://schemas.microsoft.com/office/drawing/2014/main" xmlns="" id="{02596C43-F06C-1050-7D1D-82DDE3F46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640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367695" name="Group 79">
            <a:extLst>
              <a:ext uri="{FF2B5EF4-FFF2-40B4-BE49-F238E27FC236}">
                <a16:creationId xmlns:a16="http://schemas.microsoft.com/office/drawing/2014/main" xmlns="" id="{5C435935-70FE-5C30-9D4C-39BEA150B95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286000"/>
            <a:ext cx="7346950" cy="1143000"/>
            <a:chOff x="1008" y="1440"/>
            <a:chExt cx="4628" cy="720"/>
          </a:xfrm>
        </p:grpSpPr>
        <p:sp>
          <p:nvSpPr>
            <p:cNvPr id="45068" name="Line 80">
              <a:extLst>
                <a:ext uri="{FF2B5EF4-FFF2-40B4-BE49-F238E27FC236}">
                  <a16:creationId xmlns:a16="http://schemas.microsoft.com/office/drawing/2014/main" xmlns="" id="{2422D392-1BAF-2619-BD01-6655445BF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488"/>
              <a:ext cx="3840" cy="672"/>
            </a:xfrm>
            <a:prstGeom prst="line">
              <a:avLst/>
            </a:prstGeom>
            <a:noFill/>
            <a:ln w="38100">
              <a:solidFill>
                <a:srgbClr val="9900C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69" name="Line 81">
              <a:extLst>
                <a:ext uri="{FF2B5EF4-FFF2-40B4-BE49-F238E27FC236}">
                  <a16:creationId xmlns:a16="http://schemas.microsoft.com/office/drawing/2014/main" xmlns="" id="{E6CC85E9-EE74-7193-1B67-1F34B2AA3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1680"/>
              <a:ext cx="720" cy="48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0" name="Text Box 82">
              <a:extLst>
                <a:ext uri="{FF2B5EF4-FFF2-40B4-BE49-F238E27FC236}">
                  <a16:creationId xmlns:a16="http://schemas.microsoft.com/office/drawing/2014/main" xmlns="" id="{8A43DC02-2E68-89BA-FD6E-972214F25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77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9900CC"/>
                  </a:solidFill>
                </a:rPr>
                <a:t>指定航空公司</a:t>
              </a:r>
            </a:p>
          </p:txBody>
        </p:sp>
        <p:sp>
          <p:nvSpPr>
            <p:cNvPr id="45071" name="Text Box 83">
              <a:extLst>
                <a:ext uri="{FF2B5EF4-FFF2-40B4-BE49-F238E27FC236}">
                  <a16:creationId xmlns:a16="http://schemas.microsoft.com/office/drawing/2014/main" xmlns="" id="{FFB6BFC2-3921-6D34-D84A-9609DA957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440"/>
              <a:ext cx="146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solidFill>
                    <a:srgbClr val="9900CC"/>
                  </a:solidFill>
                </a:rPr>
                <a:t>會員卡、貴賓卡</a:t>
              </a:r>
              <a:endParaRPr lang="en-US" altLang="zh-TW">
                <a:solidFill>
                  <a:srgbClr val="9900CC"/>
                </a:solidFill>
              </a:endParaRPr>
            </a:p>
            <a:p>
              <a:pPr algn="ctr" eaLnBrk="1" hangingPunct="1"/>
              <a:r>
                <a:rPr lang="zh-TW" altLang="en-US" sz="1600"/>
                <a:t>累積里程、升等服務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xmlns="" id="{176E2FE1-D552-4D15-A842-419A13C03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 </a:t>
            </a:r>
            <a:r>
              <a:rPr lang="zh-TW" altLang="en-US"/>
              <a:t>財務面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B5A63E-5948-67FF-08A9-5CD753DB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zh-TW" altLang="en-US" dirty="0"/>
              <a:t>收入來源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成本動因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投資規模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成功要素</a:t>
            </a:r>
            <a:endParaRPr lang="en-US" altLang="zh-TW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zh-TW" altLang="en-US" dirty="0"/>
              <a:t>預估營收規模，現金流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預估支出規模，現金流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推估投資金額，以達成正向金流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金流曲線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敏感度分析（尋找關鍵因素）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6B83F9A-7EED-5725-1A24-308F20898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500B906-EA30-AF8D-4299-1B00B29D58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35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xmlns="" id="{9D2F4975-B94C-97E4-3986-0DD916A2E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成本動因／結構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1744C0-3D32-B270-BEDB-D54E1B90F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zh-TW" altLang="en-US" dirty="0"/>
              <a:t>固定成本</a:t>
            </a:r>
          </a:p>
          <a:p>
            <a:pPr>
              <a:defRPr/>
            </a:pPr>
            <a:r>
              <a:rPr lang="zh-TW" altLang="en-US" dirty="0"/>
              <a:t>準變動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變動</a:t>
            </a:r>
            <a:endParaRPr lang="en-US" altLang="zh-TW" dirty="0"/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zh-TW" altLang="en-US" dirty="0"/>
              <a:t>人事（直接）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人事（間接）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存貨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空間／租金</a:t>
            </a:r>
            <a:endParaRPr lang="en-US" altLang="zh-TW" dirty="0"/>
          </a:p>
          <a:p>
            <a:pPr>
              <a:defRPr/>
            </a:pPr>
            <a:r>
              <a:rPr lang="zh-TW" altLang="en-US"/>
              <a:t>行銷／廣告</a:t>
            </a:r>
            <a:endParaRPr lang="en-US" altLang="zh-TW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B3D359F8-2F5B-FB49-28B1-422E9DC018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1664B8E-C85C-002A-0768-8BBB069CC5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頁尾版面配置區 3">
            <a:extLst>
              <a:ext uri="{FF2B5EF4-FFF2-40B4-BE49-F238E27FC236}">
                <a16:creationId xmlns:a16="http://schemas.microsoft.com/office/drawing/2014/main" xmlns="" id="{D68C2A8E-3BAA-4BD0-16CB-451E16D30A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1" name="投影片編號版面配置區 4">
            <a:extLst>
              <a:ext uri="{FF2B5EF4-FFF2-40B4-BE49-F238E27FC236}">
                <a16:creationId xmlns:a16="http://schemas.microsoft.com/office/drawing/2014/main" xmlns="" id="{1F8A18EB-4A3D-EDBE-76F5-41056E8F13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999E0B-63FE-8E46-9BE0-ECF79A3BD9E4}" type="slidenum">
              <a:rPr lang="en-US" altLang="zh-TW" sz="1400">
                <a:solidFill>
                  <a:srgbClr val="333399"/>
                </a:solidFill>
              </a:rPr>
              <a:pPr/>
              <a:t>37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xmlns="" id="{AE5091A6-7A0C-61BA-07C2-4C4693E84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財務：</a:t>
            </a:r>
            <a:r>
              <a:rPr lang="zh-TW" altLang="en-US" sz="4400"/>
              <a:t>成本結構</a:t>
            </a: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xmlns="" id="{F2E6516F-64A7-EE8F-3D08-51C1C712E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採取哪一種成本結構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小本經營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追求規模經濟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例如：軟體廠商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SI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，做專案（項目）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套裝軟體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軟體服務，按照使用量收費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頁尾版面配置區 3">
            <a:extLst>
              <a:ext uri="{FF2B5EF4-FFF2-40B4-BE49-F238E27FC236}">
                <a16:creationId xmlns:a16="http://schemas.microsoft.com/office/drawing/2014/main" xmlns="" id="{055AD11B-93E9-B4EF-E772-BB540D82F8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5" name="投影片編號版面配置區 4">
            <a:extLst>
              <a:ext uri="{FF2B5EF4-FFF2-40B4-BE49-F238E27FC236}">
                <a16:creationId xmlns:a16="http://schemas.microsoft.com/office/drawing/2014/main" xmlns="" id="{386AAA7E-0DB6-B2B6-92B7-09F98E27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D757E8B-6357-AF4A-8A4D-A096ADA3C253}" type="slidenum">
              <a:rPr lang="en-US" altLang="zh-TW" sz="1400">
                <a:solidFill>
                  <a:srgbClr val="333399"/>
                </a:solidFill>
              </a:rPr>
              <a:pPr/>
              <a:t>38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xmlns="" id="{D422BC71-4A90-84AA-71D0-EE245008A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成本結構：營運槓桿</a:t>
            </a:r>
          </a:p>
        </p:txBody>
      </p:sp>
      <p:grpSp>
        <p:nvGrpSpPr>
          <p:cNvPr id="369693" name="Group 29">
            <a:extLst>
              <a:ext uri="{FF2B5EF4-FFF2-40B4-BE49-F238E27FC236}">
                <a16:creationId xmlns:a16="http://schemas.microsoft.com/office/drawing/2014/main" xmlns="" id="{6F3B7A9D-54E0-CAEB-B7DC-5F4E9BC45644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2420938"/>
            <a:ext cx="3886200" cy="3748087"/>
            <a:chOff x="2911" y="1577"/>
            <a:chExt cx="2448" cy="2361"/>
          </a:xfrm>
        </p:grpSpPr>
        <p:sp>
          <p:nvSpPr>
            <p:cNvPr id="49172" name="Line 10">
              <a:extLst>
                <a:ext uri="{FF2B5EF4-FFF2-40B4-BE49-F238E27FC236}">
                  <a16:creationId xmlns:a16="http://schemas.microsoft.com/office/drawing/2014/main" xmlns="" id="{D265A901-A0F5-7795-874F-78709C84B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1634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3" name="Line 11">
              <a:extLst>
                <a:ext uri="{FF2B5EF4-FFF2-40B4-BE49-F238E27FC236}">
                  <a16:creationId xmlns:a16="http://schemas.microsoft.com/office/drawing/2014/main" xmlns="" id="{143A62BF-B7C2-523F-00B2-C24321A10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3061"/>
              <a:ext cx="20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4" name="Line 12">
              <a:extLst>
                <a:ext uri="{FF2B5EF4-FFF2-40B4-BE49-F238E27FC236}">
                  <a16:creationId xmlns:a16="http://schemas.microsoft.com/office/drawing/2014/main" xmlns="" id="{02AC699C-E2C7-4C05-87DB-C7BCAAA02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976"/>
              <a:ext cx="1948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5" name="Line 13">
              <a:extLst>
                <a:ext uri="{FF2B5EF4-FFF2-40B4-BE49-F238E27FC236}">
                  <a16:creationId xmlns:a16="http://schemas.microsoft.com/office/drawing/2014/main" xmlns="" id="{352C4A27-9DB2-9AF0-30F2-F09D59EF14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970"/>
              <a:ext cx="1849" cy="100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6" name="Line 14">
              <a:extLst>
                <a:ext uri="{FF2B5EF4-FFF2-40B4-BE49-F238E27FC236}">
                  <a16:creationId xmlns:a16="http://schemas.microsoft.com/office/drawing/2014/main" xmlns="" id="{118F41E3-DA3A-9B5D-E378-75407D5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749"/>
              <a:ext cx="1792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7" name="Rectangle 15">
              <a:extLst>
                <a:ext uri="{FF2B5EF4-FFF2-40B4-BE49-F238E27FC236}">
                  <a16:creationId xmlns:a16="http://schemas.microsoft.com/office/drawing/2014/main" xmlns="" id="{E0C8A136-D66D-8381-195E-8046422A3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4" y="3065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78" name="Rectangle 16">
              <a:extLst>
                <a:ext uri="{FF2B5EF4-FFF2-40B4-BE49-F238E27FC236}">
                  <a16:creationId xmlns:a16="http://schemas.microsoft.com/office/drawing/2014/main" xmlns="" id="{02A0F2E0-067E-5713-8685-4D9FBECA3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1" y="15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79" name="Line 18">
              <a:extLst>
                <a:ext uri="{FF2B5EF4-FFF2-40B4-BE49-F238E27FC236}">
                  <a16:creationId xmlns:a16="http://schemas.microsoft.com/office/drawing/2014/main" xmlns="" id="{B4E0718F-F001-A058-9CC0-DF6A326A37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8" y="273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80" name="Rectangle 20">
              <a:extLst>
                <a:ext uri="{FF2B5EF4-FFF2-40B4-BE49-F238E27FC236}">
                  <a16:creationId xmlns:a16="http://schemas.microsoft.com/office/drawing/2014/main" xmlns="" id="{CF433DF5-FDD6-4AEF-CF35-E07982033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" y="2864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81" name="Rectangle 22">
              <a:extLst>
                <a:ext uri="{FF2B5EF4-FFF2-40B4-BE49-F238E27FC236}">
                  <a16:creationId xmlns:a16="http://schemas.microsoft.com/office/drawing/2014/main" xmlns="" id="{EDD61498-6F61-446E-2E5B-97385D65F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1874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82" name="Rectangle 24">
              <a:extLst>
                <a:ext uri="{FF2B5EF4-FFF2-40B4-BE49-F238E27FC236}">
                  <a16:creationId xmlns:a16="http://schemas.microsoft.com/office/drawing/2014/main" xmlns="" id="{DEE010A7-84B2-2011-CC84-BCC8DC510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9" y="166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83" name="Rectangle 26">
              <a:extLst>
                <a:ext uri="{FF2B5EF4-FFF2-40B4-BE49-F238E27FC236}">
                  <a16:creationId xmlns:a16="http://schemas.microsoft.com/office/drawing/2014/main" xmlns="" id="{BE5212D2-D41E-0E89-A11D-A08A703F4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1" y="3104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84" name="Text Box 27">
              <a:extLst>
                <a:ext uri="{FF2B5EF4-FFF2-40B4-BE49-F238E27FC236}">
                  <a16:creationId xmlns:a16="http://schemas.microsoft.com/office/drawing/2014/main" xmlns="" id="{3955C6C2-D382-14A5-54B8-5C5775DA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2" y="365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小本經營</a:t>
              </a:r>
            </a:p>
          </p:txBody>
        </p:sp>
      </p:grpSp>
      <p:grpSp>
        <p:nvGrpSpPr>
          <p:cNvPr id="369694" name="Group 30">
            <a:extLst>
              <a:ext uri="{FF2B5EF4-FFF2-40B4-BE49-F238E27FC236}">
                <a16:creationId xmlns:a16="http://schemas.microsoft.com/office/drawing/2014/main" xmlns="" id="{FFFC63CA-40A1-7A56-4D8A-2C843C7001A0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492375"/>
            <a:ext cx="3986212" cy="3748088"/>
            <a:chOff x="435" y="1623"/>
            <a:chExt cx="2511" cy="2361"/>
          </a:xfrm>
        </p:grpSpPr>
        <p:sp>
          <p:nvSpPr>
            <p:cNvPr id="49159" name="Line 3">
              <a:extLst>
                <a:ext uri="{FF2B5EF4-FFF2-40B4-BE49-F238E27FC236}">
                  <a16:creationId xmlns:a16="http://schemas.microsoft.com/office/drawing/2014/main" xmlns="" id="{CCF07A90-7B6D-D63F-FA54-E66D0950C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1680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0" name="Line 4">
              <a:extLst>
                <a:ext uri="{FF2B5EF4-FFF2-40B4-BE49-F238E27FC236}">
                  <a16:creationId xmlns:a16="http://schemas.microsoft.com/office/drawing/2014/main" xmlns="" id="{0967B1B0-6A0E-0D89-29D5-715501653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3107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1" name="Line 5">
              <a:extLst>
                <a:ext uri="{FF2B5EF4-FFF2-40B4-BE49-F238E27FC236}">
                  <a16:creationId xmlns:a16="http://schemas.microsoft.com/office/drawing/2014/main" xmlns="" id="{AAFE51F7-2B20-25DA-EF35-1EC2F254C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208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2" name="Line 6">
              <a:extLst>
                <a:ext uri="{FF2B5EF4-FFF2-40B4-BE49-F238E27FC236}">
                  <a16:creationId xmlns:a16="http://schemas.microsoft.com/office/drawing/2014/main" xmlns="" id="{50000086-18CC-6A49-BDCA-21BE0611B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824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3" name="Line 7">
              <a:extLst>
                <a:ext uri="{FF2B5EF4-FFF2-40B4-BE49-F238E27FC236}">
                  <a16:creationId xmlns:a16="http://schemas.microsoft.com/office/drawing/2014/main" xmlns="" id="{41B3C630-7DD5-9D3F-34B1-C0AC492DC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7" y="1795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4" name="Rectangle 8">
              <a:extLst>
                <a:ext uri="{FF2B5EF4-FFF2-40B4-BE49-F238E27FC236}">
                  <a16:creationId xmlns:a16="http://schemas.microsoft.com/office/drawing/2014/main" xmlns="" id="{E6CECE32-188C-D29B-B8FC-A84FBCD3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9" y="3111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65" name="Rectangle 9">
              <a:extLst>
                <a:ext uri="{FF2B5EF4-FFF2-40B4-BE49-F238E27FC236}">
                  <a16:creationId xmlns:a16="http://schemas.microsoft.com/office/drawing/2014/main" xmlns="" id="{63A82529-60C5-EA64-E10F-94FEA969C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" y="1623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66" name="Line 17">
              <a:extLst>
                <a:ext uri="{FF2B5EF4-FFF2-40B4-BE49-F238E27FC236}">
                  <a16:creationId xmlns:a16="http://schemas.microsoft.com/office/drawing/2014/main" xmlns="" id="{B3F63765-666B-5D84-7B1B-1A398DA7C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0" cy="12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7" name="Rectangle 19">
              <a:extLst>
                <a:ext uri="{FF2B5EF4-FFF2-40B4-BE49-F238E27FC236}">
                  <a16:creationId xmlns:a16="http://schemas.microsoft.com/office/drawing/2014/main" xmlns="" id="{7E5F52F2-F4C9-629F-350A-E2B7EB439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112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68" name="Rectangle 21">
              <a:extLst>
                <a:ext uri="{FF2B5EF4-FFF2-40B4-BE49-F238E27FC236}">
                  <a16:creationId xmlns:a16="http://schemas.microsoft.com/office/drawing/2014/main" xmlns="" id="{EF84CE6A-D0B3-582B-4DC1-9B1A262D6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69" name="Rectangle 23">
              <a:extLst>
                <a:ext uri="{FF2B5EF4-FFF2-40B4-BE49-F238E27FC236}">
                  <a16:creationId xmlns:a16="http://schemas.microsoft.com/office/drawing/2014/main" xmlns="" id="{FE046D26-AEEB-5782-3D50-92308AB77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54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70" name="Rectangle 25">
              <a:extLst>
                <a:ext uri="{FF2B5EF4-FFF2-40B4-BE49-F238E27FC236}">
                  <a16:creationId xmlns:a16="http://schemas.microsoft.com/office/drawing/2014/main" xmlns="" id="{D9548E25-E6A3-BBF8-0C06-1DDDE26D2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120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71" name="Text Box 28">
              <a:extLst>
                <a:ext uri="{FF2B5EF4-FFF2-40B4-BE49-F238E27FC236}">
                  <a16:creationId xmlns:a16="http://schemas.microsoft.com/office/drawing/2014/main" xmlns="" id="{AF08FE3D-77CE-909F-5D3D-D23E86B8D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696"/>
              <a:ext cx="10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大規模經營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頁尾版面配置區 3">
            <a:extLst>
              <a:ext uri="{FF2B5EF4-FFF2-40B4-BE49-F238E27FC236}">
                <a16:creationId xmlns:a16="http://schemas.microsoft.com/office/drawing/2014/main" xmlns="" id="{04AF5AA0-B6A4-76AF-B7A8-1E0E92A5CD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3" name="投影片編號版面配置區 4">
            <a:extLst>
              <a:ext uri="{FF2B5EF4-FFF2-40B4-BE49-F238E27FC236}">
                <a16:creationId xmlns:a16="http://schemas.microsoft.com/office/drawing/2014/main" xmlns="" id="{4B5AC4A2-DBF1-C822-3319-12152CD1A9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B78FCB-2696-524E-B9CD-ED8283E669CC}" type="slidenum">
              <a:rPr lang="en-US" altLang="zh-TW" sz="1400">
                <a:solidFill>
                  <a:srgbClr val="333399"/>
                </a:solidFill>
              </a:rPr>
              <a:pPr/>
              <a:t>39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xmlns="" id="{378F279F-BA25-DF1E-91A6-5DA364349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/>
              <a:t>產品單位成本</a:t>
            </a:r>
          </a:p>
        </p:txBody>
      </p:sp>
      <p:sp>
        <p:nvSpPr>
          <p:cNvPr id="51205" name="Rectangle 3">
            <a:extLst>
              <a:ext uri="{FF2B5EF4-FFF2-40B4-BE49-F238E27FC236}">
                <a16:creationId xmlns:a16="http://schemas.microsoft.com/office/drawing/2014/main" xmlns="" id="{0CF88B35-D8DA-7235-9282-C6699715C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206" name="Line 4">
            <a:extLst>
              <a:ext uri="{FF2B5EF4-FFF2-40B4-BE49-F238E27FC236}">
                <a16:creationId xmlns:a16="http://schemas.microsoft.com/office/drawing/2014/main" xmlns="" id="{0F67C253-6824-1F53-8566-1B536FEF6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7" name="Line 5">
            <a:extLst>
              <a:ext uri="{FF2B5EF4-FFF2-40B4-BE49-F238E27FC236}">
                <a16:creationId xmlns:a16="http://schemas.microsoft.com/office/drawing/2014/main" xmlns="" id="{E9C0DAE8-CF20-C35D-F601-3D0297D1B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8" name="Text Box 6">
            <a:extLst>
              <a:ext uri="{FF2B5EF4-FFF2-40B4-BE49-F238E27FC236}">
                <a16:creationId xmlns:a16="http://schemas.microsoft.com/office/drawing/2014/main" xmlns="" id="{200DCDCF-4CA3-239A-62C6-2A824410B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895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數量</a:t>
            </a:r>
            <a:endParaRPr lang="zh-TW" altLang="en-US">
              <a:solidFill>
                <a:srgbClr val="000099"/>
              </a:solidFill>
            </a:endParaRPr>
          </a:p>
        </p:txBody>
      </p:sp>
      <p:sp>
        <p:nvSpPr>
          <p:cNvPr id="51209" name="Text Box 7">
            <a:extLst>
              <a:ext uri="{FF2B5EF4-FFF2-40B4-BE49-F238E27FC236}">
                <a16:creationId xmlns:a16="http://schemas.microsoft.com/office/drawing/2014/main" xmlns="" id="{5DB86AE7-3AFC-EA74-FD50-89C1288DF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小</a:t>
            </a:r>
          </a:p>
        </p:txBody>
      </p:sp>
      <p:sp>
        <p:nvSpPr>
          <p:cNvPr id="51210" name="Text Box 8">
            <a:extLst>
              <a:ext uri="{FF2B5EF4-FFF2-40B4-BE49-F238E27FC236}">
                <a16:creationId xmlns:a16="http://schemas.microsoft.com/office/drawing/2014/main" xmlns="" id="{4F9FCEA5-A669-7A6E-6EF6-F4BD389E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大</a:t>
            </a:r>
          </a:p>
        </p:txBody>
      </p:sp>
      <p:sp>
        <p:nvSpPr>
          <p:cNvPr id="51211" name="Text Box 9">
            <a:extLst>
              <a:ext uri="{FF2B5EF4-FFF2-40B4-BE49-F238E27FC236}">
                <a16:creationId xmlns:a16="http://schemas.microsoft.com/office/drawing/2014/main" xmlns="" id="{5E1CDF2F-181D-37FA-34FF-1EC78245C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成本</a:t>
            </a:r>
          </a:p>
        </p:txBody>
      </p:sp>
      <p:sp>
        <p:nvSpPr>
          <p:cNvPr id="51212" name="Text Box 10">
            <a:extLst>
              <a:ext uri="{FF2B5EF4-FFF2-40B4-BE49-F238E27FC236}">
                <a16:creationId xmlns:a16="http://schemas.microsoft.com/office/drawing/2014/main" xmlns="" id="{D8D037AA-D3CB-1D0F-50A6-0814E1C2D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高</a:t>
            </a:r>
          </a:p>
        </p:txBody>
      </p:sp>
      <p:sp>
        <p:nvSpPr>
          <p:cNvPr id="51213" name="Text Box 11">
            <a:extLst>
              <a:ext uri="{FF2B5EF4-FFF2-40B4-BE49-F238E27FC236}">
                <a16:creationId xmlns:a16="http://schemas.microsoft.com/office/drawing/2014/main" xmlns="" id="{A5FCAF20-45E8-C7A4-25A1-B845C5303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低</a:t>
            </a:r>
          </a:p>
        </p:txBody>
      </p:sp>
      <p:grpSp>
        <p:nvGrpSpPr>
          <p:cNvPr id="371724" name="Group 12">
            <a:extLst>
              <a:ext uri="{FF2B5EF4-FFF2-40B4-BE49-F238E27FC236}">
                <a16:creationId xmlns:a16="http://schemas.microsoft.com/office/drawing/2014/main" xmlns="" id="{730DC98D-B1A2-B2F0-D7FD-2A60933A337C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1646238"/>
            <a:ext cx="6142037" cy="1249362"/>
            <a:chOff x="1123" y="1037"/>
            <a:chExt cx="3869" cy="787"/>
          </a:xfrm>
        </p:grpSpPr>
        <p:sp>
          <p:nvSpPr>
            <p:cNvPr id="51218" name="Text Box 13">
              <a:extLst>
                <a:ext uri="{FF2B5EF4-FFF2-40B4-BE49-F238E27FC236}">
                  <a16:creationId xmlns:a16="http://schemas.microsoft.com/office/drawing/2014/main" xmlns="" id="{7A6253A1-52C8-B471-2BAE-9C5C5F2AF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3" y="1536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固定成本</a:t>
              </a:r>
            </a:p>
          </p:txBody>
        </p:sp>
        <p:grpSp>
          <p:nvGrpSpPr>
            <p:cNvPr id="51219" name="Group 14">
              <a:extLst>
                <a:ext uri="{FF2B5EF4-FFF2-40B4-BE49-F238E27FC236}">
                  <a16:creationId xmlns:a16="http://schemas.microsoft.com/office/drawing/2014/main" xmlns="" id="{6EBC2E02-8B3B-58C8-BA1C-E2917F3FBE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51220" name="Line 15">
                <a:extLst>
                  <a:ext uri="{FF2B5EF4-FFF2-40B4-BE49-F238E27FC236}">
                    <a16:creationId xmlns:a16="http://schemas.microsoft.com/office/drawing/2014/main" xmlns="" id="{C807BA97-1FFD-57AC-E33A-E1FDE7074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1" name="Line 16">
                <a:extLst>
                  <a:ext uri="{FF2B5EF4-FFF2-40B4-BE49-F238E27FC236}">
                    <a16:creationId xmlns:a16="http://schemas.microsoft.com/office/drawing/2014/main" xmlns="" id="{D79E7E32-86F6-ADF8-C0D8-E1C604CC4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2" name="Text Box 17">
                <a:extLst>
                  <a:ext uri="{FF2B5EF4-FFF2-40B4-BE49-F238E27FC236}">
                    <a16:creationId xmlns:a16="http://schemas.microsoft.com/office/drawing/2014/main" xmlns="" id="{50289F85-367C-797B-55BA-BD60FD2589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176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總成本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=</a:t>
                </a:r>
              </a:p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固定成本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+</a:t>
                </a:r>
                <a:r>
                  <a:rPr lang="zh-TW" altLang="en-US">
                    <a:solidFill>
                      <a:srgbClr val="CC0000"/>
                    </a:solidFill>
                  </a:rPr>
                  <a:t>變動成本</a:t>
                </a:r>
              </a:p>
            </p:txBody>
          </p:sp>
        </p:grpSp>
      </p:grpSp>
      <p:grpSp>
        <p:nvGrpSpPr>
          <p:cNvPr id="371730" name="Group 18">
            <a:extLst>
              <a:ext uri="{FF2B5EF4-FFF2-40B4-BE49-F238E27FC236}">
                <a16:creationId xmlns:a16="http://schemas.microsoft.com/office/drawing/2014/main" xmlns="" id="{51FABB47-F99F-E002-0980-98955934225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35363"/>
            <a:ext cx="6813550" cy="1447800"/>
            <a:chOff x="1296" y="2227"/>
            <a:chExt cx="4292" cy="912"/>
          </a:xfrm>
        </p:grpSpPr>
        <p:sp>
          <p:nvSpPr>
            <p:cNvPr id="51216" name="Freeform 19">
              <a:extLst>
                <a:ext uri="{FF2B5EF4-FFF2-40B4-BE49-F238E27FC236}">
                  <a16:creationId xmlns:a16="http://schemas.microsoft.com/office/drawing/2014/main" xmlns="" id="{1309B31F-361F-4B5A-7AFC-3FE39080A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34 w 3408"/>
                <a:gd name="T3" fmla="*/ 14 h 1824"/>
                <a:gd name="T4" fmla="*/ 312 w 3408"/>
                <a:gd name="T5" fmla="*/ 27 h 1824"/>
                <a:gd name="T6" fmla="*/ 715 w 3408"/>
                <a:gd name="T7" fmla="*/ 42 h 1824"/>
                <a:gd name="T8" fmla="*/ 1208 w 3408"/>
                <a:gd name="T9" fmla="*/ 50 h 1824"/>
                <a:gd name="T10" fmla="*/ 2102 w 3408"/>
                <a:gd name="T11" fmla="*/ 54 h 1824"/>
                <a:gd name="T12" fmla="*/ 2638 w 3408"/>
                <a:gd name="T13" fmla="*/ 56 h 1824"/>
                <a:gd name="T14" fmla="*/ 3175 w 3408"/>
                <a:gd name="T15" fmla="*/ 57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51217" name="Text Box 20">
              <a:extLst>
                <a:ext uri="{FF2B5EF4-FFF2-40B4-BE49-F238E27FC236}">
                  <a16:creationId xmlns:a16="http://schemas.microsoft.com/office/drawing/2014/main" xmlns="" id="{77363A14-1EC8-489E-01E0-7CC5EC13B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693"/>
              <a:ext cx="280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solidFill>
                    <a:srgbClr val="000099"/>
                  </a:solidFill>
                  <a:ea typeface="標楷體" panose="03000509000000000000" pitchFamily="49" charset="-120"/>
                </a:rPr>
                <a:t>平均成本隨數量增加而降低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>
            <a:extLst>
              <a:ext uri="{FF2B5EF4-FFF2-40B4-BE49-F238E27FC236}">
                <a16:creationId xmlns:a16="http://schemas.microsoft.com/office/drawing/2014/main" xmlns="" id="{6B0B5855-DEEA-282F-4C6A-0ABD6AFD3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1" name="投影片編號版面配置區 4">
            <a:extLst>
              <a:ext uri="{FF2B5EF4-FFF2-40B4-BE49-F238E27FC236}">
                <a16:creationId xmlns:a16="http://schemas.microsoft.com/office/drawing/2014/main" xmlns="" id="{519EA96C-ABE4-316D-5729-B78ADCC698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BB72D7-DEEB-EE4D-9904-43B4C2F8A482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xmlns="" id="{2D45A580-6C3E-98F4-8D3E-DA483E85C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商業模式的混淆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xmlns="" id="{FB6412F7-948F-5A84-D581-9E811C893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不同人探討商業模式時，想法各不相同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層次、領域也不同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很多專屬的模式</a:t>
            </a:r>
            <a:endParaRPr lang="en-US" altLang="zh-TW"/>
          </a:p>
          <a:p>
            <a:pPr lvl="1" eaLnBrk="1" hangingPunct="1">
              <a:buFont typeface="Webdings" pitchFamily="2" charset="2"/>
              <a:buNone/>
            </a:pP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50212" name="Text Box 4">
            <a:extLst>
              <a:ext uri="{FF2B5EF4-FFF2-40B4-BE49-F238E27FC236}">
                <a16:creationId xmlns:a16="http://schemas.microsoft.com/office/drawing/2014/main" xmlns="" id="{272F4474-3D68-B49E-CD66-D173B1309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141663"/>
            <a:ext cx="5303837" cy="3013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Auction business model</a:t>
            </a:r>
          </a:p>
          <a:p>
            <a:pPr lvl="1" eaLnBrk="1" hangingPunct="1"/>
            <a:r>
              <a:rPr lang="en-US" altLang="zh-TW"/>
              <a:t>    * Bricks and clicks business model</a:t>
            </a:r>
          </a:p>
          <a:p>
            <a:pPr lvl="1" eaLnBrk="1" hangingPunct="1"/>
            <a:r>
              <a:rPr lang="en-US" altLang="zh-TW"/>
              <a:t>    * Collective business models</a:t>
            </a:r>
          </a:p>
          <a:p>
            <a:pPr lvl="1" eaLnBrk="1" hangingPunct="1"/>
            <a:r>
              <a:rPr lang="en-US" altLang="zh-TW"/>
              <a:t>    * Cutting out the middleman model</a:t>
            </a:r>
          </a:p>
          <a:p>
            <a:pPr lvl="1" eaLnBrk="1" hangingPunct="1"/>
            <a:r>
              <a:rPr lang="en-US" altLang="zh-TW"/>
              <a:t>    * Direct sales model</a:t>
            </a:r>
          </a:p>
          <a:p>
            <a:pPr lvl="1" eaLnBrk="1" hangingPunct="1"/>
            <a:r>
              <a:rPr lang="en-US" altLang="zh-TW"/>
              <a:t>    * Distribution business models, various</a:t>
            </a:r>
          </a:p>
          <a:p>
            <a:pPr lvl="1" eaLnBrk="1" hangingPunct="1"/>
            <a:r>
              <a:rPr lang="en-US" altLang="zh-TW"/>
              <a:t>    * Franchise</a:t>
            </a:r>
          </a:p>
          <a:p>
            <a:pPr lvl="1" eaLnBrk="1" hangingPunct="1"/>
            <a:r>
              <a:rPr lang="en-US" altLang="zh-TW"/>
              <a:t>    * Freemium business model</a:t>
            </a:r>
          </a:p>
        </p:txBody>
      </p:sp>
      <p:sp>
        <p:nvSpPr>
          <p:cNvPr id="350213" name="Text Box 5">
            <a:extLst>
              <a:ext uri="{FF2B5EF4-FFF2-40B4-BE49-F238E27FC236}">
                <a16:creationId xmlns:a16="http://schemas.microsoft.com/office/drawing/2014/main" xmlns="" id="{00DF07A1-256C-E808-5FFE-412B54C8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628775"/>
            <a:ext cx="6502400" cy="26479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Industrialization of services business model</a:t>
            </a:r>
          </a:p>
          <a:p>
            <a:pPr lvl="1" eaLnBrk="1" hangingPunct="1"/>
            <a:r>
              <a:rPr lang="en-US" altLang="zh-TW"/>
              <a:t>    * Low-cost carrier business model</a:t>
            </a:r>
          </a:p>
          <a:p>
            <a:pPr lvl="1" eaLnBrk="1" hangingPunct="1"/>
            <a:r>
              <a:rPr lang="en-US" altLang="zh-TW"/>
              <a:t>    * Loyalty business models</a:t>
            </a:r>
          </a:p>
          <a:p>
            <a:pPr lvl="1" eaLnBrk="1" hangingPunct="1"/>
            <a:r>
              <a:rPr lang="en-US" altLang="zh-TW"/>
              <a:t>    * Monopolistic business model</a:t>
            </a:r>
          </a:p>
          <a:p>
            <a:pPr lvl="1" eaLnBrk="1" hangingPunct="1"/>
            <a:r>
              <a:rPr lang="en-US" altLang="zh-TW"/>
              <a:t>    * Multi-level marketing business model</a:t>
            </a:r>
          </a:p>
          <a:p>
            <a:pPr lvl="1" eaLnBrk="1" hangingPunct="1"/>
            <a:r>
              <a:rPr lang="en-US" altLang="zh-TW"/>
              <a:t>    * Network effects business model</a:t>
            </a:r>
          </a:p>
          <a:p>
            <a:pPr lvl="1" eaLnBrk="1" hangingPunct="1"/>
            <a:r>
              <a:rPr lang="en-US" altLang="zh-TW"/>
              <a:t>    * Online auction business model</a:t>
            </a:r>
          </a:p>
        </p:txBody>
      </p:sp>
      <p:sp>
        <p:nvSpPr>
          <p:cNvPr id="350214" name="Text Box 6">
            <a:extLst>
              <a:ext uri="{FF2B5EF4-FFF2-40B4-BE49-F238E27FC236}">
                <a16:creationId xmlns:a16="http://schemas.microsoft.com/office/drawing/2014/main" xmlns="" id="{BB805DED-F6E9-EA8D-2F5E-74415B8AC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357563"/>
            <a:ext cx="7154863" cy="3013075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Online content business model</a:t>
            </a:r>
          </a:p>
          <a:p>
            <a:pPr lvl="1" eaLnBrk="1" hangingPunct="1"/>
            <a:r>
              <a:rPr lang="en-US" altLang="zh-TW"/>
              <a:t>    * Premium business model</a:t>
            </a:r>
          </a:p>
          <a:p>
            <a:pPr lvl="1" eaLnBrk="1" hangingPunct="1"/>
            <a:r>
              <a:rPr lang="en-US" altLang="zh-TW"/>
              <a:t>    * Professional open-source model</a:t>
            </a:r>
          </a:p>
          <a:p>
            <a:pPr lvl="1" eaLnBrk="1" hangingPunct="1"/>
            <a:r>
              <a:rPr lang="en-US" altLang="zh-TW"/>
              <a:t>    * Pyramid scheme business model</a:t>
            </a:r>
          </a:p>
          <a:p>
            <a:pPr lvl="1" eaLnBrk="1" hangingPunct="1"/>
            <a:r>
              <a:rPr lang="en-US" altLang="zh-TW"/>
              <a:t>    * Razor and blades business model (bait and hook)</a:t>
            </a:r>
          </a:p>
          <a:p>
            <a:pPr lvl="1" eaLnBrk="1" hangingPunct="1"/>
            <a:r>
              <a:rPr lang="en-US" altLang="zh-TW"/>
              <a:t>    * Servitization of products business model</a:t>
            </a:r>
          </a:p>
          <a:p>
            <a:pPr lvl="1" eaLnBrk="1" hangingPunct="1"/>
            <a:r>
              <a:rPr lang="en-US" altLang="zh-TW"/>
              <a:t>    * Subscription business model</a:t>
            </a:r>
          </a:p>
          <a:p>
            <a:pPr lvl="1" eaLnBrk="1" hangingPunct="1"/>
            <a:r>
              <a:rPr lang="en-US" altLang="zh-TW"/>
              <a:t>    * Value Added Reseller model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2" grpId="0" animBg="1"/>
      <p:bldP spid="350212" grpId="1" animBg="1"/>
      <p:bldP spid="350213" grpId="0" animBg="1"/>
      <p:bldP spid="350213" grpId="1" animBg="1"/>
      <p:bldP spid="350214" grpId="0" animBg="1"/>
      <p:bldP spid="350214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頁尾版面配置區 3">
            <a:extLst>
              <a:ext uri="{FF2B5EF4-FFF2-40B4-BE49-F238E27FC236}">
                <a16:creationId xmlns:a16="http://schemas.microsoft.com/office/drawing/2014/main" xmlns="" id="{6D4C5CE2-A13B-DADF-3AE4-46CCE11B71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1" name="投影片編號版面配置區 4">
            <a:extLst>
              <a:ext uri="{FF2B5EF4-FFF2-40B4-BE49-F238E27FC236}">
                <a16:creationId xmlns:a16="http://schemas.microsoft.com/office/drawing/2014/main" xmlns="" id="{A578791C-0CD9-4561-FCE6-6DD39EB885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75ECCF-3B53-7341-8236-A83296882E1D}" type="slidenum">
              <a:rPr lang="en-US" altLang="zh-TW" sz="1400">
                <a:solidFill>
                  <a:srgbClr val="333399"/>
                </a:solidFill>
              </a:rPr>
              <a:pPr/>
              <a:t>40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xmlns="" id="{5EB6929E-B401-D00C-161C-008F8A2E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規模經濟和範圍經濟</a:t>
            </a:r>
          </a:p>
        </p:txBody>
      </p:sp>
      <p:sp>
        <p:nvSpPr>
          <p:cNvPr id="53253" name="Line 3">
            <a:extLst>
              <a:ext uri="{FF2B5EF4-FFF2-40B4-BE49-F238E27FC236}">
                <a16:creationId xmlns:a16="http://schemas.microsoft.com/office/drawing/2014/main" xmlns="" id="{AAF0AC11-AC05-8C45-BEDC-690CE68763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4" name="Line 4">
            <a:extLst>
              <a:ext uri="{FF2B5EF4-FFF2-40B4-BE49-F238E27FC236}">
                <a16:creationId xmlns:a16="http://schemas.microsoft.com/office/drawing/2014/main" xmlns="" id="{FD529856-8FC5-6E6F-D020-050C609DA3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5" name="Line 5">
            <a:extLst>
              <a:ext uri="{FF2B5EF4-FFF2-40B4-BE49-F238E27FC236}">
                <a16:creationId xmlns:a16="http://schemas.microsoft.com/office/drawing/2014/main" xmlns="" id="{0CD2B1EE-F488-5722-D8C0-F521E8E93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6" name="Line 6">
            <a:extLst>
              <a:ext uri="{FF2B5EF4-FFF2-40B4-BE49-F238E27FC236}">
                <a16:creationId xmlns:a16="http://schemas.microsoft.com/office/drawing/2014/main" xmlns="" id="{E412FE9C-B724-CA32-6BC3-0A2718F9B1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7" name="Line 7">
            <a:extLst>
              <a:ext uri="{FF2B5EF4-FFF2-40B4-BE49-F238E27FC236}">
                <a16:creationId xmlns:a16="http://schemas.microsoft.com/office/drawing/2014/main" xmlns="" id="{AE3F8D1A-C17A-16A5-ADAA-91167D7B47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8" name="Rectangle 8">
            <a:extLst>
              <a:ext uri="{FF2B5EF4-FFF2-40B4-BE49-F238E27FC236}">
                <a16:creationId xmlns:a16="http://schemas.microsoft.com/office/drawing/2014/main" xmlns="" id="{9695A430-9E53-C523-D9D0-111666F37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53259" name="Rectangle 9">
            <a:extLst>
              <a:ext uri="{FF2B5EF4-FFF2-40B4-BE49-F238E27FC236}">
                <a16:creationId xmlns:a16="http://schemas.microsoft.com/office/drawing/2014/main" xmlns="" id="{A8664DBE-1C4A-C68E-C61C-E733C03EF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latin typeface="Times" pitchFamily="2" charset="0"/>
                <a:ea typeface="華康中楷體" pitchFamily="49" charset="-120"/>
              </a:rPr>
              <a:t>$</a:t>
            </a:r>
          </a:p>
        </p:txBody>
      </p:sp>
      <p:sp>
        <p:nvSpPr>
          <p:cNvPr id="53260" name="Rectangle 10">
            <a:extLst>
              <a:ext uri="{FF2B5EF4-FFF2-40B4-BE49-F238E27FC236}">
                <a16:creationId xmlns:a16="http://schemas.microsoft.com/office/drawing/2014/main" xmlns="" id="{3843087D-D412-F27F-6EC4-D34F3B3DB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53261" name="Rectangle 11">
            <a:extLst>
              <a:ext uri="{FF2B5EF4-FFF2-40B4-BE49-F238E27FC236}">
                <a16:creationId xmlns:a16="http://schemas.microsoft.com/office/drawing/2014/main" xmlns="" id="{6B9017D2-7C66-6FBC-7E10-99EE00A93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53262" name="Rectangle 12">
            <a:extLst>
              <a:ext uri="{FF2B5EF4-FFF2-40B4-BE49-F238E27FC236}">
                <a16:creationId xmlns:a16="http://schemas.microsoft.com/office/drawing/2014/main" xmlns="" id="{D12ECCEA-7B49-D32A-5F3A-E17B41CF3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grpSp>
        <p:nvGrpSpPr>
          <p:cNvPr id="373773" name="Group 13">
            <a:extLst>
              <a:ext uri="{FF2B5EF4-FFF2-40B4-BE49-F238E27FC236}">
                <a16:creationId xmlns:a16="http://schemas.microsoft.com/office/drawing/2014/main" xmlns="" id="{A87BF5B9-275E-4425-EF47-49BB9EE20890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581400"/>
            <a:ext cx="3368675" cy="2452688"/>
            <a:chOff x="768" y="2256"/>
            <a:chExt cx="2122" cy="1545"/>
          </a:xfrm>
        </p:grpSpPr>
        <p:sp>
          <p:nvSpPr>
            <p:cNvPr id="53279" name="Text Box 14">
              <a:extLst>
                <a:ext uri="{FF2B5EF4-FFF2-40B4-BE49-F238E27FC236}">
                  <a16:creationId xmlns:a16="http://schemas.microsoft.com/office/drawing/2014/main" xmlns="" id="{E4561DA2-75ED-4CFC-7C44-C7CECBB3A2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" y="3513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  <a:ea typeface="標楷體" panose="03000509000000000000" pitchFamily="49" charset="-120"/>
                </a:rPr>
                <a:t>規模經濟</a:t>
              </a:r>
            </a:p>
          </p:txBody>
        </p:sp>
        <p:sp>
          <p:nvSpPr>
            <p:cNvPr id="53280" name="Freeform 15">
              <a:extLst>
                <a:ext uri="{FF2B5EF4-FFF2-40B4-BE49-F238E27FC236}">
                  <a16:creationId xmlns:a16="http://schemas.microsoft.com/office/drawing/2014/main" xmlns="" id="{DC050DA5-2307-FEA1-4567-25F769E32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" y="2256"/>
              <a:ext cx="1872" cy="768"/>
            </a:xfrm>
            <a:custGeom>
              <a:avLst/>
              <a:gdLst>
                <a:gd name="T0" fmla="*/ 0 w 1872"/>
                <a:gd name="T1" fmla="*/ 0 h 768"/>
                <a:gd name="T2" fmla="*/ 384 w 1872"/>
                <a:gd name="T3" fmla="*/ 576 h 768"/>
                <a:gd name="T4" fmla="*/ 1872 w 1872"/>
                <a:gd name="T5" fmla="*/ 768 h 7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" h="768">
                  <a:moveTo>
                    <a:pt x="0" y="0"/>
                  </a:moveTo>
                  <a:cubicBezTo>
                    <a:pt x="36" y="224"/>
                    <a:pt x="72" y="448"/>
                    <a:pt x="384" y="576"/>
                  </a:cubicBezTo>
                  <a:cubicBezTo>
                    <a:pt x="696" y="704"/>
                    <a:pt x="1284" y="736"/>
                    <a:pt x="1872" y="768"/>
                  </a:cubicBezTo>
                </a:path>
              </a:pathLst>
            </a:custGeom>
            <a:noFill/>
            <a:ln w="28575" cap="flat" cmpd="sng">
              <a:solidFill>
                <a:srgbClr val="6600CC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53281" name="Text Box 16">
              <a:extLst>
                <a:ext uri="{FF2B5EF4-FFF2-40B4-BE49-F238E27FC236}">
                  <a16:creationId xmlns:a16="http://schemas.microsoft.com/office/drawing/2014/main" xmlns="" id="{CBF428CA-686C-381B-A26D-9D654C5BAD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6" y="2667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單位成本</a:t>
              </a:r>
            </a:p>
          </p:txBody>
        </p:sp>
      </p:grpSp>
      <p:grpSp>
        <p:nvGrpSpPr>
          <p:cNvPr id="373777" name="Group 17">
            <a:extLst>
              <a:ext uri="{FF2B5EF4-FFF2-40B4-BE49-F238E27FC236}">
                <a16:creationId xmlns:a16="http://schemas.microsoft.com/office/drawing/2014/main" xmlns="" id="{F3F6D68E-05FA-7CB8-2067-613F3E097471}"/>
              </a:ext>
            </a:extLst>
          </p:cNvPr>
          <p:cNvGrpSpPr>
            <a:grpSpLocks/>
          </p:cNvGrpSpPr>
          <p:nvPr/>
        </p:nvGrpSpPr>
        <p:grpSpPr bwMode="auto">
          <a:xfrm>
            <a:off x="4835525" y="2590800"/>
            <a:ext cx="4035425" cy="3457575"/>
            <a:chOff x="3046" y="1632"/>
            <a:chExt cx="2542" cy="2178"/>
          </a:xfrm>
        </p:grpSpPr>
        <p:sp>
          <p:nvSpPr>
            <p:cNvPr id="53265" name="Line 18">
              <a:extLst>
                <a:ext uri="{FF2B5EF4-FFF2-40B4-BE49-F238E27FC236}">
                  <a16:creationId xmlns:a16="http://schemas.microsoft.com/office/drawing/2014/main" xmlns="" id="{F06C70C0-8C76-0654-E9E0-3EDFEF1BE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689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6" name="Line 19">
              <a:extLst>
                <a:ext uri="{FF2B5EF4-FFF2-40B4-BE49-F238E27FC236}">
                  <a16:creationId xmlns:a16="http://schemas.microsoft.com/office/drawing/2014/main" xmlns="" id="{35B194D7-0445-8734-131C-A7FC14A978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3116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7" name="Line 20">
              <a:extLst>
                <a:ext uri="{FF2B5EF4-FFF2-40B4-BE49-F238E27FC236}">
                  <a16:creationId xmlns:a16="http://schemas.microsoft.com/office/drawing/2014/main" xmlns="" id="{6F8181A8-FF42-C798-6A5D-673E8E6A4A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3" y="2217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8" name="Line 21">
              <a:extLst>
                <a:ext uri="{FF2B5EF4-FFF2-40B4-BE49-F238E27FC236}">
                  <a16:creationId xmlns:a16="http://schemas.microsoft.com/office/drawing/2014/main" xmlns="" id="{3DCE2962-DF02-FBAE-1BEC-0A801CBF22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3" y="1833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9" name="Line 22">
              <a:extLst>
                <a:ext uri="{FF2B5EF4-FFF2-40B4-BE49-F238E27FC236}">
                  <a16:creationId xmlns:a16="http://schemas.microsoft.com/office/drawing/2014/main" xmlns="" id="{C13D82AA-2421-E460-D314-684B684CC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8" y="1804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70" name="Rectangle 23">
              <a:extLst>
                <a:ext uri="{FF2B5EF4-FFF2-40B4-BE49-F238E27FC236}">
                  <a16:creationId xmlns:a16="http://schemas.microsoft.com/office/drawing/2014/main" xmlns="" id="{3AE143F3-9882-EFA7-1CB8-9DBA7B790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3120"/>
              <a:ext cx="49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領域</a:t>
              </a:r>
            </a:p>
          </p:txBody>
        </p:sp>
        <p:sp>
          <p:nvSpPr>
            <p:cNvPr id="53271" name="Rectangle 24">
              <a:extLst>
                <a:ext uri="{FF2B5EF4-FFF2-40B4-BE49-F238E27FC236}">
                  <a16:creationId xmlns:a16="http://schemas.microsoft.com/office/drawing/2014/main" xmlns="" id="{868AA738-E505-D629-E3A7-B7746AEE6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1632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53272" name="Rectangle 25">
              <a:extLst>
                <a:ext uri="{FF2B5EF4-FFF2-40B4-BE49-F238E27FC236}">
                  <a16:creationId xmlns:a16="http://schemas.microsoft.com/office/drawing/2014/main" xmlns="" id="{EE2AECAC-73E3-5114-6E07-DEB34D6FF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9" y="2121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53273" name="Rectangle 26">
              <a:extLst>
                <a:ext uri="{FF2B5EF4-FFF2-40B4-BE49-F238E27FC236}">
                  <a16:creationId xmlns:a16="http://schemas.microsoft.com/office/drawing/2014/main" xmlns="" id="{920EDF9F-60C3-4217-DA6A-182C87723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1881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53274" name="Rectangle 27">
              <a:extLst>
                <a:ext uri="{FF2B5EF4-FFF2-40B4-BE49-F238E27FC236}">
                  <a16:creationId xmlns:a16="http://schemas.microsoft.com/office/drawing/2014/main" xmlns="" id="{B1CDAB29-E81B-7893-467A-98978E1EA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2553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grpSp>
          <p:nvGrpSpPr>
            <p:cNvPr id="53275" name="Group 28">
              <a:extLst>
                <a:ext uri="{FF2B5EF4-FFF2-40B4-BE49-F238E27FC236}">
                  <a16:creationId xmlns:a16="http://schemas.microsoft.com/office/drawing/2014/main" xmlns="" id="{F392DA5D-66AE-B6B6-D1D2-D01AE15B07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79" y="2265"/>
              <a:ext cx="1872" cy="1545"/>
              <a:chOff x="768" y="2256"/>
              <a:chExt cx="1872" cy="1545"/>
            </a:xfrm>
          </p:grpSpPr>
          <p:sp>
            <p:nvSpPr>
              <p:cNvPr id="53277" name="Text Box 29">
                <a:extLst>
                  <a:ext uri="{FF2B5EF4-FFF2-40B4-BE49-F238E27FC236}">
                    <a16:creationId xmlns:a16="http://schemas.microsoft.com/office/drawing/2014/main" xmlns="" id="{D8F7914E-9BAF-2700-67A6-383EFD0DB9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8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範圍經濟</a:t>
                </a:r>
              </a:p>
            </p:txBody>
          </p:sp>
          <p:sp>
            <p:nvSpPr>
              <p:cNvPr id="53278" name="Freeform 30">
                <a:extLst>
                  <a:ext uri="{FF2B5EF4-FFF2-40B4-BE49-F238E27FC236}">
                    <a16:creationId xmlns:a16="http://schemas.microsoft.com/office/drawing/2014/main" xmlns="" id="{1C41C67B-EE76-E43B-8EAC-5514B97960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x-none"/>
              </a:p>
            </p:txBody>
          </p:sp>
        </p:grpSp>
        <p:sp>
          <p:nvSpPr>
            <p:cNvPr id="53276" name="Text Box 31">
              <a:extLst>
                <a:ext uri="{FF2B5EF4-FFF2-40B4-BE49-F238E27FC236}">
                  <a16:creationId xmlns:a16="http://schemas.microsoft.com/office/drawing/2014/main" xmlns="" id="{20621FBC-9AF4-645A-08D4-008318749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688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單一領域成本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頁尾版面配置區 3">
            <a:extLst>
              <a:ext uri="{FF2B5EF4-FFF2-40B4-BE49-F238E27FC236}">
                <a16:creationId xmlns:a16="http://schemas.microsoft.com/office/drawing/2014/main" xmlns="" id="{3498F5FB-40C2-0371-F7BF-3BA8A75DCE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299" name="投影片編號版面配置區 4">
            <a:extLst>
              <a:ext uri="{FF2B5EF4-FFF2-40B4-BE49-F238E27FC236}">
                <a16:creationId xmlns:a16="http://schemas.microsoft.com/office/drawing/2014/main" xmlns="" id="{9DF24C2C-1EA0-1B1E-F2B7-B265C3BF7E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9568BF-34CC-2D41-B751-0EC06D235F78}" type="slidenum">
              <a:rPr lang="en-US" altLang="zh-TW" sz="1400">
                <a:solidFill>
                  <a:srgbClr val="333399"/>
                </a:solidFill>
              </a:rPr>
              <a:pPr/>
              <a:t>41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300" name="Rectangle 2">
            <a:extLst>
              <a:ext uri="{FF2B5EF4-FFF2-40B4-BE49-F238E27FC236}">
                <a16:creationId xmlns:a16="http://schemas.microsoft.com/office/drawing/2014/main" xmlns="" id="{B4F2CD72-A423-C4F8-AEC8-B9506A189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Productization of Service</a:t>
            </a:r>
          </a:p>
        </p:txBody>
      </p:sp>
      <p:sp>
        <p:nvSpPr>
          <p:cNvPr id="55301" name="Rectangle 3">
            <a:extLst>
              <a:ext uri="{FF2B5EF4-FFF2-40B4-BE49-F238E27FC236}">
                <a16:creationId xmlns:a16="http://schemas.microsoft.com/office/drawing/2014/main" xmlns="" id="{F3540BAC-6CBD-D786-DCDC-D9EEF33680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以軟體業為例</a:t>
            </a:r>
            <a:endParaRPr lang="en-US" altLang="zh-TW"/>
          </a:p>
          <a:p>
            <a:pPr eaLnBrk="1" hangingPunct="1"/>
            <a:r>
              <a:rPr lang="zh-TW" altLang="en-US"/>
              <a:t>從「專案建置」走向「套裝軟體」</a:t>
            </a:r>
            <a:endParaRPr lang="en-US" altLang="zh-TW"/>
          </a:p>
          <a:p>
            <a:pPr eaLnBrk="1" hangingPunct="1"/>
            <a:r>
              <a:rPr lang="zh-TW" altLang="en-US"/>
              <a:t>利用墊高固定投資，降低變動成本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有沒有其他改善的可能？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>
            <a:extLst>
              <a:ext uri="{FF2B5EF4-FFF2-40B4-BE49-F238E27FC236}">
                <a16:creationId xmlns:a16="http://schemas.microsoft.com/office/drawing/2014/main" xmlns="" id="{9BB533FC-D7FB-1CFA-C01A-EF860970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流水線組裝和彈性生產</a:t>
            </a:r>
            <a:r>
              <a:rPr lang="en-US" altLang="zh-TW"/>
              <a:t/>
            </a:r>
            <a:br>
              <a:rPr lang="en-US" altLang="zh-TW"/>
            </a:br>
            <a:r>
              <a:rPr lang="zh-TW" altLang="en-US"/>
              <a:t>各自追求什麼？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2C64D68C-19D0-1159-4C80-063EB16B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/>
              <a:t>流水線生產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固定的加工點，每個點做一定的事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夾具、治具、專屬工具等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大批量生產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更換產品，必須停線改裝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 sz="2800"/>
              <a:t>彈性生產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利用「通用型」工具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或使用工作台，單獨組裝一個獨特產品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可以做到批量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= 1</a:t>
            </a:r>
          </a:p>
          <a:p>
            <a:pPr lvl="1">
              <a:buFont typeface="Webdings" pitchFamily="2" charset="2"/>
              <a:buNone/>
            </a:pPr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56324" name="頁尾版面配置區 3">
            <a:extLst>
              <a:ext uri="{FF2B5EF4-FFF2-40B4-BE49-F238E27FC236}">
                <a16:creationId xmlns:a16="http://schemas.microsoft.com/office/drawing/2014/main" xmlns="" id="{904C74A8-5FD6-A405-0539-4AA02E98CF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6325" name="投影片編號版面配置區 4">
            <a:extLst>
              <a:ext uri="{FF2B5EF4-FFF2-40B4-BE49-F238E27FC236}">
                <a16:creationId xmlns:a16="http://schemas.microsoft.com/office/drawing/2014/main" xmlns="" id="{D7DE1679-1A5B-F857-CC9E-D39C5BBDCB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7585F04-4D23-7B43-963C-0AF5B8D8A7E3}" type="slidenum">
              <a:rPr lang="en-US" altLang="zh-TW" sz="1400">
                <a:solidFill>
                  <a:srgbClr val="333399"/>
                </a:solidFill>
              </a:rPr>
              <a:pPr/>
              <a:t>42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201ED91F-02BB-1C47-5441-FB0C1A67D520}"/>
              </a:ext>
            </a:extLst>
          </p:cNvPr>
          <p:cNvSpPr txBox="1"/>
          <p:nvPr/>
        </p:nvSpPr>
        <p:spPr>
          <a:xfrm rot="21013641">
            <a:off x="4954588" y="4006850"/>
            <a:ext cx="3473450" cy="6461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360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哪個比較有效？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頁尾版面配置區 3">
            <a:extLst>
              <a:ext uri="{FF2B5EF4-FFF2-40B4-BE49-F238E27FC236}">
                <a16:creationId xmlns:a16="http://schemas.microsoft.com/office/drawing/2014/main" xmlns="" id="{901B40D2-D921-37DD-7970-5E21312D16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7" name="投影片編號版面配置區 4">
            <a:extLst>
              <a:ext uri="{FF2B5EF4-FFF2-40B4-BE49-F238E27FC236}">
                <a16:creationId xmlns:a16="http://schemas.microsoft.com/office/drawing/2014/main" xmlns="" id="{13492A50-05E2-6307-A929-AA40749185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26A7FB1-CDB6-5E4A-9D61-B2008C3A817E}" type="slidenum">
              <a:rPr lang="en-US" altLang="zh-TW" sz="1400">
                <a:solidFill>
                  <a:srgbClr val="333399"/>
                </a:solidFill>
              </a:rPr>
              <a:pPr/>
              <a:t>43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8" name="Rectangle 2">
            <a:extLst>
              <a:ext uri="{FF2B5EF4-FFF2-40B4-BE49-F238E27FC236}">
                <a16:creationId xmlns:a16="http://schemas.microsoft.com/office/drawing/2014/main" xmlns="" id="{DEBDE45E-12B5-109F-6B09-0CFDA3AEA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財務槓桿</a:t>
            </a:r>
          </a:p>
        </p:txBody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xmlns="" id="{55659FA6-3C66-61B3-4B33-537B5753B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借貸比例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有一項投資標的，每單位成本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兩銀子，明天會漲價一倍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兩銀子，投資購買一個，你賺多少？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兩銀子，投資購買兩個，你賺多少？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1,000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兩銀子，投資購買十個，你賺多少？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高風險，高報酬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頁尾版面配置區 3">
            <a:extLst>
              <a:ext uri="{FF2B5EF4-FFF2-40B4-BE49-F238E27FC236}">
                <a16:creationId xmlns:a16="http://schemas.microsoft.com/office/drawing/2014/main" xmlns="" id="{4EE6D90D-5E95-56D0-7E72-ABF00DA7D5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1" name="投影片編號版面配置區 4">
            <a:extLst>
              <a:ext uri="{FF2B5EF4-FFF2-40B4-BE49-F238E27FC236}">
                <a16:creationId xmlns:a16="http://schemas.microsoft.com/office/drawing/2014/main" xmlns="" id="{D77DB741-8614-0D6A-383E-547430798E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80E81AD-EA94-5842-A245-E5B233FAA5FD}" type="slidenum">
              <a:rPr lang="en-US" altLang="zh-TW" sz="1400">
                <a:solidFill>
                  <a:srgbClr val="333399"/>
                </a:solidFill>
              </a:rPr>
              <a:pPr/>
              <a:t>44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2" name="Rectangle 2">
            <a:extLst>
              <a:ext uri="{FF2B5EF4-FFF2-40B4-BE49-F238E27FC236}">
                <a16:creationId xmlns:a16="http://schemas.microsoft.com/office/drawing/2014/main" xmlns="" id="{F4359D61-1015-C61E-9AF9-A3E3ADD0A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資產報酬率</a:t>
            </a:r>
            <a:r>
              <a:rPr lang="en-US" altLang="zh-TW"/>
              <a:t> ROIC</a:t>
            </a:r>
          </a:p>
        </p:txBody>
      </p:sp>
      <p:sp>
        <p:nvSpPr>
          <p:cNvPr id="58373" name="Rectangle 3">
            <a:extLst>
              <a:ext uri="{FF2B5EF4-FFF2-40B4-BE49-F238E27FC236}">
                <a16:creationId xmlns:a16="http://schemas.microsoft.com/office/drawing/2014/main" xmlns="" id="{12036A59-5807-62CB-E918-913A85479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ROIC =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ROIC= 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 = </a:t>
            </a:r>
          </a:p>
          <a:p>
            <a:pPr eaLnBrk="1" hangingPunct="1"/>
            <a:endParaRPr lang="zh-TW" altLang="en-US"/>
          </a:p>
        </p:txBody>
      </p:sp>
      <p:grpSp>
        <p:nvGrpSpPr>
          <p:cNvPr id="58374" name="Group 4">
            <a:extLst>
              <a:ext uri="{FF2B5EF4-FFF2-40B4-BE49-F238E27FC236}">
                <a16:creationId xmlns:a16="http://schemas.microsoft.com/office/drawing/2014/main" xmlns="" id="{4300F889-BD14-705D-848A-8CF3E57B930E}"/>
              </a:ext>
            </a:extLst>
          </p:cNvPr>
          <p:cNvGrpSpPr>
            <a:grpSpLocks/>
          </p:cNvGrpSpPr>
          <p:nvPr/>
        </p:nvGrpSpPr>
        <p:grpSpPr bwMode="auto">
          <a:xfrm>
            <a:off x="2549525" y="1844675"/>
            <a:ext cx="1416050" cy="830263"/>
            <a:chOff x="1606" y="1162"/>
            <a:chExt cx="892" cy="523"/>
          </a:xfrm>
        </p:grpSpPr>
        <p:sp>
          <p:nvSpPr>
            <p:cNvPr id="58407" name="Text Box 5">
              <a:extLst>
                <a:ext uri="{FF2B5EF4-FFF2-40B4-BE49-F238E27FC236}">
                  <a16:creationId xmlns:a16="http://schemas.microsoft.com/office/drawing/2014/main" xmlns="" id="{AF9DDCD1-DDBB-95F8-A5FE-3418BFDC2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8" name="Line 6">
              <a:extLst>
                <a:ext uri="{FF2B5EF4-FFF2-40B4-BE49-F238E27FC236}">
                  <a16:creationId xmlns:a16="http://schemas.microsoft.com/office/drawing/2014/main" xmlns="" id="{875A7401-D378-297F-7908-0875B4BD9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3" name="Group 7">
            <a:extLst>
              <a:ext uri="{FF2B5EF4-FFF2-40B4-BE49-F238E27FC236}">
                <a16:creationId xmlns:a16="http://schemas.microsoft.com/office/drawing/2014/main" xmlns="" id="{75DA4A90-2339-1B12-59F2-5182D6E5B4C4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3141663"/>
            <a:ext cx="1296987" cy="822325"/>
            <a:chOff x="1655" y="1162"/>
            <a:chExt cx="817" cy="518"/>
          </a:xfrm>
        </p:grpSpPr>
        <p:sp>
          <p:nvSpPr>
            <p:cNvPr id="58405" name="Text Box 8">
              <a:extLst>
                <a:ext uri="{FF2B5EF4-FFF2-40B4-BE49-F238E27FC236}">
                  <a16:creationId xmlns:a16="http://schemas.microsoft.com/office/drawing/2014/main" xmlns="" id="{279C7293-8755-33DD-1F27-A6D9F2597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2" y="1162"/>
              <a:ext cx="50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58406" name="Line 9">
              <a:extLst>
                <a:ext uri="{FF2B5EF4-FFF2-40B4-BE49-F238E27FC236}">
                  <a16:creationId xmlns:a16="http://schemas.microsoft.com/office/drawing/2014/main" xmlns="" id="{46D2634D-4B33-3575-A5AA-A4DD5901B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6" name="Group 10">
            <a:extLst>
              <a:ext uri="{FF2B5EF4-FFF2-40B4-BE49-F238E27FC236}">
                <a16:creationId xmlns:a16="http://schemas.microsoft.com/office/drawing/2014/main" xmlns="" id="{18A47445-C5B8-F297-D290-ED5FB2CA9DF0}"/>
              </a:ext>
            </a:extLst>
          </p:cNvPr>
          <p:cNvGrpSpPr>
            <a:grpSpLocks/>
          </p:cNvGrpSpPr>
          <p:nvPr/>
        </p:nvGrpSpPr>
        <p:grpSpPr bwMode="auto">
          <a:xfrm>
            <a:off x="4494213" y="3141663"/>
            <a:ext cx="1416050" cy="830262"/>
            <a:chOff x="1606" y="1162"/>
            <a:chExt cx="892" cy="523"/>
          </a:xfrm>
        </p:grpSpPr>
        <p:sp>
          <p:nvSpPr>
            <p:cNvPr id="58403" name="Text Box 11">
              <a:extLst>
                <a:ext uri="{FF2B5EF4-FFF2-40B4-BE49-F238E27FC236}">
                  <a16:creationId xmlns:a16="http://schemas.microsoft.com/office/drawing/2014/main" xmlns="" id="{46D51007-59D1-43B8-1854-BD986C90D2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4" name="Line 12">
              <a:extLst>
                <a:ext uri="{FF2B5EF4-FFF2-40B4-BE49-F238E27FC236}">
                  <a16:creationId xmlns:a16="http://schemas.microsoft.com/office/drawing/2014/main" xmlns="" id="{118CE42F-DF10-A0C9-A9E0-4A755C8B6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9" name="Group 13">
            <a:extLst>
              <a:ext uri="{FF2B5EF4-FFF2-40B4-BE49-F238E27FC236}">
                <a16:creationId xmlns:a16="http://schemas.microsoft.com/office/drawing/2014/main" xmlns="" id="{CF872F6F-FAD7-7CF1-0D6F-BB7DA3B3D717}"/>
              </a:ext>
            </a:extLst>
          </p:cNvPr>
          <p:cNvGrpSpPr>
            <a:grpSpLocks/>
          </p:cNvGrpSpPr>
          <p:nvPr/>
        </p:nvGrpSpPr>
        <p:grpSpPr bwMode="auto">
          <a:xfrm>
            <a:off x="2844800" y="3141663"/>
            <a:ext cx="2736850" cy="815975"/>
            <a:chOff x="1837" y="1979"/>
            <a:chExt cx="1724" cy="514"/>
          </a:xfrm>
        </p:grpSpPr>
        <p:sp>
          <p:nvSpPr>
            <p:cNvPr id="58400" name="Text Box 14">
              <a:extLst>
                <a:ext uri="{FF2B5EF4-FFF2-40B4-BE49-F238E27FC236}">
                  <a16:creationId xmlns:a16="http://schemas.microsoft.com/office/drawing/2014/main" xmlns="" id="{EF3BD274-E543-5593-C3C8-41B503D9BD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rgbClr val="800000"/>
                  </a:solidFill>
                </a:rPr>
                <a:t>X</a:t>
              </a:r>
            </a:p>
          </p:txBody>
        </p:sp>
        <p:sp>
          <p:nvSpPr>
            <p:cNvPr id="58401" name="Rectangle 15">
              <a:extLst>
                <a:ext uri="{FF2B5EF4-FFF2-40B4-BE49-F238E27FC236}">
                  <a16:creationId xmlns:a16="http://schemas.microsoft.com/office/drawing/2014/main" xmlns="" id="{3EDEFEA9-0836-2958-E6F5-A79AC8E65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  <p:sp>
          <p:nvSpPr>
            <p:cNvPr id="58402" name="Rectangle 16">
              <a:extLst>
                <a:ext uri="{FF2B5EF4-FFF2-40B4-BE49-F238E27FC236}">
                  <a16:creationId xmlns:a16="http://schemas.microsoft.com/office/drawing/2014/main" xmlns="" id="{757D2743-2CF6-E30F-E231-DF6E07724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</p:grpSp>
      <p:grpSp>
        <p:nvGrpSpPr>
          <p:cNvPr id="377873" name="Group 17">
            <a:extLst>
              <a:ext uri="{FF2B5EF4-FFF2-40B4-BE49-F238E27FC236}">
                <a16:creationId xmlns:a16="http://schemas.microsoft.com/office/drawing/2014/main" xmlns="" id="{F3C640F4-7EF3-4C52-126D-8AA0B5C0F343}"/>
              </a:ext>
            </a:extLst>
          </p:cNvPr>
          <p:cNvGrpSpPr>
            <a:grpSpLocks/>
          </p:cNvGrpSpPr>
          <p:nvPr/>
        </p:nvGrpSpPr>
        <p:grpSpPr bwMode="auto">
          <a:xfrm>
            <a:off x="2555875" y="4365625"/>
            <a:ext cx="5300663" cy="830263"/>
            <a:chOff x="1654" y="2750"/>
            <a:chExt cx="3339" cy="523"/>
          </a:xfrm>
        </p:grpSpPr>
        <p:grpSp>
          <p:nvGrpSpPr>
            <p:cNvPr id="58387" name="Group 18">
              <a:extLst>
                <a:ext uri="{FF2B5EF4-FFF2-40B4-BE49-F238E27FC236}">
                  <a16:creationId xmlns:a16="http://schemas.microsoft.com/office/drawing/2014/main" xmlns="" id="{FB72DC2E-4161-91B6-88FE-2BFCCBBB6D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01" y="2750"/>
              <a:ext cx="892" cy="523"/>
              <a:chOff x="1606" y="1162"/>
              <a:chExt cx="892" cy="523"/>
            </a:xfrm>
          </p:grpSpPr>
          <p:sp>
            <p:nvSpPr>
              <p:cNvPr id="58398" name="Text Box 19">
                <a:extLst>
                  <a:ext uri="{FF2B5EF4-FFF2-40B4-BE49-F238E27FC236}">
                    <a16:creationId xmlns:a16="http://schemas.microsoft.com/office/drawing/2014/main" xmlns="" id="{10728B1F-9130-EB86-A343-06468041DD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6" y="1162"/>
                <a:ext cx="892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投入資本</a:t>
                </a:r>
              </a:p>
            </p:txBody>
          </p:sp>
          <p:sp>
            <p:nvSpPr>
              <p:cNvPr id="58399" name="Line 20">
                <a:extLst>
                  <a:ext uri="{FF2B5EF4-FFF2-40B4-BE49-F238E27FC236}">
                    <a16:creationId xmlns:a16="http://schemas.microsoft.com/office/drawing/2014/main" xmlns="" id="{34FDFE8C-4B72-6EB1-53F6-5B01476B6B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88" name="Group 21">
              <a:extLst>
                <a:ext uri="{FF2B5EF4-FFF2-40B4-BE49-F238E27FC236}">
                  <a16:creationId xmlns:a16="http://schemas.microsoft.com/office/drawing/2014/main" xmlns="" id="{510D32BA-931B-812E-A31B-0455BA7450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54" y="2750"/>
              <a:ext cx="817" cy="518"/>
              <a:chOff x="1655" y="1162"/>
              <a:chExt cx="817" cy="518"/>
            </a:xfrm>
          </p:grpSpPr>
          <p:sp>
            <p:nvSpPr>
              <p:cNvPr id="58396" name="Text Box 22">
                <a:extLst>
                  <a:ext uri="{FF2B5EF4-FFF2-40B4-BE49-F238E27FC236}">
                    <a16:creationId xmlns:a16="http://schemas.microsoft.com/office/drawing/2014/main" xmlns="" id="{382E987A-23C3-AF04-5C51-42473E81D0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2" y="1162"/>
                <a:ext cx="50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淨利</a:t>
                </a:r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7" name="Line 23">
                <a:extLst>
                  <a:ext uri="{FF2B5EF4-FFF2-40B4-BE49-F238E27FC236}">
                    <a16:creationId xmlns:a16="http://schemas.microsoft.com/office/drawing/2014/main" xmlns="" id="{E60467AE-A2C0-C594-A07A-DA45C2703B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89" name="Group 24">
              <a:extLst>
                <a:ext uri="{FF2B5EF4-FFF2-40B4-BE49-F238E27FC236}">
                  <a16:creationId xmlns:a16="http://schemas.microsoft.com/office/drawing/2014/main" xmlns="" id="{E01DABBB-CF16-DC47-B771-E30FFF4903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79" y="2750"/>
              <a:ext cx="817" cy="518"/>
              <a:chOff x="1655" y="1162"/>
              <a:chExt cx="817" cy="518"/>
            </a:xfrm>
          </p:grpSpPr>
          <p:sp>
            <p:nvSpPr>
              <p:cNvPr id="58394" name="Text Box 25">
                <a:extLst>
                  <a:ext uri="{FF2B5EF4-FFF2-40B4-BE49-F238E27FC236}">
                    <a16:creationId xmlns:a16="http://schemas.microsoft.com/office/drawing/2014/main" xmlns="" id="{AE2E2D78-40A4-9415-A46B-F1EEB28E85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94" y="1162"/>
                <a:ext cx="116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5" name="Line 26">
                <a:extLst>
                  <a:ext uri="{FF2B5EF4-FFF2-40B4-BE49-F238E27FC236}">
                    <a16:creationId xmlns:a16="http://schemas.microsoft.com/office/drawing/2014/main" xmlns="" id="{1FCBCC3A-466A-4EC8-28A6-235ACF188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90" name="Group 27">
              <a:extLst>
                <a:ext uri="{FF2B5EF4-FFF2-40B4-BE49-F238E27FC236}">
                  <a16:creationId xmlns:a16="http://schemas.microsoft.com/office/drawing/2014/main" xmlns="" id="{E9F61109-B2D8-DC78-A5E5-0ECD1E32D4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1" y="2750"/>
              <a:ext cx="1724" cy="514"/>
              <a:chOff x="1837" y="1979"/>
              <a:chExt cx="1724" cy="514"/>
            </a:xfrm>
          </p:grpSpPr>
          <p:sp>
            <p:nvSpPr>
              <p:cNvPr id="58391" name="Text Box 28">
                <a:extLst>
                  <a:ext uri="{FF2B5EF4-FFF2-40B4-BE49-F238E27FC236}">
                    <a16:creationId xmlns:a16="http://schemas.microsoft.com/office/drawing/2014/main" xmlns="" id="{C3B6FC80-00F9-2AA6-F74A-C524A6A95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8" y="2115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>
                    <a:solidFill>
                      <a:srgbClr val="800000"/>
                    </a:solidFill>
                  </a:rPr>
                  <a:t>X</a:t>
                </a:r>
              </a:p>
            </p:txBody>
          </p:sp>
          <p:sp>
            <p:nvSpPr>
              <p:cNvPr id="58392" name="Rectangle 29">
                <a:extLst>
                  <a:ext uri="{FF2B5EF4-FFF2-40B4-BE49-F238E27FC236}">
                    <a16:creationId xmlns:a16="http://schemas.microsoft.com/office/drawing/2014/main" xmlns="" id="{4067E114-7D8E-4DD1-7397-3961D9A82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7" y="2205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  <p:sp>
            <p:nvSpPr>
              <p:cNvPr id="58393" name="Rectangle 30">
                <a:extLst>
                  <a:ext uri="{FF2B5EF4-FFF2-40B4-BE49-F238E27FC236}">
                    <a16:creationId xmlns:a16="http://schemas.microsoft.com/office/drawing/2014/main" xmlns="" id="{17B3D9FE-69E2-6C0C-85E5-68A81A2A0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1979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</p:grpSp>
      </p:grpSp>
      <p:grpSp>
        <p:nvGrpSpPr>
          <p:cNvPr id="377887" name="Group 31">
            <a:extLst>
              <a:ext uri="{FF2B5EF4-FFF2-40B4-BE49-F238E27FC236}">
                <a16:creationId xmlns:a16="http://schemas.microsoft.com/office/drawing/2014/main" xmlns="" id="{96F5F506-79FF-04D6-ADCF-91D351551C9D}"/>
              </a:ext>
            </a:extLst>
          </p:cNvPr>
          <p:cNvGrpSpPr>
            <a:grpSpLocks/>
          </p:cNvGrpSpPr>
          <p:nvPr/>
        </p:nvGrpSpPr>
        <p:grpSpPr bwMode="auto">
          <a:xfrm>
            <a:off x="4718050" y="4365625"/>
            <a:ext cx="2736850" cy="815975"/>
            <a:chOff x="1837" y="1979"/>
            <a:chExt cx="1724" cy="514"/>
          </a:xfrm>
        </p:grpSpPr>
        <p:sp>
          <p:nvSpPr>
            <p:cNvPr id="58384" name="Text Box 32">
              <a:extLst>
                <a:ext uri="{FF2B5EF4-FFF2-40B4-BE49-F238E27FC236}">
                  <a16:creationId xmlns:a16="http://schemas.microsoft.com/office/drawing/2014/main" xmlns="" id="{F9908387-D6E3-97BF-7825-03455D9DF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58385" name="Rectangle 33">
              <a:extLst>
                <a:ext uri="{FF2B5EF4-FFF2-40B4-BE49-F238E27FC236}">
                  <a16:creationId xmlns:a16="http://schemas.microsoft.com/office/drawing/2014/main" xmlns="" id="{5E3424B1-C9A6-982B-5F9C-1418F975F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  <p:sp>
          <p:nvSpPr>
            <p:cNvPr id="58386" name="Rectangle 34">
              <a:extLst>
                <a:ext uri="{FF2B5EF4-FFF2-40B4-BE49-F238E27FC236}">
                  <a16:creationId xmlns:a16="http://schemas.microsoft.com/office/drawing/2014/main" xmlns="" id="{9024D749-7F53-C428-79C8-E25E741E5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</p:grpSp>
      <p:sp>
        <p:nvSpPr>
          <p:cNvPr id="377891" name="Text Box 35">
            <a:extLst>
              <a:ext uri="{FF2B5EF4-FFF2-40B4-BE49-F238E27FC236}">
                <a16:creationId xmlns:a16="http://schemas.microsoft.com/office/drawing/2014/main" xmlns="" id="{1FB0B614-9648-A0AB-A10A-9A016BA8F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4288" y="5300663"/>
            <a:ext cx="12509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利潤率</a:t>
            </a:r>
          </a:p>
        </p:txBody>
      </p:sp>
      <p:sp>
        <p:nvSpPr>
          <p:cNvPr id="377892" name="Text Box 36">
            <a:extLst>
              <a:ext uri="{FF2B5EF4-FFF2-40B4-BE49-F238E27FC236}">
                <a16:creationId xmlns:a16="http://schemas.microsoft.com/office/drawing/2014/main" xmlns="" id="{184B6CE4-786F-730F-E68F-34116023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Hei" panose="02010609060101010101" pitchFamily="49" charset="-122"/>
              </a:rPr>
              <a:t>資產效率</a:t>
            </a:r>
          </a:p>
        </p:txBody>
      </p:sp>
      <p:sp>
        <p:nvSpPr>
          <p:cNvPr id="377893" name="Text Box 37">
            <a:extLst>
              <a:ext uri="{FF2B5EF4-FFF2-40B4-BE49-F238E27FC236}">
                <a16:creationId xmlns:a16="http://schemas.microsoft.com/office/drawing/2014/main" xmlns="" id="{AD3C4AD2-BBE7-A160-27C5-4238D2F0D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財務槓桿</a:t>
            </a:r>
          </a:p>
        </p:txBody>
      </p:sp>
      <p:sp>
        <p:nvSpPr>
          <p:cNvPr id="377894" name="WordArt 38">
            <a:extLst>
              <a:ext uri="{FF2B5EF4-FFF2-40B4-BE49-F238E27FC236}">
                <a16:creationId xmlns:a16="http://schemas.microsoft.com/office/drawing/2014/main" xmlns="" id="{4DDCA19A-E4ED-51D2-F5CA-4AD25AA309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716463" y="1989138"/>
            <a:ext cx="3743325" cy="10795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DuPont Formula </a:t>
            </a:r>
            <a:endParaRPr lang="x-none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91" grpId="0"/>
      <p:bldP spid="377892" grpId="0"/>
      <p:bldP spid="37789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頁尾版面配置區 3">
            <a:extLst>
              <a:ext uri="{FF2B5EF4-FFF2-40B4-BE49-F238E27FC236}">
                <a16:creationId xmlns:a16="http://schemas.microsoft.com/office/drawing/2014/main" xmlns="" id="{72D2595B-E031-9E47-D2BE-27E208F568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5" name="投影片編號版面配置區 4">
            <a:extLst>
              <a:ext uri="{FF2B5EF4-FFF2-40B4-BE49-F238E27FC236}">
                <a16:creationId xmlns:a16="http://schemas.microsoft.com/office/drawing/2014/main" xmlns="" id="{7960E4AB-5513-6D51-3132-2FE917AA7F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A5553C-4EA2-C04A-AE73-78E22A24007B}" type="slidenum">
              <a:rPr lang="en-US" altLang="zh-TW" sz="1400">
                <a:solidFill>
                  <a:srgbClr val="333399"/>
                </a:solidFill>
              </a:rPr>
              <a:pPr/>
              <a:t>45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6" name="Rectangle 2">
            <a:extLst>
              <a:ext uri="{FF2B5EF4-FFF2-40B4-BE49-F238E27FC236}">
                <a16:creationId xmlns:a16="http://schemas.microsoft.com/office/drawing/2014/main" xmlns="" id="{1E80D71D-C23A-2CAF-97A3-B6EC80515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59397" name="Rectangle 3">
            <a:extLst>
              <a:ext uri="{FF2B5EF4-FFF2-40B4-BE49-F238E27FC236}">
                <a16:creationId xmlns:a16="http://schemas.microsoft.com/office/drawing/2014/main" xmlns="" id="{E96C4471-4F42-E303-D502-725DE04DF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</a:t>
            </a: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多方流入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頁尾版面配置區 3">
            <a:extLst>
              <a:ext uri="{FF2B5EF4-FFF2-40B4-BE49-F238E27FC236}">
                <a16:creationId xmlns:a16="http://schemas.microsoft.com/office/drawing/2014/main" xmlns="" id="{22DC0054-CE83-D0C2-CFAA-0570AFC924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19" name="投影片編號版面配置區 4">
            <a:extLst>
              <a:ext uri="{FF2B5EF4-FFF2-40B4-BE49-F238E27FC236}">
                <a16:creationId xmlns:a16="http://schemas.microsoft.com/office/drawing/2014/main" xmlns="" id="{9B29F626-3EEA-01A2-13BB-E671B0763A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DCF9AE-D2D5-1340-90EF-1D80B0CBF98C}" type="slidenum">
              <a:rPr lang="en-US" altLang="zh-TW" sz="1400">
                <a:solidFill>
                  <a:srgbClr val="333399"/>
                </a:solidFill>
              </a:rPr>
              <a:pPr/>
              <a:t>46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xmlns="" id="{18D4A796-B090-C9C7-D4F2-C686960E31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60421" name="Rectangle 3">
            <a:extLst>
              <a:ext uri="{FF2B5EF4-FFF2-40B4-BE49-F238E27FC236}">
                <a16:creationId xmlns:a16="http://schemas.microsoft.com/office/drawing/2014/main" xmlns="" id="{FC67C432-DF4E-3F5F-E533-A07832C2C4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單項流入？多方流入？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交叉補貼、複合行銷，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A+B</a:t>
            </a:r>
          </a:p>
          <a:p>
            <a:pPr lvl="2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例如：刮鬍刀、噴墨印表機</a:t>
            </a: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三方模式，例如：電視廣告、一元手機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xmlns="" id="{2C065D62-7381-FAF6-22CA-946F29A18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收入方式</a:t>
            </a:r>
            <a:endParaRPr lang="en-US" altLang="zh-TW"/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xmlns="" id="{7377163B-5A67-AC26-9DF0-59493087BD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會員費</a:t>
            </a:r>
            <a:endParaRPr lang="en-US" altLang="zh-TW"/>
          </a:p>
          <a:p>
            <a:r>
              <a:rPr lang="zh-TW" altLang="en-US"/>
              <a:t>以量收費</a:t>
            </a:r>
            <a:endParaRPr lang="en-US" altLang="zh-TW"/>
          </a:p>
          <a:p>
            <a:r>
              <a:rPr lang="zh-TW" altLang="en-US"/>
              <a:t>廣告收入</a:t>
            </a:r>
            <a:endParaRPr lang="en-US" altLang="zh-TW"/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exposure?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impression?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CPI, CPM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click?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CPC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action? Cost per Sales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（佣金）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CPA, CPS</a:t>
            </a:r>
          </a:p>
          <a:p>
            <a:r>
              <a:rPr lang="zh-TW" altLang="en-US" sz="2800"/>
              <a:t>授權、單次支付</a:t>
            </a:r>
            <a:endParaRPr lang="en-US" altLang="zh-TW" sz="2800"/>
          </a:p>
          <a:p>
            <a:r>
              <a:rPr lang="zh-TW" altLang="en-US"/>
              <a:t>交易費用</a:t>
            </a:r>
            <a:endParaRPr lang="en-US" altLang="zh-TW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0C4721C1-9BE0-234D-DE4C-AC8D02A59C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340819E9-4098-FAB6-3D40-337F0231B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47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頁尾版面配置區 3">
            <a:extLst>
              <a:ext uri="{FF2B5EF4-FFF2-40B4-BE49-F238E27FC236}">
                <a16:creationId xmlns:a16="http://schemas.microsoft.com/office/drawing/2014/main" xmlns="" id="{853834B1-5C20-9700-7DE7-CC7F6F7881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7" name="投影片編號版面配置區 4">
            <a:extLst>
              <a:ext uri="{FF2B5EF4-FFF2-40B4-BE49-F238E27FC236}">
                <a16:creationId xmlns:a16="http://schemas.microsoft.com/office/drawing/2014/main" xmlns="" id="{0BDE90A6-A94D-5621-B68F-9FC411676F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EA2D7D3-B8A5-CA41-8FAF-CA15A0A6EFBE}" type="slidenum">
              <a:rPr lang="en-US" altLang="zh-TW" sz="1400">
                <a:solidFill>
                  <a:srgbClr val="333399"/>
                </a:solidFill>
              </a:rPr>
              <a:pPr/>
              <a:t>48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8" name="Rectangle 2">
            <a:extLst>
              <a:ext uri="{FF2B5EF4-FFF2-40B4-BE49-F238E27FC236}">
                <a16:creationId xmlns:a16="http://schemas.microsoft.com/office/drawing/2014/main" xmlns="" id="{070D5255-8516-8DB7-6DC5-AA6C45A4A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單一產品的收入現金流</a:t>
            </a:r>
            <a:r>
              <a:rPr lang="en-US" altLang="zh-TW"/>
              <a:t> </a:t>
            </a:r>
            <a:r>
              <a:rPr lang="en-US" altLang="zh-TW" sz="2800"/>
              <a:t>Cash Flow</a:t>
            </a:r>
            <a:endParaRPr lang="en-US" altLang="zh-TW" sz="3600"/>
          </a:p>
        </p:txBody>
      </p:sp>
      <p:grpSp>
        <p:nvGrpSpPr>
          <p:cNvPr id="379907" name="Group 3">
            <a:extLst>
              <a:ext uri="{FF2B5EF4-FFF2-40B4-BE49-F238E27FC236}">
                <a16:creationId xmlns:a16="http://schemas.microsoft.com/office/drawing/2014/main" xmlns="" id="{0A4A595E-F90F-15C3-696A-6AF9E1E64867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133600"/>
            <a:ext cx="2470150" cy="3657600"/>
            <a:chOff x="384" y="1344"/>
            <a:chExt cx="1556" cy="2304"/>
          </a:xfrm>
        </p:grpSpPr>
        <p:sp>
          <p:nvSpPr>
            <p:cNvPr id="62589" name="Line 4">
              <a:extLst>
                <a:ext uri="{FF2B5EF4-FFF2-40B4-BE49-F238E27FC236}">
                  <a16:creationId xmlns:a16="http://schemas.microsoft.com/office/drawing/2014/main" xmlns="" id="{E762B995-40BA-ECF3-B1A6-55E93EFD5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0" name="Line 5">
              <a:extLst>
                <a:ext uri="{FF2B5EF4-FFF2-40B4-BE49-F238E27FC236}">
                  <a16:creationId xmlns:a16="http://schemas.microsoft.com/office/drawing/2014/main" xmlns="" id="{C74E4F8D-1762-31DD-C70A-593DE50C30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1" name="Line 6">
              <a:extLst>
                <a:ext uri="{FF2B5EF4-FFF2-40B4-BE49-F238E27FC236}">
                  <a16:creationId xmlns:a16="http://schemas.microsoft.com/office/drawing/2014/main" xmlns="" id="{9ACDC2D4-93B1-5455-07F2-2D25559C0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" y="1872"/>
              <a:ext cx="1296" cy="787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2" name="Text Box 7">
              <a:extLst>
                <a:ext uri="{FF2B5EF4-FFF2-40B4-BE49-F238E27FC236}">
                  <a16:creationId xmlns:a16="http://schemas.microsoft.com/office/drawing/2014/main" xmlns="" id="{A801F769-DC75-1915-ECD2-49F459281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01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93" name="Text Box 8">
              <a:extLst>
                <a:ext uri="{FF2B5EF4-FFF2-40B4-BE49-F238E27FC236}">
                  <a16:creationId xmlns:a16="http://schemas.microsoft.com/office/drawing/2014/main" xmlns="" id="{0519B5E9-0265-4A5E-F060-B3189E00BD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" y="1398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94" name="Text Box 9">
              <a:extLst>
                <a:ext uri="{FF2B5EF4-FFF2-40B4-BE49-F238E27FC236}">
                  <a16:creationId xmlns:a16="http://schemas.microsoft.com/office/drawing/2014/main" xmlns="" id="{2DE8CBCA-8E17-E6A1-BDF0-DF962F57B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336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專案開發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95" name="Text Box 10">
              <a:extLst>
                <a:ext uri="{FF2B5EF4-FFF2-40B4-BE49-F238E27FC236}">
                  <a16:creationId xmlns:a16="http://schemas.microsoft.com/office/drawing/2014/main" xmlns="" id="{63059A8E-EA05-DDE6-89F8-A647C73858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96" name="Line 11">
              <a:extLst>
                <a:ext uri="{FF2B5EF4-FFF2-40B4-BE49-F238E27FC236}">
                  <a16:creationId xmlns:a16="http://schemas.microsoft.com/office/drawing/2014/main" xmlns="" id="{927CFD52-A95F-A17B-AE8F-26A7878155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2304"/>
              <a:ext cx="0" cy="48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7" name="Line 12">
              <a:extLst>
                <a:ext uri="{FF2B5EF4-FFF2-40B4-BE49-F238E27FC236}">
                  <a16:creationId xmlns:a16="http://schemas.microsoft.com/office/drawing/2014/main" xmlns="" id="{A4EF8CEF-B887-9362-F5BB-4EAB4EDC6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304"/>
              <a:ext cx="124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8" name="Line 13">
              <a:extLst>
                <a:ext uri="{FF2B5EF4-FFF2-40B4-BE49-F238E27FC236}">
                  <a16:creationId xmlns:a16="http://schemas.microsoft.com/office/drawing/2014/main" xmlns="" id="{62F55CCF-44A1-6B9C-6D12-DDB8519433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1728"/>
              <a:ext cx="0" cy="57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9" name="Line 14">
              <a:extLst>
                <a:ext uri="{FF2B5EF4-FFF2-40B4-BE49-F238E27FC236}">
                  <a16:creationId xmlns:a16="http://schemas.microsoft.com/office/drawing/2014/main" xmlns="" id="{28CC97EA-74C2-1B08-A6E3-BD58D6C43F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352"/>
              <a:ext cx="0" cy="432"/>
            </a:xfrm>
            <a:prstGeom prst="line">
              <a:avLst/>
            </a:prstGeom>
            <a:noFill/>
            <a:ln w="9525" cap="rnd">
              <a:solidFill>
                <a:schemeClr val="folHlink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600" name="Text Box 15">
              <a:extLst>
                <a:ext uri="{FF2B5EF4-FFF2-40B4-BE49-F238E27FC236}">
                  <a16:creationId xmlns:a16="http://schemas.microsoft.com/office/drawing/2014/main" xmlns="" id="{EC81EC8F-244E-27DD-92AC-DF813DCE7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folHlink"/>
                  </a:solidFill>
                </a:rPr>
                <a:t>結案</a:t>
              </a:r>
              <a:endParaRPr lang="zh-TW" altLang="en-US"/>
            </a:p>
          </p:txBody>
        </p:sp>
      </p:grpSp>
      <p:grpSp>
        <p:nvGrpSpPr>
          <p:cNvPr id="379920" name="Group 16">
            <a:extLst>
              <a:ext uri="{FF2B5EF4-FFF2-40B4-BE49-F238E27FC236}">
                <a16:creationId xmlns:a16="http://schemas.microsoft.com/office/drawing/2014/main" xmlns="" id="{DBC073F8-F28E-F6DB-6BA8-7FAABF246BDC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405063"/>
            <a:ext cx="2470150" cy="3843337"/>
            <a:chOff x="2208" y="1515"/>
            <a:chExt cx="1556" cy="2421"/>
          </a:xfrm>
        </p:grpSpPr>
        <p:sp>
          <p:nvSpPr>
            <p:cNvPr id="62556" name="Line 17">
              <a:extLst>
                <a:ext uri="{FF2B5EF4-FFF2-40B4-BE49-F238E27FC236}">
                  <a16:creationId xmlns:a16="http://schemas.microsoft.com/office/drawing/2014/main" xmlns="" id="{A527F86A-B6E7-D654-2886-8FC8478937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632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7" name="Line 18">
              <a:extLst>
                <a:ext uri="{FF2B5EF4-FFF2-40B4-BE49-F238E27FC236}">
                  <a16:creationId xmlns:a16="http://schemas.microsoft.com/office/drawing/2014/main" xmlns="" id="{ECE2B85E-17A4-4602-454F-210540CC6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3051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8" name="Line 19">
              <a:extLst>
                <a:ext uri="{FF2B5EF4-FFF2-40B4-BE49-F238E27FC236}">
                  <a16:creationId xmlns:a16="http://schemas.microsoft.com/office/drawing/2014/main" xmlns="" id="{AE3A47EB-D0F8-DDFD-2475-A38A05DB41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256"/>
              <a:ext cx="336" cy="768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9" name="Text Box 20">
              <a:extLst>
                <a:ext uri="{FF2B5EF4-FFF2-40B4-BE49-F238E27FC236}">
                  <a16:creationId xmlns:a16="http://schemas.microsoft.com/office/drawing/2014/main" xmlns="" id="{99A3D2CE-D579-BD31-12D0-F642E1816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0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60" name="Text Box 21">
              <a:extLst>
                <a:ext uri="{FF2B5EF4-FFF2-40B4-BE49-F238E27FC236}">
                  <a16:creationId xmlns:a16="http://schemas.microsoft.com/office/drawing/2014/main" xmlns="" id="{07734B12-FFF5-1D10-06D6-EAB8C1BA7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168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61" name="Text Box 22">
              <a:extLst>
                <a:ext uri="{FF2B5EF4-FFF2-40B4-BE49-F238E27FC236}">
                  <a16:creationId xmlns:a16="http://schemas.microsoft.com/office/drawing/2014/main" xmlns="" id="{B9A96A38-512A-6D95-BF16-6FEA9ECE35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3648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套裝軟體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62" name="Text Box 23">
              <a:extLst>
                <a:ext uri="{FF2B5EF4-FFF2-40B4-BE49-F238E27FC236}">
                  <a16:creationId xmlns:a16="http://schemas.microsoft.com/office/drawing/2014/main" xmlns="" id="{1FC815AA-62A6-CD92-1FD2-E8F93D2F5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3072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63" name="Line 24">
              <a:extLst>
                <a:ext uri="{FF2B5EF4-FFF2-40B4-BE49-F238E27FC236}">
                  <a16:creationId xmlns:a16="http://schemas.microsoft.com/office/drawing/2014/main" xmlns="" id="{3A7C8D49-F7F7-1535-EF15-E1CAB3357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160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grpSp>
          <p:nvGrpSpPr>
            <p:cNvPr id="62564" name="Group 25">
              <a:extLst>
                <a:ext uri="{FF2B5EF4-FFF2-40B4-BE49-F238E27FC236}">
                  <a16:creationId xmlns:a16="http://schemas.microsoft.com/office/drawing/2014/main" xmlns="" id="{D9A06ECA-27BC-DC1E-F40D-31059965C7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1515"/>
              <a:ext cx="768" cy="1536"/>
              <a:chOff x="2784" y="1200"/>
              <a:chExt cx="768" cy="1536"/>
            </a:xfrm>
          </p:grpSpPr>
          <p:grpSp>
            <p:nvGrpSpPr>
              <p:cNvPr id="62565" name="Group 26">
                <a:extLst>
                  <a:ext uri="{FF2B5EF4-FFF2-40B4-BE49-F238E27FC236}">
                    <a16:creationId xmlns:a16="http://schemas.microsoft.com/office/drawing/2014/main" xmlns="" id="{EFF49D56-0BEB-BE34-61B5-B652DB078E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87" name="Line 27">
                  <a:extLst>
                    <a:ext uri="{FF2B5EF4-FFF2-40B4-BE49-F238E27FC236}">
                      <a16:creationId xmlns:a16="http://schemas.microsoft.com/office/drawing/2014/main" xmlns="" id="{6264CFCC-B982-30C0-3C0E-0E6962584A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8" name="Line 28">
                  <a:extLst>
                    <a:ext uri="{FF2B5EF4-FFF2-40B4-BE49-F238E27FC236}">
                      <a16:creationId xmlns:a16="http://schemas.microsoft.com/office/drawing/2014/main" xmlns="" id="{54EE0A1A-6C2D-E09D-7B45-5178829315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6" name="Group 29">
                <a:extLst>
                  <a:ext uri="{FF2B5EF4-FFF2-40B4-BE49-F238E27FC236}">
                    <a16:creationId xmlns:a16="http://schemas.microsoft.com/office/drawing/2014/main" xmlns="" id="{F51EC468-F6DD-09FB-3020-A01D07CCAC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85" name="Line 30">
                  <a:extLst>
                    <a:ext uri="{FF2B5EF4-FFF2-40B4-BE49-F238E27FC236}">
                      <a16:creationId xmlns:a16="http://schemas.microsoft.com/office/drawing/2014/main" xmlns="" id="{D279D9A9-157B-EB2B-C797-3D7B85BD8F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6" name="Line 31">
                  <a:extLst>
                    <a:ext uri="{FF2B5EF4-FFF2-40B4-BE49-F238E27FC236}">
                      <a16:creationId xmlns:a16="http://schemas.microsoft.com/office/drawing/2014/main" xmlns="" id="{8067CDDB-91F7-3F61-E225-636BB30006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7" name="Group 32">
                <a:extLst>
                  <a:ext uri="{FF2B5EF4-FFF2-40B4-BE49-F238E27FC236}">
                    <a16:creationId xmlns:a16="http://schemas.microsoft.com/office/drawing/2014/main" xmlns="" id="{2BB1423D-3246-8F36-2D5A-1507094428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83" name="Line 33">
                  <a:extLst>
                    <a:ext uri="{FF2B5EF4-FFF2-40B4-BE49-F238E27FC236}">
                      <a16:creationId xmlns:a16="http://schemas.microsoft.com/office/drawing/2014/main" xmlns="" id="{1FA589DB-BAD7-A057-F88A-ABC28945E4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4" name="Line 34">
                  <a:extLst>
                    <a:ext uri="{FF2B5EF4-FFF2-40B4-BE49-F238E27FC236}">
                      <a16:creationId xmlns:a16="http://schemas.microsoft.com/office/drawing/2014/main" xmlns="" id="{7A6CDAC9-0FD9-C973-514E-CBDA1287F4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8" name="Group 35">
                <a:extLst>
                  <a:ext uri="{FF2B5EF4-FFF2-40B4-BE49-F238E27FC236}">
                    <a16:creationId xmlns:a16="http://schemas.microsoft.com/office/drawing/2014/main" xmlns="" id="{E25E129F-E3CE-3B6D-F851-AC5130FD4B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81" name="Line 36">
                  <a:extLst>
                    <a:ext uri="{FF2B5EF4-FFF2-40B4-BE49-F238E27FC236}">
                      <a16:creationId xmlns:a16="http://schemas.microsoft.com/office/drawing/2014/main" xmlns="" id="{EE0847F3-B826-0745-C5F5-F37453C486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2" name="Line 37">
                  <a:extLst>
                    <a:ext uri="{FF2B5EF4-FFF2-40B4-BE49-F238E27FC236}">
                      <a16:creationId xmlns:a16="http://schemas.microsoft.com/office/drawing/2014/main" xmlns="" id="{2AC5F928-75A0-BB90-64BE-037C433B11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9" name="Group 38">
                <a:extLst>
                  <a:ext uri="{FF2B5EF4-FFF2-40B4-BE49-F238E27FC236}">
                    <a16:creationId xmlns:a16="http://schemas.microsoft.com/office/drawing/2014/main" xmlns="" id="{6CECB596-C784-11F6-97D0-D06CFBBE6B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79" name="Line 39">
                  <a:extLst>
                    <a:ext uri="{FF2B5EF4-FFF2-40B4-BE49-F238E27FC236}">
                      <a16:creationId xmlns:a16="http://schemas.microsoft.com/office/drawing/2014/main" xmlns="" id="{B5A97AA3-9186-192C-67DE-146A289A6F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0" name="Line 40">
                  <a:extLst>
                    <a:ext uri="{FF2B5EF4-FFF2-40B4-BE49-F238E27FC236}">
                      <a16:creationId xmlns:a16="http://schemas.microsoft.com/office/drawing/2014/main" xmlns="" id="{AC686247-994E-5878-A935-CBCFB1357C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0" name="Group 41">
                <a:extLst>
                  <a:ext uri="{FF2B5EF4-FFF2-40B4-BE49-F238E27FC236}">
                    <a16:creationId xmlns:a16="http://schemas.microsoft.com/office/drawing/2014/main" xmlns="" id="{F8CD0D17-92E8-54A6-DDC6-BF8326E1AD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77" name="Line 42">
                  <a:extLst>
                    <a:ext uri="{FF2B5EF4-FFF2-40B4-BE49-F238E27FC236}">
                      <a16:creationId xmlns:a16="http://schemas.microsoft.com/office/drawing/2014/main" xmlns="" id="{572434D1-5EBD-AED5-EF98-1E82671A36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8" name="Line 43">
                  <a:extLst>
                    <a:ext uri="{FF2B5EF4-FFF2-40B4-BE49-F238E27FC236}">
                      <a16:creationId xmlns:a16="http://schemas.microsoft.com/office/drawing/2014/main" xmlns="" id="{A7961DAA-FB93-8C8E-D0AE-5CCB156470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1" name="Group 44">
                <a:extLst>
                  <a:ext uri="{FF2B5EF4-FFF2-40B4-BE49-F238E27FC236}">
                    <a16:creationId xmlns:a16="http://schemas.microsoft.com/office/drawing/2014/main" xmlns="" id="{CCCED808-D6D3-D1BB-D93D-EBBEEEBB87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75" name="Line 45">
                  <a:extLst>
                    <a:ext uri="{FF2B5EF4-FFF2-40B4-BE49-F238E27FC236}">
                      <a16:creationId xmlns:a16="http://schemas.microsoft.com/office/drawing/2014/main" xmlns="" id="{5FCCD2C8-F97A-D774-052E-F06A1A42E9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6" name="Line 46">
                  <a:extLst>
                    <a:ext uri="{FF2B5EF4-FFF2-40B4-BE49-F238E27FC236}">
                      <a16:creationId xmlns:a16="http://schemas.microsoft.com/office/drawing/2014/main" xmlns="" id="{799E772D-E6DE-3DB1-AFDC-2318421134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2" name="Group 47">
                <a:extLst>
                  <a:ext uri="{FF2B5EF4-FFF2-40B4-BE49-F238E27FC236}">
                    <a16:creationId xmlns:a16="http://schemas.microsoft.com/office/drawing/2014/main" xmlns="" id="{0EA2EACA-D3E0-2C73-8D1E-FFBC8AA16C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73" name="Line 48">
                  <a:extLst>
                    <a:ext uri="{FF2B5EF4-FFF2-40B4-BE49-F238E27FC236}">
                      <a16:creationId xmlns:a16="http://schemas.microsoft.com/office/drawing/2014/main" xmlns="" id="{CBD30125-FAD4-716F-4557-E21667F455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4" name="Line 49">
                  <a:extLst>
                    <a:ext uri="{FF2B5EF4-FFF2-40B4-BE49-F238E27FC236}">
                      <a16:creationId xmlns:a16="http://schemas.microsoft.com/office/drawing/2014/main" xmlns="" id="{A704A11D-2C7F-BEB0-65A8-AC3DC6A535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</p:grpSp>
      <p:grpSp>
        <p:nvGrpSpPr>
          <p:cNvPr id="379954" name="Group 50">
            <a:extLst>
              <a:ext uri="{FF2B5EF4-FFF2-40B4-BE49-F238E27FC236}">
                <a16:creationId xmlns:a16="http://schemas.microsoft.com/office/drawing/2014/main" xmlns="" id="{172E6C1D-A66F-7055-F432-4FC5D3D45DD7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1905000"/>
            <a:ext cx="2286000" cy="3767138"/>
            <a:chOff x="4080" y="1200"/>
            <a:chExt cx="1440" cy="2373"/>
          </a:xfrm>
        </p:grpSpPr>
        <p:sp>
          <p:nvSpPr>
            <p:cNvPr id="62472" name="Line 51">
              <a:extLst>
                <a:ext uri="{FF2B5EF4-FFF2-40B4-BE49-F238E27FC236}">
                  <a16:creationId xmlns:a16="http://schemas.microsoft.com/office/drawing/2014/main" xmlns="" id="{CA82411A-25AE-A46B-22CE-ABAB639A6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3" name="Line 52">
              <a:extLst>
                <a:ext uri="{FF2B5EF4-FFF2-40B4-BE49-F238E27FC236}">
                  <a16:creationId xmlns:a16="http://schemas.microsoft.com/office/drawing/2014/main" xmlns="" id="{432630DB-9060-1539-3FC0-5D3BBC3BD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4" name="Text Box 53">
              <a:extLst>
                <a:ext uri="{FF2B5EF4-FFF2-40B4-BE49-F238E27FC236}">
                  <a16:creationId xmlns:a16="http://schemas.microsoft.com/office/drawing/2014/main" xmlns="" id="{8AD83802-461A-8FDB-4DC0-3DBF638D1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15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475" name="Text Box 54">
              <a:extLst>
                <a:ext uri="{FF2B5EF4-FFF2-40B4-BE49-F238E27FC236}">
                  <a16:creationId xmlns:a16="http://schemas.microsoft.com/office/drawing/2014/main" xmlns="" id="{D46D4CF6-33C2-C7EE-D961-AF7DD94A3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20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476" name="Text Box 55">
              <a:extLst>
                <a:ext uri="{FF2B5EF4-FFF2-40B4-BE49-F238E27FC236}">
                  <a16:creationId xmlns:a16="http://schemas.microsoft.com/office/drawing/2014/main" xmlns="" id="{FF12E54E-1B9D-C862-2051-2DF9DD0E99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285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持續服務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477" name="Text Box 56">
              <a:extLst>
                <a:ext uri="{FF2B5EF4-FFF2-40B4-BE49-F238E27FC236}">
                  <a16:creationId xmlns:a16="http://schemas.microsoft.com/office/drawing/2014/main" xmlns="" id="{05E25DD6-56B3-E9BE-DD19-CD2E88E1A7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73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478" name="Line 57">
              <a:extLst>
                <a:ext uri="{FF2B5EF4-FFF2-40B4-BE49-F238E27FC236}">
                  <a16:creationId xmlns:a16="http://schemas.microsoft.com/office/drawing/2014/main" xmlns="" id="{F15EB549-4444-19F1-006D-DD360BABB6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2160"/>
              <a:ext cx="288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9" name="Line 58">
              <a:extLst>
                <a:ext uri="{FF2B5EF4-FFF2-40B4-BE49-F238E27FC236}">
                  <a16:creationId xmlns:a16="http://schemas.microsoft.com/office/drawing/2014/main" xmlns="" id="{F3CA1B2C-1298-3AEE-02BD-8EFABFA96C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488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80" name="Line 59">
              <a:extLst>
                <a:ext uri="{FF2B5EF4-FFF2-40B4-BE49-F238E27FC236}">
                  <a16:creationId xmlns:a16="http://schemas.microsoft.com/office/drawing/2014/main" xmlns="" id="{81ED42BA-0B5C-ECDE-14BB-E1259CE0E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584"/>
              <a:ext cx="0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grpSp>
          <p:nvGrpSpPr>
            <p:cNvPr id="62481" name="Group 60">
              <a:extLst>
                <a:ext uri="{FF2B5EF4-FFF2-40B4-BE49-F238E27FC236}">
                  <a16:creationId xmlns:a16="http://schemas.microsoft.com/office/drawing/2014/main" xmlns="" id="{12EB649D-F3F1-4A0B-50A4-644D7D6755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2" y="2256"/>
              <a:ext cx="240" cy="480"/>
              <a:chOff x="2784" y="1200"/>
              <a:chExt cx="768" cy="1536"/>
            </a:xfrm>
          </p:grpSpPr>
          <p:grpSp>
            <p:nvGrpSpPr>
              <p:cNvPr id="62532" name="Group 61">
                <a:extLst>
                  <a:ext uri="{FF2B5EF4-FFF2-40B4-BE49-F238E27FC236}">
                    <a16:creationId xmlns:a16="http://schemas.microsoft.com/office/drawing/2014/main" xmlns="" id="{E822A4F1-028F-6A08-12A7-47C76101C0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54" name="Line 62">
                  <a:extLst>
                    <a:ext uri="{FF2B5EF4-FFF2-40B4-BE49-F238E27FC236}">
                      <a16:creationId xmlns:a16="http://schemas.microsoft.com/office/drawing/2014/main" xmlns="" id="{51791E22-D5E2-C0C7-EBFC-29BC576B6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5" name="Line 63">
                  <a:extLst>
                    <a:ext uri="{FF2B5EF4-FFF2-40B4-BE49-F238E27FC236}">
                      <a16:creationId xmlns:a16="http://schemas.microsoft.com/office/drawing/2014/main" xmlns="" id="{5E308ECD-B350-151A-E96E-42DA0B0DB7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3" name="Group 64">
                <a:extLst>
                  <a:ext uri="{FF2B5EF4-FFF2-40B4-BE49-F238E27FC236}">
                    <a16:creationId xmlns:a16="http://schemas.microsoft.com/office/drawing/2014/main" xmlns="" id="{ABA08643-B11E-7B69-2F8B-44964CF200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52" name="Line 65">
                  <a:extLst>
                    <a:ext uri="{FF2B5EF4-FFF2-40B4-BE49-F238E27FC236}">
                      <a16:creationId xmlns:a16="http://schemas.microsoft.com/office/drawing/2014/main" xmlns="" id="{E34E3416-0E3E-EB62-9615-C71D2F0A4A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3" name="Line 66">
                  <a:extLst>
                    <a:ext uri="{FF2B5EF4-FFF2-40B4-BE49-F238E27FC236}">
                      <a16:creationId xmlns:a16="http://schemas.microsoft.com/office/drawing/2014/main" xmlns="" id="{E8E3A56C-30CA-651C-A28E-10A178811F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4" name="Group 67">
                <a:extLst>
                  <a:ext uri="{FF2B5EF4-FFF2-40B4-BE49-F238E27FC236}">
                    <a16:creationId xmlns:a16="http://schemas.microsoft.com/office/drawing/2014/main" xmlns="" id="{1C881479-1301-91DB-C823-043D122A2C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50" name="Line 68">
                  <a:extLst>
                    <a:ext uri="{FF2B5EF4-FFF2-40B4-BE49-F238E27FC236}">
                      <a16:creationId xmlns:a16="http://schemas.microsoft.com/office/drawing/2014/main" xmlns="" id="{7C3031DE-3EDB-63ED-F1E8-0F3A6C1DDF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1" name="Line 69">
                  <a:extLst>
                    <a:ext uri="{FF2B5EF4-FFF2-40B4-BE49-F238E27FC236}">
                      <a16:creationId xmlns:a16="http://schemas.microsoft.com/office/drawing/2014/main" xmlns="" id="{8632E37E-4C3A-B3F2-5DE0-7A435A7491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5" name="Group 70">
                <a:extLst>
                  <a:ext uri="{FF2B5EF4-FFF2-40B4-BE49-F238E27FC236}">
                    <a16:creationId xmlns:a16="http://schemas.microsoft.com/office/drawing/2014/main" xmlns="" id="{89CC8FFD-1B04-1084-AE4B-D62C89E741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48" name="Line 71">
                  <a:extLst>
                    <a:ext uri="{FF2B5EF4-FFF2-40B4-BE49-F238E27FC236}">
                      <a16:creationId xmlns:a16="http://schemas.microsoft.com/office/drawing/2014/main" xmlns="" id="{1292F6CB-2AD3-70E3-0EF7-A93AC68D8F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9" name="Line 72">
                  <a:extLst>
                    <a:ext uri="{FF2B5EF4-FFF2-40B4-BE49-F238E27FC236}">
                      <a16:creationId xmlns:a16="http://schemas.microsoft.com/office/drawing/2014/main" xmlns="" id="{40AC51C8-F109-B6F8-943B-D6B338AEE7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6" name="Group 73">
                <a:extLst>
                  <a:ext uri="{FF2B5EF4-FFF2-40B4-BE49-F238E27FC236}">
                    <a16:creationId xmlns:a16="http://schemas.microsoft.com/office/drawing/2014/main" xmlns="" id="{08CE8A8C-880F-6D1F-7C22-68BFDA6B7C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46" name="Line 74">
                  <a:extLst>
                    <a:ext uri="{FF2B5EF4-FFF2-40B4-BE49-F238E27FC236}">
                      <a16:creationId xmlns:a16="http://schemas.microsoft.com/office/drawing/2014/main" xmlns="" id="{35F3D62D-301E-0262-D08E-686B54234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7" name="Line 75">
                  <a:extLst>
                    <a:ext uri="{FF2B5EF4-FFF2-40B4-BE49-F238E27FC236}">
                      <a16:creationId xmlns:a16="http://schemas.microsoft.com/office/drawing/2014/main" xmlns="" id="{12157CFA-748E-6889-95AE-267EB46749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7" name="Group 76">
                <a:extLst>
                  <a:ext uri="{FF2B5EF4-FFF2-40B4-BE49-F238E27FC236}">
                    <a16:creationId xmlns:a16="http://schemas.microsoft.com/office/drawing/2014/main" xmlns="" id="{2854F058-168F-E654-A567-79E70DEF7A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44" name="Line 77">
                  <a:extLst>
                    <a:ext uri="{FF2B5EF4-FFF2-40B4-BE49-F238E27FC236}">
                      <a16:creationId xmlns:a16="http://schemas.microsoft.com/office/drawing/2014/main" xmlns="" id="{D79D9ACD-A3DE-E50A-BC83-F549FA5428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5" name="Line 78">
                  <a:extLst>
                    <a:ext uri="{FF2B5EF4-FFF2-40B4-BE49-F238E27FC236}">
                      <a16:creationId xmlns:a16="http://schemas.microsoft.com/office/drawing/2014/main" xmlns="" id="{D9D6452A-68B4-64E5-CB26-3C2150507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8" name="Group 79">
                <a:extLst>
                  <a:ext uri="{FF2B5EF4-FFF2-40B4-BE49-F238E27FC236}">
                    <a16:creationId xmlns:a16="http://schemas.microsoft.com/office/drawing/2014/main" xmlns="" id="{78FC9F45-1414-BA78-1026-6533DE5592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42" name="Line 80">
                  <a:extLst>
                    <a:ext uri="{FF2B5EF4-FFF2-40B4-BE49-F238E27FC236}">
                      <a16:creationId xmlns:a16="http://schemas.microsoft.com/office/drawing/2014/main" xmlns="" id="{7044E218-3E57-AFDD-3429-94FBE40523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3" name="Line 81">
                  <a:extLst>
                    <a:ext uri="{FF2B5EF4-FFF2-40B4-BE49-F238E27FC236}">
                      <a16:creationId xmlns:a16="http://schemas.microsoft.com/office/drawing/2014/main" xmlns="" id="{D3AD9D11-0080-3583-E079-5D2EC5E9C1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9" name="Group 82">
                <a:extLst>
                  <a:ext uri="{FF2B5EF4-FFF2-40B4-BE49-F238E27FC236}">
                    <a16:creationId xmlns:a16="http://schemas.microsoft.com/office/drawing/2014/main" xmlns="" id="{E0E69665-AFDC-6550-76E8-D682D805CE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40" name="Line 83">
                  <a:extLst>
                    <a:ext uri="{FF2B5EF4-FFF2-40B4-BE49-F238E27FC236}">
                      <a16:creationId xmlns:a16="http://schemas.microsoft.com/office/drawing/2014/main" xmlns="" id="{4E3D1201-7068-07ED-3CC2-D18ED23193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1" name="Line 84">
                  <a:extLst>
                    <a:ext uri="{FF2B5EF4-FFF2-40B4-BE49-F238E27FC236}">
                      <a16:creationId xmlns:a16="http://schemas.microsoft.com/office/drawing/2014/main" xmlns="" id="{E0A0FAAC-7F38-6D66-BB58-810AAF3B12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  <p:grpSp>
          <p:nvGrpSpPr>
            <p:cNvPr id="62482" name="Group 85">
              <a:extLst>
                <a:ext uri="{FF2B5EF4-FFF2-40B4-BE49-F238E27FC236}">
                  <a16:creationId xmlns:a16="http://schemas.microsoft.com/office/drawing/2014/main" xmlns="" id="{4370C8D2-EEA3-5DB5-64A3-76D6CEA954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776"/>
              <a:ext cx="240" cy="480"/>
              <a:chOff x="2784" y="1200"/>
              <a:chExt cx="768" cy="1536"/>
            </a:xfrm>
          </p:grpSpPr>
          <p:grpSp>
            <p:nvGrpSpPr>
              <p:cNvPr id="62508" name="Group 86">
                <a:extLst>
                  <a:ext uri="{FF2B5EF4-FFF2-40B4-BE49-F238E27FC236}">
                    <a16:creationId xmlns:a16="http://schemas.microsoft.com/office/drawing/2014/main" xmlns="" id="{F8DF48D5-CAEC-5598-023E-2F2A28D2D0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30" name="Line 87">
                  <a:extLst>
                    <a:ext uri="{FF2B5EF4-FFF2-40B4-BE49-F238E27FC236}">
                      <a16:creationId xmlns:a16="http://schemas.microsoft.com/office/drawing/2014/main" xmlns="" id="{5F3DD115-BEF7-7759-4AFD-43860DE103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31" name="Line 88">
                  <a:extLst>
                    <a:ext uri="{FF2B5EF4-FFF2-40B4-BE49-F238E27FC236}">
                      <a16:creationId xmlns:a16="http://schemas.microsoft.com/office/drawing/2014/main" xmlns="" id="{EF9E0E59-6B14-A9B0-FFC9-544302A51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09" name="Group 89">
                <a:extLst>
                  <a:ext uri="{FF2B5EF4-FFF2-40B4-BE49-F238E27FC236}">
                    <a16:creationId xmlns:a16="http://schemas.microsoft.com/office/drawing/2014/main" xmlns="" id="{C48F5F7D-FB64-1730-7143-9423455051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28" name="Line 90">
                  <a:extLst>
                    <a:ext uri="{FF2B5EF4-FFF2-40B4-BE49-F238E27FC236}">
                      <a16:creationId xmlns:a16="http://schemas.microsoft.com/office/drawing/2014/main" xmlns="" id="{696EF50D-949D-1B9F-07D9-FED2D3CFE6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9" name="Line 91">
                  <a:extLst>
                    <a:ext uri="{FF2B5EF4-FFF2-40B4-BE49-F238E27FC236}">
                      <a16:creationId xmlns:a16="http://schemas.microsoft.com/office/drawing/2014/main" xmlns="" id="{50CBADF5-E675-C4B9-BFAA-0108EE77D3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0" name="Group 92">
                <a:extLst>
                  <a:ext uri="{FF2B5EF4-FFF2-40B4-BE49-F238E27FC236}">
                    <a16:creationId xmlns:a16="http://schemas.microsoft.com/office/drawing/2014/main" xmlns="" id="{5CC5C0CD-549B-EF3A-D86C-B38EDB3DE4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26" name="Line 93">
                  <a:extLst>
                    <a:ext uri="{FF2B5EF4-FFF2-40B4-BE49-F238E27FC236}">
                      <a16:creationId xmlns:a16="http://schemas.microsoft.com/office/drawing/2014/main" xmlns="" id="{067F8E36-C93C-A3F5-80D9-1E4845BCEA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7" name="Line 94">
                  <a:extLst>
                    <a:ext uri="{FF2B5EF4-FFF2-40B4-BE49-F238E27FC236}">
                      <a16:creationId xmlns:a16="http://schemas.microsoft.com/office/drawing/2014/main" xmlns="" id="{8B1490CE-E84A-1480-CDDC-E5399DB4D9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1" name="Group 95">
                <a:extLst>
                  <a:ext uri="{FF2B5EF4-FFF2-40B4-BE49-F238E27FC236}">
                    <a16:creationId xmlns:a16="http://schemas.microsoft.com/office/drawing/2014/main" xmlns="" id="{91272946-B57C-3091-21AF-5B4BC1C7EA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24" name="Line 96">
                  <a:extLst>
                    <a:ext uri="{FF2B5EF4-FFF2-40B4-BE49-F238E27FC236}">
                      <a16:creationId xmlns:a16="http://schemas.microsoft.com/office/drawing/2014/main" xmlns="" id="{D2146848-0DD7-7A80-B996-2CCD2D8F23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5" name="Line 97">
                  <a:extLst>
                    <a:ext uri="{FF2B5EF4-FFF2-40B4-BE49-F238E27FC236}">
                      <a16:creationId xmlns:a16="http://schemas.microsoft.com/office/drawing/2014/main" xmlns="" id="{11EE6613-F13E-8A05-9FE0-BA4945E051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2" name="Group 98">
                <a:extLst>
                  <a:ext uri="{FF2B5EF4-FFF2-40B4-BE49-F238E27FC236}">
                    <a16:creationId xmlns:a16="http://schemas.microsoft.com/office/drawing/2014/main" xmlns="" id="{190DE167-7C48-9A49-56DE-B2E6655A35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22" name="Line 99">
                  <a:extLst>
                    <a:ext uri="{FF2B5EF4-FFF2-40B4-BE49-F238E27FC236}">
                      <a16:creationId xmlns:a16="http://schemas.microsoft.com/office/drawing/2014/main" xmlns="" id="{97E61732-6AE7-7614-EE94-52D84C3EA9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3" name="Line 100">
                  <a:extLst>
                    <a:ext uri="{FF2B5EF4-FFF2-40B4-BE49-F238E27FC236}">
                      <a16:creationId xmlns:a16="http://schemas.microsoft.com/office/drawing/2014/main" xmlns="" id="{0AD45A4C-0ED2-035E-AEC0-6D4742767A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3" name="Group 101">
                <a:extLst>
                  <a:ext uri="{FF2B5EF4-FFF2-40B4-BE49-F238E27FC236}">
                    <a16:creationId xmlns:a16="http://schemas.microsoft.com/office/drawing/2014/main" xmlns="" id="{59814190-4EE2-5931-501D-8852260A6F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20" name="Line 102">
                  <a:extLst>
                    <a:ext uri="{FF2B5EF4-FFF2-40B4-BE49-F238E27FC236}">
                      <a16:creationId xmlns:a16="http://schemas.microsoft.com/office/drawing/2014/main" xmlns="" id="{7765F738-4F0F-8EC2-6644-74F8407042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1" name="Line 103">
                  <a:extLst>
                    <a:ext uri="{FF2B5EF4-FFF2-40B4-BE49-F238E27FC236}">
                      <a16:creationId xmlns:a16="http://schemas.microsoft.com/office/drawing/2014/main" xmlns="" id="{7127C4B7-CE41-3E86-2C27-F8F414EBCC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4" name="Group 104">
                <a:extLst>
                  <a:ext uri="{FF2B5EF4-FFF2-40B4-BE49-F238E27FC236}">
                    <a16:creationId xmlns:a16="http://schemas.microsoft.com/office/drawing/2014/main" xmlns="" id="{215F1846-E424-4C56-B0E1-542CB32037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18" name="Line 105">
                  <a:extLst>
                    <a:ext uri="{FF2B5EF4-FFF2-40B4-BE49-F238E27FC236}">
                      <a16:creationId xmlns:a16="http://schemas.microsoft.com/office/drawing/2014/main" xmlns="" id="{7D4E2FF7-D21D-B8FC-572F-488CC5307C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19" name="Line 106">
                  <a:extLst>
                    <a:ext uri="{FF2B5EF4-FFF2-40B4-BE49-F238E27FC236}">
                      <a16:creationId xmlns:a16="http://schemas.microsoft.com/office/drawing/2014/main" xmlns="" id="{5629E75A-A474-CE58-8AB0-14BDD4D1F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5" name="Group 107">
                <a:extLst>
                  <a:ext uri="{FF2B5EF4-FFF2-40B4-BE49-F238E27FC236}">
                    <a16:creationId xmlns:a16="http://schemas.microsoft.com/office/drawing/2014/main" xmlns="" id="{DABA4F55-A1EC-3D77-73CA-3FF2684BD4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16" name="Line 108">
                  <a:extLst>
                    <a:ext uri="{FF2B5EF4-FFF2-40B4-BE49-F238E27FC236}">
                      <a16:creationId xmlns:a16="http://schemas.microsoft.com/office/drawing/2014/main" xmlns="" id="{2776D2C6-6440-BB27-42C7-88D629FA27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17" name="Line 109">
                  <a:extLst>
                    <a:ext uri="{FF2B5EF4-FFF2-40B4-BE49-F238E27FC236}">
                      <a16:creationId xmlns:a16="http://schemas.microsoft.com/office/drawing/2014/main" xmlns="" id="{7337D23A-EA75-7942-0A66-0D31608629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  <p:grpSp>
          <p:nvGrpSpPr>
            <p:cNvPr id="62483" name="Group 110">
              <a:extLst>
                <a:ext uri="{FF2B5EF4-FFF2-40B4-BE49-F238E27FC236}">
                  <a16:creationId xmlns:a16="http://schemas.microsoft.com/office/drawing/2014/main" xmlns="" id="{57B0D675-91F0-3F13-A85B-2D83BC75D9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2" y="1296"/>
              <a:ext cx="240" cy="480"/>
              <a:chOff x="2784" y="1200"/>
              <a:chExt cx="768" cy="1536"/>
            </a:xfrm>
          </p:grpSpPr>
          <p:grpSp>
            <p:nvGrpSpPr>
              <p:cNvPr id="62484" name="Group 111">
                <a:extLst>
                  <a:ext uri="{FF2B5EF4-FFF2-40B4-BE49-F238E27FC236}">
                    <a16:creationId xmlns:a16="http://schemas.microsoft.com/office/drawing/2014/main" xmlns="" id="{06414F88-CE54-8D2E-9162-1AD27F7794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06" name="Line 112">
                  <a:extLst>
                    <a:ext uri="{FF2B5EF4-FFF2-40B4-BE49-F238E27FC236}">
                      <a16:creationId xmlns:a16="http://schemas.microsoft.com/office/drawing/2014/main" xmlns="" id="{DEB7A121-79E5-8491-AF6F-F9C1F74A03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7" name="Line 113">
                  <a:extLst>
                    <a:ext uri="{FF2B5EF4-FFF2-40B4-BE49-F238E27FC236}">
                      <a16:creationId xmlns:a16="http://schemas.microsoft.com/office/drawing/2014/main" xmlns="" id="{A26F3035-E48C-CEBA-FAA5-6E0E412CA0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5" name="Group 114">
                <a:extLst>
                  <a:ext uri="{FF2B5EF4-FFF2-40B4-BE49-F238E27FC236}">
                    <a16:creationId xmlns:a16="http://schemas.microsoft.com/office/drawing/2014/main" xmlns="" id="{E2E3651A-5732-9FCF-802E-CD085CEFD6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04" name="Line 115">
                  <a:extLst>
                    <a:ext uri="{FF2B5EF4-FFF2-40B4-BE49-F238E27FC236}">
                      <a16:creationId xmlns:a16="http://schemas.microsoft.com/office/drawing/2014/main" xmlns="" id="{D86A438F-4682-C3BF-C765-5539B5DE09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5" name="Line 116">
                  <a:extLst>
                    <a:ext uri="{FF2B5EF4-FFF2-40B4-BE49-F238E27FC236}">
                      <a16:creationId xmlns:a16="http://schemas.microsoft.com/office/drawing/2014/main" xmlns="" id="{B1B42073-1C0B-649D-E9F8-0832F6739C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6" name="Group 117">
                <a:extLst>
                  <a:ext uri="{FF2B5EF4-FFF2-40B4-BE49-F238E27FC236}">
                    <a16:creationId xmlns:a16="http://schemas.microsoft.com/office/drawing/2014/main" xmlns="" id="{7C20DBDB-A92F-3777-CE67-00164E2795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02" name="Line 118">
                  <a:extLst>
                    <a:ext uri="{FF2B5EF4-FFF2-40B4-BE49-F238E27FC236}">
                      <a16:creationId xmlns:a16="http://schemas.microsoft.com/office/drawing/2014/main" xmlns="" id="{49E33D18-F39D-7D35-D2E8-A619DEB126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3" name="Line 119">
                  <a:extLst>
                    <a:ext uri="{FF2B5EF4-FFF2-40B4-BE49-F238E27FC236}">
                      <a16:creationId xmlns:a16="http://schemas.microsoft.com/office/drawing/2014/main" xmlns="" id="{DC9F43D6-A5FE-718E-D731-AA28D8CCFF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7" name="Group 120">
                <a:extLst>
                  <a:ext uri="{FF2B5EF4-FFF2-40B4-BE49-F238E27FC236}">
                    <a16:creationId xmlns:a16="http://schemas.microsoft.com/office/drawing/2014/main" xmlns="" id="{9EF5A399-C55A-0335-D9CA-34F60AFC06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00" name="Line 121">
                  <a:extLst>
                    <a:ext uri="{FF2B5EF4-FFF2-40B4-BE49-F238E27FC236}">
                      <a16:creationId xmlns:a16="http://schemas.microsoft.com/office/drawing/2014/main" xmlns="" id="{35D37F05-3BB4-945C-846B-47D47D7AB2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1" name="Line 122">
                  <a:extLst>
                    <a:ext uri="{FF2B5EF4-FFF2-40B4-BE49-F238E27FC236}">
                      <a16:creationId xmlns:a16="http://schemas.microsoft.com/office/drawing/2014/main" xmlns="" id="{C831DB3C-83D7-C1E1-97C2-DFF7080A9E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8" name="Group 123">
                <a:extLst>
                  <a:ext uri="{FF2B5EF4-FFF2-40B4-BE49-F238E27FC236}">
                    <a16:creationId xmlns:a16="http://schemas.microsoft.com/office/drawing/2014/main" xmlns="" id="{2796FE45-4109-AD86-0225-8C4ADF3BAE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498" name="Line 124">
                  <a:extLst>
                    <a:ext uri="{FF2B5EF4-FFF2-40B4-BE49-F238E27FC236}">
                      <a16:creationId xmlns:a16="http://schemas.microsoft.com/office/drawing/2014/main" xmlns="" id="{53EBDA73-F965-693B-23B3-A5F4F1358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9" name="Line 125">
                  <a:extLst>
                    <a:ext uri="{FF2B5EF4-FFF2-40B4-BE49-F238E27FC236}">
                      <a16:creationId xmlns:a16="http://schemas.microsoft.com/office/drawing/2014/main" xmlns="" id="{186B41A8-8F74-CEB4-2170-0951DC2E15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9" name="Group 126">
                <a:extLst>
                  <a:ext uri="{FF2B5EF4-FFF2-40B4-BE49-F238E27FC236}">
                    <a16:creationId xmlns:a16="http://schemas.microsoft.com/office/drawing/2014/main" xmlns="" id="{1DC5AE74-1CA2-6B7A-3A15-2C0775F7B7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496" name="Line 127">
                  <a:extLst>
                    <a:ext uri="{FF2B5EF4-FFF2-40B4-BE49-F238E27FC236}">
                      <a16:creationId xmlns:a16="http://schemas.microsoft.com/office/drawing/2014/main" xmlns="" id="{3A76A40F-F222-C662-CCA0-9B96A6F606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7" name="Line 128">
                  <a:extLst>
                    <a:ext uri="{FF2B5EF4-FFF2-40B4-BE49-F238E27FC236}">
                      <a16:creationId xmlns:a16="http://schemas.microsoft.com/office/drawing/2014/main" xmlns="" id="{785744E6-D006-AB75-F524-01DAC036F4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90" name="Group 129">
                <a:extLst>
                  <a:ext uri="{FF2B5EF4-FFF2-40B4-BE49-F238E27FC236}">
                    <a16:creationId xmlns:a16="http://schemas.microsoft.com/office/drawing/2014/main" xmlns="" id="{D8F0DBAE-CF58-BE24-6733-D2F825817D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494" name="Line 130">
                  <a:extLst>
                    <a:ext uri="{FF2B5EF4-FFF2-40B4-BE49-F238E27FC236}">
                      <a16:creationId xmlns:a16="http://schemas.microsoft.com/office/drawing/2014/main" xmlns="" id="{29EE1640-BE2C-20AA-A478-40CBD940D1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5" name="Line 131">
                  <a:extLst>
                    <a:ext uri="{FF2B5EF4-FFF2-40B4-BE49-F238E27FC236}">
                      <a16:creationId xmlns:a16="http://schemas.microsoft.com/office/drawing/2014/main" xmlns="" id="{937E9E3A-000F-7216-4E4E-4AE8AAA160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91" name="Group 132">
                <a:extLst>
                  <a:ext uri="{FF2B5EF4-FFF2-40B4-BE49-F238E27FC236}">
                    <a16:creationId xmlns:a16="http://schemas.microsoft.com/office/drawing/2014/main" xmlns="" id="{1A4B0A3B-E0A0-F798-3977-F747D531BF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492" name="Line 133">
                  <a:extLst>
                    <a:ext uri="{FF2B5EF4-FFF2-40B4-BE49-F238E27FC236}">
                      <a16:creationId xmlns:a16="http://schemas.microsoft.com/office/drawing/2014/main" xmlns="" id="{95CBFAE0-8DC9-0FAD-2912-18C6F3376D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3" name="Line 134">
                  <a:extLst>
                    <a:ext uri="{FF2B5EF4-FFF2-40B4-BE49-F238E27FC236}">
                      <a16:creationId xmlns:a16="http://schemas.microsoft.com/office/drawing/2014/main" xmlns="" id="{F7CB0ADC-A4D2-86DC-CFDB-410A0BFE12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79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7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頁尾版面配置區 3">
            <a:extLst>
              <a:ext uri="{FF2B5EF4-FFF2-40B4-BE49-F238E27FC236}">
                <a16:creationId xmlns:a16="http://schemas.microsoft.com/office/drawing/2014/main" xmlns="" id="{B9144C24-96AE-90D9-B062-090508A601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5" name="投影片編號版面配置區 4">
            <a:extLst>
              <a:ext uri="{FF2B5EF4-FFF2-40B4-BE49-F238E27FC236}">
                <a16:creationId xmlns:a16="http://schemas.microsoft.com/office/drawing/2014/main" xmlns="" id="{40418EB8-F436-4A69-8775-023A85CEE3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1252569-133D-9D4E-96DD-06595E8EB7B3}" type="slidenum">
              <a:rPr lang="en-US" altLang="zh-TW" sz="1400">
                <a:solidFill>
                  <a:srgbClr val="333399"/>
                </a:solidFill>
              </a:rPr>
              <a:pPr/>
              <a:t>49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6" name="Rectangle 2">
            <a:extLst>
              <a:ext uri="{FF2B5EF4-FFF2-40B4-BE49-F238E27FC236}">
                <a16:creationId xmlns:a16="http://schemas.microsoft.com/office/drawing/2014/main" xmlns="" id="{93856467-E233-56C2-1A04-13F34551D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Servitization of products</a:t>
            </a:r>
          </a:p>
        </p:txBody>
      </p:sp>
      <p:sp>
        <p:nvSpPr>
          <p:cNvPr id="381955" name="Rectangle 3">
            <a:extLst>
              <a:ext uri="{FF2B5EF4-FFF2-40B4-BE49-F238E27FC236}">
                <a16:creationId xmlns:a16="http://schemas.microsoft.com/office/drawing/2014/main" xmlns="" id="{6305F59C-5979-2A83-EE7D-18C44B4B1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從產品販售，走向服務提供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為何從服務走向產品，從產品走向服務？</a:t>
            </a:r>
            <a:endParaRPr lang="en-US" altLang="zh-TW"/>
          </a:p>
          <a:p>
            <a:pPr eaLnBrk="1" hangingPunct="1"/>
            <a:r>
              <a:rPr lang="zh-TW" altLang="en-US"/>
              <a:t>一次過的服務</a:t>
            </a:r>
            <a:r>
              <a:rPr lang="en-US" altLang="zh-TW"/>
              <a:t>──</a:t>
            </a:r>
            <a:r>
              <a:rPr lang="zh-TW" altLang="en-US"/>
              <a:t>產品</a:t>
            </a:r>
            <a:r>
              <a:rPr lang="en-US" altLang="zh-TW"/>
              <a:t>──</a:t>
            </a:r>
            <a:r>
              <a:rPr lang="zh-TW" altLang="en-US"/>
              <a:t>持續服務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頁尾版面配置區 3">
            <a:extLst>
              <a:ext uri="{FF2B5EF4-FFF2-40B4-BE49-F238E27FC236}">
                <a16:creationId xmlns:a16="http://schemas.microsoft.com/office/drawing/2014/main" xmlns="" id="{A0B3A852-8618-11F3-932D-427D0EE1A3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5" name="投影片編號版面配置區 4">
            <a:extLst>
              <a:ext uri="{FF2B5EF4-FFF2-40B4-BE49-F238E27FC236}">
                <a16:creationId xmlns:a16="http://schemas.microsoft.com/office/drawing/2014/main" xmlns="" id="{11D1C3DB-DDBB-3107-B408-74A83472C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6BEA6D9-C0A8-D54B-B79A-ED3A8548E2B6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xmlns="" id="{B5CC3FD4-407F-BAFA-0F21-E472AAE4C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獲利世代</a:t>
            </a:r>
          </a:p>
        </p:txBody>
      </p:sp>
      <p:sp>
        <p:nvSpPr>
          <p:cNvPr id="8197" name="WordArt 4">
            <a:extLst>
              <a:ext uri="{FF2B5EF4-FFF2-40B4-BE49-F238E27FC236}">
                <a16:creationId xmlns:a16="http://schemas.microsoft.com/office/drawing/2014/main" xmlns="" id="{FA22BE6A-1F4B-20E8-DA3D-C5E553BBD1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92275" y="2852738"/>
            <a:ext cx="5903913" cy="280828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zh-TW" alt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新細明體" panose="02020500000000000000" pitchFamily="18" charset="-120"/>
              </a:rPr>
              <a:t>商業模式架構</a:t>
            </a:r>
            <a:endParaRPr lang="x-none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xmlns="" id="{80DAF75B-0879-8FE3-8FEC-002F27CB2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628775"/>
            <a:ext cx="5832475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頁尾版面配置區 3">
            <a:extLst>
              <a:ext uri="{FF2B5EF4-FFF2-40B4-BE49-F238E27FC236}">
                <a16:creationId xmlns:a16="http://schemas.microsoft.com/office/drawing/2014/main" xmlns="" id="{35E4F78B-63E3-ACA0-C522-0AAF079CC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39" name="投影片編號版面配置區 4">
            <a:extLst>
              <a:ext uri="{FF2B5EF4-FFF2-40B4-BE49-F238E27FC236}">
                <a16:creationId xmlns:a16="http://schemas.microsoft.com/office/drawing/2014/main" xmlns="" id="{400D56E6-2ED1-0CCC-1827-8C31159D4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18F7FD-C54E-E345-BF8B-EA0FB16C7C06}" type="slidenum">
              <a:rPr lang="en-US" altLang="zh-TW" sz="1400">
                <a:solidFill>
                  <a:srgbClr val="333399"/>
                </a:solidFill>
              </a:rPr>
              <a:pPr/>
              <a:t>50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:a16="http://schemas.microsoft.com/office/drawing/2014/main" xmlns="" id="{8091EC96-081B-ED2D-E82F-86D39E69E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庫存的成本</a:t>
            </a:r>
          </a:p>
        </p:txBody>
      </p:sp>
      <p:sp>
        <p:nvSpPr>
          <p:cNvPr id="65541" name="Rectangle 3">
            <a:extLst>
              <a:ext uri="{FF2B5EF4-FFF2-40B4-BE49-F238E27FC236}">
                <a16:creationId xmlns:a16="http://schemas.microsoft.com/office/drawing/2014/main" xmlns="" id="{60D03A92-6DB8-864C-4A66-9A88A82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假設：某公司</a:t>
            </a:r>
            <a:r>
              <a:rPr lang="en-US" altLang="zh-TW" sz="2800"/>
              <a:t>10</a:t>
            </a:r>
            <a:r>
              <a:rPr lang="zh-TW" altLang="en-US" sz="2800"/>
              <a:t>億營業額，</a:t>
            </a:r>
            <a:r>
              <a:rPr lang="en-US" altLang="zh-TW" sz="2800"/>
              <a:t>60%</a:t>
            </a:r>
            <a:r>
              <a:rPr lang="zh-TW" altLang="en-US" sz="2800"/>
              <a:t>原料成本</a:t>
            </a:r>
            <a:endParaRPr lang="en-US" altLang="zh-TW" sz="2800"/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r>
              <a:rPr lang="en-US" altLang="zh-TW" sz="2800">
                <a:sym typeface="Wingdings" pitchFamily="2" charset="2"/>
              </a:rPr>
              <a:t> 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庫存減少：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1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假設利率</a:t>
            </a:r>
            <a:r>
              <a:rPr lang="en-US" altLang="zh-TW" sz="2800"/>
              <a:t>5</a:t>
            </a:r>
            <a:r>
              <a:rPr lang="zh-TW" altLang="en-US" sz="2800"/>
              <a:t>％，光是資金壓積的成本</a:t>
            </a:r>
            <a:r>
              <a:rPr lang="en-US" altLang="zh-TW" sz="2800"/>
              <a:t>﹐</a:t>
            </a:r>
            <a:r>
              <a:rPr lang="zh-TW" altLang="en-US" sz="2800"/>
              <a:t>每年節省</a:t>
            </a:r>
            <a:r>
              <a:rPr lang="en-US" altLang="zh-TW" sz="2800"/>
              <a:t>7.5</a:t>
            </a:r>
            <a:r>
              <a:rPr lang="zh-TW" altLang="en-US" sz="2800"/>
              <a:t>百萬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頁尾版面配置區 3">
            <a:extLst>
              <a:ext uri="{FF2B5EF4-FFF2-40B4-BE49-F238E27FC236}">
                <a16:creationId xmlns:a16="http://schemas.microsoft.com/office/drawing/2014/main" xmlns="" id="{E3DA1D4F-7635-A594-8FE5-9495B1255D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7" name="投影片編號版面配置區 4">
            <a:extLst>
              <a:ext uri="{FF2B5EF4-FFF2-40B4-BE49-F238E27FC236}">
                <a16:creationId xmlns:a16="http://schemas.microsoft.com/office/drawing/2014/main" xmlns="" id="{217FA6B5-4D93-AC7F-CADA-EE38A44200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3665B3A-1397-4E46-9632-BD8451BAD18E}" type="slidenum">
              <a:rPr lang="en-US" altLang="zh-TW" sz="1400">
                <a:solidFill>
                  <a:srgbClr val="333399"/>
                </a:solidFill>
              </a:rPr>
              <a:pPr/>
              <a:t>51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xmlns="" id="{FE89954F-1F85-61C4-9C18-E8A980CE0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CCC: Cash Conversion Cycle</a:t>
            </a:r>
          </a:p>
        </p:txBody>
      </p:sp>
      <p:sp>
        <p:nvSpPr>
          <p:cNvPr id="67589" name="Rectangle 3">
            <a:extLst>
              <a:ext uri="{FF2B5EF4-FFF2-40B4-BE49-F238E27FC236}">
                <a16:creationId xmlns:a16="http://schemas.microsoft.com/office/drawing/2014/main" xmlns="" id="{FB6505E0-6DBE-7AF8-7A3C-75C084B88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現金轉換週期（天數）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存貨週期</a:t>
            </a:r>
            <a:r>
              <a:rPr lang="en-US" altLang="zh-TW"/>
              <a:t> +</a:t>
            </a:r>
            <a:r>
              <a:rPr lang="zh-TW" altLang="en-US"/>
              <a:t>應收帳款週期</a:t>
            </a:r>
            <a:r>
              <a:rPr lang="en-US" altLang="zh-TW"/>
              <a:t> – </a:t>
            </a:r>
            <a:r>
              <a:rPr lang="zh-TW" altLang="en-US"/>
              <a:t>應付帳款週期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Rich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為負者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Poor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為正者</a:t>
            </a:r>
          </a:p>
        </p:txBody>
      </p:sp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頁尾版面配置區 3">
            <a:extLst>
              <a:ext uri="{FF2B5EF4-FFF2-40B4-BE49-F238E27FC236}">
                <a16:creationId xmlns:a16="http://schemas.microsoft.com/office/drawing/2014/main" xmlns="" id="{8FEC4AC7-5E19-A199-B9E7-0C2F8C897A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1" name="投影片編號版面配置區 4">
            <a:extLst>
              <a:ext uri="{FF2B5EF4-FFF2-40B4-BE49-F238E27FC236}">
                <a16:creationId xmlns:a16="http://schemas.microsoft.com/office/drawing/2014/main" xmlns="" id="{2E1F56D6-162F-B086-4D91-0523487D3A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7EBA3BD-72AA-6F40-82C7-F455911D12BF}" type="slidenum">
              <a:rPr lang="en-US" altLang="zh-TW" sz="1400">
                <a:solidFill>
                  <a:srgbClr val="333399"/>
                </a:solidFill>
              </a:rPr>
              <a:pPr/>
              <a:t>52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xmlns="" id="{05AEBD4A-5BC9-11EC-AA62-8E2A08CA7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資產負債表</a:t>
            </a:r>
          </a:p>
        </p:txBody>
      </p:sp>
      <p:sp>
        <p:nvSpPr>
          <p:cNvPr id="68613" name="Rectangle 3">
            <a:extLst>
              <a:ext uri="{FF2B5EF4-FFF2-40B4-BE49-F238E27FC236}">
                <a16:creationId xmlns:a16="http://schemas.microsoft.com/office/drawing/2014/main" xmlns="" id="{A89FBEE3-550C-3291-1C48-9541C2DC5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276475"/>
            <a:ext cx="3024187" cy="5032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現金</a:t>
            </a:r>
            <a:r>
              <a:rPr lang="en-US" altLang="zh-TW" b="1"/>
              <a:t>/</a:t>
            </a:r>
            <a:r>
              <a:rPr lang="zh-TW" altLang="en-US" b="1"/>
              <a:t>短期投資</a:t>
            </a:r>
          </a:p>
        </p:txBody>
      </p:sp>
      <p:sp>
        <p:nvSpPr>
          <p:cNvPr id="68614" name="Rectangle 4">
            <a:extLst>
              <a:ext uri="{FF2B5EF4-FFF2-40B4-BE49-F238E27FC236}">
                <a16:creationId xmlns:a16="http://schemas.microsoft.com/office/drawing/2014/main" xmlns="" id="{3B642EE4-8627-7D51-873B-C5669DD69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781300"/>
            <a:ext cx="3024187" cy="503238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應收帳款</a:t>
            </a:r>
          </a:p>
        </p:txBody>
      </p:sp>
      <p:sp>
        <p:nvSpPr>
          <p:cNvPr id="68615" name="Text Box 5">
            <a:extLst>
              <a:ext uri="{FF2B5EF4-FFF2-40B4-BE49-F238E27FC236}">
                <a16:creationId xmlns:a16="http://schemas.microsoft.com/office/drawing/2014/main" xmlns="" id="{AB406086-6A22-E2CF-7859-4CA0305C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17002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>
              <a:ea typeface="標楷體" panose="03000509000000000000" pitchFamily="49" charset="-120"/>
            </a:endParaRPr>
          </a:p>
        </p:txBody>
      </p:sp>
      <p:sp>
        <p:nvSpPr>
          <p:cNvPr id="68616" name="Rectangle 6">
            <a:extLst>
              <a:ext uri="{FF2B5EF4-FFF2-40B4-BE49-F238E27FC236}">
                <a16:creationId xmlns:a16="http://schemas.microsoft.com/office/drawing/2014/main" xmlns="" id="{39CAC92A-D62E-A705-CF52-4491000E8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284538"/>
            <a:ext cx="3024187" cy="50323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存貨</a:t>
            </a:r>
          </a:p>
        </p:txBody>
      </p:sp>
      <p:sp>
        <p:nvSpPr>
          <p:cNvPr id="68617" name="Rectangle 7">
            <a:extLst>
              <a:ext uri="{FF2B5EF4-FFF2-40B4-BE49-F238E27FC236}">
                <a16:creationId xmlns:a16="http://schemas.microsoft.com/office/drawing/2014/main" xmlns="" id="{6E1DCA57-355C-DB36-B8D7-D2F027257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149725"/>
            <a:ext cx="3024187" cy="503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固定資產</a:t>
            </a:r>
          </a:p>
        </p:txBody>
      </p:sp>
      <p:sp>
        <p:nvSpPr>
          <p:cNvPr id="68618" name="Rectangle 8">
            <a:extLst>
              <a:ext uri="{FF2B5EF4-FFF2-40B4-BE49-F238E27FC236}">
                <a16:creationId xmlns:a16="http://schemas.microsoft.com/office/drawing/2014/main" xmlns="" id="{564CF6EF-7F0C-DDB3-507E-BA939DDD5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76475"/>
            <a:ext cx="3024188" cy="5032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應付帳款</a:t>
            </a:r>
          </a:p>
        </p:txBody>
      </p:sp>
      <p:sp>
        <p:nvSpPr>
          <p:cNvPr id="68619" name="Rectangle 9">
            <a:extLst>
              <a:ext uri="{FF2B5EF4-FFF2-40B4-BE49-F238E27FC236}">
                <a16:creationId xmlns:a16="http://schemas.microsoft.com/office/drawing/2014/main" xmlns="" id="{3125C396-BE4E-C4C1-A3B9-E4D2E57E7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781300"/>
            <a:ext cx="3024188" cy="503238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其他短期負債</a:t>
            </a:r>
          </a:p>
        </p:txBody>
      </p:sp>
      <p:sp>
        <p:nvSpPr>
          <p:cNvPr id="68620" name="Rectangle 10">
            <a:extLst>
              <a:ext uri="{FF2B5EF4-FFF2-40B4-BE49-F238E27FC236}">
                <a16:creationId xmlns:a16="http://schemas.microsoft.com/office/drawing/2014/main" xmlns="" id="{E9FDB061-470C-593D-FA04-1462B9C83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644900"/>
            <a:ext cx="3024188" cy="503238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長期負債</a:t>
            </a:r>
          </a:p>
        </p:txBody>
      </p:sp>
      <p:sp>
        <p:nvSpPr>
          <p:cNvPr id="68621" name="Rectangle 11">
            <a:extLst>
              <a:ext uri="{FF2B5EF4-FFF2-40B4-BE49-F238E27FC236}">
                <a16:creationId xmlns:a16="http://schemas.microsoft.com/office/drawing/2014/main" xmlns="" id="{86693DB3-D775-50B0-862D-F2BF09C84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149725"/>
            <a:ext cx="3024188" cy="503238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股東權益</a:t>
            </a: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頁尾版面配置區 3">
            <a:extLst>
              <a:ext uri="{FF2B5EF4-FFF2-40B4-BE49-F238E27FC236}">
                <a16:creationId xmlns:a16="http://schemas.microsoft.com/office/drawing/2014/main" xmlns="" id="{320A2FDD-9DE9-F872-E365-11B784682A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59" name="投影片編號版面配置區 4">
            <a:extLst>
              <a:ext uri="{FF2B5EF4-FFF2-40B4-BE49-F238E27FC236}">
                <a16:creationId xmlns:a16="http://schemas.microsoft.com/office/drawing/2014/main" xmlns="" id="{3FB9FB74-D33C-BD35-F634-F82F2216E8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463DE31-CBA6-A44D-829A-5B0FD86F3F19}" type="slidenum">
              <a:rPr lang="en-US" altLang="zh-TW" sz="1400">
                <a:solidFill>
                  <a:srgbClr val="333399"/>
                </a:solidFill>
              </a:rPr>
              <a:pPr/>
              <a:t>53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60" name="Rectangle 2">
            <a:extLst>
              <a:ext uri="{FF2B5EF4-FFF2-40B4-BE49-F238E27FC236}">
                <a16:creationId xmlns:a16="http://schemas.microsoft.com/office/drawing/2014/main" xmlns="" id="{2972020B-7F99-898D-06EA-A11FCBA592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</a:t>
            </a:r>
          </a:p>
        </p:txBody>
      </p:sp>
      <p:graphicFrame>
        <p:nvGraphicFramePr>
          <p:cNvPr id="388099" name="Group 3">
            <a:extLst>
              <a:ext uri="{FF2B5EF4-FFF2-40B4-BE49-F238E27FC236}">
                <a16:creationId xmlns:a16="http://schemas.microsoft.com/office/drawing/2014/main" xmlns="" id="{F5CDE0BD-3B09-9203-4561-1424FBBF33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xmlns="" val="2872688651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xmlns="" val="208648835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746078963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49664114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5797455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288347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2950506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43463436"/>
                  </a:ext>
                </a:extLst>
              </a:tr>
            </a:tbl>
          </a:graphicData>
        </a:graphic>
      </p:graphicFrame>
      <p:graphicFrame>
        <p:nvGraphicFramePr>
          <p:cNvPr id="388125" name="Group 29">
            <a:extLst>
              <a:ext uri="{FF2B5EF4-FFF2-40B4-BE49-F238E27FC236}">
                <a16:creationId xmlns:a16="http://schemas.microsoft.com/office/drawing/2014/main" xmlns="" id="{26DB5B06-007D-5FFE-FF1A-63CD0669FFF7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384550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88151" name="Rectangle 55">
            <a:extLst>
              <a:ext uri="{FF2B5EF4-FFF2-40B4-BE49-F238E27FC236}">
                <a16:creationId xmlns:a16="http://schemas.microsoft.com/office/drawing/2014/main" xmlns="" id="{1805332F-C4AC-9908-6239-60DE38EE16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，利潤</a:t>
            </a:r>
            <a:r>
              <a:rPr lang="en-US" altLang="zh-TW"/>
              <a:t> 2,000 </a:t>
            </a:r>
            <a:r>
              <a:rPr lang="zh-TW" altLang="en-US"/>
              <a:t>（保留盈餘）</a:t>
            </a:r>
            <a:endParaRPr lang="en-US" altLang="zh-TW"/>
          </a:p>
          <a:p>
            <a:pPr eaLnBrk="1" hangingPunct="1"/>
            <a:endParaRPr lang="zh-TW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8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頁尾版面配置區 3">
            <a:extLst>
              <a:ext uri="{FF2B5EF4-FFF2-40B4-BE49-F238E27FC236}">
                <a16:creationId xmlns:a16="http://schemas.microsoft.com/office/drawing/2014/main" xmlns="" id="{E0D8CF99-768D-BB4C-5CD2-8C4CB9F15E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3" name="投影片編號版面配置區 4">
            <a:extLst>
              <a:ext uri="{FF2B5EF4-FFF2-40B4-BE49-F238E27FC236}">
                <a16:creationId xmlns:a16="http://schemas.microsoft.com/office/drawing/2014/main" xmlns="" id="{7F0E2BBA-6B92-C5E7-5635-473B04FE8A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2DFD79-38C2-DC49-BF6F-257E6781A151}" type="slidenum">
              <a:rPr lang="en-US" altLang="zh-TW" sz="1400">
                <a:solidFill>
                  <a:srgbClr val="333399"/>
                </a:solidFill>
              </a:rPr>
              <a:pPr/>
              <a:t>54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4" name="Rectangle 2">
            <a:extLst>
              <a:ext uri="{FF2B5EF4-FFF2-40B4-BE49-F238E27FC236}">
                <a16:creationId xmlns:a16="http://schemas.microsoft.com/office/drawing/2014/main" xmlns="" id="{9856AF56-D88D-CDE3-0F06-4319AF8F9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公司資金需求：規模擴大一倍</a:t>
            </a:r>
          </a:p>
        </p:txBody>
      </p:sp>
      <p:graphicFrame>
        <p:nvGraphicFramePr>
          <p:cNvPr id="389123" name="Group 3">
            <a:extLst>
              <a:ext uri="{FF2B5EF4-FFF2-40B4-BE49-F238E27FC236}">
                <a16:creationId xmlns:a16="http://schemas.microsoft.com/office/drawing/2014/main" xmlns="" id="{DEC4F479-A2CB-F018-DFC3-2EFEA42E73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xmlns="" val="687658224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xmlns="" val="112294691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1527526939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6214873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390490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62619733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4505960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073282"/>
                  </a:ext>
                </a:extLst>
              </a:tr>
            </a:tbl>
          </a:graphicData>
        </a:graphic>
      </p:graphicFrame>
      <p:graphicFrame>
        <p:nvGraphicFramePr>
          <p:cNvPr id="389178" name="Group 58">
            <a:extLst>
              <a:ext uri="{FF2B5EF4-FFF2-40B4-BE49-F238E27FC236}">
                <a16:creationId xmlns:a16="http://schemas.microsoft.com/office/drawing/2014/main" xmlns="" id="{FB7276C5-1827-4F3A-4C39-FB9617AC5A7A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7,000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12,000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89175" name="Rectangle 55">
            <a:extLst>
              <a:ext uri="{FF2B5EF4-FFF2-40B4-BE49-F238E27FC236}">
                <a16:creationId xmlns:a16="http://schemas.microsoft.com/office/drawing/2014/main" xmlns="" id="{758998A2-B427-9BC3-E408-B52B4D8730E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532812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，盈餘</a:t>
            </a:r>
            <a:r>
              <a:rPr lang="en-US" altLang="zh-TW"/>
              <a:t> 2,000</a:t>
            </a:r>
            <a:r>
              <a:rPr lang="zh-TW" altLang="en-US"/>
              <a:t>轉入權益</a:t>
            </a:r>
            <a:endParaRPr lang="en-US" altLang="zh-TW"/>
          </a:p>
          <a:p>
            <a:pPr eaLnBrk="1" hangingPunct="1"/>
            <a:r>
              <a:rPr lang="en-US" altLang="zh-TW">
                <a:solidFill>
                  <a:srgbClr val="A50021"/>
                </a:solidFill>
              </a:rPr>
              <a:t>t=2: </a:t>
            </a:r>
            <a:r>
              <a:rPr lang="zh-TW" altLang="en-US">
                <a:solidFill>
                  <a:srgbClr val="A50021"/>
                </a:solidFill>
              </a:rPr>
              <a:t>營業額</a:t>
            </a:r>
            <a:r>
              <a:rPr lang="en-US" altLang="zh-TW">
                <a:solidFill>
                  <a:srgbClr val="A50021"/>
                </a:solidFill>
              </a:rPr>
              <a:t> 40,000 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12,000</a:t>
            </a:r>
          </a:p>
        </p:txBody>
      </p:sp>
      <p:sp>
        <p:nvSpPr>
          <p:cNvPr id="389179" name="Line 59">
            <a:extLst>
              <a:ext uri="{FF2B5EF4-FFF2-40B4-BE49-F238E27FC236}">
                <a16:creationId xmlns:a16="http://schemas.microsoft.com/office/drawing/2014/main" xmlns="" id="{5B9A658D-B8F4-858B-4A08-0DF7202D6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8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頁尾版面配置區 3">
            <a:extLst>
              <a:ext uri="{FF2B5EF4-FFF2-40B4-BE49-F238E27FC236}">
                <a16:creationId xmlns:a16="http://schemas.microsoft.com/office/drawing/2014/main" xmlns="" id="{E76F4A4C-BF8E-9BD4-F6A4-17A5614745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7" name="投影片編號版面配置區 4">
            <a:extLst>
              <a:ext uri="{FF2B5EF4-FFF2-40B4-BE49-F238E27FC236}">
                <a16:creationId xmlns:a16="http://schemas.microsoft.com/office/drawing/2014/main" xmlns="" id="{C57C277E-CE88-471A-D36A-92310682AE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C1D93E-4CFF-7E42-84C9-C6044D853DF2}" type="slidenum">
              <a:rPr lang="en-US" altLang="zh-TW" sz="1400">
                <a:solidFill>
                  <a:srgbClr val="333399"/>
                </a:solidFill>
              </a:rPr>
              <a:pPr/>
              <a:t>55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8" name="Rectangle 2">
            <a:extLst>
              <a:ext uri="{FF2B5EF4-FFF2-40B4-BE49-F238E27FC236}">
                <a16:creationId xmlns:a16="http://schemas.microsoft.com/office/drawing/2014/main" xmlns="" id="{CC048680-0825-8D28-0588-9E2E464E1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擴大營運的結果</a:t>
            </a:r>
          </a:p>
        </p:txBody>
      </p:sp>
      <p:sp>
        <p:nvSpPr>
          <p:cNvPr id="72709" name="Rectangle 3">
            <a:extLst>
              <a:ext uri="{FF2B5EF4-FFF2-40B4-BE49-F238E27FC236}">
                <a16:creationId xmlns:a16="http://schemas.microsoft.com/office/drawing/2014/main" xmlns="" id="{549688C5-D6EB-052C-E41B-4A222AB3D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資金週轉不靈</a:t>
            </a:r>
            <a:r>
              <a:rPr lang="en-US" altLang="zh-TW"/>
              <a:t> </a:t>
            </a:r>
            <a:r>
              <a:rPr lang="en-US" altLang="zh-TW">
                <a:sym typeface="Wingdings" pitchFamily="2" charset="2"/>
              </a:rPr>
              <a:t> </a:t>
            </a:r>
            <a:r>
              <a:rPr lang="zh-TW" altLang="en-US">
                <a:sym typeface="Wingdings" pitchFamily="2" charset="2"/>
              </a:rPr>
              <a:t>倒閉</a:t>
            </a:r>
            <a:endParaRPr lang="en-US" altLang="zh-TW">
              <a:sym typeface="Wingdings" pitchFamily="2" charset="2"/>
            </a:endParaRPr>
          </a:p>
          <a:p>
            <a:pPr eaLnBrk="1" hangingPunct="1"/>
            <a:r>
              <a:rPr lang="zh-TW" altLang="en-US">
                <a:sym typeface="Wingdings" pitchFamily="2" charset="2"/>
              </a:rPr>
              <a:t>維持股東權益</a:t>
            </a:r>
            <a:r>
              <a:rPr lang="en-US" altLang="zh-TW">
                <a:sym typeface="Wingdings" pitchFamily="2" charset="2"/>
              </a:rPr>
              <a:t> 7,000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增加借貸為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21,000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財務槓桿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300%</a:t>
            </a:r>
          </a:p>
          <a:p>
            <a:pPr eaLnBrk="1" hangingPunct="1"/>
            <a:r>
              <a:rPr lang="zh-TW" altLang="en-US"/>
              <a:t>維持財務槓桿增資，增資</a:t>
            </a:r>
            <a:r>
              <a:rPr lang="en-US" altLang="zh-TW"/>
              <a:t> 3,000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股東權益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10,000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借貸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 18,000</a:t>
            </a:r>
          </a:p>
        </p:txBody>
      </p:sp>
    </p:spTree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頁尾版面配置區 3">
            <a:extLst>
              <a:ext uri="{FF2B5EF4-FFF2-40B4-BE49-F238E27FC236}">
                <a16:creationId xmlns:a16="http://schemas.microsoft.com/office/drawing/2014/main" xmlns="" id="{F7B874B7-13CF-7FFA-36D6-92E282038A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1" name="投影片編號版面配置區 4">
            <a:extLst>
              <a:ext uri="{FF2B5EF4-FFF2-40B4-BE49-F238E27FC236}">
                <a16:creationId xmlns:a16="http://schemas.microsoft.com/office/drawing/2014/main" xmlns="" id="{1A9D8EF7-3199-EE98-C98E-A0B8491AF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6B77D52-5D3D-C448-9057-45686F3D232A}" type="slidenum">
              <a:rPr lang="en-US" altLang="zh-TW" sz="1400">
                <a:solidFill>
                  <a:srgbClr val="333399"/>
                </a:solidFill>
              </a:rPr>
              <a:pPr/>
              <a:t>56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2" name="Rectangle 2">
            <a:extLst>
              <a:ext uri="{FF2B5EF4-FFF2-40B4-BE49-F238E27FC236}">
                <a16:creationId xmlns:a16="http://schemas.microsoft.com/office/drawing/2014/main" xmlns="" id="{36E2FD44-90D8-90E4-25F4-48A377D06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情境二：規模擴大一倍</a:t>
            </a:r>
          </a:p>
        </p:txBody>
      </p:sp>
      <p:graphicFrame>
        <p:nvGraphicFramePr>
          <p:cNvPr id="391171" name="Group 3">
            <a:extLst>
              <a:ext uri="{FF2B5EF4-FFF2-40B4-BE49-F238E27FC236}">
                <a16:creationId xmlns:a16="http://schemas.microsoft.com/office/drawing/2014/main" xmlns="" id="{18A45FFE-BC7C-CFAC-EFC5-2C99D25837E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xmlns="" val="354683267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xmlns="" val="21434988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3289127938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83318180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271324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82905089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43276261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18993143"/>
                  </a:ext>
                </a:extLst>
              </a:tr>
            </a:tbl>
          </a:graphicData>
        </a:graphic>
      </p:graphicFrame>
      <p:graphicFrame>
        <p:nvGraphicFramePr>
          <p:cNvPr id="391224" name="Group 56">
            <a:extLst>
              <a:ext uri="{FF2B5EF4-FFF2-40B4-BE49-F238E27FC236}">
                <a16:creationId xmlns:a16="http://schemas.microsoft.com/office/drawing/2014/main" xmlns="" id="{E2268898-D061-DF25-7FE2-DC024C911BC1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4,000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91223" name="Rectangle 55">
            <a:extLst>
              <a:ext uri="{FF2B5EF4-FFF2-40B4-BE49-F238E27FC236}">
                <a16:creationId xmlns:a16="http://schemas.microsoft.com/office/drawing/2014/main" xmlns="" id="{A9E2E6A9-DFD0-DF0A-986A-858E874B8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064500" cy="4114800"/>
          </a:xfrm>
        </p:spPr>
        <p:txBody>
          <a:bodyPr/>
          <a:lstStyle/>
          <a:p>
            <a:pPr eaLnBrk="1" hangingPunct="1"/>
            <a:r>
              <a:rPr lang="en-US" altLang="zh-TW" sz="2800"/>
              <a:t>t=1: </a:t>
            </a:r>
            <a:r>
              <a:rPr lang="zh-TW" altLang="en-US" sz="2800"/>
              <a:t>營業額</a:t>
            </a:r>
            <a:r>
              <a:rPr lang="en-US" altLang="zh-TW" sz="2800"/>
              <a:t> 20,000</a:t>
            </a:r>
            <a:r>
              <a:rPr lang="zh-TW" altLang="en-US" sz="2800"/>
              <a:t>，若盈餘</a:t>
            </a:r>
            <a:r>
              <a:rPr lang="en-US" altLang="zh-TW" sz="2800"/>
              <a:t>10,000 </a:t>
            </a:r>
            <a:r>
              <a:rPr lang="zh-TW" altLang="en-US" sz="2800"/>
              <a:t>全數保留</a:t>
            </a:r>
            <a:endParaRPr lang="en-US" altLang="zh-TW" sz="2800"/>
          </a:p>
          <a:p>
            <a:pPr eaLnBrk="1" hangingPunct="1"/>
            <a:r>
              <a:rPr lang="en-US" altLang="zh-TW" sz="2800">
                <a:solidFill>
                  <a:srgbClr val="A50021"/>
                </a:solidFill>
              </a:rPr>
              <a:t>t=2: </a:t>
            </a:r>
            <a:r>
              <a:rPr lang="zh-TW" altLang="en-US" sz="2800">
                <a:solidFill>
                  <a:srgbClr val="A50021"/>
                </a:solidFill>
              </a:rPr>
              <a:t>營業額</a:t>
            </a:r>
            <a:r>
              <a:rPr lang="en-US" altLang="zh-TW" sz="2800">
                <a:solidFill>
                  <a:srgbClr val="A50021"/>
                </a:solidFill>
              </a:rPr>
              <a:t> 40,000 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 sz="2800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4,000</a:t>
            </a:r>
            <a:endParaRPr lang="en-US" altLang="zh-TW" sz="2800">
              <a:solidFill>
                <a:srgbClr val="A50021"/>
              </a:solidFill>
            </a:endParaRPr>
          </a:p>
        </p:txBody>
      </p:sp>
      <p:sp>
        <p:nvSpPr>
          <p:cNvPr id="391225" name="Line 57">
            <a:extLst>
              <a:ext uri="{FF2B5EF4-FFF2-40B4-BE49-F238E27FC236}">
                <a16:creationId xmlns:a16="http://schemas.microsoft.com/office/drawing/2014/main" xmlns="" id="{4C513AD7-A764-53F6-EEF5-04F391867C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9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頁尾版面配置區 3">
            <a:extLst>
              <a:ext uri="{FF2B5EF4-FFF2-40B4-BE49-F238E27FC236}">
                <a16:creationId xmlns:a16="http://schemas.microsoft.com/office/drawing/2014/main" xmlns="" id="{3662B661-56B8-C5DA-63F6-E9EDF18490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5" name="投影片編號版面配置區 4">
            <a:extLst>
              <a:ext uri="{FF2B5EF4-FFF2-40B4-BE49-F238E27FC236}">
                <a16:creationId xmlns:a16="http://schemas.microsoft.com/office/drawing/2014/main" xmlns="" id="{960479AD-0150-FFC4-9D7A-1AFB33979E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A0A340-BBE1-E640-86B2-077F5ECA76D8}" type="slidenum">
              <a:rPr lang="en-US" altLang="zh-TW" sz="1400">
                <a:solidFill>
                  <a:srgbClr val="333399"/>
                </a:solidFill>
              </a:rPr>
              <a:pPr/>
              <a:t>57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:a16="http://schemas.microsoft.com/office/drawing/2014/main" xmlns="" id="{B2ACE8FD-8BCD-851D-5D33-5CAD6162D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財務面考量</a:t>
            </a:r>
          </a:p>
        </p:txBody>
      </p:sp>
      <p:sp>
        <p:nvSpPr>
          <p:cNvPr id="74757" name="Rectangle 3">
            <a:extLst>
              <a:ext uri="{FF2B5EF4-FFF2-40B4-BE49-F238E27FC236}">
                <a16:creationId xmlns:a16="http://schemas.microsoft.com/office/drawing/2014/main" xmlns="" id="{CFA15A57-6B3D-068E-7B29-AC1ADCFC6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財務面，包含成本結構和營收</a:t>
            </a:r>
            <a:endParaRPr lang="en-US" altLang="zh-TW"/>
          </a:p>
          <a:p>
            <a:pPr eaLnBrk="1" hangingPunct="1"/>
            <a:r>
              <a:rPr lang="zh-TW" altLang="en-US"/>
              <a:t>營運槓桿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規模經濟、範圍經濟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財務槓桿、風險</a:t>
            </a:r>
            <a:endParaRPr lang="en-US" altLang="zh-TW"/>
          </a:p>
          <a:p>
            <a:pPr eaLnBrk="1" hangingPunct="1"/>
            <a:r>
              <a:rPr lang="en-US" altLang="zh-TW"/>
              <a:t>Cash rich/Cash poor operations</a:t>
            </a:r>
          </a:p>
          <a:p>
            <a:pPr eaLnBrk="1" hangingPunct="1"/>
            <a:r>
              <a:rPr lang="zh-TW" altLang="en-US"/>
              <a:t>產生收入的價值訴求</a:t>
            </a:r>
            <a:endParaRPr lang="en-US" altLang="zh-TW"/>
          </a:p>
          <a:p>
            <a:pPr eaLnBrk="1" hangingPunct="1"/>
            <a:endParaRPr lang="zh-TW" altLang="en-US"/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頁尾版面配置區 3">
            <a:extLst>
              <a:ext uri="{FF2B5EF4-FFF2-40B4-BE49-F238E27FC236}">
                <a16:creationId xmlns:a16="http://schemas.microsoft.com/office/drawing/2014/main" xmlns="" id="{2BE7700D-55B5-C83A-EA3C-1AEB5608E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79" name="投影片編號版面配置區 4">
            <a:extLst>
              <a:ext uri="{FF2B5EF4-FFF2-40B4-BE49-F238E27FC236}">
                <a16:creationId xmlns:a16="http://schemas.microsoft.com/office/drawing/2014/main" xmlns="" id="{C18A891D-C6DB-DE46-B6B2-6FE52CB12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5323A5E-5B5F-7443-8EB6-142BFDC4CBE4}" type="slidenum">
              <a:rPr lang="en-US" altLang="zh-TW" sz="1400">
                <a:solidFill>
                  <a:srgbClr val="333399"/>
                </a:solidFill>
              </a:rPr>
              <a:pPr/>
              <a:t>58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xmlns="" id="{A9ACE778-D934-9F88-776E-DC72C00A2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75781" name="Rectangle 3">
            <a:extLst>
              <a:ext uri="{FF2B5EF4-FFF2-40B4-BE49-F238E27FC236}">
                <a16:creationId xmlns:a16="http://schemas.microsoft.com/office/drawing/2014/main" xmlns="" id="{60DC2B77-FFA4-062E-9D7B-D4650E572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企業經營，是上述九種方式的混合體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你究竟在做什麼生意？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例：百貨公司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買來賣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寄賣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房地出租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科技條件改變了，是否會有改變？</a:t>
            </a:r>
            <a:r>
              <a:rPr lang="zh-TW" altLang="en-US">
                <a:solidFill>
                  <a:schemeClr val="hlink"/>
                </a:solidFill>
              </a:rPr>
              <a:t>商業模式創新？</a:t>
            </a:r>
          </a:p>
        </p:txBody>
      </p:sp>
    </p:spTree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頁尾版面配置區 3">
            <a:extLst>
              <a:ext uri="{FF2B5EF4-FFF2-40B4-BE49-F238E27FC236}">
                <a16:creationId xmlns:a16="http://schemas.microsoft.com/office/drawing/2014/main" xmlns="" id="{05668D9F-AD7F-6659-4CF9-0CABF1DB71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3" name="投影片編號版面配置區 4">
            <a:extLst>
              <a:ext uri="{FF2B5EF4-FFF2-40B4-BE49-F238E27FC236}">
                <a16:creationId xmlns:a16="http://schemas.microsoft.com/office/drawing/2014/main" xmlns="" id="{CA6D1518-9685-1659-6DE5-7C2142C7B0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BC368-358F-4B40-9785-6D566E550EBE}" type="slidenum">
              <a:rPr lang="en-US" altLang="zh-TW" sz="1400">
                <a:solidFill>
                  <a:srgbClr val="333399"/>
                </a:solidFill>
              </a:rPr>
              <a:pPr/>
              <a:t>59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4" name="Rectangle 2">
            <a:extLst>
              <a:ext uri="{FF2B5EF4-FFF2-40B4-BE49-F238E27FC236}">
                <a16:creationId xmlns:a16="http://schemas.microsoft.com/office/drawing/2014/main" xmlns="" id="{2B3F3FB4-F887-B4F5-947A-5ED1A97A9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商業模式變革</a:t>
            </a:r>
          </a:p>
        </p:txBody>
      </p:sp>
      <p:sp>
        <p:nvSpPr>
          <p:cNvPr id="76805" name="Rectangle 3">
            <a:extLst>
              <a:ext uri="{FF2B5EF4-FFF2-40B4-BE49-F238E27FC236}">
                <a16:creationId xmlns:a16="http://schemas.microsoft.com/office/drawing/2014/main" xmlns="" id="{3DFEB759-1B09-147C-7825-1F7150F30D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從一個九格的組合走向另一個組合</a:t>
            </a:r>
          </a:p>
        </p:txBody>
      </p:sp>
      <p:grpSp>
        <p:nvGrpSpPr>
          <p:cNvPr id="76806" name="Group 4">
            <a:extLst>
              <a:ext uri="{FF2B5EF4-FFF2-40B4-BE49-F238E27FC236}">
                <a16:creationId xmlns:a16="http://schemas.microsoft.com/office/drawing/2014/main" xmlns="" id="{FDEDB508-599B-2BC8-72F9-0ADE1696C43E}"/>
              </a:ext>
            </a:extLst>
          </p:cNvPr>
          <p:cNvGrpSpPr>
            <a:grpSpLocks/>
          </p:cNvGrpSpPr>
          <p:nvPr/>
        </p:nvGrpSpPr>
        <p:grpSpPr bwMode="auto">
          <a:xfrm>
            <a:off x="1501775" y="2636838"/>
            <a:ext cx="6432550" cy="3619500"/>
            <a:chOff x="946" y="1661"/>
            <a:chExt cx="4052" cy="2280"/>
          </a:xfrm>
        </p:grpSpPr>
        <p:sp>
          <p:nvSpPr>
            <p:cNvPr id="76807" name="AutoShape 5">
              <a:extLst>
                <a:ext uri="{FF2B5EF4-FFF2-40B4-BE49-F238E27FC236}">
                  <a16:creationId xmlns:a16="http://schemas.microsoft.com/office/drawing/2014/main" xmlns="" id="{A0DBBA3A-4083-42BD-0E58-C5B5FBB2C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2040"/>
              <a:ext cx="683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伙伴網路</a:t>
              </a:r>
            </a:p>
          </p:txBody>
        </p:sp>
        <p:sp>
          <p:nvSpPr>
            <p:cNvPr id="76808" name="AutoShape 6">
              <a:extLst>
                <a:ext uri="{FF2B5EF4-FFF2-40B4-BE49-F238E27FC236}">
                  <a16:creationId xmlns:a16="http://schemas.microsoft.com/office/drawing/2014/main" xmlns="" id="{0E47B6C5-3531-1D95-E27B-37CF3FD98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024"/>
              <a:ext cx="726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主要活動</a:t>
              </a:r>
            </a:p>
          </p:txBody>
        </p:sp>
        <p:sp>
          <p:nvSpPr>
            <p:cNvPr id="76809" name="AutoShape 7">
              <a:extLst>
                <a:ext uri="{FF2B5EF4-FFF2-40B4-BE49-F238E27FC236}">
                  <a16:creationId xmlns:a16="http://schemas.microsoft.com/office/drawing/2014/main" xmlns="" id="{4FEB7A72-A7C3-76F0-14F6-D9EB287E3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631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主要資源</a:t>
              </a:r>
              <a:endParaRPr lang="en-US" altLang="zh-TW" sz="1800">
                <a:solidFill>
                  <a:srgbClr val="000066"/>
                </a:solidFill>
              </a:endParaRPr>
            </a:p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核心能耐</a:t>
              </a:r>
            </a:p>
          </p:txBody>
        </p:sp>
        <p:sp>
          <p:nvSpPr>
            <p:cNvPr id="76810" name="Rectangle 8">
              <a:extLst>
                <a:ext uri="{FF2B5EF4-FFF2-40B4-BE49-F238E27FC236}">
                  <a16:creationId xmlns:a16="http://schemas.microsoft.com/office/drawing/2014/main" xmlns="" id="{8693378F-3568-9A9D-B0C0-B763F80A3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8" y="181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00CC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6811" name="AutoShape 9">
              <a:extLst>
                <a:ext uri="{FF2B5EF4-FFF2-40B4-BE49-F238E27FC236}">
                  <a16:creationId xmlns:a16="http://schemas.microsoft.com/office/drawing/2014/main" xmlns="" id="{173C9A86-62A3-B8A0-12ED-DDDE05899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1" y="2024"/>
              <a:ext cx="757" cy="124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顧客區隔</a:t>
              </a:r>
            </a:p>
          </p:txBody>
        </p:sp>
        <p:sp>
          <p:nvSpPr>
            <p:cNvPr id="76812" name="AutoShape 10">
              <a:extLst>
                <a:ext uri="{FF2B5EF4-FFF2-40B4-BE49-F238E27FC236}">
                  <a16:creationId xmlns:a16="http://schemas.microsoft.com/office/drawing/2014/main" xmlns="" id="{332CC46A-F738-71C2-3548-7E0489C39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2024"/>
              <a:ext cx="771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顧客關係</a:t>
              </a:r>
            </a:p>
          </p:txBody>
        </p:sp>
        <p:sp>
          <p:nvSpPr>
            <p:cNvPr id="76813" name="AutoShape 11">
              <a:extLst>
                <a:ext uri="{FF2B5EF4-FFF2-40B4-BE49-F238E27FC236}">
                  <a16:creationId xmlns:a16="http://schemas.microsoft.com/office/drawing/2014/main" xmlns="" id="{5AF918DE-9A1F-C8F1-12C7-76F409707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2647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通路</a:t>
              </a:r>
            </a:p>
          </p:txBody>
        </p:sp>
        <p:sp>
          <p:nvSpPr>
            <p:cNvPr id="76814" name="Rectangle 12">
              <a:extLst>
                <a:ext uri="{FF2B5EF4-FFF2-40B4-BE49-F238E27FC236}">
                  <a16:creationId xmlns:a16="http://schemas.microsoft.com/office/drawing/2014/main" xmlns="" id="{E7E6D3EF-1A64-47ED-C2C2-EA1EB0367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182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CC66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6815" name="AutoShape 13">
              <a:extLst>
                <a:ext uri="{FF2B5EF4-FFF2-40B4-BE49-F238E27FC236}">
                  <a16:creationId xmlns:a16="http://schemas.microsoft.com/office/drawing/2014/main" xmlns="" id="{8E2D7C1C-E482-45DB-AA3A-F5685C21F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" y="2040"/>
              <a:ext cx="678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A5002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A50021"/>
                  </a:solidFill>
                </a:rPr>
                <a:t>價值訴求</a:t>
              </a:r>
            </a:p>
          </p:txBody>
        </p:sp>
        <p:sp>
          <p:nvSpPr>
            <p:cNvPr id="76816" name="Rectangle 14">
              <a:extLst>
                <a:ext uri="{FF2B5EF4-FFF2-40B4-BE49-F238E27FC236}">
                  <a16:creationId xmlns:a16="http://schemas.microsoft.com/office/drawing/2014/main" xmlns="" id="{11D17D0F-A81D-672C-504C-EC3F4C198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" y="1661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800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6817" name="AutoShape 15">
              <a:extLst>
                <a:ext uri="{FF2B5EF4-FFF2-40B4-BE49-F238E27FC236}">
                  <a16:creationId xmlns:a16="http://schemas.microsoft.com/office/drawing/2014/main" xmlns="" id="{1F984E79-D818-4601-3EA9-41A5E0F8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3282"/>
              <a:ext cx="1486" cy="6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成本結構</a:t>
              </a:r>
            </a:p>
          </p:txBody>
        </p:sp>
        <p:sp>
          <p:nvSpPr>
            <p:cNvPr id="76818" name="AutoShape 16">
              <a:extLst>
                <a:ext uri="{FF2B5EF4-FFF2-40B4-BE49-F238E27FC236}">
                  <a16:creationId xmlns:a16="http://schemas.microsoft.com/office/drawing/2014/main" xmlns="" id="{46C1FD41-0A2A-5587-3B7F-472682C9D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" y="3294"/>
              <a:ext cx="2191" cy="64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營收模式</a:t>
              </a:r>
            </a:p>
          </p:txBody>
        </p:sp>
        <p:sp>
          <p:nvSpPr>
            <p:cNvPr id="76819" name="Text Box 17">
              <a:extLst>
                <a:ext uri="{FF2B5EF4-FFF2-40B4-BE49-F238E27FC236}">
                  <a16:creationId xmlns:a16="http://schemas.microsoft.com/office/drawing/2014/main" xmlns="" id="{066A5A3C-8CBD-AB5F-C0C2-E61E300064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6" y="3454"/>
              <a:ext cx="260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800">
                <a:solidFill>
                  <a:srgbClr val="008000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>
            <a:extLst>
              <a:ext uri="{FF2B5EF4-FFF2-40B4-BE49-F238E27FC236}">
                <a16:creationId xmlns:a16="http://schemas.microsoft.com/office/drawing/2014/main" xmlns="" id="{BDF6C142-F358-DAFA-2D3A-712418490F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9" name="投影片編號版面配置區 4">
            <a:extLst>
              <a:ext uri="{FF2B5EF4-FFF2-40B4-BE49-F238E27FC236}">
                <a16:creationId xmlns:a16="http://schemas.microsoft.com/office/drawing/2014/main" xmlns="" id="{D3D9CFF2-515A-5C7B-0A31-955013D3C5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F09CED-33D2-D042-8B01-D3D9681FDA68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xmlns="" id="{0EDDF501-ACB4-0D70-4BA2-61347DC98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28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400"/>
          </a:p>
          <a:p>
            <a:pPr algn="ctr" eaLnBrk="1" hangingPunct="1"/>
            <a:r>
              <a:rPr lang="en-US" altLang="zh-TW" sz="1800"/>
              <a:t>Business model design template: Nine building blocks and their relationships, </a:t>
            </a:r>
          </a:p>
          <a:p>
            <a:pPr algn="ctr" eaLnBrk="1" hangingPunct="1"/>
            <a:r>
              <a:rPr lang="en-US" altLang="zh-TW" sz="1800"/>
              <a:t>Osterwalder 2004.</a:t>
            </a:r>
          </a:p>
          <a:p>
            <a:pPr algn="ctr" eaLnBrk="1" hangingPunct="1"/>
            <a:endParaRPr lang="zh-TW" altLang="en-US" sz="180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xmlns="" id="{BFC1DA90-995E-FED7-7D85-04A7937CD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9222" name="Rectangle 4">
            <a:extLst>
              <a:ext uri="{FF2B5EF4-FFF2-40B4-BE49-F238E27FC236}">
                <a16:creationId xmlns:a16="http://schemas.microsoft.com/office/drawing/2014/main" xmlns="" id="{F7C0CC8B-EC9A-3D4C-53AE-CE7A5612F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pic>
        <p:nvPicPr>
          <p:cNvPr id="9223" name="Picture 5" descr="Business-Model-Canvas">
            <a:extLst>
              <a:ext uri="{FF2B5EF4-FFF2-40B4-BE49-F238E27FC236}">
                <a16:creationId xmlns:a16="http://schemas.microsoft.com/office/drawing/2014/main" xmlns="" id="{1D3BF52F-F7CE-381F-EEBE-6BFD24B8F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91440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6">
            <a:extLst>
              <a:ext uri="{FF2B5EF4-FFF2-40B4-BE49-F238E27FC236}">
                <a16:creationId xmlns:a16="http://schemas.microsoft.com/office/drawing/2014/main" xmlns="" id="{9CCBF9EF-0B66-1AA4-05C9-12FB07A9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229225"/>
            <a:ext cx="7775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latin typeface="Arial" panose="020B0604020202020204" pitchFamily="34" charset="0"/>
              </a:rPr>
              <a:t>A business model is nothing else than a representation of how an organization makes (or intends to make) money. This can be nicely described through the 9 building blocks illustrated in the graphic below, which we call "business model canvas". </a:t>
            </a:r>
          </a:p>
        </p:txBody>
      </p:sp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頁尾版面配置區 3">
            <a:extLst>
              <a:ext uri="{FF2B5EF4-FFF2-40B4-BE49-F238E27FC236}">
                <a16:creationId xmlns:a16="http://schemas.microsoft.com/office/drawing/2014/main" xmlns="" id="{64665694-15D7-2057-7FF8-87C1C844D1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7827" name="投影片編號版面配置區 4">
            <a:extLst>
              <a:ext uri="{FF2B5EF4-FFF2-40B4-BE49-F238E27FC236}">
                <a16:creationId xmlns:a16="http://schemas.microsoft.com/office/drawing/2014/main" xmlns="" id="{8A1BC031-BD97-FB23-3597-3E79EF60E9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C8050A4-573E-1244-9EFE-60ECA6AD14C3}" type="slidenum">
              <a:rPr lang="en-US" altLang="zh-TW" sz="1400">
                <a:solidFill>
                  <a:srgbClr val="333399"/>
                </a:solidFill>
              </a:rPr>
              <a:pPr/>
              <a:t>60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77828" name="Group 2">
            <a:extLst>
              <a:ext uri="{FF2B5EF4-FFF2-40B4-BE49-F238E27FC236}">
                <a16:creationId xmlns:a16="http://schemas.microsoft.com/office/drawing/2014/main" xmlns="" id="{CF1AA0E5-BB79-1A6B-0DC1-F610F7DF2691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77831" name="AutoShape 3">
              <a:extLst>
                <a:ext uri="{FF2B5EF4-FFF2-40B4-BE49-F238E27FC236}">
                  <a16:creationId xmlns:a16="http://schemas.microsoft.com/office/drawing/2014/main" xmlns="" id="{95F373C3-E33A-B643-506C-76022B02B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77832" name="AutoShape 4">
              <a:extLst>
                <a:ext uri="{FF2B5EF4-FFF2-40B4-BE49-F238E27FC236}">
                  <a16:creationId xmlns:a16="http://schemas.microsoft.com/office/drawing/2014/main" xmlns="" id="{BE59056F-6E73-987A-3627-16B0FEE57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77833" name="AutoShape 5">
              <a:extLst>
                <a:ext uri="{FF2B5EF4-FFF2-40B4-BE49-F238E27FC236}">
                  <a16:creationId xmlns:a16="http://schemas.microsoft.com/office/drawing/2014/main" xmlns="" id="{01DDD343-4334-158E-73A0-7B916624E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77834" name="Rectangle 6">
              <a:extLst>
                <a:ext uri="{FF2B5EF4-FFF2-40B4-BE49-F238E27FC236}">
                  <a16:creationId xmlns:a16="http://schemas.microsoft.com/office/drawing/2014/main" xmlns="" id="{B2BDC580-CA57-E532-E9DB-600EC62A4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7835" name="AutoShape 7">
              <a:extLst>
                <a:ext uri="{FF2B5EF4-FFF2-40B4-BE49-F238E27FC236}">
                  <a16:creationId xmlns:a16="http://schemas.microsoft.com/office/drawing/2014/main" xmlns="" id="{3B366D3C-5B21-CBF2-8DE8-3867E4EC5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77836" name="AutoShape 8">
              <a:extLst>
                <a:ext uri="{FF2B5EF4-FFF2-40B4-BE49-F238E27FC236}">
                  <a16:creationId xmlns:a16="http://schemas.microsoft.com/office/drawing/2014/main" xmlns="" id="{939E01F9-938C-9A1D-916D-3A066F7A3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77837" name="AutoShape 9">
              <a:extLst>
                <a:ext uri="{FF2B5EF4-FFF2-40B4-BE49-F238E27FC236}">
                  <a16:creationId xmlns:a16="http://schemas.microsoft.com/office/drawing/2014/main" xmlns="" id="{5607DDF9-250A-D078-5662-92BF49281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77838" name="Rectangle 10">
              <a:extLst>
                <a:ext uri="{FF2B5EF4-FFF2-40B4-BE49-F238E27FC236}">
                  <a16:creationId xmlns:a16="http://schemas.microsoft.com/office/drawing/2014/main" xmlns="" id="{5805F053-1FAC-AB36-6E8E-A2A04A7EF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7839" name="AutoShape 11">
              <a:extLst>
                <a:ext uri="{FF2B5EF4-FFF2-40B4-BE49-F238E27FC236}">
                  <a16:creationId xmlns:a16="http://schemas.microsoft.com/office/drawing/2014/main" xmlns="" id="{1FD6B362-DE8C-65DB-177B-5001129AF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77840" name="Rectangle 12">
              <a:extLst>
                <a:ext uri="{FF2B5EF4-FFF2-40B4-BE49-F238E27FC236}">
                  <a16:creationId xmlns:a16="http://schemas.microsoft.com/office/drawing/2014/main" xmlns="" id="{F15B25B6-691E-C358-5399-9F84B6F7E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7841" name="AutoShape 13">
              <a:extLst>
                <a:ext uri="{FF2B5EF4-FFF2-40B4-BE49-F238E27FC236}">
                  <a16:creationId xmlns:a16="http://schemas.microsoft.com/office/drawing/2014/main" xmlns="" id="{84CDF305-F3E1-2546-A44F-799211A49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77842" name="AutoShape 14">
              <a:extLst>
                <a:ext uri="{FF2B5EF4-FFF2-40B4-BE49-F238E27FC236}">
                  <a16:creationId xmlns:a16="http://schemas.microsoft.com/office/drawing/2014/main" xmlns="" id="{152AF386-E919-787A-1D16-227D6C788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77843" name="Text Box 15">
              <a:extLst>
                <a:ext uri="{FF2B5EF4-FFF2-40B4-BE49-F238E27FC236}">
                  <a16:creationId xmlns:a16="http://schemas.microsoft.com/office/drawing/2014/main" xmlns="" id="{82B506FF-171F-0585-4031-7DC0483296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77829" name="Rectangle 16">
            <a:extLst>
              <a:ext uri="{FF2B5EF4-FFF2-40B4-BE49-F238E27FC236}">
                <a16:creationId xmlns:a16="http://schemas.microsoft.com/office/drawing/2014/main" xmlns="" id="{526A108E-1BE8-CA89-AFBE-A9AC80E3D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現行</a:t>
            </a:r>
            <a:r>
              <a:rPr lang="en-US" altLang="zh-TW"/>
              <a:t> as-is </a:t>
            </a:r>
            <a:r>
              <a:rPr lang="zh-TW" altLang="en-US"/>
              <a:t>模式</a:t>
            </a:r>
          </a:p>
        </p:txBody>
      </p:sp>
      <p:sp>
        <p:nvSpPr>
          <p:cNvPr id="77830" name="Rectangle 17">
            <a:extLst>
              <a:ext uri="{FF2B5EF4-FFF2-40B4-BE49-F238E27FC236}">
                <a16:creationId xmlns:a16="http://schemas.microsoft.com/office/drawing/2014/main" xmlns="" id="{18C945C1-A0A4-6BD1-4660-F77663123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在「商業模式設計樣版」上，把企業的各項活動明確的陳列出來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頁尾版面配置區 3">
            <a:extLst>
              <a:ext uri="{FF2B5EF4-FFF2-40B4-BE49-F238E27FC236}">
                <a16:creationId xmlns:a16="http://schemas.microsoft.com/office/drawing/2014/main" xmlns="" id="{E8872F46-3044-7582-67FB-CE9114A2FD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1" name="投影片編號版面配置區 4">
            <a:extLst>
              <a:ext uri="{FF2B5EF4-FFF2-40B4-BE49-F238E27FC236}">
                <a16:creationId xmlns:a16="http://schemas.microsoft.com/office/drawing/2014/main" xmlns="" id="{F83499EB-8975-B221-2F07-79F5A0644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3B9728-8FBE-EF4C-A035-FF034C88D6F5}" type="slidenum">
              <a:rPr lang="en-US" altLang="zh-TW" sz="1400">
                <a:solidFill>
                  <a:srgbClr val="333399"/>
                </a:solidFill>
              </a:rPr>
              <a:pPr/>
              <a:t>61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2" name="Rectangle 2">
            <a:extLst>
              <a:ext uri="{FF2B5EF4-FFF2-40B4-BE49-F238E27FC236}">
                <a16:creationId xmlns:a16="http://schemas.microsoft.com/office/drawing/2014/main" xmlns="" id="{AB4BF818-5856-E379-DB88-E1A313571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思考基礎</a:t>
            </a:r>
          </a:p>
        </p:txBody>
      </p:sp>
      <p:sp>
        <p:nvSpPr>
          <p:cNvPr id="78853" name="Rectangle 3">
            <a:extLst>
              <a:ext uri="{FF2B5EF4-FFF2-40B4-BE49-F238E27FC236}">
                <a16:creationId xmlns:a16="http://schemas.microsoft.com/office/drawing/2014/main" xmlns="" id="{51B2A082-3B99-4BFE-6AB3-5AE0163090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困難是在那一塊？</a:t>
            </a:r>
            <a:endParaRPr lang="en-US" altLang="zh-TW"/>
          </a:p>
          <a:p>
            <a:pPr eaLnBrk="1" hangingPunct="1"/>
            <a:r>
              <a:rPr lang="zh-TW" altLang="en-US"/>
              <a:t>過去的侷限是否已經不存在？</a:t>
            </a:r>
            <a:endParaRPr lang="en-US" altLang="zh-TW"/>
          </a:p>
          <a:p>
            <a:pPr eaLnBrk="1" hangingPunct="1"/>
            <a:r>
              <a:rPr lang="zh-TW" altLang="en-US"/>
              <a:t>有哪些環境機會？</a:t>
            </a:r>
            <a:endParaRPr lang="en-US" altLang="zh-TW"/>
          </a:p>
          <a:p>
            <a:pPr eaLnBrk="1" hangingPunct="1"/>
            <a:r>
              <a:rPr lang="en-US" altLang="zh-TW"/>
              <a:t>IT </a:t>
            </a:r>
            <a:r>
              <a:rPr lang="zh-TW" altLang="en-US"/>
              <a:t>有哪些機會？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速度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能見度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(visibility,  accessibility)</a:t>
            </a:r>
          </a:p>
          <a:p>
            <a:pPr lvl="1" eaLnBrk="1" hangingPunct="1">
              <a:buFont typeface="Webdings" pitchFamily="2" charset="2"/>
              <a:buNone/>
            </a:pPr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頁尾版面配置區 3">
            <a:extLst>
              <a:ext uri="{FF2B5EF4-FFF2-40B4-BE49-F238E27FC236}">
                <a16:creationId xmlns:a16="http://schemas.microsoft.com/office/drawing/2014/main" xmlns="" id="{B73B77F1-873D-1587-5470-3F70DE62C6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5" name="投影片編號版面配置區 4">
            <a:extLst>
              <a:ext uri="{FF2B5EF4-FFF2-40B4-BE49-F238E27FC236}">
                <a16:creationId xmlns:a16="http://schemas.microsoft.com/office/drawing/2014/main" xmlns="" id="{CA91CBF5-B459-4648-75A8-AE2B83648C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AC08F9-D503-4441-8092-D4731C251CB2}" type="slidenum">
              <a:rPr lang="en-US" altLang="zh-TW" sz="1400">
                <a:solidFill>
                  <a:srgbClr val="333399"/>
                </a:solidFill>
              </a:rPr>
              <a:pPr/>
              <a:t>62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6" name="Rectangle 2">
            <a:extLst>
              <a:ext uri="{FF2B5EF4-FFF2-40B4-BE49-F238E27FC236}">
                <a16:creationId xmlns:a16="http://schemas.microsoft.com/office/drawing/2014/main" xmlns="" id="{604F2FDE-7056-66F4-8DA9-495FF16C1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經營模式？技術模式？</a:t>
            </a:r>
          </a:p>
        </p:txBody>
      </p:sp>
      <p:sp>
        <p:nvSpPr>
          <p:cNvPr id="79877" name="Rectangle 3">
            <a:extLst>
              <a:ext uri="{FF2B5EF4-FFF2-40B4-BE49-F238E27FC236}">
                <a16:creationId xmlns:a16="http://schemas.microsoft.com/office/drawing/2014/main" xmlns="" id="{E8C81313-D9A0-7364-D931-CC404C711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590800"/>
            <a:ext cx="1219200" cy="762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商業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8" name="Rectangle 4">
            <a:extLst>
              <a:ext uri="{FF2B5EF4-FFF2-40B4-BE49-F238E27FC236}">
                <a16:creationId xmlns:a16="http://schemas.microsoft.com/office/drawing/2014/main" xmlns="" id="{86B3286F-4C57-0B43-3775-5DD79CFB1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038600"/>
            <a:ext cx="1219200" cy="7620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流程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9" name="Rectangle 5">
            <a:extLst>
              <a:ext uri="{FF2B5EF4-FFF2-40B4-BE49-F238E27FC236}">
                <a16:creationId xmlns:a16="http://schemas.microsoft.com/office/drawing/2014/main" xmlns="" id="{20B84E3A-36D6-32F7-8D40-FFE06E229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486400"/>
            <a:ext cx="1219200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技術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80" name="Rectangle 6">
            <a:extLst>
              <a:ext uri="{FF2B5EF4-FFF2-40B4-BE49-F238E27FC236}">
                <a16:creationId xmlns:a16="http://schemas.microsoft.com/office/drawing/2014/main" xmlns="" id="{18867012-86C1-3A22-C5BD-D14BB480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133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策略創新</a:t>
            </a:r>
          </a:p>
        </p:txBody>
      </p:sp>
      <p:sp>
        <p:nvSpPr>
          <p:cNvPr id="79881" name="Rectangle 7">
            <a:extLst>
              <a:ext uri="{FF2B5EF4-FFF2-40B4-BE49-F238E27FC236}">
                <a16:creationId xmlns:a16="http://schemas.microsoft.com/office/drawing/2014/main" xmlns="" id="{F00F9D35-6539-1818-3462-EA6C1604F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3434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BPR</a:t>
            </a:r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程序再造</a:t>
            </a:r>
          </a:p>
        </p:txBody>
      </p:sp>
      <p:sp>
        <p:nvSpPr>
          <p:cNvPr id="79882" name="Rectangle 8">
            <a:extLst>
              <a:ext uri="{FF2B5EF4-FFF2-40B4-BE49-F238E27FC236}">
                <a16:creationId xmlns:a16="http://schemas.microsoft.com/office/drawing/2014/main" xmlns="" id="{294A9CB5-71A9-750F-9264-95214AC1F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562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基礎建設</a:t>
            </a:r>
            <a:endParaRPr lang="en-US" altLang="zh-TW"/>
          </a:p>
          <a:p>
            <a:pPr algn="ctr" eaLnBrk="1" hangingPunct="1"/>
            <a:r>
              <a:rPr lang="zh-TW" altLang="en-US"/>
              <a:t>技術應用</a:t>
            </a:r>
          </a:p>
        </p:txBody>
      </p:sp>
      <p:sp>
        <p:nvSpPr>
          <p:cNvPr id="79883" name="Rectangle 9">
            <a:extLst>
              <a:ext uri="{FF2B5EF4-FFF2-40B4-BE49-F238E27FC236}">
                <a16:creationId xmlns:a16="http://schemas.microsoft.com/office/drawing/2014/main" xmlns="" id="{FB1C1F42-1B45-D612-37C7-D59DEB62F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276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組織再造</a:t>
            </a:r>
          </a:p>
        </p:txBody>
      </p:sp>
      <p:sp>
        <p:nvSpPr>
          <p:cNvPr id="79884" name="Line 10">
            <a:extLst>
              <a:ext uri="{FF2B5EF4-FFF2-40B4-BE49-F238E27FC236}">
                <a16:creationId xmlns:a16="http://schemas.microsoft.com/office/drawing/2014/main" xmlns="" id="{730FA84F-0119-7804-5CB9-BA7D8A1C21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2667000" cy="304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5" name="Line 11">
            <a:extLst>
              <a:ext uri="{FF2B5EF4-FFF2-40B4-BE49-F238E27FC236}">
                <a16:creationId xmlns:a16="http://schemas.microsoft.com/office/drawing/2014/main" xmlns="" id="{1900B4D3-1642-3ECE-4371-D21297BC6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895600"/>
            <a:ext cx="0" cy="26670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6" name="Line 12">
            <a:extLst>
              <a:ext uri="{FF2B5EF4-FFF2-40B4-BE49-F238E27FC236}">
                <a16:creationId xmlns:a16="http://schemas.microsoft.com/office/drawing/2014/main" xmlns="" id="{CDEF0557-010E-B041-1613-A466683E5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2209800" cy="457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7" name="Line 13">
            <a:extLst>
              <a:ext uri="{FF2B5EF4-FFF2-40B4-BE49-F238E27FC236}">
                <a16:creationId xmlns:a16="http://schemas.microsoft.com/office/drawing/2014/main" xmlns="" id="{E524D6AF-26FC-7615-EEBA-C51C709A2A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3733800"/>
            <a:ext cx="2209800" cy="533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8" name="Line 14">
            <a:extLst>
              <a:ext uri="{FF2B5EF4-FFF2-40B4-BE49-F238E27FC236}">
                <a16:creationId xmlns:a16="http://schemas.microsoft.com/office/drawing/2014/main" xmlns="" id="{122BE6B5-9184-2D14-8913-8CF385F2C6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4572000"/>
            <a:ext cx="2209800" cy="228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9" name="Line 15">
            <a:extLst>
              <a:ext uri="{FF2B5EF4-FFF2-40B4-BE49-F238E27FC236}">
                <a16:creationId xmlns:a16="http://schemas.microsoft.com/office/drawing/2014/main" xmlns="" id="{98563E0D-8B58-7B2C-7406-833F8851E71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5867400"/>
            <a:ext cx="2743200" cy="152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0" name="Line 16">
            <a:extLst>
              <a:ext uri="{FF2B5EF4-FFF2-40B4-BE49-F238E27FC236}">
                <a16:creationId xmlns:a16="http://schemas.microsoft.com/office/drawing/2014/main" xmlns="" id="{68423F84-9537-CA0F-26BA-6AFB8FB72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3528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1" name="Line 17">
            <a:extLst>
              <a:ext uri="{FF2B5EF4-FFF2-40B4-BE49-F238E27FC236}">
                <a16:creationId xmlns:a16="http://schemas.microsoft.com/office/drawing/2014/main" xmlns="" id="{33EFAABA-ACBD-67A1-4E78-2F95307B6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8006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2" name="Text Box 18">
            <a:extLst>
              <a:ext uri="{FF2B5EF4-FFF2-40B4-BE49-F238E27FC236}">
                <a16:creationId xmlns:a16="http://schemas.microsoft.com/office/drawing/2014/main" xmlns="" id="{951D35B6-F2C0-8BB4-8F01-1F0ECEAD9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3" name="Text Box 19">
            <a:extLst>
              <a:ext uri="{FF2B5EF4-FFF2-40B4-BE49-F238E27FC236}">
                <a16:creationId xmlns:a16="http://schemas.microsoft.com/office/drawing/2014/main" xmlns="" id="{C66EE3B6-FC45-49C8-DDE3-FD7AD196B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876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4" name="Rectangle 20">
            <a:extLst>
              <a:ext uri="{FF2B5EF4-FFF2-40B4-BE49-F238E27FC236}">
                <a16:creationId xmlns:a16="http://schemas.microsoft.com/office/drawing/2014/main" xmlns="" id="{29C31AAB-9334-A36C-E56D-960D9BB91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133600"/>
            <a:ext cx="1219200" cy="762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技術創新</a:t>
            </a:r>
          </a:p>
        </p:txBody>
      </p:sp>
      <p:sp>
        <p:nvSpPr>
          <p:cNvPr id="79895" name="Text Box 21">
            <a:extLst>
              <a:ext uri="{FF2B5EF4-FFF2-40B4-BE49-F238E27FC236}">
                <a16:creationId xmlns:a16="http://schemas.microsoft.com/office/drawing/2014/main" xmlns="" id="{74E561DC-81EC-CFFA-CB20-8F6330EC1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選擇</a:t>
            </a:r>
          </a:p>
        </p:txBody>
      </p:sp>
      <p:sp>
        <p:nvSpPr>
          <p:cNvPr id="79896" name="Line 22">
            <a:extLst>
              <a:ext uri="{FF2B5EF4-FFF2-40B4-BE49-F238E27FC236}">
                <a16:creationId xmlns:a16="http://schemas.microsoft.com/office/drawing/2014/main" xmlns="" id="{73CDEA52-46FF-2CDC-F73C-BE5F7F9553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2438400"/>
            <a:ext cx="9144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7" name="Text Box 23">
            <a:extLst>
              <a:ext uri="{FF2B5EF4-FFF2-40B4-BE49-F238E27FC236}">
                <a16:creationId xmlns:a16="http://schemas.microsoft.com/office/drawing/2014/main" xmlns="" id="{8DE7F04A-C8AB-F7E7-868B-55EE4B941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7526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機會</a:t>
            </a:r>
          </a:p>
        </p:txBody>
      </p:sp>
      <p:sp>
        <p:nvSpPr>
          <p:cNvPr id="79898" name="Text Box 24">
            <a:extLst>
              <a:ext uri="{FF2B5EF4-FFF2-40B4-BE49-F238E27FC236}">
                <a16:creationId xmlns:a16="http://schemas.microsoft.com/office/drawing/2014/main" xmlns="" id="{FB7FF798-F147-1C80-2E4B-21AB424D4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962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選擇</a:t>
            </a:r>
          </a:p>
        </p:txBody>
      </p:sp>
      <p:sp>
        <p:nvSpPr>
          <p:cNvPr id="79899" name="Line 25">
            <a:extLst>
              <a:ext uri="{FF2B5EF4-FFF2-40B4-BE49-F238E27FC236}">
                <a16:creationId xmlns:a16="http://schemas.microsoft.com/office/drawing/2014/main" xmlns="" id="{57616C8F-80DC-7B05-4DC6-B42A8AF9BD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2895600"/>
            <a:ext cx="1295400" cy="2667000"/>
          </a:xfrm>
          <a:prstGeom prst="line">
            <a:avLst/>
          </a:prstGeom>
          <a:noFill/>
          <a:ln w="28575">
            <a:solidFill>
              <a:srgbClr val="333399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900" name="Line 26">
            <a:extLst>
              <a:ext uri="{FF2B5EF4-FFF2-40B4-BE49-F238E27FC236}">
                <a16:creationId xmlns:a16="http://schemas.microsoft.com/office/drawing/2014/main" xmlns="" id="{3216C24B-2E58-E783-D5EE-7CD0278DE5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667000"/>
            <a:ext cx="1371600" cy="11430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頁尾版面配置區 3">
            <a:extLst>
              <a:ext uri="{FF2B5EF4-FFF2-40B4-BE49-F238E27FC236}">
                <a16:creationId xmlns:a16="http://schemas.microsoft.com/office/drawing/2014/main" xmlns="" id="{ADEF3B94-03CE-E49D-92EB-F248331B00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0899" name="投影片編號版面配置區 4">
            <a:extLst>
              <a:ext uri="{FF2B5EF4-FFF2-40B4-BE49-F238E27FC236}">
                <a16:creationId xmlns:a16="http://schemas.microsoft.com/office/drawing/2014/main" xmlns="" id="{1FD9ECFE-0AC3-73BE-1A7A-B8AE9E8826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8A2F96-85EB-2044-BBEA-4394D0A18F76}" type="slidenum">
              <a:rPr lang="en-US" altLang="zh-TW" sz="1400">
                <a:solidFill>
                  <a:srgbClr val="333399"/>
                </a:solidFill>
              </a:rPr>
              <a:pPr/>
              <a:t>63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80900" name="Group 2">
            <a:extLst>
              <a:ext uri="{FF2B5EF4-FFF2-40B4-BE49-F238E27FC236}">
                <a16:creationId xmlns:a16="http://schemas.microsoft.com/office/drawing/2014/main" xmlns="" id="{85CA1A9C-86D3-2C54-2B21-7682A395724C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80903" name="AutoShape 3">
              <a:extLst>
                <a:ext uri="{FF2B5EF4-FFF2-40B4-BE49-F238E27FC236}">
                  <a16:creationId xmlns:a16="http://schemas.microsoft.com/office/drawing/2014/main" xmlns="" id="{C047C74C-3DBD-2AAF-7C95-4EB241B45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80904" name="AutoShape 4">
              <a:extLst>
                <a:ext uri="{FF2B5EF4-FFF2-40B4-BE49-F238E27FC236}">
                  <a16:creationId xmlns:a16="http://schemas.microsoft.com/office/drawing/2014/main" xmlns="" id="{4428A6A2-FE6F-E440-EC61-6EA4357FE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80905" name="AutoShape 5">
              <a:extLst>
                <a:ext uri="{FF2B5EF4-FFF2-40B4-BE49-F238E27FC236}">
                  <a16:creationId xmlns:a16="http://schemas.microsoft.com/office/drawing/2014/main" xmlns="" id="{F50E275A-950A-AD6C-5E16-F9237C264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80906" name="Rectangle 6">
              <a:extLst>
                <a:ext uri="{FF2B5EF4-FFF2-40B4-BE49-F238E27FC236}">
                  <a16:creationId xmlns:a16="http://schemas.microsoft.com/office/drawing/2014/main" xmlns="" id="{8150CB90-D992-20BA-F97E-F711AF4DD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80907" name="AutoShape 7">
              <a:extLst>
                <a:ext uri="{FF2B5EF4-FFF2-40B4-BE49-F238E27FC236}">
                  <a16:creationId xmlns:a16="http://schemas.microsoft.com/office/drawing/2014/main" xmlns="" id="{D6077459-2908-BF08-774B-D7ADF3CB4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80908" name="AutoShape 8">
              <a:extLst>
                <a:ext uri="{FF2B5EF4-FFF2-40B4-BE49-F238E27FC236}">
                  <a16:creationId xmlns:a16="http://schemas.microsoft.com/office/drawing/2014/main" xmlns="" id="{F017DC7B-EBFA-7ED1-1753-410812DF0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80909" name="AutoShape 9">
              <a:extLst>
                <a:ext uri="{FF2B5EF4-FFF2-40B4-BE49-F238E27FC236}">
                  <a16:creationId xmlns:a16="http://schemas.microsoft.com/office/drawing/2014/main" xmlns="" id="{FF37B3D5-CBE6-1A51-6DD9-5C6741CBF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80910" name="Rectangle 10">
              <a:extLst>
                <a:ext uri="{FF2B5EF4-FFF2-40B4-BE49-F238E27FC236}">
                  <a16:creationId xmlns:a16="http://schemas.microsoft.com/office/drawing/2014/main" xmlns="" id="{E6D9797C-1462-5201-CC99-520E62007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80911" name="AutoShape 11">
              <a:extLst>
                <a:ext uri="{FF2B5EF4-FFF2-40B4-BE49-F238E27FC236}">
                  <a16:creationId xmlns:a16="http://schemas.microsoft.com/office/drawing/2014/main" xmlns="" id="{11E6217A-78DC-F1FB-5516-48E5B63F0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80912" name="Rectangle 12">
              <a:extLst>
                <a:ext uri="{FF2B5EF4-FFF2-40B4-BE49-F238E27FC236}">
                  <a16:creationId xmlns:a16="http://schemas.microsoft.com/office/drawing/2014/main" xmlns="" id="{2111BFEC-ED1A-3D6F-6ABF-73BC122BB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80913" name="AutoShape 13">
              <a:extLst>
                <a:ext uri="{FF2B5EF4-FFF2-40B4-BE49-F238E27FC236}">
                  <a16:creationId xmlns:a16="http://schemas.microsoft.com/office/drawing/2014/main" xmlns="" id="{AF6C91EE-C88F-2725-F904-66BF239B2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80914" name="AutoShape 14">
              <a:extLst>
                <a:ext uri="{FF2B5EF4-FFF2-40B4-BE49-F238E27FC236}">
                  <a16:creationId xmlns:a16="http://schemas.microsoft.com/office/drawing/2014/main" xmlns="" id="{DF7D93B5-C116-6D7A-C935-284CB523B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80915" name="Text Box 15">
              <a:extLst>
                <a:ext uri="{FF2B5EF4-FFF2-40B4-BE49-F238E27FC236}">
                  <a16:creationId xmlns:a16="http://schemas.microsoft.com/office/drawing/2014/main" xmlns="" id="{2EC90F3D-507C-23C3-DBC2-78255E424A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80901" name="Rectangle 16">
            <a:extLst>
              <a:ext uri="{FF2B5EF4-FFF2-40B4-BE49-F238E27FC236}">
                <a16:creationId xmlns:a16="http://schemas.microsoft.com/office/drawing/2014/main" xmlns="" id="{7D162F3B-1F52-E724-46FC-21CE5C4B99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未來</a:t>
            </a:r>
            <a:r>
              <a:rPr lang="en-US" altLang="zh-TW"/>
              <a:t> to-be </a:t>
            </a:r>
            <a:r>
              <a:rPr lang="zh-TW" altLang="en-US"/>
              <a:t>模式</a:t>
            </a:r>
          </a:p>
        </p:txBody>
      </p:sp>
      <p:sp>
        <p:nvSpPr>
          <p:cNvPr id="80902" name="Rectangle 17">
            <a:extLst>
              <a:ext uri="{FF2B5EF4-FFF2-40B4-BE49-F238E27FC236}">
                <a16:creationId xmlns:a16="http://schemas.microsoft.com/office/drawing/2014/main" xmlns="" id="{6582EEE3-DC30-D2D6-F6A5-14B46A61E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在「商業模式設計樣版」上，把構想中的各項新活動（或改變的活動）明確的陳列出來</a:t>
            </a:r>
            <a:endParaRPr lang="en-US" altLang="zh-TW"/>
          </a:p>
          <a:p>
            <a:pPr eaLnBrk="1" hangingPunct="1"/>
            <a:r>
              <a:rPr lang="zh-TW" altLang="en-US"/>
              <a:t>檢驗每一項之間的相容性</a:t>
            </a:r>
            <a:endParaRPr lang="en-US" altLang="zh-TW"/>
          </a:p>
          <a:p>
            <a:pPr eaLnBrk="1" hangingPunct="1"/>
            <a:r>
              <a:rPr lang="zh-TW" altLang="en-US"/>
              <a:t>計畫的價值訴求必須清楚</a:t>
            </a:r>
            <a:endParaRPr lang="en-US" altLang="zh-TW"/>
          </a:p>
          <a:p>
            <a:pPr eaLnBrk="1" hangingPunct="1"/>
            <a:r>
              <a:rPr lang="zh-TW" altLang="en-US"/>
              <a:t>聚焦在呈現最主要的改變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例如，從企業顧客轉為消費者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頁尾版面配置區 3">
            <a:extLst>
              <a:ext uri="{FF2B5EF4-FFF2-40B4-BE49-F238E27FC236}">
                <a16:creationId xmlns:a16="http://schemas.microsoft.com/office/drawing/2014/main" xmlns="" id="{D15B9BC8-02F2-5336-948C-8B56B069B7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3" name="投影片編號版面配置區 4">
            <a:extLst>
              <a:ext uri="{FF2B5EF4-FFF2-40B4-BE49-F238E27FC236}">
                <a16:creationId xmlns:a16="http://schemas.microsoft.com/office/drawing/2014/main" xmlns="" id="{A1199BAD-F4AD-804B-6950-47C7CF0D86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5C07830-E305-814D-9361-D61882668907}" type="slidenum">
              <a:rPr lang="en-US" altLang="zh-TW" sz="1400">
                <a:solidFill>
                  <a:srgbClr val="333399"/>
                </a:solidFill>
              </a:rPr>
              <a:pPr/>
              <a:t>64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4" name="Rectangle 2">
            <a:extLst>
              <a:ext uri="{FF2B5EF4-FFF2-40B4-BE49-F238E27FC236}">
                <a16:creationId xmlns:a16="http://schemas.microsoft.com/office/drawing/2014/main" xmlns="" id="{1460E6DE-256B-6263-4B1A-AECE1E7CB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產品販售和服務</a:t>
            </a:r>
          </a:p>
        </p:txBody>
      </p:sp>
      <p:sp>
        <p:nvSpPr>
          <p:cNvPr id="81925" name="Rectangle 3">
            <a:extLst>
              <a:ext uri="{FF2B5EF4-FFF2-40B4-BE49-F238E27FC236}">
                <a16:creationId xmlns:a16="http://schemas.microsoft.com/office/drawing/2014/main" xmlns="" id="{9DF15FC7-E7AF-3EBD-C227-9CC7AF725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400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美國的</a:t>
            </a:r>
            <a:r>
              <a:rPr lang="en-US" altLang="zh-TW" sz="2800"/>
              <a:t> Otis </a:t>
            </a:r>
            <a:r>
              <a:rPr lang="zh-TW" altLang="en-US" sz="2800"/>
              <a:t>電梯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過去：賣電梯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lifting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長期維護合約，電梯安裝感測器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有異常現象，安排夜間維修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從不在上班時間停機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Xerox </a:t>
            </a:r>
            <a:r>
              <a:rPr lang="zh-TW" altLang="en-US" sz="2800"/>
              <a:t>影印機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過去：賣影印機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現在：賣複印服務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租金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保證服務</a:t>
            </a:r>
          </a:p>
        </p:txBody>
      </p:sp>
    </p:spTree>
  </p:cSld>
  <p:clrMapOvr>
    <a:masterClrMapping/>
  </p:clrMapOvr>
  <p:transition spd="med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頁尾版面配置區 3">
            <a:extLst>
              <a:ext uri="{FF2B5EF4-FFF2-40B4-BE49-F238E27FC236}">
                <a16:creationId xmlns:a16="http://schemas.microsoft.com/office/drawing/2014/main" xmlns="" id="{42D387B3-BBE7-ECD2-D628-1D3CF4921F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7" name="投影片編號版面配置區 4">
            <a:extLst>
              <a:ext uri="{FF2B5EF4-FFF2-40B4-BE49-F238E27FC236}">
                <a16:creationId xmlns:a16="http://schemas.microsoft.com/office/drawing/2014/main" xmlns="" id="{F578885A-AC88-0D98-09FF-8286CDF302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2AAC6E-4585-C14A-BEAE-F3B4A4C87051}" type="slidenum">
              <a:rPr lang="en-US" altLang="zh-TW" sz="1400">
                <a:solidFill>
                  <a:srgbClr val="333399"/>
                </a:solidFill>
              </a:rPr>
              <a:pPr/>
              <a:t>65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8" name="Line 2">
            <a:extLst>
              <a:ext uri="{FF2B5EF4-FFF2-40B4-BE49-F238E27FC236}">
                <a16:creationId xmlns:a16="http://schemas.microsoft.com/office/drawing/2014/main" xmlns="" id="{8A08115C-F3B3-8685-B71A-703A9CF1CC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3622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2949" name="Rectangle 3">
            <a:extLst>
              <a:ext uri="{FF2B5EF4-FFF2-40B4-BE49-F238E27FC236}">
                <a16:creationId xmlns:a16="http://schemas.microsoft.com/office/drawing/2014/main" xmlns="" id="{D652C3FE-A2E1-8B82-5475-1A4CD12456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通路的創新關係模式：去除中介</a:t>
            </a:r>
          </a:p>
        </p:txBody>
      </p:sp>
      <p:sp>
        <p:nvSpPr>
          <p:cNvPr id="82950" name="Rectangle 4">
            <a:extLst>
              <a:ext uri="{FF2B5EF4-FFF2-40B4-BE49-F238E27FC236}">
                <a16:creationId xmlns:a16="http://schemas.microsoft.com/office/drawing/2014/main" xmlns="" id="{BE593A6E-ACF3-0FF3-A25C-9C4EED192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26670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傳統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中間商的加值服務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顧客價格提高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直接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配送問題</a:t>
            </a:r>
          </a:p>
        </p:txBody>
      </p:sp>
      <p:sp>
        <p:nvSpPr>
          <p:cNvPr id="82951" name="Rectangle 5">
            <a:extLst>
              <a:ext uri="{FF2B5EF4-FFF2-40B4-BE49-F238E27FC236}">
                <a16:creationId xmlns:a16="http://schemas.microsoft.com/office/drawing/2014/main" xmlns="" id="{663EDEDD-4A99-BDFE-1DE9-988BB7B1F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050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2" name="Rectangle 6">
            <a:extLst>
              <a:ext uri="{FF2B5EF4-FFF2-40B4-BE49-F238E27FC236}">
                <a16:creationId xmlns:a16="http://schemas.microsoft.com/office/drawing/2014/main" xmlns="" id="{A01219C0-67B2-158D-85A8-9345DB7D9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90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82953" name="Rectangle 7">
            <a:extLst>
              <a:ext uri="{FF2B5EF4-FFF2-40B4-BE49-F238E27FC236}">
                <a16:creationId xmlns:a16="http://schemas.microsoft.com/office/drawing/2014/main" xmlns="" id="{D3283D7D-0920-D71E-4C53-0C5F8F4A3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352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82954" name="Rectangle 8">
            <a:extLst>
              <a:ext uri="{FF2B5EF4-FFF2-40B4-BE49-F238E27FC236}">
                <a16:creationId xmlns:a16="http://schemas.microsoft.com/office/drawing/2014/main" xmlns="" id="{63279474-B370-CC15-01FE-C7C5C29CE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0386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82955" name="Rectangle 9">
            <a:extLst>
              <a:ext uri="{FF2B5EF4-FFF2-40B4-BE49-F238E27FC236}">
                <a16:creationId xmlns:a16="http://schemas.microsoft.com/office/drawing/2014/main" xmlns="" id="{0DEED757-A189-A4D2-E091-90A5185F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7244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82956" name="Line 10">
            <a:extLst>
              <a:ext uri="{FF2B5EF4-FFF2-40B4-BE49-F238E27FC236}">
                <a16:creationId xmlns:a16="http://schemas.microsoft.com/office/drawing/2014/main" xmlns="" id="{354C2AB6-016C-5B8E-8A74-A198C509F3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6019800"/>
            <a:ext cx="3276600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2957" name="Rectangle 11">
            <a:extLst>
              <a:ext uri="{FF2B5EF4-FFF2-40B4-BE49-F238E27FC236}">
                <a16:creationId xmlns:a16="http://schemas.microsoft.com/office/drawing/2014/main" xmlns="" id="{A325CAC3-D7C6-790E-6924-42A738A0D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7912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8" name="Rectangle 12">
            <a:extLst>
              <a:ext uri="{FF2B5EF4-FFF2-40B4-BE49-F238E27FC236}">
                <a16:creationId xmlns:a16="http://schemas.microsoft.com/office/drawing/2014/main" xmlns="" id="{730A9408-F968-172F-221D-E2917EBD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7912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</p:spTree>
  </p:cSld>
  <p:clrMapOvr>
    <a:masterClrMapping/>
  </p:clrMapOvr>
  <p:transition spd="med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頁尾版面配置區 3">
            <a:extLst>
              <a:ext uri="{FF2B5EF4-FFF2-40B4-BE49-F238E27FC236}">
                <a16:creationId xmlns:a16="http://schemas.microsoft.com/office/drawing/2014/main" xmlns="" id="{85D5BC6F-E124-D516-8D3E-6E353573AF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1" name="投影片編號版面配置區 4">
            <a:extLst>
              <a:ext uri="{FF2B5EF4-FFF2-40B4-BE49-F238E27FC236}">
                <a16:creationId xmlns:a16="http://schemas.microsoft.com/office/drawing/2014/main" xmlns="" id="{6AE219F3-2942-9F4E-478F-955313458C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C02BB5-A03A-FA4F-8897-F79434B516A7}" type="slidenum">
              <a:rPr lang="en-US" altLang="zh-TW" sz="1400">
                <a:solidFill>
                  <a:srgbClr val="333399"/>
                </a:solidFill>
              </a:rPr>
              <a:pPr/>
              <a:t>66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2" name="Rectangle 2">
            <a:extLst>
              <a:ext uri="{FF2B5EF4-FFF2-40B4-BE49-F238E27FC236}">
                <a16:creationId xmlns:a16="http://schemas.microsoft.com/office/drawing/2014/main" xmlns="" id="{7160C96A-8C33-1A3B-B7F6-2FA36899C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最終顧客的關係改變</a:t>
            </a:r>
          </a:p>
        </p:txBody>
      </p:sp>
      <p:grpSp>
        <p:nvGrpSpPr>
          <p:cNvPr id="83973" name="Group 3">
            <a:extLst>
              <a:ext uri="{FF2B5EF4-FFF2-40B4-BE49-F238E27FC236}">
                <a16:creationId xmlns:a16="http://schemas.microsoft.com/office/drawing/2014/main" xmlns="" id="{9380337E-ECDC-68FB-6D7D-5B4C79E0D1A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719263"/>
            <a:ext cx="6172200" cy="2166937"/>
            <a:chOff x="768" y="1083"/>
            <a:chExt cx="3888" cy="1365"/>
          </a:xfrm>
        </p:grpSpPr>
        <p:sp>
          <p:nvSpPr>
            <p:cNvPr id="83983" name="Oval 4">
              <a:extLst>
                <a:ext uri="{FF2B5EF4-FFF2-40B4-BE49-F238E27FC236}">
                  <a16:creationId xmlns:a16="http://schemas.microsoft.com/office/drawing/2014/main" xmlns="" id="{C2FB1467-F662-D073-E405-00C368203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488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84" name="Oval 5">
              <a:extLst>
                <a:ext uri="{FF2B5EF4-FFF2-40B4-BE49-F238E27FC236}">
                  <a16:creationId xmlns:a16="http://schemas.microsoft.com/office/drawing/2014/main" xmlns="" id="{773B1FA4-4949-B20D-A9AF-910F1D758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920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85" name="Oval 6">
              <a:extLst>
                <a:ext uri="{FF2B5EF4-FFF2-40B4-BE49-F238E27FC236}">
                  <a16:creationId xmlns:a16="http://schemas.microsoft.com/office/drawing/2014/main" xmlns="" id="{819C9FC6-FDEE-6D30-AEB2-3B493DD06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584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86" name="Line 7">
              <a:extLst>
                <a:ext uri="{FF2B5EF4-FFF2-40B4-BE49-F238E27FC236}">
                  <a16:creationId xmlns:a16="http://schemas.microsoft.com/office/drawing/2014/main" xmlns="" id="{36820766-982E-B56A-8B77-1F5975F0C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20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7" name="Line 8">
              <a:extLst>
                <a:ext uri="{FF2B5EF4-FFF2-40B4-BE49-F238E27FC236}">
                  <a16:creationId xmlns:a16="http://schemas.microsoft.com/office/drawing/2014/main" xmlns="" id="{4DEA70BA-D649-A969-210F-F238703E5C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2016"/>
              <a:ext cx="960" cy="19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8" name="Text Box 9">
              <a:extLst>
                <a:ext uri="{FF2B5EF4-FFF2-40B4-BE49-F238E27FC236}">
                  <a16:creationId xmlns:a16="http://schemas.microsoft.com/office/drawing/2014/main" xmlns="" id="{DEEFA1A5-16A5-9705-DEFF-603080B66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4" y="1083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現況</a:t>
              </a:r>
            </a:p>
          </p:txBody>
        </p:sp>
        <p:sp>
          <p:nvSpPr>
            <p:cNvPr id="83989" name="Line 10">
              <a:extLst>
                <a:ext uri="{FF2B5EF4-FFF2-40B4-BE49-F238E27FC236}">
                  <a16:creationId xmlns:a16="http://schemas.microsoft.com/office/drawing/2014/main" xmlns="" id="{912A629A-2B7C-1ECC-276E-2F5F66674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28"/>
              <a:ext cx="259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prstDash val="dash"/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83974" name="Group 11">
            <a:extLst>
              <a:ext uri="{FF2B5EF4-FFF2-40B4-BE49-F238E27FC236}">
                <a16:creationId xmlns:a16="http://schemas.microsoft.com/office/drawing/2014/main" xmlns="" id="{CEB9D987-2423-2D44-A5E9-B96DC58D69C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962400"/>
            <a:ext cx="6172200" cy="2133600"/>
            <a:chOff x="720" y="2496"/>
            <a:chExt cx="3888" cy="1344"/>
          </a:xfrm>
        </p:grpSpPr>
        <p:sp>
          <p:nvSpPr>
            <p:cNvPr id="83976" name="Oval 12">
              <a:extLst>
                <a:ext uri="{FF2B5EF4-FFF2-40B4-BE49-F238E27FC236}">
                  <a16:creationId xmlns:a16="http://schemas.microsoft.com/office/drawing/2014/main" xmlns="" id="{FF45DDE9-3A57-D38C-7C4A-9035AC2E8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880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77" name="Oval 13">
              <a:extLst>
                <a:ext uri="{FF2B5EF4-FFF2-40B4-BE49-F238E27FC236}">
                  <a16:creationId xmlns:a16="http://schemas.microsoft.com/office/drawing/2014/main" xmlns="" id="{FCDAEFEC-F750-9062-20D3-C04BF694D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312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78" name="Oval 14">
              <a:extLst>
                <a:ext uri="{FF2B5EF4-FFF2-40B4-BE49-F238E27FC236}">
                  <a16:creationId xmlns:a16="http://schemas.microsoft.com/office/drawing/2014/main" xmlns="" id="{EA747629-B4BB-6170-8AC8-4BA680561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976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79" name="Line 15">
              <a:extLst>
                <a:ext uri="{FF2B5EF4-FFF2-40B4-BE49-F238E27FC236}">
                  <a16:creationId xmlns:a16="http://schemas.microsoft.com/office/drawing/2014/main" xmlns="" id="{04BC15E6-1FED-C4C1-891A-36B0FE521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3312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0" name="Line 16">
              <a:extLst>
                <a:ext uri="{FF2B5EF4-FFF2-40B4-BE49-F238E27FC236}">
                  <a16:creationId xmlns:a16="http://schemas.microsoft.com/office/drawing/2014/main" xmlns="" id="{EA664056-8516-405B-23C1-C2C1268FC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3360"/>
              <a:ext cx="960" cy="192"/>
            </a:xfrm>
            <a:prstGeom prst="line">
              <a:avLst/>
            </a:prstGeom>
            <a:noFill/>
            <a:ln w="28575" cap="rnd">
              <a:solidFill>
                <a:schemeClr val="folHlink"/>
              </a:solidFill>
              <a:prstDash val="sysDot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1" name="Text Box 17">
              <a:extLst>
                <a:ext uri="{FF2B5EF4-FFF2-40B4-BE49-F238E27FC236}">
                  <a16:creationId xmlns:a16="http://schemas.microsoft.com/office/drawing/2014/main" xmlns="" id="{30A93110-85B3-CDD0-4A03-938ECC991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49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理想</a:t>
              </a:r>
            </a:p>
          </p:txBody>
        </p:sp>
        <p:sp>
          <p:nvSpPr>
            <p:cNvPr id="83982" name="Line 18">
              <a:extLst>
                <a:ext uri="{FF2B5EF4-FFF2-40B4-BE49-F238E27FC236}">
                  <a16:creationId xmlns:a16="http://schemas.microsoft.com/office/drawing/2014/main" xmlns="" id="{F8EA43E7-1BBD-6917-D9A7-F31DECDE0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3072"/>
              <a:ext cx="259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sp>
        <p:nvSpPr>
          <p:cNvPr id="83975" name="Text Box 19">
            <a:extLst>
              <a:ext uri="{FF2B5EF4-FFF2-40B4-BE49-F238E27FC236}">
                <a16:creationId xmlns:a16="http://schemas.microsoft.com/office/drawing/2014/main" xmlns="" id="{75A6EAAB-5ED5-08E7-D7A0-93DD9002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01800"/>
            <a:ext cx="307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品牌商</a:t>
            </a:r>
            <a:r>
              <a:rPr lang="en-US" altLang="zh-TW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/</a:t>
            </a:r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製造商的角度</a:t>
            </a:r>
          </a:p>
        </p:txBody>
      </p:sp>
    </p:spTree>
  </p:cSld>
  <p:clrMapOvr>
    <a:masterClrMapping/>
  </p:clrMapOvr>
  <p:transition spd="med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頁尾版面配置區 3">
            <a:extLst>
              <a:ext uri="{FF2B5EF4-FFF2-40B4-BE49-F238E27FC236}">
                <a16:creationId xmlns:a16="http://schemas.microsoft.com/office/drawing/2014/main" xmlns="" id="{2133CE6A-4FF8-63A5-1E12-4576F8FD7D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5" name="投影片編號版面配置區 4">
            <a:extLst>
              <a:ext uri="{FF2B5EF4-FFF2-40B4-BE49-F238E27FC236}">
                <a16:creationId xmlns:a16="http://schemas.microsoft.com/office/drawing/2014/main" xmlns="" id="{CC534F54-8A23-201C-A3CE-231C25DC2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76679CF-D1ED-2444-8191-112D65B70D15}" type="slidenum">
              <a:rPr lang="en-US" altLang="zh-TW" sz="1400">
                <a:solidFill>
                  <a:srgbClr val="333399"/>
                </a:solidFill>
              </a:rPr>
              <a:pPr/>
              <a:t>67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6" name="Rectangle 2">
            <a:extLst>
              <a:ext uri="{FF2B5EF4-FFF2-40B4-BE49-F238E27FC236}">
                <a16:creationId xmlns:a16="http://schemas.microsoft.com/office/drawing/2014/main" xmlns="" id="{F7ADA5E2-A092-5653-BC37-9AF157CBC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運籌的改變</a:t>
            </a:r>
          </a:p>
        </p:txBody>
      </p:sp>
      <p:graphicFrame>
        <p:nvGraphicFramePr>
          <p:cNvPr id="316419" name="Group 3">
            <a:extLst>
              <a:ext uri="{FF2B5EF4-FFF2-40B4-BE49-F238E27FC236}">
                <a16:creationId xmlns:a16="http://schemas.microsoft.com/office/drawing/2014/main" xmlns="" id="{7BC5AE93-44EE-CD79-36A5-D51A4E394280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1828800"/>
          <a:ext cx="8229600" cy="4038600"/>
        </p:xfrm>
        <a:graphic>
          <a:graphicData uri="http://schemas.openxmlformats.org/drawingml/2006/table">
            <a:tbl>
              <a:tblPr/>
              <a:tblGrid>
                <a:gridCol w="51546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749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物流和資訊流分段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物流和資訊流重疊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可能的新安排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資訊和實物分流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5008" name="Rectangle 14">
            <a:extLst>
              <a:ext uri="{FF2B5EF4-FFF2-40B4-BE49-F238E27FC236}">
                <a16:creationId xmlns:a16="http://schemas.microsoft.com/office/drawing/2014/main" xmlns="" id="{4EA0ACC0-58C0-59E0-780B-1090302CA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81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09" name="Rectangle 15">
            <a:extLst>
              <a:ext uri="{FF2B5EF4-FFF2-40B4-BE49-F238E27FC236}">
                <a16:creationId xmlns:a16="http://schemas.microsoft.com/office/drawing/2014/main" xmlns="" id="{C59EDDA7-E162-8103-7E83-F459CFE4E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438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大盤商</a:t>
            </a:r>
          </a:p>
        </p:txBody>
      </p:sp>
      <p:sp>
        <p:nvSpPr>
          <p:cNvPr id="85010" name="Rectangle 16">
            <a:extLst>
              <a:ext uri="{FF2B5EF4-FFF2-40B4-BE49-F238E27FC236}">
                <a16:creationId xmlns:a16="http://schemas.microsoft.com/office/drawing/2014/main" xmlns="" id="{D4D6F1C0-2BB2-10AF-A998-587A7557E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819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11" name="Rectangle 17">
            <a:extLst>
              <a:ext uri="{FF2B5EF4-FFF2-40B4-BE49-F238E27FC236}">
                <a16:creationId xmlns:a16="http://schemas.microsoft.com/office/drawing/2014/main" xmlns="" id="{E2782F6E-266B-ABB5-9E5B-12D41CF69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200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12" name="Line 18">
            <a:extLst>
              <a:ext uri="{FF2B5EF4-FFF2-40B4-BE49-F238E27FC236}">
                <a16:creationId xmlns:a16="http://schemas.microsoft.com/office/drawing/2014/main" xmlns="" id="{FC6A9F9C-3261-7F6A-8852-837690C22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133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3" name="Line 19">
            <a:extLst>
              <a:ext uri="{FF2B5EF4-FFF2-40B4-BE49-F238E27FC236}">
                <a16:creationId xmlns:a16="http://schemas.microsoft.com/office/drawing/2014/main" xmlns="" id="{01FCF0E5-82D6-B07F-7FF3-EFDAC2D18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5908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4" name="Line 20">
            <a:extLst>
              <a:ext uri="{FF2B5EF4-FFF2-40B4-BE49-F238E27FC236}">
                <a16:creationId xmlns:a16="http://schemas.microsoft.com/office/drawing/2014/main" xmlns="" id="{F13C279C-AE9D-1448-C80F-D202C93A41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514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5" name="Line 21">
            <a:extLst>
              <a:ext uri="{FF2B5EF4-FFF2-40B4-BE49-F238E27FC236}">
                <a16:creationId xmlns:a16="http://schemas.microsoft.com/office/drawing/2014/main" xmlns="" id="{D5DEDFD1-3B9E-4CAF-8034-073710316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895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6" name="Line 22">
            <a:extLst>
              <a:ext uri="{FF2B5EF4-FFF2-40B4-BE49-F238E27FC236}">
                <a16:creationId xmlns:a16="http://schemas.microsoft.com/office/drawing/2014/main" xmlns="" id="{673FF40A-688B-B3BF-4678-EAF7DC664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048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7" name="Line 23">
            <a:extLst>
              <a:ext uri="{FF2B5EF4-FFF2-40B4-BE49-F238E27FC236}">
                <a16:creationId xmlns:a16="http://schemas.microsoft.com/office/drawing/2014/main" xmlns="" id="{42E5571D-C934-5416-51A1-08E55E3E01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429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8" name="Rectangle 24">
            <a:extLst>
              <a:ext uri="{FF2B5EF4-FFF2-40B4-BE49-F238E27FC236}">
                <a16:creationId xmlns:a16="http://schemas.microsoft.com/office/drawing/2014/main" xmlns="" id="{4BD6789C-DD07-7EFD-1FE5-39B5D94A7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19" name="Rectangle 25">
            <a:extLst>
              <a:ext uri="{FF2B5EF4-FFF2-40B4-BE49-F238E27FC236}">
                <a16:creationId xmlns:a16="http://schemas.microsoft.com/office/drawing/2014/main" xmlns="" id="{DCED690C-C2A3-6D6A-FD85-F07E19DCE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20" name="Rectangle 26">
            <a:extLst>
              <a:ext uri="{FF2B5EF4-FFF2-40B4-BE49-F238E27FC236}">
                <a16:creationId xmlns:a16="http://schemas.microsoft.com/office/drawing/2014/main" xmlns="" id="{117EAB96-A43E-DD5D-27F0-6F5DA9FF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21" name="Line 27">
            <a:extLst>
              <a:ext uri="{FF2B5EF4-FFF2-40B4-BE49-F238E27FC236}">
                <a16:creationId xmlns:a16="http://schemas.microsoft.com/office/drawing/2014/main" xmlns="" id="{9AB705B7-30BE-D2A0-BED7-FFB86A9705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4267200"/>
            <a:ext cx="9906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2" name="Line 28">
            <a:extLst>
              <a:ext uri="{FF2B5EF4-FFF2-40B4-BE49-F238E27FC236}">
                <a16:creationId xmlns:a16="http://schemas.microsoft.com/office/drawing/2014/main" xmlns="" id="{54BE6D15-F923-2FF1-F192-E3CCD9ED3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267200"/>
            <a:ext cx="9144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3" name="Rectangle 29">
            <a:extLst>
              <a:ext uri="{FF2B5EF4-FFF2-40B4-BE49-F238E27FC236}">
                <a16:creationId xmlns:a16="http://schemas.microsoft.com/office/drawing/2014/main" xmlns="" id="{7830782C-94FE-53A8-4E3D-DAA7F7142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029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物流商</a:t>
            </a:r>
          </a:p>
        </p:txBody>
      </p:sp>
      <p:sp>
        <p:nvSpPr>
          <p:cNvPr id="85024" name="Line 30">
            <a:extLst>
              <a:ext uri="{FF2B5EF4-FFF2-40B4-BE49-F238E27FC236}">
                <a16:creationId xmlns:a16="http://schemas.microsoft.com/office/drawing/2014/main" xmlns="" id="{BE94337B-2489-5AA6-E264-8893E037E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572000"/>
            <a:ext cx="1676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5" name="Line 31">
            <a:extLst>
              <a:ext uri="{FF2B5EF4-FFF2-40B4-BE49-F238E27FC236}">
                <a16:creationId xmlns:a16="http://schemas.microsoft.com/office/drawing/2014/main" xmlns="" id="{DD454CBD-2B8F-E540-6230-7A18113703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15240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6" name="Line 32">
            <a:extLst>
              <a:ext uri="{FF2B5EF4-FFF2-40B4-BE49-F238E27FC236}">
                <a16:creationId xmlns:a16="http://schemas.microsoft.com/office/drawing/2014/main" xmlns="" id="{015DCD15-485A-FCC7-53BA-0CF79C8A7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572000"/>
            <a:ext cx="1219200" cy="5334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頁尾版面配置區 3">
            <a:extLst>
              <a:ext uri="{FF2B5EF4-FFF2-40B4-BE49-F238E27FC236}">
                <a16:creationId xmlns:a16="http://schemas.microsoft.com/office/drawing/2014/main" xmlns="" id="{A42D8C50-82BF-2B0E-4738-79B320A086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19" name="投影片編號版面配置區 4">
            <a:extLst>
              <a:ext uri="{FF2B5EF4-FFF2-40B4-BE49-F238E27FC236}">
                <a16:creationId xmlns:a16="http://schemas.microsoft.com/office/drawing/2014/main" xmlns="" id="{F849BC9F-4476-97F7-4F8A-57BFBE8181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6C3CB97-ADCE-7E4C-97E4-139624D2BC61}" type="slidenum">
              <a:rPr lang="en-US" altLang="zh-TW" sz="1400">
                <a:solidFill>
                  <a:srgbClr val="333399"/>
                </a:solidFill>
              </a:rPr>
              <a:pPr/>
              <a:t>68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20" name="Rectangle 2">
            <a:extLst>
              <a:ext uri="{FF2B5EF4-FFF2-40B4-BE49-F238E27FC236}">
                <a16:creationId xmlns:a16="http://schemas.microsoft.com/office/drawing/2014/main" xmlns="" id="{81DB4CCD-8C3F-DB69-10D1-AD3EA9C411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電子化企業的變革基礎</a:t>
            </a:r>
          </a:p>
        </p:txBody>
      </p:sp>
      <p:sp>
        <p:nvSpPr>
          <p:cNvPr id="86021" name="Rectangle 3">
            <a:extLst>
              <a:ext uri="{FF2B5EF4-FFF2-40B4-BE49-F238E27FC236}">
                <a16:creationId xmlns:a16="http://schemas.microsoft.com/office/drawing/2014/main" xmlns="" id="{71450568-94BB-97A0-04D1-9BB5CBACB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速度提高</a:t>
            </a:r>
            <a:endParaRPr lang="en-US" altLang="zh-TW" sz="2800"/>
          </a:p>
          <a:p>
            <a:pPr eaLnBrk="1" hangingPunct="1"/>
            <a:r>
              <a:rPr lang="zh-TW" altLang="en-US" sz="2800"/>
              <a:t>能見度提高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水平能見度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垂直能見度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資訊取得、參與</a:t>
            </a:r>
            <a:r>
              <a:rPr lang="en-US" altLang="zh-TW" sz="2800"/>
              <a:t>──</a:t>
            </a:r>
            <a:r>
              <a:rPr lang="zh-TW" altLang="en-US" sz="2800"/>
              <a:t>提早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例：工程設計參與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決策</a:t>
            </a:r>
            <a:r>
              <a:rPr lang="en-US" altLang="zh-TW" sz="2800"/>
              <a:t>──</a:t>
            </a:r>
            <a:r>
              <a:rPr lang="zh-TW" altLang="en-US" sz="2800"/>
              <a:t>延遲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例：訂單生產（不見訂單不生產）</a:t>
            </a:r>
          </a:p>
        </p:txBody>
      </p:sp>
    </p:spTree>
  </p:cSld>
  <p:clrMapOvr>
    <a:masterClrMapping/>
  </p:clrMapOvr>
  <p:transition spd="med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頁尾版面配置區 3">
            <a:extLst>
              <a:ext uri="{FF2B5EF4-FFF2-40B4-BE49-F238E27FC236}">
                <a16:creationId xmlns:a16="http://schemas.microsoft.com/office/drawing/2014/main" xmlns="" id="{165027D7-6BAD-6802-EB41-5E223806A8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3" name="投影片編號版面配置區 4">
            <a:extLst>
              <a:ext uri="{FF2B5EF4-FFF2-40B4-BE49-F238E27FC236}">
                <a16:creationId xmlns:a16="http://schemas.microsoft.com/office/drawing/2014/main" xmlns="" id="{6B05B0A1-D140-D8D4-AB2C-F15C73C4B0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AB2B731-ABC4-4949-A0CE-22A7692E1058}" type="slidenum">
              <a:rPr lang="en-US" altLang="zh-TW" sz="1400">
                <a:solidFill>
                  <a:srgbClr val="333399"/>
                </a:solidFill>
              </a:rPr>
              <a:pPr/>
              <a:t>69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4" name="Rectangle 2">
            <a:extLst>
              <a:ext uri="{FF2B5EF4-FFF2-40B4-BE49-F238E27FC236}">
                <a16:creationId xmlns:a16="http://schemas.microsoft.com/office/drawing/2014/main" xmlns="" id="{8C7EFA61-E64E-F282-A4FB-C3FDD990A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環境條件</a:t>
            </a:r>
          </a:p>
        </p:txBody>
      </p:sp>
      <p:sp>
        <p:nvSpPr>
          <p:cNvPr id="87045" name="Rectangle 3">
            <a:extLst>
              <a:ext uri="{FF2B5EF4-FFF2-40B4-BE49-F238E27FC236}">
                <a16:creationId xmlns:a16="http://schemas.microsoft.com/office/drawing/2014/main" xmlns="" id="{9531AC3D-2087-ABD8-5E11-E495A610A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環境條件決定了適當的經營模式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請問：量販店在台灣為何會成功？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以前的人為何不採取這種方式？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環境：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社會經濟條件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市場偏好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競爭條件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科技條件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:a16="http://schemas.microsoft.com/office/drawing/2014/main" xmlns="" id="{83B6AE8D-50D9-15DD-5D30-CB2C7BE52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營運標的</a:t>
            </a:r>
          </a:p>
        </p:txBody>
      </p:sp>
      <p:sp>
        <p:nvSpPr>
          <p:cNvPr id="10243" name="內容版面配置區 2">
            <a:extLst>
              <a:ext uri="{FF2B5EF4-FFF2-40B4-BE49-F238E27FC236}">
                <a16:creationId xmlns:a16="http://schemas.microsoft.com/office/drawing/2014/main" xmlns="" id="{763292D0-9CFC-B93E-A8EF-34B6A51219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先辨認主要的營運標的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產品？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服務？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/>
              <a:t>多個營運標的？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同質性？可能相同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異質性？可能有不同的營運模式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244" name="頁尾版面配置區 3">
            <a:extLst>
              <a:ext uri="{FF2B5EF4-FFF2-40B4-BE49-F238E27FC236}">
                <a16:creationId xmlns:a16="http://schemas.microsoft.com/office/drawing/2014/main" xmlns="" id="{E3F75642-6679-5135-F6D2-0A0AD535A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5" name="投影片編號版面配置區 4">
            <a:extLst>
              <a:ext uri="{FF2B5EF4-FFF2-40B4-BE49-F238E27FC236}">
                <a16:creationId xmlns:a16="http://schemas.microsoft.com/office/drawing/2014/main" xmlns="" id="{5F04BC95-D4E3-2BA4-A1F8-D57B4A254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BDB3666-27CE-6040-BED6-E5EE3295E708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頁尾版面配置區 3">
            <a:extLst>
              <a:ext uri="{FF2B5EF4-FFF2-40B4-BE49-F238E27FC236}">
                <a16:creationId xmlns:a16="http://schemas.microsoft.com/office/drawing/2014/main" xmlns="" id="{EE8396E6-BC81-0EA3-9C64-AB1BF58163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7" name="投影片編號版面配置區 4">
            <a:extLst>
              <a:ext uri="{FF2B5EF4-FFF2-40B4-BE49-F238E27FC236}">
                <a16:creationId xmlns:a16="http://schemas.microsoft.com/office/drawing/2014/main" xmlns="" id="{C21F1832-28CB-0364-845F-F8675267D1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7D6FE3-4D9C-C842-ADD2-90A044EB4B17}" type="slidenum">
              <a:rPr lang="en-US" altLang="zh-TW" sz="1400">
                <a:solidFill>
                  <a:srgbClr val="333399"/>
                </a:solidFill>
              </a:rPr>
              <a:pPr/>
              <a:t>70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8" name="Rectangle 2">
            <a:extLst>
              <a:ext uri="{FF2B5EF4-FFF2-40B4-BE49-F238E27FC236}">
                <a16:creationId xmlns:a16="http://schemas.microsoft.com/office/drawing/2014/main" xmlns="" id="{018FB44C-E95E-49E3-CED6-17A15A88F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  <a:r>
              <a:rPr lang="zh-TW" altLang="en-US" sz="3600"/>
              <a:t>：</a:t>
            </a:r>
            <a:r>
              <a:rPr lang="zh-TW" altLang="en-US" sz="3200"/>
              <a:t>傳統快遞運儲</a:t>
            </a:r>
          </a:p>
        </p:txBody>
      </p:sp>
      <p:sp>
        <p:nvSpPr>
          <p:cNvPr id="88069" name="Rectangle 3">
            <a:extLst>
              <a:ext uri="{FF2B5EF4-FFF2-40B4-BE49-F238E27FC236}">
                <a16:creationId xmlns:a16="http://schemas.microsoft.com/office/drawing/2014/main" xmlns="" id="{26199ADB-B00E-C321-A565-234808BC3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3200400" cy="3962400"/>
          </a:xfrm>
        </p:spPr>
        <p:txBody>
          <a:bodyPr/>
          <a:lstStyle/>
          <a:p>
            <a:pPr eaLnBrk="1" hangingPunct="1"/>
            <a:r>
              <a:rPr lang="zh-TW" altLang="en-US"/>
              <a:t>傳統快遞運儲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點對點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複雜的網絡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3</a:t>
            </a:r>
            <a:r>
              <a:rPr lang="zh-TW" altLang="en-US"/>
              <a:t>天</a:t>
            </a:r>
            <a:endParaRPr lang="en-US" altLang="zh-TW"/>
          </a:p>
          <a:p>
            <a:pPr eaLnBrk="1" hangingPunct="1"/>
            <a:r>
              <a:rPr lang="zh-TW" altLang="en-US"/>
              <a:t>信件美金</a:t>
            </a:r>
            <a:r>
              <a:rPr lang="en-US" altLang="zh-TW"/>
              <a:t>10</a:t>
            </a:r>
            <a:r>
              <a:rPr lang="zh-TW" altLang="en-US"/>
              <a:t>元</a:t>
            </a:r>
          </a:p>
        </p:txBody>
      </p:sp>
      <p:grpSp>
        <p:nvGrpSpPr>
          <p:cNvPr id="88070" name="Group 4">
            <a:extLst>
              <a:ext uri="{FF2B5EF4-FFF2-40B4-BE49-F238E27FC236}">
                <a16:creationId xmlns:a16="http://schemas.microsoft.com/office/drawing/2014/main" xmlns="" id="{F46F83CF-7160-33AC-C216-1930C181326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1951" y="1225"/>
            <a:chExt cx="2843" cy="1722"/>
          </a:xfrm>
        </p:grpSpPr>
        <p:sp>
          <p:nvSpPr>
            <p:cNvPr id="88103" name="Freeform 5">
              <a:extLst>
                <a:ext uri="{FF2B5EF4-FFF2-40B4-BE49-F238E27FC236}">
                  <a16:creationId xmlns:a16="http://schemas.microsoft.com/office/drawing/2014/main" xmlns="" id="{6607160E-018B-8246-2041-BD24C6316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4" y="1225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rgbClr val="00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88104" name="Group 6">
              <a:extLst>
                <a:ext uri="{FF2B5EF4-FFF2-40B4-BE49-F238E27FC236}">
                  <a16:creationId xmlns:a16="http://schemas.microsoft.com/office/drawing/2014/main" xmlns="" id="{9C1D0AC9-6C0E-49EB-6C74-6D5A3439BA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1" y="1249"/>
              <a:ext cx="2785" cy="1698"/>
              <a:chOff x="1951" y="1249"/>
              <a:chExt cx="2785" cy="1698"/>
            </a:xfrm>
          </p:grpSpPr>
          <p:sp>
            <p:nvSpPr>
              <p:cNvPr id="88119" name="Freeform 7">
                <a:extLst>
                  <a:ext uri="{FF2B5EF4-FFF2-40B4-BE49-F238E27FC236}">
                    <a16:creationId xmlns:a16="http://schemas.microsoft.com/office/drawing/2014/main" xmlns="" id="{F456479F-1A14-9E4D-E0E2-0E8647528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0" name="Freeform 8">
                <a:extLst>
                  <a:ext uri="{FF2B5EF4-FFF2-40B4-BE49-F238E27FC236}">
                    <a16:creationId xmlns:a16="http://schemas.microsoft.com/office/drawing/2014/main" xmlns="" id="{56F4E7C4-FB21-BDAF-DF51-7FDD6B4108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1" name="Freeform 9">
                <a:extLst>
                  <a:ext uri="{FF2B5EF4-FFF2-40B4-BE49-F238E27FC236}">
                    <a16:creationId xmlns:a16="http://schemas.microsoft.com/office/drawing/2014/main" xmlns="" id="{B9CBE65A-DDFB-87F8-EE24-25D30B4BA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2" name="Freeform 10">
                <a:extLst>
                  <a:ext uri="{FF2B5EF4-FFF2-40B4-BE49-F238E27FC236}">
                    <a16:creationId xmlns:a16="http://schemas.microsoft.com/office/drawing/2014/main" xmlns="" id="{65CF4A95-C550-8ACE-9293-F81D3C6D1B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3" name="Freeform 11">
                <a:extLst>
                  <a:ext uri="{FF2B5EF4-FFF2-40B4-BE49-F238E27FC236}">
                    <a16:creationId xmlns:a16="http://schemas.microsoft.com/office/drawing/2014/main" xmlns="" id="{FB5710D8-DD40-C922-AEF3-D943FCD65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4" name="Freeform 12">
                <a:extLst>
                  <a:ext uri="{FF2B5EF4-FFF2-40B4-BE49-F238E27FC236}">
                    <a16:creationId xmlns:a16="http://schemas.microsoft.com/office/drawing/2014/main" xmlns="" id="{CA8FF06B-5061-A8DF-8421-73F5AF395E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5" name="Freeform 13">
                <a:extLst>
                  <a:ext uri="{FF2B5EF4-FFF2-40B4-BE49-F238E27FC236}">
                    <a16:creationId xmlns:a16="http://schemas.microsoft.com/office/drawing/2014/main" xmlns="" id="{54E23BFE-3657-4FA4-7F98-B2EDE30BD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6" name="Freeform 14">
                <a:extLst>
                  <a:ext uri="{FF2B5EF4-FFF2-40B4-BE49-F238E27FC236}">
                    <a16:creationId xmlns:a16="http://schemas.microsoft.com/office/drawing/2014/main" xmlns="" id="{BACC209A-9479-93BE-0198-E2F8948A7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7" name="Freeform 15">
                <a:extLst>
                  <a:ext uri="{FF2B5EF4-FFF2-40B4-BE49-F238E27FC236}">
                    <a16:creationId xmlns:a16="http://schemas.microsoft.com/office/drawing/2014/main" xmlns="" id="{AB58A246-A511-6D03-81B6-AF2477CDC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8" name="Freeform 16">
                <a:extLst>
                  <a:ext uri="{FF2B5EF4-FFF2-40B4-BE49-F238E27FC236}">
                    <a16:creationId xmlns:a16="http://schemas.microsoft.com/office/drawing/2014/main" xmlns="" id="{182DC29C-B721-77AF-DA6A-7AD6E7BDF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9" name="Freeform 17">
                <a:extLst>
                  <a:ext uri="{FF2B5EF4-FFF2-40B4-BE49-F238E27FC236}">
                    <a16:creationId xmlns:a16="http://schemas.microsoft.com/office/drawing/2014/main" xmlns="" id="{37A916AD-99D5-6D46-F6AA-2A6A1D6C34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0" name="Freeform 18">
                <a:extLst>
                  <a:ext uri="{FF2B5EF4-FFF2-40B4-BE49-F238E27FC236}">
                    <a16:creationId xmlns:a16="http://schemas.microsoft.com/office/drawing/2014/main" xmlns="" id="{C42F868A-50BB-AF19-B7D6-E747C284B5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1" name="Freeform 19">
                <a:extLst>
                  <a:ext uri="{FF2B5EF4-FFF2-40B4-BE49-F238E27FC236}">
                    <a16:creationId xmlns:a16="http://schemas.microsoft.com/office/drawing/2014/main" xmlns="" id="{8E110AF0-2C04-36A4-325B-739146CF9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2" name="Freeform 20">
                <a:extLst>
                  <a:ext uri="{FF2B5EF4-FFF2-40B4-BE49-F238E27FC236}">
                    <a16:creationId xmlns:a16="http://schemas.microsoft.com/office/drawing/2014/main" xmlns="" id="{0EA5A881-F7FA-481C-E326-FF56D32E55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3" name="Freeform 21">
                <a:extLst>
                  <a:ext uri="{FF2B5EF4-FFF2-40B4-BE49-F238E27FC236}">
                    <a16:creationId xmlns:a16="http://schemas.microsoft.com/office/drawing/2014/main" xmlns="" id="{5EF002F7-26B9-A626-6560-DD5D7BC51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4" name="Freeform 22">
                <a:extLst>
                  <a:ext uri="{FF2B5EF4-FFF2-40B4-BE49-F238E27FC236}">
                    <a16:creationId xmlns:a16="http://schemas.microsoft.com/office/drawing/2014/main" xmlns="" id="{F6B97BC6-C643-194E-E3C8-4D710761A2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5" name="Freeform 23">
                <a:extLst>
                  <a:ext uri="{FF2B5EF4-FFF2-40B4-BE49-F238E27FC236}">
                    <a16:creationId xmlns:a16="http://schemas.microsoft.com/office/drawing/2014/main" xmlns="" id="{44D8CE0C-05FB-A3C6-CFA7-AFE9C1728F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6" name="Freeform 24">
                <a:extLst>
                  <a:ext uri="{FF2B5EF4-FFF2-40B4-BE49-F238E27FC236}">
                    <a16:creationId xmlns:a16="http://schemas.microsoft.com/office/drawing/2014/main" xmlns="" id="{9C306BCE-C334-AEB4-F01C-4C0C85541B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7" name="Freeform 25">
                <a:extLst>
                  <a:ext uri="{FF2B5EF4-FFF2-40B4-BE49-F238E27FC236}">
                    <a16:creationId xmlns:a16="http://schemas.microsoft.com/office/drawing/2014/main" xmlns="" id="{490623A0-AC58-5CB6-90C3-D4C6A0DE8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8" name="Freeform 26">
                <a:extLst>
                  <a:ext uri="{FF2B5EF4-FFF2-40B4-BE49-F238E27FC236}">
                    <a16:creationId xmlns:a16="http://schemas.microsoft.com/office/drawing/2014/main" xmlns="" id="{A49388B5-CC4E-7644-0330-887AC9340B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9" name="Freeform 27">
                <a:extLst>
                  <a:ext uri="{FF2B5EF4-FFF2-40B4-BE49-F238E27FC236}">
                    <a16:creationId xmlns:a16="http://schemas.microsoft.com/office/drawing/2014/main" xmlns="" id="{7BC6BD39-2633-908A-1705-D94F6D0F37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0" name="Freeform 28">
                <a:extLst>
                  <a:ext uri="{FF2B5EF4-FFF2-40B4-BE49-F238E27FC236}">
                    <a16:creationId xmlns:a16="http://schemas.microsoft.com/office/drawing/2014/main" xmlns="" id="{F3F12B72-F225-6107-EA7D-D46A5FE36A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1" name="Freeform 29">
                <a:extLst>
                  <a:ext uri="{FF2B5EF4-FFF2-40B4-BE49-F238E27FC236}">
                    <a16:creationId xmlns:a16="http://schemas.microsoft.com/office/drawing/2014/main" xmlns="" id="{C2F3A64D-60F7-20CE-B7AE-59D7DA322A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2" name="Freeform 30">
                <a:extLst>
                  <a:ext uri="{FF2B5EF4-FFF2-40B4-BE49-F238E27FC236}">
                    <a16:creationId xmlns:a16="http://schemas.microsoft.com/office/drawing/2014/main" xmlns="" id="{14539F87-595B-CFA1-D83B-39ABCB30E3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3" name="Freeform 31">
                <a:extLst>
                  <a:ext uri="{FF2B5EF4-FFF2-40B4-BE49-F238E27FC236}">
                    <a16:creationId xmlns:a16="http://schemas.microsoft.com/office/drawing/2014/main" xmlns="" id="{104B4605-30FE-CDCF-6B48-47D9463CE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4" name="Freeform 32">
                <a:extLst>
                  <a:ext uri="{FF2B5EF4-FFF2-40B4-BE49-F238E27FC236}">
                    <a16:creationId xmlns:a16="http://schemas.microsoft.com/office/drawing/2014/main" xmlns="" id="{2534A0CE-22F2-0A10-214F-4FD0CFA38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5" name="Freeform 33">
                <a:extLst>
                  <a:ext uri="{FF2B5EF4-FFF2-40B4-BE49-F238E27FC236}">
                    <a16:creationId xmlns:a16="http://schemas.microsoft.com/office/drawing/2014/main" xmlns="" id="{362D024E-8BCD-C711-8DC1-0D660C34CC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6" name="Freeform 34">
                <a:extLst>
                  <a:ext uri="{FF2B5EF4-FFF2-40B4-BE49-F238E27FC236}">
                    <a16:creationId xmlns:a16="http://schemas.microsoft.com/office/drawing/2014/main" xmlns="" id="{128CA3D4-49DB-0C9E-9E5B-FE75D9FDD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7" name="Freeform 35">
                <a:extLst>
                  <a:ext uri="{FF2B5EF4-FFF2-40B4-BE49-F238E27FC236}">
                    <a16:creationId xmlns:a16="http://schemas.microsoft.com/office/drawing/2014/main" xmlns="" id="{EAB2D830-21A4-AAEA-CB4E-00689CC0E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8" name="Freeform 36">
                <a:extLst>
                  <a:ext uri="{FF2B5EF4-FFF2-40B4-BE49-F238E27FC236}">
                    <a16:creationId xmlns:a16="http://schemas.microsoft.com/office/drawing/2014/main" xmlns="" id="{E16A3001-7C4B-5371-F606-78D1F7705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9" name="Freeform 37">
                <a:extLst>
                  <a:ext uri="{FF2B5EF4-FFF2-40B4-BE49-F238E27FC236}">
                    <a16:creationId xmlns:a16="http://schemas.microsoft.com/office/drawing/2014/main" xmlns="" id="{1F9D7539-347E-6D7E-3C5B-AF8B9AF56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0" name="Freeform 38">
                <a:extLst>
                  <a:ext uri="{FF2B5EF4-FFF2-40B4-BE49-F238E27FC236}">
                    <a16:creationId xmlns:a16="http://schemas.microsoft.com/office/drawing/2014/main" xmlns="" id="{FC5CBC21-9AC8-A7F1-ED3D-A8CBC4460B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1" name="Freeform 39">
                <a:extLst>
                  <a:ext uri="{FF2B5EF4-FFF2-40B4-BE49-F238E27FC236}">
                    <a16:creationId xmlns:a16="http://schemas.microsoft.com/office/drawing/2014/main" xmlns="" id="{C2622891-729E-EB9A-2177-60B646178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2" name="Freeform 40">
                <a:extLst>
                  <a:ext uri="{FF2B5EF4-FFF2-40B4-BE49-F238E27FC236}">
                    <a16:creationId xmlns:a16="http://schemas.microsoft.com/office/drawing/2014/main" xmlns="" id="{EAE9D8B2-811A-EA49-C478-565DD63CC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3" name="Freeform 41">
                <a:extLst>
                  <a:ext uri="{FF2B5EF4-FFF2-40B4-BE49-F238E27FC236}">
                    <a16:creationId xmlns:a16="http://schemas.microsoft.com/office/drawing/2014/main" xmlns="" id="{5FA0286A-FC68-F2F5-06D0-F4FCA2226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4" name="Freeform 42">
                <a:extLst>
                  <a:ext uri="{FF2B5EF4-FFF2-40B4-BE49-F238E27FC236}">
                    <a16:creationId xmlns:a16="http://schemas.microsoft.com/office/drawing/2014/main" xmlns="" id="{9A891FC1-A4F4-29B7-BE33-8F82E7150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5" name="Freeform 43">
                <a:extLst>
                  <a:ext uri="{FF2B5EF4-FFF2-40B4-BE49-F238E27FC236}">
                    <a16:creationId xmlns:a16="http://schemas.microsoft.com/office/drawing/2014/main" xmlns="" id="{92379673-AA92-AECE-5575-8E411E8279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6" name="Freeform 44">
                <a:extLst>
                  <a:ext uri="{FF2B5EF4-FFF2-40B4-BE49-F238E27FC236}">
                    <a16:creationId xmlns:a16="http://schemas.microsoft.com/office/drawing/2014/main" xmlns="" id="{DC9DACB0-C842-0F4F-17A7-19562BE7A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7" name="Freeform 45">
                <a:extLst>
                  <a:ext uri="{FF2B5EF4-FFF2-40B4-BE49-F238E27FC236}">
                    <a16:creationId xmlns:a16="http://schemas.microsoft.com/office/drawing/2014/main" xmlns="" id="{2228B5E0-7CA9-22E7-1B7B-7E57E5B1F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8" name="Freeform 46">
                <a:extLst>
                  <a:ext uri="{FF2B5EF4-FFF2-40B4-BE49-F238E27FC236}">
                    <a16:creationId xmlns:a16="http://schemas.microsoft.com/office/drawing/2014/main" xmlns="" id="{FC71852E-E1C6-CE8A-B055-FC4D0FAA6D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9" name="Freeform 47">
                <a:extLst>
                  <a:ext uri="{FF2B5EF4-FFF2-40B4-BE49-F238E27FC236}">
                    <a16:creationId xmlns:a16="http://schemas.microsoft.com/office/drawing/2014/main" xmlns="" id="{83D91867-DBC4-497E-0A58-7081CE1CF8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0" name="Freeform 48">
                <a:extLst>
                  <a:ext uri="{FF2B5EF4-FFF2-40B4-BE49-F238E27FC236}">
                    <a16:creationId xmlns:a16="http://schemas.microsoft.com/office/drawing/2014/main" xmlns="" id="{DA179F1F-6B5E-A715-CED9-BEED337C53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1" name="Freeform 49">
                <a:extLst>
                  <a:ext uri="{FF2B5EF4-FFF2-40B4-BE49-F238E27FC236}">
                    <a16:creationId xmlns:a16="http://schemas.microsoft.com/office/drawing/2014/main" xmlns="" id="{766C63BB-42F2-1171-7D0C-9179E335D8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2" name="Freeform 50">
                <a:extLst>
                  <a:ext uri="{FF2B5EF4-FFF2-40B4-BE49-F238E27FC236}">
                    <a16:creationId xmlns:a16="http://schemas.microsoft.com/office/drawing/2014/main" xmlns="" id="{FB75E496-5B4A-A84B-8F1A-FB68D7F425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3" name="Freeform 51">
                <a:extLst>
                  <a:ext uri="{FF2B5EF4-FFF2-40B4-BE49-F238E27FC236}">
                    <a16:creationId xmlns:a16="http://schemas.microsoft.com/office/drawing/2014/main" xmlns="" id="{5AB3B721-99FE-2A78-E0DC-B43148804C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4" name="Freeform 52">
                <a:extLst>
                  <a:ext uri="{FF2B5EF4-FFF2-40B4-BE49-F238E27FC236}">
                    <a16:creationId xmlns:a16="http://schemas.microsoft.com/office/drawing/2014/main" xmlns="" id="{73FE689C-BC61-39A2-7A80-F184E1F1F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5" name="Freeform 53">
                <a:extLst>
                  <a:ext uri="{FF2B5EF4-FFF2-40B4-BE49-F238E27FC236}">
                    <a16:creationId xmlns:a16="http://schemas.microsoft.com/office/drawing/2014/main" xmlns="" id="{BD4EDD46-F726-CB01-CCB2-E308D7586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6" name="Freeform 54">
                <a:extLst>
                  <a:ext uri="{FF2B5EF4-FFF2-40B4-BE49-F238E27FC236}">
                    <a16:creationId xmlns:a16="http://schemas.microsoft.com/office/drawing/2014/main" xmlns="" id="{B6CC07FE-CC16-880F-56E4-07221FFD8F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7" name="Freeform 55">
                <a:extLst>
                  <a:ext uri="{FF2B5EF4-FFF2-40B4-BE49-F238E27FC236}">
                    <a16:creationId xmlns:a16="http://schemas.microsoft.com/office/drawing/2014/main" xmlns="" id="{267CCDCD-9A57-CC5A-BA13-DBBBEE47F1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8" name="Freeform 56">
                <a:extLst>
                  <a:ext uri="{FF2B5EF4-FFF2-40B4-BE49-F238E27FC236}">
                    <a16:creationId xmlns:a16="http://schemas.microsoft.com/office/drawing/2014/main" xmlns="" id="{5B6059ED-F6B4-DA67-26AF-76DA3458E2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88105" name="Oval 57">
              <a:extLst>
                <a:ext uri="{FF2B5EF4-FFF2-40B4-BE49-F238E27FC236}">
                  <a16:creationId xmlns:a16="http://schemas.microsoft.com/office/drawing/2014/main" xmlns="" id="{058B10F3-A9F5-FFCD-DD20-E2CABA336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6" name="Oval 58">
              <a:extLst>
                <a:ext uri="{FF2B5EF4-FFF2-40B4-BE49-F238E27FC236}">
                  <a16:creationId xmlns:a16="http://schemas.microsoft.com/office/drawing/2014/main" xmlns="" id="{A862C3D1-EFF7-D213-2E42-14A7C64FD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7" name="Oval 59">
              <a:extLst>
                <a:ext uri="{FF2B5EF4-FFF2-40B4-BE49-F238E27FC236}">
                  <a16:creationId xmlns:a16="http://schemas.microsoft.com/office/drawing/2014/main" xmlns="" id="{E112C4F5-7338-1A1E-93C1-A1919165F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29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8" name="Oval 60">
              <a:extLst>
                <a:ext uri="{FF2B5EF4-FFF2-40B4-BE49-F238E27FC236}">
                  <a16:creationId xmlns:a16="http://schemas.microsoft.com/office/drawing/2014/main" xmlns="" id="{965022E1-353B-8076-09C3-065AC4FBB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01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9" name="Oval 61">
              <a:extLst>
                <a:ext uri="{FF2B5EF4-FFF2-40B4-BE49-F238E27FC236}">
                  <a16:creationId xmlns:a16="http://schemas.microsoft.com/office/drawing/2014/main" xmlns="" id="{99DA7F3D-50B5-2E1C-EDD8-61A37F584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0" name="Oval 62">
              <a:extLst>
                <a:ext uri="{FF2B5EF4-FFF2-40B4-BE49-F238E27FC236}">
                  <a16:creationId xmlns:a16="http://schemas.microsoft.com/office/drawing/2014/main" xmlns="" id="{BBB719C0-51DE-8CD3-C474-F180CBE04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68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1" name="Oval 63">
              <a:extLst>
                <a:ext uri="{FF2B5EF4-FFF2-40B4-BE49-F238E27FC236}">
                  <a16:creationId xmlns:a16="http://schemas.microsoft.com/office/drawing/2014/main" xmlns="" id="{503EE1A2-AA3D-0285-DABE-56B1CD27B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2" name="Oval 64">
              <a:extLst>
                <a:ext uri="{FF2B5EF4-FFF2-40B4-BE49-F238E27FC236}">
                  <a16:creationId xmlns:a16="http://schemas.microsoft.com/office/drawing/2014/main" xmlns="" id="{E5469759-70B1-C13B-1A2F-EC7B5F266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82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3" name="Oval 65">
              <a:extLst>
                <a:ext uri="{FF2B5EF4-FFF2-40B4-BE49-F238E27FC236}">
                  <a16:creationId xmlns:a16="http://schemas.microsoft.com/office/drawing/2014/main" xmlns="" id="{F9C2782F-39D2-DCFF-D9EF-B83029215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68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4" name="Oval 66">
              <a:extLst>
                <a:ext uri="{FF2B5EF4-FFF2-40B4-BE49-F238E27FC236}">
                  <a16:creationId xmlns:a16="http://schemas.microsoft.com/office/drawing/2014/main" xmlns="" id="{CD8C910B-C3C6-8011-88CF-1ADF33B2D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73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5" name="Oval 67">
              <a:extLst>
                <a:ext uri="{FF2B5EF4-FFF2-40B4-BE49-F238E27FC236}">
                  <a16:creationId xmlns:a16="http://schemas.microsoft.com/office/drawing/2014/main" xmlns="" id="{20E1C974-0172-C2D6-7939-8CD9B8F85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16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6" name="Oval 68">
              <a:extLst>
                <a:ext uri="{FF2B5EF4-FFF2-40B4-BE49-F238E27FC236}">
                  <a16:creationId xmlns:a16="http://schemas.microsoft.com/office/drawing/2014/main" xmlns="" id="{B6F2D4F6-4D33-D9FD-343F-8D3159784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7" name="Oval 69">
              <a:extLst>
                <a:ext uri="{FF2B5EF4-FFF2-40B4-BE49-F238E27FC236}">
                  <a16:creationId xmlns:a16="http://schemas.microsoft.com/office/drawing/2014/main" xmlns="" id="{55EC6AD2-3127-7C46-6FA9-FB1AE2913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8" name="Oval 70">
              <a:extLst>
                <a:ext uri="{FF2B5EF4-FFF2-40B4-BE49-F238E27FC236}">
                  <a16:creationId xmlns:a16="http://schemas.microsoft.com/office/drawing/2014/main" xmlns="" id="{92F72FAB-4505-9573-9758-9AF0695F4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632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grpSp>
        <p:nvGrpSpPr>
          <p:cNvPr id="319559" name="Group 71">
            <a:extLst>
              <a:ext uri="{FF2B5EF4-FFF2-40B4-BE49-F238E27FC236}">
                <a16:creationId xmlns:a16="http://schemas.microsoft.com/office/drawing/2014/main" xmlns="" id="{0B919405-CCB1-71FA-26FA-021D7A257B1D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91000" cy="2362200"/>
            <a:chOff x="2640" y="2160"/>
            <a:chExt cx="2640" cy="1488"/>
          </a:xfrm>
        </p:grpSpPr>
        <p:sp>
          <p:nvSpPr>
            <p:cNvPr id="88072" name="Line 72">
              <a:extLst>
                <a:ext uri="{FF2B5EF4-FFF2-40B4-BE49-F238E27FC236}">
                  <a16:creationId xmlns:a16="http://schemas.microsoft.com/office/drawing/2014/main" xmlns="" id="{C3A117D7-BD77-2F0E-E4A3-9991789C33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672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3" name="Line 73">
              <a:extLst>
                <a:ext uri="{FF2B5EF4-FFF2-40B4-BE49-F238E27FC236}">
                  <a16:creationId xmlns:a16="http://schemas.microsoft.com/office/drawing/2014/main" xmlns="" id="{DDD6F5CB-BE6D-A542-953C-E68CF6C1D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44" cy="28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4" name="Line 74">
              <a:extLst>
                <a:ext uri="{FF2B5EF4-FFF2-40B4-BE49-F238E27FC236}">
                  <a16:creationId xmlns:a16="http://schemas.microsoft.com/office/drawing/2014/main" xmlns="" id="{CB487CE7-9D40-65F2-BF8F-CF45ABCCEA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2304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5" name="Line 75">
              <a:extLst>
                <a:ext uri="{FF2B5EF4-FFF2-40B4-BE49-F238E27FC236}">
                  <a16:creationId xmlns:a16="http://schemas.microsoft.com/office/drawing/2014/main" xmlns="" id="{E7649382-DD3D-AE69-2A2D-DEF6309151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640"/>
              <a:ext cx="91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6" name="Line 76">
              <a:extLst>
                <a:ext uri="{FF2B5EF4-FFF2-40B4-BE49-F238E27FC236}">
                  <a16:creationId xmlns:a16="http://schemas.microsoft.com/office/drawing/2014/main" xmlns="" id="{23966A28-2222-BF69-339C-68FD38BC0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672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7" name="Line 77">
              <a:extLst>
                <a:ext uri="{FF2B5EF4-FFF2-40B4-BE49-F238E27FC236}">
                  <a16:creationId xmlns:a16="http://schemas.microsoft.com/office/drawing/2014/main" xmlns="" id="{DCDA8F55-F454-3278-A7F4-29ABF774D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88"/>
              <a:ext cx="672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8" name="Line 78">
              <a:extLst>
                <a:ext uri="{FF2B5EF4-FFF2-40B4-BE49-F238E27FC236}">
                  <a16:creationId xmlns:a16="http://schemas.microsoft.com/office/drawing/2014/main" xmlns="" id="{6D86E5AD-2086-8AEE-CE0F-A35168E31E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640"/>
              <a:ext cx="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9" name="Line 79">
              <a:extLst>
                <a:ext uri="{FF2B5EF4-FFF2-40B4-BE49-F238E27FC236}">
                  <a16:creationId xmlns:a16="http://schemas.microsoft.com/office/drawing/2014/main" xmlns="" id="{5C1EF776-ACA5-1A81-8BE6-C24DBC005E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52" y="2544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0" name="Line 80">
              <a:extLst>
                <a:ext uri="{FF2B5EF4-FFF2-40B4-BE49-F238E27FC236}">
                  <a16:creationId xmlns:a16="http://schemas.microsoft.com/office/drawing/2014/main" xmlns="" id="{709AB186-33D4-CA2C-4901-6DB86FDF95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3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1" name="Line 81">
              <a:extLst>
                <a:ext uri="{FF2B5EF4-FFF2-40B4-BE49-F238E27FC236}">
                  <a16:creationId xmlns:a16="http://schemas.microsoft.com/office/drawing/2014/main" xmlns="" id="{6B3E1672-DB95-0465-A5EB-AFD376B87C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640"/>
              <a:ext cx="1776" cy="24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2" name="Line 82">
              <a:extLst>
                <a:ext uri="{FF2B5EF4-FFF2-40B4-BE49-F238E27FC236}">
                  <a16:creationId xmlns:a16="http://schemas.microsoft.com/office/drawing/2014/main" xmlns="" id="{AB62D111-337E-12A2-D56E-26FEEBF40C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640"/>
              <a:ext cx="1632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3" name="Line 83">
              <a:extLst>
                <a:ext uri="{FF2B5EF4-FFF2-40B4-BE49-F238E27FC236}">
                  <a16:creationId xmlns:a16="http://schemas.microsoft.com/office/drawing/2014/main" xmlns="" id="{9152CF34-9D88-1EA5-FEC8-4537A0D61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33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4" name="Line 84">
              <a:extLst>
                <a:ext uri="{FF2B5EF4-FFF2-40B4-BE49-F238E27FC236}">
                  <a16:creationId xmlns:a16="http://schemas.microsoft.com/office/drawing/2014/main" xmlns="" id="{65DE81CC-A473-1486-2622-61498F4AC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1248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5" name="Line 85">
              <a:extLst>
                <a:ext uri="{FF2B5EF4-FFF2-40B4-BE49-F238E27FC236}">
                  <a16:creationId xmlns:a16="http://schemas.microsoft.com/office/drawing/2014/main" xmlns="" id="{4FC71ADA-0B1E-3899-0211-2A87369F3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160"/>
              <a:ext cx="144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6" name="Line 86">
              <a:extLst>
                <a:ext uri="{FF2B5EF4-FFF2-40B4-BE49-F238E27FC236}">
                  <a16:creationId xmlns:a16="http://schemas.microsoft.com/office/drawing/2014/main" xmlns="" id="{036E610F-06E6-7647-C47E-5EBECA0C9F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160"/>
              <a:ext cx="0" cy="100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7" name="Line 87">
              <a:extLst>
                <a:ext uri="{FF2B5EF4-FFF2-40B4-BE49-F238E27FC236}">
                  <a16:creationId xmlns:a16="http://schemas.microsoft.com/office/drawing/2014/main" xmlns="" id="{7D03E2B6-2E16-F77A-3AE9-90348124F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912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8" name="Line 88">
              <a:extLst>
                <a:ext uri="{FF2B5EF4-FFF2-40B4-BE49-F238E27FC236}">
                  <a16:creationId xmlns:a16="http://schemas.microsoft.com/office/drawing/2014/main" xmlns="" id="{12B716B0-98E3-F350-26D7-3EF39A503F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2832"/>
              <a:ext cx="1056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9" name="Line 89">
              <a:extLst>
                <a:ext uri="{FF2B5EF4-FFF2-40B4-BE49-F238E27FC236}">
                  <a16:creationId xmlns:a16="http://schemas.microsoft.com/office/drawing/2014/main" xmlns="" id="{70E9E6CF-A818-349C-4A14-3AB6123EC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1920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0" name="Line 90">
              <a:extLst>
                <a:ext uri="{FF2B5EF4-FFF2-40B4-BE49-F238E27FC236}">
                  <a16:creationId xmlns:a16="http://schemas.microsoft.com/office/drawing/2014/main" xmlns="" id="{ED69A71A-081E-77F8-73E6-09F2E26BC5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2" y="2832"/>
              <a:ext cx="96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1" name="Line 91">
              <a:extLst>
                <a:ext uri="{FF2B5EF4-FFF2-40B4-BE49-F238E27FC236}">
                  <a16:creationId xmlns:a16="http://schemas.microsoft.com/office/drawing/2014/main" xmlns="" id="{9C4561DE-EAA5-4146-67CC-FC1CD3BC4B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688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2" name="Line 92">
              <a:extLst>
                <a:ext uri="{FF2B5EF4-FFF2-40B4-BE49-F238E27FC236}">
                  <a16:creationId xmlns:a16="http://schemas.microsoft.com/office/drawing/2014/main" xmlns="" id="{EF9BE245-74F3-D265-0F32-6A01ADEED2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2640"/>
              <a:ext cx="336" cy="96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3" name="Line 93">
              <a:extLst>
                <a:ext uri="{FF2B5EF4-FFF2-40B4-BE49-F238E27FC236}">
                  <a16:creationId xmlns:a16="http://schemas.microsoft.com/office/drawing/2014/main" xmlns="" id="{798CF145-12D7-C207-0815-2478A3D21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4" name="Line 94">
              <a:extLst>
                <a:ext uri="{FF2B5EF4-FFF2-40B4-BE49-F238E27FC236}">
                  <a16:creationId xmlns:a16="http://schemas.microsoft.com/office/drawing/2014/main" xmlns="" id="{CEBDC046-7AD4-A2AB-C02C-4DDD42DD44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624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5" name="Line 95">
              <a:extLst>
                <a:ext uri="{FF2B5EF4-FFF2-40B4-BE49-F238E27FC236}">
                  <a16:creationId xmlns:a16="http://schemas.microsoft.com/office/drawing/2014/main" xmlns="" id="{1204E48A-4CC6-0709-95A8-AA40872AD4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496"/>
              <a:ext cx="14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6" name="Line 96">
              <a:extLst>
                <a:ext uri="{FF2B5EF4-FFF2-40B4-BE49-F238E27FC236}">
                  <a16:creationId xmlns:a16="http://schemas.microsoft.com/office/drawing/2014/main" xmlns="" id="{5077D1A8-9673-B9DB-0ECF-920B544D22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96"/>
              <a:ext cx="144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7" name="Line 97">
              <a:extLst>
                <a:ext uri="{FF2B5EF4-FFF2-40B4-BE49-F238E27FC236}">
                  <a16:creationId xmlns:a16="http://schemas.microsoft.com/office/drawing/2014/main" xmlns="" id="{773B7AED-F4FC-FEEC-F7BD-718AADB4E1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2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8" name="Line 98">
              <a:extLst>
                <a:ext uri="{FF2B5EF4-FFF2-40B4-BE49-F238E27FC236}">
                  <a16:creationId xmlns:a16="http://schemas.microsoft.com/office/drawing/2014/main" xmlns="" id="{4A4D6EFA-149C-B698-6727-F6E8135AF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3024"/>
              <a:ext cx="336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9" name="Line 99">
              <a:extLst>
                <a:ext uri="{FF2B5EF4-FFF2-40B4-BE49-F238E27FC236}">
                  <a16:creationId xmlns:a16="http://schemas.microsoft.com/office/drawing/2014/main" xmlns="" id="{FA5A3F4C-01D2-4C3A-5D72-503E9EB91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63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0" name="Line 100">
              <a:extLst>
                <a:ext uri="{FF2B5EF4-FFF2-40B4-BE49-F238E27FC236}">
                  <a16:creationId xmlns:a16="http://schemas.microsoft.com/office/drawing/2014/main" xmlns="" id="{0833B62E-F086-360F-DE7C-63B75229DD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48"/>
              <a:ext cx="9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1" name="Line 101">
              <a:extLst>
                <a:ext uri="{FF2B5EF4-FFF2-40B4-BE49-F238E27FC236}">
                  <a16:creationId xmlns:a16="http://schemas.microsoft.com/office/drawing/2014/main" xmlns="" id="{E8EC2E74-3DC8-0C33-03BC-B2CA1039E0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" y="2592"/>
              <a:ext cx="672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2" name="Line 102">
              <a:extLst>
                <a:ext uri="{FF2B5EF4-FFF2-40B4-BE49-F238E27FC236}">
                  <a16:creationId xmlns:a16="http://schemas.microsoft.com/office/drawing/2014/main" xmlns="" id="{7A934D40-6DE1-CCA2-6B04-F86FD6308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6" y="2832"/>
              <a:ext cx="43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頁尾版面配置區 3">
            <a:extLst>
              <a:ext uri="{FF2B5EF4-FFF2-40B4-BE49-F238E27FC236}">
                <a16:creationId xmlns:a16="http://schemas.microsoft.com/office/drawing/2014/main" xmlns="" id="{6630A74D-547A-FE57-F01A-D0FE1077F0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1" name="投影片編號版面配置區 4">
            <a:extLst>
              <a:ext uri="{FF2B5EF4-FFF2-40B4-BE49-F238E27FC236}">
                <a16:creationId xmlns:a16="http://schemas.microsoft.com/office/drawing/2014/main" xmlns="" id="{50F6FDF9-102A-FE1C-ABC3-572F53E40D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D668C3-BCB6-9F41-BB3D-6DF4C5351AEC}" type="slidenum">
              <a:rPr lang="en-US" altLang="zh-TW" sz="1400">
                <a:solidFill>
                  <a:srgbClr val="333399"/>
                </a:solidFill>
              </a:rPr>
              <a:pPr/>
              <a:t>71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2" name="Rectangle 2">
            <a:extLst>
              <a:ext uri="{FF2B5EF4-FFF2-40B4-BE49-F238E27FC236}">
                <a16:creationId xmlns:a16="http://schemas.microsoft.com/office/drawing/2014/main" xmlns="" id="{9E859DE4-31E6-1C8C-8DE2-9735BEEB1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上世紀十大笨話之一</a:t>
            </a:r>
          </a:p>
        </p:txBody>
      </p:sp>
      <p:sp>
        <p:nvSpPr>
          <p:cNvPr id="89093" name="Rectangle 3">
            <a:extLst>
              <a:ext uri="{FF2B5EF4-FFF2-40B4-BE49-F238E27FC236}">
                <a16:creationId xmlns:a16="http://schemas.microsoft.com/office/drawing/2014/main" xmlns="" id="{E25813AA-883D-5919-C216-22756933A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02550" cy="1735138"/>
          </a:xfrm>
        </p:spPr>
        <p:txBody>
          <a:bodyPr/>
          <a:lstStyle/>
          <a:p>
            <a:pPr eaLnBrk="1" hangingPunct="1"/>
            <a:r>
              <a:rPr lang="en-US" altLang="zh-TW"/>
              <a:t>The concept is interesting and well-formed, but in order to earn better than a 'C', the idea must be feasible. </a:t>
            </a:r>
          </a:p>
        </p:txBody>
      </p:sp>
      <p:sp>
        <p:nvSpPr>
          <p:cNvPr id="89094" name="Text Box 4">
            <a:extLst>
              <a:ext uri="{FF2B5EF4-FFF2-40B4-BE49-F238E27FC236}">
                <a16:creationId xmlns:a16="http://schemas.microsoft.com/office/drawing/2014/main" xmlns="" id="{8096F4B8-4F50-1E85-7626-4ABC20D19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716338"/>
            <a:ext cx="59245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-- A Yale University management professor in response to student Fred Smith's paper proposing reliable overnight delivery service</a:t>
            </a:r>
          </a:p>
        </p:txBody>
      </p:sp>
    </p:spTree>
  </p:cSld>
  <p:clrMapOvr>
    <a:masterClrMapping/>
  </p:clrMapOvr>
  <p:transition spd="med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頁尾版面配置區 3">
            <a:extLst>
              <a:ext uri="{FF2B5EF4-FFF2-40B4-BE49-F238E27FC236}">
                <a16:creationId xmlns:a16="http://schemas.microsoft.com/office/drawing/2014/main" xmlns="" id="{66CE2FDE-2435-0192-C9C1-D5481E74E7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5" name="投影片編號版面配置區 4">
            <a:extLst>
              <a:ext uri="{FF2B5EF4-FFF2-40B4-BE49-F238E27FC236}">
                <a16:creationId xmlns:a16="http://schemas.microsoft.com/office/drawing/2014/main" xmlns="" id="{48CC6C65-1EC2-F2B3-C759-E57188978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D12410A-D8D1-FA49-B750-661D4CEA656E}" type="slidenum">
              <a:rPr lang="en-US" altLang="zh-TW" sz="1400">
                <a:solidFill>
                  <a:srgbClr val="333399"/>
                </a:solidFill>
              </a:rPr>
              <a:pPr/>
              <a:t>72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6" name="Rectangle 2">
            <a:extLst>
              <a:ext uri="{FF2B5EF4-FFF2-40B4-BE49-F238E27FC236}">
                <a16:creationId xmlns:a16="http://schemas.microsoft.com/office/drawing/2014/main" xmlns="" id="{2CEACE06-852D-B129-F7ED-9EB3E86E0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集中式的集散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戰略空軍基地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電腦化作業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保證</a:t>
            </a:r>
            <a:r>
              <a:rPr lang="en-US" altLang="zh-TW"/>
              <a:t>24</a:t>
            </a:r>
            <a:r>
              <a:rPr lang="zh-TW" altLang="en-US"/>
              <a:t>小時送達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中午後－中午前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倍價錢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年之內，全美第一</a:t>
            </a:r>
          </a:p>
        </p:txBody>
      </p:sp>
      <p:sp>
        <p:nvSpPr>
          <p:cNvPr id="90117" name="Rectangle 3">
            <a:extLst>
              <a:ext uri="{FF2B5EF4-FFF2-40B4-BE49-F238E27FC236}">
                <a16:creationId xmlns:a16="http://schemas.microsoft.com/office/drawing/2014/main" xmlns="" id="{E70052AC-5F94-CB62-90B7-118117F4B8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FedEx</a:t>
            </a:r>
            <a:r>
              <a:rPr lang="zh-TW" altLang="en-US"/>
              <a:t>的崛起</a:t>
            </a:r>
          </a:p>
        </p:txBody>
      </p:sp>
      <p:grpSp>
        <p:nvGrpSpPr>
          <p:cNvPr id="90118" name="Group 4">
            <a:extLst>
              <a:ext uri="{FF2B5EF4-FFF2-40B4-BE49-F238E27FC236}">
                <a16:creationId xmlns:a16="http://schemas.microsoft.com/office/drawing/2014/main" xmlns="" id="{9613F278-857B-7778-7C92-C47FA3C02E8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2544" y="2064"/>
            <a:chExt cx="2843" cy="1722"/>
          </a:xfrm>
        </p:grpSpPr>
        <p:sp>
          <p:nvSpPr>
            <p:cNvPr id="90133" name="Freeform 5">
              <a:extLst>
                <a:ext uri="{FF2B5EF4-FFF2-40B4-BE49-F238E27FC236}">
                  <a16:creationId xmlns:a16="http://schemas.microsoft.com/office/drawing/2014/main" xmlns="" id="{C6A19738-DAA9-F392-338F-C9BCC8189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7" y="2064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90134" name="Group 6">
              <a:extLst>
                <a:ext uri="{FF2B5EF4-FFF2-40B4-BE49-F238E27FC236}">
                  <a16:creationId xmlns:a16="http://schemas.microsoft.com/office/drawing/2014/main" xmlns="" id="{93E5F5CE-A970-CD0B-4B36-253A601E21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2088"/>
              <a:ext cx="2785" cy="1698"/>
              <a:chOff x="1951" y="1249"/>
              <a:chExt cx="2785" cy="1698"/>
            </a:xfrm>
          </p:grpSpPr>
          <p:sp>
            <p:nvSpPr>
              <p:cNvPr id="90149" name="Freeform 7">
                <a:extLst>
                  <a:ext uri="{FF2B5EF4-FFF2-40B4-BE49-F238E27FC236}">
                    <a16:creationId xmlns:a16="http://schemas.microsoft.com/office/drawing/2014/main" xmlns="" id="{85DB4953-177A-C7E3-8144-AFC5FB09B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0" name="Freeform 8">
                <a:extLst>
                  <a:ext uri="{FF2B5EF4-FFF2-40B4-BE49-F238E27FC236}">
                    <a16:creationId xmlns:a16="http://schemas.microsoft.com/office/drawing/2014/main" xmlns="" id="{3769DF62-115B-302F-F809-0F49AECF3A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1" name="Freeform 9">
                <a:extLst>
                  <a:ext uri="{FF2B5EF4-FFF2-40B4-BE49-F238E27FC236}">
                    <a16:creationId xmlns:a16="http://schemas.microsoft.com/office/drawing/2014/main" xmlns="" id="{733BC51F-7EDA-3F71-A7EF-3A2BCEE4F1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2" name="Freeform 10">
                <a:extLst>
                  <a:ext uri="{FF2B5EF4-FFF2-40B4-BE49-F238E27FC236}">
                    <a16:creationId xmlns:a16="http://schemas.microsoft.com/office/drawing/2014/main" xmlns="" id="{BA1CD14F-09A4-C49E-086E-F2B94FE65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3" name="Freeform 11">
                <a:extLst>
                  <a:ext uri="{FF2B5EF4-FFF2-40B4-BE49-F238E27FC236}">
                    <a16:creationId xmlns:a16="http://schemas.microsoft.com/office/drawing/2014/main" xmlns="" id="{399DAE12-F80E-9A5A-5719-50BDBE3B4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4" name="Freeform 12">
                <a:extLst>
                  <a:ext uri="{FF2B5EF4-FFF2-40B4-BE49-F238E27FC236}">
                    <a16:creationId xmlns:a16="http://schemas.microsoft.com/office/drawing/2014/main" xmlns="" id="{9F7A394F-D471-8793-C369-21392F3E7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5" name="Freeform 13">
                <a:extLst>
                  <a:ext uri="{FF2B5EF4-FFF2-40B4-BE49-F238E27FC236}">
                    <a16:creationId xmlns:a16="http://schemas.microsoft.com/office/drawing/2014/main" xmlns="" id="{2AFA922E-441D-2956-C874-14A344A4A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6" name="Freeform 14">
                <a:extLst>
                  <a:ext uri="{FF2B5EF4-FFF2-40B4-BE49-F238E27FC236}">
                    <a16:creationId xmlns:a16="http://schemas.microsoft.com/office/drawing/2014/main" xmlns="" id="{3979D034-D7A9-FCBE-EDAB-F984BE5FF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7" name="Freeform 15">
                <a:extLst>
                  <a:ext uri="{FF2B5EF4-FFF2-40B4-BE49-F238E27FC236}">
                    <a16:creationId xmlns:a16="http://schemas.microsoft.com/office/drawing/2014/main" xmlns="" id="{35C78D29-1F3C-2AEA-7C68-7F601B398C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8" name="Freeform 16">
                <a:extLst>
                  <a:ext uri="{FF2B5EF4-FFF2-40B4-BE49-F238E27FC236}">
                    <a16:creationId xmlns:a16="http://schemas.microsoft.com/office/drawing/2014/main" xmlns="" id="{F598B019-9E1A-CDD5-B7E5-1711082A1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9" name="Freeform 17">
                <a:extLst>
                  <a:ext uri="{FF2B5EF4-FFF2-40B4-BE49-F238E27FC236}">
                    <a16:creationId xmlns:a16="http://schemas.microsoft.com/office/drawing/2014/main" xmlns="" id="{DB4F55B8-DEAF-70B2-F930-831A696E0B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0" name="Freeform 18">
                <a:extLst>
                  <a:ext uri="{FF2B5EF4-FFF2-40B4-BE49-F238E27FC236}">
                    <a16:creationId xmlns:a16="http://schemas.microsoft.com/office/drawing/2014/main" xmlns="" id="{2CB3891C-B390-D6A5-A9BA-55EBAF64C6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1" name="Freeform 19">
                <a:extLst>
                  <a:ext uri="{FF2B5EF4-FFF2-40B4-BE49-F238E27FC236}">
                    <a16:creationId xmlns:a16="http://schemas.microsoft.com/office/drawing/2014/main" xmlns="" id="{3B665F12-7522-A667-7FBF-63C4AF916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2" name="Freeform 20">
                <a:extLst>
                  <a:ext uri="{FF2B5EF4-FFF2-40B4-BE49-F238E27FC236}">
                    <a16:creationId xmlns:a16="http://schemas.microsoft.com/office/drawing/2014/main" xmlns="" id="{71E37A63-A76D-8F6C-8F3C-8B854E0D4A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3" name="Freeform 21">
                <a:extLst>
                  <a:ext uri="{FF2B5EF4-FFF2-40B4-BE49-F238E27FC236}">
                    <a16:creationId xmlns:a16="http://schemas.microsoft.com/office/drawing/2014/main" xmlns="" id="{F31C8464-75EF-12E6-4E37-AB2DA23419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4" name="Freeform 22">
                <a:extLst>
                  <a:ext uri="{FF2B5EF4-FFF2-40B4-BE49-F238E27FC236}">
                    <a16:creationId xmlns:a16="http://schemas.microsoft.com/office/drawing/2014/main" xmlns="" id="{E19FAC2E-A7B3-01E9-924E-9CB59A49C8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5" name="Freeform 23">
                <a:extLst>
                  <a:ext uri="{FF2B5EF4-FFF2-40B4-BE49-F238E27FC236}">
                    <a16:creationId xmlns:a16="http://schemas.microsoft.com/office/drawing/2014/main" xmlns="" id="{326E3FC7-7E78-83C9-89F5-4D86CC95A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6" name="Freeform 24">
                <a:extLst>
                  <a:ext uri="{FF2B5EF4-FFF2-40B4-BE49-F238E27FC236}">
                    <a16:creationId xmlns:a16="http://schemas.microsoft.com/office/drawing/2014/main" xmlns="" id="{BF8F7530-CFA7-53EF-B77C-B081357FB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7" name="Freeform 25">
                <a:extLst>
                  <a:ext uri="{FF2B5EF4-FFF2-40B4-BE49-F238E27FC236}">
                    <a16:creationId xmlns:a16="http://schemas.microsoft.com/office/drawing/2014/main" xmlns="" id="{295EFE6F-8DDE-5714-7BA6-342D90378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8" name="Freeform 26">
                <a:extLst>
                  <a:ext uri="{FF2B5EF4-FFF2-40B4-BE49-F238E27FC236}">
                    <a16:creationId xmlns:a16="http://schemas.microsoft.com/office/drawing/2014/main" xmlns="" id="{B700719C-C195-FFCC-59E6-810441439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9" name="Freeform 27">
                <a:extLst>
                  <a:ext uri="{FF2B5EF4-FFF2-40B4-BE49-F238E27FC236}">
                    <a16:creationId xmlns:a16="http://schemas.microsoft.com/office/drawing/2014/main" xmlns="" id="{524D399A-446B-209B-CCB2-7C60346E9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0" name="Freeform 28">
                <a:extLst>
                  <a:ext uri="{FF2B5EF4-FFF2-40B4-BE49-F238E27FC236}">
                    <a16:creationId xmlns:a16="http://schemas.microsoft.com/office/drawing/2014/main" xmlns="" id="{84B5ECA4-3056-7E08-3648-D0EF4AEF45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1" name="Freeform 29">
                <a:extLst>
                  <a:ext uri="{FF2B5EF4-FFF2-40B4-BE49-F238E27FC236}">
                    <a16:creationId xmlns:a16="http://schemas.microsoft.com/office/drawing/2014/main" xmlns="" id="{1FF5CCFD-24F0-7CE2-3A50-D446429846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2" name="Freeform 30">
                <a:extLst>
                  <a:ext uri="{FF2B5EF4-FFF2-40B4-BE49-F238E27FC236}">
                    <a16:creationId xmlns:a16="http://schemas.microsoft.com/office/drawing/2014/main" xmlns="" id="{2B4CFDAB-E5E5-D8E2-982D-E9A6883854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3" name="Freeform 31">
                <a:extLst>
                  <a:ext uri="{FF2B5EF4-FFF2-40B4-BE49-F238E27FC236}">
                    <a16:creationId xmlns:a16="http://schemas.microsoft.com/office/drawing/2014/main" xmlns="" id="{A4CD3CE6-0ED6-29EE-2070-CA805C44B9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4" name="Freeform 32">
                <a:extLst>
                  <a:ext uri="{FF2B5EF4-FFF2-40B4-BE49-F238E27FC236}">
                    <a16:creationId xmlns:a16="http://schemas.microsoft.com/office/drawing/2014/main" xmlns="" id="{1DF9276C-6778-C540-A32B-52AF5B4F1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5" name="Freeform 33">
                <a:extLst>
                  <a:ext uri="{FF2B5EF4-FFF2-40B4-BE49-F238E27FC236}">
                    <a16:creationId xmlns:a16="http://schemas.microsoft.com/office/drawing/2014/main" xmlns="" id="{1DD654E7-DFC0-D860-1D1A-2DEDC3839D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6" name="Freeform 34">
                <a:extLst>
                  <a:ext uri="{FF2B5EF4-FFF2-40B4-BE49-F238E27FC236}">
                    <a16:creationId xmlns:a16="http://schemas.microsoft.com/office/drawing/2014/main" xmlns="" id="{323B6C58-E0AA-6D31-63A9-FB6E0EC112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7" name="Freeform 35">
                <a:extLst>
                  <a:ext uri="{FF2B5EF4-FFF2-40B4-BE49-F238E27FC236}">
                    <a16:creationId xmlns:a16="http://schemas.microsoft.com/office/drawing/2014/main" xmlns="" id="{73238F97-F4ED-2C04-D025-842A393BB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8" name="Freeform 36">
                <a:extLst>
                  <a:ext uri="{FF2B5EF4-FFF2-40B4-BE49-F238E27FC236}">
                    <a16:creationId xmlns:a16="http://schemas.microsoft.com/office/drawing/2014/main" xmlns="" id="{A4988498-9E62-2887-998C-77C197D28A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9" name="Freeform 37">
                <a:extLst>
                  <a:ext uri="{FF2B5EF4-FFF2-40B4-BE49-F238E27FC236}">
                    <a16:creationId xmlns:a16="http://schemas.microsoft.com/office/drawing/2014/main" xmlns="" id="{7A3B8149-520C-A6B7-FCC2-92097F02C2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0" name="Freeform 38">
                <a:extLst>
                  <a:ext uri="{FF2B5EF4-FFF2-40B4-BE49-F238E27FC236}">
                    <a16:creationId xmlns:a16="http://schemas.microsoft.com/office/drawing/2014/main" xmlns="" id="{3F164A48-376D-4E3D-6AE6-3606F0DD9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1" name="Freeform 39">
                <a:extLst>
                  <a:ext uri="{FF2B5EF4-FFF2-40B4-BE49-F238E27FC236}">
                    <a16:creationId xmlns:a16="http://schemas.microsoft.com/office/drawing/2014/main" xmlns="" id="{9FCE1D7D-0934-7B1A-924B-257A126F7B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2" name="Freeform 40">
                <a:extLst>
                  <a:ext uri="{FF2B5EF4-FFF2-40B4-BE49-F238E27FC236}">
                    <a16:creationId xmlns:a16="http://schemas.microsoft.com/office/drawing/2014/main" xmlns="" id="{D4939929-2664-DC53-4574-E60310F3D4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3" name="Freeform 41">
                <a:extLst>
                  <a:ext uri="{FF2B5EF4-FFF2-40B4-BE49-F238E27FC236}">
                    <a16:creationId xmlns:a16="http://schemas.microsoft.com/office/drawing/2014/main" xmlns="" id="{5D7B0850-3280-2DCA-3465-AB31E9E03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4" name="Freeform 42">
                <a:extLst>
                  <a:ext uri="{FF2B5EF4-FFF2-40B4-BE49-F238E27FC236}">
                    <a16:creationId xmlns:a16="http://schemas.microsoft.com/office/drawing/2014/main" xmlns="" id="{36679BC5-188D-4A18-2B45-F32735C91C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5" name="Freeform 43">
                <a:extLst>
                  <a:ext uri="{FF2B5EF4-FFF2-40B4-BE49-F238E27FC236}">
                    <a16:creationId xmlns:a16="http://schemas.microsoft.com/office/drawing/2014/main" xmlns="" id="{BBF5193C-D021-0EE6-B81D-39A04B5F5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6" name="Freeform 44">
                <a:extLst>
                  <a:ext uri="{FF2B5EF4-FFF2-40B4-BE49-F238E27FC236}">
                    <a16:creationId xmlns:a16="http://schemas.microsoft.com/office/drawing/2014/main" xmlns="" id="{313D1923-2AAB-B87E-B7DF-9307A865C0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7" name="Freeform 45">
                <a:extLst>
                  <a:ext uri="{FF2B5EF4-FFF2-40B4-BE49-F238E27FC236}">
                    <a16:creationId xmlns:a16="http://schemas.microsoft.com/office/drawing/2014/main" xmlns="" id="{6E8E29BC-57F5-1F49-0402-ADCA84DC5F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8" name="Freeform 46">
                <a:extLst>
                  <a:ext uri="{FF2B5EF4-FFF2-40B4-BE49-F238E27FC236}">
                    <a16:creationId xmlns:a16="http://schemas.microsoft.com/office/drawing/2014/main" xmlns="" id="{72548A3B-508D-5FEA-7A90-1900DF928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9" name="Freeform 47">
                <a:extLst>
                  <a:ext uri="{FF2B5EF4-FFF2-40B4-BE49-F238E27FC236}">
                    <a16:creationId xmlns:a16="http://schemas.microsoft.com/office/drawing/2014/main" xmlns="" id="{19B465F5-C178-6C7E-5054-423ADAA544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0" name="Freeform 48">
                <a:extLst>
                  <a:ext uri="{FF2B5EF4-FFF2-40B4-BE49-F238E27FC236}">
                    <a16:creationId xmlns:a16="http://schemas.microsoft.com/office/drawing/2014/main" xmlns="" id="{E4704AE8-0DCD-C284-B741-2CC26272E6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1" name="Freeform 49">
                <a:extLst>
                  <a:ext uri="{FF2B5EF4-FFF2-40B4-BE49-F238E27FC236}">
                    <a16:creationId xmlns:a16="http://schemas.microsoft.com/office/drawing/2014/main" xmlns="" id="{DB720DBB-46AE-4062-CBC3-F01A551D8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2" name="Freeform 50">
                <a:extLst>
                  <a:ext uri="{FF2B5EF4-FFF2-40B4-BE49-F238E27FC236}">
                    <a16:creationId xmlns:a16="http://schemas.microsoft.com/office/drawing/2014/main" xmlns="" id="{511AF349-F283-F2E8-201D-F9902C48FE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3" name="Freeform 51">
                <a:extLst>
                  <a:ext uri="{FF2B5EF4-FFF2-40B4-BE49-F238E27FC236}">
                    <a16:creationId xmlns:a16="http://schemas.microsoft.com/office/drawing/2014/main" xmlns="" id="{0082DE00-B862-DF57-FE40-84F51CD86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4" name="Freeform 52">
                <a:extLst>
                  <a:ext uri="{FF2B5EF4-FFF2-40B4-BE49-F238E27FC236}">
                    <a16:creationId xmlns:a16="http://schemas.microsoft.com/office/drawing/2014/main" xmlns="" id="{9C85217D-C6C5-FFA8-FFFF-E60D6882FB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5" name="Freeform 53">
                <a:extLst>
                  <a:ext uri="{FF2B5EF4-FFF2-40B4-BE49-F238E27FC236}">
                    <a16:creationId xmlns:a16="http://schemas.microsoft.com/office/drawing/2014/main" xmlns="" id="{CC38C167-1F6B-27A9-BE61-753774AD5E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6" name="Freeform 54">
                <a:extLst>
                  <a:ext uri="{FF2B5EF4-FFF2-40B4-BE49-F238E27FC236}">
                    <a16:creationId xmlns:a16="http://schemas.microsoft.com/office/drawing/2014/main" xmlns="" id="{20813243-D1B3-A4D2-E6F2-1189537FE6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7" name="Freeform 55">
                <a:extLst>
                  <a:ext uri="{FF2B5EF4-FFF2-40B4-BE49-F238E27FC236}">
                    <a16:creationId xmlns:a16="http://schemas.microsoft.com/office/drawing/2014/main" xmlns="" id="{8E013B25-C2EE-82A0-715B-9658515E22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8" name="Freeform 56">
                <a:extLst>
                  <a:ext uri="{FF2B5EF4-FFF2-40B4-BE49-F238E27FC236}">
                    <a16:creationId xmlns:a16="http://schemas.microsoft.com/office/drawing/2014/main" xmlns="" id="{482E4242-37FB-F42A-EFB1-D903493A60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90135" name="Oval 57">
              <a:extLst>
                <a:ext uri="{FF2B5EF4-FFF2-40B4-BE49-F238E27FC236}">
                  <a16:creationId xmlns:a16="http://schemas.microsoft.com/office/drawing/2014/main" xmlns="" id="{F9EFA705-0A44-69F1-5D98-45D9D2906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6" name="Oval 58">
              <a:extLst>
                <a:ext uri="{FF2B5EF4-FFF2-40B4-BE49-F238E27FC236}">
                  <a16:creationId xmlns:a16="http://schemas.microsoft.com/office/drawing/2014/main" xmlns="" id="{B7B56880-EDAD-685F-AE2A-DA941E6A8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5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7" name="Oval 59">
              <a:extLst>
                <a:ext uri="{FF2B5EF4-FFF2-40B4-BE49-F238E27FC236}">
                  <a16:creationId xmlns:a16="http://schemas.microsoft.com/office/drawing/2014/main" xmlns="" id="{301CB330-DEDC-8B18-C65E-D3B119DC2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213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8" name="Oval 60">
              <a:extLst>
                <a:ext uri="{FF2B5EF4-FFF2-40B4-BE49-F238E27FC236}">
                  <a16:creationId xmlns:a16="http://schemas.microsoft.com/office/drawing/2014/main" xmlns="" id="{51917896-3B2C-2D15-DFE7-7CCCCA0F5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285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9" name="Oval 61">
              <a:extLst>
                <a:ext uri="{FF2B5EF4-FFF2-40B4-BE49-F238E27FC236}">
                  <a16:creationId xmlns:a16="http://schemas.microsoft.com/office/drawing/2014/main" xmlns="" id="{B8B29562-A4C4-D0EE-225A-9F2A84D0C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0" name="Oval 62">
              <a:extLst>
                <a:ext uri="{FF2B5EF4-FFF2-40B4-BE49-F238E27FC236}">
                  <a16:creationId xmlns:a16="http://schemas.microsoft.com/office/drawing/2014/main" xmlns="" id="{9508F42C-3F99-842B-376A-81CF5600D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" y="2519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1" name="Oval 63">
              <a:extLst>
                <a:ext uri="{FF2B5EF4-FFF2-40B4-BE49-F238E27FC236}">
                  <a16:creationId xmlns:a16="http://schemas.microsoft.com/office/drawing/2014/main" xmlns="" id="{9F0FFB8A-D90F-DA44-D12B-68914A8ED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5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2" name="Oval 64">
              <a:extLst>
                <a:ext uri="{FF2B5EF4-FFF2-40B4-BE49-F238E27FC236}">
                  <a16:creationId xmlns:a16="http://schemas.microsoft.com/office/drawing/2014/main" xmlns="" id="{07E691DC-2FF7-07FC-5044-CAC492871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" y="266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3" name="Oval 65">
              <a:extLst>
                <a:ext uri="{FF2B5EF4-FFF2-40B4-BE49-F238E27FC236}">
                  <a16:creationId xmlns:a16="http://schemas.microsoft.com/office/drawing/2014/main" xmlns="" id="{1E2401F3-73A5-3BF3-B617-BB0E02DDE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1" y="352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4" name="Oval 66">
              <a:extLst>
                <a:ext uri="{FF2B5EF4-FFF2-40B4-BE49-F238E27FC236}">
                  <a16:creationId xmlns:a16="http://schemas.microsoft.com/office/drawing/2014/main" xmlns="" id="{96F4632B-9C72-D6A8-AD6C-62DB16E0E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1" y="357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5" name="Oval 67">
              <a:extLst>
                <a:ext uri="{FF2B5EF4-FFF2-40B4-BE49-F238E27FC236}">
                  <a16:creationId xmlns:a16="http://schemas.microsoft.com/office/drawing/2014/main" xmlns="" id="{24A88C64-710E-CB2F-0563-78B6DA54E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9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6" name="Oval 68">
              <a:extLst>
                <a:ext uri="{FF2B5EF4-FFF2-40B4-BE49-F238E27FC236}">
                  <a16:creationId xmlns:a16="http://schemas.microsoft.com/office/drawing/2014/main" xmlns="" id="{8C2E1FD4-4F3D-8483-039A-B385D514F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7" name="Oval 69">
              <a:extLst>
                <a:ext uri="{FF2B5EF4-FFF2-40B4-BE49-F238E27FC236}">
                  <a16:creationId xmlns:a16="http://schemas.microsoft.com/office/drawing/2014/main" xmlns="" id="{E0459152-FA8D-AB2E-9B7E-FF4DF4B5D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1" y="2471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8" name="AutoShape 70">
              <a:extLst>
                <a:ext uri="{FF2B5EF4-FFF2-40B4-BE49-F238E27FC236}">
                  <a16:creationId xmlns:a16="http://schemas.microsoft.com/office/drawing/2014/main" xmlns="" id="{573D0973-D429-E5FB-F663-C70C18C8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928"/>
              <a:ext cx="96" cy="144"/>
            </a:xfrm>
            <a:custGeom>
              <a:avLst/>
              <a:gdLst>
                <a:gd name="T0" fmla="*/ 0 w 10000"/>
                <a:gd name="T1" fmla="*/ 0 h 10000"/>
                <a:gd name="T2" fmla="*/ 0 w 10000"/>
                <a:gd name="T3" fmla="*/ 0 h 10000"/>
                <a:gd name="T4" fmla="*/ 0 w 10000"/>
                <a:gd name="T5" fmla="*/ 0 h 10000"/>
                <a:gd name="T6" fmla="*/ 0 w 10000"/>
                <a:gd name="T7" fmla="*/ 0 h 10000"/>
                <a:gd name="T8" fmla="*/ 0 w 10000"/>
                <a:gd name="T9" fmla="*/ 0 h 10000"/>
                <a:gd name="T10" fmla="*/ 0 w 10000"/>
                <a:gd name="T11" fmla="*/ 0 h 10000"/>
                <a:gd name="T12" fmla="*/ 0 w 10000"/>
                <a:gd name="T13" fmla="*/ 0 h 10000"/>
                <a:gd name="T14" fmla="*/ 0 w 10000"/>
                <a:gd name="T15" fmla="*/ 0 h 10000"/>
                <a:gd name="T16" fmla="*/ 0 w 10000"/>
                <a:gd name="T17" fmla="*/ 0 h 10000"/>
                <a:gd name="T18" fmla="*/ 0 w 10000"/>
                <a:gd name="T19" fmla="*/ 0 h 10000"/>
                <a:gd name="T20" fmla="*/ 0 w 10000"/>
                <a:gd name="T21" fmla="*/ 0 h 100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000">
                  <a:moveTo>
                    <a:pt x="0" y="3819"/>
                  </a:moveTo>
                  <a:lnTo>
                    <a:pt x="3854" y="3819"/>
                  </a:lnTo>
                  <a:lnTo>
                    <a:pt x="5000" y="0"/>
                  </a:lnTo>
                  <a:lnTo>
                    <a:pt x="6146" y="3819"/>
                  </a:lnTo>
                  <a:lnTo>
                    <a:pt x="10000" y="3819"/>
                  </a:lnTo>
                  <a:lnTo>
                    <a:pt x="6875" y="6181"/>
                  </a:lnTo>
                  <a:lnTo>
                    <a:pt x="8125" y="10000"/>
                  </a:lnTo>
                  <a:lnTo>
                    <a:pt x="5000" y="7639"/>
                  </a:lnTo>
                  <a:lnTo>
                    <a:pt x="1875" y="10000"/>
                  </a:lnTo>
                  <a:lnTo>
                    <a:pt x="3125" y="6181"/>
                  </a:lnTo>
                  <a:lnTo>
                    <a:pt x="0" y="3819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x-none"/>
            </a:p>
          </p:txBody>
        </p:sp>
      </p:grpSp>
      <p:grpSp>
        <p:nvGrpSpPr>
          <p:cNvPr id="320583" name="Group 71">
            <a:extLst>
              <a:ext uri="{FF2B5EF4-FFF2-40B4-BE49-F238E27FC236}">
                <a16:creationId xmlns:a16="http://schemas.microsoft.com/office/drawing/2014/main" xmlns="" id="{906C1166-C75D-EF2E-CCD7-41B5971CABC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14800" cy="2286000"/>
            <a:chOff x="2640" y="2160"/>
            <a:chExt cx="2592" cy="1440"/>
          </a:xfrm>
        </p:grpSpPr>
        <p:sp>
          <p:nvSpPr>
            <p:cNvPr id="90120" name="Line 72">
              <a:extLst>
                <a:ext uri="{FF2B5EF4-FFF2-40B4-BE49-F238E27FC236}">
                  <a16:creationId xmlns:a16="http://schemas.microsoft.com/office/drawing/2014/main" xmlns="" id="{AACC8DED-6C7F-141B-8BDC-83848098D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008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1" name="Line 73">
              <a:extLst>
                <a:ext uri="{FF2B5EF4-FFF2-40B4-BE49-F238E27FC236}">
                  <a16:creationId xmlns:a16="http://schemas.microsoft.com/office/drawing/2014/main" xmlns="" id="{8720CE49-B25C-E1F8-439B-5D9831647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82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2" name="Line 74">
              <a:extLst>
                <a:ext uri="{FF2B5EF4-FFF2-40B4-BE49-F238E27FC236}">
                  <a16:creationId xmlns:a16="http://schemas.microsoft.com/office/drawing/2014/main" xmlns="" id="{F38C20C3-1188-32C4-665E-10F8C42643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976"/>
              <a:ext cx="168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3" name="Line 75">
              <a:extLst>
                <a:ext uri="{FF2B5EF4-FFF2-40B4-BE49-F238E27FC236}">
                  <a16:creationId xmlns:a16="http://schemas.microsoft.com/office/drawing/2014/main" xmlns="" id="{AFB30270-A150-ECB2-F3A7-AA7590603D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3024"/>
              <a:ext cx="1296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4" name="Line 76">
              <a:extLst>
                <a:ext uri="{FF2B5EF4-FFF2-40B4-BE49-F238E27FC236}">
                  <a16:creationId xmlns:a16="http://schemas.microsoft.com/office/drawing/2014/main" xmlns="" id="{02EAE839-75DF-2735-FCD4-EDC95671A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80" cy="8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5" name="Line 77">
              <a:extLst>
                <a:ext uri="{FF2B5EF4-FFF2-40B4-BE49-F238E27FC236}">
                  <a16:creationId xmlns:a16="http://schemas.microsoft.com/office/drawing/2014/main" xmlns="" id="{B2C62B63-F3D7-25F2-69B2-218412480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48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6" name="Line 78">
              <a:extLst>
                <a:ext uri="{FF2B5EF4-FFF2-40B4-BE49-F238E27FC236}">
                  <a16:creationId xmlns:a16="http://schemas.microsoft.com/office/drawing/2014/main" xmlns="" id="{A069EA20-BF9F-4DCF-F3F7-2BF522236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3024"/>
              <a:ext cx="432" cy="5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7" name="Line 79">
              <a:extLst>
                <a:ext uri="{FF2B5EF4-FFF2-40B4-BE49-F238E27FC236}">
                  <a16:creationId xmlns:a16="http://schemas.microsoft.com/office/drawing/2014/main" xmlns="" id="{93FEA712-3AB4-BD11-2226-87ADF1849A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64" y="3024"/>
              <a:ext cx="52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8" name="Line 80">
              <a:extLst>
                <a:ext uri="{FF2B5EF4-FFF2-40B4-BE49-F238E27FC236}">
                  <a16:creationId xmlns:a16="http://schemas.microsoft.com/office/drawing/2014/main" xmlns="" id="{B8B32748-ED46-DC2A-80BC-83AF27C4AF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832"/>
              <a:ext cx="624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9" name="Line 81">
              <a:extLst>
                <a:ext uri="{FF2B5EF4-FFF2-40B4-BE49-F238E27FC236}">
                  <a16:creationId xmlns:a16="http://schemas.microsoft.com/office/drawing/2014/main" xmlns="" id="{5C7723E8-F6F5-E255-344E-657CDD49CF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88"/>
              <a:ext cx="288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0" name="Line 82">
              <a:extLst>
                <a:ext uri="{FF2B5EF4-FFF2-40B4-BE49-F238E27FC236}">
                  <a16:creationId xmlns:a16="http://schemas.microsoft.com/office/drawing/2014/main" xmlns="" id="{6B5DE9BB-35BF-EB8A-DD77-11BCEBC087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40"/>
              <a:ext cx="624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1" name="Line 83">
              <a:extLst>
                <a:ext uri="{FF2B5EF4-FFF2-40B4-BE49-F238E27FC236}">
                  <a16:creationId xmlns:a16="http://schemas.microsoft.com/office/drawing/2014/main" xmlns="" id="{CAA23FC8-7659-CC7F-2711-7B1F8029A9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544"/>
              <a:ext cx="67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2" name="Line 84">
              <a:extLst>
                <a:ext uri="{FF2B5EF4-FFF2-40B4-BE49-F238E27FC236}">
                  <a16:creationId xmlns:a16="http://schemas.microsoft.com/office/drawing/2014/main" xmlns="" id="{018208E3-AD19-ED22-AEC9-A21A29C88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496"/>
              <a:ext cx="76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頁尾版面配置區 3">
            <a:extLst>
              <a:ext uri="{FF2B5EF4-FFF2-40B4-BE49-F238E27FC236}">
                <a16:creationId xmlns:a16="http://schemas.microsoft.com/office/drawing/2014/main" xmlns="" id="{BD57F3BC-5E9A-755A-4337-712C158472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39" name="投影片編號版面配置區 4">
            <a:extLst>
              <a:ext uri="{FF2B5EF4-FFF2-40B4-BE49-F238E27FC236}">
                <a16:creationId xmlns:a16="http://schemas.microsoft.com/office/drawing/2014/main" xmlns="" id="{2AACF1E1-EDE8-CAFF-CCC2-E8A246942E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7D212C3-7BD0-B949-BB93-DC97E26F6FB4}" type="slidenum">
              <a:rPr lang="en-US" altLang="zh-TW" sz="1400">
                <a:solidFill>
                  <a:srgbClr val="333399"/>
                </a:solidFill>
              </a:rPr>
              <a:pPr/>
              <a:t>73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40" name="Rectangle 2">
            <a:extLst>
              <a:ext uri="{FF2B5EF4-FFF2-40B4-BE49-F238E27FC236}">
                <a16:creationId xmlns:a16="http://schemas.microsoft.com/office/drawing/2014/main" xmlns="" id="{B7E19B0A-4D47-7197-EAD3-CC2BC95137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</a:p>
        </p:txBody>
      </p:sp>
      <p:sp>
        <p:nvSpPr>
          <p:cNvPr id="91141" name="Rectangle 3">
            <a:extLst>
              <a:ext uri="{FF2B5EF4-FFF2-40B4-BE49-F238E27FC236}">
                <a16:creationId xmlns:a16="http://schemas.microsoft.com/office/drawing/2014/main" xmlns="" id="{5AB1B799-9000-D4D3-0BC9-B7157B8B8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Dell Computer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電腦組裝業商業模式的革命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(Direct)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突破性的交貨期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Wal-Mart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零售業流程模式的革命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連續供貨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Continuous replenishment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碼頭邊交叉運貨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Cross-docking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物流業的革命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CPFR–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協同規劃、預測和供貨</a:t>
            </a:r>
          </a:p>
        </p:txBody>
      </p:sp>
    </p:spTree>
  </p:cSld>
  <p:clrMapOvr>
    <a:masterClrMapping/>
  </p:clrMapOvr>
  <p:transition spd="med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頁尾版面配置區 3">
            <a:extLst>
              <a:ext uri="{FF2B5EF4-FFF2-40B4-BE49-F238E27FC236}">
                <a16:creationId xmlns:a16="http://schemas.microsoft.com/office/drawing/2014/main" xmlns="" id="{6A6B2864-5295-9C35-067A-863929D590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3" name="投影片編號版面配置區 4">
            <a:extLst>
              <a:ext uri="{FF2B5EF4-FFF2-40B4-BE49-F238E27FC236}">
                <a16:creationId xmlns:a16="http://schemas.microsoft.com/office/drawing/2014/main" xmlns="" id="{F69F869E-0C61-3A36-0968-B01D22F63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6A58E9E-495B-1741-BBE3-F34DDE40CBB2}" type="slidenum">
              <a:rPr lang="en-US" altLang="zh-TW" sz="1400">
                <a:solidFill>
                  <a:srgbClr val="333399"/>
                </a:solidFill>
              </a:rPr>
              <a:pPr/>
              <a:t>74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4" name="Line 2">
            <a:extLst>
              <a:ext uri="{FF2B5EF4-FFF2-40B4-BE49-F238E27FC236}">
                <a16:creationId xmlns:a16="http://schemas.microsoft.com/office/drawing/2014/main" xmlns="" id="{3C8A1629-098C-DA78-122E-045CD95242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95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65" name="Rectangle 3">
            <a:extLst>
              <a:ext uri="{FF2B5EF4-FFF2-40B4-BE49-F238E27FC236}">
                <a16:creationId xmlns:a16="http://schemas.microsoft.com/office/drawing/2014/main" xmlns="" id="{3DABA564-7898-EC21-D7A4-E73B2079B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</a:t>
            </a:r>
            <a:r>
              <a:rPr lang="en-US" altLang="zh-TW"/>
              <a:t> Direct Model</a:t>
            </a:r>
            <a:r>
              <a:rPr lang="zh-TW" altLang="en-US" sz="3200"/>
              <a:t>（</a:t>
            </a:r>
            <a:r>
              <a:rPr lang="en-US" altLang="zh-TW" sz="3200"/>
              <a:t>200x</a:t>
            </a:r>
            <a:r>
              <a:rPr lang="zh-TW" altLang="en-US" sz="3200"/>
              <a:t>年）</a:t>
            </a:r>
          </a:p>
        </p:txBody>
      </p:sp>
      <p:sp>
        <p:nvSpPr>
          <p:cNvPr id="92166" name="Rectangle 4">
            <a:extLst>
              <a:ext uri="{FF2B5EF4-FFF2-40B4-BE49-F238E27FC236}">
                <a16:creationId xmlns:a16="http://schemas.microsoft.com/office/drawing/2014/main" xmlns="" id="{F24AE7C0-2485-4E38-5D91-D055FE6B2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24717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67" name="Rectangle 5">
            <a:extLst>
              <a:ext uri="{FF2B5EF4-FFF2-40B4-BE49-F238E27FC236}">
                <a16:creationId xmlns:a16="http://schemas.microsoft.com/office/drawing/2014/main" xmlns="" id="{275BFFEB-A464-7626-9C38-003E65ACC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38433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68" name="Rectangle 6">
            <a:extLst>
              <a:ext uri="{FF2B5EF4-FFF2-40B4-BE49-F238E27FC236}">
                <a16:creationId xmlns:a16="http://schemas.microsoft.com/office/drawing/2014/main" xmlns="" id="{031F26D7-F8A7-0348-61D5-DA92DC40B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2149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69" name="Line 7">
            <a:extLst>
              <a:ext uri="{FF2B5EF4-FFF2-40B4-BE49-F238E27FC236}">
                <a16:creationId xmlns:a16="http://schemas.microsoft.com/office/drawing/2014/main" xmlns="" id="{719C8B14-E23E-8A0B-9B19-5D993D99A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31575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0" name="Line 8">
            <a:extLst>
              <a:ext uri="{FF2B5EF4-FFF2-40B4-BE49-F238E27FC236}">
                <a16:creationId xmlns:a16="http://schemas.microsoft.com/office/drawing/2014/main" xmlns="" id="{D1D0BB73-1F99-58F0-675A-48B1321A4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45291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1" name="Line 9">
            <a:extLst>
              <a:ext uri="{FF2B5EF4-FFF2-40B4-BE49-F238E27FC236}">
                <a16:creationId xmlns:a16="http://schemas.microsoft.com/office/drawing/2014/main" xmlns="" id="{C8D52819-86D1-CEF0-EC99-01AE9ECDE0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675" y="3690938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2" name="Text Box 10">
            <a:extLst>
              <a:ext uri="{FF2B5EF4-FFF2-40B4-BE49-F238E27FC236}">
                <a16:creationId xmlns:a16="http://schemas.microsoft.com/office/drawing/2014/main" xmlns="" id="{FD42A008-DB6E-6936-6594-F33329F17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766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73" name="Rectangle 11">
            <a:extLst>
              <a:ext uri="{FF2B5EF4-FFF2-40B4-BE49-F238E27FC236}">
                <a16:creationId xmlns:a16="http://schemas.microsoft.com/office/drawing/2014/main" xmlns="" id="{614D253C-F147-A9F5-7ED6-59D6875EE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2547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74" name="Rectangle 12">
            <a:extLst>
              <a:ext uri="{FF2B5EF4-FFF2-40B4-BE49-F238E27FC236}">
                <a16:creationId xmlns:a16="http://schemas.microsoft.com/office/drawing/2014/main" xmlns="" id="{ACD072AC-A9F2-A167-F769-AE3945911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2337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75" name="Rectangle 13">
            <a:extLst>
              <a:ext uri="{FF2B5EF4-FFF2-40B4-BE49-F238E27FC236}">
                <a16:creationId xmlns:a16="http://schemas.microsoft.com/office/drawing/2014/main" xmlns="" id="{912FEDAD-4E6E-8719-CA94-5F485C3E5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9195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成品倉庫</a:t>
            </a:r>
          </a:p>
        </p:txBody>
      </p:sp>
      <p:sp>
        <p:nvSpPr>
          <p:cNvPr id="92176" name="Rectangle 14">
            <a:extLst>
              <a:ext uri="{FF2B5EF4-FFF2-40B4-BE49-F238E27FC236}">
                <a16:creationId xmlns:a16="http://schemas.microsoft.com/office/drawing/2014/main" xmlns="" id="{ACE4481E-6173-2556-7554-D558E169D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46053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批發商</a:t>
            </a:r>
          </a:p>
        </p:txBody>
      </p:sp>
      <p:sp>
        <p:nvSpPr>
          <p:cNvPr id="92177" name="Rectangle 15">
            <a:extLst>
              <a:ext uri="{FF2B5EF4-FFF2-40B4-BE49-F238E27FC236}">
                <a16:creationId xmlns:a16="http://schemas.microsoft.com/office/drawing/2014/main" xmlns="" id="{3DDE8647-1FA0-F1CB-677C-ADA7C5B7C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2911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92178" name="Rectangle 16">
            <a:extLst>
              <a:ext uri="{FF2B5EF4-FFF2-40B4-BE49-F238E27FC236}">
                <a16:creationId xmlns:a16="http://schemas.microsoft.com/office/drawing/2014/main" xmlns="" id="{84625258-D3AB-E48E-9119-64BBB12D2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976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79" name="Line 17">
            <a:extLst>
              <a:ext uri="{FF2B5EF4-FFF2-40B4-BE49-F238E27FC236}">
                <a16:creationId xmlns:a16="http://schemas.microsoft.com/office/drawing/2014/main" xmlns="" id="{9484E97A-C204-D981-1B4F-DE9DE30F75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7475" y="4529138"/>
            <a:ext cx="1082675" cy="949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0" name="Text Box 18">
            <a:extLst>
              <a:ext uri="{FF2B5EF4-FFF2-40B4-BE49-F238E27FC236}">
                <a16:creationId xmlns:a16="http://schemas.microsoft.com/office/drawing/2014/main" xmlns="" id="{7B46D3D9-46EB-8B9A-A431-35D4253D3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1148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81" name="Line 19">
            <a:extLst>
              <a:ext uri="{FF2B5EF4-FFF2-40B4-BE49-F238E27FC236}">
                <a16:creationId xmlns:a16="http://schemas.microsoft.com/office/drawing/2014/main" xmlns="" id="{FF252868-A7FC-B205-8CFB-036B2618B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3843338"/>
            <a:ext cx="0" cy="2057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2" name="Line 20">
            <a:extLst>
              <a:ext uri="{FF2B5EF4-FFF2-40B4-BE49-F238E27FC236}">
                <a16:creationId xmlns:a16="http://schemas.microsoft.com/office/drawing/2014/main" xmlns="" id="{2258BA23-8BA7-450B-207A-5085332355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309938"/>
            <a:ext cx="0" cy="2819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3" name="Text Box 21">
            <a:extLst>
              <a:ext uri="{FF2B5EF4-FFF2-40B4-BE49-F238E27FC236}">
                <a16:creationId xmlns:a16="http://schemas.microsoft.com/office/drawing/2014/main" xmlns="" id="{41FDA01C-D014-B6FB-1DDA-7CFC18F69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6613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5-7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4" name="Text Box 22">
            <a:extLst>
              <a:ext uri="{FF2B5EF4-FFF2-40B4-BE49-F238E27FC236}">
                <a16:creationId xmlns:a16="http://schemas.microsoft.com/office/drawing/2014/main" xmlns="" id="{967D620D-E68C-06F9-4A84-77B84A41B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075" y="4224338"/>
            <a:ext cx="95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~50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5" name="Text Box 23">
            <a:extLst>
              <a:ext uri="{FF2B5EF4-FFF2-40B4-BE49-F238E27FC236}">
                <a16:creationId xmlns:a16="http://schemas.microsoft.com/office/drawing/2014/main" xmlns="" id="{CAA02DFF-69B5-BCD3-0FC4-5EEF39E81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828800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傳統供銷</a:t>
            </a:r>
          </a:p>
        </p:txBody>
      </p:sp>
      <p:sp>
        <p:nvSpPr>
          <p:cNvPr id="92186" name="Text Box 24">
            <a:extLst>
              <a:ext uri="{FF2B5EF4-FFF2-40B4-BE49-F238E27FC236}">
                <a16:creationId xmlns:a16="http://schemas.microsoft.com/office/drawing/2014/main" xmlns="" id="{4AC4C14D-3170-D45C-301C-CBFF79D93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75" y="1860550"/>
            <a:ext cx="1401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直接供銷</a:t>
            </a:r>
          </a:p>
        </p:txBody>
      </p:sp>
    </p:spTree>
  </p:cSld>
  <p:clrMapOvr>
    <a:masterClrMapping/>
  </p:clrMapOvr>
  <p:transition spd="med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頁尾版面配置區 3">
            <a:extLst>
              <a:ext uri="{FF2B5EF4-FFF2-40B4-BE49-F238E27FC236}">
                <a16:creationId xmlns:a16="http://schemas.microsoft.com/office/drawing/2014/main" xmlns="" id="{0FDA018B-59E5-9A95-70B7-DB8F40510F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7" name="投影片編號版面配置區 4">
            <a:extLst>
              <a:ext uri="{FF2B5EF4-FFF2-40B4-BE49-F238E27FC236}">
                <a16:creationId xmlns:a16="http://schemas.microsoft.com/office/drawing/2014/main" xmlns="" id="{F06709A8-80DA-69E3-BBD3-18745CF61A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B8A2A3B-3645-1944-A759-C5E0EBB4CF80}" type="slidenum">
              <a:rPr lang="en-US" altLang="zh-TW" sz="1400">
                <a:solidFill>
                  <a:srgbClr val="333399"/>
                </a:solidFill>
              </a:rPr>
              <a:pPr/>
              <a:t>75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8" name="Rectangle 2">
            <a:extLst>
              <a:ext uri="{FF2B5EF4-FFF2-40B4-BE49-F238E27FC236}">
                <a16:creationId xmlns:a16="http://schemas.microsoft.com/office/drawing/2014/main" xmlns="" id="{6EBB481D-999B-DFF2-045C-E4E35372A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的特色</a:t>
            </a:r>
          </a:p>
        </p:txBody>
      </p:sp>
      <p:sp>
        <p:nvSpPr>
          <p:cNvPr id="93189" name="Rectangle 3">
            <a:extLst>
              <a:ext uri="{FF2B5EF4-FFF2-40B4-BE49-F238E27FC236}">
                <a16:creationId xmlns:a16="http://schemas.microsoft.com/office/drawing/2014/main" xmlns="" id="{994FD835-BC5C-DACF-EFA2-4EED26635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/>
              <a:t>CTO: </a:t>
            </a:r>
            <a:r>
              <a:rPr lang="zh-TW" altLang="en-US"/>
              <a:t>訂單調整</a:t>
            </a:r>
            <a:r>
              <a:rPr lang="en-US" altLang="zh-TW"/>
              <a:t> </a:t>
            </a:r>
            <a:r>
              <a:rPr lang="en-US" altLang="zh-TW" sz="2400"/>
              <a:t>(Configure to Order)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傳統的組裝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流水線進行組裝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物料從側面進入移動中的組裝線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 </a:t>
            </a:r>
            <a:r>
              <a:rPr lang="zh-TW" altLang="en-US"/>
              <a:t>的生產方式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從供應商取得組件、兩小時供貨承諾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流水線檢貨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工作台組裝</a:t>
            </a:r>
          </a:p>
        </p:txBody>
      </p:sp>
    </p:spTree>
  </p:cSld>
  <p:clrMapOvr>
    <a:masterClrMapping/>
  </p:clrMapOvr>
  <p:transition spd="med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頁尾版面配置區 3">
            <a:extLst>
              <a:ext uri="{FF2B5EF4-FFF2-40B4-BE49-F238E27FC236}">
                <a16:creationId xmlns:a16="http://schemas.microsoft.com/office/drawing/2014/main" xmlns="" id="{144AF0E5-6B03-E016-B1F6-3A8FD5BA73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1" name="投影片編號版面配置區 4">
            <a:extLst>
              <a:ext uri="{FF2B5EF4-FFF2-40B4-BE49-F238E27FC236}">
                <a16:creationId xmlns:a16="http://schemas.microsoft.com/office/drawing/2014/main" xmlns="" id="{B44F6E9B-C493-F88B-8A08-9B56C31A02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D46EA04-97BB-A549-9466-39AED1FD2D2F}" type="slidenum">
              <a:rPr lang="en-US" altLang="zh-TW" sz="1400">
                <a:solidFill>
                  <a:srgbClr val="333399"/>
                </a:solidFill>
              </a:rPr>
              <a:pPr/>
              <a:t>76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2" name="Rectangle 2">
            <a:extLst>
              <a:ext uri="{FF2B5EF4-FFF2-40B4-BE49-F238E27FC236}">
                <a16:creationId xmlns:a16="http://schemas.microsoft.com/office/drawing/2014/main" xmlns="" id="{33BEB91D-5CB9-DA98-0A0C-1A9B65D05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Direct</a:t>
            </a:r>
          </a:p>
        </p:txBody>
      </p:sp>
      <p:sp>
        <p:nvSpPr>
          <p:cNvPr id="94213" name="Rectangle 3">
            <a:extLst>
              <a:ext uri="{FF2B5EF4-FFF2-40B4-BE49-F238E27FC236}">
                <a16:creationId xmlns:a16="http://schemas.microsoft.com/office/drawing/2014/main" xmlns="" id="{75021DAF-506F-4EFE-8B3F-7D33ACC8E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“</a:t>
            </a:r>
            <a:r>
              <a:rPr lang="en-US" altLang="zh-TW"/>
              <a:t>Direct</a:t>
            </a:r>
            <a:r>
              <a:rPr lang="zh-TW" altLang="en-US"/>
              <a:t>”指的是</a:t>
            </a:r>
            <a:r>
              <a:rPr lang="en-US" altLang="zh-TW"/>
              <a:t>Dell</a:t>
            </a:r>
            <a:r>
              <a:rPr lang="zh-TW" altLang="en-US"/>
              <a:t>公司與客戶之關係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其客戶從家庭個人電腦的使用者到全球大型公司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去除中間商或是零售商，免掉了不必要的時間及成本浪費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</a:t>
            </a:r>
            <a:r>
              <a:rPr lang="zh-TW" altLang="en-US"/>
              <a:t>直接接觸顧客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Internet </a:t>
            </a:r>
            <a:r>
              <a:rPr lang="zh-TW" altLang="en-US"/>
              <a:t>技術將</a:t>
            </a:r>
            <a:r>
              <a:rPr lang="en-US" altLang="zh-TW"/>
              <a:t>Dell Direct </a:t>
            </a:r>
            <a:r>
              <a:rPr lang="zh-TW" altLang="en-US"/>
              <a:t>模式發揮到極致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頁尾版面配置區 3">
            <a:extLst>
              <a:ext uri="{FF2B5EF4-FFF2-40B4-BE49-F238E27FC236}">
                <a16:creationId xmlns:a16="http://schemas.microsoft.com/office/drawing/2014/main" xmlns="" id="{E95AAC71-4BE5-397E-794C-4C7B60F134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5" name="投影片編號版面配置區 4">
            <a:extLst>
              <a:ext uri="{FF2B5EF4-FFF2-40B4-BE49-F238E27FC236}">
                <a16:creationId xmlns:a16="http://schemas.microsoft.com/office/drawing/2014/main" xmlns="" id="{A6E721D6-B175-8964-B6EC-9772932107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5B8C42-79FD-0241-9A1C-5C4B6D2F15FD}" type="slidenum">
              <a:rPr lang="en-US" altLang="zh-TW" sz="1400">
                <a:solidFill>
                  <a:srgbClr val="333399"/>
                </a:solidFill>
              </a:rPr>
              <a:pPr/>
              <a:t>77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6" name="Rectangle 2">
            <a:extLst>
              <a:ext uri="{FF2B5EF4-FFF2-40B4-BE49-F238E27FC236}">
                <a16:creationId xmlns:a16="http://schemas.microsoft.com/office/drawing/2014/main" xmlns="" id="{629CA16B-0DEB-C42B-06F4-5AAB1044B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Business Model of Dell</a:t>
            </a:r>
          </a:p>
        </p:txBody>
      </p:sp>
      <p:sp>
        <p:nvSpPr>
          <p:cNvPr id="95237" name="Text Box 3">
            <a:extLst>
              <a:ext uri="{FF2B5EF4-FFF2-40B4-BE49-F238E27FC236}">
                <a16:creationId xmlns:a16="http://schemas.microsoft.com/office/drawing/2014/main" xmlns="" id="{DB30A459-ACA4-2138-4FBA-290482677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029200"/>
            <a:ext cx="63484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</a:t>
            </a:r>
            <a:r>
              <a:rPr kumimoji="0" lang="en-US" altLang="zh-TW" sz="2800">
                <a:ea typeface="標楷體" panose="03000509000000000000" pitchFamily="49" charset="-120"/>
              </a:rPr>
              <a:t>ODM</a:t>
            </a:r>
            <a:r>
              <a:rPr kumimoji="0" lang="zh-TW" altLang="en-US" sz="2800">
                <a:ea typeface="標楷體" panose="03000509000000000000" pitchFamily="49" charset="-120"/>
              </a:rPr>
              <a:t>廠商設計與製造準系統與組件</a:t>
            </a:r>
            <a:endParaRPr kumimoji="0" lang="en-US" altLang="zh-TW" sz="2800">
              <a:ea typeface="標楷體" panose="03000509000000000000" pitchFamily="49" charset="-120"/>
            </a:endParaRPr>
          </a:p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委託物流商進行運送和配送的工作</a:t>
            </a:r>
          </a:p>
        </p:txBody>
      </p:sp>
      <p:sp>
        <p:nvSpPr>
          <p:cNvPr id="95238" name="AutoShape 4">
            <a:extLst>
              <a:ext uri="{FF2B5EF4-FFF2-40B4-BE49-F238E27FC236}">
                <a16:creationId xmlns:a16="http://schemas.microsoft.com/office/drawing/2014/main" xmlns="" id="{6A2F2AC1-BEE3-6A23-49A8-2C90F9786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市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場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需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求</a:t>
            </a:r>
            <a:endParaRPr lang="zh-TW" altLang="en-US" sz="2800">
              <a:solidFill>
                <a:schemeClr val="bg1"/>
              </a:solidFill>
            </a:endParaRPr>
          </a:p>
        </p:txBody>
      </p:sp>
      <p:sp>
        <p:nvSpPr>
          <p:cNvPr id="95239" name="AutoShape 5">
            <a:extLst>
              <a:ext uri="{FF2B5EF4-FFF2-40B4-BE49-F238E27FC236}">
                <a16:creationId xmlns:a16="http://schemas.microsoft.com/office/drawing/2014/main" xmlns="" id="{ACC812F5-4BF1-A609-6940-E8862FEBA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95240" name="AutoShape 6">
            <a:extLst>
              <a:ext uri="{FF2B5EF4-FFF2-40B4-BE49-F238E27FC236}">
                <a16:creationId xmlns:a16="http://schemas.microsoft.com/office/drawing/2014/main" xmlns="" id="{5FFE8722-5FBA-635A-D9FA-CDDDAD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95241" name="AutoShape 7">
            <a:extLst>
              <a:ext uri="{FF2B5EF4-FFF2-40B4-BE49-F238E27FC236}">
                <a16:creationId xmlns:a16="http://schemas.microsoft.com/office/drawing/2014/main" xmlns="" id="{49AEE579-A3F2-E3C0-A8DA-DA8570E87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95242" name="AutoShape 8">
            <a:extLst>
              <a:ext uri="{FF2B5EF4-FFF2-40B4-BE49-F238E27FC236}">
                <a16:creationId xmlns:a16="http://schemas.microsoft.com/office/drawing/2014/main" xmlns="" id="{489D5E31-6D12-81BB-7B13-8217E4713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採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95243" name="AutoShape 9">
            <a:extLst>
              <a:ext uri="{FF2B5EF4-FFF2-40B4-BE49-F238E27FC236}">
                <a16:creationId xmlns:a16="http://schemas.microsoft.com/office/drawing/2014/main" xmlns="" id="{A457748D-0360-66FF-689D-19DB0FA24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組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裝</a:t>
            </a:r>
            <a:endParaRPr lang="zh-TW" altLang="en-US" sz="3200">
              <a:solidFill>
                <a:schemeClr val="bg1"/>
              </a:solidFill>
            </a:endParaRPr>
          </a:p>
        </p:txBody>
      </p:sp>
      <p:sp>
        <p:nvSpPr>
          <p:cNvPr id="95244" name="AutoShape 10">
            <a:extLst>
              <a:ext uri="{FF2B5EF4-FFF2-40B4-BE49-F238E27FC236}">
                <a16:creationId xmlns:a16="http://schemas.microsoft.com/office/drawing/2014/main" xmlns="" id="{06EBF121-01DB-6F96-C93C-BF459B172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5" name="AutoShape 11">
            <a:extLst>
              <a:ext uri="{FF2B5EF4-FFF2-40B4-BE49-F238E27FC236}">
                <a16:creationId xmlns:a16="http://schemas.microsoft.com/office/drawing/2014/main" xmlns="" id="{9B6871D9-E6B7-A4EE-B0DD-617D600C2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行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95246" name="AutoShape 12">
            <a:extLst>
              <a:ext uri="{FF2B5EF4-FFF2-40B4-BE49-F238E27FC236}">
                <a16:creationId xmlns:a16="http://schemas.microsoft.com/office/drawing/2014/main" xmlns="" id="{CEF3A218-0F8E-B0AF-123E-2734CF2DE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7" name="AutoShape 13">
            <a:extLst>
              <a:ext uri="{FF2B5EF4-FFF2-40B4-BE49-F238E27FC236}">
                <a16:creationId xmlns:a16="http://schemas.microsoft.com/office/drawing/2014/main" xmlns="" id="{544B3836-A767-559F-8C95-34D4369CA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95248" name="AutoShape 14">
            <a:extLst>
              <a:ext uri="{FF2B5EF4-FFF2-40B4-BE49-F238E27FC236}">
                <a16:creationId xmlns:a16="http://schemas.microsoft.com/office/drawing/2014/main" xmlns="" id="{8F7A0558-FA4F-EEE4-E070-5928B0CD2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後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服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頁尾版面配置區 3">
            <a:extLst>
              <a:ext uri="{FF2B5EF4-FFF2-40B4-BE49-F238E27FC236}">
                <a16:creationId xmlns:a16="http://schemas.microsoft.com/office/drawing/2014/main" xmlns="" id="{6B658C50-DB0A-B9DA-B075-E8A0534B47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59" name="投影片編號版面配置區 4">
            <a:extLst>
              <a:ext uri="{FF2B5EF4-FFF2-40B4-BE49-F238E27FC236}">
                <a16:creationId xmlns:a16="http://schemas.microsoft.com/office/drawing/2014/main" xmlns="" id="{D406BFFE-2D15-E2C9-F9D2-2F7D0FD47A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C97F517-7A22-FC4C-8FDE-15C941594C80}" type="slidenum">
              <a:rPr lang="en-US" altLang="zh-TW" sz="1400">
                <a:solidFill>
                  <a:srgbClr val="333399"/>
                </a:solidFill>
              </a:rPr>
              <a:pPr/>
              <a:t>78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60" name="Rectangle 2">
            <a:extLst>
              <a:ext uri="{FF2B5EF4-FFF2-40B4-BE49-F238E27FC236}">
                <a16:creationId xmlns:a16="http://schemas.microsoft.com/office/drawing/2014/main" xmlns="" id="{1F2BD388-728F-0CEB-14C0-32249F6CF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環境日趨需求嚴苛</a:t>
            </a:r>
          </a:p>
        </p:txBody>
      </p:sp>
      <p:sp>
        <p:nvSpPr>
          <p:cNvPr id="96261" name="Rectangle 3">
            <a:extLst>
              <a:ext uri="{FF2B5EF4-FFF2-40B4-BE49-F238E27FC236}">
                <a16:creationId xmlns:a16="http://schemas.microsoft.com/office/drawing/2014/main" xmlns="" id="{7E924FB1-626D-608F-9258-3EC0DF77E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847012" cy="4327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以</a:t>
            </a:r>
            <a:r>
              <a:rPr lang="en-US" altLang="zh-TW" sz="2400"/>
              <a:t>NB</a:t>
            </a:r>
            <a:r>
              <a:rPr lang="zh-TW" altLang="en-US" sz="2400"/>
              <a:t>組裝為例：</a:t>
            </a:r>
            <a:r>
              <a:rPr lang="en-US" altLang="zh-TW" sz="2400"/>
              <a:t>1995</a:t>
            </a:r>
            <a:r>
              <a:rPr lang="zh-TW" altLang="en-US" sz="2400"/>
              <a:t>年的買方需求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95%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的訂單在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天內交貨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應變：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VMI (Vendor Managed Inventory) 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在買方地點設立倉儲中心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1800">
                <a:latin typeface="Times New Roman" panose="02020603050405020304" pitchFamily="18" charset="0"/>
                <a:ea typeface="新細明體" panose="02020500000000000000" pitchFamily="18" charset="-120"/>
              </a:rPr>
              <a:t>成品折舊、庫存成本大幅提高</a:t>
            </a:r>
            <a:endParaRPr lang="en-US" altLang="zh-TW" sz="18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擴大委外、成本再壓低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1999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2000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目前的買方需求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1002 !!</a:t>
            </a:r>
          </a:p>
        </p:txBody>
      </p:sp>
    </p:spTree>
  </p:cSld>
  <p:clrMapOvr>
    <a:masterClrMapping/>
  </p:clrMapOvr>
  <p:transition spd="med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頁尾版面配置區 3">
            <a:extLst>
              <a:ext uri="{FF2B5EF4-FFF2-40B4-BE49-F238E27FC236}">
                <a16:creationId xmlns:a16="http://schemas.microsoft.com/office/drawing/2014/main" xmlns="" id="{3B5ADAD4-D301-D5AA-2AB3-F2ECE548B7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7" name="投影片編號版面配置區 4">
            <a:extLst>
              <a:ext uri="{FF2B5EF4-FFF2-40B4-BE49-F238E27FC236}">
                <a16:creationId xmlns:a16="http://schemas.microsoft.com/office/drawing/2014/main" xmlns="" id="{1AC1CA9E-CF6E-01AA-4429-D4B0B5EA27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0A6E19-7C18-6644-B3B5-BBD4D584D3BC}" type="slidenum">
              <a:rPr lang="en-US" altLang="zh-TW" sz="1400">
                <a:solidFill>
                  <a:srgbClr val="333399"/>
                </a:solidFill>
              </a:rPr>
              <a:pPr/>
              <a:t>79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8" name="Rectangle 2">
            <a:extLst>
              <a:ext uri="{FF2B5EF4-FFF2-40B4-BE49-F238E27FC236}">
                <a16:creationId xmlns:a16="http://schemas.microsoft.com/office/drawing/2014/main" xmlns="" id="{9CDA2CA1-0E83-4438-A828-B75E7F1687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1</a:t>
            </a:r>
            <a:endParaRPr lang="en-US" altLang="zh-TW"/>
          </a:p>
        </p:txBody>
      </p:sp>
      <p:sp>
        <p:nvSpPr>
          <p:cNvPr id="98309" name="Rectangle 3">
            <a:extLst>
              <a:ext uri="{FF2B5EF4-FFF2-40B4-BE49-F238E27FC236}">
                <a16:creationId xmlns:a16="http://schemas.microsoft.com/office/drawing/2014/main" xmlns="" id="{BEA0B610-E996-86EF-AA06-A87D2135B9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市場預測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生產計畫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生產入庫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接單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倉庫出貨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BTS—build to stock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olidFill>
                <a:srgbClr val="CC0000"/>
              </a:solidFill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庫存週轉緩慢、資金積壓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顧客訂單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生產排程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購料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交貨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交貨週期長、缺乏競爭力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問題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顧客競爭壓力</a:t>
            </a:r>
            <a:endParaRPr lang="en-US" altLang="zh-TW" sz="2400">
              <a:solidFill>
                <a:srgbClr val="CC0000"/>
              </a:solidFill>
              <a:latin typeface="Times New Roman" panose="02020603050405020304" pitchFamily="18" charset="0"/>
              <a:ea typeface="新細明體" panose="02020500000000000000" pitchFamily="18" charset="-120"/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產品時效性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>
            <a:extLst>
              <a:ext uri="{FF2B5EF4-FFF2-40B4-BE49-F238E27FC236}">
                <a16:creationId xmlns:a16="http://schemas.microsoft.com/office/drawing/2014/main" xmlns="" id="{4BD05C15-FB1A-D20E-AF5E-0622702CF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7" name="投影片編號版面配置區 4">
            <a:extLst>
              <a:ext uri="{FF2B5EF4-FFF2-40B4-BE49-F238E27FC236}">
                <a16:creationId xmlns:a16="http://schemas.microsoft.com/office/drawing/2014/main" xmlns="" id="{FD92D03D-7CE1-5781-1F12-837FA813F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9D4605D-3C26-4C49-847B-BD3CE8EFF427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xmlns="" id="{AA1B1DA9-29F7-64E2-6018-08098D9C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10250" name="AutoShape 4">
            <a:extLst>
              <a:ext uri="{FF2B5EF4-FFF2-40B4-BE49-F238E27FC236}">
                <a16:creationId xmlns:a16="http://schemas.microsoft.com/office/drawing/2014/main" xmlns="" id="{2D613657-50FA-11D4-179C-1BEAA60F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349500"/>
            <a:ext cx="1427162" cy="2665413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伙伴網路</a:t>
            </a:r>
          </a:p>
        </p:txBody>
      </p:sp>
      <p:sp>
        <p:nvSpPr>
          <p:cNvPr id="10251" name="AutoShape 5">
            <a:extLst>
              <a:ext uri="{FF2B5EF4-FFF2-40B4-BE49-F238E27FC236}">
                <a16:creationId xmlns:a16="http://schemas.microsoft.com/office/drawing/2014/main" xmlns="" id="{7803DF60-AC86-9CCD-6C96-42D0DBC6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349500"/>
            <a:ext cx="1425575" cy="1366838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主要活動</a:t>
            </a:r>
          </a:p>
        </p:txBody>
      </p:sp>
      <p:sp>
        <p:nvSpPr>
          <p:cNvPr id="10252" name="AutoShape 6">
            <a:extLst>
              <a:ext uri="{FF2B5EF4-FFF2-40B4-BE49-F238E27FC236}">
                <a16:creationId xmlns:a16="http://schemas.microsoft.com/office/drawing/2014/main" xmlns="" id="{F97C80A3-C971-C10F-469B-CC535062E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1013" y="2349500"/>
            <a:ext cx="1425575" cy="266541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價值訴求</a:t>
            </a:r>
          </a:p>
        </p:txBody>
      </p:sp>
      <p:sp>
        <p:nvSpPr>
          <p:cNvPr id="10253" name="AutoShape 7">
            <a:extLst>
              <a:ext uri="{FF2B5EF4-FFF2-40B4-BE49-F238E27FC236}">
                <a16:creationId xmlns:a16="http://schemas.microsoft.com/office/drawing/2014/main" xmlns="" id="{4CB26337-5A06-8CD6-6AC3-E3A46F055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2349500"/>
            <a:ext cx="1427163" cy="2665413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顧客區隔</a:t>
            </a:r>
          </a:p>
        </p:txBody>
      </p:sp>
      <p:sp>
        <p:nvSpPr>
          <p:cNvPr id="10254" name="AutoShape 8">
            <a:extLst>
              <a:ext uri="{FF2B5EF4-FFF2-40B4-BE49-F238E27FC236}">
                <a16:creationId xmlns:a16="http://schemas.microsoft.com/office/drawing/2014/main" xmlns="" id="{5F7B4C1D-AF78-F7B6-1298-2F1B0D1C1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主要資源</a:t>
            </a:r>
            <a:endParaRPr lang="en-US" altLang="zh-TW" b="1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核心能耐</a:t>
            </a:r>
          </a:p>
        </p:txBody>
      </p:sp>
      <p:sp>
        <p:nvSpPr>
          <p:cNvPr id="10255" name="AutoShape 9">
            <a:extLst>
              <a:ext uri="{FF2B5EF4-FFF2-40B4-BE49-F238E27FC236}">
                <a16:creationId xmlns:a16="http://schemas.microsoft.com/office/drawing/2014/main" xmlns="" id="{3C281F27-4472-BDB8-A1E4-EA9015FA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2349500"/>
            <a:ext cx="1423988" cy="136683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顧客關係</a:t>
            </a:r>
          </a:p>
        </p:txBody>
      </p:sp>
      <p:sp>
        <p:nvSpPr>
          <p:cNvPr id="10256" name="AutoShape 10">
            <a:extLst>
              <a:ext uri="{FF2B5EF4-FFF2-40B4-BE49-F238E27FC236}">
                <a16:creationId xmlns:a16="http://schemas.microsoft.com/office/drawing/2014/main" xmlns="" id="{96CB0E79-8E65-96BE-6AD8-A55B6F28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通路</a:t>
            </a:r>
          </a:p>
        </p:txBody>
      </p:sp>
      <p:sp>
        <p:nvSpPr>
          <p:cNvPr id="10257" name="AutoShape 11">
            <a:extLst>
              <a:ext uri="{FF2B5EF4-FFF2-40B4-BE49-F238E27FC236}">
                <a16:creationId xmlns:a16="http://schemas.microsoft.com/office/drawing/2014/main" xmlns="" id="{43300B45-6EA2-8FC8-57F7-AEE021F3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5014913"/>
            <a:ext cx="2801937" cy="13668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成本結構</a:t>
            </a:r>
          </a:p>
        </p:txBody>
      </p:sp>
      <p:sp>
        <p:nvSpPr>
          <p:cNvPr id="10258" name="AutoShape 12">
            <a:extLst>
              <a:ext uri="{FF2B5EF4-FFF2-40B4-BE49-F238E27FC236}">
                <a16:creationId xmlns:a16="http://schemas.microsoft.com/office/drawing/2014/main" xmlns="" id="{9F66FF2A-6506-4660-507E-FB6FC8D6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5014913"/>
            <a:ext cx="4110038" cy="1366837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營收模式</a:t>
            </a:r>
          </a:p>
        </p:txBody>
      </p:sp>
      <p:sp>
        <p:nvSpPr>
          <p:cNvPr id="10246" name="Rectangle 13">
            <a:extLst>
              <a:ext uri="{FF2B5EF4-FFF2-40B4-BE49-F238E27FC236}">
                <a16:creationId xmlns:a16="http://schemas.microsoft.com/office/drawing/2014/main" xmlns="" id="{C72CABD7-B39E-2C48-1704-BB02FD900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1751013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基礎</a:t>
            </a:r>
          </a:p>
        </p:txBody>
      </p:sp>
      <p:sp>
        <p:nvSpPr>
          <p:cNvPr id="10247" name="Rectangle 14">
            <a:extLst>
              <a:ext uri="{FF2B5EF4-FFF2-40B4-BE49-F238E27FC236}">
                <a16:creationId xmlns:a16="http://schemas.microsoft.com/office/drawing/2014/main" xmlns="" id="{875E87F7-2EE3-250D-D1B6-9AD443F1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175101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B05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顧客</a:t>
            </a:r>
          </a:p>
        </p:txBody>
      </p:sp>
      <p:sp>
        <p:nvSpPr>
          <p:cNvPr id="10248" name="Rectangle 15">
            <a:extLst>
              <a:ext uri="{FF2B5EF4-FFF2-40B4-BE49-F238E27FC236}">
                <a16:creationId xmlns:a16="http://schemas.microsoft.com/office/drawing/2014/main" xmlns="" id="{666144F3-26B8-735C-2AE4-6AD78007E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1325" y="1536700"/>
            <a:ext cx="1555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產品</a:t>
            </a:r>
            <a:r>
              <a:rPr lang="en-US" altLang="zh-TW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服務</a:t>
            </a:r>
            <a:endParaRPr lang="en-US" altLang="zh-TW">
              <a:solidFill>
                <a:schemeClr val="hlink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之提供</a:t>
            </a:r>
          </a:p>
        </p:txBody>
      </p:sp>
      <p:sp>
        <p:nvSpPr>
          <p:cNvPr id="10249" name="Text Box 16">
            <a:extLst>
              <a:ext uri="{FF2B5EF4-FFF2-40B4-BE49-F238E27FC236}">
                <a16:creationId xmlns:a16="http://schemas.microsoft.com/office/drawing/2014/main" xmlns="" id="{0A2FB348-50EC-8698-5CB3-B5AA506DD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5278438"/>
            <a:ext cx="4921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財</a:t>
            </a:r>
            <a:endParaRPr lang="en-US" altLang="zh-TW">
              <a:solidFill>
                <a:srgbClr val="CC66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46" grpId="0"/>
      <p:bldP spid="10247" grpId="0"/>
      <p:bldP spid="10248" grpId="0"/>
      <p:bldP spid="10249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頁尾版面配置區 4">
            <a:extLst>
              <a:ext uri="{FF2B5EF4-FFF2-40B4-BE49-F238E27FC236}">
                <a16:creationId xmlns:a16="http://schemas.microsoft.com/office/drawing/2014/main" xmlns="" id="{CBEAF66F-42F5-5015-140A-ACDD95F635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5" name="投影片編號版面配置區 5">
            <a:extLst>
              <a:ext uri="{FF2B5EF4-FFF2-40B4-BE49-F238E27FC236}">
                <a16:creationId xmlns:a16="http://schemas.microsoft.com/office/drawing/2014/main" xmlns="" id="{3ACE3D2E-0775-1B70-A351-3B32E66BBB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49B1C2A-ADC7-C148-910E-E6F88D5563EF}" type="slidenum">
              <a:rPr lang="en-US" altLang="zh-TW" sz="1400">
                <a:solidFill>
                  <a:srgbClr val="333399"/>
                </a:solidFill>
              </a:rPr>
              <a:pPr/>
              <a:t>80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6" name="Rectangle 2">
            <a:extLst>
              <a:ext uri="{FF2B5EF4-FFF2-40B4-BE49-F238E27FC236}">
                <a16:creationId xmlns:a16="http://schemas.microsoft.com/office/drawing/2014/main" xmlns="" id="{8DC89B7A-537C-8530-ECD7-060CF8CCC8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369175" cy="1143000"/>
          </a:xfrm>
        </p:spPr>
        <p:txBody>
          <a:bodyPr/>
          <a:lstStyle/>
          <a:p>
            <a:pPr eaLnBrk="1" hangingPunct="1"/>
            <a:r>
              <a:rPr lang="zh-TW" altLang="en-US" sz="3600"/>
              <a:t>流程重疊、</a:t>
            </a:r>
            <a:r>
              <a:rPr lang="zh-TW" altLang="en-US"/>
              <a:t>偷看偷跑</a:t>
            </a:r>
            <a:r>
              <a:rPr lang="zh-TW" altLang="en-US" sz="2800"/>
              <a:t>（甲公司實例）</a:t>
            </a:r>
          </a:p>
        </p:txBody>
      </p:sp>
      <p:sp>
        <p:nvSpPr>
          <p:cNvPr id="100357" name="Rectangle 3">
            <a:extLst>
              <a:ext uri="{FF2B5EF4-FFF2-40B4-BE49-F238E27FC236}">
                <a16:creationId xmlns:a16="http://schemas.microsoft.com/office/drawing/2014/main" xmlns="" id="{ED5EC08A-9DBB-103C-CF2F-6295AD697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3276600" cy="685800"/>
          </a:xfrm>
        </p:spPr>
        <p:txBody>
          <a:bodyPr/>
          <a:lstStyle/>
          <a:p>
            <a:pPr eaLnBrk="1" hangingPunct="1"/>
            <a:r>
              <a:rPr lang="zh-TW" altLang="en-US" sz="2800">
                <a:solidFill>
                  <a:schemeClr val="tx1"/>
                </a:solidFill>
              </a:rPr>
              <a:t>如何做到</a:t>
            </a:r>
            <a:r>
              <a:rPr lang="en-US" altLang="zh-TW" sz="2800">
                <a:solidFill>
                  <a:schemeClr val="tx1"/>
                </a:solidFill>
              </a:rPr>
              <a:t> 955</a:t>
            </a:r>
            <a:r>
              <a:rPr lang="zh-TW" altLang="en-US" sz="2800">
                <a:solidFill>
                  <a:schemeClr val="tx1"/>
                </a:solidFill>
              </a:rPr>
              <a:t>？</a:t>
            </a:r>
          </a:p>
        </p:txBody>
      </p:sp>
      <p:pic>
        <p:nvPicPr>
          <p:cNvPr id="100358" name="Picture 4">
            <a:extLst>
              <a:ext uri="{FF2B5EF4-FFF2-40B4-BE49-F238E27FC236}">
                <a16:creationId xmlns:a16="http://schemas.microsoft.com/office/drawing/2014/main" xmlns="" id="{3C80DCAE-D93B-6C24-4C6E-E68E601B3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3051175"/>
            <a:ext cx="2297113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9" name="Rectangle 5">
            <a:extLst>
              <a:ext uri="{FF2B5EF4-FFF2-40B4-BE49-F238E27FC236}">
                <a16:creationId xmlns:a16="http://schemas.microsoft.com/office/drawing/2014/main" xmlns="" id="{5928AEC5-4070-A526-9E90-C3AA6175A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051175"/>
            <a:ext cx="2297112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0" name="Freeform 6">
            <a:extLst>
              <a:ext uri="{FF2B5EF4-FFF2-40B4-BE49-F238E27FC236}">
                <a16:creationId xmlns:a16="http://schemas.microsoft.com/office/drawing/2014/main" xmlns="" id="{6C37D6A7-B9A9-52AE-EAA3-8D4FC0698E7C}"/>
              </a:ext>
            </a:extLst>
          </p:cNvPr>
          <p:cNvSpPr>
            <a:spLocks/>
          </p:cNvSpPr>
          <p:nvPr/>
        </p:nvSpPr>
        <p:spPr bwMode="auto">
          <a:xfrm>
            <a:off x="436086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1" name="Freeform 7">
            <a:extLst>
              <a:ext uri="{FF2B5EF4-FFF2-40B4-BE49-F238E27FC236}">
                <a16:creationId xmlns:a16="http://schemas.microsoft.com/office/drawing/2014/main" xmlns="" id="{CA984D2B-5437-6F9F-B71C-FDEDF45A6410}"/>
              </a:ext>
            </a:extLst>
          </p:cNvPr>
          <p:cNvSpPr>
            <a:spLocks/>
          </p:cNvSpPr>
          <p:nvPr/>
        </p:nvSpPr>
        <p:spPr bwMode="auto">
          <a:xfrm>
            <a:off x="6657975" y="3389313"/>
            <a:ext cx="1588" cy="479425"/>
          </a:xfrm>
          <a:custGeom>
            <a:avLst/>
            <a:gdLst>
              <a:gd name="T0" fmla="*/ 0 w 1588"/>
              <a:gd name="T1" fmla="*/ 2147483646 h 579"/>
              <a:gd name="T2" fmla="*/ 0 w 1588"/>
              <a:gd name="T3" fmla="*/ 0 h 579"/>
              <a:gd name="T4" fmla="*/ 0 w 1588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8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2" name="Line 8">
            <a:extLst>
              <a:ext uri="{FF2B5EF4-FFF2-40B4-BE49-F238E27FC236}">
                <a16:creationId xmlns:a16="http://schemas.microsoft.com/office/drawing/2014/main" xmlns="" id="{4FD32B3F-C0A7-E3BC-839D-3D18BA83A7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668713"/>
            <a:ext cx="1092200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3" name="Line 9">
            <a:extLst>
              <a:ext uri="{FF2B5EF4-FFF2-40B4-BE49-F238E27FC236}">
                <a16:creationId xmlns:a16="http://schemas.microsoft.com/office/drawing/2014/main" xmlns="" id="{41E86164-3AFF-C4D6-396F-015A5C5F5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8625" y="3668713"/>
            <a:ext cx="1089025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4" name="Freeform 10">
            <a:extLst>
              <a:ext uri="{FF2B5EF4-FFF2-40B4-BE49-F238E27FC236}">
                <a16:creationId xmlns:a16="http://schemas.microsoft.com/office/drawing/2014/main" xmlns="" id="{78002ED0-F5D1-151A-1A93-360E1F503498}"/>
              </a:ext>
            </a:extLst>
          </p:cNvPr>
          <p:cNvSpPr>
            <a:spLocks/>
          </p:cNvSpPr>
          <p:nvPr/>
        </p:nvSpPr>
        <p:spPr bwMode="auto">
          <a:xfrm>
            <a:off x="4359275" y="3633788"/>
            <a:ext cx="66675" cy="66675"/>
          </a:xfrm>
          <a:custGeom>
            <a:avLst/>
            <a:gdLst>
              <a:gd name="T0" fmla="*/ 2147483646 w 84"/>
              <a:gd name="T1" fmla="*/ 2147483646 h 82"/>
              <a:gd name="T2" fmla="*/ 0 w 84"/>
              <a:gd name="T3" fmla="*/ 2147483646 h 82"/>
              <a:gd name="T4" fmla="*/ 2147483646 w 84"/>
              <a:gd name="T5" fmla="*/ 0 h 82"/>
              <a:gd name="T6" fmla="*/ 2147483646 w 84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2">
                <a:moveTo>
                  <a:pt x="84" y="82"/>
                </a:moveTo>
                <a:lnTo>
                  <a:pt x="0" y="41"/>
                </a:lnTo>
                <a:lnTo>
                  <a:pt x="84" y="0"/>
                </a:lnTo>
                <a:lnTo>
                  <a:pt x="84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65" name="Freeform 11">
            <a:extLst>
              <a:ext uri="{FF2B5EF4-FFF2-40B4-BE49-F238E27FC236}">
                <a16:creationId xmlns:a16="http://schemas.microsoft.com/office/drawing/2014/main" xmlns="" id="{E8C3EF03-8D9E-3FE1-41B9-B470E9B489B3}"/>
              </a:ext>
            </a:extLst>
          </p:cNvPr>
          <p:cNvSpPr>
            <a:spLocks/>
          </p:cNvSpPr>
          <p:nvPr/>
        </p:nvSpPr>
        <p:spPr bwMode="auto">
          <a:xfrm>
            <a:off x="6589713" y="3633788"/>
            <a:ext cx="68262" cy="66675"/>
          </a:xfrm>
          <a:custGeom>
            <a:avLst/>
            <a:gdLst>
              <a:gd name="T0" fmla="*/ 0 w 82"/>
              <a:gd name="T1" fmla="*/ 0 h 82"/>
              <a:gd name="T2" fmla="*/ 2147483646 w 82"/>
              <a:gd name="T3" fmla="*/ 2147483646 h 82"/>
              <a:gd name="T4" fmla="*/ 0 w 82"/>
              <a:gd name="T5" fmla="*/ 2147483646 h 82"/>
              <a:gd name="T6" fmla="*/ 0 w 82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0" y="0"/>
                </a:moveTo>
                <a:lnTo>
                  <a:pt x="82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66" name="Rectangle 12">
            <a:extLst>
              <a:ext uri="{FF2B5EF4-FFF2-40B4-BE49-F238E27FC236}">
                <a16:creationId xmlns:a16="http://schemas.microsoft.com/office/drawing/2014/main" xmlns="" id="{A9AB4CE1-B251-5F81-88A8-97CCF038C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3541713"/>
            <a:ext cx="5969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18</a:t>
            </a:r>
            <a:r>
              <a:rPr lang="zh-TW" altLang="en-US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週</a:t>
            </a:r>
            <a:r>
              <a:rPr lang="en-US" altLang="zh-TW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333399"/>
              </a:solidFill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  <p:pic>
        <p:nvPicPr>
          <p:cNvPr id="100367" name="Picture 13">
            <a:extLst>
              <a:ext uri="{FF2B5EF4-FFF2-40B4-BE49-F238E27FC236}">
                <a16:creationId xmlns:a16="http://schemas.microsoft.com/office/drawing/2014/main" xmlns="" id="{BBF4775B-2CD9-699B-85BD-782FE6A73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051175"/>
            <a:ext cx="183673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68" name="Rectangle 14">
            <a:extLst>
              <a:ext uri="{FF2B5EF4-FFF2-40B4-BE49-F238E27FC236}">
                <a16:creationId xmlns:a16="http://schemas.microsoft.com/office/drawing/2014/main" xmlns="" id="{66CC46B1-B9C1-03B0-A60E-617C3E5F4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3051175"/>
            <a:ext cx="1836738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9" name="Line 15">
            <a:extLst>
              <a:ext uri="{FF2B5EF4-FFF2-40B4-BE49-F238E27FC236}">
                <a16:creationId xmlns:a16="http://schemas.microsoft.com/office/drawing/2014/main" xmlns="" id="{26972856-D163-DD03-B403-72269F722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0" name="Line 16">
            <a:extLst>
              <a:ext uri="{FF2B5EF4-FFF2-40B4-BE49-F238E27FC236}">
                <a16:creationId xmlns:a16="http://schemas.microsoft.com/office/drawing/2014/main" xmlns="" id="{A5EB7C47-B488-430D-AFBD-B9DBC51FD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1" name="Line 17">
            <a:extLst>
              <a:ext uri="{FF2B5EF4-FFF2-40B4-BE49-F238E27FC236}">
                <a16:creationId xmlns:a16="http://schemas.microsoft.com/office/drawing/2014/main" xmlns="" id="{110BC4F2-4BED-D175-7D14-6ED451FE22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2" name="Line 18">
            <a:extLst>
              <a:ext uri="{FF2B5EF4-FFF2-40B4-BE49-F238E27FC236}">
                <a16:creationId xmlns:a16="http://schemas.microsoft.com/office/drawing/2014/main" xmlns="" id="{81199761-4515-990C-EE77-ECA6BED4B0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3" name="Freeform 19">
            <a:extLst>
              <a:ext uri="{FF2B5EF4-FFF2-40B4-BE49-F238E27FC236}">
                <a16:creationId xmlns:a16="http://schemas.microsoft.com/office/drawing/2014/main" xmlns="" id="{70F48D8E-3ACE-457A-07B6-8826F4830B35}"/>
              </a:ext>
            </a:extLst>
          </p:cNvPr>
          <p:cNvSpPr>
            <a:spLocks/>
          </p:cNvSpPr>
          <p:nvPr/>
        </p:nvSpPr>
        <p:spPr bwMode="auto">
          <a:xfrm>
            <a:off x="6656388" y="2813050"/>
            <a:ext cx="550862" cy="238125"/>
          </a:xfrm>
          <a:custGeom>
            <a:avLst/>
            <a:gdLst>
              <a:gd name="T0" fmla="*/ 2147483646 w 686"/>
              <a:gd name="T1" fmla="*/ 2147483646 h 286"/>
              <a:gd name="T2" fmla="*/ 0 w 686"/>
              <a:gd name="T3" fmla="*/ 2147483646 h 286"/>
              <a:gd name="T4" fmla="*/ 0 w 686"/>
              <a:gd name="T5" fmla="*/ 2147483646 h 286"/>
              <a:gd name="T6" fmla="*/ 0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2147483646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2" y="286"/>
                </a:moveTo>
                <a:lnTo>
                  <a:pt x="0" y="278"/>
                </a:lnTo>
                <a:lnTo>
                  <a:pt x="0" y="271"/>
                </a:lnTo>
                <a:lnTo>
                  <a:pt x="0" y="264"/>
                </a:lnTo>
                <a:lnTo>
                  <a:pt x="2" y="257"/>
                </a:lnTo>
                <a:lnTo>
                  <a:pt x="2" y="250"/>
                </a:lnTo>
                <a:lnTo>
                  <a:pt x="4" y="243"/>
                </a:lnTo>
                <a:lnTo>
                  <a:pt x="9" y="228"/>
                </a:lnTo>
                <a:lnTo>
                  <a:pt x="15" y="216"/>
                </a:lnTo>
                <a:lnTo>
                  <a:pt x="24" y="202"/>
                </a:lnTo>
                <a:lnTo>
                  <a:pt x="32" y="189"/>
                </a:lnTo>
                <a:lnTo>
                  <a:pt x="43" y="177"/>
                </a:lnTo>
                <a:lnTo>
                  <a:pt x="57" y="164"/>
                </a:lnTo>
                <a:lnTo>
                  <a:pt x="72" y="152"/>
                </a:lnTo>
                <a:lnTo>
                  <a:pt x="88" y="139"/>
                </a:lnTo>
                <a:lnTo>
                  <a:pt x="104" y="128"/>
                </a:lnTo>
                <a:lnTo>
                  <a:pt x="124" y="118"/>
                </a:lnTo>
                <a:lnTo>
                  <a:pt x="143" y="107"/>
                </a:lnTo>
                <a:lnTo>
                  <a:pt x="165" y="96"/>
                </a:lnTo>
                <a:lnTo>
                  <a:pt x="188" y="85"/>
                </a:lnTo>
                <a:lnTo>
                  <a:pt x="211" y="76"/>
                </a:lnTo>
                <a:lnTo>
                  <a:pt x="236" y="68"/>
                </a:lnTo>
                <a:lnTo>
                  <a:pt x="263" y="59"/>
                </a:lnTo>
                <a:lnTo>
                  <a:pt x="290" y="51"/>
                </a:lnTo>
                <a:lnTo>
                  <a:pt x="318" y="44"/>
                </a:lnTo>
                <a:lnTo>
                  <a:pt x="347" y="37"/>
                </a:lnTo>
                <a:lnTo>
                  <a:pt x="377" y="30"/>
                </a:lnTo>
                <a:lnTo>
                  <a:pt x="409" y="25"/>
                </a:lnTo>
                <a:lnTo>
                  <a:pt x="442" y="19"/>
                </a:lnTo>
                <a:lnTo>
                  <a:pt x="474" y="14"/>
                </a:lnTo>
                <a:lnTo>
                  <a:pt x="508" y="10"/>
                </a:lnTo>
                <a:lnTo>
                  <a:pt x="542" y="7"/>
                </a:lnTo>
                <a:lnTo>
                  <a:pt x="577" y="3"/>
                </a:lnTo>
                <a:lnTo>
                  <a:pt x="613" y="1"/>
                </a:lnTo>
                <a:lnTo>
                  <a:pt x="651" y="0"/>
                </a:lnTo>
                <a:lnTo>
                  <a:pt x="686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4" name="Freeform 20">
            <a:extLst>
              <a:ext uri="{FF2B5EF4-FFF2-40B4-BE49-F238E27FC236}">
                <a16:creationId xmlns:a16="http://schemas.microsoft.com/office/drawing/2014/main" xmlns="" id="{15E38C24-B286-ADA7-FA54-CB879C563492}"/>
              </a:ext>
            </a:extLst>
          </p:cNvPr>
          <p:cNvSpPr>
            <a:spLocks/>
          </p:cNvSpPr>
          <p:nvPr/>
        </p:nvSpPr>
        <p:spPr bwMode="auto">
          <a:xfrm>
            <a:off x="7943850" y="2813050"/>
            <a:ext cx="550863" cy="238125"/>
          </a:xfrm>
          <a:custGeom>
            <a:avLst/>
            <a:gdLst>
              <a:gd name="T0" fmla="*/ 2147483646 w 686"/>
              <a:gd name="T1" fmla="*/ 2147483646 h 286"/>
              <a:gd name="T2" fmla="*/ 2147483646 w 686"/>
              <a:gd name="T3" fmla="*/ 2147483646 h 286"/>
              <a:gd name="T4" fmla="*/ 2147483646 w 686"/>
              <a:gd name="T5" fmla="*/ 2147483646 h 286"/>
              <a:gd name="T6" fmla="*/ 2147483646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0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686" y="286"/>
                </a:moveTo>
                <a:lnTo>
                  <a:pt x="686" y="278"/>
                </a:lnTo>
                <a:lnTo>
                  <a:pt x="686" y="271"/>
                </a:lnTo>
                <a:lnTo>
                  <a:pt x="686" y="264"/>
                </a:lnTo>
                <a:lnTo>
                  <a:pt x="684" y="257"/>
                </a:lnTo>
                <a:lnTo>
                  <a:pt x="684" y="250"/>
                </a:lnTo>
                <a:lnTo>
                  <a:pt x="682" y="243"/>
                </a:lnTo>
                <a:lnTo>
                  <a:pt x="677" y="228"/>
                </a:lnTo>
                <a:lnTo>
                  <a:pt x="671" y="216"/>
                </a:lnTo>
                <a:lnTo>
                  <a:pt x="662" y="202"/>
                </a:lnTo>
                <a:lnTo>
                  <a:pt x="653" y="189"/>
                </a:lnTo>
                <a:lnTo>
                  <a:pt x="643" y="177"/>
                </a:lnTo>
                <a:lnTo>
                  <a:pt x="628" y="164"/>
                </a:lnTo>
                <a:lnTo>
                  <a:pt x="614" y="152"/>
                </a:lnTo>
                <a:lnTo>
                  <a:pt x="598" y="139"/>
                </a:lnTo>
                <a:lnTo>
                  <a:pt x="582" y="128"/>
                </a:lnTo>
                <a:lnTo>
                  <a:pt x="562" y="118"/>
                </a:lnTo>
                <a:lnTo>
                  <a:pt x="543" y="107"/>
                </a:lnTo>
                <a:lnTo>
                  <a:pt x="521" y="96"/>
                </a:lnTo>
                <a:lnTo>
                  <a:pt x="498" y="85"/>
                </a:lnTo>
                <a:lnTo>
                  <a:pt x="475" y="76"/>
                </a:lnTo>
                <a:lnTo>
                  <a:pt x="450" y="68"/>
                </a:lnTo>
                <a:lnTo>
                  <a:pt x="423" y="59"/>
                </a:lnTo>
                <a:lnTo>
                  <a:pt x="396" y="51"/>
                </a:lnTo>
                <a:lnTo>
                  <a:pt x="368" y="44"/>
                </a:lnTo>
                <a:lnTo>
                  <a:pt x="339" y="37"/>
                </a:lnTo>
                <a:lnTo>
                  <a:pt x="309" y="30"/>
                </a:lnTo>
                <a:lnTo>
                  <a:pt x="277" y="25"/>
                </a:lnTo>
                <a:lnTo>
                  <a:pt x="244" y="19"/>
                </a:lnTo>
                <a:lnTo>
                  <a:pt x="212" y="14"/>
                </a:lnTo>
                <a:lnTo>
                  <a:pt x="178" y="10"/>
                </a:lnTo>
                <a:lnTo>
                  <a:pt x="143" y="7"/>
                </a:lnTo>
                <a:lnTo>
                  <a:pt x="109" y="3"/>
                </a:lnTo>
                <a:lnTo>
                  <a:pt x="73" y="1"/>
                </a:lnTo>
                <a:lnTo>
                  <a:pt x="3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5" name="Line 21">
            <a:extLst>
              <a:ext uri="{FF2B5EF4-FFF2-40B4-BE49-F238E27FC236}">
                <a16:creationId xmlns:a16="http://schemas.microsoft.com/office/drawing/2014/main" xmlns="" id="{98A88669-6C18-6489-73DC-07C56C487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6" name="Rectangle 22">
            <a:extLst>
              <a:ext uri="{FF2B5EF4-FFF2-40B4-BE49-F238E27FC236}">
                <a16:creationId xmlns:a16="http://schemas.microsoft.com/office/drawing/2014/main" xmlns="" id="{545ECC50-C477-DFC3-D850-6B0EC1A30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0125" y="2662238"/>
            <a:ext cx="5715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生產</a:t>
            </a:r>
            <a:r>
              <a:rPr lang="en-US" altLang="zh-TW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77" name="Freeform 23">
            <a:extLst>
              <a:ext uri="{FF2B5EF4-FFF2-40B4-BE49-F238E27FC236}">
                <a16:creationId xmlns:a16="http://schemas.microsoft.com/office/drawing/2014/main" xmlns="" id="{75D3A7C1-08D9-290E-CBEA-91B0293FA884}"/>
              </a:ext>
            </a:extLst>
          </p:cNvPr>
          <p:cNvSpPr>
            <a:spLocks/>
          </p:cNvSpPr>
          <p:nvPr/>
        </p:nvSpPr>
        <p:spPr bwMode="auto">
          <a:xfrm>
            <a:off x="6656388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8" name="Freeform 24">
            <a:extLst>
              <a:ext uri="{FF2B5EF4-FFF2-40B4-BE49-F238E27FC236}">
                <a16:creationId xmlns:a16="http://schemas.microsoft.com/office/drawing/2014/main" xmlns="" id="{7094523F-01EC-1A1E-7BD2-E854AC32AB5C}"/>
              </a:ext>
            </a:extLst>
          </p:cNvPr>
          <p:cNvSpPr>
            <a:spLocks/>
          </p:cNvSpPr>
          <p:nvPr/>
        </p:nvSpPr>
        <p:spPr bwMode="auto">
          <a:xfrm>
            <a:off x="849471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9" name="Line 25">
            <a:extLst>
              <a:ext uri="{FF2B5EF4-FFF2-40B4-BE49-F238E27FC236}">
                <a16:creationId xmlns:a16="http://schemas.microsoft.com/office/drawing/2014/main" xmlns="" id="{81D6547F-7BFC-8AD2-2C94-A4C1870BBF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1950" y="3668713"/>
            <a:ext cx="862013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0" name="Line 26">
            <a:extLst>
              <a:ext uri="{FF2B5EF4-FFF2-40B4-BE49-F238E27FC236}">
                <a16:creationId xmlns:a16="http://schemas.microsoft.com/office/drawing/2014/main" xmlns="" id="{CA0C6725-D1EB-32F3-A84D-A8ACCE6335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3963" y="3668713"/>
            <a:ext cx="862012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1" name="Freeform 27">
            <a:extLst>
              <a:ext uri="{FF2B5EF4-FFF2-40B4-BE49-F238E27FC236}">
                <a16:creationId xmlns:a16="http://schemas.microsoft.com/office/drawing/2014/main" xmlns="" id="{0ABA2F70-BA4A-469F-BA77-8509D3A958D5}"/>
              </a:ext>
            </a:extLst>
          </p:cNvPr>
          <p:cNvSpPr>
            <a:spLocks/>
          </p:cNvSpPr>
          <p:nvPr/>
        </p:nvSpPr>
        <p:spPr bwMode="auto">
          <a:xfrm>
            <a:off x="6656388" y="3633788"/>
            <a:ext cx="65087" cy="66675"/>
          </a:xfrm>
          <a:custGeom>
            <a:avLst/>
            <a:gdLst>
              <a:gd name="T0" fmla="*/ 2147483646 w 82"/>
              <a:gd name="T1" fmla="*/ 2147483646 h 82"/>
              <a:gd name="T2" fmla="*/ 0 w 82"/>
              <a:gd name="T3" fmla="*/ 2147483646 h 82"/>
              <a:gd name="T4" fmla="*/ 2147483646 w 82"/>
              <a:gd name="T5" fmla="*/ 0 h 82"/>
              <a:gd name="T6" fmla="*/ 2147483646 w 82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82" y="82"/>
                </a:moveTo>
                <a:lnTo>
                  <a:pt x="0" y="41"/>
                </a:lnTo>
                <a:lnTo>
                  <a:pt x="82" y="0"/>
                </a:lnTo>
                <a:lnTo>
                  <a:pt x="82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82" name="Freeform 28">
            <a:extLst>
              <a:ext uri="{FF2B5EF4-FFF2-40B4-BE49-F238E27FC236}">
                <a16:creationId xmlns:a16="http://schemas.microsoft.com/office/drawing/2014/main" xmlns="" id="{0AE16AF5-8AC6-4A9E-BBE4-0F22FFF5E3FA}"/>
              </a:ext>
            </a:extLst>
          </p:cNvPr>
          <p:cNvSpPr>
            <a:spLocks/>
          </p:cNvSpPr>
          <p:nvPr/>
        </p:nvSpPr>
        <p:spPr bwMode="auto">
          <a:xfrm>
            <a:off x="8429625" y="3633788"/>
            <a:ext cx="65088" cy="66675"/>
          </a:xfrm>
          <a:custGeom>
            <a:avLst/>
            <a:gdLst>
              <a:gd name="T0" fmla="*/ 0 w 83"/>
              <a:gd name="T1" fmla="*/ 0 h 82"/>
              <a:gd name="T2" fmla="*/ 2147483646 w 83"/>
              <a:gd name="T3" fmla="*/ 2147483646 h 82"/>
              <a:gd name="T4" fmla="*/ 0 w 83"/>
              <a:gd name="T5" fmla="*/ 2147483646 h 82"/>
              <a:gd name="T6" fmla="*/ 0 w 83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3" h="82">
                <a:moveTo>
                  <a:pt x="0" y="0"/>
                </a:moveTo>
                <a:lnTo>
                  <a:pt x="83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83" name="Rectangle 29">
            <a:extLst>
              <a:ext uri="{FF2B5EF4-FFF2-40B4-BE49-F238E27FC236}">
                <a16:creationId xmlns:a16="http://schemas.microsoft.com/office/drawing/2014/main" xmlns="" id="{52DAB1B1-A781-F33A-4014-2BB4FD1A6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488" y="3541713"/>
            <a:ext cx="407987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6</a:t>
            </a:r>
            <a:r>
              <a:rPr lang="zh-TW" altLang="en-US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週</a:t>
            </a:r>
            <a:r>
              <a:rPr lang="en-US" altLang="zh-TW" sz="15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 </a:t>
            </a:r>
            <a:endParaRPr lang="en-US" altLang="zh-TW" sz="280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4" name="Line 30">
            <a:extLst>
              <a:ext uri="{FF2B5EF4-FFF2-40B4-BE49-F238E27FC236}">
                <a16:creationId xmlns:a16="http://schemas.microsoft.com/office/drawing/2014/main" xmlns="" id="{4140C64C-0057-2570-9EBB-525390358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5" name="Line 31">
            <a:extLst>
              <a:ext uri="{FF2B5EF4-FFF2-40B4-BE49-F238E27FC236}">
                <a16:creationId xmlns:a16="http://schemas.microsoft.com/office/drawing/2014/main" xmlns="" id="{7817FA49-0F6F-E359-364F-C2BED00C9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6" name="Freeform 32">
            <a:extLst>
              <a:ext uri="{FF2B5EF4-FFF2-40B4-BE49-F238E27FC236}">
                <a16:creationId xmlns:a16="http://schemas.microsoft.com/office/drawing/2014/main" xmlns="" id="{BB910CB7-CF88-18E9-F569-80C335EB17D8}"/>
              </a:ext>
            </a:extLst>
          </p:cNvPr>
          <p:cNvSpPr>
            <a:spLocks/>
          </p:cNvSpPr>
          <p:nvPr/>
        </p:nvSpPr>
        <p:spPr bwMode="auto">
          <a:xfrm>
            <a:off x="4359275" y="2838450"/>
            <a:ext cx="687388" cy="236538"/>
          </a:xfrm>
          <a:custGeom>
            <a:avLst/>
            <a:gdLst>
              <a:gd name="T0" fmla="*/ 0 w 858"/>
              <a:gd name="T1" fmla="*/ 2147483646 h 286"/>
              <a:gd name="T2" fmla="*/ 2147483646 w 858"/>
              <a:gd name="T3" fmla="*/ 2147483646 h 286"/>
              <a:gd name="T4" fmla="*/ 2147483646 w 858"/>
              <a:gd name="T5" fmla="*/ 2147483646 h 286"/>
              <a:gd name="T6" fmla="*/ 2147483646 w 858"/>
              <a:gd name="T7" fmla="*/ 2147483646 h 286"/>
              <a:gd name="T8" fmla="*/ 2147483646 w 858"/>
              <a:gd name="T9" fmla="*/ 2147483646 h 286"/>
              <a:gd name="T10" fmla="*/ 2147483646 w 858"/>
              <a:gd name="T11" fmla="*/ 2147483646 h 286"/>
              <a:gd name="T12" fmla="*/ 2147483646 w 858"/>
              <a:gd name="T13" fmla="*/ 2147483646 h 286"/>
              <a:gd name="T14" fmla="*/ 2147483646 w 858"/>
              <a:gd name="T15" fmla="*/ 2147483646 h 286"/>
              <a:gd name="T16" fmla="*/ 2147483646 w 858"/>
              <a:gd name="T17" fmla="*/ 2147483646 h 286"/>
              <a:gd name="T18" fmla="*/ 2147483646 w 858"/>
              <a:gd name="T19" fmla="*/ 2147483646 h 286"/>
              <a:gd name="T20" fmla="*/ 2147483646 w 858"/>
              <a:gd name="T21" fmla="*/ 2147483646 h 286"/>
              <a:gd name="T22" fmla="*/ 2147483646 w 858"/>
              <a:gd name="T23" fmla="*/ 2147483646 h 286"/>
              <a:gd name="T24" fmla="*/ 2147483646 w 858"/>
              <a:gd name="T25" fmla="*/ 2147483646 h 286"/>
              <a:gd name="T26" fmla="*/ 2147483646 w 858"/>
              <a:gd name="T27" fmla="*/ 2147483646 h 286"/>
              <a:gd name="T28" fmla="*/ 2147483646 w 858"/>
              <a:gd name="T29" fmla="*/ 2147483646 h 286"/>
              <a:gd name="T30" fmla="*/ 2147483646 w 858"/>
              <a:gd name="T31" fmla="*/ 2147483646 h 286"/>
              <a:gd name="T32" fmla="*/ 2147483646 w 858"/>
              <a:gd name="T33" fmla="*/ 2147483646 h 286"/>
              <a:gd name="T34" fmla="*/ 2147483646 w 858"/>
              <a:gd name="T35" fmla="*/ 2147483646 h 286"/>
              <a:gd name="T36" fmla="*/ 2147483646 w 858"/>
              <a:gd name="T37" fmla="*/ 2147483646 h 286"/>
              <a:gd name="T38" fmla="*/ 2147483646 w 858"/>
              <a:gd name="T39" fmla="*/ 2147483646 h 286"/>
              <a:gd name="T40" fmla="*/ 2147483646 w 858"/>
              <a:gd name="T41" fmla="*/ 2147483646 h 286"/>
              <a:gd name="T42" fmla="*/ 2147483646 w 858"/>
              <a:gd name="T43" fmla="*/ 2147483646 h 286"/>
              <a:gd name="T44" fmla="*/ 2147483646 w 858"/>
              <a:gd name="T45" fmla="*/ 2147483646 h 286"/>
              <a:gd name="T46" fmla="*/ 2147483646 w 858"/>
              <a:gd name="T47" fmla="*/ 2147483646 h 286"/>
              <a:gd name="T48" fmla="*/ 2147483646 w 858"/>
              <a:gd name="T49" fmla="*/ 2147483646 h 286"/>
              <a:gd name="T50" fmla="*/ 2147483646 w 858"/>
              <a:gd name="T51" fmla="*/ 2147483646 h 286"/>
              <a:gd name="T52" fmla="*/ 2147483646 w 858"/>
              <a:gd name="T53" fmla="*/ 2147483646 h 286"/>
              <a:gd name="T54" fmla="*/ 2147483646 w 858"/>
              <a:gd name="T55" fmla="*/ 2147483646 h 286"/>
              <a:gd name="T56" fmla="*/ 2147483646 w 858"/>
              <a:gd name="T57" fmla="*/ 2147483646 h 286"/>
              <a:gd name="T58" fmla="*/ 2147483646 w 858"/>
              <a:gd name="T59" fmla="*/ 2147483646 h 286"/>
              <a:gd name="T60" fmla="*/ 2147483646 w 858"/>
              <a:gd name="T61" fmla="*/ 2147483646 h 286"/>
              <a:gd name="T62" fmla="*/ 2147483646 w 858"/>
              <a:gd name="T63" fmla="*/ 2147483646 h 286"/>
              <a:gd name="T64" fmla="*/ 2147483646 w 858"/>
              <a:gd name="T65" fmla="*/ 2147483646 h 286"/>
              <a:gd name="T66" fmla="*/ 2147483646 w 858"/>
              <a:gd name="T67" fmla="*/ 2147483646 h 286"/>
              <a:gd name="T68" fmla="*/ 2147483646 w 858"/>
              <a:gd name="T69" fmla="*/ 2147483646 h 286"/>
              <a:gd name="T70" fmla="*/ 2147483646 w 858"/>
              <a:gd name="T71" fmla="*/ 2147483646 h 286"/>
              <a:gd name="T72" fmla="*/ 2147483646 w 858"/>
              <a:gd name="T73" fmla="*/ 2147483646 h 286"/>
              <a:gd name="T74" fmla="*/ 2147483646 w 858"/>
              <a:gd name="T75" fmla="*/ 2147483646 h 286"/>
              <a:gd name="T76" fmla="*/ 2147483646 w 858"/>
              <a:gd name="T77" fmla="*/ 2147483646 h 286"/>
              <a:gd name="T78" fmla="*/ 2147483646 w 858"/>
              <a:gd name="T79" fmla="*/ 2147483646 h 286"/>
              <a:gd name="T80" fmla="*/ 2147483646 w 858"/>
              <a:gd name="T81" fmla="*/ 0 h 286"/>
              <a:gd name="T82" fmla="*/ 2147483646 w 858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8" h="286">
                <a:moveTo>
                  <a:pt x="0" y="286"/>
                </a:moveTo>
                <a:lnTo>
                  <a:pt x="2" y="279"/>
                </a:lnTo>
                <a:lnTo>
                  <a:pt x="2" y="272"/>
                </a:lnTo>
                <a:lnTo>
                  <a:pt x="4" y="265"/>
                </a:lnTo>
                <a:lnTo>
                  <a:pt x="6" y="258"/>
                </a:lnTo>
                <a:lnTo>
                  <a:pt x="7" y="250"/>
                </a:lnTo>
                <a:lnTo>
                  <a:pt x="11" y="243"/>
                </a:lnTo>
                <a:lnTo>
                  <a:pt x="15" y="236"/>
                </a:lnTo>
                <a:lnTo>
                  <a:pt x="18" y="229"/>
                </a:lnTo>
                <a:lnTo>
                  <a:pt x="23" y="222"/>
                </a:lnTo>
                <a:lnTo>
                  <a:pt x="29" y="215"/>
                </a:lnTo>
                <a:lnTo>
                  <a:pt x="34" y="207"/>
                </a:lnTo>
                <a:lnTo>
                  <a:pt x="40" y="200"/>
                </a:lnTo>
                <a:lnTo>
                  <a:pt x="47" y="195"/>
                </a:lnTo>
                <a:lnTo>
                  <a:pt x="54" y="188"/>
                </a:lnTo>
                <a:lnTo>
                  <a:pt x="61" y="181"/>
                </a:lnTo>
                <a:lnTo>
                  <a:pt x="68" y="175"/>
                </a:lnTo>
                <a:lnTo>
                  <a:pt x="77" y="168"/>
                </a:lnTo>
                <a:lnTo>
                  <a:pt x="86" y="163"/>
                </a:lnTo>
                <a:lnTo>
                  <a:pt x="104" y="150"/>
                </a:lnTo>
                <a:lnTo>
                  <a:pt x="125" y="138"/>
                </a:lnTo>
                <a:lnTo>
                  <a:pt x="147" y="125"/>
                </a:lnTo>
                <a:lnTo>
                  <a:pt x="172" y="115"/>
                </a:lnTo>
                <a:lnTo>
                  <a:pt x="197" y="104"/>
                </a:lnTo>
                <a:lnTo>
                  <a:pt x="224" y="93"/>
                </a:lnTo>
                <a:lnTo>
                  <a:pt x="252" y="84"/>
                </a:lnTo>
                <a:lnTo>
                  <a:pt x="282" y="73"/>
                </a:lnTo>
                <a:lnTo>
                  <a:pt x="313" y="65"/>
                </a:lnTo>
                <a:lnTo>
                  <a:pt x="345" y="57"/>
                </a:lnTo>
                <a:lnTo>
                  <a:pt x="379" y="48"/>
                </a:lnTo>
                <a:lnTo>
                  <a:pt x="415" y="41"/>
                </a:lnTo>
                <a:lnTo>
                  <a:pt x="450" y="34"/>
                </a:lnTo>
                <a:lnTo>
                  <a:pt x="486" y="29"/>
                </a:lnTo>
                <a:lnTo>
                  <a:pt x="525" y="22"/>
                </a:lnTo>
                <a:lnTo>
                  <a:pt x="563" y="18"/>
                </a:lnTo>
                <a:lnTo>
                  <a:pt x="604" y="13"/>
                </a:lnTo>
                <a:lnTo>
                  <a:pt x="643" y="9"/>
                </a:lnTo>
                <a:lnTo>
                  <a:pt x="686" y="6"/>
                </a:lnTo>
                <a:lnTo>
                  <a:pt x="727" y="4"/>
                </a:lnTo>
                <a:lnTo>
                  <a:pt x="770" y="2"/>
                </a:lnTo>
                <a:lnTo>
                  <a:pt x="815" y="0"/>
                </a:lnTo>
                <a:lnTo>
                  <a:pt x="858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7" name="Freeform 33">
            <a:extLst>
              <a:ext uri="{FF2B5EF4-FFF2-40B4-BE49-F238E27FC236}">
                <a16:creationId xmlns:a16="http://schemas.microsoft.com/office/drawing/2014/main" xmlns="" id="{7434B6D4-2C71-F2EA-EBDD-15E544AAE81F}"/>
              </a:ext>
            </a:extLst>
          </p:cNvPr>
          <p:cNvSpPr>
            <a:spLocks/>
          </p:cNvSpPr>
          <p:nvPr/>
        </p:nvSpPr>
        <p:spPr bwMode="auto">
          <a:xfrm>
            <a:off x="5965825" y="2838450"/>
            <a:ext cx="692150" cy="236538"/>
          </a:xfrm>
          <a:custGeom>
            <a:avLst/>
            <a:gdLst>
              <a:gd name="T0" fmla="*/ 2147483646 w 859"/>
              <a:gd name="T1" fmla="*/ 2147483646 h 286"/>
              <a:gd name="T2" fmla="*/ 2147483646 w 859"/>
              <a:gd name="T3" fmla="*/ 2147483646 h 286"/>
              <a:gd name="T4" fmla="*/ 2147483646 w 859"/>
              <a:gd name="T5" fmla="*/ 2147483646 h 286"/>
              <a:gd name="T6" fmla="*/ 2147483646 w 859"/>
              <a:gd name="T7" fmla="*/ 2147483646 h 286"/>
              <a:gd name="T8" fmla="*/ 2147483646 w 859"/>
              <a:gd name="T9" fmla="*/ 2147483646 h 286"/>
              <a:gd name="T10" fmla="*/ 2147483646 w 859"/>
              <a:gd name="T11" fmla="*/ 2147483646 h 286"/>
              <a:gd name="T12" fmla="*/ 2147483646 w 859"/>
              <a:gd name="T13" fmla="*/ 2147483646 h 286"/>
              <a:gd name="T14" fmla="*/ 2147483646 w 859"/>
              <a:gd name="T15" fmla="*/ 2147483646 h 286"/>
              <a:gd name="T16" fmla="*/ 2147483646 w 859"/>
              <a:gd name="T17" fmla="*/ 2147483646 h 286"/>
              <a:gd name="T18" fmla="*/ 2147483646 w 859"/>
              <a:gd name="T19" fmla="*/ 2147483646 h 286"/>
              <a:gd name="T20" fmla="*/ 2147483646 w 859"/>
              <a:gd name="T21" fmla="*/ 2147483646 h 286"/>
              <a:gd name="T22" fmla="*/ 2147483646 w 859"/>
              <a:gd name="T23" fmla="*/ 2147483646 h 286"/>
              <a:gd name="T24" fmla="*/ 2147483646 w 859"/>
              <a:gd name="T25" fmla="*/ 2147483646 h 286"/>
              <a:gd name="T26" fmla="*/ 2147483646 w 859"/>
              <a:gd name="T27" fmla="*/ 2147483646 h 286"/>
              <a:gd name="T28" fmla="*/ 2147483646 w 859"/>
              <a:gd name="T29" fmla="*/ 2147483646 h 286"/>
              <a:gd name="T30" fmla="*/ 2147483646 w 859"/>
              <a:gd name="T31" fmla="*/ 2147483646 h 286"/>
              <a:gd name="T32" fmla="*/ 2147483646 w 859"/>
              <a:gd name="T33" fmla="*/ 2147483646 h 286"/>
              <a:gd name="T34" fmla="*/ 2147483646 w 859"/>
              <a:gd name="T35" fmla="*/ 2147483646 h 286"/>
              <a:gd name="T36" fmla="*/ 2147483646 w 859"/>
              <a:gd name="T37" fmla="*/ 2147483646 h 286"/>
              <a:gd name="T38" fmla="*/ 2147483646 w 859"/>
              <a:gd name="T39" fmla="*/ 2147483646 h 286"/>
              <a:gd name="T40" fmla="*/ 2147483646 w 859"/>
              <a:gd name="T41" fmla="*/ 2147483646 h 286"/>
              <a:gd name="T42" fmla="*/ 2147483646 w 859"/>
              <a:gd name="T43" fmla="*/ 2147483646 h 286"/>
              <a:gd name="T44" fmla="*/ 2147483646 w 859"/>
              <a:gd name="T45" fmla="*/ 2147483646 h 286"/>
              <a:gd name="T46" fmla="*/ 2147483646 w 859"/>
              <a:gd name="T47" fmla="*/ 2147483646 h 286"/>
              <a:gd name="T48" fmla="*/ 2147483646 w 859"/>
              <a:gd name="T49" fmla="*/ 2147483646 h 286"/>
              <a:gd name="T50" fmla="*/ 2147483646 w 859"/>
              <a:gd name="T51" fmla="*/ 2147483646 h 286"/>
              <a:gd name="T52" fmla="*/ 2147483646 w 859"/>
              <a:gd name="T53" fmla="*/ 2147483646 h 286"/>
              <a:gd name="T54" fmla="*/ 2147483646 w 859"/>
              <a:gd name="T55" fmla="*/ 2147483646 h 286"/>
              <a:gd name="T56" fmla="*/ 2147483646 w 859"/>
              <a:gd name="T57" fmla="*/ 2147483646 h 286"/>
              <a:gd name="T58" fmla="*/ 2147483646 w 859"/>
              <a:gd name="T59" fmla="*/ 2147483646 h 286"/>
              <a:gd name="T60" fmla="*/ 2147483646 w 859"/>
              <a:gd name="T61" fmla="*/ 2147483646 h 286"/>
              <a:gd name="T62" fmla="*/ 2147483646 w 859"/>
              <a:gd name="T63" fmla="*/ 2147483646 h 286"/>
              <a:gd name="T64" fmla="*/ 2147483646 w 859"/>
              <a:gd name="T65" fmla="*/ 2147483646 h 286"/>
              <a:gd name="T66" fmla="*/ 2147483646 w 859"/>
              <a:gd name="T67" fmla="*/ 2147483646 h 286"/>
              <a:gd name="T68" fmla="*/ 2147483646 w 859"/>
              <a:gd name="T69" fmla="*/ 2147483646 h 286"/>
              <a:gd name="T70" fmla="*/ 2147483646 w 859"/>
              <a:gd name="T71" fmla="*/ 2147483646 h 286"/>
              <a:gd name="T72" fmla="*/ 2147483646 w 859"/>
              <a:gd name="T73" fmla="*/ 2147483646 h 286"/>
              <a:gd name="T74" fmla="*/ 2147483646 w 859"/>
              <a:gd name="T75" fmla="*/ 2147483646 h 286"/>
              <a:gd name="T76" fmla="*/ 2147483646 w 859"/>
              <a:gd name="T77" fmla="*/ 2147483646 h 286"/>
              <a:gd name="T78" fmla="*/ 2147483646 w 859"/>
              <a:gd name="T79" fmla="*/ 2147483646 h 286"/>
              <a:gd name="T80" fmla="*/ 2147483646 w 859"/>
              <a:gd name="T81" fmla="*/ 0 h 286"/>
              <a:gd name="T82" fmla="*/ 0 w 859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9" h="286">
                <a:moveTo>
                  <a:pt x="859" y="286"/>
                </a:moveTo>
                <a:lnTo>
                  <a:pt x="857" y="279"/>
                </a:lnTo>
                <a:lnTo>
                  <a:pt x="857" y="272"/>
                </a:lnTo>
                <a:lnTo>
                  <a:pt x="856" y="265"/>
                </a:lnTo>
                <a:lnTo>
                  <a:pt x="854" y="258"/>
                </a:lnTo>
                <a:lnTo>
                  <a:pt x="852" y="250"/>
                </a:lnTo>
                <a:lnTo>
                  <a:pt x="848" y="243"/>
                </a:lnTo>
                <a:lnTo>
                  <a:pt x="845" y="236"/>
                </a:lnTo>
                <a:lnTo>
                  <a:pt x="841" y="229"/>
                </a:lnTo>
                <a:lnTo>
                  <a:pt x="836" y="222"/>
                </a:lnTo>
                <a:lnTo>
                  <a:pt x="831" y="215"/>
                </a:lnTo>
                <a:lnTo>
                  <a:pt x="825" y="207"/>
                </a:lnTo>
                <a:lnTo>
                  <a:pt x="820" y="200"/>
                </a:lnTo>
                <a:lnTo>
                  <a:pt x="813" y="195"/>
                </a:lnTo>
                <a:lnTo>
                  <a:pt x="806" y="188"/>
                </a:lnTo>
                <a:lnTo>
                  <a:pt x="798" y="181"/>
                </a:lnTo>
                <a:lnTo>
                  <a:pt x="791" y="175"/>
                </a:lnTo>
                <a:lnTo>
                  <a:pt x="782" y="168"/>
                </a:lnTo>
                <a:lnTo>
                  <a:pt x="773" y="163"/>
                </a:lnTo>
                <a:lnTo>
                  <a:pt x="755" y="150"/>
                </a:lnTo>
                <a:lnTo>
                  <a:pt x="734" y="138"/>
                </a:lnTo>
                <a:lnTo>
                  <a:pt x="713" y="127"/>
                </a:lnTo>
                <a:lnTo>
                  <a:pt x="688" y="115"/>
                </a:lnTo>
                <a:lnTo>
                  <a:pt x="663" y="104"/>
                </a:lnTo>
                <a:lnTo>
                  <a:pt x="636" y="93"/>
                </a:lnTo>
                <a:lnTo>
                  <a:pt x="607" y="84"/>
                </a:lnTo>
                <a:lnTo>
                  <a:pt x="577" y="75"/>
                </a:lnTo>
                <a:lnTo>
                  <a:pt x="546" y="66"/>
                </a:lnTo>
                <a:lnTo>
                  <a:pt x="514" y="57"/>
                </a:lnTo>
                <a:lnTo>
                  <a:pt x="480" y="48"/>
                </a:lnTo>
                <a:lnTo>
                  <a:pt x="445" y="41"/>
                </a:lnTo>
                <a:lnTo>
                  <a:pt x="409" y="34"/>
                </a:lnTo>
                <a:lnTo>
                  <a:pt x="373" y="29"/>
                </a:lnTo>
                <a:lnTo>
                  <a:pt x="334" y="23"/>
                </a:lnTo>
                <a:lnTo>
                  <a:pt x="295" y="18"/>
                </a:lnTo>
                <a:lnTo>
                  <a:pt x="255" y="13"/>
                </a:lnTo>
                <a:lnTo>
                  <a:pt x="214" y="9"/>
                </a:lnTo>
                <a:lnTo>
                  <a:pt x="173" y="6"/>
                </a:lnTo>
                <a:lnTo>
                  <a:pt x="132" y="4"/>
                </a:lnTo>
                <a:lnTo>
                  <a:pt x="87" y="2"/>
                </a:lnTo>
                <a:lnTo>
                  <a:pt x="4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8" name="Rectangle 34">
            <a:extLst>
              <a:ext uri="{FF2B5EF4-FFF2-40B4-BE49-F238E27FC236}">
                <a16:creationId xmlns:a16="http://schemas.microsoft.com/office/drawing/2014/main" xmlns="" id="{5BE41B62-BC86-552A-6D30-846D5AEE4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225" y="2662238"/>
            <a:ext cx="11430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原物料採購</a:t>
            </a:r>
            <a:endParaRPr lang="zh-TW" altLang="en-US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9" name="Rectangle 35">
            <a:extLst>
              <a:ext uri="{FF2B5EF4-FFF2-40B4-BE49-F238E27FC236}">
                <a16:creationId xmlns:a16="http://schemas.microsoft.com/office/drawing/2014/main" xmlns="" id="{14EE0704-7ED3-E7B4-48D7-245D8D7DE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3" y="296703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3000" b="1">
                <a:solidFill>
                  <a:srgbClr val="CC0000"/>
                </a:solidFill>
                <a:ea typeface="標楷體" panose="03000509000000000000" pitchFamily="49" charset="-120"/>
              </a:rPr>
              <a:t>1985</a:t>
            </a:r>
            <a:r>
              <a:rPr lang="zh-TW" altLang="en-US" sz="30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年</a:t>
            </a:r>
            <a:endParaRPr lang="zh-TW" altLang="en-US" sz="2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90" name="Rectangle 36">
            <a:extLst>
              <a:ext uri="{FF2B5EF4-FFF2-40B4-BE49-F238E27FC236}">
                <a16:creationId xmlns:a16="http://schemas.microsoft.com/office/drawing/2014/main" xmlns="" id="{932A4864-EC94-BEC0-A014-19630BCF0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752600"/>
            <a:ext cx="274638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latin typeface="標楷體" panose="03000509000000000000" pitchFamily="49" charset="-120"/>
                <a:ea typeface="標楷體" panose="03000509000000000000" pitchFamily="49" charset="-120"/>
              </a:rPr>
              <a:t>正式訂單</a:t>
            </a:r>
            <a:endParaRPr lang="zh-TW" altLang="en-US" sz="1800" b="1"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grpSp>
        <p:nvGrpSpPr>
          <p:cNvPr id="404517" name="Group 37">
            <a:extLst>
              <a:ext uri="{FF2B5EF4-FFF2-40B4-BE49-F238E27FC236}">
                <a16:creationId xmlns:a16="http://schemas.microsoft.com/office/drawing/2014/main" xmlns="" id="{0E35130F-36EF-BC80-086E-A0C880A00081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5105400"/>
            <a:ext cx="5194300" cy="1163638"/>
            <a:chOff x="204" y="3216"/>
            <a:chExt cx="3272" cy="733"/>
          </a:xfrm>
        </p:grpSpPr>
        <p:grpSp>
          <p:nvGrpSpPr>
            <p:cNvPr id="100414" name="Group 38">
              <a:extLst>
                <a:ext uri="{FF2B5EF4-FFF2-40B4-BE49-F238E27FC236}">
                  <a16:creationId xmlns:a16="http://schemas.microsoft.com/office/drawing/2014/main" xmlns="" id="{FFEB51C0-F470-F3D7-51AE-8778E4D357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5" y="3505"/>
              <a:ext cx="2419" cy="152"/>
              <a:chOff x="1005" y="3505"/>
              <a:chExt cx="1737" cy="150"/>
            </a:xfrm>
          </p:grpSpPr>
          <p:pic>
            <p:nvPicPr>
              <p:cNvPr id="100425" name="Picture 39">
                <a:extLst>
                  <a:ext uri="{FF2B5EF4-FFF2-40B4-BE49-F238E27FC236}">
                    <a16:creationId xmlns:a16="http://schemas.microsoft.com/office/drawing/2014/main" xmlns="" id="{032FDA1A-1726-8DF2-4B12-E0053CE510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5" y="3505"/>
                <a:ext cx="173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26" name="Rectangle 40">
                <a:extLst>
                  <a:ext uri="{FF2B5EF4-FFF2-40B4-BE49-F238E27FC236}">
                    <a16:creationId xmlns:a16="http://schemas.microsoft.com/office/drawing/2014/main" xmlns="" id="{6087D9C7-8E38-BC3D-166F-3E69BB22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5" y="3505"/>
                <a:ext cx="1737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415" name="Freeform 41">
              <a:extLst>
                <a:ext uri="{FF2B5EF4-FFF2-40B4-BE49-F238E27FC236}">
                  <a16:creationId xmlns:a16="http://schemas.microsoft.com/office/drawing/2014/main" xmlns="" id="{DC653037-E6F9-47DB-779E-06796C9AC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625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6" name="Freeform 42">
              <a:extLst>
                <a:ext uri="{FF2B5EF4-FFF2-40B4-BE49-F238E27FC236}">
                  <a16:creationId xmlns:a16="http://schemas.microsoft.com/office/drawing/2014/main" xmlns="" id="{51DBB8A1-05E4-75E7-120D-ED40809B75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0" y="3647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7" name="Line 43">
              <a:extLst>
                <a:ext uri="{FF2B5EF4-FFF2-40B4-BE49-F238E27FC236}">
                  <a16:creationId xmlns:a16="http://schemas.microsoft.com/office/drawing/2014/main" xmlns="" id="{B94948F3-B48E-56C2-8C2D-3A4E047313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48" y="3801"/>
              <a:ext cx="832" cy="1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8" name="Freeform 44">
              <a:extLst>
                <a:ext uri="{FF2B5EF4-FFF2-40B4-BE49-F238E27FC236}">
                  <a16:creationId xmlns:a16="http://schemas.microsoft.com/office/drawing/2014/main" xmlns="" id="{EF95E562-BD20-DC98-DF5F-37300FFD8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780"/>
              <a:ext cx="43" cy="43"/>
            </a:xfrm>
            <a:custGeom>
              <a:avLst/>
              <a:gdLst>
                <a:gd name="T0" fmla="*/ 1 w 83"/>
                <a:gd name="T1" fmla="*/ 1 h 82"/>
                <a:gd name="T2" fmla="*/ 0 w 83"/>
                <a:gd name="T3" fmla="*/ 1 h 82"/>
                <a:gd name="T4" fmla="*/ 1 w 83"/>
                <a:gd name="T5" fmla="*/ 0 h 82"/>
                <a:gd name="T6" fmla="*/ 1 w 83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3" h="82">
                  <a:moveTo>
                    <a:pt x="83" y="82"/>
                  </a:moveTo>
                  <a:lnTo>
                    <a:pt x="0" y="41"/>
                  </a:lnTo>
                  <a:lnTo>
                    <a:pt x="83" y="0"/>
                  </a:lnTo>
                  <a:lnTo>
                    <a:pt x="83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100419" name="Group 45">
              <a:extLst>
                <a:ext uri="{FF2B5EF4-FFF2-40B4-BE49-F238E27FC236}">
                  <a16:creationId xmlns:a16="http://schemas.microsoft.com/office/drawing/2014/main" xmlns="" id="{24754471-6F10-92B3-E02C-FD0A07D741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2" y="3775"/>
              <a:ext cx="84" cy="43"/>
              <a:chOff x="2707" y="3780"/>
              <a:chExt cx="84" cy="43"/>
            </a:xfrm>
          </p:grpSpPr>
          <p:sp>
            <p:nvSpPr>
              <p:cNvPr id="100423" name="Freeform 46">
                <a:extLst>
                  <a:ext uri="{FF2B5EF4-FFF2-40B4-BE49-F238E27FC236}">
                    <a16:creationId xmlns:a16="http://schemas.microsoft.com/office/drawing/2014/main" xmlns="" id="{153EAD40-79B6-F472-A6FD-B239105D62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9" y="3780"/>
                <a:ext cx="42" cy="43"/>
              </a:xfrm>
              <a:custGeom>
                <a:avLst/>
                <a:gdLst>
                  <a:gd name="T0" fmla="*/ 1 w 84"/>
                  <a:gd name="T1" fmla="*/ 1 h 82"/>
                  <a:gd name="T2" fmla="*/ 0 w 84"/>
                  <a:gd name="T3" fmla="*/ 1 h 82"/>
                  <a:gd name="T4" fmla="*/ 1 w 84"/>
                  <a:gd name="T5" fmla="*/ 0 h 82"/>
                  <a:gd name="T6" fmla="*/ 1 w 84"/>
                  <a:gd name="T7" fmla="*/ 1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4" h="82">
                    <a:moveTo>
                      <a:pt x="84" y="82"/>
                    </a:moveTo>
                    <a:lnTo>
                      <a:pt x="0" y="41"/>
                    </a:lnTo>
                    <a:lnTo>
                      <a:pt x="84" y="0"/>
                    </a:lnTo>
                    <a:lnTo>
                      <a:pt x="84" y="8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100424" name="Freeform 47">
                <a:extLst>
                  <a:ext uri="{FF2B5EF4-FFF2-40B4-BE49-F238E27FC236}">
                    <a16:creationId xmlns:a16="http://schemas.microsoft.com/office/drawing/2014/main" xmlns="" id="{C247BAAF-BA1A-BBD4-257C-CC1B2696D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7" y="3780"/>
                <a:ext cx="42" cy="43"/>
              </a:xfrm>
              <a:custGeom>
                <a:avLst/>
                <a:gdLst>
                  <a:gd name="T0" fmla="*/ 0 w 82"/>
                  <a:gd name="T1" fmla="*/ 0 h 82"/>
                  <a:gd name="T2" fmla="*/ 1 w 82"/>
                  <a:gd name="T3" fmla="*/ 1 h 82"/>
                  <a:gd name="T4" fmla="*/ 0 w 82"/>
                  <a:gd name="T5" fmla="*/ 1 h 82"/>
                  <a:gd name="T6" fmla="*/ 0 w 82"/>
                  <a:gd name="T7" fmla="*/ 0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2" h="82">
                    <a:moveTo>
                      <a:pt x="0" y="0"/>
                    </a:moveTo>
                    <a:lnTo>
                      <a:pt x="82" y="41"/>
                    </a:lnTo>
                    <a:lnTo>
                      <a:pt x="0" y="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100420" name="Rectangle 48">
              <a:extLst>
                <a:ext uri="{FF2B5EF4-FFF2-40B4-BE49-F238E27FC236}">
                  <a16:creationId xmlns:a16="http://schemas.microsoft.com/office/drawing/2014/main" xmlns="" id="{3852D32C-6B07-8745-4B1F-EE81E3149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6" y="3722"/>
              <a:ext cx="5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12~26</a:t>
              </a:r>
              <a:r>
                <a:rPr lang="zh-TW" altLang="en-US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1" name="Rectangle 49">
              <a:extLst>
                <a:ext uri="{FF2B5EF4-FFF2-40B4-BE49-F238E27FC236}">
                  <a16:creationId xmlns:a16="http://schemas.microsoft.com/office/drawing/2014/main" xmlns="" id="{049F4C67-7FC5-C594-A260-439647419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3216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3000" b="1">
                  <a:solidFill>
                    <a:srgbClr val="CC0000"/>
                  </a:solidFill>
                  <a:ea typeface="標楷體" panose="03000509000000000000" pitchFamily="49" charset="-120"/>
                </a:rPr>
                <a:t>2001</a:t>
              </a:r>
              <a:r>
                <a:rPr lang="zh-TW" altLang="en-US" sz="30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年</a:t>
              </a:r>
              <a:endParaRPr lang="zh-TW" altLang="en-US" sz="2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2" name="Rectangle 50">
              <a:extLst>
                <a:ext uri="{FF2B5EF4-FFF2-40B4-BE49-F238E27FC236}">
                  <a16:creationId xmlns:a16="http://schemas.microsoft.com/office/drawing/2014/main" xmlns="" id="{E500B1FE-F4C7-1D04-7DDD-414309110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" y="3327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滾動預測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31" name="Group 51">
            <a:extLst>
              <a:ext uri="{FF2B5EF4-FFF2-40B4-BE49-F238E27FC236}">
                <a16:creationId xmlns:a16="http://schemas.microsoft.com/office/drawing/2014/main" xmlns="" id="{BE1AEA0E-2E3C-9C28-DCBF-E00976251069}"/>
              </a:ext>
            </a:extLst>
          </p:cNvPr>
          <p:cNvGrpSpPr>
            <a:grpSpLocks/>
          </p:cNvGrpSpPr>
          <p:nvPr/>
        </p:nvGrpSpPr>
        <p:grpSpPr bwMode="auto">
          <a:xfrm>
            <a:off x="3295650" y="4905375"/>
            <a:ext cx="2451100" cy="1330325"/>
            <a:chOff x="2076" y="3090"/>
            <a:chExt cx="1544" cy="838"/>
          </a:xfrm>
        </p:grpSpPr>
        <p:pic>
          <p:nvPicPr>
            <p:cNvPr id="100406" name="Picture 52">
              <a:extLst>
                <a:ext uri="{FF2B5EF4-FFF2-40B4-BE49-F238E27FC236}">
                  <a16:creationId xmlns:a16="http://schemas.microsoft.com/office/drawing/2014/main" xmlns="" id="{A98F2F17-A919-5F28-5A30-7E592195A1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3" y="3265"/>
              <a:ext cx="868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07" name="Freeform 53">
              <a:extLst>
                <a:ext uri="{FF2B5EF4-FFF2-40B4-BE49-F238E27FC236}">
                  <a16:creationId xmlns:a16="http://schemas.microsoft.com/office/drawing/2014/main" xmlns="" id="{77205354-DADF-EBFA-BB2D-8DCD814E1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1"/>
              <a:ext cx="1" cy="306"/>
            </a:xfrm>
            <a:custGeom>
              <a:avLst/>
              <a:gdLst>
                <a:gd name="T0" fmla="*/ 0 w 1"/>
                <a:gd name="T1" fmla="*/ 1 h 586"/>
                <a:gd name="T2" fmla="*/ 0 w 1"/>
                <a:gd name="T3" fmla="*/ 0 h 586"/>
                <a:gd name="T4" fmla="*/ 0 w 1"/>
                <a:gd name="T5" fmla="*/ 1 h 5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86">
                  <a:moveTo>
                    <a:pt x="0" y="586"/>
                  </a:moveTo>
                  <a:lnTo>
                    <a:pt x="0" y="0"/>
                  </a:lnTo>
                  <a:lnTo>
                    <a:pt x="0" y="586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8" name="Freeform 54">
              <a:extLst>
                <a:ext uri="{FF2B5EF4-FFF2-40B4-BE49-F238E27FC236}">
                  <a16:creationId xmlns:a16="http://schemas.microsoft.com/office/drawing/2014/main" xmlns="" id="{23F8A6BD-8D5F-6240-5B51-1F3121E9F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409" name="Freeform 55">
              <a:extLst>
                <a:ext uri="{FF2B5EF4-FFF2-40B4-BE49-F238E27FC236}">
                  <a16:creationId xmlns:a16="http://schemas.microsoft.com/office/drawing/2014/main" xmlns="" id="{797FD358-BB5A-E0DF-337F-F99573048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0" name="Line 56">
              <a:extLst>
                <a:ext uri="{FF2B5EF4-FFF2-40B4-BE49-F238E27FC236}">
                  <a16:creationId xmlns:a16="http://schemas.microsoft.com/office/drawing/2014/main" xmlns="" id="{F670361F-B754-377A-2463-15316A794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6" y="3800"/>
              <a:ext cx="1544" cy="2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pic>
          <p:nvPicPr>
            <p:cNvPr id="100411" name="Picture 57">
              <a:extLst>
                <a:ext uri="{FF2B5EF4-FFF2-40B4-BE49-F238E27FC236}">
                  <a16:creationId xmlns:a16="http://schemas.microsoft.com/office/drawing/2014/main" xmlns="" id="{3B988464-5CCB-4736-BBB0-A91A77E094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12" name="Rectangle 58">
              <a:extLst>
                <a:ext uri="{FF2B5EF4-FFF2-40B4-BE49-F238E27FC236}">
                  <a16:creationId xmlns:a16="http://schemas.microsoft.com/office/drawing/2014/main" xmlns="" id="{52C75FD7-8747-8CF7-7722-CC2590B99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00413" name="Rectangle 59">
              <a:extLst>
                <a:ext uri="{FF2B5EF4-FFF2-40B4-BE49-F238E27FC236}">
                  <a16:creationId xmlns:a16="http://schemas.microsoft.com/office/drawing/2014/main" xmlns="" id="{4ACCC3FC-21E3-2068-82AA-85B8A2E7D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7" y="3090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預先備料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40" name="Group 60">
            <a:extLst>
              <a:ext uri="{FF2B5EF4-FFF2-40B4-BE49-F238E27FC236}">
                <a16:creationId xmlns:a16="http://schemas.microsoft.com/office/drawing/2014/main" xmlns="" id="{99E80980-CF0C-5F04-B6F9-6A681F1C58B4}"/>
              </a:ext>
            </a:extLst>
          </p:cNvPr>
          <p:cNvGrpSpPr>
            <a:grpSpLocks/>
          </p:cNvGrpSpPr>
          <p:nvPr/>
        </p:nvGrpSpPr>
        <p:grpSpPr bwMode="auto">
          <a:xfrm>
            <a:off x="4356100" y="3284538"/>
            <a:ext cx="4149725" cy="3316287"/>
            <a:chOff x="2744" y="2069"/>
            <a:chExt cx="2614" cy="2089"/>
          </a:xfrm>
        </p:grpSpPr>
        <p:grpSp>
          <p:nvGrpSpPr>
            <p:cNvPr id="100394" name="Group 61">
              <a:extLst>
                <a:ext uri="{FF2B5EF4-FFF2-40B4-BE49-F238E27FC236}">
                  <a16:creationId xmlns:a16="http://schemas.microsoft.com/office/drawing/2014/main" xmlns="" id="{CF83AFA7-970B-8B22-3A3C-A93F793196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2" y="3268"/>
              <a:ext cx="146" cy="143"/>
              <a:chOff x="3612" y="3268"/>
              <a:chExt cx="723" cy="150"/>
            </a:xfrm>
          </p:grpSpPr>
          <p:pic>
            <p:nvPicPr>
              <p:cNvPr id="100404" name="Picture 62">
                <a:extLst>
                  <a:ext uri="{FF2B5EF4-FFF2-40B4-BE49-F238E27FC236}">
                    <a16:creationId xmlns:a16="http://schemas.microsoft.com/office/drawing/2014/main" xmlns="" id="{D803270E-2CD7-804D-422F-ADBE9FB1BD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05" name="Rectangle 63">
                <a:extLst>
                  <a:ext uri="{FF2B5EF4-FFF2-40B4-BE49-F238E27FC236}">
                    <a16:creationId xmlns:a16="http://schemas.microsoft.com/office/drawing/2014/main" xmlns="" id="{BB3B3F60-34E1-F0B9-D499-D897D9F58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395" name="Freeform 64">
              <a:extLst>
                <a:ext uri="{FF2B5EF4-FFF2-40B4-BE49-F238E27FC236}">
                  <a16:creationId xmlns:a16="http://schemas.microsoft.com/office/drawing/2014/main" xmlns="" id="{9610EDA8-F5B7-475C-BD2C-0FF14682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4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396" name="Line 65">
              <a:extLst>
                <a:ext uri="{FF2B5EF4-FFF2-40B4-BE49-F238E27FC236}">
                  <a16:creationId xmlns:a16="http://schemas.microsoft.com/office/drawing/2014/main" xmlns="" id="{EDFB9703-654A-2971-23A0-FC87CEAA30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4" y="3802"/>
              <a:ext cx="81" cy="0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397" name="Freeform 66">
              <a:extLst>
                <a:ext uri="{FF2B5EF4-FFF2-40B4-BE49-F238E27FC236}">
                  <a16:creationId xmlns:a16="http://schemas.microsoft.com/office/drawing/2014/main" xmlns="" id="{72082832-0256-09D0-0992-3B82D1893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780"/>
              <a:ext cx="41" cy="43"/>
            </a:xfrm>
            <a:custGeom>
              <a:avLst/>
              <a:gdLst>
                <a:gd name="T0" fmla="*/ 1 w 82"/>
                <a:gd name="T1" fmla="*/ 1 h 82"/>
                <a:gd name="T2" fmla="*/ 0 w 82"/>
                <a:gd name="T3" fmla="*/ 1 h 82"/>
                <a:gd name="T4" fmla="*/ 1 w 82"/>
                <a:gd name="T5" fmla="*/ 0 h 82"/>
                <a:gd name="T6" fmla="*/ 1 w 82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82" y="82"/>
                  </a:moveTo>
                  <a:lnTo>
                    <a:pt x="0" y="41"/>
                  </a:lnTo>
                  <a:lnTo>
                    <a:pt x="82" y="0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398" name="Freeform 67">
              <a:extLst>
                <a:ext uri="{FF2B5EF4-FFF2-40B4-BE49-F238E27FC236}">
                  <a16:creationId xmlns:a16="http://schemas.microsoft.com/office/drawing/2014/main" xmlns="" id="{E5D68F76-897B-1F4B-8B37-03863E039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399" name="Rectangle 68">
              <a:extLst>
                <a:ext uri="{FF2B5EF4-FFF2-40B4-BE49-F238E27FC236}">
                  <a16:creationId xmlns:a16="http://schemas.microsoft.com/office/drawing/2014/main" xmlns="" id="{618F0523-EB63-B785-50D3-6FF52FA9B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1" y="3639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0" name="Line 69">
              <a:extLst>
                <a:ext uri="{FF2B5EF4-FFF2-40B4-BE49-F238E27FC236}">
                  <a16:creationId xmlns:a16="http://schemas.microsoft.com/office/drawing/2014/main" xmlns="" id="{A089624D-70EB-9E19-6219-D2A1B7953E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2069"/>
              <a:ext cx="888" cy="119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1" name="Line 70">
              <a:extLst>
                <a:ext uri="{FF2B5EF4-FFF2-40B4-BE49-F238E27FC236}">
                  <a16:creationId xmlns:a16="http://schemas.microsoft.com/office/drawing/2014/main" xmlns="" id="{B9EF9896-D674-9294-B7CA-A3CA7CD50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4" y="2071"/>
              <a:ext cx="1614" cy="120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2" name="Rectangle 71">
              <a:extLst>
                <a:ext uri="{FF2B5EF4-FFF2-40B4-BE49-F238E27FC236}">
                  <a16:creationId xmlns:a16="http://schemas.microsoft.com/office/drawing/2014/main" xmlns="" id="{3A62CD7F-2266-DDC2-88B9-8EA99AC39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3607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2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天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3" name="Rectangle 72">
              <a:extLst>
                <a:ext uri="{FF2B5EF4-FFF2-40B4-BE49-F238E27FC236}">
                  <a16:creationId xmlns:a16="http://schemas.microsoft.com/office/drawing/2014/main" xmlns="" id="{2A4C1692-645A-F6F8-AF2F-C1177DEF4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2" y="3262"/>
              <a:ext cx="64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快速組裝</a:t>
              </a:r>
              <a:r>
                <a:rPr lang="en-US" altLang="zh-TW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頁尾版面配置區 3">
            <a:extLst>
              <a:ext uri="{FF2B5EF4-FFF2-40B4-BE49-F238E27FC236}">
                <a16:creationId xmlns:a16="http://schemas.microsoft.com/office/drawing/2014/main" xmlns="" id="{E0E6301C-C259-F4B0-7932-A0AB784D68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3" name="投影片編號版面配置區 4">
            <a:extLst>
              <a:ext uri="{FF2B5EF4-FFF2-40B4-BE49-F238E27FC236}">
                <a16:creationId xmlns:a16="http://schemas.microsoft.com/office/drawing/2014/main" xmlns="" id="{110D95A1-27B4-26AE-3BDC-509EC2F1E0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BB9F8A2-EC5C-B243-80A3-57E5E2919439}" type="slidenum">
              <a:rPr lang="en-US" altLang="zh-TW" sz="1400">
                <a:solidFill>
                  <a:srgbClr val="333399"/>
                </a:solidFill>
              </a:rPr>
              <a:pPr/>
              <a:t>81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4" name="Rectangle 2">
            <a:extLst>
              <a:ext uri="{FF2B5EF4-FFF2-40B4-BE49-F238E27FC236}">
                <a16:creationId xmlns:a16="http://schemas.microsoft.com/office/drawing/2014/main" xmlns="" id="{4CE631EF-8E20-8D17-9D48-43B337CD0B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2</a:t>
            </a:r>
            <a:endParaRPr lang="en-US" altLang="zh-TW"/>
          </a:p>
        </p:txBody>
      </p:sp>
      <p:sp>
        <p:nvSpPr>
          <p:cNvPr id="102405" name="Rectangle 3">
            <a:extLst>
              <a:ext uri="{FF2B5EF4-FFF2-40B4-BE49-F238E27FC236}">
                <a16:creationId xmlns:a16="http://schemas.microsoft.com/office/drawing/2014/main" xmlns="" id="{A67E80FF-0C5A-6FE1-AB2E-7D0A631BB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458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機會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提前獲得資訊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偷看、偷跑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資訊處理傳遞快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延遲決策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交貨至最終顧客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生產半成品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最後組裝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CTO/ATO—configure/assemble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客戶補貨通知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</a:t>
            </a:r>
            <a:r>
              <a:rPr lang="en-US" altLang="zh-TW" sz="2400">
                <a:sym typeface="Wingdings" pitchFamily="2" charset="2"/>
              </a:rPr>
              <a:t>VMI</a:t>
            </a:r>
            <a:r>
              <a:rPr lang="zh-TW" altLang="en-US" sz="2400">
                <a:sym typeface="Wingdings" pitchFamily="2" charset="2"/>
              </a:rPr>
              <a:t>補貨倉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BTF/VMI—build to forecast/vendor managed inventory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zh-TW" altLang="en-US" sz="2400">
              <a:solidFill>
                <a:srgbClr val="CC0000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 spd="med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頁尾版面配置區 3">
            <a:extLst>
              <a:ext uri="{FF2B5EF4-FFF2-40B4-BE49-F238E27FC236}">
                <a16:creationId xmlns:a16="http://schemas.microsoft.com/office/drawing/2014/main" xmlns="" id="{4D910A04-50A8-A46E-7226-B6750CB46F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1" name="投影片編號版面配置區 4">
            <a:extLst>
              <a:ext uri="{FF2B5EF4-FFF2-40B4-BE49-F238E27FC236}">
                <a16:creationId xmlns:a16="http://schemas.microsoft.com/office/drawing/2014/main" xmlns="" id="{CEADACDD-57B2-1F76-8D32-52ED4BC76B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D5383C-E07D-6D4F-8B66-57C429A6D581}" type="slidenum">
              <a:rPr lang="en-US" altLang="zh-TW" sz="1400">
                <a:solidFill>
                  <a:srgbClr val="333399"/>
                </a:solidFill>
              </a:rPr>
              <a:pPr/>
              <a:t>82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2" name="Rectangle 2">
            <a:extLst>
              <a:ext uri="{FF2B5EF4-FFF2-40B4-BE49-F238E27FC236}">
                <a16:creationId xmlns:a16="http://schemas.microsoft.com/office/drawing/2014/main" xmlns="" id="{0A7F3E0A-69C4-84D0-AFE6-9D75FCC05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你要是有突破性的表現，</a:t>
            </a:r>
            <a:r>
              <a:rPr lang="en-US" altLang="zh-TW"/>
              <a:t>then?</a:t>
            </a:r>
          </a:p>
        </p:txBody>
      </p:sp>
      <p:sp>
        <p:nvSpPr>
          <p:cNvPr id="104453" name="Rectangle 3">
            <a:extLst>
              <a:ext uri="{FF2B5EF4-FFF2-40B4-BE49-F238E27FC236}">
                <a16:creationId xmlns:a16="http://schemas.microsoft.com/office/drawing/2014/main" xmlns="" id="{7625E207-5181-7FA0-B511-F75EC9E33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競爭力的突破</a:t>
            </a:r>
            <a:endParaRPr lang="en-US" altLang="zh-TW"/>
          </a:p>
          <a:p>
            <a:pPr eaLnBrk="1" hangingPunct="1"/>
            <a:r>
              <a:rPr lang="zh-TW" altLang="en-US"/>
              <a:t>產業競爭的重新平衡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中斷性的平衡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產業秩序重組：重新洗牌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頁尾版面配置區 3">
            <a:extLst>
              <a:ext uri="{FF2B5EF4-FFF2-40B4-BE49-F238E27FC236}">
                <a16:creationId xmlns:a16="http://schemas.microsoft.com/office/drawing/2014/main" xmlns="" id="{E1D6DB5C-A5BB-9810-B34A-DCA41A2A66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1" name="投影片編號版面配置區 4">
            <a:extLst>
              <a:ext uri="{FF2B5EF4-FFF2-40B4-BE49-F238E27FC236}">
                <a16:creationId xmlns:a16="http://schemas.microsoft.com/office/drawing/2014/main" xmlns="" id="{5B7A3388-33F4-C62D-0322-2589633D64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7467C9-0583-0345-8DEC-3CE3AB3D6AAC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xmlns="" id="{99E3B529-E5BE-CC2B-97D0-B37CDA19F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>
                <a:solidFill>
                  <a:schemeClr val="bg1"/>
                </a:solidFill>
              </a:rPr>
              <a:t>產品</a:t>
            </a:r>
            <a:r>
              <a:rPr lang="en-US" altLang="zh-TW" sz="3600">
                <a:solidFill>
                  <a:schemeClr val="bg1"/>
                </a:solidFill>
              </a:rPr>
              <a:t>/</a:t>
            </a:r>
            <a:r>
              <a:rPr lang="zh-TW" altLang="en-US" sz="3600">
                <a:solidFill>
                  <a:schemeClr val="bg1"/>
                </a:solidFill>
              </a:rPr>
              <a:t>服務之提供：</a:t>
            </a:r>
            <a:r>
              <a:rPr lang="en-US" altLang="zh-TW" sz="3600">
                <a:solidFill>
                  <a:schemeClr val="bg1"/>
                </a:solidFill>
              </a:rPr>
              <a:t/>
            </a:r>
            <a:br>
              <a:rPr lang="en-US" altLang="zh-TW" sz="3600">
                <a:solidFill>
                  <a:schemeClr val="bg1"/>
                </a:solidFill>
              </a:rPr>
            </a:br>
            <a:r>
              <a:rPr lang="en-US" altLang="zh-TW" sz="3600">
                <a:solidFill>
                  <a:schemeClr val="bg1"/>
                </a:solidFill>
              </a:rPr>
              <a:t>    </a:t>
            </a:r>
            <a:r>
              <a:rPr lang="zh-TW" altLang="en-US" sz="4400"/>
              <a:t>價值訴求（主張）</a:t>
            </a:r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xmlns="" id="{A47EC4F6-18D6-EB3A-E95A-1FBAC9284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你提供給顧客什麼</a:t>
            </a:r>
            <a:r>
              <a:rPr lang="zh-TW" altLang="en-US">
                <a:solidFill>
                  <a:schemeClr val="hlink"/>
                </a:solidFill>
              </a:rPr>
              <a:t>價值</a:t>
            </a:r>
            <a:r>
              <a:rPr lang="zh-TW" altLang="en-US"/>
              <a:t>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Value Proposition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Sogo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和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Costco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有何異同？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批發商可能的價值訴求為何？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零售商可能的價值訴求為何？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OEM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製造商的價值訴求為何？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你的價值對誰訴說？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SimHei"/>
      </a:majorFont>
      <a:minorFont>
        <a:latin typeface="Arial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887</TotalTime>
  <Words>4062</Words>
  <Application>Microsoft Office PowerPoint</Application>
  <PresentationFormat>如螢幕大小 (4:3)</PresentationFormat>
  <Paragraphs>1069</Paragraphs>
  <Slides>82</Slides>
  <Notes>19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82</vt:i4>
      </vt:variant>
    </vt:vector>
  </HeadingPairs>
  <TitlesOfParts>
    <vt:vector size="96" baseType="lpstr">
      <vt:lpstr>GE Black-Medium+N</vt:lpstr>
      <vt:lpstr>GE Ming+N</vt:lpstr>
      <vt:lpstr>SimHei</vt:lpstr>
      <vt:lpstr>華康中楷體</vt:lpstr>
      <vt:lpstr>華康儷粗黑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0ckf</vt:lpstr>
      <vt:lpstr>企業經營模式創新</vt:lpstr>
      <vt:lpstr>企業經營模式 1</vt:lpstr>
      <vt:lpstr>經營模式 2</vt:lpstr>
      <vt:lpstr>商業模式的混淆</vt:lpstr>
      <vt:lpstr>獲利世代</vt:lpstr>
      <vt:lpstr>商業模式</vt:lpstr>
      <vt:lpstr>營運標的</vt:lpstr>
      <vt:lpstr>商業模式</vt:lpstr>
      <vt:lpstr>產品/服務之提供：     價值訴求（主張）</vt:lpstr>
      <vt:lpstr>價值訴求：層次</vt:lpstr>
      <vt:lpstr>Perrier 賣什麼？</vt:lpstr>
      <vt:lpstr>腳踏車的價值訴求？</vt:lpstr>
      <vt:lpstr>基礎：商業伙伴網路</vt:lpstr>
      <vt:lpstr>基礎：商業伙伴網路</vt:lpstr>
      <vt:lpstr>商業伙伴網路</vt:lpstr>
      <vt:lpstr>基礎：主要資源、核心能耐</vt:lpstr>
      <vt:lpstr>基礎：主要活動</vt:lpstr>
      <vt:lpstr>業種和業態的迷思</vt:lpstr>
      <vt:lpstr>業態的分析</vt:lpstr>
      <vt:lpstr>企業轉型</vt:lpstr>
      <vt:lpstr>IT促成的創新: Wal-Mart</vt:lpstr>
      <vt:lpstr>最古老的通路營運模式</vt:lpstr>
      <vt:lpstr>最古老的通路營運模式</vt:lpstr>
      <vt:lpstr>傳統大賣場通路的補貨</vt:lpstr>
      <vt:lpstr>Wal-Mart 的 CRP Continuous Replenishment Program</vt:lpstr>
      <vt:lpstr>Wal-Mart IT 應用的特點</vt:lpstr>
      <vt:lpstr>流程模式</vt:lpstr>
      <vt:lpstr>顧客：顧客區隔</vt:lpstr>
      <vt:lpstr>顧客有多少種類？</vt:lpstr>
      <vt:lpstr>多方的價值交換：Google Search</vt:lpstr>
      <vt:lpstr>顧客：顧客關係</vt:lpstr>
      <vt:lpstr>顧客：通路</vt:lpstr>
      <vt:lpstr>顧客和通路關係</vt:lpstr>
      <vt:lpstr>航空公司的例子</vt:lpstr>
      <vt:lpstr>  財務面</vt:lpstr>
      <vt:lpstr>成本動因／結構</vt:lpstr>
      <vt:lpstr>財務：成本結構</vt:lpstr>
      <vt:lpstr>成本結構：營運槓桿</vt:lpstr>
      <vt:lpstr>產品單位成本</vt:lpstr>
      <vt:lpstr>規模經濟和範圍經濟</vt:lpstr>
      <vt:lpstr>Productization of Service</vt:lpstr>
      <vt:lpstr>流水線組裝和彈性生產 各自追求什麼？</vt:lpstr>
      <vt:lpstr>財務槓桿</vt:lpstr>
      <vt:lpstr>資產報酬率 ROIC</vt:lpstr>
      <vt:lpstr>財務：營收模式</vt:lpstr>
      <vt:lpstr>財務：營收模式</vt:lpstr>
      <vt:lpstr>收入方式</vt:lpstr>
      <vt:lpstr>單一產品的收入現金流 Cash Flow</vt:lpstr>
      <vt:lpstr>Servitization of products</vt:lpstr>
      <vt:lpstr>庫存的成本</vt:lpstr>
      <vt:lpstr>CCC: Cash Conversion Cycle</vt:lpstr>
      <vt:lpstr>資產負債表</vt:lpstr>
      <vt:lpstr>公司資金需求</vt:lpstr>
      <vt:lpstr>公司資金需求：規模擴大一倍</vt:lpstr>
      <vt:lpstr>擴大營運的結果</vt:lpstr>
      <vt:lpstr>情境二：規模擴大一倍</vt:lpstr>
      <vt:lpstr>財務面考量</vt:lpstr>
      <vt:lpstr>商業模式</vt:lpstr>
      <vt:lpstr>商業模式變革</vt:lpstr>
      <vt:lpstr>現行 as-is 模式</vt:lpstr>
      <vt:lpstr>思考基礎</vt:lpstr>
      <vt:lpstr>經營模式？技術模式？</vt:lpstr>
      <vt:lpstr>未來 to-be 模式</vt:lpstr>
      <vt:lpstr>產品販售和服務</vt:lpstr>
      <vt:lpstr>通路的創新關係模式：去除中介</vt:lpstr>
      <vt:lpstr>最終顧客的關係改變</vt:lpstr>
      <vt:lpstr>運籌的改變</vt:lpstr>
      <vt:lpstr>電子化企業的變革基礎</vt:lpstr>
      <vt:lpstr>環境條件</vt:lpstr>
      <vt:lpstr>經營模式的革命：傳統快遞運儲</vt:lpstr>
      <vt:lpstr>上世紀十大笨話之一</vt:lpstr>
      <vt:lpstr>FedEx的崛起</vt:lpstr>
      <vt:lpstr>經營模式的革命</vt:lpstr>
      <vt:lpstr>Dell 的 Direct Model（200x年）</vt:lpstr>
      <vt:lpstr>Dell 的特色</vt:lpstr>
      <vt:lpstr>Dell Direct</vt:lpstr>
      <vt:lpstr>Business Model of Dell</vt:lpstr>
      <vt:lpstr>環境日趨需求嚴苛</vt:lpstr>
      <vt:lpstr>大批量生產的生產模式改變1</vt:lpstr>
      <vt:lpstr>流程重疊、偷看偷跑（甲公司實例）</vt:lpstr>
      <vt:lpstr>大批量生產的生產模式改變2</vt:lpstr>
      <vt:lpstr>你要是有突破性的表現，then?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和企業經營模式</dc:title>
  <dc:subject>中央大學管理學院</dc:subject>
  <dc:creator>范錚強</dc:creator>
  <cp:lastModifiedBy>CKFarn</cp:lastModifiedBy>
  <cp:revision>91</cp:revision>
  <dcterms:modified xsi:type="dcterms:W3CDTF">2024-02-23T06:31:52Z</dcterms:modified>
</cp:coreProperties>
</file>